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sd" ContentType="application/vnd.visi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69"/>
  </p:notesMasterIdLst>
  <p:handoutMasterIdLst>
    <p:handoutMasterId r:id="rId70"/>
  </p:handoutMasterIdLst>
  <p:sldIdLst>
    <p:sldId id="256" r:id="rId3"/>
    <p:sldId id="340" r:id="rId4"/>
    <p:sldId id="625" r:id="rId5"/>
    <p:sldId id="500" r:id="rId6"/>
    <p:sldId id="274" r:id="rId7"/>
    <p:sldId id="293" r:id="rId8"/>
    <p:sldId id="298" r:id="rId9"/>
    <p:sldId id="294" r:id="rId10"/>
    <p:sldId id="295" r:id="rId11"/>
    <p:sldId id="360" r:id="rId12"/>
    <p:sldId id="296" r:id="rId13"/>
    <p:sldId id="303" r:id="rId14"/>
    <p:sldId id="361" r:id="rId15"/>
    <p:sldId id="304" r:id="rId16"/>
    <p:sldId id="384" r:id="rId17"/>
    <p:sldId id="297" r:id="rId18"/>
    <p:sldId id="270" r:id="rId19"/>
    <p:sldId id="312" r:id="rId20"/>
    <p:sldId id="300" r:id="rId21"/>
    <p:sldId id="630" r:id="rId22"/>
    <p:sldId id="324" r:id="rId23"/>
    <p:sldId id="321" r:id="rId24"/>
    <p:sldId id="328" r:id="rId25"/>
    <p:sldId id="301" r:id="rId26"/>
    <p:sldId id="333" r:id="rId27"/>
    <p:sldId id="291" r:id="rId28"/>
    <p:sldId id="631" r:id="rId29"/>
    <p:sldId id="334" r:id="rId30"/>
    <p:sldId id="634" r:id="rId31"/>
    <p:sldId id="335" r:id="rId32"/>
    <p:sldId id="636" r:id="rId33"/>
    <p:sldId id="354" r:id="rId34"/>
    <p:sldId id="348" r:id="rId35"/>
    <p:sldId id="379" r:id="rId36"/>
    <p:sldId id="344" r:id="rId37"/>
    <p:sldId id="355" r:id="rId38"/>
    <p:sldId id="347" r:id="rId39"/>
    <p:sldId id="381" r:id="rId40"/>
    <p:sldId id="345" r:id="rId41"/>
    <p:sldId id="350" r:id="rId42"/>
    <p:sldId id="351" r:id="rId43"/>
    <p:sldId id="371" r:id="rId44"/>
    <p:sldId id="352" r:id="rId45"/>
    <p:sldId id="786" r:id="rId46"/>
    <p:sldId id="336" r:id="rId47"/>
    <p:sldId id="331" r:id="rId48"/>
    <p:sldId id="783" r:id="rId49"/>
    <p:sldId id="784" r:id="rId50"/>
    <p:sldId id="794" r:id="rId51"/>
    <p:sldId id="795" r:id="rId52"/>
    <p:sldId id="802" r:id="rId53"/>
    <p:sldId id="796" r:id="rId54"/>
    <p:sldId id="797" r:id="rId55"/>
    <p:sldId id="803" r:id="rId56"/>
    <p:sldId id="798" r:id="rId57"/>
    <p:sldId id="799" r:id="rId58"/>
    <p:sldId id="800" r:id="rId59"/>
    <p:sldId id="801" r:id="rId60"/>
    <p:sldId id="810" r:id="rId61"/>
    <p:sldId id="811" r:id="rId62"/>
    <p:sldId id="812" r:id="rId63"/>
    <p:sldId id="813" r:id="rId64"/>
    <p:sldId id="814" r:id="rId65"/>
    <p:sldId id="815" r:id="rId66"/>
    <p:sldId id="816" r:id="rId67"/>
    <p:sldId id="817" r:id="rId68"/>
  </p:sldIdLst>
  <p:sldSz cx="9144000" cy="6858000" type="screen4x3"/>
  <p:notesSz cx="6858000" cy="9144000"/>
  <p:custDataLst>
    <p:tags r:id="rId7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807754B-2EE7-4B2F-B944-C3B6252C1FF4}">
          <p14:sldIdLst>
            <p14:sldId id="256"/>
            <p14:sldId id="340"/>
            <p14:sldId id="625"/>
            <p14:sldId id="500"/>
            <p14:sldId id="274"/>
            <p14:sldId id="293"/>
            <p14:sldId id="298"/>
            <p14:sldId id="294"/>
            <p14:sldId id="295"/>
            <p14:sldId id="360"/>
            <p14:sldId id="296"/>
            <p14:sldId id="303"/>
            <p14:sldId id="361"/>
            <p14:sldId id="304"/>
            <p14:sldId id="384"/>
            <p14:sldId id="297"/>
            <p14:sldId id="270"/>
            <p14:sldId id="312"/>
            <p14:sldId id="300"/>
            <p14:sldId id="630"/>
            <p14:sldId id="324"/>
            <p14:sldId id="321"/>
            <p14:sldId id="328"/>
            <p14:sldId id="301"/>
            <p14:sldId id="333"/>
            <p14:sldId id="291"/>
            <p14:sldId id="631"/>
            <p14:sldId id="334"/>
            <p14:sldId id="634"/>
            <p14:sldId id="335"/>
            <p14:sldId id="636"/>
            <p14:sldId id="354"/>
            <p14:sldId id="348"/>
            <p14:sldId id="379"/>
            <p14:sldId id="344"/>
            <p14:sldId id="355"/>
            <p14:sldId id="347"/>
            <p14:sldId id="381"/>
            <p14:sldId id="345"/>
            <p14:sldId id="350"/>
            <p14:sldId id="351"/>
            <p14:sldId id="371"/>
            <p14:sldId id="352"/>
            <p14:sldId id="786"/>
            <p14:sldId id="336"/>
            <p14:sldId id="331"/>
            <p14:sldId id="783"/>
            <p14:sldId id="784"/>
            <p14:sldId id="794"/>
            <p14:sldId id="795"/>
            <p14:sldId id="802"/>
            <p14:sldId id="796"/>
            <p14:sldId id="797"/>
            <p14:sldId id="803"/>
            <p14:sldId id="798"/>
            <p14:sldId id="799"/>
            <p14:sldId id="800"/>
            <p14:sldId id="801"/>
            <p14:sldId id="810"/>
            <p14:sldId id="811"/>
            <p14:sldId id="812"/>
            <p14:sldId id="813"/>
            <p14:sldId id="814"/>
            <p14:sldId id="815"/>
            <p14:sldId id="816"/>
            <p14:sldId id="817"/>
          </p14:sldIdLst>
        </p14:section>
      </p14:sectionLst>
    </p:ext>
    <p:ext uri="{EFAFB233-063F-42B5-8137-9DF3F51BA10A}">
      <p15:sldGuideLst xmlns:p15="http://schemas.microsoft.com/office/powerpoint/2012/main">
        <p15:guide id="1" orient="horz" pos="217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FFFF"/>
    <a:srgbClr val="CC3399"/>
    <a:srgbClr val="CCFFCC"/>
    <a:srgbClr val="008000"/>
    <a:srgbClr val="FF66CC"/>
    <a:srgbClr val="FFCC99"/>
    <a:srgbClr val="FFFF99"/>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3" autoAdjust="0"/>
    <p:restoredTop sz="92095" autoAdjust="0"/>
  </p:normalViewPr>
  <p:slideViewPr>
    <p:cSldViewPr snapToGrid="0" showGuides="1">
      <p:cViewPr varScale="1">
        <p:scale>
          <a:sx n="105" d="100"/>
          <a:sy n="105" d="100"/>
        </p:scale>
        <p:origin x="1020" y="92"/>
      </p:cViewPr>
      <p:guideLst>
        <p:guide orient="horz" pos="2170"/>
        <p:guide pos="28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2024/6/21</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2024/6/21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D768BE2-DE91-4ECC-8B72-076D95B9DB5A}" type="slidenum">
              <a:rPr kumimoji="0" lang="zh-CN" altLang="en-US" sz="1200" b="1" i="0" u="none" strike="noStrike" kern="1200" cap="none" spc="0" normalizeH="0" baseline="0" noProof="0" smtClean="0">
                <a:ln>
                  <a:noFill/>
                </a:ln>
                <a:solidFill>
                  <a:prstClr val="black"/>
                </a:solidFill>
                <a:effectLst/>
                <a:uLnTx/>
                <a:uFillTx/>
                <a:latin typeface="宋体" panose="02010600030101010101" pitchFamily="2" charset="-122"/>
                <a:ea typeface="宋体" panose="02010600030101010101" pitchFamily="2" charset="-122"/>
                <a:cs typeface="+mn-cs"/>
              </a:rPr>
              <a:t>1</a:t>
            </a:fld>
            <a:endParaRPr kumimoji="0" lang="en-US" altLang="zh-CN"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30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31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68C659D-4ADD-4DE1-B795-B9027BB87DA1}" type="slidenum">
              <a:rPr kumimoji="0" lang="zh-CN" altLang="en-US" sz="1200"/>
              <a:t>2</a:t>
            </a:fld>
            <a:endParaRPr kumimoji="0" lang="en-US" altLang="zh-CN" sz="1200"/>
          </a:p>
        </p:txBody>
      </p:sp>
      <p:sp>
        <p:nvSpPr>
          <p:cNvPr id="727043" name="Rectangle 2"/>
          <p:cNvSpPr>
            <a:spLocks noGrp="1" noRot="1" noChangeAspect="1" noChangeArrowheads="1" noTextEdit="1"/>
          </p:cNvSpPr>
          <p:nvPr>
            <p:ph type="sldImg"/>
          </p:nvPr>
        </p:nvSpPr>
        <p:spPr/>
      </p:sp>
      <p:sp>
        <p:nvSpPr>
          <p:cNvPr id="7270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dirty="0"/>
          </a:p>
        </p:txBody>
      </p:sp>
      <p:sp>
        <p:nvSpPr>
          <p:cNvPr id="6"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dirty="0"/>
          </a:p>
        </p:txBody>
      </p:sp>
      <p:sp>
        <p:nvSpPr>
          <p:cNvPr id="6"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dirty="0"/>
          </a:p>
        </p:txBody>
      </p:sp>
      <p:sp>
        <p:nvSpPr>
          <p:cNvPr id="6"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dirty="0"/>
          </a:p>
        </p:txBody>
      </p:sp>
      <p:sp>
        <p:nvSpPr>
          <p:cNvPr id="5"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457200" y="1600200"/>
            <a:ext cx="8229600" cy="4525963"/>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dirty="0"/>
          </a:p>
        </p:txBody>
      </p:sp>
      <p:sp>
        <p:nvSpPr>
          <p:cNvPr id="6"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dirty="0"/>
          </a:p>
        </p:txBody>
      </p:sp>
      <p:sp>
        <p:nvSpPr>
          <p:cNvPr id="7"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7" name="Rectangle 5"/>
          <p:cNvSpPr>
            <a:spLocks noGrp="1" noChangeArrowheads="1"/>
          </p:cNvSpPr>
          <p:nvPr>
            <p:ph type="ftr" sz="quarter" idx="11"/>
          </p:nvPr>
        </p:nvSpPr>
        <p:spPr/>
        <p:txBody>
          <a:bodyPr/>
          <a:lstStyle>
            <a:lvl1pPr>
              <a:defRPr/>
            </a:lvl1pPr>
          </a:lstStyle>
          <a:p>
            <a:endParaRPr lang="zh-CN" altLang="en-US" dirty="0"/>
          </a:p>
        </p:txBody>
      </p:sp>
      <p:sp>
        <p:nvSpPr>
          <p:cNvPr id="8"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456300" y="1555200"/>
            <a:ext cx="38448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4762800" y="1555200"/>
            <a:ext cx="39204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2024/6/21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456300" y="774000"/>
            <a:ext cx="82296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899100" y="3560400"/>
            <a:ext cx="73494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95C9D2B1-07FE-4E9B-8C53-0F4190D4EEFF}" type="datetime1">
              <a:rPr lang="zh-CN" altLang="en-US"/>
              <a:t>2024/6/21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DC026A1F-6C2B-4BEF-83FC-5D177C5A4BCB}"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703CACB8-7A07-41A5-9C2C-273A31B2DA1F}" type="datetime1">
              <a:rPr lang="zh-CN" altLang="en-US"/>
              <a:t>2024/6/21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38BC0B2-9A02-4CEE-920C-EA46D2CC7B3B}"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FF32E5FA-80AC-4C5D-B720-6632CDD030B3}" type="datetime1">
              <a:rPr lang="zh-CN" altLang="en-US"/>
              <a:t>2024/6/21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12B7F22-A7E1-415F-816F-7AB8AC043E85}"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296B439D-D2A7-4F61-B593-FB0A673DE196}" type="datetime1">
              <a:rPr lang="zh-CN" altLang="en-US"/>
              <a:t>2024/6/21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0EB743B-B6EA-41EF-98CA-58E2DCB909FF}"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fld id="{456DD9AD-AB5F-4BA3-A4F8-8608638B528B}" type="datetime1">
              <a:rPr lang="zh-CN" altLang="en-US"/>
              <a:t>2024/6/21</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01A311E3-36AE-4F54-B0D6-94A9ADE2112C}" type="slidenum">
              <a:rPr lang="en-US" altLang="zh-CN"/>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77AF11C3-C9EF-4350-864F-F50CC3FB29EB}" type="datetime1">
              <a:rPr lang="zh-CN" altLang="en-US"/>
              <a:t>2024/6/21</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A61425BA-160A-4CA5-971F-CE886DDEECC1}"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2A65435E-3E8F-4442-8EE8-956376B0D825}" type="datetime1">
              <a:rPr lang="zh-CN" altLang="en-US"/>
              <a:t>2024/6/21</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4D24BB72-6190-47BE-A9D4-3EBF9F2DD92B}" type="slidenum">
              <a:rPr lang="en-US" altLang="zh-CN"/>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976EA79D-4C25-4589-9EC7-3CEF4F70ACAA}" type="datetime1">
              <a:rPr lang="zh-CN" altLang="en-US"/>
              <a:t>2024/6/21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434A1FE-5D9F-4881-995E-0C443CCE5A22}" type="slidenum">
              <a:rPr lang="en-US" altLang="zh-CN"/>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A0A9D742-7B1E-4931-8BBD-3527E3A8F9E1}" type="datetime1">
              <a:rPr lang="zh-CN" altLang="en-US"/>
              <a:t>2024/6/21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95A65C19-CCD3-48AE-A7DB-27E780995F8A}" type="slidenum">
              <a:rPr lang="en-US" altLang="zh-CN"/>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123F76E4-7A17-4130-AACD-50FAB6AC6CC3}" type="datetime1">
              <a:rPr lang="zh-CN" altLang="en-US"/>
              <a:t>2024/6/21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C159BD1-22DA-4E70-91FA-DDCFBB710148}" type="slidenum">
              <a:rPr lang="en-US" altLang="zh-CN"/>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115AD1B9-6872-4433-9DB5-AD9FF701E940}" type="datetime1">
              <a:rPr lang="zh-CN" altLang="en-US"/>
              <a:t>2024/6/21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887B7ED-89A9-4121-8223-D9DDDCA83596}"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p:txBody>
          <a:bodyPr/>
          <a:lstStyle>
            <a:lvl1pPr>
              <a:defRPr/>
            </a:lvl1pPr>
          </a:lstStyle>
          <a:p>
            <a:pPr>
              <a:defRPr/>
            </a:pPr>
            <a:fld id="{6477A905-A313-4A01-921A-551FD3AE0EFD}" type="datetime1">
              <a:rPr lang="zh-CN" altLang="en-US"/>
              <a:t>2024/6/21</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E685A135-E249-4457-9E70-D06FC1357D1D}" type="slidenum">
              <a:rPr lang="en-US" altLang="zh-CN"/>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457200" y="1600200"/>
            <a:ext cx="8229600" cy="4525963"/>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p:txBody>
          <a:bodyPr/>
          <a:lstStyle>
            <a:lvl1pPr>
              <a:defRPr/>
            </a:lvl1pPr>
          </a:lstStyle>
          <a:p>
            <a:pPr>
              <a:defRPr/>
            </a:pPr>
            <a:fld id="{226ECF2D-51F0-4F5C-960D-3A941FB58ED9}" type="datetime1">
              <a:rPr lang="zh-CN" altLang="en-US"/>
              <a:t>2024/6/21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4131C00-5DFD-4EA0-B5E5-5757D44819E2}" type="slidenum">
              <a:rPr lang="en-US" altLang="zh-CN"/>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319C0435-7359-449D-82FA-D453986FE661}" type="datetime1">
              <a:rPr lang="zh-CN" altLang="en-US"/>
              <a:t>2024/6/21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C3C9F737-DE9C-4B51-A2B1-DACF5F83EC58}" type="slidenum">
              <a:rPr lang="en-US" altLang="zh-CN"/>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fld id="{EA8CF0F5-98F9-4EBB-B365-AFB71BCEC3BE}" type="datetime1">
              <a:rPr lang="zh-CN" altLang="en-US"/>
              <a:t>2024/6/21</a:t>
            </a:fld>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fld id="{D1F07AB4-F9A9-4549-A1EC-866DE554DE52}"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fld id="{760FBDFE-C587-4B4C-A407-44438C67B59E}" type="datetimeFigureOut">
              <a:rPr lang="zh-CN" altLang="en-US" smtClean="0"/>
              <a:t>2024/6/21</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dirty="0"/>
          </a:p>
        </p:txBody>
      </p:sp>
      <p:sp>
        <p:nvSpPr>
          <p:cNvPr id="7" name="Rectangle 6"/>
          <p:cNvSpPr>
            <a:spLocks noGrp="1" noChangeArrowheads="1"/>
          </p:cNvSpPr>
          <p:nvPr>
            <p:ph type="sldNum" sz="quarter" idx="12"/>
          </p:nvPr>
        </p:nvSpPr>
        <p:spPr/>
        <p:txBody>
          <a:bodyPr/>
          <a:lstStyle>
            <a:lvl1pPr>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fld id="{9EFD9D74-47D9-4702-A33C-335B63B48DBF}" type="datetimeFigureOut">
              <a:rPr lang="zh-CN" altLang="en-US" smtClean="0"/>
              <a:t>2024/6/21</a:t>
            </a:fld>
            <a:endParaRPr lang="zh-CN" altLang="en-US" dirty="0"/>
          </a:p>
        </p:txBody>
      </p:sp>
      <p:sp>
        <p:nvSpPr>
          <p:cNvPr id="6" name="Rectangle 5"/>
          <p:cNvSpPr>
            <a:spLocks noGrp="1" noChangeArrowheads="1"/>
          </p:cNvSpPr>
          <p:nvPr>
            <p:ph type="ftr" sz="quarter" idx="11"/>
          </p:nvPr>
        </p:nvSpPr>
        <p:spPr/>
        <p:txBody>
          <a:bodyPr/>
          <a:lstStyle>
            <a:lvl1pPr>
              <a:defRPr/>
            </a:lvl1pPr>
          </a:lstStyle>
          <a:p>
            <a:endParaRPr lang="zh-CN" altLang="en-US" dirty="0"/>
          </a:p>
        </p:txBody>
      </p:sp>
      <p:sp>
        <p:nvSpPr>
          <p:cNvPr id="7" name="Rectangle 6"/>
          <p:cNvSpPr>
            <a:spLocks noGrp="1" noChangeArrowheads="1"/>
          </p:cNvSpPr>
          <p:nvPr>
            <p:ph type="sldNum" sz="quarter" idx="12"/>
          </p:nvPr>
        </p:nvSpPr>
        <p:spPr/>
        <p:txBody>
          <a:bodyPr/>
          <a:lstStyle>
            <a:lvl1pPr>
              <a:defRPr/>
            </a:lvl1pPr>
          </a:lstStyle>
          <a:p>
            <a:fld id="{FABC47A4-756D-490B-A52F-7D9E2C9FC05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image" Target="../media/image1.jpeg"/><Relationship Id="rId2" Type="http://schemas.openxmlformats.org/officeDocument/2006/relationships/slideLayout" Target="../slideLayouts/slideLayout20.xml"/><Relationship Id="rId16"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b="0">
                <a:latin typeface="Arial" panose="020B0604020202020204" pitchFamily="34" charset="0"/>
                <a:ea typeface="宋体" panose="02010600030101010101" pitchFamily="2" charset="-122"/>
              </a:defRPr>
            </a:lvl1pPr>
          </a:lstStyle>
          <a:p>
            <a:fld id="{760FBDFE-C587-4B4C-A407-44438C67B59E}" type="datetimeFigureOut">
              <a:rPr lang="zh-CN" altLang="en-US" smtClean="0"/>
              <a:t>2024/6/21</a:t>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Arial" panose="020B0604020202020204" pitchFamily="34" charset="0"/>
                <a:ea typeface="宋体" panose="02010600030101010101" pitchFamily="2" charset="-122"/>
              </a:defRPr>
            </a:lvl1pPr>
          </a:lstStyle>
          <a:p>
            <a:endParaRPr lang="zh-CN" alt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Arial" panose="020B0604020202020204" pitchFamily="34" charset="0"/>
              </a:defRPr>
            </a:lvl1pPr>
          </a:lstStyle>
          <a:p>
            <a:fld id="{49AE70B2-8BF9-45C0-BB95-33D1B9D3A85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b="0">
                <a:latin typeface="Arial" panose="020B0604020202020204" pitchFamily="34" charset="0"/>
                <a:ea typeface="宋体" panose="02010600030101010101" pitchFamily="2" charset="-122"/>
              </a:defRPr>
            </a:lvl1pPr>
          </a:lstStyle>
          <a:p>
            <a:pPr>
              <a:defRPr/>
            </a:pPr>
            <a:fld id="{4DC2DD8C-ABA1-4C34-A3AA-0067B907906A}" type="datetime1">
              <a:rPr lang="zh-CN" altLang="en-US"/>
              <a:t>2024/6/21</a:t>
            </a:fld>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Arial" panose="020B0604020202020204" pitchFamily="34"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Arial" panose="020B0604020202020204" pitchFamily="34" charset="0"/>
              </a:defRPr>
            </a:lvl1pPr>
          </a:lstStyle>
          <a:p>
            <a:fld id="{4FED307F-B1E5-432E-AF53-984CF7FCDABA}"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2.xml"/><Relationship Id="rId1" Type="http://schemas.openxmlformats.org/officeDocument/2006/relationships/slideLayout" Target="../slideLayouts/slideLayout2.xml"/><Relationship Id="rId4" Type="http://schemas.openxmlformats.org/officeDocument/2006/relationships/slide" Target="slide4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4.png"/><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7.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8.emf"/></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9.emf"/></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6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image" Target="../media/image22.png"/><Relationship Id="rId4" Type="http://schemas.openxmlformats.org/officeDocument/2006/relationships/image" Target="../media/image21.wmf"/></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6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0" y="2590800"/>
            <a:ext cx="9144000" cy="1089025"/>
          </a:xfrm>
        </p:spPr>
        <p:txBody>
          <a:bodyPr/>
          <a:lstStyle/>
          <a:p>
            <a:pPr eaLnBrk="1" hangingPunct="1">
              <a:defRPr/>
            </a:pPr>
            <a:r>
              <a:rPr lang="zh-CN" altLang="en-US" sz="4000" b="1" spc="-200"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微型计算机原理与接口技术</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8" name="Rectangle 4"/>
          <p:cNvSpPr>
            <a:spLocks noGrp="1" noChangeArrowheads="1"/>
          </p:cNvSpPr>
          <p:nvPr>
            <p:ph type="body" idx="1"/>
          </p:nvPr>
        </p:nvSpPr>
        <p:spPr>
          <a:xfrm>
            <a:off x="1085850" y="1905000"/>
            <a:ext cx="7326630" cy="3429000"/>
          </a:xfrm>
          <a:solidFill>
            <a:srgbClr val="CCFFCC"/>
          </a:solidFill>
          <a:effectLst>
            <a:outerShdw dist="107763" dir="2700000" algn="ctr" rotWithShape="0">
              <a:schemeClr val="bg2"/>
            </a:outerShdw>
          </a:effectLst>
        </p:spPr>
        <p:txBody>
          <a:bodyPr/>
          <a:lstStyle/>
          <a:p>
            <a:pPr marL="481330" indent="-481330" algn="just" eaLnBrk="1" hangingPunct="1">
              <a:buFont typeface="Wingdings" panose="05000000000000000000" pitchFamily="2" charset="2"/>
              <a:buNone/>
              <a:tabLst>
                <a:tab pos="480695" algn="l"/>
              </a:tabLst>
            </a:pPr>
            <a:r>
              <a:rPr lang="en-US" altLang="zh-CN" sz="2800" dirty="0">
                <a:latin typeface="Times New Roman" panose="02020603050405020304" pitchFamily="18" charset="0"/>
                <a:ea typeface="Arial Unicode MS" panose="020B0604020202020204" pitchFamily="34" charset="-122"/>
                <a:cs typeface="Arial Unicode MS" panose="020B0604020202020204" pitchFamily="34" charset="-122"/>
              </a:rPr>
              <a:t>①</a:t>
            </a:r>
            <a:r>
              <a:rPr lang="en-US" altLang="zh-CN" sz="2800" dirty="0">
                <a:latin typeface="Times New Roman" panose="02020603050405020304" pitchFamily="18" charset="0"/>
              </a:rPr>
              <a:t> 	</a:t>
            </a:r>
            <a:r>
              <a:rPr lang="zh-CN" altLang="en-US" sz="2800" b="1" dirty="0">
                <a:solidFill>
                  <a:schemeClr val="hlink"/>
                </a:solidFill>
                <a:effectLst>
                  <a:outerShdw blurRad="38100" dist="38100" dir="2700000" algn="tl">
                    <a:srgbClr val="000000">
                      <a:alpha val="43137"/>
                    </a:srgbClr>
                  </a:outerShdw>
                </a:effectLst>
                <a:latin typeface="Times New Roman" panose="02020603050405020304" pitchFamily="18" charset="0"/>
              </a:rPr>
              <a:t>存储体</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存储器芯片的主要部分，用来存储信息</a:t>
            </a:r>
          </a:p>
          <a:p>
            <a:pPr marL="481330" indent="-481330" algn="just" eaLnBrk="1" hangingPunct="1">
              <a:buFont typeface="Wingdings" panose="05000000000000000000" pitchFamily="2" charset="2"/>
              <a:buNone/>
              <a:tabLst>
                <a:tab pos="480695" algn="l"/>
              </a:tabLst>
            </a:pPr>
            <a:r>
              <a:rPr lang="zh-CN" altLang="en-US" sz="2800" dirty="0">
                <a:latin typeface="Times New Roman" panose="02020603050405020304" pitchFamily="18" charset="0"/>
                <a:ea typeface="Arial Unicode MS" panose="020B0604020202020204" pitchFamily="34" charset="-122"/>
                <a:cs typeface="Arial Unicode MS" panose="020B0604020202020204" pitchFamily="34" charset="-122"/>
              </a:rPr>
              <a:t>②</a:t>
            </a:r>
            <a:r>
              <a:rPr lang="zh-CN" altLang="en-US" sz="2800" dirty="0">
                <a:latin typeface="Times New Roman" panose="02020603050405020304" pitchFamily="18" charset="0"/>
              </a:rPr>
              <a:t> 	</a:t>
            </a:r>
            <a:r>
              <a:rPr lang="zh-CN" altLang="en-US" sz="2800" b="1" dirty="0">
                <a:solidFill>
                  <a:schemeClr val="hlink"/>
                </a:solidFill>
                <a:effectLst>
                  <a:outerShdw blurRad="38100" dist="38100" dir="2700000" algn="tl">
                    <a:srgbClr val="000000">
                      <a:alpha val="43137"/>
                    </a:srgbClr>
                  </a:outerShdw>
                </a:effectLst>
                <a:latin typeface="Times New Roman" panose="02020603050405020304" pitchFamily="18" charset="0"/>
              </a:rPr>
              <a:t>地址译码电路</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根据输入的地址编码来选中芯片内某个特定的存储单元</a:t>
            </a:r>
          </a:p>
          <a:p>
            <a:pPr marL="481330" indent="-481330" algn="just" eaLnBrk="1" hangingPunct="1">
              <a:buFont typeface="Wingdings" panose="05000000000000000000" pitchFamily="2" charset="2"/>
              <a:buNone/>
              <a:tabLst>
                <a:tab pos="480695" algn="l"/>
              </a:tabLst>
            </a:pPr>
            <a:r>
              <a:rPr lang="zh-CN" altLang="en-US" sz="2800" dirty="0">
                <a:latin typeface="Times New Roman" panose="02020603050405020304" pitchFamily="18" charset="0"/>
                <a:ea typeface="Arial Unicode MS" panose="020B0604020202020204" pitchFamily="34" charset="-122"/>
                <a:cs typeface="Arial Unicode MS" panose="020B0604020202020204" pitchFamily="34" charset="-122"/>
              </a:rPr>
              <a:t>③</a:t>
            </a:r>
            <a:r>
              <a:rPr lang="zh-CN" altLang="en-US" sz="2800" dirty="0">
                <a:solidFill>
                  <a:srgbClr val="FFFFFF"/>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zh-CN" altLang="en-US" sz="2800" b="1" dirty="0">
                <a:solidFill>
                  <a:schemeClr val="hlink"/>
                </a:solidFill>
                <a:effectLst>
                  <a:outerShdw blurRad="38100" dist="38100" dir="2700000" algn="tl">
                    <a:srgbClr val="000000">
                      <a:alpha val="43137"/>
                    </a:srgbClr>
                  </a:outerShdw>
                </a:effectLst>
                <a:latin typeface="Times New Roman" panose="02020603050405020304" pitchFamily="18" charset="0"/>
              </a:rPr>
              <a:t>数据缓冲电路</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数据输入输出通道</a:t>
            </a:r>
          </a:p>
          <a:p>
            <a:pPr marL="481330" indent="-481330" algn="just" eaLnBrk="1" hangingPunct="1">
              <a:buFont typeface="Wingdings" panose="05000000000000000000" pitchFamily="2" charset="2"/>
              <a:buNone/>
              <a:tabLst>
                <a:tab pos="480695" algn="l"/>
              </a:tabLst>
            </a:pPr>
            <a:r>
              <a:rPr lang="zh-CN" altLang="en-US" sz="2800" dirty="0">
                <a:latin typeface="Times New Roman" panose="02020603050405020304" pitchFamily="18" charset="0"/>
                <a:ea typeface="Arial Unicode MS" panose="020B0604020202020204" pitchFamily="34" charset="-122"/>
                <a:cs typeface="Arial Unicode MS" panose="020B0604020202020204" pitchFamily="34" charset="-122"/>
              </a:rPr>
              <a:t>④</a:t>
            </a:r>
            <a:r>
              <a:rPr lang="zh-CN" altLang="en-US" sz="2800" dirty="0">
                <a:solidFill>
                  <a:schemeClr val="hlink"/>
                </a:solidFill>
                <a:latin typeface="Times New Roman" panose="02020603050405020304" pitchFamily="18" charset="0"/>
              </a:rPr>
              <a:t>	</a:t>
            </a:r>
            <a:r>
              <a:rPr lang="zh-CN" altLang="en-US" sz="2800" b="1" dirty="0">
                <a:solidFill>
                  <a:schemeClr val="hlink"/>
                </a:solidFill>
                <a:effectLst>
                  <a:outerShdw blurRad="38100" dist="38100" dir="2700000" algn="tl">
                    <a:srgbClr val="000000">
                      <a:alpha val="43137"/>
                    </a:srgbClr>
                  </a:outerShdw>
                </a:effectLst>
                <a:latin typeface="Times New Roman" panose="02020603050405020304" pitchFamily="18" charset="0"/>
              </a:rPr>
              <a:t>片选和读写控制逻辑</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选中存储芯片，控制读写操作</a:t>
            </a:r>
          </a:p>
        </p:txBody>
      </p:sp>
      <p:sp>
        <p:nvSpPr>
          <p:cNvPr id="7" name="Rectangle 3"/>
          <p:cNvSpPr txBox="1">
            <a:spLocks noChangeArrowheads="1"/>
          </p:cNvSpPr>
          <p:nvPr/>
        </p:nvSpPr>
        <p:spPr bwMode="auto">
          <a:xfrm>
            <a:off x="457135" y="817335"/>
            <a:ext cx="4543577"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1.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半导体存储器的组成</a:t>
            </a:r>
          </a:p>
        </p:txBody>
      </p:sp>
      <p:sp>
        <p:nvSpPr>
          <p:cNvPr id="5"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blinds(horizontal)">
                                      <p:cBhvr>
                                        <p:cTn id="7" dur="500"/>
                                        <p:tgtEl>
                                          <p:spTgt spid="144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836023" y="1349830"/>
            <a:ext cx="7846015" cy="882650"/>
          </a:xfrm>
        </p:spPr>
        <p:txBody>
          <a:bodyPr/>
          <a:lstStyle/>
          <a:p>
            <a:pPr algn="l" eaLnBrk="1" hangingPunct="1"/>
            <a:r>
              <a:rPr lang="en-US" altLang="zh-CN" sz="2800" b="1" dirty="0">
                <a:solidFill>
                  <a:srgbClr val="008000"/>
                </a:solidFill>
                <a:effectLst>
                  <a:outerShdw blurRad="38100" dist="38100" dir="2700000" algn="tl">
                    <a:srgbClr val="000000">
                      <a:alpha val="43137"/>
                    </a:srgbClr>
                  </a:outerShdw>
                </a:effectLst>
              </a:rPr>
              <a:t>① </a:t>
            </a:r>
            <a:r>
              <a:rPr lang="zh-CN" altLang="en-US" sz="2800" b="1" dirty="0">
                <a:solidFill>
                  <a:srgbClr val="008000"/>
                </a:solidFill>
                <a:effectLst>
                  <a:outerShdw blurRad="38100" dist="38100" dir="2700000" algn="tl">
                    <a:srgbClr val="000000">
                      <a:alpha val="43137"/>
                    </a:srgbClr>
                  </a:outerShdw>
                </a:effectLst>
              </a:rPr>
              <a:t>存储体</a:t>
            </a:r>
          </a:p>
        </p:txBody>
      </p:sp>
      <p:sp>
        <p:nvSpPr>
          <p:cNvPr id="12292" name="Rectangle 3"/>
          <p:cNvSpPr>
            <a:spLocks noGrp="1" noChangeArrowheads="1"/>
          </p:cNvSpPr>
          <p:nvPr>
            <p:ph type="body" sz="half" idx="1"/>
          </p:nvPr>
        </p:nvSpPr>
        <p:spPr>
          <a:xfrm>
            <a:off x="608510" y="2175330"/>
            <a:ext cx="8370389" cy="1581150"/>
          </a:xfrm>
        </p:spPr>
        <p:txBody>
          <a:bodyPr/>
          <a:lstStyle/>
          <a:p>
            <a:pPr algn="just" eaLnBrk="1" hangingPunct="1">
              <a:buFont typeface="Wingdings" panose="05000000000000000000" pitchFamily="2" charset="2"/>
              <a:buChar char="p"/>
            </a:pPr>
            <a:r>
              <a:rPr lang="zh-CN" altLang="en-US" sz="2800" dirty="0">
                <a:latin typeface="Times New Roman" panose="02020603050405020304" pitchFamily="18" charset="0"/>
              </a:rPr>
              <a:t>  </a:t>
            </a:r>
            <a:r>
              <a:rPr lang="zh-CN" altLang="en-US" sz="2800" dirty="0">
                <a:latin typeface="宋体" panose="02010600030101010101" pitchFamily="2" charset="-122"/>
                <a:ea typeface="宋体" panose="02010600030101010101" pitchFamily="2" charset="-122"/>
                <a:cs typeface="宋体" panose="02010600030101010101" pitchFamily="2" charset="-122"/>
              </a:rPr>
              <a:t>每个存储单元具有一个</a:t>
            </a:r>
            <a:r>
              <a:rPr lang="zh-CN" altLang="en-US" sz="2800" b="1" dirty="0">
                <a:solidFill>
                  <a:srgbClr val="CC339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唯一</a:t>
            </a:r>
            <a:r>
              <a:rPr lang="zh-CN" altLang="en-US" sz="2800" dirty="0">
                <a:latin typeface="宋体" panose="02010600030101010101" pitchFamily="2" charset="-122"/>
                <a:ea typeface="宋体" panose="02010600030101010101" pitchFamily="2" charset="-122"/>
                <a:cs typeface="宋体" panose="02010600030101010101" pitchFamily="2" charset="-122"/>
              </a:rPr>
              <a:t>的地址，可存储</a:t>
            </a:r>
            <a:r>
              <a:rPr lang="en-US" altLang="zh-CN" b="1" dirty="0">
                <a:solidFill>
                  <a:srgbClr val="CC339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1</a:t>
            </a:r>
            <a:r>
              <a:rPr lang="zh-CN" altLang="en-US" b="1" dirty="0">
                <a:solidFill>
                  <a:srgbClr val="CC339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位</a:t>
            </a:r>
            <a:r>
              <a:rPr lang="zh-CN" altLang="en-US" sz="2800" dirty="0">
                <a:latin typeface="宋体" panose="02010600030101010101" pitchFamily="2" charset="-122"/>
                <a:ea typeface="宋体" panose="02010600030101010101" pitchFamily="2" charset="-122"/>
                <a:cs typeface="宋体" panose="02010600030101010101" pitchFamily="2" charset="-122"/>
              </a:rPr>
              <a:t>（</a:t>
            </a:r>
            <a:r>
              <a:rPr lang="zh-CN" altLang="en-US" sz="2800" b="1" dirty="0">
                <a:solidFill>
                  <a:srgbClr val="0033CC"/>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位片结构</a:t>
            </a:r>
            <a:r>
              <a:rPr lang="zh-CN" altLang="en-US" sz="2800" dirty="0">
                <a:latin typeface="宋体" panose="02010600030101010101" pitchFamily="2" charset="-122"/>
                <a:ea typeface="宋体" panose="02010600030101010101" pitchFamily="2" charset="-122"/>
                <a:cs typeface="宋体" panose="02010600030101010101" pitchFamily="2" charset="-122"/>
              </a:rPr>
              <a:t>）或</a:t>
            </a:r>
            <a:r>
              <a:rPr lang="zh-CN" altLang="en-US" b="1" dirty="0">
                <a:solidFill>
                  <a:srgbClr val="CC3399"/>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多位</a:t>
            </a:r>
            <a:r>
              <a:rPr lang="zh-CN" altLang="en-US" sz="2800" dirty="0">
                <a:latin typeface="宋体" panose="02010600030101010101" pitchFamily="2" charset="-122"/>
                <a:ea typeface="宋体" panose="02010600030101010101" pitchFamily="2" charset="-122"/>
                <a:cs typeface="宋体" panose="02010600030101010101" pitchFamily="2" charset="-122"/>
              </a:rPr>
              <a:t>（</a:t>
            </a:r>
            <a:r>
              <a:rPr lang="zh-CN" altLang="en-US" sz="2800" b="1" dirty="0">
                <a:solidFill>
                  <a:srgbClr val="0033CC"/>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字片结构</a:t>
            </a:r>
            <a:r>
              <a:rPr lang="zh-CN" altLang="en-US" sz="2800" dirty="0">
                <a:latin typeface="宋体" panose="02010600030101010101" pitchFamily="2" charset="-122"/>
                <a:ea typeface="宋体" panose="02010600030101010101" pitchFamily="2" charset="-122"/>
                <a:cs typeface="宋体" panose="02010600030101010101" pitchFamily="2" charset="-122"/>
              </a:rPr>
              <a:t>）二进制数据</a:t>
            </a:r>
          </a:p>
          <a:p>
            <a:pPr algn="just" eaLnBrk="1" hangingPunct="1">
              <a:buFont typeface="Wingdings" panose="05000000000000000000" pitchFamily="2" charset="2"/>
              <a:buChar char="p"/>
            </a:pPr>
            <a:r>
              <a:rPr lang="zh-CN" altLang="en-US" sz="2800" dirty="0">
                <a:latin typeface="宋体" panose="02010600030101010101" pitchFamily="2" charset="-122"/>
                <a:ea typeface="宋体" panose="02010600030101010101" pitchFamily="2" charset="-122"/>
                <a:cs typeface="宋体" panose="02010600030101010101" pitchFamily="2" charset="-122"/>
              </a:rPr>
              <a:t> 存储容量与地址、数据线根数有关：</a:t>
            </a:r>
          </a:p>
        </p:txBody>
      </p:sp>
      <p:sp>
        <p:nvSpPr>
          <p:cNvPr id="12295" name="Rectangle 13"/>
          <p:cNvSpPr>
            <a:spLocks noGrp="1" noChangeArrowheads="1"/>
          </p:cNvSpPr>
          <p:nvPr>
            <p:ph type="body" sz="half" idx="2"/>
          </p:nvPr>
        </p:nvSpPr>
        <p:spPr>
          <a:xfrm>
            <a:off x="701762" y="3919176"/>
            <a:ext cx="8597900" cy="1981200"/>
          </a:xfrm>
          <a:noFill/>
          <a:extLst>
            <a:ext uri="{91240B29-F687-4F45-9708-019B960494DF}">
              <a14:hiddenLine xmlns:a14="http://schemas.microsoft.com/office/drawing/2010/main" w="9525">
                <a:solidFill>
                  <a:schemeClr val="tx1"/>
                </a:solidFill>
                <a:prstDash val="solid"/>
                <a:miter lim="800000"/>
                <a:headEnd type="none" w="med" len="med"/>
                <a:tailEnd type="none" w="med" len="med"/>
              </a14:hiddenLine>
            </a:ext>
          </a:extLst>
        </p:spPr>
        <p:txBody>
          <a:bodyPr/>
          <a:lstStyle/>
          <a:p>
            <a:pPr algn="l" eaLnBrk="1" hangingPunct="1">
              <a:spcBef>
                <a:spcPct val="10000"/>
              </a:spcBef>
              <a:buFont typeface="Wingdings" panose="05000000000000000000" pitchFamily="2" charset="2"/>
              <a:buNone/>
            </a:pPr>
            <a:r>
              <a:rPr lang="en-US" altLang="zh-CN" sz="2600" dirty="0">
                <a:solidFill>
                  <a:srgbClr val="FFFF00"/>
                </a:solidFill>
                <a:latin typeface="Times New Roman" panose="02020603050405020304" pitchFamily="18" charset="0"/>
                <a:cs typeface="Times New Roman" panose="02020603050405020304" pitchFamily="18" charset="0"/>
              </a:rPr>
              <a:t>	</a:t>
            </a:r>
            <a:r>
              <a:rPr lang="zh-CN" alt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芯片存储容量	＝</a:t>
            </a:r>
            <a:r>
              <a:rPr lang="zh-CN" altLang="en-US" sz="2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存储单元数目</a:t>
            </a:r>
            <a:r>
              <a:rPr lang="en-US" altLang="zh-CN"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每单元存储位数</a:t>
            </a:r>
          </a:p>
          <a:p>
            <a:pPr algn="l" eaLnBrk="1" hangingPunct="1">
              <a:spcBef>
                <a:spcPct val="10000"/>
              </a:spcBef>
              <a:buFont typeface="Wingdings" panose="05000000000000000000" pitchFamily="2" charset="2"/>
              <a:buNone/>
            </a:pPr>
            <a:r>
              <a:rPr lang="zh-CN" alt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altLang="zh-CN" sz="26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altLang="zh-CN"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a:p>
            <a:pPr algn="l" eaLnBrk="1" hangingPunct="1">
              <a:spcBef>
                <a:spcPct val="1000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 	</a:t>
            </a:r>
            <a:r>
              <a:rPr lang="en-US" altLang="zh-CN" sz="2600" dirty="0">
                <a:solidFill>
                  <a:schemeClr val="hlink"/>
                </a:solidFill>
                <a:latin typeface="Times New Roman" panose="02020603050405020304" pitchFamily="18" charset="0"/>
                <a:cs typeface="Times New Roman" panose="02020603050405020304" pitchFamily="18" charset="0"/>
              </a:rPr>
              <a:t>M</a:t>
            </a:r>
            <a:r>
              <a:rPr lang="zh-CN" altLang="en-US" sz="2600" dirty="0">
                <a:latin typeface="Times New Roman" panose="02020603050405020304" pitchFamily="18" charset="0"/>
                <a:cs typeface="Times New Roman" panose="02020603050405020304" pitchFamily="18" charset="0"/>
              </a:rPr>
              <a:t>：芯片的</a:t>
            </a:r>
            <a:r>
              <a:rPr lang="zh-CN" altLang="en-US" sz="2600" dirty="0">
                <a:solidFill>
                  <a:schemeClr val="hlink"/>
                </a:solidFill>
                <a:latin typeface="Times New Roman" panose="02020603050405020304" pitchFamily="18" charset="0"/>
                <a:cs typeface="Times New Roman" panose="02020603050405020304" pitchFamily="18" charset="0"/>
              </a:rPr>
              <a:t>地址线根数</a:t>
            </a:r>
          </a:p>
          <a:p>
            <a:pPr algn="l" eaLnBrk="1" hangingPunct="1">
              <a:spcBef>
                <a:spcPct val="10000"/>
              </a:spcBef>
              <a:buFont typeface="Wingdings" panose="05000000000000000000" pitchFamily="2" charset="2"/>
              <a:buNone/>
            </a:pPr>
            <a:r>
              <a:rPr lang="zh-CN" altLang="en-US" sz="2600" dirty="0">
                <a:latin typeface="Times New Roman" panose="02020603050405020304" pitchFamily="18" charset="0"/>
                <a:cs typeface="Times New Roman" panose="02020603050405020304" pitchFamily="18" charset="0"/>
              </a:rPr>
              <a:t>   </a:t>
            </a:r>
            <a:r>
              <a:rPr lang="zh-CN" altLang="en-US" sz="2600" dirty="0">
                <a:solidFill>
                  <a:srgbClr val="663300"/>
                </a:solidFill>
                <a:latin typeface="Times New Roman" panose="02020603050405020304" pitchFamily="18" charset="0"/>
                <a:cs typeface="Times New Roman" panose="02020603050405020304" pitchFamily="18" charset="0"/>
              </a:rPr>
              <a:t>  </a:t>
            </a:r>
            <a:r>
              <a:rPr lang="en-US" altLang="zh-CN" sz="2600" dirty="0">
                <a:solidFill>
                  <a:schemeClr val="hlink"/>
                </a:solidFill>
                <a:latin typeface="Times New Roman" panose="02020603050405020304" pitchFamily="18" charset="0"/>
                <a:cs typeface="Times New Roman" panose="02020603050405020304" pitchFamily="18" charset="0"/>
              </a:rPr>
              <a:t>N</a:t>
            </a:r>
            <a:r>
              <a:rPr lang="zh-CN" altLang="en-US" sz="2600" dirty="0">
                <a:latin typeface="Times New Roman" panose="02020603050405020304" pitchFamily="18" charset="0"/>
                <a:cs typeface="Times New Roman" panose="02020603050405020304" pitchFamily="18" charset="0"/>
              </a:rPr>
              <a:t>：芯片的</a:t>
            </a:r>
            <a:r>
              <a:rPr lang="zh-CN" altLang="en-US" sz="2600" dirty="0">
                <a:solidFill>
                  <a:schemeClr val="hlink"/>
                </a:solidFill>
                <a:latin typeface="Times New Roman" panose="02020603050405020304" pitchFamily="18" charset="0"/>
                <a:cs typeface="Times New Roman" panose="02020603050405020304" pitchFamily="18" charset="0"/>
              </a:rPr>
              <a:t>数据线根数</a:t>
            </a:r>
            <a:r>
              <a:rPr lang="zh-CN" altLang="en-US" sz="2600" dirty="0">
                <a:latin typeface="Times New Roman" panose="02020603050405020304" pitchFamily="18" charset="0"/>
              </a:rPr>
              <a:t> </a:t>
            </a:r>
          </a:p>
        </p:txBody>
      </p:sp>
      <p:sp>
        <p:nvSpPr>
          <p:cNvPr id="11" name="Rectangle 3"/>
          <p:cNvSpPr txBox="1">
            <a:spLocks noChangeArrowheads="1"/>
          </p:cNvSpPr>
          <p:nvPr/>
        </p:nvSpPr>
        <p:spPr bwMode="auto">
          <a:xfrm>
            <a:off x="457135" y="817335"/>
            <a:ext cx="4543577"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1.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半导体存储器的组成</a:t>
            </a:r>
          </a:p>
        </p:txBody>
      </p:sp>
      <p:sp>
        <p:nvSpPr>
          <p:cNvPr id="8"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9563" y="1747838"/>
            <a:ext cx="3708400" cy="4622800"/>
            <a:chOff x="309563" y="1747838"/>
            <a:chExt cx="3708400" cy="4622800"/>
          </a:xfrm>
        </p:grpSpPr>
        <p:sp>
          <p:nvSpPr>
            <p:cNvPr id="13318" name="Rectangle 7"/>
            <p:cNvSpPr>
              <a:spLocks noChangeArrowheads="1"/>
            </p:cNvSpPr>
            <p:nvPr/>
          </p:nvSpPr>
          <p:spPr bwMode="auto">
            <a:xfrm>
              <a:off x="1287463" y="2097678"/>
              <a:ext cx="496887" cy="3067050"/>
            </a:xfrm>
            <a:prstGeom prst="rect">
              <a:avLst/>
            </a:prstGeom>
            <a:solidFill>
              <a:srgbClr val="92D050"/>
            </a:solidFill>
            <a:ln w="28575">
              <a:solidFill>
                <a:srgbClr val="66FFFF"/>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13319" name="Rectangle 6"/>
            <p:cNvSpPr>
              <a:spLocks noChangeArrowheads="1"/>
            </p:cNvSpPr>
            <p:nvPr/>
          </p:nvSpPr>
          <p:spPr bwMode="auto">
            <a:xfrm>
              <a:off x="1316038" y="2997791"/>
              <a:ext cx="406400" cy="196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dirty="0">
                  <a:solidFill>
                    <a:schemeClr val="tx1"/>
                  </a:solidFill>
                  <a:latin typeface="Times New Roman" panose="02020603050405020304" pitchFamily="18" charset="0"/>
                </a:rPr>
                <a:t>译码器</a:t>
              </a:r>
            </a:p>
          </p:txBody>
        </p:sp>
        <p:sp>
          <p:nvSpPr>
            <p:cNvPr id="13320" name="Rectangle 8"/>
            <p:cNvSpPr>
              <a:spLocks noChangeArrowheads="1"/>
            </p:cNvSpPr>
            <p:nvPr/>
          </p:nvSpPr>
          <p:spPr bwMode="auto">
            <a:xfrm>
              <a:off x="309563" y="2454866"/>
              <a:ext cx="709612"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5</a:t>
              </a:r>
              <a:endParaRPr kumimoji="0" lang="en-US" altLang="zh-CN" sz="2400">
                <a:solidFill>
                  <a:schemeClr val="tx1"/>
                </a:solidFill>
                <a:latin typeface="Times New Roman" panose="02020603050405020304" pitchFamily="18" charset="0"/>
              </a:endParaRPr>
            </a:p>
            <a:p>
              <a:pPr algn="ctr">
                <a:spcBef>
                  <a:spcPct val="0"/>
                </a:spcBef>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4</a:t>
              </a:r>
              <a:endParaRPr kumimoji="0" lang="en-US" altLang="zh-CN" sz="2400">
                <a:solidFill>
                  <a:schemeClr val="tx1"/>
                </a:solidFill>
                <a:latin typeface="Times New Roman" panose="02020603050405020304" pitchFamily="18" charset="0"/>
              </a:endParaRPr>
            </a:p>
            <a:p>
              <a:pPr algn="ctr">
                <a:spcBef>
                  <a:spcPct val="0"/>
                </a:spcBef>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3</a:t>
              </a:r>
              <a:endParaRPr kumimoji="0" lang="en-US" altLang="zh-CN" sz="2400">
                <a:solidFill>
                  <a:schemeClr val="tx1"/>
                </a:solidFill>
                <a:latin typeface="Times New Roman" panose="02020603050405020304" pitchFamily="18" charset="0"/>
              </a:endParaRPr>
            </a:p>
            <a:p>
              <a:pPr algn="ctr">
                <a:spcBef>
                  <a:spcPct val="0"/>
                </a:spcBef>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2</a:t>
              </a:r>
              <a:endParaRPr kumimoji="0" lang="en-US" altLang="zh-CN" sz="2400">
                <a:solidFill>
                  <a:schemeClr val="tx1"/>
                </a:solidFill>
                <a:latin typeface="Times New Roman" panose="02020603050405020304" pitchFamily="18" charset="0"/>
              </a:endParaRPr>
            </a:p>
            <a:p>
              <a:pPr algn="ctr">
                <a:spcBef>
                  <a:spcPct val="0"/>
                </a:spcBef>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1</a:t>
              </a:r>
              <a:endParaRPr kumimoji="0" lang="en-US" altLang="zh-CN" sz="2400">
                <a:solidFill>
                  <a:schemeClr val="tx1"/>
                </a:solidFill>
                <a:latin typeface="Times New Roman" panose="02020603050405020304" pitchFamily="18" charset="0"/>
              </a:endParaRPr>
            </a:p>
            <a:p>
              <a:pPr algn="ctr">
                <a:spcBef>
                  <a:spcPct val="0"/>
                </a:spcBef>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0</a:t>
              </a:r>
              <a:endParaRPr kumimoji="0" lang="en-US" altLang="zh-CN" sz="2400">
                <a:solidFill>
                  <a:schemeClr val="tx1"/>
                </a:solidFill>
                <a:latin typeface="Times New Roman" panose="02020603050405020304" pitchFamily="18" charset="0"/>
              </a:endParaRPr>
            </a:p>
          </p:txBody>
        </p:sp>
        <p:grpSp>
          <p:nvGrpSpPr>
            <p:cNvPr id="13321" name="Group 9"/>
            <p:cNvGrpSpPr/>
            <p:nvPr/>
          </p:nvGrpSpPr>
          <p:grpSpPr bwMode="auto">
            <a:xfrm>
              <a:off x="1019175" y="2746966"/>
              <a:ext cx="268288" cy="1809750"/>
              <a:chOff x="0" y="-10"/>
              <a:chExt cx="20000" cy="20024"/>
            </a:xfrm>
          </p:grpSpPr>
          <p:grpSp>
            <p:nvGrpSpPr>
              <p:cNvPr id="13390" name="Group 10"/>
              <p:cNvGrpSpPr/>
              <p:nvPr/>
            </p:nvGrpSpPr>
            <p:grpSpPr bwMode="auto">
              <a:xfrm>
                <a:off x="0" y="-10"/>
                <a:ext cx="20000" cy="8154"/>
                <a:chOff x="0" y="23"/>
                <a:chExt cx="20000" cy="19977"/>
              </a:xfrm>
            </p:grpSpPr>
            <p:sp>
              <p:nvSpPr>
                <p:cNvPr id="13395" name="Line 11"/>
                <p:cNvSpPr>
                  <a:spLocks noChangeShapeType="1"/>
                </p:cNvSpPr>
                <p:nvPr/>
              </p:nvSpPr>
              <p:spPr bwMode="auto">
                <a:xfrm>
                  <a:off x="0" y="19951"/>
                  <a:ext cx="20000" cy="4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96" name="Line 12"/>
                <p:cNvSpPr>
                  <a:spLocks noChangeShapeType="1"/>
                </p:cNvSpPr>
                <p:nvPr/>
              </p:nvSpPr>
              <p:spPr bwMode="auto">
                <a:xfrm>
                  <a:off x="0" y="23"/>
                  <a:ext cx="20000" cy="63"/>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97" name="Line 13"/>
                <p:cNvSpPr>
                  <a:spLocks noChangeShapeType="1"/>
                </p:cNvSpPr>
                <p:nvPr/>
              </p:nvSpPr>
              <p:spPr bwMode="auto">
                <a:xfrm>
                  <a:off x="0" y="10014"/>
                  <a:ext cx="20000" cy="54"/>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3391" name="Group 14"/>
              <p:cNvGrpSpPr/>
              <p:nvPr/>
            </p:nvGrpSpPr>
            <p:grpSpPr bwMode="auto">
              <a:xfrm>
                <a:off x="0" y="11862"/>
                <a:ext cx="20000" cy="8152"/>
                <a:chOff x="0" y="-9"/>
                <a:chExt cx="20000" cy="20009"/>
              </a:xfrm>
            </p:grpSpPr>
            <p:sp>
              <p:nvSpPr>
                <p:cNvPr id="13392" name="Line 15"/>
                <p:cNvSpPr>
                  <a:spLocks noChangeShapeType="1"/>
                </p:cNvSpPr>
                <p:nvPr/>
              </p:nvSpPr>
              <p:spPr bwMode="auto">
                <a:xfrm>
                  <a:off x="0" y="19946"/>
                  <a:ext cx="20000" cy="54"/>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93" name="Line 16"/>
                <p:cNvSpPr>
                  <a:spLocks noChangeShapeType="1"/>
                </p:cNvSpPr>
                <p:nvPr/>
              </p:nvSpPr>
              <p:spPr bwMode="auto">
                <a:xfrm>
                  <a:off x="0" y="-9"/>
                  <a:ext cx="20000" cy="58"/>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94" name="Line 17"/>
                <p:cNvSpPr>
                  <a:spLocks noChangeShapeType="1"/>
                </p:cNvSpPr>
                <p:nvPr/>
              </p:nvSpPr>
              <p:spPr bwMode="auto">
                <a:xfrm>
                  <a:off x="0" y="10000"/>
                  <a:ext cx="20000" cy="5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3322" name="Line 18"/>
            <p:cNvSpPr>
              <a:spLocks noChangeShapeType="1"/>
            </p:cNvSpPr>
            <p:nvPr/>
          </p:nvSpPr>
          <p:spPr bwMode="auto">
            <a:xfrm>
              <a:off x="1808163" y="5013916"/>
              <a:ext cx="619125" cy="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3" name="Rectangle 19"/>
            <p:cNvSpPr>
              <a:spLocks noChangeArrowheads="1"/>
            </p:cNvSpPr>
            <p:nvPr/>
          </p:nvSpPr>
          <p:spPr bwMode="auto">
            <a:xfrm>
              <a:off x="1751806" y="4940300"/>
              <a:ext cx="62388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chemeClr val="tx1"/>
                  </a:solidFill>
                  <a:latin typeface="Times New Roman" panose="02020603050405020304" pitchFamily="18" charset="0"/>
                </a:rPr>
                <a:t>63</a:t>
              </a:r>
            </a:p>
          </p:txBody>
        </p:sp>
        <p:sp>
          <p:nvSpPr>
            <p:cNvPr id="13324" name="Line 20"/>
            <p:cNvSpPr>
              <a:spLocks noChangeShapeType="1"/>
            </p:cNvSpPr>
            <p:nvPr/>
          </p:nvSpPr>
          <p:spPr bwMode="auto">
            <a:xfrm>
              <a:off x="1808163" y="2289766"/>
              <a:ext cx="619125" cy="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5" name="Line 21"/>
            <p:cNvSpPr>
              <a:spLocks noChangeShapeType="1"/>
            </p:cNvSpPr>
            <p:nvPr/>
          </p:nvSpPr>
          <p:spPr bwMode="auto">
            <a:xfrm>
              <a:off x="1808163" y="2902541"/>
              <a:ext cx="619125" cy="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6" name="Rectangle 22"/>
            <p:cNvSpPr>
              <a:spLocks noChangeArrowheads="1"/>
            </p:cNvSpPr>
            <p:nvPr/>
          </p:nvSpPr>
          <p:spPr bwMode="auto">
            <a:xfrm>
              <a:off x="1753046" y="2223884"/>
              <a:ext cx="62388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chemeClr val="tx1"/>
                  </a:solidFill>
                  <a:latin typeface="Times New Roman" panose="02020603050405020304" pitchFamily="18" charset="0"/>
                </a:rPr>
                <a:t>0</a:t>
              </a:r>
            </a:p>
          </p:txBody>
        </p:sp>
        <p:sp>
          <p:nvSpPr>
            <p:cNvPr id="13327" name="Rectangle 23"/>
            <p:cNvSpPr>
              <a:spLocks noChangeArrowheads="1"/>
            </p:cNvSpPr>
            <p:nvPr/>
          </p:nvSpPr>
          <p:spPr bwMode="auto">
            <a:xfrm>
              <a:off x="1751806" y="2818297"/>
              <a:ext cx="62388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chemeClr val="tx1"/>
                  </a:solidFill>
                  <a:latin typeface="Times New Roman" panose="02020603050405020304" pitchFamily="18" charset="0"/>
                </a:rPr>
                <a:t>1</a:t>
              </a:r>
            </a:p>
          </p:txBody>
        </p:sp>
        <p:sp>
          <p:nvSpPr>
            <p:cNvPr id="13328" name="Rectangle 24"/>
            <p:cNvSpPr>
              <a:spLocks noChangeArrowheads="1"/>
            </p:cNvSpPr>
            <p:nvPr/>
          </p:nvSpPr>
          <p:spPr bwMode="auto">
            <a:xfrm>
              <a:off x="2436813" y="4767853"/>
              <a:ext cx="1470025" cy="492125"/>
            </a:xfrm>
            <a:prstGeom prst="rect">
              <a:avLst/>
            </a:prstGeom>
            <a:solidFill>
              <a:schemeClr val="accent1">
                <a:lumMod val="90000"/>
              </a:schemeClr>
            </a:solidFill>
            <a:ln w="28575">
              <a:solidFill>
                <a:srgbClr val="00FFFF"/>
              </a:solidFill>
              <a:miter lim="800000"/>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Times New Roman" panose="02020603050405020304" pitchFamily="18" charset="0"/>
              </a:endParaRPr>
            </a:p>
          </p:txBody>
        </p:sp>
        <p:sp>
          <p:nvSpPr>
            <p:cNvPr id="13329" name="Rectangle 25"/>
            <p:cNvSpPr>
              <a:spLocks noChangeArrowheads="1"/>
            </p:cNvSpPr>
            <p:nvPr/>
          </p:nvSpPr>
          <p:spPr bwMode="auto">
            <a:xfrm>
              <a:off x="2436813" y="2656478"/>
              <a:ext cx="1470025" cy="492125"/>
            </a:xfrm>
            <a:prstGeom prst="rect">
              <a:avLst/>
            </a:prstGeom>
            <a:solidFill>
              <a:schemeClr val="accent1">
                <a:lumMod val="90000"/>
              </a:schemeClr>
            </a:solidFill>
            <a:ln w="28575">
              <a:solidFill>
                <a:srgbClr val="00FFFF"/>
              </a:solidFill>
              <a:miter lim="800000"/>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Times New Roman" panose="02020603050405020304" pitchFamily="18" charset="0"/>
              </a:endParaRPr>
            </a:p>
          </p:txBody>
        </p:sp>
        <p:sp>
          <p:nvSpPr>
            <p:cNvPr id="13330" name="Rectangle 26"/>
            <p:cNvSpPr>
              <a:spLocks noChangeArrowheads="1"/>
            </p:cNvSpPr>
            <p:nvPr/>
          </p:nvSpPr>
          <p:spPr bwMode="auto">
            <a:xfrm>
              <a:off x="2436813" y="2043703"/>
              <a:ext cx="1470025" cy="492125"/>
            </a:xfrm>
            <a:prstGeom prst="rect">
              <a:avLst/>
            </a:prstGeom>
            <a:solidFill>
              <a:schemeClr val="accent1">
                <a:lumMod val="90000"/>
              </a:schemeClr>
            </a:solidFill>
            <a:ln w="28575">
              <a:solidFill>
                <a:srgbClr val="00FFFF"/>
              </a:solidFill>
              <a:miter lim="800000"/>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a:solidFill>
                    <a:schemeClr val="folHlink"/>
                  </a:solidFill>
                  <a:latin typeface="Times New Roman" panose="02020603050405020304" pitchFamily="18" charset="0"/>
                </a:rPr>
                <a:t>存储单元</a:t>
              </a:r>
            </a:p>
          </p:txBody>
        </p:sp>
        <p:sp>
          <p:nvSpPr>
            <p:cNvPr id="13331" name="Rectangle 27"/>
            <p:cNvSpPr>
              <a:spLocks noChangeArrowheads="1"/>
            </p:cNvSpPr>
            <p:nvPr/>
          </p:nvSpPr>
          <p:spPr bwMode="auto">
            <a:xfrm>
              <a:off x="2301875" y="1747838"/>
              <a:ext cx="1716088" cy="3614737"/>
            </a:xfrm>
            <a:prstGeom prst="rect">
              <a:avLst/>
            </a:prstGeom>
            <a:noFill/>
            <a:ln w="28575">
              <a:solidFill>
                <a:srgbClr val="66FF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13332" name="Line 28"/>
            <p:cNvSpPr>
              <a:spLocks noChangeShapeType="1"/>
            </p:cNvSpPr>
            <p:nvPr/>
          </p:nvSpPr>
          <p:spPr bwMode="auto">
            <a:xfrm>
              <a:off x="3213100" y="3199403"/>
              <a:ext cx="0" cy="1573213"/>
            </a:xfrm>
            <a:prstGeom prst="line">
              <a:avLst/>
            </a:prstGeom>
            <a:noFill/>
            <a:ln w="28575">
              <a:solidFill>
                <a:srgbClr val="66FF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3" name="Rectangle 29"/>
            <p:cNvSpPr>
              <a:spLocks noChangeArrowheads="1"/>
            </p:cNvSpPr>
            <p:nvPr/>
          </p:nvSpPr>
          <p:spPr bwMode="auto">
            <a:xfrm>
              <a:off x="2513013" y="3747091"/>
              <a:ext cx="1398587" cy="401637"/>
            </a:xfrm>
            <a:prstGeom prst="rect">
              <a:avLst/>
            </a:prstGeom>
            <a:noFill/>
            <a:ln>
              <a:noFill/>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None/>
              </a:pPr>
              <a:r>
                <a:rPr kumimoji="0" lang="en-US" altLang="zh-CN" sz="2000" dirty="0">
                  <a:solidFill>
                    <a:schemeClr val="tx1"/>
                  </a:solidFill>
                  <a:latin typeface="Times New Roman" panose="02020603050405020304" pitchFamily="18" charset="0"/>
                </a:rPr>
                <a:t>64</a:t>
              </a:r>
              <a:r>
                <a:rPr kumimoji="0" lang="zh-CN" altLang="en-US" sz="2000" dirty="0">
                  <a:solidFill>
                    <a:schemeClr val="tx1"/>
                  </a:solidFill>
                  <a:latin typeface="Times New Roman" panose="02020603050405020304" pitchFamily="18" charset="0"/>
                </a:rPr>
                <a:t>个单元</a:t>
              </a:r>
            </a:p>
          </p:txBody>
        </p:sp>
        <p:sp>
          <p:nvSpPr>
            <p:cNvPr id="13366" name="Text Box 83"/>
            <p:cNvSpPr txBox="1">
              <a:spLocks noChangeArrowheads="1"/>
            </p:cNvSpPr>
            <p:nvPr/>
          </p:nvSpPr>
          <p:spPr bwMode="auto">
            <a:xfrm>
              <a:off x="1447800" y="5791200"/>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zh-CN" altLang="en-US" b="0">
                  <a:solidFill>
                    <a:srgbClr val="00FF00"/>
                  </a:solidFill>
                  <a:ea typeface="华文新魏" panose="02010800040101010101" pitchFamily="2" charset="-122"/>
                </a:rPr>
                <a:t>单译码结构</a:t>
              </a:r>
            </a:p>
          </p:txBody>
        </p:sp>
        <p:sp>
          <p:nvSpPr>
            <p:cNvPr id="13367" name="Line 84"/>
            <p:cNvSpPr>
              <a:spLocks noChangeShapeType="1"/>
            </p:cNvSpPr>
            <p:nvPr/>
          </p:nvSpPr>
          <p:spPr bwMode="auto">
            <a:xfrm flipH="1" flipV="1">
              <a:off x="1503363" y="5202238"/>
              <a:ext cx="173037" cy="512762"/>
            </a:xfrm>
            <a:prstGeom prst="line">
              <a:avLst/>
            </a:prstGeom>
            <a:noFill/>
            <a:ln w="19050">
              <a:solidFill>
                <a:srgbClr val="0070C0"/>
              </a:solidFill>
              <a:miter lim="800000"/>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 name="组合 2"/>
          <p:cNvGrpSpPr/>
          <p:nvPr/>
        </p:nvGrpSpPr>
        <p:grpSpPr>
          <a:xfrm>
            <a:off x="4348163" y="1490667"/>
            <a:ext cx="4200525" cy="4879971"/>
            <a:chOff x="4348163" y="1490667"/>
            <a:chExt cx="4200525" cy="4879971"/>
          </a:xfrm>
        </p:grpSpPr>
        <p:sp>
          <p:nvSpPr>
            <p:cNvPr id="13317" name="Rectangle 80"/>
            <p:cNvSpPr>
              <a:spLocks noChangeArrowheads="1"/>
            </p:cNvSpPr>
            <p:nvPr/>
          </p:nvSpPr>
          <p:spPr bwMode="auto">
            <a:xfrm>
              <a:off x="5870575" y="4425954"/>
              <a:ext cx="2635250" cy="485775"/>
            </a:xfrm>
            <a:prstGeom prst="rect">
              <a:avLst/>
            </a:prstGeom>
            <a:solidFill>
              <a:schemeClr val="accent6">
                <a:lumMod val="20000"/>
                <a:lumOff val="80000"/>
              </a:schemeClr>
            </a:solidFill>
            <a:ln w="28575">
              <a:solidFill>
                <a:srgbClr val="66FFFF"/>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13334" name="Rectangle 31"/>
            <p:cNvSpPr>
              <a:spLocks noChangeArrowheads="1"/>
            </p:cNvSpPr>
            <p:nvPr/>
          </p:nvSpPr>
          <p:spPr bwMode="auto">
            <a:xfrm>
              <a:off x="5060950" y="1571629"/>
              <a:ext cx="460375" cy="2809875"/>
            </a:xfrm>
            <a:prstGeom prst="rect">
              <a:avLst/>
            </a:prstGeom>
            <a:solidFill>
              <a:schemeClr val="accent6">
                <a:lumMod val="20000"/>
                <a:lumOff val="80000"/>
              </a:schemeClr>
            </a:solidFill>
            <a:ln w="28575">
              <a:solidFill>
                <a:srgbClr val="66FFFF"/>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13335" name="Rectangle 30"/>
            <p:cNvSpPr>
              <a:spLocks noChangeArrowheads="1"/>
            </p:cNvSpPr>
            <p:nvPr/>
          </p:nvSpPr>
          <p:spPr bwMode="auto">
            <a:xfrm>
              <a:off x="5056188" y="2355854"/>
              <a:ext cx="465137" cy="183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dirty="0">
                  <a:solidFill>
                    <a:schemeClr val="tx1"/>
                  </a:solidFill>
                  <a:latin typeface="Times New Roman" panose="02020603050405020304" pitchFamily="18" charset="0"/>
                </a:rPr>
                <a:t>行译码</a:t>
              </a:r>
            </a:p>
          </p:txBody>
        </p:sp>
        <p:sp>
          <p:nvSpPr>
            <p:cNvPr id="13336" name="Rectangle 32"/>
            <p:cNvSpPr>
              <a:spLocks noChangeArrowheads="1"/>
            </p:cNvSpPr>
            <p:nvPr/>
          </p:nvSpPr>
          <p:spPr bwMode="auto">
            <a:xfrm>
              <a:off x="4360863" y="2335217"/>
              <a:ext cx="588962"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2</a:t>
              </a:r>
              <a:endParaRPr kumimoji="0" lang="en-US" altLang="zh-CN" sz="2400">
                <a:solidFill>
                  <a:schemeClr val="tx1"/>
                </a:solidFill>
                <a:latin typeface="Times New Roman" panose="02020603050405020304" pitchFamily="18" charset="0"/>
              </a:endParaRPr>
            </a:p>
            <a:p>
              <a:pPr algn="ctr">
                <a:spcBef>
                  <a:spcPct val="0"/>
                </a:spcBef>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1</a:t>
              </a:r>
              <a:endParaRPr kumimoji="0" lang="en-US" altLang="zh-CN" sz="2400">
                <a:solidFill>
                  <a:schemeClr val="tx1"/>
                </a:solidFill>
                <a:latin typeface="Times New Roman" panose="02020603050405020304" pitchFamily="18" charset="0"/>
              </a:endParaRPr>
            </a:p>
            <a:p>
              <a:pPr algn="ctr">
                <a:spcBef>
                  <a:spcPct val="0"/>
                </a:spcBef>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0</a:t>
              </a:r>
              <a:endParaRPr kumimoji="0" lang="en-US" altLang="zh-CN" sz="2400">
                <a:solidFill>
                  <a:schemeClr val="tx1"/>
                </a:solidFill>
                <a:latin typeface="Times New Roman" panose="02020603050405020304" pitchFamily="18" charset="0"/>
              </a:endParaRPr>
            </a:p>
          </p:txBody>
        </p:sp>
        <p:grpSp>
          <p:nvGrpSpPr>
            <p:cNvPr id="13337" name="Group 33"/>
            <p:cNvGrpSpPr/>
            <p:nvPr/>
          </p:nvGrpSpPr>
          <p:grpSpPr bwMode="auto">
            <a:xfrm>
              <a:off x="4841875" y="2597154"/>
              <a:ext cx="223838" cy="723900"/>
              <a:chOff x="7264" y="3801"/>
              <a:chExt cx="117" cy="361"/>
            </a:xfrm>
          </p:grpSpPr>
          <p:sp>
            <p:nvSpPr>
              <p:cNvPr id="13387" name="Line 34"/>
              <p:cNvSpPr>
                <a:spLocks noChangeShapeType="1"/>
              </p:cNvSpPr>
              <p:nvPr/>
            </p:nvSpPr>
            <p:spPr bwMode="auto">
              <a:xfrm>
                <a:off x="7264" y="4161"/>
                <a:ext cx="117"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88" name="Line 35"/>
              <p:cNvSpPr>
                <a:spLocks noChangeShapeType="1"/>
              </p:cNvSpPr>
              <p:nvPr/>
            </p:nvSpPr>
            <p:spPr bwMode="auto">
              <a:xfrm>
                <a:off x="7264" y="3801"/>
                <a:ext cx="117"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89" name="Line 36"/>
              <p:cNvSpPr>
                <a:spLocks noChangeShapeType="1"/>
              </p:cNvSpPr>
              <p:nvPr/>
            </p:nvSpPr>
            <p:spPr bwMode="auto">
              <a:xfrm>
                <a:off x="7264" y="3981"/>
                <a:ext cx="117"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3338" name="Group 37"/>
            <p:cNvGrpSpPr/>
            <p:nvPr/>
          </p:nvGrpSpPr>
          <p:grpSpPr bwMode="auto">
            <a:xfrm>
              <a:off x="5957888" y="1662117"/>
              <a:ext cx="2471737" cy="2316162"/>
              <a:chOff x="7807" y="3219"/>
              <a:chExt cx="1291" cy="1321"/>
            </a:xfrm>
            <a:solidFill>
              <a:schemeClr val="accent1">
                <a:lumMod val="75000"/>
              </a:schemeClr>
            </a:solidFill>
          </p:grpSpPr>
          <p:sp>
            <p:nvSpPr>
              <p:cNvPr id="13378" name="Rectangle 38"/>
              <p:cNvSpPr>
                <a:spLocks noChangeArrowheads="1"/>
              </p:cNvSpPr>
              <p:nvPr/>
            </p:nvSpPr>
            <p:spPr bwMode="auto">
              <a:xfrm>
                <a:off x="8857" y="3579"/>
                <a:ext cx="241" cy="241"/>
              </a:xfrm>
              <a:prstGeom prst="rect">
                <a:avLst/>
              </a:prstGeom>
              <a:solidFill>
                <a:srgbClr val="FFC000"/>
              </a:solidFill>
              <a:ln w="28575">
                <a:solidFill>
                  <a:srgbClr val="66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Times New Roman" panose="02020603050405020304" pitchFamily="18" charset="0"/>
                </a:endParaRPr>
              </a:p>
            </p:txBody>
          </p:sp>
          <p:sp>
            <p:nvSpPr>
              <p:cNvPr id="13379" name="Rectangle 39"/>
              <p:cNvSpPr>
                <a:spLocks noChangeArrowheads="1"/>
              </p:cNvSpPr>
              <p:nvPr/>
            </p:nvSpPr>
            <p:spPr bwMode="auto">
              <a:xfrm>
                <a:off x="8857" y="4299"/>
                <a:ext cx="241" cy="241"/>
              </a:xfrm>
              <a:prstGeom prst="rect">
                <a:avLst/>
              </a:prstGeom>
              <a:solidFill>
                <a:srgbClr val="FFC000"/>
              </a:solidFill>
              <a:ln w="28575">
                <a:solidFill>
                  <a:srgbClr val="66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Times New Roman" panose="02020603050405020304" pitchFamily="18" charset="0"/>
                </a:endParaRPr>
              </a:p>
            </p:txBody>
          </p:sp>
          <p:sp>
            <p:nvSpPr>
              <p:cNvPr id="13380" name="Rectangle 40"/>
              <p:cNvSpPr>
                <a:spLocks noChangeArrowheads="1"/>
              </p:cNvSpPr>
              <p:nvPr/>
            </p:nvSpPr>
            <p:spPr bwMode="auto">
              <a:xfrm>
                <a:off x="8182" y="4299"/>
                <a:ext cx="241" cy="241"/>
              </a:xfrm>
              <a:prstGeom prst="rect">
                <a:avLst/>
              </a:prstGeom>
              <a:solidFill>
                <a:srgbClr val="FFC000"/>
              </a:solidFill>
              <a:ln w="28575">
                <a:solidFill>
                  <a:srgbClr val="66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Times New Roman" panose="02020603050405020304" pitchFamily="18" charset="0"/>
                </a:endParaRPr>
              </a:p>
            </p:txBody>
          </p:sp>
          <p:sp>
            <p:nvSpPr>
              <p:cNvPr id="13381" name="Rectangle 41"/>
              <p:cNvSpPr>
                <a:spLocks noChangeArrowheads="1"/>
              </p:cNvSpPr>
              <p:nvPr/>
            </p:nvSpPr>
            <p:spPr bwMode="auto">
              <a:xfrm>
                <a:off x="8857" y="3219"/>
                <a:ext cx="241" cy="241"/>
              </a:xfrm>
              <a:prstGeom prst="rect">
                <a:avLst/>
              </a:prstGeom>
              <a:solidFill>
                <a:srgbClr val="FFC000"/>
              </a:solidFill>
              <a:ln w="28575">
                <a:solidFill>
                  <a:srgbClr val="66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Times New Roman" panose="02020603050405020304" pitchFamily="18" charset="0"/>
                </a:endParaRPr>
              </a:p>
            </p:txBody>
          </p:sp>
          <p:sp>
            <p:nvSpPr>
              <p:cNvPr id="13382" name="Rectangle 42"/>
              <p:cNvSpPr>
                <a:spLocks noChangeArrowheads="1"/>
              </p:cNvSpPr>
              <p:nvPr/>
            </p:nvSpPr>
            <p:spPr bwMode="auto">
              <a:xfrm>
                <a:off x="7807" y="4299"/>
                <a:ext cx="241" cy="241"/>
              </a:xfrm>
              <a:prstGeom prst="rect">
                <a:avLst/>
              </a:prstGeom>
              <a:solidFill>
                <a:srgbClr val="FFC000"/>
              </a:solidFill>
              <a:ln w="28575">
                <a:solidFill>
                  <a:srgbClr val="66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Times New Roman" panose="02020603050405020304" pitchFamily="18" charset="0"/>
                </a:endParaRPr>
              </a:p>
            </p:txBody>
          </p:sp>
          <p:sp>
            <p:nvSpPr>
              <p:cNvPr id="13383" name="Rectangle 43"/>
              <p:cNvSpPr>
                <a:spLocks noChangeArrowheads="1"/>
              </p:cNvSpPr>
              <p:nvPr/>
            </p:nvSpPr>
            <p:spPr bwMode="auto">
              <a:xfrm>
                <a:off x="7807" y="3579"/>
                <a:ext cx="241" cy="241"/>
              </a:xfrm>
              <a:prstGeom prst="rect">
                <a:avLst/>
              </a:prstGeom>
              <a:solidFill>
                <a:srgbClr val="FFC000"/>
              </a:solidFill>
              <a:ln w="28575">
                <a:solidFill>
                  <a:srgbClr val="66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Times New Roman" panose="02020603050405020304" pitchFamily="18" charset="0"/>
                </a:endParaRPr>
              </a:p>
            </p:txBody>
          </p:sp>
          <p:sp>
            <p:nvSpPr>
              <p:cNvPr id="13384" name="Rectangle 44"/>
              <p:cNvSpPr>
                <a:spLocks noChangeArrowheads="1"/>
              </p:cNvSpPr>
              <p:nvPr/>
            </p:nvSpPr>
            <p:spPr bwMode="auto">
              <a:xfrm>
                <a:off x="8182" y="3579"/>
                <a:ext cx="241" cy="241"/>
              </a:xfrm>
              <a:prstGeom prst="rect">
                <a:avLst/>
              </a:prstGeom>
              <a:solidFill>
                <a:srgbClr val="FFC000"/>
              </a:solidFill>
              <a:ln w="28575">
                <a:solidFill>
                  <a:srgbClr val="66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Times New Roman" panose="02020603050405020304" pitchFamily="18" charset="0"/>
                </a:endParaRPr>
              </a:p>
            </p:txBody>
          </p:sp>
          <p:sp>
            <p:nvSpPr>
              <p:cNvPr id="13385" name="Rectangle 45"/>
              <p:cNvSpPr>
                <a:spLocks noChangeArrowheads="1"/>
              </p:cNvSpPr>
              <p:nvPr/>
            </p:nvSpPr>
            <p:spPr bwMode="auto">
              <a:xfrm>
                <a:off x="8182" y="3219"/>
                <a:ext cx="241" cy="241"/>
              </a:xfrm>
              <a:prstGeom prst="rect">
                <a:avLst/>
              </a:prstGeom>
              <a:solidFill>
                <a:srgbClr val="FFC000"/>
              </a:solidFill>
              <a:ln w="28575">
                <a:solidFill>
                  <a:srgbClr val="66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Times New Roman" panose="02020603050405020304" pitchFamily="18" charset="0"/>
                </a:endParaRPr>
              </a:p>
            </p:txBody>
          </p:sp>
          <p:sp>
            <p:nvSpPr>
              <p:cNvPr id="13386" name="Rectangle 46"/>
              <p:cNvSpPr>
                <a:spLocks noChangeArrowheads="1"/>
              </p:cNvSpPr>
              <p:nvPr/>
            </p:nvSpPr>
            <p:spPr bwMode="auto">
              <a:xfrm>
                <a:off x="7807" y="3219"/>
                <a:ext cx="241" cy="241"/>
              </a:xfrm>
              <a:prstGeom prst="rect">
                <a:avLst/>
              </a:prstGeom>
              <a:solidFill>
                <a:srgbClr val="FFC000"/>
              </a:solidFill>
              <a:ln w="28575">
                <a:solidFill>
                  <a:srgbClr val="66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Times New Roman" panose="02020603050405020304" pitchFamily="18" charset="0"/>
                </a:endParaRPr>
              </a:p>
            </p:txBody>
          </p:sp>
        </p:grpSp>
        <p:sp>
          <p:nvSpPr>
            <p:cNvPr id="13339" name="Line 47"/>
            <p:cNvSpPr>
              <a:spLocks noChangeShapeType="1"/>
            </p:cNvSpPr>
            <p:nvPr/>
          </p:nvSpPr>
          <p:spPr bwMode="auto">
            <a:xfrm flipH="1">
              <a:off x="6416675" y="1903417"/>
              <a:ext cx="268288" cy="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0" name="Line 48"/>
            <p:cNvSpPr>
              <a:spLocks noChangeShapeType="1"/>
            </p:cNvSpPr>
            <p:nvPr/>
          </p:nvSpPr>
          <p:spPr bwMode="auto">
            <a:xfrm flipH="1">
              <a:off x="6416675" y="2506667"/>
              <a:ext cx="268288" cy="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1" name="Line 49"/>
            <p:cNvSpPr>
              <a:spLocks noChangeShapeType="1"/>
            </p:cNvSpPr>
            <p:nvPr/>
          </p:nvSpPr>
          <p:spPr bwMode="auto">
            <a:xfrm flipH="1">
              <a:off x="6416675" y="3757617"/>
              <a:ext cx="268288" cy="4762"/>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2" name="Line 50"/>
            <p:cNvSpPr>
              <a:spLocks noChangeShapeType="1"/>
            </p:cNvSpPr>
            <p:nvPr/>
          </p:nvSpPr>
          <p:spPr bwMode="auto">
            <a:xfrm>
              <a:off x="7140575" y="3757617"/>
              <a:ext cx="838200" cy="4762"/>
            </a:xfrm>
            <a:prstGeom prst="line">
              <a:avLst/>
            </a:prstGeom>
            <a:noFill/>
            <a:ln w="28575">
              <a:solidFill>
                <a:srgbClr val="66FF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3" name="Line 51"/>
            <p:cNvSpPr>
              <a:spLocks noChangeShapeType="1"/>
            </p:cNvSpPr>
            <p:nvPr/>
          </p:nvSpPr>
          <p:spPr bwMode="auto">
            <a:xfrm>
              <a:off x="7140575" y="2506667"/>
              <a:ext cx="838200" cy="0"/>
            </a:xfrm>
            <a:prstGeom prst="line">
              <a:avLst/>
            </a:prstGeom>
            <a:noFill/>
            <a:ln w="28575">
              <a:solidFill>
                <a:srgbClr val="66FF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4" name="Line 52"/>
            <p:cNvSpPr>
              <a:spLocks noChangeShapeType="1"/>
            </p:cNvSpPr>
            <p:nvPr/>
          </p:nvSpPr>
          <p:spPr bwMode="auto">
            <a:xfrm>
              <a:off x="7140575" y="1903417"/>
              <a:ext cx="838200" cy="0"/>
            </a:xfrm>
            <a:prstGeom prst="line">
              <a:avLst/>
            </a:prstGeom>
            <a:noFill/>
            <a:ln w="28575">
              <a:solidFill>
                <a:srgbClr val="66FF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345" name="Group 53"/>
            <p:cNvGrpSpPr/>
            <p:nvPr/>
          </p:nvGrpSpPr>
          <p:grpSpPr bwMode="auto">
            <a:xfrm>
              <a:off x="6186488" y="2068517"/>
              <a:ext cx="2012950" cy="196850"/>
              <a:chOff x="7927" y="3459"/>
              <a:chExt cx="1051" cy="121"/>
            </a:xfrm>
          </p:grpSpPr>
          <p:sp>
            <p:nvSpPr>
              <p:cNvPr id="13375" name="Line 54"/>
              <p:cNvSpPr>
                <a:spLocks noChangeShapeType="1"/>
              </p:cNvSpPr>
              <p:nvPr/>
            </p:nvSpPr>
            <p:spPr bwMode="auto">
              <a:xfrm flipV="1">
                <a:off x="7927" y="3459"/>
                <a:ext cx="1" cy="12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76" name="Line 55"/>
              <p:cNvSpPr>
                <a:spLocks noChangeShapeType="1"/>
              </p:cNvSpPr>
              <p:nvPr/>
            </p:nvSpPr>
            <p:spPr bwMode="auto">
              <a:xfrm flipV="1">
                <a:off x="8302" y="3459"/>
                <a:ext cx="1" cy="12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77" name="Line 56"/>
              <p:cNvSpPr>
                <a:spLocks noChangeShapeType="1"/>
              </p:cNvSpPr>
              <p:nvPr/>
            </p:nvSpPr>
            <p:spPr bwMode="auto">
              <a:xfrm flipV="1">
                <a:off x="8977" y="3459"/>
                <a:ext cx="1" cy="12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3346" name="Group 57"/>
            <p:cNvGrpSpPr/>
            <p:nvPr/>
          </p:nvGrpSpPr>
          <p:grpSpPr bwMode="auto">
            <a:xfrm>
              <a:off x="6186488" y="2741617"/>
              <a:ext cx="2012950" cy="850900"/>
              <a:chOff x="7927" y="3818"/>
              <a:chExt cx="1051" cy="481"/>
            </a:xfrm>
          </p:grpSpPr>
          <p:sp>
            <p:nvSpPr>
              <p:cNvPr id="13372" name="Line 58"/>
              <p:cNvSpPr>
                <a:spLocks noChangeShapeType="1"/>
              </p:cNvSpPr>
              <p:nvPr/>
            </p:nvSpPr>
            <p:spPr bwMode="auto">
              <a:xfrm>
                <a:off x="7927" y="3818"/>
                <a:ext cx="1" cy="481"/>
              </a:xfrm>
              <a:prstGeom prst="line">
                <a:avLst/>
              </a:prstGeom>
              <a:noFill/>
              <a:ln w="28575">
                <a:solidFill>
                  <a:srgbClr val="66FF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73" name="Line 59"/>
              <p:cNvSpPr>
                <a:spLocks noChangeShapeType="1"/>
              </p:cNvSpPr>
              <p:nvPr/>
            </p:nvSpPr>
            <p:spPr bwMode="auto">
              <a:xfrm>
                <a:off x="8977" y="3818"/>
                <a:ext cx="1" cy="481"/>
              </a:xfrm>
              <a:prstGeom prst="line">
                <a:avLst/>
              </a:prstGeom>
              <a:noFill/>
              <a:ln w="28575">
                <a:solidFill>
                  <a:srgbClr val="66FF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74" name="Line 60"/>
              <p:cNvSpPr>
                <a:spLocks noChangeShapeType="1"/>
              </p:cNvSpPr>
              <p:nvPr/>
            </p:nvSpPr>
            <p:spPr bwMode="auto">
              <a:xfrm>
                <a:off x="8302" y="3818"/>
                <a:ext cx="1" cy="481"/>
              </a:xfrm>
              <a:prstGeom prst="line">
                <a:avLst/>
              </a:prstGeom>
              <a:noFill/>
              <a:ln w="28575">
                <a:solidFill>
                  <a:srgbClr val="66FF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347" name="Line 61"/>
            <p:cNvSpPr>
              <a:spLocks noChangeShapeType="1"/>
            </p:cNvSpPr>
            <p:nvPr/>
          </p:nvSpPr>
          <p:spPr bwMode="auto">
            <a:xfrm>
              <a:off x="5526088" y="3767142"/>
              <a:ext cx="441325" cy="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8" name="Line 62"/>
            <p:cNvSpPr>
              <a:spLocks noChangeShapeType="1"/>
            </p:cNvSpPr>
            <p:nvPr/>
          </p:nvSpPr>
          <p:spPr bwMode="auto">
            <a:xfrm>
              <a:off x="5526088" y="2495554"/>
              <a:ext cx="441325" cy="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9" name="Line 63"/>
            <p:cNvSpPr>
              <a:spLocks noChangeShapeType="1"/>
            </p:cNvSpPr>
            <p:nvPr/>
          </p:nvSpPr>
          <p:spPr bwMode="auto">
            <a:xfrm>
              <a:off x="5526088" y="1897067"/>
              <a:ext cx="441325" cy="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50" name="Rectangle 64"/>
            <p:cNvSpPr>
              <a:spLocks noChangeArrowheads="1"/>
            </p:cNvSpPr>
            <p:nvPr/>
          </p:nvSpPr>
          <p:spPr bwMode="auto">
            <a:xfrm>
              <a:off x="5554663" y="3355979"/>
              <a:ext cx="23018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dirty="0">
                  <a:solidFill>
                    <a:schemeClr val="tx1"/>
                  </a:solidFill>
                  <a:latin typeface="Times New Roman" panose="02020603050405020304" pitchFamily="18" charset="0"/>
                </a:rPr>
                <a:t>7</a:t>
              </a:r>
            </a:p>
          </p:txBody>
        </p:sp>
        <p:sp>
          <p:nvSpPr>
            <p:cNvPr id="13351" name="Rectangle 65"/>
            <p:cNvSpPr>
              <a:spLocks noChangeArrowheads="1"/>
            </p:cNvSpPr>
            <p:nvPr/>
          </p:nvSpPr>
          <p:spPr bwMode="auto">
            <a:xfrm>
              <a:off x="5583238" y="2089154"/>
              <a:ext cx="23018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dirty="0">
                  <a:solidFill>
                    <a:schemeClr val="tx1"/>
                  </a:solidFill>
                  <a:latin typeface="Times New Roman" panose="02020603050405020304" pitchFamily="18" charset="0"/>
                </a:rPr>
                <a:t>1</a:t>
              </a:r>
            </a:p>
          </p:txBody>
        </p:sp>
        <p:sp>
          <p:nvSpPr>
            <p:cNvPr id="13352" name="Rectangle 66"/>
            <p:cNvSpPr>
              <a:spLocks noChangeArrowheads="1"/>
            </p:cNvSpPr>
            <p:nvPr/>
          </p:nvSpPr>
          <p:spPr bwMode="auto">
            <a:xfrm>
              <a:off x="5583238" y="1490667"/>
              <a:ext cx="23018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dirty="0">
                  <a:solidFill>
                    <a:schemeClr val="tx1"/>
                  </a:solidFill>
                  <a:latin typeface="Times New Roman" panose="02020603050405020304" pitchFamily="18" charset="0"/>
                </a:rPr>
                <a:t>0</a:t>
              </a:r>
            </a:p>
          </p:txBody>
        </p:sp>
        <p:sp>
          <p:nvSpPr>
            <p:cNvPr id="13353" name="Rectangle 67"/>
            <p:cNvSpPr>
              <a:spLocks noChangeArrowheads="1"/>
            </p:cNvSpPr>
            <p:nvPr/>
          </p:nvSpPr>
          <p:spPr bwMode="auto">
            <a:xfrm>
              <a:off x="5846763" y="1541467"/>
              <a:ext cx="2701925" cy="2578100"/>
            </a:xfrm>
            <a:prstGeom prst="rect">
              <a:avLst/>
            </a:prstGeom>
            <a:noFill/>
            <a:ln w="28575">
              <a:solidFill>
                <a:srgbClr val="66FFFF"/>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13354" name="Rectangle 69"/>
            <p:cNvSpPr>
              <a:spLocks noChangeArrowheads="1"/>
            </p:cNvSpPr>
            <p:nvPr/>
          </p:nvSpPr>
          <p:spPr bwMode="auto">
            <a:xfrm>
              <a:off x="6330950" y="4462467"/>
              <a:ext cx="17256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a:solidFill>
                    <a:schemeClr val="tx1"/>
                  </a:solidFill>
                  <a:latin typeface="Times New Roman" panose="02020603050405020304" pitchFamily="18" charset="0"/>
                </a:rPr>
                <a:t>列译码</a:t>
              </a:r>
            </a:p>
          </p:txBody>
        </p:sp>
        <p:sp>
          <p:nvSpPr>
            <p:cNvPr id="13355" name="Rectangle 70"/>
            <p:cNvSpPr>
              <a:spLocks noChangeArrowheads="1"/>
            </p:cNvSpPr>
            <p:nvPr/>
          </p:nvSpPr>
          <p:spPr bwMode="auto">
            <a:xfrm>
              <a:off x="6473825" y="5180017"/>
              <a:ext cx="1476375"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3</a:t>
              </a: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4</a:t>
              </a: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5</a:t>
              </a:r>
              <a:endParaRPr kumimoji="0" lang="en-US" altLang="zh-CN" sz="2400">
                <a:solidFill>
                  <a:schemeClr val="tx1"/>
                </a:solidFill>
                <a:latin typeface="Times New Roman" panose="02020603050405020304" pitchFamily="18" charset="0"/>
              </a:endParaRPr>
            </a:p>
          </p:txBody>
        </p:sp>
        <p:sp>
          <p:nvSpPr>
            <p:cNvPr id="13356" name="Line 71"/>
            <p:cNvSpPr>
              <a:spLocks noChangeShapeType="1"/>
            </p:cNvSpPr>
            <p:nvPr/>
          </p:nvSpPr>
          <p:spPr bwMode="auto">
            <a:xfrm>
              <a:off x="6819900" y="4932367"/>
              <a:ext cx="1588" cy="271462"/>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57" name="Line 72"/>
            <p:cNvSpPr>
              <a:spLocks noChangeShapeType="1"/>
            </p:cNvSpPr>
            <p:nvPr/>
          </p:nvSpPr>
          <p:spPr bwMode="auto">
            <a:xfrm>
              <a:off x="7481888" y="4932367"/>
              <a:ext cx="3175" cy="271462"/>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58" name="Line 73"/>
            <p:cNvSpPr>
              <a:spLocks noChangeShapeType="1"/>
            </p:cNvSpPr>
            <p:nvPr/>
          </p:nvSpPr>
          <p:spPr bwMode="auto">
            <a:xfrm>
              <a:off x="7164388" y="4932367"/>
              <a:ext cx="1587" cy="271462"/>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59" name="Rectangle 74"/>
            <p:cNvSpPr>
              <a:spLocks noChangeArrowheads="1"/>
            </p:cNvSpPr>
            <p:nvPr/>
          </p:nvSpPr>
          <p:spPr bwMode="auto">
            <a:xfrm>
              <a:off x="5927725" y="4051304"/>
              <a:ext cx="231775"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dirty="0">
                  <a:solidFill>
                    <a:schemeClr val="tx1"/>
                  </a:solidFill>
                  <a:latin typeface="Times New Roman" panose="02020603050405020304" pitchFamily="18" charset="0"/>
                </a:rPr>
                <a:t>0</a:t>
              </a:r>
            </a:p>
          </p:txBody>
        </p:sp>
        <p:sp>
          <p:nvSpPr>
            <p:cNvPr id="13360" name="Rectangle 75"/>
            <p:cNvSpPr>
              <a:spLocks noChangeArrowheads="1"/>
            </p:cNvSpPr>
            <p:nvPr/>
          </p:nvSpPr>
          <p:spPr bwMode="auto">
            <a:xfrm>
              <a:off x="6675438" y="4051304"/>
              <a:ext cx="231775"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dirty="0">
                  <a:solidFill>
                    <a:schemeClr val="tx1"/>
                  </a:solidFill>
                  <a:latin typeface="Times New Roman" panose="02020603050405020304" pitchFamily="18" charset="0"/>
                </a:rPr>
                <a:t>1</a:t>
              </a:r>
            </a:p>
          </p:txBody>
        </p:sp>
        <p:sp>
          <p:nvSpPr>
            <p:cNvPr id="13361" name="Rectangle 76"/>
            <p:cNvSpPr>
              <a:spLocks noChangeArrowheads="1"/>
            </p:cNvSpPr>
            <p:nvPr/>
          </p:nvSpPr>
          <p:spPr bwMode="auto">
            <a:xfrm>
              <a:off x="7940675" y="4051304"/>
              <a:ext cx="231775"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chemeClr val="tx1"/>
                  </a:solidFill>
                  <a:latin typeface="Times New Roman" panose="02020603050405020304" pitchFamily="18" charset="0"/>
                </a:rPr>
                <a:t>7</a:t>
              </a:r>
            </a:p>
          </p:txBody>
        </p:sp>
        <p:sp>
          <p:nvSpPr>
            <p:cNvPr id="13362" name="Line 77"/>
            <p:cNvSpPr>
              <a:spLocks noChangeShapeType="1"/>
            </p:cNvSpPr>
            <p:nvPr/>
          </p:nvSpPr>
          <p:spPr bwMode="auto">
            <a:xfrm>
              <a:off x="6186488" y="3973517"/>
              <a:ext cx="1587" cy="45720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63" name="Line 78"/>
            <p:cNvSpPr>
              <a:spLocks noChangeShapeType="1"/>
            </p:cNvSpPr>
            <p:nvPr/>
          </p:nvSpPr>
          <p:spPr bwMode="auto">
            <a:xfrm>
              <a:off x="6905625" y="3973517"/>
              <a:ext cx="1588" cy="45720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64" name="Line 79"/>
            <p:cNvSpPr>
              <a:spLocks noChangeShapeType="1"/>
            </p:cNvSpPr>
            <p:nvPr/>
          </p:nvSpPr>
          <p:spPr bwMode="auto">
            <a:xfrm>
              <a:off x="8199438" y="3973517"/>
              <a:ext cx="1587" cy="45720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65" name="Rectangle 81"/>
            <p:cNvSpPr>
              <a:spLocks noChangeArrowheads="1"/>
            </p:cNvSpPr>
            <p:nvPr/>
          </p:nvSpPr>
          <p:spPr bwMode="auto">
            <a:xfrm>
              <a:off x="6297613" y="2933704"/>
              <a:ext cx="1546225" cy="417513"/>
            </a:xfrm>
            <a:prstGeom prst="rect">
              <a:avLst/>
            </a:prstGeom>
            <a:noFill/>
            <a:ln>
              <a:noFill/>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chemeClr val="tx1"/>
                  </a:solidFill>
                  <a:latin typeface="Times New Roman" panose="02020603050405020304" pitchFamily="18" charset="0"/>
                </a:rPr>
                <a:t>64</a:t>
              </a:r>
              <a:r>
                <a:rPr kumimoji="0" lang="zh-CN" altLang="en-US" sz="2000" dirty="0">
                  <a:solidFill>
                    <a:schemeClr val="tx1"/>
                  </a:solidFill>
                  <a:latin typeface="Times New Roman" panose="02020603050405020304" pitchFamily="18" charset="0"/>
                </a:rPr>
                <a:t>个单元</a:t>
              </a:r>
            </a:p>
          </p:txBody>
        </p:sp>
        <p:sp>
          <p:nvSpPr>
            <p:cNvPr id="13368" name="Text Box 85"/>
            <p:cNvSpPr txBox="1">
              <a:spLocks noChangeArrowheads="1"/>
            </p:cNvSpPr>
            <p:nvPr/>
          </p:nvSpPr>
          <p:spPr bwMode="auto">
            <a:xfrm>
              <a:off x="4800600" y="5791200"/>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zh-CN" altLang="en-US" b="0" dirty="0">
                  <a:solidFill>
                    <a:srgbClr val="00FF00"/>
                  </a:solidFill>
                  <a:ea typeface="华文新魏" panose="02010800040101010101" pitchFamily="2" charset="-122"/>
                </a:rPr>
                <a:t>双译码结构</a:t>
              </a:r>
            </a:p>
          </p:txBody>
        </p:sp>
        <p:sp>
          <p:nvSpPr>
            <p:cNvPr id="13369" name="Line 86"/>
            <p:cNvSpPr>
              <a:spLocks noChangeShapeType="1"/>
            </p:cNvSpPr>
            <p:nvPr/>
          </p:nvSpPr>
          <p:spPr bwMode="auto">
            <a:xfrm flipV="1">
              <a:off x="4962525" y="4548192"/>
              <a:ext cx="261938" cy="1287462"/>
            </a:xfrm>
            <a:prstGeom prst="line">
              <a:avLst/>
            </a:prstGeom>
            <a:noFill/>
            <a:ln w="19050">
              <a:solidFill>
                <a:srgbClr val="66FFFF"/>
              </a:solidFill>
              <a:miter lim="800000"/>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70" name="Line 87"/>
            <p:cNvSpPr>
              <a:spLocks noChangeShapeType="1"/>
            </p:cNvSpPr>
            <p:nvPr/>
          </p:nvSpPr>
          <p:spPr bwMode="auto">
            <a:xfrm flipV="1">
              <a:off x="4976813" y="4941892"/>
              <a:ext cx="731837" cy="885825"/>
            </a:xfrm>
            <a:prstGeom prst="line">
              <a:avLst/>
            </a:prstGeom>
            <a:noFill/>
            <a:ln w="19050">
              <a:solidFill>
                <a:srgbClr val="66FFFF"/>
              </a:solidFill>
              <a:miter lim="800000"/>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71" name="Line 93"/>
            <p:cNvSpPr>
              <a:spLocks noChangeShapeType="1"/>
            </p:cNvSpPr>
            <p:nvPr/>
          </p:nvSpPr>
          <p:spPr bwMode="auto">
            <a:xfrm>
              <a:off x="4348163" y="1560513"/>
              <a:ext cx="0" cy="3868737"/>
            </a:xfrm>
            <a:prstGeom prst="line">
              <a:avLst/>
            </a:prstGeom>
            <a:noFill/>
            <a:ln w="38100">
              <a:solidFill>
                <a:srgbClr val="FF99FF"/>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9" name="Rectangle 2"/>
          <p:cNvSpPr>
            <a:spLocks noGrp="1" noChangeArrowheads="1"/>
          </p:cNvSpPr>
          <p:nvPr>
            <p:ph type="title"/>
          </p:nvPr>
        </p:nvSpPr>
        <p:spPr>
          <a:xfrm>
            <a:off x="836023" y="1349830"/>
            <a:ext cx="7846015" cy="882650"/>
          </a:xfrm>
        </p:spPr>
        <p:txBody>
          <a:bodyPr/>
          <a:lstStyle/>
          <a:p>
            <a:pPr algn="l" eaLnBrk="1" hangingPunct="1"/>
            <a:r>
              <a:rPr lang="en-US" altLang="zh-CN" sz="2800" b="1" dirty="0">
                <a:solidFill>
                  <a:srgbClr val="008000"/>
                </a:solidFill>
                <a:effectLst>
                  <a:outerShdw blurRad="38100" dist="38100" dir="2700000" algn="tl">
                    <a:srgbClr val="000000">
                      <a:alpha val="43137"/>
                    </a:srgbClr>
                  </a:outerShdw>
                </a:effectLst>
              </a:rPr>
              <a:t>② </a:t>
            </a:r>
            <a:r>
              <a:rPr lang="zh-CN" altLang="en-US" sz="2800" b="1" dirty="0">
                <a:solidFill>
                  <a:srgbClr val="008000"/>
                </a:solidFill>
                <a:effectLst>
                  <a:outerShdw blurRad="38100" dist="38100" dir="2700000" algn="tl">
                    <a:srgbClr val="000000">
                      <a:alpha val="43137"/>
                    </a:srgbClr>
                  </a:outerShdw>
                </a:effectLst>
              </a:rPr>
              <a:t>地址译码电路</a:t>
            </a:r>
          </a:p>
        </p:txBody>
      </p:sp>
      <p:sp>
        <p:nvSpPr>
          <p:cNvPr id="91" name="Rectangle 3"/>
          <p:cNvSpPr txBox="1">
            <a:spLocks noChangeArrowheads="1"/>
          </p:cNvSpPr>
          <p:nvPr/>
        </p:nvSpPr>
        <p:spPr bwMode="auto">
          <a:xfrm>
            <a:off x="457135" y="817335"/>
            <a:ext cx="4543577"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1.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半导体存储器的组成</a:t>
            </a:r>
          </a:p>
        </p:txBody>
      </p:sp>
      <p:sp>
        <p:nvSpPr>
          <p:cNvPr id="88"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6" name="Rectangle 4"/>
          <p:cNvSpPr>
            <a:spLocks noGrp="1" noChangeArrowheads="1"/>
          </p:cNvSpPr>
          <p:nvPr>
            <p:ph type="body" idx="1"/>
          </p:nvPr>
        </p:nvSpPr>
        <p:spPr>
          <a:xfrm>
            <a:off x="1735931" y="3045000"/>
            <a:ext cx="5672137" cy="2589213"/>
          </a:xfrm>
          <a:solidFill>
            <a:schemeClr val="bg1">
              <a:lumMod val="75000"/>
            </a:schemeClr>
          </a:solidFill>
          <a:effectLst>
            <a:outerShdw dist="107763" dir="2700000" algn="ctr" rotWithShape="0">
              <a:schemeClr val="bg2"/>
            </a:outerShdw>
          </a:effectLst>
        </p:spPr>
        <p:txBody>
          <a:bodyPr/>
          <a:lstStyle/>
          <a:p>
            <a:pPr eaLnBrk="1" hangingPunct="1"/>
            <a:r>
              <a:rPr lang="zh-CN" altLang="en-US" b="1" dirty="0">
                <a:effectLst>
                  <a:outerShdw blurRad="38100" dist="38100" dir="2700000" algn="tl">
                    <a:srgbClr val="000000">
                      <a:alpha val="43137"/>
                    </a:srgbClr>
                  </a:outerShdw>
                </a:effectLst>
                <a:latin typeface="Times New Roman" panose="02020603050405020304" pitchFamily="18" charset="0"/>
              </a:rPr>
              <a:t>单译码</a:t>
            </a:r>
            <a:r>
              <a:rPr lang="zh-CN" altLang="en-US" dirty="0">
                <a:latin typeface="Times New Roman" panose="02020603050405020304" pitchFamily="18" charset="0"/>
              </a:rPr>
              <a:t>结构</a:t>
            </a:r>
            <a:endParaRPr lang="zh-CN" altLang="en-US" dirty="0"/>
          </a:p>
          <a:p>
            <a:pPr eaLnBrk="1" hangingPunct="1"/>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双译码</a:t>
            </a:r>
            <a:r>
              <a:rPr lang="zh-CN" altLang="en-US" dirty="0">
                <a:latin typeface="Times New Roman" panose="02020603050405020304" pitchFamily="18" charset="0"/>
              </a:rPr>
              <a:t>结构</a:t>
            </a:r>
            <a:endParaRPr lang="zh-CN" altLang="en-US" dirty="0"/>
          </a:p>
          <a:p>
            <a:pPr lvl="1" eaLnBrk="1" hangingPunct="1"/>
            <a:r>
              <a:rPr lang="zh-CN" altLang="en-US" dirty="0">
                <a:latin typeface="Times New Roman" panose="02020603050405020304" pitchFamily="18" charset="0"/>
              </a:rPr>
              <a:t>双译码可简化芯片设计</a:t>
            </a:r>
          </a:p>
          <a:p>
            <a:pPr lvl="1" eaLnBrk="1" hangingPunct="1"/>
            <a:r>
              <a:rPr lang="zh-CN" altLang="en-US" u="sng" dirty="0">
                <a:latin typeface="Times New Roman" panose="02020603050405020304" pitchFamily="18" charset="0"/>
              </a:rPr>
              <a:t>为芯片主要采用的译码结构</a:t>
            </a:r>
          </a:p>
        </p:txBody>
      </p:sp>
      <p:sp>
        <p:nvSpPr>
          <p:cNvPr id="6" name="Rectangle 2"/>
          <p:cNvSpPr>
            <a:spLocks noGrp="1" noChangeArrowheads="1"/>
          </p:cNvSpPr>
          <p:nvPr>
            <p:ph type="title"/>
          </p:nvPr>
        </p:nvSpPr>
        <p:spPr>
          <a:xfrm>
            <a:off x="836023" y="1349830"/>
            <a:ext cx="7846015" cy="882650"/>
          </a:xfrm>
        </p:spPr>
        <p:txBody>
          <a:bodyPr/>
          <a:lstStyle/>
          <a:p>
            <a:pPr algn="l" eaLnBrk="1" hangingPunct="1"/>
            <a:r>
              <a:rPr lang="en-US" altLang="zh-CN" sz="2800" b="1" dirty="0">
                <a:solidFill>
                  <a:srgbClr val="008000"/>
                </a:solidFill>
                <a:effectLst>
                  <a:outerShdw blurRad="38100" dist="38100" dir="2700000" algn="tl">
                    <a:srgbClr val="000000">
                      <a:alpha val="43137"/>
                    </a:srgbClr>
                  </a:outerShdw>
                </a:effectLst>
              </a:rPr>
              <a:t>② </a:t>
            </a:r>
            <a:r>
              <a:rPr lang="zh-CN" altLang="en-US" sz="2800" b="1" dirty="0">
                <a:solidFill>
                  <a:srgbClr val="008000"/>
                </a:solidFill>
                <a:effectLst>
                  <a:outerShdw blurRad="38100" dist="38100" dir="2700000" algn="tl">
                    <a:srgbClr val="000000">
                      <a:alpha val="43137"/>
                    </a:srgbClr>
                  </a:outerShdw>
                </a:effectLst>
              </a:rPr>
              <a:t>地址译码电路</a:t>
            </a:r>
          </a:p>
        </p:txBody>
      </p:sp>
      <p:sp>
        <p:nvSpPr>
          <p:cNvPr id="8" name="Rectangle 3"/>
          <p:cNvSpPr txBox="1">
            <a:spLocks noChangeArrowheads="1"/>
          </p:cNvSpPr>
          <p:nvPr/>
        </p:nvSpPr>
        <p:spPr bwMode="auto">
          <a:xfrm>
            <a:off x="457135" y="817335"/>
            <a:ext cx="4543577"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1.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半导体存储器的组成</a:t>
            </a:r>
          </a:p>
        </p:txBody>
      </p:sp>
      <p:sp>
        <p:nvSpPr>
          <p:cNvPr id="9" name="Rectangle 2"/>
          <p:cNvSpPr txBox="1">
            <a:spLocks noChangeArrowheads="1"/>
          </p:cNvSpPr>
          <p:nvPr/>
        </p:nvSpPr>
        <p:spPr bwMode="auto">
          <a:xfrm>
            <a:off x="1297985" y="2138284"/>
            <a:ext cx="784601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defTabSz="914400"/>
            <a:r>
              <a:rPr lang="zh-CN" altLang="en-US" sz="2800" b="1" kern="0" dirty="0">
                <a:solidFill>
                  <a:schemeClr val="tx1"/>
                </a:solidFill>
                <a:effectLst>
                  <a:outerShdw blurRad="38100" dist="38100" dir="2700000" algn="tl">
                    <a:srgbClr val="000000">
                      <a:alpha val="43137"/>
                    </a:srgbClr>
                  </a:outerShdw>
                </a:effectLst>
              </a:rPr>
              <a:t>结论：</a:t>
            </a:r>
          </a:p>
        </p:txBody>
      </p:sp>
      <p:sp>
        <p:nvSpPr>
          <p:cNvPr id="10"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blinds(horizontal)">
                                      <p:cBhvr>
                                        <p:cTn id="7" dur="5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idx="1"/>
          </p:nvPr>
        </p:nvSpPr>
        <p:spPr>
          <a:xfrm>
            <a:off x="927100" y="2002155"/>
            <a:ext cx="7846060" cy="4443730"/>
          </a:xfrm>
        </p:spPr>
        <p:txBody>
          <a:bodyPr/>
          <a:lstStyle/>
          <a:p>
            <a:pPr eaLnBrk="1" hangingPunct="1">
              <a:lnSpc>
                <a:spcPct val="120000"/>
              </a:lnSpc>
            </a:pPr>
            <a:r>
              <a:rPr lang="zh-CN" altLang="en-US" sz="2400" dirty="0">
                <a:latin typeface="Times New Roman" panose="02020603050405020304" pitchFamily="18" charset="0"/>
                <a:cs typeface="Times New Roman" panose="02020603050405020304" pitchFamily="18" charset="0"/>
              </a:rPr>
              <a:t>片选端</a:t>
            </a:r>
            <a:r>
              <a:rPr lang="en-US" altLang="zh-CN"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a:t>
            </a:r>
            <a:r>
              <a:rPr lang="zh-CN" altLang="en-US" sz="2400" dirty="0">
                <a:latin typeface="Times New Roman" panose="02020603050405020304" pitchFamily="18" charset="0"/>
                <a:cs typeface="Times New Roman" panose="02020603050405020304" pitchFamily="18" charset="0"/>
              </a:rPr>
              <a:t>或</a:t>
            </a:r>
            <a:r>
              <a:rPr lang="en-US" altLang="zh-CN"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a:t>
            </a:r>
          </a:p>
          <a:p>
            <a:pPr lvl="1" eaLnBrk="1" hangingPunct="1">
              <a:lnSpc>
                <a:spcPct val="120000"/>
              </a:lnSpc>
            </a:pPr>
            <a:r>
              <a:rPr lang="zh-CN" altLang="en-US" sz="2000" dirty="0">
                <a:latin typeface="Times New Roman" panose="02020603050405020304" pitchFamily="18" charset="0"/>
                <a:cs typeface="Times New Roman" panose="02020603050405020304" pitchFamily="18" charset="0"/>
              </a:rPr>
              <a:t>有效时，允许对该芯片进行访问操作</a:t>
            </a:r>
          </a:p>
          <a:p>
            <a:pPr lvl="1" eaLnBrk="1" hangingPunct="1">
              <a:lnSpc>
                <a:spcPct val="120000"/>
              </a:lnSpc>
            </a:pPr>
            <a:r>
              <a:rPr lang="zh-CN" altLang="en-US" sz="2000" dirty="0">
                <a:latin typeface="Times New Roman" panose="02020603050405020304" pitchFamily="18" charset="0"/>
                <a:cs typeface="Times New Roman" panose="02020603050405020304" pitchFamily="18" charset="0"/>
              </a:rPr>
              <a:t>该控制端一般与系统的</a:t>
            </a:r>
            <a:r>
              <a:rPr lang="zh-CN" altLang="en-US" sz="2000" b="1" u="sng"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高位地址线</a:t>
            </a:r>
            <a:r>
              <a:rPr lang="zh-CN" altLang="en-US" sz="2000" dirty="0">
                <a:latin typeface="Times New Roman" panose="02020603050405020304" pitchFamily="18" charset="0"/>
                <a:cs typeface="Times New Roman" panose="02020603050405020304" pitchFamily="18" charset="0"/>
              </a:rPr>
              <a:t>相关联，连接时有多种处理方法：</a:t>
            </a:r>
            <a:r>
              <a:rPr lang="zh-CN" altLang="en-US" sz="2000" b="1" u="sng"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全译码</a:t>
            </a:r>
            <a:r>
              <a:rPr lang="en-US" altLang="zh-CN" sz="2000" b="1" u="sng"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u="sng"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部分译码</a:t>
            </a:r>
            <a:r>
              <a:rPr lang="en-US" altLang="zh-CN" sz="2000" b="1" u="sng"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u="sng"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线选</a:t>
            </a:r>
            <a:r>
              <a:rPr lang="zh-CN" altLang="en-US" sz="2000" dirty="0">
                <a:latin typeface="Times New Roman" panose="02020603050405020304" pitchFamily="18" charset="0"/>
                <a:cs typeface="Times New Roman" panose="02020603050405020304" pitchFamily="18" charset="0"/>
              </a:rPr>
              <a:t>等</a:t>
            </a:r>
          </a:p>
          <a:p>
            <a:pPr eaLnBrk="1" hangingPunct="1">
              <a:lnSpc>
                <a:spcPct val="120000"/>
              </a:lnSpc>
            </a:pPr>
            <a:r>
              <a:rPr lang="zh-CN" altLang="en-US" sz="2400" dirty="0">
                <a:latin typeface="Times New Roman" panose="02020603050405020304" pitchFamily="18" charset="0"/>
                <a:cs typeface="Times New Roman" panose="02020603050405020304" pitchFamily="18" charset="0"/>
              </a:rPr>
              <a:t>输出控制</a:t>
            </a:r>
            <a:r>
              <a:rPr lang="en-US" altLang="zh-CN"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OE</a:t>
            </a:r>
          </a:p>
          <a:p>
            <a:pPr lvl="1" eaLnBrk="1" hangingPunct="1">
              <a:lnSpc>
                <a:spcPct val="120000"/>
              </a:lnSpc>
            </a:pPr>
            <a:r>
              <a:rPr lang="zh-CN" altLang="en-US" sz="2000" dirty="0">
                <a:latin typeface="Times New Roman" panose="02020603050405020304" pitchFamily="18" charset="0"/>
                <a:cs typeface="Times New Roman" panose="02020603050405020304" pitchFamily="18" charset="0"/>
              </a:rPr>
              <a:t>控制读操作。有效时，芯片内数据输出</a:t>
            </a:r>
          </a:p>
          <a:p>
            <a:pPr lvl="1" eaLnBrk="1" hangingPunct="1">
              <a:lnSpc>
                <a:spcPct val="120000"/>
              </a:lnSpc>
            </a:pPr>
            <a:r>
              <a:rPr lang="zh-CN" altLang="en-US" sz="2000" dirty="0">
                <a:latin typeface="Times New Roman" panose="02020603050405020304" pitchFamily="18" charset="0"/>
                <a:cs typeface="Times New Roman" panose="02020603050405020304" pitchFamily="18" charset="0"/>
              </a:rPr>
              <a:t>该控制端一般连接系统的</a:t>
            </a:r>
            <a:r>
              <a:rPr lang="zh-CN" altLang="en-US" sz="2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读控制</a:t>
            </a:r>
            <a:r>
              <a:rPr lang="zh-CN" altLang="en-US" sz="2000" dirty="0">
                <a:latin typeface="Times New Roman" panose="02020603050405020304" pitchFamily="18" charset="0"/>
                <a:cs typeface="Times New Roman" panose="02020603050405020304" pitchFamily="18" charset="0"/>
              </a:rPr>
              <a:t>线</a:t>
            </a:r>
          </a:p>
          <a:p>
            <a:pPr eaLnBrk="1" hangingPunct="1">
              <a:lnSpc>
                <a:spcPct val="120000"/>
              </a:lnSpc>
            </a:pPr>
            <a:r>
              <a:rPr lang="zh-CN" altLang="en-US" sz="2400" dirty="0">
                <a:latin typeface="Times New Roman" panose="02020603050405020304" pitchFamily="18" charset="0"/>
                <a:cs typeface="Times New Roman" panose="02020603050405020304" pitchFamily="18" charset="0"/>
              </a:rPr>
              <a:t>写允许控制</a:t>
            </a:r>
            <a:r>
              <a:rPr lang="en-US" altLang="zh-CN"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a:t>
            </a:r>
          </a:p>
          <a:p>
            <a:pPr lvl="1" eaLnBrk="1" hangingPunct="1">
              <a:lnSpc>
                <a:spcPct val="120000"/>
              </a:lnSpc>
            </a:pPr>
            <a:r>
              <a:rPr lang="zh-CN" altLang="en-US" sz="2000" dirty="0">
                <a:latin typeface="Times New Roman" panose="02020603050405020304" pitchFamily="18" charset="0"/>
                <a:cs typeface="Times New Roman" panose="02020603050405020304" pitchFamily="18" charset="0"/>
              </a:rPr>
              <a:t>控制写操作。有效时，数据进入芯片中</a:t>
            </a:r>
          </a:p>
          <a:p>
            <a:pPr lvl="1" eaLnBrk="1" hangingPunct="1">
              <a:lnSpc>
                <a:spcPct val="120000"/>
              </a:lnSpc>
            </a:pPr>
            <a:r>
              <a:rPr lang="zh-CN" altLang="en-US" sz="2000" dirty="0">
                <a:latin typeface="Times New Roman" panose="02020603050405020304" pitchFamily="18" charset="0"/>
                <a:cs typeface="Times New Roman" panose="02020603050405020304" pitchFamily="18" charset="0"/>
              </a:rPr>
              <a:t>该控制端一般连接系统的</a:t>
            </a:r>
            <a:r>
              <a:rPr lang="zh-CN" altLang="en-US" sz="20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写控制</a:t>
            </a:r>
            <a:r>
              <a:rPr lang="zh-CN" alt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线</a:t>
            </a:r>
          </a:p>
        </p:txBody>
      </p:sp>
      <p:sp>
        <p:nvSpPr>
          <p:cNvPr id="9" name="Rectangle 2"/>
          <p:cNvSpPr txBox="1">
            <a:spLocks noChangeArrowheads="1"/>
          </p:cNvSpPr>
          <p:nvPr/>
        </p:nvSpPr>
        <p:spPr bwMode="auto">
          <a:xfrm>
            <a:off x="836023" y="1349830"/>
            <a:ext cx="784601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defTabSz="914400"/>
            <a:r>
              <a:rPr lang="en-US" altLang="zh-CN" sz="2800" b="1" kern="0" dirty="0">
                <a:solidFill>
                  <a:srgbClr val="008000"/>
                </a:solidFill>
                <a:effectLst>
                  <a:outerShdw blurRad="38100" dist="38100" dir="2700000" algn="tl">
                    <a:srgbClr val="000000">
                      <a:alpha val="43137"/>
                    </a:srgbClr>
                  </a:outerShdw>
                </a:effectLst>
              </a:rPr>
              <a:t>③ </a:t>
            </a:r>
            <a:r>
              <a:rPr lang="zh-CN" altLang="en-US" sz="2800" b="1" kern="0" dirty="0">
                <a:solidFill>
                  <a:srgbClr val="008000"/>
                </a:solidFill>
                <a:effectLst>
                  <a:outerShdw blurRad="38100" dist="38100" dir="2700000" algn="tl">
                    <a:srgbClr val="000000">
                      <a:alpha val="43137"/>
                    </a:srgbClr>
                  </a:outerShdw>
                </a:effectLst>
              </a:rPr>
              <a:t>片选和读写控制逻辑</a:t>
            </a:r>
          </a:p>
        </p:txBody>
      </p:sp>
      <p:sp>
        <p:nvSpPr>
          <p:cNvPr id="11" name="Rectangle 3"/>
          <p:cNvSpPr txBox="1">
            <a:spLocks noChangeArrowheads="1"/>
          </p:cNvSpPr>
          <p:nvPr/>
        </p:nvSpPr>
        <p:spPr bwMode="auto">
          <a:xfrm>
            <a:off x="457135" y="817335"/>
            <a:ext cx="4543577"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1.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半导体存储器的组成</a:t>
            </a:r>
          </a:p>
        </p:txBody>
      </p:sp>
      <p:grpSp>
        <p:nvGrpSpPr>
          <p:cNvPr id="5" name="组合 4"/>
          <p:cNvGrpSpPr/>
          <p:nvPr/>
        </p:nvGrpSpPr>
        <p:grpSpPr>
          <a:xfrm>
            <a:off x="2289142" y="2097959"/>
            <a:ext cx="1153886" cy="3076706"/>
            <a:chOff x="2289142" y="2097959"/>
            <a:chExt cx="1153886" cy="3076706"/>
          </a:xfrm>
        </p:grpSpPr>
        <p:cxnSp>
          <p:nvCxnSpPr>
            <p:cNvPr id="4" name="直接连接符 3"/>
            <p:cNvCxnSpPr/>
            <p:nvPr/>
          </p:nvCxnSpPr>
          <p:spPr bwMode="auto">
            <a:xfrm>
              <a:off x="2289142" y="2104894"/>
              <a:ext cx="391886" cy="0"/>
            </a:xfrm>
            <a:prstGeom prst="line">
              <a:avLst/>
            </a:prstGeom>
            <a:gradFill rotWithShape="1">
              <a:gsLst>
                <a:gs pos="0">
                  <a:srgbClr val="0293EC"/>
                </a:gs>
                <a:gs pos="100000">
                  <a:srgbClr val="0293EC">
                    <a:gamma/>
                    <a:tint val="0"/>
                    <a:invGamma/>
                  </a:srgbClr>
                </a:gs>
              </a:gsLst>
              <a:lin ang="0" scaled="1"/>
            </a:gradFill>
            <a:ln w="28575" cap="flat" cmpd="sng" algn="ctr">
              <a:solidFill>
                <a:srgbClr val="0033CC"/>
              </a:solidFill>
              <a:prstDash val="solid"/>
              <a:round/>
              <a:headEnd type="none" w="med" len="med"/>
              <a:tailEnd type="none" w="med" len="med"/>
            </a:ln>
            <a:effectLst/>
          </p:spPr>
        </p:cxnSp>
        <p:cxnSp>
          <p:nvCxnSpPr>
            <p:cNvPr id="15" name="直接连接符 14"/>
            <p:cNvCxnSpPr/>
            <p:nvPr/>
          </p:nvCxnSpPr>
          <p:spPr bwMode="auto">
            <a:xfrm>
              <a:off x="3051142" y="2097959"/>
              <a:ext cx="391886" cy="0"/>
            </a:xfrm>
            <a:prstGeom prst="line">
              <a:avLst/>
            </a:prstGeom>
            <a:gradFill rotWithShape="1">
              <a:gsLst>
                <a:gs pos="0">
                  <a:srgbClr val="0293EC"/>
                </a:gs>
                <a:gs pos="100000">
                  <a:srgbClr val="0293EC">
                    <a:gamma/>
                    <a:tint val="0"/>
                    <a:invGamma/>
                  </a:srgbClr>
                </a:gs>
              </a:gsLst>
              <a:lin ang="0" scaled="1"/>
            </a:gradFill>
            <a:ln w="28575" cap="flat" cmpd="sng" algn="ctr">
              <a:solidFill>
                <a:srgbClr val="0033CC"/>
              </a:solidFill>
              <a:prstDash val="solid"/>
              <a:round/>
              <a:headEnd type="none" w="med" len="med"/>
              <a:tailEnd type="none" w="med" len="med"/>
            </a:ln>
            <a:effectLst/>
          </p:spPr>
        </p:cxnSp>
        <p:cxnSp>
          <p:nvCxnSpPr>
            <p:cNvPr id="16" name="直接连接符 15"/>
            <p:cNvCxnSpPr/>
            <p:nvPr/>
          </p:nvCxnSpPr>
          <p:spPr bwMode="auto">
            <a:xfrm>
              <a:off x="2615714" y="3824837"/>
              <a:ext cx="391886" cy="0"/>
            </a:xfrm>
            <a:prstGeom prst="line">
              <a:avLst/>
            </a:prstGeom>
            <a:gradFill rotWithShape="1">
              <a:gsLst>
                <a:gs pos="0">
                  <a:srgbClr val="0293EC"/>
                </a:gs>
                <a:gs pos="100000">
                  <a:srgbClr val="0293EC">
                    <a:gamma/>
                    <a:tint val="0"/>
                    <a:invGamma/>
                  </a:srgbClr>
                </a:gs>
              </a:gsLst>
              <a:lin ang="0" scaled="1"/>
            </a:gradFill>
            <a:ln w="28575" cap="flat" cmpd="sng" algn="ctr">
              <a:solidFill>
                <a:srgbClr val="0033CC"/>
              </a:solidFill>
              <a:prstDash val="solid"/>
              <a:round/>
              <a:headEnd type="none" w="med" len="med"/>
              <a:tailEnd type="none" w="med" len="med"/>
            </a:ln>
            <a:effectLst/>
          </p:spPr>
        </p:cxnSp>
        <p:cxnSp>
          <p:nvCxnSpPr>
            <p:cNvPr id="17" name="直接连接符 16"/>
            <p:cNvCxnSpPr/>
            <p:nvPr/>
          </p:nvCxnSpPr>
          <p:spPr bwMode="auto">
            <a:xfrm>
              <a:off x="2920516" y="5174665"/>
              <a:ext cx="391886" cy="0"/>
            </a:xfrm>
            <a:prstGeom prst="line">
              <a:avLst/>
            </a:prstGeom>
            <a:gradFill rotWithShape="1">
              <a:gsLst>
                <a:gs pos="0">
                  <a:srgbClr val="0293EC"/>
                </a:gs>
                <a:gs pos="100000">
                  <a:srgbClr val="0293EC">
                    <a:gamma/>
                    <a:tint val="0"/>
                    <a:invGamma/>
                  </a:srgbClr>
                </a:gs>
              </a:gsLst>
              <a:lin ang="0" scaled="1"/>
            </a:gradFill>
            <a:ln w="28575" cap="flat" cmpd="sng" algn="ctr">
              <a:solidFill>
                <a:srgbClr val="0033CC"/>
              </a:solidFill>
              <a:prstDash val="solid"/>
              <a:round/>
              <a:headEnd type="none" w="med" len="med"/>
              <a:tailEnd type="none" w="med" len="med"/>
            </a:ln>
            <a:effectLst/>
          </p:spPr>
        </p:cxnSp>
      </p:grpSp>
      <p:sp>
        <p:nvSpPr>
          <p:cNvPr id="12"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ext Box 8"/>
          <p:cNvSpPr>
            <a:spLocks noGrp="1" noChangeArrowheads="1"/>
          </p:cNvSpPr>
          <p:nvPr>
            <p:ph type="body" idx="1"/>
          </p:nvPr>
        </p:nvSpPr>
        <p:spPr>
          <a:xfrm>
            <a:off x="457200" y="1600200"/>
            <a:ext cx="8458200" cy="4866005"/>
          </a:xfrm>
          <a:noFill/>
        </p:spPr>
        <p:txBody>
          <a:bodyPr/>
          <a:lstStyle/>
          <a:p>
            <a:pPr indent="193675" eaLnBrk="1" hangingPunct="1">
              <a:lnSpc>
                <a:spcPct val="120000"/>
              </a:lnSpc>
              <a:buFont typeface="Wingdings" panose="05000000000000000000" pitchFamily="2" charset="2"/>
              <a:buChar char="n"/>
            </a:pPr>
            <a:r>
              <a:rPr lang="en-US" altLang="zh-CN" sz="2800" b="0" dirty="0"/>
              <a:t> </a:t>
            </a:r>
            <a:r>
              <a:rPr lang="zh-CN" altLang="en-US" sz="2800" b="1" dirty="0">
                <a:effectLst>
                  <a:outerShdw blurRad="38100" dist="38100" dir="2700000" algn="tl">
                    <a:srgbClr val="000000">
                      <a:alpha val="43137"/>
                    </a:srgbClr>
                  </a:outerShdw>
                </a:effectLst>
              </a:rPr>
              <a:t>存储容量 </a:t>
            </a:r>
          </a:p>
          <a:p>
            <a:pPr>
              <a:lnSpc>
                <a:spcPct val="120000"/>
              </a:lnSpc>
            </a:pPr>
            <a:r>
              <a:rPr lang="zh-CN" altLang="en-US" sz="2800" b="0" dirty="0">
                <a:latin typeface="Times New Roman" panose="02020603050405020304" pitchFamily="18" charset="0"/>
                <a:cs typeface="Times New Roman" panose="02020603050405020304" pitchFamily="18" charset="0"/>
              </a:rPr>
              <a:t>用</a:t>
            </a:r>
            <a:r>
              <a:rPr lang="zh-CN" altLang="en-US" sz="2800" b="1" u="sng"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字数</a:t>
            </a:r>
            <a:r>
              <a:rPr lang="zh-CN" altLang="en-US" sz="2800" b="1" u="sng"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u="sng"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位数</a:t>
            </a:r>
            <a:r>
              <a:rPr lang="zh-CN" altLang="en-US" sz="2800" dirty="0">
                <a:latin typeface="Times New Roman" panose="02020603050405020304" pitchFamily="18" charset="0"/>
                <a:cs typeface="Times New Roman" panose="02020603050405020304" pitchFamily="18" charset="0"/>
              </a:rPr>
              <a:t>表示容量，</a:t>
            </a:r>
            <a:r>
              <a:rPr lang="zh-CN" altLang="en-US" sz="2800" b="0" dirty="0">
                <a:latin typeface="Times New Roman" panose="02020603050405020304" pitchFamily="18" charset="0"/>
                <a:cs typeface="Times New Roman" panose="02020603050405020304" pitchFamily="18" charset="0"/>
              </a:rPr>
              <a:t>以</a:t>
            </a:r>
            <a:r>
              <a:rPr lang="zh-CN" altLang="en-US" sz="28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位</a:t>
            </a:r>
            <a:r>
              <a:rPr lang="zh-CN" altLang="en-US" sz="2800" b="0" dirty="0">
                <a:latin typeface="Times New Roman" panose="02020603050405020304" pitchFamily="18" charset="0"/>
                <a:cs typeface="Times New Roman" panose="02020603050405020304" pitchFamily="18" charset="0"/>
              </a:rPr>
              <a:t>为单位，如</a:t>
            </a:r>
            <a:r>
              <a:rPr lang="en-US" altLang="zh-CN" sz="2800" b="0" dirty="0">
                <a:latin typeface="Times New Roman" panose="02020603050405020304" pitchFamily="18" charset="0"/>
                <a:cs typeface="Times New Roman" panose="02020603050405020304" pitchFamily="18" charset="0"/>
              </a:rPr>
              <a:t>1 K</a:t>
            </a:r>
            <a:r>
              <a:rPr lang="en-US" altLang="zh-CN" sz="2800" b="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cs typeface="Times New Roman" panose="02020603050405020304" pitchFamily="18" charset="0"/>
              </a:rPr>
              <a:t>4</a:t>
            </a:r>
            <a:r>
              <a:rPr lang="zh-CN" altLang="en-US" sz="2800" b="0" dirty="0">
                <a:latin typeface="Times New Roman" panose="02020603050405020304" pitchFamily="18" charset="0"/>
                <a:cs typeface="Times New Roman" panose="02020603050405020304" pitchFamily="18" charset="0"/>
              </a:rPr>
              <a:t>位</a:t>
            </a:r>
          </a:p>
          <a:p>
            <a:pPr eaLnBrk="1" hangingPunct="1">
              <a:lnSpc>
                <a:spcPct val="120000"/>
              </a:lnSpc>
            </a:pPr>
            <a:r>
              <a:rPr lang="zh-CN" altLang="en-US" sz="2800" b="0" dirty="0">
                <a:latin typeface="Times New Roman" panose="02020603050405020304" pitchFamily="18" charset="0"/>
                <a:cs typeface="Times New Roman" panose="02020603050405020304" pitchFamily="18" charset="0"/>
              </a:rPr>
              <a:t>用</a:t>
            </a:r>
            <a:r>
              <a:rPr lang="zh-CN" altLang="en-US" sz="2800" b="1" u="sng"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字节数</a:t>
            </a:r>
            <a:r>
              <a:rPr lang="zh-CN" altLang="en-US" sz="2800" b="0" dirty="0">
                <a:latin typeface="Times New Roman" panose="02020603050405020304" pitchFamily="18" charset="0"/>
                <a:cs typeface="Times New Roman" panose="02020603050405020304" pitchFamily="18" charset="0"/>
              </a:rPr>
              <a:t>表示容量，以</a:t>
            </a:r>
            <a:r>
              <a:rPr lang="zh-CN" altLang="en-US" sz="28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字节</a:t>
            </a:r>
            <a:r>
              <a:rPr lang="zh-CN" altLang="en-US" sz="2800" b="0" dirty="0">
                <a:latin typeface="Times New Roman" panose="02020603050405020304" pitchFamily="18" charset="0"/>
                <a:cs typeface="Times New Roman" panose="02020603050405020304" pitchFamily="18" charset="0"/>
              </a:rPr>
              <a:t>为单位，如</a:t>
            </a:r>
            <a:r>
              <a:rPr lang="en-US" altLang="zh-CN" sz="2800" b="0" dirty="0">
                <a:latin typeface="Times New Roman" panose="02020603050405020304" pitchFamily="18" charset="0"/>
                <a:cs typeface="Times New Roman" panose="02020603050405020304" pitchFamily="18" charset="0"/>
              </a:rPr>
              <a:t>128 Byte</a:t>
            </a:r>
            <a:r>
              <a:rPr lang="zh-CN" altLang="en-US" sz="2800" b="0" dirty="0">
                <a:latin typeface="Times New Roman" panose="02020603050405020304" pitchFamily="18" charset="0"/>
                <a:cs typeface="Times New Roman" panose="02020603050405020304" pitchFamily="18" charset="0"/>
              </a:rPr>
              <a:t>，表示该芯片有 </a:t>
            </a:r>
            <a:r>
              <a:rPr lang="en-US" altLang="zh-CN" sz="2800" b="0" dirty="0">
                <a:latin typeface="Times New Roman" panose="02020603050405020304" pitchFamily="18" charset="0"/>
                <a:cs typeface="Times New Roman" panose="02020603050405020304" pitchFamily="18" charset="0"/>
              </a:rPr>
              <a:t>128</a:t>
            </a:r>
            <a:r>
              <a:rPr lang="zh-CN" altLang="en-US" sz="2800" b="0" dirty="0">
                <a:latin typeface="Times New Roman" panose="02020603050405020304" pitchFamily="18" charset="0"/>
                <a:cs typeface="Times New Roman" panose="02020603050405020304" pitchFamily="18" charset="0"/>
              </a:rPr>
              <a:t>个单元，每个存储单元长度为</a:t>
            </a:r>
            <a:r>
              <a:rPr lang="en-US" altLang="zh-CN" sz="2800" b="0" dirty="0">
                <a:latin typeface="Times New Roman" panose="02020603050405020304" pitchFamily="18" charset="0"/>
                <a:cs typeface="Times New Roman" panose="02020603050405020304" pitchFamily="18" charset="0"/>
              </a:rPr>
              <a:t>8</a:t>
            </a:r>
            <a:r>
              <a:rPr lang="zh-CN" altLang="en-US" sz="2800" b="0" dirty="0">
                <a:latin typeface="Times New Roman" panose="02020603050405020304" pitchFamily="18" charset="0"/>
                <a:cs typeface="Times New Roman" panose="02020603050405020304" pitchFamily="18" charset="0"/>
              </a:rPr>
              <a:t>位</a:t>
            </a:r>
          </a:p>
          <a:p>
            <a:pPr marL="0" indent="0" eaLnBrk="1" hangingPunct="1">
              <a:lnSpc>
                <a:spcPct val="120000"/>
              </a:lnSpc>
              <a:spcBef>
                <a:spcPts val="1800"/>
              </a:spcBef>
              <a:buNone/>
            </a:pPr>
            <a:r>
              <a:rPr lang="zh-CN" altLang="en-US" sz="2800" b="0" dirty="0">
                <a:latin typeface="Times New Roman" panose="02020603050405020304" pitchFamily="18" charset="0"/>
                <a:cs typeface="Times New Roman" panose="02020603050405020304" pitchFamily="18" charset="0"/>
              </a:rPr>
              <a:t>   </a:t>
            </a:r>
            <a:r>
              <a:rPr lang="zh-CN" altLang="en-US" sz="2800" b="0" u="sng" dirty="0">
                <a:latin typeface="Times New Roman" panose="02020603050405020304" pitchFamily="18" charset="0"/>
                <a:cs typeface="Times New Roman" panose="02020603050405020304" pitchFamily="18" charset="0"/>
              </a:rPr>
              <a:t> 常用</a:t>
            </a:r>
            <a:r>
              <a:rPr lang="en-US" altLang="zh-CN" sz="2800" b="0" u="sng" dirty="0">
                <a:latin typeface="Times New Roman" panose="02020603050405020304" pitchFamily="18" charset="0"/>
                <a:cs typeface="Times New Roman" panose="02020603050405020304" pitchFamily="18" charset="0"/>
              </a:rPr>
              <a:t>KB</a:t>
            </a:r>
            <a:r>
              <a:rPr lang="zh-CN" altLang="en-US" sz="2800" b="0" u="sng" dirty="0">
                <a:latin typeface="Times New Roman" panose="02020603050405020304" pitchFamily="18" charset="0"/>
                <a:cs typeface="Times New Roman" panose="02020603050405020304" pitchFamily="18" charset="0"/>
              </a:rPr>
              <a:t>、</a:t>
            </a:r>
            <a:r>
              <a:rPr lang="en-US" altLang="zh-CN" sz="2800" b="0" u="sng" dirty="0">
                <a:latin typeface="Times New Roman" panose="02020603050405020304" pitchFamily="18" charset="0"/>
                <a:cs typeface="Times New Roman" panose="02020603050405020304" pitchFamily="18" charset="0"/>
              </a:rPr>
              <a:t>MB</a:t>
            </a:r>
            <a:r>
              <a:rPr lang="zh-CN" altLang="en-US" sz="2800" b="0" u="sng" dirty="0">
                <a:latin typeface="Times New Roman" panose="02020603050405020304" pitchFamily="18" charset="0"/>
                <a:cs typeface="Times New Roman" panose="02020603050405020304" pitchFamily="18" charset="0"/>
              </a:rPr>
              <a:t>、</a:t>
            </a:r>
            <a:r>
              <a:rPr lang="en-US" altLang="zh-CN" sz="2800" b="0" u="sng" dirty="0">
                <a:latin typeface="Times New Roman" panose="02020603050405020304" pitchFamily="18" charset="0"/>
                <a:cs typeface="Times New Roman" panose="02020603050405020304" pitchFamily="18" charset="0"/>
              </a:rPr>
              <a:t>GB</a:t>
            </a:r>
            <a:r>
              <a:rPr lang="zh-CN" altLang="en-US" sz="2800" b="0" u="sng" dirty="0">
                <a:latin typeface="Times New Roman" panose="02020603050405020304" pitchFamily="18" charset="0"/>
                <a:cs typeface="Times New Roman" panose="02020603050405020304" pitchFamily="18" charset="0"/>
              </a:rPr>
              <a:t>和</a:t>
            </a:r>
            <a:r>
              <a:rPr lang="en-US" altLang="zh-CN" sz="2800" b="0" u="sng" dirty="0">
                <a:latin typeface="Times New Roman" panose="02020603050405020304" pitchFamily="18" charset="0"/>
                <a:cs typeface="Times New Roman" panose="02020603050405020304" pitchFamily="18" charset="0"/>
              </a:rPr>
              <a:t>TB</a:t>
            </a:r>
            <a:r>
              <a:rPr lang="zh-CN" altLang="en-US" sz="2800" b="0" u="sng" dirty="0">
                <a:latin typeface="Times New Roman" panose="02020603050405020304" pitchFamily="18" charset="0"/>
                <a:cs typeface="Times New Roman" panose="02020603050405020304" pitchFamily="18" charset="0"/>
              </a:rPr>
              <a:t>为单位表示存储容量</a:t>
            </a:r>
            <a:r>
              <a:rPr lang="zh-CN" altLang="en-US" sz="2800" b="0" dirty="0">
                <a:latin typeface="Times New Roman" panose="02020603050405020304" pitchFamily="18" charset="0"/>
                <a:cs typeface="Times New Roman" panose="02020603050405020304" pitchFamily="18" charset="0"/>
              </a:rPr>
              <a:t>：</a:t>
            </a:r>
          </a:p>
          <a:p>
            <a:pPr marL="0" indent="0" eaLnBrk="1" hangingPunct="1">
              <a:lnSpc>
                <a:spcPct val="120000"/>
              </a:lnSpc>
              <a:buNone/>
            </a:pPr>
            <a:r>
              <a:rPr lang="en-US" altLang="zh-CN" sz="2000" b="0" dirty="0">
                <a:latin typeface="Times New Roman" panose="02020603050405020304" pitchFamily="18" charset="0"/>
                <a:cs typeface="Times New Roman" panose="02020603050405020304" pitchFamily="18" charset="0"/>
              </a:rPr>
              <a:t>    1 KB</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2</a:t>
            </a:r>
            <a:r>
              <a:rPr lang="en-US" altLang="zh-CN" sz="2000" b="0" baseline="30000" dirty="0">
                <a:latin typeface="Times New Roman" panose="02020603050405020304" pitchFamily="18" charset="0"/>
                <a:cs typeface="Times New Roman" panose="02020603050405020304" pitchFamily="18" charset="0"/>
              </a:rPr>
              <a:t>10</a:t>
            </a:r>
            <a:r>
              <a:rPr lang="en-US" altLang="zh-CN" sz="2000" b="0" dirty="0">
                <a:latin typeface="Times New Roman" panose="02020603050405020304" pitchFamily="18" charset="0"/>
                <a:cs typeface="Times New Roman" panose="02020603050405020304" pitchFamily="18" charset="0"/>
              </a:rPr>
              <a:t> B</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1024 B=1KB </a:t>
            </a:r>
            <a:r>
              <a:rPr lang="zh-CN" altLang="en-US" sz="2000" b="0" dirty="0">
                <a:latin typeface="Times New Roman" panose="02020603050405020304" pitchFamily="18" charset="0"/>
                <a:cs typeface="Times New Roman" panose="02020603050405020304" pitchFamily="18" charset="0"/>
              </a:rPr>
              <a:t>；</a:t>
            </a:r>
          </a:p>
          <a:p>
            <a:pPr marL="0" indent="0" eaLnBrk="1" hangingPunct="1">
              <a:lnSpc>
                <a:spcPct val="120000"/>
              </a:lnSpc>
              <a:buNone/>
            </a:pPr>
            <a:r>
              <a:rPr lang="zh-CN" altLang="en-US" sz="2000" b="0" dirty="0">
                <a:latin typeface="Times New Roman" panose="02020603050405020304" pitchFamily="18" charset="0"/>
                <a:cs typeface="Times New Roman" panose="02020603050405020304" pitchFamily="18" charset="0"/>
              </a:rPr>
              <a:t> </a:t>
            </a:r>
            <a:r>
              <a:rPr lang="en-US" altLang="zh-CN" sz="2000" b="0" dirty="0">
                <a:latin typeface="Times New Roman" panose="02020603050405020304" pitchFamily="18" charset="0"/>
                <a:cs typeface="Times New Roman" panose="02020603050405020304" pitchFamily="18" charset="0"/>
              </a:rPr>
              <a:t>   1 MB</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2</a:t>
            </a:r>
            <a:r>
              <a:rPr lang="en-US" altLang="zh-CN" sz="2000" b="0" baseline="30000" dirty="0">
                <a:latin typeface="Times New Roman" panose="02020603050405020304" pitchFamily="18" charset="0"/>
                <a:cs typeface="Times New Roman" panose="02020603050405020304" pitchFamily="18" charset="0"/>
              </a:rPr>
              <a:t>20</a:t>
            </a:r>
            <a:r>
              <a:rPr lang="en-US" altLang="zh-CN" sz="2000" b="0" dirty="0">
                <a:latin typeface="Times New Roman" panose="02020603050405020304" pitchFamily="18" charset="0"/>
                <a:cs typeface="Times New Roman" panose="02020603050405020304" pitchFamily="18" charset="0"/>
              </a:rPr>
              <a:t> B</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1024 KB</a:t>
            </a:r>
            <a:r>
              <a:rPr lang="zh-CN" altLang="en-US" sz="2000" b="0" dirty="0">
                <a:latin typeface="Times New Roman" panose="02020603050405020304" pitchFamily="18" charset="0"/>
                <a:cs typeface="Times New Roman" panose="02020603050405020304" pitchFamily="18" charset="0"/>
              </a:rPr>
              <a:t>；    </a:t>
            </a:r>
            <a:endParaRPr lang="en-US" altLang="zh-CN" sz="2000" b="0" dirty="0">
              <a:latin typeface="Times New Roman" panose="02020603050405020304" pitchFamily="18" charset="0"/>
              <a:cs typeface="Times New Roman" panose="02020603050405020304" pitchFamily="18" charset="0"/>
            </a:endParaRPr>
          </a:p>
          <a:p>
            <a:pPr marL="0" indent="0" eaLnBrk="1" hangingPunct="1">
              <a:lnSpc>
                <a:spcPct val="120000"/>
              </a:lnSpc>
              <a:buNone/>
            </a:pPr>
            <a:r>
              <a:rPr lang="en-US" altLang="zh-CN" sz="2000" dirty="0">
                <a:latin typeface="Times New Roman" panose="02020603050405020304" pitchFamily="18" charset="0"/>
                <a:cs typeface="Times New Roman" panose="02020603050405020304" pitchFamily="18" charset="0"/>
              </a:rPr>
              <a:t>    </a:t>
            </a:r>
            <a:r>
              <a:rPr lang="en-US" altLang="zh-CN" sz="2000" b="0" dirty="0">
                <a:latin typeface="Times New Roman" panose="02020603050405020304" pitchFamily="18" charset="0"/>
                <a:cs typeface="Times New Roman" panose="02020603050405020304" pitchFamily="18" charset="0"/>
              </a:rPr>
              <a:t>1 GB</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2</a:t>
            </a:r>
            <a:r>
              <a:rPr lang="en-US" altLang="zh-CN" sz="2000" b="0" baseline="30000" dirty="0">
                <a:latin typeface="Times New Roman" panose="02020603050405020304" pitchFamily="18" charset="0"/>
                <a:cs typeface="Times New Roman" panose="02020603050405020304" pitchFamily="18" charset="0"/>
              </a:rPr>
              <a:t>30</a:t>
            </a:r>
            <a:r>
              <a:rPr lang="en-US" altLang="zh-CN" sz="2000" b="0" dirty="0">
                <a:latin typeface="Times New Roman" panose="02020603050405020304" pitchFamily="18" charset="0"/>
                <a:cs typeface="Times New Roman" panose="02020603050405020304" pitchFamily="18" charset="0"/>
              </a:rPr>
              <a:t> B</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l024 MB</a:t>
            </a:r>
            <a:r>
              <a:rPr lang="zh-CN" altLang="en-US" sz="2000" b="0" dirty="0">
                <a:latin typeface="Times New Roman" panose="02020603050405020304" pitchFamily="18" charset="0"/>
                <a:cs typeface="Times New Roman" panose="02020603050405020304" pitchFamily="18" charset="0"/>
              </a:rPr>
              <a:t>；</a:t>
            </a:r>
          </a:p>
          <a:p>
            <a:pPr marL="0" indent="0" eaLnBrk="1" hangingPunct="1">
              <a:lnSpc>
                <a:spcPct val="120000"/>
              </a:lnSpc>
              <a:buNone/>
            </a:pPr>
            <a:r>
              <a:rPr lang="zh-CN" altLang="en-US" sz="2000" b="0" dirty="0">
                <a:latin typeface="Times New Roman" panose="02020603050405020304" pitchFamily="18" charset="0"/>
                <a:cs typeface="Times New Roman" panose="02020603050405020304" pitchFamily="18" charset="0"/>
              </a:rPr>
              <a:t> </a:t>
            </a:r>
            <a:r>
              <a:rPr lang="en-US" altLang="zh-CN" sz="2000" b="0" dirty="0">
                <a:latin typeface="Times New Roman" panose="02020603050405020304" pitchFamily="18" charset="0"/>
                <a:cs typeface="Times New Roman" panose="02020603050405020304" pitchFamily="18" charset="0"/>
              </a:rPr>
              <a:t>   1 TB</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2</a:t>
            </a:r>
            <a:r>
              <a:rPr lang="en-US" altLang="zh-CN" sz="2000" b="0" baseline="30000" dirty="0">
                <a:latin typeface="Times New Roman" panose="02020603050405020304" pitchFamily="18" charset="0"/>
                <a:cs typeface="Times New Roman" panose="02020603050405020304" pitchFamily="18" charset="0"/>
              </a:rPr>
              <a:t>40 </a:t>
            </a:r>
            <a:r>
              <a:rPr lang="en-US" altLang="zh-CN" sz="2000" b="0" dirty="0">
                <a:latin typeface="Times New Roman" panose="02020603050405020304" pitchFamily="18" charset="0"/>
                <a:cs typeface="Times New Roman" panose="02020603050405020304" pitchFamily="18" charset="0"/>
              </a:rPr>
              <a:t>B</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1024 GB</a:t>
            </a:r>
            <a:r>
              <a:rPr lang="zh-CN" altLang="en-US" sz="2000" b="0" dirty="0"/>
              <a:t>。</a:t>
            </a:r>
            <a:endParaRPr lang="zh-CN" altLang="en-US" sz="2000" dirty="0"/>
          </a:p>
        </p:txBody>
      </p:sp>
      <p:sp>
        <p:nvSpPr>
          <p:cNvPr id="9" name="Rectangle 3"/>
          <p:cNvSpPr txBox="1">
            <a:spLocks noChangeArrowheads="1"/>
          </p:cNvSpPr>
          <p:nvPr/>
        </p:nvSpPr>
        <p:spPr bwMode="auto">
          <a:xfrm>
            <a:off x="457135" y="817335"/>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2.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半导体存储器的主要技术指标</a:t>
            </a:r>
          </a:p>
        </p:txBody>
      </p:sp>
      <p:sp>
        <p:nvSpPr>
          <p:cNvPr id="5"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AutoShape 3"/>
          <p:cNvSpPr>
            <a:spLocks noGrp="1" noChangeArrowheads="1"/>
          </p:cNvSpPr>
          <p:nvPr>
            <p:ph type="body" idx="1"/>
          </p:nvPr>
        </p:nvSpPr>
        <p:spPr>
          <a:xfrm>
            <a:off x="4234815" y="1509395"/>
            <a:ext cx="4179570" cy="1593215"/>
          </a:xfrm>
          <a:prstGeom prst="leftArrowCallout">
            <a:avLst>
              <a:gd name="adj1" fmla="val 20593"/>
              <a:gd name="adj2" fmla="val 23861"/>
              <a:gd name="adj3" fmla="val 25045"/>
              <a:gd name="adj4" fmla="val 79241"/>
            </a:avLst>
          </a:prstGeom>
          <a:ln w="38100">
            <a:solidFill>
              <a:srgbClr val="006600"/>
            </a:solidFill>
            <a:miter lim="800000"/>
            <a:headEnd type="none" w="med" len="med"/>
            <a:tailEnd type="none" w="med" len="med"/>
          </a:ln>
        </p:spPr>
        <p:txBody>
          <a:bodyPr/>
          <a:lstStyle/>
          <a:p>
            <a:pPr algn="ctr" eaLnBrk="1" hangingPunct="1">
              <a:buFont typeface="Wingdings" panose="05000000000000000000" pitchFamily="2" charset="2"/>
              <a:buNone/>
            </a:pPr>
            <a:r>
              <a:rPr lang="zh-CN" altLang="en-US" dirty="0">
                <a:solidFill>
                  <a:schemeClr val="hlink"/>
                </a:solidFill>
                <a:latin typeface="Times New Roman" panose="02020603050405020304" pitchFamily="18" charset="0"/>
                <a:cs typeface="Times New Roman" panose="02020603050405020304" pitchFamily="18" charset="0"/>
              </a:rPr>
              <a:t>静态</a:t>
            </a:r>
            <a:r>
              <a:rPr lang="en-US" altLang="zh-CN" dirty="0">
                <a:solidFill>
                  <a:schemeClr val="hlink"/>
                </a:solidFill>
                <a:latin typeface="Times New Roman" panose="02020603050405020304" pitchFamily="18" charset="0"/>
                <a:cs typeface="Times New Roman" panose="02020603050405020304" pitchFamily="18" charset="0"/>
              </a:rPr>
              <a:t>RAM</a:t>
            </a:r>
          </a:p>
          <a:p>
            <a:pPr algn="ctr" eaLnBrk="1" hangingPunct="1">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SRAM 2114         1K*4</a:t>
            </a:r>
          </a:p>
          <a:p>
            <a:pPr algn="ctr" eaLnBrk="1" hangingPunct="1">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SRAM 6116         2K *8</a:t>
            </a:r>
          </a:p>
        </p:txBody>
      </p:sp>
      <p:sp>
        <p:nvSpPr>
          <p:cNvPr id="74758" name="AutoShape 6"/>
          <p:cNvSpPr>
            <a:spLocks noChangeArrowheads="1"/>
          </p:cNvSpPr>
          <p:nvPr/>
        </p:nvSpPr>
        <p:spPr bwMode="auto">
          <a:xfrm>
            <a:off x="1548130" y="3946525"/>
            <a:ext cx="5603875" cy="2324100"/>
          </a:xfrm>
          <a:prstGeom prst="leftArrowCallout">
            <a:avLst>
              <a:gd name="adj1" fmla="val 20593"/>
              <a:gd name="adj2" fmla="val 23861"/>
              <a:gd name="adj3" fmla="val 25045"/>
              <a:gd name="adj4" fmla="val 79241"/>
            </a:avLst>
          </a:prstGeom>
          <a:noFill/>
          <a:ln w="38100">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dirty="0">
                <a:solidFill>
                  <a:schemeClr val="hlink"/>
                </a:solidFill>
                <a:latin typeface="Times New Roman" panose="02020603050405020304" pitchFamily="18" charset="0"/>
                <a:cs typeface="Times New Roman" panose="02020603050405020304" pitchFamily="18" charset="0"/>
              </a:rPr>
              <a:t>动态</a:t>
            </a:r>
            <a:r>
              <a:rPr lang="en-US" altLang="zh-CN" dirty="0">
                <a:solidFill>
                  <a:schemeClr val="hlink"/>
                </a:solidFill>
                <a:latin typeface="Times New Roman" panose="02020603050405020304" pitchFamily="18" charset="0"/>
                <a:cs typeface="Times New Roman" panose="02020603050405020304" pitchFamily="18" charset="0"/>
              </a:rPr>
              <a:t>RAM</a:t>
            </a:r>
          </a:p>
          <a:p>
            <a:pPr algn="ctr" eaLnBrk="1" hangingPunct="1">
              <a:buFont typeface="Wingdings" panose="05000000000000000000" pitchFamily="2" charset="2"/>
              <a:buNone/>
            </a:pPr>
            <a:r>
              <a:rPr lang="en-US" altLang="zh-CN" sz="1800" b="0" dirty="0">
                <a:solidFill>
                  <a:schemeClr val="tx1"/>
                </a:solidFill>
                <a:latin typeface="Times New Roman" panose="02020603050405020304" pitchFamily="18" charset="0"/>
                <a:cs typeface="Times New Roman" panose="02020603050405020304" pitchFamily="18" charset="0"/>
              </a:rPr>
              <a:t>DRAM 2716      2K*8</a:t>
            </a:r>
          </a:p>
          <a:p>
            <a:pPr algn="ctr">
              <a:buNone/>
            </a:pPr>
            <a:r>
              <a:rPr lang="en-US" altLang="zh-CN" sz="1800" b="0" dirty="0">
                <a:solidFill>
                  <a:schemeClr val="tx1"/>
                </a:solidFill>
                <a:latin typeface="Times New Roman" panose="02020603050405020304" pitchFamily="18" charset="0"/>
                <a:cs typeface="Times New Roman" panose="02020603050405020304" pitchFamily="18" charset="0"/>
              </a:rPr>
              <a:t>DRAM 2764      8K*8  </a:t>
            </a:r>
          </a:p>
        </p:txBody>
      </p:sp>
      <p:pic>
        <p:nvPicPr>
          <p:cNvPr id="74759" name="Picture 7" descr="8_4"/>
          <p:cNvPicPr>
            <a:picLocks noChangeAspect="1" noChangeArrowheads="1" noCrop="1"/>
          </p:cNvPicPr>
          <p:nvPr/>
        </p:nvPicPr>
        <p:blipFill>
          <a:blip r:embed="rId2"/>
          <a:srcRect/>
          <a:stretch>
            <a:fillRect/>
          </a:stretch>
        </p:blipFill>
        <p:spPr bwMode="auto">
          <a:xfrm>
            <a:off x="4303032" y="2037080"/>
            <a:ext cx="538163"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8" descr="9_5"/>
          <p:cNvPicPr>
            <a:picLocks noChangeAspect="1" noChangeArrowheads="1" noCrop="1"/>
          </p:cNvPicPr>
          <p:nvPr/>
        </p:nvPicPr>
        <p:blipFill>
          <a:blip r:embed="rId3"/>
          <a:srcRect/>
          <a:stretch>
            <a:fillRect/>
          </a:stretch>
        </p:blipFill>
        <p:spPr bwMode="auto">
          <a:xfrm>
            <a:off x="1674813" y="4827246"/>
            <a:ext cx="5619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8" name="Rectangle 3"/>
          <p:cNvSpPr txBox="1">
            <a:spLocks noChangeArrowheads="1"/>
          </p:cNvSpPr>
          <p:nvPr/>
        </p:nvSpPr>
        <p:spPr bwMode="auto">
          <a:xfrm>
            <a:off x="457135" y="817335"/>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3.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随机存取存储器（</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RAM</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p:cTn id="7" dur="500" fill="hold"/>
                                        <p:tgtEl>
                                          <p:spTgt spid="74755"/>
                                        </p:tgtEl>
                                        <p:attrNameLst>
                                          <p:attrName>ppt_x</p:attrName>
                                        </p:attrNameLst>
                                      </p:cBhvr>
                                      <p:tavLst>
                                        <p:tav tm="0">
                                          <p:val>
                                            <p:strVal val="#ppt_x-#ppt_w/2"/>
                                          </p:val>
                                        </p:tav>
                                        <p:tav tm="100000">
                                          <p:val>
                                            <p:strVal val="#ppt_x"/>
                                          </p:val>
                                        </p:tav>
                                      </p:tavLst>
                                    </p:anim>
                                    <p:anim calcmode="lin" valueType="num">
                                      <p:cBhvr>
                                        <p:cTn id="8" dur="500" fill="hold"/>
                                        <p:tgtEl>
                                          <p:spTgt spid="74755"/>
                                        </p:tgtEl>
                                        <p:attrNameLst>
                                          <p:attrName>ppt_y</p:attrName>
                                        </p:attrNameLst>
                                      </p:cBhvr>
                                      <p:tavLst>
                                        <p:tav tm="0">
                                          <p:val>
                                            <p:strVal val="#ppt_y"/>
                                          </p:val>
                                        </p:tav>
                                        <p:tav tm="100000">
                                          <p:val>
                                            <p:strVal val="#ppt_y"/>
                                          </p:val>
                                        </p:tav>
                                      </p:tavLst>
                                    </p:anim>
                                    <p:anim calcmode="lin" valueType="num">
                                      <p:cBhvr>
                                        <p:cTn id="9" dur="500" fill="hold"/>
                                        <p:tgtEl>
                                          <p:spTgt spid="74755"/>
                                        </p:tgtEl>
                                        <p:attrNameLst>
                                          <p:attrName>ppt_w</p:attrName>
                                        </p:attrNameLst>
                                      </p:cBhvr>
                                      <p:tavLst>
                                        <p:tav tm="0">
                                          <p:val>
                                            <p:fltVal val="0"/>
                                          </p:val>
                                        </p:tav>
                                        <p:tav tm="100000">
                                          <p:val>
                                            <p:strVal val="#ppt_w"/>
                                          </p:val>
                                        </p:tav>
                                      </p:tavLst>
                                    </p:anim>
                                    <p:anim calcmode="lin" valueType="num">
                                      <p:cBhvr>
                                        <p:cTn id="10" dur="500" fill="hold"/>
                                        <p:tgtEl>
                                          <p:spTgt spid="7475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5" presetClass="entr" presetSubtype="0" fill="hold" nodeType="afterEffect">
                                  <p:stCondLst>
                                    <p:cond delay="0"/>
                                  </p:stCondLst>
                                  <p:childTnLst>
                                    <p:set>
                                      <p:cBhvr>
                                        <p:cTn id="13" dur="1" fill="hold">
                                          <p:stCondLst>
                                            <p:cond delay="0"/>
                                          </p:stCondLst>
                                        </p:cTn>
                                        <p:tgtEl>
                                          <p:spTgt spid="74759"/>
                                        </p:tgtEl>
                                        <p:attrNameLst>
                                          <p:attrName>style.visibility</p:attrName>
                                        </p:attrNameLst>
                                      </p:cBhvr>
                                      <p:to>
                                        <p:strVal val="visible"/>
                                      </p:to>
                                    </p:set>
                                    <p:anim calcmode="lin" valueType="num">
                                      <p:cBhvr>
                                        <p:cTn id="14" dur="1000" fill="hold"/>
                                        <p:tgtEl>
                                          <p:spTgt spid="74759"/>
                                        </p:tgtEl>
                                        <p:attrNameLst>
                                          <p:attrName>ppt_w</p:attrName>
                                        </p:attrNameLst>
                                      </p:cBhvr>
                                      <p:tavLst>
                                        <p:tav tm="0">
                                          <p:val>
                                            <p:fltVal val="0"/>
                                          </p:val>
                                        </p:tav>
                                        <p:tav tm="100000">
                                          <p:val>
                                            <p:strVal val="#ppt_w"/>
                                          </p:val>
                                        </p:tav>
                                      </p:tavLst>
                                    </p:anim>
                                    <p:anim calcmode="lin" valueType="num">
                                      <p:cBhvr>
                                        <p:cTn id="15" dur="1000" fill="hold"/>
                                        <p:tgtEl>
                                          <p:spTgt spid="74759"/>
                                        </p:tgtEl>
                                        <p:attrNameLst>
                                          <p:attrName>ppt_h</p:attrName>
                                        </p:attrNameLst>
                                      </p:cBhvr>
                                      <p:tavLst>
                                        <p:tav tm="0">
                                          <p:val>
                                            <p:fltVal val="0"/>
                                          </p:val>
                                        </p:tav>
                                        <p:tav tm="100000">
                                          <p:val>
                                            <p:strVal val="#ppt_h"/>
                                          </p:val>
                                        </p:tav>
                                      </p:tavLst>
                                    </p:anim>
                                    <p:anim calcmode="lin" valueType="num">
                                      <p:cBhvr>
                                        <p:cTn id="16" dur="1000" fill="hold"/>
                                        <p:tgtEl>
                                          <p:spTgt spid="74759"/>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74759"/>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1500"/>
                            </p:stCondLst>
                            <p:childTnLst>
                              <p:par>
                                <p:cTn id="19" presetID="17" presetClass="entr" presetSubtype="8" fill="hold" grpId="0" nodeType="afterEffect">
                                  <p:stCondLst>
                                    <p:cond delay="2000"/>
                                  </p:stCondLst>
                                  <p:childTnLst>
                                    <p:set>
                                      <p:cBhvr>
                                        <p:cTn id="20" dur="1" fill="hold">
                                          <p:stCondLst>
                                            <p:cond delay="0"/>
                                          </p:stCondLst>
                                        </p:cTn>
                                        <p:tgtEl>
                                          <p:spTgt spid="74758"/>
                                        </p:tgtEl>
                                        <p:attrNameLst>
                                          <p:attrName>style.visibility</p:attrName>
                                        </p:attrNameLst>
                                      </p:cBhvr>
                                      <p:to>
                                        <p:strVal val="visible"/>
                                      </p:to>
                                    </p:set>
                                    <p:anim calcmode="lin" valueType="num">
                                      <p:cBhvr>
                                        <p:cTn id="21" dur="500" fill="hold"/>
                                        <p:tgtEl>
                                          <p:spTgt spid="74758"/>
                                        </p:tgtEl>
                                        <p:attrNameLst>
                                          <p:attrName>ppt_x</p:attrName>
                                        </p:attrNameLst>
                                      </p:cBhvr>
                                      <p:tavLst>
                                        <p:tav tm="0">
                                          <p:val>
                                            <p:strVal val="#ppt_x-#ppt_w/2"/>
                                          </p:val>
                                        </p:tav>
                                        <p:tav tm="100000">
                                          <p:val>
                                            <p:strVal val="#ppt_x"/>
                                          </p:val>
                                        </p:tav>
                                      </p:tavLst>
                                    </p:anim>
                                    <p:anim calcmode="lin" valueType="num">
                                      <p:cBhvr>
                                        <p:cTn id="22" dur="500" fill="hold"/>
                                        <p:tgtEl>
                                          <p:spTgt spid="74758"/>
                                        </p:tgtEl>
                                        <p:attrNameLst>
                                          <p:attrName>ppt_y</p:attrName>
                                        </p:attrNameLst>
                                      </p:cBhvr>
                                      <p:tavLst>
                                        <p:tav tm="0">
                                          <p:val>
                                            <p:strVal val="#ppt_y"/>
                                          </p:val>
                                        </p:tav>
                                        <p:tav tm="100000">
                                          <p:val>
                                            <p:strVal val="#ppt_y"/>
                                          </p:val>
                                        </p:tav>
                                      </p:tavLst>
                                    </p:anim>
                                    <p:anim calcmode="lin" valueType="num">
                                      <p:cBhvr>
                                        <p:cTn id="23" dur="500" fill="hold"/>
                                        <p:tgtEl>
                                          <p:spTgt spid="74758"/>
                                        </p:tgtEl>
                                        <p:attrNameLst>
                                          <p:attrName>ppt_w</p:attrName>
                                        </p:attrNameLst>
                                      </p:cBhvr>
                                      <p:tavLst>
                                        <p:tav tm="0">
                                          <p:val>
                                            <p:fltVal val="0"/>
                                          </p:val>
                                        </p:tav>
                                        <p:tav tm="100000">
                                          <p:val>
                                            <p:strVal val="#ppt_w"/>
                                          </p:val>
                                        </p:tav>
                                      </p:tavLst>
                                    </p:anim>
                                    <p:anim calcmode="lin" valueType="num">
                                      <p:cBhvr>
                                        <p:cTn id="24" dur="500" fill="hold"/>
                                        <p:tgtEl>
                                          <p:spTgt spid="74758"/>
                                        </p:tgtEl>
                                        <p:attrNameLst>
                                          <p:attrName>ppt_h</p:attrName>
                                        </p:attrNameLst>
                                      </p:cBhvr>
                                      <p:tavLst>
                                        <p:tav tm="0">
                                          <p:val>
                                            <p:strVal val="#ppt_h"/>
                                          </p:val>
                                        </p:tav>
                                        <p:tav tm="100000">
                                          <p:val>
                                            <p:strVal val="#ppt_h"/>
                                          </p:val>
                                        </p:tav>
                                      </p:tavLst>
                                    </p:anim>
                                  </p:childTnLst>
                                </p:cTn>
                              </p:par>
                            </p:childTnLst>
                          </p:cTn>
                        </p:par>
                        <p:par>
                          <p:cTn id="25" fill="hold">
                            <p:stCondLst>
                              <p:cond delay="4000"/>
                            </p:stCondLst>
                            <p:childTnLst>
                              <p:par>
                                <p:cTn id="26" presetID="15" presetClass="entr" presetSubtype="0" fill="hold" nodeType="afterEffect">
                                  <p:stCondLst>
                                    <p:cond delay="0"/>
                                  </p:stCondLst>
                                  <p:childTnLst>
                                    <p:set>
                                      <p:cBhvr>
                                        <p:cTn id="27" dur="1" fill="hold">
                                          <p:stCondLst>
                                            <p:cond delay="0"/>
                                          </p:stCondLst>
                                        </p:cTn>
                                        <p:tgtEl>
                                          <p:spTgt spid="74760"/>
                                        </p:tgtEl>
                                        <p:attrNameLst>
                                          <p:attrName>style.visibility</p:attrName>
                                        </p:attrNameLst>
                                      </p:cBhvr>
                                      <p:to>
                                        <p:strVal val="visible"/>
                                      </p:to>
                                    </p:set>
                                    <p:anim calcmode="lin" valueType="num">
                                      <p:cBhvr>
                                        <p:cTn id="28" dur="1000" fill="hold"/>
                                        <p:tgtEl>
                                          <p:spTgt spid="74760"/>
                                        </p:tgtEl>
                                        <p:attrNameLst>
                                          <p:attrName>ppt_w</p:attrName>
                                        </p:attrNameLst>
                                      </p:cBhvr>
                                      <p:tavLst>
                                        <p:tav tm="0">
                                          <p:val>
                                            <p:fltVal val="0"/>
                                          </p:val>
                                        </p:tav>
                                        <p:tav tm="100000">
                                          <p:val>
                                            <p:strVal val="#ppt_w"/>
                                          </p:val>
                                        </p:tav>
                                      </p:tavLst>
                                    </p:anim>
                                    <p:anim calcmode="lin" valueType="num">
                                      <p:cBhvr>
                                        <p:cTn id="29" dur="1000" fill="hold"/>
                                        <p:tgtEl>
                                          <p:spTgt spid="74760"/>
                                        </p:tgtEl>
                                        <p:attrNameLst>
                                          <p:attrName>ppt_h</p:attrName>
                                        </p:attrNameLst>
                                      </p:cBhvr>
                                      <p:tavLst>
                                        <p:tav tm="0">
                                          <p:val>
                                            <p:fltVal val="0"/>
                                          </p:val>
                                        </p:tav>
                                        <p:tav tm="100000">
                                          <p:val>
                                            <p:strVal val="#ppt_h"/>
                                          </p:val>
                                        </p:tav>
                                      </p:tavLst>
                                    </p:anim>
                                    <p:anim calcmode="lin" valueType="num">
                                      <p:cBhvr>
                                        <p:cTn id="30" dur="1000" fill="hold"/>
                                        <p:tgtEl>
                                          <p:spTgt spid="74760"/>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7476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ldLvl="0" animBg="1" autoUpdateAnimBg="0"/>
      <p:bldP spid="74758"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803638" y="2690264"/>
            <a:ext cx="4498739" cy="4055976"/>
          </a:xfrm>
        </p:spPr>
        <p:txBody>
          <a:bodyPr rtlCol="0">
            <a:normAutofit/>
          </a:bodyPr>
          <a:lstStyle/>
          <a:p>
            <a:pPr marL="542925" indent="-542925" eaLnBrk="1" fontAlgn="auto" hangingPunct="1">
              <a:lnSpc>
                <a:spcPct val="130000"/>
              </a:lnSpc>
              <a:spcAft>
                <a:spcPts val="0"/>
              </a:spcAft>
              <a:buClr>
                <a:srgbClr val="C00000"/>
              </a:buClr>
              <a:buSzPct val="80000"/>
              <a:buFont typeface="Wingdings" panose="05000000000000000000" pitchFamily="2" charset="2"/>
              <a:buChar char="p"/>
              <a:defRPr/>
            </a:pPr>
            <a:r>
              <a:rPr lang="zh-CN" altLang="en-US" sz="2800" b="1" dirty="0">
                <a:latin typeface="Times New Roman" panose="02020603050405020304" pitchFamily="18" charset="0"/>
                <a:ea typeface="+mj-ea"/>
                <a:cs typeface="Times New Roman" panose="02020603050405020304" pitchFamily="18" charset="0"/>
              </a:rPr>
              <a:t>存储容量为</a:t>
            </a:r>
            <a:r>
              <a:rPr lang="en-US" altLang="zh-CN" sz="2800" b="1" dirty="0">
                <a:latin typeface="Times New Roman" panose="02020603050405020304" pitchFamily="18" charset="0"/>
                <a:ea typeface="+mj-ea"/>
                <a:cs typeface="Times New Roman" panose="02020603050405020304" pitchFamily="18" charset="0"/>
              </a:rPr>
              <a:t>1024(1K )×4</a:t>
            </a:r>
          </a:p>
          <a:p>
            <a:pPr marL="542925" indent="-542925" eaLnBrk="1" fontAlgn="auto" hangingPunct="1">
              <a:lnSpc>
                <a:spcPct val="130000"/>
              </a:lnSpc>
              <a:spcAft>
                <a:spcPts val="0"/>
              </a:spcAft>
              <a:buClr>
                <a:srgbClr val="C00000"/>
              </a:buClr>
              <a:buSzPct val="80000"/>
              <a:buFont typeface="Wingdings" panose="05000000000000000000" pitchFamily="2" charset="2"/>
              <a:buChar char="p"/>
              <a:defRPr/>
            </a:pPr>
            <a:r>
              <a:rPr lang="en-US" altLang="zh-CN" sz="2800" b="1" dirty="0">
                <a:latin typeface="Times New Roman" panose="02020603050405020304" pitchFamily="18" charset="0"/>
                <a:ea typeface="+mj-ea"/>
                <a:cs typeface="Times New Roman" panose="02020603050405020304" pitchFamily="18" charset="0"/>
              </a:rPr>
              <a:t>18</a:t>
            </a:r>
            <a:r>
              <a:rPr lang="zh-CN" altLang="en-US" sz="2800" b="1" dirty="0">
                <a:latin typeface="Times New Roman" panose="02020603050405020304" pitchFamily="18" charset="0"/>
                <a:ea typeface="+mj-ea"/>
                <a:cs typeface="Times New Roman" panose="02020603050405020304" pitchFamily="18" charset="0"/>
              </a:rPr>
              <a:t>个引脚：</a:t>
            </a:r>
          </a:p>
          <a:p>
            <a:pPr marL="808355" lvl="1" indent="-263525" eaLnBrk="1" fontAlgn="auto" hangingPunct="1">
              <a:lnSpc>
                <a:spcPct val="130000"/>
              </a:lnSpc>
              <a:spcAft>
                <a:spcPts val="0"/>
              </a:spcAft>
              <a:buClr>
                <a:srgbClr val="C00000"/>
              </a:buClr>
              <a:buSzPct val="80000"/>
              <a:buFontTx/>
              <a:buChar char="•"/>
              <a:defRPr/>
            </a:pP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根地址线</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b="1" baseline="-25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9</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b="1" baseline="-25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0</a:t>
            </a:r>
          </a:p>
          <a:p>
            <a:pPr marL="808355" lvl="1" indent="-263525" eaLnBrk="1" fontAlgn="auto" hangingPunct="1">
              <a:lnSpc>
                <a:spcPct val="130000"/>
              </a:lnSpc>
              <a:spcAft>
                <a:spcPts val="0"/>
              </a:spcAft>
              <a:buClr>
                <a:srgbClr val="C00000"/>
              </a:buClr>
              <a:buSzPct val="80000"/>
              <a:buFontTx/>
              <a:buChar char="•"/>
              <a:defRPr/>
            </a:pP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根数据线</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I/O</a:t>
            </a:r>
            <a:r>
              <a:rPr lang="en-US" altLang="zh-CN" sz="2400" b="1" baseline="-25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I/O</a:t>
            </a:r>
            <a:r>
              <a:rPr lang="en-US" altLang="zh-CN" sz="2400" b="1" baseline="-25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1</a:t>
            </a:r>
          </a:p>
          <a:p>
            <a:pPr marL="808355" lvl="1" indent="-263525" eaLnBrk="1" fontAlgn="auto" hangingPunct="1">
              <a:lnSpc>
                <a:spcPct val="130000"/>
              </a:lnSpc>
              <a:spcAft>
                <a:spcPts val="0"/>
              </a:spcAft>
              <a:buClr>
                <a:srgbClr val="C00000"/>
              </a:buClr>
              <a:buSzPct val="80000"/>
              <a:buFontTx/>
              <a:buChar char="•"/>
              <a:defRPr/>
            </a:pP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片选</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CS</a:t>
            </a:r>
          </a:p>
          <a:p>
            <a:pPr marL="808355" lvl="1" indent="-263525" eaLnBrk="1" fontAlgn="auto" hangingPunct="1">
              <a:lnSpc>
                <a:spcPct val="130000"/>
              </a:lnSpc>
              <a:spcAft>
                <a:spcPts val="0"/>
              </a:spcAft>
              <a:buClr>
                <a:srgbClr val="C00000"/>
              </a:buClr>
              <a:buSzPct val="80000"/>
              <a:buFontTx/>
              <a:buChar char="•"/>
              <a:defRPr/>
            </a:pP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读写</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WE</a:t>
            </a:r>
          </a:p>
        </p:txBody>
      </p:sp>
      <p:grpSp>
        <p:nvGrpSpPr>
          <p:cNvPr id="4" name="组合 3"/>
          <p:cNvGrpSpPr/>
          <p:nvPr/>
        </p:nvGrpSpPr>
        <p:grpSpPr>
          <a:xfrm>
            <a:off x="5364480" y="1475105"/>
            <a:ext cx="3608070" cy="4557395"/>
            <a:chOff x="5364163" y="1474788"/>
            <a:chExt cx="3608387" cy="5113337"/>
          </a:xfrm>
        </p:grpSpPr>
        <p:sp>
          <p:nvSpPr>
            <p:cNvPr id="20516" name="Rectangle 36" descr="蓝色面巾纸"/>
            <p:cNvSpPr>
              <a:spLocks noChangeArrowheads="1"/>
            </p:cNvSpPr>
            <p:nvPr/>
          </p:nvSpPr>
          <p:spPr bwMode="auto">
            <a:xfrm>
              <a:off x="5364163" y="1474788"/>
              <a:ext cx="3608387" cy="5113337"/>
            </a:xfrm>
            <a:prstGeom prst="rect">
              <a:avLst/>
            </a:prstGeom>
            <a:noFill/>
            <a:ln w="9525" algn="ctr">
              <a:noFill/>
              <a:miter lim="800000"/>
            </a:ln>
            <a:effectLst/>
          </p:spPr>
          <p:txBody>
            <a:bodyPr wrap="none" anchor="ct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nvGrpSpPr>
            <p:cNvPr id="18437" name="Group 6"/>
            <p:cNvGrpSpPr/>
            <p:nvPr/>
          </p:nvGrpSpPr>
          <p:grpSpPr bwMode="auto">
            <a:xfrm>
              <a:off x="5456237" y="1503363"/>
              <a:ext cx="3516313" cy="4724400"/>
              <a:chOff x="3352" y="442"/>
              <a:chExt cx="2215" cy="2976"/>
            </a:xfrm>
          </p:grpSpPr>
          <p:sp>
            <p:nvSpPr>
              <p:cNvPr id="20487" name="Rectangle 7"/>
              <p:cNvSpPr>
                <a:spLocks noChangeArrowheads="1"/>
              </p:cNvSpPr>
              <p:nvPr/>
            </p:nvSpPr>
            <p:spPr bwMode="auto">
              <a:xfrm>
                <a:off x="4032" y="442"/>
                <a:ext cx="786" cy="2768"/>
              </a:xfrm>
              <a:prstGeom prst="rect">
                <a:avLst/>
              </a:prstGeom>
              <a:solidFill>
                <a:srgbClr val="FFC000"/>
              </a:solidFill>
              <a:ln w="28575">
                <a:solidFill>
                  <a:srgbClr val="000000"/>
                </a:solidFill>
                <a:miter lim="800000"/>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nvGrpSpPr>
              <p:cNvPr id="18440" name="Group 8"/>
              <p:cNvGrpSpPr/>
              <p:nvPr/>
            </p:nvGrpSpPr>
            <p:grpSpPr bwMode="auto">
              <a:xfrm>
                <a:off x="4288" y="442"/>
                <a:ext cx="263" cy="158"/>
                <a:chOff x="0" y="0"/>
                <a:chExt cx="19999" cy="20000"/>
              </a:xfrm>
            </p:grpSpPr>
            <p:sp>
              <p:nvSpPr>
                <p:cNvPr id="20489" name="Arc 9"/>
                <p:cNvSpPr/>
                <p:nvPr/>
              </p:nvSpPr>
              <p:spPr bwMode="auto">
                <a:xfrm flipH="1" flipV="1">
                  <a:off x="0" y="0"/>
                  <a:ext cx="10038" cy="20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lumMod val="85000"/>
                  </a:schemeClr>
                </a:solidFill>
                <a:ln w="28575">
                  <a:solidFill>
                    <a:schemeClr val="tx1"/>
                  </a:solidFill>
                  <a:round/>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490" name="Arc 10"/>
                <p:cNvSpPr/>
                <p:nvPr/>
              </p:nvSpPr>
              <p:spPr bwMode="auto">
                <a:xfrm flipV="1">
                  <a:off x="9961" y="0"/>
                  <a:ext cx="10038" cy="20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lumMod val="85000"/>
                  </a:schemeClr>
                </a:solidFill>
                <a:ln w="28575">
                  <a:solidFill>
                    <a:schemeClr val="tx1"/>
                  </a:solidFill>
                  <a:round/>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sp>
            <p:nvSpPr>
              <p:cNvPr id="18441" name="Rectangle 11"/>
              <p:cNvSpPr>
                <a:spLocks noChangeArrowheads="1"/>
              </p:cNvSpPr>
              <p:nvPr/>
            </p:nvSpPr>
            <p:spPr bwMode="auto">
              <a:xfrm>
                <a:off x="4109" y="496"/>
                <a:ext cx="228" cy="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1</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2</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3</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4</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5</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6</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7</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8</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9</a:t>
                </a:r>
              </a:p>
              <a:p>
                <a:pPr>
                  <a:lnSpc>
                    <a:spcPct val="100000"/>
                  </a:lnSpc>
                  <a:spcBef>
                    <a:spcPct val="30000"/>
                  </a:spcBef>
                  <a:buClrTx/>
                  <a:buSzTx/>
                  <a:buFontTx/>
                  <a:buNone/>
                </a:pPr>
                <a:endParaRPr kumimoji="0" lang="en-US" altLang="zh-CN" sz="2400">
                  <a:solidFill>
                    <a:srgbClr val="000000"/>
                  </a:solidFill>
                  <a:latin typeface="Times New Roman" panose="02020603050405020304" pitchFamily="18" charset="0"/>
                </a:endParaRPr>
              </a:p>
            </p:txBody>
          </p:sp>
          <p:sp>
            <p:nvSpPr>
              <p:cNvPr id="18442" name="Rectangle 12"/>
              <p:cNvSpPr>
                <a:spLocks noChangeArrowheads="1"/>
              </p:cNvSpPr>
              <p:nvPr/>
            </p:nvSpPr>
            <p:spPr bwMode="auto">
              <a:xfrm>
                <a:off x="4587" y="550"/>
                <a:ext cx="213" cy="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18</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1716</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15</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14</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13</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12</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11</a:t>
                </a:r>
              </a:p>
              <a:p>
                <a:pPr>
                  <a:lnSpc>
                    <a:spcPct val="100000"/>
                  </a:lnSpc>
                  <a:spcBef>
                    <a:spcPct val="30000"/>
                  </a:spcBef>
                  <a:buClrTx/>
                  <a:buSzTx/>
                  <a:buFontTx/>
                  <a:buNone/>
                </a:pPr>
                <a:r>
                  <a:rPr kumimoji="0" lang="en-US" altLang="zh-CN" sz="2400">
                    <a:solidFill>
                      <a:srgbClr val="000000"/>
                    </a:solidFill>
                    <a:latin typeface="Times New Roman" panose="02020603050405020304" pitchFamily="18" charset="0"/>
                  </a:rPr>
                  <a:t>10</a:t>
                </a:r>
              </a:p>
              <a:p>
                <a:pPr>
                  <a:lnSpc>
                    <a:spcPct val="100000"/>
                  </a:lnSpc>
                  <a:spcBef>
                    <a:spcPct val="0"/>
                  </a:spcBef>
                  <a:spcAft>
                    <a:spcPts val="75"/>
                  </a:spcAft>
                  <a:buClrTx/>
                  <a:buSzTx/>
                  <a:buFontTx/>
                  <a:buNone/>
                </a:pPr>
                <a:endParaRPr kumimoji="0" lang="en-US" altLang="zh-CN" sz="2400">
                  <a:solidFill>
                    <a:srgbClr val="000000"/>
                  </a:solidFill>
                  <a:latin typeface="Times New Roman" panose="02020603050405020304" pitchFamily="18" charset="0"/>
                </a:endParaRPr>
              </a:p>
            </p:txBody>
          </p:sp>
          <p:sp>
            <p:nvSpPr>
              <p:cNvPr id="18443" name="Rectangle 13"/>
              <p:cNvSpPr>
                <a:spLocks noChangeArrowheads="1"/>
              </p:cNvSpPr>
              <p:nvPr/>
            </p:nvSpPr>
            <p:spPr bwMode="auto">
              <a:xfrm>
                <a:off x="5028" y="514"/>
                <a:ext cx="539" cy="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nSpc>
                    <a:spcPct val="100000"/>
                  </a:lnSpc>
                  <a:spcBef>
                    <a:spcPct val="30000"/>
                  </a:spcBef>
                  <a:buClrTx/>
                  <a:buSzTx/>
                  <a:buFontTx/>
                  <a:buNone/>
                </a:pPr>
                <a:r>
                  <a:rPr kumimoji="0" lang="en-US" altLang="zh-CN" sz="2400" dirty="0" err="1">
                    <a:solidFill>
                      <a:srgbClr val="000000"/>
                    </a:solidFill>
                    <a:latin typeface="Times New Roman" panose="02020603050405020304" pitchFamily="18" charset="0"/>
                  </a:rPr>
                  <a:t>Vcc</a:t>
                </a:r>
                <a:endParaRPr kumimoji="0" lang="en-US" altLang="zh-CN" sz="2400" dirty="0">
                  <a:solidFill>
                    <a:srgbClr val="000000"/>
                  </a:solidFill>
                  <a:latin typeface="Times New Roman" panose="02020603050405020304" pitchFamily="18" charset="0"/>
                </a:endParaRPr>
              </a:p>
              <a:p>
                <a:pP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A</a:t>
                </a:r>
                <a:r>
                  <a:rPr kumimoji="0" lang="en-US" altLang="zh-CN" sz="2400" baseline="-25000" dirty="0">
                    <a:solidFill>
                      <a:srgbClr val="000000"/>
                    </a:solidFill>
                    <a:latin typeface="Times New Roman" panose="02020603050405020304" pitchFamily="18" charset="0"/>
                  </a:rPr>
                  <a:t>7</a:t>
                </a:r>
                <a:endParaRPr kumimoji="0" lang="en-US" altLang="zh-CN" sz="2400" dirty="0">
                  <a:solidFill>
                    <a:srgbClr val="000000"/>
                  </a:solidFill>
                  <a:latin typeface="Times New Roman" panose="02020603050405020304" pitchFamily="18" charset="0"/>
                </a:endParaRPr>
              </a:p>
              <a:p>
                <a:pP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A</a:t>
                </a:r>
                <a:r>
                  <a:rPr kumimoji="0" lang="en-US" altLang="zh-CN" sz="2400" baseline="-25000" dirty="0">
                    <a:solidFill>
                      <a:srgbClr val="000000"/>
                    </a:solidFill>
                    <a:latin typeface="Times New Roman" panose="02020603050405020304" pitchFamily="18" charset="0"/>
                  </a:rPr>
                  <a:t>8</a:t>
                </a:r>
                <a:endParaRPr kumimoji="0" lang="en-US" altLang="zh-CN" sz="2400" dirty="0">
                  <a:solidFill>
                    <a:srgbClr val="000000"/>
                  </a:solidFill>
                  <a:latin typeface="Times New Roman" panose="02020603050405020304" pitchFamily="18" charset="0"/>
                </a:endParaRPr>
              </a:p>
              <a:p>
                <a:pP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A</a:t>
                </a:r>
                <a:r>
                  <a:rPr kumimoji="0" lang="en-US" altLang="zh-CN" sz="2400" baseline="-25000" dirty="0">
                    <a:solidFill>
                      <a:srgbClr val="000000"/>
                    </a:solidFill>
                    <a:latin typeface="Times New Roman" panose="02020603050405020304" pitchFamily="18" charset="0"/>
                  </a:rPr>
                  <a:t>9</a:t>
                </a:r>
                <a:endParaRPr kumimoji="0" lang="en-US" altLang="zh-CN" sz="2400" dirty="0">
                  <a:solidFill>
                    <a:srgbClr val="000000"/>
                  </a:solidFill>
                  <a:latin typeface="Times New Roman" panose="02020603050405020304" pitchFamily="18" charset="0"/>
                </a:endParaRPr>
              </a:p>
              <a:p>
                <a:pP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I/O</a:t>
                </a:r>
                <a:r>
                  <a:rPr kumimoji="0" lang="en-US" altLang="zh-CN" sz="2400" baseline="-25000" dirty="0">
                    <a:solidFill>
                      <a:srgbClr val="000000"/>
                    </a:solidFill>
                    <a:latin typeface="Times New Roman" panose="02020603050405020304" pitchFamily="18" charset="0"/>
                  </a:rPr>
                  <a:t>1</a:t>
                </a:r>
                <a:endParaRPr kumimoji="0" lang="en-US" altLang="zh-CN" sz="2400" dirty="0">
                  <a:solidFill>
                    <a:srgbClr val="000000"/>
                  </a:solidFill>
                  <a:latin typeface="Times New Roman" panose="02020603050405020304" pitchFamily="18" charset="0"/>
                </a:endParaRPr>
              </a:p>
              <a:p>
                <a:pP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I/O</a:t>
                </a:r>
                <a:r>
                  <a:rPr kumimoji="0" lang="en-US" altLang="zh-CN" sz="2400" baseline="-25000" dirty="0">
                    <a:solidFill>
                      <a:srgbClr val="000000"/>
                    </a:solidFill>
                    <a:latin typeface="Times New Roman" panose="02020603050405020304" pitchFamily="18" charset="0"/>
                  </a:rPr>
                  <a:t>2</a:t>
                </a:r>
                <a:endParaRPr kumimoji="0" lang="en-US" altLang="zh-CN" sz="2400" dirty="0">
                  <a:solidFill>
                    <a:srgbClr val="000000"/>
                  </a:solidFill>
                  <a:latin typeface="Times New Roman" panose="02020603050405020304" pitchFamily="18" charset="0"/>
                </a:endParaRPr>
              </a:p>
              <a:p>
                <a:pP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I/O</a:t>
                </a:r>
                <a:r>
                  <a:rPr kumimoji="0" lang="en-US" altLang="zh-CN" sz="2400" baseline="-25000" dirty="0">
                    <a:solidFill>
                      <a:srgbClr val="000000"/>
                    </a:solidFill>
                    <a:latin typeface="Times New Roman" panose="02020603050405020304" pitchFamily="18" charset="0"/>
                  </a:rPr>
                  <a:t>3</a:t>
                </a:r>
                <a:endParaRPr kumimoji="0" lang="en-US" altLang="zh-CN" sz="2400" dirty="0">
                  <a:solidFill>
                    <a:srgbClr val="000000"/>
                  </a:solidFill>
                  <a:latin typeface="Times New Roman" panose="02020603050405020304" pitchFamily="18" charset="0"/>
                </a:endParaRPr>
              </a:p>
              <a:p>
                <a:pP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I/O</a:t>
                </a:r>
                <a:r>
                  <a:rPr kumimoji="0" lang="en-US" altLang="zh-CN" sz="2400" baseline="-25000" dirty="0">
                    <a:solidFill>
                      <a:srgbClr val="000000"/>
                    </a:solidFill>
                    <a:latin typeface="Times New Roman" panose="02020603050405020304" pitchFamily="18" charset="0"/>
                  </a:rPr>
                  <a:t>4</a:t>
                </a:r>
                <a:endParaRPr kumimoji="0" lang="en-US" altLang="zh-CN" sz="2400" dirty="0">
                  <a:solidFill>
                    <a:srgbClr val="000000"/>
                  </a:solidFill>
                  <a:latin typeface="Times New Roman" panose="02020603050405020304" pitchFamily="18" charset="0"/>
                </a:endParaRPr>
              </a:p>
              <a:p>
                <a:pP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WE</a:t>
                </a:r>
              </a:p>
            </p:txBody>
          </p:sp>
          <p:sp>
            <p:nvSpPr>
              <p:cNvPr id="18444" name="Rectangle 14" descr="蓝色面巾纸"/>
              <p:cNvSpPr>
                <a:spLocks noChangeArrowheads="1"/>
              </p:cNvSpPr>
              <p:nvPr/>
            </p:nvSpPr>
            <p:spPr bwMode="auto">
              <a:xfrm>
                <a:off x="3352" y="496"/>
                <a:ext cx="484" cy="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gn="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A</a:t>
                </a:r>
                <a:r>
                  <a:rPr kumimoji="0" lang="en-US" altLang="zh-CN" sz="2400" baseline="-25000" dirty="0">
                    <a:solidFill>
                      <a:srgbClr val="000000"/>
                    </a:solidFill>
                    <a:latin typeface="Times New Roman" panose="02020603050405020304" pitchFamily="18" charset="0"/>
                  </a:rPr>
                  <a:t>6</a:t>
                </a:r>
              </a:p>
              <a:p>
                <a:pPr algn="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A</a:t>
                </a:r>
                <a:r>
                  <a:rPr kumimoji="0" lang="en-US" altLang="zh-CN" sz="2400" baseline="-25000" dirty="0">
                    <a:solidFill>
                      <a:srgbClr val="000000"/>
                    </a:solidFill>
                    <a:latin typeface="Times New Roman" panose="02020603050405020304" pitchFamily="18" charset="0"/>
                  </a:rPr>
                  <a:t>5</a:t>
                </a:r>
              </a:p>
              <a:p>
                <a:pPr algn="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A</a:t>
                </a:r>
                <a:r>
                  <a:rPr kumimoji="0" lang="en-US" altLang="zh-CN" sz="2400" baseline="-25000" dirty="0">
                    <a:solidFill>
                      <a:srgbClr val="000000"/>
                    </a:solidFill>
                    <a:latin typeface="Times New Roman" panose="02020603050405020304" pitchFamily="18" charset="0"/>
                  </a:rPr>
                  <a:t>4</a:t>
                </a:r>
              </a:p>
              <a:p>
                <a:pPr algn="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A</a:t>
                </a:r>
                <a:r>
                  <a:rPr kumimoji="0" lang="en-US" altLang="zh-CN" sz="2400" baseline="-25000" dirty="0">
                    <a:solidFill>
                      <a:srgbClr val="000000"/>
                    </a:solidFill>
                    <a:latin typeface="Times New Roman" panose="02020603050405020304" pitchFamily="18" charset="0"/>
                  </a:rPr>
                  <a:t>3</a:t>
                </a:r>
              </a:p>
              <a:p>
                <a:pPr algn="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A</a:t>
                </a:r>
                <a:r>
                  <a:rPr kumimoji="0" lang="en-US" altLang="zh-CN" sz="2400" baseline="-25000" dirty="0">
                    <a:solidFill>
                      <a:srgbClr val="000000"/>
                    </a:solidFill>
                    <a:latin typeface="Times New Roman" panose="02020603050405020304" pitchFamily="18" charset="0"/>
                  </a:rPr>
                  <a:t>0</a:t>
                </a:r>
              </a:p>
              <a:p>
                <a:pPr algn="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A</a:t>
                </a:r>
                <a:r>
                  <a:rPr kumimoji="0" lang="en-US" altLang="zh-CN" sz="2400" baseline="-25000" dirty="0">
                    <a:solidFill>
                      <a:srgbClr val="000000"/>
                    </a:solidFill>
                    <a:latin typeface="Times New Roman" panose="02020603050405020304" pitchFamily="18" charset="0"/>
                  </a:rPr>
                  <a:t>1</a:t>
                </a:r>
              </a:p>
              <a:p>
                <a:pPr algn="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A</a:t>
                </a:r>
                <a:r>
                  <a:rPr kumimoji="0" lang="en-US" altLang="zh-CN" sz="2400" baseline="-25000" dirty="0">
                    <a:solidFill>
                      <a:srgbClr val="000000"/>
                    </a:solidFill>
                    <a:latin typeface="Times New Roman" panose="02020603050405020304" pitchFamily="18" charset="0"/>
                  </a:rPr>
                  <a:t>2</a:t>
                </a:r>
              </a:p>
              <a:p>
                <a:pPr algn="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CS</a:t>
                </a:r>
              </a:p>
              <a:p>
                <a:pPr algn="r">
                  <a:lnSpc>
                    <a:spcPct val="100000"/>
                  </a:lnSpc>
                  <a:spcBef>
                    <a:spcPct val="30000"/>
                  </a:spcBef>
                  <a:buClrTx/>
                  <a:buSzTx/>
                  <a:buFontTx/>
                  <a:buNone/>
                </a:pPr>
                <a:r>
                  <a:rPr kumimoji="0" lang="en-US" altLang="zh-CN" sz="2400" dirty="0">
                    <a:solidFill>
                      <a:srgbClr val="000000"/>
                    </a:solidFill>
                    <a:latin typeface="Times New Roman" panose="02020603050405020304" pitchFamily="18" charset="0"/>
                  </a:rPr>
                  <a:t>GND</a:t>
                </a:r>
              </a:p>
            </p:txBody>
          </p:sp>
          <p:grpSp>
            <p:nvGrpSpPr>
              <p:cNvPr id="18445" name="Group 15"/>
              <p:cNvGrpSpPr/>
              <p:nvPr/>
            </p:nvGrpSpPr>
            <p:grpSpPr bwMode="auto">
              <a:xfrm>
                <a:off x="3860" y="639"/>
                <a:ext cx="167" cy="2371"/>
                <a:chOff x="0" y="0"/>
                <a:chExt cx="20000" cy="20812"/>
              </a:xfrm>
            </p:grpSpPr>
            <p:sp>
              <p:nvSpPr>
                <p:cNvPr id="20496" name="Line 16"/>
                <p:cNvSpPr>
                  <a:spLocks noChangeShapeType="1"/>
                </p:cNvSpPr>
                <p:nvPr/>
              </p:nvSpPr>
              <p:spPr bwMode="auto">
                <a:xfrm>
                  <a:off x="0" y="0"/>
                  <a:ext cx="19760" cy="9"/>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497" name="Line 17"/>
                <p:cNvSpPr>
                  <a:spLocks noChangeShapeType="1"/>
                </p:cNvSpPr>
                <p:nvPr/>
              </p:nvSpPr>
              <p:spPr bwMode="auto">
                <a:xfrm>
                  <a:off x="120" y="2572"/>
                  <a:ext cx="19760" cy="18"/>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498" name="Line 18"/>
                <p:cNvSpPr>
                  <a:spLocks noChangeShapeType="1"/>
                </p:cNvSpPr>
                <p:nvPr/>
              </p:nvSpPr>
              <p:spPr bwMode="auto">
                <a:xfrm>
                  <a:off x="120" y="5153"/>
                  <a:ext cx="19760" cy="9"/>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499" name="Line 19"/>
                <p:cNvSpPr>
                  <a:spLocks noChangeShapeType="1"/>
                </p:cNvSpPr>
                <p:nvPr/>
              </p:nvSpPr>
              <p:spPr bwMode="auto">
                <a:xfrm>
                  <a:off x="120" y="7724"/>
                  <a:ext cx="19760" cy="18"/>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500" name="Line 20"/>
                <p:cNvSpPr>
                  <a:spLocks noChangeShapeType="1"/>
                </p:cNvSpPr>
                <p:nvPr/>
              </p:nvSpPr>
              <p:spPr bwMode="auto">
                <a:xfrm>
                  <a:off x="120" y="10296"/>
                  <a:ext cx="19760" cy="18"/>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501" name="Line 21"/>
                <p:cNvSpPr>
                  <a:spLocks noChangeShapeType="1"/>
                </p:cNvSpPr>
                <p:nvPr/>
              </p:nvSpPr>
              <p:spPr bwMode="auto">
                <a:xfrm>
                  <a:off x="120" y="12877"/>
                  <a:ext cx="19760" cy="9"/>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502" name="Line 22"/>
                <p:cNvSpPr>
                  <a:spLocks noChangeShapeType="1"/>
                </p:cNvSpPr>
                <p:nvPr/>
              </p:nvSpPr>
              <p:spPr bwMode="auto">
                <a:xfrm>
                  <a:off x="120" y="15449"/>
                  <a:ext cx="19760" cy="18"/>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503" name="Line 23"/>
                <p:cNvSpPr>
                  <a:spLocks noChangeShapeType="1"/>
                </p:cNvSpPr>
                <p:nvPr/>
              </p:nvSpPr>
              <p:spPr bwMode="auto">
                <a:xfrm>
                  <a:off x="120" y="18223"/>
                  <a:ext cx="19760" cy="18"/>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504" name="Line 24"/>
                <p:cNvSpPr>
                  <a:spLocks noChangeShapeType="1"/>
                </p:cNvSpPr>
                <p:nvPr/>
              </p:nvSpPr>
              <p:spPr bwMode="auto">
                <a:xfrm>
                  <a:off x="240" y="20803"/>
                  <a:ext cx="19760" cy="9"/>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18446" name="Group 25"/>
              <p:cNvGrpSpPr/>
              <p:nvPr/>
            </p:nvGrpSpPr>
            <p:grpSpPr bwMode="auto">
              <a:xfrm>
                <a:off x="4821" y="639"/>
                <a:ext cx="167" cy="2371"/>
                <a:chOff x="0" y="0"/>
                <a:chExt cx="20000" cy="20812"/>
              </a:xfrm>
            </p:grpSpPr>
            <p:sp>
              <p:nvSpPr>
                <p:cNvPr id="20506" name="Line 26"/>
                <p:cNvSpPr>
                  <a:spLocks noChangeShapeType="1"/>
                </p:cNvSpPr>
                <p:nvPr/>
              </p:nvSpPr>
              <p:spPr bwMode="auto">
                <a:xfrm>
                  <a:off x="0" y="0"/>
                  <a:ext cx="19760" cy="9"/>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507" name="Line 27"/>
                <p:cNvSpPr>
                  <a:spLocks noChangeShapeType="1"/>
                </p:cNvSpPr>
                <p:nvPr/>
              </p:nvSpPr>
              <p:spPr bwMode="auto">
                <a:xfrm>
                  <a:off x="120" y="2572"/>
                  <a:ext cx="19760" cy="18"/>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508" name="Line 28"/>
                <p:cNvSpPr>
                  <a:spLocks noChangeShapeType="1"/>
                </p:cNvSpPr>
                <p:nvPr/>
              </p:nvSpPr>
              <p:spPr bwMode="auto">
                <a:xfrm>
                  <a:off x="120" y="5153"/>
                  <a:ext cx="19760" cy="9"/>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509" name="Line 29"/>
                <p:cNvSpPr>
                  <a:spLocks noChangeShapeType="1"/>
                </p:cNvSpPr>
                <p:nvPr/>
              </p:nvSpPr>
              <p:spPr bwMode="auto">
                <a:xfrm>
                  <a:off x="120" y="7724"/>
                  <a:ext cx="19760" cy="18"/>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510" name="Line 30"/>
                <p:cNvSpPr>
                  <a:spLocks noChangeShapeType="1"/>
                </p:cNvSpPr>
                <p:nvPr/>
              </p:nvSpPr>
              <p:spPr bwMode="auto">
                <a:xfrm>
                  <a:off x="120" y="10296"/>
                  <a:ext cx="19760" cy="18"/>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511" name="Line 31"/>
                <p:cNvSpPr>
                  <a:spLocks noChangeShapeType="1"/>
                </p:cNvSpPr>
                <p:nvPr/>
              </p:nvSpPr>
              <p:spPr bwMode="auto">
                <a:xfrm>
                  <a:off x="120" y="12877"/>
                  <a:ext cx="19760" cy="9"/>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512" name="Line 32"/>
                <p:cNvSpPr>
                  <a:spLocks noChangeShapeType="1"/>
                </p:cNvSpPr>
                <p:nvPr/>
              </p:nvSpPr>
              <p:spPr bwMode="auto">
                <a:xfrm>
                  <a:off x="120" y="15449"/>
                  <a:ext cx="19760" cy="18"/>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513" name="Line 33"/>
                <p:cNvSpPr>
                  <a:spLocks noChangeShapeType="1"/>
                </p:cNvSpPr>
                <p:nvPr/>
              </p:nvSpPr>
              <p:spPr bwMode="auto">
                <a:xfrm>
                  <a:off x="120" y="18223"/>
                  <a:ext cx="19760" cy="18"/>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20514" name="Line 34"/>
                <p:cNvSpPr>
                  <a:spLocks noChangeShapeType="1"/>
                </p:cNvSpPr>
                <p:nvPr/>
              </p:nvSpPr>
              <p:spPr bwMode="auto">
                <a:xfrm>
                  <a:off x="240" y="20803"/>
                  <a:ext cx="19760" cy="9"/>
                </a:xfrm>
                <a:prstGeom prst="line">
                  <a:avLst/>
                </a:prstGeom>
                <a:noFill/>
                <a:ln w="28575">
                  <a:solidFill>
                    <a:srgbClr val="0000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cxnSp>
          <p:nvCxnSpPr>
            <p:cNvPr id="3" name="直接连接符 2"/>
            <p:cNvCxnSpPr/>
            <p:nvPr/>
          </p:nvCxnSpPr>
          <p:spPr bwMode="auto">
            <a:xfrm>
              <a:off x="5840412" y="4934857"/>
              <a:ext cx="362857" cy="0"/>
            </a:xfrm>
            <a:prstGeom prst="line">
              <a:avLst/>
            </a:prstGeom>
            <a:gradFill rotWithShape="1">
              <a:gsLst>
                <a:gs pos="0">
                  <a:srgbClr val="0293EC"/>
                </a:gs>
                <a:gs pos="100000">
                  <a:srgbClr val="0293EC">
                    <a:gamma/>
                    <a:tint val="0"/>
                    <a:invGamma/>
                  </a:srgbClr>
                </a:gs>
              </a:gsLst>
              <a:lin ang="0" scaled="1"/>
            </a:gradFill>
            <a:ln w="9525" cap="flat" cmpd="sng" algn="ctr">
              <a:solidFill>
                <a:schemeClr val="tx1"/>
              </a:solidFill>
              <a:prstDash val="solid"/>
              <a:round/>
              <a:headEnd type="none" w="med" len="med"/>
              <a:tailEnd type="none" w="med" len="med"/>
            </a:ln>
            <a:effectLst/>
          </p:spPr>
        </p:cxnSp>
        <p:cxnSp>
          <p:nvCxnSpPr>
            <p:cNvPr id="37" name="直接连接符 36"/>
            <p:cNvCxnSpPr/>
            <p:nvPr/>
          </p:nvCxnSpPr>
          <p:spPr bwMode="auto">
            <a:xfrm>
              <a:off x="8181861" y="5406572"/>
              <a:ext cx="362857" cy="0"/>
            </a:xfrm>
            <a:prstGeom prst="line">
              <a:avLst/>
            </a:prstGeom>
            <a:gradFill rotWithShape="1">
              <a:gsLst>
                <a:gs pos="0">
                  <a:srgbClr val="0293EC"/>
                </a:gs>
                <a:gs pos="100000">
                  <a:srgbClr val="0293EC">
                    <a:gamma/>
                    <a:tint val="0"/>
                    <a:invGamma/>
                  </a:srgbClr>
                </a:gs>
              </a:gsLst>
              <a:lin ang="0" scaled="1"/>
            </a:gradFill>
            <a:ln w="9525" cap="flat" cmpd="sng" algn="ctr">
              <a:solidFill>
                <a:schemeClr val="tx1"/>
              </a:solidFill>
              <a:prstDash val="solid"/>
              <a:round/>
              <a:headEnd type="none" w="med" len="med"/>
              <a:tailEnd type="none" w="med" len="med"/>
            </a:ln>
            <a:effectLst/>
          </p:spPr>
        </p:cxnSp>
      </p:grpSp>
      <p:sp>
        <p:nvSpPr>
          <p:cNvPr id="39" name="Rectangle 3"/>
          <p:cNvSpPr txBox="1">
            <a:spLocks noChangeArrowheads="1"/>
          </p:cNvSpPr>
          <p:nvPr/>
        </p:nvSpPr>
        <p:spPr bwMode="auto">
          <a:xfrm>
            <a:off x="856796" y="1999902"/>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defTabSz="914400">
              <a:lnSpc>
                <a:spcPct val="150000"/>
              </a:lnSpc>
              <a:spcBef>
                <a:spcPts val="0"/>
              </a:spcBef>
              <a:spcAft>
                <a:spcPts val="1000"/>
              </a:spcAft>
              <a:buFont typeface="Wingdings" panose="05000000000000000000" pitchFamily="2" charset="2"/>
              <a:buChar char="Ø"/>
            </a:pPr>
            <a:r>
              <a:rPr lang="zh-CN" altLang="en-US" sz="2800" b="1" kern="0" dirty="0">
                <a:solidFill>
                  <a:srgbClr val="0033CC"/>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静态</a:t>
            </a:r>
            <a:r>
              <a:rPr lang="en-US" altLang="zh-CN" sz="2800" b="1" kern="0" dirty="0">
                <a:solidFill>
                  <a:srgbClr val="0033CC"/>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SRAM——</a:t>
            </a:r>
            <a:r>
              <a:rPr lang="en-US" altLang="zh-CN" sz="2800" b="1" kern="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2114</a:t>
            </a:r>
            <a:endParaRPr lang="zh-CN" altLang="en-US" sz="2800" b="1" kern="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cxnSp>
        <p:nvCxnSpPr>
          <p:cNvPr id="42" name="直接连接符 41"/>
          <p:cNvCxnSpPr/>
          <p:nvPr/>
        </p:nvCxnSpPr>
        <p:spPr bwMode="auto">
          <a:xfrm>
            <a:off x="2352051" y="5240894"/>
            <a:ext cx="362857" cy="0"/>
          </a:xfrm>
          <a:prstGeom prst="line">
            <a:avLst/>
          </a:prstGeom>
          <a:gradFill rotWithShape="1">
            <a:gsLst>
              <a:gs pos="0">
                <a:srgbClr val="0293EC"/>
              </a:gs>
              <a:gs pos="100000">
                <a:srgbClr val="0293EC">
                  <a:gamma/>
                  <a:tint val="0"/>
                  <a:invGamma/>
                </a:srgbClr>
              </a:gs>
            </a:gsLst>
            <a:lin ang="0" scaled="1"/>
          </a:gradFill>
          <a:ln w="9525" cap="flat" cmpd="sng" algn="ctr">
            <a:solidFill>
              <a:srgbClr val="7030A0"/>
            </a:solidFill>
            <a:prstDash val="solid"/>
            <a:round/>
            <a:headEnd type="none" w="med" len="med"/>
            <a:tailEnd type="none" w="med" len="med"/>
          </a:ln>
          <a:effectLst/>
        </p:spPr>
      </p:cxnSp>
      <p:cxnSp>
        <p:nvCxnSpPr>
          <p:cNvPr id="43" name="直接连接符 42"/>
          <p:cNvCxnSpPr/>
          <p:nvPr/>
        </p:nvCxnSpPr>
        <p:spPr bwMode="auto">
          <a:xfrm>
            <a:off x="2405388" y="5796793"/>
            <a:ext cx="362857" cy="0"/>
          </a:xfrm>
          <a:prstGeom prst="line">
            <a:avLst/>
          </a:prstGeom>
          <a:gradFill rotWithShape="1">
            <a:gsLst>
              <a:gs pos="0">
                <a:srgbClr val="0293EC"/>
              </a:gs>
              <a:gs pos="100000">
                <a:srgbClr val="0293EC">
                  <a:gamma/>
                  <a:tint val="0"/>
                  <a:invGamma/>
                </a:srgbClr>
              </a:gs>
            </a:gsLst>
            <a:lin ang="0" scaled="1"/>
          </a:gradFill>
          <a:ln w="9525" cap="flat" cmpd="sng" algn="ctr">
            <a:solidFill>
              <a:srgbClr val="7030A0"/>
            </a:solidFill>
            <a:prstDash val="solid"/>
            <a:round/>
            <a:headEnd type="none" w="med" len="med"/>
            <a:tailEnd type="none" w="med" len="med"/>
          </a:ln>
          <a:effectLst/>
        </p:spPr>
      </p:cxnSp>
      <p:sp>
        <p:nvSpPr>
          <p:cNvPr id="41" name="Rectangle 3"/>
          <p:cNvSpPr txBox="1">
            <a:spLocks noChangeArrowheads="1"/>
          </p:cNvSpPr>
          <p:nvPr/>
        </p:nvSpPr>
        <p:spPr bwMode="auto">
          <a:xfrm>
            <a:off x="376537" y="1373010"/>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zh-CN" altLang="en-US"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t>
            </a:r>
            <a:r>
              <a:rPr lang="en-US" altLang="zh-CN"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1</a:t>
            </a:r>
            <a:r>
              <a:rPr lang="zh-CN" altLang="en-US"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t>
            </a:r>
            <a:r>
              <a:rPr lang="en-US" altLang="zh-CN"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a:t>
            </a:r>
            <a:r>
              <a:rPr lang="zh-CN" altLang="en-US"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静态</a:t>
            </a:r>
            <a:r>
              <a:rPr lang="en-US" altLang="zh-CN"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RAM</a:t>
            </a:r>
            <a:r>
              <a:rPr lang="zh-CN" altLang="en-US"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t>
            </a:r>
            <a:r>
              <a:rPr lang="en-US" altLang="zh-CN"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SRAM</a:t>
            </a:r>
            <a:r>
              <a:rPr lang="zh-CN" altLang="en-US"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t>
            </a:r>
          </a:p>
        </p:txBody>
      </p:sp>
      <p:sp>
        <p:nvSpPr>
          <p:cNvPr id="44"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45" name="Rectangle 3"/>
          <p:cNvSpPr txBox="1">
            <a:spLocks noChangeArrowheads="1"/>
          </p:cNvSpPr>
          <p:nvPr/>
        </p:nvSpPr>
        <p:spPr bwMode="auto">
          <a:xfrm>
            <a:off x="457135" y="817335"/>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3. </a:t>
            </a:r>
            <a:r>
              <a:rPr lang="zh-CN" altLang="en-US"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随机存取存储器（</a:t>
            </a:r>
            <a:r>
              <a:rPr lang="en-US" altLang="zh-CN"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RAM</a:t>
            </a:r>
            <a:r>
              <a:rPr lang="zh-CN" altLang="en-US"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checkerboard(across)">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checkerboard(across)">
                                      <p:cBhvr>
                                        <p:cTn id="12" dur="500"/>
                                        <p:tgtEl>
                                          <p:spTgt spid="2048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checkerboard(across)">
                                      <p:cBhvr>
                                        <p:cTn id="15" dur="500"/>
                                        <p:tgtEl>
                                          <p:spTgt spid="2048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0483">
                                            <p:txEl>
                                              <p:pRg st="3" end="3"/>
                                            </p:txEl>
                                          </p:spTgt>
                                        </p:tgtEl>
                                        <p:attrNameLst>
                                          <p:attrName>style.visibility</p:attrName>
                                        </p:attrNameLst>
                                      </p:cBhvr>
                                      <p:to>
                                        <p:strVal val="visible"/>
                                      </p:to>
                                    </p:set>
                                    <p:animEffect transition="in" filter="checkerboard(across)">
                                      <p:cBhvr>
                                        <p:cTn id="18" dur="500"/>
                                        <p:tgtEl>
                                          <p:spTgt spid="2048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animEffect transition="in" filter="checkerboard(across)">
                                      <p:cBhvr>
                                        <p:cTn id="21" dur="500"/>
                                        <p:tgtEl>
                                          <p:spTgt spid="2048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0483">
                                            <p:txEl>
                                              <p:pRg st="5" end="5"/>
                                            </p:txEl>
                                          </p:spTgt>
                                        </p:tgtEl>
                                        <p:attrNameLst>
                                          <p:attrName>style.visibility</p:attrName>
                                        </p:attrNameLst>
                                      </p:cBhvr>
                                      <p:to>
                                        <p:strVal val="visible"/>
                                      </p:to>
                                    </p:set>
                                    <p:animEffect transition="in" filter="checkerboard(across)">
                                      <p:cBhvr>
                                        <p:cTn id="24"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3"/>
          <p:cNvSpPr txBox="1">
            <a:spLocks noChangeArrowheads="1"/>
          </p:cNvSpPr>
          <p:nvPr/>
        </p:nvSpPr>
        <p:spPr bwMode="auto">
          <a:xfrm>
            <a:off x="856796" y="1999902"/>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defTabSz="914400">
              <a:lnSpc>
                <a:spcPct val="150000"/>
              </a:lnSpc>
              <a:spcBef>
                <a:spcPts val="0"/>
              </a:spcBef>
              <a:spcAft>
                <a:spcPts val="1000"/>
              </a:spcAft>
              <a:buFont typeface="Wingdings" panose="05000000000000000000" pitchFamily="2" charset="2"/>
              <a:buChar char="Ø"/>
            </a:pPr>
            <a:r>
              <a:rPr lang="zh-CN" altLang="en-US" sz="2800" kern="0" dirty="0">
                <a:solidFill>
                  <a:srgbClr val="0033CC"/>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静态</a:t>
            </a:r>
            <a:r>
              <a:rPr lang="en-US" altLang="zh-CN" sz="2800" kern="0" dirty="0">
                <a:solidFill>
                  <a:srgbClr val="0033CC"/>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SRAM---</a:t>
            </a:r>
            <a:r>
              <a:rPr lang="en-US" altLang="zh-CN" sz="2800" kern="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6116</a:t>
            </a:r>
            <a:endParaRPr lang="zh-CN" altLang="en-US" sz="2800" kern="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23556" name="Rectangle 3"/>
          <p:cNvSpPr>
            <a:spLocks noGrp="1" noChangeArrowheads="1"/>
          </p:cNvSpPr>
          <p:nvPr>
            <p:ph type="body" idx="1"/>
          </p:nvPr>
        </p:nvSpPr>
        <p:spPr>
          <a:xfrm>
            <a:off x="856796" y="2714958"/>
            <a:ext cx="4310062" cy="4053630"/>
          </a:xfrm>
          <a:extLst>
            <a:ext uri="{91240B29-F687-4F45-9708-019B960494DF}">
              <a14:hiddenLine xmlns:a14="http://schemas.microsoft.com/office/drawing/2010/main" w="76200">
                <a:solidFill>
                  <a:srgbClr val="006600"/>
                </a:solidFill>
                <a:miter lim="800000"/>
                <a:headEnd/>
                <a:tailEnd/>
              </a14:hiddenLine>
            </a:ext>
          </a:extLst>
        </p:spPr>
        <p:txBody>
          <a:bodyPr/>
          <a:lstStyle/>
          <a:p>
            <a:pPr marL="542925" indent="-542925" fontAlgn="auto">
              <a:lnSpc>
                <a:spcPct val="130000"/>
              </a:lnSpc>
              <a:spcAft>
                <a:spcPts val="0"/>
              </a:spcAft>
              <a:buClr>
                <a:srgbClr val="C00000"/>
              </a:buClr>
              <a:buSzPct val="80000"/>
              <a:buFont typeface="Wingdings" panose="05000000000000000000" pitchFamily="2" charset="2"/>
              <a:buChar char="p"/>
              <a:defRPr/>
            </a:pPr>
            <a:r>
              <a:rPr lang="zh-CN" altLang="en-US" sz="2800" b="1" dirty="0">
                <a:latin typeface="Times New Roman" panose="02020603050405020304" pitchFamily="18" charset="0"/>
                <a:ea typeface="+mj-ea"/>
                <a:cs typeface="Times New Roman" panose="02020603050405020304" pitchFamily="18" charset="0"/>
              </a:rPr>
              <a:t>存储容量为 </a:t>
            </a:r>
            <a:r>
              <a:rPr lang="en-US" altLang="zh-CN" sz="2800" b="1" dirty="0">
                <a:latin typeface="Times New Roman" panose="02020603050405020304" pitchFamily="18" charset="0"/>
                <a:ea typeface="+mj-ea"/>
                <a:cs typeface="Times New Roman" panose="02020603050405020304" pitchFamily="18" charset="0"/>
              </a:rPr>
              <a:t>2K×8</a:t>
            </a:r>
          </a:p>
          <a:p>
            <a:pPr marL="542925" indent="-542925" fontAlgn="auto">
              <a:lnSpc>
                <a:spcPct val="130000"/>
              </a:lnSpc>
              <a:spcAft>
                <a:spcPts val="0"/>
              </a:spcAft>
              <a:buClr>
                <a:srgbClr val="C00000"/>
              </a:buClr>
              <a:buSzPct val="80000"/>
              <a:buFont typeface="Wingdings" panose="05000000000000000000" pitchFamily="2" charset="2"/>
              <a:buChar char="p"/>
              <a:defRPr/>
            </a:pPr>
            <a:r>
              <a:rPr lang="en-US" altLang="zh-CN" sz="2800" b="1" dirty="0">
                <a:latin typeface="Times New Roman" panose="02020603050405020304" pitchFamily="18" charset="0"/>
                <a:ea typeface="+mj-ea"/>
                <a:cs typeface="Times New Roman" panose="02020603050405020304" pitchFamily="18" charset="0"/>
              </a:rPr>
              <a:t>24</a:t>
            </a:r>
            <a:r>
              <a:rPr lang="zh-CN" altLang="en-US" sz="2800" b="1" dirty="0">
                <a:latin typeface="Times New Roman" panose="02020603050405020304" pitchFamily="18" charset="0"/>
                <a:ea typeface="+mj-ea"/>
                <a:cs typeface="Times New Roman" panose="02020603050405020304" pitchFamily="18" charset="0"/>
              </a:rPr>
              <a:t>个引脚：</a:t>
            </a:r>
          </a:p>
          <a:p>
            <a:pPr marL="808355" lvl="1" indent="-263525" fontAlgn="auto">
              <a:lnSpc>
                <a:spcPct val="130000"/>
              </a:lnSpc>
              <a:spcAft>
                <a:spcPts val="0"/>
              </a:spcAft>
              <a:buClr>
                <a:srgbClr val="C00000"/>
              </a:buClr>
              <a:buSzPct val="80000"/>
              <a:buFontTx/>
              <a:buChar char="•"/>
              <a:defRPr/>
            </a:pP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11 </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根地址线 </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b="1" baseline="-25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b="1" baseline="-25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0</a:t>
            </a:r>
          </a:p>
          <a:p>
            <a:pPr marL="808355" lvl="1" indent="-263525" fontAlgn="auto">
              <a:lnSpc>
                <a:spcPct val="130000"/>
              </a:lnSpc>
              <a:spcAft>
                <a:spcPts val="0"/>
              </a:spcAft>
              <a:buClr>
                <a:srgbClr val="C00000"/>
              </a:buClr>
              <a:buSzPct val="80000"/>
              <a:buFontTx/>
              <a:buChar char="•"/>
              <a:defRPr/>
            </a:pP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8 </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根数据线 </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D</a:t>
            </a:r>
            <a:r>
              <a:rPr lang="en-US" altLang="zh-CN" sz="2400" b="1" baseline="-25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7</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D</a:t>
            </a:r>
            <a:r>
              <a:rPr lang="en-US" altLang="zh-CN" sz="2400" b="1" baseline="-25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0</a:t>
            </a:r>
          </a:p>
          <a:p>
            <a:pPr marL="808355" lvl="1" indent="-263525" fontAlgn="auto">
              <a:lnSpc>
                <a:spcPct val="130000"/>
              </a:lnSpc>
              <a:spcAft>
                <a:spcPts val="0"/>
              </a:spcAft>
              <a:buClr>
                <a:srgbClr val="C00000"/>
              </a:buClr>
              <a:buSzPct val="80000"/>
              <a:buFontTx/>
              <a:buChar char="•"/>
              <a:defRPr/>
            </a:pP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根片选 </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CE</a:t>
            </a:r>
          </a:p>
          <a:p>
            <a:pPr marL="808355" lvl="1" indent="-263525" fontAlgn="auto">
              <a:lnSpc>
                <a:spcPct val="130000"/>
              </a:lnSpc>
              <a:spcAft>
                <a:spcPts val="0"/>
              </a:spcAft>
              <a:buClr>
                <a:srgbClr val="C00000"/>
              </a:buClr>
              <a:buSzPct val="80000"/>
              <a:buFontTx/>
              <a:buChar char="•"/>
              <a:defRPr/>
            </a:pP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读写允许 </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WE</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OE</a:t>
            </a:r>
          </a:p>
        </p:txBody>
      </p:sp>
      <p:grpSp>
        <p:nvGrpSpPr>
          <p:cNvPr id="4" name="组合 3"/>
          <p:cNvGrpSpPr/>
          <p:nvPr/>
        </p:nvGrpSpPr>
        <p:grpSpPr>
          <a:xfrm>
            <a:off x="2868117" y="5227416"/>
            <a:ext cx="1444175" cy="547914"/>
            <a:chOff x="2648256" y="4340942"/>
            <a:chExt cx="1444175" cy="547914"/>
          </a:xfrm>
        </p:grpSpPr>
        <p:cxnSp>
          <p:nvCxnSpPr>
            <p:cNvPr id="23604" name="直接连接符 2"/>
            <p:cNvCxnSpPr>
              <a:cxnSpLocks noChangeShapeType="1"/>
            </p:cNvCxnSpPr>
            <p:nvPr/>
          </p:nvCxnSpPr>
          <p:spPr bwMode="auto">
            <a:xfrm>
              <a:off x="2648256" y="4340942"/>
              <a:ext cx="503766"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06" name="直接连接符 50"/>
            <p:cNvCxnSpPr>
              <a:cxnSpLocks noChangeShapeType="1"/>
            </p:cNvCxnSpPr>
            <p:nvPr/>
          </p:nvCxnSpPr>
          <p:spPr bwMode="auto">
            <a:xfrm>
              <a:off x="2798842" y="4888856"/>
              <a:ext cx="503766"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07" name="直接连接符 51"/>
            <p:cNvCxnSpPr>
              <a:cxnSpLocks noChangeShapeType="1"/>
            </p:cNvCxnSpPr>
            <p:nvPr/>
          </p:nvCxnSpPr>
          <p:spPr bwMode="auto">
            <a:xfrm>
              <a:off x="3588665" y="4888856"/>
              <a:ext cx="503766"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组合 2"/>
          <p:cNvGrpSpPr/>
          <p:nvPr/>
        </p:nvGrpSpPr>
        <p:grpSpPr>
          <a:xfrm>
            <a:off x="4951095" y="1710690"/>
            <a:ext cx="3979545" cy="3877945"/>
            <a:chOff x="4138613" y="1462088"/>
            <a:chExt cx="4338637" cy="3832112"/>
          </a:xfrm>
        </p:grpSpPr>
        <p:sp>
          <p:nvSpPr>
            <p:cNvPr id="23559" name="Rectangle 9"/>
            <p:cNvSpPr>
              <a:spLocks noChangeArrowheads="1"/>
            </p:cNvSpPr>
            <p:nvPr/>
          </p:nvSpPr>
          <p:spPr bwMode="auto">
            <a:xfrm>
              <a:off x="4138613" y="1462088"/>
              <a:ext cx="1006475" cy="3813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ct val="0"/>
                </a:spcBef>
                <a:spcAft>
                  <a:spcPts val="100"/>
                </a:spcAft>
                <a:buClrTx/>
                <a:buSzTx/>
                <a:buFontTx/>
                <a:buNone/>
              </a:pPr>
              <a:r>
                <a:rPr kumimoji="0" lang="en-US" altLang="zh-CN" sz="2000" dirty="0">
                  <a:solidFill>
                    <a:schemeClr val="tx1"/>
                  </a:solidFill>
                  <a:latin typeface="Times New Roman" panose="02020603050405020304" pitchFamily="18" charset="0"/>
                </a:rPr>
                <a:t>A</a:t>
              </a:r>
              <a:r>
                <a:rPr kumimoji="0" lang="en-US" altLang="zh-CN" sz="2000" baseline="-25000" dirty="0">
                  <a:solidFill>
                    <a:schemeClr val="tx1"/>
                  </a:solidFill>
                  <a:latin typeface="Times New Roman" panose="02020603050405020304" pitchFamily="18" charset="0"/>
                </a:rPr>
                <a:t>7</a:t>
              </a:r>
              <a:endParaRPr kumimoji="0" lang="en-US" altLang="zh-CN" sz="2000" dirty="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dirty="0">
                  <a:solidFill>
                    <a:schemeClr val="tx1"/>
                  </a:solidFill>
                  <a:latin typeface="Times New Roman" panose="02020603050405020304" pitchFamily="18" charset="0"/>
                </a:rPr>
                <a:t>A</a:t>
              </a:r>
              <a:r>
                <a:rPr kumimoji="0" lang="en-US" altLang="zh-CN" sz="2000" baseline="-25000" dirty="0">
                  <a:solidFill>
                    <a:schemeClr val="tx1"/>
                  </a:solidFill>
                  <a:latin typeface="Times New Roman" panose="02020603050405020304" pitchFamily="18" charset="0"/>
                </a:rPr>
                <a:t>6</a:t>
              </a:r>
              <a:endParaRPr kumimoji="0" lang="en-US" altLang="zh-CN" sz="2000" dirty="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dirty="0">
                  <a:solidFill>
                    <a:schemeClr val="tx1"/>
                  </a:solidFill>
                  <a:latin typeface="Times New Roman" panose="02020603050405020304" pitchFamily="18" charset="0"/>
                </a:rPr>
                <a:t>A</a:t>
              </a:r>
              <a:r>
                <a:rPr kumimoji="0" lang="en-US" altLang="zh-CN" sz="2000" baseline="-25000" dirty="0">
                  <a:solidFill>
                    <a:schemeClr val="tx1"/>
                  </a:solidFill>
                  <a:latin typeface="Times New Roman" panose="02020603050405020304" pitchFamily="18" charset="0"/>
                </a:rPr>
                <a:t>5</a:t>
              </a:r>
              <a:endParaRPr kumimoji="0" lang="en-US" altLang="zh-CN" sz="2000" dirty="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dirty="0">
                  <a:solidFill>
                    <a:schemeClr val="tx1"/>
                  </a:solidFill>
                  <a:latin typeface="Times New Roman" panose="02020603050405020304" pitchFamily="18" charset="0"/>
                </a:rPr>
                <a:t>A</a:t>
              </a:r>
              <a:r>
                <a:rPr kumimoji="0" lang="en-US" altLang="zh-CN" sz="2000" baseline="-25000" dirty="0">
                  <a:solidFill>
                    <a:schemeClr val="tx1"/>
                  </a:solidFill>
                  <a:latin typeface="Times New Roman" panose="02020603050405020304" pitchFamily="18" charset="0"/>
                </a:rPr>
                <a:t>4</a:t>
              </a:r>
              <a:endParaRPr kumimoji="0" lang="en-US" altLang="zh-CN" sz="2000" dirty="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dirty="0">
                  <a:solidFill>
                    <a:schemeClr val="tx1"/>
                  </a:solidFill>
                  <a:latin typeface="Times New Roman" panose="02020603050405020304" pitchFamily="18" charset="0"/>
                </a:rPr>
                <a:t>A</a:t>
              </a:r>
              <a:r>
                <a:rPr kumimoji="0" lang="en-US" altLang="zh-CN" sz="2000" baseline="-25000" dirty="0">
                  <a:solidFill>
                    <a:schemeClr val="tx1"/>
                  </a:solidFill>
                  <a:latin typeface="Times New Roman" panose="02020603050405020304" pitchFamily="18" charset="0"/>
                </a:rPr>
                <a:t>3</a:t>
              </a:r>
              <a:endParaRPr kumimoji="0" lang="en-US" altLang="zh-CN" sz="2000" dirty="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dirty="0">
                  <a:solidFill>
                    <a:schemeClr val="tx1"/>
                  </a:solidFill>
                  <a:latin typeface="Times New Roman" panose="02020603050405020304" pitchFamily="18" charset="0"/>
                </a:rPr>
                <a:t>A</a:t>
              </a:r>
              <a:r>
                <a:rPr kumimoji="0" lang="en-US" altLang="zh-CN" sz="2000" baseline="-25000" dirty="0">
                  <a:solidFill>
                    <a:schemeClr val="tx1"/>
                  </a:solidFill>
                  <a:latin typeface="Times New Roman" panose="02020603050405020304" pitchFamily="18" charset="0"/>
                </a:rPr>
                <a:t>2</a:t>
              </a:r>
              <a:endParaRPr kumimoji="0" lang="en-US" altLang="zh-CN" sz="2000" dirty="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dirty="0">
                  <a:solidFill>
                    <a:schemeClr val="tx1"/>
                  </a:solidFill>
                  <a:latin typeface="Times New Roman" panose="02020603050405020304" pitchFamily="18" charset="0"/>
                </a:rPr>
                <a:t>A</a:t>
              </a:r>
              <a:r>
                <a:rPr kumimoji="0" lang="en-US" altLang="zh-CN" sz="2000" baseline="-25000" dirty="0">
                  <a:solidFill>
                    <a:schemeClr val="tx1"/>
                  </a:solidFill>
                  <a:latin typeface="Times New Roman" panose="02020603050405020304" pitchFamily="18" charset="0"/>
                </a:rPr>
                <a:t>1</a:t>
              </a:r>
              <a:endParaRPr kumimoji="0" lang="en-US" altLang="zh-CN" sz="2000" dirty="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dirty="0">
                  <a:solidFill>
                    <a:schemeClr val="tx1"/>
                  </a:solidFill>
                  <a:latin typeface="Times New Roman" panose="02020603050405020304" pitchFamily="18" charset="0"/>
                </a:rPr>
                <a:t>A</a:t>
              </a:r>
              <a:r>
                <a:rPr kumimoji="0" lang="en-US" altLang="zh-CN" sz="2000" baseline="-25000" dirty="0">
                  <a:solidFill>
                    <a:schemeClr val="tx1"/>
                  </a:solidFill>
                  <a:latin typeface="Times New Roman" panose="02020603050405020304" pitchFamily="18" charset="0"/>
                </a:rPr>
                <a:t>0</a:t>
              </a:r>
              <a:endParaRPr kumimoji="0" lang="en-US" altLang="zh-CN" sz="2000" dirty="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dirty="0">
                  <a:solidFill>
                    <a:schemeClr val="tx1"/>
                  </a:solidFill>
                  <a:latin typeface="Times New Roman" panose="02020603050405020304" pitchFamily="18" charset="0"/>
                </a:rPr>
                <a:t>I/O</a:t>
              </a:r>
              <a:r>
                <a:rPr kumimoji="0" lang="en-US" altLang="zh-CN" sz="2000" baseline="-25000" dirty="0">
                  <a:solidFill>
                    <a:schemeClr val="tx1"/>
                  </a:solidFill>
                  <a:latin typeface="Times New Roman" panose="02020603050405020304" pitchFamily="18" charset="0"/>
                </a:rPr>
                <a:t>0</a:t>
              </a:r>
              <a:endParaRPr kumimoji="0" lang="en-US" altLang="zh-CN" sz="2000" dirty="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dirty="0">
                  <a:solidFill>
                    <a:schemeClr val="tx1"/>
                  </a:solidFill>
                  <a:latin typeface="Times New Roman" panose="02020603050405020304" pitchFamily="18" charset="0"/>
                </a:rPr>
                <a:t>I/O</a:t>
              </a:r>
              <a:r>
                <a:rPr kumimoji="0" lang="en-US" altLang="zh-CN" sz="2000" baseline="-25000" dirty="0">
                  <a:solidFill>
                    <a:schemeClr val="tx1"/>
                  </a:solidFill>
                  <a:latin typeface="Times New Roman" panose="02020603050405020304" pitchFamily="18" charset="0"/>
                </a:rPr>
                <a:t>1</a:t>
              </a:r>
              <a:endParaRPr kumimoji="0" lang="en-US" altLang="zh-CN" sz="2000" dirty="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dirty="0">
                  <a:solidFill>
                    <a:schemeClr val="tx1"/>
                  </a:solidFill>
                  <a:latin typeface="Times New Roman" panose="02020603050405020304" pitchFamily="18" charset="0"/>
                </a:rPr>
                <a:t>I/O</a:t>
              </a:r>
              <a:r>
                <a:rPr kumimoji="0" lang="en-US" altLang="zh-CN" sz="2000" baseline="-25000" dirty="0">
                  <a:solidFill>
                    <a:schemeClr val="tx1"/>
                  </a:solidFill>
                  <a:latin typeface="Times New Roman" panose="02020603050405020304" pitchFamily="18" charset="0"/>
                </a:rPr>
                <a:t>2</a:t>
              </a:r>
              <a:endParaRPr kumimoji="0" lang="en-US" altLang="zh-CN" sz="2000" dirty="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dirty="0">
                  <a:solidFill>
                    <a:schemeClr val="tx1"/>
                  </a:solidFill>
                  <a:latin typeface="Times New Roman" panose="02020603050405020304" pitchFamily="18" charset="0"/>
                </a:rPr>
                <a:t>GND</a:t>
              </a:r>
            </a:p>
            <a:p>
              <a:pPr algn="r">
                <a:spcBef>
                  <a:spcPct val="0"/>
                </a:spcBef>
                <a:spcAft>
                  <a:spcPts val="50"/>
                </a:spcAft>
                <a:buClrTx/>
                <a:buSzTx/>
                <a:buFontTx/>
                <a:buNone/>
              </a:pPr>
              <a:endParaRPr kumimoji="0" lang="en-US" altLang="zh-CN" sz="2000" dirty="0">
                <a:solidFill>
                  <a:schemeClr val="tx1"/>
                </a:solidFill>
                <a:latin typeface="Times New Roman" panose="02020603050405020304" pitchFamily="18" charset="0"/>
              </a:endParaRPr>
            </a:p>
            <a:p>
              <a:pPr algn="r">
                <a:spcBef>
                  <a:spcPct val="0"/>
                </a:spcBef>
                <a:spcAft>
                  <a:spcPts val="50"/>
                </a:spcAft>
                <a:buClrTx/>
                <a:buSzTx/>
                <a:buFontTx/>
                <a:buNone/>
              </a:pPr>
              <a:endParaRPr kumimoji="0" lang="en-US" altLang="zh-CN" sz="2000" dirty="0">
                <a:solidFill>
                  <a:schemeClr val="tx1"/>
                </a:solidFill>
                <a:latin typeface="Times New Roman" panose="02020603050405020304" pitchFamily="18" charset="0"/>
              </a:endParaRPr>
            </a:p>
          </p:txBody>
        </p:sp>
        <p:grpSp>
          <p:nvGrpSpPr>
            <p:cNvPr id="23561" name="组合 5"/>
            <p:cNvGrpSpPr/>
            <p:nvPr/>
          </p:nvGrpSpPr>
          <p:grpSpPr bwMode="auto">
            <a:xfrm>
              <a:off x="5205413" y="1462088"/>
              <a:ext cx="3271837" cy="3832112"/>
              <a:chOff x="5205413" y="1462088"/>
              <a:chExt cx="3271837" cy="3832112"/>
            </a:xfrm>
          </p:grpSpPr>
          <p:grpSp>
            <p:nvGrpSpPr>
              <p:cNvPr id="23562" name="Group 66"/>
              <p:cNvGrpSpPr/>
              <p:nvPr/>
            </p:nvGrpSpPr>
            <p:grpSpPr bwMode="auto">
              <a:xfrm>
                <a:off x="5205413" y="1462088"/>
                <a:ext cx="2320925" cy="3832112"/>
                <a:chOff x="3279" y="759"/>
                <a:chExt cx="1462" cy="2890"/>
              </a:xfrm>
            </p:grpSpPr>
            <p:sp>
              <p:nvSpPr>
                <p:cNvPr id="23570" name="Rectangle 13"/>
                <p:cNvSpPr>
                  <a:spLocks noChangeArrowheads="1"/>
                </p:cNvSpPr>
                <p:nvPr/>
              </p:nvSpPr>
              <p:spPr bwMode="auto">
                <a:xfrm>
                  <a:off x="3474" y="759"/>
                  <a:ext cx="1076" cy="2890"/>
                </a:xfrm>
                <a:prstGeom prst="rect">
                  <a:avLst/>
                </a:prstGeom>
                <a:solidFill>
                  <a:srgbClr val="005200"/>
                </a:solidFill>
                <a:ln w="19050">
                  <a:solidFill>
                    <a:srgbClr val="66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grpSp>
              <p:nvGrpSpPr>
                <p:cNvPr id="23571" name="Group 14"/>
                <p:cNvGrpSpPr/>
                <p:nvPr/>
              </p:nvGrpSpPr>
              <p:grpSpPr bwMode="auto">
                <a:xfrm>
                  <a:off x="3846" y="759"/>
                  <a:ext cx="310" cy="141"/>
                  <a:chOff x="0" y="0"/>
                  <a:chExt cx="20000" cy="20000"/>
                </a:xfrm>
              </p:grpSpPr>
              <p:sp>
                <p:nvSpPr>
                  <p:cNvPr id="23602" name="Arc 15"/>
                  <p:cNvSpPr/>
                  <p:nvPr/>
                </p:nvSpPr>
                <p:spPr bwMode="auto">
                  <a:xfrm flipH="1" flipV="1">
                    <a:off x="0" y="0"/>
                    <a:ext cx="10092" cy="20000"/>
                  </a:xfrm>
                  <a:custGeom>
                    <a:avLst/>
                    <a:gdLst>
                      <a:gd name="T0" fmla="*/ 0 w 21600"/>
                      <a:gd name="T1" fmla="*/ 0 h 21600"/>
                      <a:gd name="T2" fmla="*/ 4715 w 21600"/>
                      <a:gd name="T3" fmla="*/ 18519 h 21600"/>
                      <a:gd name="T4" fmla="*/ 0 w 21600"/>
                      <a:gd name="T5" fmla="*/ 185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66FFFF"/>
                    </a:solidFill>
                    <a:rou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603" name="Arc 16"/>
                  <p:cNvSpPr/>
                  <p:nvPr/>
                </p:nvSpPr>
                <p:spPr bwMode="auto">
                  <a:xfrm flipV="1">
                    <a:off x="9943" y="0"/>
                    <a:ext cx="10057" cy="20000"/>
                  </a:xfrm>
                  <a:custGeom>
                    <a:avLst/>
                    <a:gdLst>
                      <a:gd name="T0" fmla="*/ 0 w 21600"/>
                      <a:gd name="T1" fmla="*/ 0 h 21600"/>
                      <a:gd name="T2" fmla="*/ 4683 w 21600"/>
                      <a:gd name="T3" fmla="*/ 18519 h 21600"/>
                      <a:gd name="T4" fmla="*/ 0 w 21600"/>
                      <a:gd name="T5" fmla="*/ 185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66FFFF"/>
                    </a:solidFill>
                    <a:rou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3572" name="Group 50"/>
                <p:cNvGrpSpPr/>
                <p:nvPr/>
              </p:nvGrpSpPr>
              <p:grpSpPr bwMode="auto">
                <a:xfrm>
                  <a:off x="4548" y="865"/>
                  <a:ext cx="193" cy="2632"/>
                  <a:chOff x="4968" y="409"/>
                  <a:chExt cx="193" cy="2632"/>
                </a:xfrm>
              </p:grpSpPr>
              <p:sp>
                <p:nvSpPr>
                  <p:cNvPr id="23588" name="Line 17"/>
                  <p:cNvSpPr>
                    <a:spLocks noChangeShapeType="1"/>
                  </p:cNvSpPr>
                  <p:nvPr/>
                </p:nvSpPr>
                <p:spPr bwMode="auto">
                  <a:xfrm>
                    <a:off x="4968" y="409"/>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9" name="Line 18"/>
                  <p:cNvSpPr>
                    <a:spLocks noChangeShapeType="1"/>
                  </p:cNvSpPr>
                  <p:nvPr/>
                </p:nvSpPr>
                <p:spPr bwMode="auto">
                  <a:xfrm>
                    <a:off x="4968" y="648"/>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0" name="Line 19"/>
                  <p:cNvSpPr>
                    <a:spLocks noChangeShapeType="1"/>
                  </p:cNvSpPr>
                  <p:nvPr/>
                </p:nvSpPr>
                <p:spPr bwMode="auto">
                  <a:xfrm>
                    <a:off x="4968" y="887"/>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1" name="Line 20"/>
                  <p:cNvSpPr>
                    <a:spLocks noChangeShapeType="1"/>
                  </p:cNvSpPr>
                  <p:nvPr/>
                </p:nvSpPr>
                <p:spPr bwMode="auto">
                  <a:xfrm>
                    <a:off x="4968" y="1126"/>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2" name="Line 21"/>
                  <p:cNvSpPr>
                    <a:spLocks noChangeShapeType="1"/>
                  </p:cNvSpPr>
                  <p:nvPr/>
                </p:nvSpPr>
                <p:spPr bwMode="auto">
                  <a:xfrm>
                    <a:off x="4968" y="1365"/>
                    <a:ext cx="193" cy="2"/>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3" name="Line 22"/>
                  <p:cNvSpPr>
                    <a:spLocks noChangeShapeType="1"/>
                  </p:cNvSpPr>
                  <p:nvPr/>
                </p:nvSpPr>
                <p:spPr bwMode="auto">
                  <a:xfrm>
                    <a:off x="4968" y="1605"/>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4" name="Line 23"/>
                  <p:cNvSpPr>
                    <a:spLocks noChangeShapeType="1"/>
                  </p:cNvSpPr>
                  <p:nvPr/>
                </p:nvSpPr>
                <p:spPr bwMode="auto">
                  <a:xfrm>
                    <a:off x="4968" y="1844"/>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5" name="Line 24"/>
                  <p:cNvSpPr>
                    <a:spLocks noChangeShapeType="1"/>
                  </p:cNvSpPr>
                  <p:nvPr/>
                </p:nvSpPr>
                <p:spPr bwMode="auto">
                  <a:xfrm>
                    <a:off x="4968" y="2084"/>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6" name="Line 25"/>
                  <p:cNvSpPr>
                    <a:spLocks noChangeShapeType="1"/>
                  </p:cNvSpPr>
                  <p:nvPr/>
                </p:nvSpPr>
                <p:spPr bwMode="auto">
                  <a:xfrm>
                    <a:off x="4968" y="2323"/>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7" name="Line 26"/>
                  <p:cNvSpPr>
                    <a:spLocks noChangeShapeType="1"/>
                  </p:cNvSpPr>
                  <p:nvPr/>
                </p:nvSpPr>
                <p:spPr bwMode="auto">
                  <a:xfrm>
                    <a:off x="4968" y="2562"/>
                    <a:ext cx="193" cy="0"/>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8" name="Line 27"/>
                  <p:cNvSpPr>
                    <a:spLocks noChangeShapeType="1"/>
                  </p:cNvSpPr>
                  <p:nvPr/>
                </p:nvSpPr>
                <p:spPr bwMode="auto">
                  <a:xfrm>
                    <a:off x="4968" y="2800"/>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99" name="Line 28"/>
                  <p:cNvSpPr>
                    <a:spLocks noChangeShapeType="1"/>
                  </p:cNvSpPr>
                  <p:nvPr/>
                </p:nvSpPr>
                <p:spPr bwMode="auto">
                  <a:xfrm>
                    <a:off x="4968" y="3039"/>
                    <a:ext cx="193" cy="2"/>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3573" name="Group 51"/>
                <p:cNvGrpSpPr/>
                <p:nvPr/>
              </p:nvGrpSpPr>
              <p:grpSpPr bwMode="auto">
                <a:xfrm>
                  <a:off x="3279" y="876"/>
                  <a:ext cx="193" cy="2632"/>
                  <a:chOff x="4968" y="409"/>
                  <a:chExt cx="193" cy="2632"/>
                </a:xfrm>
              </p:grpSpPr>
              <p:sp>
                <p:nvSpPr>
                  <p:cNvPr id="23574" name="Line 52"/>
                  <p:cNvSpPr>
                    <a:spLocks noChangeShapeType="1"/>
                  </p:cNvSpPr>
                  <p:nvPr/>
                </p:nvSpPr>
                <p:spPr bwMode="auto">
                  <a:xfrm>
                    <a:off x="4968" y="409"/>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5" name="Line 53"/>
                  <p:cNvSpPr>
                    <a:spLocks noChangeShapeType="1"/>
                  </p:cNvSpPr>
                  <p:nvPr/>
                </p:nvSpPr>
                <p:spPr bwMode="auto">
                  <a:xfrm>
                    <a:off x="4968" y="648"/>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6" name="Line 54"/>
                  <p:cNvSpPr>
                    <a:spLocks noChangeShapeType="1"/>
                  </p:cNvSpPr>
                  <p:nvPr/>
                </p:nvSpPr>
                <p:spPr bwMode="auto">
                  <a:xfrm>
                    <a:off x="4968" y="887"/>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7" name="Line 55"/>
                  <p:cNvSpPr>
                    <a:spLocks noChangeShapeType="1"/>
                  </p:cNvSpPr>
                  <p:nvPr/>
                </p:nvSpPr>
                <p:spPr bwMode="auto">
                  <a:xfrm>
                    <a:off x="4968" y="1126"/>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8" name="Line 56"/>
                  <p:cNvSpPr>
                    <a:spLocks noChangeShapeType="1"/>
                  </p:cNvSpPr>
                  <p:nvPr/>
                </p:nvSpPr>
                <p:spPr bwMode="auto">
                  <a:xfrm>
                    <a:off x="4968" y="1365"/>
                    <a:ext cx="193" cy="2"/>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9" name="Line 57"/>
                  <p:cNvSpPr>
                    <a:spLocks noChangeShapeType="1"/>
                  </p:cNvSpPr>
                  <p:nvPr/>
                </p:nvSpPr>
                <p:spPr bwMode="auto">
                  <a:xfrm>
                    <a:off x="4968" y="1605"/>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0" name="Line 58"/>
                  <p:cNvSpPr>
                    <a:spLocks noChangeShapeType="1"/>
                  </p:cNvSpPr>
                  <p:nvPr/>
                </p:nvSpPr>
                <p:spPr bwMode="auto">
                  <a:xfrm>
                    <a:off x="4968" y="1844"/>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1" name="Line 59"/>
                  <p:cNvSpPr>
                    <a:spLocks noChangeShapeType="1"/>
                  </p:cNvSpPr>
                  <p:nvPr/>
                </p:nvSpPr>
                <p:spPr bwMode="auto">
                  <a:xfrm>
                    <a:off x="4968" y="2084"/>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2" name="Line 60"/>
                  <p:cNvSpPr>
                    <a:spLocks noChangeShapeType="1"/>
                  </p:cNvSpPr>
                  <p:nvPr/>
                </p:nvSpPr>
                <p:spPr bwMode="auto">
                  <a:xfrm>
                    <a:off x="4968" y="2323"/>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3" name="Line 61"/>
                  <p:cNvSpPr>
                    <a:spLocks noChangeShapeType="1"/>
                  </p:cNvSpPr>
                  <p:nvPr/>
                </p:nvSpPr>
                <p:spPr bwMode="auto">
                  <a:xfrm>
                    <a:off x="4968" y="2562"/>
                    <a:ext cx="193" cy="0"/>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4" name="Line 62"/>
                  <p:cNvSpPr>
                    <a:spLocks noChangeShapeType="1"/>
                  </p:cNvSpPr>
                  <p:nvPr/>
                </p:nvSpPr>
                <p:spPr bwMode="auto">
                  <a:xfrm>
                    <a:off x="4968" y="2800"/>
                    <a:ext cx="193" cy="1"/>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5" name="Line 63"/>
                  <p:cNvSpPr>
                    <a:spLocks noChangeShapeType="1"/>
                  </p:cNvSpPr>
                  <p:nvPr/>
                </p:nvSpPr>
                <p:spPr bwMode="auto">
                  <a:xfrm>
                    <a:off x="4968" y="3039"/>
                    <a:ext cx="193" cy="2"/>
                  </a:xfrm>
                  <a:prstGeom prst="line">
                    <a:avLst/>
                  </a:prstGeom>
                  <a:noFill/>
                  <a:ln w="19050">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3563" name="Rectangle 8"/>
              <p:cNvSpPr>
                <a:spLocks noChangeArrowheads="1"/>
              </p:cNvSpPr>
              <p:nvPr/>
            </p:nvSpPr>
            <p:spPr bwMode="auto">
              <a:xfrm>
                <a:off x="7654925" y="1492250"/>
                <a:ext cx="822325" cy="37807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spcAft>
                    <a:spcPts val="50"/>
                  </a:spcAft>
                  <a:buClrTx/>
                  <a:buSzTx/>
                  <a:buFontTx/>
                  <a:buNone/>
                </a:pPr>
                <a:r>
                  <a:rPr kumimoji="0" lang="en-US" altLang="zh-CN" sz="2000" dirty="0">
                    <a:solidFill>
                      <a:schemeClr val="tx1"/>
                    </a:solidFill>
                    <a:latin typeface="Times New Roman" panose="02020603050405020304" pitchFamily="18" charset="0"/>
                  </a:rPr>
                  <a:t>+5V</a:t>
                </a:r>
              </a:p>
              <a:p>
                <a:pPr>
                  <a:spcBef>
                    <a:spcPct val="0"/>
                  </a:spcBef>
                  <a:spcAft>
                    <a:spcPts val="50"/>
                  </a:spcAft>
                  <a:buClrTx/>
                  <a:buSzTx/>
                  <a:buFontTx/>
                  <a:buNone/>
                </a:pPr>
                <a:r>
                  <a:rPr kumimoji="0" lang="en-US" altLang="zh-CN" sz="2000" dirty="0">
                    <a:solidFill>
                      <a:schemeClr val="tx1"/>
                    </a:solidFill>
                    <a:latin typeface="Times New Roman" panose="02020603050405020304" pitchFamily="18" charset="0"/>
                  </a:rPr>
                  <a:t>A</a:t>
                </a:r>
                <a:r>
                  <a:rPr kumimoji="0" lang="en-US" altLang="zh-CN" sz="2000" baseline="-25000" dirty="0">
                    <a:solidFill>
                      <a:schemeClr val="tx1"/>
                    </a:solidFill>
                    <a:latin typeface="Times New Roman" panose="02020603050405020304" pitchFamily="18" charset="0"/>
                  </a:rPr>
                  <a:t>8</a:t>
                </a:r>
                <a:endParaRPr kumimoji="0" lang="en-US" altLang="zh-CN" sz="2000" dirty="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dirty="0">
                    <a:solidFill>
                      <a:schemeClr val="tx1"/>
                    </a:solidFill>
                    <a:latin typeface="Times New Roman" panose="02020603050405020304" pitchFamily="18" charset="0"/>
                  </a:rPr>
                  <a:t>A</a:t>
                </a:r>
                <a:r>
                  <a:rPr kumimoji="0" lang="en-US" altLang="zh-CN" sz="2000" baseline="-25000" dirty="0">
                    <a:solidFill>
                      <a:schemeClr val="tx1"/>
                    </a:solidFill>
                    <a:latin typeface="Times New Roman" panose="02020603050405020304" pitchFamily="18" charset="0"/>
                  </a:rPr>
                  <a:t>9</a:t>
                </a:r>
                <a:endParaRPr kumimoji="0" lang="en-US" altLang="zh-CN" sz="2000" dirty="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dirty="0">
                    <a:solidFill>
                      <a:schemeClr val="tx1"/>
                    </a:solidFill>
                    <a:latin typeface="Times New Roman" panose="02020603050405020304" pitchFamily="18" charset="0"/>
                  </a:rPr>
                  <a:t>WE</a:t>
                </a:r>
              </a:p>
              <a:p>
                <a:pPr>
                  <a:spcBef>
                    <a:spcPct val="0"/>
                  </a:spcBef>
                  <a:spcAft>
                    <a:spcPts val="50"/>
                  </a:spcAft>
                  <a:buClrTx/>
                  <a:buSzTx/>
                  <a:buFontTx/>
                  <a:buNone/>
                </a:pPr>
                <a:r>
                  <a:rPr kumimoji="0" lang="en-US" altLang="zh-CN" sz="2000" dirty="0">
                    <a:solidFill>
                      <a:schemeClr val="tx1"/>
                    </a:solidFill>
                    <a:latin typeface="Times New Roman" panose="02020603050405020304" pitchFamily="18" charset="0"/>
                  </a:rPr>
                  <a:t>OE</a:t>
                </a:r>
                <a:endParaRPr kumimoji="0" lang="en-US" altLang="zh-CN" sz="2000" baseline="-25000" dirty="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dirty="0">
                    <a:solidFill>
                      <a:schemeClr val="tx1"/>
                    </a:solidFill>
                    <a:latin typeface="Times New Roman" panose="02020603050405020304" pitchFamily="18" charset="0"/>
                  </a:rPr>
                  <a:t>A</a:t>
                </a:r>
                <a:r>
                  <a:rPr kumimoji="0" lang="en-US" altLang="zh-CN" sz="2000" baseline="-25000" dirty="0">
                    <a:solidFill>
                      <a:schemeClr val="tx1"/>
                    </a:solidFill>
                    <a:latin typeface="Times New Roman" panose="02020603050405020304" pitchFamily="18" charset="0"/>
                  </a:rPr>
                  <a:t>10</a:t>
                </a:r>
                <a:endParaRPr kumimoji="0" lang="en-US" altLang="zh-CN" sz="2000" dirty="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dirty="0">
                    <a:solidFill>
                      <a:schemeClr val="tx1"/>
                    </a:solidFill>
                    <a:latin typeface="Times New Roman" panose="02020603050405020304" pitchFamily="18" charset="0"/>
                  </a:rPr>
                  <a:t>CE</a:t>
                </a:r>
              </a:p>
              <a:p>
                <a:pPr>
                  <a:spcBef>
                    <a:spcPct val="0"/>
                  </a:spcBef>
                  <a:spcAft>
                    <a:spcPts val="50"/>
                  </a:spcAft>
                  <a:buClrTx/>
                  <a:buSzTx/>
                  <a:buFontTx/>
                  <a:buNone/>
                </a:pPr>
                <a:r>
                  <a:rPr kumimoji="0" lang="en-US" altLang="zh-CN" sz="2000" dirty="0">
                    <a:solidFill>
                      <a:schemeClr val="tx1"/>
                    </a:solidFill>
                    <a:latin typeface="Times New Roman" panose="02020603050405020304" pitchFamily="18" charset="0"/>
                  </a:rPr>
                  <a:t>I/O</a:t>
                </a:r>
                <a:r>
                  <a:rPr kumimoji="0" lang="en-US" altLang="zh-CN" sz="2000" baseline="-25000" dirty="0">
                    <a:solidFill>
                      <a:schemeClr val="tx1"/>
                    </a:solidFill>
                    <a:latin typeface="Times New Roman" panose="02020603050405020304" pitchFamily="18" charset="0"/>
                  </a:rPr>
                  <a:t>7</a:t>
                </a:r>
                <a:endParaRPr kumimoji="0" lang="en-US" altLang="zh-CN" sz="2000" dirty="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dirty="0">
                    <a:solidFill>
                      <a:schemeClr val="tx1"/>
                    </a:solidFill>
                    <a:latin typeface="Times New Roman" panose="02020603050405020304" pitchFamily="18" charset="0"/>
                  </a:rPr>
                  <a:t>I/O</a:t>
                </a:r>
                <a:r>
                  <a:rPr kumimoji="0" lang="en-US" altLang="zh-CN" sz="2000" baseline="-25000" dirty="0">
                    <a:solidFill>
                      <a:schemeClr val="tx1"/>
                    </a:solidFill>
                    <a:latin typeface="Times New Roman" panose="02020603050405020304" pitchFamily="18" charset="0"/>
                  </a:rPr>
                  <a:t>6</a:t>
                </a:r>
                <a:endParaRPr kumimoji="0" lang="en-US" altLang="zh-CN" sz="2000" dirty="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dirty="0">
                    <a:solidFill>
                      <a:schemeClr val="tx1"/>
                    </a:solidFill>
                    <a:latin typeface="Times New Roman" panose="02020603050405020304" pitchFamily="18" charset="0"/>
                  </a:rPr>
                  <a:t>I/O</a:t>
                </a:r>
                <a:r>
                  <a:rPr kumimoji="0" lang="en-US" altLang="zh-CN" sz="2000" baseline="-25000" dirty="0">
                    <a:solidFill>
                      <a:schemeClr val="tx1"/>
                    </a:solidFill>
                    <a:latin typeface="Times New Roman" panose="02020603050405020304" pitchFamily="18" charset="0"/>
                  </a:rPr>
                  <a:t>5</a:t>
                </a:r>
                <a:endParaRPr kumimoji="0" lang="en-US" altLang="zh-CN" sz="2000" dirty="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dirty="0">
                    <a:solidFill>
                      <a:schemeClr val="tx1"/>
                    </a:solidFill>
                    <a:latin typeface="Times New Roman" panose="02020603050405020304" pitchFamily="18" charset="0"/>
                  </a:rPr>
                  <a:t>I/O</a:t>
                </a:r>
                <a:r>
                  <a:rPr kumimoji="0" lang="en-US" altLang="zh-CN" sz="2000" baseline="-25000" dirty="0">
                    <a:solidFill>
                      <a:schemeClr val="tx1"/>
                    </a:solidFill>
                    <a:latin typeface="Times New Roman" panose="02020603050405020304" pitchFamily="18" charset="0"/>
                  </a:rPr>
                  <a:t>4</a:t>
                </a:r>
                <a:endParaRPr kumimoji="0" lang="en-US" altLang="zh-CN" sz="2000" dirty="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dirty="0">
                    <a:solidFill>
                      <a:schemeClr val="tx1"/>
                    </a:solidFill>
                    <a:latin typeface="Times New Roman" panose="02020603050405020304" pitchFamily="18" charset="0"/>
                  </a:rPr>
                  <a:t>I/O</a:t>
                </a:r>
                <a:r>
                  <a:rPr kumimoji="0" lang="en-US" altLang="zh-CN" sz="2000" baseline="-25000" dirty="0">
                    <a:solidFill>
                      <a:schemeClr val="tx1"/>
                    </a:solidFill>
                    <a:latin typeface="Times New Roman" panose="02020603050405020304" pitchFamily="18" charset="0"/>
                  </a:rPr>
                  <a:t>3</a:t>
                </a:r>
                <a:endParaRPr kumimoji="0" lang="en-US" altLang="zh-CN" sz="2000" dirty="0">
                  <a:solidFill>
                    <a:schemeClr val="tx1"/>
                  </a:solidFill>
                  <a:latin typeface="Times New Roman" panose="02020603050405020304" pitchFamily="18" charset="0"/>
                </a:endParaRPr>
              </a:p>
            </p:txBody>
          </p:sp>
          <p:sp>
            <p:nvSpPr>
              <p:cNvPr id="23564" name="Rectangle 11"/>
              <p:cNvSpPr>
                <a:spLocks noChangeArrowheads="1"/>
              </p:cNvSpPr>
              <p:nvPr/>
            </p:nvSpPr>
            <p:spPr bwMode="auto">
              <a:xfrm>
                <a:off x="5616575" y="1485900"/>
                <a:ext cx="381000" cy="3805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spcAft>
                    <a:spcPts val="75"/>
                  </a:spcAft>
                  <a:buClrTx/>
                  <a:buSzTx/>
                  <a:buFontTx/>
                  <a:buNone/>
                </a:pPr>
                <a:r>
                  <a:rPr kumimoji="0" lang="en-US" altLang="zh-CN" sz="2000" dirty="0">
                    <a:solidFill>
                      <a:schemeClr val="tx1"/>
                    </a:solidFill>
                    <a:latin typeface="Times New Roman" panose="02020603050405020304" pitchFamily="18" charset="0"/>
                  </a:rPr>
                  <a:t>1</a:t>
                </a:r>
              </a:p>
              <a:p>
                <a:pPr>
                  <a:spcBef>
                    <a:spcPct val="0"/>
                  </a:spcBef>
                  <a:spcAft>
                    <a:spcPts val="75"/>
                  </a:spcAft>
                  <a:buClrTx/>
                  <a:buSzTx/>
                  <a:buFontTx/>
                  <a:buNone/>
                </a:pPr>
                <a:r>
                  <a:rPr kumimoji="0" lang="en-US" altLang="zh-CN" sz="2000" dirty="0">
                    <a:solidFill>
                      <a:schemeClr val="tx1"/>
                    </a:solidFill>
                    <a:latin typeface="Times New Roman" panose="02020603050405020304" pitchFamily="18" charset="0"/>
                  </a:rPr>
                  <a:t>2</a:t>
                </a:r>
              </a:p>
              <a:p>
                <a:pPr>
                  <a:spcBef>
                    <a:spcPct val="0"/>
                  </a:spcBef>
                  <a:spcAft>
                    <a:spcPts val="75"/>
                  </a:spcAft>
                  <a:buClrTx/>
                  <a:buSzTx/>
                  <a:buFontTx/>
                  <a:buNone/>
                </a:pPr>
                <a:r>
                  <a:rPr kumimoji="0" lang="en-US" altLang="zh-CN" sz="2000" dirty="0">
                    <a:solidFill>
                      <a:schemeClr val="tx1"/>
                    </a:solidFill>
                    <a:latin typeface="Times New Roman" panose="02020603050405020304" pitchFamily="18" charset="0"/>
                  </a:rPr>
                  <a:t>3</a:t>
                </a:r>
              </a:p>
              <a:p>
                <a:pPr>
                  <a:spcBef>
                    <a:spcPct val="0"/>
                  </a:spcBef>
                  <a:spcAft>
                    <a:spcPts val="75"/>
                  </a:spcAft>
                  <a:buClrTx/>
                  <a:buSzTx/>
                  <a:buFontTx/>
                  <a:buNone/>
                </a:pPr>
                <a:r>
                  <a:rPr kumimoji="0" lang="en-US" altLang="zh-CN" sz="2000" dirty="0">
                    <a:solidFill>
                      <a:schemeClr val="tx1"/>
                    </a:solidFill>
                    <a:latin typeface="Times New Roman" panose="02020603050405020304" pitchFamily="18" charset="0"/>
                  </a:rPr>
                  <a:t>4</a:t>
                </a:r>
              </a:p>
              <a:p>
                <a:pPr>
                  <a:spcBef>
                    <a:spcPct val="0"/>
                  </a:spcBef>
                  <a:spcAft>
                    <a:spcPts val="75"/>
                  </a:spcAft>
                  <a:buClrTx/>
                  <a:buSzTx/>
                  <a:buFontTx/>
                  <a:buNone/>
                </a:pPr>
                <a:r>
                  <a:rPr kumimoji="0" lang="en-US" altLang="zh-CN" sz="2000" dirty="0">
                    <a:solidFill>
                      <a:schemeClr val="tx1"/>
                    </a:solidFill>
                    <a:latin typeface="Times New Roman" panose="02020603050405020304" pitchFamily="18" charset="0"/>
                  </a:rPr>
                  <a:t>5</a:t>
                </a:r>
              </a:p>
              <a:p>
                <a:pPr>
                  <a:spcBef>
                    <a:spcPct val="0"/>
                  </a:spcBef>
                  <a:spcAft>
                    <a:spcPts val="75"/>
                  </a:spcAft>
                  <a:buClrTx/>
                  <a:buSzTx/>
                  <a:buFontTx/>
                  <a:buNone/>
                </a:pPr>
                <a:r>
                  <a:rPr kumimoji="0" lang="en-US" altLang="zh-CN" sz="2000" dirty="0">
                    <a:solidFill>
                      <a:schemeClr val="tx1"/>
                    </a:solidFill>
                    <a:latin typeface="Times New Roman" panose="02020603050405020304" pitchFamily="18" charset="0"/>
                  </a:rPr>
                  <a:t>6</a:t>
                </a:r>
              </a:p>
              <a:p>
                <a:pPr>
                  <a:spcBef>
                    <a:spcPct val="0"/>
                  </a:spcBef>
                  <a:spcAft>
                    <a:spcPts val="75"/>
                  </a:spcAft>
                  <a:buClrTx/>
                  <a:buSzTx/>
                  <a:buFontTx/>
                  <a:buNone/>
                </a:pPr>
                <a:r>
                  <a:rPr kumimoji="0" lang="en-US" altLang="zh-CN" sz="2000" dirty="0">
                    <a:solidFill>
                      <a:schemeClr val="tx1"/>
                    </a:solidFill>
                    <a:latin typeface="Times New Roman" panose="02020603050405020304" pitchFamily="18" charset="0"/>
                  </a:rPr>
                  <a:t>7</a:t>
                </a:r>
              </a:p>
              <a:p>
                <a:pPr>
                  <a:spcBef>
                    <a:spcPct val="0"/>
                  </a:spcBef>
                  <a:spcAft>
                    <a:spcPts val="75"/>
                  </a:spcAft>
                  <a:buClrTx/>
                  <a:buSzTx/>
                  <a:buFontTx/>
                  <a:buNone/>
                </a:pPr>
                <a:r>
                  <a:rPr kumimoji="0" lang="en-US" altLang="zh-CN" sz="2000" dirty="0">
                    <a:solidFill>
                      <a:schemeClr val="tx1"/>
                    </a:solidFill>
                    <a:latin typeface="Times New Roman" panose="02020603050405020304" pitchFamily="18" charset="0"/>
                  </a:rPr>
                  <a:t>8</a:t>
                </a:r>
              </a:p>
              <a:p>
                <a:pPr>
                  <a:spcBef>
                    <a:spcPct val="0"/>
                  </a:spcBef>
                  <a:spcAft>
                    <a:spcPts val="75"/>
                  </a:spcAft>
                  <a:buClrTx/>
                  <a:buSzTx/>
                  <a:buFontTx/>
                  <a:buNone/>
                </a:pPr>
                <a:r>
                  <a:rPr kumimoji="0" lang="en-US" altLang="zh-CN" sz="2000" dirty="0">
                    <a:solidFill>
                      <a:schemeClr val="tx1"/>
                    </a:solidFill>
                    <a:latin typeface="Times New Roman" panose="02020603050405020304" pitchFamily="18" charset="0"/>
                  </a:rPr>
                  <a:t>9</a:t>
                </a:r>
              </a:p>
              <a:p>
                <a:pPr>
                  <a:spcBef>
                    <a:spcPct val="0"/>
                  </a:spcBef>
                  <a:spcAft>
                    <a:spcPts val="75"/>
                  </a:spcAft>
                  <a:buClrTx/>
                  <a:buSzTx/>
                  <a:buFontTx/>
                  <a:buNone/>
                </a:pPr>
                <a:r>
                  <a:rPr kumimoji="0" lang="en-US" altLang="zh-CN" sz="2000" dirty="0">
                    <a:solidFill>
                      <a:schemeClr val="tx1"/>
                    </a:solidFill>
                    <a:latin typeface="Times New Roman" panose="02020603050405020304" pitchFamily="18" charset="0"/>
                  </a:rPr>
                  <a:t>10</a:t>
                </a:r>
              </a:p>
              <a:p>
                <a:pPr>
                  <a:spcBef>
                    <a:spcPct val="0"/>
                  </a:spcBef>
                  <a:spcAft>
                    <a:spcPts val="75"/>
                  </a:spcAft>
                  <a:buClrTx/>
                  <a:buSzTx/>
                  <a:buFontTx/>
                  <a:buNone/>
                </a:pPr>
                <a:r>
                  <a:rPr kumimoji="0" lang="en-US" altLang="zh-CN" sz="2000" dirty="0">
                    <a:solidFill>
                      <a:schemeClr val="tx1"/>
                    </a:solidFill>
                    <a:latin typeface="Times New Roman" panose="02020603050405020304" pitchFamily="18" charset="0"/>
                  </a:rPr>
                  <a:t>11</a:t>
                </a:r>
              </a:p>
              <a:p>
                <a:pPr>
                  <a:spcBef>
                    <a:spcPct val="0"/>
                  </a:spcBef>
                  <a:spcAft>
                    <a:spcPts val="75"/>
                  </a:spcAft>
                  <a:buClrTx/>
                  <a:buSzTx/>
                  <a:buFontTx/>
                  <a:buNone/>
                </a:pPr>
                <a:r>
                  <a:rPr kumimoji="0" lang="en-US" altLang="zh-CN" sz="2000" dirty="0">
                    <a:solidFill>
                      <a:schemeClr val="tx1"/>
                    </a:solidFill>
                    <a:latin typeface="Times New Roman" panose="02020603050405020304" pitchFamily="18" charset="0"/>
                  </a:rPr>
                  <a:t>12</a:t>
                </a:r>
              </a:p>
            </p:txBody>
          </p:sp>
          <p:sp>
            <p:nvSpPr>
              <p:cNvPr id="23565" name="Rectangle 12"/>
              <p:cNvSpPr>
                <a:spLocks noChangeArrowheads="1"/>
              </p:cNvSpPr>
              <p:nvPr/>
            </p:nvSpPr>
            <p:spPr bwMode="auto">
              <a:xfrm>
                <a:off x="6545263" y="1500189"/>
                <a:ext cx="595312" cy="3791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ct val="0"/>
                  </a:spcBef>
                  <a:spcAft>
                    <a:spcPts val="90"/>
                  </a:spcAft>
                  <a:buClrTx/>
                  <a:buSzTx/>
                  <a:buFontTx/>
                  <a:buNone/>
                </a:pPr>
                <a:r>
                  <a:rPr kumimoji="0" lang="en-US" altLang="zh-CN" sz="2000" dirty="0">
                    <a:solidFill>
                      <a:schemeClr val="tx1"/>
                    </a:solidFill>
                    <a:latin typeface="Times New Roman" panose="02020603050405020304" pitchFamily="18" charset="0"/>
                  </a:rPr>
                  <a:t>24</a:t>
                </a:r>
              </a:p>
              <a:p>
                <a:pPr algn="r">
                  <a:spcBef>
                    <a:spcPct val="0"/>
                  </a:spcBef>
                  <a:spcAft>
                    <a:spcPts val="90"/>
                  </a:spcAft>
                  <a:buClrTx/>
                  <a:buSzTx/>
                  <a:buFontTx/>
                  <a:buNone/>
                </a:pPr>
                <a:r>
                  <a:rPr kumimoji="0" lang="en-US" altLang="zh-CN" sz="2000" dirty="0">
                    <a:solidFill>
                      <a:schemeClr val="tx1"/>
                    </a:solidFill>
                    <a:latin typeface="Times New Roman" panose="02020603050405020304" pitchFamily="18" charset="0"/>
                  </a:rPr>
                  <a:t>23</a:t>
                </a:r>
              </a:p>
              <a:p>
                <a:pPr algn="r">
                  <a:spcBef>
                    <a:spcPct val="0"/>
                  </a:spcBef>
                  <a:spcAft>
                    <a:spcPts val="90"/>
                  </a:spcAft>
                  <a:buClrTx/>
                  <a:buSzTx/>
                  <a:buFontTx/>
                  <a:buNone/>
                </a:pPr>
                <a:r>
                  <a:rPr kumimoji="0" lang="en-US" altLang="zh-CN" sz="2000" dirty="0">
                    <a:solidFill>
                      <a:schemeClr val="tx1"/>
                    </a:solidFill>
                    <a:latin typeface="Times New Roman" panose="02020603050405020304" pitchFamily="18" charset="0"/>
                  </a:rPr>
                  <a:t>22</a:t>
                </a:r>
              </a:p>
              <a:p>
                <a:pPr algn="r">
                  <a:spcBef>
                    <a:spcPct val="0"/>
                  </a:spcBef>
                  <a:spcAft>
                    <a:spcPts val="90"/>
                  </a:spcAft>
                  <a:buClrTx/>
                  <a:buSzTx/>
                  <a:buFontTx/>
                  <a:buNone/>
                </a:pPr>
                <a:r>
                  <a:rPr kumimoji="0" lang="en-US" altLang="zh-CN" sz="2000" dirty="0">
                    <a:solidFill>
                      <a:schemeClr val="tx1"/>
                    </a:solidFill>
                    <a:latin typeface="Times New Roman" panose="02020603050405020304" pitchFamily="18" charset="0"/>
                  </a:rPr>
                  <a:t>21</a:t>
                </a:r>
              </a:p>
              <a:p>
                <a:pPr algn="r">
                  <a:spcBef>
                    <a:spcPct val="0"/>
                  </a:spcBef>
                  <a:spcAft>
                    <a:spcPts val="90"/>
                  </a:spcAft>
                  <a:buClrTx/>
                  <a:buSzTx/>
                  <a:buFontTx/>
                  <a:buNone/>
                </a:pPr>
                <a:r>
                  <a:rPr kumimoji="0" lang="en-US" altLang="zh-CN" sz="2000" dirty="0">
                    <a:solidFill>
                      <a:schemeClr val="tx1"/>
                    </a:solidFill>
                    <a:latin typeface="Times New Roman" panose="02020603050405020304" pitchFamily="18" charset="0"/>
                  </a:rPr>
                  <a:t>20</a:t>
                </a:r>
              </a:p>
              <a:p>
                <a:pPr algn="r">
                  <a:spcBef>
                    <a:spcPct val="0"/>
                  </a:spcBef>
                  <a:spcAft>
                    <a:spcPts val="90"/>
                  </a:spcAft>
                  <a:buClrTx/>
                  <a:buSzTx/>
                  <a:buFontTx/>
                  <a:buNone/>
                </a:pPr>
                <a:r>
                  <a:rPr kumimoji="0" lang="en-US" altLang="zh-CN" sz="2000" dirty="0">
                    <a:solidFill>
                      <a:schemeClr val="tx1"/>
                    </a:solidFill>
                    <a:latin typeface="Times New Roman" panose="02020603050405020304" pitchFamily="18" charset="0"/>
                  </a:rPr>
                  <a:t>19</a:t>
                </a:r>
              </a:p>
              <a:p>
                <a:pPr algn="r">
                  <a:spcBef>
                    <a:spcPct val="0"/>
                  </a:spcBef>
                  <a:spcAft>
                    <a:spcPts val="90"/>
                  </a:spcAft>
                  <a:buClrTx/>
                  <a:buSzTx/>
                  <a:buFontTx/>
                  <a:buNone/>
                </a:pPr>
                <a:r>
                  <a:rPr kumimoji="0" lang="en-US" altLang="zh-CN" sz="2000" dirty="0">
                    <a:solidFill>
                      <a:schemeClr val="tx1"/>
                    </a:solidFill>
                    <a:latin typeface="Times New Roman" panose="02020603050405020304" pitchFamily="18" charset="0"/>
                  </a:rPr>
                  <a:t>18</a:t>
                </a:r>
              </a:p>
              <a:p>
                <a:pPr algn="r">
                  <a:spcBef>
                    <a:spcPct val="0"/>
                  </a:spcBef>
                  <a:spcAft>
                    <a:spcPts val="90"/>
                  </a:spcAft>
                  <a:buClrTx/>
                  <a:buSzTx/>
                  <a:buFontTx/>
                  <a:buNone/>
                </a:pPr>
                <a:r>
                  <a:rPr kumimoji="0" lang="en-US" altLang="zh-CN" sz="2000" dirty="0">
                    <a:solidFill>
                      <a:schemeClr val="tx1"/>
                    </a:solidFill>
                    <a:latin typeface="Times New Roman" panose="02020603050405020304" pitchFamily="18" charset="0"/>
                  </a:rPr>
                  <a:t>17</a:t>
                </a:r>
              </a:p>
              <a:p>
                <a:pPr algn="r">
                  <a:spcBef>
                    <a:spcPct val="0"/>
                  </a:spcBef>
                  <a:spcAft>
                    <a:spcPts val="90"/>
                  </a:spcAft>
                  <a:buClrTx/>
                  <a:buSzTx/>
                  <a:buFontTx/>
                  <a:buNone/>
                </a:pPr>
                <a:r>
                  <a:rPr kumimoji="0" lang="en-US" altLang="zh-CN" sz="2000" dirty="0">
                    <a:solidFill>
                      <a:schemeClr val="tx1"/>
                    </a:solidFill>
                    <a:latin typeface="Times New Roman" panose="02020603050405020304" pitchFamily="18" charset="0"/>
                  </a:rPr>
                  <a:t>16</a:t>
                </a:r>
              </a:p>
              <a:p>
                <a:pPr algn="r">
                  <a:spcBef>
                    <a:spcPct val="0"/>
                  </a:spcBef>
                  <a:spcAft>
                    <a:spcPts val="90"/>
                  </a:spcAft>
                  <a:buClrTx/>
                  <a:buSzTx/>
                  <a:buFontTx/>
                  <a:buNone/>
                </a:pPr>
                <a:r>
                  <a:rPr kumimoji="0" lang="en-US" altLang="zh-CN" sz="2000" dirty="0">
                    <a:solidFill>
                      <a:schemeClr val="tx1"/>
                    </a:solidFill>
                    <a:latin typeface="Times New Roman" panose="02020603050405020304" pitchFamily="18" charset="0"/>
                  </a:rPr>
                  <a:t>15</a:t>
                </a:r>
              </a:p>
              <a:p>
                <a:pPr algn="r">
                  <a:spcBef>
                    <a:spcPct val="0"/>
                  </a:spcBef>
                  <a:spcAft>
                    <a:spcPts val="90"/>
                  </a:spcAft>
                  <a:buClrTx/>
                  <a:buSzTx/>
                  <a:buFontTx/>
                  <a:buNone/>
                </a:pPr>
                <a:r>
                  <a:rPr kumimoji="0" lang="en-US" altLang="zh-CN" sz="2000" dirty="0">
                    <a:solidFill>
                      <a:schemeClr val="tx1"/>
                    </a:solidFill>
                    <a:latin typeface="Times New Roman" panose="02020603050405020304" pitchFamily="18" charset="0"/>
                  </a:rPr>
                  <a:t>14</a:t>
                </a:r>
              </a:p>
              <a:p>
                <a:pPr algn="r">
                  <a:spcBef>
                    <a:spcPct val="0"/>
                  </a:spcBef>
                  <a:spcAft>
                    <a:spcPts val="90"/>
                  </a:spcAft>
                  <a:buClrTx/>
                  <a:buSzTx/>
                  <a:buFontTx/>
                  <a:buNone/>
                </a:pPr>
                <a:r>
                  <a:rPr kumimoji="0" lang="en-US" altLang="zh-CN" sz="2000" dirty="0">
                    <a:solidFill>
                      <a:schemeClr val="tx1"/>
                    </a:solidFill>
                    <a:latin typeface="Times New Roman" panose="02020603050405020304" pitchFamily="18" charset="0"/>
                  </a:rPr>
                  <a:t>13</a:t>
                </a:r>
              </a:p>
            </p:txBody>
          </p:sp>
          <p:cxnSp>
            <p:nvCxnSpPr>
              <p:cNvPr id="23566" name="直接连接符 52"/>
              <p:cNvCxnSpPr/>
              <p:nvPr/>
            </p:nvCxnSpPr>
            <p:spPr bwMode="auto">
              <a:xfrm>
                <a:off x="7693053" y="2787141"/>
                <a:ext cx="263323"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7" name="直接连接符 54"/>
              <p:cNvCxnSpPr/>
              <p:nvPr/>
            </p:nvCxnSpPr>
            <p:spPr bwMode="auto">
              <a:xfrm>
                <a:off x="7668344" y="2470231"/>
                <a:ext cx="365097"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8" name="直接连接符 56"/>
              <p:cNvCxnSpPr/>
              <p:nvPr/>
            </p:nvCxnSpPr>
            <p:spPr bwMode="auto">
              <a:xfrm>
                <a:off x="7693053" y="3429000"/>
                <a:ext cx="263323"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49" name="Rectangle 3"/>
          <p:cNvSpPr txBox="1">
            <a:spLocks noChangeArrowheads="1"/>
          </p:cNvSpPr>
          <p:nvPr/>
        </p:nvSpPr>
        <p:spPr bwMode="auto">
          <a:xfrm>
            <a:off x="376537" y="1373010"/>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1</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静态</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RAM</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SRAM</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a:t>
            </a:r>
          </a:p>
        </p:txBody>
      </p:sp>
      <p:sp>
        <p:nvSpPr>
          <p:cNvPr id="50"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1" name="Rectangle 3"/>
          <p:cNvSpPr txBox="1">
            <a:spLocks noChangeArrowheads="1"/>
          </p:cNvSpPr>
          <p:nvPr/>
        </p:nvSpPr>
        <p:spPr bwMode="auto">
          <a:xfrm>
            <a:off x="457135" y="817335"/>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3.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随机存取存储器（</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RAM</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type="body" idx="1"/>
          </p:nvPr>
        </p:nvSpPr>
        <p:spPr>
          <a:xfrm>
            <a:off x="580574" y="2305361"/>
            <a:ext cx="6826067" cy="3179763"/>
          </a:xfrm>
        </p:spPr>
        <p:txBody>
          <a:bodyPr/>
          <a:lstStyle/>
          <a:p>
            <a:pPr algn="just" eaLnBrk="1" hangingPunct="1"/>
            <a:r>
              <a:rPr lang="en-US" altLang="zh-CN" sz="2800" dirty="0">
                <a:latin typeface="+mn-ea"/>
              </a:rPr>
              <a:t>EPROM</a:t>
            </a:r>
            <a:r>
              <a:rPr lang="zh-CN" altLang="en-US" sz="2800" dirty="0">
                <a:latin typeface="+mn-ea"/>
              </a:rPr>
              <a:t>芯片顶部开有圆形石英窗口，用于紫外线透过、以擦除芯片中保存的信息</a:t>
            </a:r>
          </a:p>
          <a:p>
            <a:pPr algn="just" eaLnBrk="1" hangingPunct="1"/>
            <a:r>
              <a:rPr lang="zh-CN" altLang="en-US" sz="2800" dirty="0">
                <a:latin typeface="+mn-ea"/>
              </a:rPr>
              <a:t>使用专门的编程器（烧写器）对芯片进行编程</a:t>
            </a:r>
          </a:p>
          <a:p>
            <a:pPr algn="just" eaLnBrk="1" hangingPunct="1"/>
            <a:r>
              <a:rPr lang="zh-CN" altLang="en-US" sz="2800" dirty="0">
                <a:latin typeface="+mn-ea"/>
              </a:rPr>
              <a:t>编程后，应贴上不透光的封条</a:t>
            </a:r>
          </a:p>
          <a:p>
            <a:pPr algn="just" eaLnBrk="1" hangingPunct="1">
              <a:lnSpc>
                <a:spcPct val="90000"/>
              </a:lnSpc>
            </a:pPr>
            <a:endParaRPr lang="en-US" altLang="zh-CN" sz="2800" dirty="0"/>
          </a:p>
        </p:txBody>
      </p:sp>
      <p:pic>
        <p:nvPicPr>
          <p:cNvPr id="25606" name="Picture 7" descr="eprom270c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6649903" y="3280042"/>
            <a:ext cx="32639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80574" y="1602208"/>
            <a:ext cx="8229599" cy="523220"/>
          </a:xfrm>
          <a:prstGeom prst="rect">
            <a:avLst/>
          </a:prstGeom>
          <a:solidFill>
            <a:srgbClr val="CCFFCC"/>
          </a:solidFill>
        </p:spPr>
        <p:txBody>
          <a:bodyPr wrap="square">
            <a:spAutoFit/>
          </a:bodyPr>
          <a:lstStyle/>
          <a:p>
            <a:pPr algn="ctr"/>
            <a:r>
              <a:rPr lang="zh-CN" altLang="en-US" sz="2800" b="1" dirty="0">
                <a:effectLst>
                  <a:outerShdw blurRad="38100" dist="38100" dir="2700000" algn="tl">
                    <a:srgbClr val="000000">
                      <a:alpha val="43137"/>
                    </a:srgbClr>
                  </a:outerShdw>
                </a:effectLst>
              </a:rPr>
              <a:t>只能读出、不能写入，断电后</a:t>
            </a:r>
            <a:r>
              <a:rPr lang="en-US" altLang="zh-CN" sz="2800" b="1" dirty="0">
                <a:effectLst>
                  <a:outerShdw blurRad="38100" dist="38100" dir="2700000" algn="tl">
                    <a:srgbClr val="000000">
                      <a:alpha val="43137"/>
                    </a:srgbClr>
                  </a:outerShdw>
                </a:effectLst>
              </a:rPr>
              <a:t>ROM</a:t>
            </a:r>
            <a:r>
              <a:rPr lang="zh-CN" altLang="en-US" sz="2800" b="1" dirty="0">
                <a:effectLst>
                  <a:outerShdw blurRad="38100" dist="38100" dir="2700000" algn="tl">
                    <a:srgbClr val="000000">
                      <a:alpha val="43137"/>
                    </a:srgbClr>
                  </a:outerShdw>
                </a:effectLst>
              </a:rPr>
              <a:t>中信息不丢失。</a:t>
            </a:r>
          </a:p>
        </p:txBody>
      </p:sp>
      <p:sp>
        <p:nvSpPr>
          <p:cNvPr id="8"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10" name="Rectangle 3"/>
          <p:cNvSpPr txBox="1">
            <a:spLocks noChangeArrowheads="1"/>
          </p:cNvSpPr>
          <p:nvPr/>
        </p:nvSpPr>
        <p:spPr bwMode="auto">
          <a:xfrm>
            <a:off x="457135" y="817335"/>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4.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只读存储器（</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ROM</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4"/>
          <p:cNvSpPr>
            <a:spLocks noGrp="1" noChangeArrowheads="1"/>
          </p:cNvSpPr>
          <p:nvPr>
            <p:ph type="ctrTitle"/>
          </p:nvPr>
        </p:nvSpPr>
        <p:spPr>
          <a:xfrm>
            <a:off x="559594" y="1463725"/>
            <a:ext cx="8024812" cy="2735296"/>
          </a:xfrm>
        </p:spPr>
        <p:txBody>
          <a:bodyPr/>
          <a:lstStyle/>
          <a:p>
            <a:pPr algn="ctr" eaLnBrk="1" hangingPunct="1">
              <a:lnSpc>
                <a:spcPct val="130000"/>
              </a:lnSpc>
            </a:pPr>
            <a:r>
              <a:rPr lang="zh-CN" altLang="en-US" sz="4800" b="1" dirty="0">
                <a:effectLst>
                  <a:outerShdw blurRad="38100" dist="38100" dir="2700000" algn="tl">
                    <a:srgbClr val="000000">
                      <a:alpha val="43137"/>
                    </a:srgbClr>
                  </a:outerShdw>
                </a:effectLst>
                <a:latin typeface="+mj-ea"/>
              </a:rPr>
              <a:t>第三章 存储器</a:t>
            </a:r>
            <a:br>
              <a:rPr lang="en-US" altLang="zh-CN" sz="4800" b="1" dirty="0">
                <a:latin typeface="+mj-ea"/>
              </a:rPr>
            </a:br>
            <a:endParaRPr lang="zh-CN" altLang="en-US" sz="3600" b="1" dirty="0">
              <a:latin typeface="+mj-ea"/>
            </a:endParaRPr>
          </a:p>
        </p:txBody>
      </p:sp>
      <p:sp>
        <p:nvSpPr>
          <p:cNvPr id="6" name="Rectangle 16"/>
          <p:cNvSpPr>
            <a:spLocks noGrp="1" noChangeArrowheads="1"/>
          </p:cNvSpPr>
          <p:nvPr>
            <p:ph type="sldNum" sz="quarter" idx="12"/>
          </p:nvPr>
        </p:nvSpPr>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B6FAE69-35D1-40F9-A465-057406C008BB}" type="slidenum">
              <a:rPr kumimoji="0" lang="zh-CN" altLang="en-US" sz="1400">
                <a:solidFill>
                  <a:schemeClr val="bg2"/>
                </a:solidFill>
                <a:latin typeface="Tahoma" panose="020B0604030504040204" pitchFamily="34" charset="0"/>
              </a:rPr>
              <a:t>2</a:t>
            </a:fld>
            <a:endParaRPr kumimoji="0" lang="en-US" altLang="zh-CN" sz="1400">
              <a:solidFill>
                <a:schemeClr val="bg2"/>
              </a:solidFill>
              <a:latin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type="body" idx="1"/>
          </p:nvPr>
        </p:nvSpPr>
        <p:spPr>
          <a:xfrm>
            <a:off x="677798" y="2158980"/>
            <a:ext cx="4343400" cy="4113327"/>
          </a:xfrm>
          <a:extLst>
            <a:ext uri="{91240B29-F687-4F45-9708-019B960494DF}">
              <a14:hiddenLine xmlns:a14="http://schemas.microsoft.com/office/drawing/2010/main" w="76200">
                <a:solidFill>
                  <a:srgbClr val="006600"/>
                </a:solidFill>
                <a:miter lim="800000"/>
                <a:headEnd/>
                <a:tailEnd/>
              </a14:hiddenLine>
            </a:ext>
          </a:extLst>
        </p:spPr>
        <p:txBody>
          <a:bodyPr/>
          <a:lstStyle/>
          <a:p>
            <a:pPr marL="542925" indent="-542925" fontAlgn="auto">
              <a:lnSpc>
                <a:spcPct val="130000"/>
              </a:lnSpc>
              <a:spcAft>
                <a:spcPts val="0"/>
              </a:spcAft>
              <a:buClr>
                <a:srgbClr val="C00000"/>
              </a:buClr>
              <a:buSzPct val="80000"/>
              <a:buFont typeface="Wingdings" panose="05000000000000000000" pitchFamily="2" charset="2"/>
              <a:buChar char="p"/>
              <a:defRPr/>
            </a:pPr>
            <a:r>
              <a:rPr lang="zh-CN" altLang="en-US" sz="2800" b="1" dirty="0">
                <a:latin typeface="Times New Roman" panose="02020603050405020304" pitchFamily="18" charset="0"/>
                <a:ea typeface="+mj-ea"/>
                <a:cs typeface="Times New Roman" panose="02020603050405020304" pitchFamily="18" charset="0"/>
              </a:rPr>
              <a:t>存储容量为 </a:t>
            </a:r>
            <a:r>
              <a:rPr lang="en-US" altLang="zh-CN" sz="2800" b="1" dirty="0">
                <a:latin typeface="Times New Roman" panose="02020603050405020304" pitchFamily="18" charset="0"/>
                <a:ea typeface="+mj-ea"/>
                <a:cs typeface="Times New Roman" panose="02020603050405020304" pitchFamily="18" charset="0"/>
              </a:rPr>
              <a:t>2K×8</a:t>
            </a:r>
          </a:p>
          <a:p>
            <a:pPr marL="542925" indent="-542925" fontAlgn="auto">
              <a:lnSpc>
                <a:spcPct val="130000"/>
              </a:lnSpc>
              <a:spcAft>
                <a:spcPts val="0"/>
              </a:spcAft>
              <a:buClr>
                <a:srgbClr val="C00000"/>
              </a:buClr>
              <a:buSzPct val="80000"/>
              <a:buFont typeface="Wingdings" panose="05000000000000000000" pitchFamily="2" charset="2"/>
              <a:buChar char="p"/>
              <a:defRPr/>
            </a:pPr>
            <a:r>
              <a:rPr lang="en-US" altLang="zh-CN" sz="2800" b="1" dirty="0">
                <a:latin typeface="Times New Roman" panose="02020603050405020304" pitchFamily="18" charset="0"/>
                <a:ea typeface="+mj-ea"/>
                <a:cs typeface="Times New Roman" panose="02020603050405020304" pitchFamily="18" charset="0"/>
              </a:rPr>
              <a:t>24</a:t>
            </a:r>
            <a:r>
              <a:rPr lang="zh-CN" altLang="en-US" sz="2800" b="1" dirty="0">
                <a:latin typeface="Times New Roman" panose="02020603050405020304" pitchFamily="18" charset="0"/>
                <a:ea typeface="+mj-ea"/>
                <a:cs typeface="Times New Roman" panose="02020603050405020304" pitchFamily="18" charset="0"/>
              </a:rPr>
              <a:t>个引脚</a:t>
            </a:r>
            <a:r>
              <a:rPr lang="zh-CN" altLang="en-US" sz="2800" b="1" dirty="0">
                <a:latin typeface="+mj-ea"/>
                <a:ea typeface="+mj-ea"/>
              </a:rPr>
              <a:t>：</a:t>
            </a:r>
          </a:p>
          <a:p>
            <a:pPr marL="808355" lvl="1" indent="-263525" fontAlgn="auto">
              <a:lnSpc>
                <a:spcPct val="130000"/>
              </a:lnSpc>
              <a:spcAft>
                <a:spcPts val="0"/>
              </a:spcAft>
              <a:buClr>
                <a:srgbClr val="C00000"/>
              </a:buClr>
              <a:buSzPct val="80000"/>
              <a:buFontTx/>
              <a:buChar char="•"/>
              <a:defRPr/>
            </a:pP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11 </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根地址线 </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b="1" baseline="-25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b="1" baseline="-25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0</a:t>
            </a:r>
          </a:p>
          <a:p>
            <a:pPr marL="808355" lvl="1" indent="-263525" fontAlgn="auto">
              <a:lnSpc>
                <a:spcPct val="130000"/>
              </a:lnSpc>
              <a:spcAft>
                <a:spcPts val="0"/>
              </a:spcAft>
              <a:buClr>
                <a:srgbClr val="C00000"/>
              </a:buClr>
              <a:buSzPct val="80000"/>
              <a:buFontTx/>
              <a:buChar char="•"/>
              <a:defRPr/>
            </a:pP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8 </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根数据线 </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D</a:t>
            </a:r>
            <a:r>
              <a:rPr lang="en-US" altLang="zh-CN" sz="2400" b="1" baseline="-25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7</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D</a:t>
            </a:r>
            <a:r>
              <a:rPr lang="en-US" altLang="zh-CN" sz="2400" b="1" baseline="-25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0</a:t>
            </a:r>
          </a:p>
          <a:p>
            <a:pPr marL="808355" lvl="1" indent="-263525" fontAlgn="auto">
              <a:lnSpc>
                <a:spcPct val="130000"/>
              </a:lnSpc>
              <a:spcAft>
                <a:spcPts val="0"/>
              </a:spcAft>
              <a:buClr>
                <a:srgbClr val="C00000"/>
              </a:buClr>
              <a:buSzPct val="80000"/>
              <a:buFontTx/>
              <a:buChar char="•"/>
              <a:defRPr/>
            </a:pP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片选</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编程 </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CE/PGM</a:t>
            </a:r>
          </a:p>
          <a:p>
            <a:pPr marL="808355" lvl="1" indent="-263525" fontAlgn="auto">
              <a:lnSpc>
                <a:spcPct val="130000"/>
              </a:lnSpc>
              <a:spcAft>
                <a:spcPts val="0"/>
              </a:spcAft>
              <a:buClr>
                <a:srgbClr val="C00000"/>
              </a:buClr>
              <a:buSzPct val="80000"/>
              <a:buFontTx/>
              <a:buChar char="•"/>
              <a:defRPr/>
            </a:pP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读写 </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OE</a:t>
            </a:r>
          </a:p>
          <a:p>
            <a:pPr marL="808355" lvl="1" indent="-263525" fontAlgn="auto">
              <a:lnSpc>
                <a:spcPct val="130000"/>
              </a:lnSpc>
              <a:spcAft>
                <a:spcPts val="0"/>
              </a:spcAft>
              <a:buClr>
                <a:srgbClr val="C00000"/>
              </a:buClr>
              <a:buSzPct val="80000"/>
              <a:buFontTx/>
              <a:buChar char="•"/>
              <a:defRPr/>
            </a:pPr>
            <a:r>
              <a:rPr lang="zh-CN" alt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编程电压 </a:t>
            </a:r>
            <a:r>
              <a:rPr lang="en-US" altLang="zh-CN"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V</a:t>
            </a:r>
            <a:r>
              <a:rPr lang="en-US" altLang="zh-CN" sz="2400" b="1" baseline="-25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PP</a:t>
            </a:r>
          </a:p>
        </p:txBody>
      </p:sp>
      <p:grpSp>
        <p:nvGrpSpPr>
          <p:cNvPr id="26633" name="组合 4"/>
          <p:cNvGrpSpPr/>
          <p:nvPr/>
        </p:nvGrpSpPr>
        <p:grpSpPr bwMode="auto">
          <a:xfrm>
            <a:off x="4847412" y="1506131"/>
            <a:ext cx="4343400" cy="5046663"/>
            <a:chOff x="4533900" y="1349375"/>
            <a:chExt cx="4533900" cy="5046663"/>
          </a:xfrm>
        </p:grpSpPr>
        <p:sp>
          <p:nvSpPr>
            <p:cNvPr id="26635" name="Rectangle 53"/>
            <p:cNvSpPr>
              <a:spLocks noChangeArrowheads="1"/>
            </p:cNvSpPr>
            <p:nvPr/>
          </p:nvSpPr>
          <p:spPr bwMode="auto">
            <a:xfrm>
              <a:off x="7540625" y="1457325"/>
              <a:ext cx="1527175" cy="464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V</a:t>
              </a:r>
              <a:r>
                <a:rPr kumimoji="0" lang="en-US" altLang="zh-CN" sz="2400" baseline="-25000" dirty="0">
                  <a:solidFill>
                    <a:schemeClr val="tx1"/>
                  </a:solidFill>
                  <a:latin typeface="Times New Roman" panose="02020603050405020304" pitchFamily="18" charset="0"/>
                </a:rPr>
                <a:t>DD</a:t>
              </a:r>
              <a:endParaRPr kumimoji="0" lang="en-US" altLang="zh-CN" sz="2400" dirty="0">
                <a:solidFill>
                  <a:schemeClr val="tx1"/>
                </a:solidFill>
                <a:latin typeface="Times New Roman" panose="02020603050405020304" pitchFamily="18" charset="0"/>
              </a:endParaRP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A</a:t>
              </a:r>
              <a:r>
                <a:rPr kumimoji="0" lang="en-US" altLang="zh-CN" sz="2400" baseline="-25000" dirty="0">
                  <a:solidFill>
                    <a:schemeClr val="tx1"/>
                  </a:solidFill>
                  <a:latin typeface="Times New Roman" panose="02020603050405020304" pitchFamily="18" charset="0"/>
                </a:rPr>
                <a:t>8</a:t>
              </a:r>
              <a:endParaRPr kumimoji="0" lang="en-US" altLang="zh-CN" sz="2400" dirty="0">
                <a:solidFill>
                  <a:schemeClr val="tx1"/>
                </a:solidFill>
                <a:latin typeface="Times New Roman" panose="02020603050405020304" pitchFamily="18" charset="0"/>
              </a:endParaRP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A</a:t>
              </a:r>
              <a:r>
                <a:rPr kumimoji="0" lang="en-US" altLang="zh-CN" sz="2400" baseline="-25000" dirty="0">
                  <a:solidFill>
                    <a:schemeClr val="tx1"/>
                  </a:solidFill>
                  <a:latin typeface="Times New Roman" panose="02020603050405020304" pitchFamily="18" charset="0"/>
                </a:rPr>
                <a:t>9</a:t>
              </a:r>
              <a:endParaRPr kumimoji="0" lang="en-US" altLang="zh-CN" sz="2400" dirty="0">
                <a:solidFill>
                  <a:schemeClr val="tx1"/>
                </a:solidFill>
                <a:latin typeface="Times New Roman" panose="02020603050405020304" pitchFamily="18" charset="0"/>
              </a:endParaRP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V</a:t>
              </a:r>
              <a:r>
                <a:rPr kumimoji="0" lang="en-US" altLang="zh-CN" sz="2400" baseline="-25000" dirty="0">
                  <a:solidFill>
                    <a:schemeClr val="tx1"/>
                  </a:solidFill>
                  <a:latin typeface="Times New Roman" panose="02020603050405020304" pitchFamily="18" charset="0"/>
                </a:rPr>
                <a:t>PP</a:t>
              </a:r>
              <a:endParaRPr kumimoji="0" lang="en-US" altLang="zh-CN" sz="2400" dirty="0">
                <a:solidFill>
                  <a:schemeClr val="tx1"/>
                </a:solidFill>
                <a:latin typeface="Times New Roman" panose="02020603050405020304" pitchFamily="18" charset="0"/>
              </a:endParaRP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OE</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A</a:t>
              </a:r>
              <a:r>
                <a:rPr kumimoji="0" lang="en-US" altLang="zh-CN" sz="2400" baseline="-25000" dirty="0">
                  <a:solidFill>
                    <a:schemeClr val="tx1"/>
                  </a:solidFill>
                  <a:latin typeface="Times New Roman" panose="02020603050405020304" pitchFamily="18" charset="0"/>
                </a:rPr>
                <a:t>10</a:t>
              </a:r>
              <a:endParaRPr kumimoji="0" lang="en-US" altLang="zh-CN" sz="2400" dirty="0">
                <a:solidFill>
                  <a:schemeClr val="tx1"/>
                </a:solidFill>
                <a:latin typeface="Times New Roman" panose="02020603050405020304" pitchFamily="18" charset="0"/>
              </a:endParaRP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CE/PGM</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DO</a:t>
              </a:r>
              <a:r>
                <a:rPr kumimoji="0" lang="en-US" altLang="zh-CN" sz="2400" baseline="-25000" dirty="0">
                  <a:solidFill>
                    <a:schemeClr val="tx1"/>
                  </a:solidFill>
                  <a:latin typeface="Times New Roman" panose="02020603050405020304" pitchFamily="18" charset="0"/>
                </a:rPr>
                <a:t>7</a:t>
              </a:r>
              <a:endParaRPr kumimoji="0" lang="en-US" altLang="zh-CN" sz="2400" dirty="0">
                <a:solidFill>
                  <a:schemeClr val="tx1"/>
                </a:solidFill>
                <a:latin typeface="Times New Roman" panose="02020603050405020304" pitchFamily="18" charset="0"/>
              </a:endParaRP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DO</a:t>
              </a:r>
              <a:r>
                <a:rPr kumimoji="0" lang="en-US" altLang="zh-CN" sz="2400" baseline="-25000" dirty="0">
                  <a:solidFill>
                    <a:schemeClr val="tx1"/>
                  </a:solidFill>
                  <a:latin typeface="Times New Roman" panose="02020603050405020304" pitchFamily="18" charset="0"/>
                </a:rPr>
                <a:t>6</a:t>
              </a:r>
              <a:endParaRPr kumimoji="0" lang="en-US" altLang="zh-CN" sz="2400" dirty="0">
                <a:solidFill>
                  <a:schemeClr val="tx1"/>
                </a:solidFill>
                <a:latin typeface="Times New Roman" panose="02020603050405020304" pitchFamily="18" charset="0"/>
              </a:endParaRP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DO</a:t>
              </a:r>
              <a:r>
                <a:rPr kumimoji="0" lang="en-US" altLang="zh-CN" sz="2400" baseline="-25000" dirty="0">
                  <a:solidFill>
                    <a:schemeClr val="tx1"/>
                  </a:solidFill>
                  <a:latin typeface="Times New Roman" panose="02020603050405020304" pitchFamily="18" charset="0"/>
                </a:rPr>
                <a:t>5</a:t>
              </a:r>
              <a:endParaRPr kumimoji="0" lang="en-US" altLang="zh-CN" sz="2400" dirty="0">
                <a:solidFill>
                  <a:schemeClr val="tx1"/>
                </a:solidFill>
                <a:latin typeface="Times New Roman" panose="02020603050405020304" pitchFamily="18" charset="0"/>
              </a:endParaRP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DO</a:t>
              </a:r>
              <a:r>
                <a:rPr kumimoji="0" lang="en-US" altLang="zh-CN" sz="2400" baseline="-25000" dirty="0">
                  <a:solidFill>
                    <a:schemeClr val="tx1"/>
                  </a:solidFill>
                  <a:latin typeface="Times New Roman" panose="02020603050405020304" pitchFamily="18" charset="0"/>
                </a:rPr>
                <a:t>4</a:t>
              </a:r>
              <a:endParaRPr kumimoji="0" lang="en-US" altLang="zh-CN" sz="2400" dirty="0">
                <a:solidFill>
                  <a:schemeClr val="tx1"/>
                </a:solidFill>
                <a:latin typeface="Times New Roman" panose="02020603050405020304" pitchFamily="18" charset="0"/>
              </a:endParaRP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DO</a:t>
              </a:r>
              <a:r>
                <a:rPr kumimoji="0" lang="en-US" altLang="zh-CN" sz="2400" baseline="-25000" dirty="0">
                  <a:solidFill>
                    <a:schemeClr val="tx1"/>
                  </a:solidFill>
                  <a:latin typeface="Times New Roman" panose="02020603050405020304" pitchFamily="18" charset="0"/>
                </a:rPr>
                <a:t>3</a:t>
              </a:r>
              <a:endParaRPr kumimoji="0" lang="en-US" altLang="zh-CN" sz="2400" dirty="0">
                <a:solidFill>
                  <a:schemeClr val="tx1"/>
                </a:solidFill>
                <a:latin typeface="Times New Roman" panose="02020603050405020304" pitchFamily="18" charset="0"/>
              </a:endParaRPr>
            </a:p>
          </p:txBody>
        </p:sp>
        <p:sp>
          <p:nvSpPr>
            <p:cNvPr id="26636" name="Rectangle 47"/>
            <p:cNvSpPr>
              <a:spLocks noChangeArrowheads="1"/>
            </p:cNvSpPr>
            <p:nvPr/>
          </p:nvSpPr>
          <p:spPr bwMode="auto">
            <a:xfrm>
              <a:off x="5564188" y="1349375"/>
              <a:ext cx="1562100" cy="4665663"/>
            </a:xfrm>
            <a:prstGeom prst="rect">
              <a:avLst/>
            </a:prstGeom>
            <a:solidFill>
              <a:srgbClr val="005200"/>
            </a:solidFill>
            <a:ln w="28575">
              <a:solidFill>
                <a:srgbClr val="66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26637" name="Rectangle 48"/>
            <p:cNvSpPr>
              <a:spLocks noChangeArrowheads="1"/>
            </p:cNvSpPr>
            <p:nvPr/>
          </p:nvSpPr>
          <p:spPr bwMode="auto">
            <a:xfrm>
              <a:off x="5637213" y="1409700"/>
              <a:ext cx="373062" cy="480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1</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2</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3</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4</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5</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6</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7</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8</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9</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10</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11</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12</a:t>
              </a:r>
            </a:p>
          </p:txBody>
        </p:sp>
        <p:sp>
          <p:nvSpPr>
            <p:cNvPr id="26638" name="Rectangle 49"/>
            <p:cNvSpPr>
              <a:spLocks noChangeArrowheads="1"/>
            </p:cNvSpPr>
            <p:nvPr/>
          </p:nvSpPr>
          <p:spPr bwMode="auto">
            <a:xfrm>
              <a:off x="6678613" y="1411288"/>
              <a:ext cx="447675" cy="498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24</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23</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22</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21</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20</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19</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18</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17</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16</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15</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14</a:t>
              </a:r>
            </a:p>
            <a:p>
              <a:pPr>
                <a:spcBef>
                  <a:spcPct val="0"/>
                </a:spcBef>
                <a:spcAft>
                  <a:spcPts val="65"/>
                </a:spcAft>
                <a:buClrTx/>
                <a:buSzTx/>
                <a:buFontTx/>
                <a:buNone/>
              </a:pPr>
              <a:r>
                <a:rPr kumimoji="0" lang="en-US" altLang="zh-CN" sz="2400" dirty="0">
                  <a:solidFill>
                    <a:schemeClr val="tx1"/>
                  </a:solidFill>
                  <a:latin typeface="Times New Roman" panose="02020603050405020304" pitchFamily="18" charset="0"/>
                </a:rPr>
                <a:t>13</a:t>
              </a:r>
            </a:p>
          </p:txBody>
        </p:sp>
        <p:grpSp>
          <p:nvGrpSpPr>
            <p:cNvPr id="26639" name="Group 50"/>
            <p:cNvGrpSpPr/>
            <p:nvPr/>
          </p:nvGrpSpPr>
          <p:grpSpPr bwMode="auto">
            <a:xfrm>
              <a:off x="6121400" y="1349375"/>
              <a:ext cx="447675" cy="211138"/>
              <a:chOff x="0" y="0"/>
              <a:chExt cx="20001" cy="20000"/>
            </a:xfrm>
          </p:grpSpPr>
          <p:sp>
            <p:nvSpPr>
              <p:cNvPr id="26670" name="Arc 51"/>
              <p:cNvSpPr/>
              <p:nvPr/>
            </p:nvSpPr>
            <p:spPr bwMode="auto">
              <a:xfrm flipH="1" flipV="1">
                <a:off x="0" y="0"/>
                <a:ext cx="10046" cy="20000"/>
              </a:xfrm>
              <a:custGeom>
                <a:avLst/>
                <a:gdLst>
                  <a:gd name="T0" fmla="*/ 0 w 21600"/>
                  <a:gd name="T1" fmla="*/ 0 h 21600"/>
                  <a:gd name="T2" fmla="*/ 4672 w 21600"/>
                  <a:gd name="T3" fmla="*/ 18519 h 21600"/>
                  <a:gd name="T4" fmla="*/ 0 w 21600"/>
                  <a:gd name="T5" fmla="*/ 185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005200"/>
              </a:solidFill>
              <a:ln w="28575">
                <a:solidFill>
                  <a:srgbClr val="66FFFF"/>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71" name="Arc 52"/>
              <p:cNvSpPr/>
              <p:nvPr/>
            </p:nvSpPr>
            <p:spPr bwMode="auto">
              <a:xfrm flipV="1">
                <a:off x="9955" y="0"/>
                <a:ext cx="10046" cy="20000"/>
              </a:xfrm>
              <a:custGeom>
                <a:avLst/>
                <a:gdLst>
                  <a:gd name="T0" fmla="*/ 0 w 21600"/>
                  <a:gd name="T1" fmla="*/ 0 h 21600"/>
                  <a:gd name="T2" fmla="*/ 4672 w 21600"/>
                  <a:gd name="T3" fmla="*/ 18519 h 21600"/>
                  <a:gd name="T4" fmla="*/ 0 w 21600"/>
                  <a:gd name="T5" fmla="*/ 185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005200"/>
              </a:solidFill>
              <a:ln w="28575">
                <a:solidFill>
                  <a:srgbClr val="66FFFF"/>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6640" name="Rectangle 54"/>
            <p:cNvSpPr>
              <a:spLocks noChangeArrowheads="1"/>
            </p:cNvSpPr>
            <p:nvPr/>
          </p:nvSpPr>
          <p:spPr bwMode="auto">
            <a:xfrm>
              <a:off x="4533900" y="1414463"/>
              <a:ext cx="669925" cy="471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ct val="0"/>
                </a:spcBef>
                <a:spcAft>
                  <a:spcPts val="90"/>
                </a:spcAft>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7</a:t>
              </a:r>
              <a:endParaRPr kumimoji="0" lang="en-US" altLang="zh-CN" sz="2400">
                <a:solidFill>
                  <a:schemeClr val="tx1"/>
                </a:solidFill>
                <a:latin typeface="Times New Roman" panose="02020603050405020304" pitchFamily="18" charset="0"/>
              </a:endParaRPr>
            </a:p>
            <a:p>
              <a:pPr algn="r">
                <a:spcBef>
                  <a:spcPct val="0"/>
                </a:spcBef>
                <a:spcAft>
                  <a:spcPts val="90"/>
                </a:spcAft>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6</a:t>
              </a:r>
              <a:endParaRPr kumimoji="0" lang="en-US" altLang="zh-CN" sz="2400">
                <a:solidFill>
                  <a:schemeClr val="tx1"/>
                </a:solidFill>
                <a:latin typeface="Times New Roman" panose="02020603050405020304" pitchFamily="18" charset="0"/>
              </a:endParaRPr>
            </a:p>
            <a:p>
              <a:pPr algn="r">
                <a:spcBef>
                  <a:spcPct val="0"/>
                </a:spcBef>
                <a:spcAft>
                  <a:spcPts val="90"/>
                </a:spcAft>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5</a:t>
              </a:r>
              <a:endParaRPr kumimoji="0" lang="en-US" altLang="zh-CN" sz="2400">
                <a:solidFill>
                  <a:schemeClr val="tx1"/>
                </a:solidFill>
                <a:latin typeface="Times New Roman" panose="02020603050405020304" pitchFamily="18" charset="0"/>
              </a:endParaRPr>
            </a:p>
            <a:p>
              <a:pPr algn="r">
                <a:spcBef>
                  <a:spcPct val="0"/>
                </a:spcBef>
                <a:spcAft>
                  <a:spcPts val="90"/>
                </a:spcAft>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4</a:t>
              </a:r>
              <a:endParaRPr kumimoji="0" lang="en-US" altLang="zh-CN" sz="2400">
                <a:solidFill>
                  <a:schemeClr val="tx1"/>
                </a:solidFill>
                <a:latin typeface="Times New Roman" panose="02020603050405020304" pitchFamily="18" charset="0"/>
              </a:endParaRPr>
            </a:p>
            <a:p>
              <a:pPr algn="r">
                <a:spcBef>
                  <a:spcPct val="0"/>
                </a:spcBef>
                <a:spcAft>
                  <a:spcPts val="90"/>
                </a:spcAft>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3</a:t>
              </a:r>
              <a:endParaRPr kumimoji="0" lang="en-US" altLang="zh-CN" sz="2400">
                <a:solidFill>
                  <a:schemeClr val="tx1"/>
                </a:solidFill>
                <a:latin typeface="Times New Roman" panose="02020603050405020304" pitchFamily="18" charset="0"/>
              </a:endParaRPr>
            </a:p>
            <a:p>
              <a:pPr algn="r">
                <a:spcBef>
                  <a:spcPct val="0"/>
                </a:spcBef>
                <a:spcAft>
                  <a:spcPts val="90"/>
                </a:spcAft>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2</a:t>
              </a:r>
              <a:endParaRPr kumimoji="0" lang="en-US" altLang="zh-CN" sz="2400">
                <a:solidFill>
                  <a:schemeClr val="tx1"/>
                </a:solidFill>
                <a:latin typeface="Times New Roman" panose="02020603050405020304" pitchFamily="18" charset="0"/>
              </a:endParaRPr>
            </a:p>
            <a:p>
              <a:pPr algn="r">
                <a:spcBef>
                  <a:spcPct val="0"/>
                </a:spcBef>
                <a:spcAft>
                  <a:spcPts val="90"/>
                </a:spcAft>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1</a:t>
              </a:r>
              <a:endParaRPr kumimoji="0" lang="en-US" altLang="zh-CN" sz="2400">
                <a:solidFill>
                  <a:schemeClr val="tx1"/>
                </a:solidFill>
                <a:latin typeface="Times New Roman" panose="02020603050405020304" pitchFamily="18" charset="0"/>
              </a:endParaRPr>
            </a:p>
            <a:p>
              <a:pPr algn="r">
                <a:spcBef>
                  <a:spcPct val="0"/>
                </a:spcBef>
                <a:spcAft>
                  <a:spcPts val="90"/>
                </a:spcAft>
                <a:buClrTx/>
                <a:buSzTx/>
                <a:buFontTx/>
                <a:buNone/>
              </a:pPr>
              <a:r>
                <a:rPr kumimoji="0" lang="en-US" altLang="zh-CN" sz="2400">
                  <a:solidFill>
                    <a:schemeClr val="tx1"/>
                  </a:solidFill>
                  <a:latin typeface="Times New Roman" panose="02020603050405020304" pitchFamily="18" charset="0"/>
                </a:rPr>
                <a:t>A</a:t>
              </a:r>
              <a:r>
                <a:rPr kumimoji="0" lang="en-US" altLang="zh-CN" sz="2400" baseline="-25000">
                  <a:solidFill>
                    <a:schemeClr val="tx1"/>
                  </a:solidFill>
                  <a:latin typeface="Times New Roman" panose="02020603050405020304" pitchFamily="18" charset="0"/>
                </a:rPr>
                <a:t>0</a:t>
              </a:r>
              <a:endParaRPr kumimoji="0" lang="en-US" altLang="zh-CN" sz="2400">
                <a:solidFill>
                  <a:schemeClr val="tx1"/>
                </a:solidFill>
                <a:latin typeface="Times New Roman" panose="02020603050405020304" pitchFamily="18" charset="0"/>
              </a:endParaRPr>
            </a:p>
            <a:p>
              <a:pPr algn="r">
                <a:spcBef>
                  <a:spcPct val="0"/>
                </a:spcBef>
                <a:spcAft>
                  <a:spcPts val="90"/>
                </a:spcAft>
                <a:buClrTx/>
                <a:buSzTx/>
                <a:buFontTx/>
                <a:buNone/>
              </a:pPr>
              <a:r>
                <a:rPr kumimoji="0" lang="en-US" altLang="zh-CN" sz="2400">
                  <a:solidFill>
                    <a:schemeClr val="tx1"/>
                  </a:solidFill>
                  <a:latin typeface="Times New Roman" panose="02020603050405020304" pitchFamily="18" charset="0"/>
                </a:rPr>
                <a:t>DO</a:t>
              </a:r>
              <a:r>
                <a:rPr kumimoji="0" lang="en-US" altLang="zh-CN" sz="2400" baseline="-25000">
                  <a:solidFill>
                    <a:schemeClr val="tx1"/>
                  </a:solidFill>
                  <a:latin typeface="Times New Roman" panose="02020603050405020304" pitchFamily="18" charset="0"/>
                </a:rPr>
                <a:t>0</a:t>
              </a:r>
              <a:endParaRPr kumimoji="0" lang="en-US" altLang="zh-CN" sz="2400">
                <a:solidFill>
                  <a:schemeClr val="tx1"/>
                </a:solidFill>
                <a:latin typeface="Times New Roman" panose="02020603050405020304" pitchFamily="18" charset="0"/>
              </a:endParaRPr>
            </a:p>
            <a:p>
              <a:pPr algn="r">
                <a:spcBef>
                  <a:spcPct val="0"/>
                </a:spcBef>
                <a:spcAft>
                  <a:spcPts val="90"/>
                </a:spcAft>
                <a:buClrTx/>
                <a:buSzTx/>
                <a:buFontTx/>
                <a:buNone/>
              </a:pPr>
              <a:r>
                <a:rPr kumimoji="0" lang="en-US" altLang="zh-CN" sz="2400">
                  <a:solidFill>
                    <a:schemeClr val="tx1"/>
                  </a:solidFill>
                  <a:latin typeface="Times New Roman" panose="02020603050405020304" pitchFamily="18" charset="0"/>
                </a:rPr>
                <a:t>DO</a:t>
              </a:r>
              <a:r>
                <a:rPr kumimoji="0" lang="en-US" altLang="zh-CN" sz="2400" baseline="-25000">
                  <a:solidFill>
                    <a:schemeClr val="tx1"/>
                  </a:solidFill>
                  <a:latin typeface="Times New Roman" panose="02020603050405020304" pitchFamily="18" charset="0"/>
                </a:rPr>
                <a:t>1</a:t>
              </a:r>
              <a:endParaRPr kumimoji="0" lang="en-US" altLang="zh-CN" sz="2400">
                <a:solidFill>
                  <a:schemeClr val="tx1"/>
                </a:solidFill>
                <a:latin typeface="Times New Roman" panose="02020603050405020304" pitchFamily="18" charset="0"/>
              </a:endParaRPr>
            </a:p>
            <a:p>
              <a:pPr algn="r">
                <a:spcBef>
                  <a:spcPct val="0"/>
                </a:spcBef>
                <a:spcAft>
                  <a:spcPts val="90"/>
                </a:spcAft>
                <a:buClrTx/>
                <a:buSzTx/>
                <a:buFontTx/>
                <a:buNone/>
              </a:pPr>
              <a:r>
                <a:rPr kumimoji="0" lang="en-US" altLang="zh-CN" sz="2400">
                  <a:solidFill>
                    <a:schemeClr val="tx1"/>
                  </a:solidFill>
                  <a:latin typeface="Times New Roman" panose="02020603050405020304" pitchFamily="18" charset="0"/>
                </a:rPr>
                <a:t>DO</a:t>
              </a:r>
              <a:r>
                <a:rPr kumimoji="0" lang="en-US" altLang="zh-CN" sz="2400" baseline="-25000">
                  <a:solidFill>
                    <a:schemeClr val="tx1"/>
                  </a:solidFill>
                  <a:latin typeface="Times New Roman" panose="02020603050405020304" pitchFamily="18" charset="0"/>
                </a:rPr>
                <a:t>2</a:t>
              </a:r>
              <a:endParaRPr kumimoji="0" lang="en-US" altLang="zh-CN" sz="2400">
                <a:solidFill>
                  <a:schemeClr val="tx1"/>
                </a:solidFill>
                <a:latin typeface="Times New Roman" panose="02020603050405020304" pitchFamily="18" charset="0"/>
              </a:endParaRPr>
            </a:p>
            <a:p>
              <a:pPr algn="r">
                <a:spcBef>
                  <a:spcPct val="0"/>
                </a:spcBef>
                <a:spcAft>
                  <a:spcPts val="90"/>
                </a:spcAft>
                <a:buClrTx/>
                <a:buSzTx/>
                <a:buFontTx/>
                <a:buNone/>
              </a:pPr>
              <a:r>
                <a:rPr kumimoji="0" lang="en-US" altLang="zh-CN" sz="2400">
                  <a:solidFill>
                    <a:schemeClr val="tx1"/>
                  </a:solidFill>
                  <a:latin typeface="Times New Roman" panose="02020603050405020304" pitchFamily="18" charset="0"/>
                </a:rPr>
                <a:t>Vss</a:t>
              </a:r>
            </a:p>
          </p:txBody>
        </p:sp>
        <p:grpSp>
          <p:nvGrpSpPr>
            <p:cNvPr id="26641" name="Group 56"/>
            <p:cNvGrpSpPr/>
            <p:nvPr/>
          </p:nvGrpSpPr>
          <p:grpSpPr bwMode="auto">
            <a:xfrm>
              <a:off x="5287963" y="1590675"/>
              <a:ext cx="280987" cy="4194175"/>
              <a:chOff x="0" y="0"/>
              <a:chExt cx="20000" cy="19496"/>
            </a:xfrm>
          </p:grpSpPr>
          <p:sp>
            <p:nvSpPr>
              <p:cNvPr id="26658" name="Line 57"/>
              <p:cNvSpPr>
                <a:spLocks noChangeShapeType="1"/>
              </p:cNvSpPr>
              <p:nvPr/>
            </p:nvSpPr>
            <p:spPr bwMode="auto">
              <a:xfrm>
                <a:off x="0" y="0"/>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9" name="Line 58"/>
              <p:cNvSpPr>
                <a:spLocks noChangeShapeType="1"/>
              </p:cNvSpPr>
              <p:nvPr/>
            </p:nvSpPr>
            <p:spPr bwMode="auto">
              <a:xfrm>
                <a:off x="0" y="1606"/>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0" name="Line 59"/>
              <p:cNvSpPr>
                <a:spLocks noChangeShapeType="1"/>
              </p:cNvSpPr>
              <p:nvPr/>
            </p:nvSpPr>
            <p:spPr bwMode="auto">
              <a:xfrm>
                <a:off x="0" y="3357"/>
                <a:ext cx="20000" cy="1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1" name="Line 60"/>
              <p:cNvSpPr>
                <a:spLocks noChangeShapeType="1"/>
              </p:cNvSpPr>
              <p:nvPr/>
            </p:nvSpPr>
            <p:spPr bwMode="auto">
              <a:xfrm>
                <a:off x="0" y="5255"/>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2" name="Line 61"/>
              <p:cNvSpPr>
                <a:spLocks noChangeShapeType="1"/>
              </p:cNvSpPr>
              <p:nvPr/>
            </p:nvSpPr>
            <p:spPr bwMode="auto">
              <a:xfrm>
                <a:off x="0" y="7007"/>
                <a:ext cx="20000" cy="1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3" name="Line 62"/>
              <p:cNvSpPr>
                <a:spLocks noChangeShapeType="1"/>
              </p:cNvSpPr>
              <p:nvPr/>
            </p:nvSpPr>
            <p:spPr bwMode="auto">
              <a:xfrm>
                <a:off x="0" y="8758"/>
                <a:ext cx="20000" cy="1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4" name="Line 63"/>
              <p:cNvSpPr>
                <a:spLocks noChangeShapeType="1"/>
              </p:cNvSpPr>
              <p:nvPr/>
            </p:nvSpPr>
            <p:spPr bwMode="auto">
              <a:xfrm>
                <a:off x="0" y="12244"/>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5" name="Line 64"/>
              <p:cNvSpPr>
                <a:spLocks noChangeShapeType="1"/>
              </p:cNvSpPr>
              <p:nvPr/>
            </p:nvSpPr>
            <p:spPr bwMode="auto">
              <a:xfrm>
                <a:off x="0" y="10501"/>
                <a:ext cx="20000" cy="1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6" name="Line 65"/>
              <p:cNvSpPr>
                <a:spLocks noChangeShapeType="1"/>
              </p:cNvSpPr>
              <p:nvPr/>
            </p:nvSpPr>
            <p:spPr bwMode="auto">
              <a:xfrm>
                <a:off x="0" y="14087"/>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7" name="Line 66"/>
              <p:cNvSpPr>
                <a:spLocks noChangeShapeType="1"/>
              </p:cNvSpPr>
              <p:nvPr/>
            </p:nvSpPr>
            <p:spPr bwMode="auto">
              <a:xfrm>
                <a:off x="0" y="15693"/>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8" name="Line 67"/>
              <p:cNvSpPr>
                <a:spLocks noChangeShapeType="1"/>
              </p:cNvSpPr>
              <p:nvPr/>
            </p:nvSpPr>
            <p:spPr bwMode="auto">
              <a:xfrm>
                <a:off x="0" y="17590"/>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69" name="Line 68"/>
              <p:cNvSpPr>
                <a:spLocks noChangeShapeType="1"/>
              </p:cNvSpPr>
              <p:nvPr/>
            </p:nvSpPr>
            <p:spPr bwMode="auto">
              <a:xfrm>
                <a:off x="0" y="19487"/>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6642" name="Group 69"/>
            <p:cNvGrpSpPr/>
            <p:nvPr/>
          </p:nvGrpSpPr>
          <p:grpSpPr bwMode="auto">
            <a:xfrm>
              <a:off x="7131050" y="1590675"/>
              <a:ext cx="257175" cy="4173538"/>
              <a:chOff x="0" y="0"/>
              <a:chExt cx="20000" cy="19496"/>
            </a:xfrm>
          </p:grpSpPr>
          <p:sp>
            <p:nvSpPr>
              <p:cNvPr id="26646" name="Line 70"/>
              <p:cNvSpPr>
                <a:spLocks noChangeShapeType="1"/>
              </p:cNvSpPr>
              <p:nvPr/>
            </p:nvSpPr>
            <p:spPr bwMode="auto">
              <a:xfrm>
                <a:off x="0" y="0"/>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7" name="Line 71"/>
              <p:cNvSpPr>
                <a:spLocks noChangeShapeType="1"/>
              </p:cNvSpPr>
              <p:nvPr/>
            </p:nvSpPr>
            <p:spPr bwMode="auto">
              <a:xfrm>
                <a:off x="0" y="1606"/>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8" name="Line 72"/>
              <p:cNvSpPr>
                <a:spLocks noChangeShapeType="1"/>
              </p:cNvSpPr>
              <p:nvPr/>
            </p:nvSpPr>
            <p:spPr bwMode="auto">
              <a:xfrm>
                <a:off x="0" y="3357"/>
                <a:ext cx="20000" cy="1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9" name="Line 73"/>
              <p:cNvSpPr>
                <a:spLocks noChangeShapeType="1"/>
              </p:cNvSpPr>
              <p:nvPr/>
            </p:nvSpPr>
            <p:spPr bwMode="auto">
              <a:xfrm>
                <a:off x="0" y="5255"/>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0" name="Line 74"/>
              <p:cNvSpPr>
                <a:spLocks noChangeShapeType="1"/>
              </p:cNvSpPr>
              <p:nvPr/>
            </p:nvSpPr>
            <p:spPr bwMode="auto">
              <a:xfrm>
                <a:off x="0" y="7007"/>
                <a:ext cx="20000" cy="1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1" name="Line 75"/>
              <p:cNvSpPr>
                <a:spLocks noChangeShapeType="1"/>
              </p:cNvSpPr>
              <p:nvPr/>
            </p:nvSpPr>
            <p:spPr bwMode="auto">
              <a:xfrm>
                <a:off x="0" y="8758"/>
                <a:ext cx="20000" cy="1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2" name="Line 76"/>
              <p:cNvSpPr>
                <a:spLocks noChangeShapeType="1"/>
              </p:cNvSpPr>
              <p:nvPr/>
            </p:nvSpPr>
            <p:spPr bwMode="auto">
              <a:xfrm>
                <a:off x="0" y="12244"/>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3" name="Line 77"/>
              <p:cNvSpPr>
                <a:spLocks noChangeShapeType="1"/>
              </p:cNvSpPr>
              <p:nvPr/>
            </p:nvSpPr>
            <p:spPr bwMode="auto">
              <a:xfrm>
                <a:off x="0" y="10501"/>
                <a:ext cx="20000" cy="1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4" name="Line 78"/>
              <p:cNvSpPr>
                <a:spLocks noChangeShapeType="1"/>
              </p:cNvSpPr>
              <p:nvPr/>
            </p:nvSpPr>
            <p:spPr bwMode="auto">
              <a:xfrm>
                <a:off x="0" y="14087"/>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5" name="Line 79"/>
              <p:cNvSpPr>
                <a:spLocks noChangeShapeType="1"/>
              </p:cNvSpPr>
              <p:nvPr/>
            </p:nvSpPr>
            <p:spPr bwMode="auto">
              <a:xfrm>
                <a:off x="0" y="15693"/>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6" name="Line 80"/>
              <p:cNvSpPr>
                <a:spLocks noChangeShapeType="1"/>
              </p:cNvSpPr>
              <p:nvPr/>
            </p:nvSpPr>
            <p:spPr bwMode="auto">
              <a:xfrm>
                <a:off x="0" y="17590"/>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57" name="Line 81"/>
              <p:cNvSpPr>
                <a:spLocks noChangeShapeType="1"/>
              </p:cNvSpPr>
              <p:nvPr/>
            </p:nvSpPr>
            <p:spPr bwMode="auto">
              <a:xfrm>
                <a:off x="0" y="19487"/>
                <a:ext cx="20000" cy="9"/>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cxnSp>
          <p:nvCxnSpPr>
            <p:cNvPr id="26643" name="直接连接符 42"/>
            <p:cNvCxnSpPr/>
            <p:nvPr/>
          </p:nvCxnSpPr>
          <p:spPr bwMode="auto">
            <a:xfrm>
              <a:off x="7693053" y="2170360"/>
              <a:ext cx="263323"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4" name="直接连接符 46"/>
            <p:cNvCxnSpPr/>
            <p:nvPr/>
          </p:nvCxnSpPr>
          <p:spPr bwMode="auto">
            <a:xfrm>
              <a:off x="7540625" y="3778760"/>
              <a:ext cx="415751"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5" name="直接连接符 48"/>
            <p:cNvCxnSpPr/>
            <p:nvPr/>
          </p:nvCxnSpPr>
          <p:spPr bwMode="auto">
            <a:xfrm>
              <a:off x="7559649" y="3031456"/>
              <a:ext cx="396727"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6634" name="直接连接符 52"/>
          <p:cNvCxnSpPr/>
          <p:nvPr/>
        </p:nvCxnSpPr>
        <p:spPr bwMode="auto">
          <a:xfrm flipV="1">
            <a:off x="8327530" y="3935006"/>
            <a:ext cx="734695" cy="1270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Rectangle 3"/>
          <p:cNvSpPr txBox="1">
            <a:spLocks noChangeArrowheads="1"/>
          </p:cNvSpPr>
          <p:nvPr/>
        </p:nvSpPr>
        <p:spPr bwMode="auto">
          <a:xfrm>
            <a:off x="617515" y="1455133"/>
            <a:ext cx="4119707"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defTabSz="914400">
              <a:lnSpc>
                <a:spcPct val="150000"/>
              </a:lnSpc>
              <a:spcBef>
                <a:spcPts val="0"/>
              </a:spcBef>
              <a:spcAft>
                <a:spcPts val="1000"/>
              </a:spcAft>
              <a:buFont typeface="Wingdings" panose="05000000000000000000" pitchFamily="2" charset="2"/>
              <a:buChar char="u"/>
            </a:pPr>
            <a:r>
              <a:rPr lang="en-US" altLang="zh-CN" sz="2800" b="1" kern="0" dirty="0">
                <a:solidFill>
                  <a:srgbClr val="0033CC"/>
                </a:solidFill>
                <a:effectLst>
                  <a:outerShdw blurRad="38100" dist="38100" dir="2700000" algn="tl">
                    <a:srgbClr val="000000">
                      <a:alpha val="43137"/>
                    </a:srgbClr>
                  </a:outerShdw>
                </a:effectLst>
                <a:latin typeface="+mj-lt"/>
                <a:ea typeface="+mj-ea"/>
                <a:cs typeface="+mj-cs"/>
              </a:rPr>
              <a:t> </a:t>
            </a:r>
            <a:r>
              <a:rPr lang="en-US" altLang="zh-CN" sz="2800" b="1" kern="0" dirty="0">
                <a:solidFill>
                  <a:srgbClr val="0033CC"/>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EPROM----</a:t>
            </a:r>
            <a:r>
              <a:rPr lang="en-US" altLang="zh-CN" sz="2800" b="1" kern="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2716</a:t>
            </a:r>
            <a:endParaRPr lang="zh-CN" altLang="en-US" sz="2800" b="1" kern="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grpSp>
        <p:nvGrpSpPr>
          <p:cNvPr id="2" name="组合 1"/>
          <p:cNvGrpSpPr/>
          <p:nvPr/>
        </p:nvGrpSpPr>
        <p:grpSpPr>
          <a:xfrm>
            <a:off x="2225837" y="4657617"/>
            <a:ext cx="1919969" cy="535473"/>
            <a:chOff x="2100489" y="4338043"/>
            <a:chExt cx="1919969" cy="535473"/>
          </a:xfrm>
        </p:grpSpPr>
        <p:cxnSp>
          <p:nvCxnSpPr>
            <p:cNvPr id="26631" name="直接连接符 43"/>
            <p:cNvCxnSpPr>
              <a:cxnSpLocks noChangeShapeType="1"/>
            </p:cNvCxnSpPr>
            <p:nvPr/>
          </p:nvCxnSpPr>
          <p:spPr bwMode="auto">
            <a:xfrm>
              <a:off x="2100489" y="4873516"/>
              <a:ext cx="504825"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2" name="直接连接符 44"/>
            <p:cNvCxnSpPr/>
            <p:nvPr/>
          </p:nvCxnSpPr>
          <p:spPr bwMode="auto">
            <a:xfrm>
              <a:off x="2913745" y="4338043"/>
              <a:ext cx="415925"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43"/>
            <p:cNvCxnSpPr>
              <a:cxnSpLocks noChangeShapeType="1"/>
            </p:cNvCxnSpPr>
            <p:nvPr/>
          </p:nvCxnSpPr>
          <p:spPr bwMode="auto">
            <a:xfrm>
              <a:off x="3515633" y="4341512"/>
              <a:ext cx="504825"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49" name="Rectangle 3"/>
          <p:cNvSpPr txBox="1">
            <a:spLocks noChangeArrowheads="1"/>
          </p:cNvSpPr>
          <p:nvPr/>
        </p:nvSpPr>
        <p:spPr bwMode="auto">
          <a:xfrm>
            <a:off x="457135" y="817335"/>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4.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只读存储器（</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ROM</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body" idx="1"/>
          </p:nvPr>
        </p:nvSpPr>
        <p:spPr>
          <a:xfrm>
            <a:off x="746544" y="2096047"/>
            <a:ext cx="4113212" cy="3705225"/>
          </a:xfrm>
          <a:noFill/>
          <a:extLst>
            <a:ext uri="{91240B29-F687-4F45-9708-019B960494DF}">
              <a14:hiddenLine xmlns:a14="http://schemas.microsoft.com/office/drawing/2010/main" w="76200">
                <a:solidFill>
                  <a:srgbClr val="006600"/>
                </a:solidFill>
                <a:miter lim="800000"/>
                <a:headEnd/>
                <a:tailEnd/>
              </a14:hiddenLine>
            </a:ext>
          </a:extLst>
        </p:spPr>
        <p:txBody>
          <a:bodyPr/>
          <a:lstStyle/>
          <a:p>
            <a:pPr marL="542925" indent="-542925" fontAlgn="auto">
              <a:lnSpc>
                <a:spcPct val="130000"/>
              </a:lnSpc>
              <a:spcBef>
                <a:spcPts val="0"/>
              </a:spcBef>
              <a:spcAft>
                <a:spcPts val="0"/>
              </a:spcAft>
              <a:buClr>
                <a:srgbClr val="C00000"/>
              </a:buClr>
              <a:buSzPct val="80000"/>
              <a:buFont typeface="Wingdings" panose="05000000000000000000" pitchFamily="2" charset="2"/>
              <a:buChar char="p"/>
              <a:defRPr/>
            </a:pPr>
            <a:r>
              <a:rPr lang="zh-CN" altLang="en-US" sz="2800" b="1" dirty="0">
                <a:latin typeface="+mj-ea"/>
                <a:ea typeface="+mj-ea"/>
              </a:rPr>
              <a:t>存储容量为 </a:t>
            </a:r>
            <a:r>
              <a:rPr lang="en-US" altLang="zh-CN" sz="2800" b="1" dirty="0">
                <a:latin typeface="+mj-ea"/>
                <a:ea typeface="+mj-ea"/>
              </a:rPr>
              <a:t>8K×8</a:t>
            </a:r>
          </a:p>
          <a:p>
            <a:pPr marL="542925" indent="-542925" fontAlgn="auto">
              <a:lnSpc>
                <a:spcPct val="130000"/>
              </a:lnSpc>
              <a:spcBef>
                <a:spcPts val="0"/>
              </a:spcBef>
              <a:spcAft>
                <a:spcPts val="0"/>
              </a:spcAft>
              <a:buClr>
                <a:srgbClr val="C00000"/>
              </a:buClr>
              <a:buSzPct val="80000"/>
              <a:buFont typeface="Wingdings" panose="05000000000000000000" pitchFamily="2" charset="2"/>
              <a:buChar char="p"/>
              <a:defRPr/>
            </a:pPr>
            <a:r>
              <a:rPr lang="en-US" altLang="zh-CN" sz="2800" b="1" dirty="0">
                <a:latin typeface="+mj-ea"/>
                <a:ea typeface="+mj-ea"/>
              </a:rPr>
              <a:t>28</a:t>
            </a:r>
            <a:r>
              <a:rPr lang="zh-CN" altLang="en-US" sz="2800" b="1" dirty="0">
                <a:latin typeface="+mj-ea"/>
                <a:ea typeface="+mj-ea"/>
              </a:rPr>
              <a:t>个引脚：</a:t>
            </a:r>
          </a:p>
          <a:p>
            <a:pPr marL="808355" lvl="1" indent="-263525" fontAlgn="auto">
              <a:lnSpc>
                <a:spcPct val="130000"/>
              </a:lnSpc>
              <a:spcBef>
                <a:spcPts val="0"/>
              </a:spcBef>
              <a:spcAft>
                <a:spcPts val="0"/>
              </a:spcAft>
              <a:buClr>
                <a:srgbClr val="C00000"/>
              </a:buClr>
              <a:buSzPct val="80000"/>
              <a:buFontTx/>
              <a:buChar char="•"/>
              <a:defRPr/>
            </a:pPr>
            <a:r>
              <a:rPr lang="en-US" altLang="zh-CN" sz="2400" b="1" dirty="0">
                <a:solidFill>
                  <a:srgbClr val="7030A0"/>
                </a:solidFill>
                <a:latin typeface="华文楷体" panose="02010600040101010101" pitchFamily="2" charset="-122"/>
                <a:ea typeface="华文楷体" panose="02010600040101010101" pitchFamily="2" charset="-122"/>
              </a:rPr>
              <a:t>13 </a:t>
            </a:r>
            <a:r>
              <a:rPr lang="zh-CN" altLang="en-US" sz="2400" b="1" dirty="0">
                <a:solidFill>
                  <a:srgbClr val="7030A0"/>
                </a:solidFill>
                <a:latin typeface="华文楷体" panose="02010600040101010101" pitchFamily="2" charset="-122"/>
                <a:ea typeface="华文楷体" panose="02010600040101010101" pitchFamily="2" charset="-122"/>
              </a:rPr>
              <a:t>根地址线 </a:t>
            </a:r>
            <a:r>
              <a:rPr lang="en-US" altLang="zh-CN" sz="2400" b="1" dirty="0">
                <a:solidFill>
                  <a:srgbClr val="7030A0"/>
                </a:solidFill>
                <a:latin typeface="华文楷体" panose="02010600040101010101" pitchFamily="2" charset="-122"/>
                <a:ea typeface="华文楷体" panose="02010600040101010101" pitchFamily="2" charset="-122"/>
              </a:rPr>
              <a:t>A</a:t>
            </a:r>
            <a:r>
              <a:rPr lang="en-US" altLang="zh-CN" sz="2400" b="1" baseline="-25000" dirty="0">
                <a:solidFill>
                  <a:srgbClr val="7030A0"/>
                </a:solidFill>
                <a:latin typeface="华文楷体" panose="02010600040101010101" pitchFamily="2" charset="-122"/>
                <a:ea typeface="华文楷体" panose="02010600040101010101" pitchFamily="2" charset="-122"/>
              </a:rPr>
              <a:t>12</a:t>
            </a:r>
            <a:r>
              <a:rPr lang="zh-CN" altLang="en-US" sz="2400" b="1" dirty="0">
                <a:solidFill>
                  <a:srgbClr val="7030A0"/>
                </a:solidFill>
                <a:latin typeface="华文楷体" panose="02010600040101010101" pitchFamily="2" charset="-122"/>
                <a:ea typeface="华文楷体" panose="02010600040101010101" pitchFamily="2" charset="-122"/>
              </a:rPr>
              <a:t>～</a:t>
            </a:r>
            <a:r>
              <a:rPr lang="en-US" altLang="zh-CN" sz="2400" b="1" dirty="0">
                <a:solidFill>
                  <a:srgbClr val="7030A0"/>
                </a:solidFill>
                <a:latin typeface="华文楷体" panose="02010600040101010101" pitchFamily="2" charset="-122"/>
                <a:ea typeface="华文楷体" panose="02010600040101010101" pitchFamily="2" charset="-122"/>
              </a:rPr>
              <a:t>A</a:t>
            </a:r>
            <a:r>
              <a:rPr lang="en-US" altLang="zh-CN" sz="2400" b="1" baseline="-25000" dirty="0">
                <a:solidFill>
                  <a:srgbClr val="7030A0"/>
                </a:solidFill>
                <a:latin typeface="华文楷体" panose="02010600040101010101" pitchFamily="2" charset="-122"/>
                <a:ea typeface="华文楷体" panose="02010600040101010101" pitchFamily="2" charset="-122"/>
              </a:rPr>
              <a:t>0</a:t>
            </a:r>
          </a:p>
          <a:p>
            <a:pPr marL="808355" lvl="1" indent="-263525" fontAlgn="auto">
              <a:lnSpc>
                <a:spcPct val="130000"/>
              </a:lnSpc>
              <a:spcBef>
                <a:spcPts val="0"/>
              </a:spcBef>
              <a:spcAft>
                <a:spcPts val="0"/>
              </a:spcAft>
              <a:buClr>
                <a:srgbClr val="C00000"/>
              </a:buClr>
              <a:buSzPct val="80000"/>
              <a:buFontTx/>
              <a:buChar char="•"/>
              <a:defRPr/>
            </a:pPr>
            <a:r>
              <a:rPr lang="en-US" altLang="zh-CN" sz="2400" b="1" dirty="0">
                <a:solidFill>
                  <a:srgbClr val="7030A0"/>
                </a:solidFill>
                <a:latin typeface="华文楷体" panose="02010600040101010101" pitchFamily="2" charset="-122"/>
                <a:ea typeface="华文楷体" panose="02010600040101010101" pitchFamily="2" charset="-122"/>
              </a:rPr>
              <a:t>8 </a:t>
            </a:r>
            <a:r>
              <a:rPr lang="zh-CN" altLang="en-US" sz="2400" b="1" dirty="0">
                <a:solidFill>
                  <a:srgbClr val="7030A0"/>
                </a:solidFill>
                <a:latin typeface="华文楷体" panose="02010600040101010101" pitchFamily="2" charset="-122"/>
                <a:ea typeface="华文楷体" panose="02010600040101010101" pitchFamily="2" charset="-122"/>
              </a:rPr>
              <a:t>根数据线 </a:t>
            </a:r>
            <a:r>
              <a:rPr lang="en-US" altLang="zh-CN" sz="2400" b="1" dirty="0">
                <a:solidFill>
                  <a:srgbClr val="7030A0"/>
                </a:solidFill>
                <a:latin typeface="华文楷体" panose="02010600040101010101" pitchFamily="2" charset="-122"/>
                <a:ea typeface="华文楷体" panose="02010600040101010101" pitchFamily="2" charset="-122"/>
              </a:rPr>
              <a:t>D</a:t>
            </a:r>
            <a:r>
              <a:rPr lang="en-US" altLang="zh-CN" sz="2400" b="1" baseline="-25000" dirty="0">
                <a:solidFill>
                  <a:srgbClr val="7030A0"/>
                </a:solidFill>
                <a:latin typeface="华文楷体" panose="02010600040101010101" pitchFamily="2" charset="-122"/>
                <a:ea typeface="华文楷体" panose="02010600040101010101" pitchFamily="2" charset="-122"/>
              </a:rPr>
              <a:t>7</a:t>
            </a:r>
            <a:r>
              <a:rPr lang="zh-CN" altLang="en-US" sz="2400" b="1" dirty="0">
                <a:solidFill>
                  <a:srgbClr val="7030A0"/>
                </a:solidFill>
                <a:latin typeface="华文楷体" panose="02010600040101010101" pitchFamily="2" charset="-122"/>
                <a:ea typeface="华文楷体" panose="02010600040101010101" pitchFamily="2" charset="-122"/>
              </a:rPr>
              <a:t>～</a:t>
            </a:r>
            <a:r>
              <a:rPr lang="en-US" altLang="zh-CN" sz="2400" b="1" dirty="0">
                <a:solidFill>
                  <a:srgbClr val="7030A0"/>
                </a:solidFill>
                <a:latin typeface="华文楷体" panose="02010600040101010101" pitchFamily="2" charset="-122"/>
                <a:ea typeface="华文楷体" panose="02010600040101010101" pitchFamily="2" charset="-122"/>
              </a:rPr>
              <a:t>D</a:t>
            </a:r>
            <a:r>
              <a:rPr lang="en-US" altLang="zh-CN" sz="2400" b="1" baseline="-25000" dirty="0">
                <a:solidFill>
                  <a:srgbClr val="7030A0"/>
                </a:solidFill>
                <a:latin typeface="华文楷体" panose="02010600040101010101" pitchFamily="2" charset="-122"/>
                <a:ea typeface="华文楷体" panose="02010600040101010101" pitchFamily="2" charset="-122"/>
              </a:rPr>
              <a:t>0</a:t>
            </a:r>
          </a:p>
          <a:p>
            <a:pPr marL="808355" lvl="1" indent="-263525" fontAlgn="auto">
              <a:lnSpc>
                <a:spcPct val="130000"/>
              </a:lnSpc>
              <a:spcBef>
                <a:spcPts val="0"/>
              </a:spcBef>
              <a:spcAft>
                <a:spcPts val="0"/>
              </a:spcAft>
              <a:buClr>
                <a:srgbClr val="C00000"/>
              </a:buClr>
              <a:buSzPct val="80000"/>
              <a:buFontTx/>
              <a:buChar char="•"/>
              <a:defRPr/>
            </a:pPr>
            <a:r>
              <a:rPr lang="zh-CN" altLang="en-US" sz="2400" b="1" dirty="0">
                <a:solidFill>
                  <a:srgbClr val="7030A0"/>
                </a:solidFill>
                <a:latin typeface="华文楷体" panose="02010600040101010101" pitchFamily="2" charset="-122"/>
                <a:ea typeface="华文楷体" panose="02010600040101010101" pitchFamily="2" charset="-122"/>
              </a:rPr>
              <a:t>片选 </a:t>
            </a:r>
            <a:r>
              <a:rPr lang="en-US" altLang="zh-CN" sz="2400" b="1" dirty="0">
                <a:solidFill>
                  <a:srgbClr val="7030A0"/>
                </a:solidFill>
                <a:latin typeface="华文楷体" panose="02010600040101010101" pitchFamily="2" charset="-122"/>
                <a:ea typeface="华文楷体" panose="02010600040101010101" pitchFamily="2" charset="-122"/>
              </a:rPr>
              <a:t>CE</a:t>
            </a:r>
          </a:p>
          <a:p>
            <a:pPr marL="808355" lvl="1" indent="-263525" fontAlgn="auto">
              <a:lnSpc>
                <a:spcPct val="130000"/>
              </a:lnSpc>
              <a:spcBef>
                <a:spcPts val="0"/>
              </a:spcBef>
              <a:spcAft>
                <a:spcPts val="0"/>
              </a:spcAft>
              <a:buClr>
                <a:srgbClr val="C00000"/>
              </a:buClr>
              <a:buSzPct val="80000"/>
              <a:buFontTx/>
              <a:buChar char="•"/>
              <a:defRPr/>
            </a:pPr>
            <a:r>
              <a:rPr lang="zh-CN" altLang="en-US" sz="2400" b="1" dirty="0">
                <a:solidFill>
                  <a:srgbClr val="7030A0"/>
                </a:solidFill>
                <a:latin typeface="华文楷体" panose="02010600040101010101" pitchFamily="2" charset="-122"/>
                <a:ea typeface="华文楷体" panose="02010600040101010101" pitchFamily="2" charset="-122"/>
              </a:rPr>
              <a:t>编程 </a:t>
            </a:r>
            <a:r>
              <a:rPr lang="en-US" altLang="zh-CN" sz="2400" b="1" dirty="0">
                <a:solidFill>
                  <a:srgbClr val="7030A0"/>
                </a:solidFill>
                <a:latin typeface="华文楷体" panose="02010600040101010101" pitchFamily="2" charset="-122"/>
                <a:ea typeface="华文楷体" panose="02010600040101010101" pitchFamily="2" charset="-122"/>
              </a:rPr>
              <a:t>PGM</a:t>
            </a:r>
          </a:p>
          <a:p>
            <a:pPr marL="808355" lvl="1" indent="-263525" fontAlgn="auto">
              <a:lnSpc>
                <a:spcPct val="130000"/>
              </a:lnSpc>
              <a:spcBef>
                <a:spcPts val="0"/>
              </a:spcBef>
              <a:spcAft>
                <a:spcPts val="0"/>
              </a:spcAft>
              <a:buClr>
                <a:srgbClr val="C00000"/>
              </a:buClr>
              <a:buSzPct val="80000"/>
              <a:buFontTx/>
              <a:buChar char="•"/>
              <a:defRPr/>
            </a:pPr>
            <a:r>
              <a:rPr lang="zh-CN" altLang="en-US" sz="2400" b="1" dirty="0">
                <a:solidFill>
                  <a:srgbClr val="7030A0"/>
                </a:solidFill>
                <a:latin typeface="华文楷体" panose="02010600040101010101" pitchFamily="2" charset="-122"/>
                <a:ea typeface="华文楷体" panose="02010600040101010101" pitchFamily="2" charset="-122"/>
              </a:rPr>
              <a:t>读写 </a:t>
            </a:r>
            <a:r>
              <a:rPr lang="en-US" altLang="zh-CN" sz="2400" b="1" dirty="0">
                <a:solidFill>
                  <a:srgbClr val="7030A0"/>
                </a:solidFill>
                <a:latin typeface="华文楷体" panose="02010600040101010101" pitchFamily="2" charset="-122"/>
                <a:ea typeface="华文楷体" panose="02010600040101010101" pitchFamily="2" charset="-122"/>
              </a:rPr>
              <a:t>OE</a:t>
            </a:r>
          </a:p>
          <a:p>
            <a:pPr marL="808355" lvl="1" indent="-263525" fontAlgn="auto">
              <a:lnSpc>
                <a:spcPct val="130000"/>
              </a:lnSpc>
              <a:spcBef>
                <a:spcPts val="0"/>
              </a:spcBef>
              <a:spcAft>
                <a:spcPts val="0"/>
              </a:spcAft>
              <a:buClr>
                <a:srgbClr val="C00000"/>
              </a:buClr>
              <a:buSzPct val="80000"/>
              <a:buFontTx/>
              <a:buChar char="•"/>
              <a:defRPr/>
            </a:pPr>
            <a:r>
              <a:rPr lang="zh-CN" altLang="en-US" sz="2400" b="1" dirty="0">
                <a:solidFill>
                  <a:srgbClr val="7030A0"/>
                </a:solidFill>
                <a:latin typeface="华文楷体" panose="02010600040101010101" pitchFamily="2" charset="-122"/>
                <a:ea typeface="华文楷体" panose="02010600040101010101" pitchFamily="2" charset="-122"/>
              </a:rPr>
              <a:t>编程电压 </a:t>
            </a:r>
            <a:r>
              <a:rPr lang="en-US" altLang="zh-CN" sz="2400" b="1" dirty="0">
                <a:solidFill>
                  <a:srgbClr val="7030A0"/>
                </a:solidFill>
                <a:latin typeface="华文楷体" panose="02010600040101010101" pitchFamily="2" charset="-122"/>
                <a:ea typeface="华文楷体" panose="02010600040101010101" pitchFamily="2" charset="-122"/>
              </a:rPr>
              <a:t>V</a:t>
            </a:r>
            <a:r>
              <a:rPr lang="en-US" altLang="zh-CN" sz="2400" b="1" baseline="-25000" dirty="0">
                <a:solidFill>
                  <a:srgbClr val="7030A0"/>
                </a:solidFill>
                <a:latin typeface="华文楷体" panose="02010600040101010101" pitchFamily="2" charset="-122"/>
                <a:ea typeface="华文楷体" panose="02010600040101010101" pitchFamily="2" charset="-122"/>
              </a:rPr>
              <a:t>PP</a:t>
            </a:r>
          </a:p>
        </p:txBody>
      </p:sp>
      <p:grpSp>
        <p:nvGrpSpPr>
          <p:cNvPr id="27655" name="组合 7"/>
          <p:cNvGrpSpPr/>
          <p:nvPr/>
        </p:nvGrpSpPr>
        <p:grpSpPr bwMode="auto">
          <a:xfrm>
            <a:off x="4565650" y="1476375"/>
            <a:ext cx="4071938" cy="4694238"/>
            <a:chOff x="4565650" y="1476375"/>
            <a:chExt cx="4071938" cy="4694238"/>
          </a:xfrm>
        </p:grpSpPr>
        <p:sp>
          <p:nvSpPr>
            <p:cNvPr id="27660" name="Rectangle 48"/>
            <p:cNvSpPr>
              <a:spLocks noChangeArrowheads="1"/>
            </p:cNvSpPr>
            <p:nvPr/>
          </p:nvSpPr>
          <p:spPr bwMode="auto">
            <a:xfrm>
              <a:off x="5711825" y="1479550"/>
              <a:ext cx="1473200" cy="4513263"/>
            </a:xfrm>
            <a:prstGeom prst="rect">
              <a:avLst/>
            </a:prstGeom>
            <a:solidFill>
              <a:srgbClr val="005200"/>
            </a:solidFill>
            <a:ln w="28575">
              <a:solidFill>
                <a:srgbClr val="66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27661" name="Arc 50"/>
            <p:cNvSpPr/>
            <p:nvPr/>
          </p:nvSpPr>
          <p:spPr bwMode="auto">
            <a:xfrm flipH="1" flipV="1">
              <a:off x="6251575" y="1498600"/>
              <a:ext cx="198438" cy="165100"/>
            </a:xfrm>
            <a:custGeom>
              <a:avLst/>
              <a:gdLst>
                <a:gd name="T0" fmla="*/ 0 w 21600"/>
                <a:gd name="T1" fmla="*/ 0 h 21600"/>
                <a:gd name="T2" fmla="*/ 1823039 w 21600"/>
                <a:gd name="T3" fmla="*/ 1261945 h 21600"/>
                <a:gd name="T4" fmla="*/ 0 w 21600"/>
                <a:gd name="T5" fmla="*/ 126194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005200"/>
            </a:solidFill>
            <a:ln w="28575">
              <a:solidFill>
                <a:srgbClr val="66FFFF"/>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2" name="Arc 51"/>
            <p:cNvSpPr/>
            <p:nvPr/>
          </p:nvSpPr>
          <p:spPr bwMode="auto">
            <a:xfrm flipV="1">
              <a:off x="6446838" y="1498600"/>
              <a:ext cx="198437" cy="165100"/>
            </a:xfrm>
            <a:custGeom>
              <a:avLst/>
              <a:gdLst>
                <a:gd name="T0" fmla="*/ 0 w 21600"/>
                <a:gd name="T1" fmla="*/ 0 h 21600"/>
                <a:gd name="T2" fmla="*/ 1823021 w 21600"/>
                <a:gd name="T3" fmla="*/ 1261945 h 21600"/>
                <a:gd name="T4" fmla="*/ 0 w 21600"/>
                <a:gd name="T5" fmla="*/ 126194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005200"/>
            </a:solidFill>
            <a:ln w="28575">
              <a:solidFill>
                <a:srgbClr val="66FFFF"/>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3" name="Line 53"/>
            <p:cNvSpPr>
              <a:spLocks noChangeShapeType="1"/>
            </p:cNvSpPr>
            <p:nvPr/>
          </p:nvSpPr>
          <p:spPr bwMode="auto">
            <a:xfrm>
              <a:off x="7183438" y="1681163"/>
              <a:ext cx="246062"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4" name="Line 54"/>
            <p:cNvSpPr>
              <a:spLocks noChangeShapeType="1"/>
            </p:cNvSpPr>
            <p:nvPr/>
          </p:nvSpPr>
          <p:spPr bwMode="auto">
            <a:xfrm>
              <a:off x="7183438" y="1990725"/>
              <a:ext cx="246062" cy="3175"/>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5" name="Line 55"/>
            <p:cNvSpPr>
              <a:spLocks noChangeShapeType="1"/>
            </p:cNvSpPr>
            <p:nvPr/>
          </p:nvSpPr>
          <p:spPr bwMode="auto">
            <a:xfrm>
              <a:off x="7183438" y="2300288"/>
              <a:ext cx="246062"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6" name="Line 56"/>
            <p:cNvSpPr>
              <a:spLocks noChangeShapeType="1"/>
            </p:cNvSpPr>
            <p:nvPr/>
          </p:nvSpPr>
          <p:spPr bwMode="auto">
            <a:xfrm>
              <a:off x="7183438" y="2630488"/>
              <a:ext cx="246062" cy="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7" name="Line 57"/>
            <p:cNvSpPr>
              <a:spLocks noChangeShapeType="1"/>
            </p:cNvSpPr>
            <p:nvPr/>
          </p:nvSpPr>
          <p:spPr bwMode="auto">
            <a:xfrm>
              <a:off x="7183438" y="2957513"/>
              <a:ext cx="246062" cy="3175"/>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8" name="Line 58"/>
            <p:cNvSpPr>
              <a:spLocks noChangeShapeType="1"/>
            </p:cNvSpPr>
            <p:nvPr/>
          </p:nvSpPr>
          <p:spPr bwMode="auto">
            <a:xfrm>
              <a:off x="7183438" y="3267075"/>
              <a:ext cx="246062" cy="1588"/>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9" name="Line 59"/>
            <p:cNvSpPr>
              <a:spLocks noChangeShapeType="1"/>
            </p:cNvSpPr>
            <p:nvPr/>
          </p:nvSpPr>
          <p:spPr bwMode="auto">
            <a:xfrm>
              <a:off x="7183438" y="3581400"/>
              <a:ext cx="246062" cy="1588"/>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0" name="Line 60"/>
            <p:cNvSpPr>
              <a:spLocks noChangeShapeType="1"/>
            </p:cNvSpPr>
            <p:nvPr/>
          </p:nvSpPr>
          <p:spPr bwMode="auto">
            <a:xfrm>
              <a:off x="7183438" y="3881438"/>
              <a:ext cx="246062"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1" name="Line 61"/>
            <p:cNvSpPr>
              <a:spLocks noChangeShapeType="1"/>
            </p:cNvSpPr>
            <p:nvPr/>
          </p:nvSpPr>
          <p:spPr bwMode="auto">
            <a:xfrm>
              <a:off x="7183438" y="4189413"/>
              <a:ext cx="246062"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2" name="Line 62"/>
            <p:cNvSpPr>
              <a:spLocks noChangeShapeType="1"/>
            </p:cNvSpPr>
            <p:nvPr/>
          </p:nvSpPr>
          <p:spPr bwMode="auto">
            <a:xfrm>
              <a:off x="7183438" y="4519613"/>
              <a:ext cx="246062" cy="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3" name="Line 63"/>
            <p:cNvSpPr>
              <a:spLocks noChangeShapeType="1"/>
            </p:cNvSpPr>
            <p:nvPr/>
          </p:nvSpPr>
          <p:spPr bwMode="auto">
            <a:xfrm>
              <a:off x="7183438" y="4867275"/>
              <a:ext cx="246062" cy="1588"/>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4" name="Line 64"/>
            <p:cNvSpPr>
              <a:spLocks noChangeShapeType="1"/>
            </p:cNvSpPr>
            <p:nvPr/>
          </p:nvSpPr>
          <p:spPr bwMode="auto">
            <a:xfrm>
              <a:off x="7183438" y="5176838"/>
              <a:ext cx="246062"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5" name="Line 65"/>
            <p:cNvSpPr>
              <a:spLocks noChangeShapeType="1"/>
            </p:cNvSpPr>
            <p:nvPr/>
          </p:nvSpPr>
          <p:spPr bwMode="auto">
            <a:xfrm>
              <a:off x="7183438" y="5484813"/>
              <a:ext cx="246062"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6" name="Line 66"/>
            <p:cNvSpPr>
              <a:spLocks noChangeShapeType="1"/>
            </p:cNvSpPr>
            <p:nvPr/>
          </p:nvSpPr>
          <p:spPr bwMode="auto">
            <a:xfrm>
              <a:off x="7183438" y="5780088"/>
              <a:ext cx="246062"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7" name="Line 68"/>
            <p:cNvSpPr>
              <a:spLocks noChangeShapeType="1"/>
            </p:cNvSpPr>
            <p:nvPr/>
          </p:nvSpPr>
          <p:spPr bwMode="auto">
            <a:xfrm>
              <a:off x="5467350" y="1681163"/>
              <a:ext cx="246063"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8" name="Line 69"/>
            <p:cNvSpPr>
              <a:spLocks noChangeShapeType="1"/>
            </p:cNvSpPr>
            <p:nvPr/>
          </p:nvSpPr>
          <p:spPr bwMode="auto">
            <a:xfrm>
              <a:off x="5467350" y="1989138"/>
              <a:ext cx="246063" cy="3175"/>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9" name="Line 70"/>
            <p:cNvSpPr>
              <a:spLocks noChangeShapeType="1"/>
            </p:cNvSpPr>
            <p:nvPr/>
          </p:nvSpPr>
          <p:spPr bwMode="auto">
            <a:xfrm>
              <a:off x="5467350" y="2297113"/>
              <a:ext cx="246063"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0" name="Line 71"/>
            <p:cNvSpPr>
              <a:spLocks noChangeShapeType="1"/>
            </p:cNvSpPr>
            <p:nvPr/>
          </p:nvSpPr>
          <p:spPr bwMode="auto">
            <a:xfrm>
              <a:off x="5467350" y="2624138"/>
              <a:ext cx="246063"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1" name="Line 72"/>
            <p:cNvSpPr>
              <a:spLocks noChangeShapeType="1"/>
            </p:cNvSpPr>
            <p:nvPr/>
          </p:nvSpPr>
          <p:spPr bwMode="auto">
            <a:xfrm>
              <a:off x="5467350" y="2952750"/>
              <a:ext cx="246063" cy="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2" name="Line 73"/>
            <p:cNvSpPr>
              <a:spLocks noChangeShapeType="1"/>
            </p:cNvSpPr>
            <p:nvPr/>
          </p:nvSpPr>
          <p:spPr bwMode="auto">
            <a:xfrm>
              <a:off x="5467350" y="3259138"/>
              <a:ext cx="246063"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3" name="Line 74"/>
            <p:cNvSpPr>
              <a:spLocks noChangeShapeType="1"/>
            </p:cNvSpPr>
            <p:nvPr/>
          </p:nvSpPr>
          <p:spPr bwMode="auto">
            <a:xfrm>
              <a:off x="5467350" y="3571875"/>
              <a:ext cx="246063" cy="3175"/>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4" name="Line 75"/>
            <p:cNvSpPr>
              <a:spLocks noChangeShapeType="1"/>
            </p:cNvSpPr>
            <p:nvPr/>
          </p:nvSpPr>
          <p:spPr bwMode="auto">
            <a:xfrm>
              <a:off x="5467350" y="3870325"/>
              <a:ext cx="246063" cy="1588"/>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5" name="Line 76"/>
            <p:cNvSpPr>
              <a:spLocks noChangeShapeType="1"/>
            </p:cNvSpPr>
            <p:nvPr/>
          </p:nvSpPr>
          <p:spPr bwMode="auto">
            <a:xfrm>
              <a:off x="5467350" y="4178300"/>
              <a:ext cx="246063" cy="3175"/>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6" name="Line 77"/>
            <p:cNvSpPr>
              <a:spLocks noChangeShapeType="1"/>
            </p:cNvSpPr>
            <p:nvPr/>
          </p:nvSpPr>
          <p:spPr bwMode="auto">
            <a:xfrm>
              <a:off x="5467350" y="4505325"/>
              <a:ext cx="246063" cy="1588"/>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7" name="Line 78"/>
            <p:cNvSpPr>
              <a:spLocks noChangeShapeType="1"/>
            </p:cNvSpPr>
            <p:nvPr/>
          </p:nvSpPr>
          <p:spPr bwMode="auto">
            <a:xfrm>
              <a:off x="5467350" y="4852988"/>
              <a:ext cx="246063"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8" name="Line 79"/>
            <p:cNvSpPr>
              <a:spLocks noChangeShapeType="1"/>
            </p:cNvSpPr>
            <p:nvPr/>
          </p:nvSpPr>
          <p:spPr bwMode="auto">
            <a:xfrm>
              <a:off x="5467350" y="5160963"/>
              <a:ext cx="246063"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9" name="Line 80"/>
            <p:cNvSpPr>
              <a:spLocks noChangeShapeType="1"/>
            </p:cNvSpPr>
            <p:nvPr/>
          </p:nvSpPr>
          <p:spPr bwMode="auto">
            <a:xfrm>
              <a:off x="5467350" y="5468938"/>
              <a:ext cx="246063" cy="0"/>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0" name="Line 81"/>
            <p:cNvSpPr>
              <a:spLocks noChangeShapeType="1"/>
            </p:cNvSpPr>
            <p:nvPr/>
          </p:nvSpPr>
          <p:spPr bwMode="auto">
            <a:xfrm>
              <a:off x="5467350" y="5761038"/>
              <a:ext cx="246063" cy="1587"/>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1" name="Rectangle 44"/>
            <p:cNvSpPr>
              <a:spLocks noChangeArrowheads="1"/>
            </p:cNvSpPr>
            <p:nvPr/>
          </p:nvSpPr>
          <p:spPr bwMode="auto">
            <a:xfrm>
              <a:off x="4565650" y="1476375"/>
              <a:ext cx="777875" cy="469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Vpp</a:t>
              </a:r>
            </a:p>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12</a:t>
              </a:r>
              <a:endParaRPr kumimoji="0" lang="en-US" altLang="zh-CN" sz="2000">
                <a:solidFill>
                  <a:schemeClr val="tx1"/>
                </a:solidFill>
                <a:latin typeface="Times New Roman" panose="02020603050405020304" pitchFamily="18" charset="0"/>
              </a:endParaRPr>
            </a:p>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7</a:t>
              </a:r>
              <a:endParaRPr kumimoji="0" lang="en-US" altLang="zh-CN" sz="2000">
                <a:solidFill>
                  <a:schemeClr val="tx1"/>
                </a:solidFill>
                <a:latin typeface="Times New Roman" panose="02020603050405020304" pitchFamily="18" charset="0"/>
              </a:endParaRPr>
            </a:p>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6</a:t>
              </a:r>
              <a:endParaRPr kumimoji="0" lang="en-US" altLang="zh-CN" sz="2000">
                <a:solidFill>
                  <a:schemeClr val="tx1"/>
                </a:solidFill>
                <a:latin typeface="Times New Roman" panose="02020603050405020304" pitchFamily="18" charset="0"/>
              </a:endParaRPr>
            </a:p>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5</a:t>
              </a:r>
              <a:endParaRPr kumimoji="0" lang="en-US" altLang="zh-CN" sz="2000">
                <a:solidFill>
                  <a:schemeClr val="tx1"/>
                </a:solidFill>
                <a:latin typeface="Times New Roman" panose="02020603050405020304" pitchFamily="18" charset="0"/>
              </a:endParaRPr>
            </a:p>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4</a:t>
              </a:r>
              <a:endParaRPr kumimoji="0" lang="en-US" altLang="zh-CN" sz="2000">
                <a:solidFill>
                  <a:schemeClr val="tx1"/>
                </a:solidFill>
                <a:latin typeface="Times New Roman" panose="02020603050405020304" pitchFamily="18" charset="0"/>
              </a:endParaRPr>
            </a:p>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3</a:t>
              </a:r>
              <a:endParaRPr kumimoji="0" lang="en-US" altLang="zh-CN" sz="2000">
                <a:solidFill>
                  <a:schemeClr val="tx1"/>
                </a:solidFill>
                <a:latin typeface="Times New Roman" panose="02020603050405020304" pitchFamily="18" charset="0"/>
              </a:endParaRPr>
            </a:p>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2</a:t>
              </a:r>
              <a:endParaRPr kumimoji="0" lang="en-US" altLang="zh-CN" sz="2000">
                <a:solidFill>
                  <a:schemeClr val="tx1"/>
                </a:solidFill>
                <a:latin typeface="Times New Roman" panose="02020603050405020304" pitchFamily="18" charset="0"/>
              </a:endParaRPr>
            </a:p>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1</a:t>
              </a:r>
              <a:endParaRPr kumimoji="0" lang="en-US" altLang="zh-CN" sz="2000">
                <a:solidFill>
                  <a:schemeClr val="tx1"/>
                </a:solidFill>
                <a:latin typeface="Times New Roman" panose="02020603050405020304" pitchFamily="18" charset="0"/>
              </a:endParaRPr>
            </a:p>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0</a:t>
              </a:r>
              <a:endParaRPr kumimoji="0" lang="en-US" altLang="zh-CN" sz="2000">
                <a:solidFill>
                  <a:schemeClr val="tx1"/>
                </a:solidFill>
                <a:latin typeface="Times New Roman" panose="02020603050405020304" pitchFamily="18" charset="0"/>
              </a:endParaRPr>
            </a:p>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D</a:t>
              </a:r>
              <a:r>
                <a:rPr kumimoji="0" lang="en-US" altLang="zh-CN" sz="2000" baseline="-25000">
                  <a:solidFill>
                    <a:schemeClr val="tx1"/>
                  </a:solidFill>
                  <a:latin typeface="Times New Roman" panose="02020603050405020304" pitchFamily="18" charset="0"/>
                </a:rPr>
                <a:t>0</a:t>
              </a:r>
              <a:endParaRPr kumimoji="0" lang="en-US" altLang="zh-CN" sz="2000">
                <a:solidFill>
                  <a:schemeClr val="tx1"/>
                </a:solidFill>
                <a:latin typeface="Times New Roman" panose="02020603050405020304" pitchFamily="18" charset="0"/>
              </a:endParaRPr>
            </a:p>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D</a:t>
              </a:r>
              <a:r>
                <a:rPr kumimoji="0" lang="en-US" altLang="zh-CN" sz="2000" baseline="-25000">
                  <a:solidFill>
                    <a:schemeClr val="tx1"/>
                  </a:solidFill>
                  <a:latin typeface="Times New Roman" panose="02020603050405020304" pitchFamily="18" charset="0"/>
                </a:rPr>
                <a:t>1</a:t>
              </a:r>
              <a:endParaRPr kumimoji="0" lang="en-US" altLang="zh-CN" sz="2000">
                <a:solidFill>
                  <a:schemeClr val="tx1"/>
                </a:solidFill>
                <a:latin typeface="Times New Roman" panose="02020603050405020304" pitchFamily="18" charset="0"/>
              </a:endParaRPr>
            </a:p>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D</a:t>
              </a:r>
              <a:r>
                <a:rPr kumimoji="0" lang="en-US" altLang="zh-CN" sz="2000" baseline="-25000">
                  <a:solidFill>
                    <a:schemeClr val="tx1"/>
                  </a:solidFill>
                  <a:latin typeface="Times New Roman" panose="02020603050405020304" pitchFamily="18" charset="0"/>
                </a:rPr>
                <a:t>2</a:t>
              </a:r>
              <a:endParaRPr kumimoji="0" lang="en-US" altLang="zh-CN" sz="2000">
                <a:solidFill>
                  <a:schemeClr val="tx1"/>
                </a:solidFill>
                <a:latin typeface="Times New Roman" panose="02020603050405020304" pitchFamily="18" charset="0"/>
              </a:endParaRPr>
            </a:p>
            <a:p>
              <a:pPr algn="r">
                <a:spcBef>
                  <a:spcPct val="0"/>
                </a:spcBef>
                <a:spcAft>
                  <a:spcPts val="115"/>
                </a:spcAft>
                <a:buClrTx/>
                <a:buSzTx/>
                <a:buFontTx/>
                <a:buNone/>
              </a:pPr>
              <a:r>
                <a:rPr kumimoji="0" lang="en-US" altLang="zh-CN" sz="2000">
                  <a:solidFill>
                    <a:schemeClr val="tx1"/>
                  </a:solidFill>
                  <a:latin typeface="Times New Roman" panose="02020603050405020304" pitchFamily="18" charset="0"/>
                </a:rPr>
                <a:t>GND</a:t>
              </a:r>
            </a:p>
            <a:p>
              <a:pPr algn="r">
                <a:spcBef>
                  <a:spcPct val="0"/>
                </a:spcBef>
                <a:spcAft>
                  <a:spcPts val="50"/>
                </a:spcAft>
                <a:buClrTx/>
                <a:buSzTx/>
                <a:buFontTx/>
                <a:buNone/>
              </a:pPr>
              <a:endParaRPr kumimoji="0" lang="en-US" altLang="zh-CN" sz="2000">
                <a:solidFill>
                  <a:schemeClr val="tx1"/>
                </a:solidFill>
                <a:latin typeface="Times New Roman" panose="02020603050405020304" pitchFamily="18" charset="0"/>
              </a:endParaRPr>
            </a:p>
            <a:p>
              <a:pPr algn="r">
                <a:spcBef>
                  <a:spcPct val="0"/>
                </a:spcBef>
                <a:spcAft>
                  <a:spcPts val="50"/>
                </a:spcAft>
                <a:buClrTx/>
                <a:buSzTx/>
                <a:buFontTx/>
                <a:buNone/>
              </a:pPr>
              <a:endParaRPr kumimoji="0" lang="en-US" altLang="zh-CN" sz="2000">
                <a:solidFill>
                  <a:schemeClr val="tx1"/>
                </a:solidFill>
                <a:latin typeface="Times New Roman" panose="02020603050405020304" pitchFamily="18" charset="0"/>
              </a:endParaRPr>
            </a:p>
          </p:txBody>
        </p:sp>
        <p:sp>
          <p:nvSpPr>
            <p:cNvPr id="27692" name="Rectangle 45"/>
            <p:cNvSpPr>
              <a:spLocks noChangeArrowheads="1"/>
            </p:cNvSpPr>
            <p:nvPr/>
          </p:nvSpPr>
          <p:spPr bwMode="auto">
            <a:xfrm>
              <a:off x="7540625" y="1541463"/>
              <a:ext cx="1096963" cy="453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Vcc</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PGM</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NC</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8</a:t>
              </a:r>
              <a:endParaRPr kumimoji="0" lang="en-US" altLang="zh-CN" sz="200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9</a:t>
              </a:r>
              <a:endParaRPr kumimoji="0" lang="en-US" altLang="zh-CN" sz="200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11</a:t>
              </a:r>
              <a:endParaRPr kumimoji="0" lang="en-US" altLang="zh-CN" sz="200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OE</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10</a:t>
              </a:r>
              <a:endParaRPr kumimoji="0" lang="en-US" altLang="zh-CN" sz="200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CE</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D</a:t>
              </a:r>
              <a:r>
                <a:rPr kumimoji="0" lang="en-US" altLang="zh-CN" sz="2000" baseline="-25000">
                  <a:solidFill>
                    <a:schemeClr val="tx1"/>
                  </a:solidFill>
                  <a:latin typeface="Times New Roman" panose="02020603050405020304" pitchFamily="18" charset="0"/>
                </a:rPr>
                <a:t>7</a:t>
              </a:r>
              <a:endParaRPr kumimoji="0" lang="en-US" altLang="zh-CN" sz="200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D</a:t>
              </a:r>
              <a:r>
                <a:rPr kumimoji="0" lang="en-US" altLang="zh-CN" sz="2000" baseline="-25000">
                  <a:solidFill>
                    <a:schemeClr val="tx1"/>
                  </a:solidFill>
                  <a:latin typeface="Times New Roman" panose="02020603050405020304" pitchFamily="18" charset="0"/>
                </a:rPr>
                <a:t>6</a:t>
              </a:r>
              <a:endParaRPr kumimoji="0" lang="en-US" altLang="zh-CN" sz="200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D</a:t>
              </a:r>
              <a:r>
                <a:rPr kumimoji="0" lang="en-US" altLang="zh-CN" sz="2000" baseline="-25000">
                  <a:solidFill>
                    <a:schemeClr val="tx1"/>
                  </a:solidFill>
                  <a:latin typeface="Times New Roman" panose="02020603050405020304" pitchFamily="18" charset="0"/>
                </a:rPr>
                <a:t>5</a:t>
              </a:r>
              <a:endParaRPr kumimoji="0" lang="en-US" altLang="zh-CN" sz="200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D</a:t>
              </a:r>
              <a:r>
                <a:rPr kumimoji="0" lang="en-US" altLang="zh-CN" sz="2000" baseline="-25000">
                  <a:solidFill>
                    <a:schemeClr val="tx1"/>
                  </a:solidFill>
                  <a:latin typeface="Times New Roman" panose="02020603050405020304" pitchFamily="18" charset="0"/>
                </a:rPr>
                <a:t>4</a:t>
              </a:r>
              <a:endParaRPr kumimoji="0" lang="en-US" altLang="zh-CN" sz="2000">
                <a:solidFill>
                  <a:schemeClr val="tx1"/>
                </a:solidFill>
                <a:latin typeface="Times New Roman" panose="02020603050405020304" pitchFamily="18" charset="0"/>
              </a:endParaRP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D</a:t>
              </a:r>
              <a:r>
                <a:rPr kumimoji="0" lang="en-US" altLang="zh-CN" sz="2000" baseline="-25000">
                  <a:solidFill>
                    <a:schemeClr val="tx1"/>
                  </a:solidFill>
                  <a:latin typeface="Times New Roman" panose="02020603050405020304" pitchFamily="18" charset="0"/>
                </a:rPr>
                <a:t>3</a:t>
              </a:r>
              <a:endParaRPr kumimoji="0" lang="en-US" altLang="zh-CN" sz="2000">
                <a:solidFill>
                  <a:schemeClr val="tx1"/>
                </a:solidFill>
                <a:latin typeface="Times New Roman" panose="02020603050405020304" pitchFamily="18" charset="0"/>
              </a:endParaRPr>
            </a:p>
          </p:txBody>
        </p:sp>
        <p:sp>
          <p:nvSpPr>
            <p:cNvPr id="27693" name="Rectangle 46"/>
            <p:cNvSpPr>
              <a:spLocks noChangeArrowheads="1"/>
            </p:cNvSpPr>
            <p:nvPr/>
          </p:nvSpPr>
          <p:spPr bwMode="auto">
            <a:xfrm>
              <a:off x="5780088" y="1562100"/>
              <a:ext cx="417512" cy="456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1</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2</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3</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4</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5</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6</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7</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8</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9</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10</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11</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12</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13</a:t>
              </a:r>
            </a:p>
            <a:p>
              <a:pPr>
                <a:spcBef>
                  <a:spcPct val="0"/>
                </a:spcBef>
                <a:spcAft>
                  <a:spcPts val="50"/>
                </a:spcAft>
                <a:buClrTx/>
                <a:buSzTx/>
                <a:buFontTx/>
                <a:buNone/>
              </a:pPr>
              <a:r>
                <a:rPr kumimoji="0" lang="en-US" altLang="zh-CN" sz="2000">
                  <a:solidFill>
                    <a:schemeClr val="tx1"/>
                  </a:solidFill>
                  <a:latin typeface="Times New Roman" panose="02020603050405020304" pitchFamily="18" charset="0"/>
                </a:rPr>
                <a:t>14</a:t>
              </a:r>
            </a:p>
          </p:txBody>
        </p:sp>
        <p:sp>
          <p:nvSpPr>
            <p:cNvPr id="27694" name="Rectangle 47"/>
            <p:cNvSpPr>
              <a:spLocks noChangeArrowheads="1"/>
            </p:cNvSpPr>
            <p:nvPr/>
          </p:nvSpPr>
          <p:spPr bwMode="auto">
            <a:xfrm>
              <a:off x="6599238" y="1585913"/>
              <a:ext cx="512762" cy="439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28</a:t>
              </a:r>
            </a:p>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27</a:t>
              </a:r>
            </a:p>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26</a:t>
              </a:r>
            </a:p>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25</a:t>
              </a:r>
            </a:p>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24</a:t>
              </a:r>
            </a:p>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23</a:t>
              </a:r>
            </a:p>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22</a:t>
              </a:r>
            </a:p>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21</a:t>
              </a:r>
            </a:p>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20</a:t>
              </a:r>
            </a:p>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19</a:t>
              </a:r>
            </a:p>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18</a:t>
              </a:r>
            </a:p>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17</a:t>
              </a:r>
            </a:p>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16</a:t>
              </a:r>
            </a:p>
            <a:p>
              <a:pPr algn="r">
                <a:spcBef>
                  <a:spcPct val="0"/>
                </a:spcBef>
                <a:spcAft>
                  <a:spcPts val="50"/>
                </a:spcAft>
                <a:buClrTx/>
                <a:buSzTx/>
                <a:buFontTx/>
                <a:buNone/>
              </a:pPr>
              <a:r>
                <a:rPr kumimoji="0" lang="en-US" altLang="zh-CN" sz="2000">
                  <a:solidFill>
                    <a:schemeClr val="tx1"/>
                  </a:solidFill>
                  <a:latin typeface="Times New Roman" panose="02020603050405020304" pitchFamily="18" charset="0"/>
                </a:rPr>
                <a:t>15</a:t>
              </a:r>
            </a:p>
          </p:txBody>
        </p:sp>
        <p:cxnSp>
          <p:nvCxnSpPr>
            <p:cNvPr id="27695" name="直接连接符 43"/>
            <p:cNvCxnSpPr/>
            <p:nvPr/>
          </p:nvCxnSpPr>
          <p:spPr bwMode="auto">
            <a:xfrm>
              <a:off x="7540625" y="4128828"/>
              <a:ext cx="343743"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96" name="直接连接符 46"/>
            <p:cNvCxnSpPr/>
            <p:nvPr/>
          </p:nvCxnSpPr>
          <p:spPr bwMode="auto">
            <a:xfrm>
              <a:off x="7540625" y="3501008"/>
              <a:ext cx="343743"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97" name="直接连接符 47"/>
            <p:cNvCxnSpPr/>
            <p:nvPr/>
          </p:nvCxnSpPr>
          <p:spPr bwMode="auto">
            <a:xfrm>
              <a:off x="7540625" y="1899580"/>
              <a:ext cx="612775"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组合 1"/>
          <p:cNvGrpSpPr/>
          <p:nvPr/>
        </p:nvGrpSpPr>
        <p:grpSpPr>
          <a:xfrm>
            <a:off x="2302275" y="4301993"/>
            <a:ext cx="710673" cy="964971"/>
            <a:chOff x="2302275" y="4301993"/>
            <a:chExt cx="710673" cy="964971"/>
          </a:xfrm>
        </p:grpSpPr>
        <p:cxnSp>
          <p:nvCxnSpPr>
            <p:cNvPr id="27657" name="直接连接符 45"/>
            <p:cNvCxnSpPr/>
            <p:nvPr/>
          </p:nvCxnSpPr>
          <p:spPr bwMode="auto">
            <a:xfrm>
              <a:off x="2347595" y="5266964"/>
              <a:ext cx="432331"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8" name="直接连接符 50"/>
            <p:cNvCxnSpPr/>
            <p:nvPr/>
          </p:nvCxnSpPr>
          <p:spPr bwMode="auto">
            <a:xfrm>
              <a:off x="2302275" y="4771301"/>
              <a:ext cx="710673"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9" name="直接连接符 53"/>
            <p:cNvCxnSpPr/>
            <p:nvPr/>
          </p:nvCxnSpPr>
          <p:spPr bwMode="auto">
            <a:xfrm>
              <a:off x="2312381" y="4301993"/>
              <a:ext cx="425454"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3" name="Rectangle 3"/>
          <p:cNvSpPr txBox="1">
            <a:spLocks noChangeArrowheads="1"/>
          </p:cNvSpPr>
          <p:nvPr/>
        </p:nvSpPr>
        <p:spPr bwMode="auto">
          <a:xfrm>
            <a:off x="670266" y="1419720"/>
            <a:ext cx="3596885"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defTabSz="914400">
              <a:lnSpc>
                <a:spcPct val="150000"/>
              </a:lnSpc>
              <a:spcBef>
                <a:spcPts val="0"/>
              </a:spcBef>
              <a:spcAft>
                <a:spcPts val="1000"/>
              </a:spcAft>
              <a:buFont typeface="Wingdings" panose="05000000000000000000" pitchFamily="2" charset="2"/>
              <a:buChar char="u"/>
            </a:pPr>
            <a:r>
              <a:rPr lang="en-US" altLang="zh-CN" sz="2800" b="1" kern="0" dirty="0">
                <a:solidFill>
                  <a:srgbClr val="0033CC"/>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EPROM----</a:t>
            </a:r>
            <a:r>
              <a:rPr lang="en-US" altLang="zh-CN" sz="2800" b="1" kern="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2764</a:t>
            </a:r>
            <a:endParaRPr lang="zh-CN" altLang="en-US" sz="2800" b="1" kern="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48"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49" name="Rectangle 3"/>
          <p:cNvSpPr txBox="1">
            <a:spLocks noChangeArrowheads="1"/>
          </p:cNvSpPr>
          <p:nvPr/>
        </p:nvSpPr>
        <p:spPr bwMode="auto">
          <a:xfrm>
            <a:off x="457135" y="817335"/>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4.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只读存储器（</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ROM</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type="body" idx="1"/>
          </p:nvPr>
        </p:nvSpPr>
        <p:spPr>
          <a:xfrm>
            <a:off x="806929" y="2154288"/>
            <a:ext cx="8229665" cy="3551237"/>
          </a:xfrm>
        </p:spPr>
        <p:txBody>
          <a:bodyPr/>
          <a:lstStyle/>
          <a:p>
            <a:pPr algn="just" eaLnBrk="1" hangingPunct="1">
              <a:lnSpc>
                <a:spcPct val="130000"/>
              </a:lnSpc>
            </a:pPr>
            <a:r>
              <a:rPr lang="zh-CN" altLang="en-US" sz="2800" dirty="0">
                <a:latin typeface="Times New Roman" panose="02020603050405020304" pitchFamily="18" charset="0"/>
                <a:cs typeface="Times New Roman" panose="02020603050405020304" pitchFamily="18" charset="0"/>
              </a:rPr>
              <a:t>用加电方法，进行在线（无需拔下，直接在电路中）擦写（擦除和编程一次完成）</a:t>
            </a:r>
          </a:p>
          <a:p>
            <a:pPr algn="just" eaLnBrk="1" hangingPunct="1">
              <a:lnSpc>
                <a:spcPct val="130000"/>
              </a:lnSpc>
            </a:pPr>
            <a:r>
              <a:rPr lang="zh-CN" altLang="en-US" sz="2800" dirty="0">
                <a:latin typeface="Times New Roman" panose="02020603050405020304" pitchFamily="18" charset="0"/>
                <a:cs typeface="Times New Roman" panose="02020603050405020304" pitchFamily="18" charset="0"/>
              </a:rPr>
              <a:t>有字节擦写、块擦写和整片擦写等方法</a:t>
            </a:r>
          </a:p>
          <a:p>
            <a:pPr algn="just" eaLnBrk="1" hangingPunct="1">
              <a:lnSpc>
                <a:spcPct val="130000"/>
              </a:lnSpc>
            </a:pPr>
            <a:r>
              <a:rPr lang="zh-CN" altLang="en-US" sz="2800" dirty="0">
                <a:latin typeface="Times New Roman" panose="02020603050405020304" pitchFamily="18" charset="0"/>
                <a:cs typeface="Times New Roman" panose="02020603050405020304" pitchFamily="18" charset="0"/>
              </a:rPr>
              <a:t>并行</a:t>
            </a:r>
            <a:r>
              <a:rPr lang="en-US" altLang="zh-CN" sz="2800" dirty="0">
                <a:latin typeface="Times New Roman" panose="02020603050405020304" pitchFamily="18" charset="0"/>
                <a:cs typeface="Times New Roman" panose="02020603050405020304" pitchFamily="18" charset="0"/>
              </a:rPr>
              <a:t>EEPROM</a:t>
            </a:r>
            <a:r>
              <a:rPr lang="zh-CN" altLang="en-US" sz="2800" dirty="0">
                <a:latin typeface="Times New Roman" panose="02020603050405020304" pitchFamily="18" charset="0"/>
                <a:cs typeface="Times New Roman" panose="02020603050405020304" pitchFamily="18" charset="0"/>
              </a:rPr>
              <a:t>：多位数据线</a:t>
            </a:r>
          </a:p>
          <a:p>
            <a:pPr algn="just" eaLnBrk="1" hangingPunct="1">
              <a:lnSpc>
                <a:spcPct val="130000"/>
              </a:lnSpc>
            </a:pPr>
            <a:r>
              <a:rPr lang="zh-CN" altLang="en-US" sz="2800" dirty="0">
                <a:latin typeface="Times New Roman" panose="02020603050405020304" pitchFamily="18" charset="0"/>
                <a:cs typeface="Times New Roman" panose="02020603050405020304" pitchFamily="18" charset="0"/>
              </a:rPr>
              <a:t>串行</a:t>
            </a:r>
            <a:r>
              <a:rPr lang="en-US" altLang="zh-CN" sz="2800" dirty="0">
                <a:latin typeface="Times New Roman" panose="02020603050405020304" pitchFamily="18" charset="0"/>
                <a:cs typeface="Times New Roman" panose="02020603050405020304" pitchFamily="18" charset="0"/>
              </a:rPr>
              <a:t>EEPROM</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位数据线</a:t>
            </a:r>
          </a:p>
        </p:txBody>
      </p:sp>
      <p:sp>
        <p:nvSpPr>
          <p:cNvPr id="5" name="Rectangle 3"/>
          <p:cNvSpPr txBox="1">
            <a:spLocks noChangeArrowheads="1"/>
          </p:cNvSpPr>
          <p:nvPr/>
        </p:nvSpPr>
        <p:spPr bwMode="auto">
          <a:xfrm>
            <a:off x="670266" y="1419720"/>
            <a:ext cx="3596885"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defTabSz="914400">
              <a:lnSpc>
                <a:spcPct val="150000"/>
              </a:lnSpc>
              <a:spcBef>
                <a:spcPts val="0"/>
              </a:spcBef>
              <a:spcAft>
                <a:spcPts val="1000"/>
              </a:spcAft>
              <a:buFont typeface="Wingdings" panose="05000000000000000000" pitchFamily="2" charset="2"/>
              <a:buChar char="u"/>
            </a:pPr>
            <a:r>
              <a:rPr lang="en-US" altLang="zh-CN" sz="2800" b="1" kern="0" dirty="0">
                <a:solidFill>
                  <a:srgbClr val="0033CC"/>
                </a:solidFill>
                <a:effectLst>
                  <a:outerShdw blurRad="38100" dist="38100" dir="2700000" algn="tl">
                    <a:srgbClr val="000000">
                      <a:alpha val="43137"/>
                    </a:srgbClr>
                  </a:outerShdw>
                </a:effectLst>
                <a:latin typeface="+mj-lt"/>
                <a:ea typeface="+mj-ea"/>
                <a:cs typeface="+mj-cs"/>
              </a:rPr>
              <a:t> </a:t>
            </a:r>
            <a:r>
              <a:rPr lang="en-US" altLang="zh-CN" sz="2800" b="1" kern="0" dirty="0">
                <a:solidFill>
                  <a:srgbClr val="0033CC"/>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EEPROM</a:t>
            </a:r>
            <a:endParaRPr lang="zh-CN" altLang="en-US" sz="2800" b="1" kern="0" dirty="0">
              <a:solidFill>
                <a:srgbClr val="C0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
        <p:nvSpPr>
          <p:cNvPr id="6"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7" name="Rectangle 3"/>
          <p:cNvSpPr txBox="1">
            <a:spLocks noChangeArrowheads="1"/>
          </p:cNvSpPr>
          <p:nvPr/>
        </p:nvSpPr>
        <p:spPr bwMode="auto">
          <a:xfrm>
            <a:off x="457135" y="817335"/>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4.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只读存储器（</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ROM</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type="body" idx="1"/>
          </p:nvPr>
        </p:nvSpPr>
        <p:spPr>
          <a:xfrm>
            <a:off x="732995" y="2115622"/>
            <a:ext cx="4265612" cy="3429000"/>
          </a:xfrm>
          <a:extLst>
            <a:ext uri="{91240B29-F687-4F45-9708-019B960494DF}">
              <a14:hiddenLine xmlns:a14="http://schemas.microsoft.com/office/drawing/2010/main" w="76200">
                <a:solidFill>
                  <a:srgbClr val="006600"/>
                </a:solidFill>
                <a:miter lim="800000"/>
                <a:headEnd/>
                <a:tailEnd/>
              </a14:hiddenLine>
            </a:ext>
          </a:extLst>
        </p:spPr>
        <p:txBody>
          <a:bodyPr/>
          <a:lstStyle/>
          <a:p>
            <a:pPr marL="542925" indent="-542925" fontAlgn="auto">
              <a:lnSpc>
                <a:spcPct val="130000"/>
              </a:lnSpc>
              <a:spcAft>
                <a:spcPts val="0"/>
              </a:spcAft>
              <a:buClr>
                <a:srgbClr val="C00000"/>
              </a:buClr>
              <a:buSzPct val="80000"/>
              <a:buFont typeface="Wingdings" panose="05000000000000000000" pitchFamily="2" charset="2"/>
              <a:buChar char="p"/>
              <a:defRPr/>
            </a:pPr>
            <a:r>
              <a:rPr lang="zh-CN" altLang="en-US" sz="2800" b="1" dirty="0">
                <a:latin typeface="+mj-ea"/>
                <a:ea typeface="+mj-ea"/>
              </a:rPr>
              <a:t>存储容量为 </a:t>
            </a:r>
            <a:r>
              <a:rPr lang="en-US" altLang="zh-CN" sz="2800" b="1" dirty="0">
                <a:latin typeface="+mj-ea"/>
                <a:ea typeface="+mj-ea"/>
              </a:rPr>
              <a:t>8K×8</a:t>
            </a:r>
          </a:p>
          <a:p>
            <a:pPr marL="542925" indent="-542925" fontAlgn="auto">
              <a:lnSpc>
                <a:spcPct val="130000"/>
              </a:lnSpc>
              <a:spcAft>
                <a:spcPts val="0"/>
              </a:spcAft>
              <a:buClr>
                <a:srgbClr val="C00000"/>
              </a:buClr>
              <a:buSzPct val="80000"/>
              <a:buFont typeface="Wingdings" panose="05000000000000000000" pitchFamily="2" charset="2"/>
              <a:buChar char="p"/>
              <a:defRPr/>
            </a:pPr>
            <a:r>
              <a:rPr lang="en-US" altLang="zh-CN" sz="2800" b="1" dirty="0">
                <a:latin typeface="+mj-ea"/>
                <a:ea typeface="+mj-ea"/>
              </a:rPr>
              <a:t>28</a:t>
            </a:r>
            <a:r>
              <a:rPr lang="zh-CN" altLang="en-US" sz="2800" b="1" dirty="0">
                <a:latin typeface="+mj-ea"/>
                <a:ea typeface="+mj-ea"/>
              </a:rPr>
              <a:t>个引脚：</a:t>
            </a:r>
          </a:p>
          <a:p>
            <a:pPr marL="808355" lvl="1" indent="-263525" fontAlgn="auto">
              <a:lnSpc>
                <a:spcPct val="130000"/>
              </a:lnSpc>
              <a:spcAft>
                <a:spcPts val="0"/>
              </a:spcAft>
              <a:buClr>
                <a:srgbClr val="C00000"/>
              </a:buClr>
              <a:buSzPct val="80000"/>
              <a:buFontTx/>
              <a:buChar char="•"/>
              <a:defRPr/>
            </a:pPr>
            <a:r>
              <a:rPr lang="en-US" altLang="zh-CN" sz="2400" b="1" dirty="0">
                <a:solidFill>
                  <a:srgbClr val="7030A0"/>
                </a:solidFill>
                <a:latin typeface="华文楷体" panose="02010600040101010101" pitchFamily="2" charset="-122"/>
                <a:ea typeface="华文楷体" panose="02010600040101010101" pitchFamily="2" charset="-122"/>
              </a:rPr>
              <a:t>13 </a:t>
            </a:r>
            <a:r>
              <a:rPr lang="zh-CN" altLang="en-US" sz="2400" b="1" dirty="0">
                <a:solidFill>
                  <a:srgbClr val="7030A0"/>
                </a:solidFill>
                <a:latin typeface="华文楷体" panose="02010600040101010101" pitchFamily="2" charset="-122"/>
                <a:ea typeface="华文楷体" panose="02010600040101010101" pitchFamily="2" charset="-122"/>
              </a:rPr>
              <a:t>根地址线 </a:t>
            </a:r>
            <a:r>
              <a:rPr lang="en-US" altLang="zh-CN" sz="2400" b="1" dirty="0">
                <a:solidFill>
                  <a:srgbClr val="7030A0"/>
                </a:solidFill>
                <a:latin typeface="华文楷体" panose="02010600040101010101" pitchFamily="2" charset="-122"/>
                <a:ea typeface="华文楷体" panose="02010600040101010101" pitchFamily="2" charset="-122"/>
              </a:rPr>
              <a:t>A</a:t>
            </a:r>
            <a:r>
              <a:rPr lang="en-US" altLang="zh-CN" sz="2400" b="1" baseline="-25000" dirty="0">
                <a:solidFill>
                  <a:srgbClr val="7030A0"/>
                </a:solidFill>
                <a:latin typeface="华文楷体" panose="02010600040101010101" pitchFamily="2" charset="-122"/>
                <a:ea typeface="华文楷体" panose="02010600040101010101" pitchFamily="2" charset="-122"/>
              </a:rPr>
              <a:t>12</a:t>
            </a:r>
            <a:r>
              <a:rPr lang="zh-CN" altLang="en-US" sz="2400" b="1" dirty="0">
                <a:solidFill>
                  <a:srgbClr val="7030A0"/>
                </a:solidFill>
                <a:latin typeface="华文楷体" panose="02010600040101010101" pitchFamily="2" charset="-122"/>
                <a:ea typeface="华文楷体" panose="02010600040101010101" pitchFamily="2" charset="-122"/>
              </a:rPr>
              <a:t>～</a:t>
            </a:r>
            <a:r>
              <a:rPr lang="en-US" altLang="zh-CN" sz="2400" b="1" dirty="0">
                <a:solidFill>
                  <a:srgbClr val="7030A0"/>
                </a:solidFill>
                <a:latin typeface="华文楷体" panose="02010600040101010101" pitchFamily="2" charset="-122"/>
                <a:ea typeface="华文楷体" panose="02010600040101010101" pitchFamily="2" charset="-122"/>
              </a:rPr>
              <a:t>A</a:t>
            </a:r>
            <a:r>
              <a:rPr lang="en-US" altLang="zh-CN" sz="2400" b="1" baseline="-25000" dirty="0">
                <a:solidFill>
                  <a:srgbClr val="7030A0"/>
                </a:solidFill>
                <a:latin typeface="华文楷体" panose="02010600040101010101" pitchFamily="2" charset="-122"/>
                <a:ea typeface="华文楷体" panose="02010600040101010101" pitchFamily="2" charset="-122"/>
              </a:rPr>
              <a:t>0</a:t>
            </a:r>
          </a:p>
          <a:p>
            <a:pPr marL="808355" lvl="1" indent="-263525" fontAlgn="auto">
              <a:lnSpc>
                <a:spcPct val="130000"/>
              </a:lnSpc>
              <a:spcAft>
                <a:spcPts val="0"/>
              </a:spcAft>
              <a:buClr>
                <a:srgbClr val="C00000"/>
              </a:buClr>
              <a:buSzPct val="80000"/>
              <a:buFontTx/>
              <a:buChar char="•"/>
              <a:defRPr/>
            </a:pPr>
            <a:r>
              <a:rPr lang="en-US" altLang="zh-CN" sz="2400" b="1" dirty="0">
                <a:solidFill>
                  <a:srgbClr val="7030A0"/>
                </a:solidFill>
                <a:latin typeface="华文楷体" panose="02010600040101010101" pitchFamily="2" charset="-122"/>
                <a:ea typeface="华文楷体" panose="02010600040101010101" pitchFamily="2" charset="-122"/>
              </a:rPr>
              <a:t>8 </a:t>
            </a:r>
            <a:r>
              <a:rPr lang="zh-CN" altLang="en-US" sz="2400" b="1" dirty="0">
                <a:solidFill>
                  <a:srgbClr val="7030A0"/>
                </a:solidFill>
                <a:latin typeface="华文楷体" panose="02010600040101010101" pitchFamily="2" charset="-122"/>
                <a:ea typeface="华文楷体" panose="02010600040101010101" pitchFamily="2" charset="-122"/>
              </a:rPr>
              <a:t>根数据线 </a:t>
            </a:r>
            <a:r>
              <a:rPr lang="en-US" altLang="zh-CN" sz="2400" b="1" dirty="0">
                <a:solidFill>
                  <a:srgbClr val="7030A0"/>
                </a:solidFill>
                <a:latin typeface="华文楷体" panose="02010600040101010101" pitchFamily="2" charset="-122"/>
                <a:ea typeface="华文楷体" panose="02010600040101010101" pitchFamily="2" charset="-122"/>
              </a:rPr>
              <a:t>I/O</a:t>
            </a:r>
            <a:r>
              <a:rPr lang="en-US" altLang="zh-CN" sz="2400" b="1" baseline="-25000" dirty="0">
                <a:solidFill>
                  <a:srgbClr val="7030A0"/>
                </a:solidFill>
                <a:latin typeface="华文楷体" panose="02010600040101010101" pitchFamily="2" charset="-122"/>
                <a:ea typeface="华文楷体" panose="02010600040101010101" pitchFamily="2" charset="-122"/>
              </a:rPr>
              <a:t>7</a:t>
            </a:r>
            <a:r>
              <a:rPr lang="zh-CN" altLang="en-US" sz="2400" b="1" dirty="0">
                <a:solidFill>
                  <a:srgbClr val="7030A0"/>
                </a:solidFill>
                <a:latin typeface="华文楷体" panose="02010600040101010101" pitchFamily="2" charset="-122"/>
                <a:ea typeface="华文楷体" panose="02010600040101010101" pitchFamily="2" charset="-122"/>
              </a:rPr>
              <a:t>～</a:t>
            </a:r>
            <a:r>
              <a:rPr lang="en-US" altLang="zh-CN" sz="2400" b="1" dirty="0">
                <a:solidFill>
                  <a:srgbClr val="7030A0"/>
                </a:solidFill>
                <a:latin typeface="华文楷体" panose="02010600040101010101" pitchFamily="2" charset="-122"/>
                <a:ea typeface="华文楷体" panose="02010600040101010101" pitchFamily="2" charset="-122"/>
              </a:rPr>
              <a:t>I/O</a:t>
            </a:r>
            <a:r>
              <a:rPr lang="en-US" altLang="zh-CN" sz="2400" b="1" baseline="-25000" dirty="0">
                <a:solidFill>
                  <a:srgbClr val="7030A0"/>
                </a:solidFill>
                <a:latin typeface="华文楷体" panose="02010600040101010101" pitchFamily="2" charset="-122"/>
                <a:ea typeface="华文楷体" panose="02010600040101010101" pitchFamily="2" charset="-122"/>
              </a:rPr>
              <a:t>0</a:t>
            </a:r>
          </a:p>
          <a:p>
            <a:pPr marL="808355" lvl="1" indent="-263525" fontAlgn="auto">
              <a:lnSpc>
                <a:spcPct val="130000"/>
              </a:lnSpc>
              <a:spcAft>
                <a:spcPts val="0"/>
              </a:spcAft>
              <a:buClr>
                <a:srgbClr val="C00000"/>
              </a:buClr>
              <a:buSzPct val="80000"/>
              <a:buFontTx/>
              <a:buChar char="•"/>
              <a:defRPr/>
            </a:pPr>
            <a:r>
              <a:rPr lang="zh-CN" altLang="en-US" sz="2400" b="1" dirty="0">
                <a:solidFill>
                  <a:srgbClr val="7030A0"/>
                </a:solidFill>
                <a:latin typeface="华文楷体" panose="02010600040101010101" pitchFamily="2" charset="-122"/>
                <a:ea typeface="华文楷体" panose="02010600040101010101" pitchFamily="2" charset="-122"/>
              </a:rPr>
              <a:t>片选 </a:t>
            </a:r>
            <a:r>
              <a:rPr lang="en-US" altLang="zh-CN" sz="2400" b="1" dirty="0">
                <a:solidFill>
                  <a:srgbClr val="7030A0"/>
                </a:solidFill>
                <a:latin typeface="华文楷体" panose="02010600040101010101" pitchFamily="2" charset="-122"/>
                <a:ea typeface="华文楷体" panose="02010600040101010101" pitchFamily="2" charset="-122"/>
              </a:rPr>
              <a:t>CE</a:t>
            </a:r>
          </a:p>
          <a:p>
            <a:pPr marL="808355" lvl="1" indent="-263525" fontAlgn="auto">
              <a:lnSpc>
                <a:spcPct val="130000"/>
              </a:lnSpc>
              <a:spcAft>
                <a:spcPts val="0"/>
              </a:spcAft>
              <a:buClr>
                <a:srgbClr val="C00000"/>
              </a:buClr>
              <a:buSzPct val="80000"/>
              <a:buFontTx/>
              <a:buChar char="•"/>
              <a:defRPr/>
            </a:pPr>
            <a:r>
              <a:rPr lang="zh-CN" altLang="en-US" sz="2400" b="1" dirty="0">
                <a:solidFill>
                  <a:srgbClr val="7030A0"/>
                </a:solidFill>
                <a:latin typeface="华文楷体" panose="02010600040101010101" pitchFamily="2" charset="-122"/>
                <a:ea typeface="华文楷体" panose="02010600040101010101" pitchFamily="2" charset="-122"/>
              </a:rPr>
              <a:t>读写 </a:t>
            </a:r>
            <a:r>
              <a:rPr lang="en-US" altLang="zh-CN" sz="2400" b="1" dirty="0">
                <a:solidFill>
                  <a:srgbClr val="7030A0"/>
                </a:solidFill>
                <a:latin typeface="华文楷体" panose="02010600040101010101" pitchFamily="2" charset="-122"/>
                <a:ea typeface="华文楷体" panose="02010600040101010101" pitchFamily="2" charset="-122"/>
              </a:rPr>
              <a:t>OE</a:t>
            </a:r>
            <a:r>
              <a:rPr lang="zh-CN" altLang="en-US" sz="2400" b="1" dirty="0">
                <a:solidFill>
                  <a:srgbClr val="7030A0"/>
                </a:solidFill>
                <a:latin typeface="华文楷体" panose="02010600040101010101" pitchFamily="2" charset="-122"/>
                <a:ea typeface="华文楷体" panose="02010600040101010101" pitchFamily="2" charset="-122"/>
              </a:rPr>
              <a:t>、</a:t>
            </a:r>
            <a:r>
              <a:rPr lang="en-US" altLang="zh-CN" sz="2400" b="1" dirty="0">
                <a:solidFill>
                  <a:srgbClr val="7030A0"/>
                </a:solidFill>
                <a:latin typeface="华文楷体" panose="02010600040101010101" pitchFamily="2" charset="-122"/>
                <a:ea typeface="华文楷体" panose="02010600040101010101" pitchFamily="2" charset="-122"/>
              </a:rPr>
              <a:t>WE</a:t>
            </a:r>
          </a:p>
        </p:txBody>
      </p:sp>
      <p:sp>
        <p:nvSpPr>
          <p:cNvPr id="29703" name="Rectangle 13"/>
          <p:cNvSpPr>
            <a:spLocks noChangeArrowheads="1"/>
          </p:cNvSpPr>
          <p:nvPr/>
        </p:nvSpPr>
        <p:spPr bwMode="auto">
          <a:xfrm>
            <a:off x="6463075" y="1586367"/>
            <a:ext cx="1438275" cy="4519613"/>
          </a:xfrm>
          <a:prstGeom prst="rect">
            <a:avLst/>
          </a:prstGeom>
          <a:solidFill>
            <a:srgbClr val="005200"/>
          </a:solidFill>
          <a:ln w="28575">
            <a:solidFill>
              <a:srgbClr val="66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29704" name="Rectangle 8"/>
          <p:cNvSpPr>
            <a:spLocks noChangeArrowheads="1"/>
          </p:cNvSpPr>
          <p:nvPr/>
        </p:nvSpPr>
        <p:spPr bwMode="auto">
          <a:xfrm>
            <a:off x="8298225" y="1624467"/>
            <a:ext cx="919163" cy="487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Vcc</a:t>
            </a:r>
          </a:p>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WE</a:t>
            </a:r>
          </a:p>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NC</a:t>
            </a:r>
          </a:p>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8</a:t>
            </a:r>
            <a:endParaRPr kumimoji="0" lang="en-US" altLang="zh-CN" sz="2000">
              <a:solidFill>
                <a:schemeClr val="tx1"/>
              </a:solidFill>
              <a:latin typeface="Times New Roman" panose="02020603050405020304" pitchFamily="18" charset="0"/>
            </a:endParaRPr>
          </a:p>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9</a:t>
            </a:r>
            <a:endParaRPr kumimoji="0" lang="en-US" altLang="zh-CN" sz="2000">
              <a:solidFill>
                <a:schemeClr val="tx1"/>
              </a:solidFill>
              <a:latin typeface="Times New Roman" panose="02020603050405020304" pitchFamily="18" charset="0"/>
            </a:endParaRPr>
          </a:p>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11</a:t>
            </a:r>
            <a:endParaRPr kumimoji="0" lang="en-US" altLang="zh-CN" sz="2000">
              <a:solidFill>
                <a:schemeClr val="tx1"/>
              </a:solidFill>
              <a:latin typeface="Times New Roman" panose="02020603050405020304" pitchFamily="18" charset="0"/>
            </a:endParaRPr>
          </a:p>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OE</a:t>
            </a:r>
          </a:p>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10</a:t>
            </a:r>
            <a:endParaRPr kumimoji="0" lang="en-US" altLang="zh-CN" sz="2000">
              <a:solidFill>
                <a:schemeClr val="tx1"/>
              </a:solidFill>
              <a:latin typeface="Times New Roman" panose="02020603050405020304" pitchFamily="18" charset="0"/>
            </a:endParaRPr>
          </a:p>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CE</a:t>
            </a:r>
          </a:p>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I/O</a:t>
            </a:r>
            <a:r>
              <a:rPr kumimoji="0" lang="en-US" altLang="zh-CN" sz="2000" baseline="-25000">
                <a:solidFill>
                  <a:schemeClr val="tx1"/>
                </a:solidFill>
                <a:latin typeface="Times New Roman" panose="02020603050405020304" pitchFamily="18" charset="0"/>
              </a:rPr>
              <a:t>7</a:t>
            </a:r>
            <a:endParaRPr kumimoji="0" lang="en-US" altLang="zh-CN" sz="2000">
              <a:solidFill>
                <a:schemeClr val="tx1"/>
              </a:solidFill>
              <a:latin typeface="Times New Roman" panose="02020603050405020304" pitchFamily="18" charset="0"/>
            </a:endParaRPr>
          </a:p>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I/O</a:t>
            </a:r>
            <a:r>
              <a:rPr kumimoji="0" lang="en-US" altLang="zh-CN" sz="2000" baseline="-25000">
                <a:solidFill>
                  <a:schemeClr val="tx1"/>
                </a:solidFill>
                <a:latin typeface="Times New Roman" panose="02020603050405020304" pitchFamily="18" charset="0"/>
              </a:rPr>
              <a:t>6</a:t>
            </a:r>
            <a:endParaRPr kumimoji="0" lang="en-US" altLang="zh-CN" sz="2000">
              <a:solidFill>
                <a:schemeClr val="tx1"/>
              </a:solidFill>
              <a:latin typeface="Times New Roman" panose="02020603050405020304" pitchFamily="18" charset="0"/>
            </a:endParaRPr>
          </a:p>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I/O</a:t>
            </a:r>
            <a:r>
              <a:rPr kumimoji="0" lang="en-US" altLang="zh-CN" sz="2000" baseline="-25000">
                <a:solidFill>
                  <a:schemeClr val="tx1"/>
                </a:solidFill>
                <a:latin typeface="Times New Roman" panose="02020603050405020304" pitchFamily="18" charset="0"/>
              </a:rPr>
              <a:t>5</a:t>
            </a:r>
            <a:endParaRPr kumimoji="0" lang="en-US" altLang="zh-CN" sz="2000">
              <a:solidFill>
                <a:schemeClr val="tx1"/>
              </a:solidFill>
              <a:latin typeface="Times New Roman" panose="02020603050405020304" pitchFamily="18" charset="0"/>
            </a:endParaRPr>
          </a:p>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I/O</a:t>
            </a:r>
            <a:r>
              <a:rPr kumimoji="0" lang="en-US" altLang="zh-CN" sz="2000" baseline="-25000">
                <a:solidFill>
                  <a:schemeClr val="tx1"/>
                </a:solidFill>
                <a:latin typeface="Times New Roman" panose="02020603050405020304" pitchFamily="18" charset="0"/>
              </a:rPr>
              <a:t>4</a:t>
            </a:r>
            <a:endParaRPr kumimoji="0" lang="en-US" altLang="zh-CN" sz="2000">
              <a:solidFill>
                <a:schemeClr val="tx1"/>
              </a:solidFill>
              <a:latin typeface="Times New Roman" panose="02020603050405020304" pitchFamily="18" charset="0"/>
            </a:endParaRPr>
          </a:p>
          <a:p>
            <a:pPr algn="l">
              <a:spcBef>
                <a:spcPct val="0"/>
              </a:spcBef>
              <a:spcAft>
                <a:spcPts val="50"/>
              </a:spcAft>
              <a:buClrTx/>
              <a:buSzTx/>
              <a:buFontTx/>
              <a:buNone/>
            </a:pPr>
            <a:r>
              <a:rPr kumimoji="0" lang="en-US" altLang="zh-CN" sz="2000">
                <a:solidFill>
                  <a:schemeClr val="tx1"/>
                </a:solidFill>
                <a:latin typeface="Times New Roman" panose="02020603050405020304" pitchFamily="18" charset="0"/>
              </a:rPr>
              <a:t>I/O</a:t>
            </a:r>
            <a:r>
              <a:rPr kumimoji="0" lang="en-US" altLang="zh-CN" sz="2000" baseline="-25000">
                <a:solidFill>
                  <a:schemeClr val="tx1"/>
                </a:solidFill>
                <a:latin typeface="Times New Roman" panose="02020603050405020304" pitchFamily="18" charset="0"/>
              </a:rPr>
              <a:t>3</a:t>
            </a:r>
            <a:endParaRPr kumimoji="0" lang="en-US" altLang="zh-CN" sz="2000">
              <a:solidFill>
                <a:schemeClr val="tx1"/>
              </a:solidFill>
              <a:latin typeface="Times New Roman" panose="02020603050405020304" pitchFamily="18" charset="0"/>
            </a:endParaRPr>
          </a:p>
        </p:txBody>
      </p:sp>
      <p:sp>
        <p:nvSpPr>
          <p:cNvPr id="29705" name="Rectangle 9"/>
          <p:cNvSpPr>
            <a:spLocks noChangeArrowheads="1"/>
          </p:cNvSpPr>
          <p:nvPr/>
        </p:nvSpPr>
        <p:spPr bwMode="auto">
          <a:xfrm>
            <a:off x="5229588" y="1599067"/>
            <a:ext cx="833437" cy="464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NC</a:t>
            </a:r>
          </a:p>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12</a:t>
            </a:r>
            <a:endParaRPr kumimoji="0" lang="en-US" altLang="zh-CN" sz="200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7</a:t>
            </a:r>
            <a:endParaRPr kumimoji="0" lang="en-US" altLang="zh-CN" sz="200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6</a:t>
            </a:r>
            <a:endParaRPr kumimoji="0" lang="en-US" altLang="zh-CN" sz="200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5</a:t>
            </a:r>
            <a:endParaRPr kumimoji="0" lang="en-US" altLang="zh-CN" sz="200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4</a:t>
            </a:r>
            <a:endParaRPr kumimoji="0" lang="en-US" altLang="zh-CN" sz="200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3</a:t>
            </a:r>
            <a:endParaRPr kumimoji="0" lang="en-US" altLang="zh-CN" sz="200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2</a:t>
            </a:r>
            <a:endParaRPr kumimoji="0" lang="en-US" altLang="zh-CN" sz="200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1</a:t>
            </a:r>
            <a:endParaRPr kumimoji="0" lang="en-US" altLang="zh-CN" sz="200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A</a:t>
            </a:r>
            <a:r>
              <a:rPr kumimoji="0" lang="en-US" altLang="zh-CN" sz="2000" baseline="-25000">
                <a:solidFill>
                  <a:schemeClr val="tx1"/>
                </a:solidFill>
                <a:latin typeface="Times New Roman" panose="02020603050405020304" pitchFamily="18" charset="0"/>
              </a:rPr>
              <a:t>0</a:t>
            </a:r>
            <a:endParaRPr kumimoji="0" lang="en-US" altLang="zh-CN" sz="200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I/O</a:t>
            </a:r>
            <a:r>
              <a:rPr kumimoji="0" lang="en-US" altLang="zh-CN" sz="2000" baseline="-25000">
                <a:solidFill>
                  <a:schemeClr val="tx1"/>
                </a:solidFill>
                <a:latin typeface="Times New Roman" panose="02020603050405020304" pitchFamily="18" charset="0"/>
              </a:rPr>
              <a:t>0</a:t>
            </a:r>
            <a:endParaRPr kumimoji="0" lang="en-US" altLang="zh-CN" sz="200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I/O</a:t>
            </a:r>
            <a:r>
              <a:rPr kumimoji="0" lang="en-US" altLang="zh-CN" sz="2000" baseline="-25000">
                <a:solidFill>
                  <a:schemeClr val="tx1"/>
                </a:solidFill>
                <a:latin typeface="Times New Roman" panose="02020603050405020304" pitchFamily="18" charset="0"/>
              </a:rPr>
              <a:t>1</a:t>
            </a:r>
            <a:endParaRPr kumimoji="0" lang="en-US" altLang="zh-CN" sz="200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I/O</a:t>
            </a:r>
            <a:r>
              <a:rPr kumimoji="0" lang="en-US" altLang="zh-CN" sz="2000" baseline="-25000">
                <a:solidFill>
                  <a:schemeClr val="tx1"/>
                </a:solidFill>
                <a:latin typeface="Times New Roman" panose="02020603050405020304" pitchFamily="18" charset="0"/>
              </a:rPr>
              <a:t>2</a:t>
            </a:r>
            <a:endParaRPr kumimoji="0" lang="en-US" altLang="zh-CN" sz="2000">
              <a:solidFill>
                <a:schemeClr val="tx1"/>
              </a:solidFill>
              <a:latin typeface="Times New Roman" panose="02020603050405020304" pitchFamily="18" charset="0"/>
            </a:endParaRPr>
          </a:p>
          <a:p>
            <a:pPr algn="r">
              <a:spcBef>
                <a:spcPct val="0"/>
              </a:spcBef>
              <a:spcAft>
                <a:spcPts val="100"/>
              </a:spcAft>
              <a:buClrTx/>
              <a:buSzTx/>
              <a:buFontTx/>
              <a:buNone/>
            </a:pPr>
            <a:r>
              <a:rPr kumimoji="0" lang="en-US" altLang="zh-CN" sz="2000">
                <a:solidFill>
                  <a:schemeClr val="tx1"/>
                </a:solidFill>
                <a:latin typeface="Times New Roman" panose="02020603050405020304" pitchFamily="18" charset="0"/>
              </a:rPr>
              <a:t>GND</a:t>
            </a:r>
          </a:p>
        </p:txBody>
      </p:sp>
      <p:sp>
        <p:nvSpPr>
          <p:cNvPr id="29706" name="Rectangle 11"/>
          <p:cNvSpPr>
            <a:spLocks noChangeArrowheads="1"/>
          </p:cNvSpPr>
          <p:nvPr/>
        </p:nvSpPr>
        <p:spPr bwMode="auto">
          <a:xfrm>
            <a:off x="6528163" y="1621292"/>
            <a:ext cx="381000" cy="47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1</a:t>
            </a:r>
          </a:p>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2</a:t>
            </a:r>
          </a:p>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3</a:t>
            </a:r>
          </a:p>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4</a:t>
            </a:r>
          </a:p>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5</a:t>
            </a:r>
          </a:p>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6</a:t>
            </a:r>
          </a:p>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7</a:t>
            </a:r>
          </a:p>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8</a:t>
            </a:r>
          </a:p>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9</a:t>
            </a:r>
          </a:p>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10</a:t>
            </a:r>
          </a:p>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11</a:t>
            </a:r>
          </a:p>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12</a:t>
            </a:r>
          </a:p>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13</a:t>
            </a:r>
          </a:p>
          <a:p>
            <a:pPr>
              <a:spcBef>
                <a:spcPct val="0"/>
              </a:spcBef>
              <a:spcAft>
                <a:spcPts val="65"/>
              </a:spcAft>
              <a:buClrTx/>
              <a:buSzTx/>
              <a:buFontTx/>
              <a:buNone/>
            </a:pPr>
            <a:r>
              <a:rPr kumimoji="0" lang="en-US" altLang="zh-CN" sz="2000">
                <a:solidFill>
                  <a:schemeClr val="tx1"/>
                </a:solidFill>
                <a:latin typeface="Times New Roman" panose="02020603050405020304" pitchFamily="18" charset="0"/>
              </a:rPr>
              <a:t>14</a:t>
            </a:r>
          </a:p>
        </p:txBody>
      </p:sp>
      <p:sp>
        <p:nvSpPr>
          <p:cNvPr id="29707" name="Rectangle 12"/>
          <p:cNvSpPr>
            <a:spLocks noChangeArrowheads="1"/>
          </p:cNvSpPr>
          <p:nvPr/>
        </p:nvSpPr>
        <p:spPr bwMode="auto">
          <a:xfrm>
            <a:off x="7329850" y="1643517"/>
            <a:ext cx="501650" cy="473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28</a:t>
            </a:r>
          </a:p>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27</a:t>
            </a:r>
          </a:p>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26</a:t>
            </a:r>
          </a:p>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25</a:t>
            </a:r>
          </a:p>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24</a:t>
            </a:r>
          </a:p>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23</a:t>
            </a:r>
          </a:p>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22</a:t>
            </a:r>
          </a:p>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21</a:t>
            </a:r>
          </a:p>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20</a:t>
            </a:r>
          </a:p>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19</a:t>
            </a:r>
          </a:p>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18</a:t>
            </a:r>
          </a:p>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17</a:t>
            </a:r>
          </a:p>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16</a:t>
            </a:r>
          </a:p>
          <a:p>
            <a:pPr algn="r">
              <a:spcBef>
                <a:spcPct val="0"/>
              </a:spcBef>
              <a:spcAft>
                <a:spcPts val="65"/>
              </a:spcAft>
              <a:buClrTx/>
              <a:buSzTx/>
              <a:buFontTx/>
              <a:buNone/>
            </a:pPr>
            <a:r>
              <a:rPr kumimoji="0" lang="en-US" altLang="zh-CN" sz="2000">
                <a:solidFill>
                  <a:schemeClr val="tx1"/>
                </a:solidFill>
                <a:latin typeface="Times New Roman" panose="02020603050405020304" pitchFamily="18" charset="0"/>
              </a:rPr>
              <a:t>15</a:t>
            </a:r>
          </a:p>
        </p:txBody>
      </p:sp>
      <p:grpSp>
        <p:nvGrpSpPr>
          <p:cNvPr id="29708" name="Group 14"/>
          <p:cNvGrpSpPr/>
          <p:nvPr/>
        </p:nvGrpSpPr>
        <p:grpSpPr bwMode="auto">
          <a:xfrm>
            <a:off x="6990125" y="1613355"/>
            <a:ext cx="384175" cy="179387"/>
            <a:chOff x="2797" y="4575"/>
            <a:chExt cx="241" cy="105"/>
          </a:xfrm>
        </p:grpSpPr>
        <p:sp>
          <p:nvSpPr>
            <p:cNvPr id="29745" name="Arc 15"/>
            <p:cNvSpPr/>
            <p:nvPr/>
          </p:nvSpPr>
          <p:spPr bwMode="auto">
            <a:xfrm flipH="1" flipV="1">
              <a:off x="2797" y="4575"/>
              <a:ext cx="121" cy="105"/>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005200"/>
            </a:solidFill>
            <a:ln w="28575">
              <a:solidFill>
                <a:srgbClr val="66FFFF"/>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46" name="Arc 16"/>
            <p:cNvSpPr/>
            <p:nvPr/>
          </p:nvSpPr>
          <p:spPr bwMode="auto">
            <a:xfrm flipV="1">
              <a:off x="2917" y="4575"/>
              <a:ext cx="121" cy="105"/>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005200"/>
            </a:solidFill>
            <a:ln w="28575">
              <a:solidFill>
                <a:srgbClr val="66FFFF"/>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09" name="Group 17"/>
          <p:cNvGrpSpPr/>
          <p:nvPr/>
        </p:nvGrpSpPr>
        <p:grpSpPr bwMode="auto">
          <a:xfrm>
            <a:off x="7899763" y="1780042"/>
            <a:ext cx="285750" cy="4059238"/>
            <a:chOff x="3367" y="4684"/>
            <a:chExt cx="151" cy="2506"/>
          </a:xfrm>
        </p:grpSpPr>
        <p:sp>
          <p:nvSpPr>
            <p:cNvPr id="29731" name="Line 18"/>
            <p:cNvSpPr>
              <a:spLocks noChangeShapeType="1"/>
            </p:cNvSpPr>
            <p:nvPr/>
          </p:nvSpPr>
          <p:spPr bwMode="auto">
            <a:xfrm>
              <a:off x="3367" y="4684"/>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2" name="Line 19"/>
            <p:cNvSpPr>
              <a:spLocks noChangeShapeType="1"/>
            </p:cNvSpPr>
            <p:nvPr/>
          </p:nvSpPr>
          <p:spPr bwMode="auto">
            <a:xfrm>
              <a:off x="3367" y="4873"/>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3" name="Line 20"/>
            <p:cNvSpPr>
              <a:spLocks noChangeShapeType="1"/>
            </p:cNvSpPr>
            <p:nvPr/>
          </p:nvSpPr>
          <p:spPr bwMode="auto">
            <a:xfrm>
              <a:off x="3367" y="5062"/>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4" name="Line 21"/>
            <p:cNvSpPr>
              <a:spLocks noChangeShapeType="1"/>
            </p:cNvSpPr>
            <p:nvPr/>
          </p:nvSpPr>
          <p:spPr bwMode="auto">
            <a:xfrm>
              <a:off x="3367" y="5263"/>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5" name="Line 22"/>
            <p:cNvSpPr>
              <a:spLocks noChangeShapeType="1"/>
            </p:cNvSpPr>
            <p:nvPr/>
          </p:nvSpPr>
          <p:spPr bwMode="auto">
            <a:xfrm>
              <a:off x="3367" y="5464"/>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6" name="Line 23"/>
            <p:cNvSpPr>
              <a:spLocks noChangeShapeType="1"/>
            </p:cNvSpPr>
            <p:nvPr/>
          </p:nvSpPr>
          <p:spPr bwMode="auto">
            <a:xfrm>
              <a:off x="3367" y="5653"/>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7" name="Line 24"/>
            <p:cNvSpPr>
              <a:spLocks noChangeShapeType="1"/>
            </p:cNvSpPr>
            <p:nvPr/>
          </p:nvSpPr>
          <p:spPr bwMode="auto">
            <a:xfrm>
              <a:off x="3367" y="5845"/>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8" name="Line 25"/>
            <p:cNvSpPr>
              <a:spLocks noChangeShapeType="1"/>
            </p:cNvSpPr>
            <p:nvPr/>
          </p:nvSpPr>
          <p:spPr bwMode="auto">
            <a:xfrm>
              <a:off x="3367" y="6028"/>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9" name="Line 26"/>
            <p:cNvSpPr>
              <a:spLocks noChangeShapeType="1"/>
            </p:cNvSpPr>
            <p:nvPr/>
          </p:nvSpPr>
          <p:spPr bwMode="auto">
            <a:xfrm>
              <a:off x="3367" y="6217"/>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40" name="Line 27"/>
            <p:cNvSpPr>
              <a:spLocks noChangeShapeType="1"/>
            </p:cNvSpPr>
            <p:nvPr/>
          </p:nvSpPr>
          <p:spPr bwMode="auto">
            <a:xfrm>
              <a:off x="3367" y="6418"/>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41" name="Line 28"/>
            <p:cNvSpPr>
              <a:spLocks noChangeShapeType="1"/>
            </p:cNvSpPr>
            <p:nvPr/>
          </p:nvSpPr>
          <p:spPr bwMode="auto">
            <a:xfrm>
              <a:off x="3367" y="6631"/>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42" name="Line 29"/>
            <p:cNvSpPr>
              <a:spLocks noChangeShapeType="1"/>
            </p:cNvSpPr>
            <p:nvPr/>
          </p:nvSpPr>
          <p:spPr bwMode="auto">
            <a:xfrm>
              <a:off x="3367" y="6820"/>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43" name="Line 30"/>
            <p:cNvSpPr>
              <a:spLocks noChangeShapeType="1"/>
            </p:cNvSpPr>
            <p:nvPr/>
          </p:nvSpPr>
          <p:spPr bwMode="auto">
            <a:xfrm>
              <a:off x="3367" y="7009"/>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44" name="Line 31"/>
            <p:cNvSpPr>
              <a:spLocks noChangeShapeType="1"/>
            </p:cNvSpPr>
            <p:nvPr/>
          </p:nvSpPr>
          <p:spPr bwMode="auto">
            <a:xfrm>
              <a:off x="3367" y="7189"/>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10" name="Group 32"/>
          <p:cNvGrpSpPr/>
          <p:nvPr/>
        </p:nvGrpSpPr>
        <p:grpSpPr bwMode="auto">
          <a:xfrm>
            <a:off x="6245588" y="1780042"/>
            <a:ext cx="196850" cy="4057650"/>
            <a:chOff x="2303" y="4684"/>
            <a:chExt cx="151" cy="2506"/>
          </a:xfrm>
        </p:grpSpPr>
        <p:sp>
          <p:nvSpPr>
            <p:cNvPr id="29717" name="Line 33"/>
            <p:cNvSpPr>
              <a:spLocks noChangeShapeType="1"/>
            </p:cNvSpPr>
            <p:nvPr/>
          </p:nvSpPr>
          <p:spPr bwMode="auto">
            <a:xfrm>
              <a:off x="2303" y="4684"/>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18" name="Line 34"/>
            <p:cNvSpPr>
              <a:spLocks noChangeShapeType="1"/>
            </p:cNvSpPr>
            <p:nvPr/>
          </p:nvSpPr>
          <p:spPr bwMode="auto">
            <a:xfrm>
              <a:off x="2303" y="4873"/>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19" name="Line 35"/>
            <p:cNvSpPr>
              <a:spLocks noChangeShapeType="1"/>
            </p:cNvSpPr>
            <p:nvPr/>
          </p:nvSpPr>
          <p:spPr bwMode="auto">
            <a:xfrm>
              <a:off x="2303" y="5062"/>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0" name="Line 36"/>
            <p:cNvSpPr>
              <a:spLocks noChangeShapeType="1"/>
            </p:cNvSpPr>
            <p:nvPr/>
          </p:nvSpPr>
          <p:spPr bwMode="auto">
            <a:xfrm>
              <a:off x="2303" y="5263"/>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1" name="Line 37"/>
            <p:cNvSpPr>
              <a:spLocks noChangeShapeType="1"/>
            </p:cNvSpPr>
            <p:nvPr/>
          </p:nvSpPr>
          <p:spPr bwMode="auto">
            <a:xfrm>
              <a:off x="2303" y="5464"/>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2" name="Line 38"/>
            <p:cNvSpPr>
              <a:spLocks noChangeShapeType="1"/>
            </p:cNvSpPr>
            <p:nvPr/>
          </p:nvSpPr>
          <p:spPr bwMode="auto">
            <a:xfrm>
              <a:off x="2303" y="5653"/>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3" name="Line 39"/>
            <p:cNvSpPr>
              <a:spLocks noChangeShapeType="1"/>
            </p:cNvSpPr>
            <p:nvPr/>
          </p:nvSpPr>
          <p:spPr bwMode="auto">
            <a:xfrm>
              <a:off x="2303" y="5845"/>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4" name="Line 40"/>
            <p:cNvSpPr>
              <a:spLocks noChangeShapeType="1"/>
            </p:cNvSpPr>
            <p:nvPr/>
          </p:nvSpPr>
          <p:spPr bwMode="auto">
            <a:xfrm>
              <a:off x="2303" y="6028"/>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5" name="Line 41"/>
            <p:cNvSpPr>
              <a:spLocks noChangeShapeType="1"/>
            </p:cNvSpPr>
            <p:nvPr/>
          </p:nvSpPr>
          <p:spPr bwMode="auto">
            <a:xfrm>
              <a:off x="2303" y="6217"/>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6" name="Line 42"/>
            <p:cNvSpPr>
              <a:spLocks noChangeShapeType="1"/>
            </p:cNvSpPr>
            <p:nvPr/>
          </p:nvSpPr>
          <p:spPr bwMode="auto">
            <a:xfrm>
              <a:off x="2303" y="6418"/>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7" name="Line 43"/>
            <p:cNvSpPr>
              <a:spLocks noChangeShapeType="1"/>
            </p:cNvSpPr>
            <p:nvPr/>
          </p:nvSpPr>
          <p:spPr bwMode="auto">
            <a:xfrm>
              <a:off x="2303" y="6631"/>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8" name="Line 44"/>
            <p:cNvSpPr>
              <a:spLocks noChangeShapeType="1"/>
            </p:cNvSpPr>
            <p:nvPr/>
          </p:nvSpPr>
          <p:spPr bwMode="auto">
            <a:xfrm>
              <a:off x="2303" y="6820"/>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9" name="Line 45"/>
            <p:cNvSpPr>
              <a:spLocks noChangeShapeType="1"/>
            </p:cNvSpPr>
            <p:nvPr/>
          </p:nvSpPr>
          <p:spPr bwMode="auto">
            <a:xfrm>
              <a:off x="2303" y="7009"/>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0" name="Line 46"/>
            <p:cNvSpPr>
              <a:spLocks noChangeShapeType="1"/>
            </p:cNvSpPr>
            <p:nvPr/>
          </p:nvSpPr>
          <p:spPr bwMode="auto">
            <a:xfrm>
              <a:off x="2303" y="7189"/>
              <a:ext cx="151" cy="1"/>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cxnSp>
        <p:nvCxnSpPr>
          <p:cNvPr id="29711" name="直接连接符 46"/>
          <p:cNvCxnSpPr/>
          <p:nvPr/>
        </p:nvCxnSpPr>
        <p:spPr bwMode="auto">
          <a:xfrm>
            <a:off x="8310925" y="4215267"/>
            <a:ext cx="342900"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2" name="直接连接符 47"/>
          <p:cNvCxnSpPr/>
          <p:nvPr/>
        </p:nvCxnSpPr>
        <p:spPr bwMode="auto">
          <a:xfrm>
            <a:off x="8310925" y="3585030"/>
            <a:ext cx="342900"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3" name="直接连接符 48"/>
          <p:cNvCxnSpPr/>
          <p:nvPr/>
        </p:nvCxnSpPr>
        <p:spPr bwMode="auto">
          <a:xfrm>
            <a:off x="8298225" y="1981655"/>
            <a:ext cx="355600"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4" name="直接连接符 50"/>
          <p:cNvCxnSpPr/>
          <p:nvPr/>
        </p:nvCxnSpPr>
        <p:spPr bwMode="auto">
          <a:xfrm>
            <a:off x="3088845" y="5167024"/>
            <a:ext cx="431800"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5" name="直接连接符 52"/>
          <p:cNvCxnSpPr/>
          <p:nvPr/>
        </p:nvCxnSpPr>
        <p:spPr bwMode="auto">
          <a:xfrm>
            <a:off x="2317320" y="4633397"/>
            <a:ext cx="431800"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6" name="直接连接符 53"/>
          <p:cNvCxnSpPr/>
          <p:nvPr/>
        </p:nvCxnSpPr>
        <p:spPr bwMode="auto">
          <a:xfrm>
            <a:off x="2317320" y="5167024"/>
            <a:ext cx="431800"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Rectangle 3"/>
          <p:cNvSpPr txBox="1">
            <a:spLocks noChangeArrowheads="1"/>
          </p:cNvSpPr>
          <p:nvPr/>
        </p:nvSpPr>
        <p:spPr bwMode="auto">
          <a:xfrm>
            <a:off x="670266" y="1419720"/>
            <a:ext cx="4266061"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defTabSz="914400">
              <a:lnSpc>
                <a:spcPct val="150000"/>
              </a:lnSpc>
              <a:spcBef>
                <a:spcPts val="0"/>
              </a:spcBef>
              <a:spcAft>
                <a:spcPts val="1000"/>
              </a:spcAft>
              <a:buFont typeface="Wingdings" panose="05000000000000000000" pitchFamily="2" charset="2"/>
              <a:buChar char="u"/>
            </a:pPr>
            <a:r>
              <a:rPr lang="en-US" altLang="zh-CN" sz="2800" b="1" kern="0" dirty="0">
                <a:solidFill>
                  <a:srgbClr val="0033CC"/>
                </a:solidFill>
                <a:effectLst>
                  <a:outerShdw blurRad="38100" dist="38100" dir="2700000" algn="tl">
                    <a:srgbClr val="000000">
                      <a:alpha val="43137"/>
                    </a:srgbClr>
                  </a:outerShdw>
                </a:effectLst>
                <a:latin typeface="+mj-lt"/>
                <a:ea typeface="+mj-ea"/>
                <a:cs typeface="+mj-cs"/>
              </a:rPr>
              <a:t> EEPROM--</a:t>
            </a:r>
            <a:r>
              <a:rPr lang="en-US" altLang="zh-CN" sz="2800" b="1" kern="0" dirty="0">
                <a:solidFill>
                  <a:srgbClr val="C00000"/>
                </a:solidFill>
                <a:effectLst>
                  <a:outerShdw blurRad="38100" dist="38100" dir="2700000" algn="tl">
                    <a:srgbClr val="000000">
                      <a:alpha val="43137"/>
                    </a:srgbClr>
                  </a:outerShdw>
                </a:effectLst>
                <a:latin typeface="+mj-lt"/>
                <a:ea typeface="+mj-ea"/>
                <a:cs typeface="+mj-cs"/>
              </a:rPr>
              <a:t>2864A</a:t>
            </a:r>
            <a:endParaRPr lang="zh-CN" altLang="en-US" sz="2800" b="1" kern="0" dirty="0">
              <a:solidFill>
                <a:srgbClr val="C00000"/>
              </a:solidFill>
              <a:effectLst>
                <a:outerShdw blurRad="38100" dist="38100" dir="2700000" algn="tl">
                  <a:srgbClr val="000000">
                    <a:alpha val="43137"/>
                  </a:srgbClr>
                </a:outerShdw>
              </a:effectLst>
              <a:latin typeface="+mj-lt"/>
              <a:ea typeface="+mj-ea"/>
              <a:cs typeface="+mj-cs"/>
            </a:endParaRPr>
          </a:p>
        </p:txBody>
      </p:sp>
      <p:sp>
        <p:nvSpPr>
          <p:cNvPr id="50"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1" name="Rectangle 3"/>
          <p:cNvSpPr txBox="1">
            <a:spLocks noChangeArrowheads="1"/>
          </p:cNvSpPr>
          <p:nvPr/>
        </p:nvSpPr>
        <p:spPr bwMode="auto">
          <a:xfrm>
            <a:off x="457135" y="817335"/>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4.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只读存储器（</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ROM</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5" name="Picture 7" descr="1"/>
          <p:cNvPicPr>
            <a:picLocks noChangeAspect="1" noChangeArrowheads="1" noCrop="1"/>
          </p:cNvPicPr>
          <p:nvPr/>
        </p:nvPicPr>
        <p:blipFill>
          <a:blip r:embed="rId2"/>
          <a:srcRect/>
          <a:stretch>
            <a:fillRect/>
          </a:stretch>
        </p:blipFill>
        <p:spPr bwMode="auto">
          <a:xfrm>
            <a:off x="2771095" y="4625274"/>
            <a:ext cx="2576512"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857" name="Group 9"/>
          <p:cNvGrpSpPr/>
          <p:nvPr/>
        </p:nvGrpSpPr>
        <p:grpSpPr bwMode="auto">
          <a:xfrm>
            <a:off x="1251540" y="4332380"/>
            <a:ext cx="6704012" cy="1301750"/>
            <a:chOff x="707" y="2360"/>
            <a:chExt cx="4223" cy="820"/>
          </a:xfrm>
        </p:grpSpPr>
        <p:pic>
          <p:nvPicPr>
            <p:cNvPr id="30728" name="Picture 6" descr="8088CP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 y="2360"/>
              <a:ext cx="1108"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8" descr="RAM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 y="2430"/>
              <a:ext cx="1571" cy="69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sp>
        <p:nvSpPr>
          <p:cNvPr id="12"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
        <p:nvSpPr>
          <p:cNvPr id="9" name="Rectangle 3"/>
          <p:cNvSpPr txBox="1">
            <a:spLocks noChangeArrowheads="1"/>
          </p:cNvSpPr>
          <p:nvPr/>
        </p:nvSpPr>
        <p:spPr bwMode="auto">
          <a:xfrm>
            <a:off x="1600200" y="1175544"/>
            <a:ext cx="5943600" cy="352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defTabSz="914400">
              <a:lnSpc>
                <a:spcPct val="130000"/>
              </a:lnSpc>
              <a:buFont typeface="Wingdings" panose="05000000000000000000" pitchFamily="2" charset="2"/>
              <a:buChar char="n"/>
            </a:pPr>
            <a:r>
              <a:rPr lang="zh-CN" altLang="en-US" b="1" kern="0">
                <a:effectLst>
                  <a:outerShdw blurRad="38100" dist="38100" dir="2700000" algn="tl">
                    <a:srgbClr val="000000">
                      <a:alpha val="43137"/>
                    </a:srgbClr>
                  </a:outerShdw>
                </a:effectLst>
              </a:rPr>
              <a:t> </a:t>
            </a:r>
            <a:r>
              <a:rPr lang="zh-CN" altLang="en-US" b="1" ker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存储芯片</a:t>
            </a:r>
            <a:r>
              <a:rPr lang="zh-CN" altLang="en-US" b="1" kern="0">
                <a:solidFill>
                  <a:srgbClr val="0033CC"/>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数据线</a:t>
            </a:r>
            <a:r>
              <a:rPr lang="zh-CN" altLang="en-US" b="1" ker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的处理</a:t>
            </a:r>
          </a:p>
          <a:p>
            <a:pPr defTabSz="914400">
              <a:lnSpc>
                <a:spcPct val="130000"/>
              </a:lnSpc>
              <a:buFont typeface="Wingdings" panose="05000000000000000000" pitchFamily="2" charset="2"/>
              <a:buChar char="n"/>
            </a:pPr>
            <a:r>
              <a:rPr lang="zh-CN" altLang="en-US" b="1" ker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 存储芯片</a:t>
            </a:r>
            <a:r>
              <a:rPr lang="zh-CN" altLang="en-US" b="1" kern="0">
                <a:solidFill>
                  <a:srgbClr val="0033CC"/>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地址线</a:t>
            </a:r>
            <a:r>
              <a:rPr lang="zh-CN" altLang="en-US" b="1" ker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的处理</a:t>
            </a:r>
          </a:p>
          <a:p>
            <a:pPr defTabSz="914400">
              <a:lnSpc>
                <a:spcPct val="130000"/>
              </a:lnSpc>
              <a:buFont typeface="Wingdings" panose="05000000000000000000" pitchFamily="2" charset="2"/>
              <a:buChar char="n"/>
            </a:pPr>
            <a:r>
              <a:rPr lang="zh-CN" altLang="en-US" b="1" ker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 存储芯片</a:t>
            </a:r>
            <a:r>
              <a:rPr lang="zh-CN" altLang="en-US" b="1" kern="0">
                <a:solidFill>
                  <a:srgbClr val="0033CC"/>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片选端</a:t>
            </a:r>
            <a:r>
              <a:rPr lang="zh-CN" altLang="en-US" b="1" ker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的处理</a:t>
            </a:r>
          </a:p>
          <a:p>
            <a:pPr defTabSz="914400">
              <a:lnSpc>
                <a:spcPct val="130000"/>
              </a:lnSpc>
              <a:buFont typeface="Wingdings" panose="05000000000000000000" pitchFamily="2" charset="2"/>
              <a:buChar char="n"/>
            </a:pPr>
            <a:r>
              <a:rPr lang="zh-CN" altLang="en-US" b="1" ker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 存储芯片</a:t>
            </a:r>
            <a:r>
              <a:rPr lang="zh-CN" altLang="en-US" b="1" kern="0">
                <a:solidFill>
                  <a:srgbClr val="0033CC"/>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读写控制线</a:t>
            </a:r>
            <a:r>
              <a:rPr lang="zh-CN" altLang="en-US" b="1" ker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rPr>
              <a:t>的处理</a:t>
            </a:r>
            <a:endParaRPr lang="zh-CN" altLang="en-US" b="1" kern="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2000"/>
                                  </p:stCondLst>
                                  <p:childTnLst>
                                    <p:set>
                                      <p:cBhvr>
                                        <p:cTn id="6" dur="1" fill="hold">
                                          <p:stCondLst>
                                            <p:cond delay="0"/>
                                          </p:stCondLst>
                                        </p:cTn>
                                        <p:tgtEl>
                                          <p:spTgt spid="78857"/>
                                        </p:tgtEl>
                                        <p:attrNameLst>
                                          <p:attrName>style.visibility</p:attrName>
                                        </p:attrNameLst>
                                      </p:cBhvr>
                                      <p:to>
                                        <p:strVal val="visible"/>
                                      </p:to>
                                    </p:set>
                                    <p:anim calcmode="lin" valueType="num">
                                      <p:cBhvr>
                                        <p:cTn id="7" dur="500" fill="hold"/>
                                        <p:tgtEl>
                                          <p:spTgt spid="78857"/>
                                        </p:tgtEl>
                                        <p:attrNameLst>
                                          <p:attrName>ppt_w</p:attrName>
                                        </p:attrNameLst>
                                      </p:cBhvr>
                                      <p:tavLst>
                                        <p:tav tm="0">
                                          <p:val>
                                            <p:fltVal val="0"/>
                                          </p:val>
                                        </p:tav>
                                        <p:tav tm="100000">
                                          <p:val>
                                            <p:strVal val="#ppt_w"/>
                                          </p:val>
                                        </p:tav>
                                      </p:tavLst>
                                    </p:anim>
                                    <p:anim calcmode="lin" valueType="num">
                                      <p:cBhvr>
                                        <p:cTn id="8" dur="500" fill="hold"/>
                                        <p:tgtEl>
                                          <p:spTgt spid="78857"/>
                                        </p:tgtEl>
                                        <p:attrNameLst>
                                          <p:attrName>ppt_h</p:attrName>
                                        </p:attrNameLst>
                                      </p:cBhvr>
                                      <p:tavLst>
                                        <p:tav tm="0">
                                          <p:val>
                                            <p:strVal val="#ppt_h"/>
                                          </p:val>
                                        </p:tav>
                                        <p:tav tm="100000">
                                          <p:val>
                                            <p:strVal val="#ppt_h"/>
                                          </p:val>
                                        </p:tav>
                                      </p:tavLst>
                                    </p:anim>
                                  </p:childTnLst>
                                </p:cTn>
                              </p:par>
                            </p:childTnLst>
                          </p:cTn>
                        </p:par>
                        <p:par>
                          <p:cTn id="9" fill="hold">
                            <p:stCondLst>
                              <p:cond delay="2500"/>
                            </p:stCondLst>
                            <p:childTnLst>
                              <p:par>
                                <p:cTn id="10" presetID="17" presetClass="entr" presetSubtype="10" fill="hold" nodeType="afterEffect">
                                  <p:stCondLst>
                                    <p:cond delay="1000"/>
                                  </p:stCondLst>
                                  <p:childTnLst>
                                    <p:set>
                                      <p:cBhvr>
                                        <p:cTn id="11" dur="1" fill="hold">
                                          <p:stCondLst>
                                            <p:cond delay="0"/>
                                          </p:stCondLst>
                                        </p:cTn>
                                        <p:tgtEl>
                                          <p:spTgt spid="78855"/>
                                        </p:tgtEl>
                                        <p:attrNameLst>
                                          <p:attrName>style.visibility</p:attrName>
                                        </p:attrNameLst>
                                      </p:cBhvr>
                                      <p:to>
                                        <p:strVal val="visible"/>
                                      </p:to>
                                    </p:set>
                                    <p:anim calcmode="lin" valueType="num">
                                      <p:cBhvr>
                                        <p:cTn id="12" dur="500" fill="hold"/>
                                        <p:tgtEl>
                                          <p:spTgt spid="78855"/>
                                        </p:tgtEl>
                                        <p:attrNameLst>
                                          <p:attrName>ppt_w</p:attrName>
                                        </p:attrNameLst>
                                      </p:cBhvr>
                                      <p:tavLst>
                                        <p:tav tm="0">
                                          <p:val>
                                            <p:fltVal val="0"/>
                                          </p:val>
                                        </p:tav>
                                        <p:tav tm="100000">
                                          <p:val>
                                            <p:strVal val="#ppt_w"/>
                                          </p:val>
                                        </p:tav>
                                      </p:tavLst>
                                    </p:anim>
                                    <p:anim calcmode="lin" valueType="num">
                                      <p:cBhvr>
                                        <p:cTn id="13" dur="500" fill="hold"/>
                                        <p:tgtEl>
                                          <p:spTgt spid="7885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slide(fromRight)">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slide(fromRight)">
                                      <p:cBhvr>
                                        <p:cTn id="23" dur="500"/>
                                        <p:tgtEl>
                                          <p:spTgt spid="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2" fill="hold" grpId="0"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slide(fromRight)">
                                      <p:cBhvr>
                                        <p:cTn id="28" dur="500"/>
                                        <p:tgtEl>
                                          <p:spTgt spid="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grpId="0"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slide(fromRight)">
                                      <p:cBhvr>
                                        <p:cTn id="33"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body" idx="1"/>
          </p:nvPr>
        </p:nvSpPr>
        <p:spPr>
          <a:xfrm>
            <a:off x="638810" y="1883410"/>
            <a:ext cx="8184515" cy="3470910"/>
          </a:xfrm>
        </p:spPr>
        <p:txBody>
          <a:bodyPr/>
          <a:lstStyle/>
          <a:p>
            <a:pPr eaLnBrk="1" hangingPunct="1">
              <a:lnSpc>
                <a:spcPct val="130000"/>
              </a:lnSpc>
              <a:buFont typeface="Wingdings" panose="05000000000000000000" pitchFamily="2" charset="2"/>
              <a:buChar char="p"/>
            </a:pPr>
            <a:r>
              <a:rPr lang="zh-CN" altLang="en-US" sz="2400" dirty="0">
                <a:solidFill>
                  <a:srgbClr val="0033CC"/>
                </a:solidFill>
                <a:latin typeface="Times New Roman" panose="02020603050405020304" pitchFamily="18" charset="0"/>
                <a:cs typeface="Times New Roman" panose="02020603050405020304" pitchFamily="18" charset="0"/>
              </a:rPr>
              <a:t> </a:t>
            </a:r>
            <a:r>
              <a:rPr lang="zh-CN" altLang="en-US"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若芯片的数据线正好 </a:t>
            </a:r>
            <a:r>
              <a:rPr lang="en-US" altLang="zh-CN"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a:t>
            </a:r>
            <a:r>
              <a:rPr lang="zh-CN" altLang="en-US"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a:t>
            </a:r>
          </a:p>
          <a:p>
            <a:pPr lvl="1" eaLnBrk="1" hangingPunct="1">
              <a:lnSpc>
                <a:spcPct val="130000"/>
              </a:lnSpc>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 </a:t>
            </a:r>
            <a:r>
              <a:rPr lang="zh-CN"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一次可从芯片中访问到 </a:t>
            </a:r>
            <a:r>
              <a:rPr lang="en-US" altLang="zh-C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a:t>
            </a:r>
            <a:r>
              <a:rPr lang="zh-CN"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位数据</a:t>
            </a:r>
          </a:p>
          <a:p>
            <a:pPr lvl="1" eaLnBrk="1" hangingPunct="1">
              <a:lnSpc>
                <a:spcPct val="130000"/>
              </a:lnSpc>
              <a:buFont typeface="Wingdings" panose="05000000000000000000" pitchFamily="2" charset="2"/>
              <a:buChar char="Ø"/>
            </a:pPr>
            <a:r>
              <a:rPr lang="zh-CN"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全部数据线与系统的 </a:t>
            </a:r>
            <a:r>
              <a:rPr lang="en-US" altLang="zh-C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a:t>
            </a:r>
            <a:r>
              <a:rPr lang="zh-CN"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位数据总线相连</a:t>
            </a:r>
          </a:p>
          <a:p>
            <a:pPr>
              <a:lnSpc>
                <a:spcPct val="130000"/>
              </a:lnSpc>
              <a:buFont typeface="Wingdings" panose="05000000000000000000" pitchFamily="2" charset="2"/>
              <a:buChar char="p"/>
            </a:pPr>
            <a:r>
              <a:rPr lang="zh-CN" altLang="en-US"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若芯片的数据线不足 </a:t>
            </a:r>
            <a:r>
              <a:rPr lang="en-US" altLang="zh-CN"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a:t>
            </a:r>
            <a:r>
              <a:rPr lang="zh-CN" altLang="en-US"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a:t>
            </a:r>
          </a:p>
          <a:p>
            <a:pPr lvl="1" eaLnBrk="1" hangingPunct="1">
              <a:lnSpc>
                <a:spcPct val="130000"/>
              </a:lnSpc>
              <a:buFont typeface="Wingdings" panose="05000000000000000000" pitchFamily="2" charset="2"/>
              <a:buChar char="Ø"/>
            </a:pPr>
            <a:r>
              <a:rPr lang="zh-C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一次不能从一个芯片中访问到 </a:t>
            </a:r>
            <a:r>
              <a:rPr lang="en-US" altLang="zh-C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a:t>
            </a:r>
            <a:r>
              <a:rPr lang="zh-CN"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位数据</a:t>
            </a:r>
          </a:p>
          <a:p>
            <a:pPr lvl="1" eaLnBrk="1" hangingPunct="1">
              <a:lnSpc>
                <a:spcPct val="130000"/>
              </a:lnSpc>
              <a:buFont typeface="Wingdings" panose="05000000000000000000" pitchFamily="2" charset="2"/>
              <a:buChar char="Ø"/>
            </a:pPr>
            <a:r>
              <a:rPr lang="zh-CN"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利用多个芯片扩充数据位（数据宽度）</a:t>
            </a:r>
            <a:r>
              <a:rPr lang="en-US" altLang="zh-C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位扩充</a:t>
            </a:r>
            <a:r>
              <a:rPr lang="zh-CN"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9" name="Rectangle 3"/>
          <p:cNvSpPr txBox="1">
            <a:spLocks noChangeArrowheads="1"/>
          </p:cNvSpPr>
          <p:nvPr/>
        </p:nvSpPr>
        <p:spPr bwMode="auto">
          <a:xfrm>
            <a:off x="457135" y="882740"/>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1. </a:t>
            </a:r>
            <a:r>
              <a:rPr lang="zh-CN" altLang="en-US" sz="2800" b="1" kern="0" dirty="0">
                <a:solidFill>
                  <a:srgbClr val="7030A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存储芯片数据线的处理</a:t>
            </a:r>
          </a:p>
        </p:txBody>
      </p:sp>
      <p:sp>
        <p:nvSpPr>
          <p:cNvPr id="5"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
          <p:cNvGrpSpPr/>
          <p:nvPr/>
        </p:nvGrpSpPr>
        <p:grpSpPr bwMode="auto">
          <a:xfrm>
            <a:off x="178935" y="1743071"/>
            <a:ext cx="8324850" cy="4533900"/>
            <a:chOff x="675" y="970"/>
            <a:chExt cx="4451" cy="2856"/>
          </a:xfrm>
        </p:grpSpPr>
        <p:sp>
          <p:nvSpPr>
            <p:cNvPr id="41988" name="Rectangle 4"/>
            <p:cNvSpPr>
              <a:spLocks noChangeArrowheads="1"/>
            </p:cNvSpPr>
            <p:nvPr/>
          </p:nvSpPr>
          <p:spPr bwMode="auto">
            <a:xfrm>
              <a:off x="3571" y="1384"/>
              <a:ext cx="1399" cy="1047"/>
            </a:xfrm>
            <a:prstGeom prst="rect">
              <a:avLst/>
            </a:prstGeom>
            <a:solidFill>
              <a:schemeClr val="accent1">
                <a:lumMod val="40000"/>
                <a:lumOff val="60000"/>
              </a:schemeClr>
            </a:solidFill>
            <a:ln w="28575">
              <a:solidFill>
                <a:srgbClr val="000000"/>
              </a:solidFill>
              <a:miter lim="800000"/>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989" name="Rectangle 5"/>
            <p:cNvSpPr>
              <a:spLocks noChangeArrowheads="1"/>
            </p:cNvSpPr>
            <p:nvPr/>
          </p:nvSpPr>
          <p:spPr bwMode="auto">
            <a:xfrm>
              <a:off x="2401" y="1944"/>
              <a:ext cx="1399" cy="1048"/>
            </a:xfrm>
            <a:prstGeom prst="rect">
              <a:avLst/>
            </a:prstGeom>
            <a:solidFill>
              <a:srgbClr val="FFFF00"/>
            </a:solidFill>
            <a:ln w="28575">
              <a:solidFill>
                <a:srgbClr val="000000"/>
              </a:solidFill>
              <a:miter lim="800000"/>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943" name="Rectangle 6"/>
            <p:cNvSpPr>
              <a:spLocks noChangeArrowheads="1"/>
            </p:cNvSpPr>
            <p:nvPr/>
          </p:nvSpPr>
          <p:spPr bwMode="auto">
            <a:xfrm>
              <a:off x="3000" y="2161"/>
              <a:ext cx="83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ClrTx/>
                <a:buSzTx/>
                <a:buFontTx/>
                <a:buNone/>
              </a:pPr>
              <a:r>
                <a:rPr kumimoji="0" lang="en-US" altLang="zh-CN" sz="2400">
                  <a:latin typeface="Times New Roman" panose="02020603050405020304" pitchFamily="18" charset="0"/>
                </a:rPr>
                <a:t>2114</a:t>
              </a:r>
            </a:p>
            <a:p>
              <a:pPr algn="ctr">
                <a:lnSpc>
                  <a:spcPct val="100000"/>
                </a:lnSpc>
                <a:spcBef>
                  <a:spcPct val="0"/>
                </a:spcBef>
                <a:buClrTx/>
                <a:buSzTx/>
                <a:buFontTx/>
                <a:buNone/>
              </a:pPr>
              <a:r>
                <a:rPr kumimoji="0" lang="zh-CN" altLang="en-US" sz="2400">
                  <a:latin typeface="Times New Roman" panose="02020603050405020304" pitchFamily="18" charset="0"/>
                </a:rPr>
                <a:t>（</a:t>
              </a:r>
              <a:r>
                <a:rPr kumimoji="0" lang="en-US" altLang="zh-CN" sz="2400">
                  <a:latin typeface="Times New Roman" panose="02020603050405020304" pitchFamily="18" charset="0"/>
                </a:rPr>
                <a:t>1</a:t>
              </a:r>
              <a:r>
                <a:rPr kumimoji="0" lang="zh-CN" altLang="en-US" sz="2400">
                  <a:latin typeface="Times New Roman" panose="02020603050405020304" pitchFamily="18" charset="0"/>
                </a:rPr>
                <a:t>）</a:t>
              </a:r>
            </a:p>
          </p:txBody>
        </p:sp>
        <p:sp>
          <p:nvSpPr>
            <p:cNvPr id="39944" name="Rectangle 7"/>
            <p:cNvSpPr>
              <a:spLocks noChangeArrowheads="1"/>
            </p:cNvSpPr>
            <p:nvPr/>
          </p:nvSpPr>
          <p:spPr bwMode="auto">
            <a:xfrm>
              <a:off x="2269" y="1931"/>
              <a:ext cx="140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ClrTx/>
                <a:buSzTx/>
                <a:buFontTx/>
                <a:buNone/>
              </a:pPr>
              <a:r>
                <a:rPr kumimoji="0" lang="en-US" altLang="zh-CN" sz="2400">
                  <a:latin typeface="Times New Roman" panose="02020603050405020304" pitchFamily="18" charset="0"/>
                </a:rPr>
                <a:t>A</a:t>
              </a:r>
              <a:r>
                <a:rPr kumimoji="0" lang="en-US" altLang="zh-CN" sz="2400" baseline="-25000">
                  <a:latin typeface="Times New Roman" panose="02020603050405020304" pitchFamily="18" charset="0"/>
                </a:rPr>
                <a:t>9</a:t>
              </a:r>
              <a:r>
                <a:rPr kumimoji="0" lang="zh-CN" altLang="en-US" sz="2400">
                  <a:latin typeface="Times New Roman" panose="02020603050405020304" pitchFamily="18" charset="0"/>
                </a:rPr>
                <a:t>～</a:t>
              </a:r>
              <a:r>
                <a:rPr kumimoji="0" lang="en-US" altLang="zh-CN" sz="2400">
                  <a:latin typeface="Times New Roman" panose="02020603050405020304" pitchFamily="18" charset="0"/>
                </a:rPr>
                <a:t>A</a:t>
              </a:r>
              <a:r>
                <a:rPr kumimoji="0" lang="en-US" altLang="zh-CN" sz="2400" baseline="-25000">
                  <a:latin typeface="Times New Roman" panose="02020603050405020304" pitchFamily="18" charset="0"/>
                </a:rPr>
                <a:t>0</a:t>
              </a:r>
              <a:endParaRPr kumimoji="0" lang="en-US" altLang="zh-CN" sz="2400">
                <a:latin typeface="Times New Roman" panose="02020603050405020304" pitchFamily="18" charset="0"/>
              </a:endParaRPr>
            </a:p>
          </p:txBody>
        </p:sp>
        <p:sp>
          <p:nvSpPr>
            <p:cNvPr id="39945" name="Rectangle 8"/>
            <p:cNvSpPr>
              <a:spLocks noChangeArrowheads="1"/>
            </p:cNvSpPr>
            <p:nvPr/>
          </p:nvSpPr>
          <p:spPr bwMode="auto">
            <a:xfrm>
              <a:off x="2420" y="2658"/>
              <a:ext cx="140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buClrTx/>
                <a:buSzTx/>
                <a:buFontTx/>
                <a:buNone/>
              </a:pPr>
              <a:r>
                <a:rPr kumimoji="0" lang="en-US" altLang="zh-CN" sz="2400">
                  <a:latin typeface="Times New Roman" panose="02020603050405020304" pitchFamily="18" charset="0"/>
                </a:rPr>
                <a:t>I/O</a:t>
              </a:r>
              <a:r>
                <a:rPr kumimoji="0" lang="en-US" altLang="zh-CN" sz="2400" baseline="-25000">
                  <a:latin typeface="Times New Roman" panose="02020603050405020304" pitchFamily="18" charset="0"/>
                </a:rPr>
                <a:t>4</a:t>
              </a:r>
              <a:r>
                <a:rPr kumimoji="0" lang="zh-CN" altLang="en-US" sz="2400">
                  <a:latin typeface="Times New Roman" panose="02020603050405020304" pitchFamily="18" charset="0"/>
                </a:rPr>
                <a:t>～</a:t>
              </a:r>
              <a:r>
                <a:rPr kumimoji="0" lang="en-US" altLang="zh-CN" sz="2400">
                  <a:latin typeface="Times New Roman" panose="02020603050405020304" pitchFamily="18" charset="0"/>
                </a:rPr>
                <a:t>I/O</a:t>
              </a:r>
              <a:r>
                <a:rPr kumimoji="0" lang="en-US" altLang="zh-CN" sz="2400" baseline="-25000">
                  <a:latin typeface="Times New Roman" panose="02020603050405020304" pitchFamily="18" charset="0"/>
                </a:rPr>
                <a:t>1</a:t>
              </a:r>
              <a:endParaRPr kumimoji="0" lang="en-US" altLang="zh-CN" sz="2400">
                <a:latin typeface="Times New Roman" panose="02020603050405020304" pitchFamily="18" charset="0"/>
              </a:endParaRPr>
            </a:p>
          </p:txBody>
        </p:sp>
        <p:sp>
          <p:nvSpPr>
            <p:cNvPr id="39946" name="Rectangle 9"/>
            <p:cNvSpPr>
              <a:spLocks noChangeArrowheads="1"/>
            </p:cNvSpPr>
            <p:nvPr/>
          </p:nvSpPr>
          <p:spPr bwMode="auto">
            <a:xfrm>
              <a:off x="963" y="1734"/>
              <a:ext cx="70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buClrTx/>
                <a:buSzTx/>
                <a:buFontTx/>
                <a:buNone/>
              </a:pPr>
              <a:r>
                <a:rPr kumimoji="0" lang="zh-CN" altLang="en-US" sz="2400">
                  <a:solidFill>
                    <a:srgbClr val="FF3300"/>
                  </a:solidFill>
                  <a:latin typeface="Times New Roman" panose="02020603050405020304" pitchFamily="18" charset="0"/>
                </a:rPr>
                <a:t>片选</a:t>
              </a:r>
            </a:p>
          </p:txBody>
        </p:sp>
        <p:sp>
          <p:nvSpPr>
            <p:cNvPr id="39947" name="Rectangle 10"/>
            <p:cNvSpPr>
              <a:spLocks noChangeArrowheads="1"/>
            </p:cNvSpPr>
            <p:nvPr/>
          </p:nvSpPr>
          <p:spPr bwMode="auto">
            <a:xfrm>
              <a:off x="807" y="3429"/>
              <a:ext cx="1175"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ClrTx/>
                <a:buSzTx/>
                <a:buFontTx/>
                <a:buNone/>
              </a:pPr>
              <a:r>
                <a:rPr kumimoji="0" lang="en-US" altLang="zh-CN" sz="2400">
                  <a:solidFill>
                    <a:srgbClr val="009900"/>
                  </a:solidFill>
                  <a:latin typeface="Times New Roman" panose="02020603050405020304" pitchFamily="18" charset="0"/>
                </a:rPr>
                <a:t>D</a:t>
              </a:r>
              <a:r>
                <a:rPr kumimoji="0" lang="en-US" altLang="zh-CN" sz="2400" baseline="-25000">
                  <a:solidFill>
                    <a:srgbClr val="009900"/>
                  </a:solidFill>
                  <a:latin typeface="Times New Roman" panose="02020603050405020304" pitchFamily="18" charset="0"/>
                </a:rPr>
                <a:t>3</a:t>
              </a:r>
              <a:r>
                <a:rPr kumimoji="0" lang="zh-CN" altLang="en-US" sz="2400">
                  <a:solidFill>
                    <a:srgbClr val="009900"/>
                  </a:solidFill>
                  <a:latin typeface="Times New Roman" panose="02020603050405020304" pitchFamily="18" charset="0"/>
                </a:rPr>
                <a:t>～</a:t>
              </a:r>
              <a:r>
                <a:rPr kumimoji="0" lang="en-US" altLang="zh-CN" sz="2400">
                  <a:solidFill>
                    <a:srgbClr val="009900"/>
                  </a:solidFill>
                  <a:latin typeface="Times New Roman" panose="02020603050405020304" pitchFamily="18" charset="0"/>
                </a:rPr>
                <a:t>D</a:t>
              </a:r>
              <a:r>
                <a:rPr kumimoji="0" lang="en-US" altLang="zh-CN" sz="2400" baseline="-25000">
                  <a:solidFill>
                    <a:srgbClr val="009900"/>
                  </a:solidFill>
                  <a:latin typeface="Times New Roman" panose="02020603050405020304" pitchFamily="18" charset="0"/>
                </a:rPr>
                <a:t>0</a:t>
              </a:r>
              <a:endParaRPr kumimoji="0" lang="en-US" altLang="zh-CN" sz="2400">
                <a:solidFill>
                  <a:srgbClr val="009900"/>
                </a:solidFill>
                <a:latin typeface="Times New Roman" panose="02020603050405020304" pitchFamily="18" charset="0"/>
              </a:endParaRPr>
            </a:p>
          </p:txBody>
        </p:sp>
        <p:sp>
          <p:nvSpPr>
            <p:cNvPr id="39948" name="Rectangle 11"/>
            <p:cNvSpPr>
              <a:spLocks noChangeArrowheads="1"/>
            </p:cNvSpPr>
            <p:nvPr/>
          </p:nvSpPr>
          <p:spPr bwMode="auto">
            <a:xfrm>
              <a:off x="807" y="3085"/>
              <a:ext cx="117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ClrTx/>
                <a:buSzTx/>
                <a:buFontTx/>
                <a:buNone/>
              </a:pPr>
              <a:r>
                <a:rPr kumimoji="0" lang="en-US" altLang="zh-CN" sz="2400">
                  <a:solidFill>
                    <a:srgbClr val="009900"/>
                  </a:solidFill>
                  <a:latin typeface="Times New Roman" panose="02020603050405020304" pitchFamily="18" charset="0"/>
                </a:rPr>
                <a:t>D</a:t>
              </a:r>
              <a:r>
                <a:rPr kumimoji="0" lang="en-US" altLang="zh-CN" sz="2400" baseline="-25000">
                  <a:solidFill>
                    <a:srgbClr val="009900"/>
                  </a:solidFill>
                  <a:latin typeface="Times New Roman" panose="02020603050405020304" pitchFamily="18" charset="0"/>
                </a:rPr>
                <a:t>7</a:t>
              </a:r>
              <a:r>
                <a:rPr kumimoji="0" lang="zh-CN" altLang="en-US" sz="2400">
                  <a:solidFill>
                    <a:srgbClr val="009900"/>
                  </a:solidFill>
                  <a:latin typeface="Times New Roman" panose="02020603050405020304" pitchFamily="18" charset="0"/>
                </a:rPr>
                <a:t>～</a:t>
              </a:r>
              <a:r>
                <a:rPr kumimoji="0" lang="en-US" altLang="zh-CN" sz="2400">
                  <a:solidFill>
                    <a:srgbClr val="009900"/>
                  </a:solidFill>
                  <a:latin typeface="Times New Roman" panose="02020603050405020304" pitchFamily="18" charset="0"/>
                </a:rPr>
                <a:t>D</a:t>
              </a:r>
              <a:r>
                <a:rPr kumimoji="0" lang="en-US" altLang="zh-CN" sz="2400" baseline="-25000">
                  <a:solidFill>
                    <a:srgbClr val="009900"/>
                  </a:solidFill>
                  <a:latin typeface="Times New Roman" panose="02020603050405020304" pitchFamily="18" charset="0"/>
                </a:rPr>
                <a:t>4</a:t>
              </a:r>
              <a:endParaRPr kumimoji="0" lang="en-US" altLang="zh-CN" sz="2400">
                <a:solidFill>
                  <a:srgbClr val="009900"/>
                </a:solidFill>
                <a:latin typeface="Times New Roman" panose="02020603050405020304" pitchFamily="18" charset="0"/>
              </a:endParaRPr>
            </a:p>
          </p:txBody>
        </p:sp>
        <p:sp>
          <p:nvSpPr>
            <p:cNvPr id="41996" name="Line 12"/>
            <p:cNvSpPr>
              <a:spLocks noChangeShapeType="1"/>
            </p:cNvSpPr>
            <p:nvPr/>
          </p:nvSpPr>
          <p:spPr bwMode="auto">
            <a:xfrm>
              <a:off x="1287" y="2061"/>
              <a:ext cx="702" cy="0"/>
            </a:xfrm>
            <a:prstGeom prst="line">
              <a:avLst/>
            </a:prstGeom>
            <a:noFill/>
            <a:ln w="28575">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1997" name="Line 13"/>
            <p:cNvSpPr>
              <a:spLocks noChangeShapeType="1"/>
            </p:cNvSpPr>
            <p:nvPr/>
          </p:nvSpPr>
          <p:spPr bwMode="auto">
            <a:xfrm>
              <a:off x="1928" y="3566"/>
              <a:ext cx="3130" cy="0"/>
            </a:xfrm>
            <a:prstGeom prst="line">
              <a:avLst/>
            </a:prstGeom>
            <a:noFill/>
            <a:ln w="38100">
              <a:solidFill>
                <a:srgbClr val="9999FF"/>
              </a:solidFill>
              <a:round/>
              <a:headEnd type="triangle" w="sm" len="sm"/>
              <a:tailEnd type="triangl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951" name="Rectangle 14"/>
            <p:cNvSpPr>
              <a:spLocks noChangeArrowheads="1"/>
            </p:cNvSpPr>
            <p:nvPr/>
          </p:nvSpPr>
          <p:spPr bwMode="auto">
            <a:xfrm>
              <a:off x="675" y="970"/>
              <a:ext cx="140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ClrTx/>
                <a:buSzTx/>
                <a:buFontTx/>
                <a:buNone/>
              </a:pPr>
              <a:r>
                <a:rPr kumimoji="0" lang="en-US" altLang="zh-CN" sz="2400">
                  <a:solidFill>
                    <a:srgbClr val="000000"/>
                  </a:solidFill>
                  <a:latin typeface="Times New Roman" panose="02020603050405020304" pitchFamily="18" charset="0"/>
                </a:rPr>
                <a:t>A</a:t>
              </a:r>
              <a:r>
                <a:rPr kumimoji="0" lang="en-US" altLang="zh-CN" sz="2400" baseline="-25000">
                  <a:solidFill>
                    <a:srgbClr val="000000"/>
                  </a:solidFill>
                  <a:latin typeface="Times New Roman" panose="02020603050405020304" pitchFamily="18" charset="0"/>
                </a:rPr>
                <a:t>9</a:t>
              </a:r>
              <a:r>
                <a:rPr kumimoji="0" lang="zh-CN" altLang="en-US" sz="2400">
                  <a:solidFill>
                    <a:srgbClr val="000000"/>
                  </a:solidFill>
                  <a:latin typeface="Times New Roman" panose="02020603050405020304" pitchFamily="18" charset="0"/>
                </a:rPr>
                <a:t>～</a:t>
              </a:r>
              <a:r>
                <a:rPr kumimoji="0" lang="en-US" altLang="zh-CN" sz="2400">
                  <a:solidFill>
                    <a:srgbClr val="000000"/>
                  </a:solidFill>
                  <a:latin typeface="Times New Roman" panose="02020603050405020304" pitchFamily="18" charset="0"/>
                </a:rPr>
                <a:t>A</a:t>
              </a:r>
              <a:r>
                <a:rPr kumimoji="0" lang="en-US" altLang="zh-CN" sz="2400" baseline="-25000">
                  <a:solidFill>
                    <a:srgbClr val="000000"/>
                  </a:solidFill>
                  <a:latin typeface="Times New Roman" panose="02020603050405020304" pitchFamily="18" charset="0"/>
                </a:rPr>
                <a:t>0</a:t>
              </a:r>
              <a:endParaRPr kumimoji="0" lang="en-US" altLang="zh-CN" sz="2400">
                <a:solidFill>
                  <a:srgbClr val="000000"/>
                </a:solidFill>
                <a:latin typeface="Times New Roman" panose="02020603050405020304" pitchFamily="18" charset="0"/>
              </a:endParaRPr>
            </a:p>
          </p:txBody>
        </p:sp>
        <p:sp>
          <p:nvSpPr>
            <p:cNvPr id="41999" name="Line 15"/>
            <p:cNvSpPr>
              <a:spLocks noChangeShapeType="1"/>
            </p:cNvSpPr>
            <p:nvPr/>
          </p:nvSpPr>
          <p:spPr bwMode="auto">
            <a:xfrm>
              <a:off x="1933" y="1087"/>
              <a:ext cx="3100" cy="3"/>
            </a:xfrm>
            <a:prstGeom prst="line">
              <a:avLst/>
            </a:prstGeom>
            <a:noFill/>
            <a:ln w="57150">
              <a:solidFill>
                <a:srgbClr val="000000"/>
              </a:solidFill>
              <a:round/>
              <a:headEnd type="none" w="sm" len="sm"/>
              <a:tailEnd type="triangl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2000" name="Line 16"/>
            <p:cNvSpPr>
              <a:spLocks noChangeShapeType="1"/>
            </p:cNvSpPr>
            <p:nvPr/>
          </p:nvSpPr>
          <p:spPr bwMode="auto">
            <a:xfrm flipV="1">
              <a:off x="2957" y="2999"/>
              <a:ext cx="0" cy="533"/>
            </a:xfrm>
            <a:prstGeom prst="line">
              <a:avLst/>
            </a:prstGeom>
            <a:noFill/>
            <a:ln w="38100">
              <a:solidFill>
                <a:schemeClr val="accent1"/>
              </a:solidFill>
              <a:round/>
              <a:headEnd type="triangle" w="sm" len="sm"/>
              <a:tailEnd type="triangle" w="sm" len="sm"/>
            </a:ln>
            <a:effectLst/>
          </p:spPr>
          <p:txBody>
            <a:bodyPr/>
            <a:lstStyle/>
            <a:p>
              <a:pPr>
                <a:defRPr/>
              </a:pPr>
              <a:endParaRPr lang="zh-CN" altLang="en-US" dirty="0">
                <a:effectLst>
                  <a:outerShdw blurRad="38100" dist="38100" dir="2700000" algn="tl">
                    <a:srgbClr val="000000">
                      <a:alpha val="43137"/>
                    </a:srgbClr>
                  </a:outerShdw>
                </a:effectLst>
                <a:ea typeface="宋体" panose="02010600030101010101" pitchFamily="2" charset="-122"/>
              </a:endParaRPr>
            </a:p>
          </p:txBody>
        </p:sp>
        <p:sp>
          <p:nvSpPr>
            <p:cNvPr id="42001" name="Line 17"/>
            <p:cNvSpPr>
              <a:spLocks noChangeShapeType="1"/>
            </p:cNvSpPr>
            <p:nvPr/>
          </p:nvSpPr>
          <p:spPr bwMode="auto">
            <a:xfrm>
              <a:off x="1904" y="3259"/>
              <a:ext cx="3129" cy="0"/>
            </a:xfrm>
            <a:prstGeom prst="line">
              <a:avLst/>
            </a:prstGeom>
            <a:noFill/>
            <a:ln w="38100">
              <a:solidFill>
                <a:srgbClr val="33CC33"/>
              </a:solidFill>
              <a:round/>
              <a:headEnd type="triangle" w="sm" len="sm"/>
              <a:tailEnd type="triangl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2002" name="Line 18"/>
            <p:cNvSpPr>
              <a:spLocks noChangeShapeType="1"/>
            </p:cNvSpPr>
            <p:nvPr/>
          </p:nvSpPr>
          <p:spPr bwMode="auto">
            <a:xfrm flipV="1">
              <a:off x="2947" y="1103"/>
              <a:ext cx="5" cy="818"/>
            </a:xfrm>
            <a:prstGeom prst="line">
              <a:avLst/>
            </a:prstGeom>
            <a:noFill/>
            <a:ln w="57150">
              <a:solidFill>
                <a:srgbClr val="000000"/>
              </a:solidFill>
              <a:round/>
              <a:headEnd type="triangl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39956" name="Rectangle 19"/>
            <p:cNvSpPr>
              <a:spLocks noChangeArrowheads="1"/>
            </p:cNvSpPr>
            <p:nvPr/>
          </p:nvSpPr>
          <p:spPr bwMode="auto">
            <a:xfrm>
              <a:off x="4088" y="1604"/>
              <a:ext cx="100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ClrTx/>
                <a:buSzTx/>
                <a:buFontTx/>
                <a:buNone/>
              </a:pPr>
              <a:r>
                <a:rPr kumimoji="0" lang="en-US" altLang="zh-CN" sz="2400">
                  <a:latin typeface="Times New Roman" panose="02020603050405020304" pitchFamily="18" charset="0"/>
                </a:rPr>
                <a:t>2114</a:t>
              </a:r>
            </a:p>
            <a:p>
              <a:pPr algn="ctr">
                <a:lnSpc>
                  <a:spcPct val="100000"/>
                </a:lnSpc>
                <a:spcBef>
                  <a:spcPct val="0"/>
                </a:spcBef>
                <a:buClrTx/>
                <a:buSzTx/>
                <a:buFontTx/>
                <a:buNone/>
              </a:pPr>
              <a:r>
                <a:rPr kumimoji="0" lang="zh-CN" altLang="en-US" sz="2400">
                  <a:latin typeface="Times New Roman" panose="02020603050405020304" pitchFamily="18" charset="0"/>
                </a:rPr>
                <a:t>（</a:t>
              </a:r>
              <a:r>
                <a:rPr kumimoji="0" lang="en-US" altLang="zh-CN" sz="2400">
                  <a:latin typeface="Times New Roman" panose="02020603050405020304" pitchFamily="18" charset="0"/>
                </a:rPr>
                <a:t>2</a:t>
              </a:r>
              <a:r>
                <a:rPr kumimoji="0" lang="zh-CN" altLang="en-US" sz="2400">
                  <a:latin typeface="Times New Roman" panose="02020603050405020304" pitchFamily="18" charset="0"/>
                </a:rPr>
                <a:t>）</a:t>
              </a:r>
            </a:p>
          </p:txBody>
        </p:sp>
        <p:sp>
          <p:nvSpPr>
            <p:cNvPr id="39957" name="Rectangle 20"/>
            <p:cNvSpPr>
              <a:spLocks noChangeArrowheads="1"/>
            </p:cNvSpPr>
            <p:nvPr/>
          </p:nvSpPr>
          <p:spPr bwMode="auto">
            <a:xfrm>
              <a:off x="3722" y="1377"/>
              <a:ext cx="140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ClrTx/>
                <a:buSzTx/>
                <a:buFontTx/>
                <a:buNone/>
              </a:pPr>
              <a:r>
                <a:rPr kumimoji="0" lang="en-US" altLang="zh-CN" sz="2400">
                  <a:latin typeface="Times New Roman" panose="02020603050405020304" pitchFamily="18" charset="0"/>
                </a:rPr>
                <a:t>A</a:t>
              </a:r>
              <a:r>
                <a:rPr kumimoji="0" lang="en-US" altLang="zh-CN" sz="2400" baseline="-25000">
                  <a:latin typeface="Times New Roman" panose="02020603050405020304" pitchFamily="18" charset="0"/>
                </a:rPr>
                <a:t>9</a:t>
              </a:r>
              <a:r>
                <a:rPr kumimoji="0" lang="zh-CN" altLang="en-US" sz="2400">
                  <a:latin typeface="Times New Roman" panose="02020603050405020304" pitchFamily="18" charset="0"/>
                </a:rPr>
                <a:t>～</a:t>
              </a:r>
              <a:r>
                <a:rPr kumimoji="0" lang="en-US" altLang="zh-CN" sz="2400">
                  <a:latin typeface="Times New Roman" panose="02020603050405020304" pitchFamily="18" charset="0"/>
                </a:rPr>
                <a:t>A</a:t>
              </a:r>
              <a:r>
                <a:rPr kumimoji="0" lang="en-US" altLang="zh-CN" sz="2400" baseline="-25000">
                  <a:latin typeface="Times New Roman" panose="02020603050405020304" pitchFamily="18" charset="0"/>
                </a:rPr>
                <a:t>0</a:t>
              </a:r>
              <a:endParaRPr kumimoji="0" lang="en-US" altLang="zh-CN" sz="2400">
                <a:latin typeface="Times New Roman" panose="02020603050405020304" pitchFamily="18" charset="0"/>
              </a:endParaRPr>
            </a:p>
          </p:txBody>
        </p:sp>
        <p:sp>
          <p:nvSpPr>
            <p:cNvPr id="39958" name="Rectangle 21"/>
            <p:cNvSpPr>
              <a:spLocks noChangeArrowheads="1"/>
            </p:cNvSpPr>
            <p:nvPr/>
          </p:nvSpPr>
          <p:spPr bwMode="auto">
            <a:xfrm>
              <a:off x="3863" y="2098"/>
              <a:ext cx="1195"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buClrTx/>
                <a:buSzTx/>
                <a:buFontTx/>
                <a:buNone/>
              </a:pPr>
              <a:r>
                <a:rPr kumimoji="0" lang="en-US" altLang="zh-CN" sz="2400">
                  <a:latin typeface="Times New Roman" panose="02020603050405020304" pitchFamily="18" charset="0"/>
                </a:rPr>
                <a:t>I/O</a:t>
              </a:r>
              <a:r>
                <a:rPr kumimoji="0" lang="en-US" altLang="zh-CN" sz="2400" baseline="-25000">
                  <a:latin typeface="Times New Roman" panose="02020603050405020304" pitchFamily="18" charset="0"/>
                </a:rPr>
                <a:t>4</a:t>
              </a:r>
              <a:r>
                <a:rPr kumimoji="0" lang="zh-CN" altLang="en-US" sz="2400">
                  <a:latin typeface="Times New Roman" panose="02020603050405020304" pitchFamily="18" charset="0"/>
                </a:rPr>
                <a:t>～</a:t>
              </a:r>
              <a:r>
                <a:rPr kumimoji="0" lang="en-US" altLang="zh-CN" sz="2400">
                  <a:latin typeface="Times New Roman" panose="02020603050405020304" pitchFamily="18" charset="0"/>
                </a:rPr>
                <a:t>I/O</a:t>
              </a:r>
              <a:r>
                <a:rPr kumimoji="0" lang="en-US" altLang="zh-CN" sz="2400" baseline="-25000">
                  <a:latin typeface="Times New Roman" panose="02020603050405020304" pitchFamily="18" charset="0"/>
                </a:rPr>
                <a:t>1</a:t>
              </a:r>
              <a:endParaRPr kumimoji="0" lang="en-US" altLang="zh-CN" sz="2400">
                <a:latin typeface="Times New Roman" panose="02020603050405020304" pitchFamily="18" charset="0"/>
              </a:endParaRPr>
            </a:p>
          </p:txBody>
        </p:sp>
        <p:sp>
          <p:nvSpPr>
            <p:cNvPr id="42006" name="Line 22"/>
            <p:cNvSpPr>
              <a:spLocks noChangeShapeType="1"/>
            </p:cNvSpPr>
            <p:nvPr/>
          </p:nvSpPr>
          <p:spPr bwMode="auto">
            <a:xfrm flipV="1">
              <a:off x="4400" y="1087"/>
              <a:ext cx="3" cy="273"/>
            </a:xfrm>
            <a:prstGeom prst="line">
              <a:avLst/>
            </a:prstGeom>
            <a:noFill/>
            <a:ln w="57150">
              <a:solidFill>
                <a:srgbClr val="000000"/>
              </a:solidFill>
              <a:round/>
              <a:headEnd type="triangl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2007" name="Line 23"/>
            <p:cNvSpPr>
              <a:spLocks noChangeShapeType="1"/>
            </p:cNvSpPr>
            <p:nvPr/>
          </p:nvSpPr>
          <p:spPr bwMode="auto">
            <a:xfrm flipV="1">
              <a:off x="4385" y="2431"/>
              <a:ext cx="10" cy="798"/>
            </a:xfrm>
            <a:prstGeom prst="line">
              <a:avLst/>
            </a:prstGeom>
            <a:noFill/>
            <a:ln w="38100">
              <a:solidFill>
                <a:srgbClr val="33CC33"/>
              </a:solidFill>
              <a:round/>
              <a:headEnd type="triangle" w="sm" len="sm"/>
              <a:tailEnd type="triangl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2008" name="Freeform 24"/>
            <p:cNvSpPr/>
            <p:nvPr/>
          </p:nvSpPr>
          <p:spPr bwMode="auto">
            <a:xfrm>
              <a:off x="1982" y="1744"/>
              <a:ext cx="1589" cy="577"/>
            </a:xfrm>
            <a:custGeom>
              <a:avLst/>
              <a:gdLst/>
              <a:ahLst/>
              <a:cxnLst>
                <a:cxn ang="0">
                  <a:pos x="19976" y="0"/>
                </a:cxn>
                <a:cxn ang="0">
                  <a:pos x="0" y="0"/>
                </a:cxn>
                <a:cxn ang="0">
                  <a:pos x="0" y="19954"/>
                </a:cxn>
                <a:cxn ang="0">
                  <a:pos x="5386" y="19954"/>
                </a:cxn>
              </a:cxnLst>
              <a:rect l="0" t="0" r="r" b="b"/>
              <a:pathLst>
                <a:path w="20000" h="20000">
                  <a:moveTo>
                    <a:pt x="19976" y="0"/>
                  </a:moveTo>
                  <a:lnTo>
                    <a:pt x="0" y="0"/>
                  </a:lnTo>
                  <a:lnTo>
                    <a:pt x="0" y="19954"/>
                  </a:lnTo>
                  <a:lnTo>
                    <a:pt x="5386" y="19954"/>
                  </a:lnTo>
                </a:path>
              </a:pathLst>
            </a:custGeom>
            <a:noFill/>
            <a:ln w="28575" cap="flat">
              <a:solidFill>
                <a:srgbClr val="FF3300"/>
              </a:solidFill>
              <a:prstDash val="solid"/>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sp>
          <p:nvSpPr>
            <p:cNvPr id="42009" name="Oval 25"/>
            <p:cNvSpPr>
              <a:spLocks noChangeArrowheads="1"/>
            </p:cNvSpPr>
            <p:nvPr/>
          </p:nvSpPr>
          <p:spPr bwMode="auto">
            <a:xfrm>
              <a:off x="1962" y="2030"/>
              <a:ext cx="56" cy="56"/>
            </a:xfrm>
            <a:prstGeom prst="ellipse">
              <a:avLst/>
            </a:prstGeom>
            <a:solidFill>
              <a:schemeClr val="tx1"/>
            </a:solidFill>
            <a:ln w="9525">
              <a:solidFill>
                <a:schemeClr val="tx1"/>
              </a:solidFill>
              <a:miter lim="800000"/>
            </a:ln>
            <a:effectLst/>
          </p:spPr>
          <p:txBody>
            <a:bodyPr wrap="none" anchor="ct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nvGrpSpPr>
            <p:cNvPr id="39963" name="Group 26"/>
            <p:cNvGrpSpPr/>
            <p:nvPr/>
          </p:nvGrpSpPr>
          <p:grpSpPr bwMode="auto">
            <a:xfrm>
              <a:off x="2309" y="2198"/>
              <a:ext cx="612" cy="237"/>
              <a:chOff x="354" y="2358"/>
              <a:chExt cx="612" cy="237"/>
            </a:xfrm>
          </p:grpSpPr>
          <p:sp>
            <p:nvSpPr>
              <p:cNvPr id="39967" name="Rectangle 27"/>
              <p:cNvSpPr>
                <a:spLocks noChangeArrowheads="1"/>
              </p:cNvSpPr>
              <p:nvPr/>
            </p:nvSpPr>
            <p:spPr bwMode="auto">
              <a:xfrm>
                <a:off x="354" y="2358"/>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ClrTx/>
                  <a:buSzTx/>
                  <a:buFontTx/>
                  <a:buNone/>
                </a:pPr>
                <a:r>
                  <a:rPr kumimoji="0" lang="en-US" altLang="zh-CN" sz="2400">
                    <a:latin typeface="Times New Roman" panose="02020603050405020304" pitchFamily="18" charset="0"/>
                  </a:rPr>
                  <a:t>CE</a:t>
                </a:r>
              </a:p>
            </p:txBody>
          </p:sp>
          <p:sp>
            <p:nvSpPr>
              <p:cNvPr id="42012" name="Line 28"/>
              <p:cNvSpPr>
                <a:spLocks noChangeShapeType="1"/>
              </p:cNvSpPr>
              <p:nvPr/>
            </p:nvSpPr>
            <p:spPr bwMode="auto">
              <a:xfrm>
                <a:off x="534" y="2363"/>
                <a:ext cx="249" cy="0"/>
              </a:xfrm>
              <a:prstGeom prst="line">
                <a:avLst/>
              </a:prstGeom>
              <a:noFill/>
              <a:ln w="28575">
                <a:solidFill>
                  <a:schemeClr val="tx1"/>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nvGrpSpPr>
            <p:cNvPr id="39964" name="Group 29"/>
            <p:cNvGrpSpPr/>
            <p:nvPr/>
          </p:nvGrpSpPr>
          <p:grpSpPr bwMode="auto">
            <a:xfrm>
              <a:off x="3464" y="1645"/>
              <a:ext cx="612" cy="237"/>
              <a:chOff x="3464" y="1645"/>
              <a:chExt cx="612" cy="237"/>
            </a:xfrm>
          </p:grpSpPr>
          <p:sp>
            <p:nvSpPr>
              <p:cNvPr id="39965" name="Rectangle 30"/>
              <p:cNvSpPr>
                <a:spLocks noChangeArrowheads="1"/>
              </p:cNvSpPr>
              <p:nvPr/>
            </p:nvSpPr>
            <p:spPr bwMode="auto">
              <a:xfrm>
                <a:off x="3464" y="1645"/>
                <a:ext cx="61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2700" tIns="12700" rIns="12700" bIns="12700"/>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gn="ctr">
                  <a:lnSpc>
                    <a:spcPct val="100000"/>
                  </a:lnSpc>
                  <a:spcBef>
                    <a:spcPct val="0"/>
                  </a:spcBef>
                  <a:buClrTx/>
                  <a:buSzTx/>
                  <a:buFontTx/>
                  <a:buNone/>
                </a:pPr>
                <a:r>
                  <a:rPr kumimoji="0" lang="en-US" altLang="zh-CN" sz="2400">
                    <a:latin typeface="Times New Roman" panose="02020603050405020304" pitchFamily="18" charset="0"/>
                  </a:rPr>
                  <a:t>CE</a:t>
                </a:r>
              </a:p>
            </p:txBody>
          </p:sp>
          <p:sp>
            <p:nvSpPr>
              <p:cNvPr id="42015" name="Line 31"/>
              <p:cNvSpPr>
                <a:spLocks noChangeShapeType="1"/>
              </p:cNvSpPr>
              <p:nvPr/>
            </p:nvSpPr>
            <p:spPr bwMode="auto">
              <a:xfrm>
                <a:off x="3644" y="1650"/>
                <a:ext cx="249" cy="0"/>
              </a:xfrm>
              <a:prstGeom prst="line">
                <a:avLst/>
              </a:prstGeom>
              <a:noFill/>
              <a:ln w="28575">
                <a:solidFill>
                  <a:schemeClr val="tx1"/>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a typeface="宋体" panose="02010600030101010101" pitchFamily="2" charset="-122"/>
                </a:endParaRPr>
              </a:p>
            </p:txBody>
          </p:sp>
        </p:grpSp>
      </p:grpSp>
      <p:sp>
        <p:nvSpPr>
          <p:cNvPr id="34" name="Rectangle 3"/>
          <p:cNvSpPr txBox="1">
            <a:spLocks noChangeArrowheads="1"/>
          </p:cNvSpPr>
          <p:nvPr/>
        </p:nvSpPr>
        <p:spPr bwMode="auto">
          <a:xfrm>
            <a:off x="457135" y="817335"/>
            <a:ext cx="7191894"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1.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存储芯片数据线的处理</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“位扩充”</a:t>
            </a:r>
            <a:endPar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endParaRPr>
          </a:p>
        </p:txBody>
      </p:sp>
      <p:sp>
        <p:nvSpPr>
          <p:cNvPr id="35"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mc:AlternateContent xmlns:mc="http://schemas.openxmlformats.org/markup-compatibility/2006" xmlns:p14="http://schemas.microsoft.com/office/powerpoint/2010/main">
    <mc:Choice Requires="p14">
      <p:transition spd="slow" p14:dur="999"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16" name="Rectangle 32"/>
          <p:cNvSpPr>
            <a:spLocks noGrp="1" noChangeArrowheads="1"/>
          </p:cNvSpPr>
          <p:nvPr>
            <p:ph idx="1"/>
          </p:nvPr>
        </p:nvSpPr>
        <p:spPr>
          <a:xfrm>
            <a:off x="625252" y="1699986"/>
            <a:ext cx="8183563" cy="4340680"/>
          </a:xfrm>
          <a:solidFill>
            <a:schemeClr val="bg1">
              <a:lumMod val="85000"/>
            </a:schemeClr>
          </a:solidFill>
          <a:ln w="28575" cmpd="tri">
            <a:solidFill>
              <a:srgbClr val="006600"/>
            </a:solidFill>
          </a:ln>
          <a:effectLst>
            <a:outerShdw dist="107763" dir="2700000" algn="ctr" rotWithShape="0">
              <a:schemeClr val="bg2"/>
            </a:outerShdw>
          </a:effectLst>
        </p:spPr>
        <p:txBody>
          <a:bodyPr rtlCol="0">
            <a:normAutofit/>
          </a:bodyPr>
          <a:lstStyle/>
          <a:p>
            <a:pPr eaLnBrk="1" fontAlgn="auto" hangingPunct="1">
              <a:lnSpc>
                <a:spcPct val="160000"/>
              </a:lnSpc>
              <a:spcAft>
                <a:spcPts val="0"/>
              </a:spcAft>
              <a:defRPr/>
            </a:pPr>
            <a:r>
              <a:rPr lang="zh-CN" altLang="en-US" sz="2800"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多个位扩充的存储芯片的数据线连接于系统数据总线的不同数据位线上</a:t>
            </a:r>
          </a:p>
          <a:p>
            <a:pPr eaLnBrk="1" fontAlgn="auto" hangingPunct="1">
              <a:lnSpc>
                <a:spcPct val="160000"/>
              </a:lnSpc>
              <a:spcAft>
                <a:spcPts val="0"/>
              </a:spcAft>
              <a:defRPr/>
            </a:pPr>
            <a:r>
              <a:rPr lang="zh-CN" altLang="en-US" sz="2800"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其它连接都一样</a:t>
            </a:r>
          </a:p>
          <a:p>
            <a:pPr eaLnBrk="1" fontAlgn="auto" hangingPunct="1">
              <a:lnSpc>
                <a:spcPct val="160000"/>
              </a:lnSpc>
              <a:spcAft>
                <a:spcPts val="0"/>
              </a:spcAft>
              <a:defRPr/>
            </a:pPr>
            <a:r>
              <a:rPr lang="zh-CN" altLang="en-US" sz="2800"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利用“片选”信号将这些芯片</a:t>
            </a:r>
            <a:r>
              <a:rPr lang="zh-CN" altLang="en-US" sz="2800" b="1" dirty="0">
                <a:solidFill>
                  <a:srgbClr val="CC3399"/>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同时</a:t>
            </a:r>
            <a:r>
              <a:rPr lang="zh-CN" altLang="en-US" sz="2800"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选中，看作是一个整体，称为“</a:t>
            </a:r>
            <a:r>
              <a:rPr lang="zh-CN" altLang="en-US" sz="2800" b="1" dirty="0">
                <a:solidFill>
                  <a:srgbClr val="CC3399"/>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芯片组</a:t>
            </a:r>
            <a:r>
              <a:rPr lang="zh-CN" altLang="en-US" sz="2800"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p>
        </p:txBody>
      </p:sp>
      <p:sp>
        <p:nvSpPr>
          <p:cNvPr id="36" name="Rectangle 3"/>
          <p:cNvSpPr txBox="1">
            <a:spLocks noChangeArrowheads="1"/>
          </p:cNvSpPr>
          <p:nvPr/>
        </p:nvSpPr>
        <p:spPr bwMode="auto">
          <a:xfrm>
            <a:off x="457135" y="817335"/>
            <a:ext cx="7191894"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1.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存储芯片数据线的处理</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“位扩充”</a:t>
            </a:r>
            <a:endParaRPr lang="zh-CN" altLang="en-US" sz="2800" b="1" dirty="0">
              <a:solidFill>
                <a:srgbClr val="C00000"/>
              </a:solidFill>
              <a:effectLst>
                <a:outerShdw blurRad="38100" dist="38100" dir="2700000" algn="tl">
                  <a:srgbClr val="000000">
                    <a:alpha val="43137"/>
                  </a:srgbClr>
                </a:outerShdw>
              </a:effectLst>
              <a:latin typeface="Times New Roman" panose="02020603050405020304" pitchFamily="18" charset="0"/>
            </a:endParaRPr>
          </a:p>
        </p:txBody>
      </p:sp>
      <p:sp>
        <p:nvSpPr>
          <p:cNvPr id="5"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mc:AlternateContent xmlns:mc="http://schemas.openxmlformats.org/markup-compatibility/2006" xmlns:p14="http://schemas.microsoft.com/office/powerpoint/2010/main">
    <mc:Choice Requires="p14">
      <p:transition spd="slow" p14:dur="999"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016">
                                            <p:bg/>
                                          </p:spTgt>
                                        </p:tgtEl>
                                        <p:attrNameLst>
                                          <p:attrName>style.visibility</p:attrName>
                                        </p:attrNameLst>
                                      </p:cBhvr>
                                      <p:to>
                                        <p:strVal val="visible"/>
                                      </p:to>
                                    </p:set>
                                    <p:animEffect transition="in" filter="checkerboard(across)">
                                      <p:cBhvr>
                                        <p:cTn id="7" dur="500"/>
                                        <p:tgtEl>
                                          <p:spTgt spid="42016">
                                            <p:bg/>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2016">
                                            <p:txEl>
                                              <p:pRg st="0" end="0"/>
                                            </p:txEl>
                                          </p:spTgt>
                                        </p:tgtEl>
                                        <p:attrNameLst>
                                          <p:attrName>style.visibility</p:attrName>
                                        </p:attrNameLst>
                                      </p:cBhvr>
                                      <p:to>
                                        <p:strVal val="visible"/>
                                      </p:to>
                                    </p:set>
                                    <p:animEffect transition="in" filter="checkerboard(across)">
                                      <p:cBhvr>
                                        <p:cTn id="12" dur="500"/>
                                        <p:tgtEl>
                                          <p:spTgt spid="420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2016">
                                            <p:txEl>
                                              <p:pRg st="1" end="1"/>
                                            </p:txEl>
                                          </p:spTgt>
                                        </p:tgtEl>
                                        <p:attrNameLst>
                                          <p:attrName>style.visibility</p:attrName>
                                        </p:attrNameLst>
                                      </p:cBhvr>
                                      <p:to>
                                        <p:strVal val="visible"/>
                                      </p:to>
                                    </p:set>
                                    <p:animEffect transition="in" filter="checkerboard(across)">
                                      <p:cBhvr>
                                        <p:cTn id="17" dur="500"/>
                                        <p:tgtEl>
                                          <p:spTgt spid="420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2016">
                                            <p:txEl>
                                              <p:pRg st="2" end="2"/>
                                            </p:txEl>
                                          </p:spTgt>
                                        </p:tgtEl>
                                        <p:attrNameLst>
                                          <p:attrName>style.visibility</p:attrName>
                                        </p:attrNameLst>
                                      </p:cBhvr>
                                      <p:to>
                                        <p:strVal val="visible"/>
                                      </p:to>
                                    </p:set>
                                    <p:animEffect transition="in" filter="checkerboard(across)">
                                      <p:cBhvr>
                                        <p:cTn id="22" dur="500"/>
                                        <p:tgtEl>
                                          <p:spTgt spid="420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6"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type="body" idx="1"/>
          </p:nvPr>
        </p:nvSpPr>
        <p:spPr>
          <a:xfrm>
            <a:off x="600074" y="1752055"/>
            <a:ext cx="8229599" cy="2446565"/>
          </a:xfrm>
        </p:spPr>
        <p:txBody>
          <a:bodyPr/>
          <a:lstStyle/>
          <a:p>
            <a:pPr marL="449580" lvl="1" indent="-449580" algn="just">
              <a:lnSpc>
                <a:spcPct val="150000"/>
              </a:lnSpc>
              <a:buFont typeface="Wingdings" panose="05000000000000000000" pitchFamily="2" charset="2"/>
              <a:buChar char="Ø"/>
            </a:pPr>
            <a:r>
              <a:rPr lang="zh-CN" altLang="en-US" dirty="0">
                <a:effectLst>
                  <a:outerShdw blurRad="38100" dist="38100" dir="2700000" algn="tl">
                    <a:srgbClr val="000000">
                      <a:alpha val="43137"/>
                    </a:srgbClr>
                  </a:outerShdw>
                </a:effectLst>
                <a:latin typeface="Times New Roman" panose="02020603050405020304" pitchFamily="18" charset="0"/>
              </a:rPr>
              <a:t>芯片地址线通常应</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全部</a:t>
            </a:r>
            <a:r>
              <a:rPr lang="zh-CN" altLang="en-US" dirty="0">
                <a:effectLst>
                  <a:outerShdw blurRad="38100" dist="38100" dir="2700000" algn="tl">
                    <a:srgbClr val="000000">
                      <a:alpha val="43137"/>
                    </a:srgbClr>
                  </a:outerShdw>
                </a:effectLst>
                <a:latin typeface="Times New Roman" panose="02020603050405020304" pitchFamily="18" charset="0"/>
              </a:rPr>
              <a:t>与系统</a:t>
            </a:r>
            <a:r>
              <a:rPr lang="zh-CN" altLang="en-US" b="1" dirty="0">
                <a:solidFill>
                  <a:srgbClr val="0033CC"/>
                </a:solidFill>
                <a:effectLst>
                  <a:outerShdw blurRad="38100" dist="38100" dir="2700000" algn="tl">
                    <a:srgbClr val="000000">
                      <a:alpha val="43137"/>
                    </a:srgbClr>
                  </a:outerShdw>
                </a:effectLst>
                <a:latin typeface="Times New Roman" panose="02020603050405020304" pitchFamily="18" charset="0"/>
              </a:rPr>
              <a:t>低位地址总线</a:t>
            </a:r>
            <a:r>
              <a:rPr lang="zh-CN" altLang="en-US" dirty="0">
                <a:effectLst>
                  <a:outerShdw blurRad="38100" dist="38100" dir="2700000" algn="tl">
                    <a:srgbClr val="000000">
                      <a:alpha val="43137"/>
                    </a:srgbClr>
                  </a:outerShdw>
                </a:effectLst>
                <a:latin typeface="Times New Roman" panose="02020603050405020304" pitchFamily="18" charset="0"/>
              </a:rPr>
              <a:t>相连</a:t>
            </a:r>
            <a:endParaRPr lang="en-US" altLang="zh-CN" dirty="0">
              <a:effectLst>
                <a:outerShdw blurRad="38100" dist="38100" dir="2700000" algn="tl">
                  <a:srgbClr val="000000">
                    <a:alpha val="43137"/>
                  </a:srgbClr>
                </a:outerShdw>
              </a:effectLst>
              <a:latin typeface="Times New Roman" panose="02020603050405020304" pitchFamily="18" charset="0"/>
            </a:endParaRPr>
          </a:p>
          <a:p>
            <a:pPr marL="449580" lvl="1" indent="-449580" algn="just">
              <a:lnSpc>
                <a:spcPct val="150000"/>
              </a:lnSpc>
              <a:buFont typeface="Wingdings" panose="05000000000000000000" pitchFamily="2" charset="2"/>
              <a:buChar char="Ø"/>
            </a:pPr>
            <a:r>
              <a:rPr lang="zh-CN" altLang="en-US" dirty="0">
                <a:effectLst>
                  <a:outerShdw blurRad="38100" dist="38100" dir="2700000" algn="tl">
                    <a:srgbClr val="000000">
                      <a:alpha val="43137"/>
                    </a:srgbClr>
                  </a:outerShdw>
                </a:effectLst>
                <a:latin typeface="Times New Roman" panose="02020603050405020304" pitchFamily="18" charset="0"/>
              </a:rPr>
              <a:t>寻址时，这部分译码在存储芯片内完成，用于寻址存储单元，称为“</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片内译码</a:t>
            </a:r>
            <a:r>
              <a:rPr lang="zh-CN" altLang="en-US" dirty="0">
                <a:effectLst>
                  <a:outerShdw blurRad="38100" dist="38100" dir="2700000" algn="tl">
                    <a:srgbClr val="000000">
                      <a:alpha val="43137"/>
                    </a:srgbClr>
                  </a:outerShdw>
                </a:effectLst>
                <a:latin typeface="Times New Roman" panose="02020603050405020304" pitchFamily="18" charset="0"/>
              </a:rPr>
              <a:t>”</a:t>
            </a:r>
          </a:p>
        </p:txBody>
      </p:sp>
      <p:sp>
        <p:nvSpPr>
          <p:cNvPr id="10" name="Rectangle 3"/>
          <p:cNvSpPr txBox="1">
            <a:spLocks noChangeArrowheads="1"/>
          </p:cNvSpPr>
          <p:nvPr/>
        </p:nvSpPr>
        <p:spPr bwMode="auto">
          <a:xfrm>
            <a:off x="457135" y="817335"/>
            <a:ext cx="581303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2.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存储芯片地址线的连接</a:t>
            </a:r>
          </a:p>
        </p:txBody>
      </p:sp>
      <p:sp>
        <p:nvSpPr>
          <p:cNvPr id="5"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679591"/>
            <a:ext cx="8229600" cy="1143000"/>
          </a:xfrm>
        </p:spPr>
        <p:txBody>
          <a:bodyPr/>
          <a:lstStyle/>
          <a:p>
            <a:pPr marL="542925" indent="-542925" algn="l" eaLnBrk="1" hangingPunct="1">
              <a:buClr>
                <a:srgbClr val="C00000"/>
              </a:buClr>
              <a:buSzPct val="80000"/>
              <a:buFont typeface="Wingdings" panose="05000000000000000000" pitchFamily="2" charset="2"/>
              <a:buChar char="n"/>
            </a:pPr>
            <a:r>
              <a:rPr lang="zh-CN" altLang="en-US" sz="3600" b="1">
                <a:solidFill>
                  <a:srgbClr val="C00000"/>
                </a:solidFill>
                <a:latin typeface="黑体" panose="02010609060101010101" pitchFamily="49" charset="-122"/>
                <a:ea typeface="黑体" panose="02010609060101010101" pitchFamily="49" charset="-122"/>
              </a:rPr>
              <a:t>片内译码</a:t>
            </a:r>
          </a:p>
        </p:txBody>
      </p:sp>
      <p:sp>
        <p:nvSpPr>
          <p:cNvPr id="44048" name="Text Box 16"/>
          <p:cNvSpPr txBox="1">
            <a:spLocks noChangeArrowheads="1"/>
          </p:cNvSpPr>
          <p:nvPr/>
        </p:nvSpPr>
        <p:spPr bwMode="auto">
          <a:xfrm>
            <a:off x="3353441" y="2171964"/>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3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3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3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3400" b="1">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lnSpc>
                <a:spcPct val="125000"/>
              </a:lnSpc>
              <a:spcBef>
                <a:spcPct val="20000"/>
              </a:spcBef>
              <a:spcAft>
                <a:spcPct val="0"/>
              </a:spcAft>
              <a:buClr>
                <a:schemeClr val="folHlink"/>
              </a:buClr>
              <a:buSzPct val="60000"/>
              <a:buFont typeface="Wingdings" panose="05000000000000000000" pitchFamily="2" charset="2"/>
              <a:buChar char="n"/>
              <a:defRPr kumimoji="1" sz="3400" b="1">
                <a:solidFill>
                  <a:schemeClr val="tx1"/>
                </a:solidFill>
                <a:latin typeface="Tahoma" panose="020B0604030504040204" pitchFamily="34" charset="0"/>
                <a:ea typeface="宋体" panose="02010600030101010101" pitchFamily="2" charset="-122"/>
              </a:defRPr>
            </a:lvl9pPr>
          </a:lstStyle>
          <a:p>
            <a:pPr algn="l" eaLnBrk="1" hangingPunct="1">
              <a:lnSpc>
                <a:spcPct val="100000"/>
              </a:lnSpc>
              <a:spcBef>
                <a:spcPct val="0"/>
              </a:spcBef>
              <a:buClrTx/>
              <a:buSzTx/>
              <a:buFontTx/>
              <a:buNone/>
            </a:pPr>
            <a:r>
              <a:rPr lang="zh-CN" altLang="en-US" sz="2800"/>
              <a:t>存储芯片</a:t>
            </a:r>
          </a:p>
        </p:txBody>
      </p:sp>
      <p:grpSp>
        <p:nvGrpSpPr>
          <p:cNvPr id="4" name="组合 3"/>
          <p:cNvGrpSpPr/>
          <p:nvPr/>
        </p:nvGrpSpPr>
        <p:grpSpPr>
          <a:xfrm>
            <a:off x="561205" y="882650"/>
            <a:ext cx="8264516" cy="5322642"/>
            <a:chOff x="561205" y="882650"/>
            <a:chExt cx="8264516" cy="5322642"/>
          </a:xfrm>
        </p:grpSpPr>
        <p:sp>
          <p:nvSpPr>
            <p:cNvPr id="44050" name="Rectangle 18"/>
            <p:cNvSpPr>
              <a:spLocks noChangeArrowheads="1"/>
            </p:cNvSpPr>
            <p:nvPr/>
          </p:nvSpPr>
          <p:spPr bwMode="auto">
            <a:xfrm>
              <a:off x="5217657" y="1679012"/>
              <a:ext cx="3608064" cy="4526280"/>
            </a:xfrm>
            <a:prstGeom prst="rect">
              <a:avLst/>
            </a:prstGeom>
            <a:solidFill>
              <a:schemeClr val="accent5">
                <a:lumMod val="90000"/>
              </a:schemeClr>
            </a:solidFill>
            <a:ln w="9525">
              <a:noFill/>
              <a:miter lim="800000"/>
            </a:ln>
            <a:effectLst/>
          </p:spPr>
          <p:txBody>
            <a:bodyPr/>
            <a:lstStyle/>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000H</a:t>
              </a:r>
            </a:p>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001H</a:t>
              </a:r>
            </a:p>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002H</a:t>
              </a:r>
            </a:p>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a:t>
              </a:r>
            </a:p>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3FDH</a:t>
              </a:r>
            </a:p>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3FEH</a:t>
              </a:r>
            </a:p>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3FFH</a:t>
              </a:r>
            </a:p>
          </p:txBody>
        </p:sp>
        <p:sp>
          <p:nvSpPr>
            <p:cNvPr id="54289" name="Rectangle 19"/>
            <p:cNvSpPr>
              <a:spLocks noChangeArrowheads="1"/>
            </p:cNvSpPr>
            <p:nvPr/>
          </p:nvSpPr>
          <p:spPr bwMode="auto">
            <a:xfrm>
              <a:off x="3070151" y="1679012"/>
              <a:ext cx="2147506" cy="4526280"/>
            </a:xfrm>
            <a:prstGeom prst="rect">
              <a:avLst/>
            </a:prstGeom>
            <a:solidFill>
              <a:schemeClr val="tx2">
                <a:lumMod val="40000"/>
                <a:lumOff val="60000"/>
              </a:schemeClr>
            </a:solidFill>
            <a:ln w="9525">
              <a:noFill/>
              <a:miter lim="800000"/>
            </a:ln>
          </p:spPr>
          <p:txBody>
            <a:bodyPr/>
            <a:lstStyle/>
            <a:p>
              <a:pPr algn="ctr">
                <a:lnSpc>
                  <a:spcPct val="150000"/>
                </a:lnSpc>
                <a:buClr>
                  <a:schemeClr val="hlink"/>
                </a:buClr>
                <a:buSzPct val="70000"/>
                <a:buFont typeface="Wingdings" panose="05000000000000000000" pitchFamily="2" charset="2"/>
                <a:buNone/>
                <a:defRPr/>
              </a:pPr>
              <a:r>
                <a:rPr kumimoji="0" lang="zh-CN" altLang="en-US" sz="2800" dirty="0">
                  <a:latin typeface="+mj-ea"/>
                  <a:ea typeface="+mj-ea"/>
                </a:rPr>
                <a:t>全</a:t>
              </a:r>
              <a:r>
                <a:rPr kumimoji="0" lang="en-US" altLang="zh-CN" sz="2800" dirty="0">
                  <a:latin typeface="+mj-ea"/>
                  <a:ea typeface="+mj-ea"/>
                </a:rPr>
                <a:t>0</a:t>
              </a:r>
            </a:p>
            <a:p>
              <a:pPr algn="ctr">
                <a:lnSpc>
                  <a:spcPct val="150000"/>
                </a:lnSpc>
                <a:buClr>
                  <a:schemeClr val="hlink"/>
                </a:buClr>
                <a:buSzPct val="70000"/>
                <a:buFont typeface="Wingdings" panose="05000000000000000000" pitchFamily="2" charset="2"/>
                <a:buNone/>
                <a:defRPr/>
              </a:pPr>
              <a:endParaRPr kumimoji="0" lang="en-US" altLang="zh-CN" sz="2800" dirty="0">
                <a:latin typeface="+mj-ea"/>
                <a:ea typeface="+mj-ea"/>
              </a:endParaRPr>
            </a:p>
            <a:p>
              <a:pPr algn="ctr">
                <a:lnSpc>
                  <a:spcPct val="150000"/>
                </a:lnSpc>
                <a:buClr>
                  <a:schemeClr val="hlink"/>
                </a:buClr>
                <a:buSzPct val="70000"/>
                <a:buFont typeface="Wingdings" panose="05000000000000000000" pitchFamily="2" charset="2"/>
                <a:buNone/>
                <a:defRPr/>
              </a:pPr>
              <a:endParaRPr kumimoji="0" lang="en-US" altLang="zh-CN" sz="2800" dirty="0">
                <a:latin typeface="+mj-ea"/>
                <a:ea typeface="+mj-ea"/>
              </a:endParaRPr>
            </a:p>
            <a:p>
              <a:pPr algn="ctr">
                <a:lnSpc>
                  <a:spcPct val="150000"/>
                </a:lnSpc>
                <a:buClr>
                  <a:schemeClr val="hlink"/>
                </a:buClr>
                <a:buSzPct val="70000"/>
                <a:buFont typeface="Wingdings" panose="05000000000000000000" pitchFamily="2" charset="2"/>
                <a:buNone/>
                <a:defRPr/>
              </a:pPr>
              <a:endParaRPr kumimoji="0" lang="en-US" altLang="zh-CN" sz="2800" dirty="0">
                <a:latin typeface="+mj-ea"/>
                <a:ea typeface="+mj-ea"/>
              </a:endParaRPr>
            </a:p>
            <a:p>
              <a:pPr algn="ctr">
                <a:lnSpc>
                  <a:spcPct val="150000"/>
                </a:lnSpc>
                <a:buClr>
                  <a:schemeClr val="hlink"/>
                </a:buClr>
                <a:buSzPct val="70000"/>
                <a:buFont typeface="Wingdings" panose="05000000000000000000" pitchFamily="2" charset="2"/>
                <a:buNone/>
                <a:defRPr/>
              </a:pPr>
              <a:endParaRPr kumimoji="0" lang="en-US" altLang="zh-CN" sz="2800" dirty="0">
                <a:latin typeface="+mj-ea"/>
                <a:ea typeface="+mj-ea"/>
              </a:endParaRPr>
            </a:p>
            <a:p>
              <a:pPr algn="ctr">
                <a:lnSpc>
                  <a:spcPct val="150000"/>
                </a:lnSpc>
                <a:buClr>
                  <a:schemeClr val="hlink"/>
                </a:buClr>
                <a:buSzPct val="70000"/>
                <a:buFont typeface="Wingdings" panose="05000000000000000000" pitchFamily="2" charset="2"/>
                <a:buNone/>
                <a:defRPr/>
              </a:pPr>
              <a:endParaRPr kumimoji="0" lang="en-US" altLang="zh-CN" sz="2800" dirty="0">
                <a:latin typeface="+mj-ea"/>
                <a:ea typeface="+mj-ea"/>
              </a:endParaRPr>
            </a:p>
            <a:p>
              <a:pPr algn="ctr">
                <a:lnSpc>
                  <a:spcPct val="150000"/>
                </a:lnSpc>
                <a:buClr>
                  <a:schemeClr val="hlink"/>
                </a:buClr>
                <a:buSzPct val="70000"/>
                <a:buFont typeface="Wingdings" panose="05000000000000000000" pitchFamily="2" charset="2"/>
                <a:buNone/>
                <a:defRPr/>
              </a:pPr>
              <a:r>
                <a:rPr kumimoji="0" lang="zh-CN" altLang="en-US" sz="2800" dirty="0">
                  <a:latin typeface="+mj-ea"/>
                  <a:ea typeface="+mj-ea"/>
                </a:rPr>
                <a:t>全</a:t>
              </a:r>
              <a:r>
                <a:rPr kumimoji="0" lang="en-US" altLang="zh-CN" sz="2800" dirty="0">
                  <a:latin typeface="+mj-ea"/>
                  <a:ea typeface="+mj-ea"/>
                </a:rPr>
                <a:t>1</a:t>
              </a:r>
            </a:p>
          </p:txBody>
        </p:sp>
        <p:sp>
          <p:nvSpPr>
            <p:cNvPr id="44052" name="Rectangle 20"/>
            <p:cNvSpPr>
              <a:spLocks noChangeArrowheads="1"/>
            </p:cNvSpPr>
            <p:nvPr/>
          </p:nvSpPr>
          <p:spPr bwMode="auto">
            <a:xfrm>
              <a:off x="567546" y="1679012"/>
              <a:ext cx="2502605" cy="4526280"/>
            </a:xfrm>
            <a:prstGeom prst="rect">
              <a:avLst/>
            </a:prstGeom>
            <a:solidFill>
              <a:schemeClr val="accent5">
                <a:lumMod val="90000"/>
              </a:schemeClr>
            </a:solidFill>
            <a:ln w="9525">
              <a:solidFill>
                <a:srgbClr val="996600"/>
              </a:solidFill>
              <a:miter lim="800000"/>
            </a:ln>
            <a:effectLst/>
          </p:spPr>
          <p:txBody>
            <a:bodyPr/>
            <a:lstStyle/>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00…00</a:t>
              </a:r>
            </a:p>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00…01</a:t>
              </a:r>
            </a:p>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00…10</a:t>
              </a:r>
            </a:p>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a:t>
              </a:r>
            </a:p>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11…01</a:t>
              </a:r>
            </a:p>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11…10</a:t>
              </a:r>
            </a:p>
            <a:p>
              <a:pPr algn="ctr">
                <a:lnSpc>
                  <a:spcPct val="150000"/>
                </a:lnSpc>
                <a:buClr>
                  <a:schemeClr val="hlink"/>
                </a:buClr>
                <a:buSzPct val="70000"/>
                <a:buFont typeface="Wingdings" panose="05000000000000000000" pitchFamily="2" charset="2"/>
                <a:buNone/>
                <a:defRPr/>
              </a:pPr>
              <a:r>
                <a:rPr kumimoji="0" lang="en-US" altLang="zh-CN" sz="2800" dirty="0">
                  <a:latin typeface="Times New Roman" panose="02020603050405020304" pitchFamily="18" charset="0"/>
                  <a:ea typeface="+mj-ea"/>
                  <a:cs typeface="Times New Roman" panose="02020603050405020304" pitchFamily="18" charset="0"/>
                </a:rPr>
                <a:t>11…11</a:t>
              </a:r>
            </a:p>
          </p:txBody>
        </p:sp>
        <p:sp>
          <p:nvSpPr>
            <p:cNvPr id="54291" name="Rectangle 21"/>
            <p:cNvSpPr>
              <a:spLocks noChangeArrowheads="1"/>
            </p:cNvSpPr>
            <p:nvPr/>
          </p:nvSpPr>
          <p:spPr bwMode="auto">
            <a:xfrm>
              <a:off x="5217657" y="947084"/>
              <a:ext cx="3608064" cy="731928"/>
            </a:xfrm>
            <a:prstGeom prst="rect">
              <a:avLst/>
            </a:prstGeom>
            <a:solidFill>
              <a:schemeClr val="bg1">
                <a:lumMod val="85000"/>
              </a:schemeClr>
            </a:solidFill>
            <a:ln w="9525">
              <a:noFill/>
              <a:miter lim="800000"/>
            </a:ln>
          </p:spPr>
          <p:txBody>
            <a:bodyPr/>
            <a:lstStyle/>
            <a:p>
              <a:pPr algn="ctr">
                <a:lnSpc>
                  <a:spcPct val="100000"/>
                </a:lnSpc>
                <a:buClr>
                  <a:schemeClr val="hlink"/>
                </a:buClr>
                <a:buSzPct val="70000"/>
                <a:buFont typeface="Wingdings" panose="05000000000000000000" pitchFamily="2" charset="2"/>
                <a:buNone/>
                <a:defRPr/>
              </a:pPr>
              <a:r>
                <a:rPr kumimoji="0" lang="zh-CN" altLang="en-US" sz="2800">
                  <a:latin typeface="+mj-ea"/>
                  <a:ea typeface="+mj-ea"/>
                </a:rPr>
                <a:t>范围（</a:t>
              </a:r>
              <a:r>
                <a:rPr kumimoji="0" lang="en-US" altLang="zh-CN" sz="2800">
                  <a:latin typeface="+mj-ea"/>
                  <a:ea typeface="+mj-ea"/>
                </a:rPr>
                <a:t>16</a:t>
              </a:r>
              <a:r>
                <a:rPr kumimoji="0" lang="zh-CN" altLang="en-US" sz="2800">
                  <a:latin typeface="+mj-ea"/>
                  <a:ea typeface="+mj-ea"/>
                </a:rPr>
                <a:t>进制）</a:t>
              </a:r>
            </a:p>
          </p:txBody>
        </p:sp>
        <p:sp>
          <p:nvSpPr>
            <p:cNvPr id="44054" name="Rectangle 22"/>
            <p:cNvSpPr>
              <a:spLocks noChangeArrowheads="1"/>
            </p:cNvSpPr>
            <p:nvPr/>
          </p:nvSpPr>
          <p:spPr bwMode="auto">
            <a:xfrm>
              <a:off x="3070151" y="947084"/>
              <a:ext cx="2147506" cy="731928"/>
            </a:xfrm>
            <a:prstGeom prst="rect">
              <a:avLst/>
            </a:prstGeom>
            <a:solidFill>
              <a:schemeClr val="tx2">
                <a:lumMod val="40000"/>
                <a:lumOff val="60000"/>
              </a:schemeClr>
            </a:solidFill>
            <a:ln w="9525">
              <a:noFill/>
              <a:miter lim="800000"/>
            </a:ln>
            <a:effectLst/>
          </p:spPr>
          <p:txBody>
            <a:bodyPr/>
            <a:lstStyle/>
            <a:p>
              <a:pPr algn="ctr">
                <a:lnSpc>
                  <a:spcPct val="100000"/>
                </a:lnSpc>
                <a:buClr>
                  <a:schemeClr val="hlink"/>
                </a:buClr>
                <a:buSzPct val="70000"/>
                <a:buFont typeface="Wingdings" panose="05000000000000000000" pitchFamily="2" charset="2"/>
                <a:buNone/>
                <a:defRPr/>
              </a:pPr>
              <a:endParaRPr kumimoji="0" lang="zh-CN" altLang="zh-CN" sz="2800">
                <a:latin typeface="+mj-ea"/>
                <a:ea typeface="+mj-ea"/>
              </a:endParaRPr>
            </a:p>
          </p:txBody>
        </p:sp>
        <p:sp>
          <p:nvSpPr>
            <p:cNvPr id="44055" name="Rectangle 23"/>
            <p:cNvSpPr>
              <a:spLocks noChangeArrowheads="1"/>
            </p:cNvSpPr>
            <p:nvPr/>
          </p:nvSpPr>
          <p:spPr bwMode="auto">
            <a:xfrm>
              <a:off x="567546" y="947084"/>
              <a:ext cx="2502605" cy="731928"/>
            </a:xfrm>
            <a:prstGeom prst="rect">
              <a:avLst/>
            </a:prstGeom>
            <a:solidFill>
              <a:schemeClr val="bg1">
                <a:lumMod val="85000"/>
              </a:schemeClr>
            </a:solidFill>
            <a:ln w="9525">
              <a:noFill/>
              <a:miter lim="800000"/>
            </a:ln>
            <a:effectLst/>
          </p:spPr>
          <p:txBody>
            <a:bodyPr/>
            <a:lstStyle/>
            <a:p>
              <a:pPr algn="ctr">
                <a:lnSpc>
                  <a:spcPct val="100000"/>
                </a:lnSpc>
                <a:buClr>
                  <a:schemeClr val="hlink"/>
                </a:buClr>
                <a:buSzPct val="70000"/>
                <a:buFont typeface="Wingdings" panose="05000000000000000000" pitchFamily="2" charset="2"/>
                <a:buNone/>
                <a:defRPr/>
              </a:pPr>
              <a:r>
                <a:rPr kumimoji="0" lang="en-US" altLang="zh-CN" sz="2800">
                  <a:latin typeface="+mj-ea"/>
                  <a:ea typeface="+mj-ea"/>
                </a:rPr>
                <a:t>A</a:t>
              </a:r>
              <a:r>
                <a:rPr kumimoji="0" lang="en-US" altLang="zh-CN" sz="2800" baseline="-25000">
                  <a:latin typeface="+mj-ea"/>
                  <a:ea typeface="+mj-ea"/>
                </a:rPr>
                <a:t>9</a:t>
              </a:r>
              <a:r>
                <a:rPr kumimoji="0" lang="zh-CN" altLang="en-US" sz="2800">
                  <a:latin typeface="+mj-ea"/>
                  <a:ea typeface="+mj-ea"/>
                </a:rPr>
                <a:t>～</a:t>
              </a:r>
              <a:r>
                <a:rPr kumimoji="0" lang="en-US" altLang="zh-CN" sz="2800">
                  <a:latin typeface="+mj-ea"/>
                  <a:ea typeface="+mj-ea"/>
                </a:rPr>
                <a:t>A</a:t>
              </a:r>
              <a:r>
                <a:rPr kumimoji="0" lang="en-US" altLang="zh-CN" sz="2800" baseline="-25000">
                  <a:latin typeface="+mj-ea"/>
                  <a:ea typeface="+mj-ea"/>
                </a:rPr>
                <a:t>0</a:t>
              </a:r>
            </a:p>
          </p:txBody>
        </p:sp>
        <p:sp>
          <p:nvSpPr>
            <p:cNvPr id="44056" name="Line 24"/>
            <p:cNvSpPr>
              <a:spLocks noChangeShapeType="1"/>
            </p:cNvSpPr>
            <p:nvPr/>
          </p:nvSpPr>
          <p:spPr bwMode="auto">
            <a:xfrm>
              <a:off x="567546" y="947084"/>
              <a:ext cx="8258175" cy="0"/>
            </a:xfrm>
            <a:prstGeom prst="line">
              <a:avLst/>
            </a:prstGeom>
            <a:noFill/>
            <a:ln w="28575" cap="sq">
              <a:solidFill>
                <a:schemeClr val="tx1"/>
              </a:solidFill>
              <a:miter lim="800000"/>
            </a:ln>
            <a:effectLst/>
          </p:spPr>
          <p:txBody>
            <a:bodyPr wrap="none"/>
            <a:lstStyle/>
            <a:p>
              <a:pPr>
                <a:defRPr/>
              </a:pPr>
              <a:endParaRPr lang="zh-CN" altLang="en-US" sz="2800">
                <a:latin typeface="+mj-ea"/>
                <a:ea typeface="+mj-ea"/>
              </a:endParaRPr>
            </a:p>
          </p:txBody>
        </p:sp>
        <p:sp>
          <p:nvSpPr>
            <p:cNvPr id="44057" name="Line 25"/>
            <p:cNvSpPr>
              <a:spLocks noChangeShapeType="1"/>
            </p:cNvSpPr>
            <p:nvPr/>
          </p:nvSpPr>
          <p:spPr bwMode="auto">
            <a:xfrm>
              <a:off x="567546" y="1679012"/>
              <a:ext cx="8258175" cy="0"/>
            </a:xfrm>
            <a:prstGeom prst="line">
              <a:avLst/>
            </a:prstGeom>
            <a:noFill/>
            <a:ln w="12700">
              <a:solidFill>
                <a:schemeClr val="tx1"/>
              </a:solidFill>
              <a:miter lim="800000"/>
            </a:ln>
            <a:effectLst/>
          </p:spPr>
          <p:txBody>
            <a:bodyPr wrap="none"/>
            <a:lstStyle/>
            <a:p>
              <a:pPr>
                <a:defRPr/>
              </a:pPr>
              <a:endParaRPr lang="zh-CN" altLang="en-US" sz="2800">
                <a:latin typeface="+mj-ea"/>
                <a:ea typeface="+mj-ea"/>
              </a:endParaRPr>
            </a:p>
          </p:txBody>
        </p:sp>
        <p:sp>
          <p:nvSpPr>
            <p:cNvPr id="44058" name="Line 26"/>
            <p:cNvSpPr>
              <a:spLocks noChangeShapeType="1"/>
            </p:cNvSpPr>
            <p:nvPr/>
          </p:nvSpPr>
          <p:spPr bwMode="auto">
            <a:xfrm>
              <a:off x="567546" y="6198556"/>
              <a:ext cx="8258175" cy="0"/>
            </a:xfrm>
            <a:prstGeom prst="line">
              <a:avLst/>
            </a:prstGeom>
            <a:noFill/>
            <a:ln w="28575" cap="sq">
              <a:solidFill>
                <a:schemeClr val="tx1"/>
              </a:solidFill>
              <a:miter lim="800000"/>
            </a:ln>
            <a:effectLst/>
          </p:spPr>
          <p:txBody>
            <a:bodyPr wrap="none"/>
            <a:lstStyle/>
            <a:p>
              <a:pPr>
                <a:defRPr/>
              </a:pPr>
              <a:endParaRPr lang="zh-CN" altLang="en-US" sz="2800">
                <a:latin typeface="+mj-ea"/>
                <a:ea typeface="+mj-ea"/>
              </a:endParaRPr>
            </a:p>
          </p:txBody>
        </p:sp>
        <p:sp>
          <p:nvSpPr>
            <p:cNvPr id="44059" name="Line 27"/>
            <p:cNvSpPr>
              <a:spLocks noChangeShapeType="1"/>
            </p:cNvSpPr>
            <p:nvPr/>
          </p:nvSpPr>
          <p:spPr bwMode="auto">
            <a:xfrm flipH="1">
              <a:off x="561205" y="947084"/>
              <a:ext cx="6341" cy="5258208"/>
            </a:xfrm>
            <a:prstGeom prst="line">
              <a:avLst/>
            </a:prstGeom>
            <a:noFill/>
            <a:ln w="28575" cap="sq">
              <a:solidFill>
                <a:schemeClr val="tx1"/>
              </a:solidFill>
              <a:miter lim="800000"/>
            </a:ln>
            <a:effectLst/>
          </p:spPr>
          <p:txBody>
            <a:bodyPr wrap="none"/>
            <a:lstStyle/>
            <a:p>
              <a:pPr>
                <a:defRPr/>
              </a:pPr>
              <a:endParaRPr lang="zh-CN" altLang="en-US" sz="2800">
                <a:latin typeface="+mj-ea"/>
                <a:ea typeface="+mj-ea"/>
              </a:endParaRPr>
            </a:p>
          </p:txBody>
        </p:sp>
        <p:sp>
          <p:nvSpPr>
            <p:cNvPr id="44060" name="Line 28"/>
            <p:cNvSpPr>
              <a:spLocks noChangeShapeType="1"/>
            </p:cNvSpPr>
            <p:nvPr/>
          </p:nvSpPr>
          <p:spPr bwMode="auto">
            <a:xfrm>
              <a:off x="3070151" y="947084"/>
              <a:ext cx="0" cy="5258208"/>
            </a:xfrm>
            <a:prstGeom prst="line">
              <a:avLst/>
            </a:prstGeom>
            <a:noFill/>
            <a:ln w="12700">
              <a:solidFill>
                <a:schemeClr val="tx1"/>
              </a:solidFill>
              <a:miter lim="800000"/>
            </a:ln>
            <a:effectLst/>
          </p:spPr>
          <p:txBody>
            <a:bodyPr wrap="none"/>
            <a:lstStyle/>
            <a:p>
              <a:pPr>
                <a:defRPr/>
              </a:pPr>
              <a:endParaRPr lang="zh-CN" altLang="en-US" sz="2800">
                <a:latin typeface="+mj-ea"/>
                <a:ea typeface="+mj-ea"/>
              </a:endParaRPr>
            </a:p>
          </p:txBody>
        </p:sp>
        <p:sp>
          <p:nvSpPr>
            <p:cNvPr id="44061" name="Line 29"/>
            <p:cNvSpPr>
              <a:spLocks noChangeShapeType="1"/>
            </p:cNvSpPr>
            <p:nvPr/>
          </p:nvSpPr>
          <p:spPr bwMode="auto">
            <a:xfrm>
              <a:off x="5167086" y="882650"/>
              <a:ext cx="50571" cy="5322642"/>
            </a:xfrm>
            <a:prstGeom prst="line">
              <a:avLst/>
            </a:prstGeom>
            <a:noFill/>
            <a:ln w="12700">
              <a:solidFill>
                <a:schemeClr val="tx1"/>
              </a:solidFill>
              <a:miter lim="800000"/>
            </a:ln>
            <a:effectLst/>
          </p:spPr>
          <p:txBody>
            <a:bodyPr wrap="none"/>
            <a:lstStyle/>
            <a:p>
              <a:pPr>
                <a:defRPr/>
              </a:pPr>
              <a:endParaRPr lang="zh-CN" altLang="en-US" sz="2800">
                <a:latin typeface="+mj-ea"/>
                <a:ea typeface="+mj-ea"/>
              </a:endParaRPr>
            </a:p>
          </p:txBody>
        </p:sp>
        <p:sp>
          <p:nvSpPr>
            <p:cNvPr id="44062" name="Line 30"/>
            <p:cNvSpPr>
              <a:spLocks noChangeShapeType="1"/>
            </p:cNvSpPr>
            <p:nvPr/>
          </p:nvSpPr>
          <p:spPr bwMode="auto">
            <a:xfrm>
              <a:off x="8825721" y="947084"/>
              <a:ext cx="0" cy="5258208"/>
            </a:xfrm>
            <a:prstGeom prst="line">
              <a:avLst/>
            </a:prstGeom>
            <a:noFill/>
            <a:ln w="28575" cap="sq">
              <a:solidFill>
                <a:schemeClr val="tx1"/>
              </a:solidFill>
              <a:miter lim="800000"/>
            </a:ln>
            <a:effectLst/>
          </p:spPr>
          <p:txBody>
            <a:bodyPr wrap="none"/>
            <a:lstStyle/>
            <a:p>
              <a:pPr>
                <a:defRPr/>
              </a:pPr>
              <a:endParaRPr lang="zh-CN" altLang="en-US" sz="2800">
                <a:latin typeface="+mj-ea"/>
                <a:ea typeface="+mj-ea"/>
              </a:endParaRPr>
            </a:p>
          </p:txBody>
        </p:sp>
      </p:grpSp>
      <p:sp>
        <p:nvSpPr>
          <p:cNvPr id="33" name="Text Box 59"/>
          <p:cNvSpPr txBox="1">
            <a:spLocks noChangeArrowheads="1"/>
          </p:cNvSpPr>
          <p:nvPr/>
        </p:nvSpPr>
        <p:spPr bwMode="auto">
          <a:xfrm>
            <a:off x="3301140" y="1035684"/>
            <a:ext cx="1619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zh-CN" altLang="en-US" sz="2800" dirty="0">
                <a:solidFill>
                  <a:schemeClr val="tx1"/>
                </a:solidFill>
              </a:rPr>
              <a:t>存储芯片</a:t>
            </a:r>
          </a:p>
        </p:txBody>
      </p:sp>
      <p:grpSp>
        <p:nvGrpSpPr>
          <p:cNvPr id="3" name="组合 2"/>
          <p:cNvGrpSpPr/>
          <p:nvPr/>
        </p:nvGrpSpPr>
        <p:grpSpPr>
          <a:xfrm>
            <a:off x="377559" y="2736301"/>
            <a:ext cx="4481565" cy="2744788"/>
            <a:chOff x="377559" y="2736301"/>
            <a:chExt cx="4481565" cy="2744788"/>
          </a:xfrm>
        </p:grpSpPr>
        <p:sp>
          <p:nvSpPr>
            <p:cNvPr id="22" name="AutoShape 42"/>
            <p:cNvSpPr>
              <a:spLocks noChangeArrowheads="1"/>
            </p:cNvSpPr>
            <p:nvPr/>
          </p:nvSpPr>
          <p:spPr bwMode="auto">
            <a:xfrm>
              <a:off x="377559" y="3176240"/>
              <a:ext cx="3069080" cy="1620308"/>
            </a:xfrm>
            <a:prstGeom prst="notchedRightArrow">
              <a:avLst>
                <a:gd name="adj1" fmla="val 59056"/>
                <a:gd name="adj2" fmla="val 21453"/>
              </a:avLst>
            </a:prstGeom>
          </p:spPr>
          <p:style>
            <a:lnRef idx="1">
              <a:schemeClr val="accent5"/>
            </a:lnRef>
            <a:fillRef idx="2">
              <a:schemeClr val="accent5"/>
            </a:fillRef>
            <a:effectRef idx="1">
              <a:schemeClr val="accent5"/>
            </a:effectRef>
            <a:fontRef idx="minor">
              <a:schemeClr val="dk1"/>
            </a:fontRef>
          </p:style>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chemeClr val="hlink"/>
                  </a:solidFill>
                </a:rPr>
                <a:t>地址线 </a:t>
              </a:r>
              <a:r>
                <a:rPr lang="en-US" altLang="zh-CN" sz="2400" dirty="0">
                  <a:solidFill>
                    <a:schemeClr val="hlink"/>
                  </a:solidFill>
                  <a:latin typeface="Times New Roman" panose="02020603050405020304" pitchFamily="18" charset="0"/>
                  <a:cs typeface="Times New Roman" panose="02020603050405020304" pitchFamily="18" charset="0"/>
                </a:rPr>
                <a:t>A</a:t>
              </a:r>
              <a:r>
                <a:rPr lang="en-US" altLang="zh-CN" sz="2400" baseline="-25000" dirty="0">
                  <a:solidFill>
                    <a:schemeClr val="hlink"/>
                  </a:solidFill>
                  <a:latin typeface="Times New Roman" panose="02020603050405020304" pitchFamily="18" charset="0"/>
                  <a:cs typeface="Times New Roman" panose="02020603050405020304" pitchFamily="18" charset="0"/>
                </a:rPr>
                <a:t>9</a:t>
              </a:r>
              <a:r>
                <a:rPr lang="zh-CN" altLang="en-US" sz="2400" dirty="0">
                  <a:solidFill>
                    <a:schemeClr val="hlink"/>
                  </a:solidFill>
                  <a:latin typeface="Times New Roman" panose="02020603050405020304" pitchFamily="18" charset="0"/>
                  <a:cs typeface="Times New Roman" panose="02020603050405020304" pitchFamily="18" charset="0"/>
                </a:rPr>
                <a:t>～</a:t>
              </a:r>
              <a:r>
                <a:rPr lang="en-US" altLang="zh-CN" sz="2400" dirty="0">
                  <a:solidFill>
                    <a:schemeClr val="hlink"/>
                  </a:solidFill>
                  <a:latin typeface="Times New Roman" panose="02020603050405020304" pitchFamily="18" charset="0"/>
                  <a:cs typeface="Times New Roman" panose="02020603050405020304" pitchFamily="18" charset="0"/>
                </a:rPr>
                <a:t>A</a:t>
              </a:r>
              <a:r>
                <a:rPr lang="en-US" altLang="zh-CN" sz="2400" baseline="-25000" dirty="0">
                  <a:solidFill>
                    <a:schemeClr val="hlink"/>
                  </a:solidFill>
                  <a:latin typeface="Times New Roman" panose="02020603050405020304" pitchFamily="18" charset="0"/>
                  <a:cs typeface="Times New Roman" panose="02020603050405020304" pitchFamily="18" charset="0"/>
                </a:rPr>
                <a:t>0</a:t>
              </a:r>
            </a:p>
          </p:txBody>
        </p:sp>
        <p:sp>
          <p:nvSpPr>
            <p:cNvPr id="24" name="Rectangle 46"/>
            <p:cNvSpPr>
              <a:spLocks noChangeArrowheads="1"/>
            </p:cNvSpPr>
            <p:nvPr/>
          </p:nvSpPr>
          <p:spPr bwMode="auto">
            <a:xfrm>
              <a:off x="3465299" y="4273001"/>
              <a:ext cx="1393825" cy="1208088"/>
            </a:xfrm>
            <a:prstGeom prst="rect">
              <a:avLst/>
            </a:prstGeom>
            <a:solidFill>
              <a:srgbClr val="CCFFCC"/>
            </a:solidFill>
            <a:ln w="9525">
              <a:solidFill>
                <a:schemeClr val="tx1"/>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zh-CN" sz="2800"/>
            </a:p>
          </p:txBody>
        </p:sp>
        <p:sp>
          <p:nvSpPr>
            <p:cNvPr id="25" name="Rectangle 45"/>
            <p:cNvSpPr>
              <a:spLocks noChangeArrowheads="1"/>
            </p:cNvSpPr>
            <p:nvPr/>
          </p:nvSpPr>
          <p:spPr bwMode="auto">
            <a:xfrm>
              <a:off x="3465299" y="3755476"/>
              <a:ext cx="1393825" cy="51752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zh-CN" sz="2800"/>
            </a:p>
          </p:txBody>
        </p:sp>
        <p:sp>
          <p:nvSpPr>
            <p:cNvPr id="26" name="Rectangle 44"/>
            <p:cNvSpPr>
              <a:spLocks noChangeArrowheads="1"/>
            </p:cNvSpPr>
            <p:nvPr/>
          </p:nvSpPr>
          <p:spPr bwMode="auto">
            <a:xfrm>
              <a:off x="3465299" y="2736301"/>
              <a:ext cx="1393825" cy="1019175"/>
            </a:xfrm>
            <a:prstGeom prst="rect">
              <a:avLst/>
            </a:prstGeom>
            <a:solidFill>
              <a:srgbClr val="CCFFCC"/>
            </a:solidFill>
            <a:ln w="9525">
              <a:solidFill>
                <a:schemeClr val="tx1"/>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zh-CN" sz="2800"/>
            </a:p>
          </p:txBody>
        </p:sp>
        <p:sp>
          <p:nvSpPr>
            <p:cNvPr id="27" name="Line 47"/>
            <p:cNvSpPr>
              <a:spLocks noChangeShapeType="1"/>
            </p:cNvSpPr>
            <p:nvPr/>
          </p:nvSpPr>
          <p:spPr bwMode="auto">
            <a:xfrm>
              <a:off x="3465299" y="2736301"/>
              <a:ext cx="1393825"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48"/>
            <p:cNvSpPr>
              <a:spLocks noChangeShapeType="1"/>
            </p:cNvSpPr>
            <p:nvPr/>
          </p:nvSpPr>
          <p:spPr bwMode="auto">
            <a:xfrm>
              <a:off x="3465299" y="3755476"/>
              <a:ext cx="1393825" cy="0"/>
            </a:xfrm>
            <a:prstGeom prst="line">
              <a:avLst/>
            </a:prstGeom>
            <a:noFill/>
            <a:ln w="28575">
              <a:solidFill>
                <a:srgbClr val="0066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49"/>
            <p:cNvSpPr>
              <a:spLocks noChangeShapeType="1"/>
            </p:cNvSpPr>
            <p:nvPr/>
          </p:nvSpPr>
          <p:spPr bwMode="auto">
            <a:xfrm>
              <a:off x="3465299" y="4273001"/>
              <a:ext cx="1393825" cy="0"/>
            </a:xfrm>
            <a:prstGeom prst="line">
              <a:avLst/>
            </a:prstGeom>
            <a:noFill/>
            <a:ln w="28575">
              <a:solidFill>
                <a:srgbClr val="0066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50"/>
            <p:cNvSpPr>
              <a:spLocks noChangeShapeType="1"/>
            </p:cNvSpPr>
            <p:nvPr/>
          </p:nvSpPr>
          <p:spPr bwMode="auto">
            <a:xfrm>
              <a:off x="3465299" y="5481089"/>
              <a:ext cx="1393825"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51"/>
            <p:cNvSpPr>
              <a:spLocks noChangeShapeType="1"/>
            </p:cNvSpPr>
            <p:nvPr/>
          </p:nvSpPr>
          <p:spPr bwMode="auto">
            <a:xfrm>
              <a:off x="3465299" y="2736301"/>
              <a:ext cx="0" cy="27447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52"/>
            <p:cNvSpPr>
              <a:spLocks noChangeShapeType="1"/>
            </p:cNvSpPr>
            <p:nvPr/>
          </p:nvSpPr>
          <p:spPr bwMode="auto">
            <a:xfrm>
              <a:off x="4859124" y="2736301"/>
              <a:ext cx="0" cy="27447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Rectangle 85"/>
            <p:cNvSpPr>
              <a:spLocks noChangeArrowheads="1"/>
            </p:cNvSpPr>
            <p:nvPr/>
          </p:nvSpPr>
          <p:spPr bwMode="auto">
            <a:xfrm>
              <a:off x="3595474" y="3807864"/>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zh-CN" altLang="en-US" sz="2000" dirty="0">
                  <a:solidFill>
                    <a:schemeClr val="hlink"/>
                  </a:solidFill>
                </a:rPr>
                <a:t>存储单元</a:t>
              </a:r>
            </a:p>
          </p:txBody>
        </p:sp>
      </p:grpSp>
      <p:sp>
        <p:nvSpPr>
          <p:cNvPr id="35" name="Freeform 31"/>
          <p:cNvSpPr/>
          <p:nvPr/>
        </p:nvSpPr>
        <p:spPr bwMode="auto">
          <a:xfrm>
            <a:off x="3916970" y="2603618"/>
            <a:ext cx="456556" cy="2986087"/>
          </a:xfrm>
          <a:custGeom>
            <a:avLst/>
            <a:gdLst/>
            <a:ahLst/>
            <a:cxnLst>
              <a:cxn ang="0">
                <a:pos x="217" y="0"/>
              </a:cxn>
              <a:cxn ang="0">
                <a:pos x="25" y="645"/>
              </a:cxn>
              <a:cxn ang="0">
                <a:pos x="368" y="1084"/>
              </a:cxn>
              <a:cxn ang="0">
                <a:pos x="176" y="1454"/>
              </a:cxn>
            </a:cxnLst>
            <a:rect l="0" t="0" r="r" b="b"/>
            <a:pathLst>
              <a:path w="393" h="1454">
                <a:moveTo>
                  <a:pt x="217" y="0"/>
                </a:moveTo>
                <a:cubicBezTo>
                  <a:pt x="108" y="232"/>
                  <a:pt x="0" y="464"/>
                  <a:pt x="25" y="645"/>
                </a:cubicBezTo>
                <a:cubicBezTo>
                  <a:pt x="50" y="826"/>
                  <a:pt x="343" y="949"/>
                  <a:pt x="368" y="1084"/>
                </a:cubicBezTo>
                <a:cubicBezTo>
                  <a:pt x="393" y="1219"/>
                  <a:pt x="284" y="1336"/>
                  <a:pt x="176" y="1454"/>
                </a:cubicBezTo>
              </a:path>
            </a:pathLst>
          </a:custGeom>
          <a:noFill/>
          <a:ln w="38100" cap="flat" cmpd="sng">
            <a:solidFill>
              <a:srgbClr val="008000"/>
            </a:solidFill>
            <a:prstDash val="dash"/>
            <a:miter lim="800000"/>
            <a:headEnd type="none" w="med" len="med"/>
            <a:tailEnd type="none" w="med" len="med"/>
          </a:ln>
          <a:effectLst/>
        </p:spPr>
        <p:txBody>
          <a:bodyPr wrap="none"/>
          <a:lstStyle/>
          <a:p>
            <a:pPr>
              <a:defRPr/>
            </a:pPr>
            <a:endParaRPr lang="zh-CN" altLang="en-US" sz="2800">
              <a:latin typeface="+mj-ea"/>
              <a:ea typeface="+mj-ea"/>
            </a:endParaRPr>
          </a:p>
        </p:txBody>
      </p:sp>
      <p:sp>
        <p:nvSpPr>
          <p:cNvPr id="36"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mc:AlternateContent xmlns:mc="http://schemas.openxmlformats.org/markup-compatibility/2006" xmlns:p14="http://schemas.microsoft.com/office/powerpoint/2010/main">
    <mc:Choice Requires="p14">
      <p:transition spd="slow" p14:dur="999"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048"/>
                                        </p:tgtEl>
                                        <p:attrNameLst>
                                          <p:attrName>style.visibility</p:attrName>
                                        </p:attrNameLst>
                                      </p:cBhvr>
                                      <p:to>
                                        <p:strVal val="visible"/>
                                      </p:to>
                                    </p:set>
                                    <p:animEffect transition="in" filter="checkerboard(across)">
                                      <p:cBhvr>
                                        <p:cTn id="7" dur="10"/>
                                        <p:tgtEl>
                                          <p:spTgt spid="44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Line 29"/>
          <p:cNvSpPr>
            <a:spLocks noChangeShapeType="1"/>
          </p:cNvSpPr>
          <p:nvPr/>
        </p:nvSpPr>
        <p:spPr bwMode="auto">
          <a:xfrm flipV="1">
            <a:off x="1683480" y="4192862"/>
            <a:ext cx="6051766" cy="4346"/>
          </a:xfrm>
          <a:prstGeom prst="line">
            <a:avLst/>
          </a:prstGeom>
          <a:noFill/>
          <a:ln w="25400">
            <a:solidFill>
              <a:schemeClr val="tx2"/>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sz="3200"/>
          </a:p>
        </p:txBody>
      </p:sp>
      <p:sp>
        <p:nvSpPr>
          <p:cNvPr id="33" name="Line 29"/>
          <p:cNvSpPr>
            <a:spLocks noChangeShapeType="1"/>
          </p:cNvSpPr>
          <p:nvPr/>
        </p:nvSpPr>
        <p:spPr bwMode="auto">
          <a:xfrm flipV="1">
            <a:off x="1669832" y="3293043"/>
            <a:ext cx="6051766" cy="4346"/>
          </a:xfrm>
          <a:prstGeom prst="line">
            <a:avLst/>
          </a:prstGeom>
          <a:noFill/>
          <a:ln w="25400">
            <a:solidFill>
              <a:schemeClr val="tx2"/>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sz="3200"/>
          </a:p>
        </p:txBody>
      </p:sp>
      <p:sp>
        <p:nvSpPr>
          <p:cNvPr id="34" name="Line 29"/>
          <p:cNvSpPr>
            <a:spLocks noChangeShapeType="1"/>
          </p:cNvSpPr>
          <p:nvPr/>
        </p:nvSpPr>
        <p:spPr bwMode="auto">
          <a:xfrm flipV="1">
            <a:off x="1669832" y="2430392"/>
            <a:ext cx="6051766" cy="4346"/>
          </a:xfrm>
          <a:prstGeom prst="line">
            <a:avLst/>
          </a:prstGeom>
          <a:noFill/>
          <a:ln w="25400">
            <a:solidFill>
              <a:schemeClr val="tx2"/>
            </a:solidFill>
            <a:prstDash val="sysDot"/>
            <a:round/>
            <a:tailEnd type="oval" w="med" len="med"/>
          </a:ln>
          <a:extLst>
            <a:ext uri="{909E8E84-426E-40DD-AFC4-6F175D3DCCD1}">
              <a14:hiddenFill xmlns:a14="http://schemas.microsoft.com/office/drawing/2010/main">
                <a:noFill/>
              </a14:hiddenFill>
            </a:ext>
          </a:extLst>
        </p:spPr>
        <p:txBody>
          <a:bodyPr wrap="none" anchor="ctr"/>
          <a:lstStyle/>
          <a:p>
            <a:endParaRPr lang="zh-CN" altLang="en-US" sz="3200"/>
          </a:p>
        </p:txBody>
      </p:sp>
      <p:grpSp>
        <p:nvGrpSpPr>
          <p:cNvPr id="3075" name="Group 4"/>
          <p:cNvGrpSpPr/>
          <p:nvPr/>
        </p:nvGrpSpPr>
        <p:grpSpPr bwMode="auto">
          <a:xfrm>
            <a:off x="1253284" y="1804259"/>
            <a:ext cx="762000" cy="665162"/>
            <a:chOff x="1110" y="2656"/>
            <a:chExt cx="1549" cy="1351"/>
          </a:xfrm>
        </p:grpSpPr>
        <p:sp>
          <p:nvSpPr>
            <p:cNvPr id="3108" name="AutoShape 5"/>
            <p:cNvSpPr>
              <a:spLocks noChangeArrowheads="1"/>
            </p:cNvSpPr>
            <p:nvPr/>
          </p:nvSpPr>
          <p:spPr bwMode="gray">
            <a:xfrm>
              <a:off x="1123" y="2679"/>
              <a:ext cx="1536" cy="1328"/>
            </a:xfrm>
            <a:prstGeom prst="hexagon">
              <a:avLst>
                <a:gd name="adj" fmla="val 28916"/>
                <a:gd name="vf" fmla="val 11547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3200"/>
            </a:p>
          </p:txBody>
        </p:sp>
        <p:sp>
          <p:nvSpPr>
            <p:cNvPr id="3109" name="AutoShape 6"/>
            <p:cNvSpPr>
              <a:spLocks noChangeArrowheads="1"/>
            </p:cNvSpPr>
            <p:nvPr/>
          </p:nvSpPr>
          <p:spPr bwMode="gray">
            <a:xfrm>
              <a:off x="1110" y="2656"/>
              <a:ext cx="1536" cy="1328"/>
            </a:xfrm>
            <a:prstGeom prst="hexagon">
              <a:avLst>
                <a:gd name="adj" fmla="val 28916"/>
                <a:gd name="vf" fmla="val 115470"/>
              </a:avLst>
            </a:prstGeom>
            <a:solidFill>
              <a:schemeClr val="accent2"/>
            </a:solidFill>
            <a:ln w="9525">
              <a:solidFill>
                <a:srgbClr val="C0C0C0"/>
              </a:solidFill>
              <a:miter lim="800000"/>
            </a:ln>
          </p:spPr>
          <p:txBody>
            <a:bodyPr wrap="none" anchor="ct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3200"/>
            </a:p>
          </p:txBody>
        </p:sp>
        <p:sp>
          <p:nvSpPr>
            <p:cNvPr id="3110" name="AutoShape 7"/>
            <p:cNvSpPr>
              <a:spLocks noChangeArrowheads="1"/>
            </p:cNvSpPr>
            <p:nvPr/>
          </p:nvSpPr>
          <p:spPr bwMode="gray">
            <a:xfrm>
              <a:off x="1200" y="2736"/>
              <a:ext cx="1350" cy="1168"/>
            </a:xfrm>
            <a:prstGeom prst="hexagon">
              <a:avLst>
                <a:gd name="adj" fmla="val 28896"/>
                <a:gd name="vf" fmla="val 115470"/>
              </a:avLst>
            </a:prstGeom>
            <a:solidFill>
              <a:schemeClr val="accent2"/>
            </a:solidFill>
            <a:ln w="9525">
              <a:solidFill>
                <a:schemeClr val="tx1"/>
              </a:solidFill>
              <a:miter lim="800000"/>
            </a:ln>
          </p:spPr>
          <p:txBody>
            <a:bodyPr wrap="none" anchor="ct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3200"/>
            </a:p>
          </p:txBody>
        </p:sp>
      </p:grpSp>
      <p:grpSp>
        <p:nvGrpSpPr>
          <p:cNvPr id="3076" name="Group 8"/>
          <p:cNvGrpSpPr/>
          <p:nvPr/>
        </p:nvGrpSpPr>
        <p:grpSpPr bwMode="auto">
          <a:xfrm>
            <a:off x="1253284" y="2680559"/>
            <a:ext cx="762000" cy="665162"/>
            <a:chOff x="3174" y="2656"/>
            <a:chExt cx="1549" cy="1351"/>
          </a:xfrm>
        </p:grpSpPr>
        <p:sp>
          <p:nvSpPr>
            <p:cNvPr id="3105" name="AutoShape 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3200"/>
            </a:p>
          </p:txBody>
        </p:sp>
        <p:sp>
          <p:nvSpPr>
            <p:cNvPr id="3106" name="AutoShape 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3200"/>
            </a:p>
          </p:txBody>
        </p:sp>
        <p:sp>
          <p:nvSpPr>
            <p:cNvPr id="12" name="AutoShape 11"/>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a:defRPr/>
              </a:pPr>
              <a:endParaRPr lang="zh-CN" altLang="en-US" sz="3200"/>
            </a:p>
          </p:txBody>
        </p:sp>
      </p:grpSp>
      <p:sp>
        <p:nvSpPr>
          <p:cNvPr id="14" name="Text Box 13"/>
          <p:cNvSpPr txBox="1">
            <a:spLocks noChangeArrowheads="1"/>
          </p:cNvSpPr>
          <p:nvPr/>
        </p:nvSpPr>
        <p:spPr bwMode="auto">
          <a:xfrm>
            <a:off x="2107390" y="1828739"/>
            <a:ext cx="5614208" cy="584775"/>
          </a:xfrm>
          <a:prstGeom prst="rect">
            <a:avLst/>
          </a:prstGeom>
          <a:noFill/>
          <a:ln w="9525" algn="ctr">
            <a:noFill/>
            <a:miter lim="800000"/>
          </a:ln>
          <a:effectLst/>
        </p:spPr>
        <p:txBody>
          <a:bodyPr wrap="square">
            <a:spAutoFit/>
          </a:bodyPr>
          <a:lstStyle/>
          <a:p>
            <a:pPr eaLnBrk="0" hangingPunct="0">
              <a:defRPr/>
            </a:pPr>
            <a:r>
              <a:rPr lang="zh-CN" altLang="en-US" sz="3200" dirty="0">
                <a:effectLst>
                  <a:outerShdw blurRad="38100" dist="38100" dir="2700000" algn="tl">
                    <a:srgbClr val="C0C0C0"/>
                  </a:outerShdw>
                </a:effectLst>
                <a:latin typeface="隶书" panose="02010509060101010101" pitchFamily="49" charset="-122"/>
                <a:ea typeface="隶书" panose="02010509060101010101" pitchFamily="49" charset="-122"/>
              </a:rPr>
              <a:t>存储器概述</a:t>
            </a:r>
            <a:endParaRPr lang="en-US" altLang="zh-CN" sz="32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
        <p:nvSpPr>
          <p:cNvPr id="3079" name="Text Box 14"/>
          <p:cNvSpPr txBox="1">
            <a:spLocks noChangeArrowheads="1"/>
          </p:cNvSpPr>
          <p:nvPr/>
        </p:nvSpPr>
        <p:spPr bwMode="gray">
          <a:xfrm>
            <a:off x="1343109" y="1796321"/>
            <a:ext cx="5966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9pPr>
          </a:lstStyle>
          <a:p>
            <a:pPr algn="ctr"/>
            <a:r>
              <a:rPr lang="zh-CN" altLang="en-US" sz="3200" dirty="0">
                <a:solidFill>
                  <a:srgbClr val="FFFFFF"/>
                </a:solidFill>
                <a:ea typeface="隶书" panose="02010509060101010101" pitchFamily="49" charset="-122"/>
              </a:rPr>
              <a:t>一</a:t>
            </a:r>
          </a:p>
        </p:txBody>
      </p:sp>
      <p:sp>
        <p:nvSpPr>
          <p:cNvPr id="17" name="Text Box 16"/>
          <p:cNvSpPr txBox="1">
            <a:spLocks noChangeArrowheads="1"/>
          </p:cNvSpPr>
          <p:nvPr/>
        </p:nvSpPr>
        <p:spPr bwMode="auto">
          <a:xfrm>
            <a:off x="2107825" y="2698969"/>
            <a:ext cx="5994775" cy="584775"/>
          </a:xfrm>
          <a:prstGeom prst="rect">
            <a:avLst/>
          </a:prstGeom>
          <a:noFill/>
          <a:ln w="9525" algn="ctr">
            <a:noFill/>
            <a:miter lim="800000"/>
          </a:ln>
          <a:effectLst/>
        </p:spPr>
        <p:txBody>
          <a:bodyPr wrap="square">
            <a:spAutoFit/>
          </a:bodyPr>
          <a:lstStyle/>
          <a:p>
            <a:pPr eaLnBrk="0" hangingPunct="0">
              <a:defRPr/>
            </a:pPr>
            <a:r>
              <a:rPr lang="zh-CN" altLang="en-US" sz="3200" dirty="0">
                <a:effectLst>
                  <a:outerShdw blurRad="38100" dist="38100" dir="2700000" algn="tl">
                    <a:srgbClr val="C0C0C0"/>
                  </a:outerShdw>
                </a:effectLst>
                <a:latin typeface="隶书" panose="02010509060101010101" pitchFamily="49" charset="-122"/>
                <a:ea typeface="隶书" panose="02010509060101010101" pitchFamily="49" charset="-122"/>
                <a:sym typeface="+mn-ea"/>
              </a:rPr>
              <a:t>存储原理及典型存储芯片</a:t>
            </a:r>
            <a:endParaRPr lang="en-US" altLang="zh-CN" sz="3200" dirty="0">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
        <p:nvSpPr>
          <p:cNvPr id="3082" name="Text Box 17"/>
          <p:cNvSpPr txBox="1">
            <a:spLocks noChangeArrowheads="1"/>
          </p:cNvSpPr>
          <p:nvPr/>
        </p:nvSpPr>
        <p:spPr bwMode="gray">
          <a:xfrm>
            <a:off x="1355809" y="2659921"/>
            <a:ext cx="5966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9pPr>
          </a:lstStyle>
          <a:p>
            <a:pPr algn="ctr"/>
            <a:r>
              <a:rPr lang="zh-CN" altLang="en-US" sz="3200" dirty="0">
                <a:solidFill>
                  <a:srgbClr val="FFFFFF"/>
                </a:solidFill>
                <a:ea typeface="隶书" panose="02010509060101010101" pitchFamily="49" charset="-122"/>
              </a:rPr>
              <a:t>二</a:t>
            </a:r>
          </a:p>
        </p:txBody>
      </p:sp>
      <p:grpSp>
        <p:nvGrpSpPr>
          <p:cNvPr id="3083" name="Group 18"/>
          <p:cNvGrpSpPr/>
          <p:nvPr/>
        </p:nvGrpSpPr>
        <p:grpSpPr bwMode="auto">
          <a:xfrm>
            <a:off x="1253284" y="3585434"/>
            <a:ext cx="762000" cy="665162"/>
            <a:chOff x="1110" y="2656"/>
            <a:chExt cx="1549" cy="1351"/>
          </a:xfrm>
        </p:grpSpPr>
        <p:sp>
          <p:nvSpPr>
            <p:cNvPr id="3102" name="AutoShape 19"/>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3200"/>
            </a:p>
          </p:txBody>
        </p:sp>
        <p:sp>
          <p:nvSpPr>
            <p:cNvPr id="3103" name="AutoShape 20"/>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3200"/>
            </a:p>
          </p:txBody>
        </p:sp>
        <p:sp>
          <p:nvSpPr>
            <p:cNvPr id="22" name="AutoShape 21"/>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p:spPr>
          <p:txBody>
            <a:bodyPr wrap="none" anchor="ctr"/>
            <a:lstStyle/>
            <a:p>
              <a:pPr>
                <a:defRPr/>
              </a:pPr>
              <a:endParaRPr lang="zh-CN" altLang="en-US" sz="3200"/>
            </a:p>
          </p:txBody>
        </p:sp>
      </p:grpSp>
      <p:sp>
        <p:nvSpPr>
          <p:cNvPr id="28" name="Text Box 27"/>
          <p:cNvSpPr txBox="1">
            <a:spLocks noChangeArrowheads="1"/>
          </p:cNvSpPr>
          <p:nvPr/>
        </p:nvSpPr>
        <p:spPr bwMode="auto">
          <a:xfrm>
            <a:off x="2103481" y="3591836"/>
            <a:ext cx="5292638" cy="584775"/>
          </a:xfrm>
          <a:prstGeom prst="rect">
            <a:avLst/>
          </a:prstGeom>
          <a:noFill/>
          <a:ln w="9525" algn="ctr">
            <a:noFill/>
            <a:miter lim="800000"/>
          </a:ln>
          <a:effectLst/>
        </p:spPr>
        <p:txBody>
          <a:bodyPr wrap="square">
            <a:spAutoFit/>
          </a:bodyPr>
          <a:lstStyle>
            <a:defPPr>
              <a:defRPr lang="en-US"/>
            </a:defPPr>
            <a:lvl1pPr eaLnBrk="0" hangingPunct="0">
              <a:defRPr sz="360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defRPr>
            </a:lvl1pPr>
          </a:lstStyle>
          <a:p>
            <a:r>
              <a:rPr lang="zh-CN" altLang="en-US" sz="3200" b="1" kern="0" dirty="0">
                <a:solidFill>
                  <a:schemeClr val="tx1"/>
                </a:solidFill>
                <a:sym typeface="+mn-ea"/>
              </a:rPr>
              <a:t>存储器与</a:t>
            </a:r>
            <a:r>
              <a:rPr lang="en-US" altLang="zh-CN" sz="3200" b="1" kern="0" dirty="0">
                <a:solidFill>
                  <a:schemeClr val="tx1"/>
                </a:solidFill>
                <a:sym typeface="+mn-ea"/>
              </a:rPr>
              <a:t>CPU</a:t>
            </a:r>
            <a:r>
              <a:rPr lang="zh-CN" altLang="en-US" sz="3200" b="1" kern="0" dirty="0">
                <a:solidFill>
                  <a:schemeClr val="tx1"/>
                </a:solidFill>
                <a:sym typeface="+mn-ea"/>
              </a:rPr>
              <a:t>的连接</a:t>
            </a:r>
            <a:endParaRPr lang="en-US" altLang="zh-CN" sz="3200" dirty="0"/>
          </a:p>
        </p:txBody>
      </p:sp>
      <p:sp>
        <p:nvSpPr>
          <p:cNvPr id="3086" name="Text Box 28"/>
          <p:cNvSpPr txBox="1">
            <a:spLocks noChangeArrowheads="1"/>
          </p:cNvSpPr>
          <p:nvPr/>
        </p:nvSpPr>
        <p:spPr bwMode="gray">
          <a:xfrm>
            <a:off x="1355809" y="3577496"/>
            <a:ext cx="5966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宋体" panose="02010600030101010101" pitchFamily="2" charset="-122"/>
                <a:ea typeface="宋体" panose="02010600030101010101" pitchFamily="2" charset="-122"/>
              </a:defRPr>
            </a:lvl9pPr>
          </a:lstStyle>
          <a:p>
            <a:pPr algn="ctr"/>
            <a:r>
              <a:rPr lang="zh-CN" altLang="en-US" sz="3200" dirty="0">
                <a:solidFill>
                  <a:srgbClr val="FFFFFF"/>
                </a:solidFill>
                <a:ea typeface="隶书" panose="02010509060101010101" pitchFamily="49" charset="-122"/>
              </a:rPr>
              <a:t>三</a:t>
            </a:r>
          </a:p>
        </p:txBody>
      </p:sp>
      <p:sp>
        <p:nvSpPr>
          <p:cNvPr id="35" name="Rectangle 44"/>
          <p:cNvSpPr txBox="1">
            <a:spLocks noChangeArrowheads="1"/>
          </p:cNvSpPr>
          <p:nvPr/>
        </p:nvSpPr>
        <p:spPr bwMode="auto">
          <a:xfrm>
            <a:off x="1143000" y="381000"/>
            <a:ext cx="6705600" cy="563563"/>
          </a:xfrm>
          <a:prstGeom prst="rect">
            <a:avLst/>
          </a:prstGeom>
          <a:noFill/>
          <a:ln w="9525">
            <a:noFill/>
            <a:miter lim="800000"/>
          </a:ln>
        </p:spPr>
        <p:txBody>
          <a:bodyPr anchor="ctr"/>
          <a:lstStyle/>
          <a:p>
            <a:pPr algn="ctr" eaLnBrk="0" hangingPunct="0">
              <a:defRPr/>
            </a:pPr>
            <a:r>
              <a:rPr lang="zh-CN" altLang="en-US" sz="5300" kern="0" dirty="0">
                <a:solidFill>
                  <a:schemeClr val="tx2"/>
                </a:solidFill>
                <a:latin typeface="隶书" panose="02010509060101010101" pitchFamily="49" charset="-122"/>
                <a:ea typeface="隶书" panose="02010509060101010101" pitchFamily="49" charset="-122"/>
                <a:cs typeface="+mj-cs"/>
              </a:rPr>
              <a:t>课程概述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1"/>
          </p:nvPr>
        </p:nvSpPr>
        <p:spPr>
          <a:xfrm>
            <a:off x="381000" y="1655133"/>
            <a:ext cx="8763000" cy="4824413"/>
          </a:xfrm>
        </p:spPr>
        <p:txBody>
          <a:bodyPr/>
          <a:lstStyle/>
          <a:p>
            <a:pPr marL="406400" indent="-406400" algn="just" eaLnBrk="1" hangingPunct="1">
              <a:lnSpc>
                <a:spcPct val="120000"/>
              </a:lnSpc>
              <a:spcBef>
                <a:spcPts val="0"/>
              </a:spcBef>
              <a:buFont typeface="Wingdings" panose="05000000000000000000" pitchFamily="2" charset="2"/>
              <a:buChar char="p"/>
              <a:tabLst>
                <a:tab pos="420370" algn="l"/>
              </a:tabLst>
            </a:pPr>
            <a:r>
              <a:rPr lang="zh-CN" altLang="en-US" sz="2500" dirty="0">
                <a:effectLst>
                  <a:outerShdw blurRad="38100" dist="38100" dir="2700000" algn="tl">
                    <a:srgbClr val="000000">
                      <a:alpha val="43137"/>
                    </a:srgbClr>
                  </a:outerShdw>
                </a:effectLst>
                <a:latin typeface="Times New Roman" panose="02020603050405020304" pitchFamily="18" charset="0"/>
              </a:rPr>
              <a:t>存储系统利用多个存储芯片进行容量的扩充，即扩充存储器的地址范围</a:t>
            </a:r>
            <a:r>
              <a:rPr lang="en-US" altLang="zh-CN" sz="2500" dirty="0">
                <a:effectLst>
                  <a:outerShdw blurRad="38100" dist="38100" dir="2700000" algn="tl">
                    <a:srgbClr val="000000">
                      <a:alpha val="43137"/>
                    </a:srgbClr>
                  </a:outerShdw>
                </a:effectLst>
                <a:latin typeface="Times New Roman" panose="02020603050405020304" pitchFamily="18" charset="0"/>
              </a:rPr>
              <a:t>——</a:t>
            </a:r>
            <a:r>
              <a:rPr lang="zh-CN" altLang="en-US" sz="2500" b="1" dirty="0">
                <a:solidFill>
                  <a:srgbClr val="C00000"/>
                </a:solidFill>
                <a:effectLst>
                  <a:outerShdw blurRad="38100" dist="38100" dir="2700000" algn="tl">
                    <a:srgbClr val="000000">
                      <a:alpha val="43137"/>
                    </a:srgbClr>
                  </a:outerShdw>
                </a:effectLst>
                <a:latin typeface="Times New Roman" panose="02020603050405020304" pitchFamily="18" charset="0"/>
              </a:rPr>
              <a:t>“地址扩充”</a:t>
            </a:r>
            <a:r>
              <a:rPr lang="zh-CN" altLang="en-US" sz="2500" dirty="0">
                <a:effectLst>
                  <a:outerShdw blurRad="38100" dist="38100" dir="2700000" algn="tl">
                    <a:srgbClr val="000000">
                      <a:alpha val="43137"/>
                    </a:srgbClr>
                  </a:outerShdw>
                </a:effectLst>
                <a:latin typeface="Times New Roman" panose="02020603050405020304" pitchFamily="18" charset="0"/>
              </a:rPr>
              <a:t>或“</a:t>
            </a:r>
            <a:r>
              <a:rPr lang="zh-CN" altLang="en-US" sz="2500" b="1" dirty="0">
                <a:solidFill>
                  <a:srgbClr val="C00000"/>
                </a:solidFill>
                <a:effectLst>
                  <a:outerShdw blurRad="38100" dist="38100" dir="2700000" algn="tl">
                    <a:srgbClr val="000000">
                      <a:alpha val="43137"/>
                    </a:srgbClr>
                  </a:outerShdw>
                </a:effectLst>
                <a:latin typeface="Times New Roman" panose="02020603050405020304" pitchFamily="18" charset="0"/>
              </a:rPr>
              <a:t>字扩充</a:t>
            </a:r>
            <a:r>
              <a:rPr lang="zh-CN" altLang="en-US" sz="2500" dirty="0">
                <a:effectLst>
                  <a:outerShdw blurRad="38100" dist="38100" dir="2700000" algn="tl">
                    <a:srgbClr val="000000">
                      <a:alpha val="43137"/>
                    </a:srgbClr>
                  </a:outerShdw>
                </a:effectLst>
                <a:latin typeface="Times New Roman" panose="02020603050405020304" pitchFamily="18" charset="0"/>
              </a:rPr>
              <a:t>”</a:t>
            </a:r>
          </a:p>
          <a:p>
            <a:pPr marL="406400" indent="-406400" algn="just" eaLnBrk="1" hangingPunct="1">
              <a:lnSpc>
                <a:spcPct val="120000"/>
              </a:lnSpc>
              <a:spcBef>
                <a:spcPts val="0"/>
              </a:spcBef>
              <a:buFont typeface="Wingdings" panose="05000000000000000000" pitchFamily="2" charset="2"/>
              <a:buChar char="p"/>
              <a:tabLst>
                <a:tab pos="420370" algn="l"/>
              </a:tabLst>
            </a:pPr>
            <a:r>
              <a:rPr lang="zh-CN" altLang="en-US" sz="2500" dirty="0">
                <a:effectLst>
                  <a:outerShdw blurRad="38100" dist="38100" dir="2700000" algn="tl">
                    <a:srgbClr val="000000">
                      <a:alpha val="43137"/>
                    </a:srgbClr>
                  </a:outerShdw>
                </a:effectLst>
                <a:latin typeface="Times New Roman" panose="02020603050405020304" pitchFamily="18" charset="0"/>
              </a:rPr>
              <a:t>“地址扩充”时，利用存储芯片的</a:t>
            </a:r>
            <a:r>
              <a:rPr lang="zh-CN" altLang="en-US" sz="2500" b="1" dirty="0">
                <a:solidFill>
                  <a:srgbClr val="0033CC"/>
                </a:solidFill>
                <a:effectLst>
                  <a:outerShdw blurRad="38100" dist="38100" dir="2700000" algn="tl">
                    <a:srgbClr val="000000">
                      <a:alpha val="43137"/>
                    </a:srgbClr>
                  </a:outerShdw>
                </a:effectLst>
                <a:latin typeface="Times New Roman" panose="02020603050405020304" pitchFamily="18" charset="0"/>
              </a:rPr>
              <a:t>片选端</a:t>
            </a:r>
            <a:r>
              <a:rPr lang="zh-CN" altLang="en-US" sz="2500" dirty="0">
                <a:effectLst>
                  <a:outerShdw blurRad="38100" dist="38100" dir="2700000" algn="tl">
                    <a:srgbClr val="000000">
                      <a:alpha val="43137"/>
                    </a:srgbClr>
                  </a:outerShdw>
                </a:effectLst>
                <a:latin typeface="Times New Roman" panose="02020603050405020304" pitchFamily="18" charset="0"/>
              </a:rPr>
              <a:t>来对</a:t>
            </a:r>
            <a:r>
              <a:rPr lang="zh-CN" altLang="en-US" sz="2500" b="1" dirty="0">
                <a:solidFill>
                  <a:srgbClr val="0033CC"/>
                </a:solidFill>
                <a:effectLst>
                  <a:outerShdw blurRad="38100" dist="38100" dir="2700000" algn="tl">
                    <a:srgbClr val="000000">
                      <a:alpha val="43137"/>
                    </a:srgbClr>
                  </a:outerShdw>
                </a:effectLst>
                <a:latin typeface="Times New Roman" panose="02020603050405020304" pitchFamily="18" charset="0"/>
              </a:rPr>
              <a:t>存储芯片（芯片组）</a:t>
            </a:r>
            <a:r>
              <a:rPr lang="zh-CN" altLang="en-US" sz="2500" dirty="0">
                <a:effectLst>
                  <a:outerShdw blurRad="38100" dist="38100" dir="2700000" algn="tl">
                    <a:srgbClr val="000000">
                      <a:alpha val="43137"/>
                    </a:srgbClr>
                  </a:outerShdw>
                </a:effectLst>
                <a:latin typeface="Times New Roman" panose="02020603050405020304" pitchFamily="18" charset="0"/>
              </a:rPr>
              <a:t>进行寻址</a:t>
            </a:r>
          </a:p>
          <a:p>
            <a:pPr marL="406400" indent="-406400" algn="just" eaLnBrk="1" hangingPunct="1">
              <a:lnSpc>
                <a:spcPct val="120000"/>
              </a:lnSpc>
              <a:spcBef>
                <a:spcPts val="0"/>
              </a:spcBef>
              <a:buFont typeface="Wingdings" panose="05000000000000000000" pitchFamily="2" charset="2"/>
              <a:buChar char="p"/>
              <a:tabLst>
                <a:tab pos="420370" algn="l"/>
              </a:tabLst>
            </a:pPr>
            <a:r>
              <a:rPr lang="zh-CN" altLang="en-US" sz="2500" dirty="0">
                <a:effectLst>
                  <a:outerShdw blurRad="38100" dist="38100" dir="2700000" algn="tl">
                    <a:srgbClr val="000000">
                      <a:alpha val="43137"/>
                    </a:srgbClr>
                  </a:outerShdw>
                </a:effectLst>
                <a:latin typeface="Times New Roman" panose="02020603050405020304" pitchFamily="18" charset="0"/>
              </a:rPr>
              <a:t>通过存储芯片的</a:t>
            </a:r>
            <a:r>
              <a:rPr lang="zh-CN" altLang="en-US" sz="2500" b="1" dirty="0">
                <a:solidFill>
                  <a:srgbClr val="0033CC"/>
                </a:solidFill>
                <a:effectLst>
                  <a:outerShdw blurRad="38100" dist="38100" dir="2700000" algn="tl">
                    <a:srgbClr val="000000">
                      <a:alpha val="43137"/>
                    </a:srgbClr>
                  </a:outerShdw>
                </a:effectLst>
                <a:latin typeface="Times New Roman" panose="02020603050405020304" pitchFamily="18" charset="0"/>
              </a:rPr>
              <a:t>片选端</a:t>
            </a:r>
            <a:r>
              <a:rPr lang="zh-CN" altLang="en-US" sz="2500" dirty="0">
                <a:effectLst>
                  <a:outerShdw blurRad="38100" dist="38100" dir="2700000" algn="tl">
                    <a:srgbClr val="000000">
                      <a:alpha val="43137"/>
                    </a:srgbClr>
                  </a:outerShdw>
                </a:effectLst>
                <a:latin typeface="Times New Roman" panose="02020603050405020304" pitchFamily="18" charset="0"/>
              </a:rPr>
              <a:t>与系统的</a:t>
            </a:r>
            <a:r>
              <a:rPr lang="zh-CN" altLang="en-US" sz="2500" b="1" dirty="0">
                <a:solidFill>
                  <a:srgbClr val="0033CC"/>
                </a:solidFill>
                <a:effectLst>
                  <a:outerShdw blurRad="38100" dist="38100" dir="2700000" algn="tl">
                    <a:srgbClr val="000000">
                      <a:alpha val="43137"/>
                    </a:srgbClr>
                  </a:outerShdw>
                </a:effectLst>
                <a:latin typeface="Times New Roman" panose="02020603050405020304" pitchFamily="18" charset="0"/>
              </a:rPr>
              <a:t>高位地址线</a:t>
            </a:r>
            <a:r>
              <a:rPr lang="zh-CN" altLang="en-US" sz="2500" dirty="0">
                <a:effectLst>
                  <a:outerShdw blurRad="38100" dist="38100" dir="2700000" algn="tl">
                    <a:srgbClr val="000000">
                      <a:alpha val="43137"/>
                    </a:srgbClr>
                  </a:outerShdw>
                </a:effectLst>
                <a:latin typeface="Times New Roman" panose="02020603050405020304" pitchFamily="18" charset="0"/>
              </a:rPr>
              <a:t>相关联来实现对存储芯片</a:t>
            </a:r>
            <a:r>
              <a:rPr lang="zh-CN" altLang="en-US" sz="2500" dirty="0">
                <a:solidFill>
                  <a:schemeClr val="tx1"/>
                </a:solidFill>
                <a:effectLst>
                  <a:outerShdw blurRad="38100" dist="38100" dir="2700000" algn="tl">
                    <a:srgbClr val="000000">
                      <a:alpha val="43137"/>
                    </a:srgbClr>
                  </a:outerShdw>
                </a:effectLst>
                <a:latin typeface="Times New Roman" panose="02020603050405020304" pitchFamily="18" charset="0"/>
              </a:rPr>
              <a:t>（芯片组）</a:t>
            </a:r>
            <a:r>
              <a:rPr lang="zh-CN" altLang="en-US" sz="2500" dirty="0">
                <a:effectLst>
                  <a:outerShdw blurRad="38100" dist="38100" dir="2700000" algn="tl">
                    <a:srgbClr val="000000">
                      <a:alpha val="43137"/>
                    </a:srgbClr>
                  </a:outerShdw>
                </a:effectLst>
                <a:latin typeface="Times New Roman" panose="02020603050405020304" pitchFamily="18" charset="0"/>
              </a:rPr>
              <a:t>的寻址，常用的方法有：</a:t>
            </a:r>
          </a:p>
          <a:p>
            <a:pPr marL="573405" lvl="1" indent="-311150" algn="just">
              <a:lnSpc>
                <a:spcPct val="114000"/>
              </a:lnSpc>
              <a:spcBef>
                <a:spcPts val="0"/>
              </a:spcBef>
              <a:tabLst>
                <a:tab pos="441325" algn="l"/>
              </a:tabLst>
            </a:pPr>
            <a:r>
              <a:rPr lang="zh-CN" altLang="en-US" sz="2400" b="1" dirty="0">
                <a:solidFill>
                  <a:srgbClr val="0033CC"/>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全译码：</a:t>
            </a:r>
            <a:r>
              <a:rPr lang="zh-CN" altLang="en-US" sz="2400" b="1" u="sng" dirty="0">
                <a:solidFill>
                  <a:srgbClr val="CC3399"/>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全部</a:t>
            </a:r>
            <a:r>
              <a:rPr lang="zh-CN" altLang="en-US" sz="2400" b="1" dirty="0">
                <a:solidFill>
                  <a:srgbClr val="008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高位</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地址线与</a:t>
            </a:r>
            <a:r>
              <a:rPr lang="zh-CN" altLang="en-US" sz="2400" b="1" dirty="0">
                <a:solidFill>
                  <a:srgbClr val="00B0F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片选端</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关联</a:t>
            </a: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（参与芯片译码）</a:t>
            </a:r>
          </a:p>
          <a:p>
            <a:pPr marL="573405" lvl="1" indent="-311150" algn="just">
              <a:lnSpc>
                <a:spcPct val="114000"/>
              </a:lnSpc>
              <a:spcBef>
                <a:spcPts val="0"/>
              </a:spcBef>
              <a:tabLst>
                <a:tab pos="441325" algn="l"/>
              </a:tabLst>
            </a:pPr>
            <a:r>
              <a:rPr lang="zh-CN" altLang="en-US" sz="2400" b="1" dirty="0">
                <a:solidFill>
                  <a:srgbClr val="0033CC"/>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部分译码：</a:t>
            </a:r>
            <a:r>
              <a:rPr lang="zh-CN" altLang="en-US" sz="2400" b="1" u="sng" dirty="0">
                <a:solidFill>
                  <a:srgbClr val="CC3399"/>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部分</a:t>
            </a:r>
            <a:r>
              <a:rPr lang="zh-CN" altLang="en-US" sz="2400" b="1" dirty="0">
                <a:solidFill>
                  <a:srgbClr val="008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高位</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地址线与</a:t>
            </a:r>
            <a:r>
              <a:rPr lang="zh-CN" altLang="en-US" sz="2400" b="1" dirty="0">
                <a:solidFill>
                  <a:srgbClr val="00B0F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片选端</a:t>
            </a:r>
            <a:r>
              <a:rPr lang="zh-CN" altLang="en-US" sz="24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关联</a:t>
            </a:r>
            <a:r>
              <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（参与芯片译码）</a:t>
            </a:r>
          </a:p>
          <a:p>
            <a:pPr marL="573405" lvl="1" indent="-311150" algn="just" eaLnBrk="1" hangingPunct="1">
              <a:lnSpc>
                <a:spcPct val="114000"/>
              </a:lnSpc>
              <a:spcBef>
                <a:spcPts val="0"/>
              </a:spcBef>
              <a:tabLst>
                <a:tab pos="441325" algn="l"/>
              </a:tabLst>
            </a:pPr>
            <a:r>
              <a:rPr lang="zh-CN" altLang="en-US" sz="2400" b="1" dirty="0">
                <a:solidFill>
                  <a:srgbClr val="0033CC"/>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线选法：</a:t>
            </a:r>
            <a:r>
              <a:rPr lang="zh-CN" altLang="en-US" sz="2400" b="1" u="sng" dirty="0">
                <a:solidFill>
                  <a:srgbClr val="CC3399"/>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某根</a:t>
            </a:r>
            <a:r>
              <a:rPr lang="zh-CN" altLang="en-US" sz="2400" b="1" dirty="0">
                <a:solidFill>
                  <a:srgbClr val="008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高位</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地址线与</a:t>
            </a:r>
            <a:r>
              <a:rPr lang="zh-CN" altLang="en-US" sz="2400" b="1" dirty="0">
                <a:solidFill>
                  <a:srgbClr val="00B0F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片选端</a:t>
            </a:r>
            <a:r>
              <a:rPr lang="zh-CN" altLang="en-US" sz="24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关联</a:t>
            </a:r>
            <a:r>
              <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（参与芯片译码）</a:t>
            </a:r>
          </a:p>
          <a:p>
            <a:pPr marL="573405" lvl="1" indent="-311150" algn="just" eaLnBrk="1" hangingPunct="1">
              <a:lnSpc>
                <a:spcPct val="114000"/>
              </a:lnSpc>
              <a:spcBef>
                <a:spcPts val="0"/>
              </a:spcBef>
              <a:tabLst>
                <a:tab pos="441325" algn="l"/>
              </a:tabLst>
            </a:pPr>
            <a:r>
              <a:rPr lang="zh-CN" altLang="en-US" sz="2400" b="1" dirty="0">
                <a:solidFill>
                  <a:srgbClr val="0033CC"/>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片选端常有效：</a:t>
            </a:r>
            <a:r>
              <a:rPr lang="zh-CN" altLang="en-US" sz="2400" b="1" u="sng" dirty="0">
                <a:solidFill>
                  <a:srgbClr val="CC3399"/>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无</a:t>
            </a:r>
            <a:r>
              <a:rPr lang="zh-CN" altLang="en-US" sz="2400" b="1" dirty="0">
                <a:solidFill>
                  <a:srgbClr val="008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高位</a:t>
            </a:r>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地址线与</a:t>
            </a:r>
            <a:r>
              <a:rPr lang="zh-CN" altLang="en-US" sz="2400" b="1" dirty="0">
                <a:solidFill>
                  <a:srgbClr val="00B0F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片选端</a:t>
            </a:r>
            <a:r>
              <a:rPr lang="zh-CN" altLang="en-US" sz="24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关联</a:t>
            </a:r>
            <a:r>
              <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（不参与芯片译码）</a:t>
            </a:r>
            <a:endParaRPr lang="zh-CN" altLang="en-US" sz="24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9" name="Rectangle 3"/>
          <p:cNvSpPr txBox="1">
            <a:spLocks noChangeArrowheads="1"/>
          </p:cNvSpPr>
          <p:nvPr/>
        </p:nvSpPr>
        <p:spPr bwMode="auto">
          <a:xfrm>
            <a:off x="457134" y="817335"/>
            <a:ext cx="6858065"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3.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存储芯片片选端的译码</a:t>
            </a:r>
          </a:p>
        </p:txBody>
      </p:sp>
      <p:sp>
        <p:nvSpPr>
          <p:cNvPr id="5"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57134" y="817335"/>
            <a:ext cx="6858065"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3.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存储芯片片选端的译码</a:t>
            </a:r>
          </a:p>
        </p:txBody>
      </p:sp>
      <p:pic>
        <p:nvPicPr>
          <p:cNvPr id="3" name="图片 2"/>
          <p:cNvPicPr>
            <a:picLocks noChangeAspect="1"/>
          </p:cNvPicPr>
          <p:nvPr/>
        </p:nvPicPr>
        <p:blipFill>
          <a:blip r:embed="rId3"/>
          <a:stretch>
            <a:fillRect/>
          </a:stretch>
        </p:blipFill>
        <p:spPr>
          <a:xfrm>
            <a:off x="800735" y="4182110"/>
            <a:ext cx="4606925" cy="2507615"/>
          </a:xfrm>
          <a:prstGeom prst="rect">
            <a:avLst/>
          </a:prstGeom>
        </p:spPr>
      </p:pic>
      <p:pic>
        <p:nvPicPr>
          <p:cNvPr id="4" name="图片 3"/>
          <p:cNvPicPr>
            <a:picLocks noChangeAspect="1"/>
          </p:cNvPicPr>
          <p:nvPr/>
        </p:nvPicPr>
        <p:blipFill>
          <a:blip r:embed="rId4"/>
          <a:stretch>
            <a:fillRect/>
          </a:stretch>
        </p:blipFill>
        <p:spPr>
          <a:xfrm>
            <a:off x="800735" y="1550670"/>
            <a:ext cx="3811270" cy="2501900"/>
          </a:xfrm>
          <a:prstGeom prst="rect">
            <a:avLst/>
          </a:prstGeom>
        </p:spPr>
      </p:pic>
      <p:pic>
        <p:nvPicPr>
          <p:cNvPr id="5" name="图片 4"/>
          <p:cNvPicPr>
            <a:picLocks noChangeAspect="1"/>
          </p:cNvPicPr>
          <p:nvPr/>
        </p:nvPicPr>
        <p:blipFill>
          <a:blip r:embed="rId5"/>
          <a:stretch>
            <a:fillRect/>
          </a:stretch>
        </p:blipFill>
        <p:spPr>
          <a:xfrm>
            <a:off x="5191760" y="1493520"/>
            <a:ext cx="3194050" cy="2558415"/>
          </a:xfrm>
          <a:prstGeom prst="rect">
            <a:avLst/>
          </a:prstGeom>
        </p:spPr>
      </p:pic>
      <p:sp>
        <p:nvSpPr>
          <p:cNvPr id="7"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body" idx="1"/>
          </p:nvPr>
        </p:nvSpPr>
        <p:spPr>
          <a:xfrm>
            <a:off x="724535" y="1699895"/>
            <a:ext cx="8301355" cy="4074795"/>
          </a:xfrm>
        </p:spPr>
        <p:txBody>
          <a:bodyPr/>
          <a:lstStyle/>
          <a:p>
            <a:pPr algn="just" eaLnBrk="1" hangingPunct="1">
              <a:lnSpc>
                <a:spcPct val="150000"/>
              </a:lnSpc>
            </a:pPr>
            <a:r>
              <a:rPr lang="zh-CN" altLang="en-US" sz="2400" dirty="0">
                <a:latin typeface="Times New Roman" panose="02020603050405020304" pitchFamily="18" charset="0"/>
              </a:rPr>
              <a:t>所有的系统地址线均参与对存储单元的译码寻址</a:t>
            </a:r>
          </a:p>
          <a:p>
            <a:pPr algn="just" eaLnBrk="1" hangingPunct="1">
              <a:lnSpc>
                <a:spcPct val="150000"/>
              </a:lnSpc>
            </a:pPr>
            <a:r>
              <a:rPr lang="zh-CN" altLang="en-US" sz="2400" dirty="0">
                <a:latin typeface="Times New Roman" panose="02020603050405020304" pitchFamily="18" charset="0"/>
              </a:rPr>
              <a:t>包括低位地址线对芯片内各存储单元的译码寻址（</a:t>
            </a: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rPr>
              <a:t>片内译码</a:t>
            </a:r>
            <a:r>
              <a:rPr lang="zh-CN" altLang="en-US" sz="2400" dirty="0">
                <a:latin typeface="Times New Roman" panose="02020603050405020304" pitchFamily="18" charset="0"/>
              </a:rPr>
              <a:t>），高位地址线对存储芯片的译码寻址（</a:t>
            </a: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rPr>
              <a:t>片选译码</a:t>
            </a:r>
            <a:r>
              <a:rPr lang="zh-CN" altLang="en-US" sz="2400" dirty="0">
                <a:latin typeface="Times New Roman" panose="02020603050405020304" pitchFamily="18" charset="0"/>
              </a:rPr>
              <a:t>）</a:t>
            </a:r>
          </a:p>
          <a:p>
            <a:pPr algn="just" eaLnBrk="1" hangingPunct="1">
              <a:lnSpc>
                <a:spcPct val="150000"/>
              </a:lnSpc>
            </a:pPr>
            <a:r>
              <a:rPr lang="zh-CN" altLang="en-US" sz="2400" dirty="0">
                <a:latin typeface="Times New Roman" panose="02020603050405020304" pitchFamily="18" charset="0"/>
              </a:rPr>
              <a:t>全译码</a:t>
            </a:r>
            <a:r>
              <a:rPr lang="zh-CN" altLang="en-US" sz="2400" dirty="0">
                <a:solidFill>
                  <a:srgbClr val="FF0000"/>
                </a:solidFill>
                <a:latin typeface="Times New Roman" panose="02020603050405020304" pitchFamily="18" charset="0"/>
              </a:rPr>
              <a:t>优势</a:t>
            </a:r>
            <a:r>
              <a:rPr lang="zh-CN" altLang="en-US" sz="2400" dirty="0">
                <a:latin typeface="Times New Roman" panose="02020603050405020304" pitchFamily="18" charset="0"/>
              </a:rPr>
              <a:t>：</a:t>
            </a:r>
            <a:r>
              <a:rPr lang="zh-CN" altLang="en-US" sz="2400" dirty="0">
                <a:solidFill>
                  <a:srgbClr val="00B0F0"/>
                </a:solidFill>
                <a:latin typeface="Times New Roman" panose="02020603050405020304" pitchFamily="18" charset="0"/>
              </a:rPr>
              <a:t>每个存储单元的地址都是唯一的</a:t>
            </a:r>
            <a:r>
              <a:rPr lang="zh-CN" altLang="en-US" sz="2400" dirty="0">
                <a:latin typeface="Times New Roman" panose="02020603050405020304" pitchFamily="18" charset="0"/>
              </a:rPr>
              <a:t>，不存在地址重复；</a:t>
            </a:r>
          </a:p>
          <a:p>
            <a:pPr algn="just" eaLnBrk="1" hangingPunct="1">
              <a:lnSpc>
                <a:spcPct val="150000"/>
              </a:lnSpc>
            </a:pPr>
            <a:r>
              <a:rPr lang="zh-CN" altLang="en-US" sz="2400" dirty="0">
                <a:latin typeface="Times New Roman" panose="02020603050405020304" pitchFamily="18" charset="0"/>
                <a:sym typeface="+mn-ea"/>
              </a:rPr>
              <a:t>全译码</a:t>
            </a:r>
            <a:r>
              <a:rPr lang="zh-CN" altLang="en-US" sz="2400" dirty="0">
                <a:solidFill>
                  <a:srgbClr val="FF0000"/>
                </a:solidFill>
                <a:latin typeface="Times New Roman" panose="02020603050405020304" pitchFamily="18" charset="0"/>
              </a:rPr>
              <a:t>缺点：</a:t>
            </a:r>
            <a:r>
              <a:rPr lang="zh-CN" altLang="en-US" sz="2400" dirty="0">
                <a:latin typeface="Times New Roman" panose="02020603050405020304" pitchFamily="18" charset="0"/>
              </a:rPr>
              <a:t>译码电路比较复杂、连线也较多；</a:t>
            </a:r>
            <a:endParaRPr lang="zh-CN" altLang="en-US" sz="2400" dirty="0"/>
          </a:p>
        </p:txBody>
      </p:sp>
      <p:sp>
        <p:nvSpPr>
          <p:cNvPr id="11" name="Rectangle 3"/>
          <p:cNvSpPr txBox="1">
            <a:spLocks noChangeArrowheads="1"/>
          </p:cNvSpPr>
          <p:nvPr/>
        </p:nvSpPr>
        <p:spPr bwMode="auto">
          <a:xfrm>
            <a:off x="457134" y="817335"/>
            <a:ext cx="6858065"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3.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存储芯片片选端的译码</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全译码</a:t>
            </a:r>
          </a:p>
        </p:txBody>
      </p:sp>
      <p:sp>
        <p:nvSpPr>
          <p:cNvPr id="5"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53" name="Rectangle 158"/>
          <p:cNvSpPr>
            <a:spLocks noChangeArrowheads="1"/>
          </p:cNvSpPr>
          <p:nvPr/>
        </p:nvSpPr>
        <p:spPr bwMode="auto">
          <a:xfrm>
            <a:off x="2971800" y="5798454"/>
            <a:ext cx="3276600" cy="457200"/>
          </a:xfrm>
          <a:prstGeom prst="rect">
            <a:avLst/>
          </a:prstGeom>
          <a:solidFill>
            <a:srgbClr val="0070C0"/>
          </a:solidFill>
          <a:ln>
            <a:noFill/>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dirty="0">
                <a:latin typeface="Times New Roman" panose="02020603050405020304" pitchFamily="18" charset="0"/>
              </a:rPr>
              <a:t>地址分析</a:t>
            </a:r>
          </a:p>
        </p:txBody>
      </p:sp>
      <p:grpSp>
        <p:nvGrpSpPr>
          <p:cNvPr id="4" name="组合 3"/>
          <p:cNvGrpSpPr/>
          <p:nvPr/>
        </p:nvGrpSpPr>
        <p:grpSpPr>
          <a:xfrm>
            <a:off x="882015" y="1493789"/>
            <a:ext cx="7208838" cy="4438650"/>
            <a:chOff x="762000" y="1607454"/>
            <a:chExt cx="7208838" cy="4438650"/>
          </a:xfrm>
        </p:grpSpPr>
        <p:sp>
          <p:nvSpPr>
            <p:cNvPr id="47109" name="Rectangle 28"/>
            <p:cNvSpPr>
              <a:spLocks noChangeArrowheads="1"/>
            </p:cNvSpPr>
            <p:nvPr/>
          </p:nvSpPr>
          <p:spPr bwMode="auto">
            <a:xfrm>
              <a:off x="862013" y="2567892"/>
              <a:ext cx="1041400" cy="1306512"/>
            </a:xfrm>
            <a:prstGeom prst="rect">
              <a:avLst/>
            </a:prstGeom>
            <a:noFill/>
            <a:ln>
              <a:noFill/>
            </a:ln>
            <a:effectLst/>
            <a:extLst>
              <a:ext uri="{909E8E84-426E-40DD-AFC4-6F175D3DCCD1}">
                <a14:hiddenFill xmlns:a14="http://schemas.microsoft.com/office/drawing/2010/main">
                  <a:solidFill>
                    <a:srgbClr val="0052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ct val="0"/>
                </a:spcBef>
                <a:buClrTx/>
                <a:buSzTx/>
                <a:buFontTx/>
                <a:buNone/>
              </a:pPr>
              <a:r>
                <a:rPr kumimoji="0" lang="en-US" altLang="zh-CN" sz="2400" dirty="0">
                  <a:solidFill>
                    <a:srgbClr val="00B0F0"/>
                  </a:solidFill>
                  <a:latin typeface="Times New Roman" panose="02020603050405020304" pitchFamily="18" charset="0"/>
                </a:rPr>
                <a:t>A</a:t>
              </a:r>
              <a:r>
                <a:rPr kumimoji="0" lang="en-US" altLang="zh-CN" sz="2400" baseline="-25000" dirty="0">
                  <a:solidFill>
                    <a:srgbClr val="00B0F0"/>
                  </a:solidFill>
                  <a:latin typeface="Times New Roman" panose="02020603050405020304" pitchFamily="18" charset="0"/>
                </a:rPr>
                <a:t>19</a:t>
              </a:r>
              <a:endParaRPr kumimoji="0" lang="en-US" altLang="zh-CN" sz="2400" dirty="0">
                <a:solidFill>
                  <a:srgbClr val="00B0F0"/>
                </a:solidFill>
                <a:latin typeface="Times New Roman" panose="02020603050405020304" pitchFamily="18" charset="0"/>
              </a:endParaRPr>
            </a:p>
            <a:p>
              <a:pPr algn="r">
                <a:spcBef>
                  <a:spcPct val="0"/>
                </a:spcBef>
                <a:buClrTx/>
                <a:buSzTx/>
                <a:buFontTx/>
                <a:buNone/>
              </a:pPr>
              <a:r>
                <a:rPr kumimoji="0" lang="en-US" altLang="zh-CN" sz="2400" dirty="0">
                  <a:solidFill>
                    <a:srgbClr val="00B0F0"/>
                  </a:solidFill>
                  <a:latin typeface="Times New Roman" panose="02020603050405020304" pitchFamily="18" charset="0"/>
                </a:rPr>
                <a:t>A</a:t>
              </a:r>
              <a:r>
                <a:rPr kumimoji="0" lang="en-US" altLang="zh-CN" sz="2400" baseline="-25000" dirty="0">
                  <a:solidFill>
                    <a:srgbClr val="00B0F0"/>
                  </a:solidFill>
                  <a:latin typeface="Times New Roman" panose="02020603050405020304" pitchFamily="18" charset="0"/>
                </a:rPr>
                <a:t>18</a:t>
              </a:r>
              <a:endParaRPr kumimoji="0" lang="en-US" altLang="zh-CN" sz="2400" dirty="0">
                <a:solidFill>
                  <a:srgbClr val="00B0F0"/>
                </a:solidFill>
                <a:latin typeface="Times New Roman" panose="02020603050405020304" pitchFamily="18" charset="0"/>
              </a:endParaRPr>
            </a:p>
            <a:p>
              <a:pPr algn="r">
                <a:spcBef>
                  <a:spcPct val="0"/>
                </a:spcBef>
                <a:buClrTx/>
                <a:buSzTx/>
                <a:buFontTx/>
                <a:buNone/>
              </a:pPr>
              <a:r>
                <a:rPr kumimoji="0" lang="en-US" altLang="zh-CN" sz="2400" dirty="0">
                  <a:solidFill>
                    <a:srgbClr val="00B0F0"/>
                  </a:solidFill>
                  <a:latin typeface="Times New Roman" panose="02020603050405020304" pitchFamily="18" charset="0"/>
                </a:rPr>
                <a:t>A</a:t>
              </a:r>
              <a:r>
                <a:rPr kumimoji="0" lang="en-US" altLang="zh-CN" sz="2400" baseline="-25000" dirty="0">
                  <a:solidFill>
                    <a:srgbClr val="00B0F0"/>
                  </a:solidFill>
                  <a:latin typeface="Times New Roman" panose="02020603050405020304" pitchFamily="18" charset="0"/>
                </a:rPr>
                <a:t>17</a:t>
              </a:r>
              <a:endParaRPr kumimoji="0" lang="en-US" altLang="zh-CN" sz="2400" dirty="0">
                <a:solidFill>
                  <a:srgbClr val="00B0F0"/>
                </a:solidFill>
                <a:latin typeface="Times New Roman" panose="02020603050405020304" pitchFamily="18" charset="0"/>
              </a:endParaRPr>
            </a:p>
          </p:txBody>
        </p:sp>
        <p:sp>
          <p:nvSpPr>
            <p:cNvPr id="47110" name="Rectangle 7"/>
            <p:cNvSpPr>
              <a:spLocks noChangeArrowheads="1"/>
            </p:cNvSpPr>
            <p:nvPr/>
          </p:nvSpPr>
          <p:spPr bwMode="auto">
            <a:xfrm>
              <a:off x="4198938" y="1607454"/>
              <a:ext cx="1736725" cy="3625850"/>
            </a:xfrm>
            <a:prstGeom prst="rect">
              <a:avLst/>
            </a:prstGeom>
            <a:solidFill>
              <a:srgbClr val="CCFFFF"/>
            </a:solidFill>
            <a:ln w="28575">
              <a:solidFill>
                <a:srgbClr val="00FFFF"/>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7111" name="Rectangle 5"/>
            <p:cNvSpPr>
              <a:spLocks noChangeArrowheads="1"/>
            </p:cNvSpPr>
            <p:nvPr/>
          </p:nvSpPr>
          <p:spPr bwMode="auto">
            <a:xfrm>
              <a:off x="2200275" y="3947429"/>
              <a:ext cx="1227138" cy="1390650"/>
            </a:xfrm>
            <a:prstGeom prst="rect">
              <a:avLst/>
            </a:prstGeom>
            <a:noFill/>
            <a:ln>
              <a:noFill/>
            </a:ln>
            <a:effectLst/>
            <a:extLst>
              <a:ext uri="{909E8E84-426E-40DD-AFC4-6F175D3DCCD1}">
                <a14:hiddenFill xmlns:a14="http://schemas.microsoft.com/office/drawing/2010/main">
                  <a:solidFill>
                    <a:srgbClr val="0052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ct val="0"/>
                </a:spcBef>
                <a:buClrTx/>
                <a:buSzTx/>
                <a:buFontTx/>
                <a:buNone/>
              </a:pPr>
              <a:r>
                <a:rPr kumimoji="0" lang="en-US" altLang="zh-CN" sz="2400" dirty="0">
                  <a:solidFill>
                    <a:srgbClr val="00B0F0"/>
                  </a:solidFill>
                  <a:latin typeface="Times New Roman" panose="02020603050405020304" pitchFamily="18" charset="0"/>
                </a:rPr>
                <a:t>A</a:t>
              </a:r>
              <a:r>
                <a:rPr kumimoji="0" lang="en-US" altLang="zh-CN" sz="2400" baseline="-25000" dirty="0">
                  <a:solidFill>
                    <a:srgbClr val="00B0F0"/>
                  </a:solidFill>
                  <a:latin typeface="Times New Roman" panose="02020603050405020304" pitchFamily="18" charset="0"/>
                </a:rPr>
                <a:t>15</a:t>
              </a:r>
            </a:p>
            <a:p>
              <a:pPr algn="r">
                <a:spcBef>
                  <a:spcPct val="0"/>
                </a:spcBef>
                <a:buClrTx/>
                <a:buSzTx/>
                <a:buFontTx/>
                <a:buNone/>
              </a:pPr>
              <a:r>
                <a:rPr kumimoji="0" lang="en-US" altLang="zh-CN" sz="2400" dirty="0">
                  <a:solidFill>
                    <a:srgbClr val="00B0F0"/>
                  </a:solidFill>
                  <a:latin typeface="Times New Roman" panose="02020603050405020304" pitchFamily="18" charset="0"/>
                </a:rPr>
                <a:t> A</a:t>
              </a:r>
              <a:r>
                <a:rPr kumimoji="0" lang="en-US" altLang="zh-CN" sz="2400" baseline="-25000" dirty="0">
                  <a:solidFill>
                    <a:srgbClr val="00B0F0"/>
                  </a:solidFill>
                  <a:latin typeface="Times New Roman" panose="02020603050405020304" pitchFamily="18" charset="0"/>
                </a:rPr>
                <a:t>14</a:t>
              </a:r>
            </a:p>
            <a:p>
              <a:pPr algn="r">
                <a:spcBef>
                  <a:spcPct val="0"/>
                </a:spcBef>
                <a:buClrTx/>
                <a:buSzTx/>
                <a:buFontTx/>
                <a:buNone/>
              </a:pPr>
              <a:r>
                <a:rPr kumimoji="0" lang="en-US" altLang="zh-CN" sz="2400" dirty="0">
                  <a:solidFill>
                    <a:srgbClr val="00B0F0"/>
                  </a:solidFill>
                  <a:latin typeface="Times New Roman" panose="02020603050405020304" pitchFamily="18" charset="0"/>
                </a:rPr>
                <a:t>A</a:t>
              </a:r>
              <a:r>
                <a:rPr kumimoji="0" lang="en-US" altLang="zh-CN" sz="2400" baseline="-25000" dirty="0">
                  <a:solidFill>
                    <a:srgbClr val="00B0F0"/>
                  </a:solidFill>
                  <a:latin typeface="Times New Roman" panose="02020603050405020304" pitchFamily="18" charset="0"/>
                </a:rPr>
                <a:t>13</a:t>
              </a:r>
              <a:endParaRPr kumimoji="0" lang="en-US" altLang="zh-CN" sz="2400" dirty="0">
                <a:solidFill>
                  <a:srgbClr val="00B0F0"/>
                </a:solidFill>
                <a:latin typeface="Times New Roman" panose="02020603050405020304" pitchFamily="18" charset="0"/>
              </a:endParaRPr>
            </a:p>
          </p:txBody>
        </p:sp>
        <p:sp>
          <p:nvSpPr>
            <p:cNvPr id="47112" name="Rectangle 6"/>
            <p:cNvSpPr>
              <a:spLocks noChangeArrowheads="1"/>
            </p:cNvSpPr>
            <p:nvPr/>
          </p:nvSpPr>
          <p:spPr bwMode="auto">
            <a:xfrm>
              <a:off x="2711450" y="1769379"/>
              <a:ext cx="776288" cy="569913"/>
            </a:xfrm>
            <a:prstGeom prst="rect">
              <a:avLst/>
            </a:prstGeom>
            <a:noFill/>
            <a:ln>
              <a:noFill/>
            </a:ln>
            <a:effectLst/>
            <a:extLst>
              <a:ext uri="{909E8E84-426E-40DD-AFC4-6F175D3DCCD1}">
                <a14:hiddenFill xmlns:a14="http://schemas.microsoft.com/office/drawing/2010/main">
                  <a:solidFill>
                    <a:srgbClr val="0052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ct val="0"/>
                </a:spcBef>
                <a:buClrTx/>
                <a:buSzTx/>
                <a:buFontTx/>
                <a:buNone/>
              </a:pPr>
              <a:r>
                <a:rPr kumimoji="0" lang="en-US" altLang="zh-CN" sz="2400" dirty="0">
                  <a:solidFill>
                    <a:srgbClr val="00B0F0"/>
                  </a:solidFill>
                  <a:latin typeface="Times New Roman" panose="02020603050405020304" pitchFamily="18" charset="0"/>
                </a:rPr>
                <a:t>A</a:t>
              </a:r>
              <a:r>
                <a:rPr kumimoji="0" lang="en-US" altLang="zh-CN" sz="2400" baseline="-25000" dirty="0">
                  <a:solidFill>
                    <a:srgbClr val="00B0F0"/>
                  </a:solidFill>
                  <a:latin typeface="Times New Roman" panose="02020603050405020304" pitchFamily="18" charset="0"/>
                </a:rPr>
                <a:t>16</a:t>
              </a:r>
              <a:endParaRPr kumimoji="0" lang="en-US" altLang="zh-CN" sz="2400" dirty="0">
                <a:solidFill>
                  <a:srgbClr val="00B0F0"/>
                </a:solidFill>
                <a:latin typeface="Times New Roman" panose="02020603050405020304" pitchFamily="18" charset="0"/>
              </a:endParaRPr>
            </a:p>
          </p:txBody>
        </p:sp>
        <p:sp>
          <p:nvSpPr>
            <p:cNvPr id="47113" name="Freeform 8"/>
            <p:cNvSpPr/>
            <p:nvPr/>
          </p:nvSpPr>
          <p:spPr bwMode="auto">
            <a:xfrm>
              <a:off x="3495675" y="3220354"/>
              <a:ext cx="734695" cy="76200"/>
            </a:xfrm>
            <a:custGeom>
              <a:avLst/>
              <a:gdLst>
                <a:gd name="T0" fmla="*/ 548834028 w 90"/>
                <a:gd name="T1" fmla="*/ 0 h 1"/>
                <a:gd name="T2" fmla="*/ 0 w 90"/>
                <a:gd name="T3" fmla="*/ 0 h 1"/>
                <a:gd name="T4" fmla="*/ 0 60000 65536"/>
                <a:gd name="T5" fmla="*/ 0 60000 65536"/>
              </a:gdLst>
              <a:ahLst/>
              <a:cxnLst>
                <a:cxn ang="T4">
                  <a:pos x="T0" y="T1"/>
                </a:cxn>
                <a:cxn ang="T5">
                  <a:pos x="T2" y="T3"/>
                </a:cxn>
              </a:cxnLst>
              <a:rect l="0" t="0" r="r" b="b"/>
              <a:pathLst>
                <a:path w="90" h="1">
                  <a:moveTo>
                    <a:pt x="90" y="0"/>
                  </a:moveTo>
                  <a:lnTo>
                    <a:pt x="0" y="0"/>
                  </a:lnTo>
                </a:path>
              </a:pathLst>
            </a:custGeom>
            <a:noFill/>
            <a:ln w="28575" cap="flat">
              <a:solidFill>
                <a:srgbClr val="00FFFF"/>
              </a:solidFill>
              <a:prstDash val="solid"/>
              <a:round/>
              <a:headEnd type="none" w="sm" len="sm"/>
              <a:tailEnd type="none" w="sm" len="sm"/>
            </a:ln>
            <a:effectLst/>
            <a:extLst>
              <a:ext uri="{909E8E84-426E-40DD-AFC4-6F175D3DCCD1}">
                <a14:hiddenFill xmlns:a14="http://schemas.microsoft.com/office/drawing/2010/main">
                  <a:solidFill>
                    <a:srgbClr val="0052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4" name="Line 9"/>
            <p:cNvSpPr>
              <a:spLocks noChangeShapeType="1"/>
            </p:cNvSpPr>
            <p:nvPr/>
          </p:nvSpPr>
          <p:spPr bwMode="auto">
            <a:xfrm flipH="1">
              <a:off x="3516313" y="4171267"/>
              <a:ext cx="455612" cy="0"/>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5" name="Line 10"/>
            <p:cNvSpPr>
              <a:spLocks noChangeShapeType="1"/>
            </p:cNvSpPr>
            <p:nvPr/>
          </p:nvSpPr>
          <p:spPr bwMode="auto">
            <a:xfrm flipH="1">
              <a:off x="3516313" y="4553854"/>
              <a:ext cx="455612" cy="0"/>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6" name="Line 11"/>
            <p:cNvSpPr>
              <a:spLocks noChangeShapeType="1"/>
            </p:cNvSpPr>
            <p:nvPr/>
          </p:nvSpPr>
          <p:spPr bwMode="auto">
            <a:xfrm flipH="1">
              <a:off x="3516313" y="4960254"/>
              <a:ext cx="455612" cy="0"/>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7" name="Rectangle 12"/>
            <p:cNvSpPr>
              <a:spLocks noChangeArrowheads="1"/>
            </p:cNvSpPr>
            <p:nvPr/>
          </p:nvSpPr>
          <p:spPr bwMode="auto">
            <a:xfrm>
              <a:off x="4198938" y="3999817"/>
              <a:ext cx="698500" cy="1322387"/>
            </a:xfrm>
            <a:prstGeom prst="rect">
              <a:avLst/>
            </a:prstGeom>
            <a:noFill/>
            <a:ln>
              <a:noFill/>
            </a:ln>
            <a:effectLst/>
            <a:extLst>
              <a:ext uri="{909E8E84-426E-40DD-AFC4-6F175D3DCCD1}">
                <a14:hiddenFill xmlns:a14="http://schemas.microsoft.com/office/drawing/2010/main">
                  <a:solidFill>
                    <a:srgbClr val="0052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a:solidFill>
                    <a:schemeClr val="tx1"/>
                  </a:solidFill>
                  <a:latin typeface="Times New Roman" panose="02020603050405020304" pitchFamily="18" charset="0"/>
                </a:rPr>
                <a:t>C</a:t>
              </a:r>
            </a:p>
            <a:p>
              <a:pPr>
                <a:spcBef>
                  <a:spcPct val="0"/>
                </a:spcBef>
                <a:buClrTx/>
                <a:buSzTx/>
                <a:buFontTx/>
                <a:buNone/>
              </a:pPr>
              <a:r>
                <a:rPr kumimoji="0" lang="en-US" altLang="zh-CN" sz="2400">
                  <a:solidFill>
                    <a:schemeClr val="tx1"/>
                  </a:solidFill>
                  <a:latin typeface="Times New Roman" panose="02020603050405020304" pitchFamily="18" charset="0"/>
                </a:rPr>
                <a:t>B</a:t>
              </a:r>
            </a:p>
            <a:p>
              <a:pPr>
                <a:spcBef>
                  <a:spcPct val="0"/>
                </a:spcBef>
                <a:buClrTx/>
                <a:buSzTx/>
                <a:buFontTx/>
                <a:buNone/>
              </a:pPr>
              <a:r>
                <a:rPr kumimoji="0" lang="en-US" altLang="zh-CN" sz="2400">
                  <a:solidFill>
                    <a:schemeClr val="tx1"/>
                  </a:solidFill>
                  <a:latin typeface="Times New Roman" panose="02020603050405020304" pitchFamily="18" charset="0"/>
                </a:rPr>
                <a:t>A</a:t>
              </a:r>
            </a:p>
          </p:txBody>
        </p:sp>
        <p:sp>
          <p:nvSpPr>
            <p:cNvPr id="47118" name="Rectangle 13"/>
            <p:cNvSpPr>
              <a:spLocks noChangeArrowheads="1"/>
            </p:cNvSpPr>
            <p:nvPr/>
          </p:nvSpPr>
          <p:spPr bwMode="auto">
            <a:xfrm>
              <a:off x="4270375" y="1643649"/>
              <a:ext cx="603250" cy="369570"/>
            </a:xfrm>
            <a:prstGeom prst="rect">
              <a:avLst/>
            </a:prstGeom>
            <a:solidFill>
              <a:srgbClr val="CCFFFF"/>
            </a:solidFill>
            <a:ln>
              <a:noFill/>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en-US" altLang="zh-CN" sz="1400" dirty="0">
                <a:solidFill>
                  <a:schemeClr val="tx1"/>
                </a:solidFill>
                <a:latin typeface="Times New Roman" panose="02020603050405020304" pitchFamily="18" charset="0"/>
              </a:endParaRPr>
            </a:p>
            <a:p>
              <a:pPr>
                <a:spcBef>
                  <a:spcPct val="0"/>
                </a:spcBef>
                <a:buClrTx/>
                <a:buSzTx/>
                <a:buFontTx/>
                <a:buNone/>
              </a:pPr>
              <a:r>
                <a:rPr kumimoji="0" lang="en-US" altLang="zh-CN" sz="1400" dirty="0">
                  <a:solidFill>
                    <a:schemeClr val="tx1"/>
                  </a:solidFill>
                  <a:latin typeface="Times New Roman" panose="02020603050405020304" pitchFamily="18" charset="0"/>
                </a:rPr>
                <a:t>G1</a:t>
              </a:r>
            </a:p>
          </p:txBody>
        </p:sp>
        <p:sp>
          <p:nvSpPr>
            <p:cNvPr id="47119" name="Line 14"/>
            <p:cNvSpPr>
              <a:spLocks noChangeShapeType="1"/>
            </p:cNvSpPr>
            <p:nvPr/>
          </p:nvSpPr>
          <p:spPr bwMode="auto">
            <a:xfrm flipH="1" flipV="1">
              <a:off x="2199958" y="2483754"/>
              <a:ext cx="1978025" cy="1588"/>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0" name="Rectangle 15"/>
            <p:cNvSpPr>
              <a:spLocks noChangeArrowheads="1"/>
            </p:cNvSpPr>
            <p:nvPr/>
          </p:nvSpPr>
          <p:spPr bwMode="auto">
            <a:xfrm>
              <a:off x="4638358" y="2508837"/>
              <a:ext cx="1177925" cy="546100"/>
            </a:xfrm>
            <a:prstGeom prst="rect">
              <a:avLst/>
            </a:prstGeom>
            <a:solidFill>
              <a:srgbClr val="CCFFFF"/>
            </a:solidFill>
            <a:ln>
              <a:noFill/>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dirty="0">
                  <a:solidFill>
                    <a:schemeClr val="hlink"/>
                  </a:solidFill>
                  <a:latin typeface="Times New Roman" panose="02020603050405020304" pitchFamily="18" charset="0"/>
                </a:rPr>
                <a:t>74LS138</a:t>
              </a:r>
            </a:p>
          </p:txBody>
        </p:sp>
        <p:sp>
          <p:nvSpPr>
            <p:cNvPr id="47121" name="Line 16"/>
            <p:cNvSpPr>
              <a:spLocks noChangeShapeType="1"/>
            </p:cNvSpPr>
            <p:nvPr/>
          </p:nvSpPr>
          <p:spPr bwMode="auto">
            <a:xfrm flipH="1" flipV="1">
              <a:off x="3516630" y="2012584"/>
              <a:ext cx="692785" cy="635"/>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2" name="Rectangle 17"/>
            <p:cNvSpPr>
              <a:spLocks noChangeArrowheads="1"/>
            </p:cNvSpPr>
            <p:nvPr/>
          </p:nvSpPr>
          <p:spPr bwMode="auto">
            <a:xfrm>
              <a:off x="6805613" y="3252104"/>
              <a:ext cx="831850" cy="1865313"/>
            </a:xfrm>
            <a:prstGeom prst="rect">
              <a:avLst/>
            </a:prstGeom>
            <a:noFill/>
            <a:ln>
              <a:noFill/>
            </a:ln>
            <a:effectLst/>
            <a:extLst>
              <a:ext uri="{909E8E84-426E-40DD-AFC4-6F175D3DCCD1}">
                <a14:hiddenFill xmlns:a14="http://schemas.microsoft.com/office/drawing/2010/main">
                  <a:solidFill>
                    <a:srgbClr val="0052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zh-CN" sz="2400">
                <a:solidFill>
                  <a:schemeClr val="tx1"/>
                </a:solidFill>
                <a:latin typeface="Times New Roman" panose="02020603050405020304" pitchFamily="18" charset="0"/>
              </a:endParaRPr>
            </a:p>
          </p:txBody>
        </p:sp>
        <p:sp>
          <p:nvSpPr>
            <p:cNvPr id="47123" name="Rectangle 18"/>
            <p:cNvSpPr>
              <a:spLocks noChangeArrowheads="1"/>
            </p:cNvSpPr>
            <p:nvPr/>
          </p:nvSpPr>
          <p:spPr bwMode="auto">
            <a:xfrm>
              <a:off x="4619625" y="3101292"/>
              <a:ext cx="1108075" cy="946150"/>
            </a:xfrm>
            <a:prstGeom prst="rect">
              <a:avLst/>
            </a:prstGeom>
            <a:noFill/>
            <a:ln>
              <a:noFill/>
            </a:ln>
            <a:effectLst/>
            <a:extLst>
              <a:ext uri="{909E8E84-426E-40DD-AFC4-6F175D3DCCD1}">
                <a14:hiddenFill xmlns:a14="http://schemas.microsoft.com/office/drawing/2010/main">
                  <a:solidFill>
                    <a:srgbClr val="0052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ct val="0"/>
                </a:spcBef>
                <a:buClrTx/>
                <a:buSzTx/>
                <a:buFontTx/>
                <a:buNone/>
              </a:pPr>
              <a:r>
                <a:rPr kumimoji="0" lang="en-US" altLang="zh-CN" sz="2400">
                  <a:solidFill>
                    <a:schemeClr val="tx1"/>
                  </a:solidFill>
                  <a:latin typeface="Times New Roman" panose="02020603050405020304" pitchFamily="18" charset="0"/>
                </a:rPr>
                <a:t> </a:t>
              </a:r>
            </a:p>
          </p:txBody>
        </p:sp>
        <p:sp>
          <p:nvSpPr>
            <p:cNvPr id="47124" name="Line 19"/>
            <p:cNvSpPr>
              <a:spLocks noChangeShapeType="1"/>
            </p:cNvSpPr>
            <p:nvPr/>
          </p:nvSpPr>
          <p:spPr bwMode="auto">
            <a:xfrm flipH="1">
              <a:off x="5888038" y="3601354"/>
              <a:ext cx="881062" cy="0"/>
            </a:xfrm>
            <a:prstGeom prst="line">
              <a:avLst/>
            </a:prstGeom>
            <a:noFill/>
            <a:ln w="28575">
              <a:solidFill>
                <a:srgbClr val="00FFFF"/>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5" name="Rectangle 21"/>
            <p:cNvSpPr>
              <a:spLocks noChangeArrowheads="1"/>
            </p:cNvSpPr>
            <p:nvPr/>
          </p:nvSpPr>
          <p:spPr bwMode="auto">
            <a:xfrm>
              <a:off x="6788150" y="2012267"/>
              <a:ext cx="1182688" cy="2146300"/>
            </a:xfrm>
            <a:prstGeom prst="rect">
              <a:avLst/>
            </a:prstGeom>
            <a:solidFill>
              <a:srgbClr val="CCFFFF"/>
            </a:solidFill>
            <a:ln w="28575">
              <a:solidFill>
                <a:srgbClr val="00FFFF"/>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zh-CN" sz="2400" b="0">
                <a:solidFill>
                  <a:schemeClr val="tx1"/>
                </a:solidFill>
              </a:endParaRPr>
            </a:p>
          </p:txBody>
        </p:sp>
        <p:sp>
          <p:nvSpPr>
            <p:cNvPr id="47126" name="Arc 22"/>
            <p:cNvSpPr/>
            <p:nvPr/>
          </p:nvSpPr>
          <p:spPr bwMode="auto">
            <a:xfrm>
              <a:off x="2951163" y="2793317"/>
              <a:ext cx="368300" cy="400050"/>
            </a:xfrm>
            <a:custGeom>
              <a:avLst/>
              <a:gdLst>
                <a:gd name="T0" fmla="*/ 0 w 21600"/>
                <a:gd name="T1" fmla="*/ 0 h 21600"/>
                <a:gd name="T2" fmla="*/ 6279856 w 21600"/>
                <a:gd name="T3" fmla="*/ 7409259 h 21600"/>
                <a:gd name="T4" fmla="*/ 0 w 21600"/>
                <a:gd name="T5" fmla="*/ 740925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FFFF"/>
              </a:solidFill>
              <a:round/>
            </a:ln>
            <a:effectLst/>
            <a:extLst>
              <a:ext uri="{909E8E84-426E-40DD-AFC4-6F175D3DCCD1}">
                <a14:hiddenFill xmlns:a14="http://schemas.microsoft.com/office/drawing/2010/main">
                  <a:solidFill>
                    <a:srgbClr val="0052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7" name="Arc 23"/>
            <p:cNvSpPr/>
            <p:nvPr/>
          </p:nvSpPr>
          <p:spPr bwMode="auto">
            <a:xfrm flipV="1">
              <a:off x="2957513" y="3193367"/>
              <a:ext cx="368300" cy="401637"/>
            </a:xfrm>
            <a:custGeom>
              <a:avLst/>
              <a:gdLst>
                <a:gd name="T0" fmla="*/ 0 w 21600"/>
                <a:gd name="T1" fmla="*/ 0 h 21600"/>
                <a:gd name="T2" fmla="*/ 6279856 w 21600"/>
                <a:gd name="T3" fmla="*/ 7468161 h 21600"/>
                <a:gd name="T4" fmla="*/ 0 w 21600"/>
                <a:gd name="T5" fmla="*/ 746816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FFFF"/>
              </a:solidFill>
              <a:round/>
            </a:ln>
            <a:effectLst/>
            <a:extLst>
              <a:ext uri="{909E8E84-426E-40DD-AFC4-6F175D3DCCD1}">
                <a14:hiddenFill xmlns:a14="http://schemas.microsoft.com/office/drawing/2010/main">
                  <a:solidFill>
                    <a:srgbClr val="0052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8" name="Line 25"/>
            <p:cNvSpPr>
              <a:spLocks noChangeShapeType="1"/>
            </p:cNvSpPr>
            <p:nvPr/>
          </p:nvSpPr>
          <p:spPr bwMode="auto">
            <a:xfrm flipH="1">
              <a:off x="2593975" y="3607704"/>
              <a:ext cx="368300" cy="6350"/>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9" name="Line 26"/>
            <p:cNvSpPr>
              <a:spLocks noChangeShapeType="1"/>
            </p:cNvSpPr>
            <p:nvPr/>
          </p:nvSpPr>
          <p:spPr bwMode="auto">
            <a:xfrm>
              <a:off x="2593975" y="2793317"/>
              <a:ext cx="0" cy="827087"/>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0" name="Oval 27"/>
            <p:cNvSpPr>
              <a:spLocks noChangeArrowheads="1"/>
            </p:cNvSpPr>
            <p:nvPr/>
          </p:nvSpPr>
          <p:spPr bwMode="auto">
            <a:xfrm>
              <a:off x="3338513" y="3101292"/>
              <a:ext cx="177800" cy="204787"/>
            </a:xfrm>
            <a:prstGeom prst="ellipse">
              <a:avLst/>
            </a:prstGeom>
            <a:noFill/>
            <a:ln w="28575">
              <a:solidFill>
                <a:srgbClr val="00FFFF"/>
              </a:solidFill>
              <a:round/>
            </a:ln>
            <a:effectLst/>
            <a:extLst>
              <a:ext uri="{909E8E84-426E-40DD-AFC4-6F175D3DCCD1}">
                <a14:hiddenFill xmlns:a14="http://schemas.microsoft.com/office/drawing/2010/main">
                  <a:solidFill>
                    <a:srgbClr val="0052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7131" name="Oval 29"/>
            <p:cNvSpPr>
              <a:spLocks noChangeArrowheads="1"/>
            </p:cNvSpPr>
            <p:nvPr/>
          </p:nvSpPr>
          <p:spPr bwMode="auto">
            <a:xfrm>
              <a:off x="2390775" y="3436254"/>
              <a:ext cx="177800" cy="196850"/>
            </a:xfrm>
            <a:prstGeom prst="ellipse">
              <a:avLst/>
            </a:prstGeom>
            <a:noFill/>
            <a:ln w="28575">
              <a:solidFill>
                <a:srgbClr val="00FFFF"/>
              </a:solidFill>
              <a:round/>
            </a:ln>
            <a:effectLst/>
            <a:extLst>
              <a:ext uri="{909E8E84-426E-40DD-AFC4-6F175D3DCCD1}">
                <a14:hiddenFill xmlns:a14="http://schemas.microsoft.com/office/drawing/2010/main">
                  <a:solidFill>
                    <a:srgbClr val="0052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7132" name="Line 30"/>
            <p:cNvSpPr>
              <a:spLocks noChangeShapeType="1"/>
            </p:cNvSpPr>
            <p:nvPr/>
          </p:nvSpPr>
          <p:spPr bwMode="auto">
            <a:xfrm flipH="1">
              <a:off x="2027238" y="3528329"/>
              <a:ext cx="357187" cy="6350"/>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3" name="Oval 31"/>
            <p:cNvSpPr>
              <a:spLocks noChangeArrowheads="1"/>
            </p:cNvSpPr>
            <p:nvPr/>
          </p:nvSpPr>
          <p:spPr bwMode="auto">
            <a:xfrm>
              <a:off x="2395538" y="3101292"/>
              <a:ext cx="179387" cy="204787"/>
            </a:xfrm>
            <a:prstGeom prst="ellipse">
              <a:avLst/>
            </a:prstGeom>
            <a:noFill/>
            <a:ln w="28575">
              <a:solidFill>
                <a:srgbClr val="00FFFF"/>
              </a:solidFill>
              <a:round/>
            </a:ln>
            <a:effectLst/>
            <a:extLst>
              <a:ext uri="{909E8E84-426E-40DD-AFC4-6F175D3DCCD1}">
                <a14:hiddenFill xmlns:a14="http://schemas.microsoft.com/office/drawing/2010/main">
                  <a:solidFill>
                    <a:srgbClr val="0052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7134" name="Oval 32"/>
            <p:cNvSpPr>
              <a:spLocks noChangeArrowheads="1"/>
            </p:cNvSpPr>
            <p:nvPr/>
          </p:nvSpPr>
          <p:spPr bwMode="auto">
            <a:xfrm>
              <a:off x="2395538" y="2753629"/>
              <a:ext cx="179387" cy="196850"/>
            </a:xfrm>
            <a:prstGeom prst="ellipse">
              <a:avLst/>
            </a:prstGeom>
            <a:noFill/>
            <a:ln w="28575">
              <a:solidFill>
                <a:srgbClr val="00FFFF"/>
              </a:solidFill>
              <a:round/>
            </a:ln>
            <a:effectLst/>
            <a:extLst>
              <a:ext uri="{909E8E84-426E-40DD-AFC4-6F175D3DCCD1}">
                <a14:hiddenFill xmlns:a14="http://schemas.microsoft.com/office/drawing/2010/main">
                  <a:solidFill>
                    <a:srgbClr val="0052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7135" name="Line 33"/>
            <p:cNvSpPr>
              <a:spLocks noChangeShapeType="1"/>
            </p:cNvSpPr>
            <p:nvPr/>
          </p:nvSpPr>
          <p:spPr bwMode="auto">
            <a:xfrm flipH="1">
              <a:off x="2027238" y="2872692"/>
              <a:ext cx="357187" cy="0"/>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6" name="Line 34"/>
            <p:cNvSpPr>
              <a:spLocks noChangeShapeType="1"/>
            </p:cNvSpPr>
            <p:nvPr/>
          </p:nvSpPr>
          <p:spPr bwMode="auto">
            <a:xfrm flipH="1">
              <a:off x="2027238" y="3220354"/>
              <a:ext cx="357187" cy="6350"/>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7" name="Rectangle 35"/>
            <p:cNvSpPr>
              <a:spLocks noChangeArrowheads="1"/>
            </p:cNvSpPr>
            <p:nvPr/>
          </p:nvSpPr>
          <p:spPr bwMode="auto">
            <a:xfrm>
              <a:off x="990600" y="5265054"/>
              <a:ext cx="1484313" cy="781050"/>
            </a:xfrm>
            <a:prstGeom prst="rect">
              <a:avLst/>
            </a:prstGeom>
            <a:noFill/>
            <a:ln>
              <a:noFill/>
            </a:ln>
            <a:effectLst/>
            <a:extLst>
              <a:ext uri="{909E8E84-426E-40DD-AFC4-6F175D3DCCD1}">
                <a14:hiddenFill xmlns:a14="http://schemas.microsoft.com/office/drawing/2010/main">
                  <a:solidFill>
                    <a:srgbClr val="0052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ct val="0"/>
                </a:spcBef>
                <a:buClrTx/>
                <a:buSzTx/>
                <a:buFontTx/>
                <a:buNone/>
              </a:pPr>
              <a:r>
                <a:rPr kumimoji="0" lang="en-US" altLang="zh-CN" sz="2400" dirty="0">
                  <a:solidFill>
                    <a:srgbClr val="008000"/>
                  </a:solidFill>
                  <a:latin typeface="Times New Roman" panose="02020603050405020304" pitchFamily="18" charset="0"/>
                </a:rPr>
                <a:t>A</a:t>
              </a:r>
              <a:r>
                <a:rPr kumimoji="0" lang="en-US" altLang="zh-CN" sz="2400" baseline="-25000" dirty="0">
                  <a:solidFill>
                    <a:srgbClr val="008000"/>
                  </a:solidFill>
                  <a:latin typeface="Times New Roman" panose="02020603050405020304" pitchFamily="18" charset="0"/>
                </a:rPr>
                <a:t>12</a:t>
              </a:r>
              <a:r>
                <a:rPr kumimoji="0" lang="zh-CN" altLang="en-US" sz="2400" dirty="0">
                  <a:solidFill>
                    <a:srgbClr val="008000"/>
                  </a:solidFill>
                  <a:latin typeface="Times New Roman" panose="02020603050405020304" pitchFamily="18" charset="0"/>
                </a:rPr>
                <a:t>～</a:t>
              </a:r>
              <a:r>
                <a:rPr kumimoji="0" lang="en-US" altLang="zh-CN" sz="2400" dirty="0">
                  <a:solidFill>
                    <a:srgbClr val="008000"/>
                  </a:solidFill>
                  <a:latin typeface="Times New Roman" panose="02020603050405020304" pitchFamily="18" charset="0"/>
                </a:rPr>
                <a:t>A</a:t>
              </a:r>
              <a:r>
                <a:rPr kumimoji="0" lang="en-US" altLang="zh-CN" sz="2400" baseline="-25000" dirty="0">
                  <a:solidFill>
                    <a:srgbClr val="008000"/>
                  </a:solidFill>
                  <a:latin typeface="Times New Roman" panose="02020603050405020304" pitchFamily="18" charset="0"/>
                </a:rPr>
                <a:t>0</a:t>
              </a:r>
              <a:endParaRPr kumimoji="0" lang="en-US" altLang="zh-CN" sz="2400" dirty="0">
                <a:solidFill>
                  <a:srgbClr val="008000"/>
                </a:solidFill>
                <a:latin typeface="Times New Roman" panose="02020603050405020304" pitchFamily="18" charset="0"/>
              </a:endParaRPr>
            </a:p>
          </p:txBody>
        </p:sp>
        <p:sp>
          <p:nvSpPr>
            <p:cNvPr id="47138" name="Freeform 36"/>
            <p:cNvSpPr/>
            <p:nvPr/>
          </p:nvSpPr>
          <p:spPr bwMode="auto">
            <a:xfrm>
              <a:off x="2667000" y="4160154"/>
              <a:ext cx="4714875" cy="1333500"/>
            </a:xfrm>
            <a:custGeom>
              <a:avLst/>
              <a:gdLst>
                <a:gd name="T0" fmla="*/ 0 w 3603"/>
                <a:gd name="T1" fmla="*/ 1947669496 h 913"/>
                <a:gd name="T2" fmla="*/ 2147483646 w 3603"/>
                <a:gd name="T3" fmla="*/ 1934870525 h 913"/>
                <a:gd name="T4" fmla="*/ 2147483646 w 3603"/>
                <a:gd name="T5" fmla="*/ 0 h 913"/>
                <a:gd name="T6" fmla="*/ 0 60000 65536"/>
                <a:gd name="T7" fmla="*/ 0 60000 65536"/>
                <a:gd name="T8" fmla="*/ 0 60000 65536"/>
              </a:gdLst>
              <a:ahLst/>
              <a:cxnLst>
                <a:cxn ang="T6">
                  <a:pos x="T0" y="T1"/>
                </a:cxn>
                <a:cxn ang="T7">
                  <a:pos x="T2" y="T3"/>
                </a:cxn>
                <a:cxn ang="T8">
                  <a:pos x="T4" y="T5"/>
                </a:cxn>
              </a:cxnLst>
              <a:rect l="0" t="0" r="r" b="b"/>
              <a:pathLst>
                <a:path w="3603" h="913">
                  <a:moveTo>
                    <a:pt x="0" y="913"/>
                  </a:moveTo>
                  <a:lnTo>
                    <a:pt x="3602" y="907"/>
                  </a:lnTo>
                  <a:lnTo>
                    <a:pt x="3603" y="0"/>
                  </a:lnTo>
                </a:path>
              </a:pathLst>
            </a:custGeom>
            <a:noFill/>
            <a:ln w="38100">
              <a:solidFill>
                <a:srgbClr val="00FF00"/>
              </a:solidFill>
              <a:round/>
              <a:headEnd type="none" w="sm" len="sm"/>
              <a:tailEnd type="triangl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41" name="Oval 39"/>
            <p:cNvSpPr>
              <a:spLocks noChangeArrowheads="1"/>
            </p:cNvSpPr>
            <p:nvPr/>
          </p:nvSpPr>
          <p:spPr bwMode="auto">
            <a:xfrm>
              <a:off x="5721350" y="3496579"/>
              <a:ext cx="179388" cy="203200"/>
            </a:xfrm>
            <a:prstGeom prst="ellipse">
              <a:avLst/>
            </a:prstGeom>
            <a:noFill/>
            <a:ln w="28575">
              <a:solidFill>
                <a:srgbClr val="00FFFF"/>
              </a:solidFill>
              <a:round/>
            </a:ln>
            <a:effectLst/>
            <a:extLst>
              <a:ext uri="{909E8E84-426E-40DD-AFC4-6F175D3DCCD1}">
                <a14:hiddenFill xmlns:a14="http://schemas.microsoft.com/office/drawing/2010/main">
                  <a:solidFill>
                    <a:srgbClr val="0052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7142" name="Rectangle 45"/>
            <p:cNvSpPr>
              <a:spLocks noChangeArrowheads="1"/>
            </p:cNvSpPr>
            <p:nvPr/>
          </p:nvSpPr>
          <p:spPr bwMode="auto">
            <a:xfrm>
              <a:off x="6651625" y="3412442"/>
              <a:ext cx="971550" cy="376237"/>
            </a:xfrm>
            <a:prstGeom prst="rect">
              <a:avLst/>
            </a:prstGeom>
            <a:noFill/>
            <a:ln>
              <a:noFill/>
            </a:ln>
            <a:effectLst/>
            <a:extLst>
              <a:ext uri="{909E8E84-426E-40DD-AFC4-6F175D3DCCD1}">
                <a14:hiddenFill xmlns:a14="http://schemas.microsoft.com/office/drawing/2010/main">
                  <a:solidFill>
                    <a:srgbClr val="0052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solidFill>
                    <a:schemeClr val="tx1"/>
                  </a:solidFill>
                  <a:latin typeface="Times New Roman" panose="02020603050405020304" pitchFamily="18" charset="0"/>
                </a:rPr>
                <a:t>CE</a:t>
              </a:r>
            </a:p>
          </p:txBody>
        </p:sp>
        <p:sp>
          <p:nvSpPr>
            <p:cNvPr id="47143" name="Line 46"/>
            <p:cNvSpPr>
              <a:spLocks noChangeShapeType="1"/>
            </p:cNvSpPr>
            <p:nvPr/>
          </p:nvSpPr>
          <p:spPr bwMode="auto">
            <a:xfrm>
              <a:off x="6937375" y="3420379"/>
              <a:ext cx="39528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7144" name="Group 47"/>
            <p:cNvGrpSpPr/>
            <p:nvPr/>
          </p:nvGrpSpPr>
          <p:grpSpPr bwMode="auto">
            <a:xfrm>
              <a:off x="4845050" y="3436254"/>
              <a:ext cx="971550" cy="376238"/>
              <a:chOff x="354" y="2358"/>
              <a:chExt cx="612" cy="237"/>
            </a:xfrm>
          </p:grpSpPr>
          <p:sp>
            <p:nvSpPr>
              <p:cNvPr id="47158" name="Rectangle 48"/>
              <p:cNvSpPr>
                <a:spLocks noChangeArrowheads="1"/>
              </p:cNvSpPr>
              <p:nvPr/>
            </p:nvSpPr>
            <p:spPr bwMode="auto">
              <a:xfrm>
                <a:off x="354" y="2358"/>
                <a:ext cx="612" cy="237"/>
              </a:xfrm>
              <a:prstGeom prst="rect">
                <a:avLst/>
              </a:prstGeom>
              <a:noFill/>
              <a:ln>
                <a:noFill/>
              </a:ln>
              <a:effectLst/>
              <a:extLst>
                <a:ext uri="{909E8E84-426E-40DD-AFC4-6F175D3DCCD1}">
                  <a14:hiddenFill xmlns:a14="http://schemas.microsoft.com/office/drawing/2010/main">
                    <a:solidFill>
                      <a:srgbClr val="005200"/>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solidFill>
                      <a:schemeClr val="tx1"/>
                    </a:solidFill>
                    <a:latin typeface="Times New Roman" panose="02020603050405020304" pitchFamily="18" charset="0"/>
                  </a:rPr>
                  <a:t>Y6</a:t>
                </a:r>
              </a:p>
            </p:txBody>
          </p:sp>
          <p:sp>
            <p:nvSpPr>
              <p:cNvPr id="47159" name="Line 49"/>
              <p:cNvSpPr>
                <a:spLocks noChangeShapeType="1"/>
              </p:cNvSpPr>
              <p:nvPr/>
            </p:nvSpPr>
            <p:spPr bwMode="auto">
              <a:xfrm>
                <a:off x="534" y="2363"/>
                <a:ext cx="24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FFFF"/>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7145" name="Group 50"/>
            <p:cNvGrpSpPr/>
            <p:nvPr/>
          </p:nvGrpSpPr>
          <p:grpSpPr bwMode="auto">
            <a:xfrm>
              <a:off x="4073525" y="2231342"/>
              <a:ext cx="771525" cy="522287"/>
              <a:chOff x="534" y="2342"/>
              <a:chExt cx="486" cy="329"/>
            </a:xfrm>
          </p:grpSpPr>
          <p:sp>
            <p:nvSpPr>
              <p:cNvPr id="47156" name="Rectangle 51"/>
              <p:cNvSpPr>
                <a:spLocks noChangeArrowheads="1"/>
              </p:cNvSpPr>
              <p:nvPr/>
            </p:nvSpPr>
            <p:spPr bwMode="auto">
              <a:xfrm>
                <a:off x="572" y="2342"/>
                <a:ext cx="448" cy="329"/>
              </a:xfrm>
              <a:prstGeom prst="rect">
                <a:avLst/>
              </a:prstGeom>
              <a:noFill/>
              <a:ln>
                <a:noFill/>
              </a:ln>
              <a:effectLst/>
              <a:extLst>
                <a:ext uri="{909E8E84-426E-40DD-AFC4-6F175D3DCCD1}">
                  <a14:hiddenFill xmlns:a14="http://schemas.microsoft.com/office/drawing/2010/main">
                    <a:solidFill>
                      <a:srgbClr val="005200"/>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en-US" altLang="zh-CN" sz="1400">
                  <a:solidFill>
                    <a:schemeClr val="tx1"/>
                  </a:solidFill>
                  <a:latin typeface="Times New Roman" panose="02020603050405020304" pitchFamily="18" charset="0"/>
                </a:endParaRPr>
              </a:p>
              <a:p>
                <a:pPr algn="ctr">
                  <a:spcBef>
                    <a:spcPct val="0"/>
                  </a:spcBef>
                  <a:buClrTx/>
                  <a:buSzTx/>
                  <a:buFontTx/>
                  <a:buNone/>
                </a:pPr>
                <a:r>
                  <a:rPr kumimoji="0" lang="en-US" altLang="zh-CN" sz="1400">
                    <a:solidFill>
                      <a:schemeClr val="tx1"/>
                    </a:solidFill>
                    <a:latin typeface="Times New Roman" panose="02020603050405020304" pitchFamily="18" charset="0"/>
                  </a:rPr>
                  <a:t>G2A</a:t>
                </a:r>
              </a:p>
            </p:txBody>
          </p:sp>
          <p:sp>
            <p:nvSpPr>
              <p:cNvPr id="47157" name="Line 52"/>
              <p:cNvSpPr>
                <a:spLocks noChangeShapeType="1"/>
              </p:cNvSpPr>
              <p:nvPr/>
            </p:nvSpPr>
            <p:spPr bwMode="auto">
              <a:xfrm>
                <a:off x="534" y="2363"/>
                <a:ext cx="24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FFFF"/>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7146" name="Group 53"/>
            <p:cNvGrpSpPr/>
            <p:nvPr/>
          </p:nvGrpSpPr>
          <p:grpSpPr bwMode="auto">
            <a:xfrm>
              <a:off x="4062413" y="3009217"/>
              <a:ext cx="971550" cy="468313"/>
              <a:chOff x="527" y="2363"/>
              <a:chExt cx="612" cy="295"/>
            </a:xfrm>
          </p:grpSpPr>
          <p:sp>
            <p:nvSpPr>
              <p:cNvPr id="47154" name="Rectangle 54"/>
              <p:cNvSpPr>
                <a:spLocks noChangeArrowheads="1"/>
              </p:cNvSpPr>
              <p:nvPr/>
            </p:nvSpPr>
            <p:spPr bwMode="auto">
              <a:xfrm>
                <a:off x="527" y="2421"/>
                <a:ext cx="612" cy="237"/>
              </a:xfrm>
              <a:prstGeom prst="rect">
                <a:avLst/>
              </a:prstGeom>
              <a:noFill/>
              <a:ln>
                <a:noFill/>
              </a:ln>
              <a:effectLst/>
              <a:extLst>
                <a:ext uri="{909E8E84-426E-40DD-AFC4-6F175D3DCCD1}">
                  <a14:hiddenFill xmlns:a14="http://schemas.microsoft.com/office/drawing/2010/main">
                    <a:solidFill>
                      <a:srgbClr val="005200"/>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1400">
                    <a:solidFill>
                      <a:schemeClr val="tx1"/>
                    </a:solidFill>
                    <a:latin typeface="Times New Roman" panose="02020603050405020304" pitchFamily="18" charset="0"/>
                  </a:rPr>
                  <a:t>G2B</a:t>
                </a:r>
              </a:p>
            </p:txBody>
          </p:sp>
          <p:sp>
            <p:nvSpPr>
              <p:cNvPr id="47155" name="Line 55"/>
              <p:cNvSpPr>
                <a:spLocks noChangeShapeType="1"/>
              </p:cNvSpPr>
              <p:nvPr/>
            </p:nvSpPr>
            <p:spPr bwMode="auto">
              <a:xfrm>
                <a:off x="534" y="2363"/>
                <a:ext cx="24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FFFF"/>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7147" name="Rectangle 57"/>
            <p:cNvSpPr>
              <a:spLocks noChangeArrowheads="1"/>
            </p:cNvSpPr>
            <p:nvPr/>
          </p:nvSpPr>
          <p:spPr bwMode="auto">
            <a:xfrm>
              <a:off x="762000" y="2217054"/>
              <a:ext cx="971550" cy="376238"/>
            </a:xfrm>
            <a:prstGeom prst="rect">
              <a:avLst/>
            </a:prstGeom>
            <a:noFill/>
            <a:ln>
              <a:noFill/>
            </a:ln>
            <a:effectLst/>
            <a:extLst>
              <a:ext uri="{909E8E84-426E-40DD-AFC4-6F175D3DCCD1}">
                <a14:hiddenFill xmlns:a14="http://schemas.microsoft.com/office/drawing/2010/main">
                  <a:solidFill>
                    <a:srgbClr val="0052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dirty="0">
                  <a:solidFill>
                    <a:schemeClr val="hlink"/>
                  </a:solidFill>
                  <a:latin typeface="Times New Roman" panose="02020603050405020304" pitchFamily="18" charset="0"/>
                </a:rPr>
                <a:t>IO/M</a:t>
              </a:r>
            </a:p>
          </p:txBody>
        </p:sp>
        <p:sp>
          <p:nvSpPr>
            <p:cNvPr id="47148" name="Rectangle 20"/>
            <p:cNvSpPr>
              <a:spLocks noChangeArrowheads="1"/>
            </p:cNvSpPr>
            <p:nvPr/>
          </p:nvSpPr>
          <p:spPr bwMode="auto">
            <a:xfrm>
              <a:off x="6965950" y="2439304"/>
              <a:ext cx="887413" cy="550863"/>
            </a:xfrm>
            <a:prstGeom prst="rect">
              <a:avLst/>
            </a:prstGeom>
            <a:noFill/>
            <a:ln>
              <a:noFill/>
            </a:ln>
            <a:effectLst/>
            <a:extLst>
              <a:ext uri="{909E8E84-426E-40DD-AFC4-6F175D3DCCD1}">
                <a14:hiddenFill xmlns:a14="http://schemas.microsoft.com/office/drawing/2010/main">
                  <a:solidFill>
                    <a:srgbClr val="0052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solidFill>
                    <a:schemeClr val="tx1"/>
                  </a:solidFill>
                  <a:latin typeface="Times New Roman" panose="02020603050405020304" pitchFamily="18" charset="0"/>
                </a:rPr>
                <a:t>2764</a:t>
              </a:r>
            </a:p>
          </p:txBody>
        </p:sp>
        <p:sp>
          <p:nvSpPr>
            <p:cNvPr id="47149" name="Line 154"/>
            <p:cNvSpPr>
              <a:spLocks noChangeShapeType="1"/>
            </p:cNvSpPr>
            <p:nvPr/>
          </p:nvSpPr>
          <p:spPr bwMode="auto">
            <a:xfrm flipH="1">
              <a:off x="2601913" y="2779029"/>
              <a:ext cx="368300" cy="6350"/>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50" name="Oval 155"/>
            <p:cNvSpPr>
              <a:spLocks noChangeArrowheads="1"/>
            </p:cNvSpPr>
            <p:nvPr/>
          </p:nvSpPr>
          <p:spPr bwMode="auto">
            <a:xfrm>
              <a:off x="1220788" y="2445654"/>
              <a:ext cx="914400" cy="1524000"/>
            </a:xfrm>
            <a:prstGeom prst="ellipse">
              <a:avLst/>
            </a:prstGeom>
            <a:noFill/>
            <a:ln w="9525">
              <a:solidFill>
                <a:srgbClr val="FF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7151" name="Oval 156"/>
            <p:cNvSpPr>
              <a:spLocks noChangeArrowheads="1"/>
            </p:cNvSpPr>
            <p:nvPr/>
          </p:nvSpPr>
          <p:spPr bwMode="auto">
            <a:xfrm>
              <a:off x="2668588" y="3817254"/>
              <a:ext cx="914400" cy="1524000"/>
            </a:xfrm>
            <a:prstGeom prst="ellipse">
              <a:avLst/>
            </a:prstGeom>
            <a:noFill/>
            <a:ln w="9525">
              <a:solidFill>
                <a:srgbClr val="FF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7152" name="Oval 157"/>
            <p:cNvSpPr>
              <a:spLocks noChangeArrowheads="1"/>
            </p:cNvSpPr>
            <p:nvPr/>
          </p:nvSpPr>
          <p:spPr bwMode="auto">
            <a:xfrm>
              <a:off x="2897188" y="1607454"/>
              <a:ext cx="685800" cy="762000"/>
            </a:xfrm>
            <a:prstGeom prst="ellipse">
              <a:avLst/>
            </a:prstGeom>
            <a:noFill/>
            <a:ln w="9525">
              <a:solidFill>
                <a:srgbClr val="FF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cxnSp>
          <p:nvCxnSpPr>
            <p:cNvPr id="3" name="直接连接符 2"/>
            <p:cNvCxnSpPr/>
            <p:nvPr/>
          </p:nvCxnSpPr>
          <p:spPr bwMode="auto">
            <a:xfrm>
              <a:off x="1276803" y="2231568"/>
              <a:ext cx="330201" cy="1588"/>
            </a:xfrm>
            <a:prstGeom prst="line">
              <a:avLst/>
            </a:prstGeom>
            <a:gradFill rotWithShape="1">
              <a:gsLst>
                <a:gs pos="0">
                  <a:srgbClr val="0293EC"/>
                </a:gs>
                <a:gs pos="100000">
                  <a:srgbClr val="0293EC">
                    <a:gamma/>
                    <a:tint val="0"/>
                    <a:invGamma/>
                  </a:srgbClr>
                </a:gs>
              </a:gsLst>
              <a:lin ang="0" scaled="1"/>
            </a:gradFill>
            <a:ln w="9525" cap="flat" cmpd="sng" algn="ctr">
              <a:solidFill>
                <a:srgbClr val="FF0000"/>
              </a:solidFill>
              <a:prstDash val="solid"/>
              <a:round/>
              <a:headEnd type="none" w="med" len="med"/>
              <a:tailEnd type="none" w="med" len="med"/>
            </a:ln>
            <a:effectLst/>
          </p:spPr>
        </p:cxnSp>
      </p:grpSp>
      <p:sp>
        <p:nvSpPr>
          <p:cNvPr id="57" name="Rectangle 3"/>
          <p:cNvSpPr txBox="1">
            <a:spLocks noChangeArrowheads="1"/>
          </p:cNvSpPr>
          <p:nvPr/>
        </p:nvSpPr>
        <p:spPr bwMode="auto">
          <a:xfrm>
            <a:off x="457200" y="692785"/>
            <a:ext cx="734758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kern="0" dirty="0">
                <a:solidFill>
                  <a:srgbClr val="7030A0"/>
                </a:solidFill>
                <a:effectLst>
                  <a:outerShdw blurRad="38100" dist="38100" dir="2700000" algn="tl">
                    <a:srgbClr val="000000">
                      <a:alpha val="43137"/>
                    </a:srgbClr>
                  </a:outerShdw>
                </a:effectLst>
                <a:latin typeface="+mj-lt"/>
                <a:ea typeface="+mj-ea"/>
                <a:cs typeface="+mj-cs"/>
              </a:rPr>
              <a:t>3. </a:t>
            </a:r>
            <a:r>
              <a:rPr lang="zh-CN" altLang="en-US" sz="2800" kern="0" dirty="0">
                <a:solidFill>
                  <a:srgbClr val="7030A0"/>
                </a:solidFill>
                <a:effectLst>
                  <a:outerShdw blurRad="38100" dist="38100" dir="2700000" algn="tl">
                    <a:srgbClr val="000000">
                      <a:alpha val="43137"/>
                    </a:srgbClr>
                  </a:outerShdw>
                </a:effectLst>
                <a:latin typeface="+mj-lt"/>
                <a:ea typeface="+mj-ea"/>
                <a:cs typeface="+mj-cs"/>
              </a:rPr>
              <a:t>存储芯片片选端的译码</a:t>
            </a:r>
            <a:r>
              <a:rPr lang="en-US" altLang="zh-CN" sz="2800" kern="0" dirty="0">
                <a:solidFill>
                  <a:srgbClr val="7030A0"/>
                </a:solidFill>
                <a:effectLst>
                  <a:outerShdw blurRad="38100" dist="38100" dir="2700000" algn="tl">
                    <a:srgbClr val="000000">
                      <a:alpha val="43137"/>
                    </a:srgbClr>
                  </a:outerShdw>
                </a:effectLst>
                <a:latin typeface="+mj-lt"/>
                <a:ea typeface="+mj-ea"/>
                <a:cs typeface="+mj-cs"/>
              </a:rPr>
              <a:t>---</a:t>
            </a:r>
            <a:r>
              <a:rPr lang="zh-CN" altLang="en-US" sz="2800" kern="0" dirty="0">
                <a:solidFill>
                  <a:srgbClr val="7030A0"/>
                </a:solidFill>
                <a:effectLst>
                  <a:outerShdw blurRad="38100" dist="38100" dir="2700000" algn="tl">
                    <a:srgbClr val="000000">
                      <a:alpha val="43137"/>
                    </a:srgbClr>
                  </a:outerShdw>
                </a:effectLst>
                <a:latin typeface="+mj-lt"/>
                <a:ea typeface="+mj-ea"/>
                <a:cs typeface="+mj-cs"/>
              </a:rPr>
              <a:t>全译码（例</a:t>
            </a:r>
            <a:r>
              <a:rPr lang="en-US" altLang="zh-CN" sz="2800" kern="0" dirty="0">
                <a:solidFill>
                  <a:srgbClr val="7030A0"/>
                </a:solidFill>
                <a:effectLst>
                  <a:outerShdw blurRad="38100" dist="38100" dir="2700000" algn="tl">
                    <a:srgbClr val="000000">
                      <a:alpha val="43137"/>
                    </a:srgbClr>
                  </a:outerShdw>
                </a:effectLst>
                <a:latin typeface="+mj-lt"/>
                <a:ea typeface="+mj-ea"/>
                <a:cs typeface="+mj-cs"/>
              </a:rPr>
              <a:t>1</a:t>
            </a:r>
            <a:r>
              <a:rPr lang="zh-CN" altLang="en-US" sz="2800" kern="0" dirty="0">
                <a:solidFill>
                  <a:srgbClr val="7030A0"/>
                </a:solidFill>
                <a:effectLst>
                  <a:outerShdw blurRad="38100" dist="38100" dir="2700000" algn="tl">
                    <a:srgbClr val="000000">
                      <a:alpha val="43137"/>
                    </a:srgbClr>
                  </a:outerShdw>
                </a:effectLst>
                <a:latin typeface="+mj-lt"/>
                <a:ea typeface="+mj-ea"/>
                <a:cs typeface="+mj-cs"/>
              </a:rPr>
              <a:t>）</a:t>
            </a:r>
          </a:p>
        </p:txBody>
      </p:sp>
      <p:sp>
        <p:nvSpPr>
          <p:cNvPr id="58"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cxnSp>
        <p:nvCxnSpPr>
          <p:cNvPr id="2" name="直接连接符 1"/>
          <p:cNvCxnSpPr/>
          <p:nvPr/>
        </p:nvCxnSpPr>
        <p:spPr>
          <a:xfrm>
            <a:off x="4431665" y="2463165"/>
            <a:ext cx="266065" cy="0"/>
          </a:xfrm>
          <a:prstGeom prst="line">
            <a:avLst/>
          </a:prstGeom>
          <a:gradFill rotWithShape="1">
            <a:gsLst>
              <a:gs pos="0">
                <a:srgbClr val="0293EC"/>
              </a:gs>
              <a:gs pos="100000">
                <a:srgbClr val="0293EC">
                  <a:gamma/>
                  <a:tint val="0"/>
                  <a:invGamma/>
                </a:srgbClr>
              </a:gs>
            </a:gsLst>
            <a:lin ang="0" scaled="1"/>
          </a:gradFill>
          <a:ln w="9525" cap="flat" cmpd="sng" algn="ctr">
            <a:noFill/>
            <a:prstDash val="solid"/>
            <a:round/>
            <a:headEnd type="none" w="med" len="med"/>
            <a:tailEnd type="none" w="med" len="med"/>
          </a:ln>
        </p:spPr>
      </p:cxnSp>
      <p:cxnSp>
        <p:nvCxnSpPr>
          <p:cNvPr id="5" name="直接连接符 4"/>
          <p:cNvCxnSpPr/>
          <p:nvPr/>
        </p:nvCxnSpPr>
        <p:spPr>
          <a:xfrm>
            <a:off x="4398645" y="2407285"/>
            <a:ext cx="343535" cy="0"/>
          </a:xfrm>
          <a:prstGeom prst="line">
            <a:avLst/>
          </a:prstGeom>
          <a:gradFill rotWithShape="1">
            <a:gsLst>
              <a:gs pos="0">
                <a:srgbClr val="0293EC"/>
              </a:gs>
              <a:gs pos="100000">
                <a:srgbClr val="0293EC">
                  <a:gamma/>
                  <a:tint val="0"/>
                  <a:invGamma/>
                </a:srgbClr>
              </a:gs>
            </a:gsLst>
            <a:lin ang="0" scaled="1"/>
          </a:gradFill>
          <a:ln w="9525" cap="flat" cmpd="sng" algn="ctr">
            <a:noFill/>
            <a:prstDash val="solid"/>
            <a:round/>
            <a:headEnd type="none" w="med" len="med"/>
            <a:tailEnd type="none" w="med" len="med"/>
          </a:ln>
        </p:spPr>
      </p:cxnSp>
      <p:cxnSp>
        <p:nvCxnSpPr>
          <p:cNvPr id="7" name="直接连接符 6"/>
          <p:cNvCxnSpPr/>
          <p:nvPr/>
        </p:nvCxnSpPr>
        <p:spPr bwMode="auto">
          <a:xfrm>
            <a:off x="4411798" y="2381428"/>
            <a:ext cx="330201" cy="1588"/>
          </a:xfrm>
          <a:prstGeom prst="line">
            <a:avLst/>
          </a:prstGeom>
          <a:gradFill rotWithShape="1">
            <a:gsLst>
              <a:gs pos="0">
                <a:srgbClr val="0293EC"/>
              </a:gs>
              <a:gs pos="100000">
                <a:srgbClr val="0293EC">
                  <a:gamma/>
                  <a:tint val="0"/>
                  <a:invGamma/>
                </a:srgbClr>
              </a:gs>
            </a:gsLst>
            <a:lin ang="0" scaled="1"/>
          </a:gradFill>
          <a:ln w="9525" cap="flat" cmpd="sng" algn="ctr">
            <a:solidFill>
              <a:srgbClr val="FF0000"/>
            </a:solidFill>
            <a:prstDash val="solid"/>
            <a:round/>
            <a:headEnd type="none" w="med" len="med"/>
            <a:tailEnd type="none" w="med" len="med"/>
          </a:ln>
          <a:effectLst/>
        </p:spPr>
      </p:cxnSp>
      <p:cxnSp>
        <p:nvCxnSpPr>
          <p:cNvPr id="8" name="直接连接符 7"/>
          <p:cNvCxnSpPr/>
          <p:nvPr/>
        </p:nvCxnSpPr>
        <p:spPr bwMode="auto">
          <a:xfrm>
            <a:off x="4526733" y="2970708"/>
            <a:ext cx="330201" cy="1588"/>
          </a:xfrm>
          <a:prstGeom prst="line">
            <a:avLst/>
          </a:prstGeom>
          <a:gradFill rotWithShape="1">
            <a:gsLst>
              <a:gs pos="0">
                <a:srgbClr val="0293EC"/>
              </a:gs>
              <a:gs pos="100000">
                <a:srgbClr val="0293EC">
                  <a:gamma/>
                  <a:tint val="0"/>
                  <a:invGamma/>
                </a:srgbClr>
              </a:gs>
            </a:gsLst>
            <a:lin ang="0" scaled="1"/>
          </a:gradFill>
          <a:ln w="9525" cap="flat" cmpd="sng" algn="ctr">
            <a:solidFill>
              <a:srgbClr val="FF0000"/>
            </a:solidFill>
            <a:prstDash val="solid"/>
            <a:round/>
            <a:headEnd type="none" w="med" len="med"/>
            <a:tailEnd type="none" w="med" len="med"/>
          </a:ln>
          <a:effectLst/>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1" name="Group 4"/>
          <p:cNvGrpSpPr/>
          <p:nvPr/>
        </p:nvGrpSpPr>
        <p:grpSpPr bwMode="auto">
          <a:xfrm>
            <a:off x="849313" y="2266950"/>
            <a:ext cx="7380287" cy="2228850"/>
            <a:chOff x="475" y="1517"/>
            <a:chExt cx="4689" cy="1463"/>
          </a:xfrm>
          <a:solidFill>
            <a:srgbClr val="CCFFFF"/>
          </a:solidFill>
        </p:grpSpPr>
        <p:sp>
          <p:nvSpPr>
            <p:cNvPr id="48134" name="Rectangle 5"/>
            <p:cNvSpPr>
              <a:spLocks noChangeArrowheads="1"/>
            </p:cNvSpPr>
            <p:nvPr/>
          </p:nvSpPr>
          <p:spPr bwMode="auto">
            <a:xfrm>
              <a:off x="3822" y="1865"/>
              <a:ext cx="1342" cy="111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0">
                  <a:solidFill>
                    <a:schemeClr val="hlink"/>
                  </a:solidFill>
                  <a:latin typeface="Times New Roman" panose="02020603050405020304" pitchFamily="18" charset="0"/>
                </a:rPr>
                <a:t>1C000H</a:t>
              </a:r>
            </a:p>
            <a:p>
              <a:pPr algn="ctr" eaLnBrk="1" hangingPunct="1">
                <a:spcBef>
                  <a:spcPct val="0"/>
                </a:spcBef>
                <a:buClrTx/>
                <a:buSzTx/>
                <a:buFontTx/>
                <a:buNone/>
              </a:pPr>
              <a:endParaRPr lang="en-US" altLang="zh-CN" sz="2400" b="0">
                <a:solidFill>
                  <a:schemeClr val="hlink"/>
                </a:solidFill>
                <a:latin typeface="Times New Roman" panose="02020603050405020304" pitchFamily="18" charset="0"/>
              </a:endParaRPr>
            </a:p>
            <a:p>
              <a:pPr algn="ctr" eaLnBrk="1" hangingPunct="1">
                <a:spcBef>
                  <a:spcPct val="0"/>
                </a:spcBef>
                <a:buClrTx/>
                <a:buSzTx/>
                <a:buFontTx/>
                <a:buNone/>
              </a:pPr>
              <a:endParaRPr lang="en-US" altLang="zh-CN" sz="2400" b="0">
                <a:solidFill>
                  <a:schemeClr val="hlink"/>
                </a:solidFill>
                <a:latin typeface="Times New Roman" panose="02020603050405020304" pitchFamily="18" charset="0"/>
              </a:endParaRPr>
            </a:p>
            <a:p>
              <a:pPr algn="ctr" eaLnBrk="1" hangingPunct="1">
                <a:spcBef>
                  <a:spcPct val="0"/>
                </a:spcBef>
                <a:buClrTx/>
                <a:buSzTx/>
                <a:buFontTx/>
                <a:buNone/>
              </a:pPr>
              <a:r>
                <a:rPr lang="en-US" altLang="zh-CN" sz="2400" b="0">
                  <a:solidFill>
                    <a:schemeClr val="hlink"/>
                  </a:solidFill>
                  <a:latin typeface="Times New Roman" panose="02020603050405020304" pitchFamily="18" charset="0"/>
                </a:rPr>
                <a:t>1DFFFH</a:t>
              </a:r>
            </a:p>
          </p:txBody>
        </p:sp>
        <p:sp>
          <p:nvSpPr>
            <p:cNvPr id="48135" name="Rectangle 6"/>
            <p:cNvSpPr>
              <a:spLocks noChangeArrowheads="1"/>
            </p:cNvSpPr>
            <p:nvPr/>
          </p:nvSpPr>
          <p:spPr bwMode="auto">
            <a:xfrm>
              <a:off x="2774" y="1865"/>
              <a:ext cx="1048" cy="111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0">
                  <a:solidFill>
                    <a:schemeClr val="tx1"/>
                  </a:solidFill>
                  <a:latin typeface="Times New Roman" panose="02020603050405020304" pitchFamily="18" charset="0"/>
                </a:rPr>
                <a:t>全</a:t>
              </a:r>
              <a:r>
                <a:rPr lang="en-US" altLang="zh-CN" sz="2400" b="0">
                  <a:solidFill>
                    <a:schemeClr val="tx1"/>
                  </a:solidFill>
                  <a:latin typeface="Times New Roman" panose="02020603050405020304" pitchFamily="18" charset="0"/>
                </a:rPr>
                <a:t>0</a:t>
              </a:r>
            </a:p>
            <a:p>
              <a:pPr algn="ctr" eaLnBrk="1" hangingPunct="1">
                <a:spcBef>
                  <a:spcPct val="0"/>
                </a:spcBef>
                <a:buClrTx/>
                <a:buSzTx/>
                <a:buFontTx/>
                <a:buNone/>
              </a:pPr>
              <a:endParaRPr lang="en-US" altLang="zh-CN" sz="2400" b="0">
                <a:solidFill>
                  <a:schemeClr val="tx1"/>
                </a:solidFill>
                <a:latin typeface="Times New Roman" panose="02020603050405020304" pitchFamily="18" charset="0"/>
              </a:endParaRPr>
            </a:p>
            <a:p>
              <a:pPr algn="ctr" eaLnBrk="1" hangingPunct="1">
                <a:spcBef>
                  <a:spcPct val="0"/>
                </a:spcBef>
                <a:buClrTx/>
                <a:buSzTx/>
                <a:buFontTx/>
                <a:buNone/>
              </a:pPr>
              <a:endParaRPr lang="en-US" altLang="zh-CN" sz="2400" b="0">
                <a:solidFill>
                  <a:schemeClr val="tx1"/>
                </a:solidFill>
                <a:latin typeface="Times New Roman" panose="02020603050405020304" pitchFamily="18" charset="0"/>
              </a:endParaRPr>
            </a:p>
            <a:p>
              <a:pPr algn="ctr" eaLnBrk="1" hangingPunct="1">
                <a:spcBef>
                  <a:spcPct val="0"/>
                </a:spcBef>
                <a:buClrTx/>
                <a:buSzTx/>
                <a:buFontTx/>
                <a:buNone/>
              </a:pPr>
              <a:r>
                <a:rPr lang="zh-CN" altLang="en-US" sz="2400" b="0">
                  <a:solidFill>
                    <a:schemeClr val="tx1"/>
                  </a:solidFill>
                  <a:latin typeface="Times New Roman" panose="02020603050405020304" pitchFamily="18" charset="0"/>
                </a:rPr>
                <a:t>全</a:t>
              </a:r>
              <a:r>
                <a:rPr lang="en-US" altLang="zh-CN" sz="2400" b="0">
                  <a:solidFill>
                    <a:schemeClr val="tx1"/>
                  </a:solidFill>
                  <a:latin typeface="Times New Roman" panose="02020603050405020304" pitchFamily="18" charset="0"/>
                </a:rPr>
                <a:t>1</a:t>
              </a:r>
            </a:p>
          </p:txBody>
        </p:sp>
        <p:sp>
          <p:nvSpPr>
            <p:cNvPr id="48136" name="Rectangle 7"/>
            <p:cNvSpPr>
              <a:spLocks noChangeArrowheads="1"/>
            </p:cNvSpPr>
            <p:nvPr/>
          </p:nvSpPr>
          <p:spPr bwMode="auto">
            <a:xfrm>
              <a:off x="475" y="1865"/>
              <a:ext cx="2299" cy="111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0">
                  <a:solidFill>
                    <a:schemeClr val="hlink"/>
                  </a:solidFill>
                  <a:latin typeface="Times New Roman" panose="02020603050405020304" pitchFamily="18" charset="0"/>
                </a:rPr>
                <a:t>0   0   0   1   1   1   0</a:t>
              </a:r>
            </a:p>
            <a:p>
              <a:pPr algn="ctr" eaLnBrk="1" hangingPunct="1">
                <a:spcBef>
                  <a:spcPct val="0"/>
                </a:spcBef>
                <a:buClrTx/>
                <a:buSzTx/>
                <a:buFontTx/>
                <a:buNone/>
              </a:pPr>
              <a:endParaRPr lang="en-US" altLang="zh-CN" sz="2400" b="0">
                <a:solidFill>
                  <a:schemeClr val="hlink"/>
                </a:solidFill>
                <a:latin typeface="Times New Roman" panose="02020603050405020304" pitchFamily="18" charset="0"/>
              </a:endParaRPr>
            </a:p>
            <a:p>
              <a:pPr algn="ctr" eaLnBrk="1" hangingPunct="1">
                <a:spcBef>
                  <a:spcPct val="0"/>
                </a:spcBef>
                <a:buClrTx/>
                <a:buSzTx/>
                <a:buFontTx/>
                <a:buNone/>
              </a:pPr>
              <a:endParaRPr lang="en-US" altLang="zh-CN" sz="2400" b="0">
                <a:solidFill>
                  <a:schemeClr val="hlink"/>
                </a:solidFill>
                <a:latin typeface="Times New Roman" panose="02020603050405020304" pitchFamily="18" charset="0"/>
              </a:endParaRPr>
            </a:p>
            <a:p>
              <a:pPr algn="ctr" eaLnBrk="1" hangingPunct="1">
                <a:spcBef>
                  <a:spcPct val="0"/>
                </a:spcBef>
                <a:buClrTx/>
                <a:buSzTx/>
                <a:buFontTx/>
                <a:buNone/>
              </a:pPr>
              <a:r>
                <a:rPr lang="en-US" altLang="zh-CN" sz="2400" b="0">
                  <a:solidFill>
                    <a:schemeClr val="hlink"/>
                  </a:solidFill>
                  <a:latin typeface="Times New Roman" panose="02020603050405020304" pitchFamily="18" charset="0"/>
                </a:rPr>
                <a:t>0   0   0   1   1   1   0</a:t>
              </a:r>
            </a:p>
          </p:txBody>
        </p:sp>
        <p:sp>
          <p:nvSpPr>
            <p:cNvPr id="48137" name="Rectangle 8"/>
            <p:cNvSpPr>
              <a:spLocks noChangeArrowheads="1"/>
            </p:cNvSpPr>
            <p:nvPr/>
          </p:nvSpPr>
          <p:spPr bwMode="auto">
            <a:xfrm>
              <a:off x="3822" y="1517"/>
              <a:ext cx="1342" cy="34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chemeClr val="tx1"/>
                  </a:solidFill>
                  <a:latin typeface="Times New Roman" panose="02020603050405020304" pitchFamily="18" charset="0"/>
                </a:rPr>
                <a:t>地址范围</a:t>
              </a:r>
            </a:p>
          </p:txBody>
        </p:sp>
        <p:sp>
          <p:nvSpPr>
            <p:cNvPr id="48138" name="Rectangle 9"/>
            <p:cNvSpPr>
              <a:spLocks noChangeArrowheads="1"/>
            </p:cNvSpPr>
            <p:nvPr/>
          </p:nvSpPr>
          <p:spPr bwMode="auto">
            <a:xfrm>
              <a:off x="2774" y="1517"/>
              <a:ext cx="1048" cy="34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rPr>
                <a:t>A</a:t>
              </a:r>
              <a:r>
                <a:rPr lang="en-US" altLang="zh-CN" sz="2400" baseline="-25000">
                  <a:solidFill>
                    <a:schemeClr val="tx1"/>
                  </a:solidFill>
                  <a:latin typeface="Times New Roman" panose="02020603050405020304" pitchFamily="18" charset="0"/>
                </a:rPr>
                <a:t>12</a:t>
              </a:r>
              <a:r>
                <a:rPr lang="zh-CN" altLang="en-US" sz="2400">
                  <a:solidFill>
                    <a:schemeClr val="tx1"/>
                  </a:solidFill>
                  <a:latin typeface="Times New Roman" panose="02020603050405020304" pitchFamily="18" charset="0"/>
                </a:rPr>
                <a:t>～</a:t>
              </a:r>
              <a:r>
                <a:rPr lang="en-US" altLang="zh-CN" sz="2400">
                  <a:solidFill>
                    <a:schemeClr val="tx1"/>
                  </a:solidFill>
                  <a:latin typeface="Times New Roman" panose="02020603050405020304" pitchFamily="18" charset="0"/>
                </a:rPr>
                <a:t>A</a:t>
              </a:r>
              <a:r>
                <a:rPr lang="en-US" altLang="zh-CN" sz="2400" baseline="-25000">
                  <a:solidFill>
                    <a:schemeClr val="tx1"/>
                  </a:solidFill>
                  <a:latin typeface="Times New Roman" panose="02020603050405020304" pitchFamily="18" charset="0"/>
                </a:rPr>
                <a:t>0</a:t>
              </a:r>
              <a:endParaRPr lang="en-US" altLang="zh-CN" sz="2400">
                <a:solidFill>
                  <a:schemeClr val="tx1"/>
                </a:solidFill>
                <a:latin typeface="Times New Roman" panose="02020603050405020304" pitchFamily="18" charset="0"/>
              </a:endParaRPr>
            </a:p>
          </p:txBody>
        </p:sp>
        <p:sp>
          <p:nvSpPr>
            <p:cNvPr id="48139" name="Rectangle 10"/>
            <p:cNvSpPr>
              <a:spLocks noChangeArrowheads="1"/>
            </p:cNvSpPr>
            <p:nvPr/>
          </p:nvSpPr>
          <p:spPr bwMode="auto">
            <a:xfrm>
              <a:off x="475" y="1517"/>
              <a:ext cx="2299" cy="34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rPr>
                <a:t>A</a:t>
              </a:r>
              <a:r>
                <a:rPr lang="en-US" altLang="zh-CN" sz="2400" baseline="-25000">
                  <a:solidFill>
                    <a:schemeClr val="tx1"/>
                  </a:solidFill>
                  <a:latin typeface="Times New Roman" panose="02020603050405020304" pitchFamily="18" charset="0"/>
                </a:rPr>
                <a:t>19</a:t>
              </a:r>
              <a:r>
                <a:rPr lang="en-US" altLang="zh-CN" sz="2400">
                  <a:solidFill>
                    <a:schemeClr val="tx1"/>
                  </a:solidFill>
                  <a:latin typeface="Times New Roman" panose="02020603050405020304" pitchFamily="18" charset="0"/>
                </a:rPr>
                <a:t>A</a:t>
              </a:r>
              <a:r>
                <a:rPr lang="en-US" altLang="zh-CN" sz="2400" baseline="-25000">
                  <a:solidFill>
                    <a:schemeClr val="tx1"/>
                  </a:solidFill>
                  <a:latin typeface="Times New Roman" panose="02020603050405020304" pitchFamily="18" charset="0"/>
                </a:rPr>
                <a:t>18</a:t>
              </a:r>
              <a:r>
                <a:rPr lang="en-US" altLang="zh-CN" sz="2400">
                  <a:solidFill>
                    <a:schemeClr val="tx1"/>
                  </a:solidFill>
                  <a:latin typeface="Times New Roman" panose="02020603050405020304" pitchFamily="18" charset="0"/>
                </a:rPr>
                <a:t>A</a:t>
              </a:r>
              <a:r>
                <a:rPr lang="en-US" altLang="zh-CN" sz="2400" baseline="-25000">
                  <a:solidFill>
                    <a:schemeClr val="tx1"/>
                  </a:solidFill>
                  <a:latin typeface="Times New Roman" panose="02020603050405020304" pitchFamily="18" charset="0"/>
                </a:rPr>
                <a:t>17</a:t>
              </a:r>
              <a:r>
                <a:rPr lang="en-US" altLang="zh-CN" sz="2400">
                  <a:solidFill>
                    <a:schemeClr val="tx1"/>
                  </a:solidFill>
                  <a:latin typeface="Times New Roman" panose="02020603050405020304" pitchFamily="18" charset="0"/>
                </a:rPr>
                <a:t>A</a:t>
              </a:r>
              <a:r>
                <a:rPr lang="en-US" altLang="zh-CN" sz="2400" baseline="-25000">
                  <a:solidFill>
                    <a:schemeClr val="tx1"/>
                  </a:solidFill>
                  <a:latin typeface="Times New Roman" panose="02020603050405020304" pitchFamily="18" charset="0"/>
                </a:rPr>
                <a:t>16</a:t>
              </a:r>
              <a:r>
                <a:rPr lang="en-US" altLang="zh-CN" sz="2400">
                  <a:solidFill>
                    <a:schemeClr val="tx1"/>
                  </a:solidFill>
                  <a:latin typeface="Times New Roman" panose="02020603050405020304" pitchFamily="18" charset="0"/>
                </a:rPr>
                <a:t>A</a:t>
              </a:r>
              <a:r>
                <a:rPr lang="en-US" altLang="zh-CN" sz="2400" baseline="-25000">
                  <a:solidFill>
                    <a:schemeClr val="tx1"/>
                  </a:solidFill>
                  <a:latin typeface="Times New Roman" panose="02020603050405020304" pitchFamily="18" charset="0"/>
                </a:rPr>
                <a:t>15</a:t>
              </a:r>
              <a:r>
                <a:rPr lang="en-US" altLang="zh-CN" sz="2400">
                  <a:solidFill>
                    <a:schemeClr val="tx1"/>
                  </a:solidFill>
                  <a:latin typeface="Times New Roman" panose="02020603050405020304" pitchFamily="18" charset="0"/>
                </a:rPr>
                <a:t>A</a:t>
              </a:r>
              <a:r>
                <a:rPr lang="en-US" altLang="zh-CN" sz="2400" baseline="-25000">
                  <a:solidFill>
                    <a:schemeClr val="tx1"/>
                  </a:solidFill>
                  <a:latin typeface="Times New Roman" panose="02020603050405020304" pitchFamily="18" charset="0"/>
                </a:rPr>
                <a:t>14 </a:t>
              </a:r>
              <a:r>
                <a:rPr lang="en-US" altLang="zh-CN" sz="2400">
                  <a:solidFill>
                    <a:schemeClr val="tx1"/>
                  </a:solidFill>
                  <a:latin typeface="Times New Roman" panose="02020603050405020304" pitchFamily="18" charset="0"/>
                </a:rPr>
                <a:t>A</a:t>
              </a:r>
              <a:r>
                <a:rPr lang="en-US" altLang="zh-CN" sz="2400" baseline="-25000">
                  <a:solidFill>
                    <a:schemeClr val="tx1"/>
                  </a:solidFill>
                  <a:latin typeface="Times New Roman" panose="02020603050405020304" pitchFamily="18" charset="0"/>
                </a:rPr>
                <a:t>13</a:t>
              </a:r>
              <a:endParaRPr lang="en-US" altLang="zh-CN" sz="2400">
                <a:solidFill>
                  <a:schemeClr val="tx1"/>
                </a:solidFill>
                <a:latin typeface="Times New Roman" panose="02020603050405020304" pitchFamily="18" charset="0"/>
              </a:endParaRPr>
            </a:p>
          </p:txBody>
        </p:sp>
        <p:sp>
          <p:nvSpPr>
            <p:cNvPr id="48140" name="Line 11"/>
            <p:cNvSpPr>
              <a:spLocks noChangeShapeType="1"/>
            </p:cNvSpPr>
            <p:nvPr/>
          </p:nvSpPr>
          <p:spPr bwMode="auto">
            <a:xfrm>
              <a:off x="475" y="1517"/>
              <a:ext cx="4689" cy="0"/>
            </a:xfrm>
            <a:prstGeom prst="line">
              <a:avLst/>
            </a:prstGeom>
            <a:grp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1" name="Line 12"/>
            <p:cNvSpPr>
              <a:spLocks noChangeShapeType="1"/>
            </p:cNvSpPr>
            <p:nvPr/>
          </p:nvSpPr>
          <p:spPr bwMode="auto">
            <a:xfrm>
              <a:off x="475" y="1865"/>
              <a:ext cx="4689" cy="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2" name="Line 13"/>
            <p:cNvSpPr>
              <a:spLocks noChangeShapeType="1"/>
            </p:cNvSpPr>
            <p:nvPr/>
          </p:nvSpPr>
          <p:spPr bwMode="auto">
            <a:xfrm>
              <a:off x="475" y="2980"/>
              <a:ext cx="4689" cy="0"/>
            </a:xfrm>
            <a:prstGeom prst="line">
              <a:avLst/>
            </a:prstGeom>
            <a:grp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3" name="Line 14"/>
            <p:cNvSpPr>
              <a:spLocks noChangeShapeType="1"/>
            </p:cNvSpPr>
            <p:nvPr/>
          </p:nvSpPr>
          <p:spPr bwMode="auto">
            <a:xfrm>
              <a:off x="475" y="1517"/>
              <a:ext cx="0" cy="1463"/>
            </a:xfrm>
            <a:prstGeom prst="line">
              <a:avLst/>
            </a:prstGeom>
            <a:grp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4" name="Line 15"/>
            <p:cNvSpPr>
              <a:spLocks noChangeShapeType="1"/>
            </p:cNvSpPr>
            <p:nvPr/>
          </p:nvSpPr>
          <p:spPr bwMode="auto">
            <a:xfrm>
              <a:off x="2774" y="1517"/>
              <a:ext cx="0" cy="1463"/>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5" name="Line 16"/>
            <p:cNvSpPr>
              <a:spLocks noChangeShapeType="1"/>
            </p:cNvSpPr>
            <p:nvPr/>
          </p:nvSpPr>
          <p:spPr bwMode="auto">
            <a:xfrm>
              <a:off x="3822" y="1517"/>
              <a:ext cx="0" cy="1463"/>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6" name="Line 17"/>
            <p:cNvSpPr>
              <a:spLocks noChangeShapeType="1"/>
            </p:cNvSpPr>
            <p:nvPr/>
          </p:nvSpPr>
          <p:spPr bwMode="auto">
            <a:xfrm>
              <a:off x="5164" y="1517"/>
              <a:ext cx="0" cy="1463"/>
            </a:xfrm>
            <a:prstGeom prst="line">
              <a:avLst/>
            </a:prstGeom>
            <a:grp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7" name="Freeform 18"/>
            <p:cNvSpPr/>
            <p:nvPr/>
          </p:nvSpPr>
          <p:spPr bwMode="auto">
            <a:xfrm>
              <a:off x="1572" y="2131"/>
              <a:ext cx="123" cy="527"/>
            </a:xfrm>
            <a:custGeom>
              <a:avLst/>
              <a:gdLst>
                <a:gd name="T0" fmla="*/ 21 w 393"/>
                <a:gd name="T1" fmla="*/ 0 h 1454"/>
                <a:gd name="T2" fmla="*/ 3 w 393"/>
                <a:gd name="T3" fmla="*/ 85 h 1454"/>
                <a:gd name="T4" fmla="*/ 36 w 393"/>
                <a:gd name="T5" fmla="*/ 142 h 1454"/>
                <a:gd name="T6" fmla="*/ 17 w 393"/>
                <a:gd name="T7" fmla="*/ 191 h 14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3" h="1454">
                  <a:moveTo>
                    <a:pt x="217" y="0"/>
                  </a:moveTo>
                  <a:cubicBezTo>
                    <a:pt x="108" y="232"/>
                    <a:pt x="0" y="464"/>
                    <a:pt x="25" y="645"/>
                  </a:cubicBezTo>
                  <a:cubicBezTo>
                    <a:pt x="50" y="826"/>
                    <a:pt x="343" y="949"/>
                    <a:pt x="368" y="1084"/>
                  </a:cubicBezTo>
                  <a:cubicBezTo>
                    <a:pt x="393" y="1219"/>
                    <a:pt x="284" y="1336"/>
                    <a:pt x="176" y="1454"/>
                  </a:cubicBezTo>
                </a:path>
              </a:pathLst>
            </a:custGeom>
            <a:grpFill/>
            <a:ln w="38100" cap="flat" cmpd="sng">
              <a:solidFill>
                <a:srgbClr val="0066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8" name="Freeform 19"/>
            <p:cNvSpPr/>
            <p:nvPr/>
          </p:nvSpPr>
          <p:spPr bwMode="auto">
            <a:xfrm>
              <a:off x="3209" y="2131"/>
              <a:ext cx="123" cy="527"/>
            </a:xfrm>
            <a:custGeom>
              <a:avLst/>
              <a:gdLst>
                <a:gd name="T0" fmla="*/ 21 w 393"/>
                <a:gd name="T1" fmla="*/ 0 h 1454"/>
                <a:gd name="T2" fmla="*/ 3 w 393"/>
                <a:gd name="T3" fmla="*/ 85 h 1454"/>
                <a:gd name="T4" fmla="*/ 36 w 393"/>
                <a:gd name="T5" fmla="*/ 142 h 1454"/>
                <a:gd name="T6" fmla="*/ 17 w 393"/>
                <a:gd name="T7" fmla="*/ 191 h 14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3" h="1454">
                  <a:moveTo>
                    <a:pt x="217" y="0"/>
                  </a:moveTo>
                  <a:cubicBezTo>
                    <a:pt x="108" y="232"/>
                    <a:pt x="0" y="464"/>
                    <a:pt x="25" y="645"/>
                  </a:cubicBezTo>
                  <a:cubicBezTo>
                    <a:pt x="50" y="826"/>
                    <a:pt x="343" y="949"/>
                    <a:pt x="368" y="1084"/>
                  </a:cubicBezTo>
                  <a:cubicBezTo>
                    <a:pt x="393" y="1219"/>
                    <a:pt x="284" y="1336"/>
                    <a:pt x="176" y="1454"/>
                  </a:cubicBezTo>
                </a:path>
              </a:pathLst>
            </a:custGeom>
            <a:grpFill/>
            <a:ln w="38100" cap="flat" cmpd="sng">
              <a:solidFill>
                <a:srgbClr val="0066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9" name="Freeform 20"/>
            <p:cNvSpPr/>
            <p:nvPr/>
          </p:nvSpPr>
          <p:spPr bwMode="auto">
            <a:xfrm>
              <a:off x="4437" y="2131"/>
              <a:ext cx="123" cy="527"/>
            </a:xfrm>
            <a:custGeom>
              <a:avLst/>
              <a:gdLst>
                <a:gd name="T0" fmla="*/ 21 w 393"/>
                <a:gd name="T1" fmla="*/ 0 h 1454"/>
                <a:gd name="T2" fmla="*/ 3 w 393"/>
                <a:gd name="T3" fmla="*/ 85 h 1454"/>
                <a:gd name="T4" fmla="*/ 36 w 393"/>
                <a:gd name="T5" fmla="*/ 142 h 1454"/>
                <a:gd name="T6" fmla="*/ 17 w 393"/>
                <a:gd name="T7" fmla="*/ 191 h 14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3" h="1454">
                  <a:moveTo>
                    <a:pt x="217" y="0"/>
                  </a:moveTo>
                  <a:cubicBezTo>
                    <a:pt x="108" y="232"/>
                    <a:pt x="0" y="464"/>
                    <a:pt x="25" y="645"/>
                  </a:cubicBezTo>
                  <a:cubicBezTo>
                    <a:pt x="50" y="826"/>
                    <a:pt x="343" y="949"/>
                    <a:pt x="368" y="1084"/>
                  </a:cubicBezTo>
                  <a:cubicBezTo>
                    <a:pt x="393" y="1219"/>
                    <a:pt x="284" y="1336"/>
                    <a:pt x="176" y="1454"/>
                  </a:cubicBezTo>
                </a:path>
              </a:pathLst>
            </a:custGeom>
            <a:grpFill/>
            <a:ln w="38100" cap="flat" cmpd="sng">
              <a:solidFill>
                <a:srgbClr val="0066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 name="Rectangle 3"/>
          <p:cNvSpPr txBox="1">
            <a:spLocks noChangeArrowheads="1"/>
          </p:cNvSpPr>
          <p:nvPr/>
        </p:nvSpPr>
        <p:spPr bwMode="auto">
          <a:xfrm>
            <a:off x="457134" y="817335"/>
            <a:ext cx="6858065"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3.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存储芯片片选端的译码</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全译码</a:t>
            </a:r>
          </a:p>
        </p:txBody>
      </p:sp>
      <p:sp>
        <p:nvSpPr>
          <p:cNvPr id="21"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9"/>
          <p:cNvSpPr>
            <a:spLocks noChangeArrowheads="1"/>
          </p:cNvSpPr>
          <p:nvPr/>
        </p:nvSpPr>
        <p:spPr bwMode="auto">
          <a:xfrm>
            <a:off x="5884863" y="2867705"/>
            <a:ext cx="1122362"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400" dirty="0">
                <a:solidFill>
                  <a:schemeClr val="tx1"/>
                </a:solidFill>
                <a:latin typeface="Times New Roman" panose="02020603050405020304" pitchFamily="18" charset="0"/>
              </a:rPr>
              <a:t>片选端</a:t>
            </a:r>
          </a:p>
        </p:txBody>
      </p:sp>
      <p:sp>
        <p:nvSpPr>
          <p:cNvPr id="37893" name="Rectangle 10"/>
          <p:cNvSpPr>
            <a:spLocks noChangeArrowheads="1"/>
          </p:cNvSpPr>
          <p:nvPr/>
        </p:nvSpPr>
        <p:spPr bwMode="auto">
          <a:xfrm>
            <a:off x="1809750" y="5566456"/>
            <a:ext cx="1865313"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solidFill>
                  <a:schemeClr val="tx1"/>
                </a:solidFill>
                <a:latin typeface="Times New Roman" panose="02020603050405020304" pitchFamily="18" charset="0"/>
              </a:rPr>
              <a:t>D</a:t>
            </a:r>
            <a:r>
              <a:rPr kumimoji="0" lang="en-US" altLang="zh-CN" sz="2400" baseline="-25000">
                <a:solidFill>
                  <a:schemeClr val="tx1"/>
                </a:solidFill>
                <a:latin typeface="Times New Roman" panose="02020603050405020304" pitchFamily="18" charset="0"/>
              </a:rPr>
              <a:t>7</a:t>
            </a:r>
            <a:r>
              <a:rPr kumimoji="0" lang="zh-CN" altLang="en-US" sz="2400">
                <a:solidFill>
                  <a:schemeClr val="tx1"/>
                </a:solidFill>
                <a:latin typeface="Times New Roman" panose="02020603050405020304" pitchFamily="18" charset="0"/>
              </a:rPr>
              <a:t>～</a:t>
            </a:r>
            <a:r>
              <a:rPr kumimoji="0" lang="en-US" altLang="zh-CN" sz="2400">
                <a:solidFill>
                  <a:schemeClr val="tx1"/>
                </a:solidFill>
                <a:latin typeface="Times New Roman" panose="02020603050405020304" pitchFamily="18" charset="0"/>
              </a:rPr>
              <a:t>D</a:t>
            </a:r>
            <a:r>
              <a:rPr kumimoji="0" lang="en-US" altLang="zh-CN" sz="2400" baseline="-25000">
                <a:solidFill>
                  <a:schemeClr val="tx1"/>
                </a:solidFill>
                <a:latin typeface="Times New Roman" panose="02020603050405020304" pitchFamily="18" charset="0"/>
              </a:rPr>
              <a:t>0</a:t>
            </a:r>
            <a:endParaRPr kumimoji="0" lang="en-US" altLang="zh-CN" sz="2400">
              <a:solidFill>
                <a:schemeClr val="tx1"/>
              </a:solidFill>
              <a:latin typeface="Times New Roman" panose="02020603050405020304" pitchFamily="18" charset="0"/>
            </a:endParaRPr>
          </a:p>
        </p:txBody>
      </p:sp>
      <p:sp>
        <p:nvSpPr>
          <p:cNvPr id="37894" name="Rectangle 11"/>
          <p:cNvSpPr>
            <a:spLocks noChangeArrowheads="1"/>
          </p:cNvSpPr>
          <p:nvPr/>
        </p:nvSpPr>
        <p:spPr bwMode="auto">
          <a:xfrm>
            <a:off x="949779" y="2420824"/>
            <a:ext cx="186531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dirty="0">
                <a:solidFill>
                  <a:srgbClr val="C00000"/>
                </a:solidFill>
                <a:latin typeface="Times New Roman" panose="02020603050405020304" pitchFamily="18" charset="0"/>
              </a:rPr>
              <a:t>A</a:t>
            </a:r>
            <a:r>
              <a:rPr kumimoji="0" lang="en-US" altLang="zh-CN" sz="2400" baseline="-25000" dirty="0">
                <a:solidFill>
                  <a:srgbClr val="C00000"/>
                </a:solidFill>
                <a:latin typeface="Times New Roman" panose="02020603050405020304" pitchFamily="18" charset="0"/>
              </a:rPr>
              <a:t>19</a:t>
            </a:r>
            <a:r>
              <a:rPr kumimoji="0" lang="zh-CN" altLang="en-US" sz="2400" dirty="0">
                <a:solidFill>
                  <a:srgbClr val="C00000"/>
                </a:solidFill>
                <a:latin typeface="Times New Roman" panose="02020603050405020304" pitchFamily="18" charset="0"/>
              </a:rPr>
              <a:t>～</a:t>
            </a:r>
            <a:r>
              <a:rPr kumimoji="0" lang="en-US" altLang="zh-CN" sz="2400" dirty="0">
                <a:solidFill>
                  <a:srgbClr val="C00000"/>
                </a:solidFill>
                <a:latin typeface="Times New Roman" panose="02020603050405020304" pitchFamily="18" charset="0"/>
              </a:rPr>
              <a:t>A</a:t>
            </a:r>
            <a:r>
              <a:rPr kumimoji="0" lang="en-US" altLang="zh-CN" sz="2400" baseline="-25000" dirty="0">
                <a:solidFill>
                  <a:srgbClr val="C00000"/>
                </a:solidFill>
                <a:latin typeface="Times New Roman" panose="02020603050405020304" pitchFamily="18" charset="0"/>
              </a:rPr>
              <a:t>10</a:t>
            </a:r>
            <a:endParaRPr kumimoji="0" lang="en-US" altLang="zh-CN" sz="2400" dirty="0">
              <a:solidFill>
                <a:srgbClr val="C00000"/>
              </a:solidFill>
              <a:latin typeface="Times New Roman" panose="02020603050405020304" pitchFamily="18" charset="0"/>
            </a:endParaRPr>
          </a:p>
        </p:txBody>
      </p:sp>
      <p:sp>
        <p:nvSpPr>
          <p:cNvPr id="37895" name="Line 13"/>
          <p:cNvSpPr>
            <a:spLocks noChangeShapeType="1"/>
          </p:cNvSpPr>
          <p:nvPr/>
        </p:nvSpPr>
        <p:spPr bwMode="auto">
          <a:xfrm>
            <a:off x="3454400" y="5806168"/>
            <a:ext cx="5294313" cy="0"/>
          </a:xfrm>
          <a:prstGeom prst="line">
            <a:avLst/>
          </a:prstGeom>
          <a:noFill/>
          <a:ln w="38100">
            <a:solidFill>
              <a:schemeClr val="accent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6" name="Rectangle 14"/>
          <p:cNvSpPr>
            <a:spLocks noChangeArrowheads="1"/>
          </p:cNvSpPr>
          <p:nvPr/>
        </p:nvSpPr>
        <p:spPr bwMode="auto">
          <a:xfrm>
            <a:off x="1598613" y="5169581"/>
            <a:ext cx="2236787"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dirty="0">
                <a:solidFill>
                  <a:srgbClr val="C00000"/>
                </a:solidFill>
                <a:latin typeface="Times New Roman" panose="02020603050405020304" pitchFamily="18" charset="0"/>
              </a:rPr>
              <a:t>A</a:t>
            </a:r>
            <a:r>
              <a:rPr kumimoji="0" lang="en-US" altLang="zh-CN" sz="2400" baseline="-25000" dirty="0">
                <a:solidFill>
                  <a:srgbClr val="C00000"/>
                </a:solidFill>
                <a:latin typeface="Times New Roman" panose="02020603050405020304" pitchFamily="18" charset="0"/>
              </a:rPr>
              <a:t>9</a:t>
            </a:r>
            <a:r>
              <a:rPr kumimoji="0" lang="zh-CN" altLang="en-US" sz="2400" dirty="0">
                <a:solidFill>
                  <a:srgbClr val="C00000"/>
                </a:solidFill>
                <a:latin typeface="Times New Roman" panose="02020603050405020304" pitchFamily="18" charset="0"/>
              </a:rPr>
              <a:t>～</a:t>
            </a:r>
            <a:r>
              <a:rPr kumimoji="0" lang="en-US" altLang="zh-CN" sz="2400" dirty="0">
                <a:solidFill>
                  <a:srgbClr val="C00000"/>
                </a:solidFill>
                <a:latin typeface="Times New Roman" panose="02020603050405020304" pitchFamily="18" charset="0"/>
              </a:rPr>
              <a:t>A</a:t>
            </a:r>
            <a:r>
              <a:rPr kumimoji="0" lang="en-US" altLang="zh-CN" sz="2400" baseline="-25000" dirty="0">
                <a:solidFill>
                  <a:srgbClr val="C00000"/>
                </a:solidFill>
                <a:latin typeface="Times New Roman" panose="02020603050405020304" pitchFamily="18" charset="0"/>
              </a:rPr>
              <a:t>0</a:t>
            </a:r>
            <a:endParaRPr kumimoji="0" lang="en-US" altLang="zh-CN" sz="2400" dirty="0">
              <a:solidFill>
                <a:srgbClr val="C00000"/>
              </a:solidFill>
              <a:latin typeface="Times New Roman" panose="02020603050405020304" pitchFamily="18" charset="0"/>
            </a:endParaRPr>
          </a:p>
        </p:txBody>
      </p:sp>
      <p:sp>
        <p:nvSpPr>
          <p:cNvPr id="37897" name="Line 15"/>
          <p:cNvSpPr>
            <a:spLocks noChangeShapeType="1"/>
          </p:cNvSpPr>
          <p:nvPr/>
        </p:nvSpPr>
        <p:spPr bwMode="auto">
          <a:xfrm>
            <a:off x="3454400" y="5420406"/>
            <a:ext cx="5346700" cy="4762"/>
          </a:xfrm>
          <a:prstGeom prst="line">
            <a:avLst/>
          </a:prstGeom>
          <a:noFill/>
          <a:ln w="57150">
            <a:solidFill>
              <a:srgbClr val="00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8" name="Line 16"/>
          <p:cNvSpPr>
            <a:spLocks noChangeShapeType="1"/>
          </p:cNvSpPr>
          <p:nvPr/>
        </p:nvSpPr>
        <p:spPr bwMode="auto">
          <a:xfrm flipV="1">
            <a:off x="8440738" y="4948918"/>
            <a:ext cx="0" cy="846138"/>
          </a:xfrm>
          <a:prstGeom prst="line">
            <a:avLst/>
          </a:prstGeom>
          <a:noFill/>
          <a:ln w="38100">
            <a:solidFill>
              <a:schemeClr val="accent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9" name="Rectangle 4"/>
          <p:cNvSpPr>
            <a:spLocks noChangeArrowheads="1"/>
          </p:cNvSpPr>
          <p:nvPr/>
        </p:nvSpPr>
        <p:spPr bwMode="auto">
          <a:xfrm>
            <a:off x="6829425" y="3323318"/>
            <a:ext cx="2220913" cy="1662113"/>
          </a:xfrm>
          <a:prstGeom prst="rect">
            <a:avLst/>
          </a:prstGeom>
          <a:solidFill>
            <a:srgbClr val="CCFFCC"/>
          </a:solidFill>
          <a:ln w="12700">
            <a:solidFill>
              <a:schemeClr val="tx1"/>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37900" name="Rectangle 19"/>
          <p:cNvSpPr>
            <a:spLocks noChangeArrowheads="1"/>
          </p:cNvSpPr>
          <p:nvPr/>
        </p:nvSpPr>
        <p:spPr bwMode="auto">
          <a:xfrm>
            <a:off x="7388225" y="3934506"/>
            <a:ext cx="1093788"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a:solidFill>
                  <a:schemeClr val="hlink"/>
                </a:solidFill>
                <a:latin typeface="Times New Roman" panose="02020603050405020304" pitchFamily="18" charset="0"/>
              </a:rPr>
              <a:t>（</a:t>
            </a:r>
            <a:r>
              <a:rPr kumimoji="0" lang="en-US" altLang="zh-CN" sz="2400">
                <a:solidFill>
                  <a:schemeClr val="hlink"/>
                </a:solidFill>
                <a:latin typeface="Times New Roman" panose="02020603050405020304" pitchFamily="18" charset="0"/>
              </a:rPr>
              <a:t>2</a:t>
            </a:r>
            <a:r>
              <a:rPr kumimoji="0" lang="zh-CN" altLang="en-US" sz="2400">
                <a:solidFill>
                  <a:schemeClr val="hlink"/>
                </a:solidFill>
                <a:latin typeface="Times New Roman" panose="02020603050405020304" pitchFamily="18" charset="0"/>
              </a:rPr>
              <a:t>）</a:t>
            </a:r>
          </a:p>
        </p:txBody>
      </p:sp>
      <p:sp>
        <p:nvSpPr>
          <p:cNvPr id="37901" name="Rectangle 20"/>
          <p:cNvSpPr>
            <a:spLocks noChangeArrowheads="1"/>
          </p:cNvSpPr>
          <p:nvPr/>
        </p:nvSpPr>
        <p:spPr bwMode="auto">
          <a:xfrm>
            <a:off x="6315075" y="4598081"/>
            <a:ext cx="22288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rgbClr val="0033CC"/>
                </a:solidFill>
                <a:latin typeface="Times New Roman" panose="02020603050405020304" pitchFamily="18" charset="0"/>
              </a:rPr>
              <a:t>A</a:t>
            </a:r>
            <a:r>
              <a:rPr kumimoji="0" lang="en-US" altLang="zh-CN" sz="2000" baseline="-25000" dirty="0">
                <a:solidFill>
                  <a:srgbClr val="0033CC"/>
                </a:solidFill>
                <a:latin typeface="Times New Roman" panose="02020603050405020304" pitchFamily="18" charset="0"/>
              </a:rPr>
              <a:t>9</a:t>
            </a:r>
            <a:r>
              <a:rPr kumimoji="0" lang="zh-CN" altLang="en-US" sz="2000" dirty="0">
                <a:solidFill>
                  <a:srgbClr val="0033CC"/>
                </a:solidFill>
                <a:latin typeface="Times New Roman" panose="02020603050405020304" pitchFamily="18" charset="0"/>
              </a:rPr>
              <a:t>～</a:t>
            </a:r>
            <a:r>
              <a:rPr kumimoji="0" lang="en-US" altLang="zh-CN" sz="2000" dirty="0">
                <a:solidFill>
                  <a:srgbClr val="0033CC"/>
                </a:solidFill>
                <a:latin typeface="Times New Roman" panose="02020603050405020304" pitchFamily="18" charset="0"/>
              </a:rPr>
              <a:t>A</a:t>
            </a:r>
            <a:r>
              <a:rPr kumimoji="0" lang="en-US" altLang="zh-CN" sz="2000" baseline="-25000" dirty="0">
                <a:solidFill>
                  <a:srgbClr val="0033CC"/>
                </a:solidFill>
                <a:latin typeface="Times New Roman" panose="02020603050405020304" pitchFamily="18" charset="0"/>
              </a:rPr>
              <a:t>0</a:t>
            </a:r>
            <a:endParaRPr kumimoji="0" lang="en-US" altLang="zh-CN" sz="2000" dirty="0">
              <a:solidFill>
                <a:srgbClr val="0033CC"/>
              </a:solidFill>
              <a:latin typeface="Times New Roman" panose="02020603050405020304" pitchFamily="18" charset="0"/>
            </a:endParaRPr>
          </a:p>
        </p:txBody>
      </p:sp>
      <p:sp>
        <p:nvSpPr>
          <p:cNvPr id="37902" name="Rectangle 21"/>
          <p:cNvSpPr>
            <a:spLocks noChangeArrowheads="1"/>
          </p:cNvSpPr>
          <p:nvPr/>
        </p:nvSpPr>
        <p:spPr bwMode="auto">
          <a:xfrm>
            <a:off x="8045450" y="4607606"/>
            <a:ext cx="1098550"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dirty="0">
                <a:solidFill>
                  <a:schemeClr val="tx1"/>
                </a:solidFill>
                <a:latin typeface="Times New Roman" panose="02020603050405020304" pitchFamily="18" charset="0"/>
              </a:rPr>
              <a:t>D</a:t>
            </a:r>
            <a:r>
              <a:rPr kumimoji="0" lang="en-US" altLang="zh-CN" sz="2000" baseline="-25000" dirty="0">
                <a:solidFill>
                  <a:schemeClr val="tx1"/>
                </a:solidFill>
                <a:latin typeface="Times New Roman" panose="02020603050405020304" pitchFamily="18" charset="0"/>
              </a:rPr>
              <a:t>7</a:t>
            </a:r>
            <a:r>
              <a:rPr kumimoji="0" lang="zh-CN" altLang="en-US" sz="2000" dirty="0">
                <a:solidFill>
                  <a:schemeClr val="tx1"/>
                </a:solidFill>
                <a:latin typeface="Times New Roman" panose="02020603050405020304" pitchFamily="18" charset="0"/>
              </a:rPr>
              <a:t>～</a:t>
            </a:r>
            <a:r>
              <a:rPr kumimoji="0" lang="en-US" altLang="zh-CN" sz="2000" dirty="0">
                <a:solidFill>
                  <a:schemeClr val="tx1"/>
                </a:solidFill>
                <a:latin typeface="Times New Roman" panose="02020603050405020304" pitchFamily="18" charset="0"/>
              </a:rPr>
              <a:t>D</a:t>
            </a:r>
            <a:r>
              <a:rPr kumimoji="0" lang="en-US" altLang="zh-CN" sz="2000" baseline="-25000" dirty="0">
                <a:solidFill>
                  <a:schemeClr val="tx1"/>
                </a:solidFill>
                <a:latin typeface="Times New Roman" panose="02020603050405020304" pitchFamily="18" charset="0"/>
              </a:rPr>
              <a:t>0</a:t>
            </a:r>
            <a:endParaRPr kumimoji="0" lang="en-US" altLang="zh-CN" sz="2000" dirty="0">
              <a:solidFill>
                <a:schemeClr val="tx1"/>
              </a:solidFill>
              <a:latin typeface="Times New Roman" panose="02020603050405020304" pitchFamily="18" charset="0"/>
            </a:endParaRPr>
          </a:p>
        </p:txBody>
      </p:sp>
      <p:grpSp>
        <p:nvGrpSpPr>
          <p:cNvPr id="37903" name="Group 29"/>
          <p:cNvGrpSpPr/>
          <p:nvPr/>
        </p:nvGrpSpPr>
        <p:grpSpPr bwMode="auto">
          <a:xfrm>
            <a:off x="7159625" y="3334431"/>
            <a:ext cx="971550" cy="376237"/>
            <a:chOff x="3464" y="1645"/>
            <a:chExt cx="612" cy="237"/>
          </a:xfrm>
        </p:grpSpPr>
        <p:sp>
          <p:nvSpPr>
            <p:cNvPr id="37931" name="Rectangle 30"/>
            <p:cNvSpPr>
              <a:spLocks noChangeArrowheads="1"/>
            </p:cNvSpPr>
            <p:nvPr/>
          </p:nvSpPr>
          <p:spPr bwMode="auto">
            <a:xfrm>
              <a:off x="3464" y="1645"/>
              <a:ext cx="61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chemeClr val="tx1"/>
                  </a:solidFill>
                  <a:latin typeface="Times New Roman" panose="02020603050405020304" pitchFamily="18" charset="0"/>
                </a:rPr>
                <a:t>CE</a:t>
              </a:r>
            </a:p>
          </p:txBody>
        </p:sp>
        <p:sp>
          <p:nvSpPr>
            <p:cNvPr id="37932" name="Line 31"/>
            <p:cNvSpPr>
              <a:spLocks noChangeShapeType="1"/>
            </p:cNvSpPr>
            <p:nvPr/>
          </p:nvSpPr>
          <p:spPr bwMode="auto">
            <a:xfrm>
              <a:off x="3644" y="1650"/>
              <a:ext cx="24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FF99FF"/>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7904" name="Freeform 50"/>
          <p:cNvSpPr/>
          <p:nvPr/>
        </p:nvSpPr>
        <p:spPr bwMode="auto">
          <a:xfrm>
            <a:off x="3437255" y="2431415"/>
            <a:ext cx="4204335" cy="874395"/>
          </a:xfrm>
          <a:custGeom>
            <a:avLst/>
            <a:gdLst>
              <a:gd name="T0" fmla="*/ 2147483646 w 1632"/>
              <a:gd name="T1" fmla="*/ 1376991295 h 576"/>
              <a:gd name="T2" fmla="*/ 2147483646 w 1632"/>
              <a:gd name="T3" fmla="*/ 0 h 576"/>
              <a:gd name="T4" fmla="*/ 0 w 1632"/>
              <a:gd name="T5" fmla="*/ 0 h 576"/>
              <a:gd name="T6" fmla="*/ 0 60000 65536"/>
              <a:gd name="T7" fmla="*/ 0 60000 65536"/>
              <a:gd name="T8" fmla="*/ 0 60000 65536"/>
            </a:gdLst>
            <a:ahLst/>
            <a:cxnLst>
              <a:cxn ang="T6">
                <a:pos x="T0" y="T1"/>
              </a:cxn>
              <a:cxn ang="T7">
                <a:pos x="T2" y="T3"/>
              </a:cxn>
              <a:cxn ang="T8">
                <a:pos x="T4" y="T5"/>
              </a:cxn>
            </a:cxnLst>
            <a:rect l="0" t="0" r="r" b="b"/>
            <a:pathLst>
              <a:path w="1632" h="576">
                <a:moveTo>
                  <a:pt x="1632" y="576"/>
                </a:moveTo>
                <a:lnTo>
                  <a:pt x="1632" y="0"/>
                </a:lnTo>
                <a:lnTo>
                  <a:pt x="0" y="0"/>
                </a:lnTo>
              </a:path>
            </a:pathLst>
          </a:custGeom>
          <a:noFill/>
          <a:ln w="2857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05" name="Line 53"/>
          <p:cNvSpPr>
            <a:spLocks noChangeShapeType="1"/>
          </p:cNvSpPr>
          <p:nvPr/>
        </p:nvSpPr>
        <p:spPr bwMode="auto">
          <a:xfrm flipV="1">
            <a:off x="6032500" y="4948918"/>
            <a:ext cx="0" cy="846138"/>
          </a:xfrm>
          <a:prstGeom prst="line">
            <a:avLst/>
          </a:prstGeom>
          <a:noFill/>
          <a:ln w="38100">
            <a:solidFill>
              <a:schemeClr val="accent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06" name="Line 54"/>
          <p:cNvSpPr>
            <a:spLocks noChangeShapeType="1"/>
          </p:cNvSpPr>
          <p:nvPr/>
        </p:nvSpPr>
        <p:spPr bwMode="auto">
          <a:xfrm flipH="1">
            <a:off x="5032375" y="4982256"/>
            <a:ext cx="4763" cy="412750"/>
          </a:xfrm>
          <a:prstGeom prst="line">
            <a:avLst/>
          </a:prstGeom>
          <a:noFill/>
          <a:ln w="57150">
            <a:solidFill>
              <a:srgbClr val="00FF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07" name="Rectangle 56"/>
          <p:cNvSpPr>
            <a:spLocks noChangeArrowheads="1"/>
          </p:cNvSpPr>
          <p:nvPr/>
        </p:nvSpPr>
        <p:spPr bwMode="auto">
          <a:xfrm>
            <a:off x="4421188" y="3323318"/>
            <a:ext cx="2220912" cy="1662113"/>
          </a:xfrm>
          <a:prstGeom prst="rect">
            <a:avLst/>
          </a:prstGeom>
          <a:solidFill>
            <a:srgbClr val="CCFFCC"/>
          </a:solidFill>
          <a:ln w="12700">
            <a:solidFill>
              <a:schemeClr val="tx1"/>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37908" name="Rectangle 57"/>
          <p:cNvSpPr>
            <a:spLocks noChangeArrowheads="1"/>
          </p:cNvSpPr>
          <p:nvPr/>
        </p:nvSpPr>
        <p:spPr bwMode="auto">
          <a:xfrm>
            <a:off x="4960938" y="3934506"/>
            <a:ext cx="1093787"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a:solidFill>
                  <a:schemeClr val="hlink"/>
                </a:solidFill>
                <a:latin typeface="Times New Roman" panose="02020603050405020304" pitchFamily="18" charset="0"/>
              </a:rPr>
              <a:t>（</a:t>
            </a:r>
            <a:r>
              <a:rPr kumimoji="0" lang="en-US" altLang="zh-CN" sz="2400">
                <a:solidFill>
                  <a:schemeClr val="hlink"/>
                </a:solidFill>
                <a:latin typeface="Times New Roman" panose="02020603050405020304" pitchFamily="18" charset="0"/>
              </a:rPr>
              <a:t>1</a:t>
            </a:r>
            <a:r>
              <a:rPr kumimoji="0" lang="zh-CN" altLang="en-US" sz="2400">
                <a:solidFill>
                  <a:schemeClr val="hlink"/>
                </a:solidFill>
                <a:latin typeface="Times New Roman" panose="02020603050405020304" pitchFamily="18" charset="0"/>
              </a:rPr>
              <a:t>）</a:t>
            </a:r>
          </a:p>
        </p:txBody>
      </p:sp>
      <p:sp>
        <p:nvSpPr>
          <p:cNvPr id="37909" name="Rectangle 58"/>
          <p:cNvSpPr>
            <a:spLocks noChangeArrowheads="1"/>
          </p:cNvSpPr>
          <p:nvPr/>
        </p:nvSpPr>
        <p:spPr bwMode="auto">
          <a:xfrm>
            <a:off x="3906838" y="4598081"/>
            <a:ext cx="22288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rgbClr val="0033CC"/>
                </a:solidFill>
                <a:effectLst>
                  <a:outerShdw blurRad="38100" dist="38100" dir="2700000" algn="tl">
                    <a:srgbClr val="000000">
                      <a:alpha val="43137"/>
                    </a:srgbClr>
                  </a:outerShdw>
                </a:effectLst>
                <a:latin typeface="Times New Roman" panose="02020603050405020304" pitchFamily="18" charset="0"/>
              </a:rPr>
              <a:t>A</a:t>
            </a:r>
            <a:r>
              <a:rPr kumimoji="0" lang="en-US" altLang="zh-CN" sz="2000" baseline="-25000" dirty="0">
                <a:solidFill>
                  <a:srgbClr val="0033CC"/>
                </a:solidFill>
                <a:effectLst>
                  <a:outerShdw blurRad="38100" dist="38100" dir="2700000" algn="tl">
                    <a:srgbClr val="000000">
                      <a:alpha val="43137"/>
                    </a:srgbClr>
                  </a:outerShdw>
                </a:effectLst>
                <a:latin typeface="Times New Roman" panose="02020603050405020304" pitchFamily="18" charset="0"/>
              </a:rPr>
              <a:t>9</a:t>
            </a:r>
            <a:r>
              <a:rPr kumimoji="0" lang="zh-CN" altLang="en-US" sz="2000" dirty="0">
                <a:solidFill>
                  <a:srgbClr val="0033CC"/>
                </a:solidFill>
                <a:effectLst>
                  <a:outerShdw blurRad="38100" dist="38100" dir="2700000" algn="tl">
                    <a:srgbClr val="000000">
                      <a:alpha val="43137"/>
                    </a:srgbClr>
                  </a:outerShdw>
                </a:effectLst>
                <a:latin typeface="Times New Roman" panose="02020603050405020304" pitchFamily="18" charset="0"/>
              </a:rPr>
              <a:t>～</a:t>
            </a:r>
            <a:r>
              <a:rPr kumimoji="0" lang="en-US" altLang="zh-CN" sz="2000" dirty="0">
                <a:solidFill>
                  <a:srgbClr val="0033CC"/>
                </a:solidFill>
                <a:effectLst>
                  <a:outerShdw blurRad="38100" dist="38100" dir="2700000" algn="tl">
                    <a:srgbClr val="000000">
                      <a:alpha val="43137"/>
                    </a:srgbClr>
                  </a:outerShdw>
                </a:effectLst>
                <a:latin typeface="Times New Roman" panose="02020603050405020304" pitchFamily="18" charset="0"/>
              </a:rPr>
              <a:t>A</a:t>
            </a:r>
            <a:r>
              <a:rPr kumimoji="0" lang="en-US" altLang="zh-CN" sz="2000" baseline="-25000" dirty="0">
                <a:solidFill>
                  <a:srgbClr val="0033CC"/>
                </a:solidFill>
                <a:effectLst>
                  <a:outerShdw blurRad="38100" dist="38100" dir="2700000" algn="tl">
                    <a:srgbClr val="000000">
                      <a:alpha val="43137"/>
                    </a:srgbClr>
                  </a:outerShdw>
                </a:effectLst>
                <a:latin typeface="Times New Roman" panose="02020603050405020304" pitchFamily="18" charset="0"/>
              </a:rPr>
              <a:t>0</a:t>
            </a:r>
            <a:endParaRPr kumimoji="0" lang="en-US" altLang="zh-CN" sz="2000" dirty="0">
              <a:solidFill>
                <a:srgbClr val="0033CC"/>
              </a:solidFill>
              <a:effectLst>
                <a:outerShdw blurRad="38100" dist="38100" dir="2700000" algn="tl">
                  <a:srgbClr val="000000">
                    <a:alpha val="43137"/>
                  </a:srgbClr>
                </a:outerShdw>
              </a:effectLst>
              <a:latin typeface="Times New Roman" panose="02020603050405020304" pitchFamily="18" charset="0"/>
            </a:endParaRPr>
          </a:p>
        </p:txBody>
      </p:sp>
      <p:sp>
        <p:nvSpPr>
          <p:cNvPr id="37910" name="Rectangle 59"/>
          <p:cNvSpPr>
            <a:spLocks noChangeArrowheads="1"/>
          </p:cNvSpPr>
          <p:nvPr/>
        </p:nvSpPr>
        <p:spPr bwMode="auto">
          <a:xfrm>
            <a:off x="5637213" y="4607606"/>
            <a:ext cx="1439862"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dirty="0">
                <a:solidFill>
                  <a:schemeClr val="tx1"/>
                </a:solidFill>
                <a:latin typeface="Times New Roman" panose="02020603050405020304" pitchFamily="18" charset="0"/>
              </a:rPr>
              <a:t>D</a:t>
            </a:r>
            <a:r>
              <a:rPr kumimoji="0" lang="en-US" altLang="zh-CN" sz="2000" baseline="-25000" dirty="0">
                <a:solidFill>
                  <a:schemeClr val="tx1"/>
                </a:solidFill>
                <a:latin typeface="Times New Roman" panose="02020603050405020304" pitchFamily="18" charset="0"/>
              </a:rPr>
              <a:t>7</a:t>
            </a:r>
            <a:r>
              <a:rPr kumimoji="0" lang="zh-CN" altLang="en-US" sz="2000" dirty="0">
                <a:solidFill>
                  <a:schemeClr val="tx1"/>
                </a:solidFill>
                <a:latin typeface="Times New Roman" panose="02020603050405020304" pitchFamily="18" charset="0"/>
              </a:rPr>
              <a:t>～</a:t>
            </a:r>
            <a:r>
              <a:rPr kumimoji="0" lang="en-US" altLang="zh-CN" sz="2000" dirty="0">
                <a:solidFill>
                  <a:schemeClr val="tx1"/>
                </a:solidFill>
                <a:latin typeface="Times New Roman" panose="02020603050405020304" pitchFamily="18" charset="0"/>
              </a:rPr>
              <a:t>D</a:t>
            </a:r>
            <a:r>
              <a:rPr kumimoji="0" lang="en-US" altLang="zh-CN" sz="2000" baseline="-25000" dirty="0">
                <a:solidFill>
                  <a:schemeClr val="tx1"/>
                </a:solidFill>
                <a:latin typeface="Times New Roman" panose="02020603050405020304" pitchFamily="18" charset="0"/>
              </a:rPr>
              <a:t>0</a:t>
            </a:r>
            <a:endParaRPr kumimoji="0" lang="en-US" altLang="zh-CN" sz="2000" dirty="0">
              <a:solidFill>
                <a:schemeClr val="tx1"/>
              </a:solidFill>
              <a:latin typeface="Times New Roman" panose="02020603050405020304" pitchFamily="18" charset="0"/>
            </a:endParaRPr>
          </a:p>
        </p:txBody>
      </p:sp>
      <p:grpSp>
        <p:nvGrpSpPr>
          <p:cNvPr id="37911" name="Group 60"/>
          <p:cNvGrpSpPr/>
          <p:nvPr/>
        </p:nvGrpSpPr>
        <p:grpSpPr bwMode="auto">
          <a:xfrm>
            <a:off x="4751388" y="3334431"/>
            <a:ext cx="971550" cy="376237"/>
            <a:chOff x="3464" y="1645"/>
            <a:chExt cx="612" cy="237"/>
          </a:xfrm>
        </p:grpSpPr>
        <p:sp>
          <p:nvSpPr>
            <p:cNvPr id="37929" name="Rectangle 61"/>
            <p:cNvSpPr>
              <a:spLocks noChangeArrowheads="1"/>
            </p:cNvSpPr>
            <p:nvPr/>
          </p:nvSpPr>
          <p:spPr bwMode="auto">
            <a:xfrm>
              <a:off x="3464" y="1645"/>
              <a:ext cx="61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chemeClr val="tx1"/>
                  </a:solidFill>
                  <a:latin typeface="Times New Roman" panose="02020603050405020304" pitchFamily="18" charset="0"/>
                </a:rPr>
                <a:t>CE</a:t>
              </a:r>
            </a:p>
          </p:txBody>
        </p:sp>
        <p:sp>
          <p:nvSpPr>
            <p:cNvPr id="37930" name="Line 62"/>
            <p:cNvSpPr>
              <a:spLocks noChangeShapeType="1"/>
            </p:cNvSpPr>
            <p:nvPr/>
          </p:nvSpPr>
          <p:spPr bwMode="auto">
            <a:xfrm>
              <a:off x="3644" y="1650"/>
              <a:ext cx="24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FF99FF"/>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7912" name="Text Box 64"/>
          <p:cNvSpPr txBox="1">
            <a:spLocks noChangeArrowheads="1"/>
          </p:cNvSpPr>
          <p:nvPr/>
        </p:nvSpPr>
        <p:spPr bwMode="auto">
          <a:xfrm>
            <a:off x="2632830" y="1973943"/>
            <a:ext cx="677108" cy="2046288"/>
          </a:xfrm>
          <a:prstGeom prst="rect">
            <a:avLst/>
          </a:prstGeom>
          <a:solidFill>
            <a:srgbClr val="CCFFFF"/>
          </a:solidFill>
          <a:ln w="9525">
            <a:solidFill>
              <a:schemeClr val="tx1"/>
            </a:solidFill>
            <a:miter lim="800000"/>
          </a:ln>
          <a:effectLst/>
        </p:spPr>
        <p:txBody>
          <a:bodyPr vert="eaVert">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b="0" dirty="0">
                <a:solidFill>
                  <a:srgbClr val="0070C0"/>
                </a:solidFill>
                <a:ea typeface="华文新魏" panose="02010800040101010101" pitchFamily="2" charset="-122"/>
              </a:rPr>
              <a:t>译码器</a:t>
            </a:r>
          </a:p>
        </p:txBody>
      </p:sp>
      <p:sp>
        <p:nvSpPr>
          <p:cNvPr id="37913" name="Line 65"/>
          <p:cNvSpPr>
            <a:spLocks noChangeShapeType="1"/>
          </p:cNvSpPr>
          <p:nvPr/>
        </p:nvSpPr>
        <p:spPr bwMode="auto">
          <a:xfrm>
            <a:off x="1778000" y="3002643"/>
            <a:ext cx="860425" cy="1588"/>
          </a:xfrm>
          <a:prstGeom prst="line">
            <a:avLst/>
          </a:prstGeom>
          <a:noFill/>
          <a:ln w="57150">
            <a:solidFill>
              <a:srgbClr val="00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14" name="Freeform 66"/>
          <p:cNvSpPr/>
          <p:nvPr/>
        </p:nvSpPr>
        <p:spPr bwMode="auto">
          <a:xfrm>
            <a:off x="3448050" y="2953431"/>
            <a:ext cx="1822450" cy="368300"/>
          </a:xfrm>
          <a:custGeom>
            <a:avLst/>
            <a:gdLst>
              <a:gd name="T0" fmla="*/ 2035125002 w 1632"/>
              <a:gd name="T1" fmla="*/ 235494601 h 576"/>
              <a:gd name="T2" fmla="*/ 2035125002 w 1632"/>
              <a:gd name="T3" fmla="*/ 0 h 576"/>
              <a:gd name="T4" fmla="*/ 0 w 1632"/>
              <a:gd name="T5" fmla="*/ 0 h 576"/>
              <a:gd name="T6" fmla="*/ 0 60000 65536"/>
              <a:gd name="T7" fmla="*/ 0 60000 65536"/>
              <a:gd name="T8" fmla="*/ 0 60000 65536"/>
            </a:gdLst>
            <a:ahLst/>
            <a:cxnLst>
              <a:cxn ang="T6">
                <a:pos x="T0" y="T1"/>
              </a:cxn>
              <a:cxn ang="T7">
                <a:pos x="T2" y="T3"/>
              </a:cxn>
              <a:cxn ang="T8">
                <a:pos x="T4" y="T5"/>
              </a:cxn>
            </a:cxnLst>
            <a:rect l="0" t="0" r="r" b="b"/>
            <a:pathLst>
              <a:path w="1632" h="576">
                <a:moveTo>
                  <a:pt x="1632" y="576"/>
                </a:moveTo>
                <a:lnTo>
                  <a:pt x="1632" y="0"/>
                </a:lnTo>
                <a:lnTo>
                  <a:pt x="0" y="0"/>
                </a:lnTo>
              </a:path>
            </a:pathLst>
          </a:custGeom>
          <a:noFill/>
          <a:ln w="2857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15" name="Rectangle 67"/>
          <p:cNvSpPr>
            <a:spLocks noChangeArrowheads="1"/>
          </p:cNvSpPr>
          <p:nvPr/>
        </p:nvSpPr>
        <p:spPr bwMode="auto">
          <a:xfrm>
            <a:off x="3265488" y="1991406"/>
            <a:ext cx="1865312"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b="0">
                <a:solidFill>
                  <a:schemeClr val="hlink"/>
                </a:solidFill>
                <a:latin typeface="Times New Roman" panose="02020603050405020304" pitchFamily="18" charset="0"/>
              </a:rPr>
              <a:t>0000000001</a:t>
            </a:r>
          </a:p>
        </p:txBody>
      </p:sp>
      <p:sp>
        <p:nvSpPr>
          <p:cNvPr id="37916" name="Rectangle 68"/>
          <p:cNvSpPr>
            <a:spLocks noChangeArrowheads="1"/>
          </p:cNvSpPr>
          <p:nvPr/>
        </p:nvSpPr>
        <p:spPr bwMode="auto">
          <a:xfrm>
            <a:off x="3265488" y="2558143"/>
            <a:ext cx="1865312"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b="0">
                <a:solidFill>
                  <a:schemeClr val="hlink"/>
                </a:solidFill>
                <a:latin typeface="Times New Roman" panose="02020603050405020304" pitchFamily="18" charset="0"/>
              </a:rPr>
              <a:t>0000000000</a:t>
            </a:r>
          </a:p>
        </p:txBody>
      </p:sp>
      <p:sp>
        <p:nvSpPr>
          <p:cNvPr id="37918" name="Line 73"/>
          <p:cNvSpPr>
            <a:spLocks noChangeShapeType="1"/>
          </p:cNvSpPr>
          <p:nvPr/>
        </p:nvSpPr>
        <p:spPr bwMode="auto">
          <a:xfrm flipH="1">
            <a:off x="7435850" y="4991781"/>
            <a:ext cx="3175" cy="404812"/>
          </a:xfrm>
          <a:prstGeom prst="line">
            <a:avLst/>
          </a:prstGeom>
          <a:noFill/>
          <a:ln w="57150">
            <a:solidFill>
              <a:srgbClr val="00FF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19" name="Oval 74"/>
          <p:cNvSpPr>
            <a:spLocks noChangeAspect="1" noChangeArrowheads="1"/>
          </p:cNvSpPr>
          <p:nvPr/>
        </p:nvSpPr>
        <p:spPr bwMode="auto">
          <a:xfrm>
            <a:off x="3324225" y="2370818"/>
            <a:ext cx="107950" cy="107950"/>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37920" name="Oval 75"/>
          <p:cNvSpPr>
            <a:spLocks noChangeAspect="1" noChangeArrowheads="1"/>
          </p:cNvSpPr>
          <p:nvPr/>
        </p:nvSpPr>
        <p:spPr bwMode="auto">
          <a:xfrm>
            <a:off x="3324225" y="2896281"/>
            <a:ext cx="107950" cy="107950"/>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37921" name="AutoShape 77"/>
          <p:cNvSpPr/>
          <p:nvPr/>
        </p:nvSpPr>
        <p:spPr bwMode="auto">
          <a:xfrm>
            <a:off x="406400" y="4183743"/>
            <a:ext cx="1552575" cy="463550"/>
          </a:xfrm>
          <a:prstGeom prst="borderCallout2">
            <a:avLst>
              <a:gd name="adj1" fmla="val 24657"/>
              <a:gd name="adj2" fmla="val 104907"/>
              <a:gd name="adj3" fmla="val 24657"/>
              <a:gd name="adj4" fmla="val 127097"/>
              <a:gd name="adj5" fmla="val 192468"/>
              <a:gd name="adj6" fmla="val 151532"/>
            </a:avLst>
          </a:prstGeom>
          <a:solidFill>
            <a:schemeClr val="accent1">
              <a:lumMod val="75000"/>
            </a:schemeClr>
          </a:solidFill>
          <a:ln w="9525">
            <a:solidFill>
              <a:srgbClr val="FF99FF"/>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100" dirty="0">
                <a:solidFill>
                  <a:srgbClr val="FFFF00"/>
                </a:solidFill>
                <a:effectLst>
                  <a:outerShdw blurRad="38100" dist="38100" dir="2700000" algn="tl">
                    <a:srgbClr val="000000">
                      <a:alpha val="43137"/>
                    </a:srgbClr>
                  </a:outerShdw>
                </a:effectLst>
              </a:rPr>
              <a:t>低位地址线</a:t>
            </a:r>
          </a:p>
        </p:txBody>
      </p:sp>
      <p:sp>
        <p:nvSpPr>
          <p:cNvPr id="37922" name="AutoShape 78"/>
          <p:cNvSpPr/>
          <p:nvPr/>
        </p:nvSpPr>
        <p:spPr bwMode="auto">
          <a:xfrm>
            <a:off x="406400" y="3421743"/>
            <a:ext cx="1600200" cy="457200"/>
          </a:xfrm>
          <a:prstGeom prst="borderCallout2">
            <a:avLst>
              <a:gd name="adj1" fmla="val 25000"/>
              <a:gd name="adj2" fmla="val 104764"/>
              <a:gd name="adj3" fmla="val 25000"/>
              <a:gd name="adj4" fmla="val 107838"/>
              <a:gd name="adj5" fmla="val -99653"/>
              <a:gd name="adj6" fmla="val 110912"/>
            </a:avLst>
          </a:prstGeom>
          <a:solidFill>
            <a:schemeClr val="accent1">
              <a:lumMod val="50000"/>
            </a:schemeClr>
          </a:solidFill>
          <a:ln w="9525">
            <a:solidFill>
              <a:srgbClr val="FF99FF"/>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100" b="0" dirty="0">
                <a:solidFill>
                  <a:srgbClr val="FFFF00"/>
                </a:solidFill>
                <a:effectLst>
                  <a:outerShdw blurRad="38100" dist="38100" dir="2700000" algn="tl">
                    <a:srgbClr val="000000">
                      <a:alpha val="43137"/>
                    </a:srgbClr>
                  </a:outerShdw>
                </a:effectLst>
              </a:rPr>
              <a:t>高位地址线</a:t>
            </a:r>
          </a:p>
        </p:txBody>
      </p:sp>
      <p:sp>
        <p:nvSpPr>
          <p:cNvPr id="37923" name="Oval 79"/>
          <p:cNvSpPr>
            <a:spLocks noChangeArrowheads="1"/>
          </p:cNvSpPr>
          <p:nvPr/>
        </p:nvSpPr>
        <p:spPr bwMode="auto">
          <a:xfrm>
            <a:off x="1064419" y="2371272"/>
            <a:ext cx="1905000" cy="533400"/>
          </a:xfrm>
          <a:prstGeom prst="ellipse">
            <a:avLst/>
          </a:prstGeom>
          <a:noFill/>
          <a:ln w="9525">
            <a:solidFill>
              <a:srgbClr val="CC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dirty="0">
              <a:solidFill>
                <a:srgbClr val="CC3399"/>
              </a:solidFill>
            </a:endParaRPr>
          </a:p>
        </p:txBody>
      </p:sp>
      <p:sp>
        <p:nvSpPr>
          <p:cNvPr id="37924" name="Oval 80"/>
          <p:cNvSpPr>
            <a:spLocks noChangeArrowheads="1"/>
          </p:cNvSpPr>
          <p:nvPr/>
        </p:nvSpPr>
        <p:spPr bwMode="auto">
          <a:xfrm>
            <a:off x="1844675" y="5098143"/>
            <a:ext cx="1685925" cy="533400"/>
          </a:xfrm>
          <a:prstGeom prst="ellipse">
            <a:avLst/>
          </a:prstGeom>
          <a:noFill/>
          <a:ln w="9525">
            <a:solidFill>
              <a:srgbClr val="CC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endParaRPr kumimoji="1" lang="zh-CN" altLang="en-US" sz="2500" b="1">
              <a:solidFill>
                <a:srgbClr val="CC3399"/>
              </a:solidFill>
              <a:latin typeface="Tahoma" panose="020B0604030504040204" pitchFamily="34" charset="0"/>
              <a:ea typeface="宋体" panose="02010600030101010101" pitchFamily="2" charset="-122"/>
            </a:endParaRPr>
          </a:p>
        </p:txBody>
      </p:sp>
      <p:cxnSp>
        <p:nvCxnSpPr>
          <p:cNvPr id="37925" name="直接连接符 42"/>
          <p:cNvCxnSpPr/>
          <p:nvPr/>
        </p:nvCxnSpPr>
        <p:spPr bwMode="auto">
          <a:xfrm>
            <a:off x="5054600" y="3386818"/>
            <a:ext cx="431800"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26" name="直接连接符 44"/>
          <p:cNvCxnSpPr/>
          <p:nvPr/>
        </p:nvCxnSpPr>
        <p:spPr bwMode="auto">
          <a:xfrm>
            <a:off x="7448550" y="3383643"/>
            <a:ext cx="433388" cy="0"/>
          </a:xfrm>
          <a:prstGeom prst="line">
            <a:avLst/>
          </a:prstGeom>
          <a:noFill/>
          <a:ln w="9525" algn="ctr">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3"/>
          <p:cNvSpPr txBox="1">
            <a:spLocks noChangeArrowheads="1"/>
          </p:cNvSpPr>
          <p:nvPr/>
        </p:nvSpPr>
        <p:spPr bwMode="auto">
          <a:xfrm>
            <a:off x="457134" y="817335"/>
            <a:ext cx="850906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3.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存储芯片的片选端的译码</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全译码（例</a:t>
            </a:r>
            <a:r>
              <a:rPr lang="en-US" altLang="zh-CN" b="1" dirty="0">
                <a:solidFill>
                  <a:srgbClr val="C00000"/>
                </a:solidFill>
                <a:effectLst>
                  <a:outerShdw blurRad="38100" dist="38100" dir="2700000" algn="tl">
                    <a:srgbClr val="000000">
                      <a:alpha val="43137"/>
                    </a:srgbClr>
                  </a:outerShdw>
                </a:effectLst>
                <a:latin typeface="Times New Roman" panose="02020603050405020304" pitchFamily="18" charset="0"/>
              </a:rPr>
              <a:t>2</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a:t>
            </a:r>
          </a:p>
        </p:txBody>
      </p:sp>
      <p:sp>
        <p:nvSpPr>
          <p:cNvPr id="42"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
        <p:nvSpPr>
          <p:cNvPr id="2" name="文本框 1"/>
          <p:cNvSpPr txBox="1"/>
          <p:nvPr/>
        </p:nvSpPr>
        <p:spPr>
          <a:xfrm>
            <a:off x="9408795" y="4262120"/>
            <a:ext cx="3048000" cy="368300"/>
          </a:xfrm>
          <a:prstGeom prst="rect">
            <a:avLst/>
          </a:prstGeom>
          <a:noFill/>
        </p:spPr>
        <p:txBody>
          <a:bodyPr wrap="square" rtlCol="0">
            <a:spAutoFit/>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body" idx="1"/>
          </p:nvPr>
        </p:nvSpPr>
        <p:spPr>
          <a:xfrm>
            <a:off x="856615" y="1699895"/>
            <a:ext cx="8109585" cy="3618230"/>
          </a:xfrm>
        </p:spPr>
        <p:txBody>
          <a:bodyPr/>
          <a:lstStyle/>
          <a:p>
            <a:pPr eaLnBrk="1" hangingPunct="1">
              <a:lnSpc>
                <a:spcPct val="130000"/>
              </a:lnSpc>
            </a:pPr>
            <a:r>
              <a:rPr lang="zh-CN" altLang="en-US" sz="2800" dirty="0">
                <a:latin typeface="Times New Roman" panose="02020603050405020304" pitchFamily="18" charset="0"/>
              </a:rPr>
              <a:t>只有部分（高位）地址线参与对存储芯片的译码</a:t>
            </a:r>
          </a:p>
          <a:p>
            <a:pPr eaLnBrk="1" hangingPunct="1">
              <a:lnSpc>
                <a:spcPct val="130000"/>
              </a:lnSpc>
            </a:pPr>
            <a:r>
              <a:rPr lang="zh-CN" altLang="en-US" sz="2800" dirty="0">
                <a:solidFill>
                  <a:srgbClr val="0070C0"/>
                </a:solidFill>
                <a:effectLst>
                  <a:outerShdw blurRad="38100" dist="38100" dir="2700000" algn="tl">
                    <a:srgbClr val="000000">
                      <a:alpha val="43137"/>
                    </a:srgbClr>
                  </a:outerShdw>
                </a:effectLst>
                <a:latin typeface="Times New Roman" panose="02020603050405020304" pitchFamily="18" charset="0"/>
              </a:rPr>
              <a:t>每个存储单元将对应多个地址</a:t>
            </a:r>
            <a:r>
              <a:rPr lang="en-US" altLang="zh-CN" sz="2800" b="1" dirty="0">
                <a:solidFill>
                  <a:srgbClr val="0070C0"/>
                </a:solidFill>
                <a:effectLst>
                  <a:outerShdw blurRad="38100" dist="38100" dir="2700000" algn="tl">
                    <a:srgbClr val="000000">
                      <a:alpha val="43137"/>
                    </a:srgbClr>
                  </a:outerShdw>
                </a:effectLst>
                <a:latin typeface="Times New Roman" panose="02020603050405020304" pitchFamily="18" charset="0"/>
              </a:rPr>
              <a:t> </a:t>
            </a:r>
            <a:r>
              <a:rPr lang="zh-CN" altLang="en-US" sz="2800" u="sng" dirty="0">
                <a:latin typeface="Times New Roman" panose="02020603050405020304" pitchFamily="18" charset="0"/>
              </a:rPr>
              <a:t>（地址重复）</a:t>
            </a:r>
            <a:r>
              <a:rPr lang="zh-CN" altLang="en-US" sz="2800" dirty="0">
                <a:latin typeface="Times New Roman" panose="02020603050405020304" pitchFamily="18" charset="0"/>
              </a:rPr>
              <a:t>，需要选取一个可用地址</a:t>
            </a:r>
          </a:p>
          <a:p>
            <a:pPr eaLnBrk="1" hangingPunct="1">
              <a:lnSpc>
                <a:spcPct val="130000"/>
              </a:lnSpc>
            </a:pPr>
            <a:r>
              <a:rPr lang="zh-CN" altLang="en-US" sz="2800" dirty="0">
                <a:latin typeface="Times New Roman" panose="02020603050405020304" pitchFamily="18" charset="0"/>
              </a:rPr>
              <a:t>可简化译码电路的设计</a:t>
            </a:r>
          </a:p>
          <a:p>
            <a:pPr eaLnBrk="1" hangingPunct="1">
              <a:lnSpc>
                <a:spcPct val="130000"/>
              </a:lnSpc>
            </a:pPr>
            <a:r>
              <a:rPr lang="zh-CN" altLang="en-US" sz="2800" dirty="0">
                <a:latin typeface="Times New Roman" panose="02020603050405020304" pitchFamily="18" charset="0"/>
              </a:rPr>
              <a:t>但系统的部分地址空间将被浪费</a:t>
            </a:r>
            <a:endParaRPr lang="zh-CN" altLang="en-US" sz="2800" dirty="0"/>
          </a:p>
        </p:txBody>
      </p:sp>
      <p:sp>
        <p:nvSpPr>
          <p:cNvPr id="11" name="Rectangle 3"/>
          <p:cNvSpPr txBox="1">
            <a:spLocks noChangeArrowheads="1"/>
          </p:cNvSpPr>
          <p:nvPr/>
        </p:nvSpPr>
        <p:spPr bwMode="auto">
          <a:xfrm>
            <a:off x="457134" y="817335"/>
            <a:ext cx="850906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3.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存储芯片的片选端的译码</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部分译码</a:t>
            </a:r>
          </a:p>
        </p:txBody>
      </p:sp>
      <p:sp>
        <p:nvSpPr>
          <p:cNvPr id="5"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9" name="Rectangle 152"/>
          <p:cNvSpPr>
            <a:spLocks noChangeArrowheads="1"/>
          </p:cNvSpPr>
          <p:nvPr/>
        </p:nvSpPr>
        <p:spPr bwMode="auto">
          <a:xfrm>
            <a:off x="2971800" y="5871024"/>
            <a:ext cx="3276600" cy="457200"/>
          </a:xfrm>
          <a:prstGeom prst="rect">
            <a:avLst/>
          </a:prstGeom>
          <a:solidFill>
            <a:srgbClr val="0070C0"/>
          </a:solidFill>
          <a:ln>
            <a:noFill/>
          </a:ln>
          <a:effectLst/>
        </p:spPr>
        <p:txBody>
          <a:bodyPr lIns="12700" tIns="12700" rIns="12700" bIns="12700"/>
          <a:lstStyle/>
          <a:p>
            <a:pPr algn="ctr">
              <a:spcBef>
                <a:spcPct val="0"/>
              </a:spcBef>
            </a:pPr>
            <a:r>
              <a:rPr lang="zh-CN" altLang="en-US" sz="2400" b="1" dirty="0">
                <a:solidFill>
                  <a:schemeClr val="bg1"/>
                </a:solidFill>
                <a:latin typeface="Times New Roman" panose="02020603050405020304" pitchFamily="18" charset="0"/>
                <a:ea typeface="宋体" panose="02010600030101010101" pitchFamily="2" charset="-122"/>
              </a:rPr>
              <a:t>地址分析</a:t>
            </a:r>
          </a:p>
        </p:txBody>
      </p:sp>
      <p:grpSp>
        <p:nvGrpSpPr>
          <p:cNvPr id="5" name="组合 4"/>
          <p:cNvGrpSpPr/>
          <p:nvPr/>
        </p:nvGrpSpPr>
        <p:grpSpPr>
          <a:xfrm>
            <a:off x="560388" y="1527624"/>
            <a:ext cx="7821612" cy="4105275"/>
            <a:chOff x="560388" y="1527624"/>
            <a:chExt cx="7821612" cy="4105275"/>
          </a:xfrm>
        </p:grpSpPr>
        <p:sp>
          <p:nvSpPr>
            <p:cNvPr id="50181" name="Rectangle 37"/>
            <p:cNvSpPr>
              <a:spLocks noChangeArrowheads="1"/>
            </p:cNvSpPr>
            <p:nvPr/>
          </p:nvSpPr>
          <p:spPr bwMode="auto">
            <a:xfrm>
              <a:off x="2840038" y="1718124"/>
              <a:ext cx="1193800" cy="3117850"/>
            </a:xfrm>
            <a:prstGeom prst="rect">
              <a:avLst/>
            </a:prstGeom>
            <a:solidFill>
              <a:srgbClr val="CCFFFF"/>
            </a:solidFill>
            <a:ln w="28575">
              <a:solidFill>
                <a:srgbClr val="FF99FF"/>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50182" name="Rectangle 5"/>
            <p:cNvSpPr>
              <a:spLocks noChangeArrowheads="1"/>
            </p:cNvSpPr>
            <p:nvPr/>
          </p:nvSpPr>
          <p:spPr bwMode="auto">
            <a:xfrm>
              <a:off x="3355975" y="3907287"/>
              <a:ext cx="5810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solidFill>
                    <a:srgbClr val="FFFF00"/>
                  </a:solidFill>
                  <a:latin typeface="Times New Roman" panose="02020603050405020304" pitchFamily="18" charset="0"/>
                </a:rPr>
                <a:t>138</a:t>
              </a:r>
            </a:p>
          </p:txBody>
        </p:sp>
        <p:sp>
          <p:nvSpPr>
            <p:cNvPr id="50183" name="Rectangle 6"/>
            <p:cNvSpPr>
              <a:spLocks noChangeArrowheads="1"/>
            </p:cNvSpPr>
            <p:nvPr/>
          </p:nvSpPr>
          <p:spPr bwMode="auto">
            <a:xfrm>
              <a:off x="1668463" y="1843537"/>
              <a:ext cx="682625"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ct val="0"/>
                </a:spcBef>
                <a:buClrTx/>
                <a:buSzTx/>
                <a:buFontTx/>
                <a:buNone/>
              </a:pPr>
              <a:r>
                <a:rPr kumimoji="0" lang="en-US" altLang="zh-CN" sz="2400" dirty="0">
                  <a:solidFill>
                    <a:srgbClr val="0070C0"/>
                  </a:solidFill>
                  <a:latin typeface="Times New Roman" panose="02020603050405020304" pitchFamily="18" charset="0"/>
                </a:rPr>
                <a:t>A</a:t>
              </a:r>
              <a:r>
                <a:rPr kumimoji="0" lang="en-US" altLang="zh-CN" sz="2400" baseline="-25000" dirty="0">
                  <a:solidFill>
                    <a:srgbClr val="0070C0"/>
                  </a:solidFill>
                  <a:latin typeface="Times New Roman" panose="02020603050405020304" pitchFamily="18" charset="0"/>
                </a:rPr>
                <a:t>17</a:t>
              </a:r>
              <a:r>
                <a:rPr kumimoji="0" lang="en-US" altLang="zh-CN" sz="2400" dirty="0">
                  <a:solidFill>
                    <a:srgbClr val="0070C0"/>
                  </a:solidFill>
                  <a:latin typeface="Times New Roman" panose="02020603050405020304" pitchFamily="18" charset="0"/>
                </a:rPr>
                <a:t> </a:t>
              </a:r>
            </a:p>
            <a:p>
              <a:pPr algn="r">
                <a:spcBef>
                  <a:spcPct val="0"/>
                </a:spcBef>
                <a:buClrTx/>
                <a:buSzTx/>
                <a:buFontTx/>
                <a:buNone/>
              </a:pPr>
              <a:r>
                <a:rPr kumimoji="0" lang="en-US" altLang="zh-CN" sz="2400" dirty="0">
                  <a:solidFill>
                    <a:srgbClr val="0070C0"/>
                  </a:solidFill>
                  <a:latin typeface="Times New Roman" panose="02020603050405020304" pitchFamily="18" charset="0"/>
                </a:rPr>
                <a:t>A</a:t>
              </a:r>
              <a:r>
                <a:rPr kumimoji="0" lang="en-US" altLang="zh-CN" sz="2400" baseline="-25000" dirty="0">
                  <a:solidFill>
                    <a:srgbClr val="0070C0"/>
                  </a:solidFill>
                  <a:latin typeface="Times New Roman" panose="02020603050405020304" pitchFamily="18" charset="0"/>
                </a:rPr>
                <a:t>16</a:t>
              </a:r>
              <a:endParaRPr kumimoji="0" lang="en-US" altLang="zh-CN" sz="2400" dirty="0">
                <a:solidFill>
                  <a:srgbClr val="0070C0"/>
                </a:solidFill>
                <a:latin typeface="Times New Roman" panose="02020603050405020304" pitchFamily="18" charset="0"/>
              </a:endParaRPr>
            </a:p>
          </p:txBody>
        </p:sp>
        <p:sp>
          <p:nvSpPr>
            <p:cNvPr id="50184" name="Rectangle 7"/>
            <p:cNvSpPr>
              <a:spLocks noChangeArrowheads="1"/>
            </p:cNvSpPr>
            <p:nvPr/>
          </p:nvSpPr>
          <p:spPr bwMode="auto">
            <a:xfrm>
              <a:off x="1447800" y="5032824"/>
              <a:ext cx="1360488"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dirty="0">
                  <a:solidFill>
                    <a:srgbClr val="7030A0"/>
                  </a:solidFill>
                  <a:latin typeface="Times New Roman" panose="02020603050405020304" pitchFamily="18" charset="0"/>
                </a:rPr>
                <a:t>A</a:t>
              </a:r>
              <a:r>
                <a:rPr kumimoji="0" lang="en-US" altLang="zh-CN" sz="2400" baseline="-25000" dirty="0">
                  <a:solidFill>
                    <a:srgbClr val="7030A0"/>
                  </a:solidFill>
                  <a:latin typeface="Times New Roman" panose="02020603050405020304" pitchFamily="18" charset="0"/>
                </a:rPr>
                <a:t>11</a:t>
              </a:r>
              <a:r>
                <a:rPr kumimoji="0" lang="zh-CN" altLang="en-US" sz="2400" dirty="0">
                  <a:solidFill>
                    <a:srgbClr val="7030A0"/>
                  </a:solidFill>
                  <a:latin typeface="Times New Roman" panose="02020603050405020304" pitchFamily="18" charset="0"/>
                </a:rPr>
                <a:t>～</a:t>
              </a:r>
              <a:r>
                <a:rPr kumimoji="0" lang="en-US" altLang="zh-CN" sz="2400" dirty="0">
                  <a:solidFill>
                    <a:srgbClr val="7030A0"/>
                  </a:solidFill>
                  <a:latin typeface="Times New Roman" panose="02020603050405020304" pitchFamily="18" charset="0"/>
                </a:rPr>
                <a:t>A</a:t>
              </a:r>
              <a:r>
                <a:rPr kumimoji="0" lang="en-US" altLang="zh-CN" sz="2400" baseline="-25000" dirty="0">
                  <a:solidFill>
                    <a:srgbClr val="7030A0"/>
                  </a:solidFill>
                  <a:latin typeface="Times New Roman" panose="02020603050405020304" pitchFamily="18" charset="0"/>
                </a:rPr>
                <a:t>0</a:t>
              </a:r>
              <a:endParaRPr kumimoji="0" lang="en-US" altLang="zh-CN" sz="2400" dirty="0">
                <a:solidFill>
                  <a:srgbClr val="7030A0"/>
                </a:solidFill>
                <a:latin typeface="Times New Roman" panose="02020603050405020304" pitchFamily="18" charset="0"/>
              </a:endParaRPr>
            </a:p>
          </p:txBody>
        </p:sp>
        <p:sp>
          <p:nvSpPr>
            <p:cNvPr id="50185" name="Rectangle 8"/>
            <p:cNvSpPr>
              <a:spLocks noChangeArrowheads="1"/>
            </p:cNvSpPr>
            <p:nvPr/>
          </p:nvSpPr>
          <p:spPr bwMode="auto">
            <a:xfrm>
              <a:off x="1751013" y="3464374"/>
              <a:ext cx="581025" cy="139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a:spcBef>
                  <a:spcPts val="40"/>
                </a:spcBef>
                <a:buClrTx/>
                <a:buSzTx/>
                <a:buFontTx/>
                <a:buNone/>
              </a:pPr>
              <a:r>
                <a:rPr kumimoji="0" lang="en-US" altLang="zh-CN" sz="2400" dirty="0">
                  <a:solidFill>
                    <a:srgbClr val="0070C0"/>
                  </a:solidFill>
                  <a:latin typeface="Times New Roman" panose="02020603050405020304" pitchFamily="18" charset="0"/>
                </a:rPr>
                <a:t>A</a:t>
              </a:r>
              <a:r>
                <a:rPr kumimoji="0" lang="en-US" altLang="zh-CN" sz="2400" baseline="-25000" dirty="0">
                  <a:solidFill>
                    <a:srgbClr val="0070C0"/>
                  </a:solidFill>
                  <a:latin typeface="Times New Roman" panose="02020603050405020304" pitchFamily="18" charset="0"/>
                </a:rPr>
                <a:t>14</a:t>
              </a:r>
              <a:r>
                <a:rPr kumimoji="0" lang="en-US" altLang="zh-CN" sz="2400" dirty="0">
                  <a:solidFill>
                    <a:srgbClr val="0070C0"/>
                  </a:solidFill>
                  <a:latin typeface="Times New Roman" panose="02020603050405020304" pitchFamily="18" charset="0"/>
                </a:rPr>
                <a:t> </a:t>
              </a:r>
            </a:p>
            <a:p>
              <a:pPr algn="r">
                <a:spcBef>
                  <a:spcPts val="40"/>
                </a:spcBef>
                <a:buClrTx/>
                <a:buSzTx/>
                <a:buFontTx/>
                <a:buNone/>
              </a:pPr>
              <a:r>
                <a:rPr kumimoji="0" lang="en-US" altLang="zh-CN" sz="2400" dirty="0">
                  <a:solidFill>
                    <a:srgbClr val="0070C0"/>
                  </a:solidFill>
                  <a:latin typeface="Times New Roman" panose="02020603050405020304" pitchFamily="18" charset="0"/>
                </a:rPr>
                <a:t>A</a:t>
              </a:r>
              <a:r>
                <a:rPr kumimoji="0" lang="en-US" altLang="zh-CN" sz="2400" baseline="-25000" dirty="0">
                  <a:solidFill>
                    <a:srgbClr val="0070C0"/>
                  </a:solidFill>
                  <a:latin typeface="Times New Roman" panose="02020603050405020304" pitchFamily="18" charset="0"/>
                </a:rPr>
                <a:t>13</a:t>
              </a:r>
            </a:p>
            <a:p>
              <a:pPr algn="r">
                <a:spcBef>
                  <a:spcPts val="40"/>
                </a:spcBef>
                <a:buClrTx/>
                <a:buSzTx/>
                <a:buFontTx/>
                <a:buNone/>
              </a:pPr>
              <a:r>
                <a:rPr kumimoji="0" lang="en-US" altLang="zh-CN" sz="2400" dirty="0">
                  <a:solidFill>
                    <a:srgbClr val="0070C0"/>
                  </a:solidFill>
                  <a:latin typeface="Times New Roman" panose="02020603050405020304" pitchFamily="18" charset="0"/>
                </a:rPr>
                <a:t>A</a:t>
              </a:r>
              <a:r>
                <a:rPr kumimoji="0" lang="en-US" altLang="zh-CN" sz="2400" baseline="-25000" dirty="0">
                  <a:solidFill>
                    <a:srgbClr val="0070C0"/>
                  </a:solidFill>
                  <a:latin typeface="Times New Roman" panose="02020603050405020304" pitchFamily="18" charset="0"/>
                </a:rPr>
                <a:t>12</a:t>
              </a:r>
              <a:endParaRPr kumimoji="0" lang="en-US" altLang="zh-CN" sz="2400" dirty="0">
                <a:solidFill>
                  <a:srgbClr val="0070C0"/>
                </a:solidFill>
                <a:latin typeface="Times New Roman" panose="02020603050405020304" pitchFamily="18" charset="0"/>
              </a:endParaRPr>
            </a:p>
          </p:txBody>
        </p:sp>
        <p:sp>
          <p:nvSpPr>
            <p:cNvPr id="50186" name="Rectangle 10"/>
            <p:cNvSpPr>
              <a:spLocks noChangeArrowheads="1"/>
            </p:cNvSpPr>
            <p:nvPr/>
          </p:nvSpPr>
          <p:spPr bwMode="auto">
            <a:xfrm>
              <a:off x="6610350" y="3750124"/>
              <a:ext cx="685800" cy="977900"/>
            </a:xfrm>
            <a:prstGeom prst="rect">
              <a:avLst/>
            </a:prstGeom>
            <a:solidFill>
              <a:srgbClr val="CCFFCC"/>
            </a:solidFill>
            <a:ln w="28575">
              <a:solidFill>
                <a:schemeClr val="accent1"/>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50187" name="Rectangle 11"/>
            <p:cNvSpPr>
              <a:spLocks noChangeArrowheads="1"/>
            </p:cNvSpPr>
            <p:nvPr/>
          </p:nvSpPr>
          <p:spPr bwMode="auto">
            <a:xfrm>
              <a:off x="7635875" y="3750124"/>
              <a:ext cx="685800" cy="977900"/>
            </a:xfrm>
            <a:prstGeom prst="rect">
              <a:avLst/>
            </a:prstGeom>
            <a:solidFill>
              <a:srgbClr val="CCFFCC"/>
            </a:solidFill>
            <a:ln w="28575">
              <a:solidFill>
                <a:schemeClr val="accent1"/>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50188" name="Rectangle 12"/>
            <p:cNvSpPr>
              <a:spLocks noChangeArrowheads="1"/>
            </p:cNvSpPr>
            <p:nvPr/>
          </p:nvSpPr>
          <p:spPr bwMode="auto">
            <a:xfrm>
              <a:off x="5584825" y="3750124"/>
              <a:ext cx="685800" cy="977900"/>
            </a:xfrm>
            <a:prstGeom prst="rect">
              <a:avLst/>
            </a:prstGeom>
            <a:solidFill>
              <a:srgbClr val="CCFFCC"/>
            </a:solidFill>
            <a:ln w="28575">
              <a:solidFill>
                <a:schemeClr val="accent1"/>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50189" name="Rectangle 13"/>
            <p:cNvSpPr>
              <a:spLocks noChangeArrowheads="1"/>
            </p:cNvSpPr>
            <p:nvPr/>
          </p:nvSpPr>
          <p:spPr bwMode="auto">
            <a:xfrm>
              <a:off x="4559300" y="3750124"/>
              <a:ext cx="685800" cy="977900"/>
            </a:xfrm>
            <a:prstGeom prst="rect">
              <a:avLst/>
            </a:prstGeom>
            <a:solidFill>
              <a:srgbClr val="CCFFCC"/>
            </a:solidFill>
            <a:ln w="28575">
              <a:solidFill>
                <a:schemeClr val="accent1"/>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50190" name="Rectangle 14"/>
            <p:cNvSpPr>
              <a:spLocks noChangeArrowheads="1"/>
            </p:cNvSpPr>
            <p:nvPr/>
          </p:nvSpPr>
          <p:spPr bwMode="auto">
            <a:xfrm>
              <a:off x="7764463" y="4199387"/>
              <a:ext cx="4445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a:solidFill>
                    <a:schemeClr val="hlink"/>
                  </a:solidFill>
                  <a:latin typeface="Times New Roman" panose="02020603050405020304" pitchFamily="18" charset="0"/>
                </a:rPr>
                <a:t>(4)</a:t>
              </a:r>
            </a:p>
          </p:txBody>
        </p:sp>
        <p:sp>
          <p:nvSpPr>
            <p:cNvPr id="50191" name="Rectangle 15"/>
            <p:cNvSpPr>
              <a:spLocks noChangeArrowheads="1"/>
            </p:cNvSpPr>
            <p:nvPr/>
          </p:nvSpPr>
          <p:spPr bwMode="auto">
            <a:xfrm>
              <a:off x="6746875" y="4199387"/>
              <a:ext cx="4445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a:solidFill>
                    <a:schemeClr val="hlink"/>
                  </a:solidFill>
                  <a:latin typeface="Times New Roman" panose="02020603050405020304" pitchFamily="18" charset="0"/>
                </a:rPr>
                <a:t>(3)</a:t>
              </a:r>
            </a:p>
          </p:txBody>
        </p:sp>
        <p:sp>
          <p:nvSpPr>
            <p:cNvPr id="50192" name="Rectangle 16"/>
            <p:cNvSpPr>
              <a:spLocks noChangeArrowheads="1"/>
            </p:cNvSpPr>
            <p:nvPr/>
          </p:nvSpPr>
          <p:spPr bwMode="auto">
            <a:xfrm>
              <a:off x="5781675" y="4199387"/>
              <a:ext cx="444500" cy="447675"/>
            </a:xfrm>
            <a:prstGeom prst="rect">
              <a:avLst/>
            </a:prstGeom>
            <a:solidFill>
              <a:srgbClr val="CCFFCC"/>
            </a:solidFill>
            <a:ln>
              <a:noFill/>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dirty="0">
                  <a:solidFill>
                    <a:schemeClr val="hlink"/>
                  </a:solidFill>
                  <a:latin typeface="Times New Roman" panose="02020603050405020304" pitchFamily="18" charset="0"/>
                </a:rPr>
                <a:t>(2)</a:t>
              </a:r>
            </a:p>
          </p:txBody>
        </p:sp>
        <p:sp>
          <p:nvSpPr>
            <p:cNvPr id="50193" name="Rectangle 17"/>
            <p:cNvSpPr>
              <a:spLocks noChangeArrowheads="1"/>
            </p:cNvSpPr>
            <p:nvPr/>
          </p:nvSpPr>
          <p:spPr bwMode="auto">
            <a:xfrm>
              <a:off x="4692650" y="4199387"/>
              <a:ext cx="4445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a:solidFill>
                    <a:schemeClr val="hlink"/>
                  </a:solidFill>
                  <a:latin typeface="Times New Roman" panose="02020603050405020304" pitchFamily="18" charset="0"/>
                </a:rPr>
                <a:t>(1)</a:t>
              </a:r>
            </a:p>
          </p:txBody>
        </p:sp>
        <p:sp>
          <p:nvSpPr>
            <p:cNvPr id="50194" name="Rectangle 18"/>
            <p:cNvSpPr>
              <a:spLocks noChangeArrowheads="1"/>
            </p:cNvSpPr>
            <p:nvPr/>
          </p:nvSpPr>
          <p:spPr bwMode="auto">
            <a:xfrm>
              <a:off x="7602538" y="3842199"/>
              <a:ext cx="77946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b="0" dirty="0">
                  <a:solidFill>
                    <a:srgbClr val="0070C0"/>
                  </a:solidFill>
                  <a:latin typeface="Times New Roman" panose="02020603050405020304" pitchFamily="18" charset="0"/>
                </a:rPr>
                <a:t>2732</a:t>
              </a:r>
            </a:p>
          </p:txBody>
        </p:sp>
        <p:sp>
          <p:nvSpPr>
            <p:cNvPr id="50195" name="Rectangle 19"/>
            <p:cNvSpPr>
              <a:spLocks noChangeArrowheads="1"/>
            </p:cNvSpPr>
            <p:nvPr/>
          </p:nvSpPr>
          <p:spPr bwMode="auto">
            <a:xfrm>
              <a:off x="6581775" y="3842199"/>
              <a:ext cx="779463" cy="454025"/>
            </a:xfrm>
            <a:prstGeom prst="rect">
              <a:avLst/>
            </a:prstGeom>
            <a:solidFill>
              <a:srgbClr val="CCFFCC"/>
            </a:solidFill>
            <a:ln>
              <a:noFill/>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rgbClr val="0070C0"/>
                  </a:solidFill>
                  <a:latin typeface="Times New Roman" panose="02020603050405020304" pitchFamily="18" charset="0"/>
                </a:rPr>
                <a:t>2732</a:t>
              </a:r>
            </a:p>
          </p:txBody>
        </p:sp>
        <p:sp>
          <p:nvSpPr>
            <p:cNvPr id="50196" name="Rectangle 20"/>
            <p:cNvSpPr>
              <a:spLocks noChangeArrowheads="1"/>
            </p:cNvSpPr>
            <p:nvPr/>
          </p:nvSpPr>
          <p:spPr bwMode="auto">
            <a:xfrm>
              <a:off x="5561013" y="3842199"/>
              <a:ext cx="7747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rgbClr val="0070C0"/>
                  </a:solidFill>
                  <a:latin typeface="Times New Roman" panose="02020603050405020304" pitchFamily="18" charset="0"/>
                </a:rPr>
                <a:t>2732</a:t>
              </a:r>
            </a:p>
          </p:txBody>
        </p:sp>
        <p:sp>
          <p:nvSpPr>
            <p:cNvPr id="50197" name="Rectangle 21"/>
            <p:cNvSpPr>
              <a:spLocks noChangeArrowheads="1"/>
            </p:cNvSpPr>
            <p:nvPr/>
          </p:nvSpPr>
          <p:spPr bwMode="auto">
            <a:xfrm>
              <a:off x="4535488" y="3842199"/>
              <a:ext cx="774700" cy="454025"/>
            </a:xfrm>
            <a:prstGeom prst="rect">
              <a:avLst/>
            </a:prstGeom>
            <a:noFill/>
            <a:ln w="2857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rgbClr val="0070C0"/>
                  </a:solidFill>
                  <a:latin typeface="Times New Roman" panose="02020603050405020304" pitchFamily="18" charset="0"/>
                </a:rPr>
                <a:t>2732</a:t>
              </a:r>
            </a:p>
          </p:txBody>
        </p:sp>
        <p:sp>
          <p:nvSpPr>
            <p:cNvPr id="50198" name="Rectangle 22"/>
            <p:cNvSpPr>
              <a:spLocks noChangeArrowheads="1"/>
            </p:cNvSpPr>
            <p:nvPr/>
          </p:nvSpPr>
          <p:spPr bwMode="auto">
            <a:xfrm>
              <a:off x="2967038" y="3535812"/>
              <a:ext cx="379412"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a:solidFill>
                    <a:schemeClr val="tx1"/>
                  </a:solidFill>
                  <a:latin typeface="Times New Roman" panose="02020603050405020304" pitchFamily="18" charset="0"/>
                </a:rPr>
                <a:t>C</a:t>
              </a:r>
            </a:p>
            <a:p>
              <a:pPr>
                <a:spcBef>
                  <a:spcPct val="0"/>
                </a:spcBef>
                <a:buClrTx/>
                <a:buSzTx/>
                <a:buFontTx/>
                <a:buNone/>
              </a:pPr>
              <a:r>
                <a:rPr kumimoji="0" lang="en-US" altLang="zh-CN" sz="2400">
                  <a:solidFill>
                    <a:schemeClr val="tx1"/>
                  </a:solidFill>
                  <a:latin typeface="Times New Roman" panose="02020603050405020304" pitchFamily="18" charset="0"/>
                </a:rPr>
                <a:t>B</a:t>
              </a:r>
            </a:p>
            <a:p>
              <a:pPr>
                <a:spcBef>
                  <a:spcPct val="0"/>
                </a:spcBef>
                <a:buClrTx/>
                <a:buSzTx/>
                <a:buFontTx/>
                <a:buNone/>
              </a:pPr>
              <a:r>
                <a:rPr kumimoji="0" lang="en-US" altLang="zh-CN" sz="2400">
                  <a:solidFill>
                    <a:schemeClr val="tx1"/>
                  </a:solidFill>
                  <a:latin typeface="Times New Roman" panose="02020603050405020304" pitchFamily="18" charset="0"/>
                </a:rPr>
                <a:t>A</a:t>
              </a:r>
            </a:p>
          </p:txBody>
        </p:sp>
        <p:sp>
          <p:nvSpPr>
            <p:cNvPr id="50199" name="Rectangle 23"/>
            <p:cNvSpPr>
              <a:spLocks noChangeArrowheads="1"/>
            </p:cNvSpPr>
            <p:nvPr/>
          </p:nvSpPr>
          <p:spPr bwMode="auto">
            <a:xfrm>
              <a:off x="2967038" y="1926404"/>
              <a:ext cx="617220"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a:solidFill>
                    <a:schemeClr val="tx1"/>
                  </a:solidFill>
                  <a:latin typeface="Times New Roman" panose="02020603050405020304" pitchFamily="18" charset="0"/>
                </a:rPr>
                <a:t>G</a:t>
              </a:r>
            </a:p>
          </p:txBody>
        </p:sp>
        <p:sp>
          <p:nvSpPr>
            <p:cNvPr id="50200" name="Oval 24"/>
            <p:cNvSpPr>
              <a:spLocks noChangeArrowheads="1"/>
            </p:cNvSpPr>
            <p:nvPr/>
          </p:nvSpPr>
          <p:spPr bwMode="auto">
            <a:xfrm>
              <a:off x="2693988" y="2891287"/>
              <a:ext cx="107950" cy="107950"/>
            </a:xfrm>
            <a:prstGeom prst="ellipse">
              <a:avLst/>
            </a:prstGeom>
            <a:noFill/>
            <a:ln w="28575">
              <a:solidFill>
                <a:srgbClr val="00FF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50201" name="Freeform 25"/>
            <p:cNvSpPr/>
            <p:nvPr/>
          </p:nvSpPr>
          <p:spPr bwMode="auto">
            <a:xfrm>
              <a:off x="1498600" y="2938912"/>
              <a:ext cx="1187450" cy="9525"/>
            </a:xfrm>
            <a:custGeom>
              <a:avLst/>
              <a:gdLst>
                <a:gd name="T0" fmla="*/ 1885076875 w 748"/>
                <a:gd name="T1" fmla="*/ 0 h 6"/>
                <a:gd name="T2" fmla="*/ 0 w 748"/>
                <a:gd name="T3" fmla="*/ 15120938 h 6"/>
                <a:gd name="T4" fmla="*/ 0 60000 65536"/>
                <a:gd name="T5" fmla="*/ 0 60000 65536"/>
              </a:gdLst>
              <a:ahLst/>
              <a:cxnLst>
                <a:cxn ang="T4">
                  <a:pos x="T0" y="T1"/>
                </a:cxn>
                <a:cxn ang="T5">
                  <a:pos x="T2" y="T3"/>
                </a:cxn>
              </a:cxnLst>
              <a:rect l="0" t="0" r="r" b="b"/>
              <a:pathLst>
                <a:path w="748" h="6">
                  <a:moveTo>
                    <a:pt x="748" y="0"/>
                  </a:moveTo>
                  <a:lnTo>
                    <a:pt x="0" y="6"/>
                  </a:lnTo>
                </a:path>
              </a:pathLst>
            </a:custGeom>
            <a:solidFill>
              <a:srgbClr val="FFFFFF"/>
            </a:solidFill>
            <a:ln w="28575">
              <a:solidFill>
                <a:srgbClr val="00FFFF"/>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0202" name="Group 26"/>
            <p:cNvGrpSpPr/>
            <p:nvPr/>
          </p:nvGrpSpPr>
          <p:grpSpPr bwMode="auto">
            <a:xfrm>
              <a:off x="2452688" y="3737424"/>
              <a:ext cx="387350" cy="744538"/>
              <a:chOff x="0" y="0"/>
              <a:chExt cx="20000" cy="20073"/>
            </a:xfrm>
          </p:grpSpPr>
          <p:sp>
            <p:nvSpPr>
              <p:cNvPr id="50238" name="Line 27"/>
              <p:cNvSpPr>
                <a:spLocks noChangeShapeType="1"/>
              </p:cNvSpPr>
              <p:nvPr/>
            </p:nvSpPr>
            <p:spPr bwMode="auto">
              <a:xfrm flipH="1">
                <a:off x="0" y="0"/>
                <a:ext cx="20000" cy="49"/>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39" name="Line 28"/>
              <p:cNvSpPr>
                <a:spLocks noChangeShapeType="1"/>
              </p:cNvSpPr>
              <p:nvPr/>
            </p:nvSpPr>
            <p:spPr bwMode="auto">
              <a:xfrm flipH="1">
                <a:off x="0" y="10009"/>
                <a:ext cx="20000" cy="54"/>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40" name="Line 29"/>
              <p:cNvSpPr>
                <a:spLocks noChangeShapeType="1"/>
              </p:cNvSpPr>
              <p:nvPr/>
            </p:nvSpPr>
            <p:spPr bwMode="auto">
              <a:xfrm flipH="1">
                <a:off x="0" y="20024"/>
                <a:ext cx="20000" cy="49"/>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0204" name="Oval 32"/>
            <p:cNvSpPr>
              <a:spLocks noChangeArrowheads="1"/>
            </p:cNvSpPr>
            <p:nvPr/>
          </p:nvSpPr>
          <p:spPr bwMode="auto">
            <a:xfrm>
              <a:off x="4040188" y="2773812"/>
              <a:ext cx="107950" cy="107950"/>
            </a:xfrm>
            <a:prstGeom prst="ellipse">
              <a:avLst/>
            </a:prstGeom>
            <a:noFill/>
            <a:ln w="28575">
              <a:solidFill>
                <a:srgbClr val="00FF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50205" name="Oval 33"/>
            <p:cNvSpPr>
              <a:spLocks noChangeArrowheads="1"/>
            </p:cNvSpPr>
            <p:nvPr/>
          </p:nvSpPr>
          <p:spPr bwMode="auto">
            <a:xfrm>
              <a:off x="4040188" y="2362649"/>
              <a:ext cx="107950" cy="107950"/>
            </a:xfrm>
            <a:prstGeom prst="ellipse">
              <a:avLst/>
            </a:prstGeom>
            <a:noFill/>
            <a:ln w="28575">
              <a:solidFill>
                <a:srgbClr val="00FF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50206" name="Oval 34"/>
            <p:cNvSpPr>
              <a:spLocks noChangeArrowheads="1"/>
            </p:cNvSpPr>
            <p:nvPr/>
          </p:nvSpPr>
          <p:spPr bwMode="auto">
            <a:xfrm>
              <a:off x="4040188" y="3200849"/>
              <a:ext cx="107950" cy="107950"/>
            </a:xfrm>
            <a:prstGeom prst="ellipse">
              <a:avLst/>
            </a:prstGeom>
            <a:noFill/>
            <a:ln w="28575">
              <a:solidFill>
                <a:srgbClr val="00FF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50207" name="Oval 35"/>
            <p:cNvSpPr>
              <a:spLocks noChangeArrowheads="1"/>
            </p:cNvSpPr>
            <p:nvPr/>
          </p:nvSpPr>
          <p:spPr bwMode="auto">
            <a:xfrm>
              <a:off x="4040188" y="1978474"/>
              <a:ext cx="107950" cy="107950"/>
            </a:xfrm>
            <a:prstGeom prst="ellipse">
              <a:avLst/>
            </a:prstGeom>
            <a:noFill/>
            <a:ln w="28575">
              <a:solidFill>
                <a:srgbClr val="00FF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50208" name="Line 38"/>
            <p:cNvSpPr>
              <a:spLocks noChangeShapeType="1"/>
            </p:cNvSpPr>
            <p:nvPr/>
          </p:nvSpPr>
          <p:spPr bwMode="auto">
            <a:xfrm flipH="1">
              <a:off x="2452688" y="2107062"/>
              <a:ext cx="387350" cy="6350"/>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09" name="Line 43"/>
            <p:cNvSpPr>
              <a:spLocks noChangeShapeType="1"/>
            </p:cNvSpPr>
            <p:nvPr/>
          </p:nvSpPr>
          <p:spPr bwMode="auto">
            <a:xfrm flipV="1">
              <a:off x="4902200" y="4734374"/>
              <a:ext cx="0" cy="555625"/>
            </a:xfrm>
            <a:prstGeom prst="line">
              <a:avLst/>
            </a:prstGeom>
            <a:noFill/>
            <a:ln w="38100">
              <a:solidFill>
                <a:srgbClr val="00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10" name="Line 44"/>
            <p:cNvSpPr>
              <a:spLocks noChangeShapeType="1"/>
            </p:cNvSpPr>
            <p:nvPr/>
          </p:nvSpPr>
          <p:spPr bwMode="auto">
            <a:xfrm flipV="1">
              <a:off x="5948363" y="4755012"/>
              <a:ext cx="0" cy="534987"/>
            </a:xfrm>
            <a:prstGeom prst="line">
              <a:avLst/>
            </a:prstGeom>
            <a:noFill/>
            <a:ln w="38100">
              <a:solidFill>
                <a:srgbClr val="00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11" name="Line 45"/>
            <p:cNvSpPr>
              <a:spLocks noChangeShapeType="1"/>
            </p:cNvSpPr>
            <p:nvPr/>
          </p:nvSpPr>
          <p:spPr bwMode="auto">
            <a:xfrm flipV="1">
              <a:off x="6981825" y="4755012"/>
              <a:ext cx="0" cy="534987"/>
            </a:xfrm>
            <a:prstGeom prst="line">
              <a:avLst/>
            </a:prstGeom>
            <a:noFill/>
            <a:ln w="38100">
              <a:solidFill>
                <a:srgbClr val="00FF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12" name="Freeform 46"/>
            <p:cNvSpPr/>
            <p:nvPr/>
          </p:nvSpPr>
          <p:spPr bwMode="auto">
            <a:xfrm>
              <a:off x="2867025" y="4766124"/>
              <a:ext cx="5127625" cy="523875"/>
            </a:xfrm>
            <a:custGeom>
              <a:avLst/>
              <a:gdLst>
                <a:gd name="T0" fmla="*/ 0 w 20000"/>
                <a:gd name="T1" fmla="*/ 13665306 h 20000"/>
                <a:gd name="T2" fmla="*/ 43054103 w 20000"/>
                <a:gd name="T3" fmla="*/ 13665306 h 20000"/>
                <a:gd name="T4" fmla="*/ 36875315 w 20000"/>
                <a:gd name="T5" fmla="*/ 13665306 h 20000"/>
                <a:gd name="T6" fmla="*/ 1314232593 w 20000"/>
                <a:gd name="T7" fmla="*/ 13665306 h 20000"/>
                <a:gd name="T8" fmla="*/ 1314232593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0" y="19917"/>
                  </a:moveTo>
                  <a:lnTo>
                    <a:pt x="655" y="19917"/>
                  </a:lnTo>
                  <a:lnTo>
                    <a:pt x="561" y="19917"/>
                  </a:lnTo>
                  <a:lnTo>
                    <a:pt x="19994" y="19917"/>
                  </a:lnTo>
                  <a:lnTo>
                    <a:pt x="19994" y="0"/>
                  </a:lnTo>
                </a:path>
              </a:pathLst>
            </a:custGeom>
            <a:noFill/>
            <a:ln w="38100" cap="flat" cmpd="sng">
              <a:solidFill>
                <a:srgbClr val="00FF00"/>
              </a:solidFill>
              <a:prstDash val="solid"/>
              <a:round/>
              <a:headEnd type="none" w="sm" len="sm"/>
              <a:tailEnd type="triangl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13" name="Freeform 47"/>
            <p:cNvSpPr/>
            <p:nvPr/>
          </p:nvSpPr>
          <p:spPr bwMode="auto">
            <a:xfrm>
              <a:off x="4148138" y="2453137"/>
              <a:ext cx="1685925" cy="1274762"/>
            </a:xfrm>
            <a:custGeom>
              <a:avLst/>
              <a:gdLst>
                <a:gd name="T0" fmla="*/ 0 w 20000"/>
                <a:gd name="T1" fmla="*/ 0 h 20000"/>
                <a:gd name="T2" fmla="*/ 141982113 w 20000"/>
                <a:gd name="T3" fmla="*/ 0 h 20000"/>
                <a:gd name="T4" fmla="*/ 141982113 w 20000"/>
                <a:gd name="T5" fmla="*/ 81112787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19981" y="0"/>
                  </a:lnTo>
                  <a:lnTo>
                    <a:pt x="19981" y="19966"/>
                  </a:lnTo>
                </a:path>
              </a:pathLst>
            </a:custGeom>
            <a:noFill/>
            <a:ln w="28575" cap="flat">
              <a:solidFill>
                <a:srgbClr val="00FFFF"/>
              </a:solidFill>
              <a:prstDash val="solid"/>
              <a:round/>
              <a:headEnd type="none" w="sm" len="sm"/>
              <a:tailEnd type="triangl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14" name="Freeform 48"/>
            <p:cNvSpPr/>
            <p:nvPr/>
          </p:nvSpPr>
          <p:spPr bwMode="auto">
            <a:xfrm>
              <a:off x="4148138" y="2037212"/>
              <a:ext cx="661987" cy="1690687"/>
            </a:xfrm>
            <a:custGeom>
              <a:avLst/>
              <a:gdLst>
                <a:gd name="T0" fmla="*/ 0 w 20000"/>
                <a:gd name="T1" fmla="*/ 0 h 20000"/>
                <a:gd name="T2" fmla="*/ 21857652 w 20000"/>
                <a:gd name="T3" fmla="*/ 0 h 20000"/>
                <a:gd name="T4" fmla="*/ 21857652 w 20000"/>
                <a:gd name="T5" fmla="*/ 142735320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19951" y="0"/>
                  </a:lnTo>
                  <a:lnTo>
                    <a:pt x="19951" y="19974"/>
                  </a:lnTo>
                </a:path>
              </a:pathLst>
            </a:custGeom>
            <a:noFill/>
            <a:ln w="28575" cap="flat">
              <a:solidFill>
                <a:srgbClr val="00FFFF"/>
              </a:solidFill>
              <a:prstDash val="solid"/>
              <a:round/>
              <a:headEnd type="none" w="sm" len="sm"/>
              <a:tailEnd type="triangl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15" name="Freeform 49"/>
            <p:cNvSpPr/>
            <p:nvPr/>
          </p:nvSpPr>
          <p:spPr bwMode="auto">
            <a:xfrm>
              <a:off x="4148138" y="2842074"/>
              <a:ext cx="2728912" cy="885825"/>
            </a:xfrm>
            <a:custGeom>
              <a:avLst/>
              <a:gdLst>
                <a:gd name="T0" fmla="*/ 0 w 20000"/>
                <a:gd name="T1" fmla="*/ 0 h 20000"/>
                <a:gd name="T2" fmla="*/ 372124674 w 20000"/>
                <a:gd name="T3" fmla="*/ 0 h 20000"/>
                <a:gd name="T4" fmla="*/ 372124674 w 20000"/>
                <a:gd name="T5" fmla="*/ 39138185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19988" y="0"/>
                  </a:lnTo>
                  <a:lnTo>
                    <a:pt x="19988" y="19951"/>
                  </a:lnTo>
                </a:path>
              </a:pathLst>
            </a:custGeom>
            <a:noFill/>
            <a:ln w="28575" cap="flat">
              <a:solidFill>
                <a:srgbClr val="00FFFF"/>
              </a:solidFill>
              <a:prstDash val="solid"/>
              <a:round/>
              <a:headEnd type="none" w="sm" len="sm"/>
              <a:tailEnd type="triangl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16" name="Freeform 50"/>
            <p:cNvSpPr/>
            <p:nvPr/>
          </p:nvSpPr>
          <p:spPr bwMode="auto">
            <a:xfrm>
              <a:off x="4148138" y="3257999"/>
              <a:ext cx="3778250" cy="469900"/>
            </a:xfrm>
            <a:custGeom>
              <a:avLst/>
              <a:gdLst>
                <a:gd name="T0" fmla="*/ 0 w 20000"/>
                <a:gd name="T1" fmla="*/ 0 h 20000"/>
                <a:gd name="T2" fmla="*/ 713437502 w 20000"/>
                <a:gd name="T3" fmla="*/ 0 h 20000"/>
                <a:gd name="T4" fmla="*/ 713437502 w 20000"/>
                <a:gd name="T5" fmla="*/ 10989504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19991" y="0"/>
                  </a:lnTo>
                  <a:lnTo>
                    <a:pt x="19991" y="19908"/>
                  </a:lnTo>
                </a:path>
              </a:pathLst>
            </a:custGeom>
            <a:noFill/>
            <a:ln w="28575" cap="flat">
              <a:solidFill>
                <a:srgbClr val="00FFFF"/>
              </a:solidFill>
              <a:prstDash val="solid"/>
              <a:round/>
              <a:headEnd type="none" w="sm" len="sm"/>
              <a:tailEnd type="triangl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17" name="Rectangle 53"/>
            <p:cNvSpPr>
              <a:spLocks noChangeArrowheads="1"/>
            </p:cNvSpPr>
            <p:nvPr/>
          </p:nvSpPr>
          <p:spPr bwMode="auto">
            <a:xfrm>
              <a:off x="2967038" y="2302959"/>
              <a:ext cx="617220" cy="376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a:solidFill>
                    <a:schemeClr val="tx1"/>
                  </a:solidFill>
                  <a:latin typeface="Times New Roman" panose="02020603050405020304" pitchFamily="18" charset="0"/>
                </a:rPr>
                <a:t>G2A</a:t>
              </a:r>
            </a:p>
          </p:txBody>
        </p:sp>
        <p:sp>
          <p:nvSpPr>
            <p:cNvPr id="50218" name="Rectangle 56"/>
            <p:cNvSpPr>
              <a:spLocks noChangeArrowheads="1"/>
            </p:cNvSpPr>
            <p:nvPr/>
          </p:nvSpPr>
          <p:spPr bwMode="auto">
            <a:xfrm>
              <a:off x="2646363" y="2807149"/>
              <a:ext cx="97155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a:solidFill>
                    <a:schemeClr val="tx1"/>
                  </a:solidFill>
                  <a:latin typeface="Times New Roman" panose="02020603050405020304" pitchFamily="18" charset="0"/>
                </a:rPr>
                <a:t>   G2B</a:t>
              </a:r>
            </a:p>
          </p:txBody>
        </p:sp>
        <p:sp>
          <p:nvSpPr>
            <p:cNvPr id="50219" name="Rectangle 60"/>
            <p:cNvSpPr>
              <a:spLocks noChangeArrowheads="1"/>
            </p:cNvSpPr>
            <p:nvPr/>
          </p:nvSpPr>
          <p:spPr bwMode="auto">
            <a:xfrm>
              <a:off x="560388" y="2746824"/>
              <a:ext cx="97155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dirty="0">
                  <a:solidFill>
                    <a:schemeClr val="hlink"/>
                  </a:solidFill>
                  <a:latin typeface="Times New Roman" panose="02020603050405020304" pitchFamily="18" charset="0"/>
                </a:rPr>
                <a:t>IO/M</a:t>
              </a:r>
            </a:p>
          </p:txBody>
        </p:sp>
        <p:grpSp>
          <p:nvGrpSpPr>
            <p:cNvPr id="50220" name="Group 66"/>
            <p:cNvGrpSpPr/>
            <p:nvPr/>
          </p:nvGrpSpPr>
          <p:grpSpPr bwMode="auto">
            <a:xfrm>
              <a:off x="4032250" y="3434212"/>
              <a:ext cx="971550" cy="376237"/>
              <a:chOff x="354" y="2358"/>
              <a:chExt cx="612" cy="237"/>
            </a:xfrm>
          </p:grpSpPr>
          <p:sp>
            <p:nvSpPr>
              <p:cNvPr id="50236" name="Rectangle 67"/>
              <p:cNvSpPr>
                <a:spLocks noChangeArrowheads="1"/>
              </p:cNvSpPr>
              <p:nvPr/>
            </p:nvSpPr>
            <p:spPr bwMode="auto">
              <a:xfrm>
                <a:off x="354" y="2358"/>
                <a:ext cx="61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chemeClr val="tx1"/>
                    </a:solidFill>
                    <a:latin typeface="Times New Roman" panose="02020603050405020304" pitchFamily="18" charset="0"/>
                  </a:rPr>
                  <a:t>CE</a:t>
                </a:r>
              </a:p>
            </p:txBody>
          </p:sp>
          <p:sp>
            <p:nvSpPr>
              <p:cNvPr id="50237" name="Line 68"/>
              <p:cNvSpPr>
                <a:spLocks noChangeShapeType="1"/>
              </p:cNvSpPr>
              <p:nvPr/>
            </p:nvSpPr>
            <p:spPr bwMode="auto">
              <a:xfrm>
                <a:off x="534" y="2363"/>
                <a:ext cx="24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FFFF"/>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0221" name="Group 70"/>
            <p:cNvGrpSpPr/>
            <p:nvPr/>
          </p:nvGrpSpPr>
          <p:grpSpPr bwMode="auto">
            <a:xfrm>
              <a:off x="5067300" y="3434212"/>
              <a:ext cx="971550" cy="376237"/>
              <a:chOff x="354" y="2358"/>
              <a:chExt cx="612" cy="237"/>
            </a:xfrm>
          </p:grpSpPr>
          <p:sp>
            <p:nvSpPr>
              <p:cNvPr id="50234" name="Rectangle 71"/>
              <p:cNvSpPr>
                <a:spLocks noChangeArrowheads="1"/>
              </p:cNvSpPr>
              <p:nvPr/>
            </p:nvSpPr>
            <p:spPr bwMode="auto">
              <a:xfrm>
                <a:off x="354" y="2358"/>
                <a:ext cx="61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chemeClr val="tx1"/>
                    </a:solidFill>
                    <a:latin typeface="Times New Roman" panose="02020603050405020304" pitchFamily="18" charset="0"/>
                  </a:rPr>
                  <a:t>CE</a:t>
                </a:r>
              </a:p>
            </p:txBody>
          </p:sp>
          <p:sp>
            <p:nvSpPr>
              <p:cNvPr id="50235" name="Line 72"/>
              <p:cNvSpPr>
                <a:spLocks noChangeShapeType="1"/>
              </p:cNvSpPr>
              <p:nvPr/>
            </p:nvSpPr>
            <p:spPr bwMode="auto">
              <a:xfrm>
                <a:off x="534" y="2363"/>
                <a:ext cx="24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FFFF"/>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0222" name="Group 73"/>
            <p:cNvGrpSpPr/>
            <p:nvPr/>
          </p:nvGrpSpPr>
          <p:grpSpPr bwMode="auto">
            <a:xfrm>
              <a:off x="6102350" y="3434212"/>
              <a:ext cx="971550" cy="376237"/>
              <a:chOff x="354" y="2358"/>
              <a:chExt cx="612" cy="237"/>
            </a:xfrm>
          </p:grpSpPr>
          <p:sp>
            <p:nvSpPr>
              <p:cNvPr id="50232" name="Rectangle 74"/>
              <p:cNvSpPr>
                <a:spLocks noChangeArrowheads="1"/>
              </p:cNvSpPr>
              <p:nvPr/>
            </p:nvSpPr>
            <p:spPr bwMode="auto">
              <a:xfrm>
                <a:off x="354" y="2358"/>
                <a:ext cx="61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chemeClr val="tx1"/>
                    </a:solidFill>
                    <a:latin typeface="Times New Roman" panose="02020603050405020304" pitchFamily="18" charset="0"/>
                  </a:rPr>
                  <a:t>CE</a:t>
                </a:r>
              </a:p>
            </p:txBody>
          </p:sp>
          <p:sp>
            <p:nvSpPr>
              <p:cNvPr id="50233" name="Line 75"/>
              <p:cNvSpPr>
                <a:spLocks noChangeShapeType="1"/>
              </p:cNvSpPr>
              <p:nvPr/>
            </p:nvSpPr>
            <p:spPr bwMode="auto">
              <a:xfrm>
                <a:off x="534" y="2363"/>
                <a:ext cx="24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FFFF"/>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0223" name="Group 76"/>
            <p:cNvGrpSpPr/>
            <p:nvPr/>
          </p:nvGrpSpPr>
          <p:grpSpPr bwMode="auto">
            <a:xfrm>
              <a:off x="7161213" y="3434212"/>
              <a:ext cx="971550" cy="376237"/>
              <a:chOff x="354" y="2358"/>
              <a:chExt cx="612" cy="237"/>
            </a:xfrm>
          </p:grpSpPr>
          <p:sp>
            <p:nvSpPr>
              <p:cNvPr id="50230" name="Rectangle 77"/>
              <p:cNvSpPr>
                <a:spLocks noChangeArrowheads="1"/>
              </p:cNvSpPr>
              <p:nvPr/>
            </p:nvSpPr>
            <p:spPr bwMode="auto">
              <a:xfrm>
                <a:off x="354" y="2358"/>
                <a:ext cx="61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dirty="0">
                    <a:solidFill>
                      <a:schemeClr val="tx1"/>
                    </a:solidFill>
                    <a:latin typeface="Times New Roman" panose="02020603050405020304" pitchFamily="18" charset="0"/>
                  </a:rPr>
                  <a:t>CE</a:t>
                </a:r>
              </a:p>
            </p:txBody>
          </p:sp>
          <p:sp>
            <p:nvSpPr>
              <p:cNvPr id="50231" name="Line 78"/>
              <p:cNvSpPr>
                <a:spLocks noChangeShapeType="1"/>
              </p:cNvSpPr>
              <p:nvPr/>
            </p:nvSpPr>
            <p:spPr bwMode="auto">
              <a:xfrm>
                <a:off x="534" y="2363"/>
                <a:ext cx="24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FFFF"/>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0224" name="Rectangle 80"/>
            <p:cNvSpPr>
              <a:spLocks noChangeArrowheads="1"/>
            </p:cNvSpPr>
            <p:nvPr/>
          </p:nvSpPr>
          <p:spPr bwMode="auto">
            <a:xfrm>
              <a:off x="3284538" y="1832424"/>
              <a:ext cx="97155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a:solidFill>
                    <a:schemeClr val="tx1"/>
                  </a:solidFill>
                  <a:latin typeface="Times New Roman" panose="02020603050405020304" pitchFamily="18" charset="0"/>
                </a:rPr>
                <a:t>-Y0</a:t>
              </a:r>
            </a:p>
          </p:txBody>
        </p:sp>
        <p:sp>
          <p:nvSpPr>
            <p:cNvPr id="50225" name="Rectangle 84"/>
            <p:cNvSpPr>
              <a:spLocks noChangeArrowheads="1"/>
            </p:cNvSpPr>
            <p:nvPr/>
          </p:nvSpPr>
          <p:spPr bwMode="auto">
            <a:xfrm>
              <a:off x="3308350" y="2241999"/>
              <a:ext cx="97155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a:solidFill>
                    <a:schemeClr val="tx1"/>
                  </a:solidFill>
                  <a:latin typeface="Times New Roman" panose="02020603050405020304" pitchFamily="18" charset="0"/>
                </a:rPr>
                <a:t>-Y1</a:t>
              </a:r>
            </a:p>
          </p:txBody>
        </p:sp>
        <p:sp>
          <p:nvSpPr>
            <p:cNvPr id="50226" name="Rectangle 87"/>
            <p:cNvSpPr>
              <a:spLocks noChangeArrowheads="1"/>
            </p:cNvSpPr>
            <p:nvPr/>
          </p:nvSpPr>
          <p:spPr bwMode="auto">
            <a:xfrm>
              <a:off x="3355975" y="2639827"/>
              <a:ext cx="971550"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a:solidFill>
                    <a:schemeClr val="tx1"/>
                  </a:solidFill>
                  <a:latin typeface="Times New Roman" panose="02020603050405020304" pitchFamily="18" charset="0"/>
                </a:rPr>
                <a:t>-Y2</a:t>
              </a:r>
            </a:p>
          </p:txBody>
        </p:sp>
        <p:sp>
          <p:nvSpPr>
            <p:cNvPr id="50227" name="Rectangle 90"/>
            <p:cNvSpPr>
              <a:spLocks noChangeArrowheads="1"/>
            </p:cNvSpPr>
            <p:nvPr/>
          </p:nvSpPr>
          <p:spPr bwMode="auto">
            <a:xfrm>
              <a:off x="3308350" y="3059562"/>
              <a:ext cx="971550"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a:solidFill>
                    <a:schemeClr val="tx1"/>
                  </a:solidFill>
                  <a:latin typeface="Times New Roman" panose="02020603050405020304" pitchFamily="18" charset="0"/>
                </a:rPr>
                <a:t>-Y3</a:t>
              </a:r>
            </a:p>
          </p:txBody>
        </p:sp>
        <p:sp>
          <p:nvSpPr>
            <p:cNvPr id="50228" name="Oval 151"/>
            <p:cNvSpPr>
              <a:spLocks noChangeArrowheads="1"/>
            </p:cNvSpPr>
            <p:nvPr/>
          </p:nvSpPr>
          <p:spPr bwMode="auto">
            <a:xfrm>
              <a:off x="1779588" y="1527624"/>
              <a:ext cx="762000" cy="3352800"/>
            </a:xfrm>
            <a:prstGeom prst="ellipse">
              <a:avLst/>
            </a:prstGeom>
            <a:noFill/>
            <a:ln w="9525">
              <a:solidFill>
                <a:srgbClr val="FF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cxnSp>
          <p:nvCxnSpPr>
            <p:cNvPr id="3" name="直接连接符 2"/>
            <p:cNvCxnSpPr>
              <a:endCxn id="50237" idx="1"/>
            </p:cNvCxnSpPr>
            <p:nvPr/>
          </p:nvCxnSpPr>
          <p:spPr bwMode="auto">
            <a:xfrm>
              <a:off x="4318000" y="3442149"/>
              <a:ext cx="395288" cy="1"/>
            </a:xfrm>
            <a:prstGeom prst="line">
              <a:avLst/>
            </a:prstGeom>
            <a:gradFill rotWithShape="1">
              <a:gsLst>
                <a:gs pos="0">
                  <a:srgbClr val="0293EC"/>
                </a:gs>
                <a:gs pos="100000">
                  <a:srgbClr val="0293EC">
                    <a:gamma/>
                    <a:tint val="0"/>
                    <a:invGamma/>
                  </a:srgbClr>
                </a:gs>
              </a:gsLst>
              <a:lin ang="0" scaled="1"/>
            </a:gradFill>
            <a:ln w="9525" cap="flat" cmpd="sng" algn="ctr">
              <a:solidFill>
                <a:schemeClr val="tx1"/>
              </a:solidFill>
              <a:prstDash val="solid"/>
              <a:round/>
              <a:headEnd type="none" w="med" len="med"/>
              <a:tailEnd type="none" w="med" len="med"/>
            </a:ln>
            <a:effectLst/>
          </p:spPr>
        </p:cxnSp>
        <p:cxnSp>
          <p:nvCxnSpPr>
            <p:cNvPr id="69" name="直接连接符 68"/>
            <p:cNvCxnSpPr/>
            <p:nvPr/>
          </p:nvCxnSpPr>
          <p:spPr bwMode="auto">
            <a:xfrm>
              <a:off x="5341256" y="3434895"/>
              <a:ext cx="395288" cy="1"/>
            </a:xfrm>
            <a:prstGeom prst="line">
              <a:avLst/>
            </a:prstGeom>
            <a:gradFill rotWithShape="1">
              <a:gsLst>
                <a:gs pos="0">
                  <a:srgbClr val="0293EC"/>
                </a:gs>
                <a:gs pos="100000">
                  <a:srgbClr val="0293EC">
                    <a:gamma/>
                    <a:tint val="0"/>
                    <a:invGamma/>
                  </a:srgbClr>
                </a:gs>
              </a:gsLst>
              <a:lin ang="0" scaled="1"/>
            </a:gradFill>
            <a:ln w="9525" cap="flat" cmpd="sng" algn="ctr">
              <a:solidFill>
                <a:schemeClr val="tx1"/>
              </a:solidFill>
              <a:prstDash val="solid"/>
              <a:round/>
              <a:headEnd type="none" w="med" len="med"/>
              <a:tailEnd type="none" w="med" len="med"/>
            </a:ln>
            <a:effectLst/>
          </p:spPr>
        </p:cxnSp>
        <p:cxnSp>
          <p:nvCxnSpPr>
            <p:cNvPr id="70" name="直接连接符 69"/>
            <p:cNvCxnSpPr/>
            <p:nvPr/>
          </p:nvCxnSpPr>
          <p:spPr bwMode="auto">
            <a:xfrm>
              <a:off x="6379030" y="3442155"/>
              <a:ext cx="395288" cy="1"/>
            </a:xfrm>
            <a:prstGeom prst="line">
              <a:avLst/>
            </a:prstGeom>
            <a:gradFill rotWithShape="1">
              <a:gsLst>
                <a:gs pos="0">
                  <a:srgbClr val="0293EC"/>
                </a:gs>
                <a:gs pos="100000">
                  <a:srgbClr val="0293EC">
                    <a:gamma/>
                    <a:tint val="0"/>
                    <a:invGamma/>
                  </a:srgbClr>
                </a:gs>
              </a:gsLst>
              <a:lin ang="0" scaled="1"/>
            </a:gradFill>
            <a:ln w="9525" cap="flat" cmpd="sng" algn="ctr">
              <a:solidFill>
                <a:schemeClr val="tx1"/>
              </a:solidFill>
              <a:prstDash val="solid"/>
              <a:round/>
              <a:headEnd type="none" w="med" len="med"/>
              <a:tailEnd type="none" w="med" len="med"/>
            </a:ln>
            <a:effectLst/>
          </p:spPr>
        </p:cxnSp>
        <p:cxnSp>
          <p:nvCxnSpPr>
            <p:cNvPr id="71" name="直接连接符 70"/>
            <p:cNvCxnSpPr/>
            <p:nvPr/>
          </p:nvCxnSpPr>
          <p:spPr bwMode="auto">
            <a:xfrm>
              <a:off x="7453085" y="3442155"/>
              <a:ext cx="395288" cy="1"/>
            </a:xfrm>
            <a:prstGeom prst="line">
              <a:avLst/>
            </a:prstGeom>
            <a:gradFill rotWithShape="1">
              <a:gsLst>
                <a:gs pos="0">
                  <a:srgbClr val="0293EC"/>
                </a:gs>
                <a:gs pos="100000">
                  <a:srgbClr val="0293EC">
                    <a:gamma/>
                    <a:tint val="0"/>
                    <a:invGamma/>
                  </a:srgbClr>
                </a:gs>
              </a:gsLst>
              <a:lin ang="0" scaled="1"/>
            </a:gradFill>
            <a:ln w="9525" cap="flat" cmpd="sng" algn="ctr">
              <a:solidFill>
                <a:schemeClr val="tx1"/>
              </a:solidFill>
              <a:prstDash val="solid"/>
              <a:round/>
              <a:headEnd type="none" w="med" len="med"/>
              <a:tailEnd type="none" w="med" len="med"/>
            </a:ln>
            <a:effectLst/>
          </p:spPr>
        </p:cxnSp>
        <p:cxnSp>
          <p:nvCxnSpPr>
            <p:cNvPr id="73" name="直接连接符 72"/>
            <p:cNvCxnSpPr/>
            <p:nvPr/>
          </p:nvCxnSpPr>
          <p:spPr bwMode="auto">
            <a:xfrm>
              <a:off x="1068047" y="2771543"/>
              <a:ext cx="395288" cy="1"/>
            </a:xfrm>
            <a:prstGeom prst="line">
              <a:avLst/>
            </a:prstGeom>
            <a:gradFill rotWithShape="1">
              <a:gsLst>
                <a:gs pos="0">
                  <a:srgbClr val="0293EC"/>
                </a:gs>
                <a:gs pos="100000">
                  <a:srgbClr val="0293EC">
                    <a:gamma/>
                    <a:tint val="0"/>
                    <a:invGamma/>
                  </a:srgbClr>
                </a:gs>
              </a:gsLst>
              <a:lin ang="0" scaled="1"/>
            </a:gradFill>
            <a:ln w="9525" cap="flat" cmpd="sng" algn="ctr">
              <a:solidFill>
                <a:srgbClr val="FF0000"/>
              </a:solidFill>
              <a:prstDash val="solid"/>
              <a:round/>
              <a:headEnd type="none" w="med" len="med"/>
              <a:tailEnd type="none" w="med" len="med"/>
            </a:ln>
            <a:effectLst/>
          </p:spPr>
        </p:cxnSp>
      </p:grpSp>
      <p:sp>
        <p:nvSpPr>
          <p:cNvPr id="76" name="Rectangle 3"/>
          <p:cNvSpPr txBox="1">
            <a:spLocks noChangeArrowheads="1"/>
          </p:cNvSpPr>
          <p:nvPr/>
        </p:nvSpPr>
        <p:spPr bwMode="auto">
          <a:xfrm>
            <a:off x="457134" y="817335"/>
            <a:ext cx="850906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3.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存储芯片的片选端的译码</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部分译码</a:t>
            </a:r>
          </a:p>
        </p:txBody>
      </p:sp>
      <p:sp>
        <p:nvSpPr>
          <p:cNvPr id="72"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cxnSp>
        <p:nvCxnSpPr>
          <p:cNvPr id="4" name="直接连接符 3"/>
          <p:cNvCxnSpPr/>
          <p:nvPr/>
        </p:nvCxnSpPr>
        <p:spPr bwMode="auto">
          <a:xfrm>
            <a:off x="2973070" y="2828925"/>
            <a:ext cx="500380" cy="13335"/>
          </a:xfrm>
          <a:prstGeom prst="line">
            <a:avLst/>
          </a:prstGeom>
          <a:gradFill rotWithShape="1">
            <a:gsLst>
              <a:gs pos="0">
                <a:srgbClr val="0293EC"/>
              </a:gs>
              <a:gs pos="100000">
                <a:srgbClr val="0293EC">
                  <a:gamma/>
                  <a:tint val="0"/>
                  <a:invGamma/>
                </a:srgbClr>
              </a:gs>
            </a:gsLst>
            <a:lin ang="0" scaled="1"/>
          </a:gradFill>
          <a:ln w="9525" cap="flat" cmpd="sng" algn="ctr">
            <a:solidFill>
              <a:srgbClr val="FF0000"/>
            </a:solidFill>
            <a:prstDash val="solid"/>
            <a:round/>
            <a:headEnd type="none" w="med" len="med"/>
            <a:tailEnd type="none" w="med" len="med"/>
          </a:ln>
          <a:effectLst/>
        </p:spPr>
      </p:cxnSp>
      <p:cxnSp>
        <p:nvCxnSpPr>
          <p:cNvPr id="6" name="直接连接符 5"/>
          <p:cNvCxnSpPr/>
          <p:nvPr/>
        </p:nvCxnSpPr>
        <p:spPr bwMode="auto">
          <a:xfrm>
            <a:off x="3006725" y="2307590"/>
            <a:ext cx="466090" cy="19685"/>
          </a:xfrm>
          <a:prstGeom prst="line">
            <a:avLst/>
          </a:prstGeom>
          <a:gradFill rotWithShape="1">
            <a:gsLst>
              <a:gs pos="0">
                <a:srgbClr val="0293EC"/>
              </a:gs>
              <a:gs pos="100000">
                <a:srgbClr val="0293EC">
                  <a:gamma/>
                  <a:tint val="0"/>
                  <a:invGamma/>
                </a:srgbClr>
              </a:gs>
            </a:gsLst>
            <a:lin ang="0" scaled="1"/>
          </a:gradFill>
          <a:ln w="9525" cap="flat" cmpd="sng" algn="ctr">
            <a:solidFill>
              <a:srgbClr val="FF0000"/>
            </a:solidFill>
            <a:prstDash val="solid"/>
            <a:round/>
            <a:headEnd type="none" w="med" len="med"/>
            <a:tailEnd type="none" w="med" len="med"/>
          </a:ln>
          <a:effectLst/>
        </p:spPr>
      </p:cxnSp>
      <p:sp>
        <p:nvSpPr>
          <p:cNvPr id="7" name="Line 38"/>
          <p:cNvSpPr>
            <a:spLocks noChangeShapeType="1"/>
          </p:cNvSpPr>
          <p:nvPr/>
        </p:nvSpPr>
        <p:spPr bwMode="auto">
          <a:xfrm flipH="1" flipV="1">
            <a:off x="2351405" y="2466975"/>
            <a:ext cx="515620" cy="3810"/>
          </a:xfrm>
          <a:prstGeom prst="line">
            <a:avLst/>
          </a:prstGeom>
          <a:noFill/>
          <a:ln w="28575">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4" name="Group 4"/>
          <p:cNvGrpSpPr/>
          <p:nvPr/>
        </p:nvGrpSpPr>
        <p:grpSpPr bwMode="auto">
          <a:xfrm>
            <a:off x="454025" y="2362200"/>
            <a:ext cx="8615363" cy="2322513"/>
            <a:chOff x="166" y="2080"/>
            <a:chExt cx="5427" cy="1463"/>
          </a:xfrm>
          <a:solidFill>
            <a:srgbClr val="CCFFCC"/>
          </a:solidFill>
        </p:grpSpPr>
        <p:sp>
          <p:nvSpPr>
            <p:cNvPr id="51206" name="Rectangle 5"/>
            <p:cNvSpPr>
              <a:spLocks noChangeArrowheads="1"/>
            </p:cNvSpPr>
            <p:nvPr/>
          </p:nvSpPr>
          <p:spPr bwMode="auto">
            <a:xfrm>
              <a:off x="166" y="2428"/>
              <a:ext cx="470" cy="111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dirty="0">
                  <a:solidFill>
                    <a:srgbClr val="CC3399"/>
                  </a:solidFill>
                  <a:latin typeface="Times New Roman" panose="02020603050405020304" pitchFamily="18" charset="0"/>
                  <a:cs typeface="Times New Roman" panose="02020603050405020304" pitchFamily="18" charset="0"/>
                </a:rPr>
                <a:t>1</a:t>
              </a:r>
            </a:p>
            <a:p>
              <a:pPr algn="ctr" eaLnBrk="1" hangingPunct="1">
                <a:buFont typeface="Wingdings" panose="05000000000000000000" pitchFamily="2" charset="2"/>
                <a:buNone/>
              </a:pPr>
              <a:r>
                <a:rPr lang="en-US" altLang="zh-CN" sz="2400" dirty="0">
                  <a:solidFill>
                    <a:srgbClr val="0070C0"/>
                  </a:solidFill>
                  <a:latin typeface="Times New Roman" panose="02020603050405020304" pitchFamily="18" charset="0"/>
                  <a:cs typeface="Times New Roman" panose="02020603050405020304" pitchFamily="18" charset="0"/>
                </a:rPr>
                <a:t>2</a:t>
              </a:r>
            </a:p>
            <a:p>
              <a:pPr algn="ctr" eaLnBrk="1" hangingPunct="1">
                <a:buFont typeface="Wingdings" panose="05000000000000000000" pitchFamily="2" charset="2"/>
                <a:buNone/>
              </a:pPr>
              <a:r>
                <a:rPr lang="en-US" altLang="zh-CN" sz="2400" dirty="0">
                  <a:solidFill>
                    <a:srgbClr val="CC3399"/>
                  </a:solidFill>
                  <a:latin typeface="Times New Roman" panose="02020603050405020304" pitchFamily="18" charset="0"/>
                  <a:cs typeface="Times New Roman" panose="02020603050405020304" pitchFamily="18" charset="0"/>
                </a:rPr>
                <a:t>3</a:t>
              </a:r>
            </a:p>
            <a:p>
              <a:pPr algn="ctr" eaLnBrk="1" hangingPunct="1">
                <a:buFont typeface="Wingdings" panose="05000000000000000000" pitchFamily="2" charset="2"/>
                <a:buNone/>
              </a:pPr>
              <a:r>
                <a:rPr lang="en-US" altLang="zh-CN" sz="2400" dirty="0">
                  <a:solidFill>
                    <a:srgbClr val="0070C0"/>
                  </a:solidFill>
                  <a:latin typeface="Times New Roman" panose="02020603050405020304" pitchFamily="18" charset="0"/>
                  <a:cs typeface="Times New Roman" panose="02020603050405020304" pitchFamily="18" charset="0"/>
                </a:rPr>
                <a:t>4</a:t>
              </a:r>
            </a:p>
          </p:txBody>
        </p:sp>
        <p:sp>
          <p:nvSpPr>
            <p:cNvPr id="51207" name="Rectangle 6"/>
            <p:cNvSpPr>
              <a:spLocks noChangeArrowheads="1"/>
            </p:cNvSpPr>
            <p:nvPr/>
          </p:nvSpPr>
          <p:spPr bwMode="auto">
            <a:xfrm>
              <a:off x="166" y="2080"/>
              <a:ext cx="470" cy="34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sz="2000" dirty="0">
                  <a:solidFill>
                    <a:schemeClr val="tx1"/>
                  </a:solidFill>
                </a:rPr>
                <a:t>芯片</a:t>
              </a:r>
            </a:p>
          </p:txBody>
        </p:sp>
        <p:sp>
          <p:nvSpPr>
            <p:cNvPr id="51208" name="Rectangle 7"/>
            <p:cNvSpPr>
              <a:spLocks noChangeArrowheads="1"/>
            </p:cNvSpPr>
            <p:nvPr/>
          </p:nvSpPr>
          <p:spPr bwMode="auto">
            <a:xfrm>
              <a:off x="636" y="2428"/>
              <a:ext cx="1000" cy="111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dirty="0">
                  <a:solidFill>
                    <a:srgbClr val="CC3399"/>
                  </a:solidFill>
                  <a:latin typeface="Times New Roman" panose="02020603050405020304" pitchFamily="18" charset="0"/>
                  <a:cs typeface="Times New Roman" panose="02020603050405020304" pitchFamily="18" charset="0"/>
                </a:rPr>
                <a:t>××10×</a:t>
              </a:r>
            </a:p>
            <a:p>
              <a:pPr algn="ctr" eaLnBrk="1" hangingPunct="1">
                <a:buFont typeface="Wingdings" panose="05000000000000000000" pitchFamily="2" charset="2"/>
                <a:buNone/>
              </a:pPr>
              <a:r>
                <a:rPr lang="en-US" altLang="zh-CN" sz="2400" dirty="0">
                  <a:solidFill>
                    <a:srgbClr val="0070C0"/>
                  </a:solidFill>
                  <a:latin typeface="Times New Roman" panose="02020603050405020304" pitchFamily="18" charset="0"/>
                  <a:cs typeface="Times New Roman" panose="02020603050405020304" pitchFamily="18" charset="0"/>
                </a:rPr>
                <a:t>××10×</a:t>
              </a:r>
            </a:p>
            <a:p>
              <a:pPr algn="ctr" eaLnBrk="1" hangingPunct="1">
                <a:buFont typeface="Wingdings" panose="05000000000000000000" pitchFamily="2" charset="2"/>
                <a:buNone/>
              </a:pPr>
              <a:r>
                <a:rPr lang="en-US" altLang="zh-CN" sz="2400" dirty="0">
                  <a:solidFill>
                    <a:srgbClr val="CC3399"/>
                  </a:solidFill>
                  <a:latin typeface="Times New Roman" panose="02020603050405020304" pitchFamily="18" charset="0"/>
                  <a:cs typeface="Times New Roman" panose="02020603050405020304" pitchFamily="18" charset="0"/>
                </a:rPr>
                <a:t>××10×</a:t>
              </a:r>
            </a:p>
            <a:p>
              <a:pPr algn="ctr" eaLnBrk="1" hangingPunct="1">
                <a:buFont typeface="Wingdings" panose="05000000000000000000" pitchFamily="2" charset="2"/>
                <a:buNone/>
              </a:pPr>
              <a:r>
                <a:rPr lang="en-US" altLang="zh-CN" sz="2400" dirty="0">
                  <a:solidFill>
                    <a:srgbClr val="0070C0"/>
                  </a:solidFill>
                  <a:latin typeface="Times New Roman" panose="02020603050405020304" pitchFamily="18" charset="0"/>
                  <a:cs typeface="Times New Roman" panose="02020603050405020304" pitchFamily="18" charset="0"/>
                </a:rPr>
                <a:t>××10×</a:t>
              </a:r>
            </a:p>
          </p:txBody>
        </p:sp>
        <p:sp>
          <p:nvSpPr>
            <p:cNvPr id="51209" name="Rectangle 8"/>
            <p:cNvSpPr>
              <a:spLocks noChangeArrowheads="1"/>
            </p:cNvSpPr>
            <p:nvPr/>
          </p:nvSpPr>
          <p:spPr bwMode="auto">
            <a:xfrm>
              <a:off x="636" y="2080"/>
              <a:ext cx="1000" cy="34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b="0" dirty="0">
                  <a:solidFill>
                    <a:schemeClr val="tx1"/>
                  </a:solidFill>
                  <a:latin typeface="Times New Roman" panose="02020603050405020304" pitchFamily="18" charset="0"/>
                  <a:cs typeface="Times New Roman" panose="02020603050405020304" pitchFamily="18" charset="0"/>
                </a:rPr>
                <a:t>A</a:t>
              </a:r>
              <a:r>
                <a:rPr lang="en-US" altLang="zh-CN" sz="2400" b="0" baseline="-25000" dirty="0">
                  <a:solidFill>
                    <a:schemeClr val="tx1"/>
                  </a:solidFill>
                  <a:latin typeface="Times New Roman" panose="02020603050405020304" pitchFamily="18" charset="0"/>
                  <a:cs typeface="Times New Roman" panose="02020603050405020304" pitchFamily="18" charset="0"/>
                </a:rPr>
                <a:t>19</a:t>
              </a:r>
              <a:r>
                <a:rPr lang="zh-CN" altLang="en-US" sz="2400" b="0" dirty="0">
                  <a:solidFill>
                    <a:schemeClr val="tx1"/>
                  </a:solidFill>
                  <a:latin typeface="Times New Roman" panose="02020603050405020304" pitchFamily="18" charset="0"/>
                  <a:cs typeface="Times New Roman" panose="02020603050405020304" pitchFamily="18" charset="0"/>
                </a:rPr>
                <a:t>～</a:t>
              </a:r>
              <a:r>
                <a:rPr lang="zh-CN" altLang="en-US" sz="2400" b="0" baseline="-25000" dirty="0">
                  <a:solidFill>
                    <a:schemeClr val="tx1"/>
                  </a:solidFill>
                  <a:latin typeface="Times New Roman" panose="02020603050405020304" pitchFamily="18" charset="0"/>
                  <a:cs typeface="Times New Roman" panose="02020603050405020304" pitchFamily="18" charset="0"/>
                </a:rPr>
                <a:t> </a:t>
              </a:r>
              <a:r>
                <a:rPr lang="en-US" altLang="zh-CN" sz="2400" b="0" dirty="0">
                  <a:solidFill>
                    <a:schemeClr val="tx1"/>
                  </a:solidFill>
                  <a:latin typeface="Times New Roman" panose="02020603050405020304" pitchFamily="18" charset="0"/>
                  <a:cs typeface="Times New Roman" panose="02020603050405020304" pitchFamily="18" charset="0"/>
                </a:rPr>
                <a:t>A</a:t>
              </a:r>
              <a:r>
                <a:rPr lang="en-US" altLang="zh-CN" sz="2400" b="0" baseline="-25000" dirty="0">
                  <a:solidFill>
                    <a:schemeClr val="tx1"/>
                  </a:solidFill>
                  <a:latin typeface="Times New Roman" panose="02020603050405020304" pitchFamily="18" charset="0"/>
                  <a:cs typeface="Times New Roman" panose="02020603050405020304" pitchFamily="18" charset="0"/>
                </a:rPr>
                <a:t>15</a:t>
              </a:r>
            </a:p>
          </p:txBody>
        </p:sp>
        <p:sp>
          <p:nvSpPr>
            <p:cNvPr id="51210" name="Rectangle 9"/>
            <p:cNvSpPr>
              <a:spLocks noChangeArrowheads="1"/>
            </p:cNvSpPr>
            <p:nvPr/>
          </p:nvSpPr>
          <p:spPr bwMode="auto">
            <a:xfrm>
              <a:off x="3758" y="2428"/>
              <a:ext cx="1835" cy="111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b="0" dirty="0">
                  <a:solidFill>
                    <a:srgbClr val="CC3399"/>
                  </a:solidFill>
                  <a:latin typeface="Times New Roman" panose="02020603050405020304" pitchFamily="18" charset="0"/>
                  <a:cs typeface="Times New Roman" panose="02020603050405020304" pitchFamily="18" charset="0"/>
                </a:rPr>
                <a:t>20000H</a:t>
              </a:r>
              <a:r>
                <a:rPr lang="zh-CN" altLang="en-US" sz="2400" b="0" dirty="0">
                  <a:solidFill>
                    <a:srgbClr val="CC3399"/>
                  </a:solidFill>
                  <a:latin typeface="Times New Roman" panose="02020603050405020304" pitchFamily="18" charset="0"/>
                  <a:cs typeface="Times New Roman" panose="02020603050405020304" pitchFamily="18" charset="0"/>
                </a:rPr>
                <a:t>～</a:t>
              </a:r>
              <a:r>
                <a:rPr lang="en-US" altLang="zh-CN" sz="2400" b="0" dirty="0">
                  <a:solidFill>
                    <a:srgbClr val="CC3399"/>
                  </a:solidFill>
                  <a:latin typeface="Times New Roman" panose="02020603050405020304" pitchFamily="18" charset="0"/>
                  <a:cs typeface="Times New Roman" panose="02020603050405020304" pitchFamily="18" charset="0"/>
                </a:rPr>
                <a:t>20FFFH</a:t>
              </a:r>
            </a:p>
            <a:p>
              <a:pPr algn="ctr" eaLnBrk="1" hangingPunct="1">
                <a:buFont typeface="Wingdings" panose="05000000000000000000" pitchFamily="2" charset="2"/>
                <a:buNone/>
              </a:pPr>
              <a:r>
                <a:rPr lang="en-US" altLang="zh-CN" sz="2400" b="0" dirty="0">
                  <a:solidFill>
                    <a:srgbClr val="0070C0"/>
                  </a:solidFill>
                  <a:latin typeface="Times New Roman" panose="02020603050405020304" pitchFamily="18" charset="0"/>
                  <a:cs typeface="Times New Roman" panose="02020603050405020304" pitchFamily="18" charset="0"/>
                </a:rPr>
                <a:t>21000H</a:t>
              </a:r>
              <a:r>
                <a:rPr lang="zh-CN" altLang="en-US" sz="2400" b="0" dirty="0">
                  <a:solidFill>
                    <a:srgbClr val="0070C0"/>
                  </a:solidFill>
                  <a:latin typeface="Times New Roman" panose="02020603050405020304" pitchFamily="18" charset="0"/>
                  <a:cs typeface="Times New Roman" panose="02020603050405020304" pitchFamily="18" charset="0"/>
                </a:rPr>
                <a:t>～</a:t>
              </a:r>
              <a:r>
                <a:rPr lang="en-US" altLang="zh-CN" sz="2400" b="0" dirty="0">
                  <a:solidFill>
                    <a:srgbClr val="0070C0"/>
                  </a:solidFill>
                  <a:latin typeface="Times New Roman" panose="02020603050405020304" pitchFamily="18" charset="0"/>
                  <a:cs typeface="Times New Roman" panose="02020603050405020304" pitchFamily="18" charset="0"/>
                </a:rPr>
                <a:t>21FFFH</a:t>
              </a:r>
            </a:p>
            <a:p>
              <a:pPr algn="ctr" eaLnBrk="1" hangingPunct="1">
                <a:buFont typeface="Wingdings" panose="05000000000000000000" pitchFamily="2" charset="2"/>
                <a:buNone/>
              </a:pPr>
              <a:r>
                <a:rPr lang="en-US" altLang="zh-CN" sz="2400" b="0" dirty="0">
                  <a:solidFill>
                    <a:srgbClr val="CC3399"/>
                  </a:solidFill>
                  <a:latin typeface="Times New Roman" panose="02020603050405020304" pitchFamily="18" charset="0"/>
                  <a:cs typeface="Times New Roman" panose="02020603050405020304" pitchFamily="18" charset="0"/>
                </a:rPr>
                <a:t>22000H</a:t>
              </a:r>
              <a:r>
                <a:rPr lang="zh-CN" altLang="en-US" sz="2400" b="0" dirty="0">
                  <a:solidFill>
                    <a:srgbClr val="CC3399"/>
                  </a:solidFill>
                  <a:latin typeface="Times New Roman" panose="02020603050405020304" pitchFamily="18" charset="0"/>
                  <a:cs typeface="Times New Roman" panose="02020603050405020304" pitchFamily="18" charset="0"/>
                </a:rPr>
                <a:t>～</a:t>
              </a:r>
              <a:r>
                <a:rPr lang="en-US" altLang="zh-CN" sz="2400" b="0" dirty="0">
                  <a:solidFill>
                    <a:srgbClr val="CC3399"/>
                  </a:solidFill>
                  <a:latin typeface="Times New Roman" panose="02020603050405020304" pitchFamily="18" charset="0"/>
                  <a:cs typeface="Times New Roman" panose="02020603050405020304" pitchFamily="18" charset="0"/>
                </a:rPr>
                <a:t>22FFFH</a:t>
              </a:r>
            </a:p>
            <a:p>
              <a:pPr algn="ctr" eaLnBrk="1" hangingPunct="1">
                <a:buFont typeface="Wingdings" panose="05000000000000000000" pitchFamily="2" charset="2"/>
                <a:buNone/>
              </a:pPr>
              <a:r>
                <a:rPr lang="en-US" altLang="zh-CN" sz="2400" b="0" dirty="0">
                  <a:solidFill>
                    <a:srgbClr val="0070C0"/>
                  </a:solidFill>
                  <a:latin typeface="Times New Roman" panose="02020603050405020304" pitchFamily="18" charset="0"/>
                  <a:cs typeface="Times New Roman" panose="02020603050405020304" pitchFamily="18" charset="0"/>
                </a:rPr>
                <a:t>23000H</a:t>
              </a:r>
              <a:r>
                <a:rPr lang="zh-CN" altLang="en-US" sz="2400" b="0" dirty="0">
                  <a:solidFill>
                    <a:srgbClr val="0070C0"/>
                  </a:solidFill>
                  <a:latin typeface="Times New Roman" panose="02020603050405020304" pitchFamily="18" charset="0"/>
                  <a:cs typeface="Times New Roman" panose="02020603050405020304" pitchFamily="18" charset="0"/>
                </a:rPr>
                <a:t>～</a:t>
              </a:r>
              <a:r>
                <a:rPr lang="en-US" altLang="zh-CN" sz="2400" b="0" dirty="0">
                  <a:solidFill>
                    <a:srgbClr val="0070C0"/>
                  </a:solidFill>
                  <a:latin typeface="Times New Roman" panose="02020603050405020304" pitchFamily="18" charset="0"/>
                  <a:cs typeface="Times New Roman" panose="02020603050405020304" pitchFamily="18" charset="0"/>
                </a:rPr>
                <a:t>23FFFH</a:t>
              </a:r>
            </a:p>
          </p:txBody>
        </p:sp>
        <p:sp>
          <p:nvSpPr>
            <p:cNvPr id="51211" name="Rectangle 10"/>
            <p:cNvSpPr>
              <a:spLocks noChangeArrowheads="1"/>
            </p:cNvSpPr>
            <p:nvPr/>
          </p:nvSpPr>
          <p:spPr bwMode="auto">
            <a:xfrm>
              <a:off x="2667" y="2428"/>
              <a:ext cx="1091" cy="111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sz="2400" dirty="0">
                  <a:solidFill>
                    <a:schemeClr val="tx1"/>
                  </a:solidFill>
                  <a:latin typeface="Times New Roman" panose="02020603050405020304" pitchFamily="18" charset="0"/>
                  <a:cs typeface="Times New Roman" panose="02020603050405020304" pitchFamily="18" charset="0"/>
                </a:rPr>
                <a:t>全</a:t>
              </a:r>
              <a:r>
                <a:rPr lang="en-US" altLang="zh-CN" sz="2400" dirty="0">
                  <a:solidFill>
                    <a:schemeClr val="tx1"/>
                  </a:solidFill>
                  <a:latin typeface="Times New Roman" panose="02020603050405020304" pitchFamily="18" charset="0"/>
                  <a:cs typeface="Times New Roman" panose="02020603050405020304" pitchFamily="18" charset="0"/>
                </a:rPr>
                <a:t>0</a:t>
              </a:r>
              <a:r>
                <a:rPr lang="zh-CN" altLang="en-US" sz="2400" dirty="0">
                  <a:solidFill>
                    <a:schemeClr val="tx1"/>
                  </a:solidFill>
                  <a:latin typeface="Times New Roman" panose="02020603050405020304" pitchFamily="18" charset="0"/>
                  <a:cs typeface="Times New Roman" panose="02020603050405020304" pitchFamily="18" charset="0"/>
                </a:rPr>
                <a:t>～全</a:t>
              </a:r>
              <a:r>
                <a:rPr lang="en-US" altLang="zh-CN" sz="2400" dirty="0">
                  <a:solidFill>
                    <a:schemeClr val="tx1"/>
                  </a:solidFill>
                  <a:latin typeface="Times New Roman" panose="02020603050405020304" pitchFamily="18" charset="0"/>
                  <a:cs typeface="Times New Roman" panose="02020603050405020304" pitchFamily="18" charset="0"/>
                </a:rPr>
                <a:t>1</a:t>
              </a:r>
            </a:p>
            <a:p>
              <a:pPr algn="ctr" eaLnBrk="1" hangingPunct="1">
                <a:buFont typeface="Wingdings" panose="05000000000000000000" pitchFamily="2" charset="2"/>
                <a:buNone/>
              </a:pPr>
              <a:r>
                <a:rPr lang="zh-CN" altLang="en-US" sz="2400" dirty="0">
                  <a:solidFill>
                    <a:schemeClr val="tx1"/>
                  </a:solidFill>
                  <a:latin typeface="Times New Roman" panose="02020603050405020304" pitchFamily="18" charset="0"/>
                  <a:cs typeface="Times New Roman" panose="02020603050405020304" pitchFamily="18" charset="0"/>
                </a:rPr>
                <a:t>全</a:t>
              </a:r>
              <a:r>
                <a:rPr lang="en-US" altLang="zh-CN" sz="2400" dirty="0">
                  <a:solidFill>
                    <a:schemeClr val="tx1"/>
                  </a:solidFill>
                  <a:latin typeface="Times New Roman" panose="02020603050405020304" pitchFamily="18" charset="0"/>
                  <a:cs typeface="Times New Roman" panose="02020603050405020304" pitchFamily="18" charset="0"/>
                </a:rPr>
                <a:t>0</a:t>
              </a:r>
              <a:r>
                <a:rPr lang="zh-CN" altLang="en-US" sz="2400" dirty="0">
                  <a:solidFill>
                    <a:schemeClr val="tx1"/>
                  </a:solidFill>
                  <a:latin typeface="Times New Roman" panose="02020603050405020304" pitchFamily="18" charset="0"/>
                  <a:cs typeface="Times New Roman" panose="02020603050405020304" pitchFamily="18" charset="0"/>
                </a:rPr>
                <a:t>～全</a:t>
              </a:r>
              <a:r>
                <a:rPr lang="en-US" altLang="zh-CN" sz="2400" dirty="0">
                  <a:solidFill>
                    <a:schemeClr val="tx1"/>
                  </a:solidFill>
                  <a:latin typeface="Times New Roman" panose="02020603050405020304" pitchFamily="18" charset="0"/>
                  <a:cs typeface="Times New Roman" panose="02020603050405020304" pitchFamily="18" charset="0"/>
                </a:rPr>
                <a:t>1</a:t>
              </a:r>
            </a:p>
            <a:p>
              <a:pPr algn="ctr" eaLnBrk="1" hangingPunct="1">
                <a:buFont typeface="Wingdings" panose="05000000000000000000" pitchFamily="2" charset="2"/>
                <a:buNone/>
              </a:pPr>
              <a:r>
                <a:rPr lang="zh-CN" altLang="en-US" sz="2400" dirty="0">
                  <a:solidFill>
                    <a:schemeClr val="tx1"/>
                  </a:solidFill>
                  <a:latin typeface="Times New Roman" panose="02020603050405020304" pitchFamily="18" charset="0"/>
                  <a:cs typeface="Times New Roman" panose="02020603050405020304" pitchFamily="18" charset="0"/>
                </a:rPr>
                <a:t>全</a:t>
              </a:r>
              <a:r>
                <a:rPr lang="en-US" altLang="zh-CN" sz="2400" dirty="0">
                  <a:solidFill>
                    <a:schemeClr val="tx1"/>
                  </a:solidFill>
                  <a:latin typeface="Times New Roman" panose="02020603050405020304" pitchFamily="18" charset="0"/>
                  <a:cs typeface="Times New Roman" panose="02020603050405020304" pitchFamily="18" charset="0"/>
                </a:rPr>
                <a:t>0</a:t>
              </a:r>
              <a:r>
                <a:rPr lang="zh-CN" altLang="en-US" sz="2400" dirty="0">
                  <a:solidFill>
                    <a:schemeClr val="tx1"/>
                  </a:solidFill>
                  <a:latin typeface="Times New Roman" panose="02020603050405020304" pitchFamily="18" charset="0"/>
                  <a:cs typeface="Times New Roman" panose="02020603050405020304" pitchFamily="18" charset="0"/>
                </a:rPr>
                <a:t>～全</a:t>
              </a:r>
              <a:r>
                <a:rPr lang="en-US" altLang="zh-CN" sz="2400" dirty="0">
                  <a:solidFill>
                    <a:schemeClr val="tx1"/>
                  </a:solidFill>
                  <a:latin typeface="Times New Roman" panose="02020603050405020304" pitchFamily="18" charset="0"/>
                  <a:cs typeface="Times New Roman" panose="02020603050405020304" pitchFamily="18" charset="0"/>
                </a:rPr>
                <a:t>1</a:t>
              </a:r>
            </a:p>
            <a:p>
              <a:pPr algn="ctr" eaLnBrk="1" hangingPunct="1">
                <a:buFont typeface="Wingdings" panose="05000000000000000000" pitchFamily="2" charset="2"/>
                <a:buNone/>
              </a:pPr>
              <a:r>
                <a:rPr lang="zh-CN" altLang="en-US" sz="2400" dirty="0">
                  <a:solidFill>
                    <a:schemeClr val="tx1"/>
                  </a:solidFill>
                  <a:latin typeface="Times New Roman" panose="02020603050405020304" pitchFamily="18" charset="0"/>
                  <a:cs typeface="Times New Roman" panose="02020603050405020304" pitchFamily="18" charset="0"/>
                </a:rPr>
                <a:t>全</a:t>
              </a:r>
              <a:r>
                <a:rPr lang="en-US" altLang="zh-CN" sz="2400" dirty="0">
                  <a:solidFill>
                    <a:schemeClr val="tx1"/>
                  </a:solidFill>
                  <a:latin typeface="Times New Roman" panose="02020603050405020304" pitchFamily="18" charset="0"/>
                  <a:cs typeface="Times New Roman" panose="02020603050405020304" pitchFamily="18" charset="0"/>
                </a:rPr>
                <a:t>0</a:t>
              </a:r>
              <a:r>
                <a:rPr lang="zh-CN" altLang="en-US" sz="2400" dirty="0">
                  <a:solidFill>
                    <a:schemeClr val="tx1"/>
                  </a:solidFill>
                  <a:latin typeface="Times New Roman" panose="02020603050405020304" pitchFamily="18" charset="0"/>
                  <a:cs typeface="Times New Roman" panose="02020603050405020304" pitchFamily="18" charset="0"/>
                </a:rPr>
                <a:t>～全</a:t>
              </a:r>
              <a:r>
                <a:rPr lang="en-US" altLang="zh-CN" sz="2400" dirty="0">
                  <a:solidFill>
                    <a:schemeClr val="tx1"/>
                  </a:solidFill>
                  <a:latin typeface="Times New Roman" panose="02020603050405020304" pitchFamily="18" charset="0"/>
                  <a:cs typeface="Times New Roman" panose="02020603050405020304" pitchFamily="18" charset="0"/>
                </a:rPr>
                <a:t>1</a:t>
              </a:r>
            </a:p>
          </p:txBody>
        </p:sp>
        <p:sp>
          <p:nvSpPr>
            <p:cNvPr id="51212" name="Rectangle 11"/>
            <p:cNvSpPr>
              <a:spLocks noChangeArrowheads="1"/>
            </p:cNvSpPr>
            <p:nvPr/>
          </p:nvSpPr>
          <p:spPr bwMode="auto">
            <a:xfrm>
              <a:off x="1636" y="2428"/>
              <a:ext cx="1031" cy="111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dirty="0">
                  <a:solidFill>
                    <a:srgbClr val="CC3399"/>
                  </a:solidFill>
                  <a:latin typeface="Times New Roman" panose="02020603050405020304" pitchFamily="18" charset="0"/>
                  <a:cs typeface="Times New Roman" panose="02020603050405020304" pitchFamily="18" charset="0"/>
                </a:rPr>
                <a:t>000</a:t>
              </a:r>
            </a:p>
            <a:p>
              <a:pPr algn="ctr" eaLnBrk="1" hangingPunct="1">
                <a:buFont typeface="Wingdings" panose="05000000000000000000" pitchFamily="2" charset="2"/>
                <a:buNone/>
              </a:pPr>
              <a:r>
                <a:rPr lang="en-US" altLang="zh-CN" sz="2400" dirty="0">
                  <a:solidFill>
                    <a:srgbClr val="0070C0"/>
                  </a:solidFill>
                  <a:latin typeface="Times New Roman" panose="02020603050405020304" pitchFamily="18" charset="0"/>
                  <a:cs typeface="Times New Roman" panose="02020603050405020304" pitchFamily="18" charset="0"/>
                </a:rPr>
                <a:t>001</a:t>
              </a:r>
            </a:p>
            <a:p>
              <a:pPr algn="ctr" eaLnBrk="1" hangingPunct="1">
                <a:buFont typeface="Wingdings" panose="05000000000000000000" pitchFamily="2" charset="2"/>
                <a:buNone/>
              </a:pPr>
              <a:r>
                <a:rPr lang="en-US" altLang="zh-CN" sz="2400" dirty="0">
                  <a:solidFill>
                    <a:srgbClr val="CC3399"/>
                  </a:solidFill>
                  <a:latin typeface="Times New Roman" panose="02020603050405020304" pitchFamily="18" charset="0"/>
                  <a:cs typeface="Times New Roman" panose="02020603050405020304" pitchFamily="18" charset="0"/>
                </a:rPr>
                <a:t>010</a:t>
              </a:r>
            </a:p>
            <a:p>
              <a:pPr algn="ctr" eaLnBrk="1" hangingPunct="1">
                <a:buFont typeface="Wingdings" panose="05000000000000000000" pitchFamily="2" charset="2"/>
                <a:buNone/>
              </a:pPr>
              <a:r>
                <a:rPr lang="en-US" altLang="zh-CN" sz="2400" dirty="0">
                  <a:solidFill>
                    <a:srgbClr val="0070C0"/>
                  </a:solidFill>
                  <a:latin typeface="Times New Roman" panose="02020603050405020304" pitchFamily="18" charset="0"/>
                  <a:cs typeface="Times New Roman" panose="02020603050405020304" pitchFamily="18" charset="0"/>
                </a:rPr>
                <a:t>011</a:t>
              </a:r>
            </a:p>
          </p:txBody>
        </p:sp>
        <p:sp>
          <p:nvSpPr>
            <p:cNvPr id="51213" name="Rectangle 12"/>
            <p:cNvSpPr>
              <a:spLocks noChangeArrowheads="1"/>
            </p:cNvSpPr>
            <p:nvPr/>
          </p:nvSpPr>
          <p:spPr bwMode="auto">
            <a:xfrm>
              <a:off x="3758" y="2080"/>
              <a:ext cx="1835" cy="34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sz="2400" dirty="0">
                  <a:solidFill>
                    <a:schemeClr val="tx1"/>
                  </a:solidFill>
                </a:rPr>
                <a:t>一个可用地址</a:t>
              </a:r>
            </a:p>
          </p:txBody>
        </p:sp>
        <p:sp>
          <p:nvSpPr>
            <p:cNvPr id="51214" name="Rectangle 13"/>
            <p:cNvSpPr>
              <a:spLocks noChangeArrowheads="1"/>
            </p:cNvSpPr>
            <p:nvPr/>
          </p:nvSpPr>
          <p:spPr bwMode="auto">
            <a:xfrm>
              <a:off x="2667" y="2080"/>
              <a:ext cx="1091" cy="34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b="0" dirty="0">
                  <a:solidFill>
                    <a:schemeClr val="tx1"/>
                  </a:solidFill>
                  <a:latin typeface="Times New Roman" panose="02020603050405020304" pitchFamily="18" charset="0"/>
                  <a:cs typeface="Times New Roman" panose="02020603050405020304" pitchFamily="18" charset="0"/>
                </a:rPr>
                <a:t>A</a:t>
              </a:r>
              <a:r>
                <a:rPr lang="en-US" altLang="zh-CN" sz="2400" b="0" baseline="-25000" dirty="0">
                  <a:solidFill>
                    <a:schemeClr val="tx1"/>
                  </a:solidFill>
                  <a:latin typeface="Times New Roman" panose="02020603050405020304" pitchFamily="18" charset="0"/>
                  <a:cs typeface="Times New Roman" panose="02020603050405020304" pitchFamily="18" charset="0"/>
                </a:rPr>
                <a:t>11</a:t>
              </a:r>
              <a:r>
                <a:rPr lang="zh-CN" altLang="en-US" sz="2400" b="0" dirty="0">
                  <a:solidFill>
                    <a:schemeClr val="tx1"/>
                  </a:solidFill>
                  <a:latin typeface="Times New Roman" panose="02020603050405020304" pitchFamily="18" charset="0"/>
                  <a:cs typeface="Times New Roman" panose="02020603050405020304" pitchFamily="18" charset="0"/>
                </a:rPr>
                <a:t>～</a:t>
              </a:r>
              <a:r>
                <a:rPr lang="en-US" altLang="zh-CN" sz="2400" b="0" dirty="0">
                  <a:solidFill>
                    <a:schemeClr val="tx1"/>
                  </a:solidFill>
                  <a:latin typeface="Times New Roman" panose="02020603050405020304" pitchFamily="18" charset="0"/>
                  <a:cs typeface="Times New Roman" panose="02020603050405020304" pitchFamily="18" charset="0"/>
                </a:rPr>
                <a:t>A</a:t>
              </a:r>
              <a:r>
                <a:rPr lang="en-US" altLang="zh-CN" sz="2400" b="0" baseline="-25000" dirty="0">
                  <a:solidFill>
                    <a:schemeClr val="tx1"/>
                  </a:solidFill>
                  <a:latin typeface="Times New Roman" panose="02020603050405020304" pitchFamily="18" charset="0"/>
                  <a:cs typeface="Times New Roman" panose="02020603050405020304" pitchFamily="18" charset="0"/>
                </a:rPr>
                <a:t>0</a:t>
              </a:r>
              <a:endParaRPr lang="en-US" altLang="zh-CN" sz="2400" b="0" dirty="0">
                <a:solidFill>
                  <a:schemeClr val="tx1"/>
                </a:solidFill>
                <a:latin typeface="Times New Roman" panose="02020603050405020304" pitchFamily="18" charset="0"/>
                <a:cs typeface="Times New Roman" panose="02020603050405020304" pitchFamily="18" charset="0"/>
              </a:endParaRPr>
            </a:p>
          </p:txBody>
        </p:sp>
        <p:sp>
          <p:nvSpPr>
            <p:cNvPr id="51215" name="Rectangle 14"/>
            <p:cNvSpPr>
              <a:spLocks noChangeArrowheads="1"/>
            </p:cNvSpPr>
            <p:nvPr/>
          </p:nvSpPr>
          <p:spPr bwMode="auto">
            <a:xfrm>
              <a:off x="1636" y="2080"/>
              <a:ext cx="1031" cy="34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b="0" dirty="0">
                  <a:solidFill>
                    <a:schemeClr val="tx1"/>
                  </a:solidFill>
                  <a:latin typeface="Times New Roman" panose="02020603050405020304" pitchFamily="18" charset="0"/>
                  <a:cs typeface="Times New Roman" panose="02020603050405020304" pitchFamily="18" charset="0"/>
                </a:rPr>
                <a:t>A</a:t>
              </a:r>
              <a:r>
                <a:rPr lang="en-US" altLang="zh-CN" sz="2400" b="0" baseline="-25000" dirty="0">
                  <a:solidFill>
                    <a:schemeClr val="tx1"/>
                  </a:solidFill>
                  <a:latin typeface="Times New Roman" panose="02020603050405020304" pitchFamily="18" charset="0"/>
                  <a:cs typeface="Times New Roman" panose="02020603050405020304" pitchFamily="18" charset="0"/>
                </a:rPr>
                <a:t>14</a:t>
              </a:r>
              <a:r>
                <a:rPr lang="zh-CN" altLang="en-US" sz="2400" b="0" dirty="0">
                  <a:solidFill>
                    <a:schemeClr val="tx1"/>
                  </a:solidFill>
                  <a:latin typeface="Times New Roman" panose="02020603050405020304" pitchFamily="18" charset="0"/>
                  <a:cs typeface="Times New Roman" panose="02020603050405020304" pitchFamily="18" charset="0"/>
                </a:rPr>
                <a:t>～</a:t>
              </a:r>
              <a:r>
                <a:rPr lang="zh-CN" altLang="en-US" sz="2400" b="0" baseline="-25000" dirty="0">
                  <a:solidFill>
                    <a:schemeClr val="tx1"/>
                  </a:solidFill>
                  <a:latin typeface="Times New Roman" panose="02020603050405020304" pitchFamily="18" charset="0"/>
                  <a:cs typeface="Times New Roman" panose="02020603050405020304" pitchFamily="18" charset="0"/>
                </a:rPr>
                <a:t> </a:t>
              </a:r>
              <a:r>
                <a:rPr lang="en-US" altLang="zh-CN" sz="2400" b="0" dirty="0">
                  <a:solidFill>
                    <a:schemeClr val="tx1"/>
                  </a:solidFill>
                  <a:latin typeface="Times New Roman" panose="02020603050405020304" pitchFamily="18" charset="0"/>
                  <a:cs typeface="Times New Roman" panose="02020603050405020304" pitchFamily="18" charset="0"/>
                </a:rPr>
                <a:t>A</a:t>
              </a:r>
              <a:r>
                <a:rPr lang="en-US" altLang="zh-CN" sz="2400" b="0" baseline="-25000" dirty="0">
                  <a:solidFill>
                    <a:schemeClr val="tx1"/>
                  </a:solidFill>
                  <a:latin typeface="Times New Roman" panose="02020603050405020304" pitchFamily="18" charset="0"/>
                  <a:cs typeface="Times New Roman" panose="02020603050405020304" pitchFamily="18" charset="0"/>
                </a:rPr>
                <a:t>12</a:t>
              </a:r>
              <a:endParaRPr lang="en-US" altLang="zh-CN" sz="2400" b="0" dirty="0">
                <a:solidFill>
                  <a:schemeClr val="tx1"/>
                </a:solidFill>
                <a:latin typeface="Times New Roman" panose="02020603050405020304" pitchFamily="18" charset="0"/>
                <a:cs typeface="Times New Roman" panose="02020603050405020304" pitchFamily="18" charset="0"/>
              </a:endParaRPr>
            </a:p>
          </p:txBody>
        </p:sp>
        <p:sp>
          <p:nvSpPr>
            <p:cNvPr id="51216" name="Line 15"/>
            <p:cNvSpPr>
              <a:spLocks noChangeShapeType="1"/>
            </p:cNvSpPr>
            <p:nvPr/>
          </p:nvSpPr>
          <p:spPr bwMode="auto">
            <a:xfrm>
              <a:off x="166" y="2080"/>
              <a:ext cx="5427" cy="0"/>
            </a:xfrm>
            <a:prstGeom prst="line">
              <a:avLst/>
            </a:prstGeom>
            <a:grp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17" name="Line 16"/>
            <p:cNvSpPr>
              <a:spLocks noChangeShapeType="1"/>
            </p:cNvSpPr>
            <p:nvPr/>
          </p:nvSpPr>
          <p:spPr bwMode="auto">
            <a:xfrm>
              <a:off x="166" y="2428"/>
              <a:ext cx="5427" cy="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18" name="Line 17"/>
            <p:cNvSpPr>
              <a:spLocks noChangeShapeType="1"/>
            </p:cNvSpPr>
            <p:nvPr/>
          </p:nvSpPr>
          <p:spPr bwMode="auto">
            <a:xfrm>
              <a:off x="166" y="3543"/>
              <a:ext cx="5427" cy="0"/>
            </a:xfrm>
            <a:prstGeom prst="line">
              <a:avLst/>
            </a:prstGeom>
            <a:grp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19" name="Line 18"/>
            <p:cNvSpPr>
              <a:spLocks noChangeShapeType="1"/>
            </p:cNvSpPr>
            <p:nvPr/>
          </p:nvSpPr>
          <p:spPr bwMode="auto">
            <a:xfrm>
              <a:off x="166" y="2080"/>
              <a:ext cx="0" cy="1463"/>
            </a:xfrm>
            <a:prstGeom prst="line">
              <a:avLst/>
            </a:prstGeom>
            <a:grp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0" name="Line 19"/>
            <p:cNvSpPr>
              <a:spLocks noChangeShapeType="1"/>
            </p:cNvSpPr>
            <p:nvPr/>
          </p:nvSpPr>
          <p:spPr bwMode="auto">
            <a:xfrm>
              <a:off x="2667" y="2080"/>
              <a:ext cx="0" cy="1463"/>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1" name="Line 20"/>
            <p:cNvSpPr>
              <a:spLocks noChangeShapeType="1"/>
            </p:cNvSpPr>
            <p:nvPr/>
          </p:nvSpPr>
          <p:spPr bwMode="auto">
            <a:xfrm>
              <a:off x="3758" y="2080"/>
              <a:ext cx="0" cy="1463"/>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2" name="Line 21"/>
            <p:cNvSpPr>
              <a:spLocks noChangeShapeType="1"/>
            </p:cNvSpPr>
            <p:nvPr/>
          </p:nvSpPr>
          <p:spPr bwMode="auto">
            <a:xfrm>
              <a:off x="5593" y="2080"/>
              <a:ext cx="0" cy="1463"/>
            </a:xfrm>
            <a:prstGeom prst="line">
              <a:avLst/>
            </a:prstGeom>
            <a:grpFill/>
            <a:ln w="2857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3" name="Line 22"/>
            <p:cNvSpPr>
              <a:spLocks noChangeShapeType="1"/>
            </p:cNvSpPr>
            <p:nvPr/>
          </p:nvSpPr>
          <p:spPr bwMode="auto">
            <a:xfrm>
              <a:off x="1636" y="2080"/>
              <a:ext cx="0" cy="1463"/>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24" name="Line 23"/>
            <p:cNvSpPr>
              <a:spLocks noChangeShapeType="1"/>
            </p:cNvSpPr>
            <p:nvPr/>
          </p:nvSpPr>
          <p:spPr bwMode="auto">
            <a:xfrm>
              <a:off x="636" y="2080"/>
              <a:ext cx="0" cy="1463"/>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7" name="Rectangle 3"/>
          <p:cNvSpPr txBox="1">
            <a:spLocks noChangeArrowheads="1"/>
          </p:cNvSpPr>
          <p:nvPr/>
        </p:nvSpPr>
        <p:spPr bwMode="auto">
          <a:xfrm>
            <a:off x="457134" y="817335"/>
            <a:ext cx="850906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3.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存储芯片的片选端的译码</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部分译码</a:t>
            </a:r>
          </a:p>
        </p:txBody>
      </p:sp>
      <p:sp>
        <p:nvSpPr>
          <p:cNvPr id="24"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49"/>
          <p:cNvSpPr>
            <a:spLocks noChangeArrowheads="1"/>
          </p:cNvSpPr>
          <p:nvPr/>
        </p:nvSpPr>
        <p:spPr bwMode="auto">
          <a:xfrm>
            <a:off x="3970338" y="1793875"/>
            <a:ext cx="3411537"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tabLst>
                <a:tab pos="1619250" algn="l"/>
              </a:tabLst>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tabLst>
                <a:tab pos="1619250" algn="l"/>
              </a:tabLst>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tabLst>
                <a:tab pos="1619250" algn="l"/>
              </a:tabLst>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tabLst>
                <a:tab pos="1619250" algn="l"/>
              </a:tabLst>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tabLst>
                <a:tab pos="1619250" algn="l"/>
              </a:tabLst>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tabLst>
                <a:tab pos="1619250" algn="l"/>
              </a:tabLst>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tabLst>
                <a:tab pos="1619250" algn="l"/>
              </a:tabLst>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tabLst>
                <a:tab pos="1619250" algn="l"/>
              </a:tabLst>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tabLst>
                <a:tab pos="1619250" algn="l"/>
              </a:tabLst>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800" dirty="0">
                <a:solidFill>
                  <a:srgbClr val="002060"/>
                </a:solidFill>
                <a:latin typeface="Times New Roman" panose="02020603050405020304" pitchFamily="18" charset="0"/>
              </a:rPr>
              <a:t>A</a:t>
            </a:r>
            <a:r>
              <a:rPr kumimoji="0" lang="en-US" altLang="zh-CN" sz="2800" baseline="-25000" dirty="0">
                <a:solidFill>
                  <a:srgbClr val="002060"/>
                </a:solidFill>
                <a:latin typeface="Times New Roman" panose="02020603050405020304" pitchFamily="18" charset="0"/>
              </a:rPr>
              <a:t>19</a:t>
            </a:r>
            <a:r>
              <a:rPr kumimoji="0" lang="zh-CN" altLang="en-US" sz="2800" dirty="0">
                <a:solidFill>
                  <a:srgbClr val="002060"/>
                </a:solidFill>
                <a:latin typeface="Times New Roman" panose="02020603050405020304" pitchFamily="18" charset="0"/>
              </a:rPr>
              <a:t>～</a:t>
            </a:r>
            <a:r>
              <a:rPr kumimoji="0" lang="en-US" altLang="zh-CN" sz="2800" dirty="0">
                <a:solidFill>
                  <a:srgbClr val="002060"/>
                </a:solidFill>
                <a:latin typeface="Times New Roman" panose="02020603050405020304" pitchFamily="18" charset="0"/>
              </a:rPr>
              <a:t>A</a:t>
            </a:r>
            <a:r>
              <a:rPr kumimoji="0" lang="en-US" altLang="zh-CN" sz="2800" baseline="-25000" dirty="0">
                <a:solidFill>
                  <a:srgbClr val="002060"/>
                </a:solidFill>
                <a:latin typeface="Times New Roman" panose="02020603050405020304" pitchFamily="18" charset="0"/>
              </a:rPr>
              <a:t>15  </a:t>
            </a:r>
            <a:r>
              <a:rPr kumimoji="0" lang="en-US" altLang="zh-CN" sz="2800" dirty="0">
                <a:solidFill>
                  <a:srgbClr val="C00000"/>
                </a:solidFill>
                <a:latin typeface="Times New Roman" panose="02020603050405020304" pitchFamily="18" charset="0"/>
              </a:rPr>
              <a:t>A</a:t>
            </a:r>
            <a:r>
              <a:rPr kumimoji="0" lang="en-US" altLang="zh-CN" sz="2800" baseline="-25000" dirty="0">
                <a:solidFill>
                  <a:srgbClr val="C00000"/>
                </a:solidFill>
                <a:latin typeface="Times New Roman" panose="02020603050405020304" pitchFamily="18" charset="0"/>
              </a:rPr>
              <a:t>14</a:t>
            </a:r>
            <a:r>
              <a:rPr kumimoji="0" lang="zh-CN" altLang="en-US" sz="2800" dirty="0">
                <a:solidFill>
                  <a:srgbClr val="C00000"/>
                </a:solidFill>
                <a:latin typeface="Times New Roman" panose="02020603050405020304" pitchFamily="18" charset="0"/>
              </a:rPr>
              <a:t>～</a:t>
            </a:r>
            <a:r>
              <a:rPr kumimoji="0" lang="en-US" altLang="zh-CN" sz="2800" dirty="0">
                <a:solidFill>
                  <a:srgbClr val="C00000"/>
                </a:solidFill>
                <a:latin typeface="Times New Roman" panose="02020603050405020304" pitchFamily="18" charset="0"/>
              </a:rPr>
              <a:t>A</a:t>
            </a:r>
            <a:r>
              <a:rPr kumimoji="0" lang="en-US" altLang="zh-CN" sz="2800" baseline="-25000" dirty="0">
                <a:solidFill>
                  <a:srgbClr val="C00000"/>
                </a:solidFill>
                <a:latin typeface="Times New Roman" panose="02020603050405020304" pitchFamily="18" charset="0"/>
              </a:rPr>
              <a:t>0</a:t>
            </a:r>
            <a:endParaRPr kumimoji="0" lang="en-US" altLang="zh-CN" sz="2800" dirty="0">
              <a:solidFill>
                <a:srgbClr val="C00000"/>
              </a:solidFill>
              <a:latin typeface="Times New Roman" panose="02020603050405020304" pitchFamily="18" charset="0"/>
            </a:endParaRPr>
          </a:p>
          <a:p>
            <a:pPr>
              <a:spcBef>
                <a:spcPct val="30000"/>
              </a:spcBef>
              <a:buClrTx/>
              <a:buSzTx/>
              <a:buFontTx/>
              <a:buNone/>
            </a:pPr>
            <a:r>
              <a:rPr kumimoji="0" lang="en-US" altLang="zh-CN" sz="2800" dirty="0">
                <a:solidFill>
                  <a:srgbClr val="00FF00"/>
                </a:solidFill>
                <a:latin typeface="Times New Roman" panose="02020603050405020304" pitchFamily="18" charset="0"/>
                <a:sym typeface="Symbol" panose="05050102010706020507" pitchFamily="18" charset="2"/>
              </a:rPr>
              <a:t>    </a:t>
            </a:r>
            <a:r>
              <a:rPr kumimoji="0" lang="en-US" altLang="zh-CN" sz="2800" dirty="0">
                <a:solidFill>
                  <a:schemeClr val="tx1"/>
                </a:solidFill>
                <a:latin typeface="Times New Roman" panose="02020603050405020304" pitchFamily="18" charset="0"/>
                <a:sym typeface="Symbol" panose="05050102010706020507" pitchFamily="18" charset="2"/>
              </a:rPr>
              <a:t> </a:t>
            </a:r>
            <a:r>
              <a:rPr kumimoji="0" lang="zh-CN" altLang="en-US" sz="2800" dirty="0">
                <a:solidFill>
                  <a:srgbClr val="002060"/>
                </a:solidFill>
                <a:latin typeface="Times New Roman" panose="02020603050405020304" pitchFamily="18" charset="0"/>
              </a:rPr>
              <a:t>全</a:t>
            </a:r>
            <a:r>
              <a:rPr kumimoji="0" lang="en-US" altLang="zh-CN" sz="2800" dirty="0">
                <a:solidFill>
                  <a:srgbClr val="002060"/>
                </a:solidFill>
                <a:latin typeface="Times New Roman" panose="02020603050405020304" pitchFamily="18" charset="0"/>
              </a:rPr>
              <a:t>0</a:t>
            </a:r>
            <a:r>
              <a:rPr kumimoji="0" lang="zh-CN" altLang="en-US" sz="2800" dirty="0">
                <a:solidFill>
                  <a:srgbClr val="002060"/>
                </a:solidFill>
                <a:latin typeface="Times New Roman" panose="02020603050405020304" pitchFamily="18" charset="0"/>
              </a:rPr>
              <a:t>～全</a:t>
            </a:r>
            <a:r>
              <a:rPr kumimoji="0" lang="en-US" altLang="zh-CN" sz="2800" dirty="0">
                <a:solidFill>
                  <a:srgbClr val="002060"/>
                </a:solidFill>
                <a:latin typeface="Times New Roman" panose="02020603050405020304" pitchFamily="18" charset="0"/>
              </a:rPr>
              <a:t>1</a:t>
            </a:r>
          </a:p>
        </p:txBody>
      </p:sp>
      <p:sp>
        <p:nvSpPr>
          <p:cNvPr id="38918" name="Rectangle 39"/>
          <p:cNvSpPr>
            <a:spLocks noChangeArrowheads="1"/>
          </p:cNvSpPr>
          <p:nvPr/>
        </p:nvSpPr>
        <p:spPr bwMode="auto">
          <a:xfrm>
            <a:off x="2344738" y="5562600"/>
            <a:ext cx="2103437"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solidFill>
                  <a:schemeClr val="tx1"/>
                </a:solidFill>
                <a:latin typeface="Times New Roman" panose="02020603050405020304" pitchFamily="18" charset="0"/>
              </a:rPr>
              <a:t>D</a:t>
            </a:r>
            <a:r>
              <a:rPr kumimoji="0" lang="en-US" altLang="zh-CN" sz="2400" baseline="-25000">
                <a:solidFill>
                  <a:schemeClr val="tx1"/>
                </a:solidFill>
                <a:latin typeface="Times New Roman" panose="02020603050405020304" pitchFamily="18" charset="0"/>
              </a:rPr>
              <a:t>7</a:t>
            </a:r>
            <a:r>
              <a:rPr kumimoji="0" lang="zh-CN" altLang="en-US" sz="2400">
                <a:solidFill>
                  <a:schemeClr val="tx1"/>
                </a:solidFill>
                <a:latin typeface="Times New Roman" panose="02020603050405020304" pitchFamily="18" charset="0"/>
              </a:rPr>
              <a:t>～</a:t>
            </a:r>
            <a:r>
              <a:rPr kumimoji="0" lang="en-US" altLang="zh-CN" sz="2400">
                <a:solidFill>
                  <a:schemeClr val="tx1"/>
                </a:solidFill>
                <a:latin typeface="Times New Roman" panose="02020603050405020304" pitchFamily="18" charset="0"/>
              </a:rPr>
              <a:t>D</a:t>
            </a:r>
            <a:r>
              <a:rPr kumimoji="0" lang="en-US" altLang="zh-CN" sz="2400" baseline="-25000">
                <a:solidFill>
                  <a:schemeClr val="tx1"/>
                </a:solidFill>
                <a:latin typeface="Times New Roman" panose="02020603050405020304" pitchFamily="18" charset="0"/>
              </a:rPr>
              <a:t>0</a:t>
            </a:r>
            <a:endParaRPr kumimoji="0" lang="en-US" altLang="zh-CN" sz="2400">
              <a:solidFill>
                <a:schemeClr val="tx1"/>
              </a:solidFill>
              <a:latin typeface="Times New Roman" panose="02020603050405020304" pitchFamily="18" charset="0"/>
            </a:endParaRPr>
          </a:p>
        </p:txBody>
      </p:sp>
      <p:sp>
        <p:nvSpPr>
          <p:cNvPr id="38919" name="Line 40"/>
          <p:cNvSpPr>
            <a:spLocks noChangeShapeType="1"/>
          </p:cNvSpPr>
          <p:nvPr/>
        </p:nvSpPr>
        <p:spPr bwMode="auto">
          <a:xfrm>
            <a:off x="3960813" y="5799138"/>
            <a:ext cx="4021137" cy="4762"/>
          </a:xfrm>
          <a:prstGeom prst="line">
            <a:avLst/>
          </a:prstGeom>
          <a:noFill/>
          <a:ln w="38100">
            <a:solidFill>
              <a:schemeClr val="accent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0" name="Rectangle 41"/>
          <p:cNvSpPr>
            <a:spLocks noChangeArrowheads="1"/>
          </p:cNvSpPr>
          <p:nvPr/>
        </p:nvSpPr>
        <p:spPr bwMode="auto">
          <a:xfrm>
            <a:off x="4608513" y="3789363"/>
            <a:ext cx="252412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solidFill>
                  <a:schemeClr val="tx1"/>
                </a:solidFill>
                <a:latin typeface="Times New Roman" panose="02020603050405020304" pitchFamily="18" charset="0"/>
              </a:rPr>
              <a:t>27256</a:t>
            </a:r>
          </a:p>
          <a:p>
            <a:pPr algn="ctr">
              <a:spcBef>
                <a:spcPct val="0"/>
              </a:spcBef>
              <a:buClrTx/>
              <a:buSzTx/>
              <a:buFontTx/>
              <a:buNone/>
            </a:pPr>
            <a:r>
              <a:rPr kumimoji="0" lang="en-US" altLang="zh-CN" sz="2400">
                <a:solidFill>
                  <a:schemeClr val="tx1"/>
                </a:solidFill>
                <a:latin typeface="Times New Roman" panose="02020603050405020304" pitchFamily="18" charset="0"/>
              </a:rPr>
              <a:t>EPROM</a:t>
            </a:r>
          </a:p>
        </p:txBody>
      </p:sp>
      <p:sp>
        <p:nvSpPr>
          <p:cNvPr id="38921" name="Rectangle 42"/>
          <p:cNvSpPr>
            <a:spLocks noChangeArrowheads="1"/>
          </p:cNvSpPr>
          <p:nvPr/>
        </p:nvSpPr>
        <p:spPr bwMode="auto">
          <a:xfrm>
            <a:off x="2122488" y="5048250"/>
            <a:ext cx="2522537"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dirty="0">
                <a:solidFill>
                  <a:srgbClr val="7030A0"/>
                </a:solidFill>
                <a:latin typeface="Times New Roman" panose="02020603050405020304" pitchFamily="18" charset="0"/>
              </a:rPr>
              <a:t>A</a:t>
            </a:r>
            <a:r>
              <a:rPr kumimoji="0" lang="en-US" altLang="zh-CN" sz="2400" baseline="-25000" dirty="0">
                <a:solidFill>
                  <a:srgbClr val="7030A0"/>
                </a:solidFill>
                <a:latin typeface="Times New Roman" panose="02020603050405020304" pitchFamily="18" charset="0"/>
              </a:rPr>
              <a:t>14</a:t>
            </a:r>
            <a:r>
              <a:rPr kumimoji="0" lang="zh-CN" altLang="en-US" sz="2400" dirty="0">
                <a:solidFill>
                  <a:srgbClr val="7030A0"/>
                </a:solidFill>
                <a:latin typeface="Times New Roman" panose="02020603050405020304" pitchFamily="18" charset="0"/>
              </a:rPr>
              <a:t>～</a:t>
            </a:r>
            <a:r>
              <a:rPr kumimoji="0" lang="en-US" altLang="zh-CN" sz="2400" dirty="0">
                <a:solidFill>
                  <a:srgbClr val="7030A0"/>
                </a:solidFill>
                <a:latin typeface="Times New Roman" panose="02020603050405020304" pitchFamily="18" charset="0"/>
              </a:rPr>
              <a:t>A</a:t>
            </a:r>
            <a:r>
              <a:rPr kumimoji="0" lang="en-US" altLang="zh-CN" sz="2400" baseline="-25000" dirty="0">
                <a:solidFill>
                  <a:srgbClr val="7030A0"/>
                </a:solidFill>
                <a:latin typeface="Times New Roman" panose="02020603050405020304" pitchFamily="18" charset="0"/>
              </a:rPr>
              <a:t>0</a:t>
            </a:r>
            <a:endParaRPr kumimoji="0" lang="en-US" altLang="zh-CN" sz="2400" dirty="0">
              <a:solidFill>
                <a:srgbClr val="7030A0"/>
              </a:solidFill>
              <a:latin typeface="Times New Roman" panose="02020603050405020304" pitchFamily="18" charset="0"/>
            </a:endParaRPr>
          </a:p>
        </p:txBody>
      </p:sp>
      <p:sp>
        <p:nvSpPr>
          <p:cNvPr id="38922" name="Rectangle 43"/>
          <p:cNvSpPr>
            <a:spLocks noChangeArrowheads="1"/>
          </p:cNvSpPr>
          <p:nvPr/>
        </p:nvSpPr>
        <p:spPr bwMode="auto">
          <a:xfrm>
            <a:off x="4414838" y="3290888"/>
            <a:ext cx="2814637" cy="1531937"/>
          </a:xfrm>
          <a:prstGeom prst="rect">
            <a:avLst/>
          </a:prstGeom>
          <a:noFill/>
          <a:ln w="28575">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38923" name="Line 44"/>
          <p:cNvSpPr>
            <a:spLocks noChangeShapeType="1"/>
          </p:cNvSpPr>
          <p:nvPr/>
        </p:nvSpPr>
        <p:spPr bwMode="auto">
          <a:xfrm>
            <a:off x="5151438" y="4845050"/>
            <a:ext cx="0" cy="444500"/>
          </a:xfrm>
          <a:prstGeom prst="line">
            <a:avLst/>
          </a:prstGeom>
          <a:noFill/>
          <a:ln w="38100">
            <a:solidFill>
              <a:srgbClr val="00FFFF"/>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4" name="Rectangle 45"/>
          <p:cNvSpPr>
            <a:spLocks noChangeArrowheads="1"/>
          </p:cNvSpPr>
          <p:nvPr/>
        </p:nvSpPr>
        <p:spPr bwMode="auto">
          <a:xfrm>
            <a:off x="4414838" y="3322638"/>
            <a:ext cx="99060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a:spcBef>
                <a:spcPct val="0"/>
              </a:spcBef>
              <a:buClrTx/>
              <a:buSzTx/>
              <a:buFontTx/>
              <a:buNone/>
            </a:pPr>
            <a:endParaRPr kumimoji="0" lang="zh-CN" altLang="zh-CN" sz="2400">
              <a:solidFill>
                <a:schemeClr val="tx1"/>
              </a:solidFill>
              <a:latin typeface="Times New Roman" panose="02020603050405020304" pitchFamily="18" charset="0"/>
            </a:endParaRPr>
          </a:p>
        </p:txBody>
      </p:sp>
      <p:sp>
        <p:nvSpPr>
          <p:cNvPr id="38925" name="Line 46"/>
          <p:cNvSpPr>
            <a:spLocks noChangeShapeType="1"/>
          </p:cNvSpPr>
          <p:nvPr/>
        </p:nvSpPr>
        <p:spPr bwMode="auto">
          <a:xfrm flipH="1">
            <a:off x="3436938" y="4224338"/>
            <a:ext cx="428625" cy="6350"/>
          </a:xfrm>
          <a:prstGeom prst="line">
            <a:avLst/>
          </a:prstGeom>
          <a:noFill/>
          <a:ln w="76200">
            <a:solidFill>
              <a:srgbClr val="00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6" name="Line 47"/>
          <p:cNvSpPr>
            <a:spLocks noChangeShapeType="1"/>
          </p:cNvSpPr>
          <p:nvPr/>
        </p:nvSpPr>
        <p:spPr bwMode="auto">
          <a:xfrm>
            <a:off x="4065588" y="5284788"/>
            <a:ext cx="3906837" cy="0"/>
          </a:xfrm>
          <a:prstGeom prst="line">
            <a:avLst/>
          </a:prstGeom>
          <a:noFill/>
          <a:ln w="38100">
            <a:solidFill>
              <a:srgbClr val="00FF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7" name="Freeform 48"/>
          <p:cNvSpPr/>
          <p:nvPr/>
        </p:nvSpPr>
        <p:spPr bwMode="auto">
          <a:xfrm>
            <a:off x="6535738" y="4835525"/>
            <a:ext cx="1587" cy="917575"/>
          </a:xfrm>
          <a:custGeom>
            <a:avLst/>
            <a:gdLst>
              <a:gd name="T0" fmla="*/ 839523 w 3"/>
              <a:gd name="T1" fmla="*/ 1922246303 h 438"/>
              <a:gd name="T2" fmla="*/ 0 w 3"/>
              <a:gd name="T3" fmla="*/ 0 h 438"/>
              <a:gd name="T4" fmla="*/ 0 60000 65536"/>
              <a:gd name="T5" fmla="*/ 0 60000 65536"/>
            </a:gdLst>
            <a:ahLst/>
            <a:cxnLst>
              <a:cxn ang="T4">
                <a:pos x="T0" y="T1"/>
              </a:cxn>
              <a:cxn ang="T5">
                <a:pos x="T2" y="T3"/>
              </a:cxn>
            </a:cxnLst>
            <a:rect l="0" t="0" r="r" b="b"/>
            <a:pathLst>
              <a:path w="3" h="438">
                <a:moveTo>
                  <a:pt x="3" y="438"/>
                </a:moveTo>
                <a:lnTo>
                  <a:pt x="0" y="0"/>
                </a:lnTo>
              </a:path>
            </a:pathLst>
          </a:custGeom>
          <a:solidFill>
            <a:srgbClr val="FFFFFF"/>
          </a:solidFill>
          <a:ln w="38100" cap="flat" cmpd="sng">
            <a:solidFill>
              <a:schemeClr val="accent1"/>
            </a:solidFill>
            <a:prstDash val="solid"/>
            <a:round/>
            <a:headEnd type="triangl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8" name="Freeform 50"/>
          <p:cNvSpPr/>
          <p:nvPr/>
        </p:nvSpPr>
        <p:spPr bwMode="auto">
          <a:xfrm>
            <a:off x="3656013" y="3663950"/>
            <a:ext cx="600075" cy="582613"/>
          </a:xfrm>
          <a:custGeom>
            <a:avLst/>
            <a:gdLst>
              <a:gd name="T0" fmla="*/ 17921690 w 20000"/>
              <a:gd name="T1" fmla="*/ 0 h 20000"/>
              <a:gd name="T2" fmla="*/ 0 w 20000"/>
              <a:gd name="T3" fmla="*/ 0 h 20000"/>
              <a:gd name="T4" fmla="*/ 0 w 20000"/>
              <a:gd name="T5" fmla="*/ 16910808 h 20000"/>
              <a:gd name="T6" fmla="*/ 0 60000 65536"/>
              <a:gd name="T7" fmla="*/ 0 60000 65536"/>
              <a:gd name="T8" fmla="*/ 0 60000 65536"/>
            </a:gdLst>
            <a:ahLst/>
            <a:cxnLst>
              <a:cxn ang="T6">
                <a:pos x="T0" y="T1"/>
              </a:cxn>
              <a:cxn ang="T7">
                <a:pos x="T2" y="T3"/>
              </a:cxn>
              <a:cxn ang="T8">
                <a:pos x="T4" y="T5"/>
              </a:cxn>
            </a:cxnLst>
            <a:rect l="0" t="0" r="r" b="b"/>
            <a:pathLst>
              <a:path w="20000" h="20000">
                <a:moveTo>
                  <a:pt x="19908" y="0"/>
                </a:moveTo>
                <a:lnTo>
                  <a:pt x="0" y="0"/>
                </a:lnTo>
                <a:lnTo>
                  <a:pt x="0" y="19928"/>
                </a:lnTo>
              </a:path>
            </a:pathLst>
          </a:custGeom>
          <a:noFill/>
          <a:ln w="28575" cap="flat">
            <a:solidFill>
              <a:srgbClr val="00FFFF"/>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8929" name="Group 55"/>
          <p:cNvGrpSpPr/>
          <p:nvPr/>
        </p:nvGrpSpPr>
        <p:grpSpPr bwMode="auto">
          <a:xfrm>
            <a:off x="4170363" y="3471863"/>
            <a:ext cx="1362075" cy="463550"/>
            <a:chOff x="354" y="2358"/>
            <a:chExt cx="612" cy="237"/>
          </a:xfrm>
        </p:grpSpPr>
        <p:sp>
          <p:nvSpPr>
            <p:cNvPr id="38934" name="Rectangle 56"/>
            <p:cNvSpPr>
              <a:spLocks noChangeArrowheads="1"/>
            </p:cNvSpPr>
            <p:nvPr/>
          </p:nvSpPr>
          <p:spPr bwMode="auto">
            <a:xfrm>
              <a:off x="354" y="2358"/>
              <a:ext cx="612"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solidFill>
                    <a:schemeClr val="tx1"/>
                  </a:solidFill>
                  <a:latin typeface="Times New Roman" panose="02020603050405020304" pitchFamily="18" charset="0"/>
                </a:rPr>
                <a:t>CE</a:t>
              </a:r>
            </a:p>
          </p:txBody>
        </p:sp>
        <p:sp>
          <p:nvSpPr>
            <p:cNvPr id="38935" name="Line 57"/>
            <p:cNvSpPr>
              <a:spLocks noChangeShapeType="1"/>
            </p:cNvSpPr>
            <p:nvPr/>
          </p:nvSpPr>
          <p:spPr bwMode="auto">
            <a:xfrm>
              <a:off x="534" y="2363"/>
              <a:ext cx="24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FFFF"/>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8930" name="Oval 62"/>
          <p:cNvSpPr>
            <a:spLocks noChangeArrowheads="1"/>
          </p:cNvSpPr>
          <p:nvPr/>
        </p:nvSpPr>
        <p:spPr bwMode="auto">
          <a:xfrm>
            <a:off x="3084513" y="3219450"/>
            <a:ext cx="2362200" cy="1295400"/>
          </a:xfrm>
          <a:prstGeom prst="ellipse">
            <a:avLst/>
          </a:prstGeom>
          <a:noFill/>
          <a:ln w="9525">
            <a:solidFill>
              <a:srgbClr val="FF99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38931" name="AutoShape 64"/>
          <p:cNvSpPr/>
          <p:nvPr/>
        </p:nvSpPr>
        <p:spPr bwMode="auto">
          <a:xfrm>
            <a:off x="465138" y="2669380"/>
            <a:ext cx="2362200" cy="909639"/>
          </a:xfrm>
          <a:prstGeom prst="borderCallout2">
            <a:avLst>
              <a:gd name="adj1" fmla="val 38538"/>
              <a:gd name="adj2" fmla="val 98202"/>
              <a:gd name="adj3" fmla="val 36807"/>
              <a:gd name="adj4" fmla="val 128657"/>
              <a:gd name="adj5" fmla="val 102291"/>
              <a:gd name="adj6" fmla="val 142164"/>
            </a:avLst>
          </a:prstGeom>
          <a:solidFill>
            <a:schemeClr val="accent1">
              <a:lumMod val="50000"/>
            </a:schemeClr>
          </a:solidFill>
          <a:ln w="9525">
            <a:solidFill>
              <a:srgbClr val="FF99FF"/>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400" dirty="0">
                <a:solidFill>
                  <a:srgbClr val="FFFF00"/>
                </a:solidFill>
                <a:effectLst>
                  <a:outerShdw blurRad="38100" dist="38100" dir="2700000" algn="tl">
                    <a:srgbClr val="000000">
                      <a:alpha val="43137"/>
                    </a:srgbClr>
                  </a:outerShdw>
                </a:effectLst>
              </a:rPr>
              <a:t>片选端常有效</a:t>
            </a:r>
          </a:p>
          <a:p>
            <a:pPr algn="ctr" eaLnBrk="1" hangingPunct="1">
              <a:spcBef>
                <a:spcPts val="0"/>
              </a:spcBef>
              <a:buClrTx/>
              <a:buSzTx/>
              <a:buFontTx/>
              <a:buNone/>
            </a:pPr>
            <a:r>
              <a:rPr lang="zh-CN" altLang="en-US" sz="2400" dirty="0">
                <a:solidFill>
                  <a:srgbClr val="FFFF00"/>
                </a:solidFill>
                <a:effectLst>
                  <a:outerShdw blurRad="38100" dist="38100" dir="2700000" algn="tl">
                    <a:srgbClr val="000000">
                      <a:alpha val="43137"/>
                    </a:srgbClr>
                  </a:outerShdw>
                </a:effectLst>
              </a:rPr>
              <a:t>与</a:t>
            </a:r>
            <a:r>
              <a:rPr kumimoji="0" lang="en-US" altLang="zh-CN" sz="2400" dirty="0">
                <a:solidFill>
                  <a:srgbClr val="FFFF00"/>
                </a:solidFill>
                <a:effectLst>
                  <a:outerShdw blurRad="38100" dist="38100" dir="2700000" algn="tl">
                    <a:srgbClr val="000000">
                      <a:alpha val="43137"/>
                    </a:srgbClr>
                  </a:outerShdw>
                </a:effectLst>
                <a:latin typeface="Times New Roman" panose="02020603050405020304" pitchFamily="18" charset="0"/>
              </a:rPr>
              <a:t>A</a:t>
            </a:r>
            <a:r>
              <a:rPr kumimoji="0" lang="en-US" altLang="zh-CN" sz="2400" baseline="-25000" dirty="0">
                <a:solidFill>
                  <a:srgbClr val="FFFF00"/>
                </a:solidFill>
                <a:effectLst>
                  <a:outerShdw blurRad="38100" dist="38100" dir="2700000" algn="tl">
                    <a:srgbClr val="000000">
                      <a:alpha val="43137"/>
                    </a:srgbClr>
                  </a:outerShdw>
                </a:effectLst>
                <a:latin typeface="Times New Roman" panose="02020603050405020304" pitchFamily="18" charset="0"/>
              </a:rPr>
              <a:t>19</a:t>
            </a:r>
            <a:r>
              <a:rPr kumimoji="0" lang="zh-CN" altLang="en-US" sz="2400" dirty="0">
                <a:solidFill>
                  <a:srgbClr val="FFFF00"/>
                </a:solidFill>
                <a:effectLst>
                  <a:outerShdw blurRad="38100" dist="38100" dir="2700000" algn="tl">
                    <a:srgbClr val="000000">
                      <a:alpha val="43137"/>
                    </a:srgbClr>
                  </a:outerShdw>
                </a:effectLst>
                <a:latin typeface="Times New Roman" panose="02020603050405020304" pitchFamily="18" charset="0"/>
              </a:rPr>
              <a:t>～</a:t>
            </a:r>
            <a:r>
              <a:rPr kumimoji="0" lang="en-US" altLang="zh-CN" sz="2400" dirty="0">
                <a:solidFill>
                  <a:srgbClr val="FFFF00"/>
                </a:solidFill>
                <a:effectLst>
                  <a:outerShdw blurRad="38100" dist="38100" dir="2700000" algn="tl">
                    <a:srgbClr val="000000">
                      <a:alpha val="43137"/>
                    </a:srgbClr>
                  </a:outerShdw>
                </a:effectLst>
                <a:latin typeface="Times New Roman" panose="02020603050405020304" pitchFamily="18" charset="0"/>
              </a:rPr>
              <a:t>A</a:t>
            </a:r>
            <a:r>
              <a:rPr kumimoji="0" lang="en-US" altLang="zh-CN" sz="2400" baseline="-25000" dirty="0">
                <a:solidFill>
                  <a:srgbClr val="FFFF00"/>
                </a:solidFill>
                <a:effectLst>
                  <a:outerShdw blurRad="38100" dist="38100" dir="2700000" algn="tl">
                    <a:srgbClr val="000000">
                      <a:alpha val="43137"/>
                    </a:srgbClr>
                  </a:outerShdw>
                </a:effectLst>
                <a:latin typeface="Times New Roman" panose="02020603050405020304" pitchFamily="18" charset="0"/>
              </a:rPr>
              <a:t>15 </a:t>
            </a:r>
            <a:r>
              <a:rPr lang="zh-CN" altLang="en-US" sz="2400" dirty="0">
                <a:solidFill>
                  <a:srgbClr val="FFFF00"/>
                </a:solidFill>
                <a:effectLst>
                  <a:outerShdw blurRad="38100" dist="38100" dir="2700000" algn="tl">
                    <a:srgbClr val="000000">
                      <a:alpha val="43137"/>
                    </a:srgbClr>
                  </a:outerShdw>
                </a:effectLst>
              </a:rPr>
              <a:t>无关</a:t>
            </a:r>
          </a:p>
        </p:txBody>
      </p:sp>
      <p:sp>
        <p:nvSpPr>
          <p:cNvPr id="38932" name="Oval 65"/>
          <p:cNvSpPr>
            <a:spLocks noChangeArrowheads="1"/>
          </p:cNvSpPr>
          <p:nvPr/>
        </p:nvSpPr>
        <p:spPr bwMode="auto">
          <a:xfrm>
            <a:off x="3770313" y="1695450"/>
            <a:ext cx="1676400" cy="1295400"/>
          </a:xfrm>
          <a:prstGeom prst="ellipse">
            <a:avLst/>
          </a:prstGeom>
          <a:noFill/>
          <a:ln w="9525">
            <a:solidFill>
              <a:srgbClr val="FF99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38933" name="Oval 66"/>
          <p:cNvSpPr>
            <a:spLocks noChangeArrowheads="1"/>
          </p:cNvSpPr>
          <p:nvPr/>
        </p:nvSpPr>
        <p:spPr bwMode="auto">
          <a:xfrm>
            <a:off x="4256088" y="3600450"/>
            <a:ext cx="144462" cy="144463"/>
          </a:xfrm>
          <a:prstGeom prst="ellipse">
            <a:avLst/>
          </a:prstGeom>
          <a:noFill/>
          <a:ln w="28575">
            <a:solidFill>
              <a:srgbClr val="00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27" name="Rectangle 3"/>
          <p:cNvSpPr txBox="1">
            <a:spLocks noChangeArrowheads="1"/>
          </p:cNvSpPr>
          <p:nvPr/>
        </p:nvSpPr>
        <p:spPr bwMode="auto">
          <a:xfrm>
            <a:off x="457134" y="817335"/>
            <a:ext cx="850906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3. </a:t>
            </a:r>
            <a:r>
              <a:rPr lang="zh-CN" altLang="en-US"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存</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储芯片的片选端的译码</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a:t>
            </a:r>
            <a:r>
              <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rPr>
              <a:t>片选端常有效</a:t>
            </a:r>
          </a:p>
        </p:txBody>
      </p:sp>
      <p:sp>
        <p:nvSpPr>
          <p:cNvPr id="23"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cxnSp>
        <p:nvCxnSpPr>
          <p:cNvPr id="3" name="直接连接符 2"/>
          <p:cNvCxnSpPr/>
          <p:nvPr/>
        </p:nvCxnSpPr>
        <p:spPr bwMode="auto">
          <a:xfrm>
            <a:off x="4653915" y="3470724"/>
            <a:ext cx="395288" cy="1"/>
          </a:xfrm>
          <a:prstGeom prst="line">
            <a:avLst/>
          </a:prstGeom>
          <a:gradFill rotWithShape="1">
            <a:gsLst>
              <a:gs pos="0">
                <a:srgbClr val="0293EC"/>
              </a:gs>
              <a:gs pos="100000">
                <a:srgbClr val="0293EC">
                  <a:gamma/>
                  <a:tint val="0"/>
                  <a:invGamma/>
                </a:srgbClr>
              </a:gs>
            </a:gsLst>
            <a:lin ang="0" scaled="1"/>
          </a:gra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912111" y="2298805"/>
            <a:ext cx="7853363" cy="2752880"/>
          </a:xfrm>
        </p:spPr>
        <p:txBody>
          <a:bodyPr/>
          <a:lstStyle/>
          <a:p>
            <a:pPr marL="0" indent="719455">
              <a:lnSpc>
                <a:spcPct val="160000"/>
              </a:lnSpc>
              <a:buClr>
                <a:srgbClr val="C00000"/>
              </a:buClr>
              <a:buSzPct val="80000"/>
              <a:buNone/>
            </a:pPr>
            <a:r>
              <a:rPr lang="zh-CN" altLang="zh-CN" sz="2800" b="1" dirty="0"/>
              <a:t>了解存储系统</a:t>
            </a:r>
            <a:r>
              <a:rPr lang="zh-CN" altLang="zh-CN" sz="2800" b="1" u="sng" dirty="0"/>
              <a:t>层次结构</a:t>
            </a:r>
            <a:r>
              <a:rPr lang="zh-CN" altLang="zh-CN" sz="2800" b="1" dirty="0"/>
              <a:t>、</a:t>
            </a:r>
            <a:r>
              <a:rPr lang="zh-CN" altLang="zh-CN" sz="2800" b="1" u="sng" dirty="0"/>
              <a:t>半导体存储器分类</a:t>
            </a:r>
            <a:r>
              <a:rPr lang="zh-CN" altLang="zh-CN" sz="2800" b="1" dirty="0"/>
              <a:t>、</a:t>
            </a:r>
            <a:r>
              <a:rPr lang="zh-CN" altLang="zh-CN" sz="2800" b="1" u="sng" dirty="0"/>
              <a:t>半导体存储器的组成</a:t>
            </a:r>
            <a:r>
              <a:rPr lang="zh-CN" altLang="en-US" sz="2800" b="1" dirty="0"/>
              <a:t>，重点</a:t>
            </a:r>
            <a:r>
              <a:rPr lang="zh-CN" altLang="zh-CN" sz="2800" b="1" dirty="0"/>
              <a:t>掌握</a:t>
            </a:r>
            <a:r>
              <a:rPr lang="zh-CN" altLang="zh-CN" sz="2800" b="1" u="sng" dirty="0">
                <a:solidFill>
                  <a:srgbClr val="FF0000"/>
                </a:solidFill>
              </a:rPr>
              <a:t>存储器芯片的扩</a:t>
            </a:r>
            <a:r>
              <a:rPr lang="zh-CN" altLang="en-US" sz="2800" b="1" u="sng" dirty="0">
                <a:solidFill>
                  <a:srgbClr val="FF0000"/>
                </a:solidFill>
              </a:rPr>
              <a:t>展</a:t>
            </a:r>
            <a:r>
              <a:rPr lang="zh-CN" altLang="zh-CN" sz="2800" b="1" dirty="0"/>
              <a:t>、</a:t>
            </a:r>
            <a:r>
              <a:rPr lang="zh-CN" altLang="zh-CN" sz="2800" b="1" u="sng" dirty="0">
                <a:solidFill>
                  <a:srgbClr val="FF0000"/>
                </a:solidFill>
              </a:rPr>
              <a:t>存储器与</a:t>
            </a:r>
            <a:r>
              <a:rPr lang="en-US" altLang="zh-CN" sz="2800" b="1" u="sng" dirty="0">
                <a:solidFill>
                  <a:srgbClr val="FF0000"/>
                </a:solidFill>
              </a:rPr>
              <a:t>CPU</a:t>
            </a:r>
            <a:r>
              <a:rPr lang="zh-CN" altLang="zh-CN" sz="2800" b="1" u="sng" dirty="0">
                <a:solidFill>
                  <a:srgbClr val="FF0000"/>
                </a:solidFill>
              </a:rPr>
              <a:t>的连接</a:t>
            </a:r>
            <a:r>
              <a:rPr lang="zh-CN" altLang="en-US" sz="2800" b="1" dirty="0"/>
              <a:t>。</a:t>
            </a:r>
            <a:endParaRPr lang="en-US" altLang="zh-CN" sz="2800" b="1" dirty="0"/>
          </a:p>
        </p:txBody>
      </p:sp>
      <p:sp>
        <p:nvSpPr>
          <p:cNvPr id="6" name="Rectangle 2"/>
          <p:cNvSpPr txBox="1"/>
          <p:nvPr/>
        </p:nvSpPr>
        <p:spPr bwMode="auto">
          <a:xfrm>
            <a:off x="480311" y="1225653"/>
            <a:ext cx="7322176" cy="81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4159250" indent="-4159250" algn="l" defTabSz="914400"/>
            <a:r>
              <a:rPr lang="zh-CN" altLang="en-US" sz="3600" b="1" kern="0" dirty="0">
                <a:solidFill>
                  <a:srgbClr val="7030A0"/>
                </a:solidFill>
                <a:effectLst>
                  <a:outerShdw blurRad="38100" dist="38100" dir="2700000" algn="tl">
                    <a:srgbClr val="000000">
                      <a:alpha val="43137"/>
                    </a:srgbClr>
                  </a:outerShdw>
                </a:effectLst>
              </a:rPr>
              <a:t>主要内容：</a:t>
            </a:r>
            <a:endParaRPr lang="en-US" altLang="zh-CN" sz="3600" b="1" kern="0" dirty="0">
              <a:solidFill>
                <a:srgbClr val="CC660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checkerboard(across)">
                                      <p:cBhvr>
                                        <p:cTn id="7" dur="500"/>
                                        <p:tgtEl>
                                          <p:spTgt spid="880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type="body" idx="1"/>
          </p:nvPr>
        </p:nvSpPr>
        <p:spPr>
          <a:xfrm>
            <a:off x="666115" y="1925320"/>
            <a:ext cx="8091170" cy="3284855"/>
          </a:xfrm>
        </p:spPr>
        <p:txBody>
          <a:bodyPr/>
          <a:lstStyle/>
          <a:p>
            <a:pPr eaLnBrk="1" hangingPunct="1">
              <a:lnSpc>
                <a:spcPct val="130000"/>
              </a:lnSpc>
            </a:pPr>
            <a:r>
              <a:rPr lang="en-US" altLang="zh-CN" sz="2400" b="1" dirty="0">
                <a:solidFill>
                  <a:srgbClr val="CC3399"/>
                </a:solidFill>
                <a:effectLst>
                  <a:outerShdw blurRad="38100" dist="38100" dir="2700000" algn="tl">
                    <a:srgbClr val="000000">
                      <a:alpha val="43137"/>
                    </a:srgbClr>
                  </a:outerShdw>
                </a:effectLst>
                <a:latin typeface="Times New Roman" panose="02020603050405020304" pitchFamily="18" charset="0"/>
              </a:rPr>
              <a:t>1</a:t>
            </a:r>
            <a:r>
              <a:rPr lang="zh-CN" altLang="en-US" sz="2400" b="1" dirty="0">
                <a:solidFill>
                  <a:srgbClr val="CC3399"/>
                </a:solidFill>
                <a:effectLst>
                  <a:outerShdw blurRad="38100" dist="38100" dir="2700000" algn="tl">
                    <a:srgbClr val="000000">
                      <a:alpha val="43137"/>
                    </a:srgbClr>
                  </a:outerShdw>
                </a:effectLst>
                <a:latin typeface="Times New Roman" panose="02020603050405020304" pitchFamily="18" charset="0"/>
              </a:rPr>
              <a:t>个</a:t>
            </a:r>
            <a:r>
              <a:rPr lang="zh-CN" altLang="en-US" sz="2400" b="1" dirty="0">
                <a:solidFill>
                  <a:srgbClr val="00B0F0"/>
                </a:solidFill>
                <a:effectLst>
                  <a:outerShdw blurRad="38100" dist="38100" dir="2700000" algn="tl">
                    <a:srgbClr val="000000">
                      <a:alpha val="43137"/>
                    </a:srgbClr>
                  </a:outerShdw>
                </a:effectLst>
                <a:latin typeface="Times New Roman" panose="02020603050405020304" pitchFamily="18" charset="0"/>
              </a:rPr>
              <a:t>存储单元</a:t>
            </a:r>
            <a:r>
              <a:rPr lang="zh-CN" altLang="en-US" sz="2400" dirty="0">
                <a:latin typeface="Times New Roman" panose="02020603050405020304" pitchFamily="18" charset="0"/>
              </a:rPr>
              <a:t>具有</a:t>
            </a:r>
            <a:r>
              <a:rPr lang="zh-CN" altLang="en-US" sz="2400" b="1" dirty="0">
                <a:solidFill>
                  <a:srgbClr val="CC3399"/>
                </a:solidFill>
                <a:effectLst>
                  <a:outerShdw blurRad="38100" dist="38100" dir="2700000" algn="tl">
                    <a:srgbClr val="000000">
                      <a:alpha val="43137"/>
                    </a:srgbClr>
                  </a:outerShdw>
                </a:effectLst>
                <a:latin typeface="Times New Roman" panose="02020603050405020304" pitchFamily="18" charset="0"/>
              </a:rPr>
              <a:t>多个</a:t>
            </a:r>
            <a:r>
              <a:rPr lang="zh-CN" altLang="en-US" sz="2400" b="1" dirty="0">
                <a:solidFill>
                  <a:srgbClr val="008000"/>
                </a:solidFill>
                <a:effectLst>
                  <a:outerShdw blurRad="38100" dist="38100" dir="2700000" algn="tl">
                    <a:srgbClr val="000000">
                      <a:alpha val="43137"/>
                    </a:srgbClr>
                  </a:outerShdw>
                </a:effectLst>
                <a:latin typeface="Times New Roman" panose="02020603050405020304" pitchFamily="18" charset="0"/>
              </a:rPr>
              <a:t>存储地址</a:t>
            </a:r>
            <a:r>
              <a:rPr lang="zh-CN" altLang="en-US" sz="2400" dirty="0">
                <a:latin typeface="Times New Roman" panose="02020603050405020304" pitchFamily="18" charset="0"/>
              </a:rPr>
              <a:t>的现象</a:t>
            </a:r>
          </a:p>
          <a:p>
            <a:pPr eaLnBrk="1" hangingPunct="1">
              <a:lnSpc>
                <a:spcPct val="130000"/>
              </a:lnSpc>
            </a:pPr>
            <a:r>
              <a:rPr lang="zh-CN" altLang="en-US" sz="2400" dirty="0">
                <a:latin typeface="Times New Roman" panose="02020603050405020304" pitchFamily="18" charset="0"/>
              </a:rPr>
              <a:t>原因：有些高位地址线没有用、可任意</a:t>
            </a:r>
          </a:p>
          <a:p>
            <a:pPr eaLnBrk="1" hangingPunct="1">
              <a:lnSpc>
                <a:spcPct val="130000"/>
              </a:lnSpc>
            </a:pPr>
            <a:r>
              <a:rPr lang="zh-CN" altLang="en-US" sz="2400" dirty="0">
                <a:latin typeface="Times New Roman" panose="02020603050405020304" pitchFamily="18" charset="0"/>
              </a:rPr>
              <a:t>使用地址：出现地址重复时，常选取其中既好用、又不冲突的一个“</a:t>
            </a:r>
            <a:r>
              <a:rPr lang="zh-CN" altLang="en-US" sz="2400" b="1" dirty="0">
                <a:solidFill>
                  <a:schemeClr val="hlink"/>
                </a:solidFill>
                <a:effectLst>
                  <a:outerShdw blurRad="38100" dist="38100" dir="2700000" algn="tl">
                    <a:srgbClr val="000000">
                      <a:alpha val="43137"/>
                    </a:srgbClr>
                  </a:outerShdw>
                </a:effectLst>
                <a:latin typeface="Times New Roman" panose="02020603050405020304" pitchFamily="18" charset="0"/>
              </a:rPr>
              <a:t>可用地址</a:t>
            </a:r>
            <a:r>
              <a:rPr lang="zh-CN" altLang="en-US" sz="2400" dirty="0">
                <a:latin typeface="Times New Roman" panose="02020603050405020304" pitchFamily="18" charset="0"/>
              </a:rPr>
              <a:t>”</a:t>
            </a:r>
          </a:p>
          <a:p>
            <a:pPr marL="0" indent="0" eaLnBrk="1" hangingPunct="1">
              <a:lnSpc>
                <a:spcPct val="130000"/>
              </a:lnSpc>
              <a:buNone/>
            </a:pPr>
            <a:r>
              <a:rPr lang="zh-CN" altLang="en-US" sz="2400" dirty="0">
                <a:latin typeface="Times New Roman" panose="02020603050405020304" pitchFamily="18" charset="0"/>
              </a:rPr>
              <a:t>    例如：</a:t>
            </a:r>
            <a:r>
              <a:rPr lang="en-US" altLang="zh-CN" sz="2400" u="sng" dirty="0">
                <a:latin typeface="Times New Roman" panose="02020603050405020304" pitchFamily="18" charset="0"/>
              </a:rPr>
              <a:t>00000H</a:t>
            </a:r>
            <a:r>
              <a:rPr lang="zh-CN" altLang="en-US" sz="2400" u="sng" dirty="0">
                <a:latin typeface="Times New Roman" panose="02020603050405020304" pitchFamily="18" charset="0"/>
              </a:rPr>
              <a:t>～</a:t>
            </a:r>
            <a:r>
              <a:rPr lang="en-US" altLang="zh-CN" sz="2400" u="sng" dirty="0">
                <a:latin typeface="Times New Roman" panose="02020603050405020304" pitchFamily="18" charset="0"/>
              </a:rPr>
              <a:t>07FFFH</a:t>
            </a:r>
          </a:p>
          <a:p>
            <a:pPr eaLnBrk="1" hangingPunct="1">
              <a:lnSpc>
                <a:spcPct val="130000"/>
              </a:lnSpc>
            </a:pPr>
            <a:r>
              <a:rPr lang="zh-CN" altLang="en-US" sz="2400" dirty="0">
                <a:latin typeface="Times New Roman" panose="02020603050405020304" pitchFamily="18" charset="0"/>
              </a:rPr>
              <a:t>选取的原则：高位地址全为</a:t>
            </a:r>
            <a:r>
              <a:rPr lang="en-US" altLang="zh-CN" sz="2400" dirty="0">
                <a:latin typeface="Times New Roman" panose="02020603050405020304" pitchFamily="18" charset="0"/>
              </a:rPr>
              <a:t>0</a:t>
            </a:r>
            <a:r>
              <a:rPr lang="zh-CN" altLang="en-US" sz="2400" dirty="0">
                <a:latin typeface="Times New Roman" panose="02020603050405020304" pitchFamily="18" charset="0"/>
              </a:rPr>
              <a:t>的地址</a:t>
            </a:r>
          </a:p>
        </p:txBody>
      </p:sp>
      <p:sp>
        <p:nvSpPr>
          <p:cNvPr id="39942" name="Rectangle 8"/>
          <p:cNvSpPr>
            <a:spLocks noChangeArrowheads="1"/>
          </p:cNvSpPr>
          <p:nvPr/>
        </p:nvSpPr>
        <p:spPr bwMode="auto">
          <a:xfrm>
            <a:off x="2865437" y="5521552"/>
            <a:ext cx="3413125" cy="519113"/>
          </a:xfrm>
          <a:prstGeom prst="rect">
            <a:avLst/>
          </a:prstGeom>
          <a:solidFill>
            <a:srgbClr val="0052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zh-CN" altLang="en-US" sz="2800">
                <a:solidFill>
                  <a:srgbClr val="FFFF00"/>
                </a:solidFill>
                <a:latin typeface="宋体" panose="02010600030101010101" pitchFamily="2" charset="-122"/>
              </a:rPr>
              <a:t>高位地址译码才更好</a:t>
            </a:r>
          </a:p>
        </p:txBody>
      </p:sp>
      <p:sp>
        <p:nvSpPr>
          <p:cNvPr id="10" name="Rectangle 3"/>
          <p:cNvSpPr txBox="1">
            <a:spLocks noChangeArrowheads="1"/>
          </p:cNvSpPr>
          <p:nvPr/>
        </p:nvSpPr>
        <p:spPr bwMode="auto">
          <a:xfrm>
            <a:off x="457134" y="817335"/>
            <a:ext cx="850906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kern="0" dirty="0">
                <a:solidFill>
                  <a:srgbClr val="7030A0"/>
                </a:solidFill>
                <a:effectLst>
                  <a:outerShdw blurRad="38100" dist="38100" dir="2700000" algn="tl">
                    <a:srgbClr val="000000">
                      <a:alpha val="43137"/>
                    </a:srgbClr>
                  </a:outerShdw>
                </a:effectLst>
                <a:latin typeface="+mj-lt"/>
                <a:ea typeface="+mj-ea"/>
                <a:cs typeface="+mj-cs"/>
              </a:rPr>
              <a:t>3. </a:t>
            </a:r>
            <a:r>
              <a:rPr lang="zh-CN" altLang="en-US" sz="2800" kern="0" dirty="0">
                <a:solidFill>
                  <a:srgbClr val="7030A0"/>
                </a:solidFill>
                <a:effectLst>
                  <a:outerShdw blurRad="38100" dist="38100" dir="2700000" algn="tl">
                    <a:srgbClr val="000000">
                      <a:alpha val="43137"/>
                    </a:srgbClr>
                  </a:outerShdw>
                </a:effectLst>
                <a:latin typeface="+mj-lt"/>
                <a:ea typeface="+mj-ea"/>
                <a:cs typeface="+mj-cs"/>
              </a:rPr>
              <a:t>存储芯片的片选端的译码</a:t>
            </a:r>
            <a:r>
              <a:rPr lang="en-US" altLang="zh-CN" sz="2800" kern="0" dirty="0">
                <a:solidFill>
                  <a:srgbClr val="7030A0"/>
                </a:solidFill>
                <a:effectLst>
                  <a:outerShdw blurRad="38100" dist="38100" dir="2700000" algn="tl">
                    <a:srgbClr val="000000">
                      <a:alpha val="43137"/>
                    </a:srgbClr>
                  </a:outerShdw>
                </a:effectLst>
                <a:latin typeface="+mj-lt"/>
                <a:ea typeface="+mj-ea"/>
                <a:cs typeface="+mj-cs"/>
              </a:rPr>
              <a:t>----</a:t>
            </a:r>
            <a:r>
              <a:rPr lang="zh-CN" altLang="en-US" dirty="0">
                <a:solidFill>
                  <a:srgbClr val="C00000"/>
                </a:solidFill>
                <a:effectLst>
                  <a:outerShdw blurRad="38100" dist="38100" dir="2700000" algn="tl">
                    <a:srgbClr val="000000">
                      <a:alpha val="43137"/>
                    </a:srgbClr>
                  </a:outerShdw>
                </a:effectLst>
                <a:latin typeface="Times New Roman" panose="02020603050405020304" pitchFamily="18" charset="0"/>
              </a:rPr>
              <a:t>地址重复</a:t>
            </a:r>
          </a:p>
        </p:txBody>
      </p:sp>
      <p:sp>
        <p:nvSpPr>
          <p:cNvPr id="6"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type="body" idx="1"/>
          </p:nvPr>
        </p:nvSpPr>
        <p:spPr>
          <a:xfrm>
            <a:off x="628650" y="1633220"/>
            <a:ext cx="8298180" cy="4784725"/>
          </a:xfrm>
        </p:spPr>
        <p:txBody>
          <a:bodyPr/>
          <a:lstStyle/>
          <a:p>
            <a:pPr eaLnBrk="1" hangingPunct="1">
              <a:lnSpc>
                <a:spcPct val="130000"/>
              </a:lnSpc>
            </a:pPr>
            <a:r>
              <a:rPr lang="zh-CN" altLang="en-US" sz="2400" dirty="0">
                <a:effectLst>
                  <a:outerShdw blurRad="38100" dist="38100" dir="2700000" algn="tl">
                    <a:srgbClr val="000000">
                      <a:alpha val="43137"/>
                    </a:srgbClr>
                  </a:outerShdw>
                </a:effectLst>
                <a:latin typeface="Times New Roman" panose="02020603050405020304" pitchFamily="18" charset="0"/>
                <a:hlinkClick r:id="rId2" action="ppaction://hlinksldjump"/>
              </a:rPr>
              <a:t>译码</a:t>
            </a:r>
            <a:r>
              <a:rPr lang="zh-CN" altLang="en-US" sz="2400" dirty="0">
                <a:effectLst>
                  <a:outerShdw blurRad="38100" dist="38100" dir="2700000" algn="tl">
                    <a:srgbClr val="000000">
                      <a:alpha val="43137"/>
                    </a:srgbClr>
                  </a:outerShdw>
                </a:effectLst>
                <a:latin typeface="Times New Roman" panose="02020603050405020304" pitchFamily="18" charset="0"/>
              </a:rPr>
              <a:t>：将某个特定的“</a:t>
            </a:r>
            <a:r>
              <a:rPr lang="zh-CN" altLang="en-US" sz="2400" dirty="0">
                <a:solidFill>
                  <a:srgbClr val="008000"/>
                </a:solidFill>
                <a:effectLst>
                  <a:outerShdw blurRad="38100" dist="38100" dir="2700000" algn="tl">
                    <a:srgbClr val="000000">
                      <a:alpha val="43137"/>
                    </a:srgbClr>
                  </a:outerShdw>
                </a:effectLst>
                <a:latin typeface="Times New Roman" panose="02020603050405020304" pitchFamily="18" charset="0"/>
              </a:rPr>
              <a:t>编码输入</a:t>
            </a:r>
            <a:r>
              <a:rPr lang="zh-CN" altLang="en-US" sz="2400" dirty="0">
                <a:effectLst>
                  <a:outerShdw blurRad="38100" dist="38100" dir="2700000" algn="tl">
                    <a:srgbClr val="000000">
                      <a:alpha val="43137"/>
                    </a:srgbClr>
                  </a:outerShdw>
                </a:effectLst>
                <a:latin typeface="Times New Roman" panose="02020603050405020304" pitchFamily="18" charset="0"/>
              </a:rPr>
              <a:t>”翻译为</a:t>
            </a:r>
            <a:r>
              <a:rPr lang="zh-CN" altLang="en-US" sz="2400" dirty="0">
                <a:solidFill>
                  <a:srgbClr val="0033CC"/>
                </a:solidFill>
                <a:effectLst>
                  <a:outerShdw blurRad="38100" dist="38100" dir="2700000" algn="tl">
                    <a:srgbClr val="000000">
                      <a:alpha val="43137"/>
                    </a:srgbClr>
                  </a:outerShdw>
                </a:effectLst>
                <a:latin typeface="Times New Roman" panose="02020603050405020304" pitchFamily="18" charset="0"/>
              </a:rPr>
              <a:t>唯一</a:t>
            </a:r>
            <a:r>
              <a:rPr lang="zh-CN" altLang="en-US" sz="2400" dirty="0">
                <a:effectLst>
                  <a:outerShdw blurRad="38100" dist="38100" dir="2700000" algn="tl">
                    <a:srgbClr val="000000">
                      <a:alpha val="43137"/>
                    </a:srgbClr>
                  </a:outerShdw>
                </a:effectLst>
                <a:latin typeface="Times New Roman" panose="02020603050405020304" pitchFamily="18" charset="0"/>
              </a:rPr>
              <a:t>一个“</a:t>
            </a:r>
            <a:r>
              <a:rPr lang="zh-CN" altLang="en-US" sz="2400" dirty="0">
                <a:solidFill>
                  <a:srgbClr val="008000"/>
                </a:solidFill>
                <a:effectLst>
                  <a:outerShdw blurRad="38100" dist="38100" dir="2700000" algn="tl">
                    <a:srgbClr val="000000">
                      <a:alpha val="43137"/>
                    </a:srgbClr>
                  </a:outerShdw>
                </a:effectLst>
                <a:latin typeface="Times New Roman" panose="02020603050405020304" pitchFamily="18" charset="0"/>
              </a:rPr>
              <a:t>有效输出</a:t>
            </a:r>
            <a:r>
              <a:rPr lang="zh-CN" altLang="en-US" sz="2400" dirty="0">
                <a:effectLst>
                  <a:outerShdw blurRad="38100" dist="38100" dir="2700000" algn="tl">
                    <a:srgbClr val="000000">
                      <a:alpha val="43137"/>
                    </a:srgbClr>
                  </a:outerShdw>
                </a:effectLst>
                <a:latin typeface="Times New Roman" panose="02020603050405020304" pitchFamily="18" charset="0"/>
              </a:rPr>
              <a:t>”的过程</a:t>
            </a:r>
          </a:p>
          <a:p>
            <a:pPr eaLnBrk="1" hangingPunct="1">
              <a:lnSpc>
                <a:spcPct val="130000"/>
              </a:lnSpc>
            </a:pPr>
            <a:r>
              <a:rPr lang="zh-CN" altLang="en-US" sz="2400" dirty="0">
                <a:latin typeface="Times New Roman" panose="02020603050405020304" pitchFamily="18" charset="0"/>
              </a:rPr>
              <a:t>译码器件：</a:t>
            </a:r>
          </a:p>
          <a:p>
            <a:pPr lvl="1" eaLnBrk="1" hangingPunct="1">
              <a:lnSpc>
                <a:spcPct val="130000"/>
              </a:lnSpc>
            </a:pPr>
            <a:r>
              <a:rPr lang="zh-CN" altLang="en-US" sz="2400" dirty="0">
                <a:latin typeface="Times New Roman" panose="02020603050405020304" pitchFamily="18" charset="0"/>
              </a:rPr>
              <a:t>采用</a:t>
            </a:r>
            <a:r>
              <a:rPr lang="zh-CN" altLang="en-US" sz="2400" dirty="0">
                <a:latin typeface="Times New Roman" panose="02020603050405020304" pitchFamily="18" charset="0"/>
                <a:hlinkClick r:id="rId3" action="ppaction://hlinksldjump"/>
              </a:rPr>
              <a:t>门电路组合逻辑</a:t>
            </a:r>
            <a:r>
              <a:rPr lang="zh-CN" altLang="en-US" sz="2400" dirty="0">
                <a:latin typeface="Times New Roman" panose="02020603050405020304" pitchFamily="18" charset="0"/>
              </a:rPr>
              <a:t>进行译码</a:t>
            </a:r>
          </a:p>
          <a:p>
            <a:pPr lvl="1" eaLnBrk="1" hangingPunct="1">
              <a:lnSpc>
                <a:spcPct val="130000"/>
              </a:lnSpc>
            </a:pPr>
            <a:r>
              <a:rPr lang="zh-CN" altLang="en-US" sz="2400" dirty="0">
                <a:latin typeface="Times New Roman" panose="02020603050405020304" pitchFamily="18" charset="0"/>
              </a:rPr>
              <a:t>采用</a:t>
            </a:r>
            <a:r>
              <a:rPr lang="zh-CN" altLang="en-US" sz="2400" dirty="0">
                <a:latin typeface="Times New Roman" panose="02020603050405020304" pitchFamily="18" charset="0"/>
                <a:hlinkClick r:id="rId4" action="ppaction://hlinksldjump"/>
              </a:rPr>
              <a:t>集成译码器</a:t>
            </a:r>
            <a:r>
              <a:rPr lang="zh-CN" altLang="en-US" sz="2400" dirty="0">
                <a:latin typeface="Times New Roman" panose="02020603050405020304" pitchFamily="18" charset="0"/>
              </a:rPr>
              <a:t>进行译码，常用的器件有：</a:t>
            </a:r>
          </a:p>
          <a:p>
            <a:pPr lvl="2" eaLnBrk="1" hangingPunct="1">
              <a:lnSpc>
                <a:spcPct val="130000"/>
              </a:lnSpc>
            </a:pPr>
            <a:r>
              <a:rPr lang="en-US" altLang="zh-CN" dirty="0">
                <a:latin typeface="Times New Roman" panose="02020603050405020304" pitchFamily="18" charset="0"/>
              </a:rPr>
              <a:t>2-4   (</a:t>
            </a:r>
            <a:r>
              <a:rPr lang="en-US" altLang="zh-CN" dirty="0">
                <a:latin typeface="Times New Roman" panose="02020603050405020304" pitchFamily="18" charset="0"/>
                <a:sym typeface="+mn-ea"/>
              </a:rPr>
              <a:t>4 </a:t>
            </a:r>
            <a:r>
              <a:rPr lang="zh-CN" altLang="en-US" dirty="0">
                <a:latin typeface="Times New Roman" panose="02020603050405020304" pitchFamily="18" charset="0"/>
                <a:sym typeface="+mn-ea"/>
              </a:rPr>
              <a:t>选 </a:t>
            </a:r>
            <a:r>
              <a:rPr lang="en-US" altLang="zh-CN" dirty="0">
                <a:latin typeface="Times New Roman" panose="02020603050405020304" pitchFamily="18" charset="0"/>
                <a:sym typeface="+mn-ea"/>
              </a:rPr>
              <a:t>1</a:t>
            </a:r>
            <a:r>
              <a:rPr lang="en-US" altLang="zh-CN" dirty="0">
                <a:latin typeface="Times New Roman" panose="02020603050405020304" pitchFamily="18" charset="0"/>
              </a:rPr>
              <a:t>)</a:t>
            </a:r>
            <a:r>
              <a:rPr lang="zh-CN" altLang="en-US" dirty="0">
                <a:latin typeface="Times New Roman" panose="02020603050405020304" pitchFamily="18" charset="0"/>
              </a:rPr>
              <a:t>译码器</a:t>
            </a:r>
            <a:r>
              <a:rPr lang="en-US" altLang="zh-CN" dirty="0">
                <a:latin typeface="Times New Roman" panose="02020603050405020304" pitchFamily="18" charset="0"/>
              </a:rPr>
              <a:t>74LS139</a:t>
            </a:r>
          </a:p>
          <a:p>
            <a:pPr lvl="2" eaLnBrk="1" hangingPunct="1">
              <a:lnSpc>
                <a:spcPct val="130000"/>
              </a:lnSpc>
            </a:pPr>
            <a:r>
              <a:rPr lang="en-US" altLang="zh-CN" b="1" u="sng" dirty="0">
                <a:latin typeface="Times New Roman" panose="02020603050405020304" pitchFamily="18" charset="0"/>
              </a:rPr>
              <a:t>3-8   (</a:t>
            </a:r>
            <a:r>
              <a:rPr lang="en-US" altLang="zh-CN" b="1" u="sng" dirty="0">
                <a:latin typeface="Times New Roman" panose="02020603050405020304" pitchFamily="18" charset="0"/>
                <a:sym typeface="+mn-ea"/>
              </a:rPr>
              <a:t>8 </a:t>
            </a:r>
            <a:r>
              <a:rPr lang="zh-CN" altLang="en-US" b="1" u="sng" dirty="0">
                <a:latin typeface="Times New Roman" panose="02020603050405020304" pitchFamily="18" charset="0"/>
                <a:sym typeface="+mn-ea"/>
              </a:rPr>
              <a:t>选 </a:t>
            </a:r>
            <a:r>
              <a:rPr lang="en-US" altLang="zh-CN" b="1" u="sng" dirty="0">
                <a:latin typeface="Times New Roman" panose="02020603050405020304" pitchFamily="18" charset="0"/>
                <a:sym typeface="+mn-ea"/>
              </a:rPr>
              <a:t>1</a:t>
            </a:r>
            <a:r>
              <a:rPr lang="en-US" altLang="zh-CN" b="1" u="sng" dirty="0">
                <a:latin typeface="Times New Roman" panose="02020603050405020304" pitchFamily="18" charset="0"/>
              </a:rPr>
              <a:t>)</a:t>
            </a:r>
            <a:r>
              <a:rPr lang="zh-CN" altLang="en-US" b="1" u="sng" dirty="0">
                <a:latin typeface="Times New Roman" panose="02020603050405020304" pitchFamily="18" charset="0"/>
              </a:rPr>
              <a:t>译码器</a:t>
            </a:r>
            <a:r>
              <a:rPr lang="en-US" altLang="zh-CN" b="1" u="sng" dirty="0">
                <a:latin typeface="Times New Roman" panose="02020603050405020304" pitchFamily="18" charset="0"/>
              </a:rPr>
              <a:t>74LS138</a:t>
            </a:r>
            <a:endParaRPr lang="en-US" altLang="zh-CN" dirty="0">
              <a:latin typeface="Times New Roman" panose="02020603050405020304" pitchFamily="18" charset="0"/>
            </a:endParaRPr>
          </a:p>
          <a:p>
            <a:pPr lvl="2" eaLnBrk="1" hangingPunct="1">
              <a:lnSpc>
                <a:spcPct val="130000"/>
              </a:lnSpc>
            </a:pPr>
            <a:r>
              <a:rPr lang="en-US" altLang="zh-CN" dirty="0">
                <a:latin typeface="Times New Roman" panose="02020603050405020304" pitchFamily="18" charset="0"/>
              </a:rPr>
              <a:t>4-16 (</a:t>
            </a:r>
            <a:r>
              <a:rPr lang="en-US" altLang="zh-CN" dirty="0">
                <a:latin typeface="Times New Roman" panose="02020603050405020304" pitchFamily="18" charset="0"/>
                <a:sym typeface="+mn-ea"/>
              </a:rPr>
              <a:t>16 </a:t>
            </a:r>
            <a:r>
              <a:rPr lang="zh-CN" altLang="en-US" dirty="0">
                <a:latin typeface="Times New Roman" panose="02020603050405020304" pitchFamily="18" charset="0"/>
                <a:sym typeface="+mn-ea"/>
              </a:rPr>
              <a:t>选 </a:t>
            </a:r>
            <a:r>
              <a:rPr lang="en-US" altLang="zh-CN" dirty="0">
                <a:latin typeface="Times New Roman" panose="02020603050405020304" pitchFamily="18" charset="0"/>
                <a:sym typeface="+mn-ea"/>
              </a:rPr>
              <a:t>1</a:t>
            </a:r>
            <a:r>
              <a:rPr lang="en-US" altLang="zh-CN" dirty="0">
                <a:latin typeface="Times New Roman" panose="02020603050405020304" pitchFamily="18" charset="0"/>
              </a:rPr>
              <a:t>)</a:t>
            </a:r>
            <a:r>
              <a:rPr lang="zh-CN" altLang="en-US" dirty="0">
                <a:latin typeface="Times New Roman" panose="02020603050405020304" pitchFamily="18" charset="0"/>
              </a:rPr>
              <a:t>译码器</a:t>
            </a:r>
            <a:r>
              <a:rPr lang="en-US" altLang="zh-CN" dirty="0">
                <a:latin typeface="Times New Roman" panose="02020603050405020304" pitchFamily="18" charset="0"/>
              </a:rPr>
              <a:t>74LS154</a:t>
            </a:r>
          </a:p>
        </p:txBody>
      </p:sp>
      <p:sp>
        <p:nvSpPr>
          <p:cNvPr id="6" name="Rectangle 3"/>
          <p:cNvSpPr txBox="1">
            <a:spLocks noChangeArrowheads="1"/>
          </p:cNvSpPr>
          <p:nvPr/>
        </p:nvSpPr>
        <p:spPr bwMode="auto">
          <a:xfrm>
            <a:off x="457134" y="817335"/>
            <a:ext cx="850906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    4. </a:t>
            </a:r>
            <a:r>
              <a:rPr lang="zh-CN" altLang="en-US"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译码和译码器</a:t>
            </a:r>
            <a:endPar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87367" y="1552575"/>
            <a:ext cx="7848600" cy="3752850"/>
            <a:chOff x="762000" y="1504950"/>
            <a:chExt cx="7848600" cy="3752850"/>
          </a:xfrm>
        </p:grpSpPr>
        <p:sp>
          <p:nvSpPr>
            <p:cNvPr id="41989" name="Line 8"/>
            <p:cNvSpPr>
              <a:spLocks noChangeShapeType="1"/>
            </p:cNvSpPr>
            <p:nvPr/>
          </p:nvSpPr>
          <p:spPr bwMode="auto">
            <a:xfrm>
              <a:off x="2590800" y="3700463"/>
              <a:ext cx="1255713" cy="0"/>
            </a:xfrm>
            <a:prstGeom prst="line">
              <a:avLst/>
            </a:prstGeom>
            <a:noFill/>
            <a:ln w="101600">
              <a:solidFill>
                <a:srgbClr val="00FF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02" name="AutoShape 21"/>
            <p:cNvSpPr/>
            <p:nvPr/>
          </p:nvSpPr>
          <p:spPr bwMode="auto">
            <a:xfrm>
              <a:off x="762000" y="2343150"/>
              <a:ext cx="1828800" cy="476250"/>
            </a:xfrm>
            <a:prstGeom prst="borderCallout2">
              <a:avLst>
                <a:gd name="adj1" fmla="val 24000"/>
                <a:gd name="adj2" fmla="val 104167"/>
                <a:gd name="adj3" fmla="val 24000"/>
                <a:gd name="adj4" fmla="val 120227"/>
                <a:gd name="adj5" fmla="val 284667"/>
                <a:gd name="adj6" fmla="val 136634"/>
              </a:avLst>
            </a:prstGeom>
            <a:solidFill>
              <a:srgbClr val="CCFFFF"/>
            </a:solidFill>
            <a:ln w="9525">
              <a:solidFill>
                <a:schemeClr val="accent1"/>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100" dirty="0">
                  <a:solidFill>
                    <a:schemeClr val="hlink"/>
                  </a:solidFill>
                </a:rPr>
                <a:t>N </a:t>
              </a:r>
              <a:r>
                <a:rPr lang="zh-CN" altLang="en-US" sz="2100" dirty="0">
                  <a:solidFill>
                    <a:schemeClr val="tx1"/>
                  </a:solidFill>
                </a:rPr>
                <a:t>位编码输入</a:t>
              </a:r>
            </a:p>
          </p:txBody>
        </p:sp>
        <p:sp>
          <p:nvSpPr>
            <p:cNvPr id="42004" name="AutoShape 23"/>
            <p:cNvSpPr/>
            <p:nvPr/>
          </p:nvSpPr>
          <p:spPr bwMode="auto">
            <a:xfrm>
              <a:off x="5991225" y="1504950"/>
              <a:ext cx="2009775" cy="400050"/>
            </a:xfrm>
            <a:prstGeom prst="borderCallout2">
              <a:avLst>
                <a:gd name="adj1" fmla="val 28569"/>
                <a:gd name="adj2" fmla="val -3792"/>
                <a:gd name="adj3" fmla="val 28569"/>
                <a:gd name="adj4" fmla="val -24958"/>
                <a:gd name="adj5" fmla="val 51190"/>
                <a:gd name="adj6" fmla="val -46602"/>
              </a:avLst>
            </a:prstGeom>
            <a:solidFill>
              <a:srgbClr val="CCFFFF"/>
            </a:solidFill>
            <a:ln w="9525">
              <a:solidFill>
                <a:schemeClr val="tx1"/>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100" dirty="0">
                  <a:solidFill>
                    <a:schemeClr val="hlink"/>
                  </a:solidFill>
                </a:rPr>
                <a:t>2</a:t>
              </a:r>
              <a:r>
                <a:rPr lang="en-US" altLang="zh-CN" sz="2100" baseline="30000" dirty="0">
                  <a:solidFill>
                    <a:schemeClr val="hlink"/>
                  </a:solidFill>
                </a:rPr>
                <a:t>N </a:t>
              </a:r>
              <a:r>
                <a:rPr lang="zh-CN" altLang="en-US" sz="2100" dirty="0">
                  <a:solidFill>
                    <a:schemeClr val="tx1"/>
                  </a:solidFill>
                </a:rPr>
                <a:t>位译码输出</a:t>
              </a:r>
            </a:p>
          </p:txBody>
        </p:sp>
        <p:sp>
          <p:nvSpPr>
            <p:cNvPr id="42005" name="AutoShape 25"/>
            <p:cNvSpPr/>
            <p:nvPr/>
          </p:nvSpPr>
          <p:spPr bwMode="auto">
            <a:xfrm>
              <a:off x="6248400" y="2895600"/>
              <a:ext cx="2362200" cy="817563"/>
            </a:xfrm>
            <a:prstGeom prst="borderCallout2">
              <a:avLst>
                <a:gd name="adj1" fmla="val 13981"/>
                <a:gd name="adj2" fmla="val -3227"/>
                <a:gd name="adj3" fmla="val 13981"/>
                <a:gd name="adj4" fmla="val -20833"/>
                <a:gd name="adj5" fmla="val 18255"/>
                <a:gd name="adj6" fmla="val -38843"/>
              </a:avLst>
            </a:prstGeom>
            <a:solidFill>
              <a:schemeClr val="accent1">
                <a:lumMod val="90000"/>
              </a:schemeClr>
            </a:solidFill>
            <a:ln w="9525">
              <a:solidFill>
                <a:srgbClr val="00FF00"/>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100">
                  <a:solidFill>
                    <a:schemeClr val="tx1"/>
                  </a:solidFill>
                </a:rPr>
                <a:t>唯一有效的输出</a:t>
              </a:r>
            </a:p>
            <a:p>
              <a:pPr algn="ctr" eaLnBrk="1" hangingPunct="1">
                <a:spcBef>
                  <a:spcPct val="0"/>
                </a:spcBef>
                <a:buClrTx/>
                <a:buSzTx/>
                <a:buFontTx/>
                <a:buNone/>
              </a:pPr>
              <a:r>
                <a:rPr lang="zh-CN" altLang="en-US" sz="2100">
                  <a:solidFill>
                    <a:schemeClr val="tx1"/>
                  </a:solidFill>
                </a:rPr>
                <a:t>其余均无效</a:t>
              </a:r>
            </a:p>
          </p:txBody>
        </p:sp>
        <p:grpSp>
          <p:nvGrpSpPr>
            <p:cNvPr id="3" name="组合 2"/>
            <p:cNvGrpSpPr/>
            <p:nvPr/>
          </p:nvGrpSpPr>
          <p:grpSpPr>
            <a:xfrm>
              <a:off x="3841750" y="1676400"/>
              <a:ext cx="1558925" cy="3581400"/>
              <a:chOff x="3841750" y="1676400"/>
              <a:chExt cx="1558925" cy="3581400"/>
            </a:xfrm>
          </p:grpSpPr>
          <p:sp>
            <p:nvSpPr>
              <p:cNvPr id="41988" name="Rectangle 7"/>
              <p:cNvSpPr>
                <a:spLocks noChangeArrowheads="1"/>
              </p:cNvSpPr>
              <p:nvPr/>
            </p:nvSpPr>
            <p:spPr bwMode="auto">
              <a:xfrm>
                <a:off x="3841750" y="2247900"/>
                <a:ext cx="831850" cy="2743200"/>
              </a:xfrm>
              <a:prstGeom prst="rect">
                <a:avLst/>
              </a:prstGeom>
              <a:solidFill>
                <a:srgbClr val="CCFFCC"/>
              </a:solidFill>
              <a:ln w="19050">
                <a:solidFill>
                  <a:srgbClr val="0070C0"/>
                </a:solidFill>
                <a:miter lim="800000"/>
              </a:ln>
              <a:effec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zh-CN">
                  <a:latin typeface="Times New Roman" panose="02020603050405020304" pitchFamily="18" charset="0"/>
                </a:endParaRPr>
              </a:p>
            </p:txBody>
          </p:sp>
          <p:sp>
            <p:nvSpPr>
              <p:cNvPr id="41990" name="Line 9"/>
              <p:cNvSpPr>
                <a:spLocks noChangeShapeType="1"/>
              </p:cNvSpPr>
              <p:nvPr/>
            </p:nvSpPr>
            <p:spPr bwMode="auto">
              <a:xfrm>
                <a:off x="4673600" y="2409825"/>
                <a:ext cx="623888" cy="0"/>
              </a:xfrm>
              <a:prstGeom prst="line">
                <a:avLst/>
              </a:prstGeom>
              <a:noFill/>
              <a:ln w="19050">
                <a:solidFill>
                  <a:srgbClr val="00FF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1" name="Line 10"/>
              <p:cNvSpPr>
                <a:spLocks noChangeShapeType="1"/>
              </p:cNvSpPr>
              <p:nvPr/>
            </p:nvSpPr>
            <p:spPr bwMode="auto">
              <a:xfrm>
                <a:off x="4673600" y="2732088"/>
                <a:ext cx="623888" cy="0"/>
              </a:xfrm>
              <a:prstGeom prst="line">
                <a:avLst/>
              </a:prstGeom>
              <a:noFill/>
              <a:ln w="19050">
                <a:solidFill>
                  <a:srgbClr val="00FF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2" name="Line 11"/>
              <p:cNvSpPr>
                <a:spLocks noChangeShapeType="1"/>
              </p:cNvSpPr>
              <p:nvPr/>
            </p:nvSpPr>
            <p:spPr bwMode="auto">
              <a:xfrm>
                <a:off x="4673600" y="3055938"/>
                <a:ext cx="623888" cy="0"/>
              </a:xfrm>
              <a:prstGeom prst="line">
                <a:avLst/>
              </a:prstGeom>
              <a:noFill/>
              <a:ln w="19050">
                <a:solidFill>
                  <a:srgbClr val="0070C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3" name="Line 12"/>
              <p:cNvSpPr>
                <a:spLocks noChangeShapeType="1"/>
              </p:cNvSpPr>
              <p:nvPr/>
            </p:nvSpPr>
            <p:spPr bwMode="auto">
              <a:xfrm>
                <a:off x="4673600" y="3376613"/>
                <a:ext cx="623888" cy="0"/>
              </a:xfrm>
              <a:prstGeom prst="line">
                <a:avLst/>
              </a:prstGeom>
              <a:noFill/>
              <a:ln w="19050">
                <a:solidFill>
                  <a:srgbClr val="00FF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4" name="Line 13"/>
              <p:cNvSpPr>
                <a:spLocks noChangeShapeType="1"/>
              </p:cNvSpPr>
              <p:nvPr/>
            </p:nvSpPr>
            <p:spPr bwMode="auto">
              <a:xfrm>
                <a:off x="4673600" y="3700463"/>
                <a:ext cx="623888" cy="0"/>
              </a:xfrm>
              <a:prstGeom prst="line">
                <a:avLst/>
              </a:prstGeom>
              <a:noFill/>
              <a:ln w="19050">
                <a:solidFill>
                  <a:srgbClr val="00FF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5" name="Line 14"/>
              <p:cNvSpPr>
                <a:spLocks noChangeShapeType="1"/>
              </p:cNvSpPr>
              <p:nvPr/>
            </p:nvSpPr>
            <p:spPr bwMode="auto">
              <a:xfrm>
                <a:off x="4673600" y="4667250"/>
                <a:ext cx="623888" cy="0"/>
              </a:xfrm>
              <a:prstGeom prst="line">
                <a:avLst/>
              </a:prstGeom>
              <a:noFill/>
              <a:ln w="19050">
                <a:solidFill>
                  <a:srgbClr val="00FF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996" name="Oval 15"/>
              <p:cNvSpPr>
                <a:spLocks noChangeAspect="1" noChangeArrowheads="1"/>
              </p:cNvSpPr>
              <p:nvPr/>
            </p:nvSpPr>
            <p:spPr bwMode="auto">
              <a:xfrm>
                <a:off x="4686300" y="2347913"/>
                <a:ext cx="147638" cy="161925"/>
              </a:xfrm>
              <a:prstGeom prst="ellipse">
                <a:avLst/>
              </a:prstGeom>
              <a:solidFill>
                <a:srgbClr val="0052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1997" name="Oval 16"/>
              <p:cNvSpPr>
                <a:spLocks noChangeAspect="1" noChangeArrowheads="1"/>
              </p:cNvSpPr>
              <p:nvPr/>
            </p:nvSpPr>
            <p:spPr bwMode="auto">
              <a:xfrm>
                <a:off x="4673600" y="2647950"/>
                <a:ext cx="147638" cy="161925"/>
              </a:xfrm>
              <a:prstGeom prst="ellipse">
                <a:avLst/>
              </a:prstGeom>
              <a:solidFill>
                <a:srgbClr val="0052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1998" name="Oval 17"/>
              <p:cNvSpPr>
                <a:spLocks noChangeAspect="1" noChangeArrowheads="1"/>
              </p:cNvSpPr>
              <p:nvPr/>
            </p:nvSpPr>
            <p:spPr bwMode="auto">
              <a:xfrm>
                <a:off x="4673600" y="2976563"/>
                <a:ext cx="147638" cy="161925"/>
              </a:xfrm>
              <a:prstGeom prst="ellipse">
                <a:avLst/>
              </a:prstGeom>
              <a:solidFill>
                <a:srgbClr val="0052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1999" name="Oval 18"/>
              <p:cNvSpPr>
                <a:spLocks noChangeAspect="1" noChangeArrowheads="1"/>
              </p:cNvSpPr>
              <p:nvPr/>
            </p:nvSpPr>
            <p:spPr bwMode="auto">
              <a:xfrm>
                <a:off x="4673600" y="3305175"/>
                <a:ext cx="147638" cy="161925"/>
              </a:xfrm>
              <a:prstGeom prst="ellipse">
                <a:avLst/>
              </a:prstGeom>
              <a:solidFill>
                <a:srgbClr val="0052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2000" name="Oval 19"/>
              <p:cNvSpPr>
                <a:spLocks noChangeAspect="1" noChangeArrowheads="1"/>
              </p:cNvSpPr>
              <p:nvPr/>
            </p:nvSpPr>
            <p:spPr bwMode="auto">
              <a:xfrm>
                <a:off x="4673600" y="3619500"/>
                <a:ext cx="147638" cy="161925"/>
              </a:xfrm>
              <a:prstGeom prst="ellipse">
                <a:avLst/>
              </a:prstGeom>
              <a:solidFill>
                <a:srgbClr val="0052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2001" name="Oval 20"/>
              <p:cNvSpPr>
                <a:spLocks noChangeAspect="1" noChangeArrowheads="1"/>
              </p:cNvSpPr>
              <p:nvPr/>
            </p:nvSpPr>
            <p:spPr bwMode="auto">
              <a:xfrm>
                <a:off x="4673600" y="4605338"/>
                <a:ext cx="147638" cy="161925"/>
              </a:xfrm>
              <a:prstGeom prst="ellipse">
                <a:avLst/>
              </a:prstGeom>
              <a:solidFill>
                <a:srgbClr val="0052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2003" name="Oval 22"/>
              <p:cNvSpPr>
                <a:spLocks noChangeArrowheads="1"/>
              </p:cNvSpPr>
              <p:nvPr/>
            </p:nvSpPr>
            <p:spPr bwMode="auto">
              <a:xfrm>
                <a:off x="4465638" y="1676400"/>
                <a:ext cx="935037" cy="3581400"/>
              </a:xfrm>
              <a:prstGeom prst="ellipse">
                <a:avLst/>
              </a:prstGeom>
              <a:noFill/>
              <a:ln w="12700">
                <a:solidFill>
                  <a:srgbClr val="FF66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2006" name="Rectangle 26"/>
              <p:cNvSpPr>
                <a:spLocks noChangeArrowheads="1"/>
              </p:cNvSpPr>
              <p:nvPr/>
            </p:nvSpPr>
            <p:spPr bwMode="auto">
              <a:xfrm>
                <a:off x="3970338" y="2800350"/>
                <a:ext cx="7064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00FFFF"/>
                    </a:solidFill>
                    <a:effectLst>
                      <a:outerShdw blurRad="38100" dist="38100" dir="2700000" algn="tl">
                        <a:srgbClr val="000000">
                          <a:alpha val="43137"/>
                        </a:srgbClr>
                      </a:outerShdw>
                    </a:effectLst>
                    <a:latin typeface="Times New Roman" panose="02020603050405020304" pitchFamily="18" charset="0"/>
                  </a:rPr>
                  <a:t>译码器</a:t>
                </a:r>
              </a:p>
            </p:txBody>
          </p:sp>
        </p:grpSp>
      </p:grpSp>
      <p:sp>
        <p:nvSpPr>
          <p:cNvPr id="26" name="Rectangle 3"/>
          <p:cNvSpPr txBox="1">
            <a:spLocks noChangeArrowheads="1"/>
          </p:cNvSpPr>
          <p:nvPr/>
        </p:nvSpPr>
        <p:spPr bwMode="auto">
          <a:xfrm>
            <a:off x="457134" y="817335"/>
            <a:ext cx="850906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4.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译码和译码器</a:t>
            </a:r>
            <a:endPar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endParaRPr>
          </a:p>
        </p:txBody>
      </p:sp>
      <p:sp>
        <p:nvSpPr>
          <p:cNvPr id="27"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00113" y="1862048"/>
            <a:ext cx="7415212" cy="4189412"/>
            <a:chOff x="900113" y="1851253"/>
            <a:chExt cx="7415212" cy="4189412"/>
          </a:xfrm>
        </p:grpSpPr>
        <p:sp>
          <p:nvSpPr>
            <p:cNvPr id="44036" name="Rectangle 151"/>
            <p:cNvSpPr>
              <a:spLocks noChangeArrowheads="1"/>
            </p:cNvSpPr>
            <p:nvPr/>
          </p:nvSpPr>
          <p:spPr bwMode="auto">
            <a:xfrm>
              <a:off x="900113" y="1851253"/>
              <a:ext cx="3565525" cy="4170362"/>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4037" name="Line 84"/>
            <p:cNvSpPr>
              <a:spLocks noChangeShapeType="1"/>
            </p:cNvSpPr>
            <p:nvPr/>
          </p:nvSpPr>
          <p:spPr bwMode="auto">
            <a:xfrm>
              <a:off x="2095500" y="2667228"/>
              <a:ext cx="1588" cy="314642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38" name="Line 85"/>
            <p:cNvSpPr>
              <a:spLocks noChangeShapeType="1"/>
            </p:cNvSpPr>
            <p:nvPr/>
          </p:nvSpPr>
          <p:spPr bwMode="auto">
            <a:xfrm>
              <a:off x="2095500" y="2667228"/>
              <a:ext cx="412750"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39" name="Line 86"/>
            <p:cNvSpPr>
              <a:spLocks noChangeShapeType="1"/>
            </p:cNvSpPr>
            <p:nvPr/>
          </p:nvSpPr>
          <p:spPr bwMode="auto">
            <a:xfrm>
              <a:off x="2922588" y="2667228"/>
              <a:ext cx="411162"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0" name="Line 87"/>
            <p:cNvSpPr>
              <a:spLocks noChangeShapeType="1"/>
            </p:cNvSpPr>
            <p:nvPr/>
          </p:nvSpPr>
          <p:spPr bwMode="auto">
            <a:xfrm>
              <a:off x="3333750" y="2667228"/>
              <a:ext cx="3175" cy="314642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1" name="Line 88"/>
            <p:cNvSpPr>
              <a:spLocks noChangeShapeType="1"/>
            </p:cNvSpPr>
            <p:nvPr/>
          </p:nvSpPr>
          <p:spPr bwMode="auto">
            <a:xfrm flipH="1">
              <a:off x="1682750" y="2864078"/>
              <a:ext cx="412750"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2" name="Line 89"/>
            <p:cNvSpPr>
              <a:spLocks noChangeShapeType="1"/>
            </p:cNvSpPr>
            <p:nvPr/>
          </p:nvSpPr>
          <p:spPr bwMode="auto">
            <a:xfrm flipH="1">
              <a:off x="1682750" y="3257778"/>
              <a:ext cx="412750"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3" name="Line 90"/>
            <p:cNvSpPr>
              <a:spLocks noChangeShapeType="1"/>
            </p:cNvSpPr>
            <p:nvPr/>
          </p:nvSpPr>
          <p:spPr bwMode="auto">
            <a:xfrm flipH="1">
              <a:off x="1682750" y="3651478"/>
              <a:ext cx="412750"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4" name="Line 91"/>
            <p:cNvSpPr>
              <a:spLocks noChangeShapeType="1"/>
            </p:cNvSpPr>
            <p:nvPr/>
          </p:nvSpPr>
          <p:spPr bwMode="auto">
            <a:xfrm flipH="1">
              <a:off x="1682750" y="4045178"/>
              <a:ext cx="412750"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5" name="Line 92"/>
            <p:cNvSpPr>
              <a:spLocks noChangeShapeType="1"/>
            </p:cNvSpPr>
            <p:nvPr/>
          </p:nvSpPr>
          <p:spPr bwMode="auto">
            <a:xfrm flipH="1">
              <a:off x="1682750" y="4437290"/>
              <a:ext cx="412750"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6" name="Line 93"/>
            <p:cNvSpPr>
              <a:spLocks noChangeShapeType="1"/>
            </p:cNvSpPr>
            <p:nvPr/>
          </p:nvSpPr>
          <p:spPr bwMode="auto">
            <a:xfrm flipH="1">
              <a:off x="1682750" y="4830990"/>
              <a:ext cx="412750"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7" name="Line 94"/>
            <p:cNvSpPr>
              <a:spLocks noChangeShapeType="1"/>
            </p:cNvSpPr>
            <p:nvPr/>
          </p:nvSpPr>
          <p:spPr bwMode="auto">
            <a:xfrm flipH="1">
              <a:off x="1682750" y="5224690"/>
              <a:ext cx="412750"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48" name="Line 95"/>
            <p:cNvSpPr>
              <a:spLocks noChangeShapeType="1"/>
            </p:cNvSpPr>
            <p:nvPr/>
          </p:nvSpPr>
          <p:spPr bwMode="auto">
            <a:xfrm flipH="1">
              <a:off x="1682750" y="5618390"/>
              <a:ext cx="412750"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4049" name="Group 98"/>
            <p:cNvGrpSpPr/>
            <p:nvPr/>
          </p:nvGrpSpPr>
          <p:grpSpPr bwMode="auto">
            <a:xfrm>
              <a:off x="2508250" y="2667228"/>
              <a:ext cx="414338" cy="198437"/>
              <a:chOff x="1478" y="1609"/>
              <a:chExt cx="244" cy="125"/>
            </a:xfrm>
          </p:grpSpPr>
          <p:sp>
            <p:nvSpPr>
              <p:cNvPr id="44153" name="Arc 96"/>
              <p:cNvSpPr/>
              <p:nvPr/>
            </p:nvSpPr>
            <p:spPr bwMode="auto">
              <a:xfrm>
                <a:off x="1478" y="1609"/>
                <a:ext cx="122" cy="125"/>
              </a:xfrm>
              <a:custGeom>
                <a:avLst/>
                <a:gdLst>
                  <a:gd name="T0" fmla="*/ 1 w 21600"/>
                  <a:gd name="T1" fmla="*/ 1 h 21773"/>
                  <a:gd name="T2" fmla="*/ 0 w 21600"/>
                  <a:gd name="T3" fmla="*/ 0 h 21773"/>
                  <a:gd name="T4" fmla="*/ 1 w 21600"/>
                  <a:gd name="T5" fmla="*/ 0 h 21773"/>
                  <a:gd name="T6" fmla="*/ 0 60000 65536"/>
                  <a:gd name="T7" fmla="*/ 0 60000 65536"/>
                  <a:gd name="T8" fmla="*/ 0 60000 65536"/>
                </a:gdLst>
                <a:ahLst/>
                <a:cxnLst>
                  <a:cxn ang="T6">
                    <a:pos x="T0" y="T1"/>
                  </a:cxn>
                  <a:cxn ang="T7">
                    <a:pos x="T2" y="T3"/>
                  </a:cxn>
                  <a:cxn ang="T8">
                    <a:pos x="T4" y="T5"/>
                  </a:cxn>
                </a:cxnLst>
                <a:rect l="0" t="0" r="r" b="b"/>
                <a:pathLst>
                  <a:path w="21600" h="21773" fill="none" extrusionOk="0">
                    <a:moveTo>
                      <a:pt x="21600" y="21773"/>
                    </a:moveTo>
                    <a:cubicBezTo>
                      <a:pt x="9670" y="21773"/>
                      <a:pt x="0" y="12102"/>
                      <a:pt x="0" y="173"/>
                    </a:cubicBezTo>
                    <a:cubicBezTo>
                      <a:pt x="0" y="115"/>
                      <a:pt x="0" y="57"/>
                      <a:pt x="0" y="-1"/>
                    </a:cubicBezTo>
                  </a:path>
                  <a:path w="21600" h="21773" stroke="0" extrusionOk="0">
                    <a:moveTo>
                      <a:pt x="21600" y="21773"/>
                    </a:moveTo>
                    <a:cubicBezTo>
                      <a:pt x="9670" y="21773"/>
                      <a:pt x="0" y="12102"/>
                      <a:pt x="0" y="173"/>
                    </a:cubicBezTo>
                    <a:cubicBezTo>
                      <a:pt x="0" y="115"/>
                      <a:pt x="0" y="57"/>
                      <a:pt x="0" y="-1"/>
                    </a:cubicBezTo>
                    <a:lnTo>
                      <a:pt x="21600" y="173"/>
                    </a:lnTo>
                    <a:lnTo>
                      <a:pt x="21600" y="21773"/>
                    </a:lnTo>
                    <a:close/>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54" name="Arc 97"/>
              <p:cNvSpPr/>
              <p:nvPr/>
            </p:nvSpPr>
            <p:spPr bwMode="auto">
              <a:xfrm>
                <a:off x="1600" y="1609"/>
                <a:ext cx="122" cy="125"/>
              </a:xfrm>
              <a:custGeom>
                <a:avLst/>
                <a:gdLst>
                  <a:gd name="T0" fmla="*/ 1 w 21600"/>
                  <a:gd name="T1" fmla="*/ 0 h 21773"/>
                  <a:gd name="T2" fmla="*/ 0 w 21600"/>
                  <a:gd name="T3" fmla="*/ 1 h 21773"/>
                  <a:gd name="T4" fmla="*/ 0 w 21600"/>
                  <a:gd name="T5" fmla="*/ 0 h 21773"/>
                  <a:gd name="T6" fmla="*/ 0 60000 65536"/>
                  <a:gd name="T7" fmla="*/ 0 60000 65536"/>
                  <a:gd name="T8" fmla="*/ 0 60000 65536"/>
                </a:gdLst>
                <a:ahLst/>
                <a:cxnLst>
                  <a:cxn ang="T6">
                    <a:pos x="T0" y="T1"/>
                  </a:cxn>
                  <a:cxn ang="T7">
                    <a:pos x="T2" y="T3"/>
                  </a:cxn>
                  <a:cxn ang="T8">
                    <a:pos x="T4" y="T5"/>
                  </a:cxn>
                </a:cxnLst>
                <a:rect l="0" t="0" r="r" b="b"/>
                <a:pathLst>
                  <a:path w="21600" h="21773" fill="none" extrusionOk="0">
                    <a:moveTo>
                      <a:pt x="21599" y="-1"/>
                    </a:moveTo>
                    <a:cubicBezTo>
                      <a:pt x="21599" y="57"/>
                      <a:pt x="21600" y="115"/>
                      <a:pt x="21600" y="173"/>
                    </a:cubicBezTo>
                    <a:cubicBezTo>
                      <a:pt x="21600" y="12102"/>
                      <a:pt x="11929" y="21773"/>
                      <a:pt x="0" y="21773"/>
                    </a:cubicBezTo>
                  </a:path>
                  <a:path w="21600" h="21773" stroke="0" extrusionOk="0">
                    <a:moveTo>
                      <a:pt x="21599" y="-1"/>
                    </a:moveTo>
                    <a:cubicBezTo>
                      <a:pt x="21599" y="57"/>
                      <a:pt x="21600" y="115"/>
                      <a:pt x="21600" y="173"/>
                    </a:cubicBezTo>
                    <a:cubicBezTo>
                      <a:pt x="21600" y="12102"/>
                      <a:pt x="11929" y="21773"/>
                      <a:pt x="0" y="21773"/>
                    </a:cubicBezTo>
                    <a:lnTo>
                      <a:pt x="0" y="173"/>
                    </a:lnTo>
                    <a:lnTo>
                      <a:pt x="21599" y="-1"/>
                    </a:lnTo>
                    <a:close/>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4050" name="Line 99"/>
            <p:cNvSpPr>
              <a:spLocks noChangeShapeType="1"/>
            </p:cNvSpPr>
            <p:nvPr/>
          </p:nvSpPr>
          <p:spPr bwMode="auto">
            <a:xfrm flipH="1">
              <a:off x="3333750" y="2864078"/>
              <a:ext cx="412750"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1" name="Line 100"/>
            <p:cNvSpPr>
              <a:spLocks noChangeShapeType="1"/>
            </p:cNvSpPr>
            <p:nvPr/>
          </p:nvSpPr>
          <p:spPr bwMode="auto">
            <a:xfrm flipH="1">
              <a:off x="3333750" y="3257778"/>
              <a:ext cx="412750"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2" name="Line 101"/>
            <p:cNvSpPr>
              <a:spLocks noChangeShapeType="1"/>
            </p:cNvSpPr>
            <p:nvPr/>
          </p:nvSpPr>
          <p:spPr bwMode="auto">
            <a:xfrm flipH="1">
              <a:off x="3333750" y="3651478"/>
              <a:ext cx="412750"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3" name="Line 102"/>
            <p:cNvSpPr>
              <a:spLocks noChangeShapeType="1"/>
            </p:cNvSpPr>
            <p:nvPr/>
          </p:nvSpPr>
          <p:spPr bwMode="auto">
            <a:xfrm flipH="1">
              <a:off x="3333750" y="4045178"/>
              <a:ext cx="412750"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4" name="Line 103"/>
            <p:cNvSpPr>
              <a:spLocks noChangeShapeType="1"/>
            </p:cNvSpPr>
            <p:nvPr/>
          </p:nvSpPr>
          <p:spPr bwMode="auto">
            <a:xfrm flipH="1">
              <a:off x="3333750" y="4437290"/>
              <a:ext cx="412750"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5" name="Line 104"/>
            <p:cNvSpPr>
              <a:spLocks noChangeShapeType="1"/>
            </p:cNvSpPr>
            <p:nvPr/>
          </p:nvSpPr>
          <p:spPr bwMode="auto">
            <a:xfrm flipH="1">
              <a:off x="3333750" y="4830990"/>
              <a:ext cx="412750"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6" name="Line 105"/>
            <p:cNvSpPr>
              <a:spLocks noChangeShapeType="1"/>
            </p:cNvSpPr>
            <p:nvPr/>
          </p:nvSpPr>
          <p:spPr bwMode="auto">
            <a:xfrm flipH="1">
              <a:off x="3333750" y="5224690"/>
              <a:ext cx="412750"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7" name="Line 106"/>
            <p:cNvSpPr>
              <a:spLocks noChangeShapeType="1"/>
            </p:cNvSpPr>
            <p:nvPr/>
          </p:nvSpPr>
          <p:spPr bwMode="auto">
            <a:xfrm flipH="1">
              <a:off x="3333750" y="5618390"/>
              <a:ext cx="412750"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58" name="Rectangle 107"/>
            <p:cNvSpPr>
              <a:spLocks noChangeArrowheads="1"/>
            </p:cNvSpPr>
            <p:nvPr/>
          </p:nvSpPr>
          <p:spPr bwMode="auto">
            <a:xfrm>
              <a:off x="2176463" y="2648178"/>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1</a:t>
              </a:r>
              <a:endParaRPr lang="en-US" altLang="zh-CN" sz="1800">
                <a:solidFill>
                  <a:schemeClr val="folHlink"/>
                </a:solidFill>
                <a:latin typeface="Times New Roman" panose="02020603050405020304" pitchFamily="18" charset="0"/>
              </a:endParaRPr>
            </a:p>
          </p:txBody>
        </p:sp>
        <p:sp>
          <p:nvSpPr>
            <p:cNvPr id="44059" name="Rectangle 108"/>
            <p:cNvSpPr>
              <a:spLocks noChangeArrowheads="1"/>
            </p:cNvSpPr>
            <p:nvPr/>
          </p:nvSpPr>
          <p:spPr bwMode="auto">
            <a:xfrm>
              <a:off x="2155825" y="3019653"/>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2</a:t>
              </a:r>
              <a:endParaRPr lang="en-US" altLang="zh-CN" sz="1800">
                <a:solidFill>
                  <a:schemeClr val="folHlink"/>
                </a:solidFill>
                <a:latin typeface="Times New Roman" panose="02020603050405020304" pitchFamily="18" charset="0"/>
              </a:endParaRPr>
            </a:p>
          </p:txBody>
        </p:sp>
        <p:sp>
          <p:nvSpPr>
            <p:cNvPr id="44060" name="Rectangle 109"/>
            <p:cNvSpPr>
              <a:spLocks noChangeArrowheads="1"/>
            </p:cNvSpPr>
            <p:nvPr/>
          </p:nvSpPr>
          <p:spPr bwMode="auto">
            <a:xfrm>
              <a:off x="2176463" y="3413353"/>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3</a:t>
              </a:r>
              <a:endParaRPr lang="en-US" altLang="zh-CN" sz="1800">
                <a:solidFill>
                  <a:schemeClr val="folHlink"/>
                </a:solidFill>
                <a:latin typeface="Times New Roman" panose="02020603050405020304" pitchFamily="18" charset="0"/>
              </a:endParaRPr>
            </a:p>
          </p:txBody>
        </p:sp>
        <p:sp>
          <p:nvSpPr>
            <p:cNvPr id="44061" name="Rectangle 110"/>
            <p:cNvSpPr>
              <a:spLocks noChangeArrowheads="1"/>
            </p:cNvSpPr>
            <p:nvPr/>
          </p:nvSpPr>
          <p:spPr bwMode="auto">
            <a:xfrm>
              <a:off x="2155825" y="3827690"/>
              <a:ext cx="1460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4</a:t>
              </a:r>
              <a:endParaRPr lang="en-US" altLang="zh-CN" sz="1800">
                <a:solidFill>
                  <a:schemeClr val="folHlink"/>
                </a:solidFill>
                <a:latin typeface="Times New Roman" panose="02020603050405020304" pitchFamily="18" charset="0"/>
              </a:endParaRPr>
            </a:p>
          </p:txBody>
        </p:sp>
        <p:sp>
          <p:nvSpPr>
            <p:cNvPr id="44062" name="Rectangle 111"/>
            <p:cNvSpPr>
              <a:spLocks noChangeArrowheads="1"/>
            </p:cNvSpPr>
            <p:nvPr/>
          </p:nvSpPr>
          <p:spPr bwMode="auto">
            <a:xfrm>
              <a:off x="2155825" y="4200753"/>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5</a:t>
              </a:r>
              <a:endParaRPr lang="en-US" altLang="zh-CN" sz="1800">
                <a:solidFill>
                  <a:schemeClr val="folHlink"/>
                </a:solidFill>
                <a:latin typeface="Times New Roman" panose="02020603050405020304" pitchFamily="18" charset="0"/>
              </a:endParaRPr>
            </a:p>
          </p:txBody>
        </p:sp>
        <p:sp>
          <p:nvSpPr>
            <p:cNvPr id="44063" name="Rectangle 112"/>
            <p:cNvSpPr>
              <a:spLocks noChangeArrowheads="1"/>
            </p:cNvSpPr>
            <p:nvPr/>
          </p:nvSpPr>
          <p:spPr bwMode="auto">
            <a:xfrm>
              <a:off x="2155825" y="4592865"/>
              <a:ext cx="1460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6</a:t>
              </a:r>
              <a:endParaRPr lang="en-US" altLang="zh-CN" sz="1800">
                <a:solidFill>
                  <a:schemeClr val="folHlink"/>
                </a:solidFill>
                <a:latin typeface="Times New Roman" panose="02020603050405020304" pitchFamily="18" charset="0"/>
              </a:endParaRPr>
            </a:p>
          </p:txBody>
        </p:sp>
        <p:sp>
          <p:nvSpPr>
            <p:cNvPr id="44064" name="Rectangle 113"/>
            <p:cNvSpPr>
              <a:spLocks noChangeArrowheads="1"/>
            </p:cNvSpPr>
            <p:nvPr/>
          </p:nvSpPr>
          <p:spPr bwMode="auto">
            <a:xfrm>
              <a:off x="2155825" y="5007203"/>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7</a:t>
              </a:r>
              <a:endParaRPr lang="en-US" altLang="zh-CN" sz="1800">
                <a:solidFill>
                  <a:schemeClr val="folHlink"/>
                </a:solidFill>
                <a:latin typeface="Times New Roman" panose="02020603050405020304" pitchFamily="18" charset="0"/>
              </a:endParaRPr>
            </a:p>
          </p:txBody>
        </p:sp>
        <p:sp>
          <p:nvSpPr>
            <p:cNvPr id="44065" name="Rectangle 114"/>
            <p:cNvSpPr>
              <a:spLocks noChangeArrowheads="1"/>
            </p:cNvSpPr>
            <p:nvPr/>
          </p:nvSpPr>
          <p:spPr bwMode="auto">
            <a:xfrm>
              <a:off x="2155825" y="5359628"/>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8</a:t>
              </a:r>
              <a:endParaRPr lang="en-US" altLang="zh-CN" sz="1800">
                <a:solidFill>
                  <a:schemeClr val="folHlink"/>
                </a:solidFill>
                <a:latin typeface="Times New Roman" panose="02020603050405020304" pitchFamily="18" charset="0"/>
              </a:endParaRPr>
            </a:p>
          </p:txBody>
        </p:sp>
        <p:sp>
          <p:nvSpPr>
            <p:cNvPr id="44066" name="Rectangle 115"/>
            <p:cNvSpPr>
              <a:spLocks noChangeArrowheads="1"/>
            </p:cNvSpPr>
            <p:nvPr/>
          </p:nvSpPr>
          <p:spPr bwMode="auto">
            <a:xfrm>
              <a:off x="3062288" y="5400903"/>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2300">
                  <a:solidFill>
                    <a:schemeClr val="folHlink"/>
                  </a:solidFill>
                  <a:latin typeface="Times New Roman" panose="02020603050405020304" pitchFamily="18" charset="0"/>
                </a:rPr>
                <a:t>9</a:t>
              </a:r>
              <a:endParaRPr lang="en-US" altLang="zh-CN" sz="1800">
                <a:solidFill>
                  <a:schemeClr val="folHlink"/>
                </a:solidFill>
                <a:latin typeface="Times New Roman" panose="02020603050405020304" pitchFamily="18" charset="0"/>
              </a:endParaRPr>
            </a:p>
          </p:txBody>
        </p:sp>
        <p:sp>
          <p:nvSpPr>
            <p:cNvPr id="44067" name="Rectangle 116"/>
            <p:cNvSpPr>
              <a:spLocks noChangeArrowheads="1"/>
            </p:cNvSpPr>
            <p:nvPr/>
          </p:nvSpPr>
          <p:spPr bwMode="auto">
            <a:xfrm>
              <a:off x="2952750" y="5007203"/>
              <a:ext cx="2921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2300">
                  <a:solidFill>
                    <a:schemeClr val="folHlink"/>
                  </a:solidFill>
                  <a:latin typeface="Times New Roman" panose="02020603050405020304" pitchFamily="18" charset="0"/>
                </a:rPr>
                <a:t>10</a:t>
              </a:r>
              <a:endParaRPr lang="en-US" altLang="zh-CN" sz="1800">
                <a:solidFill>
                  <a:schemeClr val="folHlink"/>
                </a:solidFill>
                <a:latin typeface="Times New Roman" panose="02020603050405020304" pitchFamily="18" charset="0"/>
              </a:endParaRPr>
            </a:p>
          </p:txBody>
        </p:sp>
        <p:sp>
          <p:nvSpPr>
            <p:cNvPr id="44068" name="Rectangle 117"/>
            <p:cNvSpPr>
              <a:spLocks noChangeArrowheads="1"/>
            </p:cNvSpPr>
            <p:nvPr/>
          </p:nvSpPr>
          <p:spPr bwMode="auto">
            <a:xfrm>
              <a:off x="2952750" y="463414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2300">
                  <a:solidFill>
                    <a:schemeClr val="folHlink"/>
                  </a:solidFill>
                  <a:latin typeface="Times New Roman" panose="02020603050405020304" pitchFamily="18" charset="0"/>
                </a:rPr>
                <a:t>11</a:t>
              </a:r>
              <a:endParaRPr lang="en-US" altLang="zh-CN" sz="1800">
                <a:solidFill>
                  <a:schemeClr val="folHlink"/>
                </a:solidFill>
                <a:latin typeface="Times New Roman" panose="02020603050405020304" pitchFamily="18" charset="0"/>
              </a:endParaRPr>
            </a:p>
          </p:txBody>
        </p:sp>
        <p:sp>
          <p:nvSpPr>
            <p:cNvPr id="44069" name="Rectangle 118"/>
            <p:cNvSpPr>
              <a:spLocks noChangeArrowheads="1"/>
            </p:cNvSpPr>
            <p:nvPr/>
          </p:nvSpPr>
          <p:spPr bwMode="auto">
            <a:xfrm>
              <a:off x="2930525" y="422139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2300">
                  <a:solidFill>
                    <a:schemeClr val="folHlink"/>
                  </a:solidFill>
                  <a:latin typeface="Times New Roman" panose="02020603050405020304" pitchFamily="18" charset="0"/>
                </a:rPr>
                <a:t>12</a:t>
              </a:r>
              <a:endParaRPr lang="en-US" altLang="zh-CN" sz="1800">
                <a:solidFill>
                  <a:schemeClr val="folHlink"/>
                </a:solidFill>
                <a:latin typeface="Times New Roman" panose="02020603050405020304" pitchFamily="18" charset="0"/>
              </a:endParaRPr>
            </a:p>
          </p:txBody>
        </p:sp>
        <p:sp>
          <p:nvSpPr>
            <p:cNvPr id="44070" name="Rectangle 119"/>
            <p:cNvSpPr>
              <a:spLocks noChangeArrowheads="1"/>
            </p:cNvSpPr>
            <p:nvPr/>
          </p:nvSpPr>
          <p:spPr bwMode="auto">
            <a:xfrm>
              <a:off x="2930525" y="3807053"/>
              <a:ext cx="2921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2300">
                  <a:solidFill>
                    <a:schemeClr val="folHlink"/>
                  </a:solidFill>
                  <a:latin typeface="Times New Roman" panose="02020603050405020304" pitchFamily="18" charset="0"/>
                </a:rPr>
                <a:t>13</a:t>
              </a:r>
              <a:endParaRPr lang="en-US" altLang="zh-CN" sz="1800">
                <a:solidFill>
                  <a:schemeClr val="folHlink"/>
                </a:solidFill>
                <a:latin typeface="Times New Roman" panose="02020603050405020304" pitchFamily="18" charset="0"/>
              </a:endParaRPr>
            </a:p>
          </p:txBody>
        </p:sp>
        <p:sp>
          <p:nvSpPr>
            <p:cNvPr id="44071" name="Rectangle 120"/>
            <p:cNvSpPr>
              <a:spLocks noChangeArrowheads="1"/>
            </p:cNvSpPr>
            <p:nvPr/>
          </p:nvSpPr>
          <p:spPr bwMode="auto">
            <a:xfrm>
              <a:off x="2952750" y="3413353"/>
              <a:ext cx="2921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2300">
                  <a:solidFill>
                    <a:schemeClr val="folHlink"/>
                  </a:solidFill>
                  <a:latin typeface="Times New Roman" panose="02020603050405020304" pitchFamily="18" charset="0"/>
                </a:rPr>
                <a:t>14</a:t>
              </a:r>
              <a:endParaRPr lang="en-US" altLang="zh-CN" sz="1800">
                <a:solidFill>
                  <a:schemeClr val="folHlink"/>
                </a:solidFill>
                <a:latin typeface="Times New Roman" panose="02020603050405020304" pitchFamily="18" charset="0"/>
              </a:endParaRPr>
            </a:p>
          </p:txBody>
        </p:sp>
        <p:sp>
          <p:nvSpPr>
            <p:cNvPr id="44072" name="Rectangle 121"/>
            <p:cNvSpPr>
              <a:spLocks noChangeArrowheads="1"/>
            </p:cNvSpPr>
            <p:nvPr/>
          </p:nvSpPr>
          <p:spPr bwMode="auto">
            <a:xfrm>
              <a:off x="2952750" y="304029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2300">
                  <a:solidFill>
                    <a:schemeClr val="folHlink"/>
                  </a:solidFill>
                  <a:latin typeface="Times New Roman" panose="02020603050405020304" pitchFamily="18" charset="0"/>
                </a:rPr>
                <a:t>15</a:t>
              </a:r>
              <a:endParaRPr lang="en-US" altLang="zh-CN" sz="1800">
                <a:solidFill>
                  <a:schemeClr val="folHlink"/>
                </a:solidFill>
                <a:latin typeface="Times New Roman" panose="02020603050405020304" pitchFamily="18" charset="0"/>
              </a:endParaRPr>
            </a:p>
          </p:txBody>
        </p:sp>
        <p:sp>
          <p:nvSpPr>
            <p:cNvPr id="44073" name="Rectangle 122"/>
            <p:cNvSpPr>
              <a:spLocks noChangeArrowheads="1"/>
            </p:cNvSpPr>
            <p:nvPr/>
          </p:nvSpPr>
          <p:spPr bwMode="auto">
            <a:xfrm>
              <a:off x="2952750" y="2667228"/>
              <a:ext cx="2921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2300">
                  <a:solidFill>
                    <a:schemeClr val="folHlink"/>
                  </a:solidFill>
                  <a:latin typeface="Times New Roman" panose="02020603050405020304" pitchFamily="18" charset="0"/>
                </a:rPr>
                <a:t>16</a:t>
              </a:r>
              <a:endParaRPr lang="en-US" altLang="zh-CN" sz="1800">
                <a:solidFill>
                  <a:schemeClr val="folHlink"/>
                </a:solidFill>
                <a:latin typeface="Times New Roman" panose="02020603050405020304" pitchFamily="18" charset="0"/>
              </a:endParaRPr>
            </a:p>
          </p:txBody>
        </p:sp>
        <p:sp>
          <p:nvSpPr>
            <p:cNvPr id="44074" name="Rectangle 123"/>
            <p:cNvSpPr>
              <a:spLocks noChangeArrowheads="1"/>
            </p:cNvSpPr>
            <p:nvPr/>
          </p:nvSpPr>
          <p:spPr bwMode="auto">
            <a:xfrm>
              <a:off x="1390650" y="2664053"/>
              <a:ext cx="21113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A</a:t>
              </a:r>
              <a:endParaRPr lang="en-US" altLang="zh-CN" sz="1800">
                <a:solidFill>
                  <a:schemeClr val="folHlink"/>
                </a:solidFill>
                <a:latin typeface="Times New Roman" panose="02020603050405020304" pitchFamily="18" charset="0"/>
              </a:endParaRPr>
            </a:p>
          </p:txBody>
        </p:sp>
        <p:sp>
          <p:nvSpPr>
            <p:cNvPr id="44075" name="Rectangle 124"/>
            <p:cNvSpPr>
              <a:spLocks noChangeArrowheads="1"/>
            </p:cNvSpPr>
            <p:nvPr/>
          </p:nvSpPr>
          <p:spPr bwMode="auto">
            <a:xfrm>
              <a:off x="1373188" y="3060928"/>
              <a:ext cx="195262"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B</a:t>
              </a:r>
              <a:endParaRPr lang="en-US" altLang="zh-CN" sz="1800">
                <a:solidFill>
                  <a:schemeClr val="folHlink"/>
                </a:solidFill>
                <a:latin typeface="Times New Roman" panose="02020603050405020304" pitchFamily="18" charset="0"/>
              </a:endParaRPr>
            </a:p>
          </p:txBody>
        </p:sp>
        <p:sp>
          <p:nvSpPr>
            <p:cNvPr id="44076" name="Rectangle 125"/>
            <p:cNvSpPr>
              <a:spLocks noChangeArrowheads="1"/>
            </p:cNvSpPr>
            <p:nvPr/>
          </p:nvSpPr>
          <p:spPr bwMode="auto">
            <a:xfrm>
              <a:off x="1390650" y="3454628"/>
              <a:ext cx="21113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C</a:t>
              </a:r>
              <a:endParaRPr lang="en-US" altLang="zh-CN" sz="1800">
                <a:solidFill>
                  <a:schemeClr val="folHlink"/>
                </a:solidFill>
                <a:latin typeface="Times New Roman" panose="02020603050405020304" pitchFamily="18" charset="0"/>
              </a:endParaRPr>
            </a:p>
          </p:txBody>
        </p:sp>
        <p:sp>
          <p:nvSpPr>
            <p:cNvPr id="44077" name="Rectangle 126"/>
            <p:cNvSpPr>
              <a:spLocks noChangeArrowheads="1"/>
            </p:cNvSpPr>
            <p:nvPr/>
          </p:nvSpPr>
          <p:spPr bwMode="auto">
            <a:xfrm>
              <a:off x="1203325" y="3847058"/>
              <a:ext cx="36385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1800">
                  <a:solidFill>
                    <a:schemeClr val="folHlink"/>
                  </a:solidFill>
                  <a:latin typeface="Times New Roman" panose="02020603050405020304" pitchFamily="18" charset="0"/>
                </a:rPr>
                <a:t>G</a:t>
              </a:r>
              <a:r>
                <a:rPr lang="en-US" altLang="zh-CN" sz="1200">
                  <a:solidFill>
                    <a:schemeClr val="folHlink"/>
                  </a:solidFill>
                  <a:latin typeface="Times New Roman" panose="02020603050405020304" pitchFamily="18" charset="0"/>
                </a:rPr>
                <a:t>2A</a:t>
              </a:r>
            </a:p>
          </p:txBody>
        </p:sp>
        <p:sp>
          <p:nvSpPr>
            <p:cNvPr id="44078" name="Rectangle 127"/>
            <p:cNvSpPr>
              <a:spLocks noChangeArrowheads="1"/>
            </p:cNvSpPr>
            <p:nvPr/>
          </p:nvSpPr>
          <p:spPr bwMode="auto">
            <a:xfrm>
              <a:off x="1203325" y="4221708"/>
              <a:ext cx="41465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1800">
                  <a:solidFill>
                    <a:schemeClr val="folHlink"/>
                  </a:solidFill>
                  <a:latin typeface="Times New Roman" panose="02020603050405020304" pitchFamily="18" charset="0"/>
                </a:rPr>
                <a:t>G</a:t>
              </a:r>
              <a:r>
                <a:rPr lang="en-US" altLang="zh-CN" sz="1600">
                  <a:solidFill>
                    <a:schemeClr val="folHlink"/>
                  </a:solidFill>
                  <a:latin typeface="Times New Roman" panose="02020603050405020304" pitchFamily="18" charset="0"/>
                </a:rPr>
                <a:t>2B</a:t>
              </a:r>
            </a:p>
          </p:txBody>
        </p:sp>
        <p:sp>
          <p:nvSpPr>
            <p:cNvPr id="44079" name="Rectangle 128"/>
            <p:cNvSpPr>
              <a:spLocks noChangeArrowheads="1"/>
            </p:cNvSpPr>
            <p:nvPr/>
          </p:nvSpPr>
          <p:spPr bwMode="auto">
            <a:xfrm>
              <a:off x="1296988" y="4613503"/>
              <a:ext cx="29210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1800">
                  <a:solidFill>
                    <a:schemeClr val="folHlink"/>
                  </a:solidFill>
                  <a:latin typeface="Times New Roman" panose="02020603050405020304" pitchFamily="18" charset="0"/>
                </a:rPr>
                <a:t>G1</a:t>
              </a:r>
            </a:p>
          </p:txBody>
        </p:sp>
        <p:sp>
          <p:nvSpPr>
            <p:cNvPr id="44080" name="Rectangle 129"/>
            <p:cNvSpPr>
              <a:spLocks noChangeArrowheads="1"/>
            </p:cNvSpPr>
            <p:nvPr/>
          </p:nvSpPr>
          <p:spPr bwMode="auto">
            <a:xfrm>
              <a:off x="1285875" y="5007203"/>
              <a:ext cx="35718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Y7</a:t>
              </a:r>
              <a:endParaRPr lang="en-US" altLang="zh-CN" sz="1800">
                <a:solidFill>
                  <a:schemeClr val="folHlink"/>
                </a:solidFill>
                <a:latin typeface="Times New Roman" panose="02020603050405020304" pitchFamily="18" charset="0"/>
              </a:endParaRPr>
            </a:p>
          </p:txBody>
        </p:sp>
        <p:sp>
          <p:nvSpPr>
            <p:cNvPr id="44081" name="Rectangle 130"/>
            <p:cNvSpPr>
              <a:spLocks noChangeArrowheads="1"/>
            </p:cNvSpPr>
            <p:nvPr/>
          </p:nvSpPr>
          <p:spPr bwMode="auto">
            <a:xfrm>
              <a:off x="1038225" y="5413603"/>
              <a:ext cx="64928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GND</a:t>
              </a:r>
              <a:endParaRPr lang="en-US" altLang="zh-CN" sz="1800">
                <a:solidFill>
                  <a:schemeClr val="folHlink"/>
                </a:solidFill>
                <a:latin typeface="Times New Roman" panose="02020603050405020304" pitchFamily="18" charset="0"/>
              </a:endParaRPr>
            </a:p>
          </p:txBody>
        </p:sp>
        <p:sp>
          <p:nvSpPr>
            <p:cNvPr id="44082" name="Rectangle 131"/>
            <p:cNvSpPr>
              <a:spLocks noChangeArrowheads="1"/>
            </p:cNvSpPr>
            <p:nvPr/>
          </p:nvSpPr>
          <p:spPr bwMode="auto">
            <a:xfrm>
              <a:off x="3806825" y="5380265"/>
              <a:ext cx="35718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Y6</a:t>
              </a:r>
              <a:endParaRPr lang="en-US" altLang="zh-CN" sz="1800">
                <a:solidFill>
                  <a:schemeClr val="folHlink"/>
                </a:solidFill>
                <a:latin typeface="Times New Roman" panose="02020603050405020304" pitchFamily="18" charset="0"/>
              </a:endParaRPr>
            </a:p>
          </p:txBody>
        </p:sp>
        <p:sp>
          <p:nvSpPr>
            <p:cNvPr id="44083" name="Rectangle 132"/>
            <p:cNvSpPr>
              <a:spLocks noChangeArrowheads="1"/>
            </p:cNvSpPr>
            <p:nvPr/>
          </p:nvSpPr>
          <p:spPr bwMode="auto">
            <a:xfrm>
              <a:off x="3806825" y="4986565"/>
              <a:ext cx="35718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Y5</a:t>
              </a:r>
              <a:endParaRPr lang="en-US" altLang="zh-CN" sz="1800">
                <a:solidFill>
                  <a:schemeClr val="folHlink"/>
                </a:solidFill>
                <a:latin typeface="Times New Roman" panose="02020603050405020304" pitchFamily="18" charset="0"/>
              </a:endParaRPr>
            </a:p>
          </p:txBody>
        </p:sp>
        <p:sp>
          <p:nvSpPr>
            <p:cNvPr id="44084" name="Rectangle 133"/>
            <p:cNvSpPr>
              <a:spLocks noChangeArrowheads="1"/>
            </p:cNvSpPr>
            <p:nvPr/>
          </p:nvSpPr>
          <p:spPr bwMode="auto">
            <a:xfrm>
              <a:off x="3806825" y="4613503"/>
              <a:ext cx="35718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Y4</a:t>
              </a:r>
              <a:endParaRPr lang="en-US" altLang="zh-CN" sz="1800">
                <a:solidFill>
                  <a:schemeClr val="folHlink"/>
                </a:solidFill>
                <a:latin typeface="Times New Roman" panose="02020603050405020304" pitchFamily="18" charset="0"/>
              </a:endParaRPr>
            </a:p>
          </p:txBody>
        </p:sp>
        <p:sp>
          <p:nvSpPr>
            <p:cNvPr id="44085" name="Rectangle 134"/>
            <p:cNvSpPr>
              <a:spLocks noChangeArrowheads="1"/>
            </p:cNvSpPr>
            <p:nvPr/>
          </p:nvSpPr>
          <p:spPr bwMode="auto">
            <a:xfrm>
              <a:off x="3806825" y="4240440"/>
              <a:ext cx="35718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Y3</a:t>
              </a:r>
              <a:endParaRPr lang="en-US" altLang="zh-CN" sz="1800">
                <a:solidFill>
                  <a:schemeClr val="folHlink"/>
                </a:solidFill>
                <a:latin typeface="Times New Roman" panose="02020603050405020304" pitchFamily="18" charset="0"/>
              </a:endParaRPr>
            </a:p>
          </p:txBody>
        </p:sp>
        <p:sp>
          <p:nvSpPr>
            <p:cNvPr id="44086" name="Rectangle 135"/>
            <p:cNvSpPr>
              <a:spLocks noChangeArrowheads="1"/>
            </p:cNvSpPr>
            <p:nvPr/>
          </p:nvSpPr>
          <p:spPr bwMode="auto">
            <a:xfrm>
              <a:off x="3806825" y="3807053"/>
              <a:ext cx="35718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Y2</a:t>
              </a:r>
              <a:endParaRPr lang="en-US" altLang="zh-CN" sz="1800">
                <a:solidFill>
                  <a:schemeClr val="folHlink"/>
                </a:solidFill>
                <a:latin typeface="Times New Roman" panose="02020603050405020304" pitchFamily="18" charset="0"/>
              </a:endParaRPr>
            </a:p>
          </p:txBody>
        </p:sp>
        <p:sp>
          <p:nvSpPr>
            <p:cNvPr id="44087" name="Rectangle 136"/>
            <p:cNvSpPr>
              <a:spLocks noChangeArrowheads="1"/>
            </p:cNvSpPr>
            <p:nvPr/>
          </p:nvSpPr>
          <p:spPr bwMode="auto">
            <a:xfrm>
              <a:off x="3806825" y="3433990"/>
              <a:ext cx="35718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Y1</a:t>
              </a:r>
              <a:endParaRPr lang="en-US" altLang="zh-CN" sz="1800">
                <a:solidFill>
                  <a:schemeClr val="folHlink"/>
                </a:solidFill>
                <a:latin typeface="Times New Roman" panose="02020603050405020304" pitchFamily="18" charset="0"/>
              </a:endParaRPr>
            </a:p>
          </p:txBody>
        </p:sp>
        <p:sp>
          <p:nvSpPr>
            <p:cNvPr id="44088" name="Rectangle 137"/>
            <p:cNvSpPr>
              <a:spLocks noChangeArrowheads="1"/>
            </p:cNvSpPr>
            <p:nvPr/>
          </p:nvSpPr>
          <p:spPr bwMode="auto">
            <a:xfrm>
              <a:off x="3829050" y="3040290"/>
              <a:ext cx="35718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Y0</a:t>
              </a:r>
              <a:endParaRPr lang="en-US" altLang="zh-CN" sz="1800">
                <a:solidFill>
                  <a:schemeClr val="folHlink"/>
                </a:solidFill>
                <a:latin typeface="Times New Roman" panose="02020603050405020304" pitchFamily="18" charset="0"/>
              </a:endParaRPr>
            </a:p>
          </p:txBody>
        </p:sp>
        <p:sp>
          <p:nvSpPr>
            <p:cNvPr id="44089" name="Rectangle 138"/>
            <p:cNvSpPr>
              <a:spLocks noChangeArrowheads="1"/>
            </p:cNvSpPr>
            <p:nvPr/>
          </p:nvSpPr>
          <p:spPr bwMode="auto">
            <a:xfrm>
              <a:off x="3811588" y="2648178"/>
              <a:ext cx="4714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Vcc</a:t>
              </a:r>
              <a:endParaRPr lang="en-US" altLang="zh-CN" sz="1800">
                <a:solidFill>
                  <a:schemeClr val="folHlink"/>
                </a:solidFill>
                <a:latin typeface="Times New Roman" panose="02020603050405020304" pitchFamily="18" charset="0"/>
              </a:endParaRPr>
            </a:p>
          </p:txBody>
        </p:sp>
        <p:sp>
          <p:nvSpPr>
            <p:cNvPr id="44090" name="Line 139"/>
            <p:cNvSpPr>
              <a:spLocks noChangeShapeType="1"/>
            </p:cNvSpPr>
            <p:nvPr/>
          </p:nvSpPr>
          <p:spPr bwMode="auto">
            <a:xfrm flipH="1">
              <a:off x="3806825" y="5007203"/>
              <a:ext cx="392113"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91" name="Line 140"/>
            <p:cNvSpPr>
              <a:spLocks noChangeShapeType="1"/>
            </p:cNvSpPr>
            <p:nvPr/>
          </p:nvSpPr>
          <p:spPr bwMode="auto">
            <a:xfrm flipH="1">
              <a:off x="1257300" y="5027840"/>
              <a:ext cx="390525"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92" name="Line 141"/>
            <p:cNvSpPr>
              <a:spLocks noChangeShapeType="1"/>
            </p:cNvSpPr>
            <p:nvPr/>
          </p:nvSpPr>
          <p:spPr bwMode="auto">
            <a:xfrm flipH="1">
              <a:off x="3825875" y="3081565"/>
              <a:ext cx="388938"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93" name="Rectangle 142"/>
            <p:cNvSpPr>
              <a:spLocks noChangeArrowheads="1"/>
            </p:cNvSpPr>
            <p:nvPr/>
          </p:nvSpPr>
          <p:spPr bwMode="auto">
            <a:xfrm>
              <a:off x="1711325" y="2030640"/>
              <a:ext cx="19685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74LS138</a:t>
              </a:r>
              <a:r>
                <a:rPr lang="zh-CN" altLang="en-US" sz="2300">
                  <a:solidFill>
                    <a:schemeClr val="folHlink"/>
                  </a:solidFill>
                  <a:latin typeface="Times New Roman" panose="02020603050405020304" pitchFamily="18" charset="0"/>
                </a:rPr>
                <a:t>引脚图</a:t>
              </a:r>
              <a:endParaRPr lang="zh-CN" altLang="en-US" sz="1800">
                <a:solidFill>
                  <a:schemeClr val="folHlink"/>
                </a:solidFill>
                <a:latin typeface="Times New Roman" panose="02020603050405020304" pitchFamily="18" charset="0"/>
              </a:endParaRPr>
            </a:p>
          </p:txBody>
        </p:sp>
        <p:sp>
          <p:nvSpPr>
            <p:cNvPr id="44094" name="Line 143"/>
            <p:cNvSpPr>
              <a:spLocks noChangeShapeType="1"/>
            </p:cNvSpPr>
            <p:nvPr/>
          </p:nvSpPr>
          <p:spPr bwMode="auto">
            <a:xfrm>
              <a:off x="2095500" y="5813653"/>
              <a:ext cx="1238250"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95" name="Line 144"/>
            <p:cNvSpPr>
              <a:spLocks noChangeShapeType="1"/>
            </p:cNvSpPr>
            <p:nvPr/>
          </p:nvSpPr>
          <p:spPr bwMode="auto">
            <a:xfrm flipH="1">
              <a:off x="3825875" y="3475265"/>
              <a:ext cx="388938"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96" name="Line 145"/>
            <p:cNvSpPr>
              <a:spLocks noChangeShapeType="1"/>
            </p:cNvSpPr>
            <p:nvPr/>
          </p:nvSpPr>
          <p:spPr bwMode="auto">
            <a:xfrm flipH="1">
              <a:off x="3825875" y="3868965"/>
              <a:ext cx="388938"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97" name="Line 146"/>
            <p:cNvSpPr>
              <a:spLocks noChangeShapeType="1"/>
            </p:cNvSpPr>
            <p:nvPr/>
          </p:nvSpPr>
          <p:spPr bwMode="auto">
            <a:xfrm flipH="1">
              <a:off x="3825875" y="4261078"/>
              <a:ext cx="388938"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98" name="Line 147"/>
            <p:cNvSpPr>
              <a:spLocks noChangeShapeType="1"/>
            </p:cNvSpPr>
            <p:nvPr/>
          </p:nvSpPr>
          <p:spPr bwMode="auto">
            <a:xfrm flipH="1">
              <a:off x="3825875" y="4654778"/>
              <a:ext cx="388938"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99" name="Line 148"/>
            <p:cNvSpPr>
              <a:spLocks noChangeShapeType="1"/>
            </p:cNvSpPr>
            <p:nvPr/>
          </p:nvSpPr>
          <p:spPr bwMode="auto">
            <a:xfrm flipH="1">
              <a:off x="3825875" y="5442178"/>
              <a:ext cx="388938"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00" name="Line 149"/>
            <p:cNvSpPr>
              <a:spLocks noChangeShapeType="1"/>
            </p:cNvSpPr>
            <p:nvPr/>
          </p:nvSpPr>
          <p:spPr bwMode="auto">
            <a:xfrm flipH="1" flipV="1">
              <a:off x="1233488" y="3847058"/>
              <a:ext cx="396875" cy="889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01" name="Line 150"/>
            <p:cNvSpPr>
              <a:spLocks noChangeShapeType="1"/>
            </p:cNvSpPr>
            <p:nvPr/>
          </p:nvSpPr>
          <p:spPr bwMode="auto">
            <a:xfrm flipH="1">
              <a:off x="1217613" y="4221708"/>
              <a:ext cx="384175" cy="317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02" name="Rectangle 210"/>
            <p:cNvSpPr>
              <a:spLocks noChangeArrowheads="1"/>
            </p:cNvSpPr>
            <p:nvPr/>
          </p:nvSpPr>
          <p:spPr bwMode="auto">
            <a:xfrm>
              <a:off x="4811713" y="1879828"/>
              <a:ext cx="3503612" cy="4160837"/>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4103" name="Rectangle 152"/>
            <p:cNvSpPr>
              <a:spLocks noChangeArrowheads="1"/>
            </p:cNvSpPr>
            <p:nvPr/>
          </p:nvSpPr>
          <p:spPr bwMode="auto">
            <a:xfrm>
              <a:off x="5918200" y="2706915"/>
              <a:ext cx="1290638" cy="3136900"/>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4104" name="Line 153"/>
            <p:cNvSpPr>
              <a:spLocks noChangeShapeType="1"/>
            </p:cNvSpPr>
            <p:nvPr/>
          </p:nvSpPr>
          <p:spPr bwMode="auto">
            <a:xfrm flipH="1">
              <a:off x="5491163" y="3100615"/>
              <a:ext cx="428625"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05" name="Oval 154"/>
            <p:cNvSpPr>
              <a:spLocks noChangeArrowheads="1"/>
            </p:cNvSpPr>
            <p:nvPr/>
          </p:nvSpPr>
          <p:spPr bwMode="auto">
            <a:xfrm>
              <a:off x="7207250" y="2805340"/>
              <a:ext cx="144463" cy="144463"/>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4106" name="Oval 157"/>
            <p:cNvSpPr>
              <a:spLocks noChangeArrowheads="1"/>
            </p:cNvSpPr>
            <p:nvPr/>
          </p:nvSpPr>
          <p:spPr bwMode="auto">
            <a:xfrm>
              <a:off x="7207250" y="3197453"/>
              <a:ext cx="144463" cy="144462"/>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4107" name="Oval 160"/>
            <p:cNvSpPr>
              <a:spLocks noChangeArrowheads="1"/>
            </p:cNvSpPr>
            <p:nvPr/>
          </p:nvSpPr>
          <p:spPr bwMode="auto">
            <a:xfrm>
              <a:off x="7207250" y="3589565"/>
              <a:ext cx="144463" cy="144463"/>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4108" name="Oval 163"/>
            <p:cNvSpPr>
              <a:spLocks noChangeArrowheads="1"/>
            </p:cNvSpPr>
            <p:nvPr/>
          </p:nvSpPr>
          <p:spPr bwMode="auto">
            <a:xfrm>
              <a:off x="7207250" y="3983265"/>
              <a:ext cx="144463" cy="144463"/>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4109" name="Rectangle 166"/>
            <p:cNvSpPr>
              <a:spLocks noChangeArrowheads="1"/>
            </p:cNvSpPr>
            <p:nvPr/>
          </p:nvSpPr>
          <p:spPr bwMode="auto">
            <a:xfrm>
              <a:off x="6724650" y="2724378"/>
              <a:ext cx="355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Y0</a:t>
              </a:r>
              <a:endParaRPr lang="en-US" altLang="zh-CN" sz="1800">
                <a:solidFill>
                  <a:schemeClr val="folHlink"/>
                </a:solidFill>
                <a:latin typeface="Times New Roman" panose="02020603050405020304" pitchFamily="18" charset="0"/>
              </a:endParaRPr>
            </a:p>
          </p:txBody>
        </p:sp>
        <p:sp>
          <p:nvSpPr>
            <p:cNvPr id="44110" name="Rectangle 167"/>
            <p:cNvSpPr>
              <a:spLocks noChangeArrowheads="1"/>
            </p:cNvSpPr>
            <p:nvPr/>
          </p:nvSpPr>
          <p:spPr bwMode="auto">
            <a:xfrm>
              <a:off x="6742113" y="3100615"/>
              <a:ext cx="3571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Y1</a:t>
              </a:r>
              <a:endParaRPr lang="en-US" altLang="zh-CN" sz="1800">
                <a:solidFill>
                  <a:schemeClr val="folHlink"/>
                </a:solidFill>
                <a:latin typeface="Times New Roman" panose="02020603050405020304" pitchFamily="18" charset="0"/>
              </a:endParaRPr>
            </a:p>
          </p:txBody>
        </p:sp>
        <p:sp>
          <p:nvSpPr>
            <p:cNvPr id="44111" name="Rectangle 168"/>
            <p:cNvSpPr>
              <a:spLocks noChangeArrowheads="1"/>
            </p:cNvSpPr>
            <p:nvPr/>
          </p:nvSpPr>
          <p:spPr bwMode="auto">
            <a:xfrm>
              <a:off x="6724650" y="3476853"/>
              <a:ext cx="355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Y2</a:t>
              </a:r>
              <a:endParaRPr lang="en-US" altLang="zh-CN" sz="1800">
                <a:solidFill>
                  <a:schemeClr val="folHlink"/>
                </a:solidFill>
                <a:latin typeface="Times New Roman" panose="02020603050405020304" pitchFamily="18" charset="0"/>
              </a:endParaRPr>
            </a:p>
          </p:txBody>
        </p:sp>
        <p:sp>
          <p:nvSpPr>
            <p:cNvPr id="44112" name="Rectangle 169"/>
            <p:cNvSpPr>
              <a:spLocks noChangeArrowheads="1"/>
            </p:cNvSpPr>
            <p:nvPr/>
          </p:nvSpPr>
          <p:spPr bwMode="auto">
            <a:xfrm>
              <a:off x="6742113" y="3900715"/>
              <a:ext cx="3571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Y3</a:t>
              </a:r>
              <a:endParaRPr lang="en-US" altLang="zh-CN" sz="1800">
                <a:solidFill>
                  <a:schemeClr val="folHlink"/>
                </a:solidFill>
                <a:latin typeface="Times New Roman" panose="02020603050405020304" pitchFamily="18" charset="0"/>
              </a:endParaRPr>
            </a:p>
          </p:txBody>
        </p:sp>
        <p:sp>
          <p:nvSpPr>
            <p:cNvPr id="44113" name="Line 170"/>
            <p:cNvSpPr>
              <a:spLocks noChangeShapeType="1"/>
            </p:cNvSpPr>
            <p:nvPr/>
          </p:nvSpPr>
          <p:spPr bwMode="auto">
            <a:xfrm flipH="1">
              <a:off x="6759575" y="2773590"/>
              <a:ext cx="357188"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14" name="Line 171"/>
            <p:cNvSpPr>
              <a:spLocks noChangeShapeType="1"/>
            </p:cNvSpPr>
            <p:nvPr/>
          </p:nvSpPr>
          <p:spPr bwMode="auto">
            <a:xfrm flipH="1">
              <a:off x="6759575" y="3132365"/>
              <a:ext cx="357188"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15" name="Line 172"/>
            <p:cNvSpPr>
              <a:spLocks noChangeShapeType="1"/>
            </p:cNvSpPr>
            <p:nvPr/>
          </p:nvSpPr>
          <p:spPr bwMode="auto">
            <a:xfrm flipH="1">
              <a:off x="6759575" y="3508603"/>
              <a:ext cx="357188"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16" name="Line 173"/>
            <p:cNvSpPr>
              <a:spLocks noChangeShapeType="1"/>
            </p:cNvSpPr>
            <p:nvPr/>
          </p:nvSpPr>
          <p:spPr bwMode="auto">
            <a:xfrm flipH="1">
              <a:off x="6759575" y="3934053"/>
              <a:ext cx="357188"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17" name="Oval 175"/>
            <p:cNvSpPr>
              <a:spLocks noChangeArrowheads="1"/>
            </p:cNvSpPr>
            <p:nvPr/>
          </p:nvSpPr>
          <p:spPr bwMode="auto">
            <a:xfrm>
              <a:off x="7207250" y="4375378"/>
              <a:ext cx="144463" cy="144462"/>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4118" name="Oval 178"/>
            <p:cNvSpPr>
              <a:spLocks noChangeArrowheads="1"/>
            </p:cNvSpPr>
            <p:nvPr/>
          </p:nvSpPr>
          <p:spPr bwMode="auto">
            <a:xfrm>
              <a:off x="7207250" y="4767490"/>
              <a:ext cx="144463" cy="144463"/>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4119" name="Oval 181"/>
            <p:cNvSpPr>
              <a:spLocks noChangeArrowheads="1"/>
            </p:cNvSpPr>
            <p:nvPr/>
          </p:nvSpPr>
          <p:spPr bwMode="auto">
            <a:xfrm>
              <a:off x="7207250" y="5159603"/>
              <a:ext cx="144463" cy="144462"/>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44120" name="Oval 184"/>
            <p:cNvSpPr>
              <a:spLocks noChangeArrowheads="1"/>
            </p:cNvSpPr>
            <p:nvPr/>
          </p:nvSpPr>
          <p:spPr bwMode="auto">
            <a:xfrm>
              <a:off x="7207250" y="5551715"/>
              <a:ext cx="144463" cy="144463"/>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grpSp>
          <p:nvGrpSpPr>
            <p:cNvPr id="44121" name="Group 215"/>
            <p:cNvGrpSpPr/>
            <p:nvPr/>
          </p:nvGrpSpPr>
          <p:grpSpPr bwMode="auto">
            <a:xfrm>
              <a:off x="7372350" y="2865665"/>
              <a:ext cx="373063" cy="2749550"/>
              <a:chOff x="4608" y="1734"/>
              <a:chExt cx="136" cy="1732"/>
            </a:xfrm>
          </p:grpSpPr>
          <p:sp>
            <p:nvSpPr>
              <p:cNvPr id="44145" name="Line 155"/>
              <p:cNvSpPr>
                <a:spLocks noChangeShapeType="1"/>
              </p:cNvSpPr>
              <p:nvPr/>
            </p:nvSpPr>
            <p:spPr bwMode="auto">
              <a:xfrm>
                <a:off x="4608" y="1734"/>
                <a:ext cx="1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46" name="Line 158"/>
              <p:cNvSpPr>
                <a:spLocks noChangeShapeType="1"/>
              </p:cNvSpPr>
              <p:nvPr/>
            </p:nvSpPr>
            <p:spPr bwMode="auto">
              <a:xfrm>
                <a:off x="4608" y="1981"/>
                <a:ext cx="1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47" name="Line 161"/>
              <p:cNvSpPr>
                <a:spLocks noChangeShapeType="1"/>
              </p:cNvSpPr>
              <p:nvPr/>
            </p:nvSpPr>
            <p:spPr bwMode="auto">
              <a:xfrm>
                <a:off x="4608" y="2229"/>
                <a:ext cx="1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48" name="Line 164"/>
              <p:cNvSpPr>
                <a:spLocks noChangeShapeType="1"/>
              </p:cNvSpPr>
              <p:nvPr/>
            </p:nvSpPr>
            <p:spPr bwMode="auto">
              <a:xfrm>
                <a:off x="4608" y="2476"/>
                <a:ext cx="1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49" name="Line 176"/>
              <p:cNvSpPr>
                <a:spLocks noChangeShapeType="1"/>
              </p:cNvSpPr>
              <p:nvPr/>
            </p:nvSpPr>
            <p:spPr bwMode="auto">
              <a:xfrm>
                <a:off x="4608" y="2723"/>
                <a:ext cx="1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50" name="Line 179"/>
              <p:cNvSpPr>
                <a:spLocks noChangeShapeType="1"/>
              </p:cNvSpPr>
              <p:nvPr/>
            </p:nvSpPr>
            <p:spPr bwMode="auto">
              <a:xfrm>
                <a:off x="4608" y="2970"/>
                <a:ext cx="1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51" name="Line 182"/>
              <p:cNvSpPr>
                <a:spLocks noChangeShapeType="1"/>
              </p:cNvSpPr>
              <p:nvPr/>
            </p:nvSpPr>
            <p:spPr bwMode="auto">
              <a:xfrm>
                <a:off x="4608" y="3217"/>
                <a:ext cx="1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52" name="Line 185"/>
              <p:cNvSpPr>
                <a:spLocks noChangeShapeType="1"/>
              </p:cNvSpPr>
              <p:nvPr/>
            </p:nvSpPr>
            <p:spPr bwMode="auto">
              <a:xfrm>
                <a:off x="4608" y="3465"/>
                <a:ext cx="136"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4122" name="Rectangle 187"/>
            <p:cNvSpPr>
              <a:spLocks noChangeArrowheads="1"/>
            </p:cNvSpPr>
            <p:nvPr/>
          </p:nvSpPr>
          <p:spPr bwMode="auto">
            <a:xfrm>
              <a:off x="6724650" y="4294415"/>
              <a:ext cx="355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Y4</a:t>
              </a:r>
              <a:endParaRPr lang="en-US" altLang="zh-CN" sz="1800">
                <a:solidFill>
                  <a:schemeClr val="folHlink"/>
                </a:solidFill>
                <a:latin typeface="Times New Roman" panose="02020603050405020304" pitchFamily="18" charset="0"/>
              </a:endParaRPr>
            </a:p>
          </p:txBody>
        </p:sp>
        <p:sp>
          <p:nvSpPr>
            <p:cNvPr id="44123" name="Rectangle 188"/>
            <p:cNvSpPr>
              <a:spLocks noChangeArrowheads="1"/>
            </p:cNvSpPr>
            <p:nvPr/>
          </p:nvSpPr>
          <p:spPr bwMode="auto">
            <a:xfrm>
              <a:off x="6742113" y="4670653"/>
              <a:ext cx="3571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Y5</a:t>
              </a:r>
              <a:endParaRPr lang="en-US" altLang="zh-CN" sz="1800">
                <a:solidFill>
                  <a:schemeClr val="folHlink"/>
                </a:solidFill>
                <a:latin typeface="Times New Roman" panose="02020603050405020304" pitchFamily="18" charset="0"/>
              </a:endParaRPr>
            </a:p>
          </p:txBody>
        </p:sp>
        <p:sp>
          <p:nvSpPr>
            <p:cNvPr id="44124" name="Rectangle 189"/>
            <p:cNvSpPr>
              <a:spLocks noChangeArrowheads="1"/>
            </p:cNvSpPr>
            <p:nvPr/>
          </p:nvSpPr>
          <p:spPr bwMode="auto">
            <a:xfrm>
              <a:off x="6724650" y="5045303"/>
              <a:ext cx="355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Y6</a:t>
              </a:r>
              <a:endParaRPr lang="en-US" altLang="zh-CN" sz="1800">
                <a:solidFill>
                  <a:schemeClr val="folHlink"/>
                </a:solidFill>
                <a:latin typeface="Times New Roman" panose="02020603050405020304" pitchFamily="18" charset="0"/>
              </a:endParaRPr>
            </a:p>
          </p:txBody>
        </p:sp>
        <p:sp>
          <p:nvSpPr>
            <p:cNvPr id="44125" name="Rectangle 190"/>
            <p:cNvSpPr>
              <a:spLocks noChangeArrowheads="1"/>
            </p:cNvSpPr>
            <p:nvPr/>
          </p:nvSpPr>
          <p:spPr bwMode="auto">
            <a:xfrm>
              <a:off x="6742113" y="5470753"/>
              <a:ext cx="3571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Y7</a:t>
              </a:r>
              <a:endParaRPr lang="en-US" altLang="zh-CN" sz="1800">
                <a:solidFill>
                  <a:schemeClr val="folHlink"/>
                </a:solidFill>
                <a:latin typeface="Times New Roman" panose="02020603050405020304" pitchFamily="18" charset="0"/>
              </a:endParaRPr>
            </a:p>
          </p:txBody>
        </p:sp>
        <p:sp>
          <p:nvSpPr>
            <p:cNvPr id="44126" name="Line 191"/>
            <p:cNvSpPr>
              <a:spLocks noChangeShapeType="1"/>
            </p:cNvSpPr>
            <p:nvPr/>
          </p:nvSpPr>
          <p:spPr bwMode="auto">
            <a:xfrm flipH="1">
              <a:off x="6759575" y="4343628"/>
              <a:ext cx="357188"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27" name="Line 192"/>
            <p:cNvSpPr>
              <a:spLocks noChangeShapeType="1"/>
            </p:cNvSpPr>
            <p:nvPr/>
          </p:nvSpPr>
          <p:spPr bwMode="auto">
            <a:xfrm flipH="1">
              <a:off x="6759575" y="4702403"/>
              <a:ext cx="357188"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28" name="Line 193"/>
            <p:cNvSpPr>
              <a:spLocks noChangeShapeType="1"/>
            </p:cNvSpPr>
            <p:nvPr/>
          </p:nvSpPr>
          <p:spPr bwMode="auto">
            <a:xfrm flipH="1">
              <a:off x="6759575" y="5078640"/>
              <a:ext cx="357188"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29" name="Line 194"/>
            <p:cNvSpPr>
              <a:spLocks noChangeShapeType="1"/>
            </p:cNvSpPr>
            <p:nvPr/>
          </p:nvSpPr>
          <p:spPr bwMode="auto">
            <a:xfrm flipH="1">
              <a:off x="6759575" y="5504090"/>
              <a:ext cx="357188"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30" name="Line 195"/>
            <p:cNvSpPr>
              <a:spLocks noChangeShapeType="1"/>
            </p:cNvSpPr>
            <p:nvPr/>
          </p:nvSpPr>
          <p:spPr bwMode="auto">
            <a:xfrm flipH="1">
              <a:off x="5491163" y="3492728"/>
              <a:ext cx="428625"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31" name="Line 196"/>
            <p:cNvSpPr>
              <a:spLocks noChangeShapeType="1"/>
            </p:cNvSpPr>
            <p:nvPr/>
          </p:nvSpPr>
          <p:spPr bwMode="auto">
            <a:xfrm flipH="1">
              <a:off x="5491163" y="3884840"/>
              <a:ext cx="428625"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32" name="Line 197"/>
            <p:cNvSpPr>
              <a:spLocks noChangeShapeType="1"/>
            </p:cNvSpPr>
            <p:nvPr/>
          </p:nvSpPr>
          <p:spPr bwMode="auto">
            <a:xfrm flipH="1">
              <a:off x="5491163" y="5454878"/>
              <a:ext cx="428625"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33" name="Line 198"/>
            <p:cNvSpPr>
              <a:spLocks noChangeShapeType="1"/>
            </p:cNvSpPr>
            <p:nvPr/>
          </p:nvSpPr>
          <p:spPr bwMode="auto">
            <a:xfrm flipH="1">
              <a:off x="5491163" y="5062765"/>
              <a:ext cx="428625" cy="15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34" name="Line 199"/>
            <p:cNvSpPr>
              <a:spLocks noChangeShapeType="1"/>
            </p:cNvSpPr>
            <p:nvPr/>
          </p:nvSpPr>
          <p:spPr bwMode="auto">
            <a:xfrm flipH="1">
              <a:off x="5491163" y="4670653"/>
              <a:ext cx="428625"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35" name="Rectangle 200"/>
            <p:cNvSpPr>
              <a:spLocks noChangeArrowheads="1"/>
            </p:cNvSpPr>
            <p:nvPr/>
          </p:nvSpPr>
          <p:spPr bwMode="auto">
            <a:xfrm>
              <a:off x="5978525" y="2822803"/>
              <a:ext cx="373380" cy="35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G1</a:t>
              </a:r>
              <a:endParaRPr lang="en-US" altLang="zh-CN" sz="1800">
                <a:solidFill>
                  <a:schemeClr val="folHlink"/>
                </a:solidFill>
                <a:latin typeface="Times New Roman" panose="02020603050405020304" pitchFamily="18" charset="0"/>
              </a:endParaRPr>
            </a:p>
          </p:txBody>
        </p:sp>
        <p:sp>
          <p:nvSpPr>
            <p:cNvPr id="44136" name="Rectangle 201"/>
            <p:cNvSpPr>
              <a:spLocks noChangeArrowheads="1"/>
            </p:cNvSpPr>
            <p:nvPr/>
          </p:nvSpPr>
          <p:spPr bwMode="auto">
            <a:xfrm>
              <a:off x="5978525" y="3246665"/>
              <a:ext cx="584200" cy="35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G2A</a:t>
              </a:r>
              <a:endParaRPr lang="en-US" altLang="zh-CN" sz="1800">
                <a:solidFill>
                  <a:schemeClr val="folHlink"/>
                </a:solidFill>
                <a:latin typeface="Times New Roman" panose="02020603050405020304" pitchFamily="18" charset="0"/>
              </a:endParaRPr>
            </a:p>
          </p:txBody>
        </p:sp>
        <p:sp>
          <p:nvSpPr>
            <p:cNvPr id="44137" name="Rectangle 202"/>
            <p:cNvSpPr>
              <a:spLocks noChangeArrowheads="1"/>
            </p:cNvSpPr>
            <p:nvPr/>
          </p:nvSpPr>
          <p:spPr bwMode="auto">
            <a:xfrm>
              <a:off x="5978525" y="3640365"/>
              <a:ext cx="44450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1800">
                  <a:solidFill>
                    <a:schemeClr val="folHlink"/>
                  </a:solidFill>
                  <a:latin typeface="Times New Roman" panose="02020603050405020304" pitchFamily="18" charset="0"/>
                </a:rPr>
                <a:t>G2B</a:t>
              </a:r>
            </a:p>
          </p:txBody>
        </p:sp>
        <p:sp>
          <p:nvSpPr>
            <p:cNvPr id="44138" name="Rectangle 203"/>
            <p:cNvSpPr>
              <a:spLocks noChangeArrowheads="1"/>
            </p:cNvSpPr>
            <p:nvPr/>
          </p:nvSpPr>
          <p:spPr bwMode="auto">
            <a:xfrm>
              <a:off x="5991225" y="4440465"/>
              <a:ext cx="2111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C</a:t>
              </a:r>
              <a:endParaRPr lang="en-US" altLang="zh-CN" sz="1800">
                <a:solidFill>
                  <a:schemeClr val="folHlink"/>
                </a:solidFill>
                <a:latin typeface="Times New Roman" panose="02020603050405020304" pitchFamily="18" charset="0"/>
              </a:endParaRPr>
            </a:p>
          </p:txBody>
        </p:sp>
        <p:sp>
          <p:nvSpPr>
            <p:cNvPr id="44139" name="Rectangle 204"/>
            <p:cNvSpPr>
              <a:spLocks noChangeArrowheads="1"/>
            </p:cNvSpPr>
            <p:nvPr/>
          </p:nvSpPr>
          <p:spPr bwMode="auto">
            <a:xfrm>
              <a:off x="6010275" y="4850040"/>
              <a:ext cx="1952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B</a:t>
              </a:r>
              <a:endParaRPr lang="en-US" altLang="zh-CN" sz="1800">
                <a:solidFill>
                  <a:schemeClr val="folHlink"/>
                </a:solidFill>
                <a:latin typeface="Times New Roman" panose="02020603050405020304" pitchFamily="18" charset="0"/>
              </a:endParaRPr>
            </a:p>
          </p:txBody>
        </p:sp>
        <p:sp>
          <p:nvSpPr>
            <p:cNvPr id="44140" name="Rectangle 205"/>
            <p:cNvSpPr>
              <a:spLocks noChangeArrowheads="1"/>
            </p:cNvSpPr>
            <p:nvPr/>
          </p:nvSpPr>
          <p:spPr bwMode="auto">
            <a:xfrm>
              <a:off x="6010275" y="5242153"/>
              <a:ext cx="2127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A</a:t>
              </a:r>
              <a:endParaRPr lang="en-US" altLang="zh-CN" sz="1800">
                <a:solidFill>
                  <a:schemeClr val="folHlink"/>
                </a:solidFill>
                <a:latin typeface="Times New Roman" panose="02020603050405020304" pitchFamily="18" charset="0"/>
              </a:endParaRPr>
            </a:p>
          </p:txBody>
        </p:sp>
        <p:sp>
          <p:nvSpPr>
            <p:cNvPr id="44141" name="Line 206"/>
            <p:cNvSpPr>
              <a:spLocks noChangeShapeType="1"/>
            </p:cNvSpPr>
            <p:nvPr/>
          </p:nvSpPr>
          <p:spPr bwMode="auto">
            <a:xfrm flipH="1" flipV="1">
              <a:off x="5973763" y="3260318"/>
              <a:ext cx="588645" cy="2032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42" name="Line 207"/>
            <p:cNvSpPr>
              <a:spLocks noChangeShapeType="1"/>
            </p:cNvSpPr>
            <p:nvPr/>
          </p:nvSpPr>
          <p:spPr bwMode="auto">
            <a:xfrm flipH="1">
              <a:off x="5973763" y="3652748"/>
              <a:ext cx="448310" cy="2159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143" name="Rectangle 209"/>
            <p:cNvSpPr>
              <a:spLocks noChangeArrowheads="1"/>
            </p:cNvSpPr>
            <p:nvPr/>
          </p:nvSpPr>
          <p:spPr bwMode="auto">
            <a:xfrm>
              <a:off x="5608638" y="2070328"/>
              <a:ext cx="19700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r>
                <a:rPr lang="en-US" altLang="zh-CN" sz="2300">
                  <a:solidFill>
                    <a:schemeClr val="folHlink"/>
                  </a:solidFill>
                  <a:latin typeface="Times New Roman" panose="02020603050405020304" pitchFamily="18" charset="0"/>
                </a:rPr>
                <a:t>74LS138</a:t>
              </a:r>
              <a:r>
                <a:rPr lang="zh-CN" altLang="en-US" sz="2300">
                  <a:solidFill>
                    <a:schemeClr val="folHlink"/>
                  </a:solidFill>
                  <a:latin typeface="Times New Roman" panose="02020603050405020304" pitchFamily="18" charset="0"/>
                </a:rPr>
                <a:t>原理图</a:t>
              </a:r>
              <a:endParaRPr lang="zh-CN" altLang="en-US" sz="1800">
                <a:solidFill>
                  <a:schemeClr val="folHlink"/>
                </a:solidFill>
                <a:latin typeface="Times New Roman" panose="02020603050405020304" pitchFamily="18" charset="0"/>
              </a:endParaRPr>
            </a:p>
          </p:txBody>
        </p:sp>
      </p:grpSp>
      <p:sp>
        <p:nvSpPr>
          <p:cNvPr id="125" name="Rectangle 3"/>
          <p:cNvSpPr txBox="1">
            <a:spLocks noChangeArrowheads="1"/>
          </p:cNvSpPr>
          <p:nvPr/>
        </p:nvSpPr>
        <p:spPr bwMode="auto">
          <a:xfrm>
            <a:off x="457134" y="817335"/>
            <a:ext cx="850906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4.</a:t>
            </a:r>
            <a:r>
              <a:rPr lang="zh-CN" altLang="en-US" sz="2800" b="1" kern="0" dirty="0">
                <a:solidFill>
                  <a:srgbClr val="7030A0"/>
                </a:solidFill>
                <a:effectLst>
                  <a:outerShdw blurRad="38100" dist="38100" dir="2700000" algn="tl">
                    <a:srgbClr val="000000">
                      <a:alpha val="43137"/>
                    </a:srgbClr>
                  </a:outerShdw>
                </a:effectLst>
              </a:rPr>
              <a:t>译码和译码器</a:t>
            </a:r>
            <a:r>
              <a:rPr lang="en-US" altLang="zh-CN" sz="2800" b="1" kern="0" dirty="0">
                <a:solidFill>
                  <a:srgbClr val="7030A0"/>
                </a:solidFill>
                <a:effectLst>
                  <a:outerShdw blurRad="38100" dist="38100" dir="2700000" algn="tl">
                    <a:srgbClr val="000000">
                      <a:alpha val="43137"/>
                    </a:srgbClr>
                  </a:outerShdw>
                </a:effectLst>
              </a:rPr>
              <a:t>——</a:t>
            </a:r>
            <a:r>
              <a:rPr lang="zh-CN" altLang="en-US" sz="2400" b="1" dirty="0">
                <a:solidFill>
                  <a:srgbClr val="00B0F0"/>
                </a:solidFill>
                <a:effectLst>
                  <a:outerShdw blurRad="38100" dist="38100" dir="2700000" algn="tl">
                    <a:srgbClr val="000000">
                      <a:alpha val="43137"/>
                    </a:srgbClr>
                  </a:outerShdw>
                </a:effectLst>
                <a:latin typeface="Times New Roman" panose="02020603050405020304" pitchFamily="18" charset="0"/>
              </a:rPr>
              <a:t>门电路译码</a:t>
            </a:r>
          </a:p>
        </p:txBody>
      </p:sp>
      <p:sp>
        <p:nvSpPr>
          <p:cNvPr id="123"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41" name="文本占位符 6146"/>
          <p:cNvPicPr>
            <a:picLocks noGrp="1" noChangeAspect="1"/>
          </p:cNvPicPr>
          <p:nvPr>
            <p:ph idx="1"/>
          </p:nvPr>
        </p:nvPicPr>
        <p:blipFill>
          <a:blip r:embed="rId4"/>
          <a:stretch>
            <a:fillRect/>
          </a:stretch>
        </p:blipFill>
        <p:spPr>
          <a:xfrm>
            <a:off x="1043305" y="1678305"/>
            <a:ext cx="7135495" cy="4362450"/>
          </a:xfrm>
          <a:prstGeom prst="rect">
            <a:avLst/>
          </a:prstGeom>
          <a:noFill/>
          <a:ln w="9525">
            <a:solidFill>
              <a:srgbClr val="FF0000"/>
            </a:solidFill>
            <a:miter/>
          </a:ln>
        </p:spPr>
      </p:pic>
      <p:sp>
        <p:nvSpPr>
          <p:cNvPr id="123" name="Rectangle 2"/>
          <p:cNvSpPr txBox="1">
            <a:spLocks noChangeArrowheads="1"/>
          </p:cNvSpPr>
          <p:nvPr>
            <p:custDataLst>
              <p:tags r:id="rId1"/>
            </p:custDataLst>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
        <p:nvSpPr>
          <p:cNvPr id="125" name="Rectangle 3"/>
          <p:cNvSpPr txBox="1">
            <a:spLocks noChangeArrowheads="1"/>
          </p:cNvSpPr>
          <p:nvPr>
            <p:custDataLst>
              <p:tags r:id="rId2"/>
            </p:custDataLst>
          </p:nvPr>
        </p:nvSpPr>
        <p:spPr bwMode="auto">
          <a:xfrm>
            <a:off x="457134" y="817335"/>
            <a:ext cx="850906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4.</a:t>
            </a:r>
            <a:r>
              <a:rPr lang="zh-CN" altLang="en-US" sz="2800" b="1" kern="0" dirty="0">
                <a:solidFill>
                  <a:srgbClr val="7030A0"/>
                </a:solidFill>
                <a:effectLst>
                  <a:outerShdw blurRad="38100" dist="38100" dir="2700000" algn="tl">
                    <a:srgbClr val="000000">
                      <a:alpha val="43137"/>
                    </a:srgbClr>
                  </a:outerShdw>
                </a:effectLst>
              </a:rPr>
              <a:t>译码和译码器</a:t>
            </a:r>
            <a:r>
              <a:rPr lang="en-US" altLang="zh-CN" sz="2800" b="1" kern="0" dirty="0">
                <a:solidFill>
                  <a:srgbClr val="7030A0"/>
                </a:solidFill>
                <a:effectLst>
                  <a:outerShdw blurRad="38100" dist="38100" dir="2700000" algn="tl">
                    <a:srgbClr val="000000">
                      <a:alpha val="43137"/>
                    </a:srgbClr>
                  </a:outerShdw>
                </a:effectLst>
              </a:rPr>
              <a:t>——</a:t>
            </a:r>
            <a:r>
              <a:rPr lang="zh-CN" altLang="en-US" sz="2400" b="1" dirty="0">
                <a:solidFill>
                  <a:srgbClr val="00B0F0"/>
                </a:solidFill>
                <a:effectLst>
                  <a:outerShdw blurRad="38100" dist="38100" dir="2700000" algn="tl">
                    <a:srgbClr val="000000">
                      <a:alpha val="43137"/>
                    </a:srgbClr>
                  </a:outerShdw>
                </a:effectLst>
                <a:latin typeface="Times New Roman" panose="02020603050405020304" pitchFamily="18" charset="0"/>
              </a:rPr>
              <a:t>门电路译码</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body" idx="1"/>
          </p:nvPr>
        </p:nvSpPr>
        <p:spPr>
          <a:xfrm>
            <a:off x="685800" y="1882775"/>
            <a:ext cx="7856855" cy="3736340"/>
          </a:xfrm>
        </p:spPr>
        <p:txBody>
          <a:bodyPr/>
          <a:lstStyle/>
          <a:p>
            <a:pPr eaLnBrk="1" hangingPunct="1">
              <a:lnSpc>
                <a:spcPct val="130000"/>
              </a:lnSpc>
            </a:pPr>
            <a:r>
              <a:rPr lang="zh-CN" altLang="en-US" sz="2400" b="1" dirty="0">
                <a:effectLst>
                  <a:outerShdw blurRad="38100" dist="38100" dir="2700000" algn="tl">
                    <a:srgbClr val="000000">
                      <a:alpha val="43137"/>
                    </a:srgbClr>
                  </a:outerShdw>
                </a:effectLst>
                <a:latin typeface="Times New Roman" panose="02020603050405020304" pitchFamily="18" charset="0"/>
              </a:rPr>
              <a:t>芯片</a:t>
            </a:r>
            <a:r>
              <a:rPr lang="en-US" altLang="zh-CN" sz="2400" b="1" dirty="0">
                <a:effectLst>
                  <a:outerShdw blurRad="38100" dist="38100" dir="2700000" algn="tl">
                    <a:srgbClr val="000000">
                      <a:alpha val="43137"/>
                    </a:srgbClr>
                  </a:outerShdw>
                </a:effectLst>
                <a:latin typeface="Times New Roman" panose="02020603050405020304" pitchFamily="18" charset="0"/>
              </a:rPr>
              <a:t>OE</a:t>
            </a:r>
            <a:r>
              <a:rPr lang="zh-CN" altLang="en-US" sz="2400" b="1" dirty="0">
                <a:effectLst>
                  <a:outerShdw blurRad="38100" dist="38100" dir="2700000" algn="tl">
                    <a:srgbClr val="000000">
                      <a:alpha val="43137"/>
                    </a:srgbClr>
                  </a:outerShdw>
                </a:effectLst>
                <a:latin typeface="Times New Roman" panose="02020603050405020304" pitchFamily="18" charset="0"/>
              </a:rPr>
              <a:t>（输出控制）与系统的读命令线相连</a:t>
            </a:r>
          </a:p>
          <a:p>
            <a:pPr lvl="1" eaLnBrk="1" hangingPunct="1">
              <a:lnSpc>
                <a:spcPct val="130000"/>
              </a:lnSpc>
            </a:pPr>
            <a:r>
              <a:rPr lang="zh-CN" altLang="en-US" dirty="0">
                <a:latin typeface="Times New Roman" panose="02020603050405020304" pitchFamily="18" charset="0"/>
              </a:rPr>
              <a:t>当芯片被选中、且读命令有效时，存储芯片将开放并驱动数据到总线</a:t>
            </a:r>
            <a:endParaRPr lang="zh-CN" altLang="en-US" dirty="0"/>
          </a:p>
          <a:p>
            <a:pPr eaLnBrk="1" hangingPunct="1">
              <a:lnSpc>
                <a:spcPct val="130000"/>
              </a:lnSpc>
            </a:pPr>
            <a:r>
              <a:rPr lang="zh-CN" altLang="en-US" sz="2400" b="1" dirty="0">
                <a:effectLst>
                  <a:outerShdw blurRad="38100" dist="38100" dir="2700000" algn="tl">
                    <a:srgbClr val="000000">
                      <a:alpha val="43137"/>
                    </a:srgbClr>
                  </a:outerShdw>
                </a:effectLst>
                <a:latin typeface="Times New Roman" panose="02020603050405020304" pitchFamily="18" charset="0"/>
              </a:rPr>
              <a:t>芯片WE（</a:t>
            </a:r>
            <a:r>
              <a:rPr lang="zh-CN" altLang="en-US" sz="2400" b="1" dirty="0">
                <a:effectLst>
                  <a:outerShdw blurRad="38100" dist="38100" dir="2700000" algn="tl">
                    <a:srgbClr val="000000">
                      <a:alpha val="43137"/>
                    </a:srgbClr>
                  </a:outerShdw>
                </a:effectLst>
                <a:latin typeface="Times New Roman" panose="02020603050405020304" pitchFamily="18" charset="0"/>
                <a:sym typeface="+mn-ea"/>
              </a:rPr>
              <a:t>输入控制</a:t>
            </a:r>
            <a:r>
              <a:rPr lang="zh-CN" altLang="en-US" sz="2400" b="1" dirty="0">
                <a:effectLst>
                  <a:outerShdw blurRad="38100" dist="38100" dir="2700000" algn="tl">
                    <a:srgbClr val="000000">
                      <a:alpha val="43137"/>
                    </a:srgbClr>
                  </a:outerShdw>
                </a:effectLst>
                <a:latin typeface="Times New Roman" panose="02020603050405020304" pitchFamily="18" charset="0"/>
              </a:rPr>
              <a:t>）与系统的写命令线相连</a:t>
            </a:r>
          </a:p>
          <a:p>
            <a:pPr lvl="1" eaLnBrk="1" hangingPunct="1">
              <a:lnSpc>
                <a:spcPct val="130000"/>
              </a:lnSpc>
            </a:pPr>
            <a:r>
              <a:rPr lang="zh-CN" altLang="en-US" dirty="0">
                <a:latin typeface="Times New Roman" panose="02020603050405020304" pitchFamily="18" charset="0"/>
              </a:rPr>
              <a:t>当芯片被选中、且写命令有效时，允许总线数据写入存储芯片</a:t>
            </a:r>
            <a:endParaRPr lang="zh-CN" altLang="en-US" dirty="0"/>
          </a:p>
        </p:txBody>
      </p:sp>
      <p:sp>
        <p:nvSpPr>
          <p:cNvPr id="9" name="Rectangle 3"/>
          <p:cNvSpPr txBox="1">
            <a:spLocks noChangeArrowheads="1"/>
          </p:cNvSpPr>
          <p:nvPr/>
        </p:nvSpPr>
        <p:spPr bwMode="auto">
          <a:xfrm>
            <a:off x="457134" y="817335"/>
            <a:ext cx="850906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5.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存储芯片读写控制及与</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CPU</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配合</a:t>
            </a:r>
            <a:endParaRPr lang="zh-CN" altLang="en-US" sz="2400" b="1" dirty="0">
              <a:solidFill>
                <a:srgbClr val="00B0F0"/>
              </a:solidFill>
              <a:effectLst>
                <a:outerShdw blurRad="38100" dist="38100" dir="2700000" algn="tl">
                  <a:srgbClr val="000000">
                    <a:alpha val="43137"/>
                  </a:srgbClr>
                </a:outerShdw>
              </a:effectLst>
              <a:latin typeface="Times New Roman" panose="02020603050405020304" pitchFamily="18" charset="0"/>
            </a:endParaRPr>
          </a:p>
        </p:txBody>
      </p:sp>
      <p:cxnSp>
        <p:nvCxnSpPr>
          <p:cNvPr id="3" name="直接连接符 2"/>
          <p:cNvCxnSpPr/>
          <p:nvPr/>
        </p:nvCxnSpPr>
        <p:spPr bwMode="auto">
          <a:xfrm flipV="1">
            <a:off x="1797050" y="2044700"/>
            <a:ext cx="427355" cy="7620"/>
          </a:xfrm>
          <a:prstGeom prst="line">
            <a:avLst/>
          </a:prstGeom>
          <a:gradFill rotWithShape="1">
            <a:gsLst>
              <a:gs pos="0">
                <a:srgbClr val="0293EC"/>
              </a:gs>
              <a:gs pos="100000">
                <a:srgbClr val="0293EC">
                  <a:gamma/>
                  <a:tint val="0"/>
                  <a:invGamma/>
                </a:srgbClr>
              </a:gs>
            </a:gsLst>
            <a:lin ang="0" scaled="1"/>
          </a:gradFill>
          <a:ln w="9525"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a:off x="1729105" y="3827780"/>
            <a:ext cx="495300" cy="0"/>
          </a:xfrm>
          <a:prstGeom prst="line">
            <a:avLst/>
          </a:prstGeom>
          <a:gradFill rotWithShape="1">
            <a:gsLst>
              <a:gs pos="0">
                <a:srgbClr val="0293EC"/>
              </a:gs>
              <a:gs pos="100000">
                <a:srgbClr val="0293EC">
                  <a:gamma/>
                  <a:tint val="0"/>
                  <a:invGamma/>
                </a:srgbClr>
              </a:gs>
            </a:gsLst>
            <a:lin ang="0" scaled="1"/>
          </a:gradFill>
          <a:ln w="9525" cap="flat" cmpd="sng" algn="ctr">
            <a:solidFill>
              <a:schemeClr val="tx1"/>
            </a:solidFill>
            <a:prstDash val="solid"/>
            <a:round/>
            <a:headEnd type="none" w="med" len="med"/>
            <a:tailEnd type="none" w="med" len="med"/>
          </a:ln>
          <a:effectLst/>
        </p:spPr>
      </p:cxnSp>
      <p:sp>
        <p:nvSpPr>
          <p:cNvPr id="7"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p:cNvSpPr>
            <a:spLocks noGrp="1" noChangeArrowheads="1"/>
          </p:cNvSpPr>
          <p:nvPr>
            <p:ph type="body" idx="1"/>
          </p:nvPr>
        </p:nvSpPr>
        <p:spPr>
          <a:xfrm>
            <a:off x="857250" y="1773238"/>
            <a:ext cx="8039100" cy="3573462"/>
          </a:xfrm>
        </p:spPr>
        <p:txBody>
          <a:bodyPr/>
          <a:lstStyle/>
          <a:p>
            <a:pPr eaLnBrk="1" hangingPunct="1">
              <a:lnSpc>
                <a:spcPct val="140000"/>
              </a:lnSpc>
            </a:pPr>
            <a:r>
              <a:rPr lang="en-US" altLang="zh-CN" dirty="0">
                <a:latin typeface="Times New Roman" panose="02020603050405020304" pitchFamily="18" charset="0"/>
                <a:cs typeface="Times New Roman" panose="02020603050405020304" pitchFamily="18" charset="0"/>
              </a:rPr>
              <a:t>CPU</a:t>
            </a:r>
            <a:r>
              <a:rPr lang="zh-CN" altLang="en-US" dirty="0">
                <a:latin typeface="Times New Roman" panose="02020603050405020304" pitchFamily="18" charset="0"/>
                <a:cs typeface="Times New Roman" panose="02020603050405020304" pitchFamily="18" charset="0"/>
              </a:rPr>
              <a:t>的总线</a:t>
            </a:r>
            <a:r>
              <a:rPr lang="zh-CN" altLang="en-US" u="sng" dirty="0">
                <a:solidFill>
                  <a:srgbClr val="0033CC"/>
                </a:solidFill>
                <a:latin typeface="Times New Roman" panose="02020603050405020304" pitchFamily="18" charset="0"/>
                <a:cs typeface="Times New Roman" panose="02020603050405020304" pitchFamily="18" charset="0"/>
              </a:rPr>
              <a:t>驱动能力</a:t>
            </a:r>
            <a:r>
              <a:rPr lang="zh-CN" altLang="en-US" dirty="0">
                <a:latin typeface="Times New Roman" panose="02020603050405020304" pitchFamily="18" charset="0"/>
                <a:cs typeface="Times New Roman" panose="02020603050405020304" pitchFamily="18" charset="0"/>
              </a:rPr>
              <a:t>有限</a:t>
            </a:r>
          </a:p>
          <a:p>
            <a:pPr eaLnBrk="1" hangingPunct="1">
              <a:lnSpc>
                <a:spcPct val="140000"/>
              </a:lnSpc>
            </a:pPr>
            <a:r>
              <a:rPr lang="zh-CN" altLang="en-US" b="1" dirty="0">
                <a:solidFill>
                  <a:srgbClr val="0033CC"/>
                </a:solidFill>
                <a:effectLst>
                  <a:outerShdw blurRad="38100" dist="38100" dir="2700000" algn="tl">
                    <a:srgbClr val="000000">
                      <a:alpha val="43137"/>
                    </a:srgbClr>
                  </a:outerShdw>
                </a:effectLst>
                <a:latin typeface="Times New Roman" panose="02020603050405020304" pitchFamily="18" charset="0"/>
              </a:rPr>
              <a:t>单向</a:t>
            </a:r>
            <a:r>
              <a:rPr lang="zh-CN" altLang="en-US" sz="2800" dirty="0">
                <a:latin typeface="Times New Roman" panose="02020603050405020304" pitchFamily="18" charset="0"/>
              </a:rPr>
              <a:t>传送的地址和控制总线，可采用三态锁存器和三态单向驱动器等来加以</a:t>
            </a:r>
            <a:r>
              <a:rPr lang="zh-CN" altLang="en-US" sz="2800" u="sng" dirty="0">
                <a:latin typeface="Times New Roman" panose="02020603050405020304" pitchFamily="18" charset="0"/>
              </a:rPr>
              <a:t>锁存和驱动</a:t>
            </a:r>
            <a:r>
              <a:rPr lang="zh-CN" altLang="en-US" sz="2800" dirty="0">
                <a:latin typeface="Times New Roman" panose="02020603050405020304" pitchFamily="18" charset="0"/>
              </a:rPr>
              <a:t>；</a:t>
            </a:r>
          </a:p>
          <a:p>
            <a:pPr eaLnBrk="1" hangingPunct="1">
              <a:lnSpc>
                <a:spcPct val="140000"/>
              </a:lnSpc>
            </a:pPr>
            <a:r>
              <a:rPr lang="zh-CN" altLang="en-US" b="1" dirty="0">
                <a:solidFill>
                  <a:srgbClr val="0033CC"/>
                </a:solidFill>
                <a:effectLst>
                  <a:outerShdw blurRad="38100" dist="38100" dir="2700000" algn="tl">
                    <a:srgbClr val="000000">
                      <a:alpha val="43137"/>
                    </a:srgbClr>
                  </a:outerShdw>
                </a:effectLst>
                <a:latin typeface="Times New Roman" panose="02020603050405020304" pitchFamily="18" charset="0"/>
              </a:rPr>
              <a:t>双向</a:t>
            </a:r>
            <a:r>
              <a:rPr lang="zh-CN" altLang="en-US" sz="2800" dirty="0">
                <a:latin typeface="Times New Roman" panose="02020603050405020304" pitchFamily="18" charset="0"/>
              </a:rPr>
              <a:t>传送的数据总线，可以采用</a:t>
            </a:r>
            <a:r>
              <a:rPr lang="zh-CN" altLang="en-US" sz="2800" u="sng" dirty="0">
                <a:latin typeface="Times New Roman" panose="02020603050405020304" pitchFamily="18" charset="0"/>
              </a:rPr>
              <a:t>三态双向驱动器</a:t>
            </a:r>
            <a:r>
              <a:rPr lang="zh-CN" altLang="en-US" sz="2800" dirty="0">
                <a:latin typeface="Times New Roman" panose="02020603050405020304" pitchFamily="18" charset="0"/>
              </a:rPr>
              <a:t>来加以驱动</a:t>
            </a:r>
          </a:p>
        </p:txBody>
      </p:sp>
      <p:sp>
        <p:nvSpPr>
          <p:cNvPr id="11" name="Rectangle 3"/>
          <p:cNvSpPr txBox="1">
            <a:spLocks noChangeArrowheads="1"/>
          </p:cNvSpPr>
          <p:nvPr/>
        </p:nvSpPr>
        <p:spPr bwMode="auto">
          <a:xfrm>
            <a:off x="457134" y="817335"/>
            <a:ext cx="8509066"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5.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存储芯片读写控制及与</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CPU</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配合</a:t>
            </a:r>
            <a:endParaRPr lang="zh-CN" altLang="en-US" sz="2400" b="1" dirty="0">
              <a:solidFill>
                <a:srgbClr val="00B0F0"/>
              </a:solidFill>
              <a:effectLst>
                <a:outerShdw blurRad="38100" dist="38100" dir="2700000" algn="tl">
                  <a:srgbClr val="000000">
                    <a:alpha val="43137"/>
                  </a:srgbClr>
                </a:outerShdw>
              </a:effectLst>
              <a:latin typeface="Times New Roman" panose="02020603050405020304" pitchFamily="18" charset="0"/>
            </a:endParaRPr>
          </a:p>
        </p:txBody>
      </p:sp>
      <p:sp>
        <p:nvSpPr>
          <p:cNvPr id="5"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的连接</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633" name="文本占位符 14338"/>
          <p:cNvPicPr>
            <a:picLocks noGrp="1" noChangeAspect="1"/>
          </p:cNvPicPr>
          <p:nvPr>
            <p:ph idx="1"/>
          </p:nvPr>
        </p:nvPicPr>
        <p:blipFill>
          <a:blip r:embed="rId6"/>
          <a:stretch>
            <a:fillRect/>
          </a:stretch>
        </p:blipFill>
        <p:spPr>
          <a:xfrm>
            <a:off x="1359535" y="996950"/>
            <a:ext cx="7061200" cy="4552315"/>
          </a:xfrm>
          <a:ln>
            <a:solidFill>
              <a:srgbClr val="FF0000"/>
            </a:solidFill>
            <a:miter/>
          </a:ln>
        </p:spPr>
      </p:pic>
      <p:sp>
        <p:nvSpPr>
          <p:cNvPr id="5"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a:t>
            </a:r>
            <a:r>
              <a:rPr lang="zh-CN" altLang="en-US" sz="4000" b="1" dirty="0">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的连接</a:t>
            </a:r>
          </a:p>
        </p:txBody>
      </p:sp>
      <p:cxnSp>
        <p:nvCxnSpPr>
          <p:cNvPr id="3" name="直接箭头连接符 2"/>
          <p:cNvCxnSpPr/>
          <p:nvPr/>
        </p:nvCxnSpPr>
        <p:spPr>
          <a:xfrm>
            <a:off x="2557780" y="2837180"/>
            <a:ext cx="1156970" cy="6350"/>
          </a:xfrm>
          <a:prstGeom prst="straightConnector1">
            <a:avLst/>
          </a:prstGeom>
          <a:gradFill rotWithShape="1">
            <a:gsLst>
              <a:gs pos="0">
                <a:srgbClr val="0293EC"/>
              </a:gs>
              <a:gs pos="100000">
                <a:srgbClr val="0293EC">
                  <a:gamma/>
                  <a:tint val="0"/>
                  <a:invGamma/>
                </a:srgbClr>
              </a:gs>
            </a:gsLst>
            <a:lin ang="0" scaled="1"/>
          </a:gradFill>
          <a:ln w="28575" cap="flat" cmpd="sng" algn="ctr">
            <a:solidFill>
              <a:schemeClr val="accent1">
                <a:shade val="50000"/>
              </a:schemeClr>
            </a:solidFill>
            <a:prstDash val="sysDot"/>
            <a:round/>
            <a:headEnd type="none" w="med" len="med"/>
            <a:tailEnd type="arrow" w="med" len="med"/>
          </a:ln>
        </p:spPr>
      </p:cxnSp>
      <p:cxnSp>
        <p:nvCxnSpPr>
          <p:cNvPr id="4" name="直接箭头连接符 3"/>
          <p:cNvCxnSpPr/>
          <p:nvPr>
            <p:custDataLst>
              <p:tags r:id="rId1"/>
            </p:custDataLst>
          </p:nvPr>
        </p:nvCxnSpPr>
        <p:spPr>
          <a:xfrm>
            <a:off x="2557780" y="3030855"/>
            <a:ext cx="1156970" cy="6350"/>
          </a:xfrm>
          <a:prstGeom prst="straightConnector1">
            <a:avLst/>
          </a:prstGeom>
          <a:gradFill rotWithShape="1">
            <a:gsLst>
              <a:gs pos="0">
                <a:srgbClr val="0293EC"/>
              </a:gs>
              <a:gs pos="100000">
                <a:srgbClr val="0293EC">
                  <a:gamma/>
                  <a:tint val="0"/>
                  <a:invGamma/>
                </a:srgbClr>
              </a:gs>
            </a:gsLst>
            <a:lin ang="0" scaled="1"/>
          </a:gradFill>
          <a:ln w="28575" cap="flat" cmpd="sng" algn="ctr">
            <a:solidFill>
              <a:schemeClr val="accent1">
                <a:shade val="50000"/>
              </a:schemeClr>
            </a:solidFill>
            <a:prstDash val="sysDot"/>
            <a:round/>
            <a:headEnd type="none" w="med" len="med"/>
            <a:tailEnd type="arrow" w="med" len="med"/>
          </a:ln>
        </p:spPr>
      </p:cxnSp>
      <p:cxnSp>
        <p:nvCxnSpPr>
          <p:cNvPr id="6" name="直接箭头连接符 5"/>
          <p:cNvCxnSpPr/>
          <p:nvPr>
            <p:custDataLst>
              <p:tags r:id="rId2"/>
            </p:custDataLst>
          </p:nvPr>
        </p:nvCxnSpPr>
        <p:spPr>
          <a:xfrm>
            <a:off x="2557780" y="3224530"/>
            <a:ext cx="1156970" cy="6350"/>
          </a:xfrm>
          <a:prstGeom prst="straightConnector1">
            <a:avLst/>
          </a:prstGeom>
          <a:gradFill rotWithShape="1">
            <a:gsLst>
              <a:gs pos="0">
                <a:srgbClr val="0293EC"/>
              </a:gs>
              <a:gs pos="100000">
                <a:srgbClr val="0293EC">
                  <a:gamma/>
                  <a:tint val="0"/>
                  <a:invGamma/>
                </a:srgbClr>
              </a:gs>
            </a:gsLst>
            <a:lin ang="0" scaled="1"/>
          </a:gradFill>
          <a:ln w="28575" cap="flat" cmpd="sng" algn="ctr">
            <a:solidFill>
              <a:schemeClr val="accent1">
                <a:shade val="50000"/>
              </a:schemeClr>
            </a:solidFill>
            <a:prstDash val="sysDot"/>
            <a:round/>
            <a:headEnd type="none" w="med" len="med"/>
            <a:tailEnd type="arrow" w="med" len="med"/>
          </a:ln>
        </p:spPr>
      </p:cxnSp>
      <p:sp>
        <p:nvSpPr>
          <p:cNvPr id="8" name="文本框 7"/>
          <p:cNvSpPr txBox="1"/>
          <p:nvPr/>
        </p:nvSpPr>
        <p:spPr>
          <a:xfrm>
            <a:off x="1779905" y="2714625"/>
            <a:ext cx="889000" cy="306705"/>
          </a:xfrm>
          <a:prstGeom prst="rect">
            <a:avLst/>
          </a:prstGeom>
          <a:noFill/>
        </p:spPr>
        <p:txBody>
          <a:bodyPr wrap="square" rtlCol="0">
            <a:spAutoFit/>
          </a:bodyPr>
          <a:lstStyle/>
          <a:p>
            <a:r>
              <a:rPr lang="en-US" altLang="zh-CN" sz="1400">
                <a:latin typeface="Times New Roman" panose="02020603050405020304" pitchFamily="18" charset="0"/>
                <a:cs typeface="Times New Roman" panose="02020603050405020304" pitchFamily="18" charset="0"/>
              </a:rPr>
              <a:t>A14</a:t>
            </a:r>
          </a:p>
        </p:txBody>
      </p:sp>
      <p:sp>
        <p:nvSpPr>
          <p:cNvPr id="9" name="文本框 8"/>
          <p:cNvSpPr txBox="1"/>
          <p:nvPr>
            <p:custDataLst>
              <p:tags r:id="rId3"/>
            </p:custDataLst>
          </p:nvPr>
        </p:nvSpPr>
        <p:spPr>
          <a:xfrm>
            <a:off x="1779905" y="2896235"/>
            <a:ext cx="889000" cy="306705"/>
          </a:xfrm>
          <a:prstGeom prst="rect">
            <a:avLst/>
          </a:prstGeom>
          <a:noFill/>
        </p:spPr>
        <p:txBody>
          <a:bodyPr wrap="square" rtlCol="0">
            <a:spAutoFit/>
          </a:bodyPr>
          <a:lstStyle/>
          <a:p>
            <a:r>
              <a:rPr lang="en-US" altLang="zh-CN" sz="1400">
                <a:latin typeface="Times New Roman" panose="02020603050405020304" pitchFamily="18" charset="0"/>
                <a:cs typeface="Times New Roman" panose="02020603050405020304" pitchFamily="18" charset="0"/>
              </a:rPr>
              <a:t>A13</a:t>
            </a:r>
          </a:p>
        </p:txBody>
      </p:sp>
      <p:sp>
        <p:nvSpPr>
          <p:cNvPr id="10" name="文本框 9"/>
          <p:cNvSpPr txBox="1"/>
          <p:nvPr>
            <p:custDataLst>
              <p:tags r:id="rId4"/>
            </p:custDataLst>
          </p:nvPr>
        </p:nvSpPr>
        <p:spPr>
          <a:xfrm>
            <a:off x="1779905" y="3093085"/>
            <a:ext cx="889000" cy="306705"/>
          </a:xfrm>
          <a:prstGeom prst="rect">
            <a:avLst/>
          </a:prstGeom>
          <a:noFill/>
        </p:spPr>
        <p:txBody>
          <a:bodyPr wrap="square" rtlCol="0">
            <a:spAutoFit/>
          </a:bodyPr>
          <a:lstStyle/>
          <a:p>
            <a:r>
              <a:rPr lang="en-US" altLang="zh-CN" sz="1400">
                <a:latin typeface="Times New Roman" panose="02020603050405020304" pitchFamily="18" charset="0"/>
                <a:cs typeface="Times New Roman" panose="02020603050405020304" pitchFamily="18" charset="0"/>
              </a:rPr>
              <a:t>A12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657" name="文本占位符 15362"/>
          <p:cNvPicPr>
            <a:picLocks noGrp="1" noChangeAspect="1"/>
          </p:cNvPicPr>
          <p:nvPr>
            <p:ph idx="1"/>
          </p:nvPr>
        </p:nvPicPr>
        <p:blipFill>
          <a:blip r:embed="rId2"/>
          <a:stretch>
            <a:fillRect/>
          </a:stretch>
        </p:blipFill>
        <p:spPr>
          <a:xfrm>
            <a:off x="633095" y="882650"/>
            <a:ext cx="8112125" cy="5267325"/>
          </a:xfrm>
          <a:ln>
            <a:solidFill>
              <a:srgbClr val="FF0000"/>
            </a:solidFill>
            <a:miter/>
          </a:ln>
        </p:spPr>
      </p:pic>
      <p:sp>
        <p:nvSpPr>
          <p:cNvPr id="5"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a:t>
            </a:r>
            <a:r>
              <a:rPr lang="zh-CN" altLang="en-US" sz="4000" b="1" dirty="0">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的连接</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文本占位符 16387"/>
          <p:cNvPicPr>
            <a:picLocks noGrp="1" noChangeAspect="1"/>
          </p:cNvPicPr>
          <p:nvPr>
            <p:ph idx="1"/>
          </p:nvPr>
        </p:nvPicPr>
        <p:blipFill>
          <a:blip r:embed="rId2"/>
          <a:stretch>
            <a:fillRect/>
          </a:stretch>
        </p:blipFill>
        <p:spPr>
          <a:xfrm>
            <a:off x="1217295" y="1022985"/>
            <a:ext cx="7233920" cy="4812030"/>
          </a:xfrm>
          <a:prstGeom prst="rect">
            <a:avLst/>
          </a:prstGeom>
          <a:noFill/>
          <a:ln w="9525">
            <a:solidFill>
              <a:srgbClr val="FF0000"/>
            </a:solidFill>
            <a:miter/>
          </a:ln>
        </p:spPr>
      </p:pic>
      <p:sp>
        <p:nvSpPr>
          <p:cNvPr id="5"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三</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a:t>
            </a:r>
            <a:r>
              <a:rPr lang="zh-CN" altLang="en-US" sz="4000" b="1" dirty="0">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器与</a:t>
            </a:r>
            <a:r>
              <a:rPr kumimoji="0" lang="en-US" altLang="zh-CN"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CPU</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的连接</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1"/>
          </p:nvPr>
        </p:nvSpPr>
        <p:spPr>
          <a:xfrm>
            <a:off x="457200" y="817245"/>
            <a:ext cx="4543425" cy="5831840"/>
          </a:xfrm>
        </p:spPr>
        <p:txBody>
          <a:bodyPr/>
          <a:lstStyle/>
          <a:p>
            <a:pPr marL="0" indent="0">
              <a:lnSpc>
                <a:spcPct val="150000"/>
              </a:lnSpc>
              <a:spcBef>
                <a:spcPts val="0"/>
              </a:spcBef>
              <a:spcAft>
                <a:spcPts val="1000"/>
              </a:spcAft>
              <a:buNone/>
            </a:pPr>
            <a:r>
              <a:rPr lang="en-US" altLang="zh-CN" sz="2800" b="1"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1. </a:t>
            </a:r>
            <a:r>
              <a:rPr lang="zh-CN" altLang="en-US" sz="2800" b="1"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存储系统的层次结构</a:t>
            </a:r>
          </a:p>
          <a:p>
            <a:pPr marL="627380" lvl="1" indent="-352425" algn="just" eaLnBrk="1" hangingPunct="1">
              <a:lnSpc>
                <a:spcPct val="150000"/>
              </a:lnSpc>
              <a:spcBef>
                <a:spcPts val="0"/>
              </a:spcBef>
              <a:buFont typeface="Wingdings" panose="05000000000000000000" pitchFamily="2" charset="2"/>
              <a:buChar char="Ø"/>
              <a:tabLst>
                <a:tab pos="626745" algn="l"/>
              </a:tabLst>
            </a:pPr>
            <a:r>
              <a:rPr lang="zh-CN" altLang="en-US"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寄存器</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位于</a:t>
            </a:r>
            <a:r>
              <a:rPr lang="en-US" altLang="zh-CN" sz="2400" dirty="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中</a:t>
            </a:r>
          </a:p>
          <a:p>
            <a:pPr marL="627380" lvl="1" indent="-352425" algn="just" eaLnBrk="1" hangingPunct="1">
              <a:lnSpc>
                <a:spcPct val="150000"/>
              </a:lnSpc>
              <a:spcBef>
                <a:spcPts val="0"/>
              </a:spcBef>
              <a:buFont typeface="Wingdings" panose="05000000000000000000" pitchFamily="2" charset="2"/>
              <a:buChar char="Ø"/>
              <a:tabLst>
                <a:tab pos="626745" algn="l"/>
              </a:tabLst>
            </a:pPr>
            <a:r>
              <a:rPr lang="zh-CN" altLang="en-US"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主存</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由半导体存储器</a:t>
            </a:r>
            <a:r>
              <a:rPr lang="en-US" altLang="zh-CN" sz="2400" dirty="0">
                <a:latin typeface="Times New Roman" panose="02020603050405020304" pitchFamily="18" charset="0"/>
                <a:cs typeface="Times New Roman" panose="02020603050405020304" pitchFamily="18" charset="0"/>
              </a:rPr>
              <a:t>ROM</a:t>
            </a:r>
            <a:r>
              <a:rPr lang="zh-CN" altLang="en-US" sz="2400" dirty="0">
                <a:latin typeface="Times New Roman" panose="02020603050405020304" pitchFamily="18" charset="0"/>
                <a:cs typeface="Times New Roman" panose="02020603050405020304" pitchFamily="18" charset="0"/>
              </a:rPr>
              <a:t>或</a:t>
            </a:r>
            <a:r>
              <a:rPr lang="en-US" altLang="zh-CN" sz="2400" dirty="0">
                <a:latin typeface="Times New Roman" panose="02020603050405020304" pitchFamily="18" charset="0"/>
                <a:cs typeface="Times New Roman" panose="02020603050405020304" pitchFamily="18" charset="0"/>
              </a:rPr>
              <a:t>RAM</a:t>
            </a:r>
            <a:r>
              <a:rPr lang="zh-CN" altLang="en-US" sz="2400" dirty="0">
                <a:latin typeface="Times New Roman" panose="02020603050405020304" pitchFamily="18" charset="0"/>
                <a:cs typeface="Times New Roman" panose="02020603050405020304" pitchFamily="18" charset="0"/>
              </a:rPr>
              <a:t>构成</a:t>
            </a:r>
          </a:p>
          <a:p>
            <a:pPr marL="627380" lvl="1" indent="-352425" algn="just" eaLnBrk="1" hangingPunct="1">
              <a:lnSpc>
                <a:spcPct val="150000"/>
              </a:lnSpc>
              <a:spcBef>
                <a:spcPts val="0"/>
              </a:spcBef>
              <a:buFont typeface="Wingdings" panose="05000000000000000000" pitchFamily="2" charset="2"/>
              <a:buChar char="Ø"/>
              <a:tabLst>
                <a:tab pos="626745" algn="l"/>
              </a:tabLst>
            </a:pPr>
            <a:r>
              <a:rPr lang="zh-CN" altLang="en-US"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辅存</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指磁盘、磁带、磁鼓、光盘等大容量存储器，采用磁、光原理工作</a:t>
            </a:r>
          </a:p>
          <a:p>
            <a:pPr marL="627380" lvl="1" indent="-352425" algn="just" eaLnBrk="1" hangingPunct="1">
              <a:lnSpc>
                <a:spcPct val="150000"/>
              </a:lnSpc>
              <a:spcBef>
                <a:spcPts val="0"/>
              </a:spcBef>
              <a:buFont typeface="Wingdings" panose="05000000000000000000" pitchFamily="2" charset="2"/>
              <a:buChar char="Ø"/>
              <a:tabLst>
                <a:tab pos="626745" algn="l"/>
              </a:tabLst>
            </a:pPr>
            <a:r>
              <a:rPr lang="zh-CN" altLang="en-US"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高速缓存</a:t>
            </a:r>
            <a:r>
              <a:rPr lang="en-US" altLang="zh-CN" sz="2400" dirty="0">
                <a:solidFill>
                  <a:schemeClr val="tx1"/>
                </a:solidFill>
                <a:latin typeface="Times New Roman" panose="02020603050405020304" pitchFamily="18" charset="0"/>
                <a:cs typeface="Times New Roman" panose="02020603050405020304" pitchFamily="18" charset="0"/>
              </a:rPr>
              <a:t>(CACHE)——</a:t>
            </a:r>
            <a:r>
              <a:rPr lang="zh-CN" altLang="en-US" sz="2400" dirty="0">
                <a:solidFill>
                  <a:schemeClr val="tx1"/>
                </a:solidFill>
                <a:latin typeface="Times New Roman" panose="02020603050405020304" pitchFamily="18" charset="0"/>
                <a:cs typeface="Times New Roman" panose="02020603050405020304" pitchFamily="18" charset="0"/>
              </a:rPr>
              <a:t>由静态</a:t>
            </a:r>
            <a:r>
              <a:rPr lang="en-US" altLang="zh-CN" sz="2400" dirty="0">
                <a:solidFill>
                  <a:schemeClr val="tx1"/>
                </a:solidFill>
                <a:latin typeface="Times New Roman" panose="02020603050405020304" pitchFamily="18" charset="0"/>
                <a:cs typeface="Times New Roman" panose="02020603050405020304" pitchFamily="18" charset="0"/>
              </a:rPr>
              <a:t>RAM</a:t>
            </a:r>
            <a:r>
              <a:rPr lang="zh-CN" altLang="en-US" sz="2400" dirty="0">
                <a:solidFill>
                  <a:schemeClr val="tx1"/>
                </a:solidFill>
                <a:latin typeface="Times New Roman" panose="02020603050405020304" pitchFamily="18" charset="0"/>
                <a:cs typeface="Times New Roman" panose="02020603050405020304" pitchFamily="18" charset="0"/>
              </a:rPr>
              <a:t>芯片构成</a:t>
            </a:r>
            <a:r>
              <a:rPr lang="zh-CN" altLang="en-US" sz="1200" dirty="0">
                <a:solidFill>
                  <a:schemeClr val="tx1"/>
                </a:solidFill>
                <a:latin typeface="Times New Roman" panose="02020603050405020304" pitchFamily="18" charset="0"/>
                <a:cs typeface="Times New Roman" panose="02020603050405020304" pitchFamily="18" charset="0"/>
              </a:rPr>
              <a:t>（主要作用是缓解处理数据的两端速度不匹配这种情况带来的时间上的浪费，这样做就加快了访问速度）</a:t>
            </a:r>
          </a:p>
        </p:txBody>
      </p:sp>
      <p:sp>
        <p:nvSpPr>
          <p:cNvPr id="5126" name="Rectangle 7"/>
          <p:cNvSpPr>
            <a:spLocks noChangeArrowheads="1"/>
          </p:cNvSpPr>
          <p:nvPr/>
        </p:nvSpPr>
        <p:spPr bwMode="auto">
          <a:xfrm>
            <a:off x="5403057" y="1334294"/>
            <a:ext cx="3127375" cy="606425"/>
          </a:xfrm>
          <a:prstGeom prst="rect">
            <a:avLst/>
          </a:prstGeom>
          <a:solidFill>
            <a:srgbClr val="006600"/>
          </a:solidFill>
          <a:ln w="19050">
            <a:solidFill>
              <a:srgbClr val="66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solidFill>
                  <a:srgbClr val="FFFF00"/>
                </a:solidFill>
                <a:latin typeface="Times New Roman" panose="02020603050405020304" pitchFamily="18" charset="0"/>
              </a:rPr>
              <a:t>CPU</a:t>
            </a:r>
            <a:r>
              <a:rPr lang="zh-CN" altLang="en-US" sz="2400" dirty="0">
                <a:solidFill>
                  <a:srgbClr val="FFFF00"/>
                </a:solidFill>
                <a:latin typeface="Times New Roman" panose="02020603050405020304" pitchFamily="18" charset="0"/>
              </a:rPr>
              <a:t>（寄存器）</a:t>
            </a:r>
          </a:p>
        </p:txBody>
      </p:sp>
      <p:sp>
        <p:nvSpPr>
          <p:cNvPr id="5127" name="Rectangle 8"/>
          <p:cNvSpPr>
            <a:spLocks noChangeArrowheads="1"/>
          </p:cNvSpPr>
          <p:nvPr/>
        </p:nvSpPr>
        <p:spPr bwMode="auto">
          <a:xfrm>
            <a:off x="5547519" y="2467769"/>
            <a:ext cx="1673225" cy="858838"/>
          </a:xfrm>
          <a:prstGeom prst="rect">
            <a:avLst/>
          </a:prstGeom>
          <a:solidFill>
            <a:srgbClr val="006600"/>
          </a:solidFill>
          <a:ln w="19050">
            <a:solidFill>
              <a:srgbClr val="66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solidFill>
                  <a:srgbClr val="FFFF00"/>
                </a:solidFill>
                <a:latin typeface="Times New Roman" panose="02020603050405020304" pitchFamily="18" charset="0"/>
              </a:rPr>
              <a:t>CACHE</a:t>
            </a:r>
          </a:p>
          <a:p>
            <a:pPr algn="ctr" eaLnBrk="1" hangingPunct="1">
              <a:spcBef>
                <a:spcPct val="0"/>
              </a:spcBef>
              <a:buClrTx/>
              <a:buSzTx/>
              <a:buFontTx/>
              <a:buNone/>
            </a:pPr>
            <a:r>
              <a:rPr lang="zh-CN" altLang="en-US" sz="2400" dirty="0">
                <a:solidFill>
                  <a:srgbClr val="FFFF00"/>
                </a:solidFill>
                <a:latin typeface="Times New Roman" panose="02020603050405020304" pitchFamily="18" charset="0"/>
              </a:rPr>
              <a:t>（高速缓存）</a:t>
            </a:r>
          </a:p>
        </p:txBody>
      </p:sp>
      <p:sp>
        <p:nvSpPr>
          <p:cNvPr id="5128" name="Rectangle 9"/>
          <p:cNvSpPr>
            <a:spLocks noChangeArrowheads="1"/>
          </p:cNvSpPr>
          <p:nvPr/>
        </p:nvSpPr>
        <p:spPr bwMode="auto">
          <a:xfrm>
            <a:off x="5366544" y="3829844"/>
            <a:ext cx="3200400" cy="608013"/>
          </a:xfrm>
          <a:prstGeom prst="rect">
            <a:avLst/>
          </a:prstGeom>
          <a:solidFill>
            <a:srgbClr val="006600"/>
          </a:solidFill>
          <a:ln w="19050">
            <a:solidFill>
              <a:srgbClr val="66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FFFF00"/>
                </a:solidFill>
                <a:latin typeface="Times New Roman" panose="02020603050405020304" pitchFamily="18" charset="0"/>
              </a:rPr>
              <a:t>主存（内存）</a:t>
            </a:r>
          </a:p>
        </p:txBody>
      </p:sp>
      <p:sp>
        <p:nvSpPr>
          <p:cNvPr id="5129" name="Rectangle 10"/>
          <p:cNvSpPr>
            <a:spLocks noChangeArrowheads="1"/>
          </p:cNvSpPr>
          <p:nvPr/>
        </p:nvSpPr>
        <p:spPr bwMode="auto">
          <a:xfrm>
            <a:off x="5366544" y="4977607"/>
            <a:ext cx="3200400" cy="471487"/>
          </a:xfrm>
          <a:prstGeom prst="rect">
            <a:avLst/>
          </a:prstGeom>
          <a:solidFill>
            <a:srgbClr val="006600"/>
          </a:solidFill>
          <a:ln w="19050">
            <a:solidFill>
              <a:srgbClr val="66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FFFF00"/>
                </a:solidFill>
                <a:latin typeface="Times New Roman" panose="02020603050405020304" pitchFamily="18" charset="0"/>
              </a:rPr>
              <a:t>辅存（外存）</a:t>
            </a:r>
          </a:p>
        </p:txBody>
      </p:sp>
      <p:sp>
        <p:nvSpPr>
          <p:cNvPr id="5130" name="Line 12"/>
          <p:cNvSpPr>
            <a:spLocks noChangeShapeType="1"/>
          </p:cNvSpPr>
          <p:nvPr/>
        </p:nvSpPr>
        <p:spPr bwMode="auto">
          <a:xfrm>
            <a:off x="6374607" y="3315494"/>
            <a:ext cx="0" cy="514350"/>
          </a:xfrm>
          <a:prstGeom prst="line">
            <a:avLst/>
          </a:prstGeom>
          <a:noFill/>
          <a:ln w="19050">
            <a:solidFill>
              <a:srgbClr val="66FFFF"/>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Line 13"/>
          <p:cNvSpPr>
            <a:spLocks noChangeShapeType="1"/>
          </p:cNvSpPr>
          <p:nvPr/>
        </p:nvSpPr>
        <p:spPr bwMode="auto">
          <a:xfrm>
            <a:off x="6966744" y="4437857"/>
            <a:ext cx="0" cy="539750"/>
          </a:xfrm>
          <a:prstGeom prst="line">
            <a:avLst/>
          </a:prstGeom>
          <a:noFill/>
          <a:ln w="19050">
            <a:solidFill>
              <a:srgbClr val="66FFFF"/>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 name="Line 14"/>
          <p:cNvSpPr>
            <a:spLocks noChangeShapeType="1"/>
          </p:cNvSpPr>
          <p:nvPr/>
        </p:nvSpPr>
        <p:spPr bwMode="auto">
          <a:xfrm>
            <a:off x="7839869" y="1940719"/>
            <a:ext cx="0" cy="1889125"/>
          </a:xfrm>
          <a:prstGeom prst="line">
            <a:avLst/>
          </a:prstGeom>
          <a:noFill/>
          <a:ln w="19050">
            <a:solidFill>
              <a:srgbClr val="66FFFF"/>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 name="Line 19"/>
          <p:cNvSpPr>
            <a:spLocks noChangeShapeType="1"/>
          </p:cNvSpPr>
          <p:nvPr/>
        </p:nvSpPr>
        <p:spPr bwMode="auto">
          <a:xfrm>
            <a:off x="6374607" y="1934369"/>
            <a:ext cx="0" cy="514350"/>
          </a:xfrm>
          <a:prstGeom prst="line">
            <a:avLst/>
          </a:prstGeom>
          <a:noFill/>
          <a:ln w="19050">
            <a:solidFill>
              <a:srgbClr val="66FFFF"/>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一</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器概述</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8585"/>
            <a:ext cx="8229600" cy="544830"/>
          </a:xfrm>
        </p:spPr>
        <p:txBody>
          <a:bodyPr/>
          <a:lstStyle/>
          <a:p>
            <a:r>
              <a:rPr lang="zh-CN" altLang="en-US" sz="3600" b="1" kern="1200"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四、存储器扩展习题</a:t>
            </a:r>
          </a:p>
        </p:txBody>
      </p:sp>
      <p:sp>
        <p:nvSpPr>
          <p:cNvPr id="3" name="内容占位符 2"/>
          <p:cNvSpPr>
            <a:spLocks noGrp="1"/>
          </p:cNvSpPr>
          <p:nvPr>
            <p:ph idx="1"/>
          </p:nvPr>
        </p:nvSpPr>
        <p:spPr>
          <a:xfrm>
            <a:off x="590550" y="840740"/>
            <a:ext cx="8471535" cy="1291590"/>
          </a:xfrm>
        </p:spPr>
        <p:txBody>
          <a:bodyPr/>
          <a:lstStyle/>
          <a:p>
            <a:pPr marL="0" indent="0">
              <a:lnSpc>
                <a:spcPct val="150000"/>
              </a:lnSpc>
              <a:buNone/>
            </a:pPr>
            <a:r>
              <a:rPr lang="zh-CN" altLang="en-US" sz="2400" b="1">
                <a:latin typeface="Times New Roman" panose="02020603050405020304" pitchFamily="18" charset="0"/>
                <a:cs typeface="Times New Roman" panose="02020603050405020304" pitchFamily="18" charset="0"/>
              </a:rPr>
              <a:t>1、8088CPU存储器连接如图1所示，1#，2#，3#芯片都为8K×8bit的EPROM。要求系统存储器的地址连续。</a:t>
            </a:r>
          </a:p>
          <a:p>
            <a:pPr marL="0" indent="0">
              <a:lnSpc>
                <a:spcPct val="150000"/>
              </a:lnSpc>
              <a:buNone/>
            </a:pPr>
            <a:r>
              <a:rPr lang="en-US" altLang="zh-CN" sz="2000" b="1">
                <a:latin typeface="Times New Roman" panose="02020603050405020304" pitchFamily="18" charset="0"/>
                <a:ea typeface="仿宋" panose="02010609060101010101" charset="-122"/>
                <a:cs typeface="Times New Roman" panose="02020603050405020304" pitchFamily="18" charset="0"/>
              </a:rPr>
              <a:t>(1) </a:t>
            </a:r>
            <a:r>
              <a:rPr lang="zh-CN" altLang="en-US" sz="2000">
                <a:latin typeface="Times New Roman" panose="02020603050405020304" pitchFamily="18" charset="0"/>
                <a:ea typeface="仿宋" panose="02010609060101010101" charset="-122"/>
                <a:cs typeface="Times New Roman" panose="02020603050405020304" pitchFamily="18" charset="0"/>
              </a:rPr>
              <a:t>图中的</a:t>
            </a:r>
            <a:r>
              <a:rPr lang="en-US" altLang="zh-CN" sz="2000">
                <a:latin typeface="Times New Roman" panose="02020603050405020304" pitchFamily="18" charset="0"/>
                <a:ea typeface="仿宋" panose="02010609060101010101" charset="-122"/>
                <a:cs typeface="Times New Roman" panose="02020603050405020304" pitchFamily="18" charset="0"/>
              </a:rPr>
              <a:t>(1),(2),(3)</a:t>
            </a:r>
            <a:r>
              <a:rPr lang="zh-CN" altLang="en-US" sz="2000">
                <a:latin typeface="Times New Roman" panose="02020603050405020304" pitchFamily="18" charset="0"/>
                <a:ea typeface="仿宋" panose="02010609060101010101" charset="-122"/>
                <a:cs typeface="Times New Roman" panose="02020603050405020304" pitchFamily="18" charset="0"/>
              </a:rPr>
              <a:t>信号分别是什么？</a:t>
            </a:r>
            <a:endParaRPr lang="zh-CN" altLang="en-US" sz="2000" b="1">
              <a:latin typeface="Times New Roman" panose="02020603050405020304" pitchFamily="18" charset="0"/>
              <a:ea typeface="仿宋" panose="02010609060101010101" charset="-122"/>
              <a:cs typeface="Times New Roman" panose="02020603050405020304" pitchFamily="18" charset="0"/>
            </a:endParaRPr>
          </a:p>
          <a:p>
            <a:pPr marL="0" indent="0">
              <a:lnSpc>
                <a:spcPct val="150000"/>
              </a:lnSpc>
              <a:buNone/>
            </a:pPr>
            <a:r>
              <a:rPr lang="en-US" altLang="zh-CN" sz="2000" b="1">
                <a:latin typeface="Times New Roman" panose="02020603050405020304" pitchFamily="18" charset="0"/>
                <a:ea typeface="仿宋" panose="02010609060101010101" charset="-122"/>
                <a:cs typeface="Times New Roman" panose="02020603050405020304" pitchFamily="18" charset="0"/>
              </a:rPr>
              <a:t>(2) </a:t>
            </a:r>
            <a:r>
              <a:rPr lang="zh-CN" altLang="en-US" sz="2000" b="1">
                <a:latin typeface="Times New Roman" panose="02020603050405020304" pitchFamily="18" charset="0"/>
                <a:ea typeface="仿宋" panose="02010609060101010101" charset="-122"/>
                <a:cs typeface="Times New Roman" panose="02020603050405020304" pitchFamily="18" charset="0"/>
              </a:rPr>
              <a:t>写出每个芯片的地址范围？</a:t>
            </a:r>
          </a:p>
          <a:p>
            <a:pPr marL="0" indent="0">
              <a:lnSpc>
                <a:spcPct val="150000"/>
              </a:lnSpc>
              <a:buNone/>
            </a:pPr>
            <a:r>
              <a:rPr lang="en-US" altLang="zh-CN" sz="2000" b="1">
                <a:latin typeface="Times New Roman" panose="02020603050405020304" pitchFamily="18" charset="0"/>
                <a:ea typeface="仿宋" panose="02010609060101010101" charset="-122"/>
                <a:cs typeface="Times New Roman" panose="02020603050405020304" pitchFamily="18" charset="0"/>
              </a:rPr>
              <a:t>(3) </a:t>
            </a:r>
            <a:r>
              <a:rPr lang="zh-CN" altLang="en-US" sz="2000" b="1">
                <a:latin typeface="Times New Roman" panose="02020603050405020304" pitchFamily="18" charset="0"/>
                <a:ea typeface="仿宋" panose="02010609060101010101" charset="-122"/>
                <a:cs typeface="Times New Roman" panose="02020603050405020304" pitchFamily="18" charset="0"/>
              </a:rPr>
              <a:t>系统是否为全译码，简要说明原因</a:t>
            </a:r>
            <a:r>
              <a:rPr lang="zh-CN" altLang="en-US" sz="2000" b="1">
                <a:latin typeface="Times New Roman" panose="02020603050405020304" pitchFamily="18" charset="0"/>
                <a:ea typeface="仿宋" panose="02010609060101010101" charset="-122"/>
                <a:cs typeface="Times New Roman" panose="02020603050405020304" pitchFamily="18" charset="0"/>
                <a:sym typeface="+mn-ea"/>
              </a:rPr>
              <a:t>？</a:t>
            </a:r>
            <a:endParaRPr lang="en-US" altLang="zh-CN" sz="2000">
              <a:latin typeface="仿宋" panose="02010609060101010101" charset="-122"/>
              <a:ea typeface="仿宋" panose="02010609060101010101" charset="-122"/>
              <a:cs typeface="仿宋" panose="02010609060101010101" charset="-122"/>
            </a:endParaRPr>
          </a:p>
          <a:p>
            <a:endParaRPr lang="en-US" altLang="zh-CN" sz="1800">
              <a:latin typeface="仿宋" panose="02010609060101010101" charset="-122"/>
              <a:ea typeface="仿宋" panose="02010609060101010101" charset="-122"/>
              <a:cs typeface="仿宋" panose="02010609060101010101" charset="-122"/>
            </a:endParaRPr>
          </a:p>
          <a:p>
            <a:endParaRPr lang="en-US" altLang="zh-CN" sz="180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2147482624"/>
          <p:cNvGraphicFramePr/>
          <p:nvPr/>
        </p:nvGraphicFramePr>
        <p:xfrm>
          <a:off x="1099185" y="1012190"/>
          <a:ext cx="7465060" cy="5068570"/>
        </p:xfrm>
        <a:graphic>
          <a:graphicData uri="http://schemas.openxmlformats.org/presentationml/2006/ole">
            <mc:AlternateContent xmlns:mc="http://schemas.openxmlformats.org/markup-compatibility/2006">
              <mc:Choice xmlns:v="urn:schemas-microsoft-com:vml" Requires="v">
                <p:oleObj r:id="rId3" imgW="9537700" imgH="5397500" progId="">
                  <p:embed/>
                </p:oleObj>
              </mc:Choice>
              <mc:Fallback>
                <p:oleObj r:id="rId3" imgW="9537700" imgH="5397500" progId="">
                  <p:embed/>
                  <p:pic>
                    <p:nvPicPr>
                      <p:cNvPr id="0" name="图片 3075"/>
                      <p:cNvPicPr/>
                      <p:nvPr/>
                    </p:nvPicPr>
                    <p:blipFill>
                      <a:blip r:embed="rId4"/>
                      <a:stretch>
                        <a:fillRect/>
                      </a:stretch>
                    </p:blipFill>
                    <p:spPr>
                      <a:xfrm>
                        <a:off x="1099185" y="1012190"/>
                        <a:ext cx="7465060" cy="5068570"/>
                      </a:xfrm>
                      <a:prstGeom prst="rect">
                        <a:avLst/>
                      </a:prstGeom>
                      <a:noFill/>
                      <a:ln w="38100">
                        <a:noFill/>
                        <a:miter/>
                      </a:ln>
                    </p:spPr>
                  </p:pic>
                </p:oleObj>
              </mc:Fallback>
            </mc:AlternateContent>
          </a:graphicData>
        </a:graphic>
      </p:graphicFrame>
      <p:sp>
        <p:nvSpPr>
          <p:cNvPr id="2" name="标题 1"/>
          <p:cNvSpPr>
            <a:spLocks noGrp="1"/>
          </p:cNvSpPr>
          <p:nvPr>
            <p:ph type="title"/>
            <p:custDataLst>
              <p:tags r:id="rId1"/>
            </p:custDataLst>
          </p:nvPr>
        </p:nvSpPr>
        <p:spPr>
          <a:xfrm>
            <a:off x="457200" y="108585"/>
            <a:ext cx="8229600" cy="544830"/>
          </a:xfrm>
        </p:spPr>
        <p:txBody>
          <a:bodyPr/>
          <a:lstStyle/>
          <a:p>
            <a:r>
              <a:rPr lang="zh-CN" altLang="en-US" sz="3600" b="1" kern="1200"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四、存储器扩展习题</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24510"/>
            <a:ext cx="8440420" cy="5601970"/>
          </a:xfrm>
        </p:spPr>
        <p:txBody>
          <a:bodyPr/>
          <a:lstStyle/>
          <a:p>
            <a:r>
              <a:rPr lang="zh-CN" altLang="en-US" sz="2400">
                <a:latin typeface="Times New Roman" panose="02020603050405020304" pitchFamily="18" charset="0"/>
                <a:cs typeface="Times New Roman" panose="02020603050405020304" pitchFamily="18" charset="0"/>
              </a:rPr>
              <a:t>习题</a:t>
            </a:r>
            <a:r>
              <a:rPr lang="en-US" altLang="zh-CN" sz="2400">
                <a:latin typeface="Times New Roman" panose="02020603050405020304" pitchFamily="18" charset="0"/>
                <a:cs typeface="Times New Roman" panose="02020603050405020304" pitchFamily="18" charset="0"/>
              </a:rPr>
              <a:t>1</a:t>
            </a:r>
            <a:r>
              <a:rPr lang="zh-CN" altLang="en-US" sz="2400">
                <a:latin typeface="Times New Roman" panose="02020603050405020304" pitchFamily="18" charset="0"/>
                <a:cs typeface="Times New Roman" panose="02020603050405020304" pitchFamily="18" charset="0"/>
              </a:rPr>
              <a:t>答案</a:t>
            </a:r>
            <a:r>
              <a:rPr lang="zh-CN" altLang="en-US"/>
              <a:t>：</a:t>
            </a:r>
          </a:p>
          <a:p>
            <a:r>
              <a:rPr lang="zh-CN" altLang="en-US" sz="2000">
                <a:latin typeface="Times New Roman" panose="02020603050405020304" pitchFamily="18" charset="0"/>
                <a:cs typeface="Times New Roman" panose="02020603050405020304" pitchFamily="18" charset="0"/>
              </a:rPr>
              <a:t>1、（1） A0-A12    (2)写信号   （3）D0-D7   </a:t>
            </a:r>
          </a:p>
          <a:p>
            <a:r>
              <a:rPr lang="zh-CN" altLang="en-US" sz="2000">
                <a:latin typeface="Times New Roman" panose="02020603050405020304" pitchFamily="18" charset="0"/>
                <a:cs typeface="Times New Roman" panose="02020603050405020304" pitchFamily="18" charset="0"/>
              </a:rPr>
              <a:t>2、 84000H-85FFFH   </a:t>
            </a:r>
          </a:p>
          <a:p>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86000H-87FFFH    </a:t>
            </a:r>
          </a:p>
          <a:p>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88000H-89FFFH   </a:t>
            </a:r>
          </a:p>
          <a:p>
            <a:r>
              <a:rPr lang="zh-CN" altLang="en-US" sz="2000">
                <a:latin typeface="Times New Roman" panose="02020603050405020304" pitchFamily="18" charset="0"/>
                <a:cs typeface="Times New Roman" panose="02020603050405020304" pitchFamily="18" charset="0"/>
              </a:rPr>
              <a:t>3、是 ；   所有地址线都参与了译码  </a:t>
            </a:r>
          </a:p>
        </p:txBody>
      </p:sp>
      <p:sp>
        <p:nvSpPr>
          <p:cNvPr id="2" name="标题 1"/>
          <p:cNvSpPr>
            <a:spLocks noGrp="1"/>
          </p:cNvSpPr>
          <p:nvPr>
            <p:ph type="title"/>
            <p:custDataLst>
              <p:tags r:id="rId1"/>
            </p:custDataLst>
          </p:nvPr>
        </p:nvSpPr>
        <p:spPr>
          <a:xfrm>
            <a:off x="457200" y="108585"/>
            <a:ext cx="8229600" cy="544830"/>
          </a:xfrm>
        </p:spPr>
        <p:txBody>
          <a:bodyPr/>
          <a:lstStyle/>
          <a:p>
            <a:r>
              <a:rPr lang="zh-CN" altLang="en-US" sz="3600" b="1" kern="1200"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四、存储器扩展习题</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34695"/>
            <a:ext cx="8550910" cy="5391785"/>
          </a:xfrm>
        </p:spPr>
        <p:txBody>
          <a:bodyPr/>
          <a:lstStyle/>
          <a:p>
            <a:pPr algn="just">
              <a:lnSpc>
                <a:spcPct val="150000"/>
              </a:lnSpc>
              <a:buClrTx/>
              <a:buSzTx/>
              <a:buFontTx/>
            </a:pPr>
            <a:r>
              <a:rPr lang="en-US" altLang="zh-CN" sz="2400" b="1">
                <a:latin typeface="Times New Roman" panose="02020603050405020304" pitchFamily="18" charset="0"/>
                <a:ea typeface="仿宋" panose="02010609060101010101" charset="-122"/>
                <a:cs typeface="Times New Roman" panose="02020603050405020304" pitchFamily="18" charset="0"/>
              </a:rPr>
              <a:t>2、某CPU有地址线16根（A0~A15）,数据线8根（D0~D7）及控制信号(存储器选通)。利用RAM芯片2114（1KX4）、译码器74LS138、各种门电路若干，扩展成2KX8的内存，要求扩展内存地址从C000H开始，且地址连续。请回答：</a:t>
            </a:r>
          </a:p>
          <a:p>
            <a:pPr algn="just">
              <a:lnSpc>
                <a:spcPct val="150000"/>
              </a:lnSpc>
              <a:buClrTx/>
              <a:buSzTx/>
              <a:buFontTx/>
            </a:pPr>
            <a:r>
              <a:rPr lang="en-US" altLang="zh-CN" sz="2400">
                <a:latin typeface="Times New Roman" panose="02020603050405020304" pitchFamily="18" charset="0"/>
                <a:ea typeface="仿宋" panose="02010609060101010101" charset="-122"/>
                <a:cs typeface="Times New Roman" panose="02020603050405020304" pitchFamily="18" charset="0"/>
              </a:rPr>
              <a:t>(1)  2114芯片地址线、数据线位数是多少？</a:t>
            </a:r>
          </a:p>
          <a:p>
            <a:pPr algn="just">
              <a:lnSpc>
                <a:spcPct val="150000"/>
              </a:lnSpc>
              <a:buClrTx/>
              <a:buSzTx/>
              <a:buFontTx/>
            </a:pPr>
            <a:r>
              <a:rPr lang="en-US" altLang="zh-CN" sz="2400">
                <a:latin typeface="Times New Roman" panose="02020603050405020304" pitchFamily="18" charset="0"/>
                <a:ea typeface="仿宋" panose="02010609060101010101" charset="-122"/>
                <a:cs typeface="Times New Roman" panose="02020603050405020304" pitchFamily="18" charset="0"/>
              </a:rPr>
              <a:t>(2)  需要几片2114？</a:t>
            </a:r>
          </a:p>
          <a:p>
            <a:pPr algn="just">
              <a:lnSpc>
                <a:spcPct val="150000"/>
              </a:lnSpc>
              <a:buClrTx/>
              <a:buSzTx/>
              <a:buFontTx/>
            </a:pPr>
            <a:r>
              <a:rPr lang="en-US" altLang="zh-CN" sz="2400">
                <a:latin typeface="Times New Roman" panose="02020603050405020304" pitchFamily="18" charset="0"/>
                <a:ea typeface="仿宋" panose="02010609060101010101" charset="-122"/>
                <a:cs typeface="Times New Roman" panose="02020603050405020304" pitchFamily="18" charset="0"/>
              </a:rPr>
              <a:t>(3)  写出每个芯片组的地址范围。</a:t>
            </a:r>
          </a:p>
          <a:p>
            <a:pPr algn="just">
              <a:lnSpc>
                <a:spcPct val="150000"/>
              </a:lnSpc>
              <a:buClrTx/>
              <a:buSzTx/>
              <a:buFontTx/>
            </a:pPr>
            <a:r>
              <a:rPr lang="en-US" altLang="zh-CN" sz="2400">
                <a:latin typeface="Times New Roman" panose="02020603050405020304" pitchFamily="18" charset="0"/>
                <a:ea typeface="仿宋" panose="02010609060101010101" charset="-122"/>
                <a:cs typeface="Times New Roman" panose="02020603050405020304" pitchFamily="18" charset="0"/>
              </a:rPr>
              <a:t>(4)  画出内存扩展连线图（连线包括A0~A15、D0~D7）</a:t>
            </a:r>
          </a:p>
        </p:txBody>
      </p:sp>
      <p:sp>
        <p:nvSpPr>
          <p:cNvPr id="5" name="标题 4"/>
          <p:cNvSpPr>
            <a:spLocks noGrp="1"/>
          </p:cNvSpPr>
          <p:nvPr>
            <p:ph type="title"/>
            <p:custDataLst>
              <p:tags r:id="rId1"/>
            </p:custDataLst>
          </p:nvPr>
        </p:nvSpPr>
        <p:spPr>
          <a:xfrm>
            <a:off x="457200" y="108585"/>
            <a:ext cx="8229600" cy="544830"/>
          </a:xfrm>
        </p:spPr>
        <p:txBody>
          <a:bodyPr/>
          <a:lstStyle/>
          <a:p>
            <a:r>
              <a:rPr lang="zh-CN" altLang="en-US" sz="3600" b="1" kern="1200"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四、存储器扩展习题</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2147482617"/>
          <p:cNvGraphicFramePr>
            <a:graphicFrameLocks noChangeAspect="1"/>
          </p:cNvGraphicFramePr>
          <p:nvPr/>
        </p:nvGraphicFramePr>
        <p:xfrm>
          <a:off x="360680" y="181610"/>
          <a:ext cx="8167370" cy="6330950"/>
        </p:xfrm>
        <a:graphic>
          <a:graphicData uri="http://schemas.openxmlformats.org/presentationml/2006/ole">
            <mc:AlternateContent xmlns:mc="http://schemas.openxmlformats.org/markup-compatibility/2006">
              <mc:Choice xmlns:v="urn:schemas-microsoft-com:vml" Requires="v">
                <p:oleObj r:id="rId3" imgW="7473315" imgH="6942455" progId="">
                  <p:embed/>
                </p:oleObj>
              </mc:Choice>
              <mc:Fallback>
                <p:oleObj r:id="rId3" imgW="7473315" imgH="6942455" progId="">
                  <p:embed/>
                  <p:pic>
                    <p:nvPicPr>
                      <p:cNvPr id="0" name="图片 3075"/>
                      <p:cNvPicPr/>
                      <p:nvPr/>
                    </p:nvPicPr>
                    <p:blipFill>
                      <a:blip r:embed="rId4"/>
                      <a:srcRect r="5716" b="12314"/>
                      <a:stretch>
                        <a:fillRect/>
                      </a:stretch>
                    </p:blipFill>
                    <p:spPr>
                      <a:xfrm>
                        <a:off x="360680" y="181610"/>
                        <a:ext cx="8167370" cy="6330950"/>
                      </a:xfrm>
                      <a:prstGeom prst="rect">
                        <a:avLst/>
                      </a:prstGeom>
                      <a:noFill/>
                      <a:ln w="38100">
                        <a:noFill/>
                        <a:miter/>
                      </a:ln>
                    </p:spPr>
                  </p:pic>
                </p:oleObj>
              </mc:Fallback>
            </mc:AlternateContent>
          </a:graphicData>
        </a:graphic>
      </p:graphicFrame>
      <p:sp>
        <p:nvSpPr>
          <p:cNvPr id="5" name="标题 4"/>
          <p:cNvSpPr>
            <a:spLocks noGrp="1"/>
          </p:cNvSpPr>
          <p:nvPr>
            <p:ph type="title"/>
            <p:custDataLst>
              <p:tags r:id="rId1"/>
            </p:custDataLst>
          </p:nvPr>
        </p:nvSpPr>
        <p:spPr>
          <a:xfrm>
            <a:off x="457200" y="108585"/>
            <a:ext cx="8229600" cy="544830"/>
          </a:xfrm>
        </p:spPr>
        <p:txBody>
          <a:bodyPr/>
          <a:lstStyle/>
          <a:p>
            <a:r>
              <a:rPr lang="zh-CN" altLang="en-US" sz="3600" b="1" kern="1200"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四、存储器扩展习题</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2470"/>
            <a:ext cx="8229600" cy="5414010"/>
          </a:xfrm>
        </p:spPr>
        <p:txBody>
          <a:bodyPr/>
          <a:lstStyle/>
          <a:p>
            <a:pPr marL="0" indent="0" algn="just">
              <a:lnSpc>
                <a:spcPct val="150000"/>
              </a:lnSpc>
              <a:buClrTx/>
              <a:buSzTx/>
              <a:buFontTx/>
              <a:buNone/>
            </a:pPr>
            <a:r>
              <a:rPr lang="zh-CN" altLang="en-US" sz="2400" b="1">
                <a:latin typeface="Times New Roman" panose="02020603050405020304" pitchFamily="18" charset="0"/>
                <a:cs typeface="Times New Roman" panose="02020603050405020304" pitchFamily="18" charset="0"/>
                <a:sym typeface="+mn-ea"/>
              </a:rPr>
              <a:t>习题</a:t>
            </a:r>
            <a:r>
              <a:rPr lang="en-US" altLang="zh-CN" sz="2400" b="1">
                <a:latin typeface="Times New Roman" panose="02020603050405020304" pitchFamily="18" charset="0"/>
                <a:cs typeface="Times New Roman" panose="02020603050405020304" pitchFamily="18" charset="0"/>
                <a:sym typeface="+mn-ea"/>
              </a:rPr>
              <a:t>2</a:t>
            </a:r>
            <a:r>
              <a:rPr lang="zh-CN" altLang="en-US" sz="2400" b="1">
                <a:latin typeface="Times New Roman" panose="02020603050405020304" pitchFamily="18" charset="0"/>
                <a:cs typeface="Times New Roman" panose="02020603050405020304" pitchFamily="18" charset="0"/>
                <a:sym typeface="+mn-ea"/>
              </a:rPr>
              <a:t>答案</a:t>
            </a:r>
            <a:r>
              <a:rPr lang="zh-CN" altLang="en-US" sz="2400" b="1">
                <a:sym typeface="+mn-ea"/>
              </a:rPr>
              <a:t>：</a:t>
            </a:r>
            <a:endParaRPr lang="zh-CN" altLang="en-US" sz="2400" b="1">
              <a:latin typeface="Times New Roman" panose="02020603050405020304" pitchFamily="18" charset="0"/>
              <a:cs typeface="Times New Roman" panose="02020603050405020304" pitchFamily="18" charset="0"/>
            </a:endParaRPr>
          </a:p>
          <a:p>
            <a:pPr marL="0" indent="0" algn="just">
              <a:lnSpc>
                <a:spcPct val="150000"/>
              </a:lnSpc>
              <a:buClrTx/>
              <a:buSzTx/>
              <a:buFontTx/>
              <a:buNone/>
            </a:pPr>
            <a:r>
              <a:rPr lang="zh-CN" altLang="en-US" sz="2400">
                <a:latin typeface="Times New Roman" panose="02020603050405020304" pitchFamily="18" charset="0"/>
                <a:cs typeface="Times New Roman" panose="02020603050405020304" pitchFamily="18" charset="0"/>
              </a:rPr>
              <a:t>(1)  2114芯片地址线10根，数据线位数4根 </a:t>
            </a:r>
          </a:p>
          <a:p>
            <a:pPr marL="0" indent="0" algn="just">
              <a:lnSpc>
                <a:spcPct val="150000"/>
              </a:lnSpc>
              <a:buClrTx/>
              <a:buSzTx/>
              <a:buFontTx/>
              <a:buNone/>
            </a:pPr>
            <a:r>
              <a:rPr lang="zh-CN" altLang="en-US" sz="2400">
                <a:latin typeface="Times New Roman" panose="02020603050405020304" pitchFamily="18" charset="0"/>
                <a:cs typeface="Times New Roman" panose="02020603050405020304" pitchFamily="18" charset="0"/>
              </a:rPr>
              <a:t>(2)  4片 </a:t>
            </a:r>
          </a:p>
          <a:p>
            <a:pPr marL="0" indent="0" algn="just">
              <a:lnSpc>
                <a:spcPct val="150000"/>
              </a:lnSpc>
              <a:buClrTx/>
              <a:buSzTx/>
              <a:buFontTx/>
              <a:buNone/>
            </a:pPr>
            <a:r>
              <a:rPr lang="zh-CN" altLang="en-US" sz="2400">
                <a:latin typeface="Times New Roman" panose="02020603050405020304" pitchFamily="18" charset="0"/>
                <a:cs typeface="Times New Roman" panose="02020603050405020304" pitchFamily="18" charset="0"/>
              </a:rPr>
              <a:t>(3)  第1组：C000H~C3FFH </a:t>
            </a:r>
          </a:p>
          <a:p>
            <a:pPr marL="0" indent="0" algn="just">
              <a:lnSpc>
                <a:spcPct val="150000"/>
              </a:lnSpc>
              <a:buClrTx/>
              <a:buSzTx/>
              <a:buFontTx/>
              <a:buNone/>
            </a:pP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第2组：C400H~C7FFH </a:t>
            </a:r>
          </a:p>
        </p:txBody>
      </p:sp>
      <p:sp>
        <p:nvSpPr>
          <p:cNvPr id="5" name="标题 4"/>
          <p:cNvSpPr>
            <a:spLocks noGrp="1"/>
          </p:cNvSpPr>
          <p:nvPr>
            <p:ph type="title"/>
            <p:custDataLst>
              <p:tags r:id="rId1"/>
            </p:custDataLst>
          </p:nvPr>
        </p:nvSpPr>
        <p:spPr>
          <a:xfrm>
            <a:off x="457200" y="108585"/>
            <a:ext cx="8229600" cy="544830"/>
          </a:xfrm>
        </p:spPr>
        <p:txBody>
          <a:bodyPr/>
          <a:lstStyle/>
          <a:p>
            <a:r>
              <a:rPr lang="zh-CN" altLang="en-US" sz="3600" b="1" kern="1200"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四、存储器扩展习题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255"/>
            <a:ext cx="8604885" cy="6467475"/>
          </a:xfrm>
        </p:spPr>
        <p:txBody>
          <a:bodyPr/>
          <a:lstStyle/>
          <a:p>
            <a:pPr marL="0" indent="0">
              <a:buNone/>
            </a:pPr>
            <a:endParaRPr lang="en-US" altLang="zh-CN" sz="2800" b="1">
              <a:latin typeface="Times New Roman" panose="02020603050405020304" pitchFamily="18" charset="0"/>
              <a:cs typeface="Times New Roman" panose="02020603050405020304" pitchFamily="18" charset="0"/>
            </a:endParaRPr>
          </a:p>
          <a:p>
            <a:pPr marL="0" indent="0">
              <a:buNone/>
            </a:pPr>
            <a:endParaRPr lang="en-US" altLang="zh-CN" sz="2800" b="1">
              <a:latin typeface="Times New Roman" panose="02020603050405020304" pitchFamily="18" charset="0"/>
              <a:cs typeface="Times New Roman" panose="02020603050405020304" pitchFamily="18" charset="0"/>
            </a:endParaRPr>
          </a:p>
          <a:p>
            <a:pPr marL="0" indent="0" algn="just">
              <a:lnSpc>
                <a:spcPct val="150000"/>
              </a:lnSpc>
              <a:buNone/>
            </a:pPr>
            <a:r>
              <a:rPr lang="en-US" altLang="zh-CN" sz="2400" b="1">
                <a:latin typeface="Times New Roman" panose="02020603050405020304" pitchFamily="18" charset="0"/>
                <a:ea typeface="仿宋" panose="02010609060101010101" charset="-122"/>
                <a:cs typeface="Times New Roman" panose="02020603050405020304" pitchFamily="18" charset="0"/>
              </a:rPr>
              <a:t>3、8088 CPU存储器连接如图所示，1# 4K×8bit的EPROM，2# 和3#为4K×8bit的RAM，要求系统存储器的地址连续。</a:t>
            </a:r>
          </a:p>
          <a:p>
            <a:pPr marL="0" indent="0" algn="just">
              <a:lnSpc>
                <a:spcPct val="150000"/>
              </a:lnSpc>
              <a:buNone/>
            </a:pPr>
            <a:r>
              <a:rPr lang="en-US" altLang="zh-CN" sz="2000">
                <a:latin typeface="Times New Roman" panose="02020603050405020304" pitchFamily="18" charset="0"/>
                <a:ea typeface="仿宋" panose="02010609060101010101" charset="-122"/>
                <a:cs typeface="Times New Roman" panose="02020603050405020304" pitchFamily="18" charset="0"/>
              </a:rPr>
              <a:t>(1)   </a:t>
            </a:r>
            <a:r>
              <a:rPr lang="en-US" altLang="zh-CN" sz="2000" b="1">
                <a:latin typeface="Times New Roman" panose="02020603050405020304" pitchFamily="18" charset="0"/>
                <a:ea typeface="仿宋" panose="02010609060101010101" charset="-122"/>
                <a:cs typeface="Times New Roman" panose="02020603050405020304" pitchFamily="18" charset="0"/>
              </a:rPr>
              <a:t>1 # </a:t>
            </a:r>
            <a:r>
              <a:rPr lang="en-US" altLang="zh-CN" sz="2000">
                <a:latin typeface="Times New Roman" panose="02020603050405020304" pitchFamily="18" charset="0"/>
                <a:ea typeface="仿宋" panose="02010609060101010101" charset="-122"/>
                <a:cs typeface="Times New Roman" panose="02020603050405020304" pitchFamily="18" charset="0"/>
              </a:rPr>
              <a:t>芯片连接控制信号是什么？</a:t>
            </a:r>
          </a:p>
          <a:p>
            <a:pPr marL="0" indent="0" algn="just">
              <a:lnSpc>
                <a:spcPct val="150000"/>
              </a:lnSpc>
              <a:buNone/>
            </a:pPr>
            <a:r>
              <a:rPr lang="en-US" altLang="zh-CN" sz="2000">
                <a:latin typeface="Times New Roman" panose="02020603050405020304" pitchFamily="18" charset="0"/>
                <a:ea typeface="仿宋" panose="02010609060101010101" charset="-122"/>
                <a:cs typeface="Times New Roman" panose="02020603050405020304" pitchFamily="18" charset="0"/>
              </a:rPr>
              <a:t>(2)   写出每个芯片组的地址范围？</a:t>
            </a:r>
          </a:p>
          <a:p>
            <a:pPr marL="0" indent="0" algn="just">
              <a:lnSpc>
                <a:spcPct val="150000"/>
              </a:lnSpc>
              <a:buNone/>
            </a:pPr>
            <a:r>
              <a:rPr lang="en-US" altLang="zh-CN" sz="2000">
                <a:latin typeface="Times New Roman" panose="02020603050405020304" pitchFamily="18" charset="0"/>
                <a:ea typeface="仿宋" panose="02010609060101010101" charset="-122"/>
                <a:cs typeface="Times New Roman" panose="02020603050405020304" pitchFamily="18" charset="0"/>
              </a:rPr>
              <a:t>(3)   系统采用是否为部分译码（或是否有地址重叠）？</a:t>
            </a:r>
          </a:p>
          <a:p>
            <a:pPr marL="0" indent="0" algn="just">
              <a:lnSpc>
                <a:spcPct val="150000"/>
              </a:lnSpc>
              <a:buNone/>
            </a:pPr>
            <a:r>
              <a:rPr lang="en-US" altLang="zh-CN" sz="2000">
                <a:latin typeface="Times New Roman" panose="02020603050405020304" pitchFamily="18" charset="0"/>
                <a:ea typeface="仿宋" panose="02010609060101010101" charset="-122"/>
                <a:cs typeface="Times New Roman" panose="02020603050405020304" pitchFamily="18" charset="0"/>
              </a:rPr>
              <a:t>(4)  系统的代码段从1# 芯片的第一个存储单元开始，数据段从2#芯片的第一个存储单元开始，CS 和DS 的值分别是多少？</a:t>
            </a:r>
          </a:p>
          <a:p>
            <a:endParaRPr lang="zh-CN" altLang="en-US" sz="1600">
              <a:latin typeface="Times New Roman" panose="02020603050405020304" pitchFamily="18" charset="0"/>
              <a:cs typeface="Times New Roman" panose="02020603050405020304" pitchFamily="18" charset="0"/>
            </a:endParaRPr>
          </a:p>
          <a:p>
            <a:endParaRPr lang="zh-CN" altLang="en-US" sz="1600">
              <a:latin typeface="Times New Roman" panose="02020603050405020304" pitchFamily="18" charset="0"/>
              <a:cs typeface="Times New Roman" panose="02020603050405020304" pitchFamily="18" charset="0"/>
            </a:endParaRPr>
          </a:p>
        </p:txBody>
      </p:sp>
      <p:sp>
        <p:nvSpPr>
          <p:cNvPr id="5" name="标题 4"/>
          <p:cNvSpPr>
            <a:spLocks noGrp="1"/>
          </p:cNvSpPr>
          <p:nvPr>
            <p:ph type="title"/>
            <p:custDataLst>
              <p:tags r:id="rId1"/>
            </p:custDataLst>
          </p:nvPr>
        </p:nvSpPr>
        <p:spPr>
          <a:xfrm>
            <a:off x="457200" y="108585"/>
            <a:ext cx="8229600" cy="544830"/>
          </a:xfrm>
        </p:spPr>
        <p:txBody>
          <a:bodyPr/>
          <a:lstStyle/>
          <a:p>
            <a:r>
              <a:rPr lang="zh-CN" altLang="en-US" sz="3600" b="1" kern="1200"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四、存储器扩展习题</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51"/>
          <p:cNvGraphicFramePr>
            <a:graphicFrameLocks noChangeAspect="1"/>
          </p:cNvGraphicFramePr>
          <p:nvPr>
            <p:extLst>
              <p:ext uri="{D42A27DB-BD31-4B8C-83A1-F6EECF244321}">
                <p14:modId xmlns:p14="http://schemas.microsoft.com/office/powerpoint/2010/main" val="3060159583"/>
              </p:ext>
            </p:extLst>
          </p:nvPr>
        </p:nvGraphicFramePr>
        <p:xfrm>
          <a:off x="895985" y="959485"/>
          <a:ext cx="7529830" cy="5262880"/>
        </p:xfrm>
        <a:graphic>
          <a:graphicData uri="http://schemas.openxmlformats.org/presentationml/2006/ole">
            <mc:AlternateContent xmlns:mc="http://schemas.openxmlformats.org/markup-compatibility/2006">
              <mc:Choice xmlns:v="urn:schemas-microsoft-com:vml" Requires="v">
                <p:oleObj name="Visio" r:id="rId3" imgW="7124686" imgH="4028959" progId="Visio.Drawing.11">
                  <p:embed/>
                </p:oleObj>
              </mc:Choice>
              <mc:Fallback>
                <p:oleObj name="Visio" r:id="rId3" imgW="7124686" imgH="4028959" progId="Visio.Drawing.11">
                  <p:embed/>
                  <p:pic>
                    <p:nvPicPr>
                      <p:cNvPr id="0" name="图片 3075"/>
                      <p:cNvPicPr/>
                      <p:nvPr/>
                    </p:nvPicPr>
                    <p:blipFill>
                      <a:blip r:embed="rId4"/>
                      <a:stretch>
                        <a:fillRect/>
                      </a:stretch>
                    </p:blipFill>
                    <p:spPr>
                      <a:xfrm>
                        <a:off x="895985" y="959485"/>
                        <a:ext cx="7529830" cy="5262880"/>
                      </a:xfrm>
                      <a:prstGeom prst="rect">
                        <a:avLst/>
                      </a:prstGeom>
                      <a:noFill/>
                      <a:ln w="38100">
                        <a:noFill/>
                        <a:miter/>
                      </a:ln>
                    </p:spPr>
                  </p:pic>
                </p:oleObj>
              </mc:Fallback>
            </mc:AlternateContent>
          </a:graphicData>
        </a:graphic>
      </p:graphicFrame>
      <p:sp>
        <p:nvSpPr>
          <p:cNvPr id="5" name="标题 4"/>
          <p:cNvSpPr>
            <a:spLocks noGrp="1"/>
          </p:cNvSpPr>
          <p:nvPr>
            <p:ph type="title"/>
            <p:custDataLst>
              <p:tags r:id="rId1"/>
            </p:custDataLst>
          </p:nvPr>
        </p:nvSpPr>
        <p:spPr>
          <a:xfrm>
            <a:off x="457200" y="108585"/>
            <a:ext cx="8229600" cy="544830"/>
          </a:xfrm>
        </p:spPr>
        <p:txBody>
          <a:bodyPr/>
          <a:lstStyle/>
          <a:p>
            <a:r>
              <a:rPr lang="zh-CN" altLang="en-US" sz="3600" b="1" kern="1200"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四、存储器扩展习题</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34060"/>
            <a:ext cx="8229600" cy="5392420"/>
          </a:xfrm>
        </p:spPr>
        <p:txBody>
          <a:bodyPr/>
          <a:lstStyle/>
          <a:p>
            <a:r>
              <a:rPr lang="zh-CN" altLang="en-US">
                <a:latin typeface="Times New Roman" panose="02020603050405020304" pitchFamily="18" charset="0"/>
                <a:cs typeface="Times New Roman" panose="02020603050405020304" pitchFamily="18" charset="0"/>
                <a:sym typeface="+mn-ea"/>
              </a:rPr>
              <a:t>1.读信号  </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sym typeface="+mn-ea"/>
              </a:rPr>
              <a:t>2.  89000H-89FFFH   </a:t>
            </a:r>
          </a:p>
          <a:p>
            <a:r>
              <a:rPr lang="en-US" altLang="zh-CN">
                <a:latin typeface="Times New Roman" panose="02020603050405020304" pitchFamily="18" charset="0"/>
                <a:cs typeface="Times New Roman" panose="02020603050405020304" pitchFamily="18" charset="0"/>
                <a:sym typeface="+mn-ea"/>
              </a:rPr>
              <a:t>     </a:t>
            </a:r>
            <a:r>
              <a:rPr lang="zh-CN" altLang="en-US">
                <a:latin typeface="Times New Roman" panose="02020603050405020304" pitchFamily="18" charset="0"/>
                <a:cs typeface="Times New Roman" panose="02020603050405020304" pitchFamily="18" charset="0"/>
                <a:sym typeface="+mn-ea"/>
              </a:rPr>
              <a:t>8A000H-8AFFFH  </a:t>
            </a:r>
          </a:p>
          <a:p>
            <a:r>
              <a:rPr lang="en-US" altLang="zh-CN">
                <a:latin typeface="Times New Roman" panose="02020603050405020304" pitchFamily="18" charset="0"/>
                <a:cs typeface="Times New Roman" panose="02020603050405020304" pitchFamily="18" charset="0"/>
                <a:sym typeface="+mn-ea"/>
              </a:rPr>
              <a:t>     </a:t>
            </a:r>
            <a:r>
              <a:rPr lang="zh-CN" altLang="en-US">
                <a:latin typeface="Times New Roman" panose="02020603050405020304" pitchFamily="18" charset="0"/>
                <a:cs typeface="Times New Roman" panose="02020603050405020304" pitchFamily="18" charset="0"/>
                <a:sym typeface="+mn-ea"/>
              </a:rPr>
              <a:t>8B000H-8BFFFH   </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sym typeface="+mn-ea"/>
              </a:rPr>
              <a:t>3.不是</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sym typeface="+mn-ea"/>
              </a:rPr>
              <a:t>4. CS=8900H ； DS=8A00H</a:t>
            </a:r>
            <a:endParaRPr lang="zh-CN" altLang="en-US"/>
          </a:p>
        </p:txBody>
      </p:sp>
      <p:sp>
        <p:nvSpPr>
          <p:cNvPr id="5" name="标题 4"/>
          <p:cNvSpPr>
            <a:spLocks noGrp="1"/>
          </p:cNvSpPr>
          <p:nvPr>
            <p:ph type="title"/>
            <p:custDataLst>
              <p:tags r:id="rId1"/>
            </p:custDataLst>
          </p:nvPr>
        </p:nvSpPr>
        <p:spPr>
          <a:xfrm>
            <a:off x="457200" y="108585"/>
            <a:ext cx="8229600" cy="544830"/>
          </a:xfrm>
        </p:spPr>
        <p:txBody>
          <a:bodyPr/>
          <a:lstStyle/>
          <a:p>
            <a:r>
              <a:rPr lang="zh-CN" altLang="en-US" sz="3600" b="1" kern="1200"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四、存储器扩展习题</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77240"/>
            <a:ext cx="8529955" cy="4812030"/>
          </a:xfrm>
        </p:spPr>
        <p:txBody>
          <a:bodyPr/>
          <a:lstStyle/>
          <a:p>
            <a:pPr marL="0" indent="0" algn="just">
              <a:lnSpc>
                <a:spcPct val="150000"/>
              </a:lnSpc>
              <a:buNone/>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练习题</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某计算机控制系统如图所示，CPU</a:t>
            </a:r>
            <a:r>
              <a:rPr lang="zh-CN" altLang="en-US" sz="2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每0.5秒</a:t>
            </a:r>
            <a:r>
              <a:rPr lang="zh-CN" altLang="en-US" sz="2000">
                <a:latin typeface="Times New Roman" panose="02020603050405020304" pitchFamily="18" charset="0"/>
                <a:ea typeface="宋体" panose="02010600030101010101" pitchFamily="2" charset="-122"/>
                <a:cs typeface="Times New Roman" panose="02020603050405020304" pitchFamily="18" charset="0"/>
              </a:rPr>
              <a:t>定时从外设1和外设2通过</a:t>
            </a:r>
            <a:r>
              <a:rPr lang="zh-CN" altLang="en-US" sz="2000" u="sng">
                <a:latin typeface="Times New Roman" panose="02020603050405020304" pitchFamily="18" charset="0"/>
                <a:ea typeface="宋体" panose="02010600030101010101" pitchFamily="2" charset="-122"/>
                <a:cs typeface="Times New Roman" panose="02020603050405020304" pitchFamily="18" charset="0"/>
              </a:rPr>
              <a:t>8255的A口和B口</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分别读入字节数据（无条件读入），A口读入数据为X，B口读入数据为Y，将读入的字节数X和Y进行X*2+Y控制运算</a:t>
            </a:r>
            <a:r>
              <a:rPr lang="zh-CN" altLang="en-US" sz="2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（数据均为无符号数）</a:t>
            </a:r>
            <a:r>
              <a:rPr lang="zh-CN" altLang="en-US" sz="2000">
                <a:latin typeface="Times New Roman" panose="02020603050405020304" pitchFamily="18" charset="0"/>
                <a:ea typeface="宋体" panose="02010600030101010101" pitchFamily="2" charset="-122"/>
                <a:cs typeface="Times New Roman" panose="02020603050405020304" pitchFamily="18" charset="0"/>
              </a:rPr>
              <a:t>。当运算结果</a:t>
            </a:r>
            <a:r>
              <a:rPr lang="zh-CN" altLang="en-US" sz="2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小于51时</a:t>
            </a:r>
            <a:r>
              <a:rPr lang="zh-CN" altLang="en-US" sz="2000">
                <a:latin typeface="Times New Roman" panose="02020603050405020304" pitchFamily="18" charset="0"/>
                <a:ea typeface="宋体" panose="02010600030101010101" pitchFamily="2" charset="-122"/>
                <a:cs typeface="Times New Roman" panose="02020603050405020304" pitchFamily="18" charset="0"/>
              </a:rPr>
              <a:t>，报警灯1亮，否则报警灯1灭；当运算结果大于500时，报警灯2亮，否则报警灯2灭。</a:t>
            </a:r>
          </a:p>
          <a:p>
            <a:pPr marL="0" indent="0" algn="just">
              <a:lnSpc>
                <a:spcPct val="150000"/>
              </a:lnSpc>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rPr>
              <a:t>编写实现上述功能的程序段，包括8259初始化，中断向量表的建立，开中断，对8253初始化，8255初始化，</a:t>
            </a:r>
            <a:r>
              <a:rPr lang="zh-CN" altLang="en-US" sz="20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中断服务程序（读入数据，控制运算，根据运算结果灯控，发中断结束命令）。</a:t>
            </a:r>
            <a:r>
              <a:rPr lang="zh-CN" altLang="en-US" sz="2000">
                <a:latin typeface="Times New Roman" panose="02020603050405020304" pitchFamily="18" charset="0"/>
                <a:ea typeface="宋体" panose="02010600030101010101" pitchFamily="2" charset="-122"/>
                <a:cs typeface="Times New Roman" panose="02020603050405020304" pitchFamily="18" charset="0"/>
              </a:rPr>
              <a:t>端口地址8255为20H-23H，8253为40H-43H，8259为60H-61H，8259的中断矢量号从70H开始。</a:t>
            </a:r>
          </a:p>
        </p:txBody>
      </p:sp>
      <p:sp>
        <p:nvSpPr>
          <p:cNvPr id="5" name="标题 4"/>
          <p:cNvSpPr>
            <a:spLocks noGrp="1"/>
          </p:cNvSpPr>
          <p:nvPr>
            <p:ph type="title"/>
            <p:custDataLst>
              <p:tags r:id="rId1"/>
            </p:custDataLst>
          </p:nvPr>
        </p:nvSpPr>
        <p:spPr>
          <a:xfrm>
            <a:off x="457200" y="165735"/>
            <a:ext cx="8634730" cy="544830"/>
          </a:xfrm>
        </p:spPr>
        <p:txBody>
          <a:bodyPr/>
          <a:lstStyle/>
          <a:p>
            <a:pPr algn="ctr">
              <a:buClrTx/>
              <a:buSzTx/>
              <a:buFontTx/>
            </a:pPr>
            <a:r>
              <a:rPr lang="zh-CN" altLang="en-US" sz="3600" b="1" kern="1200"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综合练习题</a:t>
            </a:r>
          </a:p>
        </p:txBody>
      </p:sp>
      <p:sp>
        <p:nvSpPr>
          <p:cNvPr id="2" name="文本框 1"/>
          <p:cNvSpPr txBox="1"/>
          <p:nvPr/>
        </p:nvSpPr>
        <p:spPr>
          <a:xfrm>
            <a:off x="10173970" y="5432425"/>
            <a:ext cx="3048000" cy="368300"/>
          </a:xfrm>
          <a:prstGeom prst="rect">
            <a:avLst/>
          </a:prstGeom>
          <a:noFill/>
        </p:spPr>
        <p:txBody>
          <a:bodyPr wrap="square" rtlCol="0">
            <a:spAutoFit/>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7"/>
          <p:cNvSpPr>
            <a:spLocks noChangeArrowheads="1"/>
          </p:cNvSpPr>
          <p:nvPr/>
        </p:nvSpPr>
        <p:spPr bwMode="auto">
          <a:xfrm>
            <a:off x="0" y="3124200"/>
            <a:ext cx="15240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dirty="0">
                <a:solidFill>
                  <a:schemeClr val="tx1"/>
                </a:solidFill>
                <a:latin typeface="Times New Roman" panose="02020603050405020304" pitchFamily="18" charset="0"/>
              </a:rPr>
              <a:t>半导体</a:t>
            </a:r>
          </a:p>
          <a:p>
            <a:pPr algn="ctr">
              <a:spcBef>
                <a:spcPct val="0"/>
              </a:spcBef>
              <a:buClrTx/>
              <a:buSzTx/>
              <a:buFontTx/>
              <a:buNone/>
            </a:pPr>
            <a:r>
              <a:rPr kumimoji="0" lang="zh-CN" altLang="en-US" sz="2400" dirty="0">
                <a:solidFill>
                  <a:schemeClr val="tx1"/>
                </a:solidFill>
                <a:latin typeface="Times New Roman" panose="02020603050405020304" pitchFamily="18" charset="0"/>
              </a:rPr>
              <a:t>存储器</a:t>
            </a:r>
          </a:p>
        </p:txBody>
      </p:sp>
      <p:sp>
        <p:nvSpPr>
          <p:cNvPr id="7174" name="Rectangle 8"/>
          <p:cNvSpPr>
            <a:spLocks noChangeArrowheads="1"/>
          </p:cNvSpPr>
          <p:nvPr/>
        </p:nvSpPr>
        <p:spPr bwMode="auto">
          <a:xfrm>
            <a:off x="1752600" y="4135438"/>
            <a:ext cx="1660525"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a:solidFill>
                  <a:schemeClr val="tx1"/>
                </a:solidFill>
                <a:latin typeface="Times New Roman" panose="02020603050405020304" pitchFamily="18" charset="0"/>
              </a:rPr>
              <a:t>只读存储器</a:t>
            </a:r>
          </a:p>
          <a:p>
            <a:pPr algn="ctr">
              <a:spcBef>
                <a:spcPct val="0"/>
              </a:spcBef>
              <a:buClrTx/>
              <a:buSzTx/>
              <a:buFontTx/>
              <a:buNone/>
            </a:pPr>
            <a:r>
              <a:rPr kumimoji="0" lang="zh-CN" altLang="en-US" sz="2400">
                <a:solidFill>
                  <a:schemeClr val="tx1"/>
                </a:solidFill>
                <a:latin typeface="Times New Roman" panose="02020603050405020304" pitchFamily="18" charset="0"/>
                <a:cs typeface="Times New Roman" panose="02020603050405020304" pitchFamily="18" charset="0"/>
              </a:rPr>
              <a:t> </a:t>
            </a:r>
            <a:r>
              <a:rPr kumimoji="0" lang="en-US" altLang="zh-CN" sz="2400">
                <a:solidFill>
                  <a:schemeClr val="tx1"/>
                </a:solidFill>
                <a:latin typeface="Times New Roman" panose="02020603050405020304" pitchFamily="18" charset="0"/>
                <a:cs typeface="Times New Roman" panose="02020603050405020304" pitchFamily="18" charset="0"/>
              </a:rPr>
              <a:t>ROM</a:t>
            </a:r>
          </a:p>
          <a:p>
            <a:pPr algn="ctr">
              <a:spcBef>
                <a:spcPct val="0"/>
              </a:spcBef>
              <a:buClrTx/>
              <a:buSzTx/>
              <a:buFontTx/>
              <a:buNone/>
            </a:pPr>
            <a:r>
              <a:rPr lang="en-US" altLang="zh-CN" sz="2500" b="0">
                <a:solidFill>
                  <a:schemeClr val="tx1"/>
                </a:solidFill>
                <a:latin typeface="Times New Roman" panose="02020603050405020304" pitchFamily="18" charset="0"/>
                <a:cs typeface="Times New Roman" panose="02020603050405020304" pitchFamily="18" charset="0"/>
              </a:rPr>
              <a:t>(Read Only Memory)</a:t>
            </a:r>
          </a:p>
        </p:txBody>
      </p:sp>
      <p:sp>
        <p:nvSpPr>
          <p:cNvPr id="7175" name="Rectangle 9"/>
          <p:cNvSpPr>
            <a:spLocks noChangeArrowheads="1"/>
          </p:cNvSpPr>
          <p:nvPr/>
        </p:nvSpPr>
        <p:spPr bwMode="auto">
          <a:xfrm>
            <a:off x="1676400" y="2057400"/>
            <a:ext cx="2390775" cy="108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a:solidFill>
                  <a:schemeClr val="tx1"/>
                </a:solidFill>
                <a:latin typeface="Times New Roman" panose="02020603050405020304" pitchFamily="18" charset="0"/>
              </a:rPr>
              <a:t>随机存取存储器</a:t>
            </a:r>
          </a:p>
          <a:p>
            <a:pPr algn="ctr">
              <a:spcBef>
                <a:spcPct val="0"/>
              </a:spcBef>
              <a:buClrTx/>
              <a:buSzTx/>
              <a:buFontTx/>
              <a:buNone/>
            </a:pPr>
            <a:r>
              <a:rPr kumimoji="0" lang="en-US" altLang="zh-CN" sz="2400">
                <a:solidFill>
                  <a:schemeClr val="tx1"/>
                </a:solidFill>
                <a:latin typeface="Times New Roman" panose="02020603050405020304" pitchFamily="18" charset="0"/>
                <a:cs typeface="Times New Roman" panose="02020603050405020304" pitchFamily="18" charset="0"/>
              </a:rPr>
              <a:t>RAM</a:t>
            </a:r>
          </a:p>
          <a:p>
            <a:pPr algn="ctr">
              <a:spcBef>
                <a:spcPct val="0"/>
              </a:spcBef>
              <a:buClrTx/>
              <a:buSzTx/>
              <a:buFontTx/>
              <a:buNone/>
            </a:pPr>
            <a:r>
              <a:rPr lang="en-US" altLang="zh-CN" sz="2500" b="0">
                <a:solidFill>
                  <a:schemeClr val="tx1"/>
                </a:solidFill>
                <a:latin typeface="Times New Roman" panose="02020603050405020304" pitchFamily="18" charset="0"/>
                <a:cs typeface="Times New Roman" panose="02020603050405020304" pitchFamily="18" charset="0"/>
              </a:rPr>
              <a:t>(Random Access </a:t>
            </a:r>
            <a:r>
              <a:rPr lang="en-US" altLang="zh-CN" sz="2500" b="0">
                <a:solidFill>
                  <a:schemeClr val="tx1"/>
                </a:solidFill>
              </a:rPr>
              <a:t>Memory)</a:t>
            </a:r>
          </a:p>
        </p:txBody>
      </p:sp>
      <p:sp>
        <p:nvSpPr>
          <p:cNvPr id="7176" name="Rectangle 10"/>
          <p:cNvSpPr>
            <a:spLocks noChangeArrowheads="1"/>
          </p:cNvSpPr>
          <p:nvPr/>
        </p:nvSpPr>
        <p:spPr bwMode="auto">
          <a:xfrm>
            <a:off x="4211638" y="1447800"/>
            <a:ext cx="4932362" cy="169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a:spcBef>
                <a:spcPct val="50000"/>
              </a:spcBef>
              <a:buClrTx/>
              <a:buSzTx/>
              <a:buFontTx/>
              <a:buNone/>
            </a:pPr>
            <a:r>
              <a:rPr kumimoji="0" lang="zh-CN" altLang="en-US" sz="2400">
                <a:solidFill>
                  <a:schemeClr val="tx1"/>
                </a:solidFill>
                <a:latin typeface="Times New Roman" panose="02020603050405020304" pitchFamily="18" charset="0"/>
                <a:cs typeface="Times New Roman" panose="02020603050405020304" pitchFamily="18" charset="0"/>
              </a:rPr>
              <a:t>静态 </a:t>
            </a:r>
            <a:r>
              <a:rPr kumimoji="0" lang="en-US" altLang="zh-CN" sz="2400">
                <a:solidFill>
                  <a:schemeClr val="tx1"/>
                </a:solidFill>
                <a:latin typeface="Times New Roman" panose="02020603050405020304" pitchFamily="18" charset="0"/>
                <a:cs typeface="Times New Roman" panose="02020603050405020304" pitchFamily="18" charset="0"/>
              </a:rPr>
              <a:t>RAM</a:t>
            </a:r>
            <a:r>
              <a:rPr kumimoji="0" lang="zh-CN" altLang="en-US" sz="2400">
                <a:solidFill>
                  <a:schemeClr val="tx1"/>
                </a:solidFill>
                <a:latin typeface="Times New Roman" panose="02020603050405020304" pitchFamily="18" charset="0"/>
                <a:cs typeface="Times New Roman" panose="02020603050405020304" pitchFamily="18" charset="0"/>
              </a:rPr>
              <a:t>（</a:t>
            </a:r>
            <a:r>
              <a:rPr kumimoji="0" lang="en-US" altLang="zh-CN" sz="2400">
                <a:solidFill>
                  <a:schemeClr val="tx1"/>
                </a:solidFill>
                <a:latin typeface="Times New Roman" panose="02020603050405020304" pitchFamily="18" charset="0"/>
                <a:cs typeface="Times New Roman" panose="02020603050405020304" pitchFamily="18" charset="0"/>
              </a:rPr>
              <a:t>SRAM, </a:t>
            </a:r>
            <a:r>
              <a:rPr lang="en-US" altLang="zh-CN" sz="2500" b="0">
                <a:solidFill>
                  <a:schemeClr val="tx1"/>
                </a:solidFill>
                <a:latin typeface="Times New Roman" panose="02020603050405020304" pitchFamily="18" charset="0"/>
                <a:cs typeface="Times New Roman" panose="02020603050405020304" pitchFamily="18" charset="0"/>
              </a:rPr>
              <a:t>Static RAM</a:t>
            </a:r>
            <a:r>
              <a:rPr kumimoji="0" lang="zh-CN" altLang="en-US" sz="2400">
                <a:solidFill>
                  <a:schemeClr val="tx1"/>
                </a:solidFill>
                <a:latin typeface="Times New Roman" panose="02020603050405020304" pitchFamily="18" charset="0"/>
                <a:cs typeface="Times New Roman" panose="02020603050405020304" pitchFamily="18" charset="0"/>
              </a:rPr>
              <a:t>）</a:t>
            </a:r>
          </a:p>
          <a:p>
            <a:pPr algn="l">
              <a:spcBef>
                <a:spcPct val="50000"/>
              </a:spcBef>
              <a:buClrTx/>
              <a:buSzTx/>
              <a:buFontTx/>
              <a:buNone/>
            </a:pPr>
            <a:r>
              <a:rPr kumimoji="0" lang="zh-CN" altLang="en-US" sz="2400">
                <a:solidFill>
                  <a:schemeClr val="tx1"/>
                </a:solidFill>
                <a:latin typeface="Times New Roman" panose="02020603050405020304" pitchFamily="18" charset="0"/>
                <a:cs typeface="Times New Roman" panose="02020603050405020304" pitchFamily="18" charset="0"/>
              </a:rPr>
              <a:t>动态 </a:t>
            </a:r>
            <a:r>
              <a:rPr kumimoji="0" lang="en-US" altLang="zh-CN" sz="2400">
                <a:solidFill>
                  <a:schemeClr val="tx1"/>
                </a:solidFill>
                <a:latin typeface="Times New Roman" panose="02020603050405020304" pitchFamily="18" charset="0"/>
                <a:cs typeface="Times New Roman" panose="02020603050405020304" pitchFamily="18" charset="0"/>
              </a:rPr>
              <a:t>RAM</a:t>
            </a:r>
            <a:r>
              <a:rPr kumimoji="0" lang="zh-CN" altLang="en-US" sz="2400">
                <a:solidFill>
                  <a:schemeClr val="tx1"/>
                </a:solidFill>
                <a:latin typeface="Times New Roman" panose="02020603050405020304" pitchFamily="18" charset="0"/>
                <a:cs typeface="Times New Roman" panose="02020603050405020304" pitchFamily="18" charset="0"/>
              </a:rPr>
              <a:t>（</a:t>
            </a:r>
            <a:r>
              <a:rPr kumimoji="0" lang="en-US" altLang="zh-CN" sz="2400">
                <a:solidFill>
                  <a:schemeClr val="tx1"/>
                </a:solidFill>
                <a:latin typeface="Times New Roman" panose="02020603050405020304" pitchFamily="18" charset="0"/>
                <a:cs typeface="Times New Roman" panose="02020603050405020304" pitchFamily="18" charset="0"/>
              </a:rPr>
              <a:t>DRAM,Dynamic RAM) </a:t>
            </a:r>
          </a:p>
          <a:p>
            <a:pPr algn="l">
              <a:spcBef>
                <a:spcPct val="50000"/>
              </a:spcBef>
              <a:buClrTx/>
              <a:buSzTx/>
              <a:buFontTx/>
              <a:buNone/>
            </a:pPr>
            <a:r>
              <a:rPr kumimoji="0" lang="zh-CN" altLang="en-US" sz="2400">
                <a:solidFill>
                  <a:schemeClr val="tx1"/>
                </a:solidFill>
                <a:latin typeface="Times New Roman" panose="02020603050405020304" pitchFamily="18" charset="0"/>
                <a:cs typeface="Times New Roman" panose="02020603050405020304" pitchFamily="18" charset="0"/>
              </a:rPr>
              <a:t>非易失 </a:t>
            </a:r>
            <a:r>
              <a:rPr kumimoji="0" lang="en-US" altLang="zh-CN" sz="2400">
                <a:solidFill>
                  <a:schemeClr val="tx1"/>
                </a:solidFill>
                <a:latin typeface="Times New Roman" panose="02020603050405020304" pitchFamily="18" charset="0"/>
                <a:cs typeface="Times New Roman" panose="02020603050405020304" pitchFamily="18" charset="0"/>
              </a:rPr>
              <a:t>RAM</a:t>
            </a:r>
            <a:r>
              <a:rPr kumimoji="0" lang="zh-CN" altLang="en-US" sz="2400">
                <a:solidFill>
                  <a:schemeClr val="tx1"/>
                </a:solidFill>
                <a:latin typeface="Times New Roman" panose="02020603050405020304" pitchFamily="18" charset="0"/>
                <a:cs typeface="Times New Roman" panose="02020603050405020304" pitchFamily="18" charset="0"/>
              </a:rPr>
              <a:t>（</a:t>
            </a:r>
            <a:r>
              <a:rPr kumimoji="0" lang="en-US" altLang="zh-CN" sz="2400">
                <a:solidFill>
                  <a:schemeClr val="tx1"/>
                </a:solidFill>
                <a:latin typeface="Times New Roman" panose="02020603050405020304" pitchFamily="18" charset="0"/>
                <a:cs typeface="Times New Roman" panose="02020603050405020304" pitchFamily="18" charset="0"/>
              </a:rPr>
              <a:t>NVRAM</a:t>
            </a:r>
            <a:r>
              <a:rPr kumimoji="0" lang="zh-CN" altLang="en-US" sz="2400">
                <a:solidFill>
                  <a:schemeClr val="tx1"/>
                </a:solidFill>
                <a:latin typeface="Times New Roman" panose="02020603050405020304" pitchFamily="18" charset="0"/>
              </a:rPr>
              <a:t>）</a:t>
            </a:r>
          </a:p>
        </p:txBody>
      </p:sp>
      <p:grpSp>
        <p:nvGrpSpPr>
          <p:cNvPr id="7177" name="Group 12"/>
          <p:cNvGrpSpPr/>
          <p:nvPr/>
        </p:nvGrpSpPr>
        <p:grpSpPr bwMode="auto">
          <a:xfrm>
            <a:off x="1289050" y="2667000"/>
            <a:ext cx="234950" cy="1600200"/>
            <a:chOff x="1" y="0"/>
            <a:chExt cx="19999" cy="19998"/>
          </a:xfrm>
        </p:grpSpPr>
        <p:sp>
          <p:nvSpPr>
            <p:cNvPr id="7190" name="Arc 13"/>
            <p:cNvSpPr/>
            <p:nvPr/>
          </p:nvSpPr>
          <p:spPr bwMode="auto">
            <a:xfrm flipH="1">
              <a:off x="7482" y="0"/>
              <a:ext cx="12341" cy="1575"/>
            </a:xfrm>
            <a:custGeom>
              <a:avLst/>
              <a:gdLst>
                <a:gd name="T0" fmla="*/ 0 w 21600"/>
                <a:gd name="T1" fmla="*/ 0 h 21600"/>
                <a:gd name="T2" fmla="*/ 7051 w 21600"/>
                <a:gd name="T3" fmla="*/ 115 h 21600"/>
                <a:gd name="T4" fmla="*/ 0 w 21600"/>
                <a:gd name="T5" fmla="*/ 11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99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191" name="Group 14"/>
            <p:cNvGrpSpPr/>
            <p:nvPr/>
          </p:nvGrpSpPr>
          <p:grpSpPr bwMode="auto">
            <a:xfrm>
              <a:off x="1" y="1656"/>
              <a:ext cx="19999" cy="18342"/>
              <a:chOff x="0" y="0"/>
              <a:chExt cx="19999" cy="19999"/>
            </a:xfrm>
          </p:grpSpPr>
          <p:sp>
            <p:nvSpPr>
              <p:cNvPr id="7192" name="Freeform 15"/>
              <p:cNvSpPr/>
              <p:nvPr/>
            </p:nvSpPr>
            <p:spPr bwMode="auto">
              <a:xfrm>
                <a:off x="0" y="0"/>
                <a:ext cx="7481" cy="18565"/>
              </a:xfrm>
              <a:custGeom>
                <a:avLst/>
                <a:gdLst>
                  <a:gd name="T0" fmla="*/ 2746 w 20000"/>
                  <a:gd name="T1" fmla="*/ 0 h 20000"/>
                  <a:gd name="T2" fmla="*/ 2746 w 20000"/>
                  <a:gd name="T3" fmla="*/ 7767 h 20000"/>
                  <a:gd name="T4" fmla="*/ 0 w 20000"/>
                  <a:gd name="T5" fmla="*/ 8551 h 20000"/>
                  <a:gd name="T6" fmla="*/ 2746 w 20000"/>
                  <a:gd name="T7" fmla="*/ 9361 h 20000"/>
                  <a:gd name="T8" fmla="*/ 2746 w 20000"/>
                  <a:gd name="T9" fmla="*/ 17207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623" y="0"/>
                    </a:moveTo>
                    <a:lnTo>
                      <a:pt x="19623" y="9014"/>
                    </a:lnTo>
                    <a:lnTo>
                      <a:pt x="0" y="9924"/>
                    </a:lnTo>
                    <a:lnTo>
                      <a:pt x="19623" y="10865"/>
                    </a:lnTo>
                    <a:lnTo>
                      <a:pt x="19623" y="19970"/>
                    </a:lnTo>
                  </a:path>
                </a:pathLst>
              </a:custGeom>
              <a:noFill/>
              <a:ln w="19050" cap="flat" cmpd="sng">
                <a:solidFill>
                  <a:srgbClr val="FF99FF"/>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3" name="Arc 16"/>
              <p:cNvSpPr/>
              <p:nvPr/>
            </p:nvSpPr>
            <p:spPr bwMode="auto">
              <a:xfrm flipH="1" flipV="1">
                <a:off x="7628" y="18283"/>
                <a:ext cx="12371" cy="1716"/>
              </a:xfrm>
              <a:custGeom>
                <a:avLst/>
                <a:gdLst>
                  <a:gd name="T0" fmla="*/ 0 w 21600"/>
                  <a:gd name="T1" fmla="*/ 0 h 21600"/>
                  <a:gd name="T2" fmla="*/ 7085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99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7178" name="Group 17"/>
          <p:cNvGrpSpPr/>
          <p:nvPr/>
        </p:nvGrpSpPr>
        <p:grpSpPr bwMode="auto">
          <a:xfrm>
            <a:off x="3505200" y="3505200"/>
            <a:ext cx="304800" cy="1676400"/>
            <a:chOff x="-1" y="0"/>
            <a:chExt cx="20001" cy="19998"/>
          </a:xfrm>
        </p:grpSpPr>
        <p:sp>
          <p:nvSpPr>
            <p:cNvPr id="7186" name="Arc 18"/>
            <p:cNvSpPr/>
            <p:nvPr/>
          </p:nvSpPr>
          <p:spPr bwMode="auto">
            <a:xfrm flipH="1">
              <a:off x="7601" y="0"/>
              <a:ext cx="12276" cy="1557"/>
            </a:xfrm>
            <a:custGeom>
              <a:avLst/>
              <a:gdLst>
                <a:gd name="T0" fmla="*/ 0 w 21600"/>
                <a:gd name="T1" fmla="*/ 0 h 21600"/>
                <a:gd name="T2" fmla="*/ 6977 w 21600"/>
                <a:gd name="T3" fmla="*/ 112 h 21600"/>
                <a:gd name="T4" fmla="*/ 0 w 21600"/>
                <a:gd name="T5" fmla="*/ 11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99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187" name="Group 19"/>
            <p:cNvGrpSpPr/>
            <p:nvPr/>
          </p:nvGrpSpPr>
          <p:grpSpPr bwMode="auto">
            <a:xfrm>
              <a:off x="-1" y="1650"/>
              <a:ext cx="20001" cy="18348"/>
              <a:chOff x="0" y="0"/>
              <a:chExt cx="20001" cy="20000"/>
            </a:xfrm>
          </p:grpSpPr>
          <p:sp>
            <p:nvSpPr>
              <p:cNvPr id="7188" name="Freeform 20"/>
              <p:cNvSpPr/>
              <p:nvPr/>
            </p:nvSpPr>
            <p:spPr bwMode="auto">
              <a:xfrm>
                <a:off x="0" y="0"/>
                <a:ext cx="7602" cy="18533"/>
              </a:xfrm>
              <a:custGeom>
                <a:avLst/>
                <a:gdLst>
                  <a:gd name="T0" fmla="*/ 2844 w 20000"/>
                  <a:gd name="T1" fmla="*/ 0 h 20000"/>
                  <a:gd name="T2" fmla="*/ 2844 w 20000"/>
                  <a:gd name="T3" fmla="*/ 7753 h 20000"/>
                  <a:gd name="T4" fmla="*/ 0 w 20000"/>
                  <a:gd name="T5" fmla="*/ 8525 h 20000"/>
                  <a:gd name="T6" fmla="*/ 2844 w 20000"/>
                  <a:gd name="T7" fmla="*/ 9328 h 20000"/>
                  <a:gd name="T8" fmla="*/ 2844 w 20000"/>
                  <a:gd name="T9" fmla="*/ 17143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688" y="0"/>
                    </a:moveTo>
                    <a:lnTo>
                      <a:pt x="19688" y="9029"/>
                    </a:lnTo>
                    <a:lnTo>
                      <a:pt x="0" y="9928"/>
                    </a:lnTo>
                    <a:lnTo>
                      <a:pt x="19688" y="10863"/>
                    </a:lnTo>
                    <a:lnTo>
                      <a:pt x="19688" y="19964"/>
                    </a:lnTo>
                  </a:path>
                </a:pathLst>
              </a:custGeom>
              <a:noFill/>
              <a:ln w="19050" cap="flat" cmpd="sng">
                <a:solidFill>
                  <a:srgbClr val="FF99FF"/>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89" name="Arc 21"/>
              <p:cNvSpPr/>
              <p:nvPr/>
            </p:nvSpPr>
            <p:spPr bwMode="auto">
              <a:xfrm flipH="1" flipV="1">
                <a:off x="7700" y="18300"/>
                <a:ext cx="12301" cy="1700"/>
              </a:xfrm>
              <a:custGeom>
                <a:avLst/>
                <a:gdLst>
                  <a:gd name="T0" fmla="*/ 0 w 21600"/>
                  <a:gd name="T1" fmla="*/ 0 h 21600"/>
                  <a:gd name="T2" fmla="*/ 7005 w 21600"/>
                  <a:gd name="T3" fmla="*/ 134 h 21600"/>
                  <a:gd name="T4" fmla="*/ 0 w 21600"/>
                  <a:gd name="T5" fmla="*/ 13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99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7179" name="Group 22"/>
          <p:cNvGrpSpPr/>
          <p:nvPr/>
        </p:nvGrpSpPr>
        <p:grpSpPr bwMode="auto">
          <a:xfrm>
            <a:off x="3962400" y="1600200"/>
            <a:ext cx="325438" cy="1289050"/>
            <a:chOff x="1" y="0"/>
            <a:chExt cx="19999" cy="20003"/>
          </a:xfrm>
        </p:grpSpPr>
        <p:sp>
          <p:nvSpPr>
            <p:cNvPr id="7182" name="Arc 23"/>
            <p:cNvSpPr/>
            <p:nvPr/>
          </p:nvSpPr>
          <p:spPr bwMode="auto">
            <a:xfrm flipH="1">
              <a:off x="7550" y="0"/>
              <a:ext cx="12344" cy="1548"/>
            </a:xfrm>
            <a:custGeom>
              <a:avLst/>
              <a:gdLst>
                <a:gd name="T0" fmla="*/ 0 w 21600"/>
                <a:gd name="T1" fmla="*/ 0 h 21600"/>
                <a:gd name="T2" fmla="*/ 7054 w 21600"/>
                <a:gd name="T3" fmla="*/ 111 h 21600"/>
                <a:gd name="T4" fmla="*/ 0 w 21600"/>
                <a:gd name="T5" fmla="*/ 11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99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183" name="Group 24"/>
            <p:cNvGrpSpPr/>
            <p:nvPr/>
          </p:nvGrpSpPr>
          <p:grpSpPr bwMode="auto">
            <a:xfrm>
              <a:off x="1" y="1626"/>
              <a:ext cx="19999" cy="18377"/>
              <a:chOff x="0" y="0"/>
              <a:chExt cx="19999" cy="20000"/>
            </a:xfrm>
          </p:grpSpPr>
          <p:sp>
            <p:nvSpPr>
              <p:cNvPr id="7184" name="Freeform 25"/>
              <p:cNvSpPr/>
              <p:nvPr/>
            </p:nvSpPr>
            <p:spPr bwMode="auto">
              <a:xfrm>
                <a:off x="0" y="0"/>
                <a:ext cx="7549" cy="18578"/>
              </a:xfrm>
              <a:custGeom>
                <a:avLst/>
                <a:gdLst>
                  <a:gd name="T0" fmla="*/ 2801 w 20000"/>
                  <a:gd name="T1" fmla="*/ 0 h 20000"/>
                  <a:gd name="T2" fmla="*/ 2801 w 20000"/>
                  <a:gd name="T3" fmla="*/ 7725 h 20000"/>
                  <a:gd name="T4" fmla="*/ 0 w 20000"/>
                  <a:gd name="T5" fmla="*/ 8547 h 20000"/>
                  <a:gd name="T6" fmla="*/ 2801 w 20000"/>
                  <a:gd name="T7" fmla="*/ 9368 h 20000"/>
                  <a:gd name="T8" fmla="*/ 2801 w 20000"/>
                  <a:gd name="T9" fmla="*/ 17175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661" y="0"/>
                    </a:moveTo>
                    <a:lnTo>
                      <a:pt x="19661" y="8952"/>
                    </a:lnTo>
                    <a:lnTo>
                      <a:pt x="0" y="9905"/>
                    </a:lnTo>
                    <a:lnTo>
                      <a:pt x="19661" y="10857"/>
                    </a:lnTo>
                    <a:lnTo>
                      <a:pt x="19661" y="19905"/>
                    </a:lnTo>
                  </a:path>
                </a:pathLst>
              </a:custGeom>
              <a:noFill/>
              <a:ln w="19050" cap="flat" cmpd="sng">
                <a:solidFill>
                  <a:srgbClr val="FF99FF"/>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85" name="Arc 26"/>
              <p:cNvSpPr/>
              <p:nvPr/>
            </p:nvSpPr>
            <p:spPr bwMode="auto">
              <a:xfrm flipH="1" flipV="1">
                <a:off x="7629" y="18316"/>
                <a:ext cx="12370" cy="1684"/>
              </a:xfrm>
              <a:custGeom>
                <a:avLst/>
                <a:gdLst>
                  <a:gd name="T0" fmla="*/ 0 w 21600"/>
                  <a:gd name="T1" fmla="*/ 0 h 21600"/>
                  <a:gd name="T2" fmla="*/ 7084 w 21600"/>
                  <a:gd name="T3" fmla="*/ 131 h 21600"/>
                  <a:gd name="T4" fmla="*/ 0 w 21600"/>
                  <a:gd name="T5" fmla="*/ 13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99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7180" name="Rectangle 27"/>
          <p:cNvSpPr>
            <a:spLocks noChangeArrowheads="1"/>
          </p:cNvSpPr>
          <p:nvPr/>
        </p:nvSpPr>
        <p:spPr bwMode="auto">
          <a:xfrm>
            <a:off x="3962400" y="3276600"/>
            <a:ext cx="5181600"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a:spcBef>
                <a:spcPct val="50000"/>
              </a:spcBef>
              <a:buClrTx/>
              <a:buSzTx/>
              <a:buFontTx/>
              <a:buNone/>
            </a:pPr>
            <a:r>
              <a:rPr kumimoji="0" lang="zh-CN" altLang="en-US" sz="2400">
                <a:solidFill>
                  <a:schemeClr val="tx1"/>
                </a:solidFill>
                <a:latin typeface="Times New Roman" panose="02020603050405020304" pitchFamily="18" charset="0"/>
                <a:cs typeface="Times New Roman" panose="02020603050405020304" pitchFamily="18" charset="0"/>
              </a:rPr>
              <a:t>掩膜式</a:t>
            </a:r>
            <a:r>
              <a:rPr kumimoji="0" lang="en-US" altLang="zh-CN" sz="2400">
                <a:solidFill>
                  <a:schemeClr val="tx1"/>
                </a:solidFill>
                <a:latin typeface="Times New Roman" panose="02020603050405020304" pitchFamily="18" charset="0"/>
                <a:cs typeface="Times New Roman" panose="02020603050405020304" pitchFamily="18" charset="0"/>
              </a:rPr>
              <a:t>ROM</a:t>
            </a:r>
          </a:p>
          <a:p>
            <a:pPr algn="l">
              <a:spcBef>
                <a:spcPct val="50000"/>
              </a:spcBef>
              <a:buClrTx/>
              <a:buSzTx/>
              <a:buFontTx/>
              <a:buNone/>
            </a:pPr>
            <a:r>
              <a:rPr kumimoji="0" lang="zh-CN" altLang="en-US" sz="2400">
                <a:solidFill>
                  <a:schemeClr val="tx1"/>
                </a:solidFill>
                <a:latin typeface="Times New Roman" panose="02020603050405020304" pitchFamily="18" charset="0"/>
                <a:cs typeface="Times New Roman" panose="02020603050405020304" pitchFamily="18" charset="0"/>
              </a:rPr>
              <a:t>一次性可编程 </a:t>
            </a:r>
            <a:r>
              <a:rPr kumimoji="0" lang="en-US" altLang="zh-CN" sz="2400">
                <a:solidFill>
                  <a:schemeClr val="tx1"/>
                </a:solidFill>
                <a:latin typeface="Times New Roman" panose="02020603050405020304" pitchFamily="18" charset="0"/>
                <a:cs typeface="Times New Roman" panose="02020603050405020304" pitchFamily="18" charset="0"/>
              </a:rPr>
              <a:t>ROM</a:t>
            </a:r>
            <a:r>
              <a:rPr kumimoji="0" lang="zh-CN" altLang="en-US" sz="2400">
                <a:solidFill>
                  <a:schemeClr val="tx1"/>
                </a:solidFill>
                <a:latin typeface="Times New Roman" panose="02020603050405020304" pitchFamily="18" charset="0"/>
                <a:cs typeface="Times New Roman" panose="02020603050405020304" pitchFamily="18" charset="0"/>
              </a:rPr>
              <a:t>（</a:t>
            </a:r>
            <a:r>
              <a:rPr kumimoji="0" lang="en-US" altLang="zh-CN" sz="2400">
                <a:solidFill>
                  <a:schemeClr val="tx1"/>
                </a:solidFill>
                <a:latin typeface="Times New Roman" panose="02020603050405020304" pitchFamily="18" charset="0"/>
                <a:cs typeface="Times New Roman" panose="02020603050405020304" pitchFamily="18" charset="0"/>
              </a:rPr>
              <a:t>PROM</a:t>
            </a:r>
            <a:r>
              <a:rPr kumimoji="0" lang="zh-CN" altLang="en-US" sz="2400">
                <a:solidFill>
                  <a:schemeClr val="tx1"/>
                </a:solidFill>
                <a:latin typeface="Times New Roman" panose="02020603050405020304" pitchFamily="18" charset="0"/>
                <a:cs typeface="Times New Roman" panose="02020603050405020304" pitchFamily="18" charset="0"/>
              </a:rPr>
              <a:t>） </a:t>
            </a:r>
          </a:p>
          <a:p>
            <a:pPr algn="l">
              <a:spcBef>
                <a:spcPct val="50000"/>
              </a:spcBef>
              <a:buClrTx/>
              <a:buSzTx/>
              <a:buFontTx/>
              <a:buNone/>
            </a:pPr>
            <a:r>
              <a:rPr kumimoji="0" lang="zh-CN" altLang="en-US" sz="2400">
                <a:solidFill>
                  <a:schemeClr val="tx1"/>
                </a:solidFill>
                <a:latin typeface="Times New Roman" panose="02020603050405020304" pitchFamily="18" charset="0"/>
                <a:cs typeface="Times New Roman" panose="02020603050405020304" pitchFamily="18" charset="0"/>
              </a:rPr>
              <a:t>紫外线擦除可编程 </a:t>
            </a:r>
            <a:r>
              <a:rPr kumimoji="0" lang="en-US" altLang="zh-CN" sz="2400">
                <a:solidFill>
                  <a:schemeClr val="tx1"/>
                </a:solidFill>
                <a:latin typeface="Times New Roman" panose="02020603050405020304" pitchFamily="18" charset="0"/>
                <a:cs typeface="Times New Roman" panose="02020603050405020304" pitchFamily="18" charset="0"/>
              </a:rPr>
              <a:t>ROM</a:t>
            </a:r>
            <a:r>
              <a:rPr kumimoji="0" lang="zh-CN" altLang="en-US" sz="2400">
                <a:solidFill>
                  <a:schemeClr val="tx1"/>
                </a:solidFill>
                <a:latin typeface="Times New Roman" panose="02020603050405020304" pitchFamily="18" charset="0"/>
                <a:cs typeface="Times New Roman" panose="02020603050405020304" pitchFamily="18" charset="0"/>
              </a:rPr>
              <a:t>（</a:t>
            </a:r>
            <a:r>
              <a:rPr kumimoji="0" lang="en-US" altLang="zh-CN" sz="2400">
                <a:solidFill>
                  <a:schemeClr val="tx1"/>
                </a:solidFill>
                <a:latin typeface="Times New Roman" panose="02020603050405020304" pitchFamily="18" charset="0"/>
                <a:cs typeface="Times New Roman" panose="02020603050405020304" pitchFamily="18" charset="0"/>
              </a:rPr>
              <a:t>EPROM</a:t>
            </a:r>
            <a:r>
              <a:rPr kumimoji="0" lang="zh-CN" altLang="en-US" sz="2400">
                <a:solidFill>
                  <a:schemeClr val="tx1"/>
                </a:solidFill>
                <a:latin typeface="Times New Roman" panose="02020603050405020304" pitchFamily="18" charset="0"/>
                <a:cs typeface="Times New Roman" panose="02020603050405020304" pitchFamily="18" charset="0"/>
              </a:rPr>
              <a:t>）</a:t>
            </a:r>
          </a:p>
          <a:p>
            <a:pPr algn="l">
              <a:spcBef>
                <a:spcPct val="50000"/>
              </a:spcBef>
              <a:buClrTx/>
              <a:buSzTx/>
              <a:buFontTx/>
              <a:buNone/>
            </a:pPr>
            <a:r>
              <a:rPr kumimoji="0" lang="zh-CN" altLang="en-US" sz="2400">
                <a:solidFill>
                  <a:schemeClr val="tx1"/>
                </a:solidFill>
                <a:latin typeface="Times New Roman" panose="02020603050405020304" pitchFamily="18" charset="0"/>
                <a:cs typeface="Times New Roman" panose="02020603050405020304" pitchFamily="18" charset="0"/>
              </a:rPr>
              <a:t>电擦除可编程 </a:t>
            </a:r>
            <a:r>
              <a:rPr kumimoji="0" lang="en-US" altLang="zh-CN" sz="2400">
                <a:solidFill>
                  <a:schemeClr val="tx1"/>
                </a:solidFill>
                <a:latin typeface="Times New Roman" panose="02020603050405020304" pitchFamily="18" charset="0"/>
                <a:cs typeface="Times New Roman" panose="02020603050405020304" pitchFamily="18" charset="0"/>
              </a:rPr>
              <a:t>ROM</a:t>
            </a:r>
            <a:r>
              <a:rPr kumimoji="0" lang="zh-CN" altLang="en-US" sz="2400">
                <a:solidFill>
                  <a:schemeClr val="tx1"/>
                </a:solidFill>
                <a:latin typeface="Times New Roman" panose="02020603050405020304" pitchFamily="18" charset="0"/>
                <a:cs typeface="Times New Roman" panose="02020603050405020304" pitchFamily="18" charset="0"/>
              </a:rPr>
              <a:t>（</a:t>
            </a:r>
            <a:r>
              <a:rPr kumimoji="0" lang="en-US" altLang="zh-CN" sz="2400">
                <a:solidFill>
                  <a:schemeClr val="tx1"/>
                </a:solidFill>
                <a:latin typeface="Times New Roman" panose="02020603050405020304" pitchFamily="18" charset="0"/>
                <a:cs typeface="Times New Roman" panose="02020603050405020304" pitchFamily="18" charset="0"/>
              </a:rPr>
              <a:t>EEPROM</a:t>
            </a:r>
            <a:r>
              <a:rPr kumimoji="0" lang="zh-CN" altLang="en-US" sz="2400">
                <a:solidFill>
                  <a:schemeClr val="tx1"/>
                </a:solidFill>
                <a:latin typeface="Times New Roman" panose="02020603050405020304" pitchFamily="18" charset="0"/>
              </a:rPr>
              <a:t>）</a:t>
            </a:r>
          </a:p>
        </p:txBody>
      </p:sp>
      <p:sp>
        <p:nvSpPr>
          <p:cNvPr id="29"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一</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器概述</a:t>
            </a:r>
          </a:p>
        </p:txBody>
      </p:sp>
      <p:sp>
        <p:nvSpPr>
          <p:cNvPr id="30" name="Rectangle 3"/>
          <p:cNvSpPr txBox="1">
            <a:spLocks noChangeArrowheads="1"/>
          </p:cNvSpPr>
          <p:nvPr/>
        </p:nvSpPr>
        <p:spPr bwMode="auto">
          <a:xfrm>
            <a:off x="457135" y="817335"/>
            <a:ext cx="4543577"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2.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半导体存储器的分类</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2147482624"/>
          <p:cNvGraphicFramePr>
            <a:graphicFrameLocks noChangeAspect="1"/>
          </p:cNvGraphicFramePr>
          <p:nvPr/>
        </p:nvGraphicFramePr>
        <p:xfrm>
          <a:off x="1065530" y="763270"/>
          <a:ext cx="7196455" cy="5367655"/>
        </p:xfrm>
        <a:graphic>
          <a:graphicData uri="http://schemas.openxmlformats.org/presentationml/2006/ole">
            <mc:AlternateContent xmlns:mc="http://schemas.openxmlformats.org/markup-compatibility/2006">
              <mc:Choice xmlns:v="urn:schemas-microsoft-com:vml" Requires="v">
                <p:oleObj r:id="rId2" imgW="6705600" imgH="5842000" progId="">
                  <p:embed/>
                </p:oleObj>
              </mc:Choice>
              <mc:Fallback>
                <p:oleObj r:id="rId2" imgW="6705600" imgH="5842000" progId="">
                  <p:embed/>
                  <p:pic>
                    <p:nvPicPr>
                      <p:cNvPr id="0" name="图片 3075"/>
                      <p:cNvPicPr/>
                      <p:nvPr/>
                    </p:nvPicPr>
                    <p:blipFill>
                      <a:blip r:embed="rId3"/>
                      <a:stretch>
                        <a:fillRect/>
                      </a:stretch>
                    </p:blipFill>
                    <p:spPr>
                      <a:xfrm>
                        <a:off x="1065530" y="763270"/>
                        <a:ext cx="7196455" cy="5367655"/>
                      </a:xfrm>
                      <a:prstGeom prst="rect">
                        <a:avLst/>
                      </a:prstGeom>
                      <a:noFill/>
                      <a:ln w="38100">
                        <a:noFill/>
                        <a:miter/>
                      </a:ln>
                    </p:spPr>
                  </p:pic>
                </p:oleObj>
              </mc:Fallback>
            </mc:AlternateContent>
          </a:graphicData>
        </a:graphic>
      </p:graphicFrame>
      <p:sp>
        <p:nvSpPr>
          <p:cNvPr id="3" name="文本框 2"/>
          <p:cNvSpPr txBox="1"/>
          <p:nvPr/>
        </p:nvSpPr>
        <p:spPr>
          <a:xfrm>
            <a:off x="2521585" y="72390"/>
            <a:ext cx="4572000" cy="645160"/>
          </a:xfrm>
          <a:prstGeom prst="rect">
            <a:avLst/>
          </a:prstGeom>
          <a:noFill/>
        </p:spPr>
        <p:txBody>
          <a:bodyPr wrap="square" rtlCol="0" anchor="t">
            <a:spAutoFit/>
          </a:bodyPr>
          <a:lstStyle/>
          <a:p>
            <a:pPr algn="l"/>
            <a:r>
              <a:rPr lang="en-US" altLang="zh-CN"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        </a:t>
            </a:r>
            <a:r>
              <a:rPr lang="zh-CN" altLang="en-US"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综合练习题</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8145" y="701675"/>
            <a:ext cx="3595370" cy="6155690"/>
          </a:xfrm>
        </p:spPr>
        <p:txBody>
          <a:bodyPr/>
          <a:lstStyle/>
          <a:p>
            <a:pPr marL="0" indent="0">
              <a:buNone/>
            </a:pP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CODE ：SEGMENT</a:t>
            </a:r>
          </a:p>
          <a:p>
            <a:r>
              <a:rPr lang="zh-CN" altLang="en-US" sz="1400">
                <a:latin typeface="Times New Roman" panose="02020603050405020304" pitchFamily="18" charset="0"/>
                <a:cs typeface="Times New Roman" panose="02020603050405020304" pitchFamily="18" charset="0"/>
              </a:rPr>
              <a:t>            ASSUME  CS：CODE</a:t>
            </a:r>
          </a:p>
          <a:p>
            <a:r>
              <a:rPr lang="zh-CN" altLang="en-US" sz="1400">
                <a:latin typeface="Times New Roman" panose="02020603050405020304" pitchFamily="18" charset="0"/>
                <a:cs typeface="Times New Roman" panose="02020603050405020304" pitchFamily="18" charset="0"/>
              </a:rPr>
              <a:t>            MOV  AL，13H</a:t>
            </a:r>
          </a:p>
          <a:p>
            <a:r>
              <a:rPr lang="zh-CN" altLang="en-US" sz="1400">
                <a:latin typeface="Times New Roman" panose="02020603050405020304" pitchFamily="18" charset="0"/>
                <a:cs typeface="Times New Roman" panose="02020603050405020304" pitchFamily="18" charset="0"/>
              </a:rPr>
              <a:t>            </a:t>
            </a: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OUT  60H，AL          </a:t>
            </a:r>
            <a:r>
              <a:rPr lang="zh-CN" altLang="en-US" sz="1400">
                <a:solidFill>
                  <a:srgbClr val="FF0000"/>
                </a:solidFill>
                <a:latin typeface="Times New Roman" panose="02020603050405020304" pitchFamily="18" charset="0"/>
                <a:cs typeface="Times New Roman" panose="02020603050405020304" pitchFamily="18" charset="0"/>
              </a:rPr>
              <a:t>；ICW1</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a:t>
            </a: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MOV  AL，70H</a:t>
            </a:r>
          </a:p>
          <a:p>
            <a:r>
              <a:rPr lang="zh-CN" altLang="en-US" sz="1400">
                <a:latin typeface="Times New Roman" panose="02020603050405020304" pitchFamily="18" charset="0"/>
                <a:cs typeface="Times New Roman" panose="02020603050405020304" pitchFamily="18" charset="0"/>
              </a:rPr>
              <a:t>            </a:t>
            </a: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OUT  61H，AL         </a:t>
            </a:r>
            <a:r>
              <a:rPr lang="zh-CN" altLang="en-US" sz="1400">
                <a:solidFill>
                  <a:srgbClr val="FF0000"/>
                </a:solidFill>
                <a:latin typeface="Times New Roman" panose="02020603050405020304" pitchFamily="18" charset="0"/>
                <a:cs typeface="Times New Roman" panose="02020603050405020304" pitchFamily="18" charset="0"/>
              </a:rPr>
              <a:t> ；ICW2</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a:t>
            </a: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MOV  AL，01H</a:t>
            </a:r>
          </a:p>
          <a:p>
            <a:r>
              <a:rPr lang="zh-CN" altLang="en-US" sz="1400">
                <a:latin typeface="Times New Roman" panose="02020603050405020304" pitchFamily="18" charset="0"/>
                <a:cs typeface="Times New Roman" panose="02020603050405020304" pitchFamily="18" charset="0"/>
              </a:rPr>
              <a:t>            </a:t>
            </a: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OUT  61H，AL          </a:t>
            </a:r>
            <a:r>
              <a:rPr lang="zh-CN" altLang="en-US" sz="1400">
                <a:solidFill>
                  <a:srgbClr val="FF0000"/>
                </a:solidFill>
                <a:latin typeface="Times New Roman" panose="02020603050405020304" pitchFamily="18" charset="0"/>
                <a:cs typeface="Times New Roman" panose="02020603050405020304" pitchFamily="18" charset="0"/>
              </a:rPr>
              <a:t>；ICW4</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a:t>
            </a: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IN    AL，61H       </a:t>
            </a:r>
            <a:r>
              <a:rPr lang="zh-CN" altLang="en-US" sz="1400">
                <a:solidFill>
                  <a:srgbClr val="FF0000"/>
                </a:solidFill>
                <a:latin typeface="Times New Roman" panose="02020603050405020304" pitchFamily="18" charset="0"/>
                <a:cs typeface="Times New Roman" panose="02020603050405020304" pitchFamily="18" charset="0"/>
              </a:rPr>
              <a:t>   </a:t>
            </a:r>
            <a:r>
              <a:rPr lang="en-US" altLang="zh-CN" sz="1400">
                <a:solidFill>
                  <a:srgbClr val="FF0000"/>
                </a:solidFill>
                <a:latin typeface="Times New Roman" panose="02020603050405020304" pitchFamily="18" charset="0"/>
                <a:cs typeface="Times New Roman" panose="02020603050405020304" pitchFamily="18" charset="0"/>
              </a:rPr>
              <a:t>  </a:t>
            </a:r>
            <a:r>
              <a:rPr lang="zh-CN" altLang="en-US" sz="1400">
                <a:solidFill>
                  <a:srgbClr val="FF0000"/>
                </a:solidFill>
                <a:latin typeface="Times New Roman" panose="02020603050405020304" pitchFamily="18" charset="0"/>
                <a:cs typeface="Times New Roman" panose="02020603050405020304" pitchFamily="18" charset="0"/>
              </a:rPr>
              <a:t>；OCW1</a:t>
            </a:r>
          </a:p>
          <a:p>
            <a:r>
              <a:rPr lang="zh-CN" altLang="en-US" sz="1400">
                <a:latin typeface="Times New Roman" panose="02020603050405020304" pitchFamily="18" charset="0"/>
                <a:cs typeface="Times New Roman" panose="02020603050405020304" pitchFamily="18" charset="0"/>
              </a:rPr>
              <a:t>            </a:t>
            </a: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AND  AL，0EFH</a:t>
            </a:r>
          </a:p>
          <a:p>
            <a:r>
              <a:rPr lang="zh-CN" altLang="en-US" sz="1400">
                <a:latin typeface="Times New Roman" panose="02020603050405020304" pitchFamily="18" charset="0"/>
                <a:cs typeface="Times New Roman" panose="02020603050405020304" pitchFamily="18" charset="0"/>
              </a:rPr>
              <a:t>            </a:t>
            </a: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OUT  61H，AL   ；    </a:t>
            </a:r>
            <a:r>
              <a:rPr lang="zh-CN" altLang="en-US" sz="1400">
                <a:solidFill>
                  <a:srgbClr val="FF0000"/>
                </a:solidFill>
                <a:latin typeface="Times New Roman" panose="02020603050405020304" pitchFamily="18" charset="0"/>
                <a:cs typeface="Times New Roman" panose="02020603050405020304" pitchFamily="18" charset="0"/>
              </a:rPr>
              <a:t>   </a:t>
            </a:r>
          </a:p>
          <a:p>
            <a:r>
              <a:rPr lang="zh-CN" altLang="en-US" sz="1400">
                <a:solidFill>
                  <a:srgbClr val="FF0000"/>
                </a:solidFill>
                <a:latin typeface="Times New Roman" panose="02020603050405020304" pitchFamily="18" charset="0"/>
                <a:cs typeface="Times New Roman" panose="02020603050405020304" pitchFamily="18" charset="0"/>
              </a:rPr>
              <a:t> </a:t>
            </a:r>
            <a:r>
              <a:rPr lang="en-US" altLang="zh-CN" sz="1400">
                <a:solidFill>
                  <a:srgbClr val="FF0000"/>
                </a:solidFill>
                <a:latin typeface="Times New Roman" panose="02020603050405020304" pitchFamily="18" charset="0"/>
                <a:cs typeface="Times New Roman" panose="02020603050405020304" pitchFamily="18" charset="0"/>
              </a:rPr>
              <a:t>           </a:t>
            </a:r>
            <a:r>
              <a:rPr lang="zh-CN" altLang="en-US" sz="1400">
                <a:solidFill>
                  <a:srgbClr val="FF0000"/>
                </a:solidFill>
                <a:latin typeface="Times New Roman" panose="02020603050405020304" pitchFamily="18" charset="0"/>
                <a:cs typeface="Times New Roman" panose="02020603050405020304" pitchFamily="18" charset="0"/>
              </a:rPr>
              <a:t>；开4号中断</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        (或  MOV AL，0EFH</a:t>
            </a:r>
          </a:p>
          <a:p>
            <a:r>
              <a:rPr lang="zh-CN" altLang="en-US" sz="1400">
                <a:latin typeface="Times New Roman" panose="02020603050405020304" pitchFamily="18" charset="0"/>
                <a:cs typeface="Times New Roman" panose="02020603050405020304" pitchFamily="18" charset="0"/>
              </a:rPr>
              <a:t>             OUT 61H，AL )</a:t>
            </a:r>
          </a:p>
          <a:p>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STI</a:t>
            </a:r>
            <a:r>
              <a:rPr lang="zh-CN" altLang="en-US" sz="1400">
                <a:latin typeface="Times New Roman" panose="02020603050405020304" pitchFamily="18" charset="0"/>
                <a:cs typeface="Times New Roman" panose="02020603050405020304" pitchFamily="18" charset="0"/>
                <a:sym typeface="+mn-ea"/>
              </a:rPr>
              <a:t>；</a:t>
            </a:r>
            <a:r>
              <a:rPr lang="zh-CN" altLang="en-US" sz="1400">
                <a:solidFill>
                  <a:srgbClr val="FF0000"/>
                </a:solidFill>
                <a:latin typeface="Times New Roman" panose="02020603050405020304" pitchFamily="18" charset="0"/>
                <a:cs typeface="Times New Roman" panose="02020603050405020304" pitchFamily="18" charset="0"/>
                <a:sym typeface="+mn-ea"/>
              </a:rPr>
              <a:t>开4号中断  </a:t>
            </a:r>
          </a:p>
          <a:p>
            <a:pPr marL="0" indent="0">
              <a:buNone/>
            </a:pP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PUSH  DS </a:t>
            </a:r>
          </a:p>
          <a:p>
            <a:pPr marL="0" indent="0">
              <a:buNone/>
            </a:pP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MOV  AX，0 </a:t>
            </a:r>
          </a:p>
          <a:p>
            <a:pPr marL="0" indent="0">
              <a:buNone/>
            </a:pP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MOV  DS，AX</a:t>
            </a:r>
          </a:p>
          <a:p>
            <a:pPr marL="0" indent="0">
              <a:buNone/>
            </a:pP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MOV  AX，OFFSET  IRQ4_HALFS     </a:t>
            </a:r>
          </a:p>
          <a:p>
            <a:pPr marL="0" indent="0">
              <a:buNone/>
            </a:pP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MOV  [01D0H]，AX</a:t>
            </a:r>
          </a:p>
          <a:p>
            <a:pPr marL="0" indent="0">
              <a:buNone/>
            </a:pP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MOV  AX，CS</a:t>
            </a:r>
          </a:p>
          <a:p>
            <a:pPr marL="0" indent="0">
              <a:buNone/>
            </a:pP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MOV  [01D2H]，AX</a:t>
            </a:r>
          </a:p>
          <a:p>
            <a:pPr marL="0" indent="0">
              <a:buNone/>
            </a:pPr>
            <a:r>
              <a:rPr lang="en-US" altLang="zh-CN" sz="1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POP   DS</a:t>
            </a:r>
          </a:p>
          <a:p>
            <a:pPr marL="0" indent="0">
              <a:buNone/>
            </a:pPr>
            <a:r>
              <a:rPr lang="zh-CN" altLang="en-US" sz="1400" b="1">
                <a:latin typeface="Times New Roman" panose="02020603050405020304" pitchFamily="18" charset="0"/>
                <a:cs typeface="Times New Roman" panose="02020603050405020304" pitchFamily="18" charset="0"/>
              </a:rPr>
              <a:t> </a:t>
            </a:r>
            <a:r>
              <a:rPr lang="zh-CN" altLang="en-US" sz="1400" b="1">
                <a:solidFill>
                  <a:srgbClr val="FF0000"/>
                </a:solidFill>
                <a:latin typeface="Times New Roman" panose="02020603050405020304" pitchFamily="18" charset="0"/>
                <a:cs typeface="Times New Roman" panose="02020603050405020304" pitchFamily="18" charset="0"/>
              </a:rPr>
              <a:t> </a:t>
            </a:r>
            <a:r>
              <a:rPr lang="zh-CN" altLang="en-US" sz="1400" b="1">
                <a:solidFill>
                  <a:srgbClr val="FF0000"/>
                </a:solidFill>
                <a:latin typeface="Times New Roman" panose="02020603050405020304" pitchFamily="18" charset="0"/>
                <a:cs typeface="Times New Roman" panose="02020603050405020304" pitchFamily="18" charset="0"/>
                <a:sym typeface="+mn-ea"/>
              </a:rPr>
              <a:t>  ；建立中断向量表  </a:t>
            </a:r>
            <a:endParaRPr lang="zh-CN" altLang="en-US" sz="1400" b="1">
              <a:latin typeface="Times New Roman" panose="02020603050405020304" pitchFamily="18" charset="0"/>
              <a:cs typeface="Times New Roman" panose="02020603050405020304" pitchFamily="18" charset="0"/>
            </a:endParaRPr>
          </a:p>
          <a:p>
            <a:pPr marL="0" indent="0">
              <a:buNone/>
            </a:pPr>
            <a:r>
              <a:rPr lang="zh-CN" altLang="en-US" sz="1200" b="1">
                <a:latin typeface="Times New Roman" panose="02020603050405020304" pitchFamily="18" charset="0"/>
                <a:cs typeface="Times New Roman" panose="02020603050405020304" pitchFamily="18" charset="0"/>
              </a:rPr>
              <a:t>            </a:t>
            </a:r>
          </a:p>
        </p:txBody>
      </p:sp>
      <p:sp>
        <p:nvSpPr>
          <p:cNvPr id="100" name="文本框 99"/>
          <p:cNvSpPr txBox="1"/>
          <p:nvPr/>
        </p:nvSpPr>
        <p:spPr>
          <a:xfrm>
            <a:off x="3908425" y="701358"/>
            <a:ext cx="5080000" cy="6446520"/>
          </a:xfrm>
          <a:prstGeom prst="rect">
            <a:avLst/>
          </a:prstGeom>
          <a:noFill/>
          <a:ln w="9525">
            <a:noFill/>
          </a:ln>
        </p:spPr>
        <p:txBody>
          <a:bodyPr wrap="square">
            <a:spAutoFit/>
          </a:bodyPr>
          <a:lstStyle/>
          <a:p>
            <a:pPr marL="342900" indent="-342900" algn="just" fontAlgn="base">
              <a:lnSpc>
                <a:spcPct val="150000"/>
              </a:lnSpc>
              <a:spcBef>
                <a:spcPct val="20000"/>
              </a:spcBef>
              <a:buClrTx/>
              <a:buSzTx/>
              <a:buFontTx/>
              <a:buChar char="•"/>
            </a:pPr>
            <a:r>
              <a:rPr lang="en-US" altLang="zh-CN" sz="1400" kern="0">
                <a:latin typeface="Times New Roman" panose="02020603050405020304" pitchFamily="18" charset="0"/>
                <a:cs typeface="Times New Roman" panose="02020603050405020304" pitchFamily="18" charset="0"/>
              </a:rPr>
              <a:t> </a:t>
            </a:r>
            <a:r>
              <a:rPr lang="zh-CN" altLang="en-US" sz="1400" kern="0">
                <a:latin typeface="Times New Roman" panose="02020603050405020304" pitchFamily="18" charset="0"/>
                <a:cs typeface="Times New Roman" panose="02020603050405020304" pitchFamily="18" charset="0"/>
              </a:rPr>
              <a:t>MOV  AL，10010010B ；</a:t>
            </a:r>
          </a:p>
          <a:p>
            <a:pPr marL="342900" indent="-342900" algn="just" fontAlgn="base">
              <a:lnSpc>
                <a:spcPct val="150000"/>
              </a:lnSpc>
              <a:spcBef>
                <a:spcPct val="20000"/>
              </a:spcBef>
              <a:buClrTx/>
              <a:buSzTx/>
              <a:buFontTx/>
              <a:buChar char="•"/>
            </a:pPr>
            <a:r>
              <a:rPr lang="en-US" altLang="zh-CN" sz="1400" kern="0">
                <a:latin typeface="Times New Roman" panose="02020603050405020304" pitchFamily="18" charset="0"/>
                <a:cs typeface="Times New Roman" panose="02020603050405020304" pitchFamily="18" charset="0"/>
              </a:rPr>
              <a:t> </a:t>
            </a:r>
            <a:r>
              <a:rPr lang="zh-CN" altLang="en-US" sz="1400" kern="0">
                <a:latin typeface="Times New Roman" panose="02020603050405020304" pitchFamily="18" charset="0"/>
                <a:cs typeface="Times New Roman" panose="02020603050405020304" pitchFamily="18" charset="0"/>
              </a:rPr>
              <a:t>OUT  23H，AL；</a:t>
            </a:r>
          </a:p>
          <a:p>
            <a:pPr marL="342900" indent="-342900" algn="just" fontAlgn="base">
              <a:lnSpc>
                <a:spcPct val="150000"/>
              </a:lnSpc>
              <a:spcBef>
                <a:spcPct val="20000"/>
              </a:spcBef>
              <a:buClrTx/>
              <a:buSzTx/>
              <a:buFontTx/>
              <a:buChar char="•"/>
            </a:pPr>
            <a:r>
              <a:rPr lang="en-US" altLang="zh-CN" sz="1400" kern="0">
                <a:latin typeface="Times New Roman" panose="02020603050405020304" pitchFamily="18" charset="0"/>
                <a:cs typeface="Times New Roman" panose="02020603050405020304" pitchFamily="18" charset="0"/>
                <a:sym typeface="+mn-ea"/>
              </a:rPr>
              <a:t> </a:t>
            </a:r>
            <a:r>
              <a:rPr lang="zh-CN" altLang="en-US" sz="1400" kern="0">
                <a:solidFill>
                  <a:srgbClr val="FF0000"/>
                </a:solidFill>
                <a:latin typeface="Times New Roman" panose="02020603050405020304" pitchFamily="18" charset="0"/>
                <a:cs typeface="Times New Roman" panose="02020603050405020304" pitchFamily="18" charset="0"/>
                <a:sym typeface="+mn-ea"/>
              </a:rPr>
              <a:t>8255初始化，所有端口方式0，A、B口输入，C口输出</a:t>
            </a:r>
            <a:endParaRPr lang="zh-CN" altLang="en-US" sz="1400" kern="0">
              <a:solidFill>
                <a:srgbClr val="FF0000"/>
              </a:solidFill>
              <a:latin typeface="Times New Roman" panose="02020603050405020304" pitchFamily="18" charset="0"/>
              <a:cs typeface="Times New Roman" panose="02020603050405020304" pitchFamily="18" charset="0"/>
            </a:endParaRPr>
          </a:p>
          <a:p>
            <a:pPr marL="342900" indent="-342900" algn="just" fontAlgn="base">
              <a:lnSpc>
                <a:spcPct val="150000"/>
              </a:lnSpc>
              <a:spcBef>
                <a:spcPct val="20000"/>
              </a:spcBef>
              <a:buClrTx/>
              <a:buSzTx/>
              <a:buFontTx/>
              <a:buChar char="•"/>
            </a:pPr>
            <a:r>
              <a:rPr lang="en-US" altLang="zh-CN" sz="1400" kern="0">
                <a:latin typeface="Times New Roman" panose="02020603050405020304" pitchFamily="18" charset="0"/>
                <a:cs typeface="Times New Roman" panose="02020603050405020304" pitchFamily="18" charset="0"/>
              </a:rPr>
              <a:t> </a:t>
            </a:r>
            <a:r>
              <a:rPr lang="zh-CN" altLang="en-US" sz="1400" kern="0">
                <a:latin typeface="Times New Roman" panose="02020603050405020304" pitchFamily="18" charset="0"/>
                <a:cs typeface="Times New Roman" panose="02020603050405020304" pitchFamily="18" charset="0"/>
              </a:rPr>
              <a:t>MOV  AL，00110110B   ；</a:t>
            </a:r>
          </a:p>
          <a:p>
            <a:pPr marL="342900" indent="-342900" algn="just" fontAlgn="base">
              <a:lnSpc>
                <a:spcPct val="150000"/>
              </a:lnSpc>
              <a:spcBef>
                <a:spcPct val="20000"/>
              </a:spcBef>
              <a:buClrTx/>
              <a:buSzTx/>
              <a:buFontTx/>
              <a:buChar char="•"/>
            </a:pPr>
            <a:r>
              <a:rPr lang="zh-CN" altLang="en-US" sz="1400" kern="0">
                <a:solidFill>
                  <a:srgbClr val="FF0000"/>
                </a:solidFill>
                <a:latin typeface="Times New Roman" panose="02020603050405020304" pitchFamily="18" charset="0"/>
                <a:cs typeface="Times New Roman" panose="02020603050405020304" pitchFamily="18" charset="0"/>
              </a:rPr>
              <a:t>计数器1，高低位都用，方式3，二进制计数</a:t>
            </a:r>
          </a:p>
          <a:p>
            <a:pPr marL="342900" indent="-342900" algn="just" fontAlgn="base">
              <a:lnSpc>
                <a:spcPct val="150000"/>
              </a:lnSpc>
              <a:spcBef>
                <a:spcPct val="20000"/>
              </a:spcBef>
              <a:buClrTx/>
              <a:buSzTx/>
              <a:buFontTx/>
              <a:buChar char="•"/>
            </a:pPr>
            <a:r>
              <a:rPr lang="en-US" altLang="zh-CN" sz="1400" kern="0">
                <a:latin typeface="Times New Roman" panose="02020603050405020304" pitchFamily="18" charset="0"/>
                <a:cs typeface="Times New Roman" panose="02020603050405020304" pitchFamily="18" charset="0"/>
              </a:rPr>
              <a:t> </a:t>
            </a:r>
            <a:r>
              <a:rPr lang="zh-CN" altLang="en-US" sz="1400" kern="0">
                <a:latin typeface="Times New Roman" panose="02020603050405020304" pitchFamily="18" charset="0"/>
                <a:cs typeface="Times New Roman" panose="02020603050405020304" pitchFamily="18" charset="0"/>
              </a:rPr>
              <a:t>OUT  43H，AL</a:t>
            </a:r>
          </a:p>
          <a:p>
            <a:pPr marL="342900" indent="-342900" algn="just" fontAlgn="base">
              <a:lnSpc>
                <a:spcPct val="150000"/>
              </a:lnSpc>
              <a:spcBef>
                <a:spcPct val="20000"/>
              </a:spcBef>
              <a:buClrTx/>
              <a:buSzTx/>
              <a:buFontTx/>
              <a:buChar char="•"/>
            </a:pPr>
            <a:r>
              <a:rPr lang="zh-CN" altLang="en-US" sz="1400" kern="0">
                <a:latin typeface="Times New Roman" panose="02020603050405020304" pitchFamily="18" charset="0"/>
                <a:cs typeface="Times New Roman" panose="02020603050405020304" pitchFamily="18" charset="0"/>
              </a:rPr>
              <a:t> </a:t>
            </a:r>
            <a:r>
              <a:rPr lang="en-US" altLang="zh-CN" sz="1400" kern="0">
                <a:latin typeface="Times New Roman" panose="02020603050405020304" pitchFamily="18" charset="0"/>
                <a:cs typeface="Times New Roman" panose="02020603050405020304" pitchFamily="18" charset="0"/>
              </a:rPr>
              <a:t> </a:t>
            </a:r>
            <a:r>
              <a:rPr lang="zh-CN" altLang="en-US" sz="1400" kern="0">
                <a:latin typeface="Times New Roman" panose="02020603050405020304" pitchFamily="18" charset="0"/>
                <a:cs typeface="Times New Roman" panose="02020603050405020304" pitchFamily="18" charset="0"/>
              </a:rPr>
              <a:t>MOV  AX，1000</a:t>
            </a:r>
          </a:p>
          <a:p>
            <a:pPr marL="342900" indent="-342900" algn="just" fontAlgn="base">
              <a:lnSpc>
                <a:spcPct val="150000"/>
              </a:lnSpc>
              <a:spcBef>
                <a:spcPct val="20000"/>
              </a:spcBef>
              <a:buClrTx/>
              <a:buSzTx/>
              <a:buFontTx/>
              <a:buChar char="•"/>
            </a:pPr>
            <a:r>
              <a:rPr lang="zh-CN" altLang="en-US" sz="1400" kern="0">
                <a:latin typeface="Times New Roman" panose="02020603050405020304" pitchFamily="18" charset="0"/>
                <a:cs typeface="Times New Roman" panose="02020603050405020304" pitchFamily="18" charset="0"/>
              </a:rPr>
              <a:t> </a:t>
            </a:r>
            <a:r>
              <a:rPr lang="en-US" altLang="zh-CN" sz="1400" kern="0">
                <a:latin typeface="Times New Roman" panose="02020603050405020304" pitchFamily="18" charset="0"/>
                <a:cs typeface="Times New Roman" panose="02020603050405020304" pitchFamily="18" charset="0"/>
              </a:rPr>
              <a:t> </a:t>
            </a:r>
            <a:r>
              <a:rPr lang="zh-CN" altLang="en-US" sz="1400" kern="0">
                <a:latin typeface="Times New Roman" panose="02020603050405020304" pitchFamily="18" charset="0"/>
                <a:cs typeface="Times New Roman" panose="02020603050405020304" pitchFamily="18" charset="0"/>
              </a:rPr>
              <a:t>OUT  40H，AL</a:t>
            </a:r>
          </a:p>
          <a:p>
            <a:pPr marL="342900" indent="-342900" algn="just" fontAlgn="base">
              <a:lnSpc>
                <a:spcPct val="150000"/>
              </a:lnSpc>
              <a:spcBef>
                <a:spcPct val="20000"/>
              </a:spcBef>
              <a:buClrTx/>
              <a:buSzTx/>
              <a:buFontTx/>
              <a:buChar char="•"/>
            </a:pPr>
            <a:r>
              <a:rPr lang="zh-CN" altLang="en-US" sz="1400" kern="0">
                <a:latin typeface="Times New Roman" panose="02020603050405020304" pitchFamily="18" charset="0"/>
                <a:cs typeface="Times New Roman" panose="02020603050405020304" pitchFamily="18" charset="0"/>
              </a:rPr>
              <a:t> </a:t>
            </a:r>
            <a:r>
              <a:rPr lang="en-US" altLang="zh-CN" sz="1400" kern="0">
                <a:latin typeface="Times New Roman" panose="02020603050405020304" pitchFamily="18" charset="0"/>
                <a:cs typeface="Times New Roman" panose="02020603050405020304" pitchFamily="18" charset="0"/>
              </a:rPr>
              <a:t> </a:t>
            </a:r>
            <a:r>
              <a:rPr lang="zh-CN" altLang="en-US" sz="1400" kern="0">
                <a:latin typeface="Times New Roman" panose="02020603050405020304" pitchFamily="18" charset="0"/>
                <a:cs typeface="Times New Roman" panose="02020603050405020304" pitchFamily="18" charset="0"/>
              </a:rPr>
              <a:t>MOV  AL，AH</a:t>
            </a:r>
          </a:p>
          <a:p>
            <a:pPr marL="342900" indent="-342900" algn="just" fontAlgn="base">
              <a:lnSpc>
                <a:spcPct val="150000"/>
              </a:lnSpc>
              <a:spcBef>
                <a:spcPct val="20000"/>
              </a:spcBef>
              <a:buClrTx/>
              <a:buSzTx/>
              <a:buFontTx/>
              <a:buChar char="•"/>
            </a:pPr>
            <a:r>
              <a:rPr lang="zh-CN" altLang="en-US" sz="1400" kern="0">
                <a:latin typeface="Times New Roman" panose="02020603050405020304" pitchFamily="18" charset="0"/>
                <a:cs typeface="Times New Roman" panose="02020603050405020304" pitchFamily="18" charset="0"/>
              </a:rPr>
              <a:t> </a:t>
            </a:r>
            <a:r>
              <a:rPr lang="en-US" altLang="zh-CN" sz="1400" kern="0">
                <a:latin typeface="Times New Roman" panose="02020603050405020304" pitchFamily="18" charset="0"/>
                <a:cs typeface="Times New Roman" panose="02020603050405020304" pitchFamily="18" charset="0"/>
              </a:rPr>
              <a:t> </a:t>
            </a:r>
            <a:r>
              <a:rPr lang="zh-CN" altLang="en-US" sz="1400" kern="0">
                <a:latin typeface="Times New Roman" panose="02020603050405020304" pitchFamily="18" charset="0"/>
                <a:cs typeface="Times New Roman" panose="02020603050405020304" pitchFamily="18" charset="0"/>
              </a:rPr>
              <a:t>OUT  40H，AL</a:t>
            </a:r>
          </a:p>
          <a:p>
            <a:pPr marL="342900" indent="-342900" algn="just" fontAlgn="base">
              <a:lnSpc>
                <a:spcPct val="150000"/>
              </a:lnSpc>
              <a:spcBef>
                <a:spcPct val="20000"/>
              </a:spcBef>
              <a:buClrTx/>
              <a:buSzTx/>
              <a:buFontTx/>
              <a:buChar char="•"/>
            </a:pPr>
            <a:r>
              <a:rPr lang="en-US" altLang="zh-CN" sz="1400" kern="0">
                <a:latin typeface="Times New Roman" panose="02020603050405020304" pitchFamily="18" charset="0"/>
                <a:cs typeface="Times New Roman" panose="02020603050405020304" pitchFamily="18" charset="0"/>
              </a:rPr>
              <a:t>  </a:t>
            </a:r>
            <a:r>
              <a:rPr lang="zh-CN" altLang="en-US" sz="1400" kern="0">
                <a:latin typeface="Times New Roman" panose="02020603050405020304" pitchFamily="18" charset="0"/>
                <a:cs typeface="Times New Roman" panose="02020603050405020304" pitchFamily="18" charset="0"/>
              </a:rPr>
              <a:t>MOV  AL，01110110B    ；</a:t>
            </a:r>
          </a:p>
          <a:p>
            <a:pPr marL="342900" indent="-342900" algn="just" fontAlgn="base">
              <a:lnSpc>
                <a:spcPct val="150000"/>
              </a:lnSpc>
              <a:spcBef>
                <a:spcPct val="20000"/>
              </a:spcBef>
              <a:buClrTx/>
              <a:buSzTx/>
              <a:buFontTx/>
              <a:buChar char="•"/>
            </a:pPr>
            <a:r>
              <a:rPr lang="zh-CN" altLang="en-US" sz="1400" kern="0">
                <a:latin typeface="Times New Roman" panose="02020603050405020304" pitchFamily="18" charset="0"/>
                <a:cs typeface="Times New Roman" panose="02020603050405020304" pitchFamily="18" charset="0"/>
              </a:rPr>
              <a:t> </a:t>
            </a:r>
            <a:r>
              <a:rPr lang="en-US" altLang="zh-CN" sz="1400" kern="0">
                <a:latin typeface="Times New Roman" panose="02020603050405020304" pitchFamily="18" charset="0"/>
                <a:cs typeface="Times New Roman" panose="02020603050405020304" pitchFamily="18" charset="0"/>
              </a:rPr>
              <a:t> </a:t>
            </a:r>
            <a:r>
              <a:rPr lang="zh-CN" altLang="en-US" sz="1400" kern="0">
                <a:solidFill>
                  <a:srgbClr val="FF0000"/>
                </a:solidFill>
                <a:latin typeface="Times New Roman" panose="02020603050405020304" pitchFamily="18" charset="0"/>
                <a:cs typeface="Times New Roman" panose="02020603050405020304" pitchFamily="18" charset="0"/>
              </a:rPr>
              <a:t>计数器2高低位都用，方式3，二进制计数</a:t>
            </a:r>
          </a:p>
          <a:p>
            <a:pPr marL="342900" indent="-342900" algn="just" fontAlgn="base">
              <a:lnSpc>
                <a:spcPct val="150000"/>
              </a:lnSpc>
              <a:spcBef>
                <a:spcPct val="20000"/>
              </a:spcBef>
              <a:buClrTx/>
              <a:buSzTx/>
              <a:buFontTx/>
              <a:buChar char="•"/>
            </a:pPr>
            <a:r>
              <a:rPr lang="zh-CN" altLang="en-US" sz="1400" kern="0">
                <a:latin typeface="Times New Roman" panose="02020603050405020304" pitchFamily="18" charset="0"/>
                <a:cs typeface="Times New Roman" panose="02020603050405020304" pitchFamily="18" charset="0"/>
              </a:rPr>
              <a:t>  OUT  43H，AL</a:t>
            </a:r>
          </a:p>
          <a:p>
            <a:pPr marL="342900" indent="-342900" algn="just" fontAlgn="base">
              <a:lnSpc>
                <a:spcPct val="150000"/>
              </a:lnSpc>
              <a:spcBef>
                <a:spcPct val="20000"/>
              </a:spcBef>
              <a:buClrTx/>
              <a:buSzTx/>
              <a:buFontTx/>
              <a:buChar char="•"/>
            </a:pPr>
            <a:r>
              <a:rPr lang="zh-CN" altLang="en-US" sz="1400" kern="0">
                <a:latin typeface="Times New Roman" panose="02020603050405020304" pitchFamily="18" charset="0"/>
                <a:cs typeface="Times New Roman" panose="02020603050405020304" pitchFamily="18" charset="0"/>
              </a:rPr>
              <a:t>  MOV  AX，500</a:t>
            </a:r>
          </a:p>
          <a:p>
            <a:pPr marL="342900" indent="-342900" algn="just" fontAlgn="base">
              <a:lnSpc>
                <a:spcPct val="150000"/>
              </a:lnSpc>
              <a:spcBef>
                <a:spcPct val="20000"/>
              </a:spcBef>
              <a:buClrTx/>
              <a:buSzTx/>
              <a:buFontTx/>
              <a:buChar char="•"/>
            </a:pPr>
            <a:r>
              <a:rPr lang="zh-CN" altLang="en-US" sz="1400" kern="0">
                <a:latin typeface="Times New Roman" panose="02020603050405020304" pitchFamily="18" charset="0"/>
                <a:cs typeface="Times New Roman" panose="02020603050405020304" pitchFamily="18" charset="0"/>
              </a:rPr>
              <a:t>  OUT  41H，AL</a:t>
            </a:r>
          </a:p>
          <a:p>
            <a:pPr marL="342900" indent="-342900" algn="just" fontAlgn="base">
              <a:lnSpc>
                <a:spcPct val="150000"/>
              </a:lnSpc>
              <a:spcBef>
                <a:spcPct val="20000"/>
              </a:spcBef>
              <a:buClrTx/>
              <a:buSzTx/>
              <a:buFontTx/>
              <a:buChar char="•"/>
            </a:pPr>
            <a:r>
              <a:rPr lang="zh-CN" altLang="en-US" sz="1400" kern="0">
                <a:latin typeface="Times New Roman" panose="02020603050405020304" pitchFamily="18" charset="0"/>
                <a:cs typeface="Times New Roman" panose="02020603050405020304" pitchFamily="18" charset="0"/>
              </a:rPr>
              <a:t> </a:t>
            </a:r>
            <a:r>
              <a:rPr lang="en-US" altLang="zh-CN" sz="1400" kern="0">
                <a:latin typeface="Times New Roman" panose="02020603050405020304" pitchFamily="18" charset="0"/>
                <a:cs typeface="Times New Roman" panose="02020603050405020304" pitchFamily="18" charset="0"/>
              </a:rPr>
              <a:t> </a:t>
            </a:r>
            <a:r>
              <a:rPr lang="zh-CN" altLang="en-US" sz="1400" kern="0">
                <a:latin typeface="Times New Roman" panose="02020603050405020304" pitchFamily="18" charset="0"/>
                <a:cs typeface="Times New Roman" panose="02020603050405020304" pitchFamily="18" charset="0"/>
              </a:rPr>
              <a:t>MOV  AL，AH</a:t>
            </a:r>
          </a:p>
          <a:p>
            <a:pPr marL="342900" indent="-342900" algn="just" fontAlgn="base">
              <a:lnSpc>
                <a:spcPct val="150000"/>
              </a:lnSpc>
              <a:spcBef>
                <a:spcPct val="20000"/>
              </a:spcBef>
              <a:buClrTx/>
              <a:buSzTx/>
              <a:buFontTx/>
              <a:buChar char="•"/>
            </a:pPr>
            <a:r>
              <a:rPr lang="zh-CN" altLang="en-US" sz="1400" kern="0">
                <a:latin typeface="Times New Roman" panose="02020603050405020304" pitchFamily="18" charset="0"/>
                <a:cs typeface="Times New Roman" panose="02020603050405020304" pitchFamily="18" charset="0"/>
              </a:rPr>
              <a:t> </a:t>
            </a:r>
            <a:r>
              <a:rPr lang="en-US" altLang="zh-CN" sz="1400" kern="0">
                <a:latin typeface="Times New Roman" panose="02020603050405020304" pitchFamily="18" charset="0"/>
                <a:cs typeface="Times New Roman" panose="02020603050405020304" pitchFamily="18" charset="0"/>
              </a:rPr>
              <a:t> </a:t>
            </a:r>
            <a:r>
              <a:rPr lang="zh-CN" altLang="en-US" sz="1400" kern="0">
                <a:latin typeface="Times New Roman" panose="02020603050405020304" pitchFamily="18" charset="0"/>
                <a:cs typeface="Times New Roman" panose="02020603050405020304" pitchFamily="18" charset="0"/>
              </a:rPr>
              <a:t>OUT  41H，AL</a:t>
            </a:r>
            <a:r>
              <a:rPr lang="en-US" altLang="zh-CN" sz="1400" kern="0">
                <a:latin typeface="Times New Roman" panose="02020603050405020304" pitchFamily="18" charset="0"/>
                <a:cs typeface="Times New Roman" panose="02020603050405020304" pitchFamily="18" charset="0"/>
              </a:rPr>
              <a:t>；</a:t>
            </a:r>
          </a:p>
          <a:p>
            <a:pPr marL="342900" indent="-342900" algn="just" fontAlgn="base">
              <a:lnSpc>
                <a:spcPct val="150000"/>
              </a:lnSpc>
              <a:spcBef>
                <a:spcPct val="20000"/>
              </a:spcBef>
              <a:buClrTx/>
              <a:buSzTx/>
              <a:buFontTx/>
              <a:buChar char="•"/>
            </a:pPr>
            <a:r>
              <a:rPr lang="zh-CN" altLang="en-US" sz="1400" kern="0">
                <a:solidFill>
                  <a:srgbClr val="FF0000"/>
                </a:solidFill>
                <a:latin typeface="Times New Roman" panose="02020603050405020304" pitchFamily="18" charset="0"/>
                <a:cs typeface="Times New Roman" panose="02020603050405020304" pitchFamily="18" charset="0"/>
              </a:rPr>
              <a:t>  8253初始化</a:t>
            </a:r>
            <a:r>
              <a:rPr lang="en-US" altLang="zh-CN" sz="1400" kern="0">
                <a:latin typeface="Times New Roman" panose="02020603050405020304" pitchFamily="18" charset="0"/>
                <a:cs typeface="Times New Roman" panose="02020603050405020304" pitchFamily="18" charset="0"/>
              </a:rPr>
              <a:t> </a:t>
            </a:r>
          </a:p>
          <a:p>
            <a:pPr marL="342900" indent="-342900" algn="just" fontAlgn="base">
              <a:lnSpc>
                <a:spcPct val="150000"/>
              </a:lnSpc>
              <a:spcBef>
                <a:spcPct val="20000"/>
              </a:spcBef>
              <a:buClrTx/>
              <a:buSzTx/>
              <a:buFontTx/>
              <a:buChar char="•"/>
            </a:pPr>
            <a:r>
              <a:rPr lang="en-US" altLang="zh-CN" sz="1400" kern="0">
                <a:latin typeface="Times New Roman" panose="02020603050405020304" pitchFamily="18" charset="0"/>
                <a:cs typeface="Times New Roman" panose="02020603050405020304" pitchFamily="18" charset="0"/>
              </a:rPr>
              <a:t>           </a:t>
            </a:r>
          </a:p>
        </p:txBody>
      </p:sp>
      <p:sp>
        <p:nvSpPr>
          <p:cNvPr id="2" name="文本框 1"/>
          <p:cNvSpPr txBox="1"/>
          <p:nvPr>
            <p:custDataLst>
              <p:tags r:id="rId1"/>
            </p:custDataLst>
          </p:nvPr>
        </p:nvSpPr>
        <p:spPr>
          <a:xfrm>
            <a:off x="2521585" y="72390"/>
            <a:ext cx="4572000" cy="645160"/>
          </a:xfrm>
          <a:prstGeom prst="rect">
            <a:avLst/>
          </a:prstGeom>
          <a:noFill/>
        </p:spPr>
        <p:txBody>
          <a:bodyPr wrap="square" rtlCol="0" anchor="t">
            <a:spAutoFit/>
          </a:bodyPr>
          <a:lstStyle/>
          <a:p>
            <a:pPr algn="l"/>
            <a:r>
              <a:rPr lang="en-US" altLang="zh-CN"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        </a:t>
            </a:r>
            <a:r>
              <a:rPr lang="zh-CN" altLang="en-US"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综合练习题</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27455"/>
            <a:ext cx="3862705" cy="5304155"/>
          </a:xfrm>
        </p:spPr>
        <p:txBody>
          <a:bodyPr/>
          <a:lstStyle/>
          <a:p>
            <a:pPr marL="0" indent="0">
              <a:buNone/>
            </a:pPr>
            <a:r>
              <a:rPr lang="zh-CN" altLang="en-US" sz="1600">
                <a:latin typeface="Times New Roman" panose="02020603050405020304" pitchFamily="18" charset="0"/>
                <a:cs typeface="Times New Roman" panose="02020603050405020304" pitchFamily="18" charset="0"/>
              </a:rPr>
              <a:t>MAIN ：JMP  MAIN </a:t>
            </a:r>
            <a:r>
              <a:rPr lang="zh-CN" altLang="en-US" sz="1600">
                <a:latin typeface="Times New Roman" panose="02020603050405020304" pitchFamily="18" charset="0"/>
                <a:cs typeface="Times New Roman" panose="02020603050405020304" pitchFamily="18" charset="0"/>
                <a:sym typeface="+mn-ea"/>
              </a:rPr>
              <a:t>；循环跳转  </a:t>
            </a:r>
            <a:r>
              <a:rPr lang="zh-CN" altLang="en-US" sz="1600">
                <a:latin typeface="Times New Roman" panose="02020603050405020304" pitchFamily="18" charset="0"/>
                <a:cs typeface="Times New Roman" panose="02020603050405020304" pitchFamily="18" charset="0"/>
              </a:rPr>
              <a:t>  </a:t>
            </a:r>
          </a:p>
          <a:p>
            <a:pPr marL="0" indent="0">
              <a:buNone/>
            </a:pPr>
            <a:r>
              <a:rPr lang="zh-CN" altLang="en-US" sz="1600" b="1">
                <a:solidFill>
                  <a:srgbClr val="FF0000"/>
                </a:solidFill>
                <a:latin typeface="Times New Roman" panose="02020603050405020304" pitchFamily="18" charset="0"/>
                <a:cs typeface="Times New Roman" panose="02020603050405020304" pitchFamily="18" charset="0"/>
              </a:rPr>
              <a:t>IRQ5_2S：</a:t>
            </a:r>
          </a:p>
          <a:p>
            <a:pPr marL="0" indent="0">
              <a:buNone/>
            </a:pPr>
            <a:r>
              <a:rPr lang="zh-CN" altLang="en-US" sz="1600">
                <a:latin typeface="Times New Roman" panose="02020603050405020304" pitchFamily="18" charset="0"/>
                <a:cs typeface="Times New Roman" panose="02020603050405020304" pitchFamily="18" charset="0"/>
              </a:rPr>
              <a:t>IN  AL，20H </a:t>
            </a:r>
            <a:r>
              <a:rPr lang="en-US" altLang="zh-CN" sz="1600">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；A口读入数据X</a:t>
            </a:r>
          </a:p>
          <a:p>
            <a:pPr marL="0" indent="0">
              <a:buNone/>
            </a:pPr>
            <a:r>
              <a:rPr lang="zh-CN" altLang="en-US" sz="1600">
                <a:latin typeface="Times New Roman" panose="02020603050405020304" pitchFamily="18" charset="0"/>
                <a:cs typeface="Times New Roman" panose="02020603050405020304" pitchFamily="18" charset="0"/>
              </a:rPr>
              <a:t>MOV  BL，2 </a:t>
            </a:r>
          </a:p>
          <a:p>
            <a:pPr marL="0" indent="0">
              <a:buNone/>
            </a:pPr>
            <a:r>
              <a:rPr lang="zh-CN" altLang="en-US" sz="1600">
                <a:latin typeface="Times New Roman" panose="02020603050405020304" pitchFamily="18" charset="0"/>
                <a:cs typeface="Times New Roman" panose="02020603050405020304" pitchFamily="18" charset="0"/>
              </a:rPr>
              <a:t>MUL  BL</a:t>
            </a:r>
          </a:p>
          <a:p>
            <a:pPr marL="0" indent="0">
              <a:buNone/>
            </a:pPr>
            <a:r>
              <a:rPr lang="zh-CN" altLang="en-US" sz="1600">
                <a:latin typeface="Times New Roman" panose="02020603050405020304" pitchFamily="18" charset="0"/>
                <a:cs typeface="Times New Roman" panose="02020603050405020304" pitchFamily="18" charset="0"/>
              </a:rPr>
              <a:t>MOV  BX，AX</a:t>
            </a:r>
          </a:p>
          <a:p>
            <a:pPr marL="0" indent="0">
              <a:buNone/>
            </a:pPr>
            <a:r>
              <a:rPr lang="zh-CN" altLang="en-US" sz="1600">
                <a:latin typeface="Times New Roman" panose="02020603050405020304" pitchFamily="18" charset="0"/>
                <a:cs typeface="Times New Roman" panose="02020603050405020304" pitchFamily="18" charset="0"/>
              </a:rPr>
              <a:t>IN    AL，21H </a:t>
            </a:r>
            <a:r>
              <a:rPr lang="en-US" altLang="zh-CN" sz="1600">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；B口读入数据Y</a:t>
            </a:r>
          </a:p>
          <a:p>
            <a:pPr marL="0" indent="0">
              <a:buNone/>
            </a:pPr>
            <a:r>
              <a:rPr lang="zh-CN" altLang="en-US" sz="1600">
                <a:latin typeface="Times New Roman" panose="02020603050405020304" pitchFamily="18" charset="0"/>
                <a:cs typeface="Times New Roman" panose="02020603050405020304" pitchFamily="18" charset="0"/>
              </a:rPr>
              <a:t>MOV  AH，0</a:t>
            </a:r>
          </a:p>
          <a:p>
            <a:pPr marL="0" indent="0">
              <a:buNone/>
            </a:pPr>
            <a:r>
              <a:rPr lang="zh-CN" altLang="en-US" sz="1600">
                <a:latin typeface="Times New Roman" panose="02020603050405020304" pitchFamily="18" charset="0"/>
                <a:cs typeface="Times New Roman" panose="02020603050405020304" pitchFamily="18" charset="0"/>
              </a:rPr>
              <a:t>ADD  BX，AX </a:t>
            </a:r>
            <a:r>
              <a:rPr lang="en-US" altLang="zh-CN" sz="1600">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；以上二者控制运算 </a:t>
            </a:r>
            <a:r>
              <a:rPr lang="zh-CN" altLang="en-US" sz="1600">
                <a:latin typeface="Times New Roman" panose="02020603050405020304" pitchFamily="18" charset="0"/>
                <a:cs typeface="Times New Roman" panose="02020603050405020304" pitchFamily="18" charset="0"/>
              </a:rPr>
              <a:t> </a:t>
            </a:r>
          </a:p>
          <a:p>
            <a:pPr marL="0" indent="0">
              <a:buNone/>
            </a:pPr>
            <a:r>
              <a:rPr lang="zh-CN" altLang="en-US" sz="1600">
                <a:latin typeface="Times New Roman" panose="02020603050405020304" pitchFamily="18" charset="0"/>
                <a:cs typeface="Times New Roman" panose="02020603050405020304" pitchFamily="18" charset="0"/>
              </a:rPr>
              <a:t>CMP  BX，51</a:t>
            </a:r>
          </a:p>
          <a:p>
            <a:pPr marL="0" indent="0">
              <a:buNone/>
            </a:pPr>
            <a:r>
              <a:rPr lang="zh-CN" altLang="en-US" sz="1600">
                <a:latin typeface="Times New Roman" panose="02020603050405020304" pitchFamily="18" charset="0"/>
                <a:cs typeface="Times New Roman" panose="02020603050405020304" pitchFamily="18" charset="0"/>
              </a:rPr>
              <a:t>JB  ON_LAMP1</a:t>
            </a:r>
            <a:r>
              <a:rPr lang="en-US" altLang="zh-CN" sz="1600">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小于</a:t>
            </a:r>
            <a:r>
              <a:rPr lang="en-US" altLang="zh-CN" sz="1600">
                <a:solidFill>
                  <a:srgbClr val="FF0000"/>
                </a:solidFill>
                <a:latin typeface="Times New Roman" panose="02020603050405020304" pitchFamily="18" charset="0"/>
                <a:cs typeface="Times New Roman" panose="02020603050405020304" pitchFamily="18" charset="0"/>
              </a:rPr>
              <a:t>51</a:t>
            </a:r>
            <a:r>
              <a:rPr lang="zh-CN" altLang="en-US" sz="1600">
                <a:solidFill>
                  <a:srgbClr val="FF0000"/>
                </a:solidFill>
                <a:latin typeface="Times New Roman" panose="02020603050405020304" pitchFamily="18" charset="0"/>
                <a:cs typeface="Times New Roman" panose="02020603050405020304" pitchFamily="18" charset="0"/>
              </a:rPr>
              <a:t>时灯</a:t>
            </a:r>
            <a:r>
              <a:rPr lang="en-US" altLang="zh-CN" sz="1600">
                <a:solidFill>
                  <a:srgbClr val="FF0000"/>
                </a:solidFill>
                <a:latin typeface="Times New Roman" panose="02020603050405020304" pitchFamily="18" charset="0"/>
                <a:cs typeface="Times New Roman" panose="02020603050405020304" pitchFamily="18" charset="0"/>
              </a:rPr>
              <a:t>1</a:t>
            </a:r>
            <a:r>
              <a:rPr lang="zh-CN" altLang="en-US" sz="1600">
                <a:solidFill>
                  <a:srgbClr val="FF0000"/>
                </a:solidFill>
                <a:latin typeface="Times New Roman" panose="02020603050405020304" pitchFamily="18" charset="0"/>
                <a:cs typeface="Times New Roman" panose="02020603050405020304" pitchFamily="18" charset="0"/>
              </a:rPr>
              <a:t>亮</a:t>
            </a:r>
            <a:endParaRPr lang="zh-CN" altLang="en-US" sz="1600">
              <a:latin typeface="Times New Roman" panose="02020603050405020304" pitchFamily="18" charset="0"/>
              <a:cs typeface="Times New Roman" panose="02020603050405020304" pitchFamily="18" charset="0"/>
            </a:endParaRPr>
          </a:p>
          <a:p>
            <a:pPr marL="0" indent="0">
              <a:buNone/>
            </a:pPr>
            <a:r>
              <a:rPr lang="zh-CN" altLang="en-US" sz="1600">
                <a:solidFill>
                  <a:schemeClr val="tx1"/>
                </a:solidFill>
                <a:latin typeface="Times New Roman" panose="02020603050405020304" pitchFamily="18" charset="0"/>
                <a:cs typeface="Times New Roman" panose="02020603050405020304" pitchFamily="18" charset="0"/>
              </a:rPr>
              <a:t>MOV  AL，02H </a:t>
            </a:r>
            <a:r>
              <a:rPr lang="zh-CN" altLang="en-US" sz="1600">
                <a:solidFill>
                  <a:srgbClr val="FF0000"/>
                </a:solidFill>
                <a:latin typeface="Times New Roman" panose="02020603050405020304" pitchFamily="18" charset="0"/>
                <a:cs typeface="Times New Roman" panose="02020603050405020304" pitchFamily="18" charset="0"/>
              </a:rPr>
              <a:t>；</a:t>
            </a:r>
            <a:r>
              <a:rPr lang="en-US" altLang="zh-CN" sz="1600">
                <a:solidFill>
                  <a:srgbClr val="FF0000"/>
                </a:solidFill>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大于等于51灯1灭</a:t>
            </a:r>
            <a:endParaRPr lang="zh-CN" altLang="en-US" sz="1600">
              <a:solidFill>
                <a:schemeClr val="tx1"/>
              </a:solidFill>
              <a:latin typeface="Times New Roman" panose="02020603050405020304" pitchFamily="18" charset="0"/>
              <a:cs typeface="Times New Roman" panose="02020603050405020304" pitchFamily="18" charset="0"/>
            </a:endParaRPr>
          </a:p>
          <a:p>
            <a:pPr marL="0" indent="0">
              <a:buNone/>
            </a:pPr>
            <a:r>
              <a:rPr lang="zh-CN" altLang="en-US" sz="1600">
                <a:solidFill>
                  <a:schemeClr val="tx1"/>
                </a:solidFill>
                <a:latin typeface="Times New Roman" panose="02020603050405020304" pitchFamily="18" charset="0"/>
                <a:cs typeface="Times New Roman" panose="02020603050405020304" pitchFamily="18" charset="0"/>
              </a:rPr>
              <a:t>OUT  23H，AL</a:t>
            </a:r>
            <a:r>
              <a:rPr lang="en-US" altLang="zh-CN" sz="1600">
                <a:solidFill>
                  <a:schemeClr val="tx1"/>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a:t>
            </a:r>
            <a:r>
              <a:rPr lang="en-US" altLang="zh-CN" sz="1600">
                <a:solidFill>
                  <a:srgbClr val="FF0000"/>
                </a:solidFill>
                <a:latin typeface="Times New Roman" panose="02020603050405020304" pitchFamily="18" charset="0"/>
                <a:cs typeface="Times New Roman" panose="02020603050405020304" pitchFamily="18" charset="0"/>
              </a:rPr>
              <a:t>  PC1</a:t>
            </a:r>
            <a:r>
              <a:rPr lang="zh-CN" altLang="en-US" sz="1600">
                <a:solidFill>
                  <a:srgbClr val="FF0000"/>
                </a:solidFill>
                <a:latin typeface="Times New Roman" panose="02020603050405020304" pitchFamily="18" charset="0"/>
                <a:cs typeface="Times New Roman" panose="02020603050405020304" pitchFamily="18" charset="0"/>
              </a:rPr>
              <a:t>是置位为</a:t>
            </a:r>
            <a:r>
              <a:rPr lang="en-US" altLang="zh-CN" sz="1600">
                <a:solidFill>
                  <a:srgbClr val="FF0000"/>
                </a:solidFill>
                <a:latin typeface="Times New Roman" panose="02020603050405020304" pitchFamily="18" charset="0"/>
                <a:cs typeface="Times New Roman" panose="02020603050405020304" pitchFamily="18" charset="0"/>
              </a:rPr>
              <a:t>0</a:t>
            </a:r>
            <a:endParaRPr lang="zh-CN" altLang="en-US" sz="1600">
              <a:solidFill>
                <a:schemeClr val="tx1"/>
              </a:solidFill>
              <a:latin typeface="Times New Roman" panose="02020603050405020304" pitchFamily="18" charset="0"/>
              <a:cs typeface="Times New Roman" panose="02020603050405020304" pitchFamily="18" charset="0"/>
            </a:endParaRPr>
          </a:p>
          <a:p>
            <a:pPr marL="0" indent="0">
              <a:buNone/>
            </a:pPr>
            <a:r>
              <a:rPr lang="zh-CN" altLang="en-US" sz="1600">
                <a:latin typeface="Times New Roman" panose="02020603050405020304" pitchFamily="18" charset="0"/>
                <a:cs typeface="Times New Roman" panose="02020603050405020304" pitchFamily="18" charset="0"/>
              </a:rPr>
              <a:t>JMP   CTRL_2</a:t>
            </a:r>
            <a:r>
              <a:rPr lang="en-US" altLang="zh-CN" sz="1600">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 ；</a:t>
            </a:r>
            <a:endParaRPr lang="zh-CN" altLang="en-US" sz="1600">
              <a:latin typeface="Times New Roman" panose="02020603050405020304" pitchFamily="18" charset="0"/>
              <a:cs typeface="Times New Roman" panose="02020603050405020304" pitchFamily="18" charset="0"/>
            </a:endParaRPr>
          </a:p>
          <a:p>
            <a:pPr marL="0" indent="0">
              <a:buNone/>
            </a:pPr>
            <a:r>
              <a:rPr lang="zh-CN" altLang="en-US" sz="1600" b="1">
                <a:solidFill>
                  <a:srgbClr val="FF0000"/>
                </a:solidFill>
                <a:latin typeface="Times New Roman" panose="02020603050405020304" pitchFamily="18" charset="0"/>
                <a:cs typeface="Times New Roman" panose="02020603050405020304" pitchFamily="18" charset="0"/>
              </a:rPr>
              <a:t>ON_LAMP1：</a:t>
            </a:r>
          </a:p>
          <a:p>
            <a:pPr marL="0" indent="0">
              <a:buNone/>
            </a:pPr>
            <a:r>
              <a:rPr lang="zh-CN" altLang="en-US" sz="1600">
                <a:latin typeface="Times New Roman" panose="02020603050405020304" pitchFamily="18" charset="0"/>
                <a:cs typeface="Times New Roman" panose="02020603050405020304" pitchFamily="18" charset="0"/>
              </a:rPr>
              <a:t>MOV  AL，03H </a:t>
            </a:r>
            <a:r>
              <a:rPr lang="en-US" altLang="zh-CN" sz="1600">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；小于51灯1亮</a:t>
            </a:r>
            <a:endParaRPr lang="zh-CN" altLang="en-US" sz="1600">
              <a:latin typeface="Times New Roman" panose="02020603050405020304" pitchFamily="18" charset="0"/>
              <a:cs typeface="Times New Roman" panose="02020603050405020304" pitchFamily="18" charset="0"/>
            </a:endParaRPr>
          </a:p>
          <a:p>
            <a:pPr marL="0" indent="0">
              <a:buNone/>
            </a:pPr>
            <a:r>
              <a:rPr lang="zh-CN" altLang="en-US" sz="1600">
                <a:latin typeface="Times New Roman" panose="02020603050405020304" pitchFamily="18" charset="0"/>
                <a:cs typeface="Times New Roman" panose="02020603050405020304" pitchFamily="18" charset="0"/>
              </a:rPr>
              <a:t>OUT  23H，AL</a:t>
            </a:r>
            <a:r>
              <a:rPr lang="en-US" altLang="zh-CN" sz="1600">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a:t>
            </a:r>
            <a:r>
              <a:rPr lang="en-US" altLang="zh-CN" sz="1600">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sym typeface="+mn-ea"/>
              </a:rPr>
              <a:t>PC1</a:t>
            </a:r>
            <a:r>
              <a:rPr lang="zh-CN" altLang="en-US" sz="1600">
                <a:solidFill>
                  <a:srgbClr val="FF0000"/>
                </a:solidFill>
                <a:latin typeface="Times New Roman" panose="02020603050405020304" pitchFamily="18" charset="0"/>
                <a:cs typeface="Times New Roman" panose="02020603050405020304" pitchFamily="18" charset="0"/>
                <a:sym typeface="+mn-ea"/>
              </a:rPr>
              <a:t>是置位为</a:t>
            </a:r>
            <a:r>
              <a:rPr lang="en-US" sz="1600">
                <a:solidFill>
                  <a:srgbClr val="FF0000"/>
                </a:solidFill>
                <a:latin typeface="Times New Roman" panose="02020603050405020304" pitchFamily="18" charset="0"/>
                <a:cs typeface="Times New Roman" panose="02020603050405020304" pitchFamily="18" charset="0"/>
                <a:sym typeface="+mn-ea"/>
              </a:rPr>
              <a:t>1</a:t>
            </a:r>
            <a:endParaRPr lang="en-US" sz="1600">
              <a:latin typeface="Times New Roman" panose="02020603050405020304" pitchFamily="18" charset="0"/>
              <a:cs typeface="Times New Roman" panose="02020603050405020304" pitchFamily="18" charset="0"/>
            </a:endParaRPr>
          </a:p>
        </p:txBody>
      </p:sp>
      <p:sp>
        <p:nvSpPr>
          <p:cNvPr id="100" name="文本框 99"/>
          <p:cNvSpPr txBox="1"/>
          <p:nvPr/>
        </p:nvSpPr>
        <p:spPr>
          <a:xfrm>
            <a:off x="4431665" y="1227455"/>
            <a:ext cx="4517390" cy="5262245"/>
          </a:xfrm>
          <a:prstGeom prst="rect">
            <a:avLst/>
          </a:prstGeom>
          <a:noFill/>
          <a:ln w="9525">
            <a:noFill/>
          </a:ln>
        </p:spPr>
        <p:txBody>
          <a:bodyPr wrap="square">
            <a:spAutoFit/>
          </a:bodyPr>
          <a:lstStyle/>
          <a:p>
            <a:pPr indent="0" algn="just">
              <a:lnSpc>
                <a:spcPct val="150000"/>
              </a:lnSpc>
            </a:pPr>
            <a:r>
              <a:rPr lang="zh-CN" altLang="en-US" sz="1600" b="0" kern="0">
                <a:latin typeface="Times New Roman" panose="02020603050405020304" pitchFamily="18" charset="0"/>
                <a:cs typeface="Times New Roman" panose="02020603050405020304" pitchFamily="18" charset="0"/>
              </a:rPr>
              <a:t>CTRL_2：CMP  BX，500</a:t>
            </a:r>
          </a:p>
          <a:p>
            <a:pPr indent="0" algn="just">
              <a:lnSpc>
                <a:spcPct val="150000"/>
              </a:lnSpc>
            </a:pPr>
            <a:r>
              <a:rPr lang="zh-CN" altLang="en-US" sz="1600" b="0" kern="0">
                <a:latin typeface="Times New Roman" panose="02020603050405020304" pitchFamily="18" charset="0"/>
                <a:cs typeface="Times New Roman" panose="02020603050405020304" pitchFamily="18" charset="0"/>
              </a:rPr>
              <a:t>JA   ON_LAMP2</a:t>
            </a:r>
            <a:r>
              <a:rPr lang="en-US" altLang="zh-CN" sz="1600" b="0" kern="0">
                <a:latin typeface="Times New Roman" panose="02020603050405020304" pitchFamily="18" charset="0"/>
                <a:cs typeface="Times New Roman" panose="02020603050405020304" pitchFamily="18" charset="0"/>
              </a:rPr>
              <a:t>      </a:t>
            </a:r>
            <a:r>
              <a:rPr lang="zh-CN" altLang="en-US" sz="1600" b="0" kern="0">
                <a:solidFill>
                  <a:srgbClr val="FF0000"/>
                </a:solidFill>
                <a:latin typeface="Times New Roman" panose="02020603050405020304" pitchFamily="18" charset="0"/>
                <a:cs typeface="Times New Roman" panose="02020603050405020304" pitchFamily="18" charset="0"/>
              </a:rPr>
              <a:t>；大于500</a:t>
            </a:r>
            <a:endParaRPr lang="zh-CN" altLang="en-US" sz="1600" b="0" kern="0">
              <a:latin typeface="Times New Roman" panose="02020603050405020304" pitchFamily="18" charset="0"/>
              <a:cs typeface="Times New Roman" panose="02020603050405020304" pitchFamily="18" charset="0"/>
            </a:endParaRPr>
          </a:p>
          <a:p>
            <a:pPr indent="0" algn="just">
              <a:lnSpc>
                <a:spcPct val="150000"/>
              </a:lnSpc>
            </a:pPr>
            <a:r>
              <a:rPr lang="zh-CN" altLang="en-US" sz="1600" b="0" kern="0">
                <a:latin typeface="Times New Roman" panose="02020603050405020304" pitchFamily="18" charset="0"/>
                <a:cs typeface="Times New Roman" panose="02020603050405020304" pitchFamily="18" charset="0"/>
              </a:rPr>
              <a:t>MOV  AL，04H     </a:t>
            </a:r>
            <a:r>
              <a:rPr lang="zh-CN" altLang="en-US" sz="1600" b="0" kern="0">
                <a:solidFill>
                  <a:srgbClr val="C00000"/>
                </a:solidFill>
                <a:latin typeface="Times New Roman" panose="02020603050405020304" pitchFamily="18" charset="0"/>
                <a:cs typeface="Times New Roman" panose="02020603050405020304" pitchFamily="18" charset="0"/>
              </a:rPr>
              <a:t>  </a:t>
            </a:r>
            <a:r>
              <a:rPr lang="zh-CN" altLang="en-US" sz="1600" b="0" kern="0">
                <a:solidFill>
                  <a:srgbClr val="FF0000"/>
                </a:solidFill>
                <a:latin typeface="Times New Roman" panose="02020603050405020304" pitchFamily="18" charset="0"/>
                <a:cs typeface="Times New Roman" panose="02020603050405020304" pitchFamily="18" charset="0"/>
              </a:rPr>
              <a:t>；小于等于500灯2灭</a:t>
            </a:r>
            <a:endParaRPr lang="zh-CN" altLang="en-US" sz="1600" b="0" kern="0">
              <a:latin typeface="Times New Roman" panose="02020603050405020304" pitchFamily="18" charset="0"/>
              <a:cs typeface="Times New Roman" panose="02020603050405020304" pitchFamily="18" charset="0"/>
            </a:endParaRPr>
          </a:p>
          <a:p>
            <a:pPr indent="0" algn="just">
              <a:lnSpc>
                <a:spcPct val="150000"/>
              </a:lnSpc>
            </a:pPr>
            <a:r>
              <a:rPr lang="zh-CN" altLang="en-US" sz="1600" b="0" kern="0">
                <a:latin typeface="Times New Roman" panose="02020603050405020304" pitchFamily="18" charset="0"/>
                <a:cs typeface="Times New Roman" panose="02020603050405020304" pitchFamily="18" charset="0"/>
              </a:rPr>
              <a:t>OUT  23H，AL</a:t>
            </a:r>
            <a:r>
              <a:rPr lang="en-US" altLang="zh-CN" sz="1600" b="0" kern="0">
                <a:latin typeface="Times New Roman" panose="02020603050405020304" pitchFamily="18" charset="0"/>
                <a:cs typeface="Times New Roman" panose="02020603050405020304" pitchFamily="18" charset="0"/>
              </a:rPr>
              <a:t>        </a:t>
            </a:r>
            <a:r>
              <a:rPr lang="zh-CN" altLang="en-US" sz="1600" b="0" kern="0">
                <a:solidFill>
                  <a:srgbClr val="FF0000"/>
                </a:solidFill>
                <a:latin typeface="Times New Roman" panose="02020603050405020304" pitchFamily="18" charset="0"/>
                <a:cs typeface="Times New Roman" panose="02020603050405020304" pitchFamily="18" charset="0"/>
              </a:rPr>
              <a:t>；</a:t>
            </a:r>
            <a:r>
              <a:rPr lang="en-US" altLang="zh-CN" sz="1600" b="0" kern="0">
                <a:solidFill>
                  <a:srgbClr val="FF0000"/>
                </a:solidFill>
                <a:latin typeface="Times New Roman" panose="02020603050405020304" pitchFamily="18" charset="0"/>
                <a:cs typeface="Times New Roman" panose="02020603050405020304" pitchFamily="18" charset="0"/>
              </a:rPr>
              <a:t> </a:t>
            </a:r>
            <a:r>
              <a:rPr lang="zh-CN" altLang="en-US" sz="1600" b="0" kern="0">
                <a:solidFill>
                  <a:srgbClr val="FF0000"/>
                </a:solidFill>
                <a:latin typeface="Times New Roman" panose="02020603050405020304" pitchFamily="18" charset="0"/>
                <a:cs typeface="Times New Roman" panose="02020603050405020304" pitchFamily="18" charset="0"/>
              </a:rPr>
              <a:t>灯灭是</a:t>
            </a:r>
            <a:r>
              <a:rPr lang="en-US" altLang="zh-CN" sz="1600" b="0" kern="0">
                <a:solidFill>
                  <a:srgbClr val="FF0000"/>
                </a:solidFill>
                <a:latin typeface="Times New Roman" panose="02020603050405020304" pitchFamily="18" charset="0"/>
                <a:cs typeface="Times New Roman" panose="02020603050405020304" pitchFamily="18" charset="0"/>
              </a:rPr>
              <a:t>PC2</a:t>
            </a:r>
            <a:r>
              <a:rPr lang="zh-CN" altLang="en-US" sz="1600" b="0" kern="0">
                <a:solidFill>
                  <a:srgbClr val="FF0000"/>
                </a:solidFill>
                <a:latin typeface="Times New Roman" panose="02020603050405020304" pitchFamily="18" charset="0"/>
                <a:cs typeface="Times New Roman" panose="02020603050405020304" pitchFamily="18" charset="0"/>
              </a:rPr>
              <a:t>置为</a:t>
            </a:r>
            <a:r>
              <a:rPr lang="en-US" altLang="zh-CN" sz="1600" b="0" kern="0">
                <a:solidFill>
                  <a:srgbClr val="FF0000"/>
                </a:solidFill>
                <a:latin typeface="Times New Roman" panose="02020603050405020304" pitchFamily="18" charset="0"/>
                <a:cs typeface="Times New Roman" panose="02020603050405020304" pitchFamily="18" charset="0"/>
              </a:rPr>
              <a:t>0</a:t>
            </a:r>
            <a:endParaRPr lang="zh-CN" altLang="en-US" sz="1600" b="0" kern="0">
              <a:latin typeface="Times New Roman" panose="02020603050405020304" pitchFamily="18" charset="0"/>
              <a:cs typeface="Times New Roman" panose="02020603050405020304" pitchFamily="18" charset="0"/>
            </a:endParaRPr>
          </a:p>
          <a:p>
            <a:pPr indent="0" algn="just">
              <a:lnSpc>
                <a:spcPct val="150000"/>
              </a:lnSpc>
            </a:pPr>
            <a:r>
              <a:rPr lang="zh-CN" altLang="en-US" sz="1600" b="0" kern="0">
                <a:latin typeface="Times New Roman" panose="02020603050405020304" pitchFamily="18" charset="0"/>
                <a:cs typeface="Times New Roman" panose="02020603050405020304" pitchFamily="18" charset="0"/>
              </a:rPr>
              <a:t>JMP   OUTT</a:t>
            </a:r>
            <a:endParaRPr lang="en-US" sz="1600" b="0">
              <a:latin typeface="Times New Roman" panose="02020603050405020304" pitchFamily="18" charset="0"/>
              <a:ea typeface="宋体" panose="02010600030101010101" pitchFamily="2" charset="-122"/>
            </a:endParaRPr>
          </a:p>
          <a:p>
            <a:pPr indent="0" algn="just">
              <a:lnSpc>
                <a:spcPct val="150000"/>
              </a:lnSpc>
            </a:pPr>
            <a:r>
              <a:rPr lang="zh-CN" altLang="en-US" sz="1600" b="1" kern="0">
                <a:solidFill>
                  <a:srgbClr val="FF0000"/>
                </a:solidFill>
                <a:latin typeface="Times New Roman" panose="02020603050405020304" pitchFamily="18" charset="0"/>
                <a:cs typeface="Times New Roman" panose="02020603050405020304" pitchFamily="18" charset="0"/>
              </a:rPr>
              <a:t>ON_LAMP2：</a:t>
            </a:r>
            <a:endParaRPr lang="en-US" sz="1600" b="0">
              <a:latin typeface="Times New Roman" panose="02020603050405020304" pitchFamily="18" charset="0"/>
              <a:ea typeface="宋体" panose="02010600030101010101" pitchFamily="2" charset="-122"/>
            </a:endParaRPr>
          </a:p>
          <a:p>
            <a:pPr indent="0" algn="just">
              <a:lnSpc>
                <a:spcPct val="150000"/>
              </a:lnSpc>
            </a:pPr>
            <a:r>
              <a:rPr lang="en-US" sz="1600" b="0">
                <a:latin typeface="Times New Roman" panose="02020603050405020304" pitchFamily="18" charset="0"/>
                <a:ea typeface="宋体" panose="02010600030101010101" pitchFamily="2" charset="-122"/>
              </a:rPr>
              <a:t>MOV  AL</a:t>
            </a:r>
            <a:r>
              <a:rPr lang="zh-CN" sz="1600" b="0">
                <a:latin typeface="Times New Roman" panose="02020603050405020304" pitchFamily="18" charset="0"/>
                <a:ea typeface="宋体" panose="02010600030101010101" pitchFamily="2" charset="-122"/>
              </a:rPr>
              <a:t>，</a:t>
            </a:r>
            <a:r>
              <a:rPr lang="en-US" sz="1600" b="0">
                <a:latin typeface="Times New Roman" panose="02020603050405020304" pitchFamily="18" charset="0"/>
                <a:ea typeface="宋体" panose="02010600030101010101" pitchFamily="2" charset="-122"/>
              </a:rPr>
              <a:t>05H     </a:t>
            </a:r>
            <a:r>
              <a:rPr lang="en-US" sz="1600" b="0">
                <a:solidFill>
                  <a:srgbClr val="FF0000"/>
                </a:solidFill>
                <a:latin typeface="Times New Roman" panose="02020603050405020304" pitchFamily="18" charset="0"/>
                <a:ea typeface="宋体" panose="02010600030101010101" pitchFamily="2" charset="-122"/>
              </a:rPr>
              <a:t> </a:t>
            </a:r>
            <a:r>
              <a:rPr lang="zh-CN" sz="1600" b="0">
                <a:solidFill>
                  <a:srgbClr val="FF0000"/>
                </a:solidFill>
                <a:latin typeface="Times New Roman" panose="02020603050405020304" pitchFamily="18" charset="0"/>
                <a:ea typeface="宋体" panose="02010600030101010101" pitchFamily="2" charset="-122"/>
              </a:rPr>
              <a:t>；</a:t>
            </a:r>
            <a:r>
              <a:rPr lang="en-US" altLang="zh-CN" sz="1600" b="0">
                <a:solidFill>
                  <a:srgbClr val="FF0000"/>
                </a:solidFill>
                <a:latin typeface="Times New Roman" panose="02020603050405020304" pitchFamily="18" charset="0"/>
                <a:ea typeface="宋体" panose="02010600030101010101" pitchFamily="2" charset="-122"/>
              </a:rPr>
              <a:t> </a:t>
            </a:r>
            <a:r>
              <a:rPr lang="zh-CN" sz="1600" b="0">
                <a:solidFill>
                  <a:srgbClr val="FF0000"/>
                </a:solidFill>
                <a:latin typeface="Times New Roman" panose="02020603050405020304" pitchFamily="18" charset="0"/>
                <a:ea typeface="宋体" panose="02010600030101010101" pitchFamily="2" charset="-122"/>
              </a:rPr>
              <a:t>大于等于</a:t>
            </a:r>
            <a:r>
              <a:rPr lang="en-US" sz="1600" b="0">
                <a:solidFill>
                  <a:srgbClr val="FF0000"/>
                </a:solidFill>
                <a:latin typeface="Times New Roman" panose="02020603050405020304" pitchFamily="18" charset="0"/>
                <a:ea typeface="宋体" panose="02010600030101010101" pitchFamily="2" charset="-122"/>
              </a:rPr>
              <a:t>500</a:t>
            </a:r>
            <a:r>
              <a:rPr lang="zh-CN" sz="1600" b="0">
                <a:solidFill>
                  <a:srgbClr val="FF0000"/>
                </a:solidFill>
                <a:latin typeface="Times New Roman" panose="02020603050405020304" pitchFamily="18" charset="0"/>
                <a:ea typeface="宋体" panose="02010600030101010101" pitchFamily="2" charset="-122"/>
              </a:rPr>
              <a:t>灯</a:t>
            </a:r>
            <a:r>
              <a:rPr lang="en-US" sz="1600" b="0">
                <a:solidFill>
                  <a:srgbClr val="FF0000"/>
                </a:solidFill>
                <a:latin typeface="Times New Roman" panose="02020603050405020304" pitchFamily="18" charset="0"/>
                <a:ea typeface="宋体" panose="02010600030101010101" pitchFamily="2" charset="-122"/>
              </a:rPr>
              <a:t>2</a:t>
            </a:r>
            <a:r>
              <a:rPr lang="zh-CN" sz="1600" b="0">
                <a:solidFill>
                  <a:srgbClr val="FF0000"/>
                </a:solidFill>
                <a:latin typeface="Times New Roman" panose="02020603050405020304" pitchFamily="18" charset="0"/>
                <a:ea typeface="宋体" panose="02010600030101010101" pitchFamily="2" charset="-122"/>
              </a:rPr>
              <a:t>亮</a:t>
            </a:r>
            <a:endParaRPr lang="en-US" sz="1600" b="0">
              <a:solidFill>
                <a:srgbClr val="FF0000"/>
              </a:solidFill>
              <a:latin typeface="Times New Roman" panose="02020603050405020304" pitchFamily="18" charset="0"/>
              <a:ea typeface="宋体" panose="02010600030101010101" pitchFamily="2" charset="-122"/>
            </a:endParaRPr>
          </a:p>
          <a:p>
            <a:pPr indent="0" algn="just">
              <a:lnSpc>
                <a:spcPct val="150000"/>
              </a:lnSpc>
            </a:pPr>
            <a:r>
              <a:rPr lang="en-US" sz="1600" b="0">
                <a:latin typeface="Times New Roman" panose="02020603050405020304" pitchFamily="18" charset="0"/>
                <a:ea typeface="宋体" panose="02010600030101010101" pitchFamily="2" charset="-122"/>
              </a:rPr>
              <a:t>OUT  23H</a:t>
            </a:r>
            <a:r>
              <a:rPr lang="zh-CN" sz="1600" b="0">
                <a:latin typeface="Times New Roman" panose="02020603050405020304" pitchFamily="18" charset="0"/>
                <a:ea typeface="宋体" panose="02010600030101010101" pitchFamily="2" charset="-122"/>
              </a:rPr>
              <a:t>，</a:t>
            </a:r>
            <a:r>
              <a:rPr lang="en-US" sz="1600" b="0">
                <a:latin typeface="Times New Roman" panose="02020603050405020304" pitchFamily="18" charset="0"/>
                <a:ea typeface="宋体" panose="02010600030101010101" pitchFamily="2" charset="-122"/>
              </a:rPr>
              <a:t>AL       </a:t>
            </a:r>
            <a:r>
              <a:rPr lang="zh-CN" sz="1600" b="0">
                <a:solidFill>
                  <a:srgbClr val="FF0000"/>
                </a:solidFill>
                <a:latin typeface="Times New Roman" panose="02020603050405020304" pitchFamily="18" charset="0"/>
                <a:ea typeface="宋体" panose="02010600030101010101" pitchFamily="2" charset="-122"/>
              </a:rPr>
              <a:t>；</a:t>
            </a:r>
            <a:r>
              <a:rPr lang="en-US" altLang="zh-CN" sz="1600" b="0">
                <a:solidFill>
                  <a:srgbClr val="FF0000"/>
                </a:solidFill>
                <a:latin typeface="Times New Roman" panose="02020603050405020304" pitchFamily="18" charset="0"/>
                <a:ea typeface="宋体" panose="02010600030101010101" pitchFamily="2" charset="-122"/>
              </a:rPr>
              <a:t>  </a:t>
            </a:r>
            <a:r>
              <a:rPr lang="zh-CN" altLang="en-US" sz="1600" b="0">
                <a:solidFill>
                  <a:srgbClr val="FF0000"/>
                </a:solidFill>
                <a:latin typeface="Times New Roman" panose="02020603050405020304" pitchFamily="18" charset="0"/>
                <a:ea typeface="宋体" panose="02010600030101010101" pitchFamily="2" charset="-122"/>
              </a:rPr>
              <a:t>灯亮是PC2置为</a:t>
            </a:r>
            <a:r>
              <a:rPr lang="en-US" altLang="zh-CN" sz="1600" b="0">
                <a:solidFill>
                  <a:srgbClr val="FF0000"/>
                </a:solidFill>
                <a:latin typeface="Times New Roman" panose="02020603050405020304" pitchFamily="18" charset="0"/>
                <a:ea typeface="宋体" panose="02010600030101010101" pitchFamily="2" charset="-122"/>
              </a:rPr>
              <a:t>1</a:t>
            </a:r>
            <a:endParaRPr lang="en-US" sz="1600" b="0">
              <a:latin typeface="Times New Roman" panose="02020603050405020304" pitchFamily="18" charset="0"/>
              <a:ea typeface="宋体" panose="02010600030101010101" pitchFamily="2" charset="-122"/>
            </a:endParaRPr>
          </a:p>
          <a:p>
            <a:pPr indent="0" algn="just">
              <a:lnSpc>
                <a:spcPct val="150000"/>
              </a:lnSpc>
            </a:pPr>
            <a:r>
              <a:rPr lang="en-US" sz="1600" b="0">
                <a:latin typeface="Times New Roman" panose="02020603050405020304" pitchFamily="18" charset="0"/>
                <a:ea typeface="宋体" panose="02010600030101010101" pitchFamily="2" charset="-122"/>
              </a:rPr>
              <a:t>OUTT </a:t>
            </a:r>
            <a:r>
              <a:rPr lang="zh-CN" sz="1600" b="0">
                <a:latin typeface="Times New Roman" panose="02020603050405020304" pitchFamily="18" charset="0"/>
                <a:ea typeface="宋体" panose="02010600030101010101" pitchFamily="2" charset="-122"/>
              </a:rPr>
              <a:t>：</a:t>
            </a:r>
            <a:r>
              <a:rPr lang="en-US" sz="1600" b="0">
                <a:latin typeface="Times New Roman" panose="02020603050405020304" pitchFamily="18" charset="0"/>
                <a:ea typeface="宋体" panose="02010600030101010101" pitchFamily="2" charset="-122"/>
                <a:cs typeface="Times New Roman" panose="02020603050405020304" pitchFamily="18" charset="0"/>
              </a:rPr>
              <a:t> </a:t>
            </a:r>
          </a:p>
          <a:p>
            <a:pPr indent="0" algn="just">
              <a:lnSpc>
                <a:spcPct val="150000"/>
              </a:lnSpc>
            </a:pPr>
            <a:r>
              <a:rPr lang="en-US" sz="1600" b="0">
                <a:latin typeface="Times New Roman" panose="02020603050405020304" pitchFamily="18" charset="0"/>
                <a:ea typeface="宋体" panose="02010600030101010101" pitchFamily="2" charset="-122"/>
              </a:rPr>
              <a:t>MOV  AL</a:t>
            </a:r>
            <a:r>
              <a:rPr lang="zh-CN" sz="1600" b="0">
                <a:latin typeface="Times New Roman" panose="02020603050405020304" pitchFamily="18" charset="0"/>
                <a:ea typeface="宋体" panose="02010600030101010101" pitchFamily="2" charset="-122"/>
              </a:rPr>
              <a:t>，</a:t>
            </a:r>
            <a:r>
              <a:rPr lang="en-US" sz="1600" b="0">
                <a:latin typeface="Times New Roman" panose="02020603050405020304" pitchFamily="18" charset="0"/>
                <a:ea typeface="宋体" panose="02010600030101010101" pitchFamily="2" charset="-122"/>
              </a:rPr>
              <a:t>20H </a:t>
            </a:r>
            <a:r>
              <a:rPr lang="en-US" sz="1600" b="0">
                <a:solidFill>
                  <a:srgbClr val="C00000"/>
                </a:solidFill>
                <a:latin typeface="Times New Roman" panose="02020603050405020304" pitchFamily="18" charset="0"/>
                <a:ea typeface="宋体" panose="02010600030101010101" pitchFamily="2" charset="-122"/>
              </a:rPr>
              <a:t>     </a:t>
            </a:r>
            <a:r>
              <a:rPr lang="zh-CN" sz="1600" b="0">
                <a:solidFill>
                  <a:srgbClr val="FF0000"/>
                </a:solidFill>
                <a:latin typeface="Times New Roman" panose="02020603050405020304" pitchFamily="18" charset="0"/>
                <a:ea typeface="宋体" panose="02010600030101010101" pitchFamily="2" charset="-122"/>
              </a:rPr>
              <a:t>；发中断结束命令</a:t>
            </a:r>
          </a:p>
          <a:p>
            <a:pPr indent="0" algn="just">
              <a:lnSpc>
                <a:spcPct val="150000"/>
              </a:lnSpc>
            </a:pPr>
            <a:r>
              <a:rPr lang="en-US" sz="1600" b="0">
                <a:latin typeface="Times New Roman" panose="02020603050405020304" pitchFamily="18" charset="0"/>
                <a:ea typeface="宋体" panose="02010600030101010101" pitchFamily="2" charset="-122"/>
              </a:rPr>
              <a:t>OUT  60H</a:t>
            </a:r>
            <a:r>
              <a:rPr lang="zh-CN" sz="1600" b="0">
                <a:latin typeface="Times New Roman" panose="02020603050405020304" pitchFamily="18" charset="0"/>
                <a:ea typeface="宋体" panose="02010600030101010101" pitchFamily="2" charset="-122"/>
              </a:rPr>
              <a:t>，</a:t>
            </a:r>
            <a:r>
              <a:rPr lang="en-US" sz="1600" b="0">
                <a:latin typeface="Times New Roman" panose="02020603050405020304" pitchFamily="18" charset="0"/>
                <a:ea typeface="宋体" panose="02010600030101010101" pitchFamily="2" charset="-122"/>
              </a:rPr>
              <a:t>AL</a:t>
            </a:r>
          </a:p>
          <a:p>
            <a:pPr indent="0" algn="just">
              <a:lnSpc>
                <a:spcPct val="150000"/>
              </a:lnSpc>
            </a:pPr>
            <a:r>
              <a:rPr lang="en-US" sz="1600" b="0">
                <a:latin typeface="Times New Roman" panose="02020603050405020304" pitchFamily="18" charset="0"/>
                <a:ea typeface="宋体" panose="02010600030101010101" pitchFamily="2" charset="-122"/>
              </a:rPr>
              <a:t>IRET </a:t>
            </a:r>
          </a:p>
          <a:p>
            <a:pPr indent="0" algn="just">
              <a:lnSpc>
                <a:spcPct val="150000"/>
              </a:lnSpc>
            </a:pPr>
            <a:r>
              <a:rPr lang="en-US" sz="1600" b="0">
                <a:latin typeface="Times New Roman" panose="02020603050405020304" pitchFamily="18" charset="0"/>
                <a:ea typeface="宋体" panose="02010600030101010101" pitchFamily="2" charset="-122"/>
              </a:rPr>
              <a:t>CODE    ENDS</a:t>
            </a:r>
          </a:p>
          <a:p>
            <a:pPr indent="0" algn="just">
              <a:lnSpc>
                <a:spcPct val="150000"/>
              </a:lnSpc>
            </a:pPr>
            <a:r>
              <a:rPr lang="en-US" sz="1600" b="0">
                <a:latin typeface="Times New Roman" panose="02020603050405020304" pitchFamily="18" charset="0"/>
                <a:ea typeface="宋体" panose="02010600030101010101" pitchFamily="2" charset="-122"/>
              </a:rPr>
              <a:t>END</a:t>
            </a:r>
            <a:endParaRPr lang="zh-CN" altLang="en-US" sz="1600"/>
          </a:p>
        </p:txBody>
      </p:sp>
      <p:sp>
        <p:nvSpPr>
          <p:cNvPr id="2" name="文本框 1"/>
          <p:cNvSpPr txBox="1"/>
          <p:nvPr>
            <p:custDataLst>
              <p:tags r:id="rId1"/>
            </p:custDataLst>
          </p:nvPr>
        </p:nvSpPr>
        <p:spPr>
          <a:xfrm>
            <a:off x="2521585" y="72390"/>
            <a:ext cx="4572000" cy="645160"/>
          </a:xfrm>
          <a:prstGeom prst="rect">
            <a:avLst/>
          </a:prstGeom>
          <a:noFill/>
        </p:spPr>
        <p:txBody>
          <a:bodyPr wrap="square" rtlCol="0" anchor="t">
            <a:spAutoFit/>
          </a:bodyPr>
          <a:lstStyle/>
          <a:p>
            <a:pPr algn="l"/>
            <a:r>
              <a:rPr lang="en-US" altLang="zh-CN"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        </a:t>
            </a:r>
            <a:r>
              <a:rPr lang="zh-CN" altLang="en-US"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综合练习题</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9270" y="802640"/>
            <a:ext cx="8229600" cy="5734685"/>
          </a:xfrm>
        </p:spPr>
        <p:txBody>
          <a:bodyPr/>
          <a:lstStyle/>
          <a:p>
            <a:pPr marL="0" indent="0" algn="just">
              <a:lnSpc>
                <a:spcPct val="150000"/>
              </a:lnSpc>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练习题2：</a:t>
            </a:r>
            <a:r>
              <a:rPr lang="zh-CN" altLang="en-US" sz="2000">
                <a:latin typeface="Times New Roman" panose="02020603050405020304" pitchFamily="18" charset="0"/>
                <a:ea typeface="宋体" panose="02010600030101010101" pitchFamily="2" charset="-122"/>
                <a:cs typeface="Times New Roman" panose="02020603050405020304" pitchFamily="18" charset="0"/>
              </a:rPr>
              <a:t>AD1210是12位的A/D转换器，工作时须首先在端送入低电平启动转换信号，当转换结束时输出低电平，这时在数据输出端可得到12位的转换结果。系统如图1所示，采用8255A、8253、8259A和AD1210实现定时采样功能。 若8259的端口地址为40H、41H，ICW1～ICW4系统已初始化完毕，中断类型码为08H～0FH，引脚中断未被屏蔽。要求：</a:t>
            </a:r>
          </a:p>
          <a:p>
            <a:pPr marL="0" indent="0" algn="just">
              <a:lnSpc>
                <a:spcPct val="150000"/>
              </a:lnSpc>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rPr>
              <a:t>(1) 由图1分别写出8255A和8253的端口地址。</a:t>
            </a:r>
          </a:p>
          <a:p>
            <a:pPr marL="0" indent="0" algn="just">
              <a:lnSpc>
                <a:spcPct val="150000"/>
              </a:lnSpc>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rPr>
              <a:t>(2) 该系统中8255A的A口、B口均工作方式0，输入方式。8253采用方式3，实现定时中断信号IR2，定时时间为     </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，写出中断向量表设置、8255A和8253初始化程序段。</a:t>
            </a:r>
          </a:p>
          <a:p>
            <a:pPr marL="0" indent="0" algn="just">
              <a:lnSpc>
                <a:spcPct val="150000"/>
              </a:lnSpc>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rPr>
              <a:t>(3) 编写中断服务程序，实现对输入模拟量进行采样的A/D转换程序，将转换结果低8位保存在ADL内存单元，将高4位保存在ADH内存单元，并发中断结束命令和中断返回指令。</a:t>
            </a:r>
          </a:p>
        </p:txBody>
      </p:sp>
      <p:graphicFrame>
        <p:nvGraphicFramePr>
          <p:cNvPr id="2" name="对象 -2147482619"/>
          <p:cNvGraphicFramePr>
            <a:graphicFrameLocks noChangeAspect="1"/>
          </p:cNvGraphicFramePr>
          <p:nvPr/>
        </p:nvGraphicFramePr>
        <p:xfrm>
          <a:off x="4630420" y="4301490"/>
          <a:ext cx="478155" cy="314325"/>
        </p:xfrm>
        <a:graphic>
          <a:graphicData uri="http://schemas.openxmlformats.org/presentationml/2006/ole">
            <mc:AlternateContent xmlns:mc="http://schemas.openxmlformats.org/markup-compatibility/2006">
              <mc:Choice xmlns:v="urn:schemas-microsoft-com:vml" Requires="v">
                <p:oleObj r:id="rId2" imgW="379730" imgH="177165" progId="Equation.DSMT4">
                  <p:embed/>
                </p:oleObj>
              </mc:Choice>
              <mc:Fallback>
                <p:oleObj r:id="rId2" imgW="379730" imgH="177165" progId="Equation.DSMT4">
                  <p:embed/>
                  <p:pic>
                    <p:nvPicPr>
                      <p:cNvPr id="0" name="图片 3075"/>
                      <p:cNvPicPr/>
                      <p:nvPr/>
                    </p:nvPicPr>
                    <p:blipFill>
                      <a:blip r:embed="rId3"/>
                      <a:stretch>
                        <a:fillRect/>
                      </a:stretch>
                    </p:blipFill>
                    <p:spPr>
                      <a:xfrm>
                        <a:off x="4630420" y="4301490"/>
                        <a:ext cx="478155" cy="314325"/>
                      </a:xfrm>
                      <a:prstGeom prst="rect">
                        <a:avLst/>
                      </a:prstGeom>
                      <a:noFill/>
                      <a:ln w="38100">
                        <a:noFill/>
                        <a:miter/>
                      </a:ln>
                    </p:spPr>
                  </p:pic>
                </p:oleObj>
              </mc:Fallback>
            </mc:AlternateContent>
          </a:graphicData>
        </a:graphic>
      </p:graphicFrame>
      <p:sp>
        <p:nvSpPr>
          <p:cNvPr id="4" name="文本框 3"/>
          <p:cNvSpPr txBox="1"/>
          <p:nvPr/>
        </p:nvSpPr>
        <p:spPr>
          <a:xfrm>
            <a:off x="2377440" y="0"/>
            <a:ext cx="4572000" cy="645160"/>
          </a:xfrm>
          <a:prstGeom prst="rect">
            <a:avLst/>
          </a:prstGeom>
          <a:noFill/>
        </p:spPr>
        <p:txBody>
          <a:bodyPr wrap="square" rtlCol="0" anchor="t">
            <a:spAutoFit/>
          </a:bodyPr>
          <a:lstStyle/>
          <a:p>
            <a:pPr algn="l"/>
            <a:r>
              <a:rPr lang="en-US" altLang="zh-CN"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       </a:t>
            </a:r>
            <a:r>
              <a:rPr lang="zh-CN" altLang="en-US"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综合练习题</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2147482619"/>
          <p:cNvGraphicFramePr>
            <a:graphicFrameLocks noChangeAspect="1"/>
          </p:cNvGraphicFramePr>
          <p:nvPr/>
        </p:nvGraphicFramePr>
        <p:xfrm>
          <a:off x="4382135" y="3340418"/>
          <a:ext cx="379730" cy="177165"/>
        </p:xfrm>
        <a:graphic>
          <a:graphicData uri="http://schemas.openxmlformats.org/presentationml/2006/ole">
            <mc:AlternateContent xmlns:mc="http://schemas.openxmlformats.org/markup-compatibility/2006">
              <mc:Choice xmlns:v="urn:schemas-microsoft-com:vml" Requires="v">
                <p:oleObj r:id="rId3" imgW="379730" imgH="177165" progId="Equation.DSMT4">
                  <p:embed/>
                </p:oleObj>
              </mc:Choice>
              <mc:Fallback>
                <p:oleObj r:id="rId3" imgW="379730" imgH="177165" progId="Equation.DSMT4">
                  <p:embed/>
                  <p:pic>
                    <p:nvPicPr>
                      <p:cNvPr id="0" name="图片 3075"/>
                      <p:cNvPicPr/>
                      <p:nvPr/>
                    </p:nvPicPr>
                    <p:blipFill>
                      <a:blip r:embed="rId4"/>
                      <a:stretch>
                        <a:fillRect/>
                      </a:stretch>
                    </p:blipFill>
                    <p:spPr>
                      <a:xfrm>
                        <a:off x="4382135" y="3340418"/>
                        <a:ext cx="379730" cy="177165"/>
                      </a:xfrm>
                      <a:prstGeom prst="rect">
                        <a:avLst/>
                      </a:prstGeom>
                      <a:noFill/>
                      <a:ln w="38100">
                        <a:noFill/>
                        <a:miter/>
                      </a:ln>
                    </p:spPr>
                  </p:pic>
                </p:oleObj>
              </mc:Fallback>
            </mc:AlternateContent>
          </a:graphicData>
        </a:graphic>
      </p:graphicFrame>
      <p:pic>
        <p:nvPicPr>
          <p:cNvPr id="4" name="图片 8"/>
          <p:cNvPicPr>
            <a:picLocks noGrp="1" noChangeAspect="1"/>
          </p:cNvPicPr>
          <p:nvPr>
            <p:ph idx="1"/>
          </p:nvPr>
        </p:nvPicPr>
        <p:blipFill>
          <a:blip r:embed="rId5"/>
          <a:stretch>
            <a:fillRect/>
          </a:stretch>
        </p:blipFill>
        <p:spPr>
          <a:xfrm>
            <a:off x="1442085" y="701675"/>
            <a:ext cx="6259195" cy="5210810"/>
          </a:xfrm>
          <a:prstGeom prst="rect">
            <a:avLst/>
          </a:prstGeom>
          <a:noFill/>
          <a:ln>
            <a:noFill/>
          </a:ln>
        </p:spPr>
      </p:pic>
      <p:sp>
        <p:nvSpPr>
          <p:cNvPr id="3" name="文本框 2"/>
          <p:cNvSpPr txBox="1"/>
          <p:nvPr>
            <p:custDataLst>
              <p:tags r:id="rId1"/>
            </p:custDataLst>
          </p:nvPr>
        </p:nvSpPr>
        <p:spPr>
          <a:xfrm>
            <a:off x="2377440" y="0"/>
            <a:ext cx="4572000" cy="645160"/>
          </a:xfrm>
          <a:prstGeom prst="rect">
            <a:avLst/>
          </a:prstGeom>
          <a:noFill/>
        </p:spPr>
        <p:txBody>
          <a:bodyPr wrap="square" rtlCol="0" anchor="t">
            <a:spAutoFit/>
          </a:bodyPr>
          <a:lstStyle/>
          <a:p>
            <a:pPr algn="l"/>
            <a:r>
              <a:rPr lang="en-US" altLang="zh-CN"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       </a:t>
            </a:r>
            <a:r>
              <a:rPr lang="zh-CN" altLang="en-US"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综合练习题</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94360" y="858520"/>
            <a:ext cx="3902075" cy="5141595"/>
          </a:xfrm>
          <a:prstGeom prst="rect">
            <a:avLst/>
          </a:prstGeom>
          <a:noFill/>
          <a:ln w="9525">
            <a:noFill/>
          </a:ln>
        </p:spPr>
        <p:txBody>
          <a:bodyPr wrap="square">
            <a:noAutofit/>
          </a:bodyPr>
          <a:lstStyle/>
          <a:p>
            <a:pPr indent="0" algn="just" fontAlgn="auto">
              <a:lnSpc>
                <a:spcPct val="150000"/>
              </a:lnSpc>
            </a:pPr>
            <a:r>
              <a:rPr lang="en-US" b="1">
                <a:latin typeface="Times New Roman" panose="02020603050405020304" pitchFamily="18" charset="0"/>
                <a:ea typeface="宋体" panose="02010600030101010101" pitchFamily="2" charset="-122"/>
              </a:rPr>
              <a:t>1、接口应用</a:t>
            </a:r>
          </a:p>
          <a:p>
            <a:pPr indent="0" algn="just" fontAlgn="auto">
              <a:lnSpc>
                <a:spcPct val="150000"/>
              </a:lnSpc>
            </a:pPr>
            <a:r>
              <a:rPr lang="en-US" b="0">
                <a:latin typeface="Times New Roman" panose="02020603050405020304" pitchFamily="18" charset="0"/>
                <a:ea typeface="宋体" panose="02010600030101010101" pitchFamily="2" charset="-122"/>
              </a:rPr>
              <a:t> (1)8255</a:t>
            </a:r>
            <a:r>
              <a:rPr lang="zh-CN" b="0">
                <a:latin typeface="Times New Roman" panose="02020603050405020304" pitchFamily="18" charset="0"/>
                <a:ea typeface="宋体" panose="02010600030101010101" pitchFamily="2" charset="-122"/>
              </a:rPr>
              <a:t>端口地址：</a:t>
            </a:r>
            <a:r>
              <a:rPr lang="en-US" b="0">
                <a:latin typeface="Times New Roman" panose="02020603050405020304" pitchFamily="18" charset="0"/>
                <a:ea typeface="宋体" panose="02010600030101010101" pitchFamily="2" charset="-122"/>
              </a:rPr>
              <a:t>220H-223H   </a:t>
            </a:r>
          </a:p>
          <a:p>
            <a:pPr indent="0" algn="just" fontAlgn="auto">
              <a:lnSpc>
                <a:spcPct val="150000"/>
              </a:lnSpc>
            </a:pPr>
            <a:r>
              <a:rPr lang="en-US" b="0">
                <a:latin typeface="Times New Roman" panose="02020603050405020304" pitchFamily="18" charset="0"/>
                <a:ea typeface="宋体" panose="02010600030101010101" pitchFamily="2" charset="-122"/>
              </a:rPr>
              <a:t> (2)8253</a:t>
            </a:r>
            <a:r>
              <a:rPr lang="zh-CN" b="0">
                <a:latin typeface="Times New Roman" panose="02020603050405020304" pitchFamily="18" charset="0"/>
                <a:ea typeface="宋体" panose="02010600030101010101" pitchFamily="2" charset="-122"/>
              </a:rPr>
              <a:t>端口地址：</a:t>
            </a:r>
            <a:r>
              <a:rPr lang="en-US" b="0">
                <a:latin typeface="Times New Roman" panose="02020603050405020304" pitchFamily="18" charset="0"/>
                <a:ea typeface="宋体" panose="02010600030101010101" pitchFamily="2" charset="-122"/>
              </a:rPr>
              <a:t>228H-22BH    </a:t>
            </a:r>
            <a:endParaRPr lang="zh-CN" b="0">
              <a:latin typeface="Times New Roman" panose="02020603050405020304" pitchFamily="18" charset="0"/>
              <a:ea typeface="宋体" panose="02010600030101010101" pitchFamily="2" charset="-122"/>
            </a:endParaRPr>
          </a:p>
          <a:p>
            <a:pPr indent="0" algn="just" fontAlgn="auto">
              <a:lnSpc>
                <a:spcPct val="150000"/>
              </a:lnSpc>
            </a:pPr>
            <a:r>
              <a:rPr lang="en-US" altLang="zh-CN" b="0">
                <a:latin typeface="Times New Roman" panose="02020603050405020304" pitchFamily="18" charset="0"/>
                <a:ea typeface="宋体" panose="02010600030101010101" pitchFamily="2" charset="-122"/>
              </a:rPr>
              <a:t>         </a:t>
            </a:r>
            <a:r>
              <a:rPr lang="zh-CN" b="0">
                <a:solidFill>
                  <a:srgbClr val="FF0000"/>
                </a:solidFill>
                <a:latin typeface="Times New Roman" panose="02020603050405020304" pitchFamily="18" charset="0"/>
                <a:ea typeface="宋体" panose="02010600030101010101" pitchFamily="2" charset="-122"/>
              </a:rPr>
              <a:t>中断矢量表</a:t>
            </a:r>
            <a:endParaRPr lang="en-US" b="0">
              <a:latin typeface="Times New Roman" panose="02020603050405020304" pitchFamily="18" charset="0"/>
              <a:ea typeface="宋体" panose="02010600030101010101" pitchFamily="2" charset="-122"/>
            </a:endParaRPr>
          </a:p>
          <a:p>
            <a:pPr indent="0" algn="just" fontAlgn="auto">
              <a:lnSpc>
                <a:spcPct val="150000"/>
              </a:lnSpc>
            </a:pPr>
            <a:r>
              <a:rPr lang="en-US" b="0">
                <a:latin typeface="Times New Roman" panose="02020603050405020304" pitchFamily="18" charset="0"/>
                <a:ea typeface="宋体" panose="02010600030101010101" pitchFamily="2" charset="-122"/>
              </a:rPr>
              <a:t>          PUSH  DS              </a:t>
            </a:r>
          </a:p>
          <a:p>
            <a:pPr indent="0" algn="just" fontAlgn="auto">
              <a:lnSpc>
                <a:spcPct val="150000"/>
              </a:lnSpc>
            </a:pPr>
            <a:r>
              <a:rPr lang="en-US" b="0">
                <a:latin typeface="Times New Roman" panose="02020603050405020304" pitchFamily="18" charset="0"/>
                <a:ea typeface="宋体" panose="02010600030101010101" pitchFamily="2" charset="-122"/>
              </a:rPr>
              <a:t>          MOV  AX</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0000H</a:t>
            </a:r>
          </a:p>
          <a:p>
            <a:pPr indent="0" algn="just" fontAlgn="auto">
              <a:lnSpc>
                <a:spcPct val="150000"/>
              </a:lnSpc>
            </a:pPr>
            <a:r>
              <a:rPr lang="en-US" b="0">
                <a:latin typeface="Times New Roman" panose="02020603050405020304" pitchFamily="18" charset="0"/>
                <a:ea typeface="宋体" panose="02010600030101010101" pitchFamily="2" charset="-122"/>
              </a:rPr>
              <a:t>          MOV  DS</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AX</a:t>
            </a:r>
          </a:p>
          <a:p>
            <a:pPr indent="0" algn="just" fontAlgn="auto">
              <a:lnSpc>
                <a:spcPct val="150000"/>
              </a:lnSpc>
            </a:pPr>
            <a:r>
              <a:rPr lang="en-US" b="0">
                <a:latin typeface="Times New Roman" panose="02020603050405020304" pitchFamily="18" charset="0"/>
                <a:ea typeface="宋体" panose="02010600030101010101" pitchFamily="2" charset="-122"/>
              </a:rPr>
              <a:t>          MOV  AX</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OFFSET  IRQ2  </a:t>
            </a:r>
          </a:p>
          <a:p>
            <a:pPr indent="0" algn="just" fontAlgn="auto">
              <a:lnSpc>
                <a:spcPct val="150000"/>
              </a:lnSpc>
            </a:pPr>
            <a:r>
              <a:rPr lang="en-US" b="0">
                <a:latin typeface="Times New Roman" panose="02020603050405020304" pitchFamily="18" charset="0"/>
                <a:ea typeface="宋体" panose="02010600030101010101" pitchFamily="2" charset="-122"/>
              </a:rPr>
              <a:t>          MOV  [0028H]</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AX</a:t>
            </a:r>
          </a:p>
          <a:p>
            <a:pPr indent="0" algn="just" fontAlgn="auto">
              <a:lnSpc>
                <a:spcPct val="150000"/>
              </a:lnSpc>
            </a:pPr>
            <a:r>
              <a:rPr lang="en-US" b="0">
                <a:latin typeface="Times New Roman" panose="02020603050405020304" pitchFamily="18" charset="0"/>
                <a:ea typeface="宋体" panose="02010600030101010101" pitchFamily="2" charset="-122"/>
              </a:rPr>
              <a:t>          MOV  AX</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SET  IRQ2      </a:t>
            </a:r>
          </a:p>
          <a:p>
            <a:pPr indent="0" algn="just" fontAlgn="auto">
              <a:lnSpc>
                <a:spcPct val="150000"/>
              </a:lnSpc>
            </a:pPr>
            <a:r>
              <a:rPr lang="en-US" b="0">
                <a:latin typeface="Times New Roman" panose="02020603050405020304" pitchFamily="18" charset="0"/>
                <a:ea typeface="宋体" panose="02010600030101010101" pitchFamily="2" charset="-122"/>
              </a:rPr>
              <a:t>          MOV  [002AH]</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AX</a:t>
            </a:r>
          </a:p>
          <a:p>
            <a:pPr indent="0" algn="just" fontAlgn="auto">
              <a:lnSpc>
                <a:spcPct val="150000"/>
              </a:lnSpc>
            </a:pPr>
            <a:r>
              <a:rPr lang="en-US" b="0">
                <a:latin typeface="Times New Roman" panose="02020603050405020304" pitchFamily="18" charset="0"/>
                <a:ea typeface="宋体" panose="02010600030101010101" pitchFamily="2" charset="-122"/>
              </a:rPr>
              <a:t>          POP  DS</a:t>
            </a:r>
            <a:endParaRPr lang="zh-CN" altLang="en-US"/>
          </a:p>
        </p:txBody>
      </p:sp>
      <p:sp>
        <p:nvSpPr>
          <p:cNvPr id="4" name="文本框 3"/>
          <p:cNvSpPr txBox="1"/>
          <p:nvPr/>
        </p:nvSpPr>
        <p:spPr>
          <a:xfrm>
            <a:off x="4732020" y="814705"/>
            <a:ext cx="4249420" cy="5077460"/>
          </a:xfrm>
          <a:prstGeom prst="rect">
            <a:avLst/>
          </a:prstGeom>
          <a:noFill/>
          <a:ln w="9525">
            <a:noFill/>
          </a:ln>
        </p:spPr>
        <p:txBody>
          <a:bodyPr wrap="square">
            <a:spAutoFit/>
          </a:bodyPr>
          <a:lstStyle/>
          <a:p>
            <a:pPr indent="0" algn="just">
              <a:lnSpc>
                <a:spcPct val="150000"/>
              </a:lnSpc>
            </a:pPr>
            <a:r>
              <a:rPr lang="en-US" sz="1800" b="1">
                <a:latin typeface="Times New Roman" panose="02020603050405020304" pitchFamily="18" charset="0"/>
                <a:ea typeface="宋体" panose="02010600030101010101" pitchFamily="2" charset="-122"/>
              </a:rPr>
              <a:t>2、8255A和8253初始化 </a:t>
            </a:r>
            <a:endParaRPr lang="en-US" sz="1400" b="0">
              <a:latin typeface="Times New Roman" panose="02020603050405020304" pitchFamily="18" charset="0"/>
              <a:ea typeface="宋体" panose="02010600030101010101" pitchFamily="2" charset="-122"/>
            </a:endParaRPr>
          </a:p>
          <a:p>
            <a:pPr indent="0" algn="just">
              <a:lnSpc>
                <a:spcPct val="150000"/>
              </a:lnSpc>
            </a:pPr>
            <a:r>
              <a:rPr lang="en-US" b="0">
                <a:latin typeface="Times New Roman" panose="02020603050405020304" pitchFamily="18" charset="0"/>
                <a:ea typeface="宋体" panose="02010600030101010101" pitchFamily="2" charset="-122"/>
              </a:rPr>
              <a:t>MOV  AL</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10010011B   </a:t>
            </a:r>
            <a:r>
              <a:rPr lang="en-US" b="0">
                <a:solidFill>
                  <a:srgbClr val="FF0000"/>
                </a:solidFill>
                <a:latin typeface="Times New Roman" panose="02020603050405020304" pitchFamily="18" charset="0"/>
                <a:ea typeface="宋体" panose="02010600030101010101" pitchFamily="2" charset="-122"/>
              </a:rPr>
              <a:t> </a:t>
            </a:r>
            <a:r>
              <a:rPr lang="zh-CN" b="0">
                <a:solidFill>
                  <a:srgbClr val="FF0000"/>
                </a:solidFill>
                <a:latin typeface="Times New Roman" panose="02020603050405020304" pitchFamily="18" charset="0"/>
                <a:ea typeface="宋体" panose="02010600030101010101" pitchFamily="2" charset="-122"/>
              </a:rPr>
              <a:t>；</a:t>
            </a:r>
            <a:r>
              <a:rPr lang="en-US" b="0">
                <a:solidFill>
                  <a:srgbClr val="FF0000"/>
                </a:solidFill>
                <a:latin typeface="Times New Roman" panose="02020603050405020304" pitchFamily="18" charset="0"/>
                <a:ea typeface="宋体" panose="02010600030101010101" pitchFamily="2" charset="-122"/>
              </a:rPr>
              <a:t>8255A</a:t>
            </a:r>
            <a:r>
              <a:rPr lang="zh-CN" b="0">
                <a:solidFill>
                  <a:srgbClr val="FF0000"/>
                </a:solidFill>
                <a:latin typeface="Times New Roman" panose="02020603050405020304" pitchFamily="18" charset="0"/>
                <a:ea typeface="宋体" panose="02010600030101010101" pitchFamily="2" charset="-122"/>
              </a:rPr>
              <a:t>初始化</a:t>
            </a:r>
            <a:r>
              <a:rPr lang="en-US" b="0">
                <a:solidFill>
                  <a:srgbClr val="FF0000"/>
                </a:solidFill>
                <a:latin typeface="Times New Roman" panose="02020603050405020304" pitchFamily="18" charset="0"/>
                <a:ea typeface="宋体" panose="02010600030101010101" pitchFamily="2" charset="-122"/>
              </a:rPr>
              <a:t> </a:t>
            </a:r>
          </a:p>
          <a:p>
            <a:pPr indent="0" algn="just">
              <a:lnSpc>
                <a:spcPct val="150000"/>
              </a:lnSpc>
            </a:pPr>
            <a:r>
              <a:rPr lang="en-US" b="0">
                <a:latin typeface="Times New Roman" panose="02020603050405020304" pitchFamily="18" charset="0"/>
                <a:ea typeface="宋体" panose="02010600030101010101" pitchFamily="2" charset="-122"/>
              </a:rPr>
              <a:t>MOV  DX</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223H</a:t>
            </a:r>
          </a:p>
          <a:p>
            <a:pPr indent="0" algn="just">
              <a:lnSpc>
                <a:spcPct val="150000"/>
              </a:lnSpc>
            </a:pPr>
            <a:r>
              <a:rPr lang="en-US" b="0">
                <a:latin typeface="Times New Roman" panose="02020603050405020304" pitchFamily="18" charset="0"/>
                <a:ea typeface="宋体" panose="02010600030101010101" pitchFamily="2" charset="-122"/>
              </a:rPr>
              <a:t>OUT   DX</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AL</a:t>
            </a:r>
          </a:p>
          <a:p>
            <a:pPr indent="0" algn="just">
              <a:lnSpc>
                <a:spcPct val="150000"/>
              </a:lnSpc>
            </a:pPr>
            <a:r>
              <a:rPr lang="en-US" b="0">
                <a:latin typeface="Times New Roman" panose="02020603050405020304" pitchFamily="18" charset="0"/>
                <a:ea typeface="宋体" panose="02010600030101010101" pitchFamily="2" charset="-122"/>
              </a:rPr>
              <a:t>MOV  AL</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00110110B   </a:t>
            </a:r>
            <a:r>
              <a:rPr lang="en-US" b="0">
                <a:solidFill>
                  <a:srgbClr val="FF0000"/>
                </a:solidFill>
                <a:latin typeface="Times New Roman" panose="02020603050405020304" pitchFamily="18" charset="0"/>
                <a:ea typeface="宋体" panose="02010600030101010101" pitchFamily="2" charset="-122"/>
              </a:rPr>
              <a:t> </a:t>
            </a:r>
            <a:r>
              <a:rPr lang="zh-CN" b="0">
                <a:solidFill>
                  <a:srgbClr val="FF0000"/>
                </a:solidFill>
                <a:latin typeface="Times New Roman" panose="02020603050405020304" pitchFamily="18" charset="0"/>
                <a:ea typeface="宋体" panose="02010600030101010101" pitchFamily="2" charset="-122"/>
              </a:rPr>
              <a:t>；</a:t>
            </a:r>
            <a:r>
              <a:rPr lang="en-US" b="0">
                <a:solidFill>
                  <a:srgbClr val="FF0000"/>
                </a:solidFill>
                <a:latin typeface="Times New Roman" panose="02020603050405020304" pitchFamily="18" charset="0"/>
                <a:ea typeface="宋体" panose="02010600030101010101" pitchFamily="2" charset="-122"/>
              </a:rPr>
              <a:t>8253</a:t>
            </a:r>
            <a:r>
              <a:rPr lang="zh-CN" b="0">
                <a:solidFill>
                  <a:srgbClr val="FF0000"/>
                </a:solidFill>
                <a:latin typeface="Times New Roman" panose="02020603050405020304" pitchFamily="18" charset="0"/>
                <a:ea typeface="宋体" panose="02010600030101010101" pitchFamily="2" charset="-122"/>
              </a:rPr>
              <a:t>初始化</a:t>
            </a:r>
            <a:r>
              <a:rPr lang="en-US" b="0">
                <a:solidFill>
                  <a:srgbClr val="FF0000"/>
                </a:solidFill>
                <a:latin typeface="Times New Roman" panose="02020603050405020304" pitchFamily="18" charset="0"/>
                <a:ea typeface="宋体" panose="02010600030101010101" pitchFamily="2" charset="-122"/>
              </a:rPr>
              <a:t> </a:t>
            </a:r>
          </a:p>
          <a:p>
            <a:pPr indent="0" algn="just">
              <a:lnSpc>
                <a:spcPct val="150000"/>
              </a:lnSpc>
            </a:pPr>
            <a:r>
              <a:rPr lang="en-US" b="0">
                <a:latin typeface="Times New Roman" panose="02020603050405020304" pitchFamily="18" charset="0"/>
                <a:ea typeface="宋体" panose="02010600030101010101" pitchFamily="2" charset="-122"/>
              </a:rPr>
              <a:t>MOV  DX</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22BH</a:t>
            </a:r>
          </a:p>
          <a:p>
            <a:pPr indent="0" algn="just">
              <a:lnSpc>
                <a:spcPct val="150000"/>
              </a:lnSpc>
            </a:pPr>
            <a:r>
              <a:rPr lang="en-US" b="0">
                <a:latin typeface="Times New Roman" panose="02020603050405020304" pitchFamily="18" charset="0"/>
                <a:ea typeface="宋体" panose="02010600030101010101" pitchFamily="2" charset="-122"/>
              </a:rPr>
              <a:t>OUT  DX</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AL</a:t>
            </a:r>
          </a:p>
          <a:p>
            <a:pPr indent="0" algn="just">
              <a:lnSpc>
                <a:spcPct val="150000"/>
              </a:lnSpc>
            </a:pPr>
            <a:r>
              <a:rPr lang="en-US" b="0">
                <a:latin typeface="Times New Roman" panose="02020603050405020304" pitchFamily="18" charset="0"/>
                <a:ea typeface="宋体" panose="02010600030101010101" pitchFamily="2" charset="-122"/>
              </a:rPr>
              <a:t>MOV  AX</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400</a:t>
            </a:r>
          </a:p>
          <a:p>
            <a:pPr indent="0" algn="just">
              <a:lnSpc>
                <a:spcPct val="150000"/>
              </a:lnSpc>
            </a:pPr>
            <a:r>
              <a:rPr lang="en-US" b="0">
                <a:latin typeface="Times New Roman" panose="02020603050405020304" pitchFamily="18" charset="0"/>
                <a:ea typeface="宋体" panose="02010600030101010101" pitchFamily="2" charset="-122"/>
              </a:rPr>
              <a:t>MOV  DX</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228H</a:t>
            </a:r>
          </a:p>
          <a:p>
            <a:pPr indent="0" algn="just">
              <a:lnSpc>
                <a:spcPct val="150000"/>
              </a:lnSpc>
            </a:pPr>
            <a:r>
              <a:rPr lang="en-US" b="0">
                <a:latin typeface="Times New Roman" panose="02020603050405020304" pitchFamily="18" charset="0"/>
                <a:ea typeface="宋体" panose="02010600030101010101" pitchFamily="2" charset="-122"/>
              </a:rPr>
              <a:t>OUT  DX</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AL</a:t>
            </a:r>
          </a:p>
          <a:p>
            <a:pPr indent="0" algn="just">
              <a:lnSpc>
                <a:spcPct val="150000"/>
              </a:lnSpc>
            </a:pPr>
            <a:r>
              <a:rPr lang="en-US" b="0">
                <a:latin typeface="Times New Roman" panose="02020603050405020304" pitchFamily="18" charset="0"/>
                <a:ea typeface="宋体" panose="02010600030101010101" pitchFamily="2" charset="-122"/>
              </a:rPr>
              <a:t>MOV  AL</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AH</a:t>
            </a:r>
          </a:p>
          <a:p>
            <a:pPr indent="0" algn="just">
              <a:lnSpc>
                <a:spcPct val="150000"/>
              </a:lnSpc>
            </a:pPr>
            <a:r>
              <a:rPr lang="en-US" b="0">
                <a:latin typeface="Times New Roman" panose="02020603050405020304" pitchFamily="18" charset="0"/>
                <a:ea typeface="宋体" panose="02010600030101010101" pitchFamily="2" charset="-122"/>
              </a:rPr>
              <a:t>OUT  DX</a:t>
            </a:r>
            <a:r>
              <a:rPr lang="zh-CN" b="0">
                <a:latin typeface="Times New Roman" panose="02020603050405020304" pitchFamily="18" charset="0"/>
                <a:ea typeface="宋体" panose="02010600030101010101" pitchFamily="2" charset="-122"/>
              </a:rPr>
              <a:t>，</a:t>
            </a:r>
            <a:r>
              <a:rPr lang="en-US" b="0">
                <a:latin typeface="Times New Roman" panose="02020603050405020304" pitchFamily="18" charset="0"/>
                <a:ea typeface="宋体" panose="02010600030101010101" pitchFamily="2" charset="-122"/>
              </a:rPr>
              <a:t>AL</a:t>
            </a:r>
            <a:endParaRPr lang="zh-CN" altLang="en-US"/>
          </a:p>
        </p:txBody>
      </p:sp>
      <p:sp>
        <p:nvSpPr>
          <p:cNvPr id="5" name="文本框 4"/>
          <p:cNvSpPr txBox="1"/>
          <p:nvPr>
            <p:custDataLst>
              <p:tags r:id="rId1"/>
            </p:custDataLst>
          </p:nvPr>
        </p:nvSpPr>
        <p:spPr>
          <a:xfrm>
            <a:off x="2377440" y="0"/>
            <a:ext cx="4572000" cy="645160"/>
          </a:xfrm>
          <a:prstGeom prst="rect">
            <a:avLst/>
          </a:prstGeom>
          <a:noFill/>
        </p:spPr>
        <p:txBody>
          <a:bodyPr wrap="square" rtlCol="0" anchor="t">
            <a:spAutoFit/>
          </a:bodyPr>
          <a:lstStyle/>
          <a:p>
            <a:pPr algn="l"/>
            <a:r>
              <a:rPr lang="en-US" altLang="zh-CN"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       </a:t>
            </a:r>
            <a:r>
              <a:rPr lang="zh-CN" altLang="en-US"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综合练习题</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541655" y="731520"/>
            <a:ext cx="8204200" cy="5324475"/>
          </a:xfrm>
          <a:prstGeom prst="rect">
            <a:avLst/>
          </a:prstGeom>
          <a:noFill/>
          <a:ln w="9525">
            <a:noFill/>
          </a:ln>
        </p:spPr>
        <p:txBody>
          <a:bodyPr>
            <a:noAutofit/>
          </a:bodyPr>
          <a:lstStyle/>
          <a:p>
            <a:pPr indent="0" algn="just">
              <a:lnSpc>
                <a:spcPts val="2200"/>
              </a:lnSpc>
              <a:spcBef>
                <a:spcPts val="0"/>
              </a:spcBef>
              <a:spcAft>
                <a:spcPts val="0"/>
              </a:spcAft>
            </a:pPr>
            <a:r>
              <a:rPr lang="en-US" sz="1800" b="1">
                <a:latin typeface="Times New Roman" panose="02020603050405020304" pitchFamily="18" charset="0"/>
                <a:ea typeface="宋体" panose="02010600030101010101" pitchFamily="2" charset="-122"/>
              </a:rPr>
              <a:t>3、中断服务程序 </a:t>
            </a:r>
            <a:endParaRPr lang="en-US" sz="1600" b="0">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ts val="2200"/>
              </a:lnSpc>
              <a:spcBef>
                <a:spcPts val="0"/>
              </a:spcBef>
              <a:spcAft>
                <a:spcPts val="0"/>
              </a:spcAft>
            </a:pPr>
            <a:r>
              <a:rPr lang="en-US" sz="1600" b="0">
                <a:latin typeface="Times New Roman" panose="02020603050405020304" pitchFamily="18" charset="0"/>
                <a:ea typeface="宋体" panose="02010600030101010101" pitchFamily="2" charset="-122"/>
                <a:cs typeface="Times New Roman" panose="02020603050405020304" pitchFamily="18" charset="0"/>
              </a:rPr>
              <a:t>IRQ2</a:t>
            </a:r>
            <a:r>
              <a:rPr lang="zh-CN" sz="1600" b="0">
                <a:latin typeface="Times New Roman" panose="02020603050405020304" pitchFamily="18" charset="0"/>
                <a:ea typeface="宋体" panose="02010600030101010101" pitchFamily="2" charset="-122"/>
                <a:cs typeface="Times New Roman" panose="02020603050405020304" pitchFamily="18" charset="0"/>
              </a:rPr>
              <a:t>：</a:t>
            </a:r>
            <a:r>
              <a:rPr lang="en-US" sz="1600" b="0">
                <a:latin typeface="Times New Roman" panose="02020603050405020304" pitchFamily="18" charset="0"/>
                <a:ea typeface="宋体" panose="02010600030101010101" pitchFamily="2" charset="-122"/>
                <a:cs typeface="Times New Roman" panose="02020603050405020304" pitchFamily="18" charset="0"/>
              </a:rPr>
              <a:t>MOV  AL</a:t>
            </a:r>
            <a:r>
              <a:rPr lang="zh-CN" sz="1600" b="0">
                <a:latin typeface="Times New Roman" panose="02020603050405020304" pitchFamily="18" charset="0"/>
                <a:ea typeface="宋体" panose="02010600030101010101" pitchFamily="2" charset="-122"/>
                <a:cs typeface="Times New Roman" panose="02020603050405020304" pitchFamily="18" charset="0"/>
              </a:rPr>
              <a:t>，</a:t>
            </a:r>
            <a:r>
              <a:rPr lang="en-US" sz="1600" b="0">
                <a:latin typeface="Times New Roman" panose="02020603050405020304" pitchFamily="18" charset="0"/>
                <a:ea typeface="宋体" panose="02010600030101010101" pitchFamily="2" charset="-122"/>
                <a:cs typeface="Times New Roman" panose="02020603050405020304" pitchFamily="18" charset="0"/>
              </a:rPr>
              <a:t>00001000B </a:t>
            </a:r>
            <a:r>
              <a:rPr lang="en-US" sz="16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sz="16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sz="16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PC4</a:t>
            </a:r>
            <a:r>
              <a:rPr lang="zh-CN" sz="16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复位，启动</a:t>
            </a:r>
            <a:r>
              <a:rPr lang="en-US" sz="16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A/D</a:t>
            </a:r>
            <a:r>
              <a:rPr lang="zh-CN" sz="16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转换，低电平启动</a:t>
            </a:r>
            <a:r>
              <a:rPr lang="en-US" altLang="zh-CN" sz="16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16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转换</a:t>
            </a:r>
            <a:r>
              <a:rPr lang="zh-CN" sz="1600" b="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sz="1600" b="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ts val="2200"/>
              </a:lnSpc>
              <a:spcBef>
                <a:spcPts val="0"/>
              </a:spcBef>
              <a:spcAft>
                <a:spcPts val="0"/>
              </a:spcAft>
            </a:pPr>
            <a:r>
              <a:rPr lang="en-US" sz="1600" b="0">
                <a:latin typeface="Times New Roman" panose="02020603050405020304" pitchFamily="18" charset="0"/>
                <a:ea typeface="宋体" panose="02010600030101010101" pitchFamily="2" charset="-122"/>
                <a:cs typeface="Times New Roman" panose="02020603050405020304" pitchFamily="18" charset="0"/>
              </a:rPr>
              <a:t>             MOV  DX</a:t>
            </a:r>
            <a:r>
              <a:rPr lang="zh-CN" sz="1600" b="0">
                <a:latin typeface="Times New Roman" panose="02020603050405020304" pitchFamily="18" charset="0"/>
                <a:ea typeface="宋体" panose="02010600030101010101" pitchFamily="2" charset="-122"/>
                <a:cs typeface="Times New Roman" panose="02020603050405020304" pitchFamily="18" charset="0"/>
              </a:rPr>
              <a:t>，</a:t>
            </a:r>
            <a:r>
              <a:rPr lang="en-US" sz="1600" b="0">
                <a:latin typeface="Times New Roman" panose="02020603050405020304" pitchFamily="18" charset="0"/>
                <a:ea typeface="宋体" panose="02010600030101010101" pitchFamily="2" charset="-122"/>
                <a:cs typeface="Times New Roman" panose="02020603050405020304" pitchFamily="18" charset="0"/>
              </a:rPr>
              <a:t>223H</a:t>
            </a:r>
          </a:p>
          <a:p>
            <a:pPr indent="0" algn="just">
              <a:lnSpc>
                <a:spcPts val="2200"/>
              </a:lnSpc>
              <a:spcBef>
                <a:spcPts val="0"/>
              </a:spcBef>
              <a:spcAft>
                <a:spcPts val="0"/>
              </a:spcAft>
            </a:pPr>
            <a:r>
              <a:rPr lang="en-US" sz="1600" b="0">
                <a:latin typeface="Times New Roman" panose="02020603050405020304" pitchFamily="18" charset="0"/>
                <a:ea typeface="宋体" panose="02010600030101010101" pitchFamily="2" charset="-122"/>
                <a:cs typeface="Times New Roman" panose="02020603050405020304" pitchFamily="18" charset="0"/>
              </a:rPr>
              <a:t>             OUT   DX</a:t>
            </a:r>
            <a:r>
              <a:rPr lang="zh-CN" sz="1600" b="0">
                <a:latin typeface="Times New Roman" panose="02020603050405020304" pitchFamily="18" charset="0"/>
                <a:ea typeface="宋体" panose="02010600030101010101" pitchFamily="2" charset="-122"/>
                <a:cs typeface="Times New Roman" panose="02020603050405020304" pitchFamily="18" charset="0"/>
              </a:rPr>
              <a:t>，</a:t>
            </a:r>
            <a:r>
              <a:rPr lang="en-US" sz="1600" b="0">
                <a:latin typeface="Times New Roman" panose="02020603050405020304" pitchFamily="18" charset="0"/>
                <a:ea typeface="宋体" panose="02010600030101010101" pitchFamily="2" charset="-122"/>
                <a:cs typeface="Times New Roman" panose="02020603050405020304" pitchFamily="18" charset="0"/>
              </a:rPr>
              <a:t>AL</a:t>
            </a:r>
          </a:p>
          <a:p>
            <a:pPr indent="0" algn="just">
              <a:lnSpc>
                <a:spcPts val="2200"/>
              </a:lnSpc>
              <a:spcBef>
                <a:spcPts val="0"/>
              </a:spcBef>
              <a:spcAft>
                <a:spcPts val="0"/>
              </a:spcAft>
            </a:pPr>
            <a:r>
              <a:rPr lang="zh-CN" altLang="en-US" sz="1600">
                <a:latin typeface="Times New Roman" panose="02020603050405020304" pitchFamily="18" charset="0"/>
                <a:cs typeface="Times New Roman" panose="02020603050405020304" pitchFamily="18" charset="0"/>
              </a:rPr>
              <a:t>K1：</a:t>
            </a: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MOV  DX，222H </a:t>
            </a:r>
            <a:r>
              <a:rPr lang="en-US" altLang="zh-CN" sz="1600">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；读入PC0的状态，不为低电平时等待 </a:t>
            </a:r>
          </a:p>
          <a:p>
            <a:pPr indent="0" algn="just">
              <a:lnSpc>
                <a:spcPts val="2200"/>
              </a:lnSpc>
              <a:spcBef>
                <a:spcPts val="0"/>
              </a:spcBef>
              <a:spcAft>
                <a:spcPts val="0"/>
              </a:spcAft>
            </a:pP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IN    AL，DX</a:t>
            </a:r>
          </a:p>
          <a:p>
            <a:pPr indent="0" algn="just">
              <a:lnSpc>
                <a:spcPts val="2200"/>
              </a:lnSpc>
              <a:spcBef>
                <a:spcPts val="0"/>
              </a:spcBef>
              <a:spcAft>
                <a:spcPts val="0"/>
              </a:spcAft>
            </a:pP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AND  AL，01H</a:t>
            </a:r>
          </a:p>
          <a:p>
            <a:pPr indent="0" algn="just">
              <a:lnSpc>
                <a:spcPts val="2200"/>
              </a:lnSpc>
              <a:spcBef>
                <a:spcPts val="0"/>
              </a:spcBef>
              <a:spcAft>
                <a:spcPts val="0"/>
              </a:spcAft>
            </a:pP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JNZ   K1</a:t>
            </a:r>
          </a:p>
          <a:p>
            <a:pPr indent="0" algn="just">
              <a:lnSpc>
                <a:spcPts val="2200"/>
              </a:lnSpc>
              <a:spcBef>
                <a:spcPts val="0"/>
              </a:spcBef>
              <a:spcAft>
                <a:spcPts val="0"/>
              </a:spcAft>
            </a:pP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MOV  DX，220H  </a:t>
            </a:r>
            <a:r>
              <a:rPr lang="en-US" altLang="zh-CN" sz="1600">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a:t>
            </a:r>
            <a:r>
              <a:rPr lang="en-US" altLang="zh-CN" sz="1600">
                <a:solidFill>
                  <a:srgbClr val="FF0000"/>
                </a:solidFill>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=0读入低8位 </a:t>
            </a:r>
          </a:p>
          <a:p>
            <a:pPr indent="0" algn="just">
              <a:lnSpc>
                <a:spcPts val="2200"/>
              </a:lnSpc>
              <a:spcBef>
                <a:spcPts val="0"/>
              </a:spcBef>
              <a:spcAft>
                <a:spcPts val="0"/>
              </a:spcAft>
            </a:pP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IN    AL，DX</a:t>
            </a:r>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 ；     读入8位数据</a:t>
            </a:r>
            <a:endParaRPr lang="zh-CN" altLang="en-US" sz="1600">
              <a:latin typeface="Times New Roman" panose="02020603050405020304" pitchFamily="18" charset="0"/>
              <a:cs typeface="Times New Roman" panose="02020603050405020304" pitchFamily="18" charset="0"/>
            </a:endParaRPr>
          </a:p>
          <a:p>
            <a:pPr indent="0" algn="just">
              <a:lnSpc>
                <a:spcPts val="2200"/>
              </a:lnSpc>
              <a:spcBef>
                <a:spcPts val="0"/>
              </a:spcBef>
              <a:spcAft>
                <a:spcPts val="0"/>
              </a:spcAft>
            </a:pP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MOV  ADL，AL</a:t>
            </a:r>
          </a:p>
          <a:p>
            <a:pPr indent="0" algn="just">
              <a:lnSpc>
                <a:spcPts val="2200"/>
              </a:lnSpc>
              <a:spcBef>
                <a:spcPts val="0"/>
              </a:spcBef>
              <a:spcAft>
                <a:spcPts val="0"/>
              </a:spcAft>
            </a:pP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MOV  DX，221H      </a:t>
            </a:r>
          </a:p>
          <a:p>
            <a:pPr indent="0" algn="just">
              <a:lnSpc>
                <a:spcPts val="2200"/>
              </a:lnSpc>
              <a:spcBef>
                <a:spcPts val="0"/>
              </a:spcBef>
              <a:spcAft>
                <a:spcPts val="0"/>
              </a:spcAft>
            </a:pP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IN    AL，DX</a:t>
            </a:r>
          </a:p>
          <a:p>
            <a:pPr indent="0" algn="just">
              <a:lnSpc>
                <a:spcPts val="2200"/>
              </a:lnSpc>
              <a:spcBef>
                <a:spcPts val="0"/>
              </a:spcBef>
              <a:spcAft>
                <a:spcPts val="0"/>
              </a:spcAft>
            </a:pP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AND  AL，0FH</a:t>
            </a: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 读入高4位数据</a:t>
            </a:r>
            <a:endParaRPr lang="zh-CN" altLang="en-US" sz="1600">
              <a:latin typeface="Times New Roman" panose="02020603050405020304" pitchFamily="18" charset="0"/>
              <a:cs typeface="Times New Roman" panose="02020603050405020304" pitchFamily="18" charset="0"/>
            </a:endParaRPr>
          </a:p>
          <a:p>
            <a:pPr indent="0" algn="just">
              <a:lnSpc>
                <a:spcPts val="2200"/>
              </a:lnSpc>
              <a:spcBef>
                <a:spcPts val="0"/>
              </a:spcBef>
              <a:spcAft>
                <a:spcPts val="0"/>
              </a:spcAft>
            </a:pP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MOV  ADH，AL</a:t>
            </a: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 </a:t>
            </a:r>
            <a:endParaRPr lang="zh-CN" altLang="en-US" sz="1600">
              <a:latin typeface="Times New Roman" panose="02020603050405020304" pitchFamily="18" charset="0"/>
              <a:cs typeface="Times New Roman" panose="02020603050405020304" pitchFamily="18" charset="0"/>
            </a:endParaRPr>
          </a:p>
          <a:p>
            <a:pPr indent="0" algn="just">
              <a:lnSpc>
                <a:spcPts val="2200"/>
              </a:lnSpc>
              <a:spcBef>
                <a:spcPts val="0"/>
              </a:spcBef>
              <a:spcAft>
                <a:spcPts val="0"/>
              </a:spcAft>
            </a:pP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MOV  AL，20H       </a:t>
            </a:r>
            <a:r>
              <a:rPr lang="zh-CN" altLang="en-US" sz="1600">
                <a:solidFill>
                  <a:srgbClr val="FF0000"/>
                </a:solidFill>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a:t>
            </a:r>
            <a:r>
              <a:rPr lang="en-US" altLang="zh-CN" sz="1600">
                <a:solidFill>
                  <a:srgbClr val="FF0000"/>
                </a:solidFill>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发EOI命令   </a:t>
            </a:r>
          </a:p>
          <a:p>
            <a:pPr indent="0" algn="just">
              <a:lnSpc>
                <a:spcPts val="2200"/>
              </a:lnSpc>
              <a:spcBef>
                <a:spcPts val="0"/>
              </a:spcBef>
              <a:spcAft>
                <a:spcPts val="0"/>
              </a:spcAft>
            </a:pP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OUT  40H，AL</a:t>
            </a:r>
          </a:p>
          <a:p>
            <a:pPr indent="0" algn="just">
              <a:lnSpc>
                <a:spcPts val="2200"/>
              </a:lnSpc>
              <a:spcBef>
                <a:spcPts val="0"/>
              </a:spcBef>
              <a:spcAft>
                <a:spcPts val="0"/>
              </a:spcAft>
            </a:pP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IRET                </a:t>
            </a:r>
            <a:r>
              <a:rPr lang="en-US" altLang="zh-CN" sz="1600">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a:t>
            </a:r>
            <a:r>
              <a:rPr lang="en-US" altLang="zh-CN" sz="1600">
                <a:solidFill>
                  <a:srgbClr val="FF0000"/>
                </a:solidFill>
                <a:latin typeface="Times New Roman" panose="02020603050405020304" pitchFamily="18" charset="0"/>
                <a:cs typeface="Times New Roman" panose="02020603050405020304" pitchFamily="18" charset="0"/>
              </a:rPr>
              <a:t>         </a:t>
            </a:r>
            <a:r>
              <a:rPr lang="zh-CN" altLang="en-US" sz="1600">
                <a:solidFill>
                  <a:srgbClr val="FF0000"/>
                </a:solidFill>
                <a:latin typeface="Times New Roman" panose="02020603050405020304" pitchFamily="18" charset="0"/>
                <a:cs typeface="Times New Roman" panose="02020603050405020304" pitchFamily="18" charset="0"/>
              </a:rPr>
              <a:t>中断返回命令</a:t>
            </a:r>
            <a:r>
              <a:rPr lang="zh-CN" altLang="en-US" sz="1600">
                <a:latin typeface="Times New Roman" panose="02020603050405020304" pitchFamily="18" charset="0"/>
                <a:cs typeface="Times New Roman" panose="02020603050405020304" pitchFamily="18" charset="0"/>
              </a:rPr>
              <a:t> </a:t>
            </a:r>
          </a:p>
          <a:p>
            <a:pPr indent="0"/>
            <a:endParaRPr lang="zh-CN" altLang="en-US"/>
          </a:p>
          <a:p>
            <a:pPr indent="0"/>
            <a:endParaRPr lang="zh-CN" altLang="en-US"/>
          </a:p>
          <a:p>
            <a:pPr indent="0"/>
            <a:endParaRPr lang="zh-CN" altLang="en-US"/>
          </a:p>
          <a:p>
            <a:pPr indent="0"/>
            <a:endParaRPr lang="zh-CN" altLang="en-US"/>
          </a:p>
          <a:p>
            <a:pPr indent="0"/>
            <a:endParaRPr lang="zh-CN" altLang="en-US"/>
          </a:p>
          <a:p>
            <a:pPr indent="0"/>
            <a:endParaRPr lang="zh-CN" altLang="en-US"/>
          </a:p>
          <a:p>
            <a:pPr indent="0"/>
            <a:endParaRPr lang="zh-CN" altLang="en-US"/>
          </a:p>
          <a:p>
            <a:pPr indent="0"/>
            <a:endParaRPr lang="zh-CN" altLang="en-US"/>
          </a:p>
          <a:p>
            <a:pPr indent="0"/>
            <a:endParaRPr lang="zh-CN" altLang="en-US"/>
          </a:p>
          <a:p>
            <a:pPr indent="0"/>
            <a:endParaRPr lang="zh-CN" altLang="en-US"/>
          </a:p>
          <a:p>
            <a:pPr indent="0"/>
            <a:endParaRPr lang="zh-CN" altLang="en-US"/>
          </a:p>
          <a:p>
            <a:pPr indent="0"/>
            <a:endParaRPr lang="zh-CN" altLang="en-US"/>
          </a:p>
          <a:p>
            <a:pPr indent="0"/>
            <a:endParaRPr lang="zh-CN" altLang="en-US"/>
          </a:p>
        </p:txBody>
      </p:sp>
      <p:sp>
        <p:nvSpPr>
          <p:cNvPr id="4" name="文本框 3"/>
          <p:cNvSpPr txBox="1"/>
          <p:nvPr>
            <p:custDataLst>
              <p:tags r:id="rId2"/>
            </p:custDataLst>
          </p:nvPr>
        </p:nvSpPr>
        <p:spPr>
          <a:xfrm>
            <a:off x="2377440" y="0"/>
            <a:ext cx="4572000" cy="645160"/>
          </a:xfrm>
          <a:prstGeom prst="rect">
            <a:avLst/>
          </a:prstGeom>
          <a:noFill/>
        </p:spPr>
        <p:txBody>
          <a:bodyPr wrap="square" rtlCol="0" anchor="t">
            <a:spAutoFit/>
          </a:bodyPr>
          <a:lstStyle/>
          <a:p>
            <a:pPr algn="l"/>
            <a:r>
              <a:rPr lang="en-US" altLang="zh-CN"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       </a:t>
            </a:r>
            <a:r>
              <a:rPr lang="zh-CN" altLang="en-US" sz="3600" b="1" noProof="0" dirty="0">
                <a:ln>
                  <a:noFill/>
                </a:ln>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sym typeface="+mn-ea"/>
              </a:rPr>
              <a:t>综合练习题</a:t>
            </a:r>
          </a:p>
        </p:txBody>
      </p:sp>
      <p:graphicFrame>
        <p:nvGraphicFramePr>
          <p:cNvPr id="5" name="对象 -2147482618"/>
          <p:cNvGraphicFramePr>
            <a:graphicFrameLocks noChangeAspect="1"/>
          </p:cNvGraphicFramePr>
          <p:nvPr>
            <p:custDataLst>
              <p:tags r:id="rId3"/>
            </p:custDataLst>
          </p:nvPr>
        </p:nvGraphicFramePr>
        <p:xfrm>
          <a:off x="3608705" y="3016250"/>
          <a:ext cx="327660" cy="273050"/>
        </p:xfrm>
        <a:graphic>
          <a:graphicData uri="http://schemas.openxmlformats.org/presentationml/2006/ole">
            <mc:AlternateContent xmlns:mc="http://schemas.openxmlformats.org/markup-compatibility/2006">
              <mc:Choice xmlns:v="urn:schemas-microsoft-com:vml" Requires="v">
                <p:oleObj r:id="rId5" imgW="227965" imgH="189865" progId="Equation.DSMT4">
                  <p:embed/>
                </p:oleObj>
              </mc:Choice>
              <mc:Fallback>
                <p:oleObj r:id="rId5" imgW="227965" imgH="189865" progId="Equation.DSMT4">
                  <p:embed/>
                  <p:pic>
                    <p:nvPicPr>
                      <p:cNvPr id="0" name="图片 3075"/>
                      <p:cNvPicPr/>
                      <p:nvPr/>
                    </p:nvPicPr>
                    <p:blipFill>
                      <a:blip r:embed="rId6"/>
                      <a:stretch>
                        <a:fillRect/>
                      </a:stretch>
                    </p:blipFill>
                    <p:spPr>
                      <a:xfrm>
                        <a:off x="3608705" y="3016250"/>
                        <a:ext cx="327660" cy="27305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29" name="Picture 62" descr="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039" y="4755621"/>
            <a:ext cx="48577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Group 46"/>
          <p:cNvGraphicFramePr>
            <a:graphicFrameLocks noGrp="1"/>
          </p:cNvGraphicFramePr>
          <p:nvPr>
            <p:ph type="tbl" idx="1"/>
            <p:custDataLst>
              <p:tags r:id="rId1"/>
            </p:custDataLst>
          </p:nvPr>
        </p:nvGraphicFramePr>
        <p:xfrm>
          <a:off x="622299" y="2259963"/>
          <a:ext cx="6294364" cy="2413780"/>
        </p:xfrm>
        <a:graphic>
          <a:graphicData uri="http://schemas.openxmlformats.org/drawingml/2006/table">
            <a:tbl>
              <a:tblPr/>
              <a:tblGrid>
                <a:gridCol w="1497965">
                  <a:extLst>
                    <a:ext uri="{9D8B030D-6E8A-4147-A177-3AD203B41FA5}">
                      <a16:colId xmlns:a16="http://schemas.microsoft.com/office/drawing/2014/main" val="20000"/>
                    </a:ext>
                  </a:extLst>
                </a:gridCol>
                <a:gridCol w="963392">
                  <a:extLst>
                    <a:ext uri="{9D8B030D-6E8A-4147-A177-3AD203B41FA5}">
                      <a16:colId xmlns:a16="http://schemas.microsoft.com/office/drawing/2014/main" val="20001"/>
                    </a:ext>
                  </a:extLst>
                </a:gridCol>
                <a:gridCol w="1467117">
                  <a:extLst>
                    <a:ext uri="{9D8B030D-6E8A-4147-A177-3AD203B41FA5}">
                      <a16:colId xmlns:a16="http://schemas.microsoft.com/office/drawing/2014/main" val="20002"/>
                    </a:ext>
                  </a:extLst>
                </a:gridCol>
                <a:gridCol w="2365890">
                  <a:extLst>
                    <a:ext uri="{9D8B030D-6E8A-4147-A177-3AD203B41FA5}">
                      <a16:colId xmlns:a16="http://schemas.microsoft.com/office/drawing/2014/main" val="20003"/>
                    </a:ext>
                  </a:extLst>
                </a:gridCol>
              </a:tblGrid>
              <a:tr h="55429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endParaRPr kumimoji="0" lang="zh-CN" altLang="zh-CN" sz="2400" b="1" i="0" u="none" strike="noStrike" cap="none" normalizeH="0" baseline="0" dirty="0">
                        <a:ln>
                          <a:noFill/>
                        </a:ln>
                        <a:solidFill>
                          <a:schemeClr val="tx1"/>
                        </a:solidFill>
                        <a:effectLst/>
                        <a:latin typeface="+mj-ea"/>
                        <a:ea typeface="+mj-ea"/>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a:ln>
                            <a:noFill/>
                          </a:ln>
                          <a:solidFill>
                            <a:schemeClr val="tx1"/>
                          </a:solidFill>
                          <a:effectLst/>
                          <a:latin typeface="+mj-ea"/>
                          <a:ea typeface="+mj-ea"/>
                        </a:rPr>
                        <a:t>速度</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mj-ea"/>
                          <a:ea typeface="+mj-ea"/>
                        </a:rPr>
                        <a:t>集成度</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mj-ea"/>
                          <a:ea typeface="+mj-ea"/>
                        </a:rPr>
                        <a:t>应用</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0"/>
                  </a:ext>
                </a:extLst>
              </a:tr>
              <a:tr h="65185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a:ln>
                            <a:noFill/>
                          </a:ln>
                          <a:solidFill>
                            <a:schemeClr val="tx1"/>
                          </a:solidFill>
                          <a:effectLst/>
                          <a:latin typeface="+mj-ea"/>
                          <a:ea typeface="+mj-ea"/>
                        </a:rPr>
                        <a:t>SRAM</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a:ln>
                            <a:noFill/>
                          </a:ln>
                          <a:solidFill>
                            <a:schemeClr val="tx1"/>
                          </a:solidFill>
                          <a:effectLst/>
                          <a:latin typeface="+mj-ea"/>
                          <a:ea typeface="+mj-ea"/>
                        </a:rPr>
                        <a:t>快</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mj-ea"/>
                          <a:ea typeface="+mj-ea"/>
                        </a:rPr>
                        <a:t>低</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mj-ea"/>
                          <a:ea typeface="+mj-ea"/>
                        </a:rPr>
                        <a:t>小容量系统</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1"/>
                  </a:ext>
                </a:extLst>
              </a:tr>
              <a:tr h="58090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a:ln>
                            <a:noFill/>
                          </a:ln>
                          <a:solidFill>
                            <a:schemeClr val="tx1"/>
                          </a:solidFill>
                          <a:effectLst/>
                          <a:latin typeface="+mj-ea"/>
                          <a:ea typeface="+mj-ea"/>
                        </a:rPr>
                        <a:t>DRAM</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a:ln>
                            <a:noFill/>
                          </a:ln>
                          <a:solidFill>
                            <a:schemeClr val="tx1"/>
                          </a:solidFill>
                          <a:effectLst/>
                          <a:latin typeface="+mj-ea"/>
                          <a:ea typeface="+mj-ea"/>
                        </a:rPr>
                        <a:t>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a:ln>
                            <a:noFill/>
                          </a:ln>
                          <a:solidFill>
                            <a:schemeClr val="tx1"/>
                          </a:solidFill>
                          <a:effectLst/>
                          <a:latin typeface="+mj-ea"/>
                          <a:ea typeface="+mj-ea"/>
                        </a:rPr>
                        <a:t>高</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mj-ea"/>
                          <a:ea typeface="+mj-ea"/>
                        </a:rPr>
                        <a:t>大容量系统</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2"/>
                  </a:ext>
                </a:extLst>
              </a:tr>
              <a:tr h="6267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mj-ea"/>
                          <a:ea typeface="+mj-ea"/>
                        </a:rPr>
                        <a:t>NVRAM</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mj-ea"/>
                          <a:ea typeface="+mj-ea"/>
                        </a:rPr>
                        <a:t>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mj-ea"/>
                          <a:ea typeface="+mj-ea"/>
                        </a:rPr>
                        <a:t>低</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mj-ea"/>
                          <a:ea typeface="+mj-ea"/>
                        </a:rPr>
                        <a:t>小容量非易失</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3"/>
                  </a:ext>
                </a:extLst>
              </a:tr>
            </a:tbl>
          </a:graphicData>
        </a:graphic>
      </p:graphicFrame>
      <p:sp>
        <p:nvSpPr>
          <p:cNvPr id="12"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一</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器概述</a:t>
            </a:r>
          </a:p>
        </p:txBody>
      </p:sp>
      <p:sp>
        <p:nvSpPr>
          <p:cNvPr id="13" name="Rectangle 3"/>
          <p:cNvSpPr txBox="1">
            <a:spLocks noChangeArrowheads="1"/>
          </p:cNvSpPr>
          <p:nvPr/>
        </p:nvSpPr>
        <p:spPr bwMode="auto">
          <a:xfrm>
            <a:off x="457135" y="817335"/>
            <a:ext cx="4543577"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2.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半导体存储器的分类</a:t>
            </a:r>
          </a:p>
        </p:txBody>
      </p:sp>
      <p:sp>
        <p:nvSpPr>
          <p:cNvPr id="5" name="矩形 4"/>
          <p:cNvSpPr/>
          <p:nvPr/>
        </p:nvSpPr>
        <p:spPr>
          <a:xfrm>
            <a:off x="886347" y="1558977"/>
            <a:ext cx="5018064" cy="523220"/>
          </a:xfrm>
          <a:prstGeom prst="rect">
            <a:avLst/>
          </a:prstGeom>
        </p:spPr>
        <p:txBody>
          <a:bodyPr wrap="square">
            <a:spAutoFit/>
          </a:bodyPr>
          <a:lstStyle/>
          <a:p>
            <a:pPr marL="457200" indent="-457200">
              <a:buFont typeface="Wingdings" panose="05000000000000000000" pitchFamily="2" charset="2"/>
              <a:buChar char="n"/>
            </a:pPr>
            <a:r>
              <a:rPr lang="zh-CN" altLang="en-US" sz="2800" b="1" dirty="0">
                <a:solidFill>
                  <a:srgbClr val="0033CC"/>
                </a:solidFill>
                <a:effectLst>
                  <a:outerShdw blurRad="38100" dist="38100" dir="2700000" algn="tl">
                    <a:srgbClr val="000000">
                      <a:alpha val="43137"/>
                    </a:srgbClr>
                  </a:outerShdw>
                </a:effectLst>
              </a:rPr>
              <a:t>随机存取存储器</a:t>
            </a:r>
            <a:r>
              <a:rPr lang="en-US" altLang="zh-CN" sz="2800" b="1" dirty="0">
                <a:solidFill>
                  <a:srgbClr val="0033CC"/>
                </a:solidFill>
                <a:effectLst>
                  <a:outerShdw blurRad="38100" dist="38100" dir="2700000" algn="tl">
                    <a:srgbClr val="000000">
                      <a:alpha val="43137"/>
                    </a:srgbClr>
                  </a:outerShdw>
                </a:effectLst>
              </a:rPr>
              <a:t>RAM</a:t>
            </a:r>
            <a:endParaRPr lang="zh-CN" altLang="en-US" sz="2800" b="1" dirty="0">
              <a:solidFill>
                <a:srgbClr val="0033CC"/>
              </a:solidFill>
              <a:effectLst>
                <a:outerShdw blurRad="38100" dist="38100" dir="2700000" algn="tl">
                  <a:srgbClr val="000000">
                    <a:alpha val="43137"/>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idx="1"/>
          </p:nvPr>
        </p:nvSpPr>
        <p:spPr>
          <a:xfrm>
            <a:off x="623888" y="2150595"/>
            <a:ext cx="8416674" cy="4048125"/>
          </a:xfrm>
        </p:spPr>
        <p:txBody>
          <a:bodyPr/>
          <a:lstStyle/>
          <a:p>
            <a:pPr algn="just" eaLnBrk="1" hangingPunct="1">
              <a:lnSpc>
                <a:spcPct val="125000"/>
              </a:lnSpc>
            </a:pPr>
            <a:r>
              <a:rPr lang="zh-CN" altLang="en-US" sz="2400" b="1" dirty="0">
                <a:solidFill>
                  <a:srgbClr val="008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掩膜</a:t>
            </a:r>
            <a:r>
              <a:rPr lang="en-US" altLang="zh-CN" sz="2400" b="1" dirty="0">
                <a:solidFill>
                  <a:srgbClr val="008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ROM</a:t>
            </a:r>
            <a:r>
              <a:rPr lang="zh-CN" altLang="en-US" sz="2400" b="1" dirty="0">
                <a:solidFill>
                  <a:srgbClr val="008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信息制作在芯片中，不可更改</a:t>
            </a:r>
          </a:p>
          <a:p>
            <a:pPr algn="just" eaLnBrk="1" hangingPunct="1">
              <a:lnSpc>
                <a:spcPct val="125000"/>
              </a:lnSpc>
            </a:pPr>
            <a:r>
              <a:rPr lang="en-US" altLang="zh-CN" sz="2400" b="1" dirty="0">
                <a:solidFill>
                  <a:srgbClr val="008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PROM</a:t>
            </a:r>
            <a:r>
              <a:rPr lang="zh-CN" altLang="en-US" sz="2400" b="1" dirty="0">
                <a:solidFill>
                  <a:srgbClr val="008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允许一次编程，此后不可更改（</a:t>
            </a:r>
            <a:r>
              <a:rPr lang="zh-CN" altLang="en-US" sz="2400" b="1" dirty="0">
                <a:latin typeface="Times New Roman" panose="02020603050405020304" pitchFamily="18" charset="0"/>
                <a:cs typeface="Times New Roman" panose="02020603050405020304" pitchFamily="18" charset="0"/>
              </a:rPr>
              <a:t>一次性可编程</a:t>
            </a:r>
            <a:r>
              <a:rPr lang="zh-CN" altLang="en-US" sz="2400" dirty="0">
                <a:latin typeface="Times New Roman" panose="02020603050405020304" pitchFamily="18" charset="0"/>
                <a:cs typeface="Times New Roman" panose="02020603050405020304" pitchFamily="18" charset="0"/>
              </a:rPr>
              <a:t>）</a:t>
            </a:r>
          </a:p>
          <a:p>
            <a:pPr algn="just" eaLnBrk="1" hangingPunct="1">
              <a:lnSpc>
                <a:spcPct val="125000"/>
              </a:lnSpc>
            </a:pPr>
            <a:r>
              <a:rPr lang="en-US" altLang="zh-CN" sz="2400" b="1" dirty="0">
                <a:solidFill>
                  <a:srgbClr val="008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EPROM</a:t>
            </a:r>
            <a:r>
              <a:rPr lang="zh-CN" altLang="en-US" sz="2400" b="1" dirty="0">
                <a:solidFill>
                  <a:srgbClr val="008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用紫外光擦除，擦除后可编程；并允许用户多次擦除和编程</a:t>
            </a:r>
            <a:r>
              <a:rPr lang="zh-CN" altLang="en-US" sz="2400" b="1" dirty="0">
                <a:latin typeface="Times New Roman" panose="02020603050405020304" pitchFamily="18" charset="0"/>
                <a:cs typeface="Times New Roman" panose="02020603050405020304" pitchFamily="18" charset="0"/>
              </a:rPr>
              <a:t>（紫外线擦除可编程）</a:t>
            </a:r>
          </a:p>
          <a:p>
            <a:pPr algn="just" eaLnBrk="1" hangingPunct="1">
              <a:lnSpc>
                <a:spcPct val="125000"/>
              </a:lnSpc>
            </a:pPr>
            <a:r>
              <a:rPr lang="en-US" altLang="zh-CN" sz="2400" b="1" dirty="0">
                <a:solidFill>
                  <a:srgbClr val="008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EEPROM</a:t>
            </a:r>
            <a:r>
              <a:rPr lang="zh-CN" altLang="en-US" sz="2400" b="1" dirty="0">
                <a:solidFill>
                  <a:srgbClr val="008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400" b="1" dirty="0">
                <a:solidFill>
                  <a:srgbClr val="008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E2PROM</a:t>
            </a:r>
            <a:r>
              <a:rPr lang="zh-CN" altLang="en-US" sz="2400" b="1" dirty="0">
                <a:solidFill>
                  <a:srgbClr val="008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采用加电方法在线进行擦除和编程，也可多次擦写</a:t>
            </a:r>
            <a:r>
              <a:rPr lang="zh-CN" altLang="en-US" sz="2400" b="1" dirty="0">
                <a:latin typeface="Times New Roman" panose="02020603050405020304" pitchFamily="18" charset="0"/>
                <a:cs typeface="Times New Roman" panose="02020603050405020304" pitchFamily="18" charset="0"/>
              </a:rPr>
              <a:t>（电擦除可编程）</a:t>
            </a:r>
            <a:endParaRPr lang="zh-CN" altLang="en-US" sz="2400" dirty="0">
              <a:latin typeface="Times New Roman" panose="02020603050405020304" pitchFamily="18" charset="0"/>
              <a:cs typeface="Times New Roman" panose="02020603050405020304" pitchFamily="18" charset="0"/>
            </a:endParaRPr>
          </a:p>
          <a:p>
            <a:pPr algn="just" eaLnBrk="1" hangingPunct="1">
              <a:lnSpc>
                <a:spcPct val="125000"/>
              </a:lnSpc>
            </a:pPr>
            <a:r>
              <a:rPr lang="en-US" altLang="zh-CN" sz="2400" b="1" dirty="0">
                <a:solidFill>
                  <a:srgbClr val="008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Flash Memory</a:t>
            </a:r>
            <a:r>
              <a:rPr lang="zh-CN" altLang="en-US" sz="2400" b="1" dirty="0">
                <a:solidFill>
                  <a:srgbClr val="008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（闪存）：</a:t>
            </a:r>
            <a:r>
              <a:rPr lang="zh-CN" altLang="en-US" sz="2400" dirty="0">
                <a:latin typeface="Times New Roman" panose="02020603050405020304" pitchFamily="18" charset="0"/>
                <a:cs typeface="Times New Roman" panose="02020603050405020304" pitchFamily="18" charset="0"/>
              </a:rPr>
              <a:t>能够快速擦写的</a:t>
            </a:r>
            <a:r>
              <a:rPr lang="en-US" altLang="zh-CN" sz="2400" dirty="0">
                <a:latin typeface="Times New Roman" panose="02020603050405020304" pitchFamily="18" charset="0"/>
                <a:cs typeface="Times New Roman" panose="02020603050405020304" pitchFamily="18" charset="0"/>
              </a:rPr>
              <a:t>EEPROM</a:t>
            </a:r>
            <a:r>
              <a:rPr lang="zh-CN" altLang="en-US" sz="2400" dirty="0">
                <a:latin typeface="Times New Roman" panose="02020603050405020304" pitchFamily="18" charset="0"/>
                <a:cs typeface="Times New Roman" panose="02020603050405020304" pitchFamily="18" charset="0"/>
              </a:rPr>
              <a:t>，但只能按块（</a:t>
            </a:r>
            <a:r>
              <a:rPr lang="en-US" altLang="zh-CN" sz="2400" dirty="0">
                <a:latin typeface="Times New Roman" panose="02020603050405020304" pitchFamily="18" charset="0"/>
                <a:cs typeface="Times New Roman" panose="02020603050405020304" pitchFamily="18" charset="0"/>
              </a:rPr>
              <a:t>Block</a:t>
            </a:r>
            <a:r>
              <a:rPr lang="zh-CN" altLang="en-US" sz="2400" dirty="0">
                <a:latin typeface="Times New Roman" panose="02020603050405020304" pitchFamily="18" charset="0"/>
                <a:cs typeface="Times New Roman" panose="02020603050405020304" pitchFamily="18" charset="0"/>
              </a:rPr>
              <a:t>）进行擦除</a:t>
            </a:r>
          </a:p>
        </p:txBody>
      </p:sp>
      <p:sp>
        <p:nvSpPr>
          <p:cNvPr id="8"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b="1" dirty="0">
                <a:solidFill>
                  <a:schemeClr val="tx2"/>
                </a:solidFill>
                <a:effectLst>
                  <a:outerShdw blurRad="38100" dist="38100" dir="2700000" algn="tl">
                    <a:srgbClr val="000000">
                      <a:alpha val="43137"/>
                    </a:srgbClr>
                  </a:outerShdw>
                </a:effectLst>
                <a:latin typeface="+mj-lt"/>
                <a:ea typeface="+mj-ea"/>
                <a:cs typeface="+mj-cs"/>
              </a:rPr>
              <a:t>一</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a:t>
            </a:r>
            <a:r>
              <a:rPr lang="zh-CN" altLang="en-US" sz="4000" b="1" dirty="0">
                <a:solidFill>
                  <a:schemeClr val="tx2"/>
                </a:solidFill>
                <a:effectLst>
                  <a:outerShdw blurRad="38100" dist="38100" dir="2700000" algn="tl">
                    <a:srgbClr val="000000">
                      <a:alpha val="43137"/>
                    </a:srgbClr>
                  </a:outerShdw>
                </a:effectLst>
                <a:latin typeface="+mj-lt"/>
                <a:ea typeface="+mj-ea"/>
                <a:cs typeface="+mj-cs"/>
              </a:rPr>
              <a:t>存储</a:t>
            </a: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器概述</a:t>
            </a:r>
          </a:p>
        </p:txBody>
      </p:sp>
      <p:sp>
        <p:nvSpPr>
          <p:cNvPr id="9" name="Rectangle 3"/>
          <p:cNvSpPr txBox="1">
            <a:spLocks noChangeArrowheads="1"/>
          </p:cNvSpPr>
          <p:nvPr/>
        </p:nvSpPr>
        <p:spPr bwMode="auto">
          <a:xfrm>
            <a:off x="457135" y="817335"/>
            <a:ext cx="4543577"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2.</a:t>
            </a: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半导体存储器的分类</a:t>
            </a:r>
          </a:p>
        </p:txBody>
      </p:sp>
      <p:sp>
        <p:nvSpPr>
          <p:cNvPr id="6" name="矩形 5"/>
          <p:cNvSpPr/>
          <p:nvPr/>
        </p:nvSpPr>
        <p:spPr>
          <a:xfrm>
            <a:off x="886347" y="1558977"/>
            <a:ext cx="5018064" cy="521970"/>
          </a:xfrm>
          <a:prstGeom prst="rect">
            <a:avLst/>
          </a:prstGeom>
        </p:spPr>
        <p:txBody>
          <a:bodyPr wrap="square">
            <a:spAutoFit/>
          </a:bodyPr>
          <a:lstStyle/>
          <a:p>
            <a:pPr marL="457200" indent="-457200">
              <a:buFont typeface="Wingdings" panose="05000000000000000000" pitchFamily="2" charset="2"/>
              <a:buChar char="n"/>
            </a:pPr>
            <a:r>
              <a:rPr lang="zh-CN" altLang="en-US" sz="2800" b="1" dirty="0">
                <a:solidFill>
                  <a:srgbClr val="0033CC"/>
                </a:solidFill>
                <a:effectLst>
                  <a:outerShdw blurRad="38100" dist="38100" dir="2700000" algn="tl">
                    <a:srgbClr val="000000">
                      <a:alpha val="43137"/>
                    </a:srgbClr>
                  </a:outerShdw>
                </a:effectLst>
              </a:rPr>
              <a:t>只读存储器</a:t>
            </a:r>
            <a:r>
              <a:rPr lang="en-US" altLang="zh-CN" sz="28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18"/>
          <p:cNvSpPr>
            <a:spLocks noChangeArrowheads="1"/>
          </p:cNvSpPr>
          <p:nvPr/>
        </p:nvSpPr>
        <p:spPr bwMode="auto">
          <a:xfrm>
            <a:off x="4110038" y="1724025"/>
            <a:ext cx="1274762" cy="1827213"/>
          </a:xfrm>
          <a:prstGeom prst="rect">
            <a:avLst/>
          </a:prstGeom>
          <a:solidFill>
            <a:schemeClr val="accent3">
              <a:lumMod val="65000"/>
            </a:schemeClr>
          </a:solidFill>
          <a:ln w="28575">
            <a:solidFill>
              <a:srgbClr val="66FFFF"/>
            </a:solidFill>
            <a:miter lim="800000"/>
          </a:ln>
          <a:effectLst/>
        </p:spPr>
        <p:txBody>
          <a:bodyP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10246" name="Rectangle 8"/>
          <p:cNvSpPr>
            <a:spLocks noChangeArrowheads="1"/>
          </p:cNvSpPr>
          <p:nvPr/>
        </p:nvSpPr>
        <p:spPr bwMode="auto">
          <a:xfrm>
            <a:off x="1792288" y="1838325"/>
            <a:ext cx="523875" cy="1628775"/>
          </a:xfrm>
          <a:prstGeom prst="rect">
            <a:avLst/>
          </a:prstGeom>
          <a:solidFill>
            <a:srgbClr val="FFFF00"/>
          </a:solidFill>
          <a:ln w="28575">
            <a:solidFill>
              <a:srgbClr val="66FFFF"/>
            </a:solidFill>
            <a:miter lim="800000"/>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dirty="0">
                <a:solidFill>
                  <a:schemeClr val="tx1"/>
                </a:solidFill>
                <a:latin typeface="Times New Roman" panose="02020603050405020304" pitchFamily="18" charset="0"/>
              </a:rPr>
              <a:t>地</a:t>
            </a:r>
          </a:p>
          <a:p>
            <a:pPr algn="ctr">
              <a:spcBef>
                <a:spcPct val="0"/>
              </a:spcBef>
              <a:buClrTx/>
              <a:buSzTx/>
              <a:buFontTx/>
              <a:buNone/>
            </a:pPr>
            <a:r>
              <a:rPr kumimoji="0" lang="zh-CN" altLang="en-US" sz="2400" dirty="0">
                <a:solidFill>
                  <a:schemeClr val="tx1"/>
                </a:solidFill>
                <a:latin typeface="Times New Roman" panose="02020603050405020304" pitchFamily="18" charset="0"/>
              </a:rPr>
              <a:t>址</a:t>
            </a:r>
          </a:p>
          <a:p>
            <a:pPr algn="ctr">
              <a:spcBef>
                <a:spcPct val="0"/>
              </a:spcBef>
              <a:buClrTx/>
              <a:buSzTx/>
              <a:buFontTx/>
              <a:buNone/>
            </a:pPr>
            <a:r>
              <a:rPr kumimoji="0" lang="zh-CN" altLang="en-US" sz="2400" dirty="0">
                <a:solidFill>
                  <a:schemeClr val="tx1"/>
                </a:solidFill>
                <a:latin typeface="Times New Roman" panose="02020603050405020304" pitchFamily="18" charset="0"/>
              </a:rPr>
              <a:t>寄</a:t>
            </a:r>
          </a:p>
          <a:p>
            <a:pPr algn="ctr">
              <a:spcBef>
                <a:spcPct val="0"/>
              </a:spcBef>
              <a:buClrTx/>
              <a:buSzTx/>
              <a:buFontTx/>
              <a:buNone/>
            </a:pPr>
            <a:r>
              <a:rPr kumimoji="0" lang="zh-CN" altLang="en-US" sz="2400" dirty="0">
                <a:solidFill>
                  <a:schemeClr val="tx1"/>
                </a:solidFill>
                <a:latin typeface="Times New Roman" panose="02020603050405020304" pitchFamily="18" charset="0"/>
              </a:rPr>
              <a:t>存</a:t>
            </a:r>
          </a:p>
        </p:txBody>
      </p:sp>
      <p:sp>
        <p:nvSpPr>
          <p:cNvPr id="10247" name="Rectangle 9"/>
          <p:cNvSpPr>
            <a:spLocks noChangeArrowheads="1"/>
          </p:cNvSpPr>
          <p:nvPr/>
        </p:nvSpPr>
        <p:spPr bwMode="auto">
          <a:xfrm>
            <a:off x="2770188" y="1838325"/>
            <a:ext cx="523875" cy="1628775"/>
          </a:xfrm>
          <a:prstGeom prst="rect">
            <a:avLst/>
          </a:prstGeom>
          <a:solidFill>
            <a:srgbClr val="92D050"/>
          </a:solidFill>
          <a:ln w="28575">
            <a:solidFill>
              <a:srgbClr val="66FFFF"/>
            </a:solidFill>
            <a:miter lim="800000"/>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dirty="0">
                <a:solidFill>
                  <a:schemeClr val="tx1"/>
                </a:solidFill>
                <a:latin typeface="Times New Roman" panose="02020603050405020304" pitchFamily="18" charset="0"/>
              </a:rPr>
              <a:t>地</a:t>
            </a:r>
          </a:p>
          <a:p>
            <a:pPr algn="ctr">
              <a:spcBef>
                <a:spcPct val="0"/>
              </a:spcBef>
              <a:buClrTx/>
              <a:buSzTx/>
              <a:buFontTx/>
              <a:buNone/>
            </a:pPr>
            <a:r>
              <a:rPr kumimoji="0" lang="zh-CN" altLang="en-US" sz="2400" dirty="0">
                <a:solidFill>
                  <a:schemeClr val="tx1"/>
                </a:solidFill>
                <a:latin typeface="Times New Roman" panose="02020603050405020304" pitchFamily="18" charset="0"/>
              </a:rPr>
              <a:t>址</a:t>
            </a:r>
          </a:p>
          <a:p>
            <a:pPr algn="ctr">
              <a:spcBef>
                <a:spcPct val="0"/>
              </a:spcBef>
              <a:buClrTx/>
              <a:buSzTx/>
              <a:buFontTx/>
              <a:buNone/>
            </a:pPr>
            <a:r>
              <a:rPr kumimoji="0" lang="zh-CN" altLang="en-US" sz="2400" dirty="0">
                <a:solidFill>
                  <a:schemeClr val="tx1"/>
                </a:solidFill>
                <a:latin typeface="Times New Roman" panose="02020603050405020304" pitchFamily="18" charset="0"/>
              </a:rPr>
              <a:t>译</a:t>
            </a:r>
          </a:p>
          <a:p>
            <a:pPr algn="ctr">
              <a:spcBef>
                <a:spcPct val="0"/>
              </a:spcBef>
              <a:buClrTx/>
              <a:buSzTx/>
              <a:buFontTx/>
              <a:buNone/>
            </a:pPr>
            <a:r>
              <a:rPr kumimoji="0" lang="zh-CN" altLang="en-US" sz="2400" dirty="0">
                <a:solidFill>
                  <a:schemeClr val="tx1"/>
                </a:solidFill>
                <a:latin typeface="Times New Roman" panose="02020603050405020304" pitchFamily="18" charset="0"/>
              </a:rPr>
              <a:t>码</a:t>
            </a:r>
          </a:p>
        </p:txBody>
      </p:sp>
      <p:sp>
        <p:nvSpPr>
          <p:cNvPr id="10248" name="Rectangle 10"/>
          <p:cNvSpPr>
            <a:spLocks noChangeArrowheads="1"/>
          </p:cNvSpPr>
          <p:nvPr/>
        </p:nvSpPr>
        <p:spPr bwMode="auto">
          <a:xfrm>
            <a:off x="3887788" y="2474913"/>
            <a:ext cx="1698625" cy="817562"/>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dirty="0">
                <a:solidFill>
                  <a:schemeClr val="tx1"/>
                </a:solidFill>
                <a:latin typeface="Times New Roman" panose="02020603050405020304" pitchFamily="18" charset="0"/>
              </a:rPr>
              <a:t>存储体</a:t>
            </a:r>
          </a:p>
        </p:txBody>
      </p:sp>
      <p:sp>
        <p:nvSpPr>
          <p:cNvPr id="10249" name="Line 11"/>
          <p:cNvSpPr>
            <a:spLocks noChangeShapeType="1"/>
          </p:cNvSpPr>
          <p:nvPr/>
        </p:nvSpPr>
        <p:spPr bwMode="auto">
          <a:xfrm>
            <a:off x="3292475" y="2244725"/>
            <a:ext cx="784225" cy="3175"/>
          </a:xfrm>
          <a:prstGeom prst="line">
            <a:avLst/>
          </a:prstGeom>
          <a:noFill/>
          <a:ln w="28575">
            <a:solidFill>
              <a:srgbClr val="66FF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0" name="Line 12"/>
          <p:cNvSpPr>
            <a:spLocks noChangeShapeType="1"/>
          </p:cNvSpPr>
          <p:nvPr/>
        </p:nvSpPr>
        <p:spPr bwMode="auto">
          <a:xfrm>
            <a:off x="5675313" y="4337050"/>
            <a:ext cx="792162" cy="1588"/>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1" name="Line 13"/>
          <p:cNvSpPr>
            <a:spLocks noChangeShapeType="1"/>
          </p:cNvSpPr>
          <p:nvPr/>
        </p:nvSpPr>
        <p:spPr bwMode="auto">
          <a:xfrm>
            <a:off x="6457950" y="3554413"/>
            <a:ext cx="1588" cy="784225"/>
          </a:xfrm>
          <a:prstGeom prst="line">
            <a:avLst/>
          </a:prstGeom>
          <a:noFill/>
          <a:ln w="28575">
            <a:solidFill>
              <a:srgbClr val="66FFFF"/>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2" name="Line 14"/>
          <p:cNvSpPr>
            <a:spLocks noChangeShapeType="1"/>
          </p:cNvSpPr>
          <p:nvPr/>
        </p:nvSpPr>
        <p:spPr bwMode="auto">
          <a:xfrm>
            <a:off x="3067050" y="4337050"/>
            <a:ext cx="784225" cy="1588"/>
          </a:xfrm>
          <a:prstGeom prst="line">
            <a:avLst/>
          </a:prstGeom>
          <a:noFill/>
          <a:ln w="28575">
            <a:solidFill>
              <a:srgbClr val="66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3" name="Line 15"/>
          <p:cNvSpPr>
            <a:spLocks noChangeShapeType="1"/>
          </p:cNvSpPr>
          <p:nvPr/>
        </p:nvSpPr>
        <p:spPr bwMode="auto">
          <a:xfrm>
            <a:off x="3067050" y="3554413"/>
            <a:ext cx="1588" cy="784225"/>
          </a:xfrm>
          <a:prstGeom prst="line">
            <a:avLst/>
          </a:prstGeom>
          <a:noFill/>
          <a:ln w="28575">
            <a:solidFill>
              <a:srgbClr val="66FFFF"/>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4" name="Line 16"/>
          <p:cNvSpPr>
            <a:spLocks noChangeShapeType="1"/>
          </p:cNvSpPr>
          <p:nvPr/>
        </p:nvSpPr>
        <p:spPr bwMode="auto">
          <a:xfrm>
            <a:off x="3292475" y="3222625"/>
            <a:ext cx="784225" cy="1588"/>
          </a:xfrm>
          <a:prstGeom prst="line">
            <a:avLst/>
          </a:prstGeom>
          <a:noFill/>
          <a:ln w="28575">
            <a:solidFill>
              <a:srgbClr val="66FF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5" name="Line 17"/>
          <p:cNvSpPr>
            <a:spLocks noChangeShapeType="1"/>
          </p:cNvSpPr>
          <p:nvPr/>
        </p:nvSpPr>
        <p:spPr bwMode="auto">
          <a:xfrm>
            <a:off x="3292475" y="1984375"/>
            <a:ext cx="784225" cy="3175"/>
          </a:xfrm>
          <a:prstGeom prst="line">
            <a:avLst/>
          </a:prstGeom>
          <a:noFill/>
          <a:ln w="28575">
            <a:solidFill>
              <a:srgbClr val="66FF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6" name="Rectangle 19"/>
          <p:cNvSpPr>
            <a:spLocks noChangeArrowheads="1"/>
          </p:cNvSpPr>
          <p:nvPr/>
        </p:nvSpPr>
        <p:spPr bwMode="auto">
          <a:xfrm>
            <a:off x="3840163" y="4090988"/>
            <a:ext cx="1828800" cy="522287"/>
          </a:xfrm>
          <a:prstGeom prst="rect">
            <a:avLst/>
          </a:prstGeom>
          <a:solidFill>
            <a:srgbClr val="00B050"/>
          </a:solidFill>
          <a:ln w="28575">
            <a:solidFill>
              <a:srgbClr val="00B050"/>
            </a:solidFill>
            <a:miter lim="800000"/>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a:solidFill>
                  <a:schemeClr val="tx1"/>
                </a:solidFill>
                <a:latin typeface="Times New Roman" panose="02020603050405020304" pitchFamily="18" charset="0"/>
              </a:rPr>
              <a:t>控制电路</a:t>
            </a:r>
          </a:p>
        </p:txBody>
      </p:sp>
      <p:sp>
        <p:nvSpPr>
          <p:cNvPr id="10257" name="Rectangle 20"/>
          <p:cNvSpPr>
            <a:spLocks noChangeArrowheads="1"/>
          </p:cNvSpPr>
          <p:nvPr/>
        </p:nvSpPr>
        <p:spPr bwMode="auto">
          <a:xfrm>
            <a:off x="1076325" y="2832100"/>
            <a:ext cx="655638" cy="571500"/>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a:solidFill>
                  <a:srgbClr val="FF0066"/>
                </a:solidFill>
                <a:latin typeface="Times New Roman" panose="02020603050405020304" pitchFamily="18" charset="0"/>
              </a:rPr>
              <a:t>AB</a:t>
            </a:r>
          </a:p>
        </p:txBody>
      </p:sp>
      <p:sp>
        <p:nvSpPr>
          <p:cNvPr id="10258" name="Rectangle 21"/>
          <p:cNvSpPr>
            <a:spLocks noChangeArrowheads="1"/>
          </p:cNvSpPr>
          <p:nvPr/>
        </p:nvSpPr>
        <p:spPr bwMode="auto">
          <a:xfrm>
            <a:off x="7273925" y="1838325"/>
            <a:ext cx="523875" cy="1628775"/>
          </a:xfrm>
          <a:prstGeom prst="rect">
            <a:avLst/>
          </a:prstGeom>
          <a:solidFill>
            <a:srgbClr val="FFC000"/>
          </a:solidFill>
          <a:ln w="28575">
            <a:solidFill>
              <a:srgbClr val="66FFFF"/>
            </a:solidFill>
            <a:miter lim="800000"/>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dirty="0">
                <a:solidFill>
                  <a:schemeClr val="tx1"/>
                </a:solidFill>
                <a:latin typeface="Times New Roman" panose="02020603050405020304" pitchFamily="18" charset="0"/>
              </a:rPr>
              <a:t>数</a:t>
            </a:r>
          </a:p>
          <a:p>
            <a:pPr algn="ctr">
              <a:spcBef>
                <a:spcPct val="0"/>
              </a:spcBef>
              <a:buClrTx/>
              <a:buSzTx/>
              <a:buFontTx/>
              <a:buNone/>
            </a:pPr>
            <a:r>
              <a:rPr kumimoji="0" lang="zh-CN" altLang="en-US" sz="2400" dirty="0">
                <a:solidFill>
                  <a:schemeClr val="tx1"/>
                </a:solidFill>
                <a:latin typeface="Times New Roman" panose="02020603050405020304" pitchFamily="18" charset="0"/>
              </a:rPr>
              <a:t>据</a:t>
            </a:r>
          </a:p>
          <a:p>
            <a:pPr algn="ctr">
              <a:spcBef>
                <a:spcPct val="0"/>
              </a:spcBef>
              <a:buClrTx/>
              <a:buSzTx/>
              <a:buFontTx/>
              <a:buNone/>
            </a:pPr>
            <a:r>
              <a:rPr kumimoji="0" lang="zh-CN" altLang="en-US" sz="2400" dirty="0">
                <a:solidFill>
                  <a:schemeClr val="tx1"/>
                </a:solidFill>
                <a:latin typeface="Times New Roman" panose="02020603050405020304" pitchFamily="18" charset="0"/>
              </a:rPr>
              <a:t>寄</a:t>
            </a:r>
          </a:p>
          <a:p>
            <a:pPr algn="ctr">
              <a:spcBef>
                <a:spcPct val="0"/>
              </a:spcBef>
              <a:buClrTx/>
              <a:buSzTx/>
              <a:buFontTx/>
              <a:buNone/>
            </a:pPr>
            <a:r>
              <a:rPr kumimoji="0" lang="zh-CN" altLang="en-US" sz="2400" dirty="0">
                <a:solidFill>
                  <a:schemeClr val="tx1"/>
                </a:solidFill>
                <a:latin typeface="Times New Roman" panose="02020603050405020304" pitchFamily="18" charset="0"/>
              </a:rPr>
              <a:t>存</a:t>
            </a:r>
          </a:p>
        </p:txBody>
      </p:sp>
      <p:sp>
        <p:nvSpPr>
          <p:cNvPr id="10259" name="Rectangle 22"/>
          <p:cNvSpPr>
            <a:spLocks noChangeArrowheads="1"/>
          </p:cNvSpPr>
          <p:nvPr/>
        </p:nvSpPr>
        <p:spPr bwMode="auto">
          <a:xfrm>
            <a:off x="6227763" y="1838325"/>
            <a:ext cx="523875" cy="1628775"/>
          </a:xfrm>
          <a:prstGeom prst="rect">
            <a:avLst/>
          </a:prstGeom>
          <a:solidFill>
            <a:srgbClr val="00B0F0"/>
          </a:solidFill>
          <a:ln w="28575">
            <a:solidFill>
              <a:srgbClr val="66FFFF"/>
            </a:solidFill>
            <a:miter lim="800000"/>
          </a:ln>
          <a:effec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zh-CN" altLang="en-US" sz="2400" dirty="0">
                <a:solidFill>
                  <a:schemeClr val="tx1"/>
                </a:solidFill>
                <a:latin typeface="Times New Roman" panose="02020603050405020304" pitchFamily="18" charset="0"/>
              </a:rPr>
              <a:t>读</a:t>
            </a:r>
          </a:p>
          <a:p>
            <a:pPr algn="ctr">
              <a:spcBef>
                <a:spcPct val="0"/>
              </a:spcBef>
              <a:buClrTx/>
              <a:buSzTx/>
              <a:buFontTx/>
              <a:buNone/>
            </a:pPr>
            <a:r>
              <a:rPr kumimoji="0" lang="zh-CN" altLang="en-US" sz="2400" dirty="0">
                <a:solidFill>
                  <a:schemeClr val="tx1"/>
                </a:solidFill>
                <a:latin typeface="Times New Roman" panose="02020603050405020304" pitchFamily="18" charset="0"/>
              </a:rPr>
              <a:t>写</a:t>
            </a:r>
          </a:p>
          <a:p>
            <a:pPr algn="ctr">
              <a:spcBef>
                <a:spcPct val="0"/>
              </a:spcBef>
              <a:buClrTx/>
              <a:buSzTx/>
              <a:buFontTx/>
              <a:buNone/>
            </a:pPr>
            <a:r>
              <a:rPr kumimoji="0" lang="zh-CN" altLang="en-US" sz="2400" dirty="0">
                <a:solidFill>
                  <a:schemeClr val="tx1"/>
                </a:solidFill>
                <a:latin typeface="Times New Roman" panose="02020603050405020304" pitchFamily="18" charset="0"/>
              </a:rPr>
              <a:t>电</a:t>
            </a:r>
          </a:p>
          <a:p>
            <a:pPr algn="ctr">
              <a:spcBef>
                <a:spcPct val="0"/>
              </a:spcBef>
              <a:buClrTx/>
              <a:buSzTx/>
              <a:buFontTx/>
              <a:buNone/>
            </a:pPr>
            <a:r>
              <a:rPr kumimoji="0" lang="zh-CN" altLang="en-US" sz="2400" dirty="0">
                <a:solidFill>
                  <a:schemeClr val="tx1"/>
                </a:solidFill>
                <a:latin typeface="Times New Roman" panose="02020603050405020304" pitchFamily="18" charset="0"/>
              </a:rPr>
              <a:t>路</a:t>
            </a:r>
          </a:p>
        </p:txBody>
      </p:sp>
      <p:sp>
        <p:nvSpPr>
          <p:cNvPr id="10260" name="Line 23"/>
          <p:cNvSpPr>
            <a:spLocks noChangeShapeType="1"/>
          </p:cNvSpPr>
          <p:nvPr/>
        </p:nvSpPr>
        <p:spPr bwMode="auto">
          <a:xfrm>
            <a:off x="5411788" y="3222625"/>
            <a:ext cx="785812" cy="1588"/>
          </a:xfrm>
          <a:prstGeom prst="line">
            <a:avLst/>
          </a:prstGeom>
          <a:noFill/>
          <a:ln w="28575">
            <a:solidFill>
              <a:srgbClr val="66FF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1" name="Line 24"/>
          <p:cNvSpPr>
            <a:spLocks noChangeShapeType="1"/>
          </p:cNvSpPr>
          <p:nvPr/>
        </p:nvSpPr>
        <p:spPr bwMode="auto">
          <a:xfrm>
            <a:off x="5411788" y="1984375"/>
            <a:ext cx="785812" cy="3175"/>
          </a:xfrm>
          <a:prstGeom prst="line">
            <a:avLst/>
          </a:prstGeom>
          <a:noFill/>
          <a:ln w="28575">
            <a:solidFill>
              <a:srgbClr val="66FF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2" name="Line 25"/>
          <p:cNvSpPr>
            <a:spLocks noChangeShapeType="1"/>
          </p:cNvSpPr>
          <p:nvPr/>
        </p:nvSpPr>
        <p:spPr bwMode="auto">
          <a:xfrm>
            <a:off x="5411788" y="2244725"/>
            <a:ext cx="785812" cy="3175"/>
          </a:xfrm>
          <a:prstGeom prst="line">
            <a:avLst/>
          </a:prstGeom>
          <a:noFill/>
          <a:ln w="28575">
            <a:solidFill>
              <a:srgbClr val="66FF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3" name="Rectangle 26"/>
          <p:cNvSpPr>
            <a:spLocks noChangeArrowheads="1"/>
          </p:cNvSpPr>
          <p:nvPr/>
        </p:nvSpPr>
        <p:spPr bwMode="auto">
          <a:xfrm>
            <a:off x="7991475" y="2863850"/>
            <a:ext cx="695325" cy="574675"/>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a:solidFill>
                  <a:srgbClr val="FF0066"/>
                </a:solidFill>
                <a:latin typeface="Times New Roman" panose="02020603050405020304" pitchFamily="18" charset="0"/>
              </a:rPr>
              <a:t>DB</a:t>
            </a:r>
          </a:p>
        </p:txBody>
      </p:sp>
      <p:sp>
        <p:nvSpPr>
          <p:cNvPr id="10264" name="Line 29"/>
          <p:cNvSpPr>
            <a:spLocks noChangeShapeType="1"/>
          </p:cNvSpPr>
          <p:nvPr/>
        </p:nvSpPr>
        <p:spPr bwMode="auto">
          <a:xfrm>
            <a:off x="4826000" y="4622800"/>
            <a:ext cx="1588" cy="473075"/>
          </a:xfrm>
          <a:prstGeom prst="line">
            <a:avLst/>
          </a:prstGeom>
          <a:noFill/>
          <a:ln w="28575">
            <a:solidFill>
              <a:srgbClr val="66FFFF"/>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5" name="Line 31"/>
          <p:cNvSpPr>
            <a:spLocks noChangeShapeType="1"/>
          </p:cNvSpPr>
          <p:nvPr/>
        </p:nvSpPr>
        <p:spPr bwMode="auto">
          <a:xfrm>
            <a:off x="6770688" y="2643188"/>
            <a:ext cx="468312" cy="1587"/>
          </a:xfrm>
          <a:prstGeom prst="line">
            <a:avLst/>
          </a:prstGeom>
          <a:noFill/>
          <a:ln w="76200">
            <a:solidFill>
              <a:srgbClr val="66FF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6" name="Line 32"/>
          <p:cNvSpPr>
            <a:spLocks noChangeShapeType="1"/>
          </p:cNvSpPr>
          <p:nvPr/>
        </p:nvSpPr>
        <p:spPr bwMode="auto">
          <a:xfrm>
            <a:off x="7835900" y="2643188"/>
            <a:ext cx="785813" cy="1587"/>
          </a:xfrm>
          <a:prstGeom prst="line">
            <a:avLst/>
          </a:prstGeom>
          <a:noFill/>
          <a:ln w="76200">
            <a:solidFill>
              <a:srgbClr val="66FF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7" name="Line 33"/>
          <p:cNvSpPr>
            <a:spLocks noChangeShapeType="1"/>
          </p:cNvSpPr>
          <p:nvPr/>
        </p:nvSpPr>
        <p:spPr bwMode="auto">
          <a:xfrm>
            <a:off x="1016000" y="2643188"/>
            <a:ext cx="784225" cy="1587"/>
          </a:xfrm>
          <a:prstGeom prst="line">
            <a:avLst/>
          </a:prstGeom>
          <a:noFill/>
          <a:ln w="76200">
            <a:solidFill>
              <a:srgbClr val="66FF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8" name="Line 34"/>
          <p:cNvSpPr>
            <a:spLocks noChangeShapeType="1"/>
          </p:cNvSpPr>
          <p:nvPr/>
        </p:nvSpPr>
        <p:spPr bwMode="auto">
          <a:xfrm>
            <a:off x="2309813" y="2643188"/>
            <a:ext cx="436562" cy="1587"/>
          </a:xfrm>
          <a:prstGeom prst="line">
            <a:avLst/>
          </a:prstGeom>
          <a:noFill/>
          <a:ln w="76200">
            <a:solidFill>
              <a:srgbClr val="66FF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9" name="Line 35"/>
          <p:cNvSpPr>
            <a:spLocks noChangeShapeType="1"/>
          </p:cNvSpPr>
          <p:nvPr/>
        </p:nvSpPr>
        <p:spPr bwMode="auto">
          <a:xfrm>
            <a:off x="3692525" y="2609850"/>
            <a:ext cx="1588" cy="295275"/>
          </a:xfrm>
          <a:prstGeom prst="line">
            <a:avLst/>
          </a:prstGeom>
          <a:noFill/>
          <a:ln w="28575">
            <a:solidFill>
              <a:srgbClr val="66FF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70" name="Line 36"/>
          <p:cNvSpPr>
            <a:spLocks noChangeShapeType="1"/>
          </p:cNvSpPr>
          <p:nvPr/>
        </p:nvSpPr>
        <p:spPr bwMode="auto">
          <a:xfrm>
            <a:off x="5845175" y="2578100"/>
            <a:ext cx="1588" cy="295275"/>
          </a:xfrm>
          <a:prstGeom prst="line">
            <a:avLst/>
          </a:prstGeom>
          <a:noFill/>
          <a:ln w="28575">
            <a:solidFill>
              <a:srgbClr val="66FF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0271" name="Group 47"/>
          <p:cNvGrpSpPr/>
          <p:nvPr/>
        </p:nvGrpSpPr>
        <p:grpSpPr bwMode="auto">
          <a:xfrm>
            <a:off x="3983038" y="5135563"/>
            <a:ext cx="655637" cy="571500"/>
            <a:chOff x="2221" y="3379"/>
            <a:chExt cx="413" cy="360"/>
          </a:xfrm>
        </p:grpSpPr>
        <p:sp>
          <p:nvSpPr>
            <p:cNvPr id="10285" name="Rectangle 38"/>
            <p:cNvSpPr>
              <a:spLocks noChangeArrowheads="1"/>
            </p:cNvSpPr>
            <p:nvPr/>
          </p:nvSpPr>
          <p:spPr bwMode="auto">
            <a:xfrm>
              <a:off x="2221" y="3379"/>
              <a:ext cx="413" cy="360"/>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a:solidFill>
                    <a:srgbClr val="FF0066"/>
                  </a:solidFill>
                  <a:latin typeface="Times New Roman" panose="02020603050405020304" pitchFamily="18" charset="0"/>
                </a:rPr>
                <a:t>OE</a:t>
              </a:r>
            </a:p>
          </p:txBody>
        </p:sp>
        <p:sp>
          <p:nvSpPr>
            <p:cNvPr id="10286" name="Line 39"/>
            <p:cNvSpPr>
              <a:spLocks noChangeShapeType="1"/>
            </p:cNvSpPr>
            <p:nvPr/>
          </p:nvSpPr>
          <p:spPr bwMode="auto">
            <a:xfrm>
              <a:off x="2242" y="3399"/>
              <a:ext cx="2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72" name="Group 48"/>
          <p:cNvGrpSpPr/>
          <p:nvPr/>
        </p:nvGrpSpPr>
        <p:grpSpPr bwMode="auto">
          <a:xfrm>
            <a:off x="4565650" y="5135563"/>
            <a:ext cx="655638" cy="571500"/>
            <a:chOff x="2588" y="3379"/>
            <a:chExt cx="413" cy="360"/>
          </a:xfrm>
        </p:grpSpPr>
        <p:sp>
          <p:nvSpPr>
            <p:cNvPr id="10283" name="Rectangle 42"/>
            <p:cNvSpPr>
              <a:spLocks noChangeArrowheads="1"/>
            </p:cNvSpPr>
            <p:nvPr/>
          </p:nvSpPr>
          <p:spPr bwMode="auto">
            <a:xfrm>
              <a:off x="2588" y="3379"/>
              <a:ext cx="413" cy="360"/>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a:solidFill>
                    <a:srgbClr val="FF0066"/>
                  </a:solidFill>
                  <a:latin typeface="Times New Roman" panose="02020603050405020304" pitchFamily="18" charset="0"/>
                </a:rPr>
                <a:t>WE</a:t>
              </a:r>
            </a:p>
          </p:txBody>
        </p:sp>
        <p:sp>
          <p:nvSpPr>
            <p:cNvPr id="10284" name="Line 43"/>
            <p:cNvSpPr>
              <a:spLocks noChangeShapeType="1"/>
            </p:cNvSpPr>
            <p:nvPr/>
          </p:nvSpPr>
          <p:spPr bwMode="auto">
            <a:xfrm>
              <a:off x="2609" y="3399"/>
              <a:ext cx="2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73" name="Group 49"/>
          <p:cNvGrpSpPr/>
          <p:nvPr/>
        </p:nvGrpSpPr>
        <p:grpSpPr bwMode="auto">
          <a:xfrm>
            <a:off x="5192713" y="5135563"/>
            <a:ext cx="655637" cy="571500"/>
            <a:chOff x="2983" y="3379"/>
            <a:chExt cx="413" cy="360"/>
          </a:xfrm>
        </p:grpSpPr>
        <p:sp>
          <p:nvSpPr>
            <p:cNvPr id="10281" name="Rectangle 45"/>
            <p:cNvSpPr>
              <a:spLocks noChangeArrowheads="1"/>
            </p:cNvSpPr>
            <p:nvPr/>
          </p:nvSpPr>
          <p:spPr bwMode="auto">
            <a:xfrm>
              <a:off x="2983" y="3379"/>
              <a:ext cx="413" cy="360"/>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a:solidFill>
                    <a:srgbClr val="FF0066"/>
                  </a:solidFill>
                  <a:latin typeface="Times New Roman" panose="02020603050405020304" pitchFamily="18" charset="0"/>
                </a:rPr>
                <a:t>CS</a:t>
              </a:r>
            </a:p>
          </p:txBody>
        </p:sp>
        <p:sp>
          <p:nvSpPr>
            <p:cNvPr id="10282" name="Line 46"/>
            <p:cNvSpPr>
              <a:spLocks noChangeShapeType="1"/>
            </p:cNvSpPr>
            <p:nvPr/>
          </p:nvSpPr>
          <p:spPr bwMode="auto">
            <a:xfrm>
              <a:off x="3004" y="3399"/>
              <a:ext cx="2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274" name="Line 54"/>
          <p:cNvSpPr>
            <a:spLocks noChangeShapeType="1"/>
          </p:cNvSpPr>
          <p:nvPr/>
        </p:nvSpPr>
        <p:spPr bwMode="auto">
          <a:xfrm>
            <a:off x="4225925" y="4630738"/>
            <a:ext cx="1588" cy="473075"/>
          </a:xfrm>
          <a:prstGeom prst="line">
            <a:avLst/>
          </a:prstGeom>
          <a:noFill/>
          <a:ln w="28575">
            <a:solidFill>
              <a:srgbClr val="66FFFF"/>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75" name="Line 55"/>
          <p:cNvSpPr>
            <a:spLocks noChangeShapeType="1"/>
          </p:cNvSpPr>
          <p:nvPr/>
        </p:nvSpPr>
        <p:spPr bwMode="auto">
          <a:xfrm>
            <a:off x="5362575" y="4613275"/>
            <a:ext cx="1588" cy="473075"/>
          </a:xfrm>
          <a:prstGeom prst="line">
            <a:avLst/>
          </a:prstGeom>
          <a:noFill/>
          <a:ln w="28575">
            <a:solidFill>
              <a:srgbClr val="66FFFF"/>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76" name="AutoShape 56"/>
          <p:cNvSpPr>
            <a:spLocks noChangeArrowheads="1"/>
          </p:cNvSpPr>
          <p:nvPr/>
        </p:nvSpPr>
        <p:spPr bwMode="auto">
          <a:xfrm>
            <a:off x="6057900" y="1695450"/>
            <a:ext cx="1905000" cy="1905000"/>
          </a:xfrm>
          <a:prstGeom prst="roundRect">
            <a:avLst>
              <a:gd name="adj" fmla="val 16667"/>
            </a:avLst>
          </a:prstGeom>
          <a:noFill/>
          <a:ln w="9525">
            <a:solidFill>
              <a:srgbClr val="FF99FF"/>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10277" name="AutoShape 57"/>
          <p:cNvSpPr>
            <a:spLocks noChangeArrowheads="1"/>
          </p:cNvSpPr>
          <p:nvPr/>
        </p:nvSpPr>
        <p:spPr bwMode="auto">
          <a:xfrm>
            <a:off x="1581150" y="1704975"/>
            <a:ext cx="1905000" cy="1905000"/>
          </a:xfrm>
          <a:prstGeom prst="roundRect">
            <a:avLst>
              <a:gd name="adj" fmla="val 16667"/>
            </a:avLst>
          </a:prstGeom>
          <a:noFill/>
          <a:ln w="9525">
            <a:solidFill>
              <a:srgbClr val="FF99FF"/>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10278" name="AutoShape 58"/>
          <p:cNvSpPr>
            <a:spLocks noChangeArrowheads="1"/>
          </p:cNvSpPr>
          <p:nvPr/>
        </p:nvSpPr>
        <p:spPr bwMode="auto">
          <a:xfrm>
            <a:off x="3609975" y="3886200"/>
            <a:ext cx="2362200" cy="1676400"/>
          </a:xfrm>
          <a:prstGeom prst="roundRect">
            <a:avLst>
              <a:gd name="adj" fmla="val 16667"/>
            </a:avLst>
          </a:prstGeom>
          <a:noFill/>
          <a:ln w="9525">
            <a:solidFill>
              <a:srgbClr val="FF99FF"/>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10279" name="AutoShape 59"/>
          <p:cNvSpPr>
            <a:spLocks noChangeArrowheads="1"/>
          </p:cNvSpPr>
          <p:nvPr/>
        </p:nvSpPr>
        <p:spPr bwMode="auto">
          <a:xfrm>
            <a:off x="3905250" y="1600200"/>
            <a:ext cx="1676400" cy="2057400"/>
          </a:xfrm>
          <a:prstGeom prst="roundRect">
            <a:avLst>
              <a:gd name="adj" fmla="val 16667"/>
            </a:avLst>
          </a:prstGeom>
          <a:noFill/>
          <a:ln w="9525">
            <a:solidFill>
              <a:srgbClr val="FF99FF"/>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eaLnBrk="1" hangingPunct="1">
              <a:spcBef>
                <a:spcPct val="0"/>
              </a:spcBef>
              <a:buClrTx/>
              <a:buSzTx/>
              <a:buFontTx/>
              <a:buNone/>
            </a:pPr>
            <a:endParaRPr lang="zh-CN" altLang="en-US" sz="2500" b="0">
              <a:solidFill>
                <a:schemeClr val="tx1"/>
              </a:solidFill>
            </a:endParaRPr>
          </a:p>
        </p:txBody>
      </p:sp>
      <p:sp>
        <p:nvSpPr>
          <p:cNvPr id="10280" name="Rectangle 60"/>
          <p:cNvSpPr>
            <a:spLocks noChangeArrowheads="1"/>
          </p:cNvSpPr>
          <p:nvPr/>
        </p:nvSpPr>
        <p:spPr bwMode="auto">
          <a:xfrm>
            <a:off x="609600" y="4419600"/>
            <a:ext cx="1828800" cy="1544638"/>
          </a:xfrm>
          <a:prstGeom prst="rect">
            <a:avLst/>
          </a:prstGeom>
          <a:solidFill>
            <a:srgbClr val="0070C0"/>
          </a:solidFill>
          <a:ln>
            <a:noFill/>
          </a:ln>
          <a:effectLst/>
        </p:spPr>
        <p:txBody>
          <a:bodyPr lIns="12700" tIns="12700" rIns="12700" bIns="12700"/>
          <a:lstStyle>
            <a:lvl1pPr marL="379730" indent="-287655" algn="just">
              <a:spcBef>
                <a:spcPct val="20000"/>
              </a:spcBef>
              <a:buClr>
                <a:schemeClr val="folHlink"/>
              </a:buClr>
              <a:buSzPct val="60000"/>
              <a:buFont typeface="Wingdings" panose="05000000000000000000" pitchFamily="2" charset="2"/>
              <a:buChar char="n"/>
              <a:defRPr kumimoji="1" sz="3200" b="1">
                <a:solidFill>
                  <a:schemeClr val="bg1"/>
                </a:solidFill>
                <a:latin typeface="Tahoma" panose="020B0604030504040204" pitchFamily="34" charset="0"/>
                <a:ea typeface="宋体" panose="02010600030101010101" pitchFamily="2" charset="-122"/>
              </a:defRPr>
            </a:lvl1pPr>
            <a:lvl2pPr marL="742950" indent="-285750" algn="just">
              <a:spcBef>
                <a:spcPct val="20000"/>
              </a:spcBef>
              <a:buClr>
                <a:srgbClr val="FF99FF"/>
              </a:buClr>
              <a:buSzPct val="55000"/>
              <a:buFont typeface="Wingdings" panose="05000000000000000000" pitchFamily="2" charset="2"/>
              <a:buChar char="n"/>
              <a:defRPr kumimoji="1" sz="2800" b="1">
                <a:solidFill>
                  <a:schemeClr val="bg1"/>
                </a:solidFill>
                <a:latin typeface="Tahoma" panose="020B0604030504040204" pitchFamily="34" charset="0"/>
                <a:ea typeface="宋体" panose="02010600030101010101" pitchFamily="2" charset="-122"/>
              </a:defRPr>
            </a:lvl2pPr>
            <a:lvl3pPr marL="1143000" indent="-228600" algn="just">
              <a:spcBef>
                <a:spcPct val="20000"/>
              </a:spcBef>
              <a:buClr>
                <a:schemeClr val="hlink"/>
              </a:buClr>
              <a:buSzPct val="50000"/>
              <a:buFont typeface="Wingdings" panose="05000000000000000000" pitchFamily="2" charset="2"/>
              <a:buChar char="n"/>
              <a:defRPr kumimoji="1" sz="2400" b="1">
                <a:solidFill>
                  <a:schemeClr val="bg1"/>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bg1"/>
                </a:solidFill>
                <a:latin typeface="Tahoma" panose="020B0604030504040204" pitchFamily="34" charset="0"/>
                <a:ea typeface="宋体" panose="02010600030101010101" pitchFamily="2" charset="-122"/>
              </a:defRPr>
            </a:lvl9pPr>
          </a:lstStyle>
          <a:p>
            <a:pPr algn="l">
              <a:spcBef>
                <a:spcPct val="0"/>
              </a:spcBef>
              <a:buClr>
                <a:srgbClr val="00FF00"/>
              </a:buClr>
              <a:buSzTx/>
              <a:buFont typeface="Wingdings" panose="05000000000000000000" pitchFamily="2" charset="2"/>
              <a:buChar char="§"/>
            </a:pPr>
            <a:r>
              <a:rPr kumimoji="0" lang="zh-CN" altLang="en-US" sz="2400">
                <a:solidFill>
                  <a:schemeClr val="tx1"/>
                </a:solidFill>
                <a:latin typeface="Times New Roman" panose="02020603050405020304" pitchFamily="18" charset="0"/>
              </a:rPr>
              <a:t>存储体</a:t>
            </a:r>
          </a:p>
          <a:p>
            <a:pPr algn="l">
              <a:spcBef>
                <a:spcPct val="0"/>
              </a:spcBef>
              <a:buClr>
                <a:srgbClr val="00FF00"/>
              </a:buClr>
              <a:buSzTx/>
              <a:buFont typeface="Wingdings" panose="05000000000000000000" pitchFamily="2" charset="2"/>
              <a:buChar char="§"/>
            </a:pPr>
            <a:r>
              <a:rPr kumimoji="0" lang="zh-CN" altLang="en-US" sz="2400" u="sng">
                <a:solidFill>
                  <a:schemeClr val="tx1"/>
                </a:solidFill>
                <a:latin typeface="Times New Roman" panose="02020603050405020304" pitchFamily="18" charset="0"/>
              </a:rPr>
              <a:t>地址译码</a:t>
            </a:r>
            <a:endParaRPr kumimoji="0" lang="zh-CN" altLang="en-US" sz="2400">
              <a:solidFill>
                <a:schemeClr val="tx1"/>
              </a:solidFill>
              <a:latin typeface="Times New Roman" panose="02020603050405020304" pitchFamily="18" charset="0"/>
            </a:endParaRPr>
          </a:p>
          <a:p>
            <a:pPr algn="l">
              <a:spcBef>
                <a:spcPct val="0"/>
              </a:spcBef>
              <a:buClr>
                <a:srgbClr val="00FF00"/>
              </a:buClr>
              <a:buSzTx/>
              <a:buFont typeface="Wingdings" panose="05000000000000000000" pitchFamily="2" charset="2"/>
              <a:buChar char="§"/>
            </a:pPr>
            <a:r>
              <a:rPr kumimoji="0" lang="zh-CN" altLang="en-US" sz="2400">
                <a:solidFill>
                  <a:schemeClr val="tx1"/>
                </a:solidFill>
                <a:latin typeface="Times New Roman" panose="02020603050405020304" pitchFamily="18" charset="0"/>
              </a:rPr>
              <a:t>数据缓冲</a:t>
            </a:r>
          </a:p>
          <a:p>
            <a:pPr algn="l">
              <a:spcBef>
                <a:spcPct val="0"/>
              </a:spcBef>
              <a:buClr>
                <a:srgbClr val="00FF00"/>
              </a:buClr>
              <a:buSzTx/>
              <a:buFont typeface="Wingdings" panose="05000000000000000000" pitchFamily="2" charset="2"/>
              <a:buChar char="§"/>
            </a:pPr>
            <a:r>
              <a:rPr kumimoji="0" lang="zh-CN" altLang="en-US" sz="2400">
                <a:solidFill>
                  <a:schemeClr val="tx1"/>
                </a:solidFill>
                <a:latin typeface="Times New Roman" panose="02020603050405020304" pitchFamily="18" charset="0"/>
              </a:rPr>
              <a:t>控制电路</a:t>
            </a:r>
          </a:p>
        </p:txBody>
      </p:sp>
      <p:sp>
        <p:nvSpPr>
          <p:cNvPr id="49" name="Rectangle 2"/>
          <p:cNvSpPr txBox="1">
            <a:spLocks noChangeArrowheads="1"/>
          </p:cNvSpPr>
          <p:nvPr/>
        </p:nvSpPr>
        <p:spPr bwMode="auto">
          <a:xfrm>
            <a:off x="457200" y="0"/>
            <a:ext cx="8229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ctr" fontAlgn="base">
              <a:spcBef>
                <a:spcPct val="0"/>
              </a:spcBef>
              <a:spcAft>
                <a:spcPct val="0"/>
              </a:spcAft>
              <a:defRPr/>
            </a:pPr>
            <a:r>
              <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rPr>
              <a:t>二、</a:t>
            </a:r>
            <a:r>
              <a:rPr lang="zh-CN" altLang="en-US" sz="4000" b="1" dirty="0">
                <a:solidFill>
                  <a:schemeClr val="tx2"/>
                </a:solidFill>
                <a:effectLst>
                  <a:outerShdw blurRad="38100" dist="38100" dir="2700000" algn="tl">
                    <a:srgbClr val="000000">
                      <a:alpha val="43137"/>
                    </a:srgbClr>
                  </a:outerShdw>
                </a:effectLst>
                <a:latin typeface="+mj-lt"/>
                <a:ea typeface="+mj-ea"/>
                <a:cs typeface="+mj-cs"/>
                <a:sym typeface="+mn-ea"/>
              </a:rPr>
              <a:t>存储原理及典型存储芯片</a:t>
            </a:r>
            <a:endParaRPr kumimoji="0" lang="zh-CN" alt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50" name="Rectangle 3"/>
          <p:cNvSpPr txBox="1">
            <a:spLocks noChangeArrowheads="1"/>
          </p:cNvSpPr>
          <p:nvPr/>
        </p:nvSpPr>
        <p:spPr bwMode="auto">
          <a:xfrm>
            <a:off x="457135" y="817335"/>
            <a:ext cx="4543577" cy="67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914400">
              <a:lnSpc>
                <a:spcPct val="150000"/>
              </a:lnSpc>
              <a:spcBef>
                <a:spcPts val="0"/>
              </a:spcBef>
              <a:spcAft>
                <a:spcPts val="1000"/>
              </a:spcAft>
              <a:buFontTx/>
              <a:buNone/>
            </a:pPr>
            <a:r>
              <a:rPr lang="en-US" altLang="zh-CN" sz="2800" b="1" kern="0" dirty="0">
                <a:solidFill>
                  <a:srgbClr val="7030A0"/>
                </a:solidFill>
                <a:effectLst>
                  <a:outerShdw blurRad="38100" dist="38100" dir="2700000" algn="tl">
                    <a:srgbClr val="000000">
                      <a:alpha val="43137"/>
                    </a:srgbClr>
                  </a:outerShdw>
                </a:effectLst>
                <a:latin typeface="+mj-lt"/>
                <a:ea typeface="+mj-ea"/>
                <a:cs typeface="+mj-cs"/>
              </a:rPr>
              <a:t>1. </a:t>
            </a:r>
            <a:r>
              <a:rPr lang="zh-CN" altLang="en-US" sz="2800" b="1" kern="0" dirty="0">
                <a:solidFill>
                  <a:srgbClr val="7030A0"/>
                </a:solidFill>
                <a:effectLst>
                  <a:outerShdw blurRad="38100" dist="38100" dir="2700000" algn="tl">
                    <a:srgbClr val="000000">
                      <a:alpha val="43137"/>
                    </a:srgbClr>
                  </a:outerShdw>
                </a:effectLst>
                <a:latin typeface="+mj-lt"/>
                <a:ea typeface="+mj-ea"/>
                <a:cs typeface="+mj-cs"/>
              </a:rPr>
              <a:t>半导体存储器的组成</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c2ZGZiNzZiNDVlOGViOWVmM2JhOTY0NGJkNjUyYzgifQ=="/>
  <p:tag name="KSO_WPP_MARK_KEY" val="919f19fd-28e8-411f-b56b-2bafef535bbc"/>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56a0acab-1d36-4f69-bfb2-7a837be3ebfc}"/>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主题1">
  <a:themeElements>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3300"/>
      </a:hlink>
      <a:folHlink>
        <a:srgbClr val="0000CC"/>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293EC"/>
            </a:gs>
            <a:gs pos="100000">
              <a:srgbClr val="0293EC">
                <a:gamma/>
                <a:tint val="0"/>
                <a:invGamma/>
              </a:srgbClr>
            </a:gs>
          </a:gsLst>
          <a:lin ang="0" scaled="1"/>
        </a:gra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0293EC"/>
            </a:gs>
            <a:gs pos="100000">
              <a:srgbClr val="0293EC">
                <a:gamma/>
                <a:tint val="0"/>
                <a:invGamma/>
              </a:srgbClr>
            </a:gs>
          </a:gsLst>
          <a:lin ang="0" scaled="1"/>
        </a:gra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3300"/>
        </a:hlink>
        <a:folHlink>
          <a:srgbClr val="00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哈尔滨工程大学">
  <a:themeElements>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3300"/>
      </a:hlink>
      <a:folHlink>
        <a:srgbClr val="0000CC"/>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293EC"/>
            </a:gs>
            <a:gs pos="100000">
              <a:srgbClr val="0293EC">
                <a:gamma/>
                <a:tint val="0"/>
                <a:invGamma/>
              </a:srgbClr>
            </a:gs>
          </a:gsLst>
          <a:lin ang="0" scaled="1"/>
        </a:gra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rgbClr val="0293EC"/>
            </a:gs>
            <a:gs pos="100000">
              <a:srgbClr val="0293EC">
                <a:gamma/>
                <a:tint val="0"/>
                <a:invGamma/>
              </a:srgbClr>
            </a:gs>
          </a:gsLst>
          <a:lin ang="0" scaled="1"/>
        </a:gra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3300"/>
        </a:hlink>
        <a:folHlink>
          <a:srgbClr val="00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4649</Words>
  <Application>Microsoft Office PowerPoint</Application>
  <PresentationFormat>全屏显示(4:3)</PresentationFormat>
  <Paragraphs>996</Paragraphs>
  <Slides>66</Slides>
  <Notes>15</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66</vt:i4>
      </vt:variant>
    </vt:vector>
  </HeadingPairs>
  <TitlesOfParts>
    <vt:vector size="81" baseType="lpstr">
      <vt:lpstr>仿宋</vt:lpstr>
      <vt:lpstr>黑体</vt:lpstr>
      <vt:lpstr>华文楷体</vt:lpstr>
      <vt:lpstr>华文新魏</vt:lpstr>
      <vt:lpstr>隶书</vt:lpstr>
      <vt:lpstr>宋体</vt:lpstr>
      <vt:lpstr>微软雅黑</vt:lpstr>
      <vt:lpstr>Arial</vt:lpstr>
      <vt:lpstr>Tahoma</vt:lpstr>
      <vt:lpstr>Times New Roman</vt:lpstr>
      <vt:lpstr>Wingdings</vt:lpstr>
      <vt:lpstr>主题1</vt:lpstr>
      <vt:lpstr>哈尔滨工程大学</vt:lpstr>
      <vt:lpstr>Microsoft Visio 2003-2010 绘图</vt:lpstr>
      <vt:lpstr>MathType 7.0 Equation</vt:lpstr>
      <vt:lpstr>微型计算机原理与接口技术</vt:lpstr>
      <vt:lpstr>第三章 存储器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① 存储体</vt:lpstr>
      <vt:lpstr>② 地址译码电路</vt:lpstr>
      <vt:lpstr>② 地址译码电路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片内译码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四、存储器扩展习题</vt:lpstr>
      <vt:lpstr>四、存储器扩展习题</vt:lpstr>
      <vt:lpstr>四、存储器扩展习题</vt:lpstr>
      <vt:lpstr>四、存储器扩展习题</vt:lpstr>
      <vt:lpstr>四、存储器扩展习题</vt:lpstr>
      <vt:lpstr>四、存储器扩展习题</vt:lpstr>
      <vt:lpstr>四、存储器扩展习题</vt:lpstr>
      <vt:lpstr>四、存储器扩展习题</vt:lpstr>
      <vt:lpstr>四、存储器扩展习题</vt:lpstr>
      <vt:lpstr>综合练习题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WHJ;HEU王宏健</dc:creator>
  <cp:lastModifiedBy>栋 韩</cp:lastModifiedBy>
  <cp:revision>886</cp:revision>
  <dcterms:created xsi:type="dcterms:W3CDTF">2019-06-19T02:08:00Z</dcterms:created>
  <dcterms:modified xsi:type="dcterms:W3CDTF">2024-06-21T16:20:59Z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commondata">
    <vt:lpwstr>eyJoZGlkIjoiYTc2ZGZiNzZiNDVlOGViOWVmM2JhOTY0NGJkNjUyYzgifQ==</vt:lpwstr>
  </property>
  <property fmtid="{D5CDD505-2E9C-101B-9397-08002B2CF9AE}" pid="4" name="ICV">
    <vt:lpwstr>77A046E0B6AE49CFA756F0F598A12731</vt:lpwstr>
  </property>
</Properties>
</file>