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2" r:id="rId1"/>
  </p:sldMasterIdLst>
  <p:notesMasterIdLst>
    <p:notesMasterId r:id="rId52"/>
  </p:notesMasterIdLst>
  <p:handoutMasterIdLst>
    <p:handoutMasterId r:id="rId53"/>
  </p:handoutMasterIdLst>
  <p:sldIdLst>
    <p:sldId id="917" r:id="rId2"/>
    <p:sldId id="918" r:id="rId3"/>
    <p:sldId id="919" r:id="rId4"/>
    <p:sldId id="916" r:id="rId5"/>
    <p:sldId id="920" r:id="rId6"/>
    <p:sldId id="921" r:id="rId7"/>
    <p:sldId id="922" r:id="rId8"/>
    <p:sldId id="923" r:id="rId9"/>
    <p:sldId id="924" r:id="rId10"/>
    <p:sldId id="925" r:id="rId11"/>
    <p:sldId id="926" r:id="rId12"/>
    <p:sldId id="927" r:id="rId13"/>
    <p:sldId id="928" r:id="rId14"/>
    <p:sldId id="929" r:id="rId15"/>
    <p:sldId id="931" r:id="rId16"/>
    <p:sldId id="930" r:id="rId17"/>
    <p:sldId id="816" r:id="rId18"/>
    <p:sldId id="864" r:id="rId19"/>
    <p:sldId id="866" r:id="rId20"/>
    <p:sldId id="867" r:id="rId21"/>
    <p:sldId id="871" r:id="rId22"/>
    <p:sldId id="932" r:id="rId23"/>
    <p:sldId id="933" r:id="rId24"/>
    <p:sldId id="934" r:id="rId25"/>
    <p:sldId id="874" r:id="rId26"/>
    <p:sldId id="947" r:id="rId27"/>
    <p:sldId id="948" r:id="rId28"/>
    <p:sldId id="949" r:id="rId29"/>
    <p:sldId id="956" r:id="rId30"/>
    <p:sldId id="935" r:id="rId31"/>
    <p:sldId id="906" r:id="rId32"/>
    <p:sldId id="936" r:id="rId33"/>
    <p:sldId id="937" r:id="rId34"/>
    <p:sldId id="908" r:id="rId35"/>
    <p:sldId id="909" r:id="rId36"/>
    <p:sldId id="910" r:id="rId37"/>
    <p:sldId id="938" r:id="rId38"/>
    <p:sldId id="939" r:id="rId39"/>
    <p:sldId id="940" r:id="rId40"/>
    <p:sldId id="912" r:id="rId41"/>
    <p:sldId id="941" r:id="rId42"/>
    <p:sldId id="942" r:id="rId43"/>
    <p:sldId id="943" r:id="rId44"/>
    <p:sldId id="944" r:id="rId45"/>
    <p:sldId id="945" r:id="rId46"/>
    <p:sldId id="913" r:id="rId47"/>
    <p:sldId id="914" r:id="rId48"/>
    <p:sldId id="951" r:id="rId49"/>
    <p:sldId id="954" r:id="rId50"/>
    <p:sldId id="955" r:id="rId51"/>
  </p:sldIdLst>
  <p:sldSz cx="9144000" cy="6858000" type="screen4x3"/>
  <p:notesSz cx="6934200" cy="9398000"/>
  <p:custDataLst>
    <p:tags r:id="rId5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9" userDrawn="1">
          <p15:clr>
            <a:srgbClr val="A4A3A4"/>
          </p15:clr>
        </p15:guide>
        <p15:guide id="2" pos="2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FF9900"/>
    <a:srgbClr val="FFCCFF"/>
    <a:srgbClr val="CCECFF"/>
    <a:srgbClr val="CCCCFF"/>
    <a:srgbClr val="CC99FF"/>
    <a:srgbClr val="FFFF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59" autoAdjust="0"/>
    <p:restoredTop sz="88053" autoAdjust="0"/>
  </p:normalViewPr>
  <p:slideViewPr>
    <p:cSldViewPr showGuides="1">
      <p:cViewPr varScale="1">
        <p:scale>
          <a:sx n="80" d="100"/>
          <a:sy n="80" d="100"/>
        </p:scale>
        <p:origin x="2016" y="84"/>
      </p:cViewPr>
      <p:guideLst>
        <p:guide orient="horz" pos="4069"/>
        <p:guide pos="2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3491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079500" y="685800"/>
            <a:ext cx="4775200" cy="3581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  <p:sp>
        <p:nvSpPr>
          <p:cNvPr id="1037315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7316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19591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  <p:sp>
        <p:nvSpPr>
          <p:cNvPr id="1045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5508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9841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5193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  <p:sp>
        <p:nvSpPr>
          <p:cNvPr id="1029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9124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12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  <p:sp>
        <p:nvSpPr>
          <p:cNvPr id="102912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29124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3944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6700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687892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8731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68117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 smtClean="0"/>
              <a:t>解答：完成</a:t>
            </a:r>
            <a:r>
              <a:rPr lang="en-US" altLang="zh-CN" sz="1200" dirty="0" smtClean="0"/>
              <a:t>20H*30H,</a:t>
            </a:r>
            <a:r>
              <a:rPr lang="zh-CN" altLang="en-US" sz="1200" dirty="0" smtClean="0"/>
              <a:t>结果在</a:t>
            </a:r>
            <a:r>
              <a:rPr lang="en-US" altLang="zh-CN" sz="1200" dirty="0" smtClean="0"/>
              <a:t>AX</a:t>
            </a:r>
            <a:r>
              <a:rPr lang="zh-CN" altLang="en-US" sz="1200" dirty="0" smtClean="0"/>
              <a:t>中。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9682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  <p:sp>
        <p:nvSpPr>
          <p:cNvPr id="1038339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8340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53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  <p:sp>
        <p:nvSpPr>
          <p:cNvPr id="1039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9364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8406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  <p:sp>
        <p:nvSpPr>
          <p:cNvPr id="1039363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39364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7785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  <p:sp>
        <p:nvSpPr>
          <p:cNvPr id="1040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0388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743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38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  <p:sp>
        <p:nvSpPr>
          <p:cNvPr id="104038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0388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611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  <p:sp>
        <p:nvSpPr>
          <p:cNvPr id="1041411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1412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105000"/>
              </a:lnSpc>
              <a:spcBef>
                <a:spcPct val="50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55524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14</a:t>
            </a:fld>
            <a:endParaRPr lang="zh-CN" altLang="en-US" sz="1200" dirty="0"/>
          </a:p>
        </p:txBody>
      </p:sp>
      <p:sp>
        <p:nvSpPr>
          <p:cNvPr id="1045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5508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948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2400" y="8915400"/>
            <a:ext cx="2971800" cy="457200"/>
          </a:xfrm>
          <a:prstGeom prst="rect">
            <a:avLst/>
          </a:prstGeom>
          <a:noFill/>
          <a:ln w="12700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  <p:sp>
        <p:nvSpPr>
          <p:cNvPr id="1045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5508" name="Rectangle 3"/>
          <p:cNvSpPr>
            <a:spLocks noGrp="1"/>
          </p:cNvSpPr>
          <p:nvPr>
            <p:ph type="body" idx="1"/>
          </p:nvPr>
        </p:nvSpPr>
        <p:spPr>
          <a:ln w="9525"/>
        </p:spPr>
        <p:txBody>
          <a:bodyPr wrap="square" lIns="91440" tIns="45720" rIns="91440" bIns="45720" anchor="t"/>
          <a:lstStyle/>
          <a:p>
            <a:pPr lvl="0"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647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2119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119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algn="r" eaLnBrk="1" hangingPunct="1">
              <a:buNone/>
            </a:pPr>
            <a:endParaRPr lang="zh-CN" altLang="en-US" dirty="0">
              <a:solidFill>
                <a:schemeClr val="bg2"/>
              </a:solidFill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42824"/>
      </p:ext>
    </p:extLst>
  </p:cSld>
  <p:clrMapOvr>
    <a:masterClrMapping/>
  </p:clrMapOvr>
  <p:transition spd="slow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smtClean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8082"/>
      </p:ext>
    </p:extLst>
  </p:cSld>
  <p:clrMapOvr>
    <a:masterClrMapping/>
  </p:clrMapOvr>
  <p:transition spd="slow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smtClean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23912"/>
      </p:ext>
    </p:extLst>
  </p:cSld>
  <p:clrMapOvr>
    <a:masterClrMapping/>
  </p:clrMapOvr>
  <p:transition spd="slow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smtClean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427242"/>
      </p:ext>
    </p:extLst>
  </p:cSld>
  <p:clrMapOvr>
    <a:masterClrMapping/>
  </p:clrMapOvr>
  <p:transition spd="slow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 eaLnBrk="1" hangingPunct="1">
              <a:buNone/>
            </a:pPr>
            <a:fld id="{9A0DB2DC-4C9A-4742-B13C-FB6460FD3503}" type="slidenum">
              <a:rPr lang="zh-CN" altLang="en-US" smtClean="0">
                <a:latin typeface="Tahoma" panose="020B0604030504040204" pitchFamily="34" charset="0"/>
              </a:rPr>
              <a:t>‹#›</a:t>
            </a:fld>
            <a:endParaRPr lang="zh-CN" altLang="en-US" dirty="0">
              <a:latin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999008"/>
      </p:ext>
    </p:extLst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0C552C-918E-47E6-8E04-0E5CE0152DC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659526"/>
      </p:ext>
    </p:extLst>
  </p:cSld>
  <p:clrMapOvr>
    <a:masterClrMapping/>
  </p:clrMapOvr>
  <p:transition spd="slow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07076"/>
      </p:ext>
    </p:extLst>
  </p:cSld>
  <p:clrMapOvr>
    <a:masterClrMapping/>
  </p:clrMapOvr>
  <p:transition spd="slow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smtClean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401127"/>
      </p:ext>
    </p:extLst>
  </p:cSld>
  <p:clrMapOvr>
    <a:masterClrMapping/>
  </p:clrMapOvr>
  <p:transition spd="slow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smtClean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0977501"/>
      </p:ext>
    </p:extLst>
  </p:cSld>
  <p:clrMapOvr>
    <a:masterClrMapping/>
  </p:clrMapOvr>
  <p:transition spd="slow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23481"/>
      </p:ext>
    </p:extLst>
  </p:cSld>
  <p:clrMapOvr>
    <a:masterClrMapping/>
  </p:clrMapOvr>
  <p:transition spd="slow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smtClean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55471"/>
      </p:ext>
    </p:extLst>
  </p:cSld>
  <p:clrMapOvr>
    <a:masterClrMapping/>
  </p:clrMapOvr>
  <p:transition spd="slow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smtClean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30337"/>
      </p:ext>
    </p:extLst>
  </p:cSld>
  <p:clrMapOvr>
    <a:masterClrMapping/>
  </p:clrMapOvr>
  <p:transition spd="slow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lvl="0" eaLnBrk="1" hangingPunct="1">
              <a:buNone/>
            </a:pPr>
            <a:fld id="{9A0DB2DC-4C9A-4742-B13C-FB6460FD3503}" type="slidenum">
              <a:rPr lang="zh-CN" altLang="en-US" smtClean="0"/>
              <a:t>‹#›</a:t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493224"/>
      </p:ext>
    </p:extLst>
  </p:cSld>
  <p:clrMapOvr>
    <a:masterClrMapping/>
  </p:clrMapOvr>
  <p:transition spd="slow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GI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2109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2109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2109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2109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2109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lang="zh-CN" altLang="en-US">
              <a:latin typeface="Tahoma" panose="020B0604030504040204" pitchFamily="34" charset="0"/>
            </a:endParaRPr>
          </a:p>
        </p:txBody>
      </p:sp>
      <p:sp>
        <p:nvSpPr>
          <p:cNvPr id="12493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2493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109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latin typeface="+mn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latin typeface="+mn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09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>
                <a:latin typeface="Tahoma" panose="020B0604030504040204" pitchFamily="34" charset="0"/>
              </a:defRPr>
            </a:lvl1pPr>
          </a:lstStyle>
          <a:p>
            <a:fld id="{035511EC-8A66-4720-A5DC-26BF96B8093B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24942" name="Picture 14" descr="gif020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43" name="Picture 15" descr="gif020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4944" name="Picture 16" descr="gif020"/>
          <p:cNvPicPr>
            <a:picLocks noChangeAspect="1" noChangeArrowheads="1" noCrop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13" y="1341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4" descr="gif02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019925" y="26035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Picture 15" descr="gif02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79413" y="260350"/>
            <a:ext cx="304800" cy="304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Picture 16" descr="gif020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8659813" y="1341438"/>
            <a:ext cx="304800" cy="3048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0309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 spd="slow">
    <p:zoom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800000"/>
          </a:solidFill>
          <a:latin typeface="Tahoma" panose="020B060403050404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20000"/>
        </a:spcBef>
        <a:spcAft>
          <a:spcPct val="500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rgbClr val="FF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260648"/>
            <a:ext cx="7793037" cy="1462087"/>
          </a:xfrm>
        </p:spPr>
        <p:txBody>
          <a:bodyPr/>
          <a:lstStyle/>
          <a:p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第 </a:t>
            </a:r>
            <a:r>
              <a:rPr lang="en-US" altLang="zh-C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章  汇编语言程序设计基础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6374" y="1916833"/>
            <a:ext cx="4703738" cy="3888432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20"/>
              </a:spcAft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5.1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汇编语言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编程及执行过程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20"/>
              </a:spcAft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5.2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汇编语言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语句种类及格式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2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5.3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伪指令</a:t>
            </a: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2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5.4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分析运算符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20"/>
              </a:spcAft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5.5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过程定义伪指令</a:t>
            </a:r>
            <a:endParaRPr lang="en-US" altLang="zh-C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20"/>
              </a:spcAft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5.6    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DOS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功能调用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spcBef>
                <a:spcPts val="0"/>
              </a:spcBef>
              <a:spcAft>
                <a:spcPts val="20"/>
              </a:spcAft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5.7    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汇编语言程序设计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方法</a:t>
            </a:r>
            <a:endParaRPr lang="zh-CN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6399386"/>
      </p:ext>
    </p:extLst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2"/>
          <p:cNvSpPr>
            <a:spLocks noGrp="1"/>
          </p:cNvSpPr>
          <p:nvPr>
            <p:ph type="title"/>
          </p:nvPr>
        </p:nvSpPr>
        <p:spPr>
          <a:xfrm>
            <a:off x="729615" y="1847708"/>
            <a:ext cx="8414385" cy="54356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参数表</a:t>
            </a:r>
            <a:r>
              <a:rPr lang="en-US" alt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参数是常数或是表达式</a:t>
            </a:r>
          </a:p>
        </p:txBody>
      </p:sp>
      <p:sp>
        <p:nvSpPr>
          <p:cNvPr id="401412" name="Rectangle 3"/>
          <p:cNvSpPr>
            <a:spLocks noGrp="1"/>
          </p:cNvSpPr>
          <p:nvPr>
            <p:ph idx="1"/>
          </p:nvPr>
        </p:nvSpPr>
        <p:spPr>
          <a:xfrm>
            <a:off x="899593" y="2412383"/>
            <a:ext cx="3744416" cy="26035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DB 10,10H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KK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DW 1234H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ZZ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DD 1234H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SEGMENT 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  DB 10,10H ,-10;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000" b="0" dirty="0">
                <a:sym typeface="+mn-ea"/>
              </a:rPr>
              <a:t>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┇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     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10H </a:t>
            </a: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如何取数？</a:t>
            </a:r>
          </a:p>
        </p:txBody>
      </p:sp>
      <p:sp>
        <p:nvSpPr>
          <p:cNvPr id="399363" name="Rectangle 2"/>
          <p:cNvSpPr>
            <a:spLocks noGrp="1"/>
          </p:cNvSpPr>
          <p:nvPr/>
        </p:nvSpPr>
        <p:spPr>
          <a:xfrm>
            <a:off x="729615" y="853849"/>
            <a:ext cx="7310103" cy="8623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5.3 </a:t>
            </a: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伪指令</a:t>
            </a:r>
            <a:r>
              <a:rPr lang="en-US" altLang="zh-CN" sz="3200" dirty="0">
                <a:latin typeface="+mj-ea"/>
                <a:ea typeface="+mj-ea"/>
                <a:cs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数据定义伪指令</a:t>
            </a:r>
          </a:p>
        </p:txBody>
      </p:sp>
      <p:grpSp>
        <p:nvGrpSpPr>
          <p:cNvPr id="4" name="Group 91"/>
          <p:cNvGrpSpPr/>
          <p:nvPr/>
        </p:nvGrpSpPr>
        <p:grpSpPr>
          <a:xfrm>
            <a:off x="6865468" y="1233805"/>
            <a:ext cx="1741277" cy="5411714"/>
            <a:chOff x="3652" y="1162"/>
            <a:chExt cx="1629" cy="3293"/>
          </a:xfrm>
        </p:grpSpPr>
        <p:sp>
          <p:nvSpPr>
            <p:cNvPr id="402439" name="Rectangle 54"/>
            <p:cNvSpPr/>
            <p:nvPr/>
          </p:nvSpPr>
          <p:spPr>
            <a:xfrm>
              <a:off x="3655" y="1183"/>
              <a:ext cx="864" cy="3272"/>
            </a:xfrm>
            <a:prstGeom prst="rect">
              <a:avLst/>
            </a:prstGeom>
            <a:solidFill>
              <a:srgbClr val="339966"/>
            </a:solidFill>
            <a:ln w="25400" cap="sq" cmpd="sng">
              <a:solidFill>
                <a:srgbClr val="339966"/>
              </a:solidFill>
              <a:prstDash val="solid"/>
              <a:miter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2440" name="Line 55"/>
            <p:cNvSpPr/>
            <p:nvPr/>
          </p:nvSpPr>
          <p:spPr>
            <a:xfrm>
              <a:off x="3655" y="186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1" name="Line 56"/>
            <p:cNvSpPr/>
            <p:nvPr/>
          </p:nvSpPr>
          <p:spPr>
            <a:xfrm>
              <a:off x="3655" y="210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2" name="Line 57"/>
            <p:cNvSpPr/>
            <p:nvPr/>
          </p:nvSpPr>
          <p:spPr>
            <a:xfrm>
              <a:off x="3655" y="234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3" name="Line 58"/>
            <p:cNvSpPr/>
            <p:nvPr/>
          </p:nvSpPr>
          <p:spPr>
            <a:xfrm>
              <a:off x="3655" y="258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4" name="Line 59"/>
            <p:cNvSpPr/>
            <p:nvPr/>
          </p:nvSpPr>
          <p:spPr>
            <a:xfrm>
              <a:off x="3655" y="282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5" name="Text Box 60"/>
            <p:cNvSpPr txBox="1"/>
            <p:nvPr/>
          </p:nvSpPr>
          <p:spPr>
            <a:xfrm>
              <a:off x="4471" y="1227"/>
              <a:ext cx="810" cy="18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0000H  </a:t>
              </a:r>
            </a:p>
          </p:txBody>
        </p:sp>
        <p:sp>
          <p:nvSpPr>
            <p:cNvPr id="402446" name="Text Box 61"/>
            <p:cNvSpPr txBox="1"/>
            <p:nvPr/>
          </p:nvSpPr>
          <p:spPr>
            <a:xfrm>
              <a:off x="3935" y="2089"/>
              <a:ext cx="592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12H</a:t>
              </a:r>
            </a:p>
          </p:txBody>
        </p:sp>
        <p:sp>
          <p:nvSpPr>
            <p:cNvPr id="402447" name="Text Box 62"/>
            <p:cNvSpPr txBox="1"/>
            <p:nvPr/>
          </p:nvSpPr>
          <p:spPr>
            <a:xfrm>
              <a:off x="3944" y="2561"/>
              <a:ext cx="623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 </a:t>
              </a:r>
            </a:p>
          </p:txBody>
        </p:sp>
        <p:sp>
          <p:nvSpPr>
            <p:cNvPr id="402448" name="Line 63"/>
            <p:cNvSpPr/>
            <p:nvPr/>
          </p:nvSpPr>
          <p:spPr>
            <a:xfrm>
              <a:off x="3662" y="3065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9" name="Text Box 64"/>
            <p:cNvSpPr txBox="1"/>
            <p:nvPr/>
          </p:nvSpPr>
          <p:spPr>
            <a:xfrm>
              <a:off x="3944" y="2809"/>
              <a:ext cx="535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 </a:t>
              </a:r>
            </a:p>
          </p:txBody>
        </p:sp>
        <p:sp>
          <p:nvSpPr>
            <p:cNvPr id="402450" name="Line 65"/>
            <p:cNvSpPr/>
            <p:nvPr/>
          </p:nvSpPr>
          <p:spPr>
            <a:xfrm>
              <a:off x="3661" y="1434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1" name="Text Box 66"/>
            <p:cNvSpPr txBox="1"/>
            <p:nvPr/>
          </p:nvSpPr>
          <p:spPr>
            <a:xfrm>
              <a:off x="3905" y="1162"/>
              <a:ext cx="621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0AH</a:t>
              </a:r>
            </a:p>
          </p:txBody>
        </p:sp>
        <p:sp>
          <p:nvSpPr>
            <p:cNvPr id="402452" name="Line 67"/>
            <p:cNvSpPr/>
            <p:nvPr/>
          </p:nvSpPr>
          <p:spPr>
            <a:xfrm>
              <a:off x="3652" y="1652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3" name="Text Box 68"/>
            <p:cNvSpPr txBox="1"/>
            <p:nvPr/>
          </p:nvSpPr>
          <p:spPr>
            <a:xfrm>
              <a:off x="3924" y="1440"/>
              <a:ext cx="753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10H</a:t>
              </a:r>
            </a:p>
          </p:txBody>
        </p:sp>
        <p:sp>
          <p:nvSpPr>
            <p:cNvPr id="402454" name="Text Box 69"/>
            <p:cNvSpPr txBox="1"/>
            <p:nvPr/>
          </p:nvSpPr>
          <p:spPr>
            <a:xfrm>
              <a:off x="3951" y="1844"/>
              <a:ext cx="528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34H</a:t>
              </a:r>
            </a:p>
          </p:txBody>
        </p:sp>
        <p:sp>
          <p:nvSpPr>
            <p:cNvPr id="402455" name="Line 70"/>
            <p:cNvSpPr/>
            <p:nvPr/>
          </p:nvSpPr>
          <p:spPr>
            <a:xfrm>
              <a:off x="3661" y="3294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6" name="Line 71"/>
            <p:cNvSpPr/>
            <p:nvPr/>
          </p:nvSpPr>
          <p:spPr>
            <a:xfrm>
              <a:off x="3661" y="3539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7" name="Line 72"/>
            <p:cNvSpPr/>
            <p:nvPr/>
          </p:nvSpPr>
          <p:spPr>
            <a:xfrm>
              <a:off x="3661" y="3775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8" name="Line 73"/>
            <p:cNvSpPr/>
            <p:nvPr/>
          </p:nvSpPr>
          <p:spPr>
            <a:xfrm>
              <a:off x="3661" y="3992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9" name="Text Box 74"/>
            <p:cNvSpPr txBox="1"/>
            <p:nvPr/>
          </p:nvSpPr>
          <p:spPr>
            <a:xfrm>
              <a:off x="3959" y="1651"/>
              <a:ext cx="560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F6H</a:t>
              </a:r>
            </a:p>
          </p:txBody>
        </p:sp>
        <p:sp>
          <p:nvSpPr>
            <p:cNvPr id="402460" name="Text Box 75"/>
            <p:cNvSpPr txBox="1"/>
            <p:nvPr/>
          </p:nvSpPr>
          <p:spPr>
            <a:xfrm>
              <a:off x="3947" y="2325"/>
              <a:ext cx="620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64H</a:t>
              </a:r>
            </a:p>
          </p:txBody>
        </p:sp>
        <p:sp>
          <p:nvSpPr>
            <p:cNvPr id="402462" name="Text Box 27"/>
            <p:cNvSpPr txBox="1"/>
            <p:nvPr/>
          </p:nvSpPr>
          <p:spPr>
            <a:xfrm>
              <a:off x="3905" y="3094"/>
              <a:ext cx="610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34H</a:t>
              </a:r>
            </a:p>
          </p:txBody>
        </p:sp>
        <p:sp>
          <p:nvSpPr>
            <p:cNvPr id="402463" name="Text Box 84"/>
            <p:cNvSpPr txBox="1"/>
            <p:nvPr/>
          </p:nvSpPr>
          <p:spPr>
            <a:xfrm>
              <a:off x="3924" y="3263"/>
              <a:ext cx="595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12H</a:t>
              </a:r>
            </a:p>
          </p:txBody>
        </p:sp>
        <p:sp>
          <p:nvSpPr>
            <p:cNvPr id="402464" name="Line 88"/>
            <p:cNvSpPr/>
            <p:nvPr/>
          </p:nvSpPr>
          <p:spPr>
            <a:xfrm>
              <a:off x="3660" y="4201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65" name="Text Box 89"/>
            <p:cNvSpPr txBox="1"/>
            <p:nvPr/>
          </p:nvSpPr>
          <p:spPr>
            <a:xfrm>
              <a:off x="3935" y="3567"/>
              <a:ext cx="562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</a:p>
          </p:txBody>
        </p:sp>
        <p:sp>
          <p:nvSpPr>
            <p:cNvPr id="402466" name="Text Box 90"/>
            <p:cNvSpPr txBox="1"/>
            <p:nvPr/>
          </p:nvSpPr>
          <p:spPr>
            <a:xfrm>
              <a:off x="3935" y="3768"/>
              <a:ext cx="589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</a:p>
          </p:txBody>
        </p:sp>
      </p:grpSp>
      <p:sp>
        <p:nvSpPr>
          <p:cNvPr id="5" name="Text Box 60"/>
          <p:cNvSpPr txBox="1"/>
          <p:nvPr/>
        </p:nvSpPr>
        <p:spPr>
          <a:xfrm>
            <a:off x="6469964" y="2440060"/>
            <a:ext cx="865828" cy="30670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KK </a:t>
            </a:r>
          </a:p>
        </p:txBody>
      </p:sp>
      <p:sp>
        <p:nvSpPr>
          <p:cNvPr id="6" name="Text Box 60"/>
          <p:cNvSpPr txBox="1"/>
          <p:nvPr/>
        </p:nvSpPr>
        <p:spPr>
          <a:xfrm>
            <a:off x="6446691" y="4463554"/>
            <a:ext cx="865828" cy="30670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ZZ</a:t>
            </a:r>
          </a:p>
        </p:txBody>
      </p:sp>
      <p:sp>
        <p:nvSpPr>
          <p:cNvPr id="7" name="Text Box 90"/>
          <p:cNvSpPr txBox="1"/>
          <p:nvPr/>
        </p:nvSpPr>
        <p:spPr>
          <a:xfrm>
            <a:off x="7162891" y="5919729"/>
            <a:ext cx="629596" cy="336897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00H</a:t>
            </a:r>
          </a:p>
        </p:txBody>
      </p:sp>
      <p:sp>
        <p:nvSpPr>
          <p:cNvPr id="8" name="Text Box 90"/>
          <p:cNvSpPr txBox="1"/>
          <p:nvPr/>
        </p:nvSpPr>
        <p:spPr>
          <a:xfrm>
            <a:off x="7147016" y="6291839"/>
            <a:ext cx="629596" cy="336897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00H</a:t>
            </a:r>
          </a:p>
        </p:txBody>
      </p:sp>
      <p:sp>
        <p:nvSpPr>
          <p:cNvPr id="9" name="Text Box 60"/>
          <p:cNvSpPr txBox="1"/>
          <p:nvPr/>
        </p:nvSpPr>
        <p:spPr>
          <a:xfrm>
            <a:off x="6397099" y="1317619"/>
            <a:ext cx="865828" cy="307316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BUF </a:t>
            </a:r>
          </a:p>
        </p:txBody>
      </p:sp>
      <p:sp>
        <p:nvSpPr>
          <p:cNvPr id="10" name="Text Box 60"/>
          <p:cNvSpPr txBox="1"/>
          <p:nvPr/>
        </p:nvSpPr>
        <p:spPr>
          <a:xfrm>
            <a:off x="7741228" y="1722864"/>
            <a:ext cx="865828" cy="30670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0001H  </a:t>
            </a:r>
          </a:p>
        </p:txBody>
      </p:sp>
      <p:sp>
        <p:nvSpPr>
          <p:cNvPr id="11" name="Text Box 60"/>
          <p:cNvSpPr txBox="1"/>
          <p:nvPr/>
        </p:nvSpPr>
        <p:spPr>
          <a:xfrm>
            <a:off x="7741228" y="2069263"/>
            <a:ext cx="865828" cy="30670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0002H  </a:t>
            </a:r>
          </a:p>
        </p:txBody>
      </p:sp>
      <p:sp>
        <p:nvSpPr>
          <p:cNvPr id="12" name="Text Box 60"/>
          <p:cNvSpPr txBox="1"/>
          <p:nvPr/>
        </p:nvSpPr>
        <p:spPr>
          <a:xfrm>
            <a:off x="7741228" y="2421933"/>
            <a:ext cx="865828" cy="30670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0003H  </a:t>
            </a:r>
          </a:p>
        </p:txBody>
      </p:sp>
    </p:spTree>
    <p:extLst>
      <p:ext uri="{BB962C8B-B14F-4D97-AF65-F5344CB8AC3E}">
        <p14:creationId xmlns:p14="http://schemas.microsoft.com/office/powerpoint/2010/main" val="687134984"/>
      </p:ext>
    </p:extLst>
  </p:cSld>
  <p:clrMapOvr>
    <a:masterClrMapping/>
  </p:clrMapOvr>
  <p:transition spd="slow"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/>
          </p:cNvSpPr>
          <p:nvPr>
            <p:ph idx="1"/>
          </p:nvPr>
        </p:nvSpPr>
        <p:spPr>
          <a:xfrm>
            <a:off x="879318" y="3772339"/>
            <a:ext cx="4739640" cy="1571918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BUF1 DB 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‘HELLO’</a:t>
            </a:r>
          </a:p>
          <a:p>
            <a:pPr marL="0" indent="0" eaLnBrk="1" hangingPunct="1">
              <a:spcAft>
                <a:spcPct val="3000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BUF2 DB 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‘AB’</a:t>
            </a:r>
          </a:p>
          <a:p>
            <a:pPr marL="0" indent="0" eaLnBrk="1" hangingPunct="1">
              <a:spcAft>
                <a:spcPct val="30000"/>
              </a:spcAft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BUF3 DW </a:t>
            </a:r>
            <a:r>
              <a:rPr lang="en-US" altLang="zh-CN" sz="2400" b="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‘AB</a:t>
            </a:r>
            <a:r>
              <a:rPr lang="en-US" altLang="zh-CN" sz="2400" b="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’</a:t>
            </a:r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9363" name="Rectangle 2"/>
          <p:cNvSpPr>
            <a:spLocks noGrp="1"/>
          </p:cNvSpPr>
          <p:nvPr/>
        </p:nvSpPr>
        <p:spPr>
          <a:xfrm>
            <a:off x="901748" y="898657"/>
            <a:ext cx="7243768" cy="8623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5.3  </a:t>
            </a: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伪指令</a:t>
            </a:r>
            <a:r>
              <a:rPr lang="en-US" altLang="zh-CN" sz="3200" dirty="0">
                <a:latin typeface="+mj-ea"/>
                <a:ea typeface="+mj-ea"/>
                <a:cs typeface="Times New Roman" panose="02020603050405020304" pitchFamily="18" charset="0"/>
              </a:rPr>
              <a:t>--</a:t>
            </a:r>
            <a:r>
              <a:rPr lang="zh-CN" altLang="en-US" sz="3200" dirty="0">
                <a:latin typeface="+mj-ea"/>
                <a:ea typeface="+mj-ea"/>
                <a:cs typeface="Times New Roman" panose="02020603050405020304" pitchFamily="18" charset="0"/>
              </a:rPr>
              <a:t>数据定义伪指令</a:t>
            </a:r>
          </a:p>
        </p:txBody>
      </p:sp>
      <p:sp>
        <p:nvSpPr>
          <p:cNvPr id="401411" name="Rectangle 2"/>
          <p:cNvSpPr>
            <a:spLocks noGrp="1"/>
          </p:cNvSpPr>
          <p:nvPr/>
        </p:nvSpPr>
        <p:spPr>
          <a:xfrm>
            <a:off x="755576" y="2313788"/>
            <a:ext cx="8595360" cy="134929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参数表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参数是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字符串</a:t>
            </a:r>
          </a:p>
          <a:p>
            <a:pPr eaLnBrk="1" hangingPunct="1"/>
            <a:endParaRPr lang="zh-CN" altLang="en-US" sz="1800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字符串用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‘’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括起来表示，字符串汇编后用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ASCII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码表示，</a:t>
            </a:r>
          </a:p>
          <a:p>
            <a:pPr algn="just" eaLnBrk="1" hangingPunct="1">
              <a:lnSpc>
                <a:spcPct val="150000"/>
              </a:lnSpc>
            </a:pPr>
            <a:r>
              <a:rPr lang="zh-CN" altLang="en-US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当字符串大于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时，必须用</a:t>
            </a:r>
            <a:r>
              <a:rPr lang="en-US" altLang="zh-CN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DB</a:t>
            </a:r>
            <a:r>
              <a:rPr lang="zh-CN" altLang="en-US" sz="20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表示</a:t>
            </a:r>
          </a:p>
        </p:txBody>
      </p:sp>
      <p:grpSp>
        <p:nvGrpSpPr>
          <p:cNvPr id="4" name="Group 91"/>
          <p:cNvGrpSpPr/>
          <p:nvPr/>
        </p:nvGrpSpPr>
        <p:grpSpPr>
          <a:xfrm>
            <a:off x="7452320" y="2248908"/>
            <a:ext cx="1095646" cy="4374729"/>
            <a:chOff x="3652" y="1162"/>
            <a:chExt cx="1025" cy="2662"/>
          </a:xfrm>
        </p:grpSpPr>
        <p:sp>
          <p:nvSpPr>
            <p:cNvPr id="402439" name="Rectangle 54"/>
            <p:cNvSpPr/>
            <p:nvPr/>
          </p:nvSpPr>
          <p:spPr>
            <a:xfrm>
              <a:off x="3655" y="1183"/>
              <a:ext cx="864" cy="2641"/>
            </a:xfrm>
            <a:prstGeom prst="rect">
              <a:avLst/>
            </a:prstGeom>
            <a:solidFill>
              <a:srgbClr val="339966"/>
            </a:solidFill>
            <a:ln w="25400" cap="sq" cmpd="sng">
              <a:solidFill>
                <a:srgbClr val="339966"/>
              </a:solidFill>
              <a:prstDash val="solid"/>
              <a:miter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2440" name="Line 55"/>
            <p:cNvSpPr/>
            <p:nvPr/>
          </p:nvSpPr>
          <p:spPr>
            <a:xfrm>
              <a:off x="3655" y="186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1" name="Line 56"/>
            <p:cNvSpPr/>
            <p:nvPr/>
          </p:nvSpPr>
          <p:spPr>
            <a:xfrm>
              <a:off x="3655" y="210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2" name="Line 57"/>
            <p:cNvSpPr/>
            <p:nvPr/>
          </p:nvSpPr>
          <p:spPr>
            <a:xfrm>
              <a:off x="3655" y="234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3" name="Line 58"/>
            <p:cNvSpPr/>
            <p:nvPr/>
          </p:nvSpPr>
          <p:spPr>
            <a:xfrm>
              <a:off x="3655" y="258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4" name="Line 59"/>
            <p:cNvSpPr/>
            <p:nvPr/>
          </p:nvSpPr>
          <p:spPr>
            <a:xfrm>
              <a:off x="3655" y="282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6" name="Text Box 61"/>
            <p:cNvSpPr txBox="1"/>
            <p:nvPr/>
          </p:nvSpPr>
          <p:spPr>
            <a:xfrm>
              <a:off x="3935" y="2089"/>
              <a:ext cx="592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4FH</a:t>
              </a:r>
            </a:p>
          </p:txBody>
        </p:sp>
        <p:sp>
          <p:nvSpPr>
            <p:cNvPr id="402447" name="Text Box 62"/>
            <p:cNvSpPr txBox="1"/>
            <p:nvPr/>
          </p:nvSpPr>
          <p:spPr>
            <a:xfrm>
              <a:off x="3928" y="2600"/>
              <a:ext cx="623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42H </a:t>
              </a:r>
            </a:p>
          </p:txBody>
        </p:sp>
        <p:sp>
          <p:nvSpPr>
            <p:cNvPr id="402448" name="Line 63"/>
            <p:cNvSpPr/>
            <p:nvPr/>
          </p:nvSpPr>
          <p:spPr>
            <a:xfrm>
              <a:off x="3662" y="3065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9" name="Text Box 64"/>
            <p:cNvSpPr txBox="1"/>
            <p:nvPr/>
          </p:nvSpPr>
          <p:spPr>
            <a:xfrm>
              <a:off x="3944" y="2809"/>
              <a:ext cx="535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42H </a:t>
              </a:r>
            </a:p>
          </p:txBody>
        </p:sp>
        <p:sp>
          <p:nvSpPr>
            <p:cNvPr id="402450" name="Line 65"/>
            <p:cNvSpPr/>
            <p:nvPr/>
          </p:nvSpPr>
          <p:spPr>
            <a:xfrm>
              <a:off x="3661" y="1434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1" name="Text Box 66"/>
            <p:cNvSpPr txBox="1"/>
            <p:nvPr/>
          </p:nvSpPr>
          <p:spPr>
            <a:xfrm>
              <a:off x="3905" y="1162"/>
              <a:ext cx="621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 48H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52" name="Line 67"/>
            <p:cNvSpPr/>
            <p:nvPr/>
          </p:nvSpPr>
          <p:spPr>
            <a:xfrm>
              <a:off x="3652" y="1652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3" name="Text Box 68"/>
            <p:cNvSpPr txBox="1"/>
            <p:nvPr/>
          </p:nvSpPr>
          <p:spPr>
            <a:xfrm>
              <a:off x="3924" y="1440"/>
              <a:ext cx="753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 46H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54" name="Text Box 69"/>
            <p:cNvSpPr txBox="1"/>
            <p:nvPr/>
          </p:nvSpPr>
          <p:spPr>
            <a:xfrm>
              <a:off x="3951" y="1844"/>
              <a:ext cx="616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4CH</a:t>
              </a:r>
            </a:p>
          </p:txBody>
        </p:sp>
        <p:sp>
          <p:nvSpPr>
            <p:cNvPr id="402455" name="Line 70"/>
            <p:cNvSpPr/>
            <p:nvPr/>
          </p:nvSpPr>
          <p:spPr>
            <a:xfrm>
              <a:off x="3661" y="3294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6" name="Line 71"/>
            <p:cNvSpPr/>
            <p:nvPr/>
          </p:nvSpPr>
          <p:spPr>
            <a:xfrm>
              <a:off x="3661" y="3539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7" name="Line 72"/>
            <p:cNvSpPr/>
            <p:nvPr/>
          </p:nvSpPr>
          <p:spPr>
            <a:xfrm>
              <a:off x="3661" y="3775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9" name="Text Box 74"/>
            <p:cNvSpPr txBox="1"/>
            <p:nvPr/>
          </p:nvSpPr>
          <p:spPr>
            <a:xfrm>
              <a:off x="3959" y="1651"/>
              <a:ext cx="560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4CH</a:t>
              </a:r>
            </a:p>
          </p:txBody>
        </p:sp>
        <p:sp>
          <p:nvSpPr>
            <p:cNvPr id="402460" name="Text Box 75"/>
            <p:cNvSpPr txBox="1"/>
            <p:nvPr/>
          </p:nvSpPr>
          <p:spPr>
            <a:xfrm>
              <a:off x="3895" y="2367"/>
              <a:ext cx="620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 41H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62" name="Text Box 27"/>
            <p:cNvSpPr txBox="1"/>
            <p:nvPr/>
          </p:nvSpPr>
          <p:spPr>
            <a:xfrm>
              <a:off x="3895" y="3085"/>
              <a:ext cx="610" cy="430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41H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</a:p>
          </p:txBody>
        </p:sp>
        <p:sp>
          <p:nvSpPr>
            <p:cNvPr id="402465" name="Text Box 89"/>
            <p:cNvSpPr txBox="1"/>
            <p:nvPr/>
          </p:nvSpPr>
          <p:spPr>
            <a:xfrm>
              <a:off x="3895" y="3579"/>
              <a:ext cx="562" cy="205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</a:p>
          </p:txBody>
        </p:sp>
      </p:grpSp>
      <p:sp>
        <p:nvSpPr>
          <p:cNvPr id="5" name="Text Box 60"/>
          <p:cNvSpPr txBox="1"/>
          <p:nvPr/>
        </p:nvSpPr>
        <p:spPr>
          <a:xfrm>
            <a:off x="6781738" y="2353205"/>
            <a:ext cx="865828" cy="30670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BUF 1  </a:t>
            </a:r>
          </a:p>
        </p:txBody>
      </p:sp>
      <p:sp>
        <p:nvSpPr>
          <p:cNvPr id="6" name="Text Box 60"/>
          <p:cNvSpPr txBox="1"/>
          <p:nvPr/>
        </p:nvSpPr>
        <p:spPr>
          <a:xfrm>
            <a:off x="6781738" y="4363313"/>
            <a:ext cx="865828" cy="30670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BUF2  </a:t>
            </a:r>
          </a:p>
        </p:txBody>
      </p:sp>
      <p:sp>
        <p:nvSpPr>
          <p:cNvPr id="7" name="Text Box 60"/>
          <p:cNvSpPr txBox="1"/>
          <p:nvPr/>
        </p:nvSpPr>
        <p:spPr>
          <a:xfrm>
            <a:off x="6781738" y="5055625"/>
            <a:ext cx="865828" cy="30670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b="1" dirty="0">
                <a:latin typeface="Times New Roman" panose="02020603050405020304" pitchFamily="18" charset="0"/>
              </a:rPr>
              <a:t>BUF3  </a:t>
            </a:r>
          </a:p>
        </p:txBody>
      </p:sp>
    </p:spTree>
    <p:extLst>
      <p:ext uri="{BB962C8B-B14F-4D97-AF65-F5344CB8AC3E}">
        <p14:creationId xmlns:p14="http://schemas.microsoft.com/office/powerpoint/2010/main" val="2923191517"/>
      </p:ext>
    </p:extLst>
  </p:cSld>
  <p:clrMapOvr>
    <a:masterClrMapping/>
  </p:clrMapOvr>
  <p:transition spd="slow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9" name="Rectangle 3"/>
          <p:cNvSpPr>
            <a:spLocks noGrp="1"/>
          </p:cNvSpPr>
          <p:nvPr>
            <p:ph idx="1"/>
          </p:nvPr>
        </p:nvSpPr>
        <p:spPr>
          <a:xfrm>
            <a:off x="245758" y="4260053"/>
            <a:ext cx="5334354" cy="93345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zh-CN" altLang="en-US" dirty="0"/>
              <a:t> </a:t>
            </a:r>
            <a:r>
              <a:rPr lang="zh-CN" altLang="en-US" dirty="0" smtClean="0"/>
              <a:t>  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DATA5 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 ‘AB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’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，？，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‘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D’</a:t>
            </a:r>
          </a:p>
        </p:txBody>
      </p:sp>
      <p:sp>
        <p:nvSpPr>
          <p:cNvPr id="111620" name="Rectangle 4"/>
          <p:cNvSpPr/>
          <p:nvPr/>
        </p:nvSpPr>
        <p:spPr>
          <a:xfrm>
            <a:off x="6014720" y="2644775"/>
            <a:ext cx="1371600" cy="29718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11621" name="Line 5"/>
          <p:cNvSpPr/>
          <p:nvPr/>
        </p:nvSpPr>
        <p:spPr>
          <a:xfrm>
            <a:off x="6017895" y="3134360"/>
            <a:ext cx="13716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11622" name="Line 6"/>
          <p:cNvSpPr/>
          <p:nvPr/>
        </p:nvSpPr>
        <p:spPr>
          <a:xfrm>
            <a:off x="6017895" y="3515360"/>
            <a:ext cx="13716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11623" name="Line 7"/>
          <p:cNvSpPr/>
          <p:nvPr/>
        </p:nvSpPr>
        <p:spPr>
          <a:xfrm>
            <a:off x="6017895" y="3896360"/>
            <a:ext cx="13716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11624" name="Line 8"/>
          <p:cNvSpPr/>
          <p:nvPr/>
        </p:nvSpPr>
        <p:spPr>
          <a:xfrm>
            <a:off x="6017895" y="4277360"/>
            <a:ext cx="13716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11625" name="Line 9"/>
          <p:cNvSpPr/>
          <p:nvPr/>
        </p:nvSpPr>
        <p:spPr>
          <a:xfrm>
            <a:off x="6017895" y="4658360"/>
            <a:ext cx="13716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11626" name="Text Box 10"/>
          <p:cNvSpPr txBox="1"/>
          <p:nvPr/>
        </p:nvSpPr>
        <p:spPr>
          <a:xfrm>
            <a:off x="7314565" y="3161983"/>
            <a:ext cx="685800" cy="33718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‘</a:t>
            </a:r>
            <a:r>
              <a:rPr lang="en-US" altLang="zh-CN" sz="1600" b="1" dirty="0">
                <a:latin typeface="Times New Roman" panose="02020603050405020304" pitchFamily="18" charset="0"/>
              </a:rPr>
              <a:t>A’</a:t>
            </a:r>
          </a:p>
        </p:txBody>
      </p:sp>
      <p:sp>
        <p:nvSpPr>
          <p:cNvPr id="111627" name="Text Box 11"/>
          <p:cNvSpPr txBox="1"/>
          <p:nvPr/>
        </p:nvSpPr>
        <p:spPr>
          <a:xfrm>
            <a:off x="7314565" y="3593783"/>
            <a:ext cx="685800" cy="33718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‘</a:t>
            </a:r>
            <a:r>
              <a:rPr lang="en-US" altLang="zh-CN" sz="1600" b="1" dirty="0">
                <a:latin typeface="Times New Roman" panose="02020603050405020304" pitchFamily="18" charset="0"/>
              </a:rPr>
              <a:t>B’</a:t>
            </a:r>
          </a:p>
        </p:txBody>
      </p:sp>
      <p:sp>
        <p:nvSpPr>
          <p:cNvPr id="111628" name="Text Box 12"/>
          <p:cNvSpPr txBox="1"/>
          <p:nvPr/>
        </p:nvSpPr>
        <p:spPr>
          <a:xfrm>
            <a:off x="7314565" y="3962083"/>
            <a:ext cx="685800" cy="33718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111629" name="Text Box 13"/>
          <p:cNvSpPr txBox="1"/>
          <p:nvPr/>
        </p:nvSpPr>
        <p:spPr>
          <a:xfrm>
            <a:off x="7314565" y="4381183"/>
            <a:ext cx="685800" cy="33718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 b="1" dirty="0">
                <a:latin typeface="Times New Roman" panose="02020603050405020304" pitchFamily="18" charset="0"/>
              </a:rPr>
              <a:t>‘</a:t>
            </a:r>
            <a:r>
              <a:rPr lang="en-US" altLang="zh-CN" sz="1600" b="1" dirty="0">
                <a:latin typeface="Times New Roman" panose="02020603050405020304" pitchFamily="18" charset="0"/>
              </a:rPr>
              <a:t>D’</a:t>
            </a:r>
          </a:p>
        </p:txBody>
      </p:sp>
      <p:sp>
        <p:nvSpPr>
          <p:cNvPr id="111630" name="Text Box 14"/>
          <p:cNvSpPr txBox="1"/>
          <p:nvPr/>
        </p:nvSpPr>
        <p:spPr>
          <a:xfrm>
            <a:off x="6319520" y="3094673"/>
            <a:ext cx="914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41H</a:t>
            </a:r>
          </a:p>
        </p:txBody>
      </p:sp>
      <p:sp>
        <p:nvSpPr>
          <p:cNvPr id="111631" name="Text Box 15"/>
          <p:cNvSpPr txBox="1"/>
          <p:nvPr/>
        </p:nvSpPr>
        <p:spPr>
          <a:xfrm>
            <a:off x="6319520" y="3488373"/>
            <a:ext cx="914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42H</a:t>
            </a:r>
          </a:p>
        </p:txBody>
      </p:sp>
      <p:sp>
        <p:nvSpPr>
          <p:cNvPr id="111632" name="Text Box 16"/>
          <p:cNvSpPr txBox="1"/>
          <p:nvPr/>
        </p:nvSpPr>
        <p:spPr>
          <a:xfrm>
            <a:off x="6319520" y="3869373"/>
            <a:ext cx="914400" cy="4603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111633" name="Text Box 17"/>
          <p:cNvSpPr txBox="1"/>
          <p:nvPr/>
        </p:nvSpPr>
        <p:spPr>
          <a:xfrm>
            <a:off x="6332220" y="4237673"/>
            <a:ext cx="9144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44H</a:t>
            </a:r>
          </a:p>
        </p:txBody>
      </p:sp>
      <p:sp>
        <p:nvSpPr>
          <p:cNvPr id="111634" name="Line 18"/>
          <p:cNvSpPr/>
          <p:nvPr/>
        </p:nvSpPr>
        <p:spPr>
          <a:xfrm>
            <a:off x="6014720" y="5037773"/>
            <a:ext cx="1371600" cy="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402445" name="Text Box 60"/>
          <p:cNvSpPr txBox="1"/>
          <p:nvPr/>
        </p:nvSpPr>
        <p:spPr>
          <a:xfrm>
            <a:off x="4998616" y="3192962"/>
            <a:ext cx="865879" cy="337185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b="1" dirty="0">
                <a:latin typeface="Times New Roman" panose="02020603050405020304" pitchFamily="18" charset="0"/>
              </a:rPr>
              <a:t>DATA5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12976" y="2020986"/>
            <a:ext cx="8971280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b="1" dirty="0"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b="1" dirty="0"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参数</a:t>
            </a:r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</a:t>
            </a:r>
            <a:r>
              <a:rPr lang="en-US" altLang="zh-CN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--</a:t>
            </a:r>
            <a:r>
              <a:rPr lang="zh-CN" altLang="en-US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可以</a:t>
            </a:r>
            <a:r>
              <a:rPr lang="zh-CN" altLang="en-US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预留空间</a:t>
            </a:r>
          </a:p>
          <a:p>
            <a:endParaRPr lang="zh-CN" altLang="en-US" b="1" dirty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汇编程序中语句出现？时，不传送数据</a:t>
            </a: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，</a:t>
            </a:r>
            <a:endParaRPr lang="en-US" altLang="zh-CN" sz="2000" b="1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只是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预留空间，用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“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一</a:t>
            </a:r>
            <a:r>
              <a:rPr lang="en-US" altLang="zh-CN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”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rPr>
              <a:t>表示</a:t>
            </a:r>
          </a:p>
        </p:txBody>
      </p:sp>
      <p:sp>
        <p:nvSpPr>
          <p:cNvPr id="3" name="矩形 2"/>
          <p:cNvSpPr/>
          <p:nvPr/>
        </p:nvSpPr>
        <p:spPr>
          <a:xfrm>
            <a:off x="1115616" y="1314156"/>
            <a:ext cx="5416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5.3  </a:t>
            </a:r>
            <a:r>
              <a:rPr lang="zh-CN" altLang="en-US" sz="3200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伪指令</a:t>
            </a:r>
            <a:r>
              <a:rPr lang="en-US" altLang="zh-CN" sz="3200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--</a:t>
            </a:r>
            <a:r>
              <a:rPr lang="zh-CN" altLang="en-US" sz="3200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数据定义伪指令</a:t>
            </a:r>
          </a:p>
        </p:txBody>
      </p:sp>
    </p:spTree>
    <p:extLst>
      <p:ext uri="{BB962C8B-B14F-4D97-AF65-F5344CB8AC3E}">
        <p14:creationId xmlns:p14="http://schemas.microsoft.com/office/powerpoint/2010/main" val="2341311846"/>
      </p:ext>
    </p:extLst>
  </p:cSld>
  <p:clrMapOvr>
    <a:masterClrMapping/>
  </p:clrMapOvr>
  <p:transition spd="slow"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3" name="Rectangle 2"/>
          <p:cNvSpPr>
            <a:spLocks noGrp="1"/>
          </p:cNvSpPr>
          <p:nvPr>
            <p:ph type="title"/>
          </p:nvPr>
        </p:nvSpPr>
        <p:spPr>
          <a:xfrm>
            <a:off x="827722" y="2204864"/>
            <a:ext cx="7950200" cy="42926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4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）参数表</a:t>
            </a:r>
            <a:r>
              <a:rPr lang="en-US" altLang="zh-CN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复制操作符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DUP</a:t>
            </a:r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>
          <a:xfrm>
            <a:off x="473395" y="2634124"/>
            <a:ext cx="8682355" cy="4107244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 格式：[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变量名]   助记符  </a:t>
            </a:r>
            <a:r>
              <a:rPr lang="en-US" altLang="zh-CN" sz="200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n   DUP（</a:t>
            </a:r>
            <a:r>
              <a:rPr lang="zh-CN" altLang="en-US" sz="200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初值，…）</a:t>
            </a:r>
            <a:endParaRPr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  <a:p>
            <a:pPr lvl="1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DATA6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DB    100 DUP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？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DATA7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DW    10  DUP（0）</a:t>
            </a:r>
          </a:p>
          <a:p>
            <a:pPr lvl="1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练习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A1  DB  0,0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.....0,0  (100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个字节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A2  DW 5,5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......5,5 (100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个字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en-US" altLang="zh-CN" sz="2000" b="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zh-CN" altLang="en-US" sz="2000" b="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用复制操作符代替怎么操作</a:t>
            </a:r>
          </a:p>
          <a:p>
            <a:pPr lvl="1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zh-CN" altLang="en-US" sz="2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练习</a:t>
            </a:r>
            <a:r>
              <a:rPr lang="en-US" altLang="zh-CN" sz="200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000" b="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MAX  DB  2DUP(0,1,3DUP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（？）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)</a:t>
            </a:r>
          </a:p>
          <a:p>
            <a:pPr lvl="1" eaLnBrk="1" hangingPunct="1">
              <a:lnSpc>
                <a:spcPct val="150000"/>
              </a:lnSpc>
              <a:spcBef>
                <a:spcPct val="5000"/>
              </a:spcBef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zh-CN" altLang="en-US" sz="2000" b="0" dirty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占用多少个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字节</a:t>
            </a:r>
            <a:endParaRPr lang="en-US" altLang="zh-CN" sz="2000" b="0" dirty="0">
              <a:solidFill>
                <a:srgbClr val="C00000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99592" y="1268760"/>
            <a:ext cx="54168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5.3  </a:t>
            </a:r>
            <a:r>
              <a:rPr lang="zh-CN" altLang="en-US" sz="3200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伪指令</a:t>
            </a:r>
            <a:r>
              <a:rPr lang="en-US" altLang="zh-CN" sz="3200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--</a:t>
            </a:r>
            <a:r>
              <a:rPr lang="zh-CN" altLang="en-US" sz="3200" dirty="0">
                <a:solidFill>
                  <a:srgbClr val="800000"/>
                </a:solidFill>
                <a:latin typeface="+mj-ea"/>
                <a:ea typeface="+mj-ea"/>
                <a:cs typeface="Times New Roman" panose="02020603050405020304" pitchFamily="18" charset="0"/>
              </a:rPr>
              <a:t>数据定义伪指令</a:t>
            </a:r>
          </a:p>
        </p:txBody>
      </p:sp>
    </p:spTree>
    <p:extLst>
      <p:ext uri="{BB962C8B-B14F-4D97-AF65-F5344CB8AC3E}">
        <p14:creationId xmlns:p14="http://schemas.microsoft.com/office/powerpoint/2010/main" val="1846308201"/>
      </p:ext>
    </p:extLst>
  </p:cSld>
  <p:clrMapOvr>
    <a:masterClrMapping/>
  </p:clrMapOvr>
  <p:transition spd="slow"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539552" y="1853535"/>
            <a:ext cx="8424936" cy="486600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1</a:t>
            </a:r>
            <a:r>
              <a:rPr lang="en-US" altLang="zh-CN" sz="2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)</a:t>
            </a: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汇编语言中所有</a:t>
            </a:r>
            <a:r>
              <a:rPr lang="zh-CN" altLang="en-US" sz="2000" b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变量名、标号名、子程序名、助记符等成为符号用</a:t>
            </a:r>
            <a:r>
              <a:rPr lang="zh-CN" altLang="en-US" sz="2000" b="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符号名取代后边的表达式</a:t>
            </a:r>
            <a:endParaRPr lang="zh-CN" altLang="en-US" sz="2000" b="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eaLnBrk="1" hangingPunct="1">
              <a:buNone/>
            </a:pPr>
            <a:r>
              <a:rPr lang="zh-CN" altLang="en-US" sz="2000" dirty="0" smtClean="0">
                <a:solidFill>
                  <a:schemeClr val="tx1"/>
                </a:solidFill>
              </a:rPr>
              <a:t>格 式</a:t>
            </a:r>
            <a:r>
              <a:rPr lang="zh-CN" altLang="en-US" sz="2000" b="0" dirty="0">
                <a:solidFill>
                  <a:schemeClr val="tx1"/>
                </a:solidFill>
              </a:rPr>
              <a:t>：</a:t>
            </a:r>
            <a:r>
              <a:rPr lang="zh-CN" altLang="en-US" sz="2000" b="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</a:t>
            </a:r>
            <a:r>
              <a:rPr lang="zh-CN" altLang="en-US" sz="2000" b="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符号名  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EQU</a:t>
            </a:r>
            <a:r>
              <a:rPr lang="zh-CN" altLang="en-US" sz="2000" b="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表达式或常量</a:t>
            </a:r>
            <a:endParaRPr lang="zh-CN" altLang="en-US" sz="2000" dirty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        EQU   10</a:t>
            </a:r>
            <a:endParaRPr lang="en-US" altLang="zh-C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       EQU   200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THREE    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 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ONE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+TWO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zh-CN" altLang="en-US" sz="20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可以给变量或标号定义新的类型属性并起一个</a:t>
            </a:r>
            <a:r>
              <a:rPr lang="zh-CN" altLang="en-US" sz="2000" dirty="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新名字</a:t>
            </a:r>
            <a:endParaRPr lang="en-US" altLang="zh-CN" sz="2000" dirty="0" smtClean="0">
              <a:solidFill>
                <a:srgbClr val="FF0000"/>
              </a:solidFill>
              <a:latin typeface="仿宋" panose="02010609060101010101" charset="-122"/>
              <a:ea typeface="仿宋" panose="02010609060101010101" charset="-122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BYTES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DB         01H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04H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 EQU      WORD PTR  BYTES</a:t>
            </a: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….</a:t>
            </a: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 AL ,     BYTES       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执行后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AL=(   )H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 AX,     WORDS      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执行后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AX=(   )H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18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95000"/>
              </a:lnSpc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           </a:t>
            </a:r>
            <a:endParaRPr lang="en-US" altLang="zh-CN" sz="2000" dirty="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1266281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5.3  </a:t>
            </a:r>
            <a:r>
              <a:rPr lang="zh-CN" altLang="en-US" sz="3200" dirty="0" smtClean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伪指令</a:t>
            </a:r>
            <a:r>
              <a:rPr lang="en-US" altLang="zh-CN" sz="3200" dirty="0" smtClean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--</a:t>
            </a:r>
            <a:r>
              <a:rPr lang="zh-CN" altLang="en-US" sz="3200" dirty="0" smtClean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符号定义</a:t>
            </a:r>
            <a:r>
              <a:rPr lang="zh-CN" altLang="en-US" sz="3200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伪指令</a:t>
            </a:r>
          </a:p>
        </p:txBody>
      </p:sp>
    </p:spTree>
    <p:extLst>
      <p:ext uri="{BB962C8B-B14F-4D97-AF65-F5344CB8AC3E}">
        <p14:creationId xmlns:p14="http://schemas.microsoft.com/office/powerpoint/2010/main" val="1463385065"/>
      </p:ext>
    </p:extLst>
  </p:cSld>
  <p:clrMapOvr>
    <a:masterClrMapping/>
  </p:clrMapOvr>
  <p:transition spd="slow"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539552" y="1853535"/>
            <a:ext cx="8136904" cy="3303657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）可以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给地址表达式支出的任意存储单元定义一个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名字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  EQU  [BP +10H]  ;   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用符号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表示寄存器相对寻址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B 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EQU  ES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：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[BX]  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；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用符号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B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表示寄存器间接寻址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C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EQU  BUF           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； 用符号名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表示直接寻址</a:t>
            </a:r>
            <a:endParaRPr lang="en-US" altLang="zh-CN" sz="2000" b="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     ………..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ADD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[BP +10H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], SI      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等价于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ADD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A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，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SI </a:t>
            </a:r>
          </a:p>
        </p:txBody>
      </p:sp>
      <p:sp>
        <p:nvSpPr>
          <p:cNvPr id="2" name="矩形 1"/>
          <p:cNvSpPr/>
          <p:nvPr/>
        </p:nvSpPr>
        <p:spPr>
          <a:xfrm>
            <a:off x="899592" y="1266281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5.3  </a:t>
            </a:r>
            <a:r>
              <a:rPr lang="zh-CN" altLang="en-US" sz="3200" dirty="0" smtClean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伪指令</a:t>
            </a:r>
            <a:r>
              <a:rPr lang="en-US" altLang="zh-CN" sz="3200" dirty="0" smtClean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--</a:t>
            </a:r>
            <a:r>
              <a:rPr lang="zh-CN" altLang="en-US" sz="3200" dirty="0" smtClean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符号定义</a:t>
            </a:r>
            <a:r>
              <a:rPr lang="zh-CN" altLang="en-US" sz="3200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伪指令</a:t>
            </a:r>
          </a:p>
        </p:txBody>
      </p:sp>
    </p:spTree>
    <p:extLst>
      <p:ext uri="{BB962C8B-B14F-4D97-AF65-F5344CB8AC3E}">
        <p14:creationId xmlns:p14="http://schemas.microsoft.com/office/powerpoint/2010/main" val="2483301502"/>
      </p:ext>
    </p:extLst>
  </p:cSld>
  <p:clrMapOvr>
    <a:masterClrMapping/>
  </p:clrMapOvr>
  <p:transition spd="slow"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/>
          </p:cNvSpPr>
          <p:nvPr>
            <p:ph idx="1"/>
          </p:nvPr>
        </p:nvSpPr>
        <p:spPr>
          <a:xfrm>
            <a:off x="543598" y="2132856"/>
            <a:ext cx="8132858" cy="3807713"/>
          </a:xfrm>
        </p:spPr>
        <p:txBody>
          <a:bodyPr vert="horz" wrap="square" lIns="91440" tIns="45720" rIns="91440" bIns="45720" anchor="t"/>
          <a:lstStyle/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地址跟踪计数器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用于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存放字节的个数，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表示地址计数器值，汇编语言使用来引用地址当前计数值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  SEGMENT 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 DB 1,2,3,4,5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CNT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$-TABLE</a:t>
            </a:r>
          </a:p>
          <a:p>
            <a:pPr marL="0" indent="0" algn="just" eaLnBrk="1" hangingPunct="1">
              <a:lnSpc>
                <a:spcPct val="150000"/>
              </a:lnSpc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问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CNT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是多少？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  <p:sp>
        <p:nvSpPr>
          <p:cNvPr id="2" name="矩形 1"/>
          <p:cNvSpPr/>
          <p:nvPr/>
        </p:nvSpPr>
        <p:spPr>
          <a:xfrm>
            <a:off x="1043608" y="1268760"/>
            <a:ext cx="6984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5.3  </a:t>
            </a:r>
            <a:r>
              <a:rPr lang="zh-CN" altLang="en-US" sz="3200" dirty="0" smtClean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伪指令</a:t>
            </a:r>
            <a:r>
              <a:rPr lang="en-US" altLang="zh-CN" sz="3200" dirty="0" smtClean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—</a:t>
            </a:r>
            <a:r>
              <a:rPr lang="zh-CN" altLang="en-US" sz="3200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符号</a:t>
            </a:r>
            <a:r>
              <a:rPr lang="zh-CN" altLang="en-US" sz="3200" dirty="0" smtClean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定义</a:t>
            </a:r>
            <a:r>
              <a:rPr lang="zh-CN" altLang="en-US" sz="3200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伪指令</a:t>
            </a:r>
          </a:p>
        </p:txBody>
      </p:sp>
    </p:spTree>
    <p:extLst>
      <p:ext uri="{BB962C8B-B14F-4D97-AF65-F5344CB8AC3E}">
        <p14:creationId xmlns:p14="http://schemas.microsoft.com/office/powerpoint/2010/main" val="1312626902"/>
      </p:ext>
    </p:extLst>
  </p:cSld>
  <p:clrMapOvr>
    <a:masterClrMapping/>
  </p:clrMapOvr>
  <p:transition spd="slow"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576" y="1196752"/>
            <a:ext cx="7704856" cy="597674"/>
          </a:xfrm>
        </p:spPr>
        <p:txBody>
          <a:bodyPr/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en-US" sz="2800" dirty="0">
                <a:latin typeface="+mj-ea"/>
                <a:cs typeface="Times New Roman" panose="02020603050405020304" pitchFamily="18" charset="0"/>
              </a:rPr>
              <a:t>伪指令</a:t>
            </a:r>
            <a:r>
              <a:rPr lang="en-US" altLang="zh-CN" sz="2800" dirty="0">
                <a:latin typeface="+mj-ea"/>
                <a:cs typeface="Times New Roman" panose="02020603050405020304" pitchFamily="18" charset="0"/>
              </a:rPr>
              <a:t>--</a:t>
            </a:r>
            <a:r>
              <a:rPr lang="zh-CN" altLang="en-US" sz="2800" dirty="0" smtClean="0">
                <a:latin typeface="+mj-ea"/>
                <a:cs typeface="仿宋" panose="02010609060101010101" charset="-122"/>
              </a:rPr>
              <a:t>段</a:t>
            </a:r>
            <a:r>
              <a:rPr lang="zh-CN" altLang="en-US" sz="2800" dirty="0">
                <a:latin typeface="+mj-ea"/>
                <a:cs typeface="仿宋" panose="02010609060101010101" charset="-122"/>
              </a:rPr>
              <a:t>定义的伪指令</a:t>
            </a:r>
            <a:r>
              <a:rPr lang="zh-CN" altLang="en-US" sz="2800" dirty="0" smtClean="0">
                <a:latin typeface="+mj-ea"/>
                <a:cs typeface="仿宋" panose="02010609060101010101" charset="-122"/>
              </a:rPr>
              <a:t>语句</a:t>
            </a:r>
            <a:r>
              <a:rPr lang="en-US" altLang="zh-CN" sz="2800" dirty="0">
                <a:latin typeface="+mj-ea"/>
                <a:cs typeface="仿宋" panose="02010609060101010101" charset="-122"/>
              </a:rPr>
              <a:t>—</a:t>
            </a:r>
            <a:r>
              <a:rPr lang="zh-CN" altLang="en-US" sz="2800" dirty="0">
                <a:latin typeface="+mj-ea"/>
                <a:cs typeface="仿宋" panose="02010609060101010101" charset="-122"/>
              </a:rPr>
              <a:t>分段伪指令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988840"/>
            <a:ext cx="8484870" cy="453650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）分段伪指令语句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SEGMNT 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格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式：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段名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SEGMNT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段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ENDS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注  意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(1) 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段名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必须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成对出现；不能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省略；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(2)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中间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是段体，由汇编语句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组成。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707904" y="335699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┇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2272919"/>
            <a:ext cx="8484870" cy="456145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格式：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SEGMNT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EXTRA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SEGMENT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┇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EXTRA  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STACK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SEGMNT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 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SEGMENT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┇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    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┇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STACK 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CODE  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ENDS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zh-CN" altLang="en-US" sz="2000" dirty="0" smtClean="0">
                <a:solidFill>
                  <a:srgbClr val="FF0000"/>
                </a:solidFill>
              </a:rPr>
              <a:t>                 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                  </a:t>
            </a:r>
            <a:r>
              <a:rPr lang="zh-CN" altLang="en-US" sz="2000" dirty="0" smtClean="0">
                <a:solidFill>
                  <a:srgbClr val="FF0000"/>
                </a:solidFill>
              </a:rPr>
              <a:t>注意</a:t>
            </a:r>
            <a:r>
              <a:rPr lang="zh-CN" altLang="en-US" sz="2000" dirty="0">
                <a:solidFill>
                  <a:srgbClr val="FF0000"/>
                </a:solidFill>
              </a:rPr>
              <a:t>：</a:t>
            </a:r>
            <a:r>
              <a:rPr lang="zh-CN" altLang="en-US" sz="2000" b="0" dirty="0"/>
              <a:t>编写程序的时候不是每个段必须用</a:t>
            </a:r>
            <a:r>
              <a:rPr lang="zh-CN" altLang="en-US" sz="2000" b="0" dirty="0" smtClean="0"/>
              <a:t>到</a:t>
            </a:r>
            <a:endParaRPr lang="en-US" altLang="zh-CN" sz="2000" b="0" dirty="0"/>
          </a:p>
        </p:txBody>
      </p:sp>
      <p:sp>
        <p:nvSpPr>
          <p:cNvPr id="98309" name="AutoShape 5"/>
          <p:cNvSpPr/>
          <p:nvPr/>
        </p:nvSpPr>
        <p:spPr>
          <a:xfrm>
            <a:off x="1283947" y="2569850"/>
            <a:ext cx="167005" cy="1075690"/>
          </a:xfrm>
          <a:prstGeom prst="leftBrace">
            <a:avLst>
              <a:gd name="adj1" fmla="val 39603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AutoShape 5"/>
          <p:cNvSpPr/>
          <p:nvPr/>
        </p:nvSpPr>
        <p:spPr>
          <a:xfrm>
            <a:off x="4493955" y="2537147"/>
            <a:ext cx="167005" cy="1141095"/>
          </a:xfrm>
          <a:prstGeom prst="leftBrace">
            <a:avLst>
              <a:gd name="adj1" fmla="val 39603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1066821" y="4271053"/>
            <a:ext cx="167005" cy="1177290"/>
          </a:xfrm>
          <a:prstGeom prst="leftBrace">
            <a:avLst>
              <a:gd name="adj1" fmla="val 39603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AutoShape 5"/>
          <p:cNvSpPr/>
          <p:nvPr/>
        </p:nvSpPr>
        <p:spPr>
          <a:xfrm>
            <a:off x="4410452" y="4314404"/>
            <a:ext cx="167005" cy="1164590"/>
          </a:xfrm>
          <a:prstGeom prst="leftBrace">
            <a:avLst>
              <a:gd name="adj1" fmla="val 39603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标题 1"/>
          <p:cNvSpPr txBox="1">
            <a:spLocks/>
          </p:cNvSpPr>
          <p:nvPr/>
        </p:nvSpPr>
        <p:spPr bwMode="auto">
          <a:xfrm>
            <a:off x="827584" y="1227943"/>
            <a:ext cx="8388424" cy="597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r>
              <a:rPr lang="en-US" altLang="zh-CN" sz="2800" kern="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en-US" altLang="zh-CN" sz="2800" kern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en-US" sz="2800" kern="0" dirty="0" smtClean="0">
                <a:latin typeface="+mj-ea"/>
                <a:cs typeface="Times New Roman" panose="02020603050405020304" pitchFamily="18" charset="0"/>
              </a:rPr>
              <a:t>伪指令</a:t>
            </a:r>
            <a:r>
              <a:rPr lang="en-US" altLang="zh-CN" sz="2800" kern="0" dirty="0" smtClean="0">
                <a:latin typeface="+mj-ea"/>
                <a:cs typeface="Times New Roman" panose="02020603050405020304" pitchFamily="18" charset="0"/>
              </a:rPr>
              <a:t>--</a:t>
            </a:r>
            <a:r>
              <a:rPr lang="zh-CN" altLang="en-US" sz="2800" kern="0" dirty="0" smtClean="0">
                <a:latin typeface="+mj-ea"/>
                <a:cs typeface="仿宋" panose="02010609060101010101" charset="-122"/>
              </a:rPr>
              <a:t>段定义的伪指令语句</a:t>
            </a:r>
            <a:r>
              <a:rPr lang="en-US" altLang="zh-CN" sz="2800" kern="0" dirty="0" smtClean="0">
                <a:latin typeface="+mj-ea"/>
                <a:cs typeface="仿宋" panose="02010609060101010101" charset="-122"/>
              </a:rPr>
              <a:t>—</a:t>
            </a:r>
            <a:r>
              <a:rPr lang="zh-CN" altLang="en-US" sz="2800" kern="0" dirty="0" smtClean="0">
                <a:latin typeface="+mj-ea"/>
                <a:cs typeface="仿宋" panose="02010609060101010101" charset="-122"/>
              </a:rPr>
              <a:t>分段伪指令</a:t>
            </a:r>
            <a:endParaRPr lang="zh-CN" altLang="en-US" sz="2800" kern="0" dirty="0">
              <a:latin typeface="+mj-ea"/>
              <a:cs typeface="仿宋" panose="02010609060101010101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36779"/>
            <a:ext cx="8377366" cy="489654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格  式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60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b="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ASSUME  </a:t>
            </a:r>
            <a:r>
              <a:rPr lang="zh-CN" altLang="en-US" sz="1600" b="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段寄存器：段名，段寄存器：段名，段寄存器：段名，</a:t>
            </a:r>
            <a:r>
              <a:rPr lang="en-US" altLang="zh-CN" sz="1600" b="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......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600" dirty="0" smtClean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位 置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1600" b="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一般放在代码段的最前面，用来确定由</a:t>
            </a:r>
            <a:r>
              <a:rPr lang="en-US" altLang="zh-CN" sz="1600" b="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SEGMENT</a:t>
            </a:r>
            <a:r>
              <a:rPr lang="zh-CN" altLang="en-US" sz="1600" b="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sz="1600" b="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ENDS</a:t>
            </a:r>
            <a:r>
              <a:rPr lang="zh-CN" altLang="en-US" sz="1600" b="0" dirty="0" smtClean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设定若干</a:t>
            </a:r>
            <a:r>
              <a:rPr lang="zh-CN" altLang="en-US" sz="1600" b="0" dirty="0">
                <a:latin typeface="+mj-ea"/>
                <a:ea typeface="+mj-ea"/>
                <a:cs typeface="Times New Roman" panose="02020603050405020304" pitchFamily="18" charset="0"/>
                <a:sym typeface="+mn-ea"/>
              </a:rPr>
              <a:t>逻辑段是什么段，规定段属性；</a:t>
            </a:r>
            <a:endParaRPr lang="en-US" altLang="zh-CN" sz="1600" b="0" dirty="0">
              <a:latin typeface="+mj-ea"/>
              <a:ea typeface="+mj-ea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SEGMENT </a:t>
            </a:r>
            <a:endParaRPr lang="en-US" altLang="zh-CN" sz="1600" b="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b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lang="en-US" altLang="zh-CN" sz="16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┇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  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  </a:t>
            </a:r>
            <a:r>
              <a:rPr lang="en-US" altLang="zh-CN" sz="1600" b="0" u="sng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SEGMENT</a:t>
            </a:r>
          </a:p>
          <a:p>
            <a:pPr marL="0" indent="0">
              <a:buNone/>
            </a:pP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ASSUME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CS:CODE, DS:DATA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START: 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MOV AX, DATA;</a:t>
            </a:r>
          </a:p>
          <a:p>
            <a:pPr marL="0" indent="0">
              <a:buNone/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en-US" altLang="zh-C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MOV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DS,AX;</a:t>
            </a:r>
          </a:p>
          <a:p>
            <a:pPr marL="0" indent="0">
              <a:buNone/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altLang="zh-C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MOV AX, EXTRA;</a:t>
            </a:r>
          </a:p>
          <a:p>
            <a:pPr marL="0" indent="0">
              <a:buNone/>
            </a:pP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en-US" altLang="zh-C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MOV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ES, AX;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CODE  </a:t>
            </a:r>
            <a:r>
              <a:rPr lang="en-US" altLang="zh-C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ENDS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</a:t>
            </a:r>
            <a:r>
              <a:rPr lang="en-US" altLang="zh-CN" sz="16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END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START </a:t>
            </a:r>
            <a:endParaRPr lang="en-US" altLang="zh-CN" sz="16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43608" y="1268760"/>
            <a:ext cx="77768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0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5.3 </a:t>
            </a:r>
            <a:r>
              <a:rPr lang="en-US" altLang="zh-CN" sz="2800" kern="0" dirty="0">
                <a:solidFill>
                  <a:srgbClr val="800000"/>
                </a:solidFill>
                <a:latin typeface="+mj-ea"/>
                <a:ea typeface="+mj-ea"/>
                <a:cs typeface="仿宋" panose="02010609060101010101" charset="-122"/>
              </a:rPr>
              <a:t> </a:t>
            </a:r>
            <a:r>
              <a:rPr lang="zh-CN" altLang="en-US" sz="2800" kern="0" dirty="0">
                <a:solidFill>
                  <a:srgbClr val="800000"/>
                </a:solidFill>
                <a:latin typeface="+mj-ea"/>
                <a:ea typeface="+mj-ea"/>
                <a:cs typeface="仿宋" panose="02010609060101010101" charset="-122"/>
              </a:rPr>
              <a:t>伪指令</a:t>
            </a:r>
            <a:r>
              <a:rPr lang="en-US" altLang="zh-CN" sz="2800" kern="0" dirty="0">
                <a:solidFill>
                  <a:srgbClr val="800000"/>
                </a:solidFill>
                <a:latin typeface="+mj-ea"/>
                <a:ea typeface="+mj-ea"/>
                <a:cs typeface="仿宋" panose="02010609060101010101" charset="-122"/>
              </a:rPr>
              <a:t>--</a:t>
            </a:r>
            <a:r>
              <a:rPr lang="zh-CN" altLang="en-US" sz="2800" kern="0" dirty="0">
                <a:solidFill>
                  <a:srgbClr val="800000"/>
                </a:solidFill>
                <a:latin typeface="+mj-ea"/>
                <a:ea typeface="+mj-ea"/>
                <a:cs typeface="仿宋" panose="02010609060101010101" charset="-122"/>
              </a:rPr>
              <a:t>段定义的伪指令语句</a:t>
            </a:r>
            <a:r>
              <a:rPr lang="en-US" altLang="zh-CN" sz="2800" kern="0" dirty="0">
                <a:solidFill>
                  <a:srgbClr val="800000"/>
                </a:solidFill>
                <a:latin typeface="+mj-ea"/>
                <a:ea typeface="+mj-ea"/>
                <a:cs typeface="仿宋" panose="02010609060101010101" charset="-122"/>
              </a:rPr>
              <a:t>—</a:t>
            </a:r>
            <a:r>
              <a:rPr lang="zh-CN" altLang="en-US" sz="2800" kern="0" dirty="0">
                <a:solidFill>
                  <a:srgbClr val="800000"/>
                </a:solidFill>
                <a:latin typeface="+mj-ea"/>
                <a:ea typeface="+mj-ea"/>
                <a:cs typeface="仿宋" panose="02010609060101010101" charset="-122"/>
              </a:rPr>
              <a:t>分段伪指令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en-US" altLang="zh-CN" sz="36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汇编语言编程和执行过程</a:t>
            </a:r>
            <a:endParaRPr lang="zh-CN" altLang="en-US" sz="36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916832"/>
            <a:ext cx="8127504" cy="4474840"/>
          </a:xfrm>
        </p:spPr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 smtClean="0">
              <a:latin typeface="+mj-ea"/>
              <a:ea typeface="+mj-ea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+mj-ea"/>
                <a:ea typeface="+mj-ea"/>
                <a:cs typeface="Times New Roman" panose="02020603050405020304" pitchFamily="18" charset="0"/>
              </a:rPr>
              <a:t>程序设计语言</a:t>
            </a:r>
            <a:endParaRPr lang="en-US" altLang="zh-CN" dirty="0" smtClean="0"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左大括号 3"/>
          <p:cNvSpPr/>
          <p:nvPr/>
        </p:nvSpPr>
        <p:spPr bwMode="auto">
          <a:xfrm>
            <a:off x="2880842" y="2378497"/>
            <a:ext cx="576064" cy="3168352"/>
          </a:xfrm>
          <a:prstGeom prst="leftBrace">
            <a:avLst/>
          </a:prstGeom>
          <a:noFill/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86312" y="2067345"/>
            <a:ext cx="56576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机器语言</a:t>
            </a:r>
            <a:r>
              <a:rPr lang="en-US" altLang="zh-CN" b="1" dirty="0" smtClean="0"/>
              <a:t>: </a:t>
            </a:r>
            <a:r>
              <a:rPr lang="zh-CN" altLang="en-US" sz="1600" dirty="0">
                <a:cs typeface="Times New Roman" panose="02020603050405020304" pitchFamily="18" charset="0"/>
              </a:rPr>
              <a:t>用</a:t>
            </a:r>
            <a:r>
              <a:rPr lang="en-US" altLang="zh-CN" sz="1600" dirty="0">
                <a:cs typeface="Times New Roman" panose="02020603050405020304" pitchFamily="18" charset="0"/>
              </a:rPr>
              <a:t>0,1</a:t>
            </a:r>
            <a:r>
              <a:rPr lang="zh-CN" altLang="en-US" sz="1600" dirty="0">
                <a:cs typeface="Times New Roman" panose="02020603050405020304" pitchFamily="18" charset="0"/>
              </a:rPr>
              <a:t>二进制编码来书写、存储指令和数据。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机器人的目标语言。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486313" y="3401577"/>
            <a:ext cx="5457662" cy="1338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b="1" dirty="0" smtClean="0"/>
              <a:t>汇编语言：</a:t>
            </a:r>
            <a:r>
              <a:rPr lang="zh-CN" altLang="en-US" sz="1600" dirty="0">
                <a:cs typeface="Times New Roman" panose="02020603050405020304" pitchFamily="18" charset="0"/>
              </a:rPr>
              <a:t>采用助记符、符号地址，符号常数、标号等作为书写程序的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语言。机器上大部分的外部设备的驱动程序都是用汇编语言</a:t>
            </a:r>
            <a:r>
              <a:rPr lang="zh-CN" altLang="en-US" sz="1600" dirty="0">
                <a:cs typeface="Times New Roman" panose="02020603050405020304" pitchFamily="18" charset="0"/>
              </a:rPr>
              <a:t>编写。而在实时控制、智能仪表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等。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432832" y="5203934"/>
            <a:ext cx="5372683" cy="13382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 smtClean="0"/>
              <a:t>高级语言：</a:t>
            </a:r>
            <a:r>
              <a:rPr lang="zh-CN" altLang="en-US" sz="1600" dirty="0">
                <a:cs typeface="Times New Roman" panose="02020603050405020304" pitchFamily="18" charset="0"/>
              </a:rPr>
              <a:t>不依赖于特定的计算机结构和指令系统，独立于机器的通用</a:t>
            </a:r>
            <a:r>
              <a:rPr lang="zh-CN" altLang="en-US" sz="1600" dirty="0" smtClean="0">
                <a:cs typeface="Times New Roman" panose="02020603050405020304" pitchFamily="18" charset="0"/>
              </a:rPr>
              <a:t>语言。高级语言用于企业管理，科学计算等领域。</a:t>
            </a:r>
            <a:endParaRPr lang="zh-CN" altLang="en-US" sz="16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295222"/>
      </p:ext>
    </p:extLst>
  </p:cSld>
  <p:clrMapOvr>
    <a:masterClrMapping/>
  </p:clrMapOvr>
  <p:transition spd="slow"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6480720" cy="844550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en-US" altLang="zh-CN" sz="3600" dirty="0">
                <a:latin typeface="+mj-ea"/>
                <a:cs typeface="仿宋" panose="02010609060101010101" charset="-122"/>
              </a:rPr>
              <a:t> </a:t>
            </a:r>
            <a:r>
              <a:rPr lang="zh-CN" altLang="en-US" sz="3600" dirty="0" smtClean="0">
                <a:latin typeface="+mj-ea"/>
                <a:cs typeface="仿宋" panose="02010609060101010101" charset="-122"/>
              </a:rPr>
              <a:t>伪指令</a:t>
            </a:r>
            <a:r>
              <a:rPr lang="en-US" altLang="zh-CN" sz="3600" dirty="0" smtClean="0">
                <a:latin typeface="+mj-ea"/>
                <a:cs typeface="仿宋" panose="02010609060101010101" charset="-122"/>
              </a:rPr>
              <a:t>--</a:t>
            </a:r>
            <a:r>
              <a:rPr lang="zh-CN" altLang="en-US" sz="3600" dirty="0" smtClean="0">
                <a:latin typeface="+mj-ea"/>
                <a:cs typeface="仿宋" panose="02010609060101010101" charset="-122"/>
              </a:rPr>
              <a:t>开始结束指令</a:t>
            </a:r>
            <a:endParaRPr lang="zh-CN" altLang="en-US" sz="3600" dirty="0">
              <a:latin typeface="+mj-ea"/>
              <a:cs typeface="仿宋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132856"/>
            <a:ext cx="8256251" cy="42172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格   式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ORG    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表达式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  能</a:t>
            </a: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指出其后面的数据段或是程序段存放起始地址的偏移量，为一个正数，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若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省略这一句，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就直接从0000H开始</a:t>
            </a:r>
            <a:endParaRPr lang="en-US" altLang="zh-CN" sz="18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SEGMENT                      EXTRA SEGMENT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ORG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1000H                     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.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..                                                         .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.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..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ENDS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EXTRA  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ENDS    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>
                <a:sym typeface="+mn-ea"/>
              </a:rPr>
              <a:t>           </a:t>
            </a:r>
          </a:p>
          <a:p>
            <a:pPr marL="0" indent="0">
              <a:buNone/>
            </a:pPr>
            <a:endParaRPr lang="en-US" altLang="zh-CN" sz="1800" dirty="0">
              <a:sym typeface="+mn-ea"/>
            </a:endParaRPr>
          </a:p>
          <a:p>
            <a:endParaRPr lang="zh-CN" altLang="en-US" sz="1800" b="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2"/>
          <p:cNvSpPr>
            <a:spLocks noGrp="1"/>
          </p:cNvSpPr>
          <p:nvPr>
            <p:ph type="title"/>
          </p:nvPr>
        </p:nvSpPr>
        <p:spPr>
          <a:xfrm>
            <a:off x="971600" y="1052736"/>
            <a:ext cx="8355330" cy="70739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sz="3600" dirty="0">
                <a:latin typeface="+mj-ea"/>
                <a:cs typeface="仿宋" panose="02010609060101010101" charset="-122"/>
              </a:rPr>
              <a:t>分析运算符</a:t>
            </a:r>
            <a:r>
              <a:rPr lang="en-US" altLang="zh-CN" sz="3600" dirty="0">
                <a:latin typeface="+mj-ea"/>
                <a:cs typeface="仿宋" panose="02010609060101010101" charset="-122"/>
              </a:rPr>
              <a:t>--</a:t>
            </a:r>
            <a:r>
              <a:rPr lang="zh-CN" altLang="en-US" sz="3600" dirty="0">
                <a:latin typeface="+mj-ea"/>
                <a:cs typeface="仿宋" panose="02010609060101010101" charset="-122"/>
                <a:sym typeface="+mn-ea"/>
              </a:rPr>
              <a:t>数值送回符</a:t>
            </a:r>
            <a:r>
              <a:rPr lang="en-US" altLang="zh-CN" sz="3600" dirty="0">
                <a:latin typeface="+mj-ea"/>
                <a:cs typeface="仿宋" panose="02010609060101010101" charset="-122"/>
                <a:sym typeface="+mn-ea"/>
              </a:rPr>
              <a:t>  </a:t>
            </a:r>
            <a:endParaRPr lang="zh-CN" altLang="en-US" sz="3600" dirty="0">
              <a:latin typeface="+mj-ea"/>
              <a:cs typeface="仿宋" panose="02010609060101010101" charset="-122"/>
            </a:endParaRPr>
          </a:p>
        </p:txBody>
      </p:sp>
      <p:sp>
        <p:nvSpPr>
          <p:cNvPr id="98312" name="Text Box 8"/>
          <p:cNvSpPr txBox="1"/>
          <p:nvPr/>
        </p:nvSpPr>
        <p:spPr>
          <a:xfrm>
            <a:off x="827584" y="1844824"/>
            <a:ext cx="7488237" cy="40011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60000"/>
            </a:pPr>
            <a:r>
              <a:rPr lang="zh-CN" altLang="en-US" sz="2000" b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用于</a:t>
            </a:r>
            <a:r>
              <a:rPr lang="zh-CN" altLang="en-US" sz="2000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分析存储器操作数的属性</a:t>
            </a:r>
            <a:r>
              <a:rPr lang="zh-CN" altLang="en-US" sz="20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获取变量</a:t>
            </a:r>
            <a:r>
              <a:rPr lang="zh-CN" altLang="en-US" sz="2000" b="1" dirty="0">
                <a:latin typeface="仿宋" panose="02010609060101010101" charset="-122"/>
                <a:ea typeface="仿宋" panose="02010609060101010101" charset="-122"/>
              </a:rPr>
              <a:t>的属性值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971600" y="2266264"/>
            <a:ext cx="6930673" cy="42548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1400" b="1" noProof="0" dirty="0">
                <a:sym typeface="+mn-ea"/>
              </a:rPr>
              <a:t>1) TYPE  </a:t>
            </a:r>
            <a:r>
              <a:rPr kumimoji="1" lang="zh-CN" altLang="en-US" sz="1400" b="1" noProof="0" dirty="0">
                <a:sym typeface="+mn-ea"/>
              </a:rPr>
              <a:t>格式</a:t>
            </a:r>
            <a:r>
              <a:rPr kumimoji="1" lang="en-US" altLang="zh-CN" sz="1400" b="1" noProof="0" dirty="0">
                <a:sym typeface="+mn-ea"/>
              </a:rPr>
              <a:t>:  TYPE  </a:t>
            </a:r>
            <a:r>
              <a:rPr kumimoji="1" lang="zh-CN" altLang="en-US" sz="1400" b="1" noProof="0" dirty="0">
                <a:sym typeface="+mn-ea"/>
              </a:rPr>
              <a:t>变量或是标号</a:t>
            </a:r>
            <a:r>
              <a:rPr kumimoji="1" lang="en-US" altLang="zh-CN" sz="1400" b="1" noProof="0" dirty="0">
                <a:sym typeface="+mn-ea"/>
              </a:rPr>
              <a:t>  </a:t>
            </a:r>
            <a:r>
              <a:rPr kumimoji="1" lang="zh-CN" altLang="en-US" sz="1400" b="1" noProof="0" dirty="0">
                <a:sym typeface="+mn-ea"/>
              </a:rPr>
              <a:t>变量类型表示的</a:t>
            </a:r>
            <a:r>
              <a:rPr kumimoji="1" lang="zh-CN" altLang="en-US" sz="1400" b="1" noProof="0" dirty="0">
                <a:solidFill>
                  <a:srgbClr val="FF0000"/>
                </a:solidFill>
                <a:sym typeface="+mn-ea"/>
              </a:rPr>
              <a:t>字节数</a:t>
            </a:r>
            <a:r>
              <a:rPr kumimoji="1" lang="en-US" altLang="zh-CN" sz="1400" b="1" noProof="0" dirty="0">
                <a:sym typeface="+mn-ea"/>
              </a:rPr>
              <a:t>  </a:t>
            </a:r>
            <a:endParaRPr lang="zh-CN" altLang="en-US" sz="1400" dirty="0"/>
          </a:p>
          <a:p>
            <a:pPr>
              <a:lnSpc>
                <a:spcPct val="150000"/>
              </a:lnSpc>
            </a:pPr>
            <a:r>
              <a:rPr lang="en-US" altLang="zh-CN" sz="1400" dirty="0"/>
              <a:t>    ARRAY  DB 50,60,70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MOV  AX</a:t>
            </a:r>
            <a:r>
              <a:rPr lang="zh-CN" altLang="en-US" sz="1400" dirty="0"/>
              <a:t>，</a:t>
            </a:r>
            <a:r>
              <a:rPr lang="en-US" altLang="zh-CN" sz="1400" dirty="0"/>
              <a:t>TYPE ARRAY           AX=1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BUF  DD  230H</a:t>
            </a:r>
            <a:r>
              <a:rPr lang="zh-CN" altLang="en-US" sz="1400" dirty="0"/>
              <a:t>，</a:t>
            </a:r>
            <a:r>
              <a:rPr lang="en-US" altLang="zh-CN" sz="1400" dirty="0"/>
              <a:t>6789H</a:t>
            </a:r>
          </a:p>
          <a:p>
            <a:pPr>
              <a:lnSpc>
                <a:spcPct val="150000"/>
              </a:lnSpc>
            </a:pPr>
            <a:r>
              <a:rPr lang="en-US" altLang="zh-CN" sz="1400" dirty="0"/>
              <a:t>    MOV  AX , </a:t>
            </a:r>
            <a:r>
              <a:rPr lang="en-US" altLang="zh-CN" sz="1400" dirty="0">
                <a:sym typeface="+mn-ea"/>
              </a:rPr>
              <a:t>TYPE BUF                 AX =4</a:t>
            </a:r>
          </a:p>
          <a:p>
            <a:pPr>
              <a:lnSpc>
                <a:spcPct val="150000"/>
              </a:lnSpc>
            </a:pPr>
            <a:r>
              <a:rPr kumimoji="1" lang="en-US" altLang="zh-CN" sz="1400" b="1" noProof="0" dirty="0">
                <a:sym typeface="+mn-ea"/>
              </a:rPr>
              <a:t>2) LENGTH </a:t>
            </a:r>
            <a:r>
              <a:rPr kumimoji="1" lang="zh-CN" altLang="en-US" sz="1400" b="1" noProof="0" dirty="0">
                <a:sym typeface="+mn-ea"/>
              </a:rPr>
              <a:t>符号地址，送回</a:t>
            </a:r>
            <a:r>
              <a:rPr kumimoji="1" lang="zh-CN" altLang="en-US" sz="1400" b="1" noProof="0" dirty="0">
                <a:solidFill>
                  <a:srgbClr val="FF0000"/>
                </a:solidFill>
                <a:sym typeface="+mn-ea"/>
              </a:rPr>
              <a:t>变量和数据长度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400" dirty="0">
                <a:sym typeface="+mn-ea"/>
              </a:rPr>
              <a:t>      K1 DB 20DUP (</a:t>
            </a:r>
            <a:r>
              <a:rPr lang="en-US" altLang="zh-CN" sz="1400" dirty="0" smtClean="0">
                <a:sym typeface="+mn-ea"/>
              </a:rPr>
              <a:t>12</a:t>
            </a:r>
            <a:r>
              <a:rPr lang="en-US" altLang="zh-CN" sz="1400" dirty="0">
                <a:sym typeface="+mn-ea"/>
              </a:rPr>
              <a:t>)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400" dirty="0">
                <a:sym typeface="+mn-ea"/>
              </a:rPr>
              <a:t>      MOV  AL ,LENGEH K1;          AL =20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kumimoji="1" lang="en-US" altLang="zh-CN" sz="1400" b="1" noProof="0" dirty="0">
                <a:sym typeface="+mn-ea"/>
              </a:rPr>
              <a:t>3) SIZE = TYPE *LENGTH 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kumimoji="1" lang="en-US" altLang="zh-CN" sz="1400" b="1" noProof="0" dirty="0">
                <a:sym typeface="+mn-ea"/>
              </a:rPr>
              <a:t>     </a:t>
            </a:r>
            <a:r>
              <a:rPr kumimoji="1" lang="en-US" altLang="zh-CN" sz="1400" b="1" noProof="0" dirty="0" smtClean="0">
                <a:sym typeface="+mn-ea"/>
              </a:rPr>
              <a:t>  </a:t>
            </a:r>
            <a:r>
              <a:rPr lang="en-US" altLang="zh-CN" sz="1400" dirty="0" smtClean="0">
                <a:sym typeface="+mn-ea"/>
              </a:rPr>
              <a:t>K1 </a:t>
            </a:r>
            <a:r>
              <a:rPr lang="en-US" altLang="zh-CN" sz="1400" dirty="0">
                <a:sym typeface="+mn-ea"/>
              </a:rPr>
              <a:t>DB  20DUP (1,2)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400" dirty="0">
                <a:sym typeface="+mn-ea"/>
              </a:rPr>
              <a:t>      MOV  AL，TYPE K1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400" dirty="0">
                <a:sym typeface="+mn-ea"/>
              </a:rPr>
              <a:t>      MOV  AL ,LENGEH K1; 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400" dirty="0">
                <a:sym typeface="+mn-ea"/>
              </a:rPr>
              <a:t>      MOV  AL ,SIZE K1;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1" name="Rectangle 2"/>
          <p:cNvSpPr>
            <a:spLocks noGrp="1"/>
          </p:cNvSpPr>
          <p:nvPr>
            <p:ph type="title"/>
          </p:nvPr>
        </p:nvSpPr>
        <p:spPr>
          <a:xfrm>
            <a:off x="971600" y="1052736"/>
            <a:ext cx="8355330" cy="70739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zh-CN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5.4 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分析运算符</a:t>
            </a:r>
            <a:r>
              <a:rPr lang="en-US" altLang="zh-CN" sz="3600" dirty="0">
                <a:latin typeface="+mj-ea"/>
                <a:cs typeface="仿宋" panose="02010609060101010101" charset="-122"/>
              </a:rPr>
              <a:t>--</a:t>
            </a:r>
            <a:r>
              <a:rPr lang="zh-CN" altLang="en-US" sz="3600" dirty="0">
                <a:latin typeface="+mj-ea"/>
                <a:cs typeface="仿宋" panose="02010609060101010101" charset="-122"/>
                <a:sym typeface="+mn-ea"/>
              </a:rPr>
              <a:t>数值送回符</a:t>
            </a:r>
            <a:r>
              <a:rPr lang="en-US" altLang="zh-CN" sz="3600" dirty="0">
                <a:latin typeface="+mj-ea"/>
                <a:cs typeface="仿宋" panose="02010609060101010101" charset="-122"/>
                <a:sym typeface="+mn-ea"/>
              </a:rPr>
              <a:t>  </a:t>
            </a:r>
            <a:endParaRPr lang="zh-CN" altLang="en-US" sz="3600" dirty="0">
              <a:latin typeface="+mj-ea"/>
              <a:cs typeface="仿宋" panose="02010609060101010101" charset="-122"/>
            </a:endParaRPr>
          </a:p>
        </p:txBody>
      </p:sp>
      <p:sp>
        <p:nvSpPr>
          <p:cNvPr id="98312" name="Text Box 8"/>
          <p:cNvSpPr txBox="1"/>
          <p:nvPr/>
        </p:nvSpPr>
        <p:spPr>
          <a:xfrm>
            <a:off x="700417" y="1844824"/>
            <a:ext cx="7488237" cy="4603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SzPct val="60000"/>
            </a:pPr>
            <a:r>
              <a:rPr lang="zh-CN" altLang="en-US" b="1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 用于</a:t>
            </a:r>
            <a:r>
              <a:rPr lang="zh-CN" altLang="en-US" b="1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分析存储器操作数的属性</a:t>
            </a:r>
            <a:r>
              <a:rPr lang="zh-CN" altLang="en-US" b="1" dirty="0">
                <a:latin typeface="仿宋" panose="02010609060101010101" charset="-122"/>
                <a:ea typeface="仿宋" panose="02010609060101010101" charset="-122"/>
              </a:rPr>
              <a:t>获取变量的属性值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552" y="2396774"/>
            <a:ext cx="8048047" cy="40934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000" b="1" dirty="0">
                <a:sym typeface="+mn-ea"/>
              </a:rPr>
              <a:t>   4)  取符号地址的偏移地址</a:t>
            </a:r>
            <a:r>
              <a:rPr kumimoji="1" lang="en-US" altLang="zh-CN" sz="2000" b="1" dirty="0">
                <a:sym typeface="+mn-ea"/>
              </a:rPr>
              <a:t> </a:t>
            </a: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kumimoji="1" lang="en-US" altLang="zh-CN" sz="2000" b="1" dirty="0"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000" b="1" dirty="0" smtClean="0">
                <a:cs typeface="Times New Roman" panose="02020603050405020304" pitchFamily="18" charset="0"/>
                <a:sym typeface="+mn-ea"/>
              </a:rPr>
              <a:t>  </a:t>
            </a:r>
            <a:r>
              <a:rPr kumimoji="1" lang="zh-CN" altLang="en-US" sz="2000" b="1" dirty="0" smtClean="0">
                <a:cs typeface="Times New Roman" panose="02020603050405020304" pitchFamily="18" charset="0"/>
                <a:sym typeface="+mn-ea"/>
              </a:rPr>
              <a:t>格 式：</a:t>
            </a:r>
            <a:r>
              <a:rPr kumimoji="1" lang="zh-CN" altLang="en-US" sz="2000" noProof="0" dirty="0" smtClean="0">
                <a:cs typeface="Times New Roman" panose="02020603050405020304" pitchFamily="18" charset="0"/>
                <a:sym typeface="+mn-ea"/>
              </a:rPr>
              <a:t>OFFSET    变量或是标号</a:t>
            </a:r>
            <a:endParaRPr kumimoji="1" lang="en-US" altLang="zh-CN" sz="2000" dirty="0"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kumimoji="1" lang="en-US" altLang="zh-CN" sz="2000" b="1" dirty="0"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zh-CN" altLang="en-US" sz="2000" b="1" dirty="0" smtClean="0">
                <a:cs typeface="Times New Roman" panose="02020603050405020304" pitchFamily="18" charset="0"/>
                <a:sym typeface="+mn-ea"/>
              </a:rPr>
              <a:t>功 能：</a:t>
            </a:r>
            <a:r>
              <a:rPr kumimoji="1" lang="zh-CN" altLang="en-US" sz="2000" dirty="0" smtClean="0">
                <a:cs typeface="Times New Roman" panose="02020603050405020304" pitchFamily="18" charset="0"/>
                <a:sym typeface="+mn-ea"/>
              </a:rPr>
              <a:t>汇编程序送回变量或标号的偏移地址值</a:t>
            </a:r>
            <a:endParaRPr kumimoji="1" lang="en-US" altLang="zh-CN" sz="2000" dirty="0" smtClean="0"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 smtClean="0">
                <a:cs typeface="Times New Roman" panose="02020603050405020304" pitchFamily="18" charset="0"/>
                <a:sym typeface="+mn-ea"/>
              </a:rPr>
              <a:t>    MOV  BX</a:t>
            </a:r>
            <a:r>
              <a:rPr kumimoji="1" lang="zh-CN" altLang="en-US" sz="2000" dirty="0" smtClean="0"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zh-CN" altLang="en-US" sz="2000" dirty="0"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zh-CN" altLang="en-US" sz="2000" dirty="0" smtClean="0">
                <a:cs typeface="Times New Roman" panose="02020603050405020304" pitchFamily="18" charset="0"/>
                <a:sym typeface="+mn-ea"/>
              </a:rPr>
              <a:t>OFFSET  </a:t>
            </a:r>
            <a:r>
              <a:rPr kumimoji="1" lang="en-US" altLang="zh-CN" sz="2000" dirty="0" smtClean="0">
                <a:cs typeface="Times New Roman" panose="02020603050405020304" pitchFamily="18" charset="0"/>
                <a:sym typeface="+mn-ea"/>
              </a:rPr>
              <a:t>BUF    </a:t>
            </a:r>
            <a:r>
              <a:rPr kumimoji="1" lang="zh-CN" altLang="en-US" sz="2000" dirty="0" smtClean="0">
                <a:solidFill>
                  <a:srgbClr val="FF0000"/>
                </a:solidFill>
                <a:cs typeface="Times New Roman" panose="02020603050405020304" pitchFamily="18" charset="0"/>
                <a:sym typeface="+mn-ea"/>
              </a:rPr>
              <a:t>等价于   </a:t>
            </a:r>
            <a:r>
              <a:rPr kumimoji="1" lang="zh-CN" altLang="en-US" sz="2000" dirty="0">
                <a:cs typeface="Times New Roman" panose="02020603050405020304" pitchFamily="18" charset="0"/>
                <a:sym typeface="+mn-ea"/>
              </a:rPr>
              <a:t> </a:t>
            </a:r>
            <a:r>
              <a:rPr kumimoji="1" lang="en-US" altLang="zh-CN" sz="2000" dirty="0">
                <a:cs typeface="Times New Roman" panose="02020603050405020304" pitchFamily="18" charset="0"/>
                <a:sym typeface="+mn-ea"/>
              </a:rPr>
              <a:t>LEA  </a:t>
            </a:r>
            <a:r>
              <a:rPr kumimoji="1" lang="en-US" altLang="zh-CN" sz="2000" dirty="0" smtClean="0">
                <a:cs typeface="Times New Roman" panose="02020603050405020304" pitchFamily="18" charset="0"/>
                <a:sym typeface="+mn-ea"/>
              </a:rPr>
              <a:t>  BX</a:t>
            </a:r>
            <a:r>
              <a:rPr kumimoji="1" lang="zh-CN" altLang="en-US" sz="2000" dirty="0">
                <a:cs typeface="Times New Roman" panose="02020603050405020304" pitchFamily="18" charset="0"/>
                <a:sym typeface="+mn-ea"/>
              </a:rPr>
              <a:t>， </a:t>
            </a:r>
            <a:r>
              <a:rPr kumimoji="1" lang="en-US" altLang="zh-CN" sz="2000" dirty="0">
                <a:cs typeface="Times New Roman" panose="02020603050405020304" pitchFamily="18" charset="0"/>
                <a:sym typeface="+mn-ea"/>
              </a:rPr>
              <a:t>BUF</a:t>
            </a:r>
          </a:p>
          <a:p>
            <a:pPr algn="l">
              <a:buClrTx/>
              <a:buSzTx/>
              <a:buNone/>
            </a:pPr>
            <a:endParaRPr kumimoji="1" lang="en-US" altLang="zh-CN" sz="1600" b="1" dirty="0"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kumimoji="1" lang="en-US" altLang="zh-CN" sz="2000" b="1" dirty="0">
                <a:sym typeface="+mn-ea"/>
              </a:rPr>
              <a:t>    </a:t>
            </a:r>
            <a:r>
              <a:rPr kumimoji="1" lang="en-US" altLang="zh-CN" sz="2000" b="1" dirty="0" smtClean="0"/>
              <a:t>5)  </a:t>
            </a:r>
            <a:r>
              <a:rPr kumimoji="1" lang="zh-CN" altLang="en-US" sz="2000" b="1" dirty="0" smtClean="0"/>
              <a:t>取段地址</a:t>
            </a:r>
            <a:endParaRPr kumimoji="1" lang="en-US" altLang="zh-CN" sz="1600" b="1" dirty="0"/>
          </a:p>
          <a:p>
            <a:pPr>
              <a:lnSpc>
                <a:spcPct val="150000"/>
              </a:lnSpc>
            </a:pPr>
            <a:r>
              <a:rPr kumimoji="1" lang="zh-CN" altLang="en-US" sz="1600" b="1" noProof="0" dirty="0" smtClean="0"/>
              <a:t>     </a:t>
            </a:r>
            <a:r>
              <a:rPr kumimoji="1" lang="zh-CN" altLang="en-US" sz="2000" b="1" dirty="0" smtClean="0"/>
              <a:t>格  式</a:t>
            </a:r>
            <a:r>
              <a:rPr kumimoji="1" lang="zh-CN" altLang="en-US" sz="2000" b="1" dirty="0"/>
              <a:t>：</a:t>
            </a:r>
            <a:r>
              <a:rPr kumimoji="1" lang="zh-CN" altLang="en-US" sz="2000" dirty="0">
                <a:cs typeface="Times New Roman" panose="02020603050405020304" pitchFamily="18" charset="0"/>
              </a:rPr>
              <a:t>SEG </a:t>
            </a:r>
            <a:r>
              <a:rPr kumimoji="1" lang="zh-CN" altLang="en-US" sz="2000" dirty="0"/>
              <a:t>  </a:t>
            </a:r>
            <a:r>
              <a:rPr kumimoji="1" lang="zh-CN" altLang="en-US" sz="2000" dirty="0">
                <a:sym typeface="+mn-ea"/>
              </a:rPr>
              <a:t>变量或是</a:t>
            </a:r>
            <a:r>
              <a:rPr kumimoji="1" lang="zh-CN" altLang="en-US" sz="2000" dirty="0" smtClean="0">
                <a:sym typeface="+mn-ea"/>
              </a:rPr>
              <a:t>标号</a:t>
            </a:r>
            <a:endParaRPr kumimoji="1" lang="en-US" altLang="zh-CN" sz="2000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sym typeface="+mn-ea"/>
              </a:rPr>
              <a:t> </a:t>
            </a:r>
            <a:r>
              <a:rPr kumimoji="1" lang="en-US" altLang="zh-CN" sz="2000" dirty="0" smtClean="0">
                <a:sym typeface="+mn-ea"/>
              </a:rPr>
              <a:t>   </a:t>
            </a:r>
            <a:r>
              <a:rPr kumimoji="1" lang="zh-CN" altLang="en-US" sz="2000" b="1" dirty="0" smtClean="0">
                <a:sym typeface="+mn-ea"/>
              </a:rPr>
              <a:t>功  能：</a:t>
            </a:r>
            <a:r>
              <a:rPr kumimoji="1" lang="zh-CN" altLang="en-US" sz="2000" dirty="0">
                <a:sym typeface="+mn-ea"/>
              </a:rPr>
              <a:t>汇编程序送回变量或</a:t>
            </a:r>
            <a:r>
              <a:rPr kumimoji="1" lang="zh-CN" altLang="en-US" sz="2000" dirty="0" smtClean="0">
                <a:sym typeface="+mn-ea"/>
              </a:rPr>
              <a:t>标号所在段的段地址</a:t>
            </a:r>
            <a:endParaRPr kumimoji="1" lang="en-US" altLang="zh-CN" sz="2000" dirty="0" smtClean="0">
              <a:sym typeface="+mn-ea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dirty="0">
                <a:sym typeface="+mn-ea"/>
              </a:rPr>
              <a:t> </a:t>
            </a:r>
            <a:r>
              <a:rPr kumimoji="1" lang="en-US" altLang="zh-CN" sz="2000" b="1" dirty="0" smtClean="0">
                <a:sym typeface="+mn-ea"/>
              </a:rPr>
              <a:t>    </a:t>
            </a:r>
            <a:r>
              <a:rPr kumimoji="1" lang="en-US" altLang="zh-CN" sz="2000" dirty="0">
                <a:cs typeface="Times New Roman" panose="02020603050405020304" pitchFamily="18" charset="0"/>
                <a:sym typeface="+mn-ea"/>
              </a:rPr>
              <a:t>MOV   BX</a:t>
            </a:r>
            <a:r>
              <a:rPr kumimoji="1" lang="zh-CN" altLang="en-US" sz="2000" dirty="0">
                <a:cs typeface="Times New Roman" panose="02020603050405020304" pitchFamily="18" charset="0"/>
                <a:sym typeface="+mn-ea"/>
              </a:rPr>
              <a:t>，</a:t>
            </a:r>
            <a:r>
              <a:rPr kumimoji="1" lang="en-US" altLang="zh-CN" sz="2000" dirty="0">
                <a:cs typeface="Times New Roman" panose="02020603050405020304" pitchFamily="18" charset="0"/>
                <a:sym typeface="+mn-ea"/>
              </a:rPr>
              <a:t>SEG NEXT    </a:t>
            </a:r>
            <a:r>
              <a:rPr kumimoji="1" lang="en-US" altLang="zh-CN" sz="2000" dirty="0" smtClean="0">
                <a:cs typeface="Times New Roman" panose="02020603050405020304" pitchFamily="18" charset="0"/>
                <a:sym typeface="+mn-ea"/>
              </a:rPr>
              <a:t>   </a:t>
            </a:r>
            <a:r>
              <a:rPr kumimoji="1" lang="zh-CN" altLang="en-US" sz="2000" dirty="0" smtClean="0">
                <a:cs typeface="Times New Roman" panose="02020603050405020304" pitchFamily="18" charset="0"/>
                <a:sym typeface="+mn-ea"/>
              </a:rPr>
              <a:t>代码段的</a:t>
            </a:r>
            <a:r>
              <a:rPr kumimoji="1" lang="en-US" altLang="zh-CN" sz="2000" dirty="0" smtClean="0">
                <a:cs typeface="Times New Roman" panose="02020603050405020304" pitchFamily="18" charset="0"/>
                <a:sym typeface="+mn-ea"/>
              </a:rPr>
              <a:t>CS</a:t>
            </a:r>
            <a:r>
              <a:rPr kumimoji="1" lang="zh-CN" altLang="en-US" sz="2000" dirty="0" smtClean="0">
                <a:cs typeface="Times New Roman" panose="02020603050405020304" pitchFamily="18" charset="0"/>
                <a:sym typeface="+mn-ea"/>
              </a:rPr>
              <a:t>数值送回给寄存器</a:t>
            </a:r>
            <a:r>
              <a:rPr kumimoji="1" lang="en-US" altLang="zh-CN" sz="2000" dirty="0" smtClean="0">
                <a:cs typeface="Times New Roman" panose="02020603050405020304" pitchFamily="18" charset="0"/>
                <a:sym typeface="+mn-ea"/>
              </a:rPr>
              <a:t>BX</a:t>
            </a:r>
            <a:endParaRPr kumimoji="1" lang="en-US" altLang="zh-CN" sz="2000" dirty="0">
              <a:cs typeface="Times New Roman" panose="02020603050405020304" pitchFamily="18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44328039"/>
      </p:ext>
    </p:extLst>
  </p:cSld>
  <p:clrMapOvr>
    <a:masterClrMapping/>
  </p:clrMapOvr>
  <p:transition spd="slow"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过程定义伪指令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494495" y="2060848"/>
            <a:ext cx="848423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spcAft>
                <a:spcPct val="35000"/>
              </a:spcAft>
              <a:buNone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用于定义一个过程体，也成为子程序，是源程序的部分，用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CALL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指令调用，用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RET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进行返回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格式：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过程名  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PROC  [ NEAR / FAR ]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                     ┇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4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                     RET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     </a:t>
            </a:r>
            <a:r>
              <a:rPr lang="zh-CN" alt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过程名   </a:t>
            </a:r>
            <a:r>
              <a:rPr lang="en-US" altLang="zh-CN" sz="2400" b="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ENDP</a:t>
            </a:r>
            <a:endParaRPr lang="en-US" altLang="zh-CN" sz="2400" b="0" kern="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5" name="AutoShape 9"/>
          <p:cNvSpPr/>
          <p:nvPr/>
        </p:nvSpPr>
        <p:spPr>
          <a:xfrm>
            <a:off x="7020273" y="4135925"/>
            <a:ext cx="1440160" cy="762000"/>
          </a:xfrm>
          <a:prstGeom prst="borderCallout2">
            <a:avLst>
              <a:gd name="adj1" fmla="val 15000"/>
              <a:gd name="adj2" fmla="val -5037"/>
              <a:gd name="adj3" fmla="val 15000"/>
              <a:gd name="adj4" fmla="val -87616"/>
              <a:gd name="adj5" fmla="val -77780"/>
              <a:gd name="adj6" fmla="val -132599"/>
            </a:avLst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lg" len="lg"/>
            <a:tailEnd type="none" w="sm" len="sm"/>
          </a:ln>
        </p:spPr>
        <p:txBody>
          <a:bodyPr/>
          <a:lstStyle/>
          <a:p>
            <a:r>
              <a:rPr lang="zh-CN" altLang="en-US" sz="1800" dirty="0">
                <a:solidFill>
                  <a:schemeClr val="bg1"/>
                </a:solidFill>
                <a:latin typeface="Times New Roman" panose="02020603050405020304" pitchFamily="18" charset="0"/>
              </a:rPr>
              <a:t>过程入口的符号地址</a:t>
            </a:r>
          </a:p>
        </p:txBody>
      </p:sp>
    </p:spTree>
    <p:extLst>
      <p:ext uri="{BB962C8B-B14F-4D97-AF65-F5344CB8AC3E}">
        <p14:creationId xmlns:p14="http://schemas.microsoft.com/office/powerpoint/2010/main" val="252971822"/>
      </p:ext>
    </p:extLst>
  </p:cSld>
  <p:clrMapOvr>
    <a:masterClrMapping/>
  </p:clrMapOvr>
  <p:transition spd="slow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93037" cy="146208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5.5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过程定义伪指令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971600" y="2132856"/>
            <a:ext cx="4214495" cy="2889250"/>
          </a:xfrm>
        </p:spPr>
        <p:txBody>
          <a:bodyPr vert="horz" wrap="square" lIns="91440" tIns="45720" rIns="91440" bIns="45720" anchor="t"/>
          <a:lstStyle/>
          <a:p>
            <a:pPr marL="0" indent="0">
              <a:spcBef>
                <a:spcPts val="100"/>
              </a:spcBef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定义延时子程序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00"/>
              </a:spcBef>
              <a:buNone/>
            </a:pPr>
            <a:r>
              <a:rPr lang="en-US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DELAY   </a:t>
            </a:r>
            <a:r>
              <a:rPr lang="en-US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CX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4096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NEXT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US" altLang="zh-CN" sz="1800" b="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POP  CX</a:t>
            </a:r>
            <a:endParaRPr lang="zh-CN" altLang="en-U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spcBef>
                <a:spcPts val="100"/>
              </a:spcBef>
              <a:buNone/>
            </a:pPr>
            <a:r>
              <a:rPr lang="en-GB" altLang="zh-CN" sz="1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DELAY  </a:t>
            </a:r>
            <a:r>
              <a:rPr lang="en-GB" altLang="zh-CN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ENDP</a:t>
            </a:r>
            <a:endParaRPr lang="zh-CN" alt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/>
          <p:nvPr/>
        </p:nvSpPr>
        <p:spPr bwMode="auto">
          <a:xfrm>
            <a:off x="1187624" y="5157192"/>
            <a:ext cx="4131310" cy="1008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indent="-342900" defTabSz="914400">
              <a:lnSpc>
                <a:spcPct val="110000"/>
              </a:lnSpc>
              <a:spcBef>
                <a:spcPts val="1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kumimoji="1" lang="zh-CN" altLang="en-US" b="1" kern="0" cap="none" spc="0" normalizeH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调用延时子程序</a:t>
            </a:r>
            <a:r>
              <a:rPr kumimoji="1" lang="en-US" b="1" kern="0" cap="none" spc="0" normalizeH="0" baseline="0" noProof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R="0" lvl="1" algn="l" defTabSz="914400" rtl="0" eaLnBrk="0" fontAlgn="base" latinLnBrk="0" hangingPunct="0">
              <a:lnSpc>
                <a:spcPct val="110000"/>
              </a:lnSpc>
              <a:spcBef>
                <a:spcPts val="1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defRPr/>
            </a:pPr>
            <a:r>
              <a:rPr kumimoji="1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CALL  DELAY</a:t>
            </a:r>
            <a:r>
              <a:rPr kumimoji="1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  </a:t>
            </a:r>
            <a:endParaRPr kumimoji="1" lang="en-US" altLang="en-US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8317461"/>
      </p:ext>
    </p:extLst>
  </p:cSld>
  <p:clrMapOvr>
    <a:masterClrMapping/>
  </p:clrMapOvr>
  <p:transition spd="slow"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980728"/>
            <a:ext cx="8646160" cy="802005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5.3 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伪指令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练习题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2132856"/>
            <a:ext cx="7632848" cy="40324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、实现下面程序</a:t>
            </a:r>
            <a:endParaRPr lang="en-US" altLang="zh-CN" sz="24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0100H;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BUF1 DB   -2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’B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BUF2 DW 12H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-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EQU $-BUF1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画</a:t>
            </a:r>
            <a:r>
              <a:rPr lang="zh-CN" altLang="en-US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出内存示意图；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执行指令 </a:t>
            </a:r>
            <a:r>
              <a:rPr lang="en-US" altLang="zh-CN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altLang="zh-CN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AX,COUNT </a:t>
            </a:r>
            <a:r>
              <a:rPr lang="zh-CN" altLang="en-US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AX</a:t>
            </a:r>
            <a:r>
              <a:rPr lang="zh-CN" altLang="en-US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是多少？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执行指令 </a:t>
            </a:r>
            <a:r>
              <a:rPr lang="en-US" altLang="zh-CN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altLang="zh-CN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BX,OFFSET BUF1</a:t>
            </a:r>
            <a:r>
              <a:rPr lang="zh-CN" altLang="en-US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en-US" altLang="zh-CN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BX </a:t>
            </a:r>
            <a:r>
              <a:rPr lang="zh-CN" altLang="en-US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是多少？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 </a:t>
            </a:r>
            <a:r>
              <a:rPr lang="zh-CN" altLang="en-US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执行指令</a:t>
            </a:r>
            <a:r>
              <a:rPr lang="en-US" altLang="zh-CN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altLang="zh-CN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BX,0102H     INC </a:t>
            </a:r>
            <a:r>
              <a:rPr lang="en-US" altLang="zh-CN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PTR [BX]</a:t>
            </a:r>
            <a:r>
              <a:rPr lang="zh-CN" altLang="en-US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后</a:t>
            </a:r>
            <a:r>
              <a:rPr lang="en-US" altLang="zh-CN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BUF2</a:t>
            </a:r>
            <a:r>
              <a:rPr lang="zh-CN" altLang="en-US" sz="14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是多少</a:t>
            </a:r>
            <a:r>
              <a:rPr lang="zh-CN" altLang="en-US" sz="14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？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5616" y="332656"/>
            <a:ext cx="7793037" cy="1462087"/>
          </a:xfrm>
        </p:spPr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5.3  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伪指令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988840"/>
            <a:ext cx="7344816" cy="460851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、执行下列指令：</a:t>
            </a:r>
            <a:endParaRPr lang="en-US" altLang="zh-CN" sz="2400" kern="1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  DW  ‘NO’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STR2  DB 14 DUP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（？）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  EQU $-STR1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CX,CONT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AX,STR1 </a:t>
            </a:r>
          </a:p>
          <a:p>
            <a:pPr marL="0" indent="0">
              <a:buNone/>
            </a:pP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后寄存器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的值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是（     ）。 </a:t>
            </a:r>
            <a:endParaRPr lang="zh-CN" altLang="en-US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0FH       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0EH     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12H   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10H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7471673"/>
      </p:ext>
    </p:extLst>
  </p:cSld>
  <p:clrMapOvr>
    <a:masterClrMapping/>
  </p:clrMapOvr>
  <p:transition spd="slow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62051" y="332656"/>
            <a:ext cx="7793037" cy="146208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en-US" altLang="zh-CN" dirty="0"/>
              <a:t> </a:t>
            </a:r>
            <a:r>
              <a:rPr lang="zh-CN" altLang="en-US" dirty="0" smtClean="0"/>
              <a:t>伪指令</a:t>
            </a:r>
            <a:r>
              <a:rPr lang="en-US" altLang="zh-CN" dirty="0" smtClean="0"/>
              <a:t>--</a:t>
            </a:r>
            <a:r>
              <a:rPr lang="zh-CN" altLang="en-US" dirty="0" smtClean="0"/>
              <a:t>练习题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017713"/>
            <a:ext cx="8487544" cy="4114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3</a:t>
            </a:r>
            <a:r>
              <a:rPr lang="zh-CN" alt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、下面指令执行后，变量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DAB</a:t>
            </a:r>
            <a:r>
              <a:rPr lang="zh-CN" alt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中的内容是（</a:t>
            </a:r>
            <a:r>
              <a:rPr lang="en-US" altLang="zh-CN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0" indent="0">
              <a:buNone/>
            </a:pP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altLang="zh-CN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DAW 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DW  2A05H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DAB  DB   0FAH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MOV AL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BYTE PRT DAW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SUB  DAB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</a:t>
            </a:r>
          </a:p>
          <a:p>
            <a:pPr marL="0" indent="0">
              <a:buNone/>
            </a:pPr>
            <a:endParaRPr lang="en-US" altLang="zh-CN" sz="2000" b="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A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0DAH  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0FAH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0F5H 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0D0H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514726"/>
      </p:ext>
    </p:extLst>
  </p:cSld>
  <p:clrMapOvr>
    <a:masterClrMapping/>
  </p:clrMapOvr>
  <p:transition spd="slow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</a:t>
            </a:r>
            <a:r>
              <a:rPr lang="en-US" altLang="zh-CN" dirty="0"/>
              <a:t> </a:t>
            </a:r>
            <a:r>
              <a:rPr lang="zh-CN" altLang="en-US" dirty="0"/>
              <a:t>伪指令</a:t>
            </a:r>
            <a:r>
              <a:rPr lang="en-US" altLang="zh-CN" dirty="0"/>
              <a:t>—</a:t>
            </a:r>
            <a:r>
              <a:rPr lang="zh-CN" altLang="en-US" dirty="0"/>
              <a:t>练习题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2132856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4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 SEGMENT </a:t>
            </a:r>
            <a:endParaRPr lang="en-US" altLang="zh-CN" sz="20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TA1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DW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0102H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0304H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0506H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TA2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DB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02H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03H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04H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MOV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[0006H]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AND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BX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0FFH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AND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BH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[BX] </a:t>
            </a:r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上述指令序列运行后，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BX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的内容是</a:t>
            </a: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（）</a:t>
            </a:r>
            <a:r>
              <a:rPr lang="zh-CN" altLang="en-US" dirty="0"/>
              <a:t>。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0605H  B.  0402H  C.  0606H  D.  0204H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15061"/>
      </p:ext>
    </p:extLst>
  </p:cSld>
  <p:clrMapOvr>
    <a:masterClrMapping/>
  </p:clrMapOvr>
  <p:transition spd="slow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260648"/>
            <a:ext cx="7793037" cy="1462087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 </a:t>
            </a:r>
            <a:r>
              <a:rPr lang="zh-CN" altLang="en-US" dirty="0"/>
              <a:t>伪指令</a:t>
            </a:r>
            <a:r>
              <a:rPr lang="en-US" altLang="zh-CN" dirty="0"/>
              <a:t>—</a:t>
            </a:r>
            <a:r>
              <a:rPr lang="zh-CN" altLang="en-US" dirty="0"/>
              <a:t>练习题</a:t>
            </a:r>
          </a:p>
        </p:txBody>
      </p:sp>
      <p:sp>
        <p:nvSpPr>
          <p:cNvPr id="4" name="矩形 3"/>
          <p:cNvSpPr/>
          <p:nvPr/>
        </p:nvSpPr>
        <p:spPr>
          <a:xfrm>
            <a:off x="971600" y="1874482"/>
            <a:ext cx="47525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kern="100" dirty="0" smtClean="0">
                <a:cs typeface="Times New Roman" panose="02020603050405020304" pitchFamily="18" charset="0"/>
              </a:rPr>
              <a:t>5</a:t>
            </a:r>
            <a:r>
              <a:rPr lang="zh-CN" altLang="en-US" b="1" kern="100" dirty="0" smtClean="0">
                <a:cs typeface="Times New Roman" panose="02020603050405020304" pitchFamily="18" charset="0"/>
              </a:rPr>
              <a:t>、</a:t>
            </a:r>
            <a:r>
              <a:rPr lang="zh-CN" altLang="zh-CN" b="1" kern="100" dirty="0" smtClean="0">
                <a:cs typeface="Times New Roman" panose="02020603050405020304" pitchFamily="18" charset="0"/>
              </a:rPr>
              <a:t>根据</a:t>
            </a:r>
            <a:r>
              <a:rPr lang="zh-CN" altLang="zh-CN" b="1" kern="100" dirty="0">
                <a:cs typeface="Times New Roman" panose="02020603050405020304" pitchFamily="18" charset="0"/>
              </a:rPr>
              <a:t>下面定义的数据段：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855713" y="2323105"/>
            <a:ext cx="8024809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zh-CN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 DSEG  SEGMENT</a:t>
            </a:r>
          </a:p>
          <a:p>
            <a:r>
              <a:rPr lang="en-GB" altLang="zh-CN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 DAT1  DB  '1234‘</a:t>
            </a:r>
          </a:p>
          <a:p>
            <a:r>
              <a:rPr lang="en-GB" altLang="zh-CN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 DAT2  DW  5678H</a:t>
            </a:r>
          </a:p>
          <a:p>
            <a:r>
              <a:rPr lang="en-GB" altLang="zh-CN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 DAT3  DD   12345678H</a:t>
            </a:r>
          </a:p>
          <a:p>
            <a:r>
              <a:rPr lang="en-GB" altLang="zh-CN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 ADDR  EQU  DAT3–DAT1</a:t>
            </a:r>
          </a:p>
          <a:p>
            <a:r>
              <a:rPr lang="en-GB" altLang="zh-CN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 DSEG  ENDS</a:t>
            </a:r>
          </a:p>
          <a:p>
            <a:r>
              <a:rPr lang="zh-CN" altLang="en-US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执行指令</a:t>
            </a:r>
            <a:r>
              <a:rPr lang="en-GB" altLang="zh-CN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MOV AX, ADDR</a:t>
            </a:r>
            <a:r>
              <a:rPr lang="zh-CN" altLang="en-US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后，</a:t>
            </a:r>
            <a:r>
              <a:rPr lang="en-GB" altLang="zh-CN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AX</a:t>
            </a:r>
            <a:r>
              <a:rPr lang="zh-CN" altLang="en-US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寄存器中的内容是（）</a:t>
            </a:r>
            <a:endParaRPr lang="en-US" altLang="zh-CN" sz="2000" dirty="0">
              <a:solidFill>
                <a:schemeClr val="tx2"/>
              </a:solidFill>
              <a:ea typeface="+mn-ea"/>
              <a:cs typeface="Times New Roman" panose="02020603050405020304" pitchFamily="18" charset="0"/>
            </a:endParaRPr>
          </a:p>
          <a:p>
            <a:endParaRPr lang="en-GB" altLang="zh-CN" sz="2000" dirty="0">
              <a:solidFill>
                <a:schemeClr val="tx2"/>
              </a:solidFill>
              <a:ea typeface="+mn-ea"/>
              <a:cs typeface="Times New Roman" panose="02020603050405020304" pitchFamily="18" charset="0"/>
            </a:endParaRPr>
          </a:p>
          <a:p>
            <a:r>
              <a:rPr lang="pt-BR" altLang="zh-CN" sz="2000" dirty="0">
                <a:solidFill>
                  <a:schemeClr val="tx2"/>
                </a:solidFill>
                <a:ea typeface="+mn-ea"/>
                <a:cs typeface="Times New Roman" panose="02020603050405020304" pitchFamily="18" charset="0"/>
              </a:rPr>
              <a:t>A. 5678H      B. 0008H      C. 0006H        D. 0004H</a:t>
            </a:r>
            <a:endParaRPr lang="en-GB" altLang="zh-CN" sz="2000" dirty="0">
              <a:solidFill>
                <a:schemeClr val="tx2"/>
              </a:solidFill>
              <a:ea typeface="+mn-ea"/>
              <a:cs typeface="Times New Roman" panose="02020603050405020304" pitchFamily="18" charset="0"/>
            </a:endParaRPr>
          </a:p>
          <a:p>
            <a:endParaRPr lang="en-GB" altLang="zh-CN" kern="100" dirty="0"/>
          </a:p>
          <a:p>
            <a:endParaRPr lang="en-GB" altLang="zh-CN" kern="100" dirty="0" smtClean="0"/>
          </a:p>
        </p:txBody>
      </p:sp>
    </p:spTree>
    <p:extLst>
      <p:ext uri="{BB962C8B-B14F-4D97-AF65-F5344CB8AC3E}">
        <p14:creationId xmlns:p14="http://schemas.microsoft.com/office/powerpoint/2010/main" val="2291214024"/>
      </p:ext>
    </p:extLst>
  </p:cSld>
  <p:clrMapOvr>
    <a:masterClrMapping/>
  </p:clrMapOvr>
  <p:transition spd="slow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5.1</a:t>
            </a:r>
            <a:r>
              <a:rPr lang="en-US" altLang="zh-CN" sz="36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sz="3600" b="1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汇编语言</a:t>
            </a:r>
            <a:r>
              <a:rPr lang="zh-CN" altLang="en-US" sz="36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编程和执行过程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画布 1"/>
          <p:cNvGrpSpPr/>
          <p:nvPr/>
        </p:nvGrpSpPr>
        <p:grpSpPr>
          <a:xfrm>
            <a:off x="611560" y="2060848"/>
            <a:ext cx="7927032" cy="2592288"/>
            <a:chOff x="0" y="0"/>
            <a:chExt cx="5274310" cy="1651635"/>
          </a:xfrm>
          <a:solidFill>
            <a:schemeClr val="bg1"/>
          </a:solidFill>
        </p:grpSpPr>
        <p:sp>
          <p:nvSpPr>
            <p:cNvPr id="5" name="画布 1"/>
            <p:cNvSpPr/>
            <p:nvPr/>
          </p:nvSpPr>
          <p:spPr>
            <a:xfrm>
              <a:off x="0" y="0"/>
              <a:ext cx="5274310" cy="1651635"/>
            </a:xfrm>
            <a:prstGeom prst="rect">
              <a:avLst/>
            </a:prstGeom>
            <a:grpFill/>
          </p:spPr>
        </p:sp>
        <p:sp>
          <p:nvSpPr>
            <p:cNvPr id="6" name="流程图: 过程 3"/>
            <p:cNvSpPr/>
            <p:nvPr/>
          </p:nvSpPr>
          <p:spPr>
            <a:xfrm>
              <a:off x="266700" y="669925"/>
              <a:ext cx="458470" cy="2794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rgbClr val="000000"/>
                  </a:solidFill>
                  <a:latin typeface="+mn-ea"/>
                  <a:cs typeface="Times New Roman" panose="02020603050405020304"/>
                  <a:sym typeface="Times New Roman" panose="02020603050405020304"/>
                </a:rPr>
                <a:t>编辑</a:t>
              </a:r>
            </a:p>
            <a:p>
              <a:pPr algn="ctr"/>
              <a:r>
                <a:rPr lang="en-US" altLang="zh-CN" sz="1400" kern="100">
                  <a:solidFill>
                    <a:srgbClr val="000000"/>
                  </a:solidFill>
                  <a:latin typeface="+mn-ea"/>
                  <a:cs typeface="Times New Roman" panose="02020603050405020304"/>
                  <a:sym typeface="Times New Roman" panose="02020603050405020304"/>
                </a:rPr>
                <a:t>程序</a:t>
              </a:r>
            </a:p>
          </p:txBody>
        </p:sp>
        <p:sp>
          <p:nvSpPr>
            <p:cNvPr id="7" name="流程图: 联系 5"/>
            <p:cNvSpPr/>
            <p:nvPr/>
          </p:nvSpPr>
          <p:spPr>
            <a:xfrm>
              <a:off x="853440" y="401955"/>
              <a:ext cx="733425" cy="799465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kern="100" dirty="0">
                  <a:ln w="9525">
                    <a:solidFill>
                      <a:srgbClr val="000000"/>
                    </a:solidFill>
                    <a:round/>
                  </a:ln>
                  <a:latin typeface="+mn-ea"/>
                  <a:cs typeface="+mn-ea"/>
                  <a:sym typeface="Times New Roman" panose="02020603050405020304"/>
                </a:rPr>
                <a:t>汇编语言源程序</a:t>
              </a:r>
              <a:r>
                <a:rPr lang="en-US" altLang="zh-CN" sz="1400" kern="100" dirty="0">
                  <a:ln w="9525">
                    <a:solidFill>
                      <a:srgbClr val="000000"/>
                    </a:solidFill>
                    <a:round/>
                  </a:ln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/>
                </a:rPr>
                <a:t>ASM</a:t>
              </a:r>
            </a:p>
          </p:txBody>
        </p:sp>
        <p:cxnSp>
          <p:nvCxnSpPr>
            <p:cNvPr id="8" name="直接箭头连接符 7"/>
            <p:cNvCxnSpPr/>
            <p:nvPr/>
          </p:nvCxnSpPr>
          <p:spPr>
            <a:xfrm flipV="1">
              <a:off x="746760" y="807085"/>
              <a:ext cx="107950" cy="190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图: 过程 13"/>
            <p:cNvSpPr/>
            <p:nvPr/>
          </p:nvSpPr>
          <p:spPr>
            <a:xfrm>
              <a:off x="1695450" y="683260"/>
              <a:ext cx="458470" cy="2794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rgbClr val="000000"/>
                  </a:solidFill>
                  <a:latin typeface="+mn-ea"/>
                  <a:cs typeface="Times New Roman" panose="02020603050405020304"/>
                  <a:sym typeface="Times New Roman" panose="02020603050405020304"/>
                </a:rPr>
                <a:t>汇编</a:t>
              </a:r>
            </a:p>
            <a:p>
              <a:pPr algn="ctr"/>
              <a:r>
                <a:rPr lang="en-US" altLang="zh-CN" sz="1400" kern="100">
                  <a:solidFill>
                    <a:srgbClr val="000000"/>
                  </a:solidFill>
                  <a:latin typeface="+mn-ea"/>
                  <a:cs typeface="Times New Roman" panose="02020603050405020304"/>
                  <a:sym typeface="Times New Roman" panose="02020603050405020304"/>
                </a:rPr>
                <a:t>程序</a:t>
              </a:r>
            </a:p>
          </p:txBody>
        </p:sp>
        <p:sp>
          <p:nvSpPr>
            <p:cNvPr id="10" name="流程图: 过程 16"/>
            <p:cNvSpPr/>
            <p:nvPr/>
          </p:nvSpPr>
          <p:spPr>
            <a:xfrm>
              <a:off x="3128010" y="700405"/>
              <a:ext cx="458470" cy="2794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rgbClr val="000000"/>
                  </a:solidFill>
                  <a:latin typeface="+mn-ea"/>
                  <a:cs typeface="Times New Roman" panose="02020603050405020304"/>
                  <a:sym typeface="Times New Roman" panose="02020603050405020304"/>
                </a:rPr>
                <a:t>连接</a:t>
              </a:r>
            </a:p>
            <a:p>
              <a:pPr algn="ctr"/>
              <a:r>
                <a:rPr lang="en-US" altLang="zh-CN" sz="1400" kern="100">
                  <a:solidFill>
                    <a:srgbClr val="000000"/>
                  </a:solidFill>
                  <a:latin typeface="+mn-ea"/>
                  <a:cs typeface="Times New Roman" panose="02020603050405020304"/>
                  <a:sym typeface="Times New Roman" panose="02020603050405020304"/>
                </a:rPr>
                <a:t>程序</a:t>
              </a:r>
            </a:p>
          </p:txBody>
        </p:sp>
        <p:sp>
          <p:nvSpPr>
            <p:cNvPr id="11" name="流程图: 过程 45"/>
            <p:cNvSpPr/>
            <p:nvPr/>
          </p:nvSpPr>
          <p:spPr>
            <a:xfrm>
              <a:off x="4669155" y="689610"/>
              <a:ext cx="458470" cy="279400"/>
            </a:xfrm>
            <a:prstGeom prst="flowChartProcess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kern="100">
                  <a:solidFill>
                    <a:srgbClr val="000000"/>
                  </a:solidFill>
                  <a:latin typeface="+mn-ea"/>
                  <a:cs typeface="Times New Roman" panose="02020603050405020304"/>
                  <a:sym typeface="Times New Roman" panose="02020603050405020304"/>
                </a:rPr>
                <a:t>调试</a:t>
              </a:r>
            </a:p>
            <a:p>
              <a:pPr algn="ctr"/>
              <a:r>
                <a:rPr lang="en-US" altLang="zh-CN" sz="1400" kern="100">
                  <a:solidFill>
                    <a:srgbClr val="000000"/>
                  </a:solidFill>
                  <a:latin typeface="+mn-ea"/>
                  <a:cs typeface="Times New Roman" panose="02020603050405020304"/>
                  <a:sym typeface="Times New Roman" panose="02020603050405020304"/>
                </a:rPr>
                <a:t>程序</a:t>
              </a:r>
            </a:p>
          </p:txBody>
        </p:sp>
        <p:cxnSp>
          <p:nvCxnSpPr>
            <p:cNvPr id="12" name="直接箭头连接符 49"/>
            <p:cNvCxnSpPr/>
            <p:nvPr/>
          </p:nvCxnSpPr>
          <p:spPr>
            <a:xfrm flipV="1">
              <a:off x="1595120" y="807085"/>
              <a:ext cx="107950" cy="190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流程图: 联系 50"/>
            <p:cNvSpPr/>
            <p:nvPr/>
          </p:nvSpPr>
          <p:spPr>
            <a:xfrm>
              <a:off x="2287270" y="427990"/>
              <a:ext cx="733425" cy="799465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kern="100" dirty="0">
                  <a:ln w="9525">
                    <a:solidFill>
                      <a:srgbClr val="000000"/>
                    </a:solidFill>
                    <a:round/>
                  </a:ln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/>
                </a:rPr>
                <a:t>二进制文件OBJ</a:t>
              </a:r>
            </a:p>
          </p:txBody>
        </p:sp>
        <p:cxnSp>
          <p:nvCxnSpPr>
            <p:cNvPr id="14" name="直接箭头连接符 68"/>
            <p:cNvCxnSpPr/>
            <p:nvPr/>
          </p:nvCxnSpPr>
          <p:spPr>
            <a:xfrm flipV="1">
              <a:off x="2162175" y="811530"/>
              <a:ext cx="107950" cy="190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74"/>
            <p:cNvCxnSpPr/>
            <p:nvPr/>
          </p:nvCxnSpPr>
          <p:spPr>
            <a:xfrm flipV="1">
              <a:off x="3028315" y="824865"/>
              <a:ext cx="107950" cy="190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77"/>
            <p:cNvCxnSpPr/>
            <p:nvPr/>
          </p:nvCxnSpPr>
          <p:spPr>
            <a:xfrm flipV="1">
              <a:off x="3604260" y="824865"/>
              <a:ext cx="107950" cy="190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流程图: 联系 78"/>
            <p:cNvSpPr/>
            <p:nvPr/>
          </p:nvSpPr>
          <p:spPr>
            <a:xfrm>
              <a:off x="3720465" y="432435"/>
              <a:ext cx="733425" cy="799465"/>
            </a:xfrm>
            <a:prstGeom prst="flowChartConnector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1400" kern="100" dirty="0">
                  <a:ln w="9525">
                    <a:solidFill>
                      <a:srgbClr val="000000"/>
                    </a:solidFill>
                    <a:round/>
                  </a:ln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/>
                </a:rPr>
                <a:t>可执行文件EXE</a:t>
              </a:r>
            </a:p>
          </p:txBody>
        </p:sp>
        <p:cxnSp>
          <p:nvCxnSpPr>
            <p:cNvPr id="18" name="直接箭头连接符 79"/>
            <p:cNvCxnSpPr>
              <a:stCxn id="17" idx="6"/>
              <a:endCxn id="11" idx="1"/>
            </p:cNvCxnSpPr>
            <p:nvPr/>
          </p:nvCxnSpPr>
          <p:spPr>
            <a:xfrm flipV="1">
              <a:off x="4453890" y="825500"/>
              <a:ext cx="215265" cy="317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80"/>
            <p:cNvCxnSpPr/>
            <p:nvPr/>
          </p:nvCxnSpPr>
          <p:spPr>
            <a:xfrm>
              <a:off x="5136515" y="815975"/>
              <a:ext cx="137795" cy="6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81"/>
            <p:cNvCxnSpPr/>
            <p:nvPr/>
          </p:nvCxnSpPr>
          <p:spPr>
            <a:xfrm>
              <a:off x="5184775" y="830580"/>
              <a:ext cx="8255" cy="7099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91"/>
            <p:cNvCxnSpPr/>
            <p:nvPr/>
          </p:nvCxnSpPr>
          <p:spPr>
            <a:xfrm flipH="1">
              <a:off x="106045" y="1527175"/>
              <a:ext cx="508254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92"/>
            <p:cNvCxnSpPr/>
            <p:nvPr/>
          </p:nvCxnSpPr>
          <p:spPr>
            <a:xfrm flipV="1">
              <a:off x="97155" y="812800"/>
              <a:ext cx="0" cy="70993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94"/>
            <p:cNvCxnSpPr>
              <a:endCxn id="6" idx="1"/>
            </p:cNvCxnSpPr>
            <p:nvPr/>
          </p:nvCxnSpPr>
          <p:spPr>
            <a:xfrm>
              <a:off x="106045" y="800735"/>
              <a:ext cx="160655" cy="508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81"/>
            <p:cNvCxnSpPr/>
            <p:nvPr/>
          </p:nvCxnSpPr>
          <p:spPr>
            <a:xfrm>
              <a:off x="2205037" y="814069"/>
              <a:ext cx="8255" cy="7099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81"/>
            <p:cNvCxnSpPr/>
            <p:nvPr/>
          </p:nvCxnSpPr>
          <p:spPr>
            <a:xfrm>
              <a:off x="4547870" y="835025"/>
              <a:ext cx="8255" cy="70993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97"/>
            <p:cNvCxnSpPr/>
            <p:nvPr/>
          </p:nvCxnSpPr>
          <p:spPr>
            <a:xfrm flipV="1">
              <a:off x="4547870" y="362585"/>
              <a:ext cx="0" cy="45466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98"/>
            <p:cNvCxnSpPr/>
            <p:nvPr/>
          </p:nvCxnSpPr>
          <p:spPr>
            <a:xfrm flipV="1">
              <a:off x="4556760" y="367030"/>
              <a:ext cx="432435" cy="635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本框 101"/>
            <p:cNvSpPr txBox="1"/>
            <p:nvPr/>
          </p:nvSpPr>
          <p:spPr>
            <a:xfrm>
              <a:off x="4808220" y="1237615"/>
              <a:ext cx="359410" cy="2857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>
                  <a:latin typeface="+mn-ea"/>
                  <a:cs typeface="Times New Roman" panose="02020603050405020304"/>
                  <a:sym typeface="Times New Roman" panose="02020603050405020304"/>
                </a:rPr>
                <a:t>出错</a:t>
              </a:r>
            </a:p>
          </p:txBody>
        </p:sp>
        <p:sp>
          <p:nvSpPr>
            <p:cNvPr id="29" name="文本框 102"/>
            <p:cNvSpPr txBox="1"/>
            <p:nvPr/>
          </p:nvSpPr>
          <p:spPr>
            <a:xfrm>
              <a:off x="271145" y="977265"/>
              <a:ext cx="467360" cy="2857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>
                  <a:latin typeface="+mn-ea"/>
                  <a:cs typeface="Times New Roman" panose="02020603050405020304"/>
                  <a:sym typeface="Times New Roman" panose="02020603050405020304"/>
                </a:rPr>
                <a:t>EDIT</a:t>
              </a:r>
            </a:p>
          </p:txBody>
        </p:sp>
        <p:sp>
          <p:nvSpPr>
            <p:cNvPr id="30" name="文本框 103"/>
            <p:cNvSpPr txBox="1"/>
            <p:nvPr/>
          </p:nvSpPr>
          <p:spPr>
            <a:xfrm>
              <a:off x="1658620" y="965834"/>
              <a:ext cx="680085" cy="2857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/>
                </a:rPr>
                <a:t>MASM</a:t>
              </a:r>
            </a:p>
          </p:txBody>
        </p:sp>
        <p:sp>
          <p:nvSpPr>
            <p:cNvPr id="31" name="文本框 138"/>
            <p:cNvSpPr txBox="1"/>
            <p:nvPr/>
          </p:nvSpPr>
          <p:spPr>
            <a:xfrm>
              <a:off x="3163570" y="993775"/>
              <a:ext cx="410845" cy="2857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>
                  <a:latin typeface="+mn-ea"/>
                  <a:cs typeface="Times New Roman" panose="02020603050405020304"/>
                  <a:sym typeface="Times New Roman" panose="02020603050405020304"/>
                </a:rPr>
                <a:t>LINK</a:t>
              </a:r>
            </a:p>
          </p:txBody>
        </p:sp>
        <p:sp>
          <p:nvSpPr>
            <p:cNvPr id="32" name="文本框 141"/>
            <p:cNvSpPr txBox="1"/>
            <p:nvPr/>
          </p:nvSpPr>
          <p:spPr>
            <a:xfrm>
              <a:off x="4597886" y="980825"/>
              <a:ext cx="568960" cy="2857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 dirty="0">
                  <a:latin typeface="Times New Roman" panose="02020603050405020304" pitchFamily="18" charset="0"/>
                  <a:cs typeface="Times New Roman" panose="02020603050405020304" pitchFamily="18" charset="0"/>
                  <a:sym typeface="Times New Roman" panose="02020603050405020304"/>
                </a:rPr>
                <a:t>DEBUG</a:t>
              </a:r>
            </a:p>
          </p:txBody>
        </p:sp>
        <p:sp>
          <p:nvSpPr>
            <p:cNvPr id="33" name="文本框 142"/>
            <p:cNvSpPr txBox="1"/>
            <p:nvPr/>
          </p:nvSpPr>
          <p:spPr>
            <a:xfrm>
              <a:off x="4128770" y="1237615"/>
              <a:ext cx="359410" cy="2857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>
                  <a:latin typeface="+mn-ea"/>
                  <a:cs typeface="Times New Roman" panose="02020603050405020304"/>
                  <a:sym typeface="Times New Roman" panose="02020603050405020304"/>
                </a:rPr>
                <a:t>出错</a:t>
              </a:r>
            </a:p>
          </p:txBody>
        </p:sp>
        <p:sp>
          <p:nvSpPr>
            <p:cNvPr id="34" name="文本框 143"/>
            <p:cNvSpPr txBox="1"/>
            <p:nvPr/>
          </p:nvSpPr>
          <p:spPr>
            <a:xfrm>
              <a:off x="1786890" y="1229360"/>
              <a:ext cx="359410" cy="290195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>
                  <a:latin typeface="+mn-ea"/>
                  <a:cs typeface="Times New Roman" panose="02020603050405020304"/>
                  <a:sym typeface="Times New Roman" panose="02020603050405020304"/>
                </a:rPr>
                <a:t>出错</a:t>
              </a:r>
            </a:p>
          </p:txBody>
        </p:sp>
        <p:sp>
          <p:nvSpPr>
            <p:cNvPr id="35" name="文本框 144"/>
            <p:cNvSpPr txBox="1"/>
            <p:nvPr/>
          </p:nvSpPr>
          <p:spPr>
            <a:xfrm>
              <a:off x="4570095" y="25400"/>
              <a:ext cx="653415" cy="285750"/>
            </a:xfrm>
            <a:prstGeom prst="rect">
              <a:avLst/>
            </a:prstGeom>
            <a:grp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>
                  <a:latin typeface="+mn-ea"/>
                  <a:cs typeface="Times New Roman" panose="02020603050405020304"/>
                  <a:sym typeface="Times New Roman" panose="02020603050405020304"/>
                </a:rPr>
                <a:t>运行程序</a:t>
              </a:r>
            </a:p>
          </p:txBody>
        </p:sp>
      </p:grpSp>
      <p:sp>
        <p:nvSpPr>
          <p:cNvPr id="36" name="文本框 35"/>
          <p:cNvSpPr txBox="1"/>
          <p:nvPr/>
        </p:nvSpPr>
        <p:spPr>
          <a:xfrm>
            <a:off x="1911664" y="4719374"/>
            <a:ext cx="5578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/>
              <a:t>汇编语言程序建立、汇编、连接、运行、调试过程</a:t>
            </a:r>
          </a:p>
        </p:txBody>
      </p:sp>
    </p:spTree>
    <p:extLst>
      <p:ext uri="{BB962C8B-B14F-4D97-AF65-F5344CB8AC3E}">
        <p14:creationId xmlns:p14="http://schemas.microsoft.com/office/powerpoint/2010/main" val="2692438548"/>
      </p:ext>
    </p:extLst>
  </p:cSld>
  <p:clrMapOvr>
    <a:masterClrMapping/>
  </p:clrMapOvr>
  <p:transition spd="slow"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1052736"/>
            <a:ext cx="7793037" cy="695672"/>
          </a:xfrm>
        </p:spPr>
        <p:txBody>
          <a:bodyPr/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5.6 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DOS</a:t>
            </a:r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功能调用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60" y="2017713"/>
            <a:ext cx="8343528" cy="4114800"/>
          </a:xfrm>
        </p:spPr>
        <p:txBody>
          <a:bodyPr/>
          <a:lstStyle/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系统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提供八十多个子程序，子程序功能编号从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00H</a:t>
            </a:r>
            <a:r>
              <a:rPr lang="zh-CN" altLang="en-US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62H</a:t>
            </a:r>
            <a:endParaRPr lang="en-US" altLang="zh-CN" b="0" u="sng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DOS中断号：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21H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调用方法：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号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送入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    </a:t>
            </a:r>
            <a:r>
              <a:rPr lang="en-US" altLang="zh-CN" sz="24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AH，功能号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en-US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入口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参数设置</a:t>
            </a:r>
          </a:p>
          <a:p>
            <a:pPr marL="0" indent="0" eaLnBrk="1" hangingPunct="1">
              <a:lnSpc>
                <a:spcPct val="130000"/>
              </a:lnSpc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(3) </a:t>
            </a:r>
            <a:r>
              <a:rPr lang="zh-CN" altLang="en-US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执行</a:t>
            </a:r>
            <a:r>
              <a:rPr lang="zh-CN" alt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中断指令  </a:t>
            </a:r>
            <a:r>
              <a:rPr lang="zh-CN" altLang="en-US" sz="2400" b="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21H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4981706"/>
      </p:ext>
    </p:extLst>
  </p:cSld>
  <p:clrMapOvr>
    <a:masterClrMapping/>
  </p:clrMapOvr>
  <p:transition spd="slow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3240" y="2060848"/>
            <a:ext cx="8406130" cy="4392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 00H/4CH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       能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终止当前程序，返回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DOS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调用方法</a:t>
            </a:r>
            <a:r>
              <a:rPr lang="zh-CN" altLang="en-US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       4CH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21H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4CH</a:t>
            </a:r>
            <a:r>
              <a:rPr lang="zh-CN" alt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None/>
            </a:pP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altLang="zh-CN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 21H  </a:t>
            </a:r>
            <a:endParaRPr lang="en-US" altLang="zh-CN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：所有的程序段都会用到</a:t>
            </a:r>
          </a:p>
        </p:txBody>
      </p:sp>
      <p:sp>
        <p:nvSpPr>
          <p:cNvPr id="427011" name="Rectangle 2"/>
          <p:cNvSpPr>
            <a:spLocks noGrp="1"/>
          </p:cNvSpPr>
          <p:nvPr/>
        </p:nvSpPr>
        <p:spPr>
          <a:xfrm>
            <a:off x="1043609" y="1052736"/>
            <a:ext cx="6840760" cy="8077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5.6 </a:t>
            </a:r>
            <a:r>
              <a:rPr lang="zh-CN" altLang="en-US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DOS</a:t>
            </a:r>
            <a:r>
              <a:rPr lang="en-US" altLang="zh-CN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sym typeface="+mn-ea"/>
              </a:rPr>
              <a:t>功能调用</a:t>
            </a:r>
            <a:endParaRPr lang="zh-CN" altLang="en-US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131840" y="3501008"/>
            <a:ext cx="50419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1" name="Rectangle 2"/>
          <p:cNvSpPr>
            <a:spLocks noGrp="1"/>
          </p:cNvSpPr>
          <p:nvPr/>
        </p:nvSpPr>
        <p:spPr>
          <a:xfrm>
            <a:off x="1043608" y="1052736"/>
            <a:ext cx="8606155" cy="8077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lvl="0" eaLnBrk="1" hangingPunct="1"/>
            <a:r>
              <a:rPr lang="en-US" altLang="zh-CN" sz="2800" dirty="0"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  <a:sym typeface="+mn-ea"/>
              </a:rPr>
              <a:t>5.6 </a:t>
            </a:r>
            <a:r>
              <a:rPr lang="zh-CN" altLang="en-US" sz="2800" dirty="0"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  <a:sym typeface="+mn-ea"/>
              </a:rPr>
              <a:t>DOS</a:t>
            </a:r>
            <a:r>
              <a:rPr lang="en-US" altLang="zh-CN" sz="2800" dirty="0"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  <a:sym typeface="+mn-ea"/>
              </a:rPr>
              <a:t>功能调用</a:t>
            </a:r>
            <a:endParaRPr lang="zh-CN" altLang="en-US" sz="2800" dirty="0"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6" name="Rectangle 3"/>
          <p:cNvSpPr>
            <a:spLocks noGrp="1"/>
          </p:cNvSpPr>
          <p:nvPr>
            <p:ph idx="1"/>
          </p:nvPr>
        </p:nvSpPr>
        <p:spPr>
          <a:xfrm>
            <a:off x="1043608" y="1860456"/>
            <a:ext cx="7560839" cy="490601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spcAft>
                <a:spcPct val="30000"/>
              </a:spcAft>
              <a:buNone/>
            </a:pP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01H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</a:p>
          <a:p>
            <a:pPr marL="0" indent="0" eaLnBrk="1" hangingPunct="1">
              <a:spcAft>
                <a:spcPct val="30000"/>
              </a:spcAft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       能</a:t>
            </a:r>
            <a:r>
              <a:rPr lang="zh-CN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读取键盘字符使其回显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ct val="30000"/>
              </a:spcAft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调用方法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AH     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01H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ct val="30000"/>
              </a:spcAft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21H</a:t>
            </a:r>
            <a:endParaRPr lang="en-US" altLang="zh-C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spcAft>
                <a:spcPct val="30000"/>
              </a:spcAft>
              <a:buNone/>
            </a:pP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程序段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MOV 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AH，01H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    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21H</a:t>
            </a:r>
          </a:p>
          <a:p>
            <a:pPr marL="0" indent="0" eaLnBrk="1" hangingPunct="1">
              <a:lnSpc>
                <a:spcPct val="120000"/>
              </a:lnSpc>
              <a:spcBef>
                <a:spcPct val="40000"/>
              </a:spcBef>
              <a:buNone/>
            </a:pP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注意：输入的字符在AL中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3491880" y="3501008"/>
            <a:ext cx="50419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</p:spTree>
    <p:extLst>
      <p:ext uri="{BB962C8B-B14F-4D97-AF65-F5344CB8AC3E}">
        <p14:creationId xmlns:p14="http://schemas.microsoft.com/office/powerpoint/2010/main" val="1627502433"/>
      </p:ext>
    </p:extLst>
  </p:cSld>
  <p:clrMapOvr>
    <a:masterClrMapping/>
  </p:clrMapOvr>
  <p:transition spd="slow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404664"/>
            <a:ext cx="7793037" cy="1462087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5.6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DOS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功能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调用</a:t>
            </a:r>
            <a:endParaRPr lang="zh-CN" altLang="en-US" sz="2800" dirty="0"/>
          </a:p>
        </p:txBody>
      </p:sp>
      <p:sp>
        <p:nvSpPr>
          <p:cNvPr id="4" name="矩形 3"/>
          <p:cNvSpPr/>
          <p:nvPr/>
        </p:nvSpPr>
        <p:spPr>
          <a:xfrm>
            <a:off x="959148" y="2060848"/>
            <a:ext cx="38699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en-US" altLang="zh-CN" dirty="0">
                <a:sym typeface="+mn-ea"/>
              </a:rPr>
              <a:t>01H </a:t>
            </a:r>
            <a:r>
              <a:rPr lang="zh-CN" altLang="en-US" dirty="0">
                <a:sym typeface="+mn-ea"/>
              </a:rPr>
              <a:t>调用</a:t>
            </a:r>
            <a:r>
              <a:rPr lang="en-US" altLang="zh-CN" dirty="0">
                <a:sym typeface="+mn-ea"/>
              </a:rPr>
              <a:t>  </a:t>
            </a:r>
            <a:r>
              <a:rPr lang="zh-CN" altLang="en-US" dirty="0">
                <a:latin typeface="仿宋" panose="02010609060101010101" charset="-122"/>
                <a:ea typeface="仿宋" panose="02010609060101010101" charset="-122"/>
              </a:rPr>
              <a:t>单字符输入例</a:t>
            </a:r>
            <a:endParaRPr lang="zh-CN" altLang="en-US" dirty="0"/>
          </a:p>
        </p:txBody>
      </p:sp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1475656" y="2552801"/>
            <a:ext cx="6407150" cy="3384376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GET_KEY:  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 AH,01H</a:t>
            </a:r>
            <a:endParaRPr lang="en-US" altLang="zh-CN" sz="2000" b="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zh-CN" altLang="en-US" sz="20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21H</a:t>
            </a:r>
            <a:r>
              <a:rPr lang="en-US" altLang="zh-CN" sz="20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zh-CN" altLang="en-US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CMP	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,’Y’ 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JZ 	YES	 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CMP	</a:t>
            </a:r>
            <a:r>
              <a:rPr lang="en-US" altLang="zh-CN" sz="20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,’N’ 	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JZ 	NO	 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JMP	GET_KEY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YES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┇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algn="just" eaLnBrk="1" hangingPunct="1">
              <a:lnSpc>
                <a:spcPct val="90000"/>
              </a:lnSpc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NO:</a:t>
            </a:r>
            <a:r>
              <a:rPr lang="en-US" altLang="zh-CN" sz="2000" dirty="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000" dirty="0" smtClean="0">
                <a:solidFill>
                  <a:schemeClr val="tx1"/>
                </a:solidFill>
                <a:latin typeface="宋体" panose="02010600030101010101" pitchFamily="2" charset="-122"/>
              </a:rPr>
              <a:t> ┇</a:t>
            </a:r>
            <a:endParaRPr lang="en-US" altLang="zh-CN" sz="20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2669716"/>
      </p:ext>
    </p:extLst>
  </p:cSld>
  <p:clrMapOvr>
    <a:masterClrMapping/>
  </p:clrMapOvr>
  <p:transition spd="slow"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988840"/>
            <a:ext cx="8022590" cy="45168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3) 02H</a:t>
            </a:r>
            <a:r>
              <a:rPr lang="zh-CN" altLang="en-US" sz="2400" dirty="0">
                <a:solidFill>
                  <a:schemeClr val="tx1"/>
                </a:solidFill>
              </a:rPr>
              <a:t>调用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功        能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显示字符，在显示器上显示一个字符</a:t>
            </a: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调用方法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     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02H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        </a:t>
            </a:r>
            <a:r>
              <a:rPr lang="zh-CN" altLang="en-US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字符的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ASCII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码</a:t>
            </a:r>
          </a:p>
          <a:p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       21H</a:t>
            </a:r>
            <a:endParaRPr lang="en-US" altLang="zh-CN" sz="20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程序段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DL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‘E’     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AH</a:t>
            </a:r>
            <a:r>
              <a:rPr lang="zh-CN" alt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02H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altLang="zh-CN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21H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zh-CN" altLang="en-US" sz="2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程序需要入口参数地址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编写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程序：用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完成显示一个字符串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011" name="Rectangle 2"/>
          <p:cNvSpPr>
            <a:spLocks noGrp="1"/>
          </p:cNvSpPr>
          <p:nvPr/>
        </p:nvSpPr>
        <p:spPr>
          <a:xfrm>
            <a:off x="899593" y="858551"/>
            <a:ext cx="7416824" cy="8077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5.6  DOS </a:t>
            </a:r>
            <a:r>
              <a:rPr lang="zh-CN" altLang="en-US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功能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调用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745930" y="3501008"/>
            <a:ext cx="414399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  <p:cxnSp>
        <p:nvCxnSpPr>
          <p:cNvPr id="6" name="直接箭头连接符 5"/>
          <p:cNvCxnSpPr/>
          <p:nvPr/>
        </p:nvCxnSpPr>
        <p:spPr>
          <a:xfrm flipH="1">
            <a:off x="2805453" y="3933056"/>
            <a:ext cx="45047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  <p:cxnSp>
        <p:nvCxnSpPr>
          <p:cNvPr id="8" name="直接箭头连接符 7"/>
          <p:cNvCxnSpPr/>
          <p:nvPr/>
        </p:nvCxnSpPr>
        <p:spPr>
          <a:xfrm flipH="1">
            <a:off x="2670466" y="3068960"/>
            <a:ext cx="45047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600" y="1772816"/>
            <a:ext cx="7772400" cy="4968552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02H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调用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02H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完成显示一个</a:t>
            </a:r>
            <a:r>
              <a:rPr lang="zh-C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字符串</a:t>
            </a:r>
            <a:endParaRPr lang="en-US" altLang="zh-C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6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                                            LOOP  LOP1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DB ‘THIS IS A...’                                 MOV AH,4CH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EQU $-CHAR                                    INT 21H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ENDS                                                     CODE ENDS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SEGMENT                                             END START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CS:CODE,DS:DATA;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 MOV AX,DATA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DS,AX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BX, OFFSET CHAR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CX, COUNT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LOP1:MOV DL,[BX]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MOV AH, 02H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INT 21H </a:t>
            </a:r>
          </a:p>
          <a:p>
            <a:r>
              <a:rPr lang="en-US" altLang="zh-CN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INC BX </a:t>
            </a:r>
          </a:p>
          <a:p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7011" name="Rectangle 2"/>
          <p:cNvSpPr>
            <a:spLocks noGrp="1"/>
          </p:cNvSpPr>
          <p:nvPr/>
        </p:nvSpPr>
        <p:spPr>
          <a:xfrm>
            <a:off x="899592" y="965096"/>
            <a:ext cx="8606155" cy="8077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5.6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DOS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功能调用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770" y="1916832"/>
            <a:ext cx="8356600" cy="37444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4) 09H </a:t>
            </a:r>
            <a:r>
              <a:rPr lang="zh-CN" altLang="en-US" sz="24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</a:p>
          <a:p>
            <a:pPr marL="0" indent="0">
              <a:buNone/>
            </a:pPr>
            <a:r>
              <a:rPr lang="zh-CN" altLang="en-US" sz="1800" dirty="0" smtClean="0"/>
              <a:t>功      能</a:t>
            </a:r>
            <a:r>
              <a:rPr lang="zh-CN" altLang="en-US" sz="1800" dirty="0"/>
              <a:t>：显示字符串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调用方法：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09H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DX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要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输出显示字符串的首地址</a:t>
            </a:r>
          </a:p>
          <a:p>
            <a:pPr marL="0" indent="0"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INT 21H</a:t>
            </a:r>
          </a:p>
          <a:p>
            <a:pPr marL="0" indent="0">
              <a:buNone/>
            </a:pP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程序段：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 DB ‘HELLO HOW ARE YOU’‘ </a:t>
            </a:r>
            <a:r>
              <a:rPr lang="en-US" altLang="zh-CN" sz="1800" b="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＄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</a:p>
          <a:p>
            <a:pPr marL="0" indent="0"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MOV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AH,09H</a:t>
            </a:r>
          </a:p>
          <a:p>
            <a:pPr marL="0" indent="0"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MOV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DX,OFFSET STRING</a:t>
            </a:r>
          </a:p>
          <a:p>
            <a:pPr marL="0" indent="0">
              <a:buNone/>
            </a:pP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INT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21H</a:t>
            </a:r>
          </a:p>
          <a:p>
            <a:pPr marL="0" indent="0"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注意：字符串的结束以</a:t>
            </a:r>
            <a:r>
              <a:rPr lang="en-US" altLang="zh-CN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＄</a:t>
            </a:r>
            <a:r>
              <a:rPr lang="zh-CN" altLang="en-US" sz="18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为结束符</a:t>
            </a:r>
          </a:p>
        </p:txBody>
      </p:sp>
      <p:sp>
        <p:nvSpPr>
          <p:cNvPr id="427011" name="Rectangle 2"/>
          <p:cNvSpPr>
            <a:spLocks noGrp="1"/>
          </p:cNvSpPr>
          <p:nvPr/>
        </p:nvSpPr>
        <p:spPr>
          <a:xfrm>
            <a:off x="1115616" y="993284"/>
            <a:ext cx="8606155" cy="80772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800" dirty="0" smtClean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5.6 DOS</a:t>
            </a:r>
            <a:r>
              <a:rPr lang="zh-CN" altLang="en-US" sz="28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功能调用</a:t>
            </a: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2146045" y="2996952"/>
            <a:ext cx="50419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  <p:cxnSp>
        <p:nvCxnSpPr>
          <p:cNvPr id="5" name="直接箭头连接符 4"/>
          <p:cNvCxnSpPr/>
          <p:nvPr/>
        </p:nvCxnSpPr>
        <p:spPr>
          <a:xfrm flipH="1">
            <a:off x="2146045" y="3356992"/>
            <a:ext cx="50419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332656"/>
            <a:ext cx="7793037" cy="1462087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 DOS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endParaRPr lang="zh-CN" altLang="en-US" sz="2800" dirty="0"/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611560" y="2132856"/>
            <a:ext cx="8280400" cy="3672408"/>
          </a:xfrm>
        </p:spPr>
        <p:txBody>
          <a:bodyPr vert="horz" wrap="square" lIns="91440" tIns="45720" rIns="91440" bIns="45720" anchor="t"/>
          <a:lstStyle/>
          <a:p>
            <a:pPr marL="0" indent="0">
              <a:buNone/>
            </a:pPr>
            <a:r>
              <a:rPr lang="en-US" altLang="zh-CN" sz="24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5</a:t>
            </a:r>
            <a:r>
              <a:rPr lang="zh-CN" altLang="en-US" sz="24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）</a:t>
            </a:r>
            <a:r>
              <a:rPr lang="en-US" altLang="zh-CN" sz="24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0AH </a:t>
            </a:r>
            <a:r>
              <a:rPr lang="zh-CN" altLang="en-US" sz="2400" b="0" kern="12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调用</a:t>
            </a:r>
          </a:p>
          <a:p>
            <a:pPr marL="0" indent="0" eaLnBrk="1" hangingPunct="1">
              <a:lnSpc>
                <a:spcPct val="100000"/>
              </a:lnSpc>
              <a:spcAft>
                <a:spcPct val="30000"/>
              </a:spcAft>
              <a:buNone/>
            </a:pP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功       能</a:t>
            </a: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：</a:t>
            </a:r>
            <a:r>
              <a:rPr lang="zh-CN" altLang="en-US" sz="1800" b="0" dirty="0">
                <a:solidFill>
                  <a:schemeClr val="tx1"/>
                </a:solidFill>
                <a:sym typeface="+mn-ea"/>
              </a:rPr>
              <a:t>字符串输入，将键盘输入的字符串写入内存缓冲区</a:t>
            </a:r>
          </a:p>
          <a:p>
            <a:pPr marL="0" indent="0" eaLnBrk="1" hangingPunct="1">
              <a:lnSpc>
                <a:spcPct val="100000"/>
              </a:lnSpc>
              <a:spcAft>
                <a:spcPct val="30000"/>
              </a:spcAft>
              <a:buNone/>
            </a:pPr>
            <a:r>
              <a:rPr lang="zh-CN" altLang="en-US" sz="1800" dirty="0">
                <a:solidFill>
                  <a:schemeClr val="tx1"/>
                </a:solidFill>
                <a:sym typeface="+mn-ea"/>
              </a:rPr>
              <a:t>调用</a:t>
            </a:r>
            <a:r>
              <a:rPr lang="zh-CN" altLang="en-US" sz="1800" dirty="0" smtClean="0">
                <a:solidFill>
                  <a:schemeClr val="tx1"/>
                </a:solidFill>
                <a:sym typeface="+mn-ea"/>
              </a:rPr>
              <a:t>方法</a:t>
            </a:r>
            <a:r>
              <a:rPr lang="zh-CN" altLang="en-US" sz="1800" b="0" dirty="0" smtClean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AH          0AH 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 eaLnBrk="1" hangingPunct="1">
              <a:lnSpc>
                <a:spcPct val="100000"/>
              </a:lnSpc>
              <a:spcAft>
                <a:spcPct val="30000"/>
              </a:spcAft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DX         </a:t>
            </a:r>
            <a:r>
              <a:rPr lang="zh-CN" altLang="en-US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要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显示字符串的首地址</a:t>
            </a:r>
          </a:p>
          <a:p>
            <a:pPr marL="0" indent="0" eaLnBrk="1" hangingPunct="1">
              <a:lnSpc>
                <a:spcPct val="100000"/>
              </a:lnSpc>
              <a:spcAft>
                <a:spcPct val="30000"/>
              </a:spcAft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INT 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21H</a:t>
            </a:r>
            <a:endParaRPr lang="zh-CN" altLang="en-US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程序段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MOV 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AH，0AH</a:t>
            </a: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	    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MOV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DS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DX</a:t>
            </a:r>
            <a:r>
              <a:rPr lang="zh-CN" altLang="en-US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1800" b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buNone/>
            </a:pP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	     </a:t>
            </a:r>
            <a:r>
              <a:rPr lang="en-US" altLang="zh-CN" sz="18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INT  </a:t>
            </a:r>
            <a:r>
              <a:rPr lang="en-US" altLang="zh-CN" sz="18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21H</a:t>
            </a:r>
            <a:endParaRPr lang="en-US" altLang="zh-CN" sz="18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40000"/>
              </a:spcBef>
            </a:pP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注意：</a:t>
            </a:r>
            <a:r>
              <a:rPr lang="en-US" altLang="zh-CN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Add</a:t>
            </a:r>
            <a:r>
              <a:rPr lang="zh-CN" altLang="en-US" sz="1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为字符缓冲区在内存中的首地址，字符缓冲区有固定格式</a:t>
            </a: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2195736" y="3212976"/>
            <a:ext cx="50419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  <p:cxnSp>
        <p:nvCxnSpPr>
          <p:cNvPr id="6" name="直接箭头连接符 5"/>
          <p:cNvCxnSpPr/>
          <p:nvPr/>
        </p:nvCxnSpPr>
        <p:spPr>
          <a:xfrm flipH="1">
            <a:off x="2195736" y="3573016"/>
            <a:ext cx="504190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</p:spTree>
    <p:extLst>
      <p:ext uri="{BB962C8B-B14F-4D97-AF65-F5344CB8AC3E}">
        <p14:creationId xmlns:p14="http://schemas.microsoft.com/office/powerpoint/2010/main" val="2452967418"/>
      </p:ext>
    </p:extLst>
  </p:cSld>
  <p:clrMapOvr>
    <a:masterClrMapping/>
  </p:clrMapOvr>
  <p:transition spd="slow"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980728"/>
            <a:ext cx="7793037" cy="695672"/>
          </a:xfrm>
        </p:spPr>
        <p:txBody>
          <a:bodyPr/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 DOS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功能调用</a:t>
            </a:r>
            <a:endParaRPr lang="zh-CN" altLang="en-US" sz="2800" dirty="0"/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681990" y="1844824"/>
            <a:ext cx="8462010" cy="696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 5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0AH</a:t>
            </a:r>
            <a:r>
              <a:rPr lang="zh-CN" altLang="en-US" sz="2400" kern="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kern="0" dirty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-</a:t>
            </a:r>
            <a:r>
              <a:rPr lang="en-US" altLang="zh-CN" sz="2400" kern="0" dirty="0" smtClean="0">
                <a:latin typeface="仿宋" panose="02010609060101010101" charset="-122"/>
                <a:ea typeface="仿宋" panose="02010609060101010101" charset="-122"/>
              </a:rPr>
              <a:t>--</a:t>
            </a:r>
            <a:r>
              <a:rPr lang="zh-CN" altLang="en-US" sz="2400" kern="0" dirty="0" smtClean="0">
                <a:latin typeface="仿宋" panose="02010609060101010101" charset="-122"/>
                <a:ea typeface="仿宋" panose="02010609060101010101" charset="-122"/>
              </a:rPr>
              <a:t>定义字符缓冲区</a:t>
            </a:r>
            <a:endParaRPr lang="zh-CN" altLang="en-US" sz="2400" kern="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990600" y="2680970"/>
            <a:ext cx="7162800" cy="609600"/>
          </a:xfrm>
          <a:prstGeom prst="rect">
            <a:avLst/>
          </a:prstGeom>
          <a:solidFill>
            <a:srgbClr val="339966"/>
          </a:solidFill>
          <a:ln w="25400" cap="sq" cmpd="sng">
            <a:solidFill>
              <a:srgbClr val="339966"/>
            </a:solidFill>
            <a:prstDash val="solid"/>
            <a:miter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Line 6"/>
          <p:cNvSpPr/>
          <p:nvPr/>
        </p:nvSpPr>
        <p:spPr>
          <a:xfrm>
            <a:off x="1752600" y="2680970"/>
            <a:ext cx="0" cy="60960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7" name="Line 7"/>
          <p:cNvSpPr/>
          <p:nvPr/>
        </p:nvSpPr>
        <p:spPr>
          <a:xfrm>
            <a:off x="2514600" y="2680970"/>
            <a:ext cx="0" cy="60960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8" name="Line 8"/>
          <p:cNvSpPr/>
          <p:nvPr/>
        </p:nvSpPr>
        <p:spPr>
          <a:xfrm>
            <a:off x="7239000" y="2680970"/>
            <a:ext cx="0" cy="609600"/>
          </a:xfrm>
          <a:prstGeom prst="line">
            <a:avLst/>
          </a:prstGeom>
          <a:ln w="25400" cap="sq" cmpd="sng">
            <a:solidFill>
              <a:schemeClr val="tx1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9" name="Text Box 9"/>
          <p:cNvSpPr txBox="1"/>
          <p:nvPr/>
        </p:nvSpPr>
        <p:spPr>
          <a:xfrm>
            <a:off x="7315200" y="2757170"/>
            <a:ext cx="8382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DH</a:t>
            </a:r>
          </a:p>
        </p:txBody>
      </p:sp>
      <p:sp>
        <p:nvSpPr>
          <p:cNvPr id="10" name="Text Box 10"/>
          <p:cNvSpPr txBox="1"/>
          <p:nvPr/>
        </p:nvSpPr>
        <p:spPr>
          <a:xfrm>
            <a:off x="1116013" y="2757170"/>
            <a:ext cx="6096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N1</a:t>
            </a:r>
          </a:p>
        </p:txBody>
      </p:sp>
      <p:sp>
        <p:nvSpPr>
          <p:cNvPr id="11" name="Text Box 11"/>
          <p:cNvSpPr txBox="1"/>
          <p:nvPr/>
        </p:nvSpPr>
        <p:spPr>
          <a:xfrm>
            <a:off x="1866900" y="2757170"/>
            <a:ext cx="685800" cy="45720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N2</a:t>
            </a:r>
          </a:p>
        </p:txBody>
      </p:sp>
      <p:sp>
        <p:nvSpPr>
          <p:cNvPr id="12" name="AutoShape 12"/>
          <p:cNvSpPr/>
          <p:nvPr/>
        </p:nvSpPr>
        <p:spPr>
          <a:xfrm rot="-5402550" flipV="1">
            <a:off x="5173663" y="1585595"/>
            <a:ext cx="357187" cy="5453063"/>
          </a:xfrm>
          <a:prstGeom prst="leftBrace">
            <a:avLst>
              <a:gd name="adj1" fmla="val 127222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3" name="Text Box 13"/>
          <p:cNvSpPr txBox="1"/>
          <p:nvPr/>
        </p:nvSpPr>
        <p:spPr>
          <a:xfrm>
            <a:off x="4656138" y="4582795"/>
            <a:ext cx="1981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整个缓冲区</a:t>
            </a:r>
          </a:p>
        </p:txBody>
      </p:sp>
      <p:sp>
        <p:nvSpPr>
          <p:cNvPr id="14" name="Line 14"/>
          <p:cNvSpPr/>
          <p:nvPr/>
        </p:nvSpPr>
        <p:spPr>
          <a:xfrm>
            <a:off x="1295400" y="3515995"/>
            <a:ext cx="0" cy="2659063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5" name="Line 15"/>
          <p:cNvSpPr/>
          <p:nvPr/>
        </p:nvSpPr>
        <p:spPr>
          <a:xfrm>
            <a:off x="1295400" y="6179820"/>
            <a:ext cx="609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6" name="Line 16"/>
          <p:cNvSpPr/>
          <p:nvPr/>
        </p:nvSpPr>
        <p:spPr>
          <a:xfrm>
            <a:off x="2209800" y="3501708"/>
            <a:ext cx="0" cy="204787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</p:sp>
      <p:sp>
        <p:nvSpPr>
          <p:cNvPr id="17" name="Line 17"/>
          <p:cNvSpPr/>
          <p:nvPr/>
        </p:nvSpPr>
        <p:spPr>
          <a:xfrm>
            <a:off x="2209800" y="5544820"/>
            <a:ext cx="11430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8" name="Text Box 18"/>
          <p:cNvSpPr txBox="1"/>
          <p:nvPr/>
        </p:nvSpPr>
        <p:spPr>
          <a:xfrm>
            <a:off x="1981200" y="5986145"/>
            <a:ext cx="28194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最大可键入字符数</a:t>
            </a:r>
          </a:p>
        </p:txBody>
      </p:sp>
      <p:sp>
        <p:nvSpPr>
          <p:cNvPr id="19" name="Text Box 19"/>
          <p:cNvSpPr txBox="1"/>
          <p:nvPr/>
        </p:nvSpPr>
        <p:spPr>
          <a:xfrm>
            <a:off x="3325813" y="5338445"/>
            <a:ext cx="21971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实际键入字符数</a:t>
            </a:r>
          </a:p>
        </p:txBody>
      </p:sp>
      <p:sp>
        <p:nvSpPr>
          <p:cNvPr id="20" name="AutoShape 20"/>
          <p:cNvSpPr/>
          <p:nvPr/>
        </p:nvSpPr>
        <p:spPr>
          <a:xfrm rot="-5402550" flipV="1">
            <a:off x="4673600" y="1282383"/>
            <a:ext cx="357188" cy="4537075"/>
          </a:xfrm>
          <a:prstGeom prst="leftBrace">
            <a:avLst>
              <a:gd name="adj1" fmla="val 105851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" name="Text Box 21"/>
          <p:cNvSpPr txBox="1"/>
          <p:nvPr/>
        </p:nvSpPr>
        <p:spPr>
          <a:xfrm>
            <a:off x="3825875" y="3747770"/>
            <a:ext cx="1981200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存放键入的字符</a:t>
            </a:r>
          </a:p>
        </p:txBody>
      </p:sp>
    </p:spTree>
    <p:extLst>
      <p:ext uri="{BB962C8B-B14F-4D97-AF65-F5344CB8AC3E}">
        <p14:creationId xmlns:p14="http://schemas.microsoft.com/office/powerpoint/2010/main" val="1009128134"/>
      </p:ext>
    </p:extLst>
  </p:cSld>
  <p:clrMapOvr>
    <a:masterClrMapping/>
  </p:clrMapOvr>
  <p:transition spd="slow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5.6 DOS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功能调用</a:t>
            </a:r>
            <a:endParaRPr lang="zh-CN" altLang="en-US" dirty="0"/>
          </a:p>
        </p:txBody>
      </p:sp>
      <p:sp>
        <p:nvSpPr>
          <p:cNvPr id="4" name="Rectangle 2"/>
          <p:cNvSpPr txBox="1">
            <a:spLocks/>
          </p:cNvSpPr>
          <p:nvPr/>
        </p:nvSpPr>
        <p:spPr bwMode="auto">
          <a:xfrm>
            <a:off x="899592" y="1988840"/>
            <a:ext cx="5888990" cy="474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2400" kern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5</a:t>
            </a:r>
            <a:r>
              <a:rPr lang="zh-CN" altLang="en-US" sz="2400" kern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en-US" altLang="zh-CN" sz="2400" kern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0AH</a:t>
            </a:r>
            <a:r>
              <a:rPr lang="zh-CN" altLang="en-US" sz="2400" kern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调用</a:t>
            </a:r>
            <a:r>
              <a:rPr lang="en-US" altLang="zh-CN" sz="2400" kern="0" smtClean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-</a:t>
            </a:r>
            <a:r>
              <a:rPr lang="en-US" altLang="zh-CN" sz="2400" kern="0" smtClean="0">
                <a:latin typeface="仿宋" panose="02010609060101010101" charset="-122"/>
                <a:ea typeface="仿宋" panose="02010609060101010101" charset="-122"/>
              </a:rPr>
              <a:t>--</a:t>
            </a:r>
            <a:r>
              <a:rPr lang="zh-CN" altLang="en-US" sz="2400" kern="0" smtClean="0">
                <a:latin typeface="仿宋" panose="02010609060101010101" charset="-122"/>
                <a:ea typeface="仿宋" panose="02010609060101010101" charset="-122"/>
              </a:rPr>
              <a:t>输入字符串程序段</a:t>
            </a:r>
            <a:endParaRPr lang="en-US" altLang="zh-CN" sz="2400" kern="0" dirty="0">
              <a:latin typeface="仿宋" panose="02010609060101010101" charset="-122"/>
              <a:ea typeface="仿宋" panose="02010609060101010101" charset="-122"/>
            </a:endParaRPr>
          </a:p>
        </p:txBody>
      </p:sp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869586" y="2636912"/>
            <a:ext cx="7743190" cy="36576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DAT1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DB  20，？，20  DUP（？）</a:t>
            </a:r>
          </a:p>
          <a:p>
            <a:pPr eaLnBrk="1" hangingPunct="1"/>
            <a:endParaRPr lang="en-US" altLang="zh-CN" sz="24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None/>
            </a:pP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┇</a:t>
            </a:r>
          </a:p>
          <a:p>
            <a:pPr marL="0" indent="0" eaLnBrk="1" hangingPunct="1">
              <a:spcBef>
                <a:spcPct val="55000"/>
              </a:spcBef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DX，DAT1</a:t>
            </a:r>
          </a:p>
          <a:p>
            <a:pPr eaLnBrk="1" hangingPunct="1"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AH，0AH</a:t>
            </a:r>
          </a:p>
          <a:p>
            <a:pPr eaLnBrk="1" hangingPunct="1">
              <a:buNone/>
            </a:pPr>
            <a:r>
              <a:rPr lang="en-US" altLang="zh-CN" sz="24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  </a:t>
            </a:r>
            <a:r>
              <a:rPr lang="en-US" altLang="zh-CN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21H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5724128" y="2776260"/>
            <a:ext cx="3556000" cy="3279140"/>
            <a:chOff x="9024" y="4886"/>
            <a:chExt cx="5600" cy="5164"/>
          </a:xfrm>
        </p:grpSpPr>
        <p:grpSp>
          <p:nvGrpSpPr>
            <p:cNvPr id="7" name="组合 6"/>
            <p:cNvGrpSpPr/>
            <p:nvPr/>
          </p:nvGrpSpPr>
          <p:grpSpPr>
            <a:xfrm>
              <a:off x="9024" y="4886"/>
              <a:ext cx="2960" cy="5164"/>
              <a:chOff x="9024" y="4886"/>
              <a:chExt cx="2960" cy="5164"/>
            </a:xfrm>
          </p:grpSpPr>
          <p:grpSp>
            <p:nvGrpSpPr>
              <p:cNvPr id="9" name="组合 8"/>
              <p:cNvGrpSpPr/>
              <p:nvPr/>
            </p:nvGrpSpPr>
            <p:grpSpPr>
              <a:xfrm>
                <a:off x="9024" y="4886"/>
                <a:ext cx="2428" cy="5165"/>
                <a:chOff x="7750" y="3590"/>
                <a:chExt cx="2880" cy="6120"/>
              </a:xfrm>
            </p:grpSpPr>
            <p:sp>
              <p:nvSpPr>
                <p:cNvPr id="11" name="Rectangle 4"/>
                <p:cNvSpPr/>
                <p:nvPr/>
              </p:nvSpPr>
              <p:spPr>
                <a:xfrm>
                  <a:off x="7750" y="3590"/>
                  <a:ext cx="2880" cy="6120"/>
                </a:xfrm>
                <a:prstGeom prst="rect">
                  <a:avLst/>
                </a:prstGeom>
                <a:solidFill>
                  <a:srgbClr val="339966"/>
                </a:solidFill>
                <a:ln w="25400" cap="sq" cmpd="sng">
                  <a:solidFill>
                    <a:srgbClr val="339966"/>
                  </a:solidFill>
                  <a:prstDash val="solid"/>
                  <a:miter/>
                  <a:headEnd type="none" w="sm" len="sm"/>
                  <a:tailEnd type="none" w="lg" len="lg"/>
                </a:ln>
              </p:spPr>
              <p:txBody>
                <a:bodyPr wrap="none" anchor="ctr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2" name="Line 5"/>
                <p:cNvSpPr/>
                <p:nvPr/>
              </p:nvSpPr>
              <p:spPr>
                <a:xfrm>
                  <a:off x="7750" y="4310"/>
                  <a:ext cx="2880" cy="0"/>
                </a:xfrm>
                <a:prstGeom prst="line">
                  <a:avLst/>
                </a:prstGeom>
                <a:ln w="254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lg" len="lg"/>
                </a:ln>
              </p:spPr>
            </p:sp>
            <p:sp>
              <p:nvSpPr>
                <p:cNvPr id="13" name="Line 6"/>
                <p:cNvSpPr/>
                <p:nvPr/>
              </p:nvSpPr>
              <p:spPr>
                <a:xfrm>
                  <a:off x="7750" y="4910"/>
                  <a:ext cx="2880" cy="0"/>
                </a:xfrm>
                <a:prstGeom prst="line">
                  <a:avLst/>
                </a:prstGeom>
                <a:ln w="254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lg" len="lg"/>
                </a:ln>
              </p:spPr>
            </p:sp>
            <p:sp>
              <p:nvSpPr>
                <p:cNvPr id="14" name="Line 7"/>
                <p:cNvSpPr/>
                <p:nvPr/>
              </p:nvSpPr>
              <p:spPr>
                <a:xfrm>
                  <a:off x="7750" y="5510"/>
                  <a:ext cx="2880" cy="0"/>
                </a:xfrm>
                <a:prstGeom prst="line">
                  <a:avLst/>
                </a:prstGeom>
                <a:ln w="254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lg" len="lg"/>
                </a:ln>
              </p:spPr>
            </p:sp>
            <p:sp>
              <p:nvSpPr>
                <p:cNvPr id="15" name="Line 8"/>
                <p:cNvSpPr/>
                <p:nvPr/>
              </p:nvSpPr>
              <p:spPr>
                <a:xfrm>
                  <a:off x="7750" y="7670"/>
                  <a:ext cx="2880" cy="0"/>
                </a:xfrm>
                <a:prstGeom prst="line">
                  <a:avLst/>
                </a:prstGeom>
                <a:ln w="254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lg" len="lg"/>
                </a:ln>
              </p:spPr>
            </p:sp>
            <p:sp>
              <p:nvSpPr>
                <p:cNvPr id="16" name="Line 9"/>
                <p:cNvSpPr/>
                <p:nvPr/>
              </p:nvSpPr>
              <p:spPr>
                <a:xfrm>
                  <a:off x="7750" y="8270"/>
                  <a:ext cx="2880" cy="0"/>
                </a:xfrm>
                <a:prstGeom prst="line">
                  <a:avLst/>
                </a:prstGeom>
                <a:ln w="25400" cap="sq" cmpd="sng">
                  <a:solidFill>
                    <a:schemeClr val="tx1"/>
                  </a:solidFill>
                  <a:prstDash val="solid"/>
                  <a:headEnd type="none" w="sm" len="sm"/>
                  <a:tailEnd type="none" w="lg" len="lg"/>
                </a:ln>
              </p:spPr>
            </p:sp>
            <p:sp>
              <p:nvSpPr>
                <p:cNvPr id="17" name="Text Box 10"/>
                <p:cNvSpPr txBox="1"/>
                <p:nvPr/>
              </p:nvSpPr>
              <p:spPr>
                <a:xfrm>
                  <a:off x="8470" y="4250"/>
                  <a:ext cx="1680" cy="85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14H</a:t>
                  </a:r>
                </a:p>
              </p:txBody>
            </p:sp>
            <p:sp>
              <p:nvSpPr>
                <p:cNvPr id="18" name="Text Box 13"/>
                <p:cNvSpPr txBox="1"/>
                <p:nvPr/>
              </p:nvSpPr>
              <p:spPr>
                <a:xfrm>
                  <a:off x="8580" y="4855"/>
                  <a:ext cx="1060" cy="859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 ？</a:t>
                  </a:r>
                </a:p>
              </p:txBody>
            </p:sp>
          </p:grpSp>
          <p:sp>
            <p:nvSpPr>
              <p:cNvPr id="10" name="AutoShape 12"/>
              <p:cNvSpPr/>
              <p:nvPr/>
            </p:nvSpPr>
            <p:spPr>
              <a:xfrm>
                <a:off x="11624" y="6531"/>
                <a:ext cx="360" cy="2305"/>
              </a:xfrm>
              <a:prstGeom prst="rightBrace">
                <a:avLst>
                  <a:gd name="adj1" fmla="val 63888"/>
                  <a:gd name="adj2" fmla="val 50000"/>
                </a:avLst>
              </a:prstGeom>
              <a:noFill/>
              <a:ln w="25400" cap="sq" cmpd="sng">
                <a:solidFill>
                  <a:srgbClr val="FF6600"/>
                </a:solidFill>
                <a:prstDash val="solid"/>
                <a:headEnd type="none" w="sm" len="sm"/>
                <a:tailEnd type="none" w="lg" len="lg"/>
              </a:ln>
            </p:spPr>
            <p:txBody>
              <a:bodyPr wrap="none" anchor="ctr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" name="Text Box 14"/>
            <p:cNvSpPr txBox="1"/>
            <p:nvPr/>
          </p:nvSpPr>
          <p:spPr>
            <a:xfrm>
              <a:off x="11984" y="7324"/>
              <a:ext cx="2640" cy="62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20个字节</a:t>
              </a:r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7201990" y="3145309"/>
            <a:ext cx="975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/>
              <a:t>DAT1</a:t>
            </a:r>
          </a:p>
        </p:txBody>
      </p:sp>
    </p:spTree>
    <p:extLst>
      <p:ext uri="{BB962C8B-B14F-4D97-AF65-F5344CB8AC3E}">
        <p14:creationId xmlns:p14="http://schemas.microsoft.com/office/powerpoint/2010/main" val="2919466267"/>
      </p:ext>
    </p:extLst>
  </p:cSld>
  <p:clrMapOvr>
    <a:masterClrMapping/>
  </p:clrMapOvr>
  <p:transition spd="slow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5.2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汇编语言语句种类及格式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1249056" y="2048026"/>
            <a:ext cx="6985198" cy="437896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dirty="0" smtClean="0">
                <a:solidFill>
                  <a:schemeClr val="tx1"/>
                </a:solidFill>
              </a:rPr>
              <a:t>指令语句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伪指令语句</a:t>
            </a: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endParaRPr lang="zh-CN" altLang="en-US" dirty="0"/>
          </a:p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宏指令语句</a:t>
            </a:r>
          </a:p>
        </p:txBody>
      </p:sp>
      <p:sp>
        <p:nvSpPr>
          <p:cNvPr id="5" name="AutoShape 6"/>
          <p:cNvSpPr/>
          <p:nvPr/>
        </p:nvSpPr>
        <p:spPr>
          <a:xfrm>
            <a:off x="1033964" y="2234937"/>
            <a:ext cx="184150" cy="3684270"/>
          </a:xfrm>
          <a:prstGeom prst="leftBrace">
            <a:avLst>
              <a:gd name="adj1" fmla="val 48066"/>
              <a:gd name="adj2" fmla="val 50000"/>
            </a:avLst>
          </a:prstGeom>
          <a:noFill/>
          <a:ln w="25400" cap="sq" cmpd="sng">
            <a:solidFill>
              <a:srgbClr val="FF6600"/>
            </a:solidFill>
            <a:prstDash val="solid"/>
            <a:headEnd type="none" w="sm" len="sm"/>
            <a:tailEnd type="none" w="lg" len="lg"/>
          </a:ln>
        </p:spPr>
        <p:txBody>
          <a:bodyPr wrap="none" anchor="ctr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Line 8"/>
          <p:cNvSpPr/>
          <p:nvPr/>
        </p:nvSpPr>
        <p:spPr>
          <a:xfrm>
            <a:off x="2878088" y="2335605"/>
            <a:ext cx="1371600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7" name="Text Box 4"/>
          <p:cNvSpPr txBox="1"/>
          <p:nvPr/>
        </p:nvSpPr>
        <p:spPr>
          <a:xfrm>
            <a:off x="4212304" y="2058046"/>
            <a:ext cx="4375177" cy="553998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</a:rPr>
              <a:t>CPU</a:t>
            </a:r>
            <a:r>
              <a:rPr lang="zh-CN" altLang="en-US" sz="2000" dirty="0">
                <a:latin typeface="Times New Roman" panose="02020603050405020304" pitchFamily="18" charset="0"/>
              </a:rPr>
              <a:t>执行的语句，能够生成目标代码</a:t>
            </a:r>
          </a:p>
        </p:txBody>
      </p:sp>
      <p:sp>
        <p:nvSpPr>
          <p:cNvPr id="8" name="Line 8"/>
          <p:cNvSpPr/>
          <p:nvPr/>
        </p:nvSpPr>
        <p:spPr>
          <a:xfrm>
            <a:off x="3203848" y="4077072"/>
            <a:ext cx="1152128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9" name="Text Box 4"/>
          <p:cNvSpPr txBox="1"/>
          <p:nvPr/>
        </p:nvSpPr>
        <p:spPr>
          <a:xfrm>
            <a:off x="4382067" y="3598447"/>
            <a:ext cx="4035649" cy="95725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/>
              <a:t>指示和引导汇编程序在汇编过程中完成，某些操作（指示性语句）</a:t>
            </a:r>
            <a:endParaRPr lang="zh-CN" altLang="en-US" sz="2000" dirty="0"/>
          </a:p>
        </p:txBody>
      </p:sp>
      <p:sp>
        <p:nvSpPr>
          <p:cNvPr id="10" name="Line 8"/>
          <p:cNvSpPr/>
          <p:nvPr/>
        </p:nvSpPr>
        <p:spPr>
          <a:xfrm>
            <a:off x="3229939" y="5851430"/>
            <a:ext cx="1152128" cy="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1" name="Text Box 4"/>
          <p:cNvSpPr txBox="1"/>
          <p:nvPr/>
        </p:nvSpPr>
        <p:spPr>
          <a:xfrm>
            <a:off x="4393745" y="5343598"/>
            <a:ext cx="4199053" cy="1015663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000" dirty="0" smtClean="0">
                <a:latin typeface="Times New Roman" panose="02020603050405020304" pitchFamily="18" charset="0"/>
              </a:rPr>
              <a:t>将一个程序段，若干条指令语句用一条宏指令语句代替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312324"/>
      </p:ext>
    </p:extLst>
  </p:cSld>
  <p:clrMapOvr>
    <a:masterClrMapping/>
  </p:clrMapOvr>
  <p:transition spd="slow"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07670" y="2249562"/>
            <a:ext cx="8521700" cy="394256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25H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 smtClean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功        能</a:t>
            </a:r>
            <a:r>
              <a:rPr lang="zh-CN" altLang="en-US" b="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将中断服务程序入口地址写入中断矢量表中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调用方法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AH     25H</a:t>
            </a:r>
          </a:p>
          <a:p>
            <a:pPr marL="0" indent="0">
              <a:buNone/>
            </a:pP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DS   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中断入口地址的段地址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</a:p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DX  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中断入口地址的偏移地址</a:t>
            </a:r>
          </a:p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AL     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中断类型号</a:t>
            </a:r>
          </a:p>
          <a:p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INT 21H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3179676" y="4797152"/>
            <a:ext cx="360045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  <p:cxnSp>
        <p:nvCxnSpPr>
          <p:cNvPr id="5" name="直接箭头连接符 4"/>
          <p:cNvCxnSpPr/>
          <p:nvPr/>
        </p:nvCxnSpPr>
        <p:spPr>
          <a:xfrm flipH="1">
            <a:off x="3152596" y="5373216"/>
            <a:ext cx="360045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  <p:cxnSp>
        <p:nvCxnSpPr>
          <p:cNvPr id="6" name="直接箭头连接符 5"/>
          <p:cNvCxnSpPr/>
          <p:nvPr/>
        </p:nvCxnSpPr>
        <p:spPr>
          <a:xfrm flipH="1">
            <a:off x="3203575" y="3644900"/>
            <a:ext cx="360045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  <p:cxnSp>
        <p:nvCxnSpPr>
          <p:cNvPr id="7" name="直接箭头连接符 6"/>
          <p:cNvCxnSpPr/>
          <p:nvPr/>
        </p:nvCxnSpPr>
        <p:spPr>
          <a:xfrm flipH="1">
            <a:off x="3186050" y="4220845"/>
            <a:ext cx="360045" cy="0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arrow" w="sm" len="sm"/>
          </a:ln>
        </p:spPr>
      </p:cxnSp>
      <p:sp>
        <p:nvSpPr>
          <p:cNvPr id="2" name="矩形 1"/>
          <p:cNvSpPr/>
          <p:nvPr/>
        </p:nvSpPr>
        <p:spPr>
          <a:xfrm>
            <a:off x="1108304" y="1283708"/>
            <a:ext cx="4142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5.6 DOS</a:t>
            </a:r>
            <a:r>
              <a:rPr lang="zh-CN" altLang="en-US" dirty="0">
                <a:solidFill>
                  <a:srgbClr val="800000"/>
                </a:solidFill>
                <a:ea typeface="+mj-ea"/>
                <a:cs typeface="Times New Roman" panose="02020603050405020304" pitchFamily="18" charset="0"/>
              </a:rPr>
              <a:t>功能调用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9592" y="332656"/>
            <a:ext cx="7793037" cy="1462087"/>
          </a:xfrm>
        </p:spPr>
        <p:txBody>
          <a:bodyPr/>
          <a:lstStyle/>
          <a:p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5.7 </a:t>
            </a:r>
            <a:r>
              <a:rPr lang="en-US" altLang="zh-CN" dirty="0" smtClean="0"/>
              <a:t> </a:t>
            </a:r>
            <a:r>
              <a:rPr lang="zh-CN" altLang="en-US" dirty="0" smtClean="0"/>
              <a:t>程序</a:t>
            </a:r>
            <a:r>
              <a:rPr lang="zh-CN" altLang="en-US" dirty="0"/>
              <a:t>的基本结构</a:t>
            </a:r>
          </a:p>
        </p:txBody>
      </p:sp>
      <p:sp>
        <p:nvSpPr>
          <p:cNvPr id="4" name="Rectangle 3"/>
          <p:cNvSpPr txBox="1">
            <a:spLocks/>
          </p:cNvSpPr>
          <p:nvPr/>
        </p:nvSpPr>
        <p:spPr bwMode="auto">
          <a:xfrm>
            <a:off x="1150938" y="2276872"/>
            <a:ext cx="4142105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2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顺序结构程序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2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分支结构程序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2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循环结构程序</a:t>
            </a:r>
          </a:p>
          <a:p>
            <a:pPr algn="just" eaLnBrk="1" hangingPunct="1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sz="3200" kern="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子程序结构程序</a:t>
            </a:r>
          </a:p>
          <a:p>
            <a:pPr eaLnBrk="1" hangingPunct="1">
              <a:lnSpc>
                <a:spcPct val="115000"/>
              </a:lnSpc>
              <a:buFont typeface="Wingdings" panose="05000000000000000000" charset="0"/>
              <a:buChar char="u"/>
            </a:pPr>
            <a:endParaRPr lang="zh-CN" altLang="en-US" sz="3200" kern="0" dirty="0" smtClean="0">
              <a:solidFill>
                <a:schemeClr val="tx1"/>
              </a:solidFill>
            </a:endParaRPr>
          </a:p>
          <a:p>
            <a:pPr eaLnBrk="1" hangingPunct="1">
              <a:lnSpc>
                <a:spcPct val="115000"/>
              </a:lnSpc>
              <a:buFont typeface="Wingdings" panose="05000000000000000000" pitchFamily="2" charset="2"/>
              <a:buNone/>
            </a:pPr>
            <a:endParaRPr lang="zh-CN" altLang="en-US" sz="32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09825"/>
      </p:ext>
    </p:extLst>
  </p:cSld>
  <p:clrMapOvr>
    <a:masterClrMapping/>
  </p:clrMapOvr>
  <p:transition spd="slow"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</a:t>
            </a:r>
            <a:r>
              <a:rPr lang="en-US" altLang="zh-CN" dirty="0"/>
              <a:t> </a:t>
            </a:r>
            <a:r>
              <a:rPr lang="zh-CN" altLang="en-US" dirty="0"/>
              <a:t>程序的基本结构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4381" y="1988840"/>
            <a:ext cx="8487544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0" dirty="0" smtClean="0"/>
              <a:t>                      分支</a:t>
            </a:r>
            <a:r>
              <a:rPr lang="zh-CN" altLang="en-US" b="0" dirty="0"/>
              <a:t>结构程序</a:t>
            </a:r>
          </a:p>
        </p:txBody>
      </p:sp>
      <p:grpSp>
        <p:nvGrpSpPr>
          <p:cNvPr id="4" name="画布 71"/>
          <p:cNvGrpSpPr/>
          <p:nvPr/>
        </p:nvGrpSpPr>
        <p:grpSpPr>
          <a:xfrm>
            <a:off x="-396552" y="2636912"/>
            <a:ext cx="4608512" cy="3072130"/>
            <a:chOff x="0" y="0"/>
            <a:chExt cx="5274310" cy="3072130"/>
          </a:xfrm>
        </p:grpSpPr>
        <p:sp>
          <p:nvSpPr>
            <p:cNvPr id="5" name="画布 71"/>
            <p:cNvSpPr/>
            <p:nvPr/>
          </p:nvSpPr>
          <p:spPr>
            <a:xfrm>
              <a:off x="0" y="0"/>
              <a:ext cx="5274310" cy="3072130"/>
            </a:xfrm>
            <a:prstGeom prst="rect">
              <a:avLst/>
            </a:prstGeom>
          </p:spPr>
        </p:sp>
        <p:sp>
          <p:nvSpPr>
            <p:cNvPr id="6" name="流程图: 决策 72"/>
            <p:cNvSpPr/>
            <p:nvPr/>
          </p:nvSpPr>
          <p:spPr>
            <a:xfrm>
              <a:off x="1715135" y="513080"/>
              <a:ext cx="1750695" cy="666750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sp>
          <p:nvSpPr>
            <p:cNvPr id="7" name="流程图: 过程 73"/>
            <p:cNvSpPr/>
            <p:nvPr/>
          </p:nvSpPr>
          <p:spPr>
            <a:xfrm>
              <a:off x="1141095" y="1430655"/>
              <a:ext cx="1196975" cy="47752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cxnSp>
          <p:nvCxnSpPr>
            <p:cNvPr id="8" name="直接箭头连接符 75"/>
            <p:cNvCxnSpPr>
              <a:endCxn id="6" idx="0"/>
            </p:cNvCxnSpPr>
            <p:nvPr/>
          </p:nvCxnSpPr>
          <p:spPr>
            <a:xfrm flipH="1">
              <a:off x="2590800" y="156210"/>
              <a:ext cx="5715" cy="35687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76"/>
            <p:cNvCxnSpPr/>
            <p:nvPr/>
          </p:nvCxnSpPr>
          <p:spPr>
            <a:xfrm>
              <a:off x="1716405" y="847090"/>
              <a:ext cx="635" cy="58356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81"/>
            <p:cNvCxnSpPr>
              <a:endCxn id="11" idx="0"/>
            </p:cNvCxnSpPr>
            <p:nvPr/>
          </p:nvCxnSpPr>
          <p:spPr>
            <a:xfrm>
              <a:off x="3465195" y="858520"/>
              <a:ext cx="1270" cy="55943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流程图: 过程 82"/>
            <p:cNvSpPr/>
            <p:nvPr/>
          </p:nvSpPr>
          <p:spPr>
            <a:xfrm>
              <a:off x="2867660" y="1417955"/>
              <a:ext cx="1196975" cy="47752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cxnSp>
          <p:nvCxnSpPr>
            <p:cNvPr id="12" name="直接箭头连接符 83"/>
            <p:cNvCxnSpPr/>
            <p:nvPr/>
          </p:nvCxnSpPr>
          <p:spPr>
            <a:xfrm>
              <a:off x="1774825" y="1882775"/>
              <a:ext cx="635" cy="58356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84"/>
            <p:cNvCxnSpPr/>
            <p:nvPr/>
          </p:nvCxnSpPr>
          <p:spPr>
            <a:xfrm>
              <a:off x="3489325" y="1906270"/>
              <a:ext cx="1270" cy="55943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85"/>
            <p:cNvCxnSpPr/>
            <p:nvPr/>
          </p:nvCxnSpPr>
          <p:spPr>
            <a:xfrm>
              <a:off x="1774825" y="2444115"/>
              <a:ext cx="17145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86"/>
            <p:cNvCxnSpPr/>
            <p:nvPr/>
          </p:nvCxnSpPr>
          <p:spPr>
            <a:xfrm flipH="1">
              <a:off x="2626360" y="2428875"/>
              <a:ext cx="5715" cy="35687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画布 87"/>
          <p:cNvGrpSpPr/>
          <p:nvPr/>
        </p:nvGrpSpPr>
        <p:grpSpPr>
          <a:xfrm>
            <a:off x="3907173" y="2575317"/>
            <a:ext cx="5028565" cy="3462020"/>
            <a:chOff x="0" y="0"/>
            <a:chExt cx="5274310" cy="3643630"/>
          </a:xfrm>
        </p:grpSpPr>
        <p:sp>
          <p:nvSpPr>
            <p:cNvPr id="17" name="画布 87"/>
            <p:cNvSpPr/>
            <p:nvPr/>
          </p:nvSpPr>
          <p:spPr>
            <a:xfrm>
              <a:off x="0" y="0"/>
              <a:ext cx="5274310" cy="3643630"/>
            </a:xfrm>
          </p:spPr>
        </p:sp>
        <p:sp>
          <p:nvSpPr>
            <p:cNvPr id="18" name="流程图: 决策 72"/>
            <p:cNvSpPr/>
            <p:nvPr/>
          </p:nvSpPr>
          <p:spPr>
            <a:xfrm>
              <a:off x="1758315" y="442595"/>
              <a:ext cx="1750695" cy="666750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sp>
          <p:nvSpPr>
            <p:cNvPr id="19" name="流程图: 过程 73"/>
            <p:cNvSpPr/>
            <p:nvPr/>
          </p:nvSpPr>
          <p:spPr>
            <a:xfrm>
              <a:off x="725170" y="1810385"/>
              <a:ext cx="1196975" cy="47752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cxnSp>
          <p:nvCxnSpPr>
            <p:cNvPr id="20" name="直接箭头连接符 75"/>
            <p:cNvCxnSpPr/>
            <p:nvPr/>
          </p:nvCxnSpPr>
          <p:spPr>
            <a:xfrm flipH="1">
              <a:off x="2634615" y="78105"/>
              <a:ext cx="5715" cy="35687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76"/>
            <p:cNvCxnSpPr/>
            <p:nvPr/>
          </p:nvCxnSpPr>
          <p:spPr>
            <a:xfrm>
              <a:off x="1360805" y="1564640"/>
              <a:ext cx="10160" cy="25400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81"/>
            <p:cNvCxnSpPr/>
            <p:nvPr/>
          </p:nvCxnSpPr>
          <p:spPr>
            <a:xfrm>
              <a:off x="4053205" y="1529080"/>
              <a:ext cx="10160" cy="27622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过程 82"/>
            <p:cNvSpPr/>
            <p:nvPr/>
          </p:nvSpPr>
          <p:spPr>
            <a:xfrm>
              <a:off x="3404870" y="1797685"/>
              <a:ext cx="1196975" cy="47752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cxnSp>
          <p:nvCxnSpPr>
            <p:cNvPr id="24" name="直接箭头连接符 83"/>
            <p:cNvCxnSpPr/>
            <p:nvPr/>
          </p:nvCxnSpPr>
          <p:spPr>
            <a:xfrm>
              <a:off x="1359535" y="2296795"/>
              <a:ext cx="635" cy="58356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84"/>
            <p:cNvCxnSpPr/>
            <p:nvPr/>
          </p:nvCxnSpPr>
          <p:spPr>
            <a:xfrm>
              <a:off x="4086860" y="2303145"/>
              <a:ext cx="1270" cy="55943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86"/>
            <p:cNvCxnSpPr/>
            <p:nvPr/>
          </p:nvCxnSpPr>
          <p:spPr>
            <a:xfrm flipH="1">
              <a:off x="2667635" y="2833370"/>
              <a:ext cx="5715" cy="35687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85"/>
            <p:cNvCxnSpPr/>
            <p:nvPr/>
          </p:nvCxnSpPr>
          <p:spPr>
            <a:xfrm>
              <a:off x="1351915" y="1548130"/>
              <a:ext cx="2701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75"/>
            <p:cNvCxnSpPr/>
            <p:nvPr/>
          </p:nvCxnSpPr>
          <p:spPr>
            <a:xfrm flipH="1">
              <a:off x="2623185" y="1148715"/>
              <a:ext cx="5715" cy="35687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85"/>
            <p:cNvCxnSpPr/>
            <p:nvPr/>
          </p:nvCxnSpPr>
          <p:spPr>
            <a:xfrm>
              <a:off x="1395095" y="2855595"/>
              <a:ext cx="270129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81"/>
            <p:cNvCxnSpPr/>
            <p:nvPr/>
          </p:nvCxnSpPr>
          <p:spPr>
            <a:xfrm>
              <a:off x="2623185" y="1520190"/>
              <a:ext cx="10160" cy="27622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81"/>
            <p:cNvCxnSpPr/>
            <p:nvPr/>
          </p:nvCxnSpPr>
          <p:spPr>
            <a:xfrm>
              <a:off x="2658110" y="2533015"/>
              <a:ext cx="10160" cy="27622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103"/>
            <p:cNvSpPr txBox="1"/>
            <p:nvPr/>
          </p:nvSpPr>
          <p:spPr>
            <a:xfrm>
              <a:off x="2261235" y="1920240"/>
              <a:ext cx="761365" cy="34671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050" kern="100" dirty="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…………</a:t>
              </a:r>
            </a:p>
          </p:txBody>
        </p:sp>
      </p:grpSp>
      <p:sp>
        <p:nvSpPr>
          <p:cNvPr id="33" name="矩形 32"/>
          <p:cNvSpPr/>
          <p:nvPr/>
        </p:nvSpPr>
        <p:spPr>
          <a:xfrm>
            <a:off x="1243329" y="555058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两分支结构</a:t>
            </a:r>
          </a:p>
        </p:txBody>
      </p:sp>
      <p:sp>
        <p:nvSpPr>
          <p:cNvPr id="34" name="矩形 33"/>
          <p:cNvSpPr/>
          <p:nvPr/>
        </p:nvSpPr>
        <p:spPr>
          <a:xfrm>
            <a:off x="5518360" y="5596789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多分支结构</a:t>
            </a:r>
          </a:p>
        </p:txBody>
      </p:sp>
    </p:spTree>
    <p:extLst>
      <p:ext uri="{BB962C8B-B14F-4D97-AF65-F5344CB8AC3E}">
        <p14:creationId xmlns:p14="http://schemas.microsoft.com/office/powerpoint/2010/main" val="361083600"/>
      </p:ext>
    </p:extLst>
  </p:cSld>
  <p:clrMapOvr>
    <a:masterClrMapping/>
  </p:clrMapOvr>
  <p:transition spd="slow"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</a:t>
            </a:r>
            <a:r>
              <a:rPr lang="en-US" altLang="zh-CN" dirty="0"/>
              <a:t> </a:t>
            </a:r>
            <a:r>
              <a:rPr lang="zh-CN" altLang="en-US" dirty="0"/>
              <a:t>程序的基本结构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3016131" y="198884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循环结构程序</a:t>
            </a:r>
            <a:endParaRPr lang="zh-CN" altLang="en-US" dirty="0"/>
          </a:p>
        </p:txBody>
      </p:sp>
      <p:grpSp>
        <p:nvGrpSpPr>
          <p:cNvPr id="5" name="画布 87"/>
          <p:cNvGrpSpPr/>
          <p:nvPr/>
        </p:nvGrpSpPr>
        <p:grpSpPr>
          <a:xfrm>
            <a:off x="683568" y="2636912"/>
            <a:ext cx="3611245" cy="2579370"/>
            <a:chOff x="0" y="0"/>
            <a:chExt cx="3611245" cy="2579370"/>
          </a:xfrm>
        </p:grpSpPr>
        <p:sp>
          <p:nvSpPr>
            <p:cNvPr id="6" name="画布 87"/>
            <p:cNvSpPr/>
            <p:nvPr/>
          </p:nvSpPr>
          <p:spPr>
            <a:xfrm>
              <a:off x="0" y="0"/>
              <a:ext cx="3611245" cy="2579370"/>
            </a:xfrm>
          </p:spPr>
        </p:sp>
        <p:sp>
          <p:nvSpPr>
            <p:cNvPr id="7" name="流程图: 决策 72"/>
            <p:cNvSpPr/>
            <p:nvPr/>
          </p:nvSpPr>
          <p:spPr>
            <a:xfrm>
              <a:off x="121920" y="476885"/>
              <a:ext cx="1750695" cy="666750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cxnSp>
          <p:nvCxnSpPr>
            <p:cNvPr id="8" name="直接箭头连接符 75"/>
            <p:cNvCxnSpPr/>
            <p:nvPr/>
          </p:nvCxnSpPr>
          <p:spPr>
            <a:xfrm flipH="1">
              <a:off x="998220" y="112395"/>
              <a:ext cx="5715" cy="35687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流程图: 过程 82"/>
            <p:cNvSpPr/>
            <p:nvPr/>
          </p:nvSpPr>
          <p:spPr>
            <a:xfrm>
              <a:off x="1853565" y="1294130"/>
              <a:ext cx="1196975" cy="47752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cxnSp>
          <p:nvCxnSpPr>
            <p:cNvPr id="10" name="直接箭头连接符 75"/>
            <p:cNvCxnSpPr/>
            <p:nvPr/>
          </p:nvCxnSpPr>
          <p:spPr>
            <a:xfrm flipH="1">
              <a:off x="988695" y="1183005"/>
              <a:ext cx="3810" cy="113284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27"/>
            <p:cNvCxnSpPr/>
            <p:nvPr/>
          </p:nvCxnSpPr>
          <p:spPr>
            <a:xfrm>
              <a:off x="1897380" y="826770"/>
              <a:ext cx="528320" cy="825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28"/>
            <p:cNvCxnSpPr/>
            <p:nvPr/>
          </p:nvCxnSpPr>
          <p:spPr>
            <a:xfrm>
              <a:off x="2442845" y="835025"/>
              <a:ext cx="0" cy="3898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9"/>
            <p:cNvCxnSpPr>
              <a:stCxn id="9" idx="2"/>
            </p:cNvCxnSpPr>
            <p:nvPr/>
          </p:nvCxnSpPr>
          <p:spPr>
            <a:xfrm>
              <a:off x="2452370" y="1771650"/>
              <a:ext cx="0" cy="3619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0"/>
            <p:cNvCxnSpPr/>
            <p:nvPr/>
          </p:nvCxnSpPr>
          <p:spPr>
            <a:xfrm>
              <a:off x="2468880" y="2133600"/>
              <a:ext cx="9353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31"/>
            <p:cNvCxnSpPr/>
            <p:nvPr/>
          </p:nvCxnSpPr>
          <p:spPr>
            <a:xfrm>
              <a:off x="3395345" y="254635"/>
              <a:ext cx="0" cy="187071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32"/>
            <p:cNvCxnSpPr/>
            <p:nvPr/>
          </p:nvCxnSpPr>
          <p:spPr>
            <a:xfrm flipH="1">
              <a:off x="1049020" y="263525"/>
              <a:ext cx="234632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39"/>
            <p:cNvSpPr txBox="1"/>
            <p:nvPr/>
          </p:nvSpPr>
          <p:spPr>
            <a:xfrm>
              <a:off x="2032635" y="335915"/>
              <a:ext cx="313055" cy="47625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N</a:t>
              </a:r>
            </a:p>
          </p:txBody>
        </p:sp>
        <p:sp>
          <p:nvSpPr>
            <p:cNvPr id="18" name="文本框 140"/>
            <p:cNvSpPr txBox="1"/>
            <p:nvPr/>
          </p:nvSpPr>
          <p:spPr>
            <a:xfrm>
              <a:off x="603885" y="1426210"/>
              <a:ext cx="313055" cy="47625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Y</a:t>
              </a:r>
            </a:p>
          </p:txBody>
        </p:sp>
      </p:grpSp>
      <p:grpSp>
        <p:nvGrpSpPr>
          <p:cNvPr id="19" name="画布 120"/>
          <p:cNvGrpSpPr/>
          <p:nvPr/>
        </p:nvGrpSpPr>
        <p:grpSpPr>
          <a:xfrm>
            <a:off x="5264458" y="2530232"/>
            <a:ext cx="3101975" cy="2579370"/>
            <a:chOff x="0" y="0"/>
            <a:chExt cx="3101975" cy="2579370"/>
          </a:xfrm>
        </p:grpSpPr>
        <p:sp>
          <p:nvSpPr>
            <p:cNvPr id="20" name="画布 120"/>
            <p:cNvSpPr/>
            <p:nvPr/>
          </p:nvSpPr>
          <p:spPr>
            <a:xfrm>
              <a:off x="0" y="0"/>
              <a:ext cx="3101975" cy="2579370"/>
            </a:xfrm>
          </p:spPr>
        </p:sp>
        <p:sp>
          <p:nvSpPr>
            <p:cNvPr id="21" name="流程图: 决策 72"/>
            <p:cNvSpPr/>
            <p:nvPr/>
          </p:nvSpPr>
          <p:spPr>
            <a:xfrm>
              <a:off x="182245" y="1508760"/>
              <a:ext cx="1750695" cy="666750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cxnSp>
          <p:nvCxnSpPr>
            <p:cNvPr id="22" name="直接箭头连接符 75"/>
            <p:cNvCxnSpPr/>
            <p:nvPr/>
          </p:nvCxnSpPr>
          <p:spPr>
            <a:xfrm flipH="1">
              <a:off x="1056005" y="69850"/>
              <a:ext cx="10160" cy="51879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流程图: 过程 82"/>
            <p:cNvSpPr/>
            <p:nvPr/>
          </p:nvSpPr>
          <p:spPr>
            <a:xfrm>
              <a:off x="459740" y="636905"/>
              <a:ext cx="1196975" cy="477520"/>
            </a:xfrm>
            <a:prstGeom prst="flowChartProcess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just"/>
              <a:r>
                <a:rPr lang="en-US" altLang="zh-CN" sz="105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 </a:t>
              </a:r>
            </a:p>
          </p:txBody>
        </p:sp>
        <p:cxnSp>
          <p:nvCxnSpPr>
            <p:cNvPr id="24" name="直接箭头连接符 75"/>
            <p:cNvCxnSpPr/>
            <p:nvPr/>
          </p:nvCxnSpPr>
          <p:spPr>
            <a:xfrm flipH="1">
              <a:off x="1064260" y="1149350"/>
              <a:ext cx="5715" cy="356870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81"/>
            <p:cNvCxnSpPr/>
            <p:nvPr/>
          </p:nvCxnSpPr>
          <p:spPr>
            <a:xfrm>
              <a:off x="1073150" y="2187575"/>
              <a:ext cx="10160" cy="276225"/>
            </a:xfrm>
            <a:prstGeom prst="straightConnector1">
              <a:avLst/>
            </a:prstGeom>
            <a:noFill/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133"/>
            <p:cNvCxnSpPr/>
            <p:nvPr/>
          </p:nvCxnSpPr>
          <p:spPr>
            <a:xfrm>
              <a:off x="2542540" y="309880"/>
              <a:ext cx="0" cy="1544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134"/>
            <p:cNvCxnSpPr/>
            <p:nvPr/>
          </p:nvCxnSpPr>
          <p:spPr>
            <a:xfrm flipH="1" flipV="1">
              <a:off x="1174750" y="327660"/>
              <a:ext cx="1380490" cy="25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135"/>
            <p:cNvCxnSpPr>
              <a:stCxn id="21" idx="3"/>
            </p:cNvCxnSpPr>
            <p:nvPr/>
          </p:nvCxnSpPr>
          <p:spPr>
            <a:xfrm>
              <a:off x="1932940" y="1842135"/>
              <a:ext cx="596265" cy="31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136"/>
            <p:cNvSpPr txBox="1"/>
            <p:nvPr/>
          </p:nvSpPr>
          <p:spPr>
            <a:xfrm>
              <a:off x="511810" y="2103120"/>
              <a:ext cx="313055" cy="47625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Y</a:t>
              </a:r>
            </a:p>
          </p:txBody>
        </p:sp>
        <p:sp>
          <p:nvSpPr>
            <p:cNvPr id="30" name="文本框 137"/>
            <p:cNvSpPr txBox="1"/>
            <p:nvPr/>
          </p:nvSpPr>
          <p:spPr>
            <a:xfrm>
              <a:off x="1966595" y="1337310"/>
              <a:ext cx="313055" cy="476250"/>
            </a:xfrm>
            <a:prstGeom prst="rect">
              <a:avLst/>
            </a:prstGeom>
            <a:noFill/>
            <a:ln w="6350">
              <a:noFill/>
            </a:ln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en-US" altLang="zh-CN" sz="1400" kern="100">
                  <a:latin typeface="Times New Roman" panose="02020603050405020304"/>
                  <a:ea typeface="宋体" panose="02010600030101010101" pitchFamily="2" charset="-122"/>
                  <a:cs typeface="Times New Roman" panose="02020603050405020304"/>
                  <a:sym typeface="Times New Roman" panose="02020603050405020304"/>
                </a:rPr>
                <a:t>N</a:t>
              </a:r>
            </a:p>
          </p:txBody>
        </p:sp>
      </p:grpSp>
      <p:sp>
        <p:nvSpPr>
          <p:cNvPr id="31" name="矩形 30"/>
          <p:cNvSpPr/>
          <p:nvPr/>
        </p:nvSpPr>
        <p:spPr>
          <a:xfrm>
            <a:off x="1600508" y="5402689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先判断，后执行</a:t>
            </a:r>
          </a:p>
        </p:txBody>
      </p:sp>
      <p:sp>
        <p:nvSpPr>
          <p:cNvPr id="32" name="矩形 31"/>
          <p:cNvSpPr/>
          <p:nvPr/>
        </p:nvSpPr>
        <p:spPr>
          <a:xfrm>
            <a:off x="5223192" y="5390887"/>
            <a:ext cx="2350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先执行，后判断</a:t>
            </a:r>
          </a:p>
        </p:txBody>
      </p:sp>
    </p:spTree>
    <p:extLst>
      <p:ext uri="{BB962C8B-B14F-4D97-AF65-F5344CB8AC3E}">
        <p14:creationId xmlns:p14="http://schemas.microsoft.com/office/powerpoint/2010/main" val="81676932"/>
      </p:ext>
    </p:extLst>
  </p:cSld>
  <p:clrMapOvr>
    <a:masterClrMapping/>
  </p:clrMapOvr>
  <p:transition spd="slow"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</a:t>
            </a:r>
            <a:r>
              <a:rPr lang="en-US" altLang="zh-CN" dirty="0"/>
              <a:t> </a:t>
            </a:r>
            <a:r>
              <a:rPr lang="zh-CN" altLang="en-US" dirty="0"/>
              <a:t>程序的基本结构</a:t>
            </a:r>
          </a:p>
        </p:txBody>
      </p:sp>
      <p:sp>
        <p:nvSpPr>
          <p:cNvPr id="4" name="矩形 3"/>
          <p:cNvSpPr/>
          <p:nvPr/>
        </p:nvSpPr>
        <p:spPr>
          <a:xfrm>
            <a:off x="827584" y="2060848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子程序结构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07504" y="2636912"/>
            <a:ext cx="4536504" cy="18651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 smtClean="0">
                <a:sym typeface="+mn-ea"/>
              </a:rPr>
              <a:t>子程序</a:t>
            </a:r>
            <a:r>
              <a:rPr lang="zh-CN" altLang="en-US" b="1" dirty="0">
                <a:sym typeface="+mn-ea"/>
              </a:rPr>
              <a:t>名   </a:t>
            </a:r>
            <a:r>
              <a:rPr lang="en-US" altLang="zh-CN" dirty="0">
                <a:sym typeface="+mn-ea"/>
              </a:rPr>
              <a:t>PROC  [ NEAR / FAR ]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>
                <a:sym typeface="+mn-ea"/>
              </a:rPr>
              <a:t>                     </a:t>
            </a:r>
            <a:r>
              <a:rPr lang="en-US" altLang="zh-CN" dirty="0" smtClean="0">
                <a:sym typeface="+mn-ea"/>
              </a:rPr>
              <a:t>┇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dirty="0">
                <a:sym typeface="+mn-ea"/>
              </a:rPr>
              <a:t>                   </a:t>
            </a:r>
            <a:r>
              <a:rPr lang="en-US" altLang="zh-CN" dirty="0" smtClean="0">
                <a:sym typeface="+mn-ea"/>
              </a:rPr>
              <a:t>RET</a:t>
            </a:r>
            <a:endParaRPr lang="en-US" altLang="zh-CN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b="1" dirty="0" smtClean="0">
                <a:sym typeface="+mn-ea"/>
              </a:rPr>
              <a:t>子程序</a:t>
            </a:r>
            <a:r>
              <a:rPr lang="zh-CN" altLang="en-US" b="1" dirty="0">
                <a:sym typeface="+mn-ea"/>
              </a:rPr>
              <a:t>名   </a:t>
            </a:r>
            <a:r>
              <a:rPr lang="en-US" altLang="zh-CN" dirty="0">
                <a:sym typeface="+mn-ea"/>
              </a:rPr>
              <a:t>ENDP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46410" y="2040426"/>
            <a:ext cx="389759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     </a:t>
            </a:r>
            <a:r>
              <a:rPr lang="en-US" altLang="zh-CN" sz="2000" dirty="0">
                <a:sym typeface="+mn-ea"/>
              </a:rPr>
              <a:t>ADSUB</a:t>
            </a:r>
            <a:r>
              <a:rPr lang="zh-CN" altLang="en-US" sz="2000" dirty="0">
                <a:sym typeface="+mn-ea"/>
              </a:rPr>
              <a:t>   </a:t>
            </a:r>
            <a:r>
              <a:rPr lang="en-US" altLang="zh-CN" sz="2000" b="1" dirty="0">
                <a:sym typeface="+mn-ea"/>
              </a:rPr>
              <a:t>PROC</a:t>
            </a:r>
            <a:r>
              <a:rPr lang="en-US" altLang="zh-CN" sz="2000" dirty="0">
                <a:sym typeface="+mn-ea"/>
              </a:rPr>
              <a:t>  NEAR</a:t>
            </a:r>
            <a:endParaRPr lang="en-US" altLang="zh-CN" sz="2000" dirty="0"/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PUSH AX</a:t>
            </a:r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PUSH BX</a:t>
            </a:r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PUSH CX</a:t>
            </a:r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PUSH DX</a:t>
            </a:r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┇</a:t>
            </a:r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POP DX</a:t>
            </a:r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POP CX</a:t>
            </a:r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POP BX</a:t>
            </a:r>
          </a:p>
          <a:p>
            <a:pPr lvl="3" eaLnBrk="1" hangingPunct="1">
              <a:lnSpc>
                <a:spcPct val="120000"/>
              </a:lnSpc>
              <a:buNone/>
            </a:pPr>
            <a:r>
              <a:rPr lang="en-US" altLang="zh-CN" sz="2000" dirty="0">
                <a:sym typeface="+mn-ea"/>
              </a:rPr>
              <a:t>POP AX                        </a:t>
            </a: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000" b="1" dirty="0">
                <a:sym typeface="+mn-ea"/>
              </a:rPr>
              <a:t>                      RET</a:t>
            </a:r>
            <a:endParaRPr lang="en-US" altLang="zh-CN" sz="20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000" dirty="0">
                <a:sym typeface="+mn-ea"/>
              </a:rPr>
              <a:t>     </a:t>
            </a:r>
            <a:r>
              <a:rPr lang="en-US" altLang="zh-CN" sz="2000" dirty="0">
                <a:sym typeface="+mn-ea"/>
              </a:rPr>
              <a:t>ADSUB</a:t>
            </a:r>
            <a:r>
              <a:rPr lang="zh-CN" altLang="en-US" sz="2000" dirty="0">
                <a:sym typeface="+mn-ea"/>
              </a:rPr>
              <a:t>   </a:t>
            </a:r>
            <a:r>
              <a:rPr lang="en-US" altLang="zh-CN" sz="2000" dirty="0">
                <a:sym typeface="+mn-ea"/>
              </a:rPr>
              <a:t>ENDP</a:t>
            </a:r>
          </a:p>
        </p:txBody>
      </p:sp>
    </p:spTree>
    <p:extLst>
      <p:ext uri="{BB962C8B-B14F-4D97-AF65-F5344CB8AC3E}">
        <p14:creationId xmlns:p14="http://schemas.microsoft.com/office/powerpoint/2010/main" val="3972030253"/>
      </p:ext>
    </p:extLst>
  </p:cSld>
  <p:clrMapOvr>
    <a:masterClrMapping/>
  </p:clrMapOvr>
  <p:transition spd="slow"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980728"/>
            <a:ext cx="7793037" cy="69567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5.7 </a:t>
            </a:r>
            <a:r>
              <a:rPr lang="en-US" altLang="zh-CN" dirty="0"/>
              <a:t> </a:t>
            </a:r>
            <a:r>
              <a:rPr lang="zh-CN" altLang="en-US" dirty="0"/>
              <a:t>程序的基本结构</a:t>
            </a: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1150938" y="2204864"/>
            <a:ext cx="7343775" cy="408543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	SEGMENT </a:t>
            </a: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01H,09H,12H,21H,56H,77H,65H,22H</a:t>
            </a: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	ENDS</a:t>
            </a: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	SEGMENT</a:t>
            </a: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ASSUME CS:CODE,DS:DATA</a:t>
            </a: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START:	MOV AX, DATA</a:t>
            </a: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MOV DS, AX</a:t>
            </a: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MOV SI, 0000H			; 数据区首址</a:t>
            </a: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MOV CX, 0008H</a:t>
            </a: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;字节个数</a:t>
            </a:r>
            <a:endParaRPr lang="zh-CN" altLang="en-US" sz="1600" b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CALL BRANCH			; 调用子程序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 AH,4CH</a:t>
            </a:r>
          </a:p>
          <a:p>
            <a:pPr marL="0" indent="0">
              <a:buNone/>
            </a:pPr>
            <a:r>
              <a:rPr lang="en-US" altLang="zh-CN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16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21H</a:t>
            </a:r>
          </a:p>
          <a:p>
            <a:pPr marL="0" indent="0">
              <a:buNone/>
            </a:pPr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327262"/>
      </p:ext>
    </p:extLst>
  </p:cSld>
  <p:clrMapOvr>
    <a:masterClrMapping/>
  </p:clrMapOvr>
  <p:transition spd="slow"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71600" y="1166969"/>
            <a:ext cx="8823960" cy="535940"/>
          </a:xfrm>
        </p:spPr>
        <p:txBody>
          <a:bodyPr/>
          <a:lstStyle/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1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：键盘上键入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50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个大小写字母，并在屏幕上</a:t>
            </a:r>
            <a:r>
              <a:rPr lang="zh-CN" altLang="en-US" sz="2400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显示</a:t>
            </a:r>
            <a:r>
              <a:rPr lang="en-US" altLang="zh-CN" sz="2400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/>
            </a:r>
            <a:br>
              <a:rPr lang="en-US" altLang="zh-CN" sz="2400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</a:br>
            <a:r>
              <a:rPr lang="zh-CN" altLang="en-US" sz="2400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50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个字符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05646" y="2024762"/>
            <a:ext cx="4076065" cy="388859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KK1: MOV DL,[SI]</a:t>
            </a: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MOV AH,02H</a:t>
            </a: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INT 21H</a:t>
            </a: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INC SI</a:t>
            </a: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LOOP KK1</a:t>
            </a: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方法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显示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2:</a:t>
            </a: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MOV  DX,OFFSET BUF</a:t>
            </a: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MOV AH,09H</a:t>
            </a: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INT 21H</a:t>
            </a: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MOV AH,4CH</a:t>
            </a:r>
          </a:p>
          <a:p>
            <a:pPr marL="0" indent="0">
              <a:buNone/>
            </a:pP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INT 21H</a:t>
            </a:r>
            <a:endParaRPr lang="en-US" altLang="zh-CN" sz="1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</a:t>
            </a:r>
            <a:r>
              <a:rPr lang="en-US" altLang="zh-CN" sz="1400" kern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CODE ENDS</a:t>
            </a:r>
          </a:p>
          <a:p>
            <a:pPr marL="0" indent="0">
              <a:buNone/>
            </a:pPr>
            <a:r>
              <a:rPr lang="en-US" altLang="zh-CN" sz="1400" kern="1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START</a:t>
            </a:r>
            <a:endParaRPr lang="en-US" altLang="zh-CN" sz="1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83568" y="1988840"/>
            <a:ext cx="4076065" cy="39604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新宋体" panose="02010609030101010101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新宋体" panose="02010609030101010101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新宋体" panose="0201060903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 DB 50DUP</a:t>
            </a:r>
            <a:r>
              <a:rPr lang="en-US" altLang="zh-C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(?)</a:t>
            </a:r>
          </a:p>
          <a:p>
            <a:pPr marL="0" indent="0">
              <a:buNone/>
            </a:pPr>
            <a:r>
              <a:rPr lang="en-US" altLang="zh-CN" sz="14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ENDS 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CS:CODE,DS:DATA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 MOV AX,DATA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DS,AX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 SI, OFFSET BUF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KK:        MOV AH,01H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INT 21H 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MOV [SI], AL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INC SI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LOOP KK</a:t>
            </a:r>
          </a:p>
          <a:p>
            <a:pPr marL="0" indent="0">
              <a:buNone/>
            </a:pPr>
            <a:r>
              <a:rPr lang="zh-CN" altLang="en-US" sz="1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方法</a:t>
            </a:r>
            <a:r>
              <a:rPr lang="zh-CN" altLang="en-US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显示</a:t>
            </a:r>
            <a:r>
              <a:rPr lang="en-US" altLang="zh-CN" sz="1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1: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MOV SI, OFFSET BUF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MOV CX,50</a:t>
            </a:r>
          </a:p>
          <a:p>
            <a:pPr marL="0" indent="0">
              <a:buNone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584" y="1268760"/>
            <a:ext cx="8750935" cy="502285"/>
          </a:xfrm>
        </p:spPr>
        <p:txBody>
          <a:bodyPr/>
          <a:lstStyle/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2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：若从键盘用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0AH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输入不多余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50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个字符，调用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09H 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输出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1155" y="2132856"/>
            <a:ext cx="4004945" cy="409763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SEGMENT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 DB 50,?,50(?);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KK   DB ?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ENDS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SEGMENT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CS:CODE,DS:DATA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START: MOV AX,DATA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MOV DS,AX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MOV DX,OFFSET BUF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MOV AH,0AH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INT 21H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MOV DL,BUF+1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MOV SI,OFFSET BUF+2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MOV DH,0;</a:t>
            </a: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          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4356100" y="2132856"/>
            <a:ext cx="4004945" cy="432089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新宋体" panose="02010609030101010101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新宋体" panose="02010609030101010101" charset="-122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20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新宋体" panose="02010609030101010101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SI,DX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BYRE PTR[SI],$</a:t>
            </a:r>
          </a:p>
          <a:p>
            <a:pPr marL="0" indent="0">
              <a:buNone/>
            </a:pPr>
            <a:r>
              <a:rPr lang="en-US" altLang="zh-CN" sz="1400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MOV DL,ODH</a:t>
            </a:r>
          </a:p>
          <a:p>
            <a:pPr marL="0" indent="0">
              <a:buNone/>
            </a:pPr>
            <a:r>
              <a:rPr lang="en-US" altLang="zh-CN" sz="1400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MOV AH,02H</a:t>
            </a:r>
          </a:p>
          <a:p>
            <a:pPr marL="0" indent="0">
              <a:buNone/>
            </a:pPr>
            <a:r>
              <a:rPr lang="en-US" altLang="zh-CN" sz="1400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 21H</a:t>
            </a:r>
          </a:p>
          <a:p>
            <a:pPr marL="0" indent="0">
              <a:buNone/>
            </a:pPr>
            <a:r>
              <a:rPr lang="en-US" altLang="zh-CN" sz="1400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MOV DL,0AH</a:t>
            </a:r>
          </a:p>
          <a:p>
            <a:pPr marL="0" indent="0">
              <a:buNone/>
            </a:pPr>
            <a:r>
              <a:rPr lang="en-US" altLang="zh-CN" sz="1400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MOV AH,02H</a:t>
            </a:r>
          </a:p>
          <a:p>
            <a:pPr marL="0" indent="0">
              <a:buNone/>
            </a:pPr>
            <a:r>
              <a:rPr lang="en-US" altLang="zh-CN" sz="1400" b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 21H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DX,OFFSET BUF+2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AH,09H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21H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MOV AH,4CH</a:t>
            </a: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INT 21H</a:t>
            </a:r>
            <a:endParaRPr lang="en-US" altLang="zh-CN" sz="1400" b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CODE ENDS</a:t>
            </a:r>
            <a:endParaRPr lang="en-US" altLang="zh-CN" sz="1400" b="0" kern="12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indent="0">
              <a:buNone/>
            </a:pPr>
            <a:r>
              <a:rPr lang="en-US" altLang="zh-CN" sz="1400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START</a:t>
            </a:r>
            <a:endParaRPr lang="en-US" altLang="zh-CN" sz="1400" b="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zh-CN" sz="20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dirty="0"/>
              <a:t>          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练习题</a:t>
            </a:r>
            <a:r>
              <a:rPr lang="en-US" altLang="zh-CN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3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本程序实现什么功能</a:t>
            </a:r>
            <a:r>
              <a:rPr lang="en-US" altLang="zh-CN" sz="2400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r>
              <a:rPr lang="zh-CN" altLang="en-US" sz="2400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结果</a:t>
            </a:r>
            <a:r>
              <a:rPr lang="zh-CN" altLang="en-US" sz="2400" b="1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在哪里</a:t>
            </a:r>
            <a:r>
              <a:rPr lang="en-US" altLang="zh-CN" sz="2400" b="1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2688" y="2017712"/>
            <a:ext cx="7772400" cy="4507632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程序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 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20H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MOV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   AL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30H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CL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 AX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ADLOP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ADD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ADC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AH</a:t>
            </a:r>
            <a:r>
              <a:rPr lang="zh-CN" altLang="en-U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DEC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JNZ   </a:t>
            </a:r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ADLOP</a:t>
            </a:r>
          </a:p>
          <a:p>
            <a:r>
              <a:rPr lang="en-US" altLang="zh-CN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altLang="zh-CN" sz="18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HLT      </a:t>
            </a:r>
            <a:endParaRPr lang="en-US" altLang="zh-CN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73295"/>
      </p:ext>
    </p:extLst>
  </p:cSld>
  <p:clrMapOvr>
    <a:masterClrMapping/>
  </p:clrMapOvr>
  <p:transition spd="slow">
    <p:zoom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83260" y="2060848"/>
            <a:ext cx="7772400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程序，将自定义的三个符号数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的最大者送入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字单元。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8722691"/>
      </p:ext>
    </p:extLst>
  </p:cSld>
  <p:clrMapOvr>
    <a:masterClrMapping/>
  </p:clrMapOvr>
  <p:transition spd="slow"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5.2 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汇编语言语句种类及格式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060848"/>
            <a:ext cx="8343528" cy="41148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[名字项]</a:t>
            </a:r>
            <a:r>
              <a:rPr lang="zh-CN" altLang="en-US" dirty="0"/>
              <a:t>  </a:t>
            </a:r>
            <a:r>
              <a:rPr lang="zh-CN" altLang="en-US" dirty="0">
                <a:solidFill>
                  <a:srgbClr val="990033"/>
                </a:solidFill>
              </a:rPr>
              <a:t>操作码项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chemeClr val="tx1"/>
                </a:solidFill>
              </a:rPr>
              <a:t>[操作数]，[操作数] [ ；注释]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899592" y="2564904"/>
            <a:ext cx="5727065" cy="2178050"/>
            <a:chOff x="1150" y="4949"/>
            <a:chExt cx="11348" cy="3430"/>
          </a:xfrm>
        </p:grpSpPr>
        <p:sp>
          <p:nvSpPr>
            <p:cNvPr id="5" name="Line 4"/>
            <p:cNvSpPr/>
            <p:nvPr/>
          </p:nvSpPr>
          <p:spPr>
            <a:xfrm>
              <a:off x="2060" y="5004"/>
              <a:ext cx="410" cy="1365"/>
            </a:xfrm>
            <a:prstGeom prst="line">
              <a:avLst/>
            </a:prstGeom>
            <a:ln w="25400" cap="sq" cmpd="sng">
              <a:solidFill>
                <a:srgbClr val="FF6600"/>
              </a:solidFill>
              <a:prstDash val="solid"/>
              <a:headEnd type="none" w="sm" len="sm"/>
              <a:tailEnd type="triangle" w="lg" len="lg"/>
            </a:ln>
          </p:spPr>
        </p:sp>
        <p:sp>
          <p:nvSpPr>
            <p:cNvPr id="6" name="Text Box 5"/>
            <p:cNvSpPr txBox="1"/>
            <p:nvPr/>
          </p:nvSpPr>
          <p:spPr>
            <a:xfrm>
              <a:off x="1150" y="6369"/>
              <a:ext cx="4313" cy="201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lnSpc>
                  <a:spcPct val="115000"/>
                </a:lnSpc>
                <a:spcBef>
                  <a:spcPct val="2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指令的符号地址</a:t>
              </a:r>
            </a:p>
            <a:p>
              <a:pPr>
                <a:lnSpc>
                  <a:spcPct val="11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标号后要有冒号</a:t>
              </a:r>
            </a:p>
            <a:p>
              <a:pPr>
                <a:lnSpc>
                  <a:spcPct val="115000"/>
                </a:lnSpc>
                <a:spcBef>
                  <a:spcPct val="20000"/>
                </a:spcBef>
              </a:pPr>
              <a:r>
                <a:rPr lang="zh-CN" altLang="en-US" sz="20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伪指令不加冒号</a:t>
              </a:r>
            </a:p>
          </p:txBody>
        </p:sp>
        <p:sp>
          <p:nvSpPr>
            <p:cNvPr id="7" name="Line 6"/>
            <p:cNvSpPr/>
            <p:nvPr/>
          </p:nvSpPr>
          <p:spPr>
            <a:xfrm>
              <a:off x="5840" y="4949"/>
              <a:ext cx="225" cy="1022"/>
            </a:xfrm>
            <a:prstGeom prst="line">
              <a:avLst/>
            </a:prstGeom>
            <a:ln w="25400" cap="sq" cmpd="sng">
              <a:solidFill>
                <a:srgbClr val="FF6600"/>
              </a:solidFill>
              <a:prstDash val="solid"/>
              <a:headEnd type="none" w="sm" len="sm"/>
              <a:tailEnd type="triangle" w="lg" len="lg"/>
            </a:ln>
          </p:spPr>
        </p:sp>
        <p:sp>
          <p:nvSpPr>
            <p:cNvPr id="8" name="Text Box 7"/>
            <p:cNvSpPr txBox="1"/>
            <p:nvPr/>
          </p:nvSpPr>
          <p:spPr>
            <a:xfrm>
              <a:off x="5385" y="6084"/>
              <a:ext cx="2040" cy="628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助记符</a:t>
              </a:r>
            </a:p>
          </p:txBody>
        </p:sp>
        <p:sp>
          <p:nvSpPr>
            <p:cNvPr id="9" name="Text Box 9"/>
            <p:cNvSpPr txBox="1"/>
            <p:nvPr/>
          </p:nvSpPr>
          <p:spPr>
            <a:xfrm>
              <a:off x="9240" y="6651"/>
              <a:ext cx="3258" cy="1113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000" b="1" dirty="0">
                  <a:latin typeface="Times New Roman" panose="02020603050405020304" pitchFamily="18" charset="0"/>
                </a:rPr>
                <a:t>可以多个操作数</a:t>
              </a:r>
            </a:p>
          </p:txBody>
        </p:sp>
        <p:sp>
          <p:nvSpPr>
            <p:cNvPr id="10" name="Line 10"/>
            <p:cNvSpPr/>
            <p:nvPr/>
          </p:nvSpPr>
          <p:spPr>
            <a:xfrm flipH="1">
              <a:off x="11020" y="5064"/>
              <a:ext cx="715" cy="1700"/>
            </a:xfrm>
            <a:prstGeom prst="line">
              <a:avLst/>
            </a:prstGeom>
            <a:ln w="25400" cap="sq" cmpd="sng">
              <a:solidFill>
                <a:srgbClr val="FF6600"/>
              </a:solidFill>
              <a:prstDash val="solid"/>
              <a:headEnd type="none" w="sm" len="sm"/>
              <a:tailEnd type="triangle" w="lg" len="lg"/>
            </a:ln>
          </p:spPr>
        </p:sp>
      </p:grpSp>
      <p:sp>
        <p:nvSpPr>
          <p:cNvPr id="12" name="文本框 11"/>
          <p:cNvSpPr txBox="1"/>
          <p:nvPr/>
        </p:nvSpPr>
        <p:spPr>
          <a:xfrm>
            <a:off x="611560" y="5045520"/>
            <a:ext cx="8199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名字项</a:t>
            </a:r>
            <a:r>
              <a:rPr lang="zh-CN" altLang="en-US" sz="2000" dirty="0" smtClean="0"/>
              <a:t>：是一个符号，可以是变量，标号，符号常数，段名，子程序名</a:t>
            </a:r>
            <a:endParaRPr lang="en-US" altLang="zh-CN" sz="2000" dirty="0" smtClean="0"/>
          </a:p>
          <a:p>
            <a:endParaRPr lang="en-US" altLang="zh-CN" sz="2000" dirty="0"/>
          </a:p>
          <a:p>
            <a:r>
              <a:rPr lang="zh-CN" altLang="en-US" sz="2000" b="1" dirty="0" smtClean="0"/>
              <a:t>操作码项</a:t>
            </a:r>
            <a:r>
              <a:rPr lang="en-US" altLang="zh-CN" sz="2000" dirty="0" smtClean="0"/>
              <a:t>: </a:t>
            </a:r>
            <a:r>
              <a:rPr lang="zh-CN" altLang="en-US" sz="2000" dirty="0" smtClean="0"/>
              <a:t>任何汇编语言中都不能省略，是各类指令的助记符。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0368487"/>
      </p:ext>
    </p:extLst>
  </p:cSld>
  <p:clrMapOvr>
    <a:masterClrMapping/>
  </p:clrMapOvr>
  <p:transition spd="slow">
    <p:zoom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练习题</a:t>
            </a:r>
            <a:r>
              <a:rPr lang="en-US" altLang="zh-CN" dirty="0" smtClean="0"/>
              <a:t>4</a:t>
            </a:r>
            <a:r>
              <a:rPr lang="zh-CN" altLang="en-US" dirty="0" smtClean="0"/>
              <a:t>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000" b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编写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程序，将自定义的三个符号数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的最大者送入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字单元。</a:t>
            </a:r>
          </a:p>
          <a:p>
            <a:r>
              <a:rPr lang="zh-CN" altLang="en-US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答：	</a:t>
            </a:r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AX, X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CMP	AX, Y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JGE		NEXT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	AX,Y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NEXT:	CMP		AX, Z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JGE		NEXT1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 	AX, Z</a:t>
            </a:r>
          </a:p>
          <a:p>
            <a:r>
              <a:rPr lang="en-US" altLang="zh-C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NEXT1:	MOV 	MAX, AX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1279125"/>
      </p:ext>
    </p:extLst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5.3    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伪指令</a:t>
            </a:r>
            <a:endParaRPr lang="zh-CN" alt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576" y="1916832"/>
            <a:ext cx="8188398" cy="4608512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zh-CN" alt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  汇编程序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对源程序汇编期间，由伪指令可以完成对</a:t>
            </a:r>
            <a:r>
              <a:rPr lang="zh-CN" altLang="en-US" sz="2000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数据</a:t>
            </a:r>
            <a:r>
              <a:rPr lang="zh-CN" altLang="en-US" sz="2000" dirty="0" smtClean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区</a:t>
            </a:r>
            <a:r>
              <a:rPr lang="zh-CN" alt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定义</a:t>
            </a:r>
            <a:r>
              <a:rPr lang="zh-CN" altLang="en-US" sz="20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，分配存储器，指示程序结束和</a:t>
            </a:r>
            <a:r>
              <a:rPr lang="zh-CN" altLang="en-US" sz="2000" dirty="0" smtClean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开始作用：</a:t>
            </a:r>
            <a:endParaRPr lang="en-US" altLang="zh-CN" sz="2000" dirty="0" smtClean="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1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、数据定义语句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、符号定义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语句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3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、段定义</a:t>
            </a:r>
            <a:r>
              <a:rPr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语句</a:t>
            </a:r>
            <a:endParaRPr lang="en-US" altLang="zh-CN" sz="2000" dirty="0" smtClean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ct val="50000"/>
              </a:spcBef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4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、过程定义语句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ct val="5000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、程序开始和结束语句</a:t>
            </a:r>
          </a:p>
        </p:txBody>
      </p:sp>
    </p:spTree>
    <p:extLst>
      <p:ext uri="{BB962C8B-B14F-4D97-AF65-F5344CB8AC3E}">
        <p14:creationId xmlns:p14="http://schemas.microsoft.com/office/powerpoint/2010/main" val="1899110142"/>
      </p:ext>
    </p:extLst>
  </p:cSld>
  <p:clrMapOvr>
    <a:masterClrMapping/>
  </p:clrMapOvr>
  <p:transition spd="slow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3" name="Rectangle 2"/>
          <p:cNvSpPr>
            <a:spLocks noGrp="1"/>
          </p:cNvSpPr>
          <p:nvPr>
            <p:ph type="title"/>
          </p:nvPr>
        </p:nvSpPr>
        <p:spPr>
          <a:xfrm>
            <a:off x="1135430" y="831722"/>
            <a:ext cx="7453579" cy="862330"/>
          </a:xfrm>
        </p:spPr>
        <p:txBody>
          <a:bodyPr vert="horz" wrap="square" lIns="91440" tIns="45720" rIns="91440" bIns="45720" anchor="b"/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5.3    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伪指令</a:t>
            </a:r>
            <a:r>
              <a:rPr lang="en-US" altLang="zh-CN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---</a:t>
            </a:r>
            <a:r>
              <a:rPr lang="zh-CN" alt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定义伪指令</a:t>
            </a:r>
          </a:p>
        </p:txBody>
      </p:sp>
      <p:sp>
        <p:nvSpPr>
          <p:cNvPr id="102403" name="Rectangle 3"/>
          <p:cNvSpPr>
            <a:spLocks noGrp="1"/>
          </p:cNvSpPr>
          <p:nvPr>
            <p:ph idx="1"/>
          </p:nvPr>
        </p:nvSpPr>
        <p:spPr>
          <a:xfrm>
            <a:off x="605480" y="1944409"/>
            <a:ext cx="8135620" cy="2098675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spcAft>
                <a:spcPct val="50000"/>
              </a:spcAft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 定义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zh-CN" altLang="en-US" sz="2400" b="0" dirty="0">
                <a:solidFill>
                  <a:schemeClr val="tx1"/>
                </a:solidFill>
              </a:rPr>
              <a:t>用于定义数据区中变量的类型及大小</a:t>
            </a:r>
          </a:p>
          <a:p>
            <a:pPr marL="0" indent="0" eaLnBrk="1" hangingPunct="1">
              <a:buNone/>
            </a:pPr>
            <a:r>
              <a:rPr lang="zh-CN" altLang="en-US" sz="2400" dirty="0" smtClean="0">
                <a:solidFill>
                  <a:srgbClr val="C00000"/>
                </a:solidFill>
              </a:rPr>
              <a:t> 格式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zh-CN" altLang="en-US" sz="2400" dirty="0">
                <a:solidFill>
                  <a:schemeClr val="tx1"/>
                </a:solidFill>
              </a:rPr>
              <a:t>变量名</a:t>
            </a:r>
            <a:r>
              <a:rPr lang="en-US" altLang="zh-CN" sz="2400" dirty="0">
                <a:solidFill>
                  <a:schemeClr val="tx1"/>
                </a:solidFill>
              </a:rPr>
              <a:t>]   </a:t>
            </a:r>
            <a:r>
              <a:rPr lang="zh-CN" altLang="en-US" sz="2400" dirty="0"/>
              <a:t>助记符</a:t>
            </a:r>
            <a:r>
              <a:rPr lang="zh-CN" altLang="en-US" sz="2400" dirty="0">
                <a:solidFill>
                  <a:schemeClr val="tx1"/>
                </a:solidFill>
              </a:rPr>
              <a:t>  操作数，</a:t>
            </a:r>
            <a:r>
              <a:rPr lang="zh-CN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…</a:t>
            </a:r>
            <a:r>
              <a:rPr lang="zh-CN" altLang="en-US" sz="2400" dirty="0">
                <a:solidFill>
                  <a:schemeClr val="tx1"/>
                </a:solidFill>
              </a:rPr>
              <a:t>    ；</a:t>
            </a:r>
            <a:r>
              <a:rPr lang="en-US" altLang="zh-CN" sz="2400" dirty="0">
                <a:solidFill>
                  <a:schemeClr val="tx1"/>
                </a:solidFill>
              </a:rPr>
              <a:t>[</a:t>
            </a:r>
            <a:r>
              <a:rPr lang="zh-CN" altLang="en-US" sz="2400" dirty="0">
                <a:solidFill>
                  <a:schemeClr val="tx1"/>
                </a:solidFill>
              </a:rPr>
              <a:t>注释</a:t>
            </a:r>
            <a:r>
              <a:rPr lang="en-US" altLang="zh-CN" sz="24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2404" name="Text Box 4"/>
          <p:cNvSpPr txBox="1"/>
          <p:nvPr/>
        </p:nvSpPr>
        <p:spPr>
          <a:xfrm>
            <a:off x="1111928" y="3768109"/>
            <a:ext cx="1316037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符号地址</a:t>
            </a:r>
          </a:p>
        </p:txBody>
      </p:sp>
      <p:sp>
        <p:nvSpPr>
          <p:cNvPr id="102405" name="Line 5"/>
          <p:cNvSpPr/>
          <p:nvPr/>
        </p:nvSpPr>
        <p:spPr>
          <a:xfrm flipH="1">
            <a:off x="1769947" y="3136285"/>
            <a:ext cx="595312" cy="68580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02408" name="Line 8"/>
          <p:cNvSpPr/>
          <p:nvPr/>
        </p:nvSpPr>
        <p:spPr>
          <a:xfrm>
            <a:off x="3884929" y="3076287"/>
            <a:ext cx="19685" cy="685165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102409" name="Text Box 9"/>
          <p:cNvSpPr txBox="1"/>
          <p:nvPr/>
        </p:nvSpPr>
        <p:spPr>
          <a:xfrm>
            <a:off x="3004501" y="3966546"/>
            <a:ext cx="1800225" cy="396875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定义变量类型</a:t>
            </a:r>
          </a:p>
        </p:txBody>
      </p:sp>
      <p:sp>
        <p:nvSpPr>
          <p:cNvPr id="102410" name="Text Box 10"/>
          <p:cNvSpPr txBox="1"/>
          <p:nvPr/>
        </p:nvSpPr>
        <p:spPr>
          <a:xfrm>
            <a:off x="5004048" y="4001968"/>
            <a:ext cx="2925445" cy="39878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Times New Roman" panose="02020603050405020304" pitchFamily="18" charset="0"/>
              </a:rPr>
              <a:t>定义变量值及区域大小</a:t>
            </a:r>
          </a:p>
        </p:txBody>
      </p:sp>
      <p:sp>
        <p:nvSpPr>
          <p:cNvPr id="102411" name="Line 11"/>
          <p:cNvSpPr/>
          <p:nvPr/>
        </p:nvSpPr>
        <p:spPr>
          <a:xfrm>
            <a:off x="5216876" y="3075234"/>
            <a:ext cx="981075" cy="713740"/>
          </a:xfrm>
          <a:prstGeom prst="line">
            <a:avLst/>
          </a:prstGeom>
          <a:ln w="25400" cap="sq" cmpd="sng">
            <a:solidFill>
              <a:srgbClr val="FF6600"/>
            </a:solidFill>
            <a:prstDash val="solid"/>
            <a:headEnd type="none" w="sm" len="sm"/>
            <a:tailEnd type="triangle" w="lg" len="lg"/>
          </a:ln>
        </p:spPr>
      </p:sp>
      <p:sp>
        <p:nvSpPr>
          <p:cNvPr id="2" name="Rectangle 2"/>
          <p:cNvSpPr>
            <a:spLocks noGrp="1"/>
          </p:cNvSpPr>
          <p:nvPr/>
        </p:nvSpPr>
        <p:spPr>
          <a:xfrm>
            <a:off x="467995" y="4893330"/>
            <a:ext cx="8121015" cy="8623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400" b="1" dirty="0" smtClean="0">
                <a:solidFill>
                  <a:srgbClr val="C0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功能：</a:t>
            </a:r>
            <a:r>
              <a:rPr lang="zh-CN" altLang="en-US" sz="2400" dirty="0" smtClean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建立</a:t>
            </a:r>
            <a:r>
              <a:rPr lang="zh-CN" altLang="en-US" sz="2400" kern="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原始</a:t>
            </a:r>
            <a:r>
              <a:rPr lang="zh-CN" altLang="en-US" sz="2400" dirty="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的数据区，为处理的数据数据设计结构，赋初值，安排内存空间，工作区预留空间</a:t>
            </a:r>
          </a:p>
        </p:txBody>
      </p:sp>
    </p:spTree>
    <p:extLst>
      <p:ext uri="{BB962C8B-B14F-4D97-AF65-F5344CB8AC3E}">
        <p14:creationId xmlns:p14="http://schemas.microsoft.com/office/powerpoint/2010/main" val="4221725415"/>
      </p:ext>
    </p:extLst>
  </p:cSld>
  <p:clrMapOvr>
    <a:masterClrMapping/>
  </p:clrMapOvr>
  <p:transition spd="slow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2"/>
          <p:cNvSpPr>
            <a:spLocks noGrp="1"/>
          </p:cNvSpPr>
          <p:nvPr>
            <p:ph type="title"/>
          </p:nvPr>
        </p:nvSpPr>
        <p:spPr>
          <a:xfrm>
            <a:off x="746551" y="1916832"/>
            <a:ext cx="8012919" cy="576064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sz="2800" dirty="0" smtClean="0">
                <a:latin typeface="仿宋" panose="02010609060101010101" charset="-122"/>
                <a:ea typeface="仿宋" panose="02010609060101010101" charset="-122"/>
              </a:rPr>
              <a:t>1</a:t>
            </a:r>
            <a:br>
              <a:rPr lang="en-US" altLang="zh-CN" sz="2800" dirty="0" smtClean="0"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800" dirty="0">
                <a:latin typeface="仿宋" panose="02010609060101010101" charset="-122"/>
                <a:ea typeface="仿宋" panose="02010609060101010101" charset="-122"/>
              </a:rPr>
              <a:t/>
            </a:r>
            <a:br>
              <a:rPr lang="en-US" altLang="zh-CN" sz="2800" dirty="0"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800" dirty="0" smtClean="0">
                <a:latin typeface="仿宋" panose="02010609060101010101" charset="-122"/>
                <a:ea typeface="仿宋" panose="02010609060101010101" charset="-122"/>
              </a:rPr>
              <a:t/>
            </a:r>
            <a:br>
              <a:rPr lang="en-US" altLang="zh-CN" sz="2800" dirty="0" smtClean="0">
                <a:latin typeface="仿宋" panose="02010609060101010101" charset="-122"/>
                <a:ea typeface="仿宋" panose="02010609060101010101" charset="-122"/>
              </a:rPr>
            </a:br>
            <a:r>
              <a:rPr lang="en-US" altLang="zh-CN" sz="2800" dirty="0" smtClean="0">
                <a:latin typeface="仿宋" panose="02010609060101010101" charset="-122"/>
                <a:ea typeface="仿宋" panose="02010609060101010101" charset="-122"/>
              </a:rPr>
              <a:t>1</a:t>
            </a:r>
            <a:r>
              <a:rPr lang="zh-CN" altLang="en-US" sz="2800" dirty="0" smtClean="0">
                <a:latin typeface="仿宋" panose="02010609060101010101" charset="-122"/>
                <a:ea typeface="仿宋" panose="02010609060101010101" charset="-122"/>
              </a:rPr>
              <a:t>）数据</a:t>
            </a:r>
            <a:r>
              <a:rPr lang="zh-CN" altLang="en-US" sz="2800" dirty="0">
                <a:latin typeface="仿宋" panose="02010609060101010101" charset="-122"/>
                <a:ea typeface="仿宋" panose="02010609060101010101" charset="-122"/>
              </a:rPr>
              <a:t>定义伪指令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</a:rPr>
              <a:t>助记符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>
          <a:xfrm>
            <a:off x="827584" y="2492896"/>
            <a:ext cx="7755890" cy="324036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DB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定义的变量为字节型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 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字节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DW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定义的变量为字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类型  （</a:t>
            </a:r>
            <a:r>
              <a:rPr lang="en-US" altLang="zh-CN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字节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DD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定义的变量为双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字型   （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4字节）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DQ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定义的变量为4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字型     （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8字节）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20000"/>
              </a:lnSpc>
              <a:buNone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DT  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定义的变量为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5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字型     </a:t>
            </a:r>
            <a:r>
              <a:rPr lang="zh-CN" altLang="en-US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  <a:sym typeface="+mn-ea"/>
              </a:rPr>
              <a:t>字节）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399363" name="Rectangle 2"/>
          <p:cNvSpPr>
            <a:spLocks noGrp="1"/>
          </p:cNvSpPr>
          <p:nvPr/>
        </p:nvSpPr>
        <p:spPr>
          <a:xfrm>
            <a:off x="850238" y="899681"/>
            <a:ext cx="7909232" cy="8623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2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5.3  </a:t>
            </a:r>
            <a:r>
              <a:rPr lang="zh-CN" altLang="en-US" sz="3200" b="1" dirty="0" smtClean="0">
                <a:latin typeface="+mn-ea"/>
                <a:ea typeface="+mn-ea"/>
                <a:cs typeface="Times New Roman" panose="02020603050405020304" pitchFamily="18" charset="0"/>
              </a:rPr>
              <a:t>伪指令</a:t>
            </a:r>
            <a:r>
              <a:rPr lang="en-US" altLang="zh-CN" sz="3200" b="1" dirty="0" smtClean="0">
                <a:latin typeface="+mn-ea"/>
                <a:ea typeface="+mn-ea"/>
                <a:cs typeface="Times New Roman" panose="02020603050405020304" pitchFamily="18" charset="0"/>
              </a:rPr>
              <a:t>--</a:t>
            </a:r>
            <a:r>
              <a:rPr lang="zh-CN" altLang="en-US" sz="3200" b="1" dirty="0" smtClean="0">
                <a:latin typeface="+mn-ea"/>
                <a:ea typeface="+mn-ea"/>
                <a:cs typeface="Times New Roman" panose="02020603050405020304" pitchFamily="18" charset="0"/>
              </a:rPr>
              <a:t>数据</a:t>
            </a:r>
            <a:r>
              <a:rPr lang="zh-CN" altLang="en-US" sz="3200" b="1" dirty="0">
                <a:latin typeface="+mn-ea"/>
                <a:ea typeface="+mn-ea"/>
                <a:cs typeface="Times New Roman" panose="02020603050405020304" pitchFamily="18" charset="0"/>
              </a:rPr>
              <a:t>定义伪指令</a:t>
            </a:r>
            <a:endParaRPr lang="zh-CN" altLang="en-US" sz="3200" dirty="0">
              <a:latin typeface="+mn-ea"/>
              <a:ea typeface="+mn-ea"/>
              <a:cs typeface="仿宋" panose="02010609060101010101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2108788"/>
      </p:ext>
    </p:extLst>
  </p:cSld>
  <p:clrMapOvr>
    <a:masterClrMapping/>
  </p:clrMapOvr>
  <p:transition spd="slow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2"/>
          <p:cNvSpPr>
            <a:spLocks noGrp="1"/>
          </p:cNvSpPr>
          <p:nvPr>
            <p:ph type="title"/>
          </p:nvPr>
        </p:nvSpPr>
        <p:spPr>
          <a:xfrm>
            <a:off x="581504" y="1957125"/>
            <a:ext cx="8414385" cy="543560"/>
          </a:xfrm>
        </p:spPr>
        <p:txBody>
          <a:bodyPr vert="horz" wrap="square" lIns="91440" tIns="45720" rIns="91440" bIns="45720" anchor="b"/>
          <a:lstStyle/>
          <a:p>
            <a:pPr eaLnBrk="1" hangingPunct="1"/>
            <a:r>
              <a:rPr lang="en-US" altLang="zh-CN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仿宋" panose="02010609060101010101" charset="-122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参数表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</a:t>
            </a:r>
            <a:r>
              <a:rPr lang="zh-CN" altLang="en-US" sz="2400" dirty="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参数是常数或是表达式</a:t>
            </a:r>
          </a:p>
        </p:txBody>
      </p:sp>
      <p:sp>
        <p:nvSpPr>
          <p:cNvPr id="401412" name="Rectangle 3"/>
          <p:cNvSpPr>
            <a:spLocks noGrp="1"/>
          </p:cNvSpPr>
          <p:nvPr>
            <p:ph idx="1"/>
          </p:nvPr>
        </p:nvSpPr>
        <p:spPr>
          <a:xfrm>
            <a:off x="247649" y="2639354"/>
            <a:ext cx="8853805" cy="2603500"/>
          </a:xfrm>
        </p:spPr>
        <p:txBody>
          <a:bodyPr vert="horz" wrap="square" lIns="91440" tIns="45720" rIns="91440" bIns="45720" anchor="t"/>
          <a:lstStyle/>
          <a:p>
            <a:pPr marL="0" indent="0" eaLnBrk="1" hangingPunct="1">
              <a:lnSpc>
                <a:spcPct val="135000"/>
              </a:lnSpc>
              <a:buNone/>
            </a:pP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参数表内容是上述助记符后面的参数，参数之间用逗号隔开，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进制表示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DATA1</a:t>
            </a:r>
            <a:r>
              <a:rPr lang="en-US" altLang="zh-CN" sz="2000" b="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DB  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11H，22H，33H，44H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DATA2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DW  11H，22H，3344H</a:t>
            </a:r>
          </a:p>
          <a:p>
            <a:pPr marL="0" indent="0" eaLnBrk="1" hangingPunct="1">
              <a:lnSpc>
                <a:spcPct val="135000"/>
              </a:lnSpc>
              <a:buNone/>
            </a:pP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DATA3</a:t>
            </a:r>
            <a:r>
              <a:rPr lang="en-US" altLang="zh-CN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DD   11H，22H，33445566H</a:t>
            </a:r>
          </a:p>
        </p:txBody>
      </p:sp>
      <p:sp>
        <p:nvSpPr>
          <p:cNvPr id="399363" name="Rectangle 2"/>
          <p:cNvSpPr>
            <a:spLocks noGrp="1"/>
          </p:cNvSpPr>
          <p:nvPr/>
        </p:nvSpPr>
        <p:spPr>
          <a:xfrm>
            <a:off x="946823" y="876264"/>
            <a:ext cx="7287003" cy="8623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+mj-lt"/>
                <a:ea typeface="微软雅黑" panose="020B050302020402020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800000"/>
                </a:solidFill>
                <a:latin typeface="Tahoma" panose="020B0604030504040204" pitchFamily="34" charset="0"/>
                <a:ea typeface="隶书" panose="02010509060101010101" pitchFamily="49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5.3 </a:t>
            </a:r>
            <a:r>
              <a:rPr lang="zh-CN" altLang="en-US" sz="3600" dirty="0" smtClean="0">
                <a:latin typeface="+mj-ea"/>
                <a:ea typeface="+mj-ea"/>
                <a:cs typeface="Times New Roman" panose="02020603050405020304" pitchFamily="18" charset="0"/>
              </a:rPr>
              <a:t>伪指令</a:t>
            </a:r>
            <a:r>
              <a:rPr lang="en-US" altLang="zh-CN" sz="3600" dirty="0">
                <a:latin typeface="+mj-ea"/>
                <a:ea typeface="+mj-ea"/>
                <a:cs typeface="Times New Roman" panose="02020603050405020304" pitchFamily="18" charset="0"/>
              </a:rPr>
              <a:t>--</a:t>
            </a:r>
            <a:r>
              <a:rPr lang="zh-CN" altLang="en-US" sz="3600" dirty="0">
                <a:latin typeface="+mj-ea"/>
                <a:ea typeface="+mj-ea"/>
                <a:cs typeface="Times New Roman" panose="02020603050405020304" pitchFamily="18" charset="0"/>
              </a:rPr>
              <a:t>数据定义伪指令</a:t>
            </a:r>
          </a:p>
        </p:txBody>
      </p:sp>
      <p:grpSp>
        <p:nvGrpSpPr>
          <p:cNvPr id="2" name="Group 87"/>
          <p:cNvGrpSpPr/>
          <p:nvPr/>
        </p:nvGrpSpPr>
        <p:grpSpPr>
          <a:xfrm>
            <a:off x="581504" y="4964494"/>
            <a:ext cx="2190097" cy="1323182"/>
            <a:chOff x="465" y="1368"/>
            <a:chExt cx="1639" cy="1257"/>
          </a:xfrm>
        </p:grpSpPr>
        <p:sp>
          <p:nvSpPr>
            <p:cNvPr id="402482" name="Rectangle 4"/>
            <p:cNvSpPr/>
            <p:nvPr/>
          </p:nvSpPr>
          <p:spPr>
            <a:xfrm>
              <a:off x="1154" y="1368"/>
              <a:ext cx="864" cy="1192"/>
            </a:xfrm>
            <a:prstGeom prst="rect">
              <a:avLst/>
            </a:prstGeom>
            <a:solidFill>
              <a:srgbClr val="339966"/>
            </a:solidFill>
            <a:ln w="25400" cap="sq" cmpd="sng">
              <a:solidFill>
                <a:srgbClr val="339966"/>
              </a:solidFill>
              <a:prstDash val="solid"/>
              <a:miter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2483" name="Line 5"/>
            <p:cNvSpPr/>
            <p:nvPr/>
          </p:nvSpPr>
          <p:spPr>
            <a:xfrm>
              <a:off x="1147" y="1610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84" name="Line 6"/>
            <p:cNvSpPr/>
            <p:nvPr/>
          </p:nvSpPr>
          <p:spPr>
            <a:xfrm>
              <a:off x="1152" y="1850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85" name="Line 7"/>
            <p:cNvSpPr/>
            <p:nvPr/>
          </p:nvSpPr>
          <p:spPr>
            <a:xfrm>
              <a:off x="1152" y="2090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86" name="Line 8"/>
            <p:cNvSpPr/>
            <p:nvPr/>
          </p:nvSpPr>
          <p:spPr>
            <a:xfrm>
              <a:off x="1152" y="2330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87" name="Text Box 10"/>
            <p:cNvSpPr txBox="1"/>
            <p:nvPr/>
          </p:nvSpPr>
          <p:spPr>
            <a:xfrm>
              <a:off x="465" y="1612"/>
              <a:ext cx="659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DATA1</a:t>
              </a:r>
            </a:p>
          </p:txBody>
        </p:sp>
        <p:sp>
          <p:nvSpPr>
            <p:cNvPr id="402488" name="Text Box 11"/>
            <p:cNvSpPr txBox="1"/>
            <p:nvPr/>
          </p:nvSpPr>
          <p:spPr>
            <a:xfrm>
              <a:off x="1400" y="1585"/>
              <a:ext cx="489" cy="32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11H 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89" name="Text Box 12"/>
            <p:cNvSpPr txBox="1"/>
            <p:nvPr/>
          </p:nvSpPr>
          <p:spPr>
            <a:xfrm>
              <a:off x="1399" y="1833"/>
              <a:ext cx="478" cy="32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22H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90" name="Text Box 13"/>
            <p:cNvSpPr txBox="1"/>
            <p:nvPr/>
          </p:nvSpPr>
          <p:spPr>
            <a:xfrm>
              <a:off x="1389" y="2073"/>
              <a:ext cx="715" cy="32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33H 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91" name="Text Box 14"/>
            <p:cNvSpPr txBox="1"/>
            <p:nvPr/>
          </p:nvSpPr>
          <p:spPr>
            <a:xfrm>
              <a:off x="1390" y="2305"/>
              <a:ext cx="481" cy="32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44H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3" name="Group 86"/>
          <p:cNvGrpSpPr/>
          <p:nvPr/>
        </p:nvGrpSpPr>
        <p:grpSpPr>
          <a:xfrm>
            <a:off x="2974709" y="4759807"/>
            <a:ext cx="2072640" cy="1564900"/>
            <a:chOff x="465" y="2565"/>
            <a:chExt cx="1551" cy="1487"/>
          </a:xfrm>
        </p:grpSpPr>
        <p:sp>
          <p:nvSpPr>
            <p:cNvPr id="402467" name="Rectangle 17"/>
            <p:cNvSpPr/>
            <p:nvPr/>
          </p:nvSpPr>
          <p:spPr>
            <a:xfrm>
              <a:off x="1152" y="2583"/>
              <a:ext cx="864" cy="1406"/>
            </a:xfrm>
            <a:prstGeom prst="rect">
              <a:avLst/>
            </a:prstGeom>
            <a:solidFill>
              <a:srgbClr val="339966"/>
            </a:solidFill>
            <a:ln w="25400" cap="sq" cmpd="sng">
              <a:solidFill>
                <a:srgbClr val="339966"/>
              </a:solidFill>
              <a:prstDash val="solid"/>
              <a:miter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2468" name="Line 18"/>
            <p:cNvSpPr/>
            <p:nvPr/>
          </p:nvSpPr>
          <p:spPr>
            <a:xfrm>
              <a:off x="1145" y="3269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69" name="Line 19"/>
            <p:cNvSpPr/>
            <p:nvPr/>
          </p:nvSpPr>
          <p:spPr>
            <a:xfrm>
              <a:off x="1145" y="3509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70" name="Line 20"/>
            <p:cNvSpPr/>
            <p:nvPr/>
          </p:nvSpPr>
          <p:spPr>
            <a:xfrm>
              <a:off x="1145" y="3749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71" name="Line 21"/>
            <p:cNvSpPr/>
            <p:nvPr/>
          </p:nvSpPr>
          <p:spPr>
            <a:xfrm>
              <a:off x="1145" y="3989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72" name="Text Box 23"/>
            <p:cNvSpPr txBox="1"/>
            <p:nvPr/>
          </p:nvSpPr>
          <p:spPr>
            <a:xfrm>
              <a:off x="465" y="2583"/>
              <a:ext cx="704" cy="291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DATA2</a:t>
              </a:r>
            </a:p>
          </p:txBody>
        </p:sp>
        <p:sp>
          <p:nvSpPr>
            <p:cNvPr id="402473" name="Text Box 24"/>
            <p:cNvSpPr txBox="1"/>
            <p:nvPr/>
          </p:nvSpPr>
          <p:spPr>
            <a:xfrm>
              <a:off x="1386" y="3009"/>
              <a:ext cx="576" cy="32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22H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74" name="Text Box 25"/>
            <p:cNvSpPr txBox="1"/>
            <p:nvPr/>
          </p:nvSpPr>
          <p:spPr>
            <a:xfrm>
              <a:off x="1386" y="3492"/>
              <a:ext cx="576" cy="32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44H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75" name="Line 44"/>
            <p:cNvSpPr/>
            <p:nvPr/>
          </p:nvSpPr>
          <p:spPr>
            <a:xfrm>
              <a:off x="1151" y="2837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76" name="Text Box 45"/>
            <p:cNvSpPr txBox="1"/>
            <p:nvPr/>
          </p:nvSpPr>
          <p:spPr>
            <a:xfrm>
              <a:off x="1392" y="2565"/>
              <a:ext cx="619" cy="32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11H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77" name="Line 46"/>
            <p:cNvSpPr/>
            <p:nvPr/>
          </p:nvSpPr>
          <p:spPr>
            <a:xfrm>
              <a:off x="1142" y="3055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78" name="Text Box 47"/>
            <p:cNvSpPr txBox="1"/>
            <p:nvPr/>
          </p:nvSpPr>
          <p:spPr>
            <a:xfrm>
              <a:off x="1401" y="2794"/>
              <a:ext cx="416" cy="32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79" name="Text Box 48"/>
            <p:cNvSpPr txBox="1"/>
            <p:nvPr/>
          </p:nvSpPr>
          <p:spPr>
            <a:xfrm>
              <a:off x="1392" y="3247"/>
              <a:ext cx="419" cy="322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80" name="Text Box 83"/>
            <p:cNvSpPr txBox="1"/>
            <p:nvPr/>
          </p:nvSpPr>
          <p:spPr>
            <a:xfrm>
              <a:off x="1386" y="3732"/>
              <a:ext cx="409" cy="320"/>
            </a:xfrm>
            <a:prstGeom prst="rect">
              <a:avLst/>
            </a:prstGeom>
            <a:noFill/>
            <a:ln w="25400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33H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81" name="Line 9"/>
            <p:cNvSpPr/>
            <p:nvPr/>
          </p:nvSpPr>
          <p:spPr>
            <a:xfrm>
              <a:off x="1147" y="2570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</p:grpSp>
      <p:grpSp>
        <p:nvGrpSpPr>
          <p:cNvPr id="4" name="Group 91"/>
          <p:cNvGrpSpPr/>
          <p:nvPr/>
        </p:nvGrpSpPr>
        <p:grpSpPr>
          <a:xfrm>
            <a:off x="5675895" y="3342261"/>
            <a:ext cx="1920969" cy="3485468"/>
            <a:chOff x="2887" y="1162"/>
            <a:chExt cx="1797" cy="3158"/>
          </a:xfrm>
        </p:grpSpPr>
        <p:sp>
          <p:nvSpPr>
            <p:cNvPr id="402439" name="Rectangle 54"/>
            <p:cNvSpPr/>
            <p:nvPr/>
          </p:nvSpPr>
          <p:spPr>
            <a:xfrm>
              <a:off x="3662" y="1180"/>
              <a:ext cx="864" cy="3140"/>
            </a:xfrm>
            <a:prstGeom prst="rect">
              <a:avLst/>
            </a:prstGeom>
            <a:solidFill>
              <a:srgbClr val="339966"/>
            </a:solidFill>
            <a:ln w="25400" cap="sq" cmpd="sng">
              <a:solidFill>
                <a:srgbClr val="339966"/>
              </a:solidFill>
              <a:prstDash val="solid"/>
              <a:miter/>
              <a:headEnd type="none" w="sm" len="sm"/>
              <a:tailEnd type="none" w="lg" len="lg"/>
            </a:ln>
          </p:spPr>
          <p:txBody>
            <a:bodyPr wrap="none" anchor="ctr"/>
            <a:lstStyle/>
            <a:p>
              <a:endParaRPr lang="zh-CN" altLang="en-US" sz="1600" dirty="0">
                <a:latin typeface="Times New Roman" panose="02020603050405020304" pitchFamily="18" charset="0"/>
              </a:endParaRPr>
            </a:p>
          </p:txBody>
        </p:sp>
        <p:sp>
          <p:nvSpPr>
            <p:cNvPr id="402440" name="Line 55"/>
            <p:cNvSpPr/>
            <p:nvPr/>
          </p:nvSpPr>
          <p:spPr>
            <a:xfrm>
              <a:off x="3655" y="186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1" name="Line 56"/>
            <p:cNvSpPr/>
            <p:nvPr/>
          </p:nvSpPr>
          <p:spPr>
            <a:xfrm>
              <a:off x="3655" y="210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2" name="Line 57"/>
            <p:cNvSpPr/>
            <p:nvPr/>
          </p:nvSpPr>
          <p:spPr>
            <a:xfrm>
              <a:off x="3655" y="234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3" name="Line 58"/>
            <p:cNvSpPr/>
            <p:nvPr/>
          </p:nvSpPr>
          <p:spPr>
            <a:xfrm>
              <a:off x="3655" y="258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4" name="Line 59"/>
            <p:cNvSpPr/>
            <p:nvPr/>
          </p:nvSpPr>
          <p:spPr>
            <a:xfrm>
              <a:off x="3655" y="2826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5" name="Text Box 60"/>
            <p:cNvSpPr txBox="1"/>
            <p:nvPr/>
          </p:nvSpPr>
          <p:spPr>
            <a:xfrm>
              <a:off x="2887" y="1180"/>
              <a:ext cx="810" cy="278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 b="1" dirty="0">
                  <a:latin typeface="Times New Roman" panose="02020603050405020304" pitchFamily="18" charset="0"/>
                </a:rPr>
                <a:t>DATA3</a:t>
              </a:r>
            </a:p>
          </p:txBody>
        </p:sp>
        <p:sp>
          <p:nvSpPr>
            <p:cNvPr id="402446" name="Text Box 61"/>
            <p:cNvSpPr txBox="1"/>
            <p:nvPr/>
          </p:nvSpPr>
          <p:spPr>
            <a:xfrm>
              <a:off x="3935" y="2089"/>
              <a:ext cx="581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22H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47" name="Text Box 62"/>
            <p:cNvSpPr txBox="1"/>
            <p:nvPr/>
          </p:nvSpPr>
          <p:spPr>
            <a:xfrm>
              <a:off x="3944" y="2561"/>
              <a:ext cx="715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48" name="Line 63"/>
            <p:cNvSpPr/>
            <p:nvPr/>
          </p:nvSpPr>
          <p:spPr>
            <a:xfrm>
              <a:off x="3662" y="3065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49" name="Text Box 64"/>
            <p:cNvSpPr txBox="1"/>
            <p:nvPr/>
          </p:nvSpPr>
          <p:spPr>
            <a:xfrm>
              <a:off x="3944" y="2809"/>
              <a:ext cx="651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50" name="Line 65"/>
            <p:cNvSpPr/>
            <p:nvPr/>
          </p:nvSpPr>
          <p:spPr>
            <a:xfrm>
              <a:off x="3661" y="1434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1" name="Text Box 66"/>
            <p:cNvSpPr txBox="1"/>
            <p:nvPr/>
          </p:nvSpPr>
          <p:spPr>
            <a:xfrm>
              <a:off x="3905" y="1162"/>
              <a:ext cx="779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11H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52" name="Line 67"/>
            <p:cNvSpPr/>
            <p:nvPr/>
          </p:nvSpPr>
          <p:spPr>
            <a:xfrm>
              <a:off x="3652" y="1652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3" name="Text Box 68"/>
            <p:cNvSpPr txBox="1"/>
            <p:nvPr/>
          </p:nvSpPr>
          <p:spPr>
            <a:xfrm>
              <a:off x="3952" y="1389"/>
              <a:ext cx="669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 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54" name="Text Box 69"/>
            <p:cNvSpPr txBox="1"/>
            <p:nvPr/>
          </p:nvSpPr>
          <p:spPr>
            <a:xfrm>
              <a:off x="3951" y="1844"/>
              <a:ext cx="565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55" name="Line 70"/>
            <p:cNvSpPr/>
            <p:nvPr/>
          </p:nvSpPr>
          <p:spPr>
            <a:xfrm>
              <a:off x="3661" y="3294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6" name="Line 71"/>
            <p:cNvSpPr/>
            <p:nvPr/>
          </p:nvSpPr>
          <p:spPr>
            <a:xfrm>
              <a:off x="3661" y="3539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7" name="Line 72"/>
            <p:cNvSpPr/>
            <p:nvPr/>
          </p:nvSpPr>
          <p:spPr>
            <a:xfrm>
              <a:off x="3661" y="3775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8" name="Line 73"/>
            <p:cNvSpPr/>
            <p:nvPr/>
          </p:nvSpPr>
          <p:spPr>
            <a:xfrm>
              <a:off x="3661" y="3992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59" name="Text Box 74"/>
            <p:cNvSpPr txBox="1"/>
            <p:nvPr/>
          </p:nvSpPr>
          <p:spPr>
            <a:xfrm>
              <a:off x="3957" y="1600"/>
              <a:ext cx="566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60" name="Text Box 75"/>
            <p:cNvSpPr txBox="1"/>
            <p:nvPr/>
          </p:nvSpPr>
          <p:spPr>
            <a:xfrm>
              <a:off x="3947" y="2325"/>
              <a:ext cx="667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00H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62" name="Text Box 27"/>
            <p:cNvSpPr txBox="1"/>
            <p:nvPr/>
          </p:nvSpPr>
          <p:spPr>
            <a:xfrm>
              <a:off x="3924" y="3018"/>
              <a:ext cx="690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66H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63" name="Text Box 84"/>
            <p:cNvSpPr txBox="1"/>
            <p:nvPr/>
          </p:nvSpPr>
          <p:spPr>
            <a:xfrm>
              <a:off x="3924" y="3263"/>
              <a:ext cx="760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55H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64" name="Line 88"/>
            <p:cNvSpPr/>
            <p:nvPr/>
          </p:nvSpPr>
          <p:spPr>
            <a:xfrm>
              <a:off x="3660" y="4201"/>
              <a:ext cx="864" cy="0"/>
            </a:xfrm>
            <a:prstGeom prst="line">
              <a:avLst/>
            </a:prstGeom>
            <a:ln w="25400" cap="sq" cmpd="sng">
              <a:solidFill>
                <a:schemeClr val="tx1"/>
              </a:solidFill>
              <a:prstDash val="solid"/>
              <a:headEnd type="none" w="sm" len="sm"/>
              <a:tailEnd type="none" w="lg" len="lg"/>
            </a:ln>
          </p:spPr>
        </p:sp>
        <p:sp>
          <p:nvSpPr>
            <p:cNvPr id="402465" name="Text Box 89"/>
            <p:cNvSpPr txBox="1"/>
            <p:nvPr/>
          </p:nvSpPr>
          <p:spPr>
            <a:xfrm>
              <a:off x="3923" y="3481"/>
              <a:ext cx="593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44H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02466" name="Text Box 90"/>
            <p:cNvSpPr txBox="1"/>
            <p:nvPr/>
          </p:nvSpPr>
          <p:spPr>
            <a:xfrm>
              <a:off x="3932" y="3699"/>
              <a:ext cx="663" cy="307"/>
            </a:xfrm>
            <a:prstGeom prst="rect">
              <a:avLst/>
            </a:prstGeom>
            <a:noFill/>
            <a:ln w="25400">
              <a:noFill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</a:rPr>
                <a:t>33H</a:t>
              </a:r>
              <a:endParaRPr lang="en-US" altLang="zh-CN" sz="16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4939323"/>
      </p:ext>
    </p:extLst>
  </p:cSld>
  <p:clrMapOvr>
    <a:masterClrMapping/>
  </p:clrMapOvr>
  <p:transition spd="slow">
    <p:zo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5a6bc401-686c-4bd7-81b7-8e7ba02285d2"/>
  <p:tag name="COMMONDATA" val="eyJoZGlkIjoiMWZjNGExNjIwZjZlMWRlNjRkZTY1MWE2YWQyMjdkNTYifQ=="/>
</p:tagLst>
</file>

<file path=ppt/theme/theme1.xml><?xml version="1.0" encoding="utf-8"?>
<a:theme xmlns:a="http://schemas.openxmlformats.org/drawingml/2006/main" name="1_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0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1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1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2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3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4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5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6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7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8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ppt/theme/themeOverride9.xml><?xml version="1.0" encoding="utf-8"?>
<a:themeOverride xmlns:a="http://schemas.openxmlformats.org/drawingml/2006/main">
  <a:clrScheme name="Blends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Office\Templates\演示文稿\个人主页 (标准).pot</Template>
  <TotalTime>379</TotalTime>
  <Words>3232</Words>
  <Application>Microsoft Office PowerPoint</Application>
  <PresentationFormat>全屏显示(4:3)</PresentationFormat>
  <Paragraphs>630</Paragraphs>
  <Slides>50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仿宋</vt:lpstr>
      <vt:lpstr>楷体_GB2312</vt:lpstr>
      <vt:lpstr>隶书</vt:lpstr>
      <vt:lpstr>宋体</vt:lpstr>
      <vt:lpstr>新宋体</vt:lpstr>
      <vt:lpstr>Arial</vt:lpstr>
      <vt:lpstr>Tahoma</vt:lpstr>
      <vt:lpstr>Times New Roman</vt:lpstr>
      <vt:lpstr>Wingdings</vt:lpstr>
      <vt:lpstr>1_Blends</vt:lpstr>
      <vt:lpstr>第 5章  汇编语言程序设计基础</vt:lpstr>
      <vt:lpstr>5.1 汇编语言编程和执行过程</vt:lpstr>
      <vt:lpstr>5.1 汇编语言编程和执行过程</vt:lpstr>
      <vt:lpstr>5.2 汇编语言语句种类及格式</vt:lpstr>
      <vt:lpstr>5.2 汇编语言语句种类及格式</vt:lpstr>
      <vt:lpstr>5.3    伪指令</vt:lpstr>
      <vt:lpstr>5.3    伪指令---数据定义伪指令</vt:lpstr>
      <vt:lpstr> 1   1）数据定义伪指令助记符</vt:lpstr>
      <vt:lpstr>2）参数表-参数是常数或是表达式</vt:lpstr>
      <vt:lpstr>2）参数表-参数是常数或是表达式</vt:lpstr>
      <vt:lpstr>PowerPoint 演示文稿</vt:lpstr>
      <vt:lpstr>PowerPoint 演示文稿</vt:lpstr>
      <vt:lpstr>4）参数表-复制操作符DUP</vt:lpstr>
      <vt:lpstr>PowerPoint 演示文稿</vt:lpstr>
      <vt:lpstr>PowerPoint 演示文稿</vt:lpstr>
      <vt:lpstr>PowerPoint 演示文稿</vt:lpstr>
      <vt:lpstr> 5.3  伪指令--段定义的伪指令语句—分段伪指令</vt:lpstr>
      <vt:lpstr>PowerPoint 演示文稿</vt:lpstr>
      <vt:lpstr>PowerPoint 演示文稿</vt:lpstr>
      <vt:lpstr>5.3  伪指令--开始结束指令</vt:lpstr>
      <vt:lpstr> 5.4  分析运算符--数值送回符  </vt:lpstr>
      <vt:lpstr> 5.4  分析运算符--数值送回符  </vt:lpstr>
      <vt:lpstr>5.5 过程定义伪指令</vt:lpstr>
      <vt:lpstr>5.5 过程定义伪指令</vt:lpstr>
      <vt:lpstr>5.3  伪指令--练习题</vt:lpstr>
      <vt:lpstr>5.3  伪指令--练习题</vt:lpstr>
      <vt:lpstr>5.3  伪指令--练习题</vt:lpstr>
      <vt:lpstr>5.3  伪指令—练习题</vt:lpstr>
      <vt:lpstr>5.3  伪指令—练习题</vt:lpstr>
      <vt:lpstr>5.6  DOS 功能调用</vt:lpstr>
      <vt:lpstr>PowerPoint 演示文稿</vt:lpstr>
      <vt:lpstr>PowerPoint 演示文稿</vt:lpstr>
      <vt:lpstr>5.6  DOS 功能调用</vt:lpstr>
      <vt:lpstr>PowerPoint 演示文稿</vt:lpstr>
      <vt:lpstr>PowerPoint 演示文稿</vt:lpstr>
      <vt:lpstr>PowerPoint 演示文稿</vt:lpstr>
      <vt:lpstr>5.6 DOS功能调用</vt:lpstr>
      <vt:lpstr>5.6 DOS功能调用</vt:lpstr>
      <vt:lpstr>5.6 DOS功能调用</vt:lpstr>
      <vt:lpstr>PowerPoint 演示文稿</vt:lpstr>
      <vt:lpstr>5.7  程序的基本结构</vt:lpstr>
      <vt:lpstr>5.7  程序的基本结构</vt:lpstr>
      <vt:lpstr>5.7  程序的基本结构</vt:lpstr>
      <vt:lpstr>5.7  程序的基本结构</vt:lpstr>
      <vt:lpstr>5.7  程序的基本结构</vt:lpstr>
      <vt:lpstr>练习1：键盘上键入50个大小写字母，并在屏幕上显示 这50个字符</vt:lpstr>
      <vt:lpstr>练习2：若从键盘用0AH输入不多余50个字符，调用09H 输出</vt:lpstr>
      <vt:lpstr>练习题3本程序实现什么功能?结果在哪里?</vt:lpstr>
      <vt:lpstr>练习题4：</vt:lpstr>
      <vt:lpstr>练习题4：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cf08</dc:creator>
  <cp:lastModifiedBy>USER</cp:lastModifiedBy>
  <cp:revision>570</cp:revision>
  <cp:lastPrinted>2020-04-22T02:10:00Z</cp:lastPrinted>
  <dcterms:created xsi:type="dcterms:W3CDTF">2020-04-22T02:10:00Z</dcterms:created>
  <dcterms:modified xsi:type="dcterms:W3CDTF">2023-04-21T01:21:21Z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51266ECA98AC4A688848FEB0292C2AB0</vt:lpwstr>
  </property>
</Properties>
</file>