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1"/>
  </p:notesMasterIdLst>
  <p:sldIdLst>
    <p:sldId id="262" r:id="rId2"/>
    <p:sldId id="312" r:id="rId3"/>
    <p:sldId id="314" r:id="rId4"/>
    <p:sldId id="381" r:id="rId5"/>
    <p:sldId id="380" r:id="rId6"/>
    <p:sldId id="329" r:id="rId7"/>
    <p:sldId id="320" r:id="rId8"/>
    <p:sldId id="379" r:id="rId9"/>
    <p:sldId id="330" r:id="rId10"/>
    <p:sldId id="290" r:id="rId11"/>
    <p:sldId id="382" r:id="rId12"/>
    <p:sldId id="332" r:id="rId13"/>
    <p:sldId id="383" r:id="rId14"/>
    <p:sldId id="340" r:id="rId15"/>
    <p:sldId id="296" r:id="rId16"/>
    <p:sldId id="384" r:id="rId17"/>
    <p:sldId id="385" r:id="rId18"/>
    <p:sldId id="273" r:id="rId19"/>
    <p:sldId id="386" r:id="rId20"/>
    <p:sldId id="387" r:id="rId21"/>
    <p:sldId id="389" r:id="rId22"/>
    <p:sldId id="390" r:id="rId23"/>
    <p:sldId id="391" r:id="rId24"/>
    <p:sldId id="392" r:id="rId25"/>
    <p:sldId id="393" r:id="rId26"/>
    <p:sldId id="397" r:id="rId27"/>
    <p:sldId id="388" r:id="rId28"/>
    <p:sldId id="398" r:id="rId29"/>
    <p:sldId id="268"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微软雅黑" panose="020B0503020204020204" pitchFamily="34" charset="-122"/>
      <p:regular r:id="rId36"/>
      <p:bold r:id="rId37"/>
    </p:embeddedFont>
    <p:embeddedFont>
      <p:font typeface="方正粗宋简体" panose="02010600030101010101" charset="-122"/>
      <p:regular r:id="rId38"/>
    </p:embeddedFont>
    <p:embeddedFont>
      <p:font typeface="黑体" panose="02010609060101010101" pitchFamily="49" charset="-122"/>
      <p:regular r:id="rId39"/>
    </p:embeddedFont>
    <p:embeddedFont>
      <p:font typeface="Calibri Light" panose="020F0302020204030204" pitchFamily="34" charset="0"/>
      <p:regular r:id="rId40"/>
      <p:italic r:id="rId41"/>
    </p:embeddedFont>
    <p:embeddedFont>
      <p:font typeface="Segoe UI" panose="020B0502040204020203" pitchFamily="34" charset="0"/>
      <p:regular r:id="rId42"/>
      <p:bold r:id="rId43"/>
      <p:italic r:id="rId44"/>
      <p:boldItalic r:id="rId4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A2CB"/>
    <a:srgbClr val="31B5D6"/>
    <a:srgbClr val="F784A5"/>
    <a:srgbClr val="DBAA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3" autoAdjust="0"/>
    <p:restoredTop sz="83430" autoAdjust="0"/>
  </p:normalViewPr>
  <p:slideViewPr>
    <p:cSldViewPr snapToGrid="0">
      <p:cViewPr varScale="1">
        <p:scale>
          <a:sx n="77" d="100"/>
          <a:sy n="77" d="100"/>
        </p:scale>
        <p:origin x="53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82EDC0-28C3-4FE7-9893-B4115506E30C}" type="doc">
      <dgm:prSet loTypeId="urn:microsoft.com/office/officeart/2005/8/layout/vList5" loCatId="list" qsTypeId="urn:microsoft.com/office/officeart/2005/8/quickstyle/simple4" qsCatId="simple" csTypeId="urn:microsoft.com/office/officeart/2005/8/colors/accent1_5" csCatId="accent1" phldr="1"/>
      <dgm:spPr/>
      <dgm:t>
        <a:bodyPr/>
        <a:lstStyle/>
        <a:p>
          <a:endParaRPr lang="zh-CN" altLang="en-US"/>
        </a:p>
      </dgm:t>
    </dgm:pt>
    <dgm:pt modelId="{8164C08B-7FEA-49D1-8EDB-A34D4A5AE13A}">
      <dgm:prSet phldrT="[文本]" custT="1"/>
      <dgm:spPr/>
      <dgm:t>
        <a:bodyPr/>
        <a:lstStyle/>
        <a:p>
          <a:r>
            <a:rPr lang="zh-CN" sz="2800" b="1" dirty="0" smtClean="0"/>
            <a:t>引入大数据</a:t>
          </a:r>
          <a:endParaRPr lang="zh-CN" altLang="en-US" sz="2800" dirty="0">
            <a:latin typeface="微软雅黑" panose="020B0503020204020204" pitchFamily="34" charset="-122"/>
            <a:ea typeface="华康俪金黑W8(P)"/>
          </a:endParaRPr>
        </a:p>
      </dgm:t>
    </dgm:pt>
    <dgm:pt modelId="{4EB2FA3F-42A2-448C-B44D-49C48D464BE5}" type="parTrans" cxnId="{4A1FEBDE-DA7A-4D53-9D66-9319811ED352}">
      <dgm:prSet/>
      <dgm:spPr/>
      <dgm:t>
        <a:bodyPr/>
        <a:lstStyle/>
        <a:p>
          <a:endParaRPr lang="zh-CN" altLang="en-US">
            <a:solidFill>
              <a:schemeClr val="tx1"/>
            </a:solidFill>
            <a:latin typeface="微软雅黑" panose="020B0503020204020204" pitchFamily="34" charset="-122"/>
            <a:ea typeface="华康俪金黑W8(P)"/>
          </a:endParaRPr>
        </a:p>
      </dgm:t>
    </dgm:pt>
    <dgm:pt modelId="{4E35E266-2D6C-496B-BD37-903EA4C5BA82}" type="sibTrans" cxnId="{4A1FEBDE-DA7A-4D53-9D66-9319811ED352}">
      <dgm:prSet/>
      <dgm:spPr/>
      <dgm:t>
        <a:bodyPr/>
        <a:lstStyle/>
        <a:p>
          <a:endParaRPr lang="zh-CN" altLang="en-US">
            <a:solidFill>
              <a:schemeClr val="tx1"/>
            </a:solidFill>
            <a:latin typeface="微软雅黑" panose="020B0503020204020204" pitchFamily="34" charset="-122"/>
            <a:ea typeface="华康俪金黑W8(P)"/>
          </a:endParaRPr>
        </a:p>
      </dgm:t>
    </dgm:pt>
    <dgm:pt modelId="{0D7B64AF-E89E-4F47-93DF-875AC7EA9F80}">
      <dgm:prSet phldrT="[文本]" custT="1"/>
      <dgm:spPr/>
      <dgm:t>
        <a:bodyPr/>
        <a:lstStyle/>
        <a:p>
          <a:r>
            <a:rPr lang="zh-CN" sz="1800" kern="1200" dirty="0" smtClean="0">
              <a:solidFill>
                <a:schemeClr val="tx1">
                  <a:lumMod val="65000"/>
                  <a:lumOff val="35000"/>
                </a:schemeClr>
              </a:solidFill>
              <a:latin typeface="微软雅黑" pitchFamily="34" charset="-122"/>
              <a:ea typeface="微软雅黑" pitchFamily="34" charset="-122"/>
              <a:cs typeface="+mn-cs"/>
            </a:rPr>
            <a:t>在信息采集、整序、组织、检索、分析和可视化等方面成熟的理论方法和技术应用到大数据的工作</a:t>
          </a:r>
          <a:r>
            <a:rPr lang="zh-CN" altLang="en-US" sz="1800" kern="1200" dirty="0" smtClean="0">
              <a:solidFill>
                <a:schemeClr val="tx1">
                  <a:lumMod val="65000"/>
                  <a:lumOff val="35000"/>
                </a:schemeClr>
              </a:solidFill>
              <a:latin typeface="微软雅黑" pitchFamily="34" charset="-122"/>
              <a:ea typeface="微软雅黑" pitchFamily="34" charset="-122"/>
              <a:cs typeface="+mn-cs"/>
            </a:rPr>
            <a:t>。</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gm:t>
    </dgm:pt>
    <dgm:pt modelId="{408B7941-512D-4F86-AD27-749BF2A690AD}" type="parTrans" cxnId="{4C9CCEF2-01E0-4C0D-9F49-97C4E60277EF}">
      <dgm:prSet/>
      <dgm:spPr/>
      <dgm:t>
        <a:bodyPr/>
        <a:lstStyle/>
        <a:p>
          <a:endParaRPr lang="zh-CN" altLang="en-US">
            <a:solidFill>
              <a:schemeClr val="tx1"/>
            </a:solidFill>
            <a:latin typeface="微软雅黑" panose="020B0503020204020204" pitchFamily="34" charset="-122"/>
            <a:ea typeface="华康俪金黑W8(P)"/>
          </a:endParaRPr>
        </a:p>
      </dgm:t>
    </dgm:pt>
    <dgm:pt modelId="{A9C35514-23AE-45F2-802C-53551939B0A1}" type="sibTrans" cxnId="{4C9CCEF2-01E0-4C0D-9F49-97C4E60277EF}">
      <dgm:prSet/>
      <dgm:spPr/>
      <dgm:t>
        <a:bodyPr/>
        <a:lstStyle/>
        <a:p>
          <a:endParaRPr lang="zh-CN" altLang="en-US">
            <a:solidFill>
              <a:schemeClr val="tx1"/>
            </a:solidFill>
            <a:latin typeface="微软雅黑" panose="020B0503020204020204" pitchFamily="34" charset="-122"/>
            <a:ea typeface="华康俪金黑W8(P)"/>
          </a:endParaRPr>
        </a:p>
      </dgm:t>
    </dgm:pt>
    <dgm:pt modelId="{E7B058C8-9F24-4425-9245-540C959E25B2}">
      <dgm:prSet phldrT="[文本]" custT="1"/>
      <dgm:spPr/>
      <dgm:t>
        <a:bodyPr/>
        <a:lstStyle/>
        <a:p>
          <a:r>
            <a:rPr lang="zh-CN" sz="2800" b="1" dirty="0" smtClean="0"/>
            <a:t>应用大数据</a:t>
          </a:r>
          <a:endParaRPr lang="zh-CN" altLang="en-US" sz="2800" b="1" dirty="0"/>
        </a:p>
      </dgm:t>
    </dgm:pt>
    <dgm:pt modelId="{C930D84C-0E90-4901-8249-526B90587C3A}" type="parTrans" cxnId="{ACCD2F28-22F2-44D6-AE16-5A29EDD7F34D}">
      <dgm:prSet/>
      <dgm:spPr/>
      <dgm:t>
        <a:bodyPr/>
        <a:lstStyle/>
        <a:p>
          <a:endParaRPr lang="zh-CN" altLang="en-US">
            <a:solidFill>
              <a:schemeClr val="tx1"/>
            </a:solidFill>
            <a:latin typeface="微软雅黑" panose="020B0503020204020204" pitchFamily="34" charset="-122"/>
            <a:ea typeface="华康俪金黑W8(P)"/>
          </a:endParaRPr>
        </a:p>
      </dgm:t>
    </dgm:pt>
    <dgm:pt modelId="{C1CB44BA-B18A-4102-8277-02BDC5534532}" type="sibTrans" cxnId="{ACCD2F28-22F2-44D6-AE16-5A29EDD7F34D}">
      <dgm:prSet/>
      <dgm:spPr/>
      <dgm:t>
        <a:bodyPr/>
        <a:lstStyle/>
        <a:p>
          <a:endParaRPr lang="zh-CN" altLang="en-US">
            <a:solidFill>
              <a:schemeClr val="tx1"/>
            </a:solidFill>
            <a:latin typeface="微软雅黑" panose="020B0503020204020204" pitchFamily="34" charset="-122"/>
            <a:ea typeface="华康俪金黑W8(P)"/>
          </a:endParaRPr>
        </a:p>
      </dgm:t>
    </dgm:pt>
    <dgm:pt modelId="{2592691F-9E79-4BC0-87E5-69D7D698006D}">
      <dgm:prSet phldrT="[文本]" custT="1"/>
      <dgm:spPr/>
      <dgm:t>
        <a:bodyPr/>
        <a:lstStyle/>
        <a:p>
          <a:r>
            <a:rPr lang="zh-CN" sz="1800" kern="1200" dirty="0" smtClean="0">
              <a:solidFill>
                <a:schemeClr val="tx1">
                  <a:lumMod val="65000"/>
                  <a:lumOff val="35000"/>
                </a:schemeClr>
              </a:solidFill>
              <a:latin typeface="微软雅黑" pitchFamily="34" charset="-122"/>
              <a:ea typeface="微软雅黑" pitchFamily="34" charset="-122"/>
              <a:cs typeface="+mn-cs"/>
            </a:rPr>
            <a:t>以开源信息为主，汇集海量数据，通过定量的方式来描述、分析、评判科技发展的态势，服务于科技决策</a:t>
          </a:r>
          <a:r>
            <a:rPr lang="zh-CN" altLang="en-US" sz="1800" kern="1200" dirty="0" smtClean="0">
              <a:solidFill>
                <a:schemeClr val="tx1">
                  <a:lumMod val="65000"/>
                  <a:lumOff val="35000"/>
                </a:schemeClr>
              </a:solidFill>
              <a:latin typeface="微软雅黑" pitchFamily="34" charset="-122"/>
              <a:ea typeface="微软雅黑" pitchFamily="34" charset="-122"/>
              <a:cs typeface="+mn-cs"/>
            </a:rPr>
            <a:t>。</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gm:t>
    </dgm:pt>
    <dgm:pt modelId="{C0845D3B-5494-47F6-927D-C8582491F5CA}" type="parTrans" cxnId="{E8B28251-E2BD-46B1-B26C-1CC275AB2F85}">
      <dgm:prSet/>
      <dgm:spPr/>
      <dgm:t>
        <a:bodyPr/>
        <a:lstStyle/>
        <a:p>
          <a:endParaRPr lang="zh-CN" altLang="en-US">
            <a:solidFill>
              <a:schemeClr val="tx1"/>
            </a:solidFill>
            <a:latin typeface="微软雅黑" panose="020B0503020204020204" pitchFamily="34" charset="-122"/>
            <a:ea typeface="华康俪金黑W8(P)"/>
          </a:endParaRPr>
        </a:p>
      </dgm:t>
    </dgm:pt>
    <dgm:pt modelId="{0FA4D93A-AD3F-4434-AA55-CEB49328E211}" type="sibTrans" cxnId="{E8B28251-E2BD-46B1-B26C-1CC275AB2F85}">
      <dgm:prSet/>
      <dgm:spPr/>
      <dgm:t>
        <a:bodyPr/>
        <a:lstStyle/>
        <a:p>
          <a:endParaRPr lang="zh-CN" altLang="en-US">
            <a:solidFill>
              <a:schemeClr val="tx1"/>
            </a:solidFill>
            <a:latin typeface="微软雅黑" panose="020B0503020204020204" pitchFamily="34" charset="-122"/>
            <a:ea typeface="华康俪金黑W8(P)"/>
          </a:endParaRPr>
        </a:p>
      </dgm:t>
    </dgm:pt>
    <dgm:pt modelId="{B6259541-DC05-42DE-803A-E680E08D6C9F}">
      <dgm:prSet phldrT="[文本]" custT="1"/>
      <dgm:spPr/>
      <dgm:t>
        <a:bodyPr/>
        <a:lstStyle/>
        <a:p>
          <a:r>
            <a:rPr lang="zh-CN" sz="2800" b="1" dirty="0" smtClean="0"/>
            <a:t>利用大数据</a:t>
          </a:r>
          <a:endParaRPr lang="zh-CN" altLang="en-US" sz="2800" b="1" dirty="0"/>
        </a:p>
      </dgm:t>
    </dgm:pt>
    <dgm:pt modelId="{37D6F386-8381-4B6F-978B-E137AE3DF9AA}" type="parTrans" cxnId="{E4931202-E6BE-4BC8-B65B-11D412988295}">
      <dgm:prSet/>
      <dgm:spPr/>
      <dgm:t>
        <a:bodyPr/>
        <a:lstStyle/>
        <a:p>
          <a:endParaRPr lang="zh-CN" altLang="en-US">
            <a:solidFill>
              <a:schemeClr val="tx1"/>
            </a:solidFill>
            <a:latin typeface="微软雅黑" panose="020B0503020204020204" pitchFamily="34" charset="-122"/>
            <a:ea typeface="华康俪金黑W8(P)"/>
          </a:endParaRPr>
        </a:p>
      </dgm:t>
    </dgm:pt>
    <dgm:pt modelId="{268DB079-41ED-404F-B186-2A61D37917A2}" type="sibTrans" cxnId="{E4931202-E6BE-4BC8-B65B-11D412988295}">
      <dgm:prSet/>
      <dgm:spPr/>
      <dgm:t>
        <a:bodyPr/>
        <a:lstStyle/>
        <a:p>
          <a:endParaRPr lang="zh-CN" altLang="en-US">
            <a:solidFill>
              <a:schemeClr val="tx1"/>
            </a:solidFill>
            <a:latin typeface="微软雅黑" panose="020B0503020204020204" pitchFamily="34" charset="-122"/>
            <a:ea typeface="华康俪金黑W8(P)"/>
          </a:endParaRPr>
        </a:p>
      </dgm:t>
    </dgm:pt>
    <dgm:pt modelId="{A1E47C7B-F182-4DF4-A19B-69BAAE382931}">
      <dgm:prSet phldrT="[文本]" custT="1"/>
      <dgm:spPr/>
      <dgm:t>
        <a:bodyPr/>
        <a:lstStyle/>
        <a:p>
          <a:r>
            <a:rPr lang="zh-CN" sz="1800" kern="1200" dirty="0" smtClean="0">
              <a:solidFill>
                <a:schemeClr val="tx1">
                  <a:lumMod val="65000"/>
                  <a:lumOff val="35000"/>
                </a:schemeClr>
              </a:solidFill>
              <a:latin typeface="微软雅黑" pitchFamily="34" charset="-122"/>
              <a:ea typeface="微软雅黑" pitchFamily="34" charset="-122"/>
              <a:cs typeface="+mn-cs"/>
            </a:rPr>
            <a:t>借助数据挖掘技术，建立与闭源知识对象的索引和相互关系，组建一个以情报领域知识库，构建情报分析人员专用的情报池</a:t>
          </a:r>
          <a:r>
            <a:rPr lang="zh-CN" altLang="en-US" sz="1800" kern="1200" dirty="0" smtClean="0">
              <a:solidFill>
                <a:schemeClr val="tx1">
                  <a:lumMod val="65000"/>
                  <a:lumOff val="35000"/>
                </a:schemeClr>
              </a:solidFill>
              <a:latin typeface="微软雅黑" pitchFamily="34" charset="-122"/>
              <a:ea typeface="微软雅黑" pitchFamily="34" charset="-122"/>
              <a:cs typeface="+mn-cs"/>
            </a:rPr>
            <a:t>。</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gm:t>
    </dgm:pt>
    <dgm:pt modelId="{719D88D6-1635-491E-8C93-A79FE7CA5E24}" type="parTrans" cxnId="{0E27294B-D241-4242-A5D4-BAB975F1D3DA}">
      <dgm:prSet/>
      <dgm:spPr/>
      <dgm:t>
        <a:bodyPr/>
        <a:lstStyle/>
        <a:p>
          <a:endParaRPr lang="zh-CN" altLang="en-US">
            <a:solidFill>
              <a:schemeClr val="tx1"/>
            </a:solidFill>
            <a:latin typeface="微软雅黑" panose="020B0503020204020204" pitchFamily="34" charset="-122"/>
            <a:ea typeface="华康俪金黑W8(P)"/>
          </a:endParaRPr>
        </a:p>
      </dgm:t>
    </dgm:pt>
    <dgm:pt modelId="{6051CE2A-AC3B-4295-AD33-637560233BA3}" type="sibTrans" cxnId="{0E27294B-D241-4242-A5D4-BAB975F1D3DA}">
      <dgm:prSet/>
      <dgm:spPr/>
      <dgm:t>
        <a:bodyPr/>
        <a:lstStyle/>
        <a:p>
          <a:endParaRPr lang="zh-CN" altLang="en-US">
            <a:solidFill>
              <a:schemeClr val="tx1"/>
            </a:solidFill>
            <a:latin typeface="微软雅黑" panose="020B0503020204020204" pitchFamily="34" charset="-122"/>
            <a:ea typeface="华康俪金黑W8(P)"/>
          </a:endParaRPr>
        </a:p>
      </dgm:t>
    </dgm:pt>
    <dgm:pt modelId="{9045D98D-C66A-48E7-A245-35B5957A7399}">
      <dgm:prSet phldrT="[文本]" custT="1"/>
      <dgm:spPr/>
      <dgm:t>
        <a:bodyPr/>
        <a:lstStyle/>
        <a:p>
          <a:r>
            <a:rPr lang="zh-CN" sz="2800" b="1" dirty="0" smtClean="0"/>
            <a:t>探索大数据</a:t>
          </a:r>
          <a:endParaRPr lang="zh-CN" altLang="en-US" sz="2800" b="1" dirty="0"/>
        </a:p>
      </dgm:t>
    </dgm:pt>
    <dgm:pt modelId="{7B01EB5F-D381-47EE-A0D6-7EA31871E775}" type="parTrans" cxnId="{23276639-2DC3-442C-8B7D-748EB1AD5582}">
      <dgm:prSet/>
      <dgm:spPr/>
      <dgm:t>
        <a:bodyPr/>
        <a:lstStyle/>
        <a:p>
          <a:endParaRPr lang="zh-CN" altLang="en-US">
            <a:solidFill>
              <a:schemeClr val="tx1"/>
            </a:solidFill>
            <a:latin typeface="微软雅黑" panose="020B0503020204020204" pitchFamily="34" charset="-122"/>
            <a:ea typeface="华康俪金黑W8(P)"/>
          </a:endParaRPr>
        </a:p>
      </dgm:t>
    </dgm:pt>
    <dgm:pt modelId="{74FC76FF-A29E-4DFE-8C92-6E52071A2043}" type="sibTrans" cxnId="{23276639-2DC3-442C-8B7D-748EB1AD5582}">
      <dgm:prSet/>
      <dgm:spPr/>
      <dgm:t>
        <a:bodyPr/>
        <a:lstStyle/>
        <a:p>
          <a:endParaRPr lang="zh-CN" altLang="en-US">
            <a:solidFill>
              <a:schemeClr val="tx1"/>
            </a:solidFill>
            <a:latin typeface="微软雅黑" panose="020B0503020204020204" pitchFamily="34" charset="-122"/>
            <a:ea typeface="华康俪金黑W8(P)"/>
          </a:endParaRPr>
        </a:p>
      </dgm:t>
    </dgm:pt>
    <dgm:pt modelId="{22B677B6-3E43-4154-B276-2F0542B27522}">
      <dgm:prSet custT="1"/>
      <dgm:spPr/>
      <dgm:t>
        <a:bodyPr/>
        <a:lstStyle/>
        <a:p>
          <a:r>
            <a:rPr lang="zh-CN" sz="1800" kern="1200" dirty="0" smtClean="0">
              <a:solidFill>
                <a:schemeClr val="tx1">
                  <a:lumMod val="65000"/>
                  <a:lumOff val="35000"/>
                </a:schemeClr>
              </a:solidFill>
              <a:latin typeface="微软雅黑" pitchFamily="34" charset="-122"/>
              <a:ea typeface="微软雅黑" pitchFamily="34" charset="-122"/>
              <a:cs typeface="+mn-cs"/>
            </a:rPr>
            <a:t>要寻求情报研究的客观性，摒除过多的主观意愿，也需要多种技术来支撑</a:t>
          </a:r>
          <a:r>
            <a:rPr lang="zh-CN" altLang="en-US" sz="1800" kern="1200" dirty="0" smtClean="0">
              <a:solidFill>
                <a:schemeClr val="tx1">
                  <a:lumMod val="65000"/>
                  <a:lumOff val="35000"/>
                </a:schemeClr>
              </a:solidFill>
              <a:latin typeface="微软雅黑" pitchFamily="34" charset="-122"/>
              <a:ea typeface="微软雅黑" pitchFamily="34" charset="-122"/>
              <a:cs typeface="+mn-cs"/>
            </a:rPr>
            <a:t>，</a:t>
          </a:r>
          <a:r>
            <a:rPr lang="zh-CN" sz="1800" kern="1200" dirty="0" smtClean="0">
              <a:solidFill>
                <a:schemeClr val="tx1">
                  <a:lumMod val="65000"/>
                  <a:lumOff val="35000"/>
                </a:schemeClr>
              </a:solidFill>
              <a:latin typeface="微软雅黑" pitchFamily="34" charset="-122"/>
              <a:ea typeface="微软雅黑" pitchFamily="34" charset="-122"/>
              <a:cs typeface="+mn-cs"/>
            </a:rPr>
            <a:t>这一发展趋势是大数据时代下的必然。</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gm:t>
    </dgm:pt>
    <dgm:pt modelId="{C66618F6-CDF1-4D85-B7FD-0943F4E529C4}" type="parTrans" cxnId="{07F729FE-C9BB-4789-9F88-9C20DAA478A1}">
      <dgm:prSet/>
      <dgm:spPr/>
      <dgm:t>
        <a:bodyPr/>
        <a:lstStyle/>
        <a:p>
          <a:endParaRPr lang="zh-CN" altLang="en-US">
            <a:solidFill>
              <a:schemeClr val="tx1"/>
            </a:solidFill>
            <a:latin typeface="微软雅黑" panose="020B0503020204020204" pitchFamily="34" charset="-122"/>
            <a:ea typeface="华康俪金黑W8(P)"/>
          </a:endParaRPr>
        </a:p>
      </dgm:t>
    </dgm:pt>
    <dgm:pt modelId="{AA5B8F94-81EA-4C94-90D0-B7F8BB2995D5}" type="sibTrans" cxnId="{07F729FE-C9BB-4789-9F88-9C20DAA478A1}">
      <dgm:prSet/>
      <dgm:spPr/>
      <dgm:t>
        <a:bodyPr/>
        <a:lstStyle/>
        <a:p>
          <a:endParaRPr lang="zh-CN" altLang="en-US">
            <a:solidFill>
              <a:schemeClr val="tx1"/>
            </a:solidFill>
            <a:latin typeface="微软雅黑" panose="020B0503020204020204" pitchFamily="34" charset="-122"/>
            <a:ea typeface="华康俪金黑W8(P)"/>
          </a:endParaRPr>
        </a:p>
      </dgm:t>
    </dgm:pt>
    <dgm:pt modelId="{1AF1258D-7D71-462E-899A-895332038374}" type="pres">
      <dgm:prSet presAssocID="{7B82EDC0-28C3-4FE7-9893-B4115506E30C}" presName="Name0" presStyleCnt="0">
        <dgm:presLayoutVars>
          <dgm:dir/>
          <dgm:animLvl val="lvl"/>
          <dgm:resizeHandles val="exact"/>
        </dgm:presLayoutVars>
      </dgm:prSet>
      <dgm:spPr/>
      <dgm:t>
        <a:bodyPr/>
        <a:lstStyle/>
        <a:p>
          <a:endParaRPr lang="zh-CN" altLang="en-US"/>
        </a:p>
      </dgm:t>
    </dgm:pt>
    <dgm:pt modelId="{464B684D-6A54-4966-A942-B64EFDFA3F3A}" type="pres">
      <dgm:prSet presAssocID="{8164C08B-7FEA-49D1-8EDB-A34D4A5AE13A}" presName="linNode" presStyleCnt="0"/>
      <dgm:spPr/>
      <dgm:t>
        <a:bodyPr/>
        <a:lstStyle/>
        <a:p>
          <a:endParaRPr lang="zh-CN" altLang="en-US"/>
        </a:p>
      </dgm:t>
    </dgm:pt>
    <dgm:pt modelId="{F4149E3D-D159-4E8D-9645-4C34100CAD08}" type="pres">
      <dgm:prSet presAssocID="{8164C08B-7FEA-49D1-8EDB-A34D4A5AE13A}" presName="parentText" presStyleLbl="node1" presStyleIdx="0" presStyleCnt="4" custScaleX="60862">
        <dgm:presLayoutVars>
          <dgm:chMax val="1"/>
          <dgm:bulletEnabled val="1"/>
        </dgm:presLayoutVars>
      </dgm:prSet>
      <dgm:spPr/>
      <dgm:t>
        <a:bodyPr/>
        <a:lstStyle/>
        <a:p>
          <a:endParaRPr lang="zh-CN" altLang="en-US"/>
        </a:p>
      </dgm:t>
    </dgm:pt>
    <dgm:pt modelId="{5E312260-BB8C-4259-9A9A-07FD49D660DE}" type="pres">
      <dgm:prSet presAssocID="{8164C08B-7FEA-49D1-8EDB-A34D4A5AE13A}" presName="descendantText" presStyleLbl="alignAccFollowNode1" presStyleIdx="0" presStyleCnt="4">
        <dgm:presLayoutVars>
          <dgm:bulletEnabled val="1"/>
        </dgm:presLayoutVars>
      </dgm:prSet>
      <dgm:spPr/>
      <dgm:t>
        <a:bodyPr/>
        <a:lstStyle/>
        <a:p>
          <a:endParaRPr lang="zh-CN" altLang="en-US"/>
        </a:p>
      </dgm:t>
    </dgm:pt>
    <dgm:pt modelId="{B15E52DD-BF95-48EF-83BF-64D9AE8A1181}" type="pres">
      <dgm:prSet presAssocID="{4E35E266-2D6C-496B-BD37-903EA4C5BA82}" presName="sp" presStyleCnt="0"/>
      <dgm:spPr/>
      <dgm:t>
        <a:bodyPr/>
        <a:lstStyle/>
        <a:p>
          <a:endParaRPr lang="zh-CN" altLang="en-US"/>
        </a:p>
      </dgm:t>
    </dgm:pt>
    <dgm:pt modelId="{561821EA-E295-47E4-A7EF-0FAE72E8F842}" type="pres">
      <dgm:prSet presAssocID="{E7B058C8-9F24-4425-9245-540C959E25B2}" presName="linNode" presStyleCnt="0"/>
      <dgm:spPr/>
      <dgm:t>
        <a:bodyPr/>
        <a:lstStyle/>
        <a:p>
          <a:endParaRPr lang="zh-CN" altLang="en-US"/>
        </a:p>
      </dgm:t>
    </dgm:pt>
    <dgm:pt modelId="{988D9766-81DD-42EA-8025-F35CE451537D}" type="pres">
      <dgm:prSet presAssocID="{E7B058C8-9F24-4425-9245-540C959E25B2}" presName="parentText" presStyleLbl="node1" presStyleIdx="1" presStyleCnt="4" custScaleX="61289">
        <dgm:presLayoutVars>
          <dgm:chMax val="1"/>
          <dgm:bulletEnabled val="1"/>
        </dgm:presLayoutVars>
      </dgm:prSet>
      <dgm:spPr/>
      <dgm:t>
        <a:bodyPr/>
        <a:lstStyle/>
        <a:p>
          <a:endParaRPr lang="zh-CN" altLang="en-US"/>
        </a:p>
      </dgm:t>
    </dgm:pt>
    <dgm:pt modelId="{C36456F2-C104-49EC-A4F4-9E741C50E57D}" type="pres">
      <dgm:prSet presAssocID="{E7B058C8-9F24-4425-9245-540C959E25B2}" presName="descendantText" presStyleLbl="alignAccFollowNode1" presStyleIdx="1" presStyleCnt="4">
        <dgm:presLayoutVars>
          <dgm:bulletEnabled val="1"/>
        </dgm:presLayoutVars>
      </dgm:prSet>
      <dgm:spPr/>
      <dgm:t>
        <a:bodyPr/>
        <a:lstStyle/>
        <a:p>
          <a:endParaRPr lang="zh-CN" altLang="en-US"/>
        </a:p>
      </dgm:t>
    </dgm:pt>
    <dgm:pt modelId="{84D8518D-A12B-4BCA-84D3-1E1FB4A6F4BC}" type="pres">
      <dgm:prSet presAssocID="{C1CB44BA-B18A-4102-8277-02BDC5534532}" presName="sp" presStyleCnt="0"/>
      <dgm:spPr/>
      <dgm:t>
        <a:bodyPr/>
        <a:lstStyle/>
        <a:p>
          <a:endParaRPr lang="zh-CN" altLang="en-US"/>
        </a:p>
      </dgm:t>
    </dgm:pt>
    <dgm:pt modelId="{2D02B444-8067-4F2B-BE1C-FB30DFA33E38}" type="pres">
      <dgm:prSet presAssocID="{9045D98D-C66A-48E7-A245-35B5957A7399}" presName="linNode" presStyleCnt="0"/>
      <dgm:spPr/>
      <dgm:t>
        <a:bodyPr/>
        <a:lstStyle/>
        <a:p>
          <a:endParaRPr lang="zh-CN" altLang="en-US"/>
        </a:p>
      </dgm:t>
    </dgm:pt>
    <dgm:pt modelId="{D516C599-DE5A-42A2-88A9-704EB00499F1}" type="pres">
      <dgm:prSet presAssocID="{9045D98D-C66A-48E7-A245-35B5957A7399}" presName="parentText" presStyleLbl="node1" presStyleIdx="2" presStyleCnt="4" custScaleX="60429">
        <dgm:presLayoutVars>
          <dgm:chMax val="1"/>
          <dgm:bulletEnabled val="1"/>
        </dgm:presLayoutVars>
      </dgm:prSet>
      <dgm:spPr/>
      <dgm:t>
        <a:bodyPr/>
        <a:lstStyle/>
        <a:p>
          <a:endParaRPr lang="zh-CN" altLang="en-US"/>
        </a:p>
      </dgm:t>
    </dgm:pt>
    <dgm:pt modelId="{B384A40A-3548-4A73-A19D-621C79A2EA79}" type="pres">
      <dgm:prSet presAssocID="{9045D98D-C66A-48E7-A245-35B5957A7399}" presName="descendantText" presStyleLbl="alignAccFollowNode1" presStyleIdx="2" presStyleCnt="4" custLinFactNeighborY="2294">
        <dgm:presLayoutVars>
          <dgm:bulletEnabled val="1"/>
        </dgm:presLayoutVars>
      </dgm:prSet>
      <dgm:spPr/>
      <dgm:t>
        <a:bodyPr/>
        <a:lstStyle/>
        <a:p>
          <a:endParaRPr lang="zh-CN" altLang="en-US"/>
        </a:p>
      </dgm:t>
    </dgm:pt>
    <dgm:pt modelId="{7087A52F-0B29-4C33-8A51-37C6BDA8202E}" type="pres">
      <dgm:prSet presAssocID="{74FC76FF-A29E-4DFE-8C92-6E52071A2043}" presName="sp" presStyleCnt="0"/>
      <dgm:spPr/>
      <dgm:t>
        <a:bodyPr/>
        <a:lstStyle/>
        <a:p>
          <a:endParaRPr lang="zh-CN" altLang="en-US"/>
        </a:p>
      </dgm:t>
    </dgm:pt>
    <dgm:pt modelId="{1B00E73A-0AF2-4D6F-8F6F-ABCEAF64862F}" type="pres">
      <dgm:prSet presAssocID="{B6259541-DC05-42DE-803A-E680E08D6C9F}" presName="linNode" presStyleCnt="0"/>
      <dgm:spPr/>
      <dgm:t>
        <a:bodyPr/>
        <a:lstStyle/>
        <a:p>
          <a:endParaRPr lang="zh-CN" altLang="en-US"/>
        </a:p>
      </dgm:t>
    </dgm:pt>
    <dgm:pt modelId="{E6E01B5A-8BEE-4FEC-8416-8610EF675C5F}" type="pres">
      <dgm:prSet presAssocID="{B6259541-DC05-42DE-803A-E680E08D6C9F}" presName="parentText" presStyleLbl="node1" presStyleIdx="3" presStyleCnt="4" custScaleX="60428">
        <dgm:presLayoutVars>
          <dgm:chMax val="1"/>
          <dgm:bulletEnabled val="1"/>
        </dgm:presLayoutVars>
      </dgm:prSet>
      <dgm:spPr/>
      <dgm:t>
        <a:bodyPr/>
        <a:lstStyle/>
        <a:p>
          <a:endParaRPr lang="zh-CN" altLang="en-US"/>
        </a:p>
      </dgm:t>
    </dgm:pt>
    <dgm:pt modelId="{1F0D7FAF-2C3A-41BB-B40E-71733DC8AA53}" type="pres">
      <dgm:prSet presAssocID="{B6259541-DC05-42DE-803A-E680E08D6C9F}" presName="descendantText" presStyleLbl="alignAccFollowNode1" presStyleIdx="3" presStyleCnt="4">
        <dgm:presLayoutVars>
          <dgm:bulletEnabled val="1"/>
        </dgm:presLayoutVars>
      </dgm:prSet>
      <dgm:spPr/>
      <dgm:t>
        <a:bodyPr/>
        <a:lstStyle/>
        <a:p>
          <a:endParaRPr lang="zh-CN" altLang="en-US"/>
        </a:p>
      </dgm:t>
    </dgm:pt>
  </dgm:ptLst>
  <dgm:cxnLst>
    <dgm:cxn modelId="{EFFE53CB-6CF8-4658-A0D7-D7A9ADF3F9F6}" type="presOf" srcId="{2592691F-9E79-4BC0-87E5-69D7D698006D}" destId="{B384A40A-3548-4A73-A19D-621C79A2EA79}" srcOrd="0" destOrd="0" presId="urn:microsoft.com/office/officeart/2005/8/layout/vList5"/>
    <dgm:cxn modelId="{E3DCB5E3-794D-4245-977C-8C1ACA7665A2}" type="presOf" srcId="{8164C08B-7FEA-49D1-8EDB-A34D4A5AE13A}" destId="{F4149E3D-D159-4E8D-9645-4C34100CAD08}" srcOrd="0" destOrd="0" presId="urn:microsoft.com/office/officeart/2005/8/layout/vList5"/>
    <dgm:cxn modelId="{E8B28251-E2BD-46B1-B26C-1CC275AB2F85}" srcId="{9045D98D-C66A-48E7-A245-35B5957A7399}" destId="{2592691F-9E79-4BC0-87E5-69D7D698006D}" srcOrd="0" destOrd="0" parTransId="{C0845D3B-5494-47F6-927D-C8582491F5CA}" sibTransId="{0FA4D93A-AD3F-4434-AA55-CEB49328E211}"/>
    <dgm:cxn modelId="{0703C76E-41B8-4164-A2E0-1ED9D92BA6A4}" type="presOf" srcId="{22B677B6-3E43-4154-B276-2F0542B27522}" destId="{C36456F2-C104-49EC-A4F4-9E741C50E57D}" srcOrd="0" destOrd="0" presId="urn:microsoft.com/office/officeart/2005/8/layout/vList5"/>
    <dgm:cxn modelId="{4A1FEBDE-DA7A-4D53-9D66-9319811ED352}" srcId="{7B82EDC0-28C3-4FE7-9893-B4115506E30C}" destId="{8164C08B-7FEA-49D1-8EDB-A34D4A5AE13A}" srcOrd="0" destOrd="0" parTransId="{4EB2FA3F-42A2-448C-B44D-49C48D464BE5}" sibTransId="{4E35E266-2D6C-496B-BD37-903EA4C5BA82}"/>
    <dgm:cxn modelId="{4C9CCEF2-01E0-4C0D-9F49-97C4E60277EF}" srcId="{8164C08B-7FEA-49D1-8EDB-A34D4A5AE13A}" destId="{0D7B64AF-E89E-4F47-93DF-875AC7EA9F80}" srcOrd="0" destOrd="0" parTransId="{408B7941-512D-4F86-AD27-749BF2A690AD}" sibTransId="{A9C35514-23AE-45F2-802C-53551939B0A1}"/>
    <dgm:cxn modelId="{071FFBEF-24D6-414B-A6C6-C904522560FD}" type="presOf" srcId="{A1E47C7B-F182-4DF4-A19B-69BAAE382931}" destId="{1F0D7FAF-2C3A-41BB-B40E-71733DC8AA53}" srcOrd="0" destOrd="0" presId="urn:microsoft.com/office/officeart/2005/8/layout/vList5"/>
    <dgm:cxn modelId="{E4931202-E6BE-4BC8-B65B-11D412988295}" srcId="{7B82EDC0-28C3-4FE7-9893-B4115506E30C}" destId="{B6259541-DC05-42DE-803A-E680E08D6C9F}" srcOrd="3" destOrd="0" parTransId="{37D6F386-8381-4B6F-978B-E137AE3DF9AA}" sibTransId="{268DB079-41ED-404F-B186-2A61D37917A2}"/>
    <dgm:cxn modelId="{6013F4AA-34B1-4BFB-9421-5270360FB78E}" type="presOf" srcId="{0D7B64AF-E89E-4F47-93DF-875AC7EA9F80}" destId="{5E312260-BB8C-4259-9A9A-07FD49D660DE}" srcOrd="0" destOrd="0" presId="urn:microsoft.com/office/officeart/2005/8/layout/vList5"/>
    <dgm:cxn modelId="{A9281362-2B73-4149-9963-6A332419C9A7}" type="presOf" srcId="{7B82EDC0-28C3-4FE7-9893-B4115506E30C}" destId="{1AF1258D-7D71-462E-899A-895332038374}" srcOrd="0" destOrd="0" presId="urn:microsoft.com/office/officeart/2005/8/layout/vList5"/>
    <dgm:cxn modelId="{07F729FE-C9BB-4789-9F88-9C20DAA478A1}" srcId="{E7B058C8-9F24-4425-9245-540C959E25B2}" destId="{22B677B6-3E43-4154-B276-2F0542B27522}" srcOrd="0" destOrd="0" parTransId="{C66618F6-CDF1-4D85-B7FD-0943F4E529C4}" sibTransId="{AA5B8F94-81EA-4C94-90D0-B7F8BB2995D5}"/>
    <dgm:cxn modelId="{23276639-2DC3-442C-8B7D-748EB1AD5582}" srcId="{7B82EDC0-28C3-4FE7-9893-B4115506E30C}" destId="{9045D98D-C66A-48E7-A245-35B5957A7399}" srcOrd="2" destOrd="0" parTransId="{7B01EB5F-D381-47EE-A0D6-7EA31871E775}" sibTransId="{74FC76FF-A29E-4DFE-8C92-6E52071A2043}"/>
    <dgm:cxn modelId="{ACCD2F28-22F2-44D6-AE16-5A29EDD7F34D}" srcId="{7B82EDC0-28C3-4FE7-9893-B4115506E30C}" destId="{E7B058C8-9F24-4425-9245-540C959E25B2}" srcOrd="1" destOrd="0" parTransId="{C930D84C-0E90-4901-8249-526B90587C3A}" sibTransId="{C1CB44BA-B18A-4102-8277-02BDC5534532}"/>
    <dgm:cxn modelId="{0E27294B-D241-4242-A5D4-BAB975F1D3DA}" srcId="{B6259541-DC05-42DE-803A-E680E08D6C9F}" destId="{A1E47C7B-F182-4DF4-A19B-69BAAE382931}" srcOrd="0" destOrd="0" parTransId="{719D88D6-1635-491E-8C93-A79FE7CA5E24}" sibTransId="{6051CE2A-AC3B-4295-AD33-637560233BA3}"/>
    <dgm:cxn modelId="{9B89F669-D2C4-470A-A7A3-1800DA19F39D}" type="presOf" srcId="{E7B058C8-9F24-4425-9245-540C959E25B2}" destId="{988D9766-81DD-42EA-8025-F35CE451537D}" srcOrd="0" destOrd="0" presId="urn:microsoft.com/office/officeart/2005/8/layout/vList5"/>
    <dgm:cxn modelId="{FEDC3764-46AF-4AB6-842A-ECCB2ACB710A}" type="presOf" srcId="{9045D98D-C66A-48E7-A245-35B5957A7399}" destId="{D516C599-DE5A-42A2-88A9-704EB00499F1}" srcOrd="0" destOrd="0" presId="urn:microsoft.com/office/officeart/2005/8/layout/vList5"/>
    <dgm:cxn modelId="{4A304AA0-068E-4921-B8E0-F87078BD64A9}" type="presOf" srcId="{B6259541-DC05-42DE-803A-E680E08D6C9F}" destId="{E6E01B5A-8BEE-4FEC-8416-8610EF675C5F}" srcOrd="0" destOrd="0" presId="urn:microsoft.com/office/officeart/2005/8/layout/vList5"/>
    <dgm:cxn modelId="{F9A190D1-3DD9-41E7-B4D4-4B6E7B95D349}" type="presParOf" srcId="{1AF1258D-7D71-462E-899A-895332038374}" destId="{464B684D-6A54-4966-A942-B64EFDFA3F3A}" srcOrd="0" destOrd="0" presId="urn:microsoft.com/office/officeart/2005/8/layout/vList5"/>
    <dgm:cxn modelId="{78F8F9A7-CB1B-4701-8F20-DF646B730695}" type="presParOf" srcId="{464B684D-6A54-4966-A942-B64EFDFA3F3A}" destId="{F4149E3D-D159-4E8D-9645-4C34100CAD08}" srcOrd="0" destOrd="0" presId="urn:microsoft.com/office/officeart/2005/8/layout/vList5"/>
    <dgm:cxn modelId="{963DAD78-A755-4272-B71C-1C44B35EDC35}" type="presParOf" srcId="{464B684D-6A54-4966-A942-B64EFDFA3F3A}" destId="{5E312260-BB8C-4259-9A9A-07FD49D660DE}" srcOrd="1" destOrd="0" presId="urn:microsoft.com/office/officeart/2005/8/layout/vList5"/>
    <dgm:cxn modelId="{43449495-8B5A-4BED-BE98-779267A9EFF0}" type="presParOf" srcId="{1AF1258D-7D71-462E-899A-895332038374}" destId="{B15E52DD-BF95-48EF-83BF-64D9AE8A1181}" srcOrd="1" destOrd="0" presId="urn:microsoft.com/office/officeart/2005/8/layout/vList5"/>
    <dgm:cxn modelId="{82D45983-F14D-47B0-A839-5B3303FAD892}" type="presParOf" srcId="{1AF1258D-7D71-462E-899A-895332038374}" destId="{561821EA-E295-47E4-A7EF-0FAE72E8F842}" srcOrd="2" destOrd="0" presId="urn:microsoft.com/office/officeart/2005/8/layout/vList5"/>
    <dgm:cxn modelId="{D151B0FE-6D61-44F8-BE37-B0772E20A258}" type="presParOf" srcId="{561821EA-E295-47E4-A7EF-0FAE72E8F842}" destId="{988D9766-81DD-42EA-8025-F35CE451537D}" srcOrd="0" destOrd="0" presId="urn:microsoft.com/office/officeart/2005/8/layout/vList5"/>
    <dgm:cxn modelId="{8DE33D19-86C3-4D3C-9325-3FA6420173E9}" type="presParOf" srcId="{561821EA-E295-47E4-A7EF-0FAE72E8F842}" destId="{C36456F2-C104-49EC-A4F4-9E741C50E57D}" srcOrd="1" destOrd="0" presId="urn:microsoft.com/office/officeart/2005/8/layout/vList5"/>
    <dgm:cxn modelId="{A4E6CAC5-6D21-4C8B-8259-DE62E7B24C85}" type="presParOf" srcId="{1AF1258D-7D71-462E-899A-895332038374}" destId="{84D8518D-A12B-4BCA-84D3-1E1FB4A6F4BC}" srcOrd="3" destOrd="0" presId="urn:microsoft.com/office/officeart/2005/8/layout/vList5"/>
    <dgm:cxn modelId="{96FFC4A0-90F8-4819-B589-A348F675294A}" type="presParOf" srcId="{1AF1258D-7D71-462E-899A-895332038374}" destId="{2D02B444-8067-4F2B-BE1C-FB30DFA33E38}" srcOrd="4" destOrd="0" presId="urn:microsoft.com/office/officeart/2005/8/layout/vList5"/>
    <dgm:cxn modelId="{DBB73A14-7A66-46AC-A983-DE8358326E1C}" type="presParOf" srcId="{2D02B444-8067-4F2B-BE1C-FB30DFA33E38}" destId="{D516C599-DE5A-42A2-88A9-704EB00499F1}" srcOrd="0" destOrd="0" presId="urn:microsoft.com/office/officeart/2005/8/layout/vList5"/>
    <dgm:cxn modelId="{80D2EEF2-49C2-44A4-9EA3-617F3BDFB3BB}" type="presParOf" srcId="{2D02B444-8067-4F2B-BE1C-FB30DFA33E38}" destId="{B384A40A-3548-4A73-A19D-621C79A2EA79}" srcOrd="1" destOrd="0" presId="urn:microsoft.com/office/officeart/2005/8/layout/vList5"/>
    <dgm:cxn modelId="{83BEC0C8-2AFD-4244-95AC-1F3F9361B037}" type="presParOf" srcId="{1AF1258D-7D71-462E-899A-895332038374}" destId="{7087A52F-0B29-4C33-8A51-37C6BDA8202E}" srcOrd="5" destOrd="0" presId="urn:microsoft.com/office/officeart/2005/8/layout/vList5"/>
    <dgm:cxn modelId="{C62BAE05-352C-4FFA-8AB3-44F39E5E0593}" type="presParOf" srcId="{1AF1258D-7D71-462E-899A-895332038374}" destId="{1B00E73A-0AF2-4D6F-8F6F-ABCEAF64862F}" srcOrd="6" destOrd="0" presId="urn:microsoft.com/office/officeart/2005/8/layout/vList5"/>
    <dgm:cxn modelId="{7E110A61-95EA-44CB-B736-C7A120EB8D6F}" type="presParOf" srcId="{1B00E73A-0AF2-4D6F-8F6F-ABCEAF64862F}" destId="{E6E01B5A-8BEE-4FEC-8416-8610EF675C5F}" srcOrd="0" destOrd="0" presId="urn:microsoft.com/office/officeart/2005/8/layout/vList5"/>
    <dgm:cxn modelId="{A6FAE83D-0740-4CD1-98C3-298DC8A7569B}" type="presParOf" srcId="{1B00E73A-0AF2-4D6F-8F6F-ABCEAF64862F}" destId="{1F0D7FAF-2C3A-41BB-B40E-71733DC8AA5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12260-BB8C-4259-9A9A-07FD49D660DE}">
      <dsp:nvSpPr>
        <dsp:cNvPr id="0" name=""/>
        <dsp:cNvSpPr/>
      </dsp:nvSpPr>
      <dsp:spPr>
        <a:xfrm rot="5400000">
          <a:off x="6344855" y="-3038492"/>
          <a:ext cx="813121" cy="709761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sz="1800" kern="1200" dirty="0" smtClean="0">
              <a:solidFill>
                <a:schemeClr val="tx1">
                  <a:lumMod val="65000"/>
                  <a:lumOff val="35000"/>
                </a:schemeClr>
              </a:solidFill>
              <a:latin typeface="微软雅黑" pitchFamily="34" charset="-122"/>
              <a:ea typeface="微软雅黑" pitchFamily="34" charset="-122"/>
              <a:cs typeface="+mn-cs"/>
            </a:rPr>
            <a:t>在信息采集、整序、组织、检索、分析和可视化等方面成熟的理论方法和技术应用到大数据的工作</a:t>
          </a:r>
          <a:r>
            <a:rPr lang="zh-CN" altLang="en-US" sz="1800" kern="1200" dirty="0" smtClean="0">
              <a:solidFill>
                <a:schemeClr val="tx1">
                  <a:lumMod val="65000"/>
                  <a:lumOff val="35000"/>
                </a:schemeClr>
              </a:solidFill>
              <a:latin typeface="微软雅黑" pitchFamily="34" charset="-122"/>
              <a:ea typeface="微软雅黑" pitchFamily="34" charset="-122"/>
              <a:cs typeface="+mn-cs"/>
            </a:rPr>
            <a:t>。</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sp:txBody>
      <dsp:txXfrm rot="-5400000">
        <a:off x="3202610" y="143446"/>
        <a:ext cx="7057920" cy="733735"/>
      </dsp:txXfrm>
    </dsp:sp>
    <dsp:sp modelId="{F4149E3D-D159-4E8D-9645-4C34100CAD08}">
      <dsp:nvSpPr>
        <dsp:cNvPr id="0" name=""/>
        <dsp:cNvSpPr/>
      </dsp:nvSpPr>
      <dsp:spPr>
        <a:xfrm>
          <a:off x="772750" y="2113"/>
          <a:ext cx="2429859" cy="1016401"/>
        </a:xfrm>
        <a:prstGeom prst="round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zh-CN" sz="2800" b="1" kern="1200" dirty="0" smtClean="0"/>
            <a:t>引入大数据</a:t>
          </a:r>
          <a:endParaRPr lang="zh-CN" altLang="en-US" sz="2800" kern="1200" dirty="0">
            <a:latin typeface="微软雅黑" panose="020B0503020204020204" pitchFamily="34" charset="-122"/>
            <a:ea typeface="华康俪金黑W8(P)"/>
          </a:endParaRPr>
        </a:p>
      </dsp:txBody>
      <dsp:txXfrm>
        <a:off x="822367" y="51730"/>
        <a:ext cx="2330625" cy="917167"/>
      </dsp:txXfrm>
    </dsp:sp>
    <dsp:sp modelId="{C36456F2-C104-49EC-A4F4-9E741C50E57D}">
      <dsp:nvSpPr>
        <dsp:cNvPr id="0" name=""/>
        <dsp:cNvSpPr/>
      </dsp:nvSpPr>
      <dsp:spPr>
        <a:xfrm rot="5400000">
          <a:off x="6361903" y="-1971271"/>
          <a:ext cx="813121" cy="709761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sz="1800" kern="1200" dirty="0" smtClean="0">
              <a:solidFill>
                <a:schemeClr val="tx1">
                  <a:lumMod val="65000"/>
                  <a:lumOff val="35000"/>
                </a:schemeClr>
              </a:solidFill>
              <a:latin typeface="微软雅黑" pitchFamily="34" charset="-122"/>
              <a:ea typeface="微软雅黑" pitchFamily="34" charset="-122"/>
              <a:cs typeface="+mn-cs"/>
            </a:rPr>
            <a:t>要寻求情报研究的客观性，摒除过多的主观意愿，也需要多种技术来支撑</a:t>
          </a:r>
          <a:r>
            <a:rPr lang="zh-CN" altLang="en-US" sz="1800" kern="1200" dirty="0" smtClean="0">
              <a:solidFill>
                <a:schemeClr val="tx1">
                  <a:lumMod val="65000"/>
                  <a:lumOff val="35000"/>
                </a:schemeClr>
              </a:solidFill>
              <a:latin typeface="微软雅黑" pitchFamily="34" charset="-122"/>
              <a:ea typeface="微软雅黑" pitchFamily="34" charset="-122"/>
              <a:cs typeface="+mn-cs"/>
            </a:rPr>
            <a:t>，</a:t>
          </a:r>
          <a:r>
            <a:rPr lang="zh-CN" sz="1800" kern="1200" dirty="0" smtClean="0">
              <a:solidFill>
                <a:schemeClr val="tx1">
                  <a:lumMod val="65000"/>
                  <a:lumOff val="35000"/>
                </a:schemeClr>
              </a:solidFill>
              <a:latin typeface="微软雅黑" pitchFamily="34" charset="-122"/>
              <a:ea typeface="微软雅黑" pitchFamily="34" charset="-122"/>
              <a:cs typeface="+mn-cs"/>
            </a:rPr>
            <a:t>这一发展趋势是大数据时代下的必然。</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sp:txBody>
      <dsp:txXfrm rot="-5400000">
        <a:off x="3219658" y="1210667"/>
        <a:ext cx="7057920" cy="733735"/>
      </dsp:txXfrm>
    </dsp:sp>
    <dsp:sp modelId="{988D9766-81DD-42EA-8025-F35CE451537D}">
      <dsp:nvSpPr>
        <dsp:cNvPr id="0" name=""/>
        <dsp:cNvSpPr/>
      </dsp:nvSpPr>
      <dsp:spPr>
        <a:xfrm>
          <a:off x="772750" y="1069334"/>
          <a:ext cx="2446906" cy="1016401"/>
        </a:xfrm>
        <a:prstGeom prst="roundRect">
          <a:avLst/>
        </a:prstGeom>
        <a:gradFill rotWithShape="0">
          <a:gsLst>
            <a:gs pos="0">
              <a:schemeClr val="accent1">
                <a:alpha val="90000"/>
                <a:hueOff val="0"/>
                <a:satOff val="0"/>
                <a:lumOff val="0"/>
                <a:alphaOff val="-13333"/>
                <a:satMod val="103000"/>
                <a:lumMod val="102000"/>
                <a:tint val="94000"/>
              </a:schemeClr>
            </a:gs>
            <a:gs pos="50000">
              <a:schemeClr val="accent1">
                <a:alpha val="90000"/>
                <a:hueOff val="0"/>
                <a:satOff val="0"/>
                <a:lumOff val="0"/>
                <a:alphaOff val="-13333"/>
                <a:satMod val="110000"/>
                <a:lumMod val="100000"/>
                <a:shade val="100000"/>
              </a:schemeClr>
            </a:gs>
            <a:gs pos="100000">
              <a:schemeClr val="accent1">
                <a:alpha val="90000"/>
                <a:hueOff val="0"/>
                <a:satOff val="0"/>
                <a:lumOff val="0"/>
                <a:alphaOff val="-13333"/>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zh-CN" sz="2800" b="1" kern="1200" dirty="0" smtClean="0"/>
            <a:t>应用大数据</a:t>
          </a:r>
          <a:endParaRPr lang="zh-CN" altLang="en-US" sz="2800" b="1" kern="1200" dirty="0"/>
        </a:p>
      </dsp:txBody>
      <dsp:txXfrm>
        <a:off x="822367" y="1118951"/>
        <a:ext cx="2347672" cy="917167"/>
      </dsp:txXfrm>
    </dsp:sp>
    <dsp:sp modelId="{B384A40A-3548-4A73-A19D-621C79A2EA79}">
      <dsp:nvSpPr>
        <dsp:cNvPr id="0" name=""/>
        <dsp:cNvSpPr/>
      </dsp:nvSpPr>
      <dsp:spPr>
        <a:xfrm rot="5400000">
          <a:off x="6327568" y="-885396"/>
          <a:ext cx="813121" cy="709761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sz="1800" kern="1200" dirty="0" smtClean="0">
              <a:solidFill>
                <a:schemeClr val="tx1">
                  <a:lumMod val="65000"/>
                  <a:lumOff val="35000"/>
                </a:schemeClr>
              </a:solidFill>
              <a:latin typeface="微软雅黑" pitchFamily="34" charset="-122"/>
              <a:ea typeface="微软雅黑" pitchFamily="34" charset="-122"/>
              <a:cs typeface="+mn-cs"/>
            </a:rPr>
            <a:t>以开源信息为主，汇集海量数据，通过定量的方式来描述、分析、评判科技发展的态势，服务于科技决策</a:t>
          </a:r>
          <a:r>
            <a:rPr lang="zh-CN" altLang="en-US" sz="1800" kern="1200" dirty="0" smtClean="0">
              <a:solidFill>
                <a:schemeClr val="tx1">
                  <a:lumMod val="65000"/>
                  <a:lumOff val="35000"/>
                </a:schemeClr>
              </a:solidFill>
              <a:latin typeface="微软雅黑" pitchFamily="34" charset="-122"/>
              <a:ea typeface="微软雅黑" pitchFamily="34" charset="-122"/>
              <a:cs typeface="+mn-cs"/>
            </a:rPr>
            <a:t>。</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sp:txBody>
      <dsp:txXfrm rot="-5400000">
        <a:off x="3185323" y="2296542"/>
        <a:ext cx="7057920" cy="733735"/>
      </dsp:txXfrm>
    </dsp:sp>
    <dsp:sp modelId="{D516C599-DE5A-42A2-88A9-704EB00499F1}">
      <dsp:nvSpPr>
        <dsp:cNvPr id="0" name=""/>
        <dsp:cNvSpPr/>
      </dsp:nvSpPr>
      <dsp:spPr>
        <a:xfrm>
          <a:off x="772750" y="2136556"/>
          <a:ext cx="2412571" cy="1016401"/>
        </a:xfrm>
        <a:prstGeom prst="roundRect">
          <a:avLst/>
        </a:prstGeom>
        <a:gradFill rotWithShape="0">
          <a:gsLst>
            <a:gs pos="0">
              <a:schemeClr val="accent1">
                <a:alpha val="90000"/>
                <a:hueOff val="0"/>
                <a:satOff val="0"/>
                <a:lumOff val="0"/>
                <a:alphaOff val="-26667"/>
                <a:satMod val="103000"/>
                <a:lumMod val="102000"/>
                <a:tint val="94000"/>
              </a:schemeClr>
            </a:gs>
            <a:gs pos="50000">
              <a:schemeClr val="accent1">
                <a:alpha val="90000"/>
                <a:hueOff val="0"/>
                <a:satOff val="0"/>
                <a:lumOff val="0"/>
                <a:alphaOff val="-26667"/>
                <a:satMod val="110000"/>
                <a:lumMod val="100000"/>
                <a:shade val="100000"/>
              </a:schemeClr>
            </a:gs>
            <a:gs pos="100000">
              <a:schemeClr val="accent1">
                <a:alpha val="90000"/>
                <a:hueOff val="0"/>
                <a:satOff val="0"/>
                <a:lumOff val="0"/>
                <a:alphaOff val="-26667"/>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zh-CN" sz="2800" b="1" kern="1200" dirty="0" smtClean="0"/>
            <a:t>探索大数据</a:t>
          </a:r>
          <a:endParaRPr lang="zh-CN" altLang="en-US" sz="2800" b="1" kern="1200" dirty="0"/>
        </a:p>
      </dsp:txBody>
      <dsp:txXfrm>
        <a:off x="822367" y="2186173"/>
        <a:ext cx="2313337" cy="917167"/>
      </dsp:txXfrm>
    </dsp:sp>
    <dsp:sp modelId="{1F0D7FAF-2C3A-41BB-B40E-71733DC8AA53}">
      <dsp:nvSpPr>
        <dsp:cNvPr id="0" name=""/>
        <dsp:cNvSpPr/>
      </dsp:nvSpPr>
      <dsp:spPr>
        <a:xfrm rot="5400000">
          <a:off x="6327528" y="163172"/>
          <a:ext cx="813121" cy="709761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sz="1800" kern="1200" dirty="0" smtClean="0">
              <a:solidFill>
                <a:schemeClr val="tx1">
                  <a:lumMod val="65000"/>
                  <a:lumOff val="35000"/>
                </a:schemeClr>
              </a:solidFill>
              <a:latin typeface="微软雅黑" pitchFamily="34" charset="-122"/>
              <a:ea typeface="微软雅黑" pitchFamily="34" charset="-122"/>
              <a:cs typeface="+mn-cs"/>
            </a:rPr>
            <a:t>借助数据挖掘技术，建立与闭源知识对象的索引和相互关系，组建一个以情报领域知识库，构建情报分析人员专用的情报池</a:t>
          </a:r>
          <a:r>
            <a:rPr lang="zh-CN" altLang="en-US" sz="1800" kern="1200" dirty="0" smtClean="0">
              <a:solidFill>
                <a:schemeClr val="tx1">
                  <a:lumMod val="65000"/>
                  <a:lumOff val="35000"/>
                </a:schemeClr>
              </a:solidFill>
              <a:latin typeface="微软雅黑" pitchFamily="34" charset="-122"/>
              <a:ea typeface="微软雅黑" pitchFamily="34" charset="-122"/>
              <a:cs typeface="+mn-cs"/>
            </a:rPr>
            <a:t>。</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sp:txBody>
      <dsp:txXfrm rot="-5400000">
        <a:off x="3185283" y="3345111"/>
        <a:ext cx="7057920" cy="733735"/>
      </dsp:txXfrm>
    </dsp:sp>
    <dsp:sp modelId="{E6E01B5A-8BEE-4FEC-8416-8610EF675C5F}">
      <dsp:nvSpPr>
        <dsp:cNvPr id="0" name=""/>
        <dsp:cNvSpPr/>
      </dsp:nvSpPr>
      <dsp:spPr>
        <a:xfrm>
          <a:off x="772750" y="3203778"/>
          <a:ext cx="2412532" cy="1016401"/>
        </a:xfrm>
        <a:prstGeom prst="round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zh-CN" sz="2800" b="1" kern="1200" dirty="0" smtClean="0"/>
            <a:t>利用大数据</a:t>
          </a:r>
          <a:endParaRPr lang="zh-CN" altLang="en-US" sz="2800" b="1" kern="1200" dirty="0"/>
        </a:p>
      </dsp:txBody>
      <dsp:txXfrm>
        <a:off x="822367" y="3253395"/>
        <a:ext cx="2313298" cy="91716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D9FA4-EA2D-4642-9AB3-58F4DFE4A986}" type="datetimeFigureOut">
              <a:rPr lang="zh-CN" altLang="en-US" smtClean="0"/>
              <a:t>2017/3/26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ED7E9-B20B-40CB-89C0-CAF7F9D5953A}" type="slidenum">
              <a:rPr lang="zh-CN" altLang="en-US" smtClean="0"/>
              <a:t>‹#›</a:t>
            </a:fld>
            <a:endParaRPr lang="zh-CN" altLang="en-US"/>
          </a:p>
        </p:txBody>
      </p:sp>
    </p:spTree>
    <p:extLst>
      <p:ext uri="{BB962C8B-B14F-4D97-AF65-F5344CB8AC3E}">
        <p14:creationId xmlns:p14="http://schemas.microsoft.com/office/powerpoint/2010/main" val="398692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a:t>
            </a:fld>
            <a:endParaRPr lang="zh-CN" altLang="en-US"/>
          </a:p>
        </p:txBody>
      </p:sp>
    </p:spTree>
    <p:extLst>
      <p:ext uri="{BB962C8B-B14F-4D97-AF65-F5344CB8AC3E}">
        <p14:creationId xmlns:p14="http://schemas.microsoft.com/office/powerpoint/2010/main" val="1716355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2</a:t>
            </a:fld>
            <a:endParaRPr lang="zh-CN" altLang="en-US"/>
          </a:p>
        </p:txBody>
      </p:sp>
    </p:spTree>
    <p:extLst>
      <p:ext uri="{BB962C8B-B14F-4D97-AF65-F5344CB8AC3E}">
        <p14:creationId xmlns:p14="http://schemas.microsoft.com/office/powerpoint/2010/main" val="20426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4</a:t>
            </a:fld>
            <a:endParaRPr lang="zh-CN" altLang="en-US"/>
          </a:p>
        </p:txBody>
      </p:sp>
    </p:spTree>
    <p:extLst>
      <p:ext uri="{BB962C8B-B14F-4D97-AF65-F5344CB8AC3E}">
        <p14:creationId xmlns:p14="http://schemas.microsoft.com/office/powerpoint/2010/main" val="2422458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10</a:t>
            </a:fld>
            <a:endParaRPr lang="zh-CN" altLang="en-US"/>
          </a:p>
        </p:txBody>
      </p:sp>
    </p:spTree>
    <p:extLst>
      <p:ext uri="{BB962C8B-B14F-4D97-AF65-F5344CB8AC3E}">
        <p14:creationId xmlns:p14="http://schemas.microsoft.com/office/powerpoint/2010/main" val="3946050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21</a:t>
            </a:fld>
            <a:endParaRPr lang="zh-CN" altLang="en-US"/>
          </a:p>
        </p:txBody>
      </p:sp>
    </p:spTree>
    <p:extLst>
      <p:ext uri="{BB962C8B-B14F-4D97-AF65-F5344CB8AC3E}">
        <p14:creationId xmlns:p14="http://schemas.microsoft.com/office/powerpoint/2010/main" val="4096200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24</a:t>
            </a:fld>
            <a:endParaRPr lang="zh-CN" altLang="en-US"/>
          </a:p>
        </p:txBody>
      </p:sp>
    </p:spTree>
    <p:extLst>
      <p:ext uri="{BB962C8B-B14F-4D97-AF65-F5344CB8AC3E}">
        <p14:creationId xmlns:p14="http://schemas.microsoft.com/office/powerpoint/2010/main" val="1524899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28</a:t>
            </a:fld>
            <a:endParaRPr lang="zh-CN" altLang="en-US"/>
          </a:p>
        </p:txBody>
      </p:sp>
    </p:spTree>
    <p:extLst>
      <p:ext uri="{BB962C8B-B14F-4D97-AF65-F5344CB8AC3E}">
        <p14:creationId xmlns:p14="http://schemas.microsoft.com/office/powerpoint/2010/main" val="1043596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B8A2BE66-3A1D-4F69-92F9-8180C3DFAFD8}" type="slidenum">
              <a:rPr lang="zh-CN" altLang="zh-CN"/>
              <a:pPr>
                <a:defRPr/>
              </a:pPr>
              <a:t>‹#›</a:t>
            </a:fld>
            <a:endParaRPr lang="zh-CN" altLang="zh-CN"/>
          </a:p>
        </p:txBody>
      </p:sp>
    </p:spTree>
    <p:extLst>
      <p:ext uri="{BB962C8B-B14F-4D97-AF65-F5344CB8AC3E}">
        <p14:creationId xmlns:p14="http://schemas.microsoft.com/office/powerpoint/2010/main" val="220608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9E388E38-31E5-4E32-920D-85CA0EE6CDEC}" type="slidenum">
              <a:rPr lang="zh-CN" altLang="zh-CN"/>
              <a:pPr>
                <a:defRPr/>
              </a:pPr>
              <a:t>‹#›</a:t>
            </a:fld>
            <a:endParaRPr lang="zh-CN" altLang="zh-CN"/>
          </a:p>
        </p:txBody>
      </p:sp>
    </p:spTree>
    <p:extLst>
      <p:ext uri="{BB962C8B-B14F-4D97-AF65-F5344CB8AC3E}">
        <p14:creationId xmlns:p14="http://schemas.microsoft.com/office/powerpoint/2010/main" val="2693788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0C0FD89F-CBC1-4F5A-B5D7-D8ADB918AF9A}" type="slidenum">
              <a:rPr lang="zh-CN" altLang="zh-CN"/>
              <a:pPr>
                <a:defRPr/>
              </a:pPr>
              <a:t>‹#›</a:t>
            </a:fld>
            <a:endParaRPr lang="zh-CN" altLang="zh-CN"/>
          </a:p>
        </p:txBody>
      </p:sp>
    </p:spTree>
    <p:extLst>
      <p:ext uri="{BB962C8B-B14F-4D97-AF65-F5344CB8AC3E}">
        <p14:creationId xmlns:p14="http://schemas.microsoft.com/office/powerpoint/2010/main" val="3702840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t="20709" b="20363"/>
          <a:stretch/>
        </p:blipFill>
        <p:spPr>
          <a:xfrm>
            <a:off x="152400" y="-14515"/>
            <a:ext cx="11504149" cy="6872515"/>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pPr>
                <a:defRPr/>
              </a:pPr>
              <a:t>‹#›</a:t>
            </a:fld>
            <a:endParaRPr lang="zh-CN" altLang="zh-CN"/>
          </a:p>
        </p:txBody>
      </p:sp>
    </p:spTree>
    <p:extLst>
      <p:ext uri="{BB962C8B-B14F-4D97-AF65-F5344CB8AC3E}">
        <p14:creationId xmlns:p14="http://schemas.microsoft.com/office/powerpoint/2010/main" val="40742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userDrawn="1"/>
        </p:nvGrpSpPr>
        <p:grpSpPr>
          <a:xfrm>
            <a:off x="3586250" y="1245799"/>
            <a:ext cx="6480000" cy="6480000"/>
            <a:chOff x="3586250" y="1245799"/>
            <a:chExt cx="6480000" cy="6480000"/>
          </a:xfrm>
        </p:grpSpPr>
        <p:sp>
          <p:nvSpPr>
            <p:cNvPr id="8" name="弧形 7"/>
            <p:cNvSpPr/>
            <p:nvPr/>
          </p:nvSpPr>
          <p:spPr>
            <a:xfrm>
              <a:off x="4305300" y="1964849"/>
              <a:ext cx="5041900" cy="5041900"/>
            </a:xfrm>
            <a:prstGeom prst="arc">
              <a:avLst>
                <a:gd name="adj1" fmla="val 13814770"/>
                <a:gd name="adj2" fmla="val 1284488"/>
              </a:avLst>
            </a:prstGeom>
            <a:ln w="381000">
              <a:solidFill>
                <a:srgbClr val="31B5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p:cNvSpPr/>
            <p:nvPr/>
          </p:nvSpPr>
          <p:spPr>
            <a:xfrm>
              <a:off x="3946250" y="1605799"/>
              <a:ext cx="5760000" cy="5760000"/>
            </a:xfrm>
            <a:prstGeom prst="arc">
              <a:avLst>
                <a:gd name="adj1" fmla="val 13814770"/>
                <a:gd name="adj2" fmla="val 1284488"/>
              </a:avLst>
            </a:prstGeom>
            <a:ln w="381000">
              <a:solidFill>
                <a:srgbClr val="F784A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p:nvSpPr>
          <p:spPr>
            <a:xfrm>
              <a:off x="3586250" y="1245799"/>
              <a:ext cx="6480000" cy="6480000"/>
            </a:xfrm>
            <a:prstGeom prst="arc">
              <a:avLst>
                <a:gd name="adj1" fmla="val 13814770"/>
                <a:gd name="adj2" fmla="val 1284488"/>
              </a:avLst>
            </a:prstGeom>
            <a:ln w="3810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1" name="Oval 15"/>
          <p:cNvSpPr/>
          <p:nvPr userDrawn="1"/>
        </p:nvSpPr>
        <p:spPr>
          <a:xfrm>
            <a:off x="1608110" y="1405008"/>
            <a:ext cx="6133399" cy="4271893"/>
          </a:xfrm>
          <a:custGeom>
            <a:avLst/>
            <a:gdLst>
              <a:gd name="connsiteX0" fmla="*/ 1112520 w 2895600"/>
              <a:gd name="connsiteY0" fmla="*/ 0 h 1487173"/>
              <a:gd name="connsiteX1" fmla="*/ 1776897 w 2895600"/>
              <a:gd name="connsiteY1" fmla="*/ 523460 h 1487173"/>
              <a:gd name="connsiteX2" fmla="*/ 1981200 w 2895600"/>
              <a:gd name="connsiteY2" fmla="*/ 443446 h 1487173"/>
              <a:gd name="connsiteX3" fmla="*/ 2283615 w 2895600"/>
              <a:gd name="connsiteY3" fmla="*/ 724590 h 1487173"/>
              <a:gd name="connsiteX4" fmla="*/ 2461260 w 2895600"/>
              <a:gd name="connsiteY4" fmla="*/ 685800 h 1487173"/>
              <a:gd name="connsiteX5" fmla="*/ 2895600 w 2895600"/>
              <a:gd name="connsiteY5" fmla="*/ 1120140 h 1487173"/>
              <a:gd name="connsiteX6" fmla="*/ 2698117 w 2895600"/>
              <a:gd name="connsiteY6" fmla="*/ 1478280 h 1487173"/>
              <a:gd name="connsiteX7" fmla="*/ 2700675 w 2895600"/>
              <a:gd name="connsiteY7" fmla="*/ 1487173 h 1487173"/>
              <a:gd name="connsiteX8" fmla="*/ 64333 w 2895600"/>
              <a:gd name="connsiteY8" fmla="*/ 1478280 h 1487173"/>
              <a:gd name="connsiteX9" fmla="*/ 0 w 2895600"/>
              <a:gd name="connsiteY9" fmla="*/ 1257300 h 1487173"/>
              <a:gd name="connsiteX10" fmla="*/ 419100 w 2895600"/>
              <a:gd name="connsiteY10" fmla="*/ 838200 h 1487173"/>
              <a:gd name="connsiteX11" fmla="*/ 445895 w 2895600"/>
              <a:gd name="connsiteY11" fmla="*/ 840901 h 1487173"/>
              <a:gd name="connsiteX12" fmla="*/ 426720 w 2895600"/>
              <a:gd name="connsiteY12" fmla="*/ 685800 h 1487173"/>
              <a:gd name="connsiteX13" fmla="*/ 1112520 w 2895600"/>
              <a:gd name="connsiteY13" fmla="*/ 0 h 1487173"/>
              <a:gd name="connsiteX0" fmla="*/ 1112520 w 2895600"/>
              <a:gd name="connsiteY0" fmla="*/ 0 h 1656195"/>
              <a:gd name="connsiteX1" fmla="*/ 1776897 w 2895600"/>
              <a:gd name="connsiteY1" fmla="*/ 523460 h 1656195"/>
              <a:gd name="connsiteX2" fmla="*/ 1981200 w 2895600"/>
              <a:gd name="connsiteY2" fmla="*/ 443446 h 1656195"/>
              <a:gd name="connsiteX3" fmla="*/ 2283615 w 2895600"/>
              <a:gd name="connsiteY3" fmla="*/ 724590 h 1656195"/>
              <a:gd name="connsiteX4" fmla="*/ 2461260 w 2895600"/>
              <a:gd name="connsiteY4" fmla="*/ 685800 h 1656195"/>
              <a:gd name="connsiteX5" fmla="*/ 2895600 w 2895600"/>
              <a:gd name="connsiteY5" fmla="*/ 1120140 h 1656195"/>
              <a:gd name="connsiteX6" fmla="*/ 2698117 w 2895600"/>
              <a:gd name="connsiteY6" fmla="*/ 1478280 h 1656195"/>
              <a:gd name="connsiteX7" fmla="*/ 1980496 w 2895600"/>
              <a:gd name="connsiteY7" fmla="*/ 1656195 h 1656195"/>
              <a:gd name="connsiteX8" fmla="*/ 64333 w 2895600"/>
              <a:gd name="connsiteY8" fmla="*/ 1478280 h 1656195"/>
              <a:gd name="connsiteX9" fmla="*/ 0 w 2895600"/>
              <a:gd name="connsiteY9" fmla="*/ 1257300 h 1656195"/>
              <a:gd name="connsiteX10" fmla="*/ 419100 w 2895600"/>
              <a:gd name="connsiteY10" fmla="*/ 838200 h 1656195"/>
              <a:gd name="connsiteX11" fmla="*/ 445895 w 2895600"/>
              <a:gd name="connsiteY11" fmla="*/ 840901 h 1656195"/>
              <a:gd name="connsiteX12" fmla="*/ 426720 w 2895600"/>
              <a:gd name="connsiteY12" fmla="*/ 685800 h 1656195"/>
              <a:gd name="connsiteX13" fmla="*/ 1112520 w 2895600"/>
              <a:gd name="connsiteY13" fmla="*/ 0 h 1656195"/>
              <a:gd name="connsiteX0" fmla="*/ 1112520 w 2895600"/>
              <a:gd name="connsiteY0" fmla="*/ 0 h 1668502"/>
              <a:gd name="connsiteX1" fmla="*/ 1776897 w 2895600"/>
              <a:gd name="connsiteY1" fmla="*/ 523460 h 1668502"/>
              <a:gd name="connsiteX2" fmla="*/ 1981200 w 2895600"/>
              <a:gd name="connsiteY2" fmla="*/ 443446 h 1668502"/>
              <a:gd name="connsiteX3" fmla="*/ 2283615 w 2895600"/>
              <a:gd name="connsiteY3" fmla="*/ 724590 h 1668502"/>
              <a:gd name="connsiteX4" fmla="*/ 2461260 w 2895600"/>
              <a:gd name="connsiteY4" fmla="*/ 685800 h 1668502"/>
              <a:gd name="connsiteX5" fmla="*/ 2895600 w 2895600"/>
              <a:gd name="connsiteY5" fmla="*/ 1120140 h 1668502"/>
              <a:gd name="connsiteX6" fmla="*/ 2698117 w 2895600"/>
              <a:gd name="connsiteY6" fmla="*/ 1478280 h 1668502"/>
              <a:gd name="connsiteX7" fmla="*/ 1980496 w 2895600"/>
              <a:gd name="connsiteY7" fmla="*/ 1656195 h 1668502"/>
              <a:gd name="connsiteX8" fmla="*/ 64333 w 2895600"/>
              <a:gd name="connsiteY8" fmla="*/ 1478280 h 1668502"/>
              <a:gd name="connsiteX9" fmla="*/ 0 w 2895600"/>
              <a:gd name="connsiteY9" fmla="*/ 1257300 h 1668502"/>
              <a:gd name="connsiteX10" fmla="*/ 419100 w 2895600"/>
              <a:gd name="connsiteY10" fmla="*/ 838200 h 1668502"/>
              <a:gd name="connsiteX11" fmla="*/ 445895 w 2895600"/>
              <a:gd name="connsiteY11" fmla="*/ 840901 h 1668502"/>
              <a:gd name="connsiteX12" fmla="*/ 426720 w 2895600"/>
              <a:gd name="connsiteY12" fmla="*/ 685800 h 1668502"/>
              <a:gd name="connsiteX13" fmla="*/ 1112520 w 2895600"/>
              <a:gd name="connsiteY13" fmla="*/ 0 h 1668502"/>
              <a:gd name="connsiteX0" fmla="*/ 1112520 w 2895600"/>
              <a:gd name="connsiteY0" fmla="*/ 0 h 1687775"/>
              <a:gd name="connsiteX1" fmla="*/ 1776897 w 2895600"/>
              <a:gd name="connsiteY1" fmla="*/ 523460 h 1687775"/>
              <a:gd name="connsiteX2" fmla="*/ 1981200 w 2895600"/>
              <a:gd name="connsiteY2" fmla="*/ 443446 h 1687775"/>
              <a:gd name="connsiteX3" fmla="*/ 2283615 w 2895600"/>
              <a:gd name="connsiteY3" fmla="*/ 724590 h 1687775"/>
              <a:gd name="connsiteX4" fmla="*/ 2461260 w 2895600"/>
              <a:gd name="connsiteY4" fmla="*/ 685800 h 1687775"/>
              <a:gd name="connsiteX5" fmla="*/ 2895600 w 2895600"/>
              <a:gd name="connsiteY5" fmla="*/ 1120140 h 1687775"/>
              <a:gd name="connsiteX6" fmla="*/ 2698117 w 2895600"/>
              <a:gd name="connsiteY6" fmla="*/ 1478280 h 1687775"/>
              <a:gd name="connsiteX7" fmla="*/ 1980496 w 2895600"/>
              <a:gd name="connsiteY7" fmla="*/ 1656195 h 1687775"/>
              <a:gd name="connsiteX8" fmla="*/ 1965798 w 2895600"/>
              <a:gd name="connsiteY8" fmla="*/ 1670891 h 1687775"/>
              <a:gd name="connsiteX9" fmla="*/ 64333 w 2895600"/>
              <a:gd name="connsiteY9" fmla="*/ 1478280 h 1687775"/>
              <a:gd name="connsiteX10" fmla="*/ 0 w 2895600"/>
              <a:gd name="connsiteY10" fmla="*/ 1257300 h 1687775"/>
              <a:gd name="connsiteX11" fmla="*/ 419100 w 2895600"/>
              <a:gd name="connsiteY11" fmla="*/ 838200 h 1687775"/>
              <a:gd name="connsiteX12" fmla="*/ 445895 w 2895600"/>
              <a:gd name="connsiteY12" fmla="*/ 840901 h 1687775"/>
              <a:gd name="connsiteX13" fmla="*/ 426720 w 2895600"/>
              <a:gd name="connsiteY13" fmla="*/ 685800 h 1687775"/>
              <a:gd name="connsiteX14" fmla="*/ 1112520 w 2895600"/>
              <a:gd name="connsiteY14" fmla="*/ 0 h 1687775"/>
              <a:gd name="connsiteX0" fmla="*/ 1112520 w 2895600"/>
              <a:gd name="connsiteY0" fmla="*/ 0 h 1693144"/>
              <a:gd name="connsiteX1" fmla="*/ 1776897 w 2895600"/>
              <a:gd name="connsiteY1" fmla="*/ 523460 h 1693144"/>
              <a:gd name="connsiteX2" fmla="*/ 1981200 w 2895600"/>
              <a:gd name="connsiteY2" fmla="*/ 443446 h 1693144"/>
              <a:gd name="connsiteX3" fmla="*/ 2283615 w 2895600"/>
              <a:gd name="connsiteY3" fmla="*/ 724590 h 1693144"/>
              <a:gd name="connsiteX4" fmla="*/ 2461260 w 2895600"/>
              <a:gd name="connsiteY4" fmla="*/ 685800 h 1693144"/>
              <a:gd name="connsiteX5" fmla="*/ 2895600 w 2895600"/>
              <a:gd name="connsiteY5" fmla="*/ 1120140 h 1693144"/>
              <a:gd name="connsiteX6" fmla="*/ 2698117 w 2895600"/>
              <a:gd name="connsiteY6" fmla="*/ 1478280 h 1693144"/>
              <a:gd name="connsiteX7" fmla="*/ 1980496 w 2895600"/>
              <a:gd name="connsiteY7" fmla="*/ 1656195 h 1693144"/>
              <a:gd name="connsiteX8" fmla="*/ 863483 w 2895600"/>
              <a:gd name="connsiteY8" fmla="*/ 1678240 h 1693144"/>
              <a:gd name="connsiteX9" fmla="*/ 64333 w 2895600"/>
              <a:gd name="connsiteY9" fmla="*/ 1478280 h 1693144"/>
              <a:gd name="connsiteX10" fmla="*/ 0 w 2895600"/>
              <a:gd name="connsiteY10" fmla="*/ 1257300 h 1693144"/>
              <a:gd name="connsiteX11" fmla="*/ 419100 w 2895600"/>
              <a:gd name="connsiteY11" fmla="*/ 838200 h 1693144"/>
              <a:gd name="connsiteX12" fmla="*/ 445895 w 2895600"/>
              <a:gd name="connsiteY12" fmla="*/ 840901 h 1693144"/>
              <a:gd name="connsiteX13" fmla="*/ 426720 w 2895600"/>
              <a:gd name="connsiteY13" fmla="*/ 685800 h 1693144"/>
              <a:gd name="connsiteX14" fmla="*/ 1112520 w 2895600"/>
              <a:gd name="connsiteY14" fmla="*/ 0 h 1693144"/>
              <a:gd name="connsiteX0" fmla="*/ 1112520 w 2895600"/>
              <a:gd name="connsiteY0" fmla="*/ 0 h 1656322"/>
              <a:gd name="connsiteX1" fmla="*/ 1776897 w 2895600"/>
              <a:gd name="connsiteY1" fmla="*/ 523460 h 1656322"/>
              <a:gd name="connsiteX2" fmla="*/ 1981200 w 2895600"/>
              <a:gd name="connsiteY2" fmla="*/ 443446 h 1656322"/>
              <a:gd name="connsiteX3" fmla="*/ 2283615 w 2895600"/>
              <a:gd name="connsiteY3" fmla="*/ 724590 h 1656322"/>
              <a:gd name="connsiteX4" fmla="*/ 2461260 w 2895600"/>
              <a:gd name="connsiteY4" fmla="*/ 685800 h 1656322"/>
              <a:gd name="connsiteX5" fmla="*/ 2895600 w 2895600"/>
              <a:gd name="connsiteY5" fmla="*/ 1120140 h 1656322"/>
              <a:gd name="connsiteX6" fmla="*/ 2698117 w 2895600"/>
              <a:gd name="connsiteY6" fmla="*/ 1478280 h 1656322"/>
              <a:gd name="connsiteX7" fmla="*/ 1980496 w 2895600"/>
              <a:gd name="connsiteY7" fmla="*/ 1656195 h 1656322"/>
              <a:gd name="connsiteX8" fmla="*/ 951668 w 2895600"/>
              <a:gd name="connsiteY8" fmla="*/ 1450427 h 1656322"/>
              <a:gd name="connsiteX9" fmla="*/ 64333 w 2895600"/>
              <a:gd name="connsiteY9" fmla="*/ 1478280 h 1656322"/>
              <a:gd name="connsiteX10" fmla="*/ 0 w 2895600"/>
              <a:gd name="connsiteY10" fmla="*/ 1257300 h 1656322"/>
              <a:gd name="connsiteX11" fmla="*/ 419100 w 2895600"/>
              <a:gd name="connsiteY11" fmla="*/ 838200 h 1656322"/>
              <a:gd name="connsiteX12" fmla="*/ 445895 w 2895600"/>
              <a:gd name="connsiteY12" fmla="*/ 840901 h 1656322"/>
              <a:gd name="connsiteX13" fmla="*/ 426720 w 2895600"/>
              <a:gd name="connsiteY13" fmla="*/ 685800 h 1656322"/>
              <a:gd name="connsiteX14" fmla="*/ 1112520 w 2895600"/>
              <a:gd name="connsiteY14" fmla="*/ 0 h 1656322"/>
              <a:gd name="connsiteX0" fmla="*/ 1112520 w 2895600"/>
              <a:gd name="connsiteY0" fmla="*/ 0 h 1684771"/>
              <a:gd name="connsiteX1" fmla="*/ 1776897 w 2895600"/>
              <a:gd name="connsiteY1" fmla="*/ 523460 h 1684771"/>
              <a:gd name="connsiteX2" fmla="*/ 1981200 w 2895600"/>
              <a:gd name="connsiteY2" fmla="*/ 443446 h 1684771"/>
              <a:gd name="connsiteX3" fmla="*/ 2283615 w 2895600"/>
              <a:gd name="connsiteY3" fmla="*/ 724590 h 1684771"/>
              <a:gd name="connsiteX4" fmla="*/ 2461260 w 2895600"/>
              <a:gd name="connsiteY4" fmla="*/ 685800 h 1684771"/>
              <a:gd name="connsiteX5" fmla="*/ 2895600 w 2895600"/>
              <a:gd name="connsiteY5" fmla="*/ 1120140 h 1684771"/>
              <a:gd name="connsiteX6" fmla="*/ 2698117 w 2895600"/>
              <a:gd name="connsiteY6" fmla="*/ 1478280 h 1684771"/>
              <a:gd name="connsiteX7" fmla="*/ 1980496 w 2895600"/>
              <a:gd name="connsiteY7" fmla="*/ 1656195 h 1684771"/>
              <a:gd name="connsiteX8" fmla="*/ 1965798 w 2895600"/>
              <a:gd name="connsiteY8" fmla="*/ 1663542 h 1684771"/>
              <a:gd name="connsiteX9" fmla="*/ 951668 w 2895600"/>
              <a:gd name="connsiteY9" fmla="*/ 1450427 h 1684771"/>
              <a:gd name="connsiteX10" fmla="*/ 64333 w 2895600"/>
              <a:gd name="connsiteY10" fmla="*/ 1478280 h 1684771"/>
              <a:gd name="connsiteX11" fmla="*/ 0 w 2895600"/>
              <a:gd name="connsiteY11" fmla="*/ 1257300 h 1684771"/>
              <a:gd name="connsiteX12" fmla="*/ 419100 w 2895600"/>
              <a:gd name="connsiteY12" fmla="*/ 838200 h 1684771"/>
              <a:gd name="connsiteX13" fmla="*/ 445895 w 2895600"/>
              <a:gd name="connsiteY13" fmla="*/ 840901 h 1684771"/>
              <a:gd name="connsiteX14" fmla="*/ 426720 w 2895600"/>
              <a:gd name="connsiteY14" fmla="*/ 685800 h 1684771"/>
              <a:gd name="connsiteX15" fmla="*/ 1112520 w 2895600"/>
              <a:gd name="connsiteY15" fmla="*/ 0 h 1684771"/>
              <a:gd name="connsiteX0" fmla="*/ 1112520 w 2895600"/>
              <a:gd name="connsiteY0" fmla="*/ 0 h 1667103"/>
              <a:gd name="connsiteX1" fmla="*/ 1776897 w 2895600"/>
              <a:gd name="connsiteY1" fmla="*/ 523460 h 1667103"/>
              <a:gd name="connsiteX2" fmla="*/ 1981200 w 2895600"/>
              <a:gd name="connsiteY2" fmla="*/ 443446 h 1667103"/>
              <a:gd name="connsiteX3" fmla="*/ 2283615 w 2895600"/>
              <a:gd name="connsiteY3" fmla="*/ 724590 h 1667103"/>
              <a:gd name="connsiteX4" fmla="*/ 2461260 w 2895600"/>
              <a:gd name="connsiteY4" fmla="*/ 685800 h 1667103"/>
              <a:gd name="connsiteX5" fmla="*/ 2895600 w 2895600"/>
              <a:gd name="connsiteY5" fmla="*/ 1120140 h 1667103"/>
              <a:gd name="connsiteX6" fmla="*/ 2698117 w 2895600"/>
              <a:gd name="connsiteY6" fmla="*/ 1478280 h 1667103"/>
              <a:gd name="connsiteX7" fmla="*/ 2274446 w 2895600"/>
              <a:gd name="connsiteY7" fmla="*/ 1443080 h 1667103"/>
              <a:gd name="connsiteX8" fmla="*/ 1965798 w 2895600"/>
              <a:gd name="connsiteY8" fmla="*/ 1663542 h 1667103"/>
              <a:gd name="connsiteX9" fmla="*/ 951668 w 2895600"/>
              <a:gd name="connsiteY9" fmla="*/ 1450427 h 1667103"/>
              <a:gd name="connsiteX10" fmla="*/ 64333 w 2895600"/>
              <a:gd name="connsiteY10" fmla="*/ 1478280 h 1667103"/>
              <a:gd name="connsiteX11" fmla="*/ 0 w 2895600"/>
              <a:gd name="connsiteY11" fmla="*/ 1257300 h 1667103"/>
              <a:gd name="connsiteX12" fmla="*/ 419100 w 2895600"/>
              <a:gd name="connsiteY12" fmla="*/ 838200 h 1667103"/>
              <a:gd name="connsiteX13" fmla="*/ 445895 w 2895600"/>
              <a:gd name="connsiteY13" fmla="*/ 840901 h 1667103"/>
              <a:gd name="connsiteX14" fmla="*/ 426720 w 2895600"/>
              <a:gd name="connsiteY14" fmla="*/ 685800 h 1667103"/>
              <a:gd name="connsiteX15" fmla="*/ 1112520 w 2895600"/>
              <a:gd name="connsiteY15" fmla="*/ 0 h 1667103"/>
              <a:gd name="connsiteX0" fmla="*/ 1112520 w 2895600"/>
              <a:gd name="connsiteY0" fmla="*/ 0 h 1667103"/>
              <a:gd name="connsiteX1" fmla="*/ 1776897 w 2895600"/>
              <a:gd name="connsiteY1" fmla="*/ 523460 h 1667103"/>
              <a:gd name="connsiteX2" fmla="*/ 1981200 w 2895600"/>
              <a:gd name="connsiteY2" fmla="*/ 443446 h 1667103"/>
              <a:gd name="connsiteX3" fmla="*/ 2283615 w 2895600"/>
              <a:gd name="connsiteY3" fmla="*/ 724590 h 1667103"/>
              <a:gd name="connsiteX4" fmla="*/ 2461260 w 2895600"/>
              <a:gd name="connsiteY4" fmla="*/ 685800 h 1667103"/>
              <a:gd name="connsiteX5" fmla="*/ 2895600 w 2895600"/>
              <a:gd name="connsiteY5" fmla="*/ 1120140 h 1667103"/>
              <a:gd name="connsiteX6" fmla="*/ 2698117 w 2895600"/>
              <a:gd name="connsiteY6" fmla="*/ 1478280 h 1667103"/>
              <a:gd name="connsiteX7" fmla="*/ 2274446 w 2895600"/>
              <a:gd name="connsiteY7" fmla="*/ 1443080 h 1667103"/>
              <a:gd name="connsiteX8" fmla="*/ 1965798 w 2895600"/>
              <a:gd name="connsiteY8" fmla="*/ 1663542 h 1667103"/>
              <a:gd name="connsiteX9" fmla="*/ 951668 w 2895600"/>
              <a:gd name="connsiteY9" fmla="*/ 1450427 h 1667103"/>
              <a:gd name="connsiteX10" fmla="*/ 951669 w 2895600"/>
              <a:gd name="connsiteY10" fmla="*/ 1465124 h 1667103"/>
              <a:gd name="connsiteX11" fmla="*/ 64333 w 2895600"/>
              <a:gd name="connsiteY11" fmla="*/ 1478280 h 1667103"/>
              <a:gd name="connsiteX12" fmla="*/ 0 w 2895600"/>
              <a:gd name="connsiteY12" fmla="*/ 1257300 h 1667103"/>
              <a:gd name="connsiteX13" fmla="*/ 419100 w 2895600"/>
              <a:gd name="connsiteY13" fmla="*/ 838200 h 1667103"/>
              <a:gd name="connsiteX14" fmla="*/ 445895 w 2895600"/>
              <a:gd name="connsiteY14" fmla="*/ 840901 h 1667103"/>
              <a:gd name="connsiteX15" fmla="*/ 426720 w 2895600"/>
              <a:gd name="connsiteY15" fmla="*/ 685800 h 1667103"/>
              <a:gd name="connsiteX16" fmla="*/ 1112520 w 2895600"/>
              <a:gd name="connsiteY16" fmla="*/ 0 h 1667103"/>
              <a:gd name="connsiteX0" fmla="*/ 1112520 w 2895600"/>
              <a:gd name="connsiteY0" fmla="*/ 0 h 1836772"/>
              <a:gd name="connsiteX1" fmla="*/ 1776897 w 2895600"/>
              <a:gd name="connsiteY1" fmla="*/ 523460 h 1836772"/>
              <a:gd name="connsiteX2" fmla="*/ 1981200 w 2895600"/>
              <a:gd name="connsiteY2" fmla="*/ 443446 h 1836772"/>
              <a:gd name="connsiteX3" fmla="*/ 2283615 w 2895600"/>
              <a:gd name="connsiteY3" fmla="*/ 724590 h 1836772"/>
              <a:gd name="connsiteX4" fmla="*/ 2461260 w 2895600"/>
              <a:gd name="connsiteY4" fmla="*/ 685800 h 1836772"/>
              <a:gd name="connsiteX5" fmla="*/ 2895600 w 2895600"/>
              <a:gd name="connsiteY5" fmla="*/ 1120140 h 1836772"/>
              <a:gd name="connsiteX6" fmla="*/ 2698117 w 2895600"/>
              <a:gd name="connsiteY6" fmla="*/ 1478280 h 1836772"/>
              <a:gd name="connsiteX7" fmla="*/ 2274446 w 2895600"/>
              <a:gd name="connsiteY7" fmla="*/ 1443080 h 1836772"/>
              <a:gd name="connsiteX8" fmla="*/ 1965798 w 2895600"/>
              <a:gd name="connsiteY8" fmla="*/ 1663542 h 1836772"/>
              <a:gd name="connsiteX9" fmla="*/ 1326456 w 2895600"/>
              <a:gd name="connsiteY9" fmla="*/ 1832564 h 1836772"/>
              <a:gd name="connsiteX10" fmla="*/ 951668 w 2895600"/>
              <a:gd name="connsiteY10" fmla="*/ 1450427 h 1836772"/>
              <a:gd name="connsiteX11" fmla="*/ 951669 w 2895600"/>
              <a:gd name="connsiteY11" fmla="*/ 1465124 h 1836772"/>
              <a:gd name="connsiteX12" fmla="*/ 64333 w 2895600"/>
              <a:gd name="connsiteY12" fmla="*/ 1478280 h 1836772"/>
              <a:gd name="connsiteX13" fmla="*/ 0 w 2895600"/>
              <a:gd name="connsiteY13" fmla="*/ 1257300 h 1836772"/>
              <a:gd name="connsiteX14" fmla="*/ 419100 w 2895600"/>
              <a:gd name="connsiteY14" fmla="*/ 838200 h 1836772"/>
              <a:gd name="connsiteX15" fmla="*/ 445895 w 2895600"/>
              <a:gd name="connsiteY15" fmla="*/ 840901 h 1836772"/>
              <a:gd name="connsiteX16" fmla="*/ 426720 w 2895600"/>
              <a:gd name="connsiteY16" fmla="*/ 685800 h 1836772"/>
              <a:gd name="connsiteX17" fmla="*/ 1112520 w 2895600"/>
              <a:gd name="connsiteY17" fmla="*/ 0 h 1836772"/>
              <a:gd name="connsiteX0" fmla="*/ 1112520 w 2895600"/>
              <a:gd name="connsiteY0" fmla="*/ 0 h 1836772"/>
              <a:gd name="connsiteX1" fmla="*/ 1776897 w 2895600"/>
              <a:gd name="connsiteY1" fmla="*/ 523460 h 1836772"/>
              <a:gd name="connsiteX2" fmla="*/ 1981200 w 2895600"/>
              <a:gd name="connsiteY2" fmla="*/ 443446 h 1836772"/>
              <a:gd name="connsiteX3" fmla="*/ 2283615 w 2895600"/>
              <a:gd name="connsiteY3" fmla="*/ 724590 h 1836772"/>
              <a:gd name="connsiteX4" fmla="*/ 2461260 w 2895600"/>
              <a:gd name="connsiteY4" fmla="*/ 685800 h 1836772"/>
              <a:gd name="connsiteX5" fmla="*/ 2895600 w 2895600"/>
              <a:gd name="connsiteY5" fmla="*/ 1120140 h 1836772"/>
              <a:gd name="connsiteX6" fmla="*/ 2698117 w 2895600"/>
              <a:gd name="connsiteY6" fmla="*/ 1478280 h 1836772"/>
              <a:gd name="connsiteX7" fmla="*/ 2274446 w 2895600"/>
              <a:gd name="connsiteY7" fmla="*/ 1443080 h 1836772"/>
              <a:gd name="connsiteX8" fmla="*/ 1965798 w 2895600"/>
              <a:gd name="connsiteY8" fmla="*/ 1663542 h 1836772"/>
              <a:gd name="connsiteX9" fmla="*/ 1326456 w 2895600"/>
              <a:gd name="connsiteY9" fmla="*/ 1832564 h 1836772"/>
              <a:gd name="connsiteX10" fmla="*/ 951668 w 2895600"/>
              <a:gd name="connsiteY10" fmla="*/ 1450427 h 1836772"/>
              <a:gd name="connsiteX11" fmla="*/ 738555 w 2895600"/>
              <a:gd name="connsiteY11" fmla="*/ 1450427 h 1836772"/>
              <a:gd name="connsiteX12" fmla="*/ 64333 w 2895600"/>
              <a:gd name="connsiteY12" fmla="*/ 1478280 h 1836772"/>
              <a:gd name="connsiteX13" fmla="*/ 0 w 2895600"/>
              <a:gd name="connsiteY13" fmla="*/ 1257300 h 1836772"/>
              <a:gd name="connsiteX14" fmla="*/ 419100 w 2895600"/>
              <a:gd name="connsiteY14" fmla="*/ 838200 h 1836772"/>
              <a:gd name="connsiteX15" fmla="*/ 445895 w 2895600"/>
              <a:gd name="connsiteY15" fmla="*/ 840901 h 1836772"/>
              <a:gd name="connsiteX16" fmla="*/ 426720 w 2895600"/>
              <a:gd name="connsiteY16" fmla="*/ 685800 h 1836772"/>
              <a:gd name="connsiteX17" fmla="*/ 1112520 w 2895600"/>
              <a:gd name="connsiteY17" fmla="*/ 0 h 1836772"/>
              <a:gd name="connsiteX0" fmla="*/ 1112520 w 2895600"/>
              <a:gd name="connsiteY0" fmla="*/ 0 h 2133864"/>
              <a:gd name="connsiteX1" fmla="*/ 1776897 w 2895600"/>
              <a:gd name="connsiteY1" fmla="*/ 523460 h 2133864"/>
              <a:gd name="connsiteX2" fmla="*/ 1981200 w 2895600"/>
              <a:gd name="connsiteY2" fmla="*/ 443446 h 2133864"/>
              <a:gd name="connsiteX3" fmla="*/ 2283615 w 2895600"/>
              <a:gd name="connsiteY3" fmla="*/ 724590 h 2133864"/>
              <a:gd name="connsiteX4" fmla="*/ 2461260 w 2895600"/>
              <a:gd name="connsiteY4" fmla="*/ 685800 h 2133864"/>
              <a:gd name="connsiteX5" fmla="*/ 2895600 w 2895600"/>
              <a:gd name="connsiteY5" fmla="*/ 1120140 h 2133864"/>
              <a:gd name="connsiteX6" fmla="*/ 2698117 w 2895600"/>
              <a:gd name="connsiteY6" fmla="*/ 1478280 h 2133864"/>
              <a:gd name="connsiteX7" fmla="*/ 2274446 w 2895600"/>
              <a:gd name="connsiteY7" fmla="*/ 1443080 h 2133864"/>
              <a:gd name="connsiteX8" fmla="*/ 1965798 w 2895600"/>
              <a:gd name="connsiteY8" fmla="*/ 1663542 h 2133864"/>
              <a:gd name="connsiteX9" fmla="*/ 1326456 w 2895600"/>
              <a:gd name="connsiteY9" fmla="*/ 1832564 h 2133864"/>
              <a:gd name="connsiteX10" fmla="*/ 885529 w 2895600"/>
              <a:gd name="connsiteY10" fmla="*/ 2133864 h 2133864"/>
              <a:gd name="connsiteX11" fmla="*/ 738555 w 2895600"/>
              <a:gd name="connsiteY11" fmla="*/ 1450427 h 2133864"/>
              <a:gd name="connsiteX12" fmla="*/ 64333 w 2895600"/>
              <a:gd name="connsiteY12" fmla="*/ 1478280 h 2133864"/>
              <a:gd name="connsiteX13" fmla="*/ 0 w 2895600"/>
              <a:gd name="connsiteY13" fmla="*/ 1257300 h 2133864"/>
              <a:gd name="connsiteX14" fmla="*/ 419100 w 2895600"/>
              <a:gd name="connsiteY14" fmla="*/ 838200 h 2133864"/>
              <a:gd name="connsiteX15" fmla="*/ 445895 w 2895600"/>
              <a:gd name="connsiteY15" fmla="*/ 840901 h 2133864"/>
              <a:gd name="connsiteX16" fmla="*/ 426720 w 2895600"/>
              <a:gd name="connsiteY16" fmla="*/ 685800 h 2133864"/>
              <a:gd name="connsiteX17" fmla="*/ 1112520 w 2895600"/>
              <a:gd name="connsiteY17" fmla="*/ 0 h 2133864"/>
              <a:gd name="connsiteX0" fmla="*/ 1112520 w 2895600"/>
              <a:gd name="connsiteY0" fmla="*/ 0 h 2133864"/>
              <a:gd name="connsiteX1" fmla="*/ 1776897 w 2895600"/>
              <a:gd name="connsiteY1" fmla="*/ 523460 h 2133864"/>
              <a:gd name="connsiteX2" fmla="*/ 1981200 w 2895600"/>
              <a:gd name="connsiteY2" fmla="*/ 443446 h 2133864"/>
              <a:gd name="connsiteX3" fmla="*/ 2283615 w 2895600"/>
              <a:gd name="connsiteY3" fmla="*/ 724590 h 2133864"/>
              <a:gd name="connsiteX4" fmla="*/ 2461260 w 2895600"/>
              <a:gd name="connsiteY4" fmla="*/ 685800 h 2133864"/>
              <a:gd name="connsiteX5" fmla="*/ 2895600 w 2895600"/>
              <a:gd name="connsiteY5" fmla="*/ 1120140 h 2133864"/>
              <a:gd name="connsiteX6" fmla="*/ 2698117 w 2895600"/>
              <a:gd name="connsiteY6" fmla="*/ 1478280 h 2133864"/>
              <a:gd name="connsiteX7" fmla="*/ 2274446 w 2895600"/>
              <a:gd name="connsiteY7" fmla="*/ 1443080 h 2133864"/>
              <a:gd name="connsiteX8" fmla="*/ 1965798 w 2895600"/>
              <a:gd name="connsiteY8" fmla="*/ 1663542 h 2133864"/>
              <a:gd name="connsiteX9" fmla="*/ 1326456 w 2895600"/>
              <a:gd name="connsiteY9" fmla="*/ 1832564 h 2133864"/>
              <a:gd name="connsiteX10" fmla="*/ 885529 w 2895600"/>
              <a:gd name="connsiteY10" fmla="*/ 2133864 h 2133864"/>
              <a:gd name="connsiteX11" fmla="*/ 473999 w 2895600"/>
              <a:gd name="connsiteY11" fmla="*/ 1729681 h 2133864"/>
              <a:gd name="connsiteX12" fmla="*/ 64333 w 2895600"/>
              <a:gd name="connsiteY12" fmla="*/ 1478280 h 2133864"/>
              <a:gd name="connsiteX13" fmla="*/ 0 w 2895600"/>
              <a:gd name="connsiteY13" fmla="*/ 1257300 h 2133864"/>
              <a:gd name="connsiteX14" fmla="*/ 419100 w 2895600"/>
              <a:gd name="connsiteY14" fmla="*/ 838200 h 2133864"/>
              <a:gd name="connsiteX15" fmla="*/ 445895 w 2895600"/>
              <a:gd name="connsiteY15" fmla="*/ 840901 h 2133864"/>
              <a:gd name="connsiteX16" fmla="*/ 426720 w 2895600"/>
              <a:gd name="connsiteY16" fmla="*/ 685800 h 2133864"/>
              <a:gd name="connsiteX17" fmla="*/ 1112520 w 2895600"/>
              <a:gd name="connsiteY17" fmla="*/ 0 h 2133864"/>
              <a:gd name="connsiteX0" fmla="*/ 1112520 w 2895600"/>
              <a:gd name="connsiteY0" fmla="*/ 0 h 1928098"/>
              <a:gd name="connsiteX1" fmla="*/ 1776897 w 2895600"/>
              <a:gd name="connsiteY1" fmla="*/ 523460 h 1928098"/>
              <a:gd name="connsiteX2" fmla="*/ 1981200 w 2895600"/>
              <a:gd name="connsiteY2" fmla="*/ 443446 h 1928098"/>
              <a:gd name="connsiteX3" fmla="*/ 2283615 w 2895600"/>
              <a:gd name="connsiteY3" fmla="*/ 724590 h 1928098"/>
              <a:gd name="connsiteX4" fmla="*/ 2461260 w 2895600"/>
              <a:gd name="connsiteY4" fmla="*/ 685800 h 1928098"/>
              <a:gd name="connsiteX5" fmla="*/ 2895600 w 2895600"/>
              <a:gd name="connsiteY5" fmla="*/ 1120140 h 1928098"/>
              <a:gd name="connsiteX6" fmla="*/ 2698117 w 2895600"/>
              <a:gd name="connsiteY6" fmla="*/ 1478280 h 1928098"/>
              <a:gd name="connsiteX7" fmla="*/ 2274446 w 2895600"/>
              <a:gd name="connsiteY7" fmla="*/ 1443080 h 1928098"/>
              <a:gd name="connsiteX8" fmla="*/ 1965798 w 2895600"/>
              <a:gd name="connsiteY8" fmla="*/ 1663542 h 1928098"/>
              <a:gd name="connsiteX9" fmla="*/ 1326456 w 2895600"/>
              <a:gd name="connsiteY9" fmla="*/ 1832564 h 1928098"/>
              <a:gd name="connsiteX10" fmla="*/ 878180 w 2895600"/>
              <a:gd name="connsiteY10" fmla="*/ 1928098 h 1928098"/>
              <a:gd name="connsiteX11" fmla="*/ 473999 w 2895600"/>
              <a:gd name="connsiteY11" fmla="*/ 1729681 h 1928098"/>
              <a:gd name="connsiteX12" fmla="*/ 64333 w 2895600"/>
              <a:gd name="connsiteY12" fmla="*/ 1478280 h 1928098"/>
              <a:gd name="connsiteX13" fmla="*/ 0 w 2895600"/>
              <a:gd name="connsiteY13" fmla="*/ 1257300 h 1928098"/>
              <a:gd name="connsiteX14" fmla="*/ 419100 w 2895600"/>
              <a:gd name="connsiteY14" fmla="*/ 838200 h 1928098"/>
              <a:gd name="connsiteX15" fmla="*/ 445895 w 2895600"/>
              <a:gd name="connsiteY15" fmla="*/ 840901 h 1928098"/>
              <a:gd name="connsiteX16" fmla="*/ 426720 w 2895600"/>
              <a:gd name="connsiteY16" fmla="*/ 685800 h 1928098"/>
              <a:gd name="connsiteX17" fmla="*/ 1112520 w 2895600"/>
              <a:gd name="connsiteY17" fmla="*/ 0 h 1928098"/>
              <a:gd name="connsiteX0" fmla="*/ 1112520 w 2895600"/>
              <a:gd name="connsiteY0" fmla="*/ 0 h 1932344"/>
              <a:gd name="connsiteX1" fmla="*/ 1776897 w 2895600"/>
              <a:gd name="connsiteY1" fmla="*/ 523460 h 1932344"/>
              <a:gd name="connsiteX2" fmla="*/ 1981200 w 2895600"/>
              <a:gd name="connsiteY2" fmla="*/ 443446 h 1932344"/>
              <a:gd name="connsiteX3" fmla="*/ 2283615 w 2895600"/>
              <a:gd name="connsiteY3" fmla="*/ 724590 h 1932344"/>
              <a:gd name="connsiteX4" fmla="*/ 2461260 w 2895600"/>
              <a:gd name="connsiteY4" fmla="*/ 685800 h 1932344"/>
              <a:gd name="connsiteX5" fmla="*/ 2895600 w 2895600"/>
              <a:gd name="connsiteY5" fmla="*/ 1120140 h 1932344"/>
              <a:gd name="connsiteX6" fmla="*/ 2698117 w 2895600"/>
              <a:gd name="connsiteY6" fmla="*/ 1478280 h 1932344"/>
              <a:gd name="connsiteX7" fmla="*/ 2274446 w 2895600"/>
              <a:gd name="connsiteY7" fmla="*/ 1443080 h 1932344"/>
              <a:gd name="connsiteX8" fmla="*/ 1965798 w 2895600"/>
              <a:gd name="connsiteY8" fmla="*/ 1663542 h 1932344"/>
              <a:gd name="connsiteX9" fmla="*/ 1326456 w 2895600"/>
              <a:gd name="connsiteY9" fmla="*/ 1832564 h 1932344"/>
              <a:gd name="connsiteX10" fmla="*/ 878180 w 2895600"/>
              <a:gd name="connsiteY10" fmla="*/ 1928098 h 1932344"/>
              <a:gd name="connsiteX11" fmla="*/ 473999 w 2895600"/>
              <a:gd name="connsiteY11" fmla="*/ 1729681 h 1932344"/>
              <a:gd name="connsiteX12" fmla="*/ 64333 w 2895600"/>
              <a:gd name="connsiteY12" fmla="*/ 1478280 h 1932344"/>
              <a:gd name="connsiteX13" fmla="*/ 0 w 2895600"/>
              <a:gd name="connsiteY13" fmla="*/ 1257300 h 1932344"/>
              <a:gd name="connsiteX14" fmla="*/ 419100 w 2895600"/>
              <a:gd name="connsiteY14" fmla="*/ 838200 h 1932344"/>
              <a:gd name="connsiteX15" fmla="*/ 445895 w 2895600"/>
              <a:gd name="connsiteY15" fmla="*/ 840901 h 1932344"/>
              <a:gd name="connsiteX16" fmla="*/ 426720 w 2895600"/>
              <a:gd name="connsiteY16" fmla="*/ 685800 h 1932344"/>
              <a:gd name="connsiteX17" fmla="*/ 1112520 w 2895600"/>
              <a:gd name="connsiteY17" fmla="*/ 0 h 1932344"/>
              <a:gd name="connsiteX0" fmla="*/ 1112520 w 2895600"/>
              <a:gd name="connsiteY0" fmla="*/ 0 h 1932344"/>
              <a:gd name="connsiteX1" fmla="*/ 1776897 w 2895600"/>
              <a:gd name="connsiteY1" fmla="*/ 523460 h 1932344"/>
              <a:gd name="connsiteX2" fmla="*/ 1981200 w 2895600"/>
              <a:gd name="connsiteY2" fmla="*/ 443446 h 1932344"/>
              <a:gd name="connsiteX3" fmla="*/ 2283615 w 2895600"/>
              <a:gd name="connsiteY3" fmla="*/ 724590 h 1932344"/>
              <a:gd name="connsiteX4" fmla="*/ 2461260 w 2895600"/>
              <a:gd name="connsiteY4" fmla="*/ 685800 h 1932344"/>
              <a:gd name="connsiteX5" fmla="*/ 2895600 w 2895600"/>
              <a:gd name="connsiteY5" fmla="*/ 1120140 h 1932344"/>
              <a:gd name="connsiteX6" fmla="*/ 2698117 w 2895600"/>
              <a:gd name="connsiteY6" fmla="*/ 1478280 h 1932344"/>
              <a:gd name="connsiteX7" fmla="*/ 2274446 w 2895600"/>
              <a:gd name="connsiteY7" fmla="*/ 1443080 h 1932344"/>
              <a:gd name="connsiteX8" fmla="*/ 1980496 w 2895600"/>
              <a:gd name="connsiteY8" fmla="*/ 1854611 h 1932344"/>
              <a:gd name="connsiteX9" fmla="*/ 1326456 w 2895600"/>
              <a:gd name="connsiteY9" fmla="*/ 1832564 h 1932344"/>
              <a:gd name="connsiteX10" fmla="*/ 878180 w 2895600"/>
              <a:gd name="connsiteY10" fmla="*/ 1928098 h 1932344"/>
              <a:gd name="connsiteX11" fmla="*/ 473999 w 2895600"/>
              <a:gd name="connsiteY11" fmla="*/ 1729681 h 1932344"/>
              <a:gd name="connsiteX12" fmla="*/ 64333 w 2895600"/>
              <a:gd name="connsiteY12" fmla="*/ 1478280 h 1932344"/>
              <a:gd name="connsiteX13" fmla="*/ 0 w 2895600"/>
              <a:gd name="connsiteY13" fmla="*/ 1257300 h 1932344"/>
              <a:gd name="connsiteX14" fmla="*/ 419100 w 2895600"/>
              <a:gd name="connsiteY14" fmla="*/ 838200 h 1932344"/>
              <a:gd name="connsiteX15" fmla="*/ 445895 w 2895600"/>
              <a:gd name="connsiteY15" fmla="*/ 840901 h 1932344"/>
              <a:gd name="connsiteX16" fmla="*/ 426720 w 2895600"/>
              <a:gd name="connsiteY16" fmla="*/ 685800 h 1932344"/>
              <a:gd name="connsiteX17" fmla="*/ 1112520 w 2895600"/>
              <a:gd name="connsiteY17" fmla="*/ 0 h 1932344"/>
              <a:gd name="connsiteX0" fmla="*/ 1112520 w 2895600"/>
              <a:gd name="connsiteY0" fmla="*/ 0 h 1928394"/>
              <a:gd name="connsiteX1" fmla="*/ 1776897 w 2895600"/>
              <a:gd name="connsiteY1" fmla="*/ 523460 h 1928394"/>
              <a:gd name="connsiteX2" fmla="*/ 1981200 w 2895600"/>
              <a:gd name="connsiteY2" fmla="*/ 443446 h 1928394"/>
              <a:gd name="connsiteX3" fmla="*/ 2283615 w 2895600"/>
              <a:gd name="connsiteY3" fmla="*/ 724590 h 1928394"/>
              <a:gd name="connsiteX4" fmla="*/ 2461260 w 2895600"/>
              <a:gd name="connsiteY4" fmla="*/ 685800 h 1928394"/>
              <a:gd name="connsiteX5" fmla="*/ 2895600 w 2895600"/>
              <a:gd name="connsiteY5" fmla="*/ 1120140 h 1928394"/>
              <a:gd name="connsiteX6" fmla="*/ 2698117 w 2895600"/>
              <a:gd name="connsiteY6" fmla="*/ 1478280 h 1928394"/>
              <a:gd name="connsiteX7" fmla="*/ 2274446 w 2895600"/>
              <a:gd name="connsiteY7" fmla="*/ 1443080 h 1928394"/>
              <a:gd name="connsiteX8" fmla="*/ 1980496 w 2895600"/>
              <a:gd name="connsiteY8" fmla="*/ 1854611 h 1928394"/>
              <a:gd name="connsiteX9" fmla="*/ 1458734 w 2895600"/>
              <a:gd name="connsiteY9" fmla="*/ 1685588 h 1928394"/>
              <a:gd name="connsiteX10" fmla="*/ 878180 w 2895600"/>
              <a:gd name="connsiteY10" fmla="*/ 1928098 h 1928394"/>
              <a:gd name="connsiteX11" fmla="*/ 473999 w 2895600"/>
              <a:gd name="connsiteY11" fmla="*/ 1729681 h 1928394"/>
              <a:gd name="connsiteX12" fmla="*/ 64333 w 2895600"/>
              <a:gd name="connsiteY12" fmla="*/ 1478280 h 1928394"/>
              <a:gd name="connsiteX13" fmla="*/ 0 w 2895600"/>
              <a:gd name="connsiteY13" fmla="*/ 1257300 h 1928394"/>
              <a:gd name="connsiteX14" fmla="*/ 419100 w 2895600"/>
              <a:gd name="connsiteY14" fmla="*/ 838200 h 1928394"/>
              <a:gd name="connsiteX15" fmla="*/ 445895 w 2895600"/>
              <a:gd name="connsiteY15" fmla="*/ 840901 h 1928394"/>
              <a:gd name="connsiteX16" fmla="*/ 426720 w 2895600"/>
              <a:gd name="connsiteY16" fmla="*/ 685800 h 1928394"/>
              <a:gd name="connsiteX17" fmla="*/ 1112520 w 2895600"/>
              <a:gd name="connsiteY17" fmla="*/ 0 h 1928394"/>
              <a:gd name="connsiteX0" fmla="*/ 1112520 w 2895600"/>
              <a:gd name="connsiteY0" fmla="*/ 0 h 2016464"/>
              <a:gd name="connsiteX1" fmla="*/ 1776897 w 2895600"/>
              <a:gd name="connsiteY1" fmla="*/ 523460 h 2016464"/>
              <a:gd name="connsiteX2" fmla="*/ 1981200 w 2895600"/>
              <a:gd name="connsiteY2" fmla="*/ 443446 h 2016464"/>
              <a:gd name="connsiteX3" fmla="*/ 2283615 w 2895600"/>
              <a:gd name="connsiteY3" fmla="*/ 724590 h 2016464"/>
              <a:gd name="connsiteX4" fmla="*/ 2461260 w 2895600"/>
              <a:gd name="connsiteY4" fmla="*/ 685800 h 2016464"/>
              <a:gd name="connsiteX5" fmla="*/ 2895600 w 2895600"/>
              <a:gd name="connsiteY5" fmla="*/ 1120140 h 2016464"/>
              <a:gd name="connsiteX6" fmla="*/ 2698117 w 2895600"/>
              <a:gd name="connsiteY6" fmla="*/ 1478280 h 2016464"/>
              <a:gd name="connsiteX7" fmla="*/ 2274446 w 2895600"/>
              <a:gd name="connsiteY7" fmla="*/ 1443080 h 2016464"/>
              <a:gd name="connsiteX8" fmla="*/ 1980496 w 2895600"/>
              <a:gd name="connsiteY8" fmla="*/ 1854611 h 2016464"/>
              <a:gd name="connsiteX9" fmla="*/ 1458734 w 2895600"/>
              <a:gd name="connsiteY9" fmla="*/ 1685588 h 2016464"/>
              <a:gd name="connsiteX10" fmla="*/ 878180 w 2895600"/>
              <a:gd name="connsiteY10" fmla="*/ 2016284 h 2016464"/>
              <a:gd name="connsiteX11" fmla="*/ 473999 w 2895600"/>
              <a:gd name="connsiteY11" fmla="*/ 1729681 h 2016464"/>
              <a:gd name="connsiteX12" fmla="*/ 64333 w 2895600"/>
              <a:gd name="connsiteY12" fmla="*/ 1478280 h 2016464"/>
              <a:gd name="connsiteX13" fmla="*/ 0 w 2895600"/>
              <a:gd name="connsiteY13" fmla="*/ 1257300 h 2016464"/>
              <a:gd name="connsiteX14" fmla="*/ 419100 w 2895600"/>
              <a:gd name="connsiteY14" fmla="*/ 838200 h 2016464"/>
              <a:gd name="connsiteX15" fmla="*/ 445895 w 2895600"/>
              <a:gd name="connsiteY15" fmla="*/ 840901 h 2016464"/>
              <a:gd name="connsiteX16" fmla="*/ 426720 w 2895600"/>
              <a:gd name="connsiteY16" fmla="*/ 685800 h 2016464"/>
              <a:gd name="connsiteX17" fmla="*/ 1112520 w 2895600"/>
              <a:gd name="connsiteY17" fmla="*/ 0 h 2016464"/>
              <a:gd name="connsiteX0" fmla="*/ 1112520 w 2895600"/>
              <a:gd name="connsiteY0" fmla="*/ 0 h 2016782"/>
              <a:gd name="connsiteX1" fmla="*/ 1776897 w 2895600"/>
              <a:gd name="connsiteY1" fmla="*/ 523460 h 2016782"/>
              <a:gd name="connsiteX2" fmla="*/ 1981200 w 2895600"/>
              <a:gd name="connsiteY2" fmla="*/ 443446 h 2016782"/>
              <a:gd name="connsiteX3" fmla="*/ 2283615 w 2895600"/>
              <a:gd name="connsiteY3" fmla="*/ 724590 h 2016782"/>
              <a:gd name="connsiteX4" fmla="*/ 2461260 w 2895600"/>
              <a:gd name="connsiteY4" fmla="*/ 685800 h 2016782"/>
              <a:gd name="connsiteX5" fmla="*/ 2895600 w 2895600"/>
              <a:gd name="connsiteY5" fmla="*/ 1120140 h 2016782"/>
              <a:gd name="connsiteX6" fmla="*/ 2698117 w 2895600"/>
              <a:gd name="connsiteY6" fmla="*/ 1478280 h 2016782"/>
              <a:gd name="connsiteX7" fmla="*/ 2274446 w 2895600"/>
              <a:gd name="connsiteY7" fmla="*/ 1443080 h 2016782"/>
              <a:gd name="connsiteX8" fmla="*/ 1980496 w 2895600"/>
              <a:gd name="connsiteY8" fmla="*/ 1854611 h 2016782"/>
              <a:gd name="connsiteX9" fmla="*/ 1458734 w 2895600"/>
              <a:gd name="connsiteY9" fmla="*/ 1685588 h 2016782"/>
              <a:gd name="connsiteX10" fmla="*/ 878180 w 2895600"/>
              <a:gd name="connsiteY10" fmla="*/ 2016284 h 2016782"/>
              <a:gd name="connsiteX11" fmla="*/ 620974 w 2895600"/>
              <a:gd name="connsiteY11" fmla="*/ 1604752 h 2016782"/>
              <a:gd name="connsiteX12" fmla="*/ 64333 w 2895600"/>
              <a:gd name="connsiteY12" fmla="*/ 1478280 h 2016782"/>
              <a:gd name="connsiteX13" fmla="*/ 0 w 2895600"/>
              <a:gd name="connsiteY13" fmla="*/ 1257300 h 2016782"/>
              <a:gd name="connsiteX14" fmla="*/ 419100 w 2895600"/>
              <a:gd name="connsiteY14" fmla="*/ 838200 h 2016782"/>
              <a:gd name="connsiteX15" fmla="*/ 445895 w 2895600"/>
              <a:gd name="connsiteY15" fmla="*/ 840901 h 2016782"/>
              <a:gd name="connsiteX16" fmla="*/ 426720 w 2895600"/>
              <a:gd name="connsiteY16" fmla="*/ 685800 h 2016782"/>
              <a:gd name="connsiteX17" fmla="*/ 1112520 w 2895600"/>
              <a:gd name="connsiteY17" fmla="*/ 0 h 201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95600" h="2016782">
                <a:moveTo>
                  <a:pt x="1112520" y="0"/>
                </a:moveTo>
                <a:cubicBezTo>
                  <a:pt x="1435175" y="0"/>
                  <a:pt x="1705787" y="222820"/>
                  <a:pt x="1776897" y="523460"/>
                </a:cubicBezTo>
                <a:cubicBezTo>
                  <a:pt x="1830330" y="473455"/>
                  <a:pt x="1902261" y="443446"/>
                  <a:pt x="1981200" y="443446"/>
                </a:cubicBezTo>
                <a:cubicBezTo>
                  <a:pt x="2141537" y="443446"/>
                  <a:pt x="2272959" y="567249"/>
                  <a:pt x="2283615" y="724590"/>
                </a:cubicBezTo>
                <a:cubicBezTo>
                  <a:pt x="2337590" y="699394"/>
                  <a:pt x="2397838" y="685800"/>
                  <a:pt x="2461260" y="685800"/>
                </a:cubicBezTo>
                <a:cubicBezTo>
                  <a:pt x="2701139" y="685800"/>
                  <a:pt x="2895600" y="880261"/>
                  <a:pt x="2895600" y="1120140"/>
                </a:cubicBezTo>
                <a:cubicBezTo>
                  <a:pt x="2895600" y="1271517"/>
                  <a:pt x="2818161" y="1404807"/>
                  <a:pt x="2698117" y="1478280"/>
                </a:cubicBezTo>
                <a:cubicBezTo>
                  <a:pt x="2458910" y="1537585"/>
                  <a:pt x="2394049" y="1380358"/>
                  <a:pt x="2274446" y="1443080"/>
                </a:cubicBezTo>
                <a:cubicBezTo>
                  <a:pt x="2154843" y="1505802"/>
                  <a:pt x="2151967" y="1888906"/>
                  <a:pt x="1980496" y="1854611"/>
                </a:cubicBezTo>
                <a:cubicBezTo>
                  <a:pt x="1772281" y="1858285"/>
                  <a:pt x="1627756" y="1721107"/>
                  <a:pt x="1458734" y="1685588"/>
                </a:cubicBezTo>
                <a:cubicBezTo>
                  <a:pt x="1265216" y="1766425"/>
                  <a:pt x="1017807" y="2029757"/>
                  <a:pt x="878180" y="2016284"/>
                </a:cubicBezTo>
                <a:cubicBezTo>
                  <a:pt x="738553" y="2002811"/>
                  <a:pt x="756615" y="1679722"/>
                  <a:pt x="620974" y="1604752"/>
                </a:cubicBezTo>
                <a:cubicBezTo>
                  <a:pt x="473085" y="1609394"/>
                  <a:pt x="222944" y="1512917"/>
                  <a:pt x="64333" y="1478280"/>
                </a:cubicBezTo>
                <a:cubicBezTo>
                  <a:pt x="23189" y="1414624"/>
                  <a:pt x="0" y="1338670"/>
                  <a:pt x="0" y="1257300"/>
                </a:cubicBezTo>
                <a:cubicBezTo>
                  <a:pt x="0" y="1025837"/>
                  <a:pt x="187637" y="838200"/>
                  <a:pt x="419100" y="838200"/>
                </a:cubicBezTo>
                <a:lnTo>
                  <a:pt x="445895" y="840901"/>
                </a:lnTo>
                <a:cubicBezTo>
                  <a:pt x="432838" y="791300"/>
                  <a:pt x="426720" y="739265"/>
                  <a:pt x="426720" y="685800"/>
                </a:cubicBezTo>
                <a:cubicBezTo>
                  <a:pt x="426720" y="307043"/>
                  <a:pt x="733763" y="0"/>
                  <a:pt x="1112520" y="0"/>
                </a:cubicBezTo>
                <a:close/>
              </a:path>
            </a:pathLst>
          </a:custGeom>
          <a:solidFill>
            <a:schemeClr val="bg2"/>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548562" bIns="91427" rtlCol="0" anchor="ctr"/>
          <a:lstStyle/>
          <a:p>
            <a:pPr algn="ctr"/>
            <a:endParaRPr lang="en-US" sz="1400" dirty="0">
              <a:solidFill>
                <a:srgbClr val="FFFFFF"/>
              </a:solidFill>
            </a:endParaRPr>
          </a:p>
        </p:txBody>
      </p:sp>
      <p:sp>
        <p:nvSpPr>
          <p:cNvPr id="12" name="Oval 15"/>
          <p:cNvSpPr/>
          <p:nvPr userDrawn="1"/>
        </p:nvSpPr>
        <p:spPr>
          <a:xfrm>
            <a:off x="8067051" y="4699001"/>
            <a:ext cx="4124950" cy="2159000"/>
          </a:xfrm>
          <a:custGeom>
            <a:avLst/>
            <a:gdLst/>
            <a:ahLst/>
            <a:cxnLst/>
            <a:rect l="l" t="t" r="r" b="b"/>
            <a:pathLst>
              <a:path w="2895600" h="1478280">
                <a:moveTo>
                  <a:pt x="1112520" y="0"/>
                </a:moveTo>
                <a:cubicBezTo>
                  <a:pt x="1435175" y="0"/>
                  <a:pt x="1705787" y="222820"/>
                  <a:pt x="1776897" y="523460"/>
                </a:cubicBezTo>
                <a:cubicBezTo>
                  <a:pt x="1830330" y="473455"/>
                  <a:pt x="1902261" y="443446"/>
                  <a:pt x="1981200" y="443446"/>
                </a:cubicBezTo>
                <a:cubicBezTo>
                  <a:pt x="2141537" y="443446"/>
                  <a:pt x="2272959" y="567249"/>
                  <a:pt x="2283615" y="724590"/>
                </a:cubicBezTo>
                <a:cubicBezTo>
                  <a:pt x="2337590" y="699394"/>
                  <a:pt x="2397838" y="685800"/>
                  <a:pt x="2461260" y="685800"/>
                </a:cubicBezTo>
                <a:cubicBezTo>
                  <a:pt x="2701139" y="685800"/>
                  <a:pt x="2895600" y="880261"/>
                  <a:pt x="2895600" y="1120140"/>
                </a:cubicBezTo>
                <a:cubicBezTo>
                  <a:pt x="2895600" y="1271517"/>
                  <a:pt x="2818161" y="1404807"/>
                  <a:pt x="2698117" y="1478280"/>
                </a:cubicBezTo>
                <a:lnTo>
                  <a:pt x="64333" y="1478280"/>
                </a:lnTo>
                <a:cubicBezTo>
                  <a:pt x="23189" y="1414624"/>
                  <a:pt x="0" y="1338670"/>
                  <a:pt x="0" y="1257300"/>
                </a:cubicBezTo>
                <a:cubicBezTo>
                  <a:pt x="0" y="1025837"/>
                  <a:pt x="187637" y="838200"/>
                  <a:pt x="419100" y="838200"/>
                </a:cubicBezTo>
                <a:lnTo>
                  <a:pt x="445895" y="840901"/>
                </a:lnTo>
                <a:cubicBezTo>
                  <a:pt x="432838" y="791300"/>
                  <a:pt x="426720" y="739265"/>
                  <a:pt x="426720" y="685800"/>
                </a:cubicBezTo>
                <a:cubicBezTo>
                  <a:pt x="426720" y="307043"/>
                  <a:pt x="733763" y="0"/>
                  <a:pt x="1112520" y="0"/>
                </a:cubicBezTo>
                <a:close/>
              </a:path>
            </a:pathLst>
          </a:custGeom>
          <a:solidFill>
            <a:schemeClr val="bg2"/>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548562" bIns="91427" rtlCol="0" anchor="ctr"/>
          <a:lstStyle/>
          <a:p>
            <a:pPr algn="ctr"/>
            <a:endParaRPr lang="en-US" sz="1400" dirty="0">
              <a:solidFill>
                <a:srgbClr val="FFFFFF"/>
              </a:solidFill>
            </a:endParaRPr>
          </a:p>
        </p:txBody>
      </p:sp>
    </p:spTree>
    <p:extLst>
      <p:ext uri="{BB962C8B-B14F-4D97-AF65-F5344CB8AC3E}">
        <p14:creationId xmlns:p14="http://schemas.microsoft.com/office/powerpoint/2010/main" val="402490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192EC532-050E-4A33-A28B-21717A782A77}" type="slidenum">
              <a:rPr lang="zh-CN" altLang="zh-CN"/>
              <a:pPr>
                <a:defRPr/>
              </a:pPr>
              <a:t>‹#›</a:t>
            </a:fld>
            <a:endParaRPr lang="zh-CN" altLang="zh-CN"/>
          </a:p>
        </p:txBody>
      </p:sp>
    </p:spTree>
    <p:extLst>
      <p:ext uri="{BB962C8B-B14F-4D97-AF65-F5344CB8AC3E}">
        <p14:creationId xmlns:p14="http://schemas.microsoft.com/office/powerpoint/2010/main" val="268858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3504FB6E-327E-47FC-81CE-1B6A37B039A4}" type="slidenum">
              <a:rPr lang="zh-CN" altLang="zh-CN"/>
              <a:pPr>
                <a:defRPr/>
              </a:pPr>
              <a:t>‹#›</a:t>
            </a:fld>
            <a:endParaRPr lang="zh-CN" altLang="zh-CN"/>
          </a:p>
        </p:txBody>
      </p:sp>
    </p:spTree>
    <p:extLst>
      <p:ext uri="{BB962C8B-B14F-4D97-AF65-F5344CB8AC3E}">
        <p14:creationId xmlns:p14="http://schemas.microsoft.com/office/powerpoint/2010/main" val="1730124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zh-CN" altLang="zh-CN"/>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179D5D2B-392F-42A8-A446-2D80C114FBC0}" type="slidenum">
              <a:rPr lang="zh-CN" altLang="zh-CN"/>
              <a:pPr>
                <a:defRPr/>
              </a:pPr>
              <a:t>‹#›</a:t>
            </a:fld>
            <a:endParaRPr lang="zh-CN" altLang="zh-CN"/>
          </a:p>
        </p:txBody>
      </p:sp>
    </p:spTree>
    <p:extLst>
      <p:ext uri="{BB962C8B-B14F-4D97-AF65-F5344CB8AC3E}">
        <p14:creationId xmlns:p14="http://schemas.microsoft.com/office/powerpoint/2010/main" val="1293499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zh-CN"/>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A93C9212-0C7C-4A93-A109-DE8FC9F27E0E}" type="slidenum">
              <a:rPr lang="zh-CN" altLang="zh-CN"/>
              <a:pPr>
                <a:defRPr/>
              </a:pPr>
              <a:t>‹#›</a:t>
            </a:fld>
            <a:endParaRPr lang="zh-CN" altLang="zh-CN"/>
          </a:p>
        </p:txBody>
      </p:sp>
    </p:spTree>
    <p:extLst>
      <p:ext uri="{BB962C8B-B14F-4D97-AF65-F5344CB8AC3E}">
        <p14:creationId xmlns:p14="http://schemas.microsoft.com/office/powerpoint/2010/main" val="284068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046BA6AF-A09D-45F8-A016-8F8C6C34EA8B}" type="slidenum">
              <a:rPr lang="zh-CN" altLang="zh-CN"/>
              <a:pPr>
                <a:defRPr/>
              </a:pPr>
              <a:t>‹#›</a:t>
            </a:fld>
            <a:endParaRPr lang="zh-CN" altLang="zh-CN"/>
          </a:p>
        </p:txBody>
      </p:sp>
    </p:spTree>
    <p:extLst>
      <p:ext uri="{BB962C8B-B14F-4D97-AF65-F5344CB8AC3E}">
        <p14:creationId xmlns:p14="http://schemas.microsoft.com/office/powerpoint/2010/main" val="2604384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87DD717B-590C-42CC-A9BA-ABB80DAFC902}" type="slidenum">
              <a:rPr lang="zh-CN" altLang="zh-CN"/>
              <a:pPr>
                <a:defRPr/>
              </a:pPr>
              <a:t>‹#›</a:t>
            </a:fld>
            <a:endParaRPr lang="zh-CN" altLang="zh-CN"/>
          </a:p>
        </p:txBody>
      </p:sp>
    </p:spTree>
    <p:extLst>
      <p:ext uri="{BB962C8B-B14F-4D97-AF65-F5344CB8AC3E}">
        <p14:creationId xmlns:p14="http://schemas.microsoft.com/office/powerpoint/2010/main" val="4238146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zh-CN"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zh-CN"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a:defRPr/>
            </a:pPr>
            <a:fld id="{8CD0F70D-59E7-40B5-A1A2-CC96C214C48C}" type="slidenum">
              <a:rPr lang="zh-CN" altLang="zh-CN"/>
              <a:pPr>
                <a:defRPr/>
              </a:pPr>
              <a:t>‹#›</a:t>
            </a:fld>
            <a:endParaRPr lang="zh-CN" altLang="zh-CN"/>
          </a:p>
        </p:txBody>
      </p:sp>
    </p:spTree>
    <p:extLst>
      <p:ext uri="{BB962C8B-B14F-4D97-AF65-F5344CB8AC3E}">
        <p14:creationId xmlns:p14="http://schemas.microsoft.com/office/powerpoint/2010/main" val="1654757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4.xml"/><Relationship Id="rId16"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9.jpe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slideLayout" Target="../slideLayouts/slideLayout1.xml"/><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vmlDrawing" Target="../drawings/vmlDrawing1.vml"/><Relationship Id="rId16" Type="http://schemas.openxmlformats.org/officeDocument/2006/relationships/image" Target="../media/image32.png"/><Relationship Id="rId20" Type="http://schemas.openxmlformats.org/officeDocument/2006/relationships/image" Target="../media/image40.emf"/><Relationship Id="rId1" Type="http://schemas.openxmlformats.org/officeDocument/2006/relationships/themeOverride" Target="../theme/themeOverride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oleObject" Target="../embeddings/oleObject1.bin"/><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42.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41.png"/><Relationship Id="rId2" Type="http://schemas.openxmlformats.org/officeDocument/2006/relationships/image" Target="../media/image20.png"/><Relationship Id="rId16" Type="http://schemas.openxmlformats.org/officeDocument/2006/relationships/image" Target="../media/image34.png"/><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19" Type="http://schemas.openxmlformats.org/officeDocument/2006/relationships/image" Target="../media/image43.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5.xml"/><Relationship Id="rId16"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44.jpe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45.pn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6.xml"/><Relationship Id="rId16"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2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46.jpe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47.jpe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diagramData" Target="../diagrams/data1.xml"/><Relationship Id="rId21" Type="http://schemas.openxmlformats.org/officeDocument/2006/relationships/image" Target="../media/image33.png"/><Relationship Id="rId7" Type="http://schemas.microsoft.com/office/2007/relationships/diagramDrawing" Target="../diagrams/drawing1.xml"/><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notesSlide" Target="../notesSlides/notesSlide7.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23.png"/><Relationship Id="rId5" Type="http://schemas.openxmlformats.org/officeDocument/2006/relationships/diagramQuickStyle" Target="../diagrams/quickStyle1.xml"/><Relationship Id="rId15" Type="http://schemas.openxmlformats.org/officeDocument/2006/relationships/image" Target="../media/image27.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diagramLayout" Target="../diagrams/layout1.xml"/><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3.xml"/><Relationship Id="rId16"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8.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37.jp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36.jpg"/><Relationship Id="rId16"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8.jpe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任意多边形 67"/>
          <p:cNvSpPr/>
          <p:nvPr/>
        </p:nvSpPr>
        <p:spPr>
          <a:xfrm>
            <a:off x="0" y="4659318"/>
            <a:ext cx="12192000" cy="1599968"/>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1"/>
          </a:p>
        </p:txBody>
      </p:sp>
      <p:sp>
        <p:nvSpPr>
          <p:cNvPr id="70" name="文本框 69"/>
          <p:cNvSpPr txBox="1"/>
          <p:nvPr/>
        </p:nvSpPr>
        <p:spPr>
          <a:xfrm>
            <a:off x="2535598" y="4951470"/>
            <a:ext cx="7333535" cy="1015663"/>
          </a:xfrm>
          <a:prstGeom prst="rect">
            <a:avLst/>
          </a:prstGeom>
          <a:noFill/>
        </p:spPr>
        <p:txBody>
          <a:bodyPr wrap="square" rtlCol="0">
            <a:spAutoFit/>
          </a:bodyPr>
          <a:lstStyle/>
          <a:p>
            <a:pPr algn="dist"/>
            <a:r>
              <a:rPr lang="zh-CN" altLang="en-US" sz="6000" dirty="0" smtClean="0">
                <a:solidFill>
                  <a:schemeClr val="bg1"/>
                </a:solidFill>
                <a:latin typeface="方正粗宋简体" panose="03000509000000000000" pitchFamily="65" charset="-122"/>
                <a:ea typeface="方正粗宋简体" panose="03000509000000000000" pitchFamily="65" charset="-122"/>
              </a:rPr>
              <a:t>开源情报分析</a:t>
            </a:r>
            <a:endParaRPr lang="zh-CN" altLang="en-US" sz="6000" dirty="0">
              <a:solidFill>
                <a:schemeClr val="bg1"/>
              </a:solidFill>
              <a:latin typeface="方正粗宋简体" panose="03000509000000000000" pitchFamily="65" charset="-122"/>
              <a:ea typeface="方正粗宋简体" panose="03000509000000000000" pitchFamily="65" charset="-122"/>
            </a:endParaRPr>
          </a:p>
        </p:txBody>
      </p:sp>
      <p:sp>
        <p:nvSpPr>
          <p:cNvPr id="102" name="文本框 101"/>
          <p:cNvSpPr txBox="1"/>
          <p:nvPr/>
        </p:nvSpPr>
        <p:spPr>
          <a:xfrm>
            <a:off x="3689505" y="6349289"/>
            <a:ext cx="4223463" cy="461665"/>
          </a:xfrm>
          <a:prstGeom prst="rect">
            <a:avLst/>
          </a:prstGeom>
          <a:noFill/>
        </p:spPr>
        <p:txBody>
          <a:bodyPr wrap="square" rtlCol="0">
            <a:spAutoFit/>
          </a:bodyPr>
          <a:lstStyle/>
          <a:p>
            <a:pPr algn="ctr"/>
            <a:r>
              <a:rPr lang="zh-CN" altLang="en-US" sz="2400" dirty="0" smtClean="0">
                <a:solidFill>
                  <a:schemeClr val="bg2">
                    <a:lumMod val="10000"/>
                  </a:schemeClr>
                </a:solidFill>
                <a:latin typeface="黑体" pitchFamily="49" charset="-122"/>
                <a:ea typeface="黑体" pitchFamily="49" charset="-122"/>
              </a:rPr>
              <a:t>西北工业大学   杨黎斌</a:t>
            </a:r>
            <a:endParaRPr lang="zh-CN" altLang="en-US" sz="2400" dirty="0">
              <a:solidFill>
                <a:schemeClr val="bg2">
                  <a:lumMod val="10000"/>
                </a:schemeClr>
              </a:solidFill>
              <a:latin typeface="黑体" pitchFamily="49" charset="-122"/>
              <a:ea typeface="黑体" pitchFamily="49" charset="-122"/>
            </a:endParaRPr>
          </a:p>
        </p:txBody>
      </p:sp>
      <p:grpSp>
        <p:nvGrpSpPr>
          <p:cNvPr id="18" name="组合 17"/>
          <p:cNvGrpSpPr/>
          <p:nvPr/>
        </p:nvGrpSpPr>
        <p:grpSpPr>
          <a:xfrm>
            <a:off x="1921216" y="192860"/>
            <a:ext cx="8579793" cy="3265984"/>
            <a:chOff x="1921216" y="192860"/>
            <a:chExt cx="8579793" cy="3265984"/>
          </a:xfrm>
        </p:grpSpPr>
        <p:grpSp>
          <p:nvGrpSpPr>
            <p:cNvPr id="7188" name="组合 7187"/>
            <p:cNvGrpSpPr/>
            <p:nvPr/>
          </p:nvGrpSpPr>
          <p:grpSpPr>
            <a:xfrm rot="20997101">
              <a:off x="4594305" y="192860"/>
              <a:ext cx="659781" cy="793569"/>
              <a:chOff x="9397113" y="1572484"/>
              <a:chExt cx="739439" cy="900000"/>
            </a:xfrm>
          </p:grpSpPr>
          <p:pic>
            <p:nvPicPr>
              <p:cNvPr id="7168" name="图片 7167"/>
              <p:cNvPicPr>
                <a:picLocks noChangeAspect="1"/>
              </p:cNvPicPr>
              <p:nvPr/>
            </p:nvPicPr>
            <p:blipFill rotWithShape="1">
              <a:blip r:embed="rId3">
                <a:extLst>
                  <a:ext uri="{28A0092B-C50C-407E-A947-70E740481C1C}">
                    <a14:useLocalDpi xmlns:a14="http://schemas.microsoft.com/office/drawing/2010/main" val="0"/>
                  </a:ext>
                </a:extLst>
              </a:blip>
              <a:srcRect l="7621" t="-1409" r="6212" b="16890"/>
              <a:stretch/>
            </p:blipFill>
            <p:spPr>
              <a:xfrm>
                <a:off x="9402521" y="1678027"/>
                <a:ext cx="734031" cy="720000"/>
              </a:xfrm>
              <a:prstGeom prst="rect">
                <a:avLst/>
              </a:prstGeom>
            </p:spPr>
          </p:pic>
          <p:sp>
            <p:nvSpPr>
              <p:cNvPr id="25" name="椭圆 24"/>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89" name="组合 7188"/>
            <p:cNvGrpSpPr/>
            <p:nvPr/>
          </p:nvGrpSpPr>
          <p:grpSpPr>
            <a:xfrm rot="2455872">
              <a:off x="9545795" y="1200076"/>
              <a:ext cx="659781" cy="793569"/>
              <a:chOff x="8752405" y="680495"/>
              <a:chExt cx="739439" cy="900000"/>
            </a:xfrm>
          </p:grpSpPr>
          <p:pic>
            <p:nvPicPr>
              <p:cNvPr id="29" name="图片 28"/>
              <p:cNvPicPr>
                <a:picLocks noChangeAspect="1"/>
              </p:cNvPicPr>
              <p:nvPr/>
            </p:nvPicPr>
            <p:blipFill rotWithShape="1">
              <a:blip r:embed="rId4">
                <a:extLst>
                  <a:ext uri="{28A0092B-C50C-407E-A947-70E740481C1C}">
                    <a14:useLocalDpi xmlns:a14="http://schemas.microsoft.com/office/drawing/2010/main" val="0"/>
                  </a:ext>
                </a:extLst>
              </a:blip>
              <a:srcRect l="16849" r="13873" b="27651"/>
              <a:stretch/>
            </p:blipFill>
            <p:spPr>
              <a:xfrm>
                <a:off x="8771844" y="740799"/>
                <a:ext cx="720000" cy="751928"/>
              </a:xfrm>
              <a:prstGeom prst="rect">
                <a:avLst/>
              </a:prstGeom>
            </p:spPr>
          </p:pic>
          <p:sp>
            <p:nvSpPr>
              <p:cNvPr id="26" name="椭圆 25"/>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90" name="组合 7189"/>
            <p:cNvGrpSpPr/>
            <p:nvPr/>
          </p:nvGrpSpPr>
          <p:grpSpPr>
            <a:xfrm rot="20539373">
              <a:off x="3895784" y="1063209"/>
              <a:ext cx="642436" cy="793569"/>
              <a:chOff x="7798300" y="2128176"/>
              <a:chExt cx="720000" cy="900000"/>
            </a:xfrm>
          </p:grpSpPr>
          <p:pic>
            <p:nvPicPr>
              <p:cNvPr id="7175" name="图片 7174"/>
              <p:cNvPicPr>
                <a:picLocks noChangeAspect="1"/>
              </p:cNvPicPr>
              <p:nvPr/>
            </p:nvPicPr>
            <p:blipFill rotWithShape="1">
              <a:blip r:embed="rId5">
                <a:extLst>
                  <a:ext uri="{28A0092B-C50C-407E-A947-70E740481C1C}">
                    <a14:useLocalDpi xmlns:a14="http://schemas.microsoft.com/office/drawing/2010/main" val="0"/>
                  </a:ext>
                </a:extLst>
              </a:blip>
              <a:srcRect l="17059" t="11812" r="20535" b="18535"/>
              <a:stretch/>
            </p:blipFill>
            <p:spPr>
              <a:xfrm>
                <a:off x="7835765" y="2190111"/>
                <a:ext cx="645071" cy="720000"/>
              </a:xfrm>
              <a:prstGeom prst="rect">
                <a:avLst/>
              </a:prstGeom>
            </p:spPr>
          </p:pic>
          <p:sp>
            <p:nvSpPr>
              <p:cNvPr id="34" name="椭圆 33"/>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91" name="组合 7190"/>
            <p:cNvGrpSpPr/>
            <p:nvPr/>
          </p:nvGrpSpPr>
          <p:grpSpPr>
            <a:xfrm rot="622440">
              <a:off x="6993372" y="431407"/>
              <a:ext cx="643355" cy="793569"/>
              <a:chOff x="5457544" y="2382484"/>
              <a:chExt cx="721030" cy="900000"/>
            </a:xfrm>
          </p:grpSpPr>
          <p:pic>
            <p:nvPicPr>
              <p:cNvPr id="7171" name="图片 717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37" name="椭圆 36"/>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rot="20351331">
              <a:off x="2777184" y="624184"/>
              <a:ext cx="642436" cy="793569"/>
              <a:chOff x="3277182" y="773323"/>
              <a:chExt cx="720000" cy="900000"/>
            </a:xfrm>
          </p:grpSpPr>
          <p:sp>
            <p:nvSpPr>
              <p:cNvPr id="45" name="椭圆 44"/>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7173" name="组合 7172"/>
            <p:cNvGrpSpPr/>
            <p:nvPr/>
          </p:nvGrpSpPr>
          <p:grpSpPr>
            <a:xfrm rot="1912890">
              <a:off x="8324851" y="1445561"/>
              <a:ext cx="648427" cy="793569"/>
              <a:chOff x="5384758" y="1250900"/>
              <a:chExt cx="726714" cy="900000"/>
            </a:xfrm>
          </p:grpSpPr>
          <p:sp>
            <p:nvSpPr>
              <p:cNvPr id="36" name="椭圆 35"/>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7176" name="组合 7175"/>
            <p:cNvGrpSpPr/>
            <p:nvPr/>
          </p:nvGrpSpPr>
          <p:grpSpPr>
            <a:xfrm rot="1354213">
              <a:off x="7257146" y="1255327"/>
              <a:ext cx="642436" cy="793569"/>
              <a:chOff x="3639753" y="2488176"/>
              <a:chExt cx="720000" cy="900000"/>
            </a:xfrm>
          </p:grpSpPr>
          <p:sp>
            <p:nvSpPr>
              <p:cNvPr id="46" name="椭圆 45"/>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7172" name="组合 7171"/>
            <p:cNvGrpSpPr/>
            <p:nvPr/>
          </p:nvGrpSpPr>
          <p:grpSpPr>
            <a:xfrm rot="19874646">
              <a:off x="3299688" y="1751721"/>
              <a:ext cx="647730" cy="793569"/>
              <a:chOff x="4707387" y="271511"/>
              <a:chExt cx="725933" cy="900000"/>
            </a:xfrm>
          </p:grpSpPr>
          <p:sp>
            <p:nvSpPr>
              <p:cNvPr id="24" name="椭圆 23"/>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7174" name="组合 7173"/>
            <p:cNvGrpSpPr/>
            <p:nvPr/>
          </p:nvGrpSpPr>
          <p:grpSpPr>
            <a:xfrm rot="19414460">
              <a:off x="2170159" y="2542950"/>
              <a:ext cx="647456" cy="793569"/>
              <a:chOff x="4355614" y="1671769"/>
              <a:chExt cx="725626" cy="900000"/>
            </a:xfrm>
          </p:grpSpPr>
          <p:sp>
            <p:nvSpPr>
              <p:cNvPr id="41" name="椭圆 40"/>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0" name="图片 7169"/>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7182" name="组合 7181"/>
            <p:cNvGrpSpPr/>
            <p:nvPr/>
          </p:nvGrpSpPr>
          <p:grpSpPr>
            <a:xfrm rot="3261331">
              <a:off x="8917619" y="2218585"/>
              <a:ext cx="645495" cy="803045"/>
              <a:chOff x="6534782" y="2204846"/>
              <a:chExt cx="732066" cy="900000"/>
            </a:xfrm>
          </p:grpSpPr>
          <p:sp>
            <p:nvSpPr>
              <p:cNvPr id="35" name="椭圆 34"/>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7" name="图片 717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7184" name="组合 7183"/>
            <p:cNvGrpSpPr/>
            <p:nvPr/>
          </p:nvGrpSpPr>
          <p:grpSpPr>
            <a:xfrm rot="1881527">
              <a:off x="8519801" y="497692"/>
              <a:ext cx="646830" cy="793569"/>
              <a:chOff x="5993772" y="258109"/>
              <a:chExt cx="724925" cy="900000"/>
            </a:xfrm>
          </p:grpSpPr>
          <p:sp>
            <p:nvSpPr>
              <p:cNvPr id="33" name="椭圆 32"/>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9" name="图片 717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7186" name="组合 7185"/>
            <p:cNvGrpSpPr/>
            <p:nvPr/>
          </p:nvGrpSpPr>
          <p:grpSpPr>
            <a:xfrm rot="3066563">
              <a:off x="9781605" y="2529217"/>
              <a:ext cx="635764" cy="803045"/>
              <a:chOff x="8806213" y="2910111"/>
              <a:chExt cx="721030" cy="900000"/>
            </a:xfrm>
          </p:grpSpPr>
          <p:sp>
            <p:nvSpPr>
              <p:cNvPr id="2" name="椭圆 1"/>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80" name="图片 717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7183" name="组合 7182"/>
            <p:cNvGrpSpPr/>
            <p:nvPr/>
          </p:nvGrpSpPr>
          <p:grpSpPr>
            <a:xfrm rot="20849518">
              <a:off x="4617491" y="1468461"/>
              <a:ext cx="644890" cy="793569"/>
              <a:chOff x="7330781" y="818297"/>
              <a:chExt cx="722751" cy="900000"/>
            </a:xfrm>
          </p:grpSpPr>
          <p:sp>
            <p:nvSpPr>
              <p:cNvPr id="27" name="椭圆 26"/>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81" name="图片 718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7185" name="组合 7184"/>
            <p:cNvGrpSpPr/>
            <p:nvPr/>
          </p:nvGrpSpPr>
          <p:grpSpPr>
            <a:xfrm rot="19756194">
              <a:off x="1921216" y="1486339"/>
              <a:ext cx="653202" cy="793569"/>
              <a:chOff x="2213446" y="1768419"/>
              <a:chExt cx="732066" cy="900000"/>
            </a:xfrm>
          </p:grpSpPr>
          <p:pic>
            <p:nvPicPr>
              <p:cNvPr id="7178" name="图片 717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66" name="椭圆 65"/>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193" name="直接连接符 7192"/>
            <p:cNvCxnSpPr>
              <a:stCxn id="24" idx="4"/>
            </p:cNvCxnSpPr>
            <p:nvPr/>
          </p:nvCxnSpPr>
          <p:spPr>
            <a:xfrm>
              <a:off x="3816758" y="2495084"/>
              <a:ext cx="2279243" cy="952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66" idx="4"/>
            </p:cNvCxnSpPr>
            <p:nvPr/>
          </p:nvCxnSpPr>
          <p:spPr>
            <a:xfrm>
              <a:off x="2455199" y="2221442"/>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4"/>
            </p:cNvCxnSpPr>
            <p:nvPr/>
          </p:nvCxnSpPr>
          <p:spPr>
            <a:xfrm>
              <a:off x="3239375" y="1391865"/>
              <a:ext cx="2856626" cy="2055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34" idx="4"/>
            </p:cNvCxnSpPr>
            <p:nvPr/>
          </p:nvCxnSpPr>
          <p:spPr>
            <a:xfrm>
              <a:off x="4337487" y="1838043"/>
              <a:ext cx="1758514" cy="1609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25" idx="4"/>
            </p:cNvCxnSpPr>
            <p:nvPr/>
          </p:nvCxnSpPr>
          <p:spPr>
            <a:xfrm>
              <a:off x="4984886" y="981856"/>
              <a:ext cx="1111115" cy="2465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41" idx="4"/>
            </p:cNvCxnSpPr>
            <p:nvPr/>
          </p:nvCxnSpPr>
          <p:spPr>
            <a:xfrm>
              <a:off x="2727469" y="3260488"/>
              <a:ext cx="3368532" cy="186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7" idx="4"/>
            </p:cNvCxnSpPr>
            <p:nvPr/>
          </p:nvCxnSpPr>
          <p:spPr>
            <a:xfrm>
              <a:off x="5024672" y="2252878"/>
              <a:ext cx="1071329" cy="1194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37" idx="4"/>
            </p:cNvCxnSpPr>
            <p:nvPr/>
          </p:nvCxnSpPr>
          <p:spPr>
            <a:xfrm flipH="1">
              <a:off x="6096001" y="1218407"/>
              <a:ext cx="1147147" cy="222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46" idx="4"/>
            </p:cNvCxnSpPr>
            <p:nvPr/>
          </p:nvCxnSpPr>
          <p:spPr>
            <a:xfrm flipH="1">
              <a:off x="6096001" y="2018506"/>
              <a:ext cx="1330071" cy="1428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33" idx="4"/>
            </p:cNvCxnSpPr>
            <p:nvPr/>
          </p:nvCxnSpPr>
          <p:spPr>
            <a:xfrm flipH="1">
              <a:off x="6096001" y="1232158"/>
              <a:ext cx="2538854" cy="221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6" idx="4"/>
            </p:cNvCxnSpPr>
            <p:nvPr/>
          </p:nvCxnSpPr>
          <p:spPr>
            <a:xfrm flipH="1">
              <a:off x="6096001" y="2177690"/>
              <a:ext cx="2340953" cy="1269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6" idx="4"/>
            </p:cNvCxnSpPr>
            <p:nvPr/>
          </p:nvCxnSpPr>
          <p:spPr>
            <a:xfrm flipH="1">
              <a:off x="6096001" y="1890948"/>
              <a:ext cx="3513178" cy="1556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 idx="4"/>
            </p:cNvCxnSpPr>
            <p:nvPr/>
          </p:nvCxnSpPr>
          <p:spPr>
            <a:xfrm flipH="1">
              <a:off x="6096001" y="3183183"/>
              <a:ext cx="3691248" cy="264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35" idx="4"/>
            </p:cNvCxnSpPr>
            <p:nvPr/>
          </p:nvCxnSpPr>
          <p:spPr>
            <a:xfrm flipH="1">
              <a:off x="6096001" y="2849773"/>
              <a:ext cx="2814969" cy="597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096001" y="2024541"/>
              <a:ext cx="414" cy="1422897"/>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72" name="图片 7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619415" y="1218407"/>
            <a:ext cx="954000" cy="954000"/>
          </a:xfrm>
          <a:prstGeom prst="rect">
            <a:avLst/>
          </a:prstGeom>
        </p:spPr>
      </p:pic>
      <p:pic>
        <p:nvPicPr>
          <p:cNvPr id="74" name="Picture 5" descr="“大数据时代 安全”的图片搜索结果"/>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215611" y="3431136"/>
            <a:ext cx="1776150" cy="10551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259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 name="组合 265"/>
          <p:cNvGrpSpPr/>
          <p:nvPr/>
        </p:nvGrpSpPr>
        <p:grpSpPr>
          <a:xfrm>
            <a:off x="609116" y="261257"/>
            <a:ext cx="1214822" cy="760080"/>
            <a:chOff x="1922078" y="0"/>
            <a:chExt cx="8347844" cy="3447438"/>
          </a:xfrm>
        </p:grpSpPr>
        <p:grpSp>
          <p:nvGrpSpPr>
            <p:cNvPr id="275" name="组合 274"/>
            <p:cNvGrpSpPr/>
            <p:nvPr/>
          </p:nvGrpSpPr>
          <p:grpSpPr>
            <a:xfrm rot="20997101">
              <a:off x="5080902" y="0"/>
              <a:ext cx="659781" cy="793569"/>
              <a:chOff x="9397113" y="1572484"/>
              <a:chExt cx="739439" cy="900000"/>
            </a:xfrm>
          </p:grpSpPr>
          <p:pic>
            <p:nvPicPr>
              <p:cNvPr id="333" name="图片 332"/>
              <p:cNvPicPr>
                <a:picLocks noChangeAspect="1"/>
              </p:cNvPicPr>
              <p:nvPr/>
            </p:nvPicPr>
            <p:blipFill rotWithShape="1">
              <a:blip r:embed="rId3" cstate="print">
                <a:extLst>
                  <a:ext uri="{28A0092B-C50C-407E-A947-70E740481C1C}">
                    <a14:useLocalDpi xmlns:a14="http://schemas.microsoft.com/office/drawing/2010/main" val="0"/>
                  </a:ext>
                </a:extLst>
              </a:blip>
              <a:srcRect l="7621" t="-1409" r="6212" b="16890"/>
              <a:stretch/>
            </p:blipFill>
            <p:spPr>
              <a:xfrm>
                <a:off x="9402521" y="1678027"/>
                <a:ext cx="734031" cy="720000"/>
              </a:xfrm>
              <a:prstGeom prst="rect">
                <a:avLst/>
              </a:prstGeom>
            </p:spPr>
          </p:pic>
          <p:sp>
            <p:nvSpPr>
              <p:cNvPr id="334" name="椭圆 333"/>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6" name="组合 275"/>
            <p:cNvGrpSpPr/>
            <p:nvPr/>
          </p:nvGrpSpPr>
          <p:grpSpPr>
            <a:xfrm rot="2455872">
              <a:off x="9009447" y="1071465"/>
              <a:ext cx="659781" cy="793569"/>
              <a:chOff x="8752405" y="680495"/>
              <a:chExt cx="739439" cy="900000"/>
            </a:xfrm>
          </p:grpSpPr>
          <p:pic>
            <p:nvPicPr>
              <p:cNvPr id="331" name="图片 330"/>
              <p:cNvPicPr>
                <a:picLocks noChangeAspect="1"/>
              </p:cNvPicPr>
              <p:nvPr/>
            </p:nvPicPr>
            <p:blipFill rotWithShape="1">
              <a:blip r:embed="rId4" cstate="print">
                <a:extLst>
                  <a:ext uri="{28A0092B-C50C-407E-A947-70E740481C1C}">
                    <a14:useLocalDpi xmlns:a14="http://schemas.microsoft.com/office/drawing/2010/main" val="0"/>
                  </a:ext>
                </a:extLst>
              </a:blip>
              <a:srcRect l="16849" r="13873" b="27651"/>
              <a:stretch/>
            </p:blipFill>
            <p:spPr>
              <a:xfrm>
                <a:off x="8771844" y="740799"/>
                <a:ext cx="720000" cy="751928"/>
              </a:xfrm>
              <a:prstGeom prst="rect">
                <a:avLst/>
              </a:prstGeom>
            </p:spPr>
          </p:pic>
          <p:sp>
            <p:nvSpPr>
              <p:cNvPr id="332" name="椭圆 331"/>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7" name="组合 276"/>
            <p:cNvGrpSpPr/>
            <p:nvPr/>
          </p:nvGrpSpPr>
          <p:grpSpPr>
            <a:xfrm rot="20539373">
              <a:off x="4239050" y="1051458"/>
              <a:ext cx="642436" cy="793569"/>
              <a:chOff x="7798300" y="2128176"/>
              <a:chExt cx="720000" cy="900000"/>
            </a:xfrm>
          </p:grpSpPr>
          <p:pic>
            <p:nvPicPr>
              <p:cNvPr id="329" name="图片 328"/>
              <p:cNvPicPr>
                <a:picLocks noChangeAspect="1"/>
              </p:cNvPicPr>
              <p:nvPr/>
            </p:nvPicPr>
            <p:blipFill rotWithShape="1">
              <a:blip r:embed="rId5" cstate="print">
                <a:extLst>
                  <a:ext uri="{28A0092B-C50C-407E-A947-70E740481C1C}">
                    <a14:useLocalDpi xmlns:a14="http://schemas.microsoft.com/office/drawing/2010/main" val="0"/>
                  </a:ext>
                </a:extLst>
              </a:blip>
              <a:srcRect l="17059" t="11812" r="20535" b="18535"/>
              <a:stretch/>
            </p:blipFill>
            <p:spPr>
              <a:xfrm>
                <a:off x="7835765" y="2190111"/>
                <a:ext cx="645071" cy="720000"/>
              </a:xfrm>
              <a:prstGeom prst="rect">
                <a:avLst/>
              </a:prstGeom>
            </p:spPr>
          </p:pic>
          <p:sp>
            <p:nvSpPr>
              <p:cNvPr id="330" name="椭圆 329"/>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8" name="组合 277"/>
            <p:cNvGrpSpPr/>
            <p:nvPr/>
          </p:nvGrpSpPr>
          <p:grpSpPr>
            <a:xfrm rot="622440">
              <a:off x="6257266" y="1278812"/>
              <a:ext cx="643355" cy="793569"/>
              <a:chOff x="5457544" y="2382484"/>
              <a:chExt cx="721030" cy="900000"/>
            </a:xfrm>
          </p:grpSpPr>
          <p:pic>
            <p:nvPicPr>
              <p:cNvPr id="327" name="图片 3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328" name="椭圆 327"/>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9" name="组合 278"/>
            <p:cNvGrpSpPr/>
            <p:nvPr/>
          </p:nvGrpSpPr>
          <p:grpSpPr>
            <a:xfrm rot="713899">
              <a:off x="6982111" y="246490"/>
              <a:ext cx="642436" cy="811512"/>
              <a:chOff x="2594245" y="3143107"/>
              <a:chExt cx="720000" cy="920349"/>
            </a:xfrm>
          </p:grpSpPr>
          <p:pic>
            <p:nvPicPr>
              <p:cNvPr id="325" name="图片 324"/>
              <p:cNvPicPr>
                <a:picLocks noChangeAspect="1"/>
              </p:cNvPicPr>
              <p:nvPr/>
            </p:nvPicPr>
            <p:blipFill rotWithShape="1">
              <a:blip r:embed="rId7" cstate="print">
                <a:extLst>
                  <a:ext uri="{28A0092B-C50C-407E-A947-70E740481C1C}">
                    <a14:useLocalDpi xmlns:a14="http://schemas.microsoft.com/office/drawing/2010/main" val="0"/>
                  </a:ext>
                </a:extLst>
              </a:blip>
              <a:srcRect l="17103" r="18740" b="27941"/>
              <a:stretch/>
            </p:blipFill>
            <p:spPr>
              <a:xfrm>
                <a:off x="2624542" y="3143107"/>
                <a:ext cx="641048" cy="720000"/>
              </a:xfrm>
              <a:prstGeom prst="rect">
                <a:avLst/>
              </a:prstGeom>
            </p:spPr>
          </p:pic>
          <p:sp>
            <p:nvSpPr>
              <p:cNvPr id="326" name="椭圆 325"/>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0" name="组合 279"/>
            <p:cNvGrpSpPr/>
            <p:nvPr/>
          </p:nvGrpSpPr>
          <p:grpSpPr>
            <a:xfrm rot="20351331">
              <a:off x="2986611" y="357756"/>
              <a:ext cx="642436" cy="793569"/>
              <a:chOff x="3277182" y="773323"/>
              <a:chExt cx="720000" cy="900000"/>
            </a:xfrm>
          </p:grpSpPr>
          <p:sp>
            <p:nvSpPr>
              <p:cNvPr id="323" name="椭圆 322"/>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4" name="图片 3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281" name="组合 280"/>
            <p:cNvGrpSpPr/>
            <p:nvPr/>
          </p:nvGrpSpPr>
          <p:grpSpPr>
            <a:xfrm rot="1912890">
              <a:off x="7930945" y="1382649"/>
              <a:ext cx="648427" cy="793569"/>
              <a:chOff x="5384758" y="1250900"/>
              <a:chExt cx="726714" cy="900000"/>
            </a:xfrm>
          </p:grpSpPr>
          <p:sp>
            <p:nvSpPr>
              <p:cNvPr id="321" name="椭圆 320"/>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2" name="图片 3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282" name="组合 281"/>
            <p:cNvGrpSpPr/>
            <p:nvPr/>
          </p:nvGrpSpPr>
          <p:grpSpPr>
            <a:xfrm rot="1354213">
              <a:off x="7092076" y="1228721"/>
              <a:ext cx="642436" cy="793569"/>
              <a:chOff x="3639753" y="2488176"/>
              <a:chExt cx="720000" cy="900000"/>
            </a:xfrm>
          </p:grpSpPr>
          <p:sp>
            <p:nvSpPr>
              <p:cNvPr id="319" name="椭圆 318"/>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0" name="图片 31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283" name="组合 282"/>
            <p:cNvGrpSpPr/>
            <p:nvPr/>
          </p:nvGrpSpPr>
          <p:grpSpPr>
            <a:xfrm rot="19874646">
              <a:off x="3552291" y="1752953"/>
              <a:ext cx="647730" cy="793569"/>
              <a:chOff x="4707387" y="271511"/>
              <a:chExt cx="725933" cy="900000"/>
            </a:xfrm>
          </p:grpSpPr>
          <p:sp>
            <p:nvSpPr>
              <p:cNvPr id="317" name="椭圆 316"/>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8" name="图片 3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284" name="组合 283"/>
            <p:cNvGrpSpPr/>
            <p:nvPr/>
          </p:nvGrpSpPr>
          <p:grpSpPr>
            <a:xfrm>
              <a:off x="5902457" y="519563"/>
              <a:ext cx="647456" cy="793569"/>
              <a:chOff x="4355614" y="1671769"/>
              <a:chExt cx="725626" cy="900000"/>
            </a:xfrm>
          </p:grpSpPr>
          <p:sp>
            <p:nvSpPr>
              <p:cNvPr id="315" name="椭圆 314"/>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6" name="图片 3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285" name="组合 284"/>
            <p:cNvGrpSpPr/>
            <p:nvPr/>
          </p:nvGrpSpPr>
          <p:grpSpPr>
            <a:xfrm rot="3261331">
              <a:off x="8178834" y="2216888"/>
              <a:ext cx="645495" cy="803045"/>
              <a:chOff x="6534782" y="2204846"/>
              <a:chExt cx="732066" cy="900000"/>
            </a:xfrm>
          </p:grpSpPr>
          <p:sp>
            <p:nvSpPr>
              <p:cNvPr id="313" name="椭圆 312"/>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4" name="图片 3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286" name="组合 285"/>
            <p:cNvGrpSpPr/>
            <p:nvPr/>
          </p:nvGrpSpPr>
          <p:grpSpPr>
            <a:xfrm rot="1881527">
              <a:off x="8180043" y="493339"/>
              <a:ext cx="646830" cy="793569"/>
              <a:chOff x="5993772" y="258109"/>
              <a:chExt cx="724925" cy="900000"/>
            </a:xfrm>
          </p:grpSpPr>
          <p:sp>
            <p:nvSpPr>
              <p:cNvPr id="311" name="椭圆 310"/>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2" name="图片 3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287" name="组合 286"/>
            <p:cNvGrpSpPr/>
            <p:nvPr/>
          </p:nvGrpSpPr>
          <p:grpSpPr>
            <a:xfrm rot="3066563">
              <a:off x="9550518" y="2274810"/>
              <a:ext cx="635764" cy="803045"/>
              <a:chOff x="8806213" y="2910111"/>
              <a:chExt cx="721030" cy="900000"/>
            </a:xfrm>
          </p:grpSpPr>
          <p:sp>
            <p:nvSpPr>
              <p:cNvPr id="309" name="椭圆 308"/>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0" name="图片 30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288" name="组合 287"/>
            <p:cNvGrpSpPr/>
            <p:nvPr/>
          </p:nvGrpSpPr>
          <p:grpSpPr>
            <a:xfrm rot="20849518">
              <a:off x="5023848" y="1251597"/>
              <a:ext cx="644890" cy="793569"/>
              <a:chOff x="7330781" y="818297"/>
              <a:chExt cx="722751" cy="900000"/>
            </a:xfrm>
          </p:grpSpPr>
          <p:sp>
            <p:nvSpPr>
              <p:cNvPr id="307" name="椭圆 306"/>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8" name="图片 30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289" name="组合 288"/>
            <p:cNvGrpSpPr/>
            <p:nvPr/>
          </p:nvGrpSpPr>
          <p:grpSpPr>
            <a:xfrm rot="19756194">
              <a:off x="1922078" y="1474933"/>
              <a:ext cx="653202" cy="793569"/>
              <a:chOff x="2213446" y="1768419"/>
              <a:chExt cx="732066" cy="900000"/>
            </a:xfrm>
          </p:grpSpPr>
          <p:pic>
            <p:nvPicPr>
              <p:cNvPr id="305" name="图片 30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306" name="椭圆 305"/>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90" name="直接连接符 289"/>
            <p:cNvCxnSpPr>
              <a:stCxn id="317"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p:cNvCxnSpPr>
              <a:stCxn id="306"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直接连接符 291"/>
            <p:cNvCxnSpPr>
              <a:stCxn id="323"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3" name="直接连接符 292"/>
            <p:cNvCxnSpPr>
              <a:stCxn id="330"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直接连接符 293"/>
            <p:cNvCxnSpPr>
              <a:stCxn id="334"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315"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307"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328"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326"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直接连接符 298"/>
            <p:cNvCxnSpPr>
              <a:stCxn id="319"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311"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321"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p:cNvCxnSpPr>
              <a:stCxn id="332"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直接连接符 302"/>
            <p:cNvCxnSpPr>
              <a:stCxn id="309"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313"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8" name="矩形 267"/>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268"/>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269"/>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270"/>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文本框 335"/>
          <p:cNvSpPr txBox="1"/>
          <p:nvPr/>
        </p:nvSpPr>
        <p:spPr>
          <a:xfrm>
            <a:off x="2089886" y="279932"/>
            <a:ext cx="6853158" cy="707886"/>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dirty="0" smtClean="0"/>
              <a:t>依据指标：开源情报之可靠度</a:t>
            </a:r>
            <a:endParaRPr lang="zh-CN" altLang="en-US" dirty="0"/>
          </a:p>
        </p:txBody>
      </p:sp>
      <p:sp>
        <p:nvSpPr>
          <p:cNvPr id="71" name="文本框 70"/>
          <p:cNvSpPr txBox="1"/>
          <p:nvPr/>
        </p:nvSpPr>
        <p:spPr>
          <a:xfrm>
            <a:off x="1125643" y="1247458"/>
            <a:ext cx="9514647" cy="584775"/>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3200" dirty="0" smtClean="0"/>
              <a:t>信息源可靠度</a:t>
            </a:r>
            <a:endParaRPr lang="zh-CN" altLang="en-US" sz="3200" dirty="0"/>
          </a:p>
        </p:txBody>
      </p:sp>
      <p:sp>
        <p:nvSpPr>
          <p:cNvPr id="97" name="椭圆 96"/>
          <p:cNvSpPr/>
          <p:nvPr/>
        </p:nvSpPr>
        <p:spPr>
          <a:xfrm>
            <a:off x="679632" y="1316645"/>
            <a:ext cx="446012" cy="4464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F784A5"/>
                </a:solidFill>
                <a:latin typeface="微软雅黑" panose="020B0503020204020204" pitchFamily="34" charset="-122"/>
                <a:ea typeface="微软雅黑" panose="020B0503020204020204" pitchFamily="34" charset="-122"/>
              </a:rPr>
              <a:t>1</a:t>
            </a:r>
            <a:endParaRPr lang="zh-CN" altLang="en-US" sz="3200" dirty="0">
              <a:solidFill>
                <a:srgbClr val="F784A5"/>
              </a:solidFill>
              <a:latin typeface="微软雅黑" panose="020B0503020204020204" pitchFamily="34" charset="-122"/>
              <a:ea typeface="微软雅黑" panose="020B0503020204020204" pitchFamily="34" charset="-122"/>
            </a:endParaRPr>
          </a:p>
        </p:txBody>
      </p:sp>
      <p:grpSp>
        <p:nvGrpSpPr>
          <p:cNvPr id="98" name="组合 97"/>
          <p:cNvGrpSpPr/>
          <p:nvPr/>
        </p:nvGrpSpPr>
        <p:grpSpPr>
          <a:xfrm>
            <a:off x="655309" y="1032131"/>
            <a:ext cx="10477147" cy="66943"/>
            <a:chOff x="655309" y="1032131"/>
            <a:chExt cx="10477147" cy="66943"/>
          </a:xfrm>
        </p:grpSpPr>
        <p:sp>
          <p:nvSpPr>
            <p:cNvPr id="99" name="矩形 98"/>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1" name="TextBox 33"/>
          <p:cNvSpPr txBox="1"/>
          <p:nvPr/>
        </p:nvSpPr>
        <p:spPr>
          <a:xfrm>
            <a:off x="6476553" y="3777640"/>
            <a:ext cx="1107996" cy="646331"/>
          </a:xfrm>
          <a:prstGeom prst="rect">
            <a:avLst/>
          </a:prstGeom>
          <a:noFill/>
        </p:spPr>
        <p:txBody>
          <a:bodyPr wrap="none" rtlCol="0">
            <a:spAutoFit/>
          </a:bodyPr>
          <a:lstStyle/>
          <a:p>
            <a:pPr algn="ctr"/>
            <a:r>
              <a:rPr lang="zh-CN" altLang="en-US" dirty="0" smtClean="0">
                <a:solidFill>
                  <a:schemeClr val="bg1"/>
                </a:solidFill>
                <a:latin typeface="微软雅黑" pitchFamily="34" charset="-122"/>
                <a:ea typeface="微软雅黑" pitchFamily="34" charset="-122"/>
              </a:rPr>
              <a:t>网络安全</a:t>
            </a:r>
            <a:endParaRPr lang="en-US" altLang="zh-CN" dirty="0" smtClean="0">
              <a:solidFill>
                <a:schemeClr val="bg1"/>
              </a:solidFill>
              <a:latin typeface="微软雅黑" pitchFamily="34" charset="-122"/>
              <a:ea typeface="微软雅黑" pitchFamily="34" charset="-122"/>
            </a:endParaRPr>
          </a:p>
          <a:p>
            <a:pPr algn="ctr"/>
            <a:r>
              <a:rPr lang="zh-CN" altLang="en-US" dirty="0" smtClean="0">
                <a:solidFill>
                  <a:schemeClr val="bg1"/>
                </a:solidFill>
                <a:latin typeface="微软雅黑" pitchFamily="34" charset="-122"/>
                <a:ea typeface="微软雅黑" pitchFamily="34" charset="-122"/>
              </a:rPr>
              <a:t>防护</a:t>
            </a:r>
            <a:endParaRPr lang="en-US" altLang="zh-CN" dirty="0">
              <a:solidFill>
                <a:schemeClr val="bg1"/>
              </a:solidFill>
              <a:latin typeface="微软雅黑" pitchFamily="34" charset="-122"/>
              <a:ea typeface="微软雅黑" pitchFamily="34" charset="-122"/>
            </a:endParaRPr>
          </a:p>
        </p:txBody>
      </p:sp>
      <p:sp>
        <p:nvSpPr>
          <p:cNvPr id="112" name="TextBox 35"/>
          <p:cNvSpPr txBox="1"/>
          <p:nvPr/>
        </p:nvSpPr>
        <p:spPr>
          <a:xfrm>
            <a:off x="8521646" y="3555584"/>
            <a:ext cx="1107996" cy="646331"/>
          </a:xfrm>
          <a:prstGeom prst="rect">
            <a:avLst/>
          </a:prstGeom>
          <a:noFill/>
        </p:spPr>
        <p:txBody>
          <a:bodyPr wrap="none" rtlCol="0">
            <a:spAutoFit/>
          </a:bodyPr>
          <a:lstStyle/>
          <a:p>
            <a:pPr algn="ctr"/>
            <a:r>
              <a:rPr lang="zh-CN" altLang="en-US" dirty="0" smtClean="0">
                <a:solidFill>
                  <a:schemeClr val="bg1"/>
                </a:solidFill>
                <a:latin typeface="微软雅黑" pitchFamily="34" charset="-122"/>
                <a:ea typeface="微软雅黑" pitchFamily="34" charset="-122"/>
              </a:rPr>
              <a:t>网络信息</a:t>
            </a:r>
            <a:endParaRPr lang="en-US" altLang="zh-CN" dirty="0" smtClean="0">
              <a:solidFill>
                <a:schemeClr val="bg1"/>
              </a:solidFill>
              <a:latin typeface="微软雅黑" pitchFamily="34" charset="-122"/>
              <a:ea typeface="微软雅黑" pitchFamily="34" charset="-122"/>
            </a:endParaRPr>
          </a:p>
          <a:p>
            <a:pPr algn="ctr"/>
            <a:r>
              <a:rPr lang="zh-CN" altLang="en-US" dirty="0" smtClean="0">
                <a:solidFill>
                  <a:schemeClr val="bg1"/>
                </a:solidFill>
                <a:latin typeface="微软雅黑" pitchFamily="34" charset="-122"/>
                <a:ea typeface="微软雅黑" pitchFamily="34" charset="-122"/>
              </a:rPr>
              <a:t>内容防护</a:t>
            </a:r>
            <a:endParaRPr lang="zh-CN" altLang="en-US" dirty="0">
              <a:solidFill>
                <a:schemeClr val="bg1"/>
              </a:solidFill>
              <a:latin typeface="微软雅黑" pitchFamily="34" charset="-122"/>
              <a:ea typeface="微软雅黑" pitchFamily="34" charset="-122"/>
            </a:endParaRPr>
          </a:p>
        </p:txBody>
      </p:sp>
      <p:sp>
        <p:nvSpPr>
          <p:cNvPr id="113" name="Freeform 5"/>
          <p:cNvSpPr>
            <a:spLocks noChangeArrowheads="1"/>
          </p:cNvSpPr>
          <p:nvPr/>
        </p:nvSpPr>
        <p:spPr bwMode="auto">
          <a:xfrm>
            <a:off x="7688490" y="3265589"/>
            <a:ext cx="509588" cy="646113"/>
          </a:xfrm>
          <a:custGeom>
            <a:avLst/>
            <a:gdLst>
              <a:gd name="T0" fmla="*/ 427155 w 136"/>
              <a:gd name="T1" fmla="*/ 236658 h 172"/>
              <a:gd name="T2" fmla="*/ 453383 w 136"/>
              <a:gd name="T3" fmla="*/ 229145 h 172"/>
              <a:gd name="T4" fmla="*/ 505841 w 136"/>
              <a:gd name="T5" fmla="*/ 22539 h 172"/>
              <a:gd name="T6" fmla="*/ 487106 w 136"/>
              <a:gd name="T7" fmla="*/ 7513 h 172"/>
              <a:gd name="T8" fmla="*/ 296011 w 136"/>
              <a:gd name="T9" fmla="*/ 86399 h 172"/>
              <a:gd name="T10" fmla="*/ 288517 w 136"/>
              <a:gd name="T11" fmla="*/ 116451 h 172"/>
              <a:gd name="T12" fmla="*/ 314746 w 136"/>
              <a:gd name="T13" fmla="*/ 138989 h 172"/>
              <a:gd name="T14" fmla="*/ 251047 w 136"/>
              <a:gd name="T15" fmla="*/ 210362 h 172"/>
              <a:gd name="T16" fmla="*/ 0 w 136"/>
              <a:gd name="T17" fmla="*/ 142746 h 172"/>
              <a:gd name="T18" fmla="*/ 0 w 136"/>
              <a:gd name="T19" fmla="*/ 646113 h 172"/>
              <a:gd name="T20" fmla="*/ 472118 w 136"/>
              <a:gd name="T21" fmla="*/ 480828 h 172"/>
              <a:gd name="T22" fmla="*/ 344721 w 136"/>
              <a:gd name="T23" fmla="*/ 281735 h 172"/>
              <a:gd name="T24" fmla="*/ 400926 w 136"/>
              <a:gd name="T25" fmla="*/ 214119 h 172"/>
              <a:gd name="T26" fmla="*/ 427155 w 136"/>
              <a:gd name="T27" fmla="*/ 236658 h 1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172"/>
              <a:gd name="T44" fmla="*/ 136 w 136"/>
              <a:gd name="T45" fmla="*/ 172 h 1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172">
                <a:moveTo>
                  <a:pt x="114" y="63"/>
                </a:moveTo>
                <a:cubicBezTo>
                  <a:pt x="117" y="66"/>
                  <a:pt x="120" y="65"/>
                  <a:pt x="121" y="61"/>
                </a:cubicBezTo>
                <a:cubicBezTo>
                  <a:pt x="135" y="6"/>
                  <a:pt x="135" y="6"/>
                  <a:pt x="135" y="6"/>
                </a:cubicBezTo>
                <a:cubicBezTo>
                  <a:pt x="136" y="2"/>
                  <a:pt x="134" y="0"/>
                  <a:pt x="130" y="2"/>
                </a:cubicBezTo>
                <a:cubicBezTo>
                  <a:pt x="79" y="23"/>
                  <a:pt x="79" y="23"/>
                  <a:pt x="79" y="23"/>
                </a:cubicBezTo>
                <a:cubicBezTo>
                  <a:pt x="75" y="25"/>
                  <a:pt x="74" y="28"/>
                  <a:pt x="77" y="31"/>
                </a:cubicBezTo>
                <a:cubicBezTo>
                  <a:pt x="84" y="37"/>
                  <a:pt x="84" y="37"/>
                  <a:pt x="84" y="37"/>
                </a:cubicBezTo>
                <a:cubicBezTo>
                  <a:pt x="67" y="56"/>
                  <a:pt x="67" y="56"/>
                  <a:pt x="67" y="56"/>
                </a:cubicBezTo>
                <a:cubicBezTo>
                  <a:pt x="47" y="45"/>
                  <a:pt x="25" y="38"/>
                  <a:pt x="0" y="38"/>
                </a:cubicBezTo>
                <a:cubicBezTo>
                  <a:pt x="0" y="172"/>
                  <a:pt x="0" y="172"/>
                  <a:pt x="0" y="172"/>
                </a:cubicBezTo>
                <a:cubicBezTo>
                  <a:pt x="126" y="128"/>
                  <a:pt x="126" y="128"/>
                  <a:pt x="126" y="128"/>
                </a:cubicBezTo>
                <a:cubicBezTo>
                  <a:pt x="119" y="107"/>
                  <a:pt x="107" y="89"/>
                  <a:pt x="92" y="75"/>
                </a:cubicBezTo>
                <a:cubicBezTo>
                  <a:pt x="107" y="57"/>
                  <a:pt x="107" y="57"/>
                  <a:pt x="107" y="57"/>
                </a:cubicBezTo>
                <a:lnTo>
                  <a:pt x="114" y="63"/>
                </a:lnTo>
                <a:close/>
              </a:path>
            </a:pathLst>
          </a:custGeom>
          <a:solidFill>
            <a:srgbClr val="00B0F0"/>
          </a:solidFill>
          <a:ln>
            <a:noFill/>
          </a:ln>
        </p:spPr>
        <p:txBody>
          <a:bodyPr/>
          <a:lstStyle/>
          <a:p>
            <a:endParaRPr lang="zh-CN" altLang="en-US">
              <a:solidFill>
                <a:schemeClr val="accent1"/>
              </a:solidFill>
            </a:endParaRPr>
          </a:p>
        </p:txBody>
      </p:sp>
      <p:sp>
        <p:nvSpPr>
          <p:cNvPr id="114" name="Freeform 6"/>
          <p:cNvSpPr>
            <a:spLocks noChangeArrowheads="1"/>
          </p:cNvSpPr>
          <p:nvPr/>
        </p:nvSpPr>
        <p:spPr bwMode="auto">
          <a:xfrm>
            <a:off x="6896328" y="3424339"/>
            <a:ext cx="739775" cy="771525"/>
          </a:xfrm>
          <a:custGeom>
            <a:avLst/>
            <a:gdLst>
              <a:gd name="T0" fmla="*/ 739775 w 197"/>
              <a:gd name="T1" fmla="*/ 0 h 206"/>
              <a:gd name="T2" fmla="*/ 322947 w 197"/>
              <a:gd name="T3" fmla="*/ 220971 h 206"/>
              <a:gd name="T4" fmla="*/ 225312 w 197"/>
              <a:gd name="T5" fmla="*/ 157301 h 206"/>
              <a:gd name="T6" fmla="*/ 240333 w 197"/>
              <a:gd name="T7" fmla="*/ 127339 h 206"/>
              <a:gd name="T8" fmla="*/ 229067 w 197"/>
              <a:gd name="T9" fmla="*/ 101122 h 206"/>
              <a:gd name="T10" fmla="*/ 18776 w 197"/>
              <a:gd name="T11" fmla="*/ 82396 h 206"/>
              <a:gd name="T12" fmla="*/ 7510 w 197"/>
              <a:gd name="T13" fmla="*/ 101122 h 206"/>
              <a:gd name="T14" fmla="*/ 116411 w 197"/>
              <a:gd name="T15" fmla="*/ 284640 h 206"/>
              <a:gd name="T16" fmla="*/ 146453 w 197"/>
              <a:gd name="T17" fmla="*/ 284640 h 206"/>
              <a:gd name="T18" fmla="*/ 161474 w 197"/>
              <a:gd name="T19" fmla="*/ 254678 h 206"/>
              <a:gd name="T20" fmla="*/ 270375 w 197"/>
              <a:gd name="T21" fmla="*/ 322093 h 206"/>
              <a:gd name="T22" fmla="*/ 236578 w 197"/>
              <a:gd name="T23" fmla="*/ 501866 h 206"/>
              <a:gd name="T24" fmla="*/ 319192 w 197"/>
              <a:gd name="T25" fmla="*/ 771525 h 206"/>
              <a:gd name="T26" fmla="*/ 315437 w 197"/>
              <a:gd name="T27" fmla="*/ 764034 h 206"/>
              <a:gd name="T28" fmla="*/ 739775 w 197"/>
              <a:gd name="T29" fmla="*/ 501866 h 206"/>
              <a:gd name="T30" fmla="*/ 739775 w 197"/>
              <a:gd name="T31" fmla="*/ 0 h 2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7"/>
              <a:gd name="T49" fmla="*/ 0 h 206"/>
              <a:gd name="T50" fmla="*/ 197 w 197"/>
              <a:gd name="T51" fmla="*/ 206 h 2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7" h="206">
                <a:moveTo>
                  <a:pt x="197" y="0"/>
                </a:moveTo>
                <a:cubicBezTo>
                  <a:pt x="151" y="0"/>
                  <a:pt x="110" y="23"/>
                  <a:pt x="86" y="59"/>
                </a:cubicBezTo>
                <a:cubicBezTo>
                  <a:pt x="60" y="42"/>
                  <a:pt x="60" y="42"/>
                  <a:pt x="60" y="42"/>
                </a:cubicBezTo>
                <a:cubicBezTo>
                  <a:pt x="64" y="34"/>
                  <a:pt x="64" y="34"/>
                  <a:pt x="64" y="34"/>
                </a:cubicBezTo>
                <a:cubicBezTo>
                  <a:pt x="66" y="31"/>
                  <a:pt x="65" y="28"/>
                  <a:pt x="61" y="27"/>
                </a:cubicBezTo>
                <a:cubicBezTo>
                  <a:pt x="5" y="22"/>
                  <a:pt x="5" y="22"/>
                  <a:pt x="5" y="22"/>
                </a:cubicBezTo>
                <a:cubicBezTo>
                  <a:pt x="1" y="22"/>
                  <a:pt x="0" y="24"/>
                  <a:pt x="2" y="27"/>
                </a:cubicBezTo>
                <a:cubicBezTo>
                  <a:pt x="31" y="76"/>
                  <a:pt x="31" y="76"/>
                  <a:pt x="31" y="76"/>
                </a:cubicBezTo>
                <a:cubicBezTo>
                  <a:pt x="33" y="79"/>
                  <a:pt x="37" y="79"/>
                  <a:pt x="39" y="76"/>
                </a:cubicBezTo>
                <a:cubicBezTo>
                  <a:pt x="43" y="68"/>
                  <a:pt x="43" y="68"/>
                  <a:pt x="43" y="68"/>
                </a:cubicBezTo>
                <a:cubicBezTo>
                  <a:pt x="72" y="86"/>
                  <a:pt x="72" y="86"/>
                  <a:pt x="72" y="86"/>
                </a:cubicBezTo>
                <a:cubicBezTo>
                  <a:pt x="67" y="101"/>
                  <a:pt x="63" y="117"/>
                  <a:pt x="63" y="134"/>
                </a:cubicBezTo>
                <a:cubicBezTo>
                  <a:pt x="63" y="160"/>
                  <a:pt x="71" y="185"/>
                  <a:pt x="85" y="206"/>
                </a:cubicBezTo>
                <a:cubicBezTo>
                  <a:pt x="84" y="204"/>
                  <a:pt x="84" y="204"/>
                  <a:pt x="84" y="204"/>
                </a:cubicBezTo>
                <a:cubicBezTo>
                  <a:pt x="197" y="134"/>
                  <a:pt x="197" y="134"/>
                  <a:pt x="197" y="134"/>
                </a:cubicBezTo>
                <a:lnTo>
                  <a:pt x="197" y="0"/>
                </a:lnTo>
                <a:close/>
              </a:path>
            </a:pathLst>
          </a:custGeom>
          <a:solidFill>
            <a:srgbClr val="92D050"/>
          </a:solidFill>
          <a:ln>
            <a:noFill/>
          </a:ln>
        </p:spPr>
        <p:txBody>
          <a:bodyPr/>
          <a:lstStyle/>
          <a:p>
            <a:endParaRPr lang="zh-CN" altLang="en-US">
              <a:solidFill>
                <a:schemeClr val="accent1"/>
              </a:solidFill>
            </a:endParaRPr>
          </a:p>
        </p:txBody>
      </p:sp>
      <p:sp>
        <p:nvSpPr>
          <p:cNvPr id="115" name="Freeform 7"/>
          <p:cNvSpPr>
            <a:spLocks noChangeArrowheads="1"/>
          </p:cNvSpPr>
          <p:nvPr/>
        </p:nvSpPr>
        <p:spPr bwMode="auto">
          <a:xfrm>
            <a:off x="7710715" y="3787877"/>
            <a:ext cx="831850" cy="374650"/>
          </a:xfrm>
          <a:custGeom>
            <a:avLst/>
            <a:gdLst>
              <a:gd name="T0" fmla="*/ 816862 w 222"/>
              <a:gd name="T1" fmla="*/ 176086 h 100"/>
              <a:gd name="T2" fmla="*/ 629508 w 222"/>
              <a:gd name="T3" fmla="*/ 78677 h 100"/>
              <a:gd name="T4" fmla="*/ 607026 w 222"/>
              <a:gd name="T5" fmla="*/ 93663 h 100"/>
              <a:gd name="T6" fmla="*/ 607026 w 222"/>
              <a:gd name="T7" fmla="*/ 127381 h 100"/>
              <a:gd name="T8" fmla="*/ 498361 w 222"/>
              <a:gd name="T9" fmla="*/ 127381 h 100"/>
              <a:gd name="T10" fmla="*/ 472131 w 222"/>
              <a:gd name="T11" fmla="*/ 0 h 100"/>
              <a:gd name="T12" fmla="*/ 0 w 222"/>
              <a:gd name="T13" fmla="*/ 164846 h 100"/>
              <a:gd name="T14" fmla="*/ 453396 w 222"/>
              <a:gd name="T15" fmla="*/ 374650 h 100"/>
              <a:gd name="T16" fmla="*/ 490866 w 222"/>
              <a:gd name="T17" fmla="*/ 239776 h 100"/>
              <a:gd name="T18" fmla="*/ 603279 w 222"/>
              <a:gd name="T19" fmla="*/ 243523 h 100"/>
              <a:gd name="T20" fmla="*/ 603279 w 222"/>
              <a:gd name="T21" fmla="*/ 277241 h 100"/>
              <a:gd name="T22" fmla="*/ 625761 w 222"/>
              <a:gd name="T23" fmla="*/ 292227 h 100"/>
              <a:gd name="T24" fmla="*/ 816862 w 222"/>
              <a:gd name="T25" fmla="*/ 202311 h 100"/>
              <a:gd name="T26" fmla="*/ 816862 w 222"/>
              <a:gd name="T27" fmla="*/ 176086 h 1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2"/>
              <a:gd name="T43" fmla="*/ 0 h 100"/>
              <a:gd name="T44" fmla="*/ 222 w 222"/>
              <a:gd name="T45" fmla="*/ 100 h 1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2" h="100">
                <a:moveTo>
                  <a:pt x="218" y="47"/>
                </a:moveTo>
                <a:cubicBezTo>
                  <a:pt x="168" y="21"/>
                  <a:pt x="168" y="21"/>
                  <a:pt x="168" y="21"/>
                </a:cubicBezTo>
                <a:cubicBezTo>
                  <a:pt x="165" y="20"/>
                  <a:pt x="162" y="21"/>
                  <a:pt x="162" y="25"/>
                </a:cubicBezTo>
                <a:cubicBezTo>
                  <a:pt x="162" y="34"/>
                  <a:pt x="162" y="34"/>
                  <a:pt x="162" y="34"/>
                </a:cubicBezTo>
                <a:cubicBezTo>
                  <a:pt x="133" y="34"/>
                  <a:pt x="133" y="34"/>
                  <a:pt x="133" y="34"/>
                </a:cubicBezTo>
                <a:cubicBezTo>
                  <a:pt x="132" y="22"/>
                  <a:pt x="129" y="11"/>
                  <a:pt x="126" y="0"/>
                </a:cubicBezTo>
                <a:cubicBezTo>
                  <a:pt x="0" y="44"/>
                  <a:pt x="0" y="44"/>
                  <a:pt x="0" y="44"/>
                </a:cubicBezTo>
                <a:cubicBezTo>
                  <a:pt x="121" y="100"/>
                  <a:pt x="121" y="100"/>
                  <a:pt x="121" y="100"/>
                </a:cubicBezTo>
                <a:cubicBezTo>
                  <a:pt x="126" y="89"/>
                  <a:pt x="129" y="77"/>
                  <a:pt x="131" y="64"/>
                </a:cubicBezTo>
                <a:cubicBezTo>
                  <a:pt x="161" y="65"/>
                  <a:pt x="161" y="65"/>
                  <a:pt x="161" y="65"/>
                </a:cubicBezTo>
                <a:cubicBezTo>
                  <a:pt x="161" y="74"/>
                  <a:pt x="161" y="74"/>
                  <a:pt x="161" y="74"/>
                </a:cubicBezTo>
                <a:cubicBezTo>
                  <a:pt x="161" y="78"/>
                  <a:pt x="163" y="80"/>
                  <a:pt x="167" y="78"/>
                </a:cubicBezTo>
                <a:cubicBezTo>
                  <a:pt x="218" y="54"/>
                  <a:pt x="218" y="54"/>
                  <a:pt x="218" y="54"/>
                </a:cubicBezTo>
                <a:cubicBezTo>
                  <a:pt x="222" y="52"/>
                  <a:pt x="222" y="49"/>
                  <a:pt x="218" y="47"/>
                </a:cubicBezTo>
                <a:close/>
              </a:path>
            </a:pathLst>
          </a:custGeom>
          <a:solidFill>
            <a:srgbClr val="00B050"/>
          </a:solidFill>
          <a:ln>
            <a:noFill/>
          </a:ln>
        </p:spPr>
        <p:txBody>
          <a:bodyPr/>
          <a:lstStyle/>
          <a:p>
            <a:endParaRPr lang="zh-CN" altLang="en-US">
              <a:solidFill>
                <a:schemeClr val="accent1"/>
              </a:solidFill>
            </a:endParaRPr>
          </a:p>
        </p:txBody>
      </p:sp>
      <p:sp>
        <p:nvSpPr>
          <p:cNvPr id="116" name="Freeform 8"/>
          <p:cNvSpPr>
            <a:spLocks noChangeArrowheads="1"/>
          </p:cNvSpPr>
          <p:nvPr/>
        </p:nvSpPr>
        <p:spPr bwMode="auto">
          <a:xfrm>
            <a:off x="7696428" y="3978377"/>
            <a:ext cx="452437" cy="709612"/>
          </a:xfrm>
          <a:custGeom>
            <a:avLst/>
            <a:gdLst>
              <a:gd name="T0" fmla="*/ 426263 w 121"/>
              <a:gd name="T1" fmla="*/ 480584 h 189"/>
              <a:gd name="T2" fmla="*/ 400089 w 121"/>
              <a:gd name="T3" fmla="*/ 469320 h 189"/>
              <a:gd name="T4" fmla="*/ 373915 w 121"/>
              <a:gd name="T5" fmla="*/ 488093 h 189"/>
              <a:gd name="T6" fmla="*/ 310349 w 121"/>
              <a:gd name="T7" fmla="*/ 390474 h 189"/>
              <a:gd name="T8" fmla="*/ 452437 w 121"/>
              <a:gd name="T9" fmla="*/ 206501 h 189"/>
              <a:gd name="T10" fmla="*/ 0 w 121"/>
              <a:gd name="T11" fmla="*/ 0 h 189"/>
              <a:gd name="T12" fmla="*/ 0 w 121"/>
              <a:gd name="T13" fmla="*/ 499357 h 189"/>
              <a:gd name="T14" fmla="*/ 213131 w 121"/>
              <a:gd name="T15" fmla="*/ 450547 h 189"/>
              <a:gd name="T16" fmla="*/ 276697 w 121"/>
              <a:gd name="T17" fmla="*/ 548166 h 189"/>
              <a:gd name="T18" fmla="*/ 246784 w 121"/>
              <a:gd name="T19" fmla="*/ 566939 h 189"/>
              <a:gd name="T20" fmla="*/ 250523 w 121"/>
              <a:gd name="T21" fmla="*/ 596975 h 189"/>
              <a:gd name="T22" fmla="*/ 433741 w 121"/>
              <a:gd name="T23" fmla="*/ 702103 h 189"/>
              <a:gd name="T24" fmla="*/ 452437 w 121"/>
              <a:gd name="T25" fmla="*/ 690839 h 189"/>
              <a:gd name="T26" fmla="*/ 426263 w 121"/>
              <a:gd name="T27" fmla="*/ 480584 h 1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
              <a:gd name="T43" fmla="*/ 0 h 189"/>
              <a:gd name="T44" fmla="*/ 121 w 121"/>
              <a:gd name="T45" fmla="*/ 189 h 18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 h="189">
                <a:moveTo>
                  <a:pt x="114" y="128"/>
                </a:moveTo>
                <a:cubicBezTo>
                  <a:pt x="114" y="124"/>
                  <a:pt x="111" y="123"/>
                  <a:pt x="107" y="125"/>
                </a:cubicBezTo>
                <a:cubicBezTo>
                  <a:pt x="100" y="130"/>
                  <a:pt x="100" y="130"/>
                  <a:pt x="100" y="130"/>
                </a:cubicBezTo>
                <a:cubicBezTo>
                  <a:pt x="83" y="104"/>
                  <a:pt x="83" y="104"/>
                  <a:pt x="83" y="104"/>
                </a:cubicBezTo>
                <a:cubicBezTo>
                  <a:pt x="99" y="91"/>
                  <a:pt x="112" y="74"/>
                  <a:pt x="121" y="55"/>
                </a:cubicBezTo>
                <a:cubicBezTo>
                  <a:pt x="0" y="0"/>
                  <a:pt x="0" y="0"/>
                  <a:pt x="0" y="0"/>
                </a:cubicBezTo>
                <a:cubicBezTo>
                  <a:pt x="0" y="133"/>
                  <a:pt x="0" y="133"/>
                  <a:pt x="0" y="133"/>
                </a:cubicBezTo>
                <a:cubicBezTo>
                  <a:pt x="20" y="133"/>
                  <a:pt x="40" y="128"/>
                  <a:pt x="57" y="120"/>
                </a:cubicBezTo>
                <a:cubicBezTo>
                  <a:pt x="74" y="146"/>
                  <a:pt x="74" y="146"/>
                  <a:pt x="74" y="146"/>
                </a:cubicBezTo>
                <a:cubicBezTo>
                  <a:pt x="66" y="151"/>
                  <a:pt x="66" y="151"/>
                  <a:pt x="66" y="151"/>
                </a:cubicBezTo>
                <a:cubicBezTo>
                  <a:pt x="63" y="154"/>
                  <a:pt x="63" y="157"/>
                  <a:pt x="67" y="159"/>
                </a:cubicBezTo>
                <a:cubicBezTo>
                  <a:pt x="116" y="187"/>
                  <a:pt x="116" y="187"/>
                  <a:pt x="116" y="187"/>
                </a:cubicBezTo>
                <a:cubicBezTo>
                  <a:pt x="119" y="189"/>
                  <a:pt x="121" y="188"/>
                  <a:pt x="121" y="184"/>
                </a:cubicBezTo>
                <a:lnTo>
                  <a:pt x="114" y="128"/>
                </a:lnTo>
                <a:close/>
              </a:path>
            </a:pathLst>
          </a:custGeom>
          <a:solidFill>
            <a:srgbClr val="0070C0"/>
          </a:solidFill>
          <a:ln>
            <a:noFill/>
          </a:ln>
        </p:spPr>
        <p:txBody>
          <a:bodyPr/>
          <a:lstStyle/>
          <a:p>
            <a:endParaRPr lang="zh-CN" altLang="en-US">
              <a:solidFill>
                <a:schemeClr val="accent1"/>
              </a:solidFill>
            </a:endParaRPr>
          </a:p>
        </p:txBody>
      </p:sp>
      <p:sp>
        <p:nvSpPr>
          <p:cNvPr id="117" name="Freeform 9"/>
          <p:cNvSpPr>
            <a:spLocks noChangeArrowheads="1"/>
          </p:cNvSpPr>
          <p:nvPr/>
        </p:nvSpPr>
        <p:spPr bwMode="auto">
          <a:xfrm>
            <a:off x="7220178" y="3978377"/>
            <a:ext cx="427037" cy="709612"/>
          </a:xfrm>
          <a:custGeom>
            <a:avLst/>
            <a:gdLst>
              <a:gd name="T0" fmla="*/ 427037 w 114"/>
              <a:gd name="T1" fmla="*/ 499357 h 189"/>
              <a:gd name="T2" fmla="*/ 427037 w 114"/>
              <a:gd name="T3" fmla="*/ 0 h 189"/>
              <a:gd name="T4" fmla="*/ 0 w 114"/>
              <a:gd name="T5" fmla="*/ 262819 h 189"/>
              <a:gd name="T6" fmla="*/ 138600 w 114"/>
              <a:gd name="T7" fmla="*/ 409247 h 189"/>
              <a:gd name="T8" fmla="*/ 86157 w 114"/>
              <a:gd name="T9" fmla="*/ 488093 h 189"/>
              <a:gd name="T10" fmla="*/ 59935 w 114"/>
              <a:gd name="T11" fmla="*/ 469320 h 189"/>
              <a:gd name="T12" fmla="*/ 33713 w 114"/>
              <a:gd name="T13" fmla="*/ 480584 h 189"/>
              <a:gd name="T14" fmla="*/ 7492 w 114"/>
              <a:gd name="T15" fmla="*/ 690839 h 189"/>
              <a:gd name="T16" fmla="*/ 29968 w 114"/>
              <a:gd name="T17" fmla="*/ 702103 h 189"/>
              <a:gd name="T18" fmla="*/ 209773 w 114"/>
              <a:gd name="T19" fmla="*/ 596975 h 189"/>
              <a:gd name="T20" fmla="*/ 213519 w 114"/>
              <a:gd name="T21" fmla="*/ 566939 h 189"/>
              <a:gd name="T22" fmla="*/ 183551 w 114"/>
              <a:gd name="T23" fmla="*/ 548166 h 189"/>
              <a:gd name="T24" fmla="*/ 239740 w 114"/>
              <a:gd name="T25" fmla="*/ 461811 h 189"/>
              <a:gd name="T26" fmla="*/ 427037 w 114"/>
              <a:gd name="T27" fmla="*/ 499357 h 1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4"/>
              <a:gd name="T43" fmla="*/ 0 h 189"/>
              <a:gd name="T44" fmla="*/ 114 w 114"/>
              <a:gd name="T45" fmla="*/ 189 h 18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4" h="189">
                <a:moveTo>
                  <a:pt x="114" y="133"/>
                </a:moveTo>
                <a:cubicBezTo>
                  <a:pt x="114" y="0"/>
                  <a:pt x="114" y="0"/>
                  <a:pt x="114" y="0"/>
                </a:cubicBezTo>
                <a:cubicBezTo>
                  <a:pt x="0" y="70"/>
                  <a:pt x="0" y="70"/>
                  <a:pt x="0" y="70"/>
                </a:cubicBezTo>
                <a:cubicBezTo>
                  <a:pt x="10" y="85"/>
                  <a:pt x="22" y="98"/>
                  <a:pt x="37" y="109"/>
                </a:cubicBezTo>
                <a:cubicBezTo>
                  <a:pt x="23" y="130"/>
                  <a:pt x="23" y="130"/>
                  <a:pt x="23" y="130"/>
                </a:cubicBezTo>
                <a:cubicBezTo>
                  <a:pt x="16" y="125"/>
                  <a:pt x="16" y="125"/>
                  <a:pt x="16" y="125"/>
                </a:cubicBezTo>
                <a:cubicBezTo>
                  <a:pt x="12" y="123"/>
                  <a:pt x="9" y="124"/>
                  <a:pt x="9" y="128"/>
                </a:cubicBezTo>
                <a:cubicBezTo>
                  <a:pt x="2" y="184"/>
                  <a:pt x="2" y="184"/>
                  <a:pt x="2" y="184"/>
                </a:cubicBezTo>
                <a:cubicBezTo>
                  <a:pt x="2" y="188"/>
                  <a:pt x="4" y="189"/>
                  <a:pt x="8" y="187"/>
                </a:cubicBezTo>
                <a:cubicBezTo>
                  <a:pt x="56" y="159"/>
                  <a:pt x="56" y="159"/>
                  <a:pt x="56" y="159"/>
                </a:cubicBezTo>
                <a:cubicBezTo>
                  <a:pt x="60" y="157"/>
                  <a:pt x="60" y="154"/>
                  <a:pt x="57" y="151"/>
                </a:cubicBezTo>
                <a:cubicBezTo>
                  <a:pt x="49" y="146"/>
                  <a:pt x="49" y="146"/>
                  <a:pt x="49" y="146"/>
                </a:cubicBezTo>
                <a:cubicBezTo>
                  <a:pt x="64" y="123"/>
                  <a:pt x="64" y="123"/>
                  <a:pt x="64" y="123"/>
                </a:cubicBezTo>
                <a:cubicBezTo>
                  <a:pt x="79" y="130"/>
                  <a:pt x="96" y="133"/>
                  <a:pt x="114" y="133"/>
                </a:cubicBezTo>
                <a:close/>
              </a:path>
            </a:pathLst>
          </a:custGeom>
          <a:solidFill>
            <a:schemeClr val="accent6">
              <a:lumMod val="75000"/>
            </a:schemeClr>
          </a:solidFill>
          <a:ln>
            <a:noFill/>
          </a:ln>
        </p:spPr>
        <p:txBody>
          <a:bodyPr/>
          <a:lstStyle/>
          <a:p>
            <a:endParaRPr lang="zh-CN" altLang="en-US">
              <a:solidFill>
                <a:schemeClr val="accent1"/>
              </a:solidFill>
            </a:endParaRPr>
          </a:p>
        </p:txBody>
      </p:sp>
      <p:grpSp>
        <p:nvGrpSpPr>
          <p:cNvPr id="118" name="组合 117"/>
          <p:cNvGrpSpPr/>
          <p:nvPr/>
        </p:nvGrpSpPr>
        <p:grpSpPr>
          <a:xfrm>
            <a:off x="5572670" y="2474695"/>
            <a:ext cx="1271270" cy="1358584"/>
            <a:chOff x="904875" y="1522413"/>
            <a:chExt cx="996950" cy="1101725"/>
          </a:xfrm>
        </p:grpSpPr>
        <p:sp>
          <p:nvSpPr>
            <p:cNvPr id="126" name="Freeform 11"/>
            <p:cNvSpPr>
              <a:spLocks noEditPoints="1" noChangeArrowheads="1"/>
            </p:cNvSpPr>
            <p:nvPr/>
          </p:nvSpPr>
          <p:spPr bwMode="auto">
            <a:xfrm>
              <a:off x="946150" y="1668463"/>
              <a:ext cx="955675" cy="955675"/>
            </a:xfrm>
            <a:custGeom>
              <a:avLst/>
              <a:gdLst>
                <a:gd name="T0" fmla="*/ 475964 w 255"/>
                <a:gd name="T1" fmla="*/ 0 h 255"/>
                <a:gd name="T2" fmla="*/ 0 w 255"/>
                <a:gd name="T3" fmla="*/ 475964 h 255"/>
                <a:gd name="T4" fmla="*/ 475964 w 255"/>
                <a:gd name="T5" fmla="*/ 955675 h 255"/>
                <a:gd name="T6" fmla="*/ 955675 w 255"/>
                <a:gd name="T7" fmla="*/ 475964 h 255"/>
                <a:gd name="T8" fmla="*/ 475964 w 255"/>
                <a:gd name="T9" fmla="*/ 0 h 255"/>
                <a:gd name="T10" fmla="*/ 475964 w 255"/>
                <a:gd name="T11" fmla="*/ 906954 h 255"/>
                <a:gd name="T12" fmla="*/ 48721 w 255"/>
                <a:gd name="T13" fmla="*/ 475964 h 255"/>
                <a:gd name="T14" fmla="*/ 475964 w 255"/>
                <a:gd name="T15" fmla="*/ 48721 h 255"/>
                <a:gd name="T16" fmla="*/ 906954 w 255"/>
                <a:gd name="T17" fmla="*/ 475964 h 255"/>
                <a:gd name="T18" fmla="*/ 475964 w 255"/>
                <a:gd name="T19" fmla="*/ 906954 h 2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5"/>
                <a:gd name="T31" fmla="*/ 0 h 255"/>
                <a:gd name="T32" fmla="*/ 255 w 255"/>
                <a:gd name="T33" fmla="*/ 255 h 2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5" h="255">
                  <a:moveTo>
                    <a:pt x="127" y="0"/>
                  </a:moveTo>
                  <a:cubicBezTo>
                    <a:pt x="57" y="0"/>
                    <a:pt x="0" y="57"/>
                    <a:pt x="0" y="127"/>
                  </a:cubicBezTo>
                  <a:cubicBezTo>
                    <a:pt x="0" y="198"/>
                    <a:pt x="57" y="255"/>
                    <a:pt x="127" y="255"/>
                  </a:cubicBezTo>
                  <a:cubicBezTo>
                    <a:pt x="198" y="255"/>
                    <a:pt x="255" y="198"/>
                    <a:pt x="255" y="127"/>
                  </a:cubicBezTo>
                  <a:cubicBezTo>
                    <a:pt x="255" y="57"/>
                    <a:pt x="198" y="0"/>
                    <a:pt x="127" y="0"/>
                  </a:cubicBezTo>
                  <a:close/>
                  <a:moveTo>
                    <a:pt x="127" y="242"/>
                  </a:moveTo>
                  <a:cubicBezTo>
                    <a:pt x="64" y="242"/>
                    <a:pt x="13" y="191"/>
                    <a:pt x="13" y="127"/>
                  </a:cubicBezTo>
                  <a:cubicBezTo>
                    <a:pt x="13" y="64"/>
                    <a:pt x="64" y="13"/>
                    <a:pt x="127" y="13"/>
                  </a:cubicBezTo>
                  <a:cubicBezTo>
                    <a:pt x="191" y="13"/>
                    <a:pt x="242" y="64"/>
                    <a:pt x="242" y="127"/>
                  </a:cubicBezTo>
                  <a:cubicBezTo>
                    <a:pt x="242" y="191"/>
                    <a:pt x="191" y="242"/>
                    <a:pt x="127" y="242"/>
                  </a:cubicBezTo>
                  <a:close/>
                </a:path>
              </a:pathLst>
            </a:custGeom>
            <a:solidFill>
              <a:srgbClr val="92D0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solidFill>
                  <a:schemeClr val="accent1"/>
                </a:solidFill>
              </a:endParaRPr>
            </a:p>
          </p:txBody>
        </p:sp>
        <p:sp>
          <p:nvSpPr>
            <p:cNvPr id="127" name="Freeform 1789"/>
            <p:cNvSpPr>
              <a:spLocks noChangeArrowheads="1"/>
            </p:cNvSpPr>
            <p:nvPr/>
          </p:nvSpPr>
          <p:spPr bwMode="auto">
            <a:xfrm>
              <a:off x="904875" y="1522413"/>
              <a:ext cx="404813" cy="390525"/>
            </a:xfrm>
            <a:custGeom>
              <a:avLst/>
              <a:gdLst>
                <a:gd name="T0" fmla="*/ 119945 w 108"/>
                <a:gd name="T1" fmla="*/ 390525 h 104"/>
                <a:gd name="T2" fmla="*/ 194910 w 108"/>
                <a:gd name="T3" fmla="*/ 300404 h 104"/>
                <a:gd name="T4" fmla="*/ 404813 w 108"/>
                <a:gd name="T5" fmla="*/ 172732 h 104"/>
                <a:gd name="T6" fmla="*/ 202407 w 108"/>
                <a:gd name="T7" fmla="*/ 0 h 104"/>
                <a:gd name="T8" fmla="*/ 0 w 108"/>
                <a:gd name="T9" fmla="*/ 202773 h 104"/>
                <a:gd name="T10" fmla="*/ 119945 w 108"/>
                <a:gd name="T11" fmla="*/ 390525 h 104"/>
                <a:gd name="T12" fmla="*/ 0 60000 65536"/>
                <a:gd name="T13" fmla="*/ 0 60000 65536"/>
                <a:gd name="T14" fmla="*/ 0 60000 65536"/>
                <a:gd name="T15" fmla="*/ 0 60000 65536"/>
                <a:gd name="T16" fmla="*/ 0 60000 65536"/>
                <a:gd name="T17" fmla="*/ 0 60000 65536"/>
                <a:gd name="T18" fmla="*/ 0 w 108"/>
                <a:gd name="T19" fmla="*/ 0 h 104"/>
                <a:gd name="T20" fmla="*/ 108 w 108"/>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108" h="104">
                  <a:moveTo>
                    <a:pt x="32" y="104"/>
                  </a:moveTo>
                  <a:cubicBezTo>
                    <a:pt x="38" y="96"/>
                    <a:pt x="44" y="87"/>
                    <a:pt x="52" y="80"/>
                  </a:cubicBezTo>
                  <a:cubicBezTo>
                    <a:pt x="67" y="64"/>
                    <a:pt x="87" y="53"/>
                    <a:pt x="108" y="46"/>
                  </a:cubicBezTo>
                  <a:cubicBezTo>
                    <a:pt x="104" y="20"/>
                    <a:pt x="81" y="0"/>
                    <a:pt x="54" y="0"/>
                  </a:cubicBezTo>
                  <a:cubicBezTo>
                    <a:pt x="24" y="0"/>
                    <a:pt x="0" y="24"/>
                    <a:pt x="0" y="54"/>
                  </a:cubicBezTo>
                  <a:cubicBezTo>
                    <a:pt x="0" y="77"/>
                    <a:pt x="13" y="96"/>
                    <a:pt x="32" y="104"/>
                  </a:cubicBezTo>
                  <a:close/>
                </a:path>
              </a:pathLst>
            </a:custGeom>
            <a:solidFill>
              <a:srgbClr val="92D0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solidFill>
                  <a:schemeClr val="accent1"/>
                </a:solidFill>
              </a:endParaRPr>
            </a:p>
          </p:txBody>
        </p:sp>
        <p:sp>
          <p:nvSpPr>
            <p:cNvPr id="128" name="矩形 1"/>
            <p:cNvSpPr>
              <a:spLocks noChangeArrowheads="1"/>
            </p:cNvSpPr>
            <p:nvPr/>
          </p:nvSpPr>
          <p:spPr bwMode="auto">
            <a:xfrm>
              <a:off x="1000443" y="1797050"/>
              <a:ext cx="846137" cy="424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spcBef>
                  <a:spcPct val="0"/>
                </a:spcBef>
              </a:pPr>
              <a:r>
                <a:rPr lang="zh-CN" altLang="en-US" sz="2800" dirty="0">
                  <a:solidFill>
                    <a:srgbClr val="92D050"/>
                  </a:solidFill>
                  <a:latin typeface="微软雅黑" panose="020B0503020204020204" pitchFamily="34" charset="-122"/>
                  <a:ea typeface="微软雅黑" panose="020B0503020204020204" pitchFamily="34" charset="-122"/>
                </a:rPr>
                <a:t>报社</a:t>
              </a:r>
            </a:p>
          </p:txBody>
        </p:sp>
      </p:grpSp>
      <p:grpSp>
        <p:nvGrpSpPr>
          <p:cNvPr id="129" name="组合 128"/>
          <p:cNvGrpSpPr/>
          <p:nvPr/>
        </p:nvGrpSpPr>
        <p:grpSpPr>
          <a:xfrm>
            <a:off x="7943125" y="2040674"/>
            <a:ext cx="1284606" cy="1330960"/>
            <a:chOff x="3128963" y="919747"/>
            <a:chExt cx="1106554" cy="1224966"/>
          </a:xfrm>
          <a:solidFill>
            <a:srgbClr val="00B0F0"/>
          </a:solidFill>
        </p:grpSpPr>
        <p:sp>
          <p:nvSpPr>
            <p:cNvPr id="130" name="Freeform 12"/>
            <p:cNvSpPr>
              <a:spLocks noEditPoints="1" noChangeArrowheads="1"/>
            </p:cNvSpPr>
            <p:nvPr/>
          </p:nvSpPr>
          <p:spPr bwMode="auto">
            <a:xfrm>
              <a:off x="3128963" y="1042988"/>
              <a:ext cx="1106487" cy="1101725"/>
            </a:xfrm>
            <a:custGeom>
              <a:avLst/>
              <a:gdLst>
                <a:gd name="T0" fmla="*/ 555119 w 295"/>
                <a:gd name="T1" fmla="*/ 0 h 294"/>
                <a:gd name="T2" fmla="*/ 0 w 295"/>
                <a:gd name="T3" fmla="*/ 550863 h 294"/>
                <a:gd name="T4" fmla="*/ 555119 w 295"/>
                <a:gd name="T5" fmla="*/ 1101725 h 294"/>
                <a:gd name="T6" fmla="*/ 1106487 w 295"/>
                <a:gd name="T7" fmla="*/ 550863 h 294"/>
                <a:gd name="T8" fmla="*/ 555119 w 295"/>
                <a:gd name="T9" fmla="*/ 0 h 294"/>
                <a:gd name="T10" fmla="*/ 555119 w 295"/>
                <a:gd name="T11" fmla="*/ 1049262 h 294"/>
                <a:gd name="T12" fmla="*/ 56262 w 295"/>
                <a:gd name="T13" fmla="*/ 550863 h 294"/>
                <a:gd name="T14" fmla="*/ 555119 w 295"/>
                <a:gd name="T15" fmla="*/ 52463 h 294"/>
                <a:gd name="T16" fmla="*/ 1050225 w 295"/>
                <a:gd name="T17" fmla="*/ 550863 h 294"/>
                <a:gd name="T18" fmla="*/ 555119 w 295"/>
                <a:gd name="T19" fmla="*/ 1049262 h 2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5"/>
                <a:gd name="T31" fmla="*/ 0 h 294"/>
                <a:gd name="T32" fmla="*/ 295 w 295"/>
                <a:gd name="T33" fmla="*/ 294 h 2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5" h="294">
                  <a:moveTo>
                    <a:pt x="148" y="0"/>
                  </a:moveTo>
                  <a:cubicBezTo>
                    <a:pt x="66" y="0"/>
                    <a:pt x="0" y="66"/>
                    <a:pt x="0" y="147"/>
                  </a:cubicBezTo>
                  <a:cubicBezTo>
                    <a:pt x="0" y="228"/>
                    <a:pt x="66" y="294"/>
                    <a:pt x="148" y="294"/>
                  </a:cubicBezTo>
                  <a:cubicBezTo>
                    <a:pt x="229" y="294"/>
                    <a:pt x="295" y="228"/>
                    <a:pt x="295" y="147"/>
                  </a:cubicBezTo>
                  <a:cubicBezTo>
                    <a:pt x="295" y="66"/>
                    <a:pt x="229" y="0"/>
                    <a:pt x="148" y="0"/>
                  </a:cubicBezTo>
                  <a:close/>
                  <a:moveTo>
                    <a:pt x="148" y="280"/>
                  </a:moveTo>
                  <a:cubicBezTo>
                    <a:pt x="74" y="280"/>
                    <a:pt x="15" y="220"/>
                    <a:pt x="15" y="147"/>
                  </a:cubicBezTo>
                  <a:cubicBezTo>
                    <a:pt x="15" y="74"/>
                    <a:pt x="74" y="14"/>
                    <a:pt x="148" y="14"/>
                  </a:cubicBezTo>
                  <a:cubicBezTo>
                    <a:pt x="221" y="14"/>
                    <a:pt x="280" y="74"/>
                    <a:pt x="280" y="147"/>
                  </a:cubicBezTo>
                  <a:cubicBezTo>
                    <a:pt x="280" y="220"/>
                    <a:pt x="221" y="280"/>
                    <a:pt x="148" y="280"/>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dirty="0">
                <a:solidFill>
                  <a:schemeClr val="accent1"/>
                </a:solidFill>
              </a:endParaRPr>
            </a:p>
          </p:txBody>
        </p:sp>
        <p:sp>
          <p:nvSpPr>
            <p:cNvPr id="131" name="Freeform 1791"/>
            <p:cNvSpPr>
              <a:spLocks noChangeArrowheads="1"/>
            </p:cNvSpPr>
            <p:nvPr/>
          </p:nvSpPr>
          <p:spPr bwMode="auto">
            <a:xfrm>
              <a:off x="3830704" y="919747"/>
              <a:ext cx="404813" cy="388937"/>
            </a:xfrm>
            <a:custGeom>
              <a:avLst/>
              <a:gdLst>
                <a:gd name="T0" fmla="*/ 281120 w 108"/>
                <a:gd name="T1" fmla="*/ 388937 h 104"/>
                <a:gd name="T2" fmla="*/ 209903 w 108"/>
                <a:gd name="T3" fmla="*/ 299182 h 104"/>
                <a:gd name="T4" fmla="*/ 0 w 108"/>
                <a:gd name="T5" fmla="*/ 172030 h 104"/>
                <a:gd name="T6" fmla="*/ 202407 w 108"/>
                <a:gd name="T7" fmla="*/ 0 h 104"/>
                <a:gd name="T8" fmla="*/ 404813 w 108"/>
                <a:gd name="T9" fmla="*/ 201948 h 104"/>
                <a:gd name="T10" fmla="*/ 281120 w 108"/>
                <a:gd name="T11" fmla="*/ 388937 h 104"/>
                <a:gd name="T12" fmla="*/ 0 60000 65536"/>
                <a:gd name="T13" fmla="*/ 0 60000 65536"/>
                <a:gd name="T14" fmla="*/ 0 60000 65536"/>
                <a:gd name="T15" fmla="*/ 0 60000 65536"/>
                <a:gd name="T16" fmla="*/ 0 60000 65536"/>
                <a:gd name="T17" fmla="*/ 0 60000 65536"/>
                <a:gd name="T18" fmla="*/ 0 w 108"/>
                <a:gd name="T19" fmla="*/ 0 h 104"/>
                <a:gd name="T20" fmla="*/ 108 w 108"/>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108" h="104">
                  <a:moveTo>
                    <a:pt x="75" y="104"/>
                  </a:moveTo>
                  <a:cubicBezTo>
                    <a:pt x="70" y="95"/>
                    <a:pt x="63" y="87"/>
                    <a:pt x="56" y="80"/>
                  </a:cubicBezTo>
                  <a:cubicBezTo>
                    <a:pt x="40" y="64"/>
                    <a:pt x="21" y="52"/>
                    <a:pt x="0" y="46"/>
                  </a:cubicBezTo>
                  <a:cubicBezTo>
                    <a:pt x="4" y="20"/>
                    <a:pt x="26" y="0"/>
                    <a:pt x="54" y="0"/>
                  </a:cubicBezTo>
                  <a:cubicBezTo>
                    <a:pt x="84" y="0"/>
                    <a:pt x="108" y="24"/>
                    <a:pt x="108" y="54"/>
                  </a:cubicBezTo>
                  <a:cubicBezTo>
                    <a:pt x="108" y="76"/>
                    <a:pt x="94" y="95"/>
                    <a:pt x="75" y="104"/>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solidFill>
                  <a:schemeClr val="accent1"/>
                </a:solidFill>
              </a:endParaRPr>
            </a:p>
          </p:txBody>
        </p:sp>
        <p:sp>
          <p:nvSpPr>
            <p:cNvPr id="132" name="矩形 1"/>
            <p:cNvSpPr>
              <a:spLocks noChangeArrowheads="1"/>
            </p:cNvSpPr>
            <p:nvPr/>
          </p:nvSpPr>
          <p:spPr bwMode="auto">
            <a:xfrm>
              <a:off x="3259138" y="1238568"/>
              <a:ext cx="846137" cy="76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spcBef>
                  <a:spcPct val="0"/>
                </a:spcBef>
              </a:pPr>
              <a:r>
                <a:rPr lang="zh-CN" altLang="en-US" sz="2400" dirty="0" smtClean="0">
                  <a:solidFill>
                    <a:srgbClr val="00B0F0"/>
                  </a:solidFill>
                  <a:latin typeface="微软雅黑" panose="020B0503020204020204" pitchFamily="34" charset="-122"/>
                  <a:ea typeface="微软雅黑" panose="020B0503020204020204" pitchFamily="34" charset="-122"/>
                </a:rPr>
                <a:t>出版社</a:t>
              </a:r>
              <a:endParaRPr lang="zh-CN" altLang="en-US" sz="2400" dirty="0">
                <a:solidFill>
                  <a:srgbClr val="00B0F0"/>
                </a:solidFill>
                <a:latin typeface="微软雅黑" panose="020B0503020204020204" pitchFamily="34" charset="-122"/>
                <a:ea typeface="微软雅黑" panose="020B0503020204020204" pitchFamily="34" charset="-122"/>
              </a:endParaRPr>
            </a:p>
          </p:txBody>
        </p:sp>
      </p:grpSp>
      <p:grpSp>
        <p:nvGrpSpPr>
          <p:cNvPr id="133" name="组合 132"/>
          <p:cNvGrpSpPr/>
          <p:nvPr/>
        </p:nvGrpSpPr>
        <p:grpSpPr>
          <a:xfrm>
            <a:off x="8701315" y="3453682"/>
            <a:ext cx="1200723" cy="934587"/>
            <a:chOff x="3759200" y="2419350"/>
            <a:chExt cx="933818" cy="757238"/>
          </a:xfrm>
        </p:grpSpPr>
        <p:sp>
          <p:nvSpPr>
            <p:cNvPr id="134" name="Freeform 13"/>
            <p:cNvSpPr>
              <a:spLocks noEditPoints="1" noChangeArrowheads="1"/>
            </p:cNvSpPr>
            <p:nvPr/>
          </p:nvSpPr>
          <p:spPr bwMode="auto">
            <a:xfrm>
              <a:off x="3759200" y="2419350"/>
              <a:ext cx="757238" cy="757238"/>
            </a:xfrm>
            <a:custGeom>
              <a:avLst/>
              <a:gdLst>
                <a:gd name="T0" fmla="*/ 378619 w 202"/>
                <a:gd name="T1" fmla="*/ 0 h 202"/>
                <a:gd name="T2" fmla="*/ 0 w 202"/>
                <a:gd name="T3" fmla="*/ 378619 h 202"/>
                <a:gd name="T4" fmla="*/ 378619 w 202"/>
                <a:gd name="T5" fmla="*/ 757238 h 202"/>
                <a:gd name="T6" fmla="*/ 757238 w 202"/>
                <a:gd name="T7" fmla="*/ 378619 h 202"/>
                <a:gd name="T8" fmla="*/ 378619 w 202"/>
                <a:gd name="T9" fmla="*/ 0 h 202"/>
                <a:gd name="T10" fmla="*/ 378619 w 202"/>
                <a:gd name="T11" fmla="*/ 719751 h 202"/>
                <a:gd name="T12" fmla="*/ 37487 w 202"/>
                <a:gd name="T13" fmla="*/ 378619 h 202"/>
                <a:gd name="T14" fmla="*/ 378619 w 202"/>
                <a:gd name="T15" fmla="*/ 37487 h 202"/>
                <a:gd name="T16" fmla="*/ 719751 w 202"/>
                <a:gd name="T17" fmla="*/ 378619 h 202"/>
                <a:gd name="T18" fmla="*/ 378619 w 202"/>
                <a:gd name="T19" fmla="*/ 719751 h 2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2"/>
                <a:gd name="T31" fmla="*/ 0 h 202"/>
                <a:gd name="T32" fmla="*/ 202 w 202"/>
                <a:gd name="T33" fmla="*/ 202 h 2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2" h="202">
                  <a:moveTo>
                    <a:pt x="101" y="0"/>
                  </a:moveTo>
                  <a:cubicBezTo>
                    <a:pt x="46" y="0"/>
                    <a:pt x="0" y="45"/>
                    <a:pt x="0" y="101"/>
                  </a:cubicBezTo>
                  <a:cubicBezTo>
                    <a:pt x="0" y="157"/>
                    <a:pt x="46" y="202"/>
                    <a:pt x="101" y="202"/>
                  </a:cubicBezTo>
                  <a:cubicBezTo>
                    <a:pt x="157" y="202"/>
                    <a:pt x="202" y="157"/>
                    <a:pt x="202" y="101"/>
                  </a:cubicBezTo>
                  <a:cubicBezTo>
                    <a:pt x="202" y="45"/>
                    <a:pt x="157" y="0"/>
                    <a:pt x="101" y="0"/>
                  </a:cubicBezTo>
                  <a:close/>
                  <a:moveTo>
                    <a:pt x="101" y="192"/>
                  </a:moveTo>
                  <a:cubicBezTo>
                    <a:pt x="51" y="192"/>
                    <a:pt x="10" y="151"/>
                    <a:pt x="10" y="101"/>
                  </a:cubicBezTo>
                  <a:cubicBezTo>
                    <a:pt x="10" y="51"/>
                    <a:pt x="51" y="10"/>
                    <a:pt x="101" y="10"/>
                  </a:cubicBezTo>
                  <a:cubicBezTo>
                    <a:pt x="151" y="10"/>
                    <a:pt x="192" y="51"/>
                    <a:pt x="192" y="101"/>
                  </a:cubicBezTo>
                  <a:cubicBezTo>
                    <a:pt x="192" y="151"/>
                    <a:pt x="151" y="192"/>
                    <a:pt x="101" y="192"/>
                  </a:cubicBezTo>
                  <a:close/>
                </a:path>
              </a:pathLst>
            </a:custGeom>
            <a:solidFill>
              <a:srgbClr val="00B0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solidFill>
                  <a:schemeClr val="accent1"/>
                </a:solidFill>
              </a:endParaRPr>
            </a:p>
          </p:txBody>
        </p:sp>
        <p:sp>
          <p:nvSpPr>
            <p:cNvPr id="135" name="Freeform 1792"/>
            <p:cNvSpPr>
              <a:spLocks noChangeArrowheads="1"/>
            </p:cNvSpPr>
            <p:nvPr/>
          </p:nvSpPr>
          <p:spPr bwMode="auto">
            <a:xfrm rot="3360000">
              <a:off x="4386940" y="2658918"/>
              <a:ext cx="324163" cy="287993"/>
            </a:xfrm>
            <a:custGeom>
              <a:avLst/>
              <a:gdLst>
                <a:gd name="T0" fmla="*/ 217430 w 83"/>
                <a:gd name="T1" fmla="*/ 300037 h 80"/>
                <a:gd name="T2" fmla="*/ 161198 w 83"/>
                <a:gd name="T3" fmla="*/ 232529 h 80"/>
                <a:gd name="T4" fmla="*/ 0 w 83"/>
                <a:gd name="T5" fmla="*/ 131266 h 80"/>
                <a:gd name="T6" fmla="*/ 157449 w 83"/>
                <a:gd name="T7" fmla="*/ 0 h 80"/>
                <a:gd name="T8" fmla="*/ 311150 w 83"/>
                <a:gd name="T9" fmla="*/ 157519 h 80"/>
                <a:gd name="T10" fmla="*/ 217430 w 83"/>
                <a:gd name="T11" fmla="*/ 300037 h 80"/>
                <a:gd name="T12" fmla="*/ 0 60000 65536"/>
                <a:gd name="T13" fmla="*/ 0 60000 65536"/>
                <a:gd name="T14" fmla="*/ 0 60000 65536"/>
                <a:gd name="T15" fmla="*/ 0 60000 65536"/>
                <a:gd name="T16" fmla="*/ 0 60000 65536"/>
                <a:gd name="T17" fmla="*/ 0 60000 65536"/>
                <a:gd name="T18" fmla="*/ 0 w 83"/>
                <a:gd name="T19" fmla="*/ 0 h 80"/>
                <a:gd name="T20" fmla="*/ 83 w 83"/>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83" h="80">
                  <a:moveTo>
                    <a:pt x="58" y="80"/>
                  </a:moveTo>
                  <a:cubicBezTo>
                    <a:pt x="54" y="73"/>
                    <a:pt x="49" y="67"/>
                    <a:pt x="43" y="62"/>
                  </a:cubicBezTo>
                  <a:cubicBezTo>
                    <a:pt x="31" y="49"/>
                    <a:pt x="16" y="40"/>
                    <a:pt x="0" y="35"/>
                  </a:cubicBezTo>
                  <a:cubicBezTo>
                    <a:pt x="3" y="15"/>
                    <a:pt x="21" y="0"/>
                    <a:pt x="42" y="0"/>
                  </a:cubicBezTo>
                  <a:cubicBezTo>
                    <a:pt x="65" y="0"/>
                    <a:pt x="83" y="18"/>
                    <a:pt x="83" y="42"/>
                  </a:cubicBezTo>
                  <a:cubicBezTo>
                    <a:pt x="83" y="59"/>
                    <a:pt x="73" y="74"/>
                    <a:pt x="58" y="80"/>
                  </a:cubicBezTo>
                  <a:close/>
                </a:path>
              </a:pathLst>
            </a:custGeom>
            <a:solidFill>
              <a:srgbClr val="00B0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solidFill>
                  <a:schemeClr val="accent1"/>
                </a:solidFill>
              </a:endParaRPr>
            </a:p>
          </p:txBody>
        </p:sp>
        <p:sp>
          <p:nvSpPr>
            <p:cNvPr id="136" name="矩形 1"/>
            <p:cNvSpPr>
              <a:spLocks noChangeArrowheads="1"/>
            </p:cNvSpPr>
            <p:nvPr/>
          </p:nvSpPr>
          <p:spPr bwMode="auto">
            <a:xfrm>
              <a:off x="3789946" y="2486254"/>
              <a:ext cx="730250" cy="62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spcBef>
                  <a:spcPct val="0"/>
                </a:spcBef>
              </a:pPr>
              <a:r>
                <a:rPr lang="zh-CN" altLang="en-US" sz="2200" dirty="0" smtClean="0">
                  <a:solidFill>
                    <a:srgbClr val="2EBE70"/>
                  </a:solidFill>
                  <a:latin typeface="微软雅黑" panose="020B0503020204020204" pitchFamily="34" charset="-122"/>
                  <a:ea typeface="微软雅黑" panose="020B0503020204020204" pitchFamily="34" charset="-122"/>
                </a:rPr>
                <a:t>政府机构</a:t>
              </a:r>
              <a:endParaRPr lang="zh-CN" altLang="en-US" sz="2200" dirty="0">
                <a:solidFill>
                  <a:srgbClr val="2EBE70"/>
                </a:solidFill>
                <a:latin typeface="微软雅黑" panose="020B0503020204020204" pitchFamily="34" charset="-122"/>
                <a:ea typeface="微软雅黑" panose="020B0503020204020204" pitchFamily="34" charset="-122"/>
              </a:endParaRPr>
            </a:p>
          </p:txBody>
        </p:sp>
      </p:grpSp>
      <p:grpSp>
        <p:nvGrpSpPr>
          <p:cNvPr id="137" name="组合 136"/>
          <p:cNvGrpSpPr/>
          <p:nvPr/>
        </p:nvGrpSpPr>
        <p:grpSpPr>
          <a:xfrm>
            <a:off x="7942490" y="4597502"/>
            <a:ext cx="1196182" cy="1209198"/>
            <a:chOff x="3000375" y="3386138"/>
            <a:chExt cx="1196182" cy="1209198"/>
          </a:xfrm>
        </p:grpSpPr>
        <p:sp>
          <p:nvSpPr>
            <p:cNvPr id="138" name="Freeform 14"/>
            <p:cNvSpPr>
              <a:spLocks noEditPoints="1" noChangeArrowheads="1"/>
            </p:cNvSpPr>
            <p:nvPr/>
          </p:nvSpPr>
          <p:spPr bwMode="auto">
            <a:xfrm>
              <a:off x="3000375" y="3386138"/>
              <a:ext cx="1122363" cy="1117600"/>
            </a:xfrm>
            <a:custGeom>
              <a:avLst/>
              <a:gdLst>
                <a:gd name="T0" fmla="*/ 559305 w 299"/>
                <a:gd name="T1" fmla="*/ 0 h 298"/>
                <a:gd name="T2" fmla="*/ 0 w 299"/>
                <a:gd name="T3" fmla="*/ 558800 h 298"/>
                <a:gd name="T4" fmla="*/ 559305 w 299"/>
                <a:gd name="T5" fmla="*/ 1117600 h 298"/>
                <a:gd name="T6" fmla="*/ 1122363 w 299"/>
                <a:gd name="T7" fmla="*/ 558800 h 298"/>
                <a:gd name="T8" fmla="*/ 559305 w 299"/>
                <a:gd name="T9" fmla="*/ 0 h 298"/>
                <a:gd name="T10" fmla="*/ 559305 w 299"/>
                <a:gd name="T11" fmla="*/ 1065095 h 298"/>
                <a:gd name="T12" fmla="*/ 56306 w 299"/>
                <a:gd name="T13" fmla="*/ 558800 h 298"/>
                <a:gd name="T14" fmla="*/ 559305 w 299"/>
                <a:gd name="T15" fmla="*/ 56255 h 298"/>
                <a:gd name="T16" fmla="*/ 1066057 w 299"/>
                <a:gd name="T17" fmla="*/ 558800 h 298"/>
                <a:gd name="T18" fmla="*/ 559305 w 299"/>
                <a:gd name="T19" fmla="*/ 1065095 h 2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9"/>
                <a:gd name="T31" fmla="*/ 0 h 298"/>
                <a:gd name="T32" fmla="*/ 299 w 299"/>
                <a:gd name="T33" fmla="*/ 298 h 2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9" h="298">
                  <a:moveTo>
                    <a:pt x="149" y="0"/>
                  </a:moveTo>
                  <a:cubicBezTo>
                    <a:pt x="67" y="0"/>
                    <a:pt x="0" y="67"/>
                    <a:pt x="0" y="149"/>
                  </a:cubicBezTo>
                  <a:cubicBezTo>
                    <a:pt x="0" y="232"/>
                    <a:pt x="67" y="298"/>
                    <a:pt x="149" y="298"/>
                  </a:cubicBezTo>
                  <a:cubicBezTo>
                    <a:pt x="232" y="298"/>
                    <a:pt x="299" y="232"/>
                    <a:pt x="299" y="149"/>
                  </a:cubicBezTo>
                  <a:cubicBezTo>
                    <a:pt x="299" y="67"/>
                    <a:pt x="232" y="0"/>
                    <a:pt x="149" y="0"/>
                  </a:cubicBezTo>
                  <a:close/>
                  <a:moveTo>
                    <a:pt x="149" y="284"/>
                  </a:moveTo>
                  <a:cubicBezTo>
                    <a:pt x="75" y="284"/>
                    <a:pt x="15" y="223"/>
                    <a:pt x="15" y="149"/>
                  </a:cubicBezTo>
                  <a:cubicBezTo>
                    <a:pt x="15" y="75"/>
                    <a:pt x="75" y="15"/>
                    <a:pt x="149" y="15"/>
                  </a:cubicBezTo>
                  <a:cubicBezTo>
                    <a:pt x="223" y="15"/>
                    <a:pt x="284" y="75"/>
                    <a:pt x="284" y="149"/>
                  </a:cubicBezTo>
                  <a:cubicBezTo>
                    <a:pt x="284" y="223"/>
                    <a:pt x="223" y="284"/>
                    <a:pt x="149" y="284"/>
                  </a:cubicBezTo>
                  <a:close/>
                </a:path>
              </a:pathLst>
            </a:custGeom>
            <a:solidFill>
              <a:srgbClr val="0070C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solidFill>
                  <a:schemeClr val="accent1"/>
                </a:solidFill>
              </a:endParaRPr>
            </a:p>
          </p:txBody>
        </p:sp>
        <p:sp>
          <p:nvSpPr>
            <p:cNvPr id="139" name="Freeform 1790"/>
            <p:cNvSpPr>
              <a:spLocks noChangeArrowheads="1"/>
            </p:cNvSpPr>
            <p:nvPr/>
          </p:nvSpPr>
          <p:spPr bwMode="auto">
            <a:xfrm rot="5880000">
              <a:off x="3797300" y="4196080"/>
              <a:ext cx="404813" cy="393700"/>
            </a:xfrm>
            <a:custGeom>
              <a:avLst/>
              <a:gdLst>
                <a:gd name="T0" fmla="*/ 281120 w 108"/>
                <a:gd name="T1" fmla="*/ 393700 h 105"/>
                <a:gd name="T2" fmla="*/ 206155 w 108"/>
                <a:gd name="T3" fmla="*/ 303711 h 105"/>
                <a:gd name="T4" fmla="*/ 0 w 108"/>
                <a:gd name="T5" fmla="*/ 172478 h 105"/>
                <a:gd name="T6" fmla="*/ 198658 w 108"/>
                <a:gd name="T7" fmla="*/ 0 h 105"/>
                <a:gd name="T8" fmla="*/ 404813 w 108"/>
                <a:gd name="T9" fmla="*/ 206224 h 105"/>
                <a:gd name="T10" fmla="*/ 281120 w 108"/>
                <a:gd name="T11" fmla="*/ 393700 h 105"/>
                <a:gd name="T12" fmla="*/ 0 60000 65536"/>
                <a:gd name="T13" fmla="*/ 0 60000 65536"/>
                <a:gd name="T14" fmla="*/ 0 60000 65536"/>
                <a:gd name="T15" fmla="*/ 0 60000 65536"/>
                <a:gd name="T16" fmla="*/ 0 60000 65536"/>
                <a:gd name="T17" fmla="*/ 0 60000 65536"/>
                <a:gd name="T18" fmla="*/ 0 w 108"/>
                <a:gd name="T19" fmla="*/ 0 h 105"/>
                <a:gd name="T20" fmla="*/ 108 w 108"/>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108" h="105">
                  <a:moveTo>
                    <a:pt x="75" y="105"/>
                  </a:moveTo>
                  <a:cubicBezTo>
                    <a:pt x="69" y="96"/>
                    <a:pt x="63" y="88"/>
                    <a:pt x="55" y="81"/>
                  </a:cubicBezTo>
                  <a:cubicBezTo>
                    <a:pt x="40" y="65"/>
                    <a:pt x="20" y="53"/>
                    <a:pt x="0" y="46"/>
                  </a:cubicBezTo>
                  <a:cubicBezTo>
                    <a:pt x="4" y="20"/>
                    <a:pt x="26" y="0"/>
                    <a:pt x="53" y="0"/>
                  </a:cubicBezTo>
                  <a:cubicBezTo>
                    <a:pt x="83" y="0"/>
                    <a:pt x="108" y="25"/>
                    <a:pt x="108" y="55"/>
                  </a:cubicBezTo>
                  <a:cubicBezTo>
                    <a:pt x="108" y="77"/>
                    <a:pt x="94" y="96"/>
                    <a:pt x="75" y="105"/>
                  </a:cubicBezTo>
                  <a:close/>
                </a:path>
              </a:pathLst>
            </a:custGeom>
            <a:solidFill>
              <a:srgbClr val="0070C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solidFill>
                  <a:schemeClr val="accent1"/>
                </a:solidFill>
              </a:endParaRPr>
            </a:p>
          </p:txBody>
        </p:sp>
        <p:sp>
          <p:nvSpPr>
            <p:cNvPr id="140" name="矩形 1"/>
            <p:cNvSpPr>
              <a:spLocks noChangeArrowheads="1"/>
            </p:cNvSpPr>
            <p:nvPr/>
          </p:nvSpPr>
          <p:spPr bwMode="auto">
            <a:xfrm>
              <a:off x="3151823" y="3644583"/>
              <a:ext cx="8096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spcBef>
                  <a:spcPct val="0"/>
                </a:spcBef>
              </a:pPr>
              <a:r>
                <a:rPr lang="zh-CN" altLang="en-US" sz="2000" dirty="0">
                  <a:solidFill>
                    <a:srgbClr val="0070C0"/>
                  </a:solidFill>
                  <a:latin typeface="微软雅黑" panose="020B0503020204020204" pitchFamily="34" charset="-122"/>
                  <a:ea typeface="微软雅黑" panose="020B0503020204020204" pitchFamily="34" charset="-122"/>
                </a:rPr>
                <a:t>广播台</a:t>
              </a:r>
            </a:p>
          </p:txBody>
        </p:sp>
      </p:grpSp>
      <p:grpSp>
        <p:nvGrpSpPr>
          <p:cNvPr id="141" name="组合 140"/>
          <p:cNvGrpSpPr/>
          <p:nvPr/>
        </p:nvGrpSpPr>
        <p:grpSpPr>
          <a:xfrm>
            <a:off x="5549176" y="4678362"/>
            <a:ext cx="2161539" cy="1520927"/>
            <a:chOff x="1175356" y="3430588"/>
            <a:chExt cx="1554401" cy="1139825"/>
          </a:xfrm>
        </p:grpSpPr>
        <p:sp>
          <p:nvSpPr>
            <p:cNvPr id="142" name="Freeform 10"/>
            <p:cNvSpPr>
              <a:spLocks noEditPoints="1" noChangeArrowheads="1"/>
            </p:cNvSpPr>
            <p:nvPr/>
          </p:nvSpPr>
          <p:spPr bwMode="auto">
            <a:xfrm>
              <a:off x="1389063" y="3430588"/>
              <a:ext cx="1139825" cy="1139825"/>
            </a:xfrm>
            <a:custGeom>
              <a:avLst/>
              <a:gdLst>
                <a:gd name="T0" fmla="*/ 569913 w 304"/>
                <a:gd name="T1" fmla="*/ 0 h 304"/>
                <a:gd name="T2" fmla="*/ 0 w 304"/>
                <a:gd name="T3" fmla="*/ 569913 h 304"/>
                <a:gd name="T4" fmla="*/ 569913 w 304"/>
                <a:gd name="T5" fmla="*/ 1139825 h 304"/>
                <a:gd name="T6" fmla="*/ 1139825 w 304"/>
                <a:gd name="T7" fmla="*/ 569913 h 304"/>
                <a:gd name="T8" fmla="*/ 569913 w 304"/>
                <a:gd name="T9" fmla="*/ 0 h 304"/>
                <a:gd name="T10" fmla="*/ 569913 w 304"/>
                <a:gd name="T11" fmla="*/ 1083584 h 304"/>
                <a:gd name="T12" fmla="*/ 56241 w 304"/>
                <a:gd name="T13" fmla="*/ 569913 h 304"/>
                <a:gd name="T14" fmla="*/ 569913 w 304"/>
                <a:gd name="T15" fmla="*/ 56241 h 304"/>
                <a:gd name="T16" fmla="*/ 1083584 w 304"/>
                <a:gd name="T17" fmla="*/ 569913 h 304"/>
                <a:gd name="T18" fmla="*/ 569913 w 304"/>
                <a:gd name="T19" fmla="*/ 1083584 h 3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4"/>
                <a:gd name="T31" fmla="*/ 0 h 304"/>
                <a:gd name="T32" fmla="*/ 304 w 304"/>
                <a:gd name="T33" fmla="*/ 304 h 3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4" h="304">
                  <a:moveTo>
                    <a:pt x="152" y="0"/>
                  </a:moveTo>
                  <a:cubicBezTo>
                    <a:pt x="68" y="0"/>
                    <a:pt x="0" y="68"/>
                    <a:pt x="0" y="152"/>
                  </a:cubicBezTo>
                  <a:cubicBezTo>
                    <a:pt x="0" y="236"/>
                    <a:pt x="68" y="304"/>
                    <a:pt x="152" y="304"/>
                  </a:cubicBezTo>
                  <a:cubicBezTo>
                    <a:pt x="236" y="304"/>
                    <a:pt x="304" y="236"/>
                    <a:pt x="304" y="152"/>
                  </a:cubicBezTo>
                  <a:cubicBezTo>
                    <a:pt x="304" y="68"/>
                    <a:pt x="236" y="0"/>
                    <a:pt x="152" y="0"/>
                  </a:cubicBezTo>
                  <a:close/>
                  <a:moveTo>
                    <a:pt x="152" y="289"/>
                  </a:moveTo>
                  <a:cubicBezTo>
                    <a:pt x="76" y="289"/>
                    <a:pt x="15" y="228"/>
                    <a:pt x="15" y="152"/>
                  </a:cubicBezTo>
                  <a:cubicBezTo>
                    <a:pt x="15" y="76"/>
                    <a:pt x="76" y="15"/>
                    <a:pt x="152" y="15"/>
                  </a:cubicBezTo>
                  <a:cubicBezTo>
                    <a:pt x="228" y="15"/>
                    <a:pt x="289" y="76"/>
                    <a:pt x="289" y="152"/>
                  </a:cubicBezTo>
                  <a:cubicBezTo>
                    <a:pt x="289" y="228"/>
                    <a:pt x="228" y="289"/>
                    <a:pt x="152" y="289"/>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solidFill>
                  <a:schemeClr val="accent1"/>
                </a:solidFill>
              </a:endParaRPr>
            </a:p>
          </p:txBody>
        </p:sp>
        <p:sp>
          <p:nvSpPr>
            <p:cNvPr id="143" name="Freeform 1788"/>
            <p:cNvSpPr>
              <a:spLocks noChangeArrowheads="1"/>
            </p:cNvSpPr>
            <p:nvPr/>
          </p:nvSpPr>
          <p:spPr bwMode="auto">
            <a:xfrm rot="19320000">
              <a:off x="1175356" y="3651952"/>
              <a:ext cx="404812" cy="393700"/>
            </a:xfrm>
            <a:custGeom>
              <a:avLst/>
              <a:gdLst>
                <a:gd name="T0" fmla="*/ 123693 w 108"/>
                <a:gd name="T1" fmla="*/ 393700 h 105"/>
                <a:gd name="T2" fmla="*/ 194909 w 108"/>
                <a:gd name="T3" fmla="*/ 303711 h 105"/>
                <a:gd name="T4" fmla="*/ 404812 w 108"/>
                <a:gd name="T5" fmla="*/ 172478 h 105"/>
                <a:gd name="T6" fmla="*/ 202406 w 108"/>
                <a:gd name="T7" fmla="*/ 0 h 105"/>
                <a:gd name="T8" fmla="*/ 0 w 108"/>
                <a:gd name="T9" fmla="*/ 206224 h 105"/>
                <a:gd name="T10" fmla="*/ 123693 w 108"/>
                <a:gd name="T11" fmla="*/ 393700 h 105"/>
                <a:gd name="T12" fmla="*/ 0 60000 65536"/>
                <a:gd name="T13" fmla="*/ 0 60000 65536"/>
                <a:gd name="T14" fmla="*/ 0 60000 65536"/>
                <a:gd name="T15" fmla="*/ 0 60000 65536"/>
                <a:gd name="T16" fmla="*/ 0 60000 65536"/>
                <a:gd name="T17" fmla="*/ 0 60000 65536"/>
                <a:gd name="T18" fmla="*/ 0 w 108"/>
                <a:gd name="T19" fmla="*/ 0 h 105"/>
                <a:gd name="T20" fmla="*/ 108 w 108"/>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108" h="105">
                  <a:moveTo>
                    <a:pt x="33" y="105"/>
                  </a:moveTo>
                  <a:cubicBezTo>
                    <a:pt x="38" y="96"/>
                    <a:pt x="44" y="88"/>
                    <a:pt x="52" y="81"/>
                  </a:cubicBezTo>
                  <a:cubicBezTo>
                    <a:pt x="68" y="65"/>
                    <a:pt x="87" y="53"/>
                    <a:pt x="108" y="46"/>
                  </a:cubicBezTo>
                  <a:cubicBezTo>
                    <a:pt x="104" y="20"/>
                    <a:pt x="81" y="0"/>
                    <a:pt x="54" y="0"/>
                  </a:cubicBezTo>
                  <a:cubicBezTo>
                    <a:pt x="24" y="0"/>
                    <a:pt x="0" y="25"/>
                    <a:pt x="0" y="55"/>
                  </a:cubicBezTo>
                  <a:cubicBezTo>
                    <a:pt x="0" y="77"/>
                    <a:pt x="13" y="96"/>
                    <a:pt x="33" y="105"/>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solidFill>
                  <a:schemeClr val="accent1"/>
                </a:solidFill>
              </a:endParaRPr>
            </a:p>
          </p:txBody>
        </p:sp>
        <p:sp>
          <p:nvSpPr>
            <p:cNvPr id="144" name="矩形 1"/>
            <p:cNvSpPr>
              <a:spLocks noChangeArrowheads="1"/>
            </p:cNvSpPr>
            <p:nvPr/>
          </p:nvSpPr>
          <p:spPr bwMode="auto">
            <a:xfrm>
              <a:off x="1495317" y="3794575"/>
              <a:ext cx="1234440" cy="392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2800" dirty="0">
                  <a:solidFill>
                    <a:srgbClr val="548235"/>
                  </a:solidFill>
                  <a:latin typeface="微软雅黑" panose="020B0503020204020204" pitchFamily="34" charset="-122"/>
                  <a:ea typeface="微软雅黑" panose="020B0503020204020204" pitchFamily="34" charset="-122"/>
                </a:rPr>
                <a:t>电视台</a:t>
              </a:r>
            </a:p>
          </p:txBody>
        </p:sp>
      </p:grpSp>
      <p:sp>
        <p:nvSpPr>
          <p:cNvPr id="145" name="文本框 11"/>
          <p:cNvSpPr txBox="1">
            <a:spLocks noChangeArrowheads="1"/>
          </p:cNvSpPr>
          <p:nvPr/>
        </p:nvSpPr>
        <p:spPr bwMode="auto">
          <a:xfrm>
            <a:off x="637074" y="2547623"/>
            <a:ext cx="425097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defTabSz="457200">
              <a:defRPr>
                <a:solidFill>
                  <a:schemeClr val="tx1"/>
                </a:solidFill>
                <a:latin typeface="Arial" pitchFamily="34" charset="0"/>
                <a:ea typeface="宋体" pitchFamily="2" charset="-122"/>
              </a:defRPr>
            </a:lvl1pPr>
            <a:lvl2pPr marL="742950" indent="-285750" algn="l" defTabSz="457200">
              <a:defRPr>
                <a:solidFill>
                  <a:schemeClr val="tx1"/>
                </a:solidFill>
                <a:latin typeface="Arial" pitchFamily="34" charset="0"/>
                <a:ea typeface="宋体" pitchFamily="2" charset="-122"/>
              </a:defRPr>
            </a:lvl2pPr>
            <a:lvl3pPr marL="1143000" indent="-228600" algn="l" defTabSz="457200">
              <a:defRPr>
                <a:solidFill>
                  <a:schemeClr val="tx1"/>
                </a:solidFill>
                <a:latin typeface="Arial" pitchFamily="34" charset="0"/>
                <a:ea typeface="宋体" pitchFamily="2" charset="-122"/>
              </a:defRPr>
            </a:lvl3pPr>
            <a:lvl4pPr marL="1600200" indent="-228600" algn="l" defTabSz="457200">
              <a:defRPr>
                <a:solidFill>
                  <a:schemeClr val="tx1"/>
                </a:solidFill>
                <a:latin typeface="Arial" pitchFamily="34" charset="0"/>
                <a:ea typeface="宋体" pitchFamily="2" charset="-122"/>
              </a:defRPr>
            </a:lvl4pPr>
            <a:lvl5pPr marL="2057400" indent="-228600" algn="l" defTabSz="457200">
              <a:defRPr>
                <a:solidFill>
                  <a:schemeClr val="tx1"/>
                </a:solidFill>
                <a:latin typeface="Arial" pitchFamily="34" charset="0"/>
                <a:ea typeface="宋体" pitchFamily="2" charset="-122"/>
              </a:defRPr>
            </a:lvl5pPr>
            <a:lvl6pPr marL="2514600" indent="-228600" defTabSz="457200" fontAlgn="base">
              <a:spcBef>
                <a:spcPct val="0"/>
              </a:spcBef>
              <a:spcAft>
                <a:spcPct val="0"/>
              </a:spcAft>
              <a:defRPr>
                <a:solidFill>
                  <a:schemeClr val="tx1"/>
                </a:solidFill>
                <a:latin typeface="Arial" pitchFamily="34" charset="0"/>
                <a:ea typeface="宋体" pitchFamily="2" charset="-122"/>
              </a:defRPr>
            </a:lvl6pPr>
            <a:lvl7pPr marL="2971800" indent="-228600" defTabSz="457200" fontAlgn="base">
              <a:spcBef>
                <a:spcPct val="0"/>
              </a:spcBef>
              <a:spcAft>
                <a:spcPct val="0"/>
              </a:spcAft>
              <a:defRPr>
                <a:solidFill>
                  <a:schemeClr val="tx1"/>
                </a:solidFill>
                <a:latin typeface="Arial" pitchFamily="34" charset="0"/>
                <a:ea typeface="宋体" pitchFamily="2" charset="-122"/>
              </a:defRPr>
            </a:lvl7pPr>
            <a:lvl8pPr marL="3429000" indent="-228600" defTabSz="457200" fontAlgn="base">
              <a:spcBef>
                <a:spcPct val="0"/>
              </a:spcBef>
              <a:spcAft>
                <a:spcPct val="0"/>
              </a:spcAft>
              <a:defRPr>
                <a:solidFill>
                  <a:schemeClr val="tx1"/>
                </a:solidFill>
                <a:latin typeface="Arial" pitchFamily="34" charset="0"/>
                <a:ea typeface="宋体" pitchFamily="2" charset="-122"/>
              </a:defRPr>
            </a:lvl8pPr>
            <a:lvl9pPr marL="3886200" indent="-228600" defTabSz="457200" fontAlgn="base">
              <a:spcBef>
                <a:spcPct val="0"/>
              </a:spcBef>
              <a:spcAft>
                <a:spcPct val="0"/>
              </a:spcAft>
              <a:defRPr>
                <a:solidFill>
                  <a:schemeClr val="tx1"/>
                </a:solidFill>
                <a:latin typeface="Arial" pitchFamily="34" charset="0"/>
                <a:ea typeface="宋体" pitchFamily="2" charset="-122"/>
              </a:defRPr>
            </a:lvl9pPr>
          </a:lstStyle>
          <a:p>
            <a:pPr algn="ctr"/>
            <a:r>
              <a:rPr lang="zh-CN" altLang="zh-CN" sz="2400" dirty="0">
                <a:latin typeface="微软雅黑" panose="020B0503020204020204" pitchFamily="34" charset="-122"/>
                <a:ea typeface="微软雅黑" panose="020B0503020204020204" pitchFamily="34" charset="-122"/>
              </a:rPr>
              <a:t>评价指标信息源是指传播信息的机构，如报社、出版社、电视台、广播台、政府宣传机构等。第一手信息源能直接接触和完整传递信息，可靠性较高</a:t>
            </a:r>
            <a:endParaRPr lang="zh-CN" altLang="en-US" sz="2400" b="1"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47543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Effect transition="in" filter="fade">
                                      <p:cBhvr>
                                        <p:cTn id="9" dur="500"/>
                                        <p:tgtEl>
                                          <p:spTgt spid="11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14"/>
                                        </p:tgtEl>
                                        <p:attrNameLst>
                                          <p:attrName>style.visibility</p:attrName>
                                        </p:attrNameLst>
                                      </p:cBhvr>
                                      <p:to>
                                        <p:strVal val="visible"/>
                                      </p:to>
                                    </p:set>
                                    <p:anim calcmode="lin" valueType="num">
                                      <p:cBhvr>
                                        <p:cTn id="13" dur="500" fill="hold"/>
                                        <p:tgtEl>
                                          <p:spTgt spid="114"/>
                                        </p:tgtEl>
                                        <p:attrNameLst>
                                          <p:attrName>ppt_w</p:attrName>
                                        </p:attrNameLst>
                                      </p:cBhvr>
                                      <p:tavLst>
                                        <p:tav tm="0">
                                          <p:val>
                                            <p:fltVal val="0"/>
                                          </p:val>
                                        </p:tav>
                                        <p:tav tm="100000">
                                          <p:val>
                                            <p:strVal val="#ppt_w"/>
                                          </p:val>
                                        </p:tav>
                                      </p:tavLst>
                                    </p:anim>
                                    <p:anim calcmode="lin" valueType="num">
                                      <p:cBhvr>
                                        <p:cTn id="14" dur="500" fill="hold"/>
                                        <p:tgtEl>
                                          <p:spTgt spid="114"/>
                                        </p:tgtEl>
                                        <p:attrNameLst>
                                          <p:attrName>ppt_h</p:attrName>
                                        </p:attrNameLst>
                                      </p:cBhvr>
                                      <p:tavLst>
                                        <p:tav tm="0">
                                          <p:val>
                                            <p:fltVal val="0"/>
                                          </p:val>
                                        </p:tav>
                                        <p:tav tm="100000">
                                          <p:val>
                                            <p:strVal val="#ppt_h"/>
                                          </p:val>
                                        </p:tav>
                                      </p:tavLst>
                                    </p:anim>
                                    <p:animEffect transition="in" filter="fade">
                                      <p:cBhvr>
                                        <p:cTn id="15" dur="500"/>
                                        <p:tgtEl>
                                          <p:spTgt spid="114"/>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p:cTn id="19" dur="500" fill="hold"/>
                                        <p:tgtEl>
                                          <p:spTgt spid="115"/>
                                        </p:tgtEl>
                                        <p:attrNameLst>
                                          <p:attrName>ppt_w</p:attrName>
                                        </p:attrNameLst>
                                      </p:cBhvr>
                                      <p:tavLst>
                                        <p:tav tm="0">
                                          <p:val>
                                            <p:fltVal val="0"/>
                                          </p:val>
                                        </p:tav>
                                        <p:tav tm="100000">
                                          <p:val>
                                            <p:strVal val="#ppt_w"/>
                                          </p:val>
                                        </p:tav>
                                      </p:tavLst>
                                    </p:anim>
                                    <p:anim calcmode="lin" valueType="num">
                                      <p:cBhvr>
                                        <p:cTn id="20" dur="500" fill="hold"/>
                                        <p:tgtEl>
                                          <p:spTgt spid="115"/>
                                        </p:tgtEl>
                                        <p:attrNameLst>
                                          <p:attrName>ppt_h</p:attrName>
                                        </p:attrNameLst>
                                      </p:cBhvr>
                                      <p:tavLst>
                                        <p:tav tm="0">
                                          <p:val>
                                            <p:fltVal val="0"/>
                                          </p:val>
                                        </p:tav>
                                        <p:tav tm="100000">
                                          <p:val>
                                            <p:strVal val="#ppt_h"/>
                                          </p:val>
                                        </p:tav>
                                      </p:tavLst>
                                    </p:anim>
                                    <p:animEffect transition="in" filter="fade">
                                      <p:cBhvr>
                                        <p:cTn id="21" dur="500"/>
                                        <p:tgtEl>
                                          <p:spTgt spid="115"/>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16"/>
                                        </p:tgtEl>
                                        <p:attrNameLst>
                                          <p:attrName>style.visibility</p:attrName>
                                        </p:attrNameLst>
                                      </p:cBhvr>
                                      <p:to>
                                        <p:strVal val="visible"/>
                                      </p:to>
                                    </p:set>
                                    <p:anim calcmode="lin" valueType="num">
                                      <p:cBhvr>
                                        <p:cTn id="25" dur="500" fill="hold"/>
                                        <p:tgtEl>
                                          <p:spTgt spid="116"/>
                                        </p:tgtEl>
                                        <p:attrNameLst>
                                          <p:attrName>ppt_w</p:attrName>
                                        </p:attrNameLst>
                                      </p:cBhvr>
                                      <p:tavLst>
                                        <p:tav tm="0">
                                          <p:val>
                                            <p:fltVal val="0"/>
                                          </p:val>
                                        </p:tav>
                                        <p:tav tm="100000">
                                          <p:val>
                                            <p:strVal val="#ppt_w"/>
                                          </p:val>
                                        </p:tav>
                                      </p:tavLst>
                                    </p:anim>
                                    <p:anim calcmode="lin" valueType="num">
                                      <p:cBhvr>
                                        <p:cTn id="26" dur="500" fill="hold"/>
                                        <p:tgtEl>
                                          <p:spTgt spid="116"/>
                                        </p:tgtEl>
                                        <p:attrNameLst>
                                          <p:attrName>ppt_h</p:attrName>
                                        </p:attrNameLst>
                                      </p:cBhvr>
                                      <p:tavLst>
                                        <p:tav tm="0">
                                          <p:val>
                                            <p:fltVal val="0"/>
                                          </p:val>
                                        </p:tav>
                                        <p:tav tm="100000">
                                          <p:val>
                                            <p:strVal val="#ppt_h"/>
                                          </p:val>
                                        </p:tav>
                                      </p:tavLst>
                                    </p:anim>
                                    <p:animEffect transition="in" filter="fade">
                                      <p:cBhvr>
                                        <p:cTn id="27" dur="500"/>
                                        <p:tgtEl>
                                          <p:spTgt spid="116"/>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117"/>
                                        </p:tgtEl>
                                        <p:attrNameLst>
                                          <p:attrName>style.visibility</p:attrName>
                                        </p:attrNameLst>
                                      </p:cBhvr>
                                      <p:to>
                                        <p:strVal val="visible"/>
                                      </p:to>
                                    </p:set>
                                    <p:anim calcmode="lin" valueType="num">
                                      <p:cBhvr>
                                        <p:cTn id="31" dur="500" fill="hold"/>
                                        <p:tgtEl>
                                          <p:spTgt spid="117"/>
                                        </p:tgtEl>
                                        <p:attrNameLst>
                                          <p:attrName>ppt_w</p:attrName>
                                        </p:attrNameLst>
                                      </p:cBhvr>
                                      <p:tavLst>
                                        <p:tav tm="0">
                                          <p:val>
                                            <p:fltVal val="0"/>
                                          </p:val>
                                        </p:tav>
                                        <p:tav tm="100000">
                                          <p:val>
                                            <p:strVal val="#ppt_w"/>
                                          </p:val>
                                        </p:tav>
                                      </p:tavLst>
                                    </p:anim>
                                    <p:anim calcmode="lin" valueType="num">
                                      <p:cBhvr>
                                        <p:cTn id="32" dur="500" fill="hold"/>
                                        <p:tgtEl>
                                          <p:spTgt spid="117"/>
                                        </p:tgtEl>
                                        <p:attrNameLst>
                                          <p:attrName>ppt_h</p:attrName>
                                        </p:attrNameLst>
                                      </p:cBhvr>
                                      <p:tavLst>
                                        <p:tav tm="0">
                                          <p:val>
                                            <p:fltVal val="0"/>
                                          </p:val>
                                        </p:tav>
                                        <p:tav tm="100000">
                                          <p:val>
                                            <p:strVal val="#ppt_h"/>
                                          </p:val>
                                        </p:tav>
                                      </p:tavLst>
                                    </p:anim>
                                    <p:animEffect transition="in" filter="fade">
                                      <p:cBhvr>
                                        <p:cTn id="33" dur="500"/>
                                        <p:tgtEl>
                                          <p:spTgt spid="117"/>
                                        </p:tgtEl>
                                      </p:cBhvr>
                                    </p:animEffect>
                                  </p:childTnLst>
                                </p:cTn>
                              </p:par>
                            </p:childTnLst>
                          </p:cTn>
                        </p:par>
                        <p:par>
                          <p:cTn id="34" fill="hold">
                            <p:stCondLst>
                              <p:cond delay="2500"/>
                            </p:stCondLst>
                            <p:childTnLst>
                              <p:par>
                                <p:cTn id="35" presetID="10" presetClass="entr" presetSubtype="0" fill="hold" nodeType="after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childTnLst>
                          </p:cTn>
                        </p:par>
                        <p:par>
                          <p:cTn id="38" fill="hold">
                            <p:stCondLst>
                              <p:cond delay="3000"/>
                            </p:stCondLst>
                            <p:childTnLst>
                              <p:par>
                                <p:cTn id="39" presetID="10" presetClass="entr" presetSubtype="0" fill="hold" nodeType="afterEffect">
                                  <p:stCondLst>
                                    <p:cond delay="0"/>
                                  </p:stCondLst>
                                  <p:childTnLst>
                                    <p:set>
                                      <p:cBhvr>
                                        <p:cTn id="40" dur="1" fill="hold">
                                          <p:stCondLst>
                                            <p:cond delay="0"/>
                                          </p:stCondLst>
                                        </p:cTn>
                                        <p:tgtEl>
                                          <p:spTgt spid="129"/>
                                        </p:tgtEl>
                                        <p:attrNameLst>
                                          <p:attrName>style.visibility</p:attrName>
                                        </p:attrNameLst>
                                      </p:cBhvr>
                                      <p:to>
                                        <p:strVal val="visible"/>
                                      </p:to>
                                    </p:set>
                                    <p:animEffect transition="in" filter="fade">
                                      <p:cBhvr>
                                        <p:cTn id="41" dur="500"/>
                                        <p:tgtEl>
                                          <p:spTgt spid="129"/>
                                        </p:tgtEl>
                                      </p:cBhvr>
                                    </p:animEffect>
                                  </p:childTnLst>
                                </p:cTn>
                              </p:par>
                            </p:childTnLst>
                          </p:cTn>
                        </p:par>
                        <p:par>
                          <p:cTn id="42" fill="hold">
                            <p:stCondLst>
                              <p:cond delay="3500"/>
                            </p:stCondLst>
                            <p:childTnLst>
                              <p:par>
                                <p:cTn id="43" presetID="10" presetClass="entr" presetSubtype="0" fill="hold" nodeType="afterEffect">
                                  <p:stCondLst>
                                    <p:cond delay="0"/>
                                  </p:stCondLst>
                                  <p:childTnLst>
                                    <p:set>
                                      <p:cBhvr>
                                        <p:cTn id="44" dur="1" fill="hold">
                                          <p:stCondLst>
                                            <p:cond delay="0"/>
                                          </p:stCondLst>
                                        </p:cTn>
                                        <p:tgtEl>
                                          <p:spTgt spid="133"/>
                                        </p:tgtEl>
                                        <p:attrNameLst>
                                          <p:attrName>style.visibility</p:attrName>
                                        </p:attrNameLst>
                                      </p:cBhvr>
                                      <p:to>
                                        <p:strVal val="visible"/>
                                      </p:to>
                                    </p:set>
                                    <p:animEffect transition="in" filter="fade">
                                      <p:cBhvr>
                                        <p:cTn id="45" dur="500"/>
                                        <p:tgtEl>
                                          <p:spTgt spid="133"/>
                                        </p:tgtEl>
                                      </p:cBhvr>
                                    </p:animEffect>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137"/>
                                        </p:tgtEl>
                                        <p:attrNameLst>
                                          <p:attrName>style.visibility</p:attrName>
                                        </p:attrNameLst>
                                      </p:cBhvr>
                                      <p:to>
                                        <p:strVal val="visible"/>
                                      </p:to>
                                    </p:set>
                                    <p:animEffect transition="in" filter="fade">
                                      <p:cBhvr>
                                        <p:cTn id="49" dur="500"/>
                                        <p:tgtEl>
                                          <p:spTgt spid="137"/>
                                        </p:tgtEl>
                                      </p:cBhvr>
                                    </p:animEffect>
                                  </p:childTnLst>
                                </p:cTn>
                              </p:par>
                            </p:childTnLst>
                          </p:cTn>
                        </p:par>
                        <p:par>
                          <p:cTn id="50" fill="hold">
                            <p:stCondLst>
                              <p:cond delay="4500"/>
                            </p:stCondLst>
                            <p:childTnLst>
                              <p:par>
                                <p:cTn id="51" presetID="10" presetClass="entr" presetSubtype="0" fill="hold" nodeType="after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fade">
                                      <p:cBhvr>
                                        <p:cTn id="53" dur="5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ldLvl="0" animBg="1"/>
      <p:bldP spid="114" grpId="0" bldLvl="0" animBg="1"/>
      <p:bldP spid="115" grpId="0" bldLvl="0" animBg="1"/>
      <p:bldP spid="116" grpId="0" bldLvl="0" animBg="1"/>
      <p:bldP spid="11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707669" y="2716483"/>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07669" y="3432027"/>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707669" y="4110627"/>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707669" y="4872351"/>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bwMode="auto">
          <a:xfrm>
            <a:off x="1104092" y="2940845"/>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79" name="矩形 78"/>
          <p:cNvSpPr/>
          <p:nvPr/>
        </p:nvSpPr>
        <p:spPr bwMode="auto">
          <a:xfrm>
            <a:off x="1085620" y="3628681"/>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80" name="矩形 79"/>
          <p:cNvSpPr/>
          <p:nvPr/>
        </p:nvSpPr>
        <p:spPr bwMode="auto">
          <a:xfrm>
            <a:off x="1085620" y="4298045"/>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81" name="文本框 12"/>
          <p:cNvSpPr txBox="1"/>
          <p:nvPr/>
        </p:nvSpPr>
        <p:spPr>
          <a:xfrm>
            <a:off x="1538504" y="2745535"/>
            <a:ext cx="5119647" cy="630942"/>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pPr lvl="0"/>
            <a:r>
              <a:rPr lang="zh-CN" altLang="zh-CN" sz="1400" dirty="0"/>
              <a:t>形式</a:t>
            </a:r>
            <a:r>
              <a:rPr lang="zh-CN" altLang="zh-CN" sz="1400" dirty="0" smtClean="0"/>
              <a:t>特征</a:t>
            </a:r>
            <a:r>
              <a:rPr lang="zh-CN" altLang="en-US" sz="1400" dirty="0" smtClean="0"/>
              <a:t>：</a:t>
            </a:r>
            <a:r>
              <a:rPr lang="zh-CN" altLang="zh-CN" sz="1400" dirty="0" smtClean="0"/>
              <a:t>包括</a:t>
            </a:r>
            <a:r>
              <a:rPr lang="zh-CN" altLang="zh-CN" sz="1400" dirty="0"/>
              <a:t>信息源网站、纸质出版物、电子出版物内外包装等产品或媒介的排版美工</a:t>
            </a:r>
            <a:r>
              <a:rPr lang="zh-CN" altLang="zh-CN" sz="1400" dirty="0" smtClean="0"/>
              <a:t>水平</a:t>
            </a:r>
            <a:r>
              <a:rPr lang="zh-CN" altLang="en-US" sz="1400" dirty="0" smtClean="0"/>
              <a:t>等外在指标</a:t>
            </a:r>
            <a:endParaRPr lang="zh-CN" altLang="en-US" sz="1400" dirty="0"/>
          </a:p>
        </p:txBody>
      </p:sp>
      <p:sp>
        <p:nvSpPr>
          <p:cNvPr id="82" name="文本框 13"/>
          <p:cNvSpPr txBox="1"/>
          <p:nvPr/>
        </p:nvSpPr>
        <p:spPr>
          <a:xfrm>
            <a:off x="1533776" y="4200367"/>
            <a:ext cx="3277397" cy="630942"/>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pPr lvl="0"/>
            <a:r>
              <a:rPr lang="zh-CN" altLang="zh-CN" sz="1400" dirty="0"/>
              <a:t>链接</a:t>
            </a:r>
            <a:r>
              <a:rPr lang="zh-CN" altLang="zh-CN" sz="1400" dirty="0" smtClean="0"/>
              <a:t>特征</a:t>
            </a:r>
            <a:r>
              <a:rPr lang="zh-CN" altLang="en-US" sz="1400" dirty="0" smtClean="0"/>
              <a:t>：</a:t>
            </a:r>
            <a:r>
              <a:rPr lang="zh-CN" altLang="zh-CN" sz="1400" dirty="0" smtClean="0"/>
              <a:t>考察</a:t>
            </a:r>
            <a:r>
              <a:rPr lang="zh-CN" altLang="zh-CN" sz="1400" dirty="0"/>
              <a:t>它的链接是否为死链，是否指向可靠性较低的</a:t>
            </a:r>
            <a:r>
              <a:rPr lang="zh-CN" altLang="zh-CN" sz="1400" dirty="0" smtClean="0"/>
              <a:t>信息源</a:t>
            </a:r>
            <a:r>
              <a:rPr lang="zh-CN" altLang="en-US" sz="1400" dirty="0" smtClean="0"/>
              <a:t>等</a:t>
            </a:r>
            <a:endParaRPr lang="zh-CN" altLang="en-US" sz="1400" dirty="0"/>
          </a:p>
        </p:txBody>
      </p:sp>
      <p:sp>
        <p:nvSpPr>
          <p:cNvPr id="83" name="文本框 14"/>
          <p:cNvSpPr txBox="1"/>
          <p:nvPr/>
        </p:nvSpPr>
        <p:spPr>
          <a:xfrm>
            <a:off x="1536551" y="3511991"/>
            <a:ext cx="3348086" cy="630942"/>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pPr lvl="0"/>
            <a:r>
              <a:rPr lang="zh-CN" altLang="zh-CN" sz="1400" dirty="0"/>
              <a:t>组织</a:t>
            </a:r>
            <a:r>
              <a:rPr lang="zh-CN" altLang="zh-CN" sz="1400" dirty="0" smtClean="0"/>
              <a:t>特征</a:t>
            </a:r>
            <a:r>
              <a:rPr lang="zh-CN" altLang="en-US" sz="1400" dirty="0" smtClean="0"/>
              <a:t>：</a:t>
            </a:r>
            <a:r>
              <a:rPr lang="zh-CN" altLang="zh-CN" sz="1400" dirty="0" smtClean="0"/>
              <a:t>被</a:t>
            </a:r>
            <a:r>
              <a:rPr lang="zh-CN" altLang="zh-CN" sz="1400" dirty="0"/>
              <a:t>评价的信息源是否由一个合法组织来管理</a:t>
            </a:r>
            <a:r>
              <a:rPr lang="zh-CN" altLang="zh-CN" sz="1400" dirty="0" smtClean="0"/>
              <a:t>运营</a:t>
            </a:r>
            <a:r>
              <a:rPr lang="zh-CN" altLang="en-US" sz="1400" dirty="0" smtClean="0"/>
              <a:t>等相关资格特征</a:t>
            </a:r>
            <a:endParaRPr lang="zh-CN" altLang="en-US" sz="1400" dirty="0"/>
          </a:p>
        </p:txBody>
      </p:sp>
      <p:grpSp>
        <p:nvGrpSpPr>
          <p:cNvPr id="85" name="组合 84"/>
          <p:cNvGrpSpPr/>
          <p:nvPr/>
        </p:nvGrpSpPr>
        <p:grpSpPr>
          <a:xfrm>
            <a:off x="609116" y="261257"/>
            <a:ext cx="1214822" cy="760080"/>
            <a:chOff x="1922078" y="0"/>
            <a:chExt cx="8347844" cy="3447438"/>
          </a:xfrm>
        </p:grpSpPr>
        <p:grpSp>
          <p:nvGrpSpPr>
            <p:cNvPr id="86" name="组合 85"/>
            <p:cNvGrpSpPr/>
            <p:nvPr/>
          </p:nvGrpSpPr>
          <p:grpSpPr>
            <a:xfrm rot="20997101">
              <a:off x="5080902" y="0"/>
              <a:ext cx="659781" cy="793569"/>
              <a:chOff x="9397113" y="1572484"/>
              <a:chExt cx="739439" cy="900000"/>
            </a:xfrm>
          </p:grpSpPr>
          <p:pic>
            <p:nvPicPr>
              <p:cNvPr id="144" name="图片 143"/>
              <p:cNvPicPr>
                <a:picLocks noChangeAspect="1"/>
              </p:cNvPicPr>
              <p:nvPr/>
            </p:nvPicPr>
            <p:blipFill rotWithShape="1">
              <a:blip r:embed="rId2" cstate="print">
                <a:extLst>
                  <a:ext uri="{28A0092B-C50C-407E-A947-70E740481C1C}">
                    <a14:useLocalDpi xmlns:a14="http://schemas.microsoft.com/office/drawing/2010/main" val="0"/>
                  </a:ext>
                </a:extLst>
              </a:blip>
              <a:srcRect l="7621" t="-1409" r="6212" b="16890"/>
              <a:stretch/>
            </p:blipFill>
            <p:spPr>
              <a:xfrm>
                <a:off x="9402521" y="1678027"/>
                <a:ext cx="734031" cy="720000"/>
              </a:xfrm>
              <a:prstGeom prst="rect">
                <a:avLst/>
              </a:prstGeom>
            </p:spPr>
          </p:pic>
          <p:sp>
            <p:nvSpPr>
              <p:cNvPr id="145" name="椭圆 144"/>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rot="2455872">
              <a:off x="9009447" y="1071465"/>
              <a:ext cx="659781" cy="793569"/>
              <a:chOff x="8752405" y="680495"/>
              <a:chExt cx="739439" cy="900000"/>
            </a:xfrm>
          </p:grpSpPr>
          <p:pic>
            <p:nvPicPr>
              <p:cNvPr id="142" name="图片 141"/>
              <p:cNvPicPr>
                <a:picLocks noChangeAspect="1"/>
              </p:cNvPicPr>
              <p:nvPr/>
            </p:nvPicPr>
            <p:blipFill rotWithShape="1">
              <a:blip r:embed="rId3" cstate="print">
                <a:extLst>
                  <a:ext uri="{28A0092B-C50C-407E-A947-70E740481C1C}">
                    <a14:useLocalDpi xmlns:a14="http://schemas.microsoft.com/office/drawing/2010/main" val="0"/>
                  </a:ext>
                </a:extLst>
              </a:blip>
              <a:srcRect l="16849" r="13873" b="27651"/>
              <a:stretch/>
            </p:blipFill>
            <p:spPr>
              <a:xfrm>
                <a:off x="8771844" y="740799"/>
                <a:ext cx="720000" cy="751928"/>
              </a:xfrm>
              <a:prstGeom prst="rect">
                <a:avLst/>
              </a:prstGeom>
            </p:spPr>
          </p:pic>
          <p:sp>
            <p:nvSpPr>
              <p:cNvPr id="143" name="椭圆 142"/>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rot="20539373">
              <a:off x="4239050" y="1051458"/>
              <a:ext cx="642436" cy="793569"/>
              <a:chOff x="7798300" y="2128176"/>
              <a:chExt cx="720000" cy="900000"/>
            </a:xfrm>
          </p:grpSpPr>
          <p:pic>
            <p:nvPicPr>
              <p:cNvPr id="140" name="图片 139"/>
              <p:cNvPicPr>
                <a:picLocks noChangeAspect="1"/>
              </p:cNvPicPr>
              <p:nvPr/>
            </p:nvPicPr>
            <p:blipFill rotWithShape="1">
              <a:blip r:embed="rId4" cstate="print">
                <a:extLst>
                  <a:ext uri="{28A0092B-C50C-407E-A947-70E740481C1C}">
                    <a14:useLocalDpi xmlns:a14="http://schemas.microsoft.com/office/drawing/2010/main" val="0"/>
                  </a:ext>
                </a:extLst>
              </a:blip>
              <a:srcRect l="17059" t="11812" r="20535" b="18535"/>
              <a:stretch/>
            </p:blipFill>
            <p:spPr>
              <a:xfrm>
                <a:off x="7835765" y="2190111"/>
                <a:ext cx="645071" cy="720000"/>
              </a:xfrm>
              <a:prstGeom prst="rect">
                <a:avLst/>
              </a:prstGeom>
            </p:spPr>
          </p:pic>
          <p:sp>
            <p:nvSpPr>
              <p:cNvPr id="141" name="椭圆 140"/>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rot="622440">
              <a:off x="6257266" y="1278812"/>
              <a:ext cx="643355" cy="793569"/>
              <a:chOff x="5457544" y="2382484"/>
              <a:chExt cx="721030" cy="900000"/>
            </a:xfrm>
          </p:grpSpPr>
          <p:pic>
            <p:nvPicPr>
              <p:cNvPr id="138" name="图片 1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139" name="椭圆 138"/>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0" name="组合 89"/>
            <p:cNvGrpSpPr/>
            <p:nvPr/>
          </p:nvGrpSpPr>
          <p:grpSpPr>
            <a:xfrm rot="713899">
              <a:off x="6982111" y="246490"/>
              <a:ext cx="642436" cy="811512"/>
              <a:chOff x="2594245" y="3143107"/>
              <a:chExt cx="720000" cy="920349"/>
            </a:xfrm>
          </p:grpSpPr>
          <p:pic>
            <p:nvPicPr>
              <p:cNvPr id="136" name="图片 135"/>
              <p:cNvPicPr>
                <a:picLocks noChangeAspect="1"/>
              </p:cNvPicPr>
              <p:nvPr/>
            </p:nvPicPr>
            <p:blipFill rotWithShape="1">
              <a:blip r:embed="rId6" cstate="print">
                <a:extLst>
                  <a:ext uri="{28A0092B-C50C-407E-A947-70E740481C1C}">
                    <a14:useLocalDpi xmlns:a14="http://schemas.microsoft.com/office/drawing/2010/main" val="0"/>
                  </a:ext>
                </a:extLst>
              </a:blip>
              <a:srcRect l="17103" r="18740" b="27941"/>
              <a:stretch/>
            </p:blipFill>
            <p:spPr>
              <a:xfrm>
                <a:off x="2624542" y="3143107"/>
                <a:ext cx="641048" cy="720000"/>
              </a:xfrm>
              <a:prstGeom prst="rect">
                <a:avLst/>
              </a:prstGeom>
            </p:spPr>
          </p:pic>
          <p:sp>
            <p:nvSpPr>
              <p:cNvPr id="137" name="椭圆 136"/>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rot="20351331">
              <a:off x="2986611" y="357756"/>
              <a:ext cx="642436" cy="793569"/>
              <a:chOff x="3277182" y="773323"/>
              <a:chExt cx="720000" cy="900000"/>
            </a:xfrm>
          </p:grpSpPr>
          <p:sp>
            <p:nvSpPr>
              <p:cNvPr id="134" name="椭圆 133"/>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5" name="图片 1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92" name="组合 91"/>
            <p:cNvGrpSpPr/>
            <p:nvPr/>
          </p:nvGrpSpPr>
          <p:grpSpPr>
            <a:xfrm rot="1912890">
              <a:off x="7930945" y="1382649"/>
              <a:ext cx="648427" cy="793569"/>
              <a:chOff x="5384758" y="1250900"/>
              <a:chExt cx="726714" cy="900000"/>
            </a:xfrm>
          </p:grpSpPr>
          <p:sp>
            <p:nvSpPr>
              <p:cNvPr id="132" name="椭圆 131"/>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3" name="图片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93" name="组合 92"/>
            <p:cNvGrpSpPr/>
            <p:nvPr/>
          </p:nvGrpSpPr>
          <p:grpSpPr>
            <a:xfrm rot="1354213">
              <a:off x="7092076" y="1228721"/>
              <a:ext cx="642436" cy="793569"/>
              <a:chOff x="3639753" y="2488176"/>
              <a:chExt cx="720000" cy="900000"/>
            </a:xfrm>
          </p:grpSpPr>
          <p:sp>
            <p:nvSpPr>
              <p:cNvPr id="130" name="椭圆 129"/>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1" name="图片 1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94" name="组合 93"/>
            <p:cNvGrpSpPr/>
            <p:nvPr/>
          </p:nvGrpSpPr>
          <p:grpSpPr>
            <a:xfrm rot="19874646">
              <a:off x="3552291" y="1752953"/>
              <a:ext cx="647730" cy="793569"/>
              <a:chOff x="4707387" y="271511"/>
              <a:chExt cx="725933" cy="900000"/>
            </a:xfrm>
          </p:grpSpPr>
          <p:sp>
            <p:nvSpPr>
              <p:cNvPr id="128" name="椭圆 127"/>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9" name="图片 1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95" name="组合 94"/>
            <p:cNvGrpSpPr/>
            <p:nvPr/>
          </p:nvGrpSpPr>
          <p:grpSpPr>
            <a:xfrm>
              <a:off x="5902457" y="519563"/>
              <a:ext cx="647456" cy="793569"/>
              <a:chOff x="4355614" y="1671769"/>
              <a:chExt cx="725626" cy="900000"/>
            </a:xfrm>
          </p:grpSpPr>
          <p:sp>
            <p:nvSpPr>
              <p:cNvPr id="126" name="椭圆 125"/>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7" name="图片 1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96" name="组合 95"/>
            <p:cNvGrpSpPr/>
            <p:nvPr/>
          </p:nvGrpSpPr>
          <p:grpSpPr>
            <a:xfrm rot="3261331">
              <a:off x="8178834" y="2216888"/>
              <a:ext cx="645495" cy="803045"/>
              <a:chOff x="6534782" y="2204846"/>
              <a:chExt cx="732066" cy="900000"/>
            </a:xfrm>
          </p:grpSpPr>
          <p:sp>
            <p:nvSpPr>
              <p:cNvPr id="124" name="椭圆 123"/>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5" name="图片 1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97" name="组合 96"/>
            <p:cNvGrpSpPr/>
            <p:nvPr/>
          </p:nvGrpSpPr>
          <p:grpSpPr>
            <a:xfrm rot="1881527">
              <a:off x="8180043" y="493339"/>
              <a:ext cx="646830" cy="793569"/>
              <a:chOff x="5993772" y="258109"/>
              <a:chExt cx="724925" cy="900000"/>
            </a:xfrm>
          </p:grpSpPr>
          <p:sp>
            <p:nvSpPr>
              <p:cNvPr id="122" name="椭圆 121"/>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3" name="图片 1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98" name="组合 97"/>
            <p:cNvGrpSpPr/>
            <p:nvPr/>
          </p:nvGrpSpPr>
          <p:grpSpPr>
            <a:xfrm rot="3066563">
              <a:off x="9550518" y="2274810"/>
              <a:ext cx="635764" cy="803045"/>
              <a:chOff x="8806213" y="2910111"/>
              <a:chExt cx="721030" cy="900000"/>
            </a:xfrm>
          </p:grpSpPr>
          <p:sp>
            <p:nvSpPr>
              <p:cNvPr id="120" name="椭圆 119"/>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1" name="图片 12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99" name="组合 98"/>
            <p:cNvGrpSpPr/>
            <p:nvPr/>
          </p:nvGrpSpPr>
          <p:grpSpPr>
            <a:xfrm rot="20849518">
              <a:off x="5023848" y="1251597"/>
              <a:ext cx="644890" cy="793569"/>
              <a:chOff x="7330781" y="818297"/>
              <a:chExt cx="722751" cy="900000"/>
            </a:xfrm>
          </p:grpSpPr>
          <p:sp>
            <p:nvSpPr>
              <p:cNvPr id="118" name="椭圆 117"/>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9" name="图片 1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100" name="组合 99"/>
            <p:cNvGrpSpPr/>
            <p:nvPr/>
          </p:nvGrpSpPr>
          <p:grpSpPr>
            <a:xfrm rot="19756194">
              <a:off x="1922078" y="1474933"/>
              <a:ext cx="653202" cy="793569"/>
              <a:chOff x="2213446" y="1768419"/>
              <a:chExt cx="732066" cy="900000"/>
            </a:xfrm>
          </p:grpSpPr>
          <p:pic>
            <p:nvPicPr>
              <p:cNvPr id="116" name="图片 1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117" name="椭圆 116"/>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1" name="直接连接符 100"/>
            <p:cNvCxnSpPr>
              <a:stCxn id="128"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17"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34"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41"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45"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26"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18"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9"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37"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30"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2"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2"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43"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20"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24"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6" name="矩形 145"/>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4" name="组合 153"/>
          <p:cNvGrpSpPr/>
          <p:nvPr/>
        </p:nvGrpSpPr>
        <p:grpSpPr>
          <a:xfrm>
            <a:off x="655309" y="1032131"/>
            <a:ext cx="10477147" cy="66943"/>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290" name="Picture 2" descr="“大数据 网络攻击”的图片搜索结果"/>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42250" y="2758773"/>
            <a:ext cx="3975859" cy="26638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62" name="文本框 161"/>
          <p:cNvSpPr txBox="1"/>
          <p:nvPr/>
        </p:nvSpPr>
        <p:spPr>
          <a:xfrm>
            <a:off x="2152044" y="227183"/>
            <a:ext cx="6853158" cy="707886"/>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dirty="0" smtClean="0"/>
              <a:t>依据指标：开源情报之可靠度</a:t>
            </a:r>
            <a:endParaRPr lang="zh-CN" altLang="en-US" dirty="0"/>
          </a:p>
        </p:txBody>
      </p:sp>
      <p:cxnSp>
        <p:nvCxnSpPr>
          <p:cNvPr id="163" name="直接连接符 162"/>
          <p:cNvCxnSpPr/>
          <p:nvPr/>
        </p:nvCxnSpPr>
        <p:spPr>
          <a:xfrm>
            <a:off x="710899" y="5688780"/>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4" name="矩形 163"/>
          <p:cNvSpPr/>
          <p:nvPr/>
        </p:nvSpPr>
        <p:spPr bwMode="auto">
          <a:xfrm>
            <a:off x="1075004" y="5163642"/>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165" name="文本框 13"/>
          <p:cNvSpPr txBox="1"/>
          <p:nvPr/>
        </p:nvSpPr>
        <p:spPr>
          <a:xfrm>
            <a:off x="1533776" y="5016795"/>
            <a:ext cx="3277397" cy="630942"/>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pPr lvl="0"/>
            <a:r>
              <a:rPr lang="zh-CN" altLang="zh-CN" sz="1400" dirty="0"/>
              <a:t>价值</a:t>
            </a:r>
            <a:r>
              <a:rPr lang="zh-CN" altLang="zh-CN" sz="1400" dirty="0" smtClean="0"/>
              <a:t>特征</a:t>
            </a:r>
            <a:r>
              <a:rPr lang="zh-CN" altLang="en-US" sz="1400" dirty="0" smtClean="0"/>
              <a:t>：</a:t>
            </a:r>
            <a:r>
              <a:rPr lang="zh-CN" altLang="zh-CN" sz="1400" dirty="0" smtClean="0"/>
              <a:t>可靠性</a:t>
            </a:r>
            <a:r>
              <a:rPr lang="zh-CN" altLang="zh-CN" sz="1400" dirty="0"/>
              <a:t>较高的信息源会围绕某领域、某主题展开报道和论述</a:t>
            </a:r>
            <a:endParaRPr lang="zh-CN" altLang="en-US" sz="1400" dirty="0"/>
          </a:p>
        </p:txBody>
      </p:sp>
      <p:sp>
        <p:nvSpPr>
          <p:cNvPr id="167" name="圆角矩形 166"/>
          <p:cNvSpPr/>
          <p:nvPr/>
        </p:nvSpPr>
        <p:spPr>
          <a:xfrm>
            <a:off x="808156" y="1363649"/>
            <a:ext cx="3481710" cy="850900"/>
          </a:xfrm>
          <a:prstGeom prst="roundRect">
            <a:avLst>
              <a:gd name="adj" fmla="val 9394"/>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dirty="0"/>
              <a:t>信息源的可靠程度可依据信息特征来推断</a:t>
            </a:r>
          </a:p>
        </p:txBody>
      </p:sp>
    </p:spTree>
    <p:extLst>
      <p:ext uri="{BB962C8B-B14F-4D97-AF65-F5344CB8AC3E}">
        <p14:creationId xmlns:p14="http://schemas.microsoft.com/office/powerpoint/2010/main" val="4285823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文本框 70"/>
          <p:cNvSpPr txBox="1"/>
          <p:nvPr/>
        </p:nvSpPr>
        <p:spPr>
          <a:xfrm>
            <a:off x="1125644" y="1247458"/>
            <a:ext cx="3057247" cy="584775"/>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r>
              <a:rPr lang="zh-CN" altLang="en-US" dirty="0" smtClean="0"/>
              <a:t>信息内容可靠度</a:t>
            </a:r>
            <a:endParaRPr lang="en-US" altLang="zh-CN" dirty="0"/>
          </a:p>
        </p:txBody>
      </p:sp>
      <p:sp>
        <p:nvSpPr>
          <p:cNvPr id="84" name="椭圆 83"/>
          <p:cNvSpPr/>
          <p:nvPr/>
        </p:nvSpPr>
        <p:spPr>
          <a:xfrm>
            <a:off x="679632" y="1316645"/>
            <a:ext cx="446012" cy="4464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rgbClr val="F784A5"/>
                </a:solidFill>
                <a:latin typeface="微软雅黑" panose="020B0503020204020204" pitchFamily="34" charset="-122"/>
                <a:ea typeface="微软雅黑" panose="020B0503020204020204" pitchFamily="34" charset="-122"/>
              </a:rPr>
              <a:t>2</a:t>
            </a:r>
            <a:endParaRPr lang="zh-CN" altLang="en-US" sz="3200" dirty="0">
              <a:solidFill>
                <a:srgbClr val="F784A5"/>
              </a:solidFill>
              <a:latin typeface="微软雅黑" panose="020B0503020204020204" pitchFamily="34" charset="-122"/>
              <a:ea typeface="微软雅黑" panose="020B0503020204020204" pitchFamily="34" charset="-122"/>
            </a:endParaRPr>
          </a:p>
        </p:txBody>
      </p:sp>
      <p:grpSp>
        <p:nvGrpSpPr>
          <p:cNvPr id="85" name="组合 84"/>
          <p:cNvGrpSpPr/>
          <p:nvPr/>
        </p:nvGrpSpPr>
        <p:grpSpPr>
          <a:xfrm>
            <a:off x="609116" y="261257"/>
            <a:ext cx="1214822" cy="760080"/>
            <a:chOff x="1922078" y="0"/>
            <a:chExt cx="8347844" cy="3447438"/>
          </a:xfrm>
        </p:grpSpPr>
        <p:grpSp>
          <p:nvGrpSpPr>
            <p:cNvPr id="86" name="组合 85"/>
            <p:cNvGrpSpPr/>
            <p:nvPr/>
          </p:nvGrpSpPr>
          <p:grpSpPr>
            <a:xfrm rot="20997101">
              <a:off x="5080902" y="0"/>
              <a:ext cx="659781" cy="793569"/>
              <a:chOff x="9397113" y="1572484"/>
              <a:chExt cx="739439" cy="900000"/>
            </a:xfrm>
          </p:grpSpPr>
          <p:pic>
            <p:nvPicPr>
              <p:cNvPr id="144" name="图片 143"/>
              <p:cNvPicPr>
                <a:picLocks noChangeAspect="1"/>
              </p:cNvPicPr>
              <p:nvPr/>
            </p:nvPicPr>
            <p:blipFill rotWithShape="1">
              <a:blip r:embed="rId2" cstate="print">
                <a:extLst>
                  <a:ext uri="{28A0092B-C50C-407E-A947-70E740481C1C}">
                    <a14:useLocalDpi xmlns:a14="http://schemas.microsoft.com/office/drawing/2010/main" val="0"/>
                  </a:ext>
                </a:extLst>
              </a:blip>
              <a:srcRect l="7621" t="-1409" r="6212" b="16890"/>
              <a:stretch/>
            </p:blipFill>
            <p:spPr>
              <a:xfrm>
                <a:off x="9402521" y="1678027"/>
                <a:ext cx="734031" cy="720000"/>
              </a:xfrm>
              <a:prstGeom prst="rect">
                <a:avLst/>
              </a:prstGeom>
            </p:spPr>
          </p:pic>
          <p:sp>
            <p:nvSpPr>
              <p:cNvPr id="145" name="椭圆 144"/>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rot="2455872">
              <a:off x="9009447" y="1071465"/>
              <a:ext cx="659781" cy="793569"/>
              <a:chOff x="8752405" y="680495"/>
              <a:chExt cx="739439" cy="900000"/>
            </a:xfrm>
          </p:grpSpPr>
          <p:pic>
            <p:nvPicPr>
              <p:cNvPr id="142" name="图片 141"/>
              <p:cNvPicPr>
                <a:picLocks noChangeAspect="1"/>
              </p:cNvPicPr>
              <p:nvPr/>
            </p:nvPicPr>
            <p:blipFill rotWithShape="1">
              <a:blip r:embed="rId3" cstate="print">
                <a:extLst>
                  <a:ext uri="{28A0092B-C50C-407E-A947-70E740481C1C}">
                    <a14:useLocalDpi xmlns:a14="http://schemas.microsoft.com/office/drawing/2010/main" val="0"/>
                  </a:ext>
                </a:extLst>
              </a:blip>
              <a:srcRect l="16849" r="13873" b="27651"/>
              <a:stretch/>
            </p:blipFill>
            <p:spPr>
              <a:xfrm>
                <a:off x="8771844" y="740799"/>
                <a:ext cx="720000" cy="751928"/>
              </a:xfrm>
              <a:prstGeom prst="rect">
                <a:avLst/>
              </a:prstGeom>
            </p:spPr>
          </p:pic>
          <p:sp>
            <p:nvSpPr>
              <p:cNvPr id="143" name="椭圆 142"/>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rot="20539373">
              <a:off x="4239050" y="1051458"/>
              <a:ext cx="642436" cy="793569"/>
              <a:chOff x="7798300" y="2128176"/>
              <a:chExt cx="720000" cy="900000"/>
            </a:xfrm>
          </p:grpSpPr>
          <p:pic>
            <p:nvPicPr>
              <p:cNvPr id="140" name="图片 139"/>
              <p:cNvPicPr>
                <a:picLocks noChangeAspect="1"/>
              </p:cNvPicPr>
              <p:nvPr/>
            </p:nvPicPr>
            <p:blipFill rotWithShape="1">
              <a:blip r:embed="rId4" cstate="print">
                <a:extLst>
                  <a:ext uri="{28A0092B-C50C-407E-A947-70E740481C1C}">
                    <a14:useLocalDpi xmlns:a14="http://schemas.microsoft.com/office/drawing/2010/main" val="0"/>
                  </a:ext>
                </a:extLst>
              </a:blip>
              <a:srcRect l="17059" t="11812" r="20535" b="18535"/>
              <a:stretch/>
            </p:blipFill>
            <p:spPr>
              <a:xfrm>
                <a:off x="7835765" y="2190111"/>
                <a:ext cx="645071" cy="720000"/>
              </a:xfrm>
              <a:prstGeom prst="rect">
                <a:avLst/>
              </a:prstGeom>
            </p:spPr>
          </p:pic>
          <p:sp>
            <p:nvSpPr>
              <p:cNvPr id="141" name="椭圆 140"/>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rot="622440">
              <a:off x="6257266" y="1278812"/>
              <a:ext cx="643355" cy="793569"/>
              <a:chOff x="5457544" y="2382484"/>
              <a:chExt cx="721030" cy="900000"/>
            </a:xfrm>
          </p:grpSpPr>
          <p:pic>
            <p:nvPicPr>
              <p:cNvPr id="138" name="图片 1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139" name="椭圆 138"/>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0" name="组合 89"/>
            <p:cNvGrpSpPr/>
            <p:nvPr/>
          </p:nvGrpSpPr>
          <p:grpSpPr>
            <a:xfrm rot="713899">
              <a:off x="6982111" y="246490"/>
              <a:ext cx="642436" cy="811512"/>
              <a:chOff x="2594245" y="3143107"/>
              <a:chExt cx="720000" cy="920349"/>
            </a:xfrm>
          </p:grpSpPr>
          <p:pic>
            <p:nvPicPr>
              <p:cNvPr id="136" name="图片 135"/>
              <p:cNvPicPr>
                <a:picLocks noChangeAspect="1"/>
              </p:cNvPicPr>
              <p:nvPr/>
            </p:nvPicPr>
            <p:blipFill rotWithShape="1">
              <a:blip r:embed="rId6" cstate="print">
                <a:extLst>
                  <a:ext uri="{28A0092B-C50C-407E-A947-70E740481C1C}">
                    <a14:useLocalDpi xmlns:a14="http://schemas.microsoft.com/office/drawing/2010/main" val="0"/>
                  </a:ext>
                </a:extLst>
              </a:blip>
              <a:srcRect l="17103" r="18740" b="27941"/>
              <a:stretch/>
            </p:blipFill>
            <p:spPr>
              <a:xfrm>
                <a:off x="2624542" y="3143107"/>
                <a:ext cx="641048" cy="720000"/>
              </a:xfrm>
              <a:prstGeom prst="rect">
                <a:avLst/>
              </a:prstGeom>
            </p:spPr>
          </p:pic>
          <p:sp>
            <p:nvSpPr>
              <p:cNvPr id="137" name="椭圆 136"/>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rot="20351331">
              <a:off x="2986611" y="357756"/>
              <a:ext cx="642436" cy="793569"/>
              <a:chOff x="3277182" y="773323"/>
              <a:chExt cx="720000" cy="900000"/>
            </a:xfrm>
          </p:grpSpPr>
          <p:sp>
            <p:nvSpPr>
              <p:cNvPr id="134" name="椭圆 133"/>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5" name="图片 1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92" name="组合 91"/>
            <p:cNvGrpSpPr/>
            <p:nvPr/>
          </p:nvGrpSpPr>
          <p:grpSpPr>
            <a:xfrm rot="1912890">
              <a:off x="7930945" y="1382649"/>
              <a:ext cx="648427" cy="793569"/>
              <a:chOff x="5384758" y="1250900"/>
              <a:chExt cx="726714" cy="900000"/>
            </a:xfrm>
          </p:grpSpPr>
          <p:sp>
            <p:nvSpPr>
              <p:cNvPr id="132" name="椭圆 131"/>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3" name="图片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93" name="组合 92"/>
            <p:cNvGrpSpPr/>
            <p:nvPr/>
          </p:nvGrpSpPr>
          <p:grpSpPr>
            <a:xfrm rot="1354213">
              <a:off x="7092076" y="1228721"/>
              <a:ext cx="642436" cy="793569"/>
              <a:chOff x="3639753" y="2488176"/>
              <a:chExt cx="720000" cy="900000"/>
            </a:xfrm>
          </p:grpSpPr>
          <p:sp>
            <p:nvSpPr>
              <p:cNvPr id="130" name="椭圆 129"/>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1" name="图片 1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94" name="组合 93"/>
            <p:cNvGrpSpPr/>
            <p:nvPr/>
          </p:nvGrpSpPr>
          <p:grpSpPr>
            <a:xfrm rot="19874646">
              <a:off x="3552291" y="1752953"/>
              <a:ext cx="647730" cy="793569"/>
              <a:chOff x="4707387" y="271511"/>
              <a:chExt cx="725933" cy="900000"/>
            </a:xfrm>
          </p:grpSpPr>
          <p:sp>
            <p:nvSpPr>
              <p:cNvPr id="128" name="椭圆 127"/>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9" name="图片 1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95" name="组合 94"/>
            <p:cNvGrpSpPr/>
            <p:nvPr/>
          </p:nvGrpSpPr>
          <p:grpSpPr>
            <a:xfrm>
              <a:off x="5902457" y="519563"/>
              <a:ext cx="647456" cy="793569"/>
              <a:chOff x="4355614" y="1671769"/>
              <a:chExt cx="725626" cy="900000"/>
            </a:xfrm>
          </p:grpSpPr>
          <p:sp>
            <p:nvSpPr>
              <p:cNvPr id="126" name="椭圆 125"/>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7" name="图片 1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96" name="组合 95"/>
            <p:cNvGrpSpPr/>
            <p:nvPr/>
          </p:nvGrpSpPr>
          <p:grpSpPr>
            <a:xfrm rot="3261331">
              <a:off x="8178834" y="2216888"/>
              <a:ext cx="645495" cy="803045"/>
              <a:chOff x="6534782" y="2204846"/>
              <a:chExt cx="732066" cy="900000"/>
            </a:xfrm>
          </p:grpSpPr>
          <p:sp>
            <p:nvSpPr>
              <p:cNvPr id="124" name="椭圆 123"/>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5" name="图片 1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97" name="组合 96"/>
            <p:cNvGrpSpPr/>
            <p:nvPr/>
          </p:nvGrpSpPr>
          <p:grpSpPr>
            <a:xfrm rot="1881527">
              <a:off x="8180043" y="493339"/>
              <a:ext cx="646830" cy="793569"/>
              <a:chOff x="5993772" y="258109"/>
              <a:chExt cx="724925" cy="900000"/>
            </a:xfrm>
          </p:grpSpPr>
          <p:sp>
            <p:nvSpPr>
              <p:cNvPr id="122" name="椭圆 121"/>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3" name="图片 1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98" name="组合 97"/>
            <p:cNvGrpSpPr/>
            <p:nvPr/>
          </p:nvGrpSpPr>
          <p:grpSpPr>
            <a:xfrm rot="3066563">
              <a:off x="9550518" y="2274810"/>
              <a:ext cx="635764" cy="803045"/>
              <a:chOff x="8806213" y="2910111"/>
              <a:chExt cx="721030" cy="900000"/>
            </a:xfrm>
          </p:grpSpPr>
          <p:sp>
            <p:nvSpPr>
              <p:cNvPr id="120" name="椭圆 119"/>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1" name="图片 12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99" name="组合 98"/>
            <p:cNvGrpSpPr/>
            <p:nvPr/>
          </p:nvGrpSpPr>
          <p:grpSpPr>
            <a:xfrm rot="20849518">
              <a:off x="5023848" y="1251597"/>
              <a:ext cx="644890" cy="793569"/>
              <a:chOff x="7330781" y="818297"/>
              <a:chExt cx="722751" cy="900000"/>
            </a:xfrm>
          </p:grpSpPr>
          <p:sp>
            <p:nvSpPr>
              <p:cNvPr id="118" name="椭圆 117"/>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9" name="图片 1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100" name="组合 99"/>
            <p:cNvGrpSpPr/>
            <p:nvPr/>
          </p:nvGrpSpPr>
          <p:grpSpPr>
            <a:xfrm rot="19756194">
              <a:off x="1922078" y="1474933"/>
              <a:ext cx="653202" cy="793569"/>
              <a:chOff x="2213446" y="1768419"/>
              <a:chExt cx="732066" cy="900000"/>
            </a:xfrm>
          </p:grpSpPr>
          <p:pic>
            <p:nvPicPr>
              <p:cNvPr id="116" name="图片 1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117" name="椭圆 116"/>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1" name="直接连接符 100"/>
            <p:cNvCxnSpPr>
              <a:stCxn id="128"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17"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34"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41"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45"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26"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18"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9"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37"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30"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2"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2"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43"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20"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24"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6" name="矩形 145"/>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4" name="组合 153"/>
          <p:cNvGrpSpPr/>
          <p:nvPr/>
        </p:nvGrpSpPr>
        <p:grpSpPr>
          <a:xfrm>
            <a:off x="655309" y="1032131"/>
            <a:ext cx="10477147" cy="66943"/>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2" name="文本框 161"/>
          <p:cNvSpPr txBox="1"/>
          <p:nvPr/>
        </p:nvSpPr>
        <p:spPr>
          <a:xfrm>
            <a:off x="2285378" y="281914"/>
            <a:ext cx="6853158" cy="707886"/>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dirty="0" smtClean="0"/>
              <a:t>依据指标：开源情报之可靠度</a:t>
            </a:r>
            <a:endParaRPr lang="zh-CN" altLang="en-US" dirty="0"/>
          </a:p>
        </p:txBody>
      </p:sp>
      <p:sp>
        <p:nvSpPr>
          <p:cNvPr id="163" name="Freeform 48"/>
          <p:cNvSpPr>
            <a:spLocks/>
          </p:cNvSpPr>
          <p:nvPr/>
        </p:nvSpPr>
        <p:spPr bwMode="gray">
          <a:xfrm flipH="1">
            <a:off x="2542547" y="2780928"/>
            <a:ext cx="3073400" cy="1555750"/>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bg1">
              <a:lumMod val="75000"/>
            </a:schemeClr>
          </a:solidFill>
          <a:ln w="28575" cmpd="sng">
            <a:solidFill>
              <a:srgbClr val="F8F8F8"/>
            </a:solidFill>
            <a:round/>
            <a:headEnd/>
            <a:tailEnd/>
          </a:ln>
          <a:effectLst>
            <a:outerShdw dist="107763" dir="2700000" algn="ctr" rotWithShape="0">
              <a:srgbClr val="1C1C1C">
                <a:alpha val="50000"/>
              </a:srgbClr>
            </a:outerShdw>
          </a:effectLst>
        </p:spPr>
        <p:txBody>
          <a:bodyPr/>
          <a:lstStyle/>
          <a:p>
            <a:pPr>
              <a:defRPr/>
            </a:pPr>
            <a:endParaRPr lang="zh-CN" altLang="en-US">
              <a:latin typeface="微软雅黑" pitchFamily="34" charset="-122"/>
              <a:ea typeface="微软雅黑" pitchFamily="34" charset="-122"/>
            </a:endParaRPr>
          </a:p>
        </p:txBody>
      </p:sp>
      <p:sp>
        <p:nvSpPr>
          <p:cNvPr id="164" name="Freeform 49"/>
          <p:cNvSpPr>
            <a:spLocks/>
          </p:cNvSpPr>
          <p:nvPr/>
        </p:nvSpPr>
        <p:spPr bwMode="gray">
          <a:xfrm>
            <a:off x="5711957" y="2780928"/>
            <a:ext cx="3075093" cy="1555750"/>
          </a:xfrm>
          <a:custGeom>
            <a:avLst/>
            <a:gdLst>
              <a:gd name="T0" fmla="*/ 2147483647 w 1299"/>
              <a:gd name="T1" fmla="*/ 2147483647 h 1008"/>
              <a:gd name="T2" fmla="*/ 2147483647 w 1299"/>
              <a:gd name="T3" fmla="*/ 2147483647 h 1008"/>
              <a:gd name="T4" fmla="*/ 2147483647 w 1299"/>
              <a:gd name="T5" fmla="*/ 2147483647 h 1008"/>
              <a:gd name="T6" fmla="*/ 2147483647 w 1299"/>
              <a:gd name="T7" fmla="*/ 0 h 1008"/>
              <a:gd name="T8" fmla="*/ 2147483647 w 1299"/>
              <a:gd name="T9" fmla="*/ 0 h 1008"/>
              <a:gd name="T10" fmla="*/ 0 w 1299"/>
              <a:gd name="T11" fmla="*/ 2147483647 h 1008"/>
              <a:gd name="T12" fmla="*/ 2147483647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3DA2CB"/>
          </a:solidFill>
          <a:ln w="28575" cmpd="sng">
            <a:solidFill>
              <a:srgbClr val="F8F8F8"/>
            </a:solidFill>
            <a:round/>
            <a:headEnd/>
            <a:tailEnd/>
          </a:ln>
          <a:effectLst>
            <a:outerShdw dist="107763" dir="2700000" algn="ctr" rotWithShape="0">
              <a:srgbClr val="1C1C1C">
                <a:alpha val="50000"/>
              </a:srgbClr>
            </a:outerShdw>
          </a:effectLst>
        </p:spPr>
        <p:txBody>
          <a:bodyPr/>
          <a:lstStyle/>
          <a:p>
            <a:endParaRPr lang="zh-CN" altLang="en-US">
              <a:latin typeface="微软雅黑" pitchFamily="34" charset="-122"/>
              <a:ea typeface="微软雅黑" pitchFamily="34" charset="-122"/>
            </a:endParaRPr>
          </a:p>
        </p:txBody>
      </p:sp>
      <p:sp>
        <p:nvSpPr>
          <p:cNvPr id="165" name="Freeform 50"/>
          <p:cNvSpPr>
            <a:spLocks/>
          </p:cNvSpPr>
          <p:nvPr/>
        </p:nvSpPr>
        <p:spPr bwMode="gray">
          <a:xfrm>
            <a:off x="2543605" y="4437112"/>
            <a:ext cx="3073400" cy="1614170"/>
          </a:xfrm>
          <a:custGeom>
            <a:avLst/>
            <a:gdLst>
              <a:gd name="T0" fmla="*/ 2147483647 w 1299"/>
              <a:gd name="T1" fmla="*/ 2147483647 h 1008"/>
              <a:gd name="T2" fmla="*/ 2147483647 w 1299"/>
              <a:gd name="T3" fmla="*/ 2147483647 h 1008"/>
              <a:gd name="T4" fmla="*/ 2147483647 w 1299"/>
              <a:gd name="T5" fmla="*/ 2147483647 h 1008"/>
              <a:gd name="T6" fmla="*/ 2147483647 w 1299"/>
              <a:gd name="T7" fmla="*/ 0 h 1008"/>
              <a:gd name="T8" fmla="*/ 2147483647 w 1299"/>
              <a:gd name="T9" fmla="*/ 0 h 1008"/>
              <a:gd name="T10" fmla="*/ 0 w 1299"/>
              <a:gd name="T11" fmla="*/ 2147483647 h 1008"/>
              <a:gd name="T12" fmla="*/ 2147483647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3DA2CB"/>
          </a:solidFill>
          <a:ln w="28575" cmpd="sng">
            <a:solidFill>
              <a:srgbClr val="31B5D6"/>
            </a:solidFill>
            <a:round/>
            <a:headEnd/>
            <a:tailEnd/>
          </a:ln>
          <a:effectLst>
            <a:outerShdw dist="107763" dir="2700000" algn="ctr" rotWithShape="0">
              <a:srgbClr val="1C1C1C">
                <a:alpha val="50000"/>
              </a:srgbClr>
            </a:outerShdw>
          </a:effectLst>
        </p:spPr>
        <p:txBody>
          <a:bodyPr/>
          <a:lstStyle/>
          <a:p>
            <a:endParaRPr lang="zh-CN" altLang="en-US">
              <a:latin typeface="微软雅黑" pitchFamily="34" charset="-122"/>
              <a:ea typeface="微软雅黑" pitchFamily="34" charset="-122"/>
            </a:endParaRPr>
          </a:p>
        </p:txBody>
      </p:sp>
      <p:sp>
        <p:nvSpPr>
          <p:cNvPr id="166" name="Freeform 51"/>
          <p:cNvSpPr>
            <a:spLocks/>
          </p:cNvSpPr>
          <p:nvPr/>
        </p:nvSpPr>
        <p:spPr bwMode="gray">
          <a:xfrm flipH="1">
            <a:off x="5711957" y="4437112"/>
            <a:ext cx="3075093" cy="1614170"/>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bg1">
              <a:lumMod val="75000"/>
            </a:schemeClr>
          </a:solidFill>
          <a:ln w="28575" cmpd="sng">
            <a:solidFill>
              <a:srgbClr val="F8F8F8"/>
            </a:solidFill>
            <a:round/>
            <a:headEnd/>
            <a:tailEnd/>
          </a:ln>
          <a:effectLst>
            <a:outerShdw dist="107763" dir="2700000" algn="ctr" rotWithShape="0">
              <a:srgbClr val="1C1C1C">
                <a:alpha val="50000"/>
              </a:srgbClr>
            </a:outerShdw>
          </a:effectLst>
        </p:spPr>
        <p:txBody>
          <a:bodyPr/>
          <a:lstStyle/>
          <a:p>
            <a:pPr>
              <a:defRPr/>
            </a:pPr>
            <a:endParaRPr lang="zh-CN" altLang="en-US">
              <a:latin typeface="微软雅黑" pitchFamily="34" charset="-122"/>
              <a:ea typeface="微软雅黑" pitchFamily="34" charset="-122"/>
            </a:endParaRPr>
          </a:p>
        </p:txBody>
      </p:sp>
      <p:sp>
        <p:nvSpPr>
          <p:cNvPr id="167" name="Rectangle 59"/>
          <p:cNvSpPr>
            <a:spLocks noChangeArrowheads="1"/>
          </p:cNvSpPr>
          <p:nvPr/>
        </p:nvSpPr>
        <p:spPr bwMode="auto">
          <a:xfrm>
            <a:off x="2927780" y="3084121"/>
            <a:ext cx="261112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solidFill>
                  <a:schemeClr val="bg1"/>
                </a:solidFill>
                <a:latin typeface="微软雅黑" pitchFamily="34" charset="-122"/>
                <a:ea typeface="微软雅黑" pitchFamily="34" charset="-122"/>
              </a:rPr>
              <a:t>1</a:t>
            </a:r>
            <a:r>
              <a:rPr lang="zh-CN" altLang="en-US" dirty="0" smtClean="0">
                <a:solidFill>
                  <a:schemeClr val="bg1"/>
                </a:solidFill>
                <a:latin typeface="微软雅黑" pitchFamily="34" charset="-122"/>
                <a:ea typeface="微软雅黑" pitchFamily="34" charset="-122"/>
              </a:rPr>
              <a:t>、</a:t>
            </a:r>
            <a:r>
              <a:rPr lang="zh-CN" altLang="zh-CN" dirty="0">
                <a:solidFill>
                  <a:schemeClr val="bg1"/>
                </a:solidFill>
                <a:latin typeface="微软雅黑" pitchFamily="34" charset="-122"/>
                <a:ea typeface="微软雅黑" pitchFamily="34" charset="-122"/>
              </a:rPr>
              <a:t>明确公开源数据、公开源信息和公开源情报的区别</a:t>
            </a:r>
            <a:endParaRPr lang="en-US" altLang="zh-CN" dirty="0">
              <a:solidFill>
                <a:schemeClr val="bg1"/>
              </a:solidFill>
              <a:latin typeface="微软雅黑" pitchFamily="34" charset="-122"/>
              <a:ea typeface="微软雅黑" pitchFamily="34" charset="-122"/>
            </a:endParaRPr>
          </a:p>
        </p:txBody>
      </p:sp>
      <p:sp>
        <p:nvSpPr>
          <p:cNvPr id="168" name="Rectangle 60"/>
          <p:cNvSpPr>
            <a:spLocks noChangeArrowheads="1"/>
          </p:cNvSpPr>
          <p:nvPr/>
        </p:nvSpPr>
        <p:spPr bwMode="auto">
          <a:xfrm>
            <a:off x="5989240" y="3220398"/>
            <a:ext cx="26111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solidFill>
                  <a:schemeClr val="bg1"/>
                </a:solidFill>
                <a:latin typeface="微软雅黑" pitchFamily="34" charset="-122"/>
                <a:ea typeface="微软雅黑" pitchFamily="34" charset="-122"/>
              </a:rPr>
              <a:t>2</a:t>
            </a:r>
            <a:r>
              <a:rPr lang="zh-CN" altLang="en-US" dirty="0" smtClean="0">
                <a:solidFill>
                  <a:schemeClr val="bg1"/>
                </a:solidFill>
                <a:latin typeface="微软雅黑" pitchFamily="34" charset="-122"/>
                <a:ea typeface="微软雅黑" pitchFamily="34" charset="-122"/>
              </a:rPr>
              <a:t>、</a:t>
            </a:r>
            <a:r>
              <a:rPr lang="zh-CN" altLang="zh-CN" dirty="0">
                <a:solidFill>
                  <a:schemeClr val="bg1"/>
                </a:solidFill>
                <a:latin typeface="微软雅黑" pitchFamily="34" charset="-122"/>
                <a:ea typeface="微软雅黑" pitchFamily="34" charset="-122"/>
              </a:rPr>
              <a:t>考察信息所表述的内容足否合情合理</a:t>
            </a:r>
            <a:endParaRPr lang="en-US" altLang="zh-CN" dirty="0">
              <a:solidFill>
                <a:schemeClr val="bg1"/>
              </a:solidFill>
              <a:latin typeface="微软雅黑" pitchFamily="34" charset="-122"/>
              <a:ea typeface="微软雅黑" pitchFamily="34" charset="-122"/>
            </a:endParaRPr>
          </a:p>
        </p:txBody>
      </p:sp>
      <p:sp>
        <p:nvSpPr>
          <p:cNvPr id="169" name="Rectangle 61"/>
          <p:cNvSpPr>
            <a:spLocks noChangeArrowheads="1"/>
          </p:cNvSpPr>
          <p:nvPr/>
        </p:nvSpPr>
        <p:spPr bwMode="auto">
          <a:xfrm>
            <a:off x="2926723" y="4738082"/>
            <a:ext cx="245872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solidFill>
                  <a:schemeClr val="bg1"/>
                </a:solidFill>
                <a:latin typeface="微软雅黑" pitchFamily="34" charset="-122"/>
                <a:ea typeface="微软雅黑" pitchFamily="34" charset="-122"/>
              </a:rPr>
              <a:t>3</a:t>
            </a:r>
            <a:r>
              <a:rPr lang="zh-CN" altLang="en-US" dirty="0" smtClean="0">
                <a:solidFill>
                  <a:schemeClr val="bg1"/>
                </a:solidFill>
                <a:latin typeface="微软雅黑" pitchFamily="34" charset="-122"/>
                <a:ea typeface="微软雅黑" pitchFamily="34" charset="-122"/>
              </a:rPr>
              <a:t>、</a:t>
            </a:r>
            <a:r>
              <a:rPr lang="zh-CN" altLang="zh-CN" dirty="0">
                <a:solidFill>
                  <a:schemeClr val="bg1"/>
                </a:solidFill>
                <a:latin typeface="微软雅黑" pitchFamily="34" charset="-122"/>
                <a:ea typeface="微软雅黑" pitchFamily="34" charset="-122"/>
              </a:rPr>
              <a:t>高可靠性的内容一般行文直截了当、清晰准确</a:t>
            </a:r>
            <a:endParaRPr lang="en-US" altLang="zh-CN" dirty="0">
              <a:solidFill>
                <a:schemeClr val="bg1"/>
              </a:solidFill>
              <a:latin typeface="微软雅黑" pitchFamily="34" charset="-122"/>
              <a:ea typeface="微软雅黑" pitchFamily="34" charset="-122"/>
            </a:endParaRPr>
          </a:p>
        </p:txBody>
      </p:sp>
      <p:sp>
        <p:nvSpPr>
          <p:cNvPr id="170" name="Rectangle 62"/>
          <p:cNvSpPr>
            <a:spLocks noChangeArrowheads="1"/>
          </p:cNvSpPr>
          <p:nvPr/>
        </p:nvSpPr>
        <p:spPr bwMode="auto">
          <a:xfrm>
            <a:off x="6004057" y="4694197"/>
            <a:ext cx="26111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solidFill>
                  <a:schemeClr val="bg1"/>
                </a:solidFill>
                <a:latin typeface="微软雅黑" pitchFamily="34" charset="-122"/>
                <a:ea typeface="微软雅黑" pitchFamily="34" charset="-122"/>
              </a:rPr>
              <a:t>4</a:t>
            </a:r>
            <a:r>
              <a:rPr lang="zh-CN" altLang="en-US" dirty="0" smtClean="0">
                <a:solidFill>
                  <a:schemeClr val="bg1"/>
                </a:solidFill>
                <a:latin typeface="微软雅黑" pitchFamily="34" charset="-122"/>
                <a:ea typeface="微软雅黑" pitchFamily="34" charset="-122"/>
              </a:rPr>
              <a:t>、</a:t>
            </a:r>
            <a:r>
              <a:rPr lang="zh-CN" altLang="zh-CN" dirty="0">
                <a:solidFill>
                  <a:schemeClr val="bg1"/>
                </a:solidFill>
                <a:latin typeface="微软雅黑" pitchFamily="34" charset="-122"/>
                <a:ea typeface="微软雅黑" pitchFamily="34" charset="-122"/>
              </a:rPr>
              <a:t>从参考引用文献角度考察，高可靠性的内容会为数字、主要观点标引出处</a:t>
            </a:r>
            <a:endParaRPr lang="en-US" altLang="zh-CN"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8658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animEffect transition="in" filter="fade">
                                      <p:cBhvr>
                                        <p:cTn id="7" dur="500"/>
                                        <p:tgtEl>
                                          <p:spTgt spid="16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fade">
                                      <p:cBhvr>
                                        <p:cTn id="10" dur="500"/>
                                        <p:tgtEl>
                                          <p:spTgt spid="16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64"/>
                                        </p:tgtEl>
                                        <p:attrNameLst>
                                          <p:attrName>style.visibility</p:attrName>
                                        </p:attrNameLst>
                                      </p:cBhvr>
                                      <p:to>
                                        <p:strVal val="visible"/>
                                      </p:to>
                                    </p:set>
                                    <p:animEffect transition="in" filter="fade">
                                      <p:cBhvr>
                                        <p:cTn id="15" dur="1000"/>
                                        <p:tgtEl>
                                          <p:spTgt spid="164"/>
                                        </p:tgtEl>
                                      </p:cBhvr>
                                    </p:animEffect>
                                    <p:anim calcmode="lin" valueType="num">
                                      <p:cBhvr>
                                        <p:cTn id="16" dur="1000" fill="hold"/>
                                        <p:tgtEl>
                                          <p:spTgt spid="164"/>
                                        </p:tgtEl>
                                        <p:attrNameLst>
                                          <p:attrName>ppt_x</p:attrName>
                                        </p:attrNameLst>
                                      </p:cBhvr>
                                      <p:tavLst>
                                        <p:tav tm="0">
                                          <p:val>
                                            <p:strVal val="#ppt_x"/>
                                          </p:val>
                                        </p:tav>
                                        <p:tav tm="100000">
                                          <p:val>
                                            <p:strVal val="#ppt_x"/>
                                          </p:val>
                                        </p:tav>
                                      </p:tavLst>
                                    </p:anim>
                                    <p:anim calcmode="lin" valueType="num">
                                      <p:cBhvr>
                                        <p:cTn id="17" dur="1000" fill="hold"/>
                                        <p:tgtEl>
                                          <p:spTgt spid="16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68"/>
                                        </p:tgtEl>
                                        <p:attrNameLst>
                                          <p:attrName>style.visibility</p:attrName>
                                        </p:attrNameLst>
                                      </p:cBhvr>
                                      <p:to>
                                        <p:strVal val="visible"/>
                                      </p:to>
                                    </p:set>
                                    <p:animEffect transition="in" filter="fade">
                                      <p:cBhvr>
                                        <p:cTn id="20" dur="1000"/>
                                        <p:tgtEl>
                                          <p:spTgt spid="168"/>
                                        </p:tgtEl>
                                      </p:cBhvr>
                                    </p:animEffect>
                                    <p:anim calcmode="lin" valueType="num">
                                      <p:cBhvr>
                                        <p:cTn id="21" dur="1000" fill="hold"/>
                                        <p:tgtEl>
                                          <p:spTgt spid="168"/>
                                        </p:tgtEl>
                                        <p:attrNameLst>
                                          <p:attrName>ppt_x</p:attrName>
                                        </p:attrNameLst>
                                      </p:cBhvr>
                                      <p:tavLst>
                                        <p:tav tm="0">
                                          <p:val>
                                            <p:strVal val="#ppt_x"/>
                                          </p:val>
                                        </p:tav>
                                        <p:tav tm="100000">
                                          <p:val>
                                            <p:strVal val="#ppt_x"/>
                                          </p:val>
                                        </p:tav>
                                      </p:tavLst>
                                    </p:anim>
                                    <p:anim calcmode="lin" valueType="num">
                                      <p:cBhvr>
                                        <p:cTn id="22" dur="1000" fill="hold"/>
                                        <p:tgtEl>
                                          <p:spTgt spid="16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fade">
                                      <p:cBhvr>
                                        <p:cTn id="27" dur="500"/>
                                        <p:tgtEl>
                                          <p:spTgt spid="16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5"/>
                                        </p:tgtEl>
                                        <p:attrNameLst>
                                          <p:attrName>style.visibility</p:attrName>
                                        </p:attrNameLst>
                                      </p:cBhvr>
                                      <p:to>
                                        <p:strVal val="visible"/>
                                      </p:to>
                                    </p:set>
                                    <p:animEffect transition="in" filter="fade">
                                      <p:cBhvr>
                                        <p:cTn id="30" dur="500"/>
                                        <p:tgtEl>
                                          <p:spTgt spid="16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70"/>
                                        </p:tgtEl>
                                        <p:attrNameLst>
                                          <p:attrName>style.visibility</p:attrName>
                                        </p:attrNameLst>
                                      </p:cBhvr>
                                      <p:to>
                                        <p:strVal val="visible"/>
                                      </p:to>
                                    </p:set>
                                    <p:animEffect transition="in" filter="fade">
                                      <p:cBhvr>
                                        <p:cTn id="35" dur="1000"/>
                                        <p:tgtEl>
                                          <p:spTgt spid="170"/>
                                        </p:tgtEl>
                                      </p:cBhvr>
                                    </p:animEffect>
                                    <p:anim calcmode="lin" valueType="num">
                                      <p:cBhvr>
                                        <p:cTn id="36" dur="1000" fill="hold"/>
                                        <p:tgtEl>
                                          <p:spTgt spid="170"/>
                                        </p:tgtEl>
                                        <p:attrNameLst>
                                          <p:attrName>ppt_x</p:attrName>
                                        </p:attrNameLst>
                                      </p:cBhvr>
                                      <p:tavLst>
                                        <p:tav tm="0">
                                          <p:val>
                                            <p:strVal val="#ppt_x"/>
                                          </p:val>
                                        </p:tav>
                                        <p:tav tm="100000">
                                          <p:val>
                                            <p:strVal val="#ppt_x"/>
                                          </p:val>
                                        </p:tav>
                                      </p:tavLst>
                                    </p:anim>
                                    <p:anim calcmode="lin" valueType="num">
                                      <p:cBhvr>
                                        <p:cTn id="37" dur="1000" fill="hold"/>
                                        <p:tgtEl>
                                          <p:spTgt spid="170"/>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66"/>
                                        </p:tgtEl>
                                        <p:attrNameLst>
                                          <p:attrName>style.visibility</p:attrName>
                                        </p:attrNameLst>
                                      </p:cBhvr>
                                      <p:to>
                                        <p:strVal val="visible"/>
                                      </p:to>
                                    </p:set>
                                    <p:animEffect transition="in" filter="fade">
                                      <p:cBhvr>
                                        <p:cTn id="40" dur="1000"/>
                                        <p:tgtEl>
                                          <p:spTgt spid="166"/>
                                        </p:tgtEl>
                                      </p:cBhvr>
                                    </p:animEffect>
                                    <p:anim calcmode="lin" valueType="num">
                                      <p:cBhvr>
                                        <p:cTn id="41" dur="1000" fill="hold"/>
                                        <p:tgtEl>
                                          <p:spTgt spid="166"/>
                                        </p:tgtEl>
                                        <p:attrNameLst>
                                          <p:attrName>ppt_x</p:attrName>
                                        </p:attrNameLst>
                                      </p:cBhvr>
                                      <p:tavLst>
                                        <p:tav tm="0">
                                          <p:val>
                                            <p:strVal val="#ppt_x"/>
                                          </p:val>
                                        </p:tav>
                                        <p:tav tm="100000">
                                          <p:val>
                                            <p:strVal val="#ppt_x"/>
                                          </p:val>
                                        </p:tav>
                                      </p:tavLst>
                                    </p:anim>
                                    <p:anim calcmode="lin" valueType="num">
                                      <p:cBhvr>
                                        <p:cTn id="42" dur="1000" fill="hold"/>
                                        <p:tgtEl>
                                          <p:spTgt spid="1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5" grpId="0" animBg="1"/>
      <p:bldP spid="167" grpId="0"/>
      <p:bldP spid="168" grpId="0"/>
      <p:bldP spid="169" grpId="0"/>
      <p:bldP spid="17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82" name="圆角矩形 181"/>
          <p:cNvSpPr/>
          <p:nvPr/>
        </p:nvSpPr>
        <p:spPr>
          <a:xfrm>
            <a:off x="717310" y="1229183"/>
            <a:ext cx="3624174" cy="1725625"/>
          </a:xfrm>
          <a:prstGeom prst="roundRect">
            <a:avLst/>
          </a:prstGeom>
        </p:spPr>
        <p:style>
          <a:lnRef idx="0">
            <a:schemeClr val="lt1">
              <a:hueOff val="0"/>
              <a:satOff val="0"/>
              <a:lumOff val="0"/>
              <a:alphaOff val="0"/>
            </a:schemeClr>
          </a:lnRef>
          <a:fillRef idx="3">
            <a:schemeClr val="accent1">
              <a:alpha val="90000"/>
              <a:hueOff val="0"/>
              <a:satOff val="0"/>
              <a:lumOff val="0"/>
              <a:alphaOff val="0"/>
            </a:schemeClr>
          </a:fillRef>
          <a:effectRef idx="2">
            <a:schemeClr val="accent1">
              <a:alpha val="90000"/>
              <a:hueOff val="0"/>
              <a:satOff val="0"/>
              <a:lumOff val="0"/>
              <a:alphaOff val="0"/>
            </a:schemeClr>
          </a:effectRef>
          <a:fontRef idx="minor">
            <a:schemeClr val="lt1"/>
          </a:fontRef>
        </p:style>
      </p:sp>
      <p:grpSp>
        <p:nvGrpSpPr>
          <p:cNvPr id="85" name="组合 84"/>
          <p:cNvGrpSpPr/>
          <p:nvPr/>
        </p:nvGrpSpPr>
        <p:grpSpPr>
          <a:xfrm>
            <a:off x="609116" y="261257"/>
            <a:ext cx="1214822" cy="760080"/>
            <a:chOff x="1922078" y="0"/>
            <a:chExt cx="8347844" cy="3447438"/>
          </a:xfrm>
        </p:grpSpPr>
        <p:grpSp>
          <p:nvGrpSpPr>
            <p:cNvPr id="86" name="组合 85"/>
            <p:cNvGrpSpPr/>
            <p:nvPr/>
          </p:nvGrpSpPr>
          <p:grpSpPr>
            <a:xfrm rot="20997101">
              <a:off x="5080902" y="0"/>
              <a:ext cx="659781" cy="793569"/>
              <a:chOff x="9397113" y="1572484"/>
              <a:chExt cx="739439" cy="900000"/>
            </a:xfrm>
          </p:grpSpPr>
          <p:pic>
            <p:nvPicPr>
              <p:cNvPr id="144" name="图片 143"/>
              <p:cNvPicPr>
                <a:picLocks noChangeAspect="1"/>
              </p:cNvPicPr>
              <p:nvPr/>
            </p:nvPicPr>
            <p:blipFill rotWithShape="1">
              <a:blip r:embed="rId4" cstate="print">
                <a:extLst>
                  <a:ext uri="{28A0092B-C50C-407E-A947-70E740481C1C}">
                    <a14:useLocalDpi xmlns:a14="http://schemas.microsoft.com/office/drawing/2010/main" val="0"/>
                  </a:ext>
                </a:extLst>
              </a:blip>
              <a:srcRect l="7621" t="-1409" r="6212" b="16890"/>
              <a:stretch/>
            </p:blipFill>
            <p:spPr>
              <a:xfrm>
                <a:off x="9402521" y="1678027"/>
                <a:ext cx="734031" cy="720000"/>
              </a:xfrm>
              <a:prstGeom prst="rect">
                <a:avLst/>
              </a:prstGeom>
            </p:spPr>
          </p:pic>
          <p:sp>
            <p:nvSpPr>
              <p:cNvPr id="145" name="椭圆 144"/>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rot="2455872">
              <a:off x="9009447" y="1071465"/>
              <a:ext cx="659781" cy="793569"/>
              <a:chOff x="8752405" y="680495"/>
              <a:chExt cx="739439" cy="900000"/>
            </a:xfrm>
          </p:grpSpPr>
          <p:pic>
            <p:nvPicPr>
              <p:cNvPr id="142" name="图片 141"/>
              <p:cNvPicPr>
                <a:picLocks noChangeAspect="1"/>
              </p:cNvPicPr>
              <p:nvPr/>
            </p:nvPicPr>
            <p:blipFill rotWithShape="1">
              <a:blip r:embed="rId5" cstate="print">
                <a:extLst>
                  <a:ext uri="{28A0092B-C50C-407E-A947-70E740481C1C}">
                    <a14:useLocalDpi xmlns:a14="http://schemas.microsoft.com/office/drawing/2010/main" val="0"/>
                  </a:ext>
                </a:extLst>
              </a:blip>
              <a:srcRect l="16849" r="13873" b="27651"/>
              <a:stretch/>
            </p:blipFill>
            <p:spPr>
              <a:xfrm>
                <a:off x="8771844" y="740799"/>
                <a:ext cx="720000" cy="751928"/>
              </a:xfrm>
              <a:prstGeom prst="rect">
                <a:avLst/>
              </a:prstGeom>
            </p:spPr>
          </p:pic>
          <p:sp>
            <p:nvSpPr>
              <p:cNvPr id="143" name="椭圆 142"/>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rot="20539373">
              <a:off x="4239050" y="1051458"/>
              <a:ext cx="642436" cy="793569"/>
              <a:chOff x="7798300" y="2128176"/>
              <a:chExt cx="720000" cy="900000"/>
            </a:xfrm>
          </p:grpSpPr>
          <p:pic>
            <p:nvPicPr>
              <p:cNvPr id="140" name="图片 139"/>
              <p:cNvPicPr>
                <a:picLocks noChangeAspect="1"/>
              </p:cNvPicPr>
              <p:nvPr/>
            </p:nvPicPr>
            <p:blipFill rotWithShape="1">
              <a:blip r:embed="rId6" cstate="print">
                <a:extLst>
                  <a:ext uri="{28A0092B-C50C-407E-A947-70E740481C1C}">
                    <a14:useLocalDpi xmlns:a14="http://schemas.microsoft.com/office/drawing/2010/main" val="0"/>
                  </a:ext>
                </a:extLst>
              </a:blip>
              <a:srcRect l="17059" t="11812" r="20535" b="18535"/>
              <a:stretch/>
            </p:blipFill>
            <p:spPr>
              <a:xfrm>
                <a:off x="7835765" y="2190111"/>
                <a:ext cx="645071" cy="720000"/>
              </a:xfrm>
              <a:prstGeom prst="rect">
                <a:avLst/>
              </a:prstGeom>
            </p:spPr>
          </p:pic>
          <p:sp>
            <p:nvSpPr>
              <p:cNvPr id="141" name="椭圆 140"/>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rot="622440">
              <a:off x="6257266" y="1278812"/>
              <a:ext cx="643355" cy="793569"/>
              <a:chOff x="5457544" y="2382484"/>
              <a:chExt cx="721030" cy="900000"/>
            </a:xfrm>
          </p:grpSpPr>
          <p:pic>
            <p:nvPicPr>
              <p:cNvPr id="138" name="图片 13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139" name="椭圆 138"/>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0" name="组合 89"/>
            <p:cNvGrpSpPr/>
            <p:nvPr/>
          </p:nvGrpSpPr>
          <p:grpSpPr>
            <a:xfrm rot="713899">
              <a:off x="6982111" y="246490"/>
              <a:ext cx="642436" cy="811512"/>
              <a:chOff x="2594245" y="3143107"/>
              <a:chExt cx="720000" cy="920349"/>
            </a:xfrm>
          </p:grpSpPr>
          <p:pic>
            <p:nvPicPr>
              <p:cNvPr id="136" name="图片 135"/>
              <p:cNvPicPr>
                <a:picLocks noChangeAspect="1"/>
              </p:cNvPicPr>
              <p:nvPr/>
            </p:nvPicPr>
            <p:blipFill rotWithShape="1">
              <a:blip r:embed="rId8" cstate="print">
                <a:extLst>
                  <a:ext uri="{28A0092B-C50C-407E-A947-70E740481C1C}">
                    <a14:useLocalDpi xmlns:a14="http://schemas.microsoft.com/office/drawing/2010/main" val="0"/>
                  </a:ext>
                </a:extLst>
              </a:blip>
              <a:srcRect l="17103" r="18740" b="27941"/>
              <a:stretch/>
            </p:blipFill>
            <p:spPr>
              <a:xfrm>
                <a:off x="2624542" y="3143107"/>
                <a:ext cx="641048" cy="720000"/>
              </a:xfrm>
              <a:prstGeom prst="rect">
                <a:avLst/>
              </a:prstGeom>
            </p:spPr>
          </p:pic>
          <p:sp>
            <p:nvSpPr>
              <p:cNvPr id="137" name="椭圆 136"/>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rot="20351331">
              <a:off x="2986611" y="357756"/>
              <a:ext cx="642436" cy="793569"/>
              <a:chOff x="3277182" y="773323"/>
              <a:chExt cx="720000" cy="900000"/>
            </a:xfrm>
          </p:grpSpPr>
          <p:sp>
            <p:nvSpPr>
              <p:cNvPr id="134" name="椭圆 133"/>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5" name="图片 1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92" name="组合 91"/>
            <p:cNvGrpSpPr/>
            <p:nvPr/>
          </p:nvGrpSpPr>
          <p:grpSpPr>
            <a:xfrm rot="1912890">
              <a:off x="7930945" y="1382649"/>
              <a:ext cx="648427" cy="793569"/>
              <a:chOff x="5384758" y="1250900"/>
              <a:chExt cx="726714" cy="900000"/>
            </a:xfrm>
          </p:grpSpPr>
          <p:sp>
            <p:nvSpPr>
              <p:cNvPr id="132" name="椭圆 131"/>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3" name="图片 13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93" name="组合 92"/>
            <p:cNvGrpSpPr/>
            <p:nvPr/>
          </p:nvGrpSpPr>
          <p:grpSpPr>
            <a:xfrm rot="1354213">
              <a:off x="7092076" y="1228721"/>
              <a:ext cx="642436" cy="793569"/>
              <a:chOff x="3639753" y="2488176"/>
              <a:chExt cx="720000" cy="900000"/>
            </a:xfrm>
          </p:grpSpPr>
          <p:sp>
            <p:nvSpPr>
              <p:cNvPr id="130" name="椭圆 129"/>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1" name="图片 1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94" name="组合 93"/>
            <p:cNvGrpSpPr/>
            <p:nvPr/>
          </p:nvGrpSpPr>
          <p:grpSpPr>
            <a:xfrm rot="19874646">
              <a:off x="3552291" y="1752953"/>
              <a:ext cx="647730" cy="793569"/>
              <a:chOff x="4707387" y="271511"/>
              <a:chExt cx="725933" cy="900000"/>
            </a:xfrm>
          </p:grpSpPr>
          <p:sp>
            <p:nvSpPr>
              <p:cNvPr id="128" name="椭圆 127"/>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9" name="图片 12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95" name="组合 94"/>
            <p:cNvGrpSpPr/>
            <p:nvPr/>
          </p:nvGrpSpPr>
          <p:grpSpPr>
            <a:xfrm>
              <a:off x="5902457" y="519563"/>
              <a:ext cx="647456" cy="793569"/>
              <a:chOff x="4355614" y="1671769"/>
              <a:chExt cx="725626" cy="900000"/>
            </a:xfrm>
          </p:grpSpPr>
          <p:sp>
            <p:nvSpPr>
              <p:cNvPr id="126" name="椭圆 125"/>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7" name="图片 12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96" name="组合 95"/>
            <p:cNvGrpSpPr/>
            <p:nvPr/>
          </p:nvGrpSpPr>
          <p:grpSpPr>
            <a:xfrm rot="3261331">
              <a:off x="8178834" y="2216888"/>
              <a:ext cx="645495" cy="803045"/>
              <a:chOff x="6534782" y="2204846"/>
              <a:chExt cx="732066" cy="900000"/>
            </a:xfrm>
          </p:grpSpPr>
          <p:sp>
            <p:nvSpPr>
              <p:cNvPr id="124" name="椭圆 123"/>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5" name="图片 124"/>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97" name="组合 96"/>
            <p:cNvGrpSpPr/>
            <p:nvPr/>
          </p:nvGrpSpPr>
          <p:grpSpPr>
            <a:xfrm rot="1881527">
              <a:off x="8180043" y="493339"/>
              <a:ext cx="646830" cy="793569"/>
              <a:chOff x="5993772" y="258109"/>
              <a:chExt cx="724925" cy="900000"/>
            </a:xfrm>
          </p:grpSpPr>
          <p:sp>
            <p:nvSpPr>
              <p:cNvPr id="122" name="椭圆 121"/>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3" name="图片 12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98" name="组合 97"/>
            <p:cNvGrpSpPr/>
            <p:nvPr/>
          </p:nvGrpSpPr>
          <p:grpSpPr>
            <a:xfrm rot="3066563">
              <a:off x="9550518" y="2274810"/>
              <a:ext cx="635764" cy="803045"/>
              <a:chOff x="8806213" y="2910111"/>
              <a:chExt cx="721030" cy="900000"/>
            </a:xfrm>
          </p:grpSpPr>
          <p:sp>
            <p:nvSpPr>
              <p:cNvPr id="120" name="椭圆 119"/>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1" name="图片 120"/>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99" name="组合 98"/>
            <p:cNvGrpSpPr/>
            <p:nvPr/>
          </p:nvGrpSpPr>
          <p:grpSpPr>
            <a:xfrm rot="20849518">
              <a:off x="5023848" y="1251597"/>
              <a:ext cx="644890" cy="793569"/>
              <a:chOff x="7330781" y="818297"/>
              <a:chExt cx="722751" cy="900000"/>
            </a:xfrm>
          </p:grpSpPr>
          <p:sp>
            <p:nvSpPr>
              <p:cNvPr id="118" name="椭圆 117"/>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9" name="图片 11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100" name="组合 99"/>
            <p:cNvGrpSpPr/>
            <p:nvPr/>
          </p:nvGrpSpPr>
          <p:grpSpPr>
            <a:xfrm rot="19756194">
              <a:off x="1922078" y="1474933"/>
              <a:ext cx="653202" cy="793569"/>
              <a:chOff x="2213446" y="1768419"/>
              <a:chExt cx="732066" cy="900000"/>
            </a:xfrm>
          </p:grpSpPr>
          <p:pic>
            <p:nvPicPr>
              <p:cNvPr id="116" name="图片 115"/>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117" name="椭圆 116"/>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1" name="直接连接符 100"/>
            <p:cNvCxnSpPr>
              <a:stCxn id="128"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17"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34"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41"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45"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26"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18"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9"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37"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30"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2"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2"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43"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20"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24"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6" name="矩形 145"/>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4" name="组合 153"/>
          <p:cNvGrpSpPr/>
          <p:nvPr/>
        </p:nvGrpSpPr>
        <p:grpSpPr>
          <a:xfrm>
            <a:off x="655309" y="1032131"/>
            <a:ext cx="10477147" cy="66943"/>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2" name="文本框 161"/>
          <p:cNvSpPr txBox="1"/>
          <p:nvPr/>
        </p:nvSpPr>
        <p:spPr>
          <a:xfrm>
            <a:off x="2278556" y="304238"/>
            <a:ext cx="6853158" cy="707886"/>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dirty="0" smtClean="0"/>
              <a:t>依据指标：开源情报之可靠度</a:t>
            </a:r>
            <a:endParaRPr lang="zh-CN" altLang="en-US" dirty="0"/>
          </a:p>
        </p:txBody>
      </p:sp>
      <p:sp>
        <p:nvSpPr>
          <p:cNvPr id="2" name="Rectangle 2"/>
          <p:cNvSpPr>
            <a:spLocks noChangeArrowheads="1"/>
          </p:cNvSpPr>
          <p:nvPr/>
        </p:nvSpPr>
        <p:spPr bwMode="auto">
          <a:xfrm>
            <a:off x="742251" y="25037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p:cNvGraphicFramePr>
          <p:nvPr>
            <p:extLst>
              <p:ext uri="{D42A27DB-BD31-4B8C-83A1-F6EECF244321}">
                <p14:modId xmlns:p14="http://schemas.microsoft.com/office/powerpoint/2010/main" val="765993304"/>
              </p:ext>
            </p:extLst>
          </p:nvPr>
        </p:nvGraphicFramePr>
        <p:xfrm>
          <a:off x="6291943" y="2112864"/>
          <a:ext cx="4174283" cy="3059408"/>
        </p:xfrm>
        <a:graphic>
          <a:graphicData uri="http://schemas.openxmlformats.org/presentationml/2006/ole">
            <mc:AlternateContent xmlns:mc="http://schemas.openxmlformats.org/markup-compatibility/2006">
              <mc:Choice xmlns:v="urn:schemas-microsoft-com:vml" Requires="v">
                <p:oleObj spid="_x0000_s20487" r:id="rId19" imgW="5415625" imgH="2733696" progId="Visio.Drawing.11">
                  <p:embed/>
                </p:oleObj>
              </mc:Choice>
              <mc:Fallback>
                <p:oleObj r:id="rId19" imgW="5415625" imgH="2733696" progId="Visio.Drawing.11">
                  <p:embed/>
                  <p:pic>
                    <p:nvPicPr>
                      <p:cNvPr id="0" name="Object 1"/>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91943" y="2112864"/>
                        <a:ext cx="4174283" cy="3059408"/>
                      </a:xfrm>
                      <a:prstGeom prst="rect">
                        <a:avLst/>
                      </a:prstGeom>
                      <a:noFill/>
                    </p:spPr>
                  </p:pic>
                </p:oleObj>
              </mc:Fallback>
            </mc:AlternateContent>
          </a:graphicData>
        </a:graphic>
      </p:graphicFrame>
      <p:sp>
        <p:nvSpPr>
          <p:cNvPr id="153" name="文本框 12"/>
          <p:cNvSpPr txBox="1"/>
          <p:nvPr/>
        </p:nvSpPr>
        <p:spPr>
          <a:xfrm>
            <a:off x="849765" y="1426966"/>
            <a:ext cx="3416138" cy="1292662"/>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1600" dirty="0"/>
              <a:t>最终情报产品的质量在很大程度上取决于评价者的水平。一旦评价阶段有所偏颇或谬误，很可能导致决策失误</a:t>
            </a:r>
            <a:endParaRPr lang="zh-CN" altLang="en-US" sz="1600" dirty="0">
              <a:latin typeface="黑体" panose="02010609060101010101" pitchFamily="49" charset="-122"/>
              <a:ea typeface="黑体" panose="02010609060101010101" pitchFamily="49" charset="-122"/>
            </a:endParaRPr>
          </a:p>
        </p:txBody>
      </p:sp>
      <p:cxnSp>
        <p:nvCxnSpPr>
          <p:cNvPr id="171" name="直接连接符 170"/>
          <p:cNvCxnSpPr/>
          <p:nvPr/>
        </p:nvCxnSpPr>
        <p:spPr>
          <a:xfrm>
            <a:off x="453342" y="3310194"/>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453342" y="4025738"/>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453342" y="4704338"/>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4" name="矩形 173"/>
          <p:cNvSpPr/>
          <p:nvPr/>
        </p:nvSpPr>
        <p:spPr bwMode="auto">
          <a:xfrm>
            <a:off x="849765" y="3534556"/>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000" dirty="0">
              <a:solidFill>
                <a:schemeClr val="bg1"/>
              </a:solidFill>
              <a:latin typeface="微软雅黑" pitchFamily="34" charset="-122"/>
              <a:ea typeface="微软雅黑" pitchFamily="34" charset="-122"/>
            </a:endParaRPr>
          </a:p>
        </p:txBody>
      </p:sp>
      <p:sp>
        <p:nvSpPr>
          <p:cNvPr id="175" name="矩形 174"/>
          <p:cNvSpPr/>
          <p:nvPr/>
        </p:nvSpPr>
        <p:spPr bwMode="auto">
          <a:xfrm>
            <a:off x="831293" y="4222392"/>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000" dirty="0">
              <a:solidFill>
                <a:schemeClr val="bg1"/>
              </a:solidFill>
              <a:latin typeface="微软雅黑" pitchFamily="34" charset="-122"/>
              <a:ea typeface="微软雅黑" pitchFamily="34" charset="-122"/>
            </a:endParaRPr>
          </a:p>
        </p:txBody>
      </p:sp>
      <p:sp>
        <p:nvSpPr>
          <p:cNvPr id="176" name="文本框 12"/>
          <p:cNvSpPr txBox="1"/>
          <p:nvPr/>
        </p:nvSpPr>
        <p:spPr>
          <a:xfrm>
            <a:off x="1274458" y="3423724"/>
            <a:ext cx="3277397" cy="337015"/>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1400" dirty="0"/>
              <a:t>不同信息源类别的转化问题</a:t>
            </a:r>
            <a:endParaRPr lang="en-US" altLang="zh-CN" sz="1400" dirty="0"/>
          </a:p>
        </p:txBody>
      </p:sp>
      <p:sp>
        <p:nvSpPr>
          <p:cNvPr id="177" name="文本框 14"/>
          <p:cNvSpPr txBox="1"/>
          <p:nvPr/>
        </p:nvSpPr>
        <p:spPr>
          <a:xfrm>
            <a:off x="1282224" y="4105702"/>
            <a:ext cx="3348086" cy="361637"/>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1400" dirty="0"/>
              <a:t>中文信息的自动过滤技术</a:t>
            </a:r>
            <a:endParaRPr lang="zh-CN" altLang="en-US" sz="1400" dirty="0"/>
          </a:p>
        </p:txBody>
      </p:sp>
      <p:cxnSp>
        <p:nvCxnSpPr>
          <p:cNvPr id="178" name="直接连接符 177"/>
          <p:cNvCxnSpPr/>
          <p:nvPr/>
        </p:nvCxnSpPr>
        <p:spPr>
          <a:xfrm>
            <a:off x="480141" y="5424774"/>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9" name="矩形 178"/>
          <p:cNvSpPr/>
          <p:nvPr/>
        </p:nvSpPr>
        <p:spPr bwMode="auto">
          <a:xfrm>
            <a:off x="858092" y="4942828"/>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000" dirty="0">
              <a:solidFill>
                <a:schemeClr val="bg1"/>
              </a:solidFill>
              <a:latin typeface="微软雅黑" pitchFamily="34" charset="-122"/>
              <a:ea typeface="微软雅黑" pitchFamily="34" charset="-122"/>
            </a:endParaRPr>
          </a:p>
        </p:txBody>
      </p:sp>
      <p:sp>
        <p:nvSpPr>
          <p:cNvPr id="180" name="文本框 14"/>
          <p:cNvSpPr txBox="1"/>
          <p:nvPr/>
        </p:nvSpPr>
        <p:spPr>
          <a:xfrm>
            <a:off x="1309023" y="4826138"/>
            <a:ext cx="3154120" cy="630942"/>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1400" dirty="0" smtClean="0"/>
              <a:t>不同</a:t>
            </a:r>
            <a:r>
              <a:rPr lang="zh-CN" altLang="zh-CN" sz="1400" dirty="0"/>
              <a:t>信息源对某一事件或观点的</a:t>
            </a:r>
            <a:r>
              <a:rPr lang="zh-CN" altLang="zh-CN" sz="1400" dirty="0" smtClean="0"/>
              <a:t>评判</a:t>
            </a:r>
            <a:endParaRPr lang="en-US" altLang="zh-CN" sz="1400" dirty="0" smtClean="0"/>
          </a:p>
          <a:p>
            <a:r>
              <a:rPr lang="zh-CN" altLang="zh-CN" sz="1400" dirty="0" smtClean="0"/>
              <a:t>相互</a:t>
            </a:r>
            <a:r>
              <a:rPr lang="zh-CN" altLang="zh-CN" sz="1400" dirty="0"/>
              <a:t>矛盾、不易区分</a:t>
            </a:r>
            <a:endParaRPr lang="zh-CN" altLang="en-US" sz="1400" dirty="0"/>
          </a:p>
        </p:txBody>
      </p:sp>
    </p:spTree>
    <p:extLst>
      <p:ext uri="{BB962C8B-B14F-4D97-AF65-F5344CB8AC3E}">
        <p14:creationId xmlns:p14="http://schemas.microsoft.com/office/powerpoint/2010/main" val="40220980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ss1.bdstatic.com/70cFuXSh_Q1YnxGkpoWK1HF6hhy/it/u=2053876253,2566462048&amp;fm=23&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857"/>
            <a:ext cx="12192000" cy="6966857"/>
          </a:xfrm>
          <a:prstGeom prst="rect">
            <a:avLst/>
          </a:prstGeom>
          <a:noFill/>
          <a:extLst>
            <a:ext uri="{909E8E84-426E-40DD-AFC4-6F175D3DCCD1}">
              <a14:hiddenFill xmlns:a14="http://schemas.microsoft.com/office/drawing/2010/main">
                <a:solidFill>
                  <a:srgbClr val="FFFFFF"/>
                </a:solidFill>
              </a14:hiddenFill>
            </a:ext>
          </a:extLst>
        </p:spPr>
      </p:pic>
      <p:sp>
        <p:nvSpPr>
          <p:cNvPr id="6" name="副标题 4"/>
          <p:cNvSpPr txBox="1">
            <a:spLocks/>
          </p:cNvSpPr>
          <p:nvPr/>
        </p:nvSpPr>
        <p:spPr bwMode="auto">
          <a:xfrm>
            <a:off x="10001251" y="6429375"/>
            <a:ext cx="1879600" cy="266700"/>
          </a:xfrm>
          <a:prstGeom prst="rect">
            <a:avLst/>
          </a:prstGeom>
          <a:noFill/>
          <a:ln w="9525">
            <a:noFill/>
            <a:miter lim="800000"/>
            <a:headEnd/>
            <a:tailEnd/>
          </a:ln>
        </p:spPr>
        <p:txBody>
          <a:bodyPr/>
          <a:lstStyle/>
          <a:p>
            <a:pPr algn="ctr">
              <a:spcBef>
                <a:spcPct val="20000"/>
              </a:spcBef>
              <a:buFont typeface="Arial"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a:spLocks/>
          </p:cNvSpPr>
          <p:nvPr/>
        </p:nvSpPr>
        <p:spPr bwMode="auto">
          <a:xfrm>
            <a:off x="2410155" y="1988840"/>
            <a:ext cx="7334251" cy="1143000"/>
          </a:xfrm>
          <a:prstGeom prst="rect">
            <a:avLst/>
          </a:prstGeom>
          <a:noFill/>
          <a:ln w="9525">
            <a:noFill/>
            <a:miter lim="800000"/>
            <a:headEnd/>
            <a:tailEnd/>
          </a:ln>
        </p:spPr>
        <p:txBody>
          <a:bodyPr/>
          <a:lstStyle/>
          <a:p>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分析方法：</a:t>
            </a:r>
            <a:endParaRPr lang="en-US" altLang="zh-CN" sz="6000" dirty="0">
              <a:solidFill>
                <a:schemeClr val="accent3"/>
              </a:solidFill>
              <a:effectLst>
                <a:outerShdw blurRad="38100" dist="38100" dir="2700000" algn="tl">
                  <a:srgbClr val="C0C0C0"/>
                </a:outerShdw>
              </a:effectLst>
              <a:latin typeface="微软雅黑" pitchFamily="34" charset="-122"/>
              <a:ea typeface="微软雅黑" pitchFamily="34" charset="-122"/>
            </a:endParaRPr>
          </a:p>
          <a:p>
            <a:r>
              <a:rPr lang="zh-CN" altLang="en-US" sz="6000" dirty="0">
                <a:solidFill>
                  <a:schemeClr val="accent3"/>
                </a:solidFill>
                <a:effectLst>
                  <a:outerShdw blurRad="38100" dist="38100" dir="2700000" algn="tl">
                    <a:srgbClr val="C0C0C0"/>
                  </a:outerShdw>
                </a:effectLst>
                <a:latin typeface="微软雅黑" pitchFamily="34" charset="-122"/>
                <a:ea typeface="微软雅黑" pitchFamily="34" charset="-122"/>
              </a:rPr>
              <a:t>开</a:t>
            </a:r>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源情报之数据分析</a:t>
            </a:r>
            <a:endParaRPr lang="en-US" altLang="zh-CN" sz="6000" dirty="0" smtClean="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455403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 name="组合 265"/>
          <p:cNvGrpSpPr/>
          <p:nvPr/>
        </p:nvGrpSpPr>
        <p:grpSpPr>
          <a:xfrm>
            <a:off x="609116" y="261257"/>
            <a:ext cx="1214822" cy="760080"/>
            <a:chOff x="1922078" y="0"/>
            <a:chExt cx="8347844" cy="3447438"/>
          </a:xfrm>
        </p:grpSpPr>
        <p:grpSp>
          <p:nvGrpSpPr>
            <p:cNvPr id="275" name="组合 274"/>
            <p:cNvGrpSpPr/>
            <p:nvPr/>
          </p:nvGrpSpPr>
          <p:grpSpPr>
            <a:xfrm rot="20997101">
              <a:off x="5080902" y="0"/>
              <a:ext cx="659781" cy="793569"/>
              <a:chOff x="9397113" y="1572484"/>
              <a:chExt cx="739439" cy="900000"/>
            </a:xfrm>
          </p:grpSpPr>
          <p:pic>
            <p:nvPicPr>
              <p:cNvPr id="333" name="图片 332"/>
              <p:cNvPicPr>
                <a:picLocks noChangeAspect="1"/>
              </p:cNvPicPr>
              <p:nvPr/>
            </p:nvPicPr>
            <p:blipFill rotWithShape="1">
              <a:blip r:embed="rId2" cstate="print">
                <a:extLst>
                  <a:ext uri="{28A0092B-C50C-407E-A947-70E740481C1C}">
                    <a14:useLocalDpi xmlns:a14="http://schemas.microsoft.com/office/drawing/2010/main" val="0"/>
                  </a:ext>
                </a:extLst>
              </a:blip>
              <a:srcRect l="7621" t="-1409" r="6212" b="16890"/>
              <a:stretch/>
            </p:blipFill>
            <p:spPr>
              <a:xfrm>
                <a:off x="9402521" y="1678027"/>
                <a:ext cx="734031" cy="720000"/>
              </a:xfrm>
              <a:prstGeom prst="rect">
                <a:avLst/>
              </a:prstGeom>
            </p:spPr>
          </p:pic>
          <p:sp>
            <p:nvSpPr>
              <p:cNvPr id="334" name="椭圆 333"/>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6" name="组合 275"/>
            <p:cNvGrpSpPr/>
            <p:nvPr/>
          </p:nvGrpSpPr>
          <p:grpSpPr>
            <a:xfrm rot="2455872">
              <a:off x="9009447" y="1071465"/>
              <a:ext cx="659781" cy="793569"/>
              <a:chOff x="8752405" y="680495"/>
              <a:chExt cx="739439" cy="900000"/>
            </a:xfrm>
          </p:grpSpPr>
          <p:pic>
            <p:nvPicPr>
              <p:cNvPr id="331" name="图片 330"/>
              <p:cNvPicPr>
                <a:picLocks noChangeAspect="1"/>
              </p:cNvPicPr>
              <p:nvPr/>
            </p:nvPicPr>
            <p:blipFill rotWithShape="1">
              <a:blip r:embed="rId3" cstate="print">
                <a:extLst>
                  <a:ext uri="{28A0092B-C50C-407E-A947-70E740481C1C}">
                    <a14:useLocalDpi xmlns:a14="http://schemas.microsoft.com/office/drawing/2010/main" val="0"/>
                  </a:ext>
                </a:extLst>
              </a:blip>
              <a:srcRect l="16849" r="13873" b="27651"/>
              <a:stretch/>
            </p:blipFill>
            <p:spPr>
              <a:xfrm>
                <a:off x="8771844" y="740799"/>
                <a:ext cx="720000" cy="751928"/>
              </a:xfrm>
              <a:prstGeom prst="rect">
                <a:avLst/>
              </a:prstGeom>
            </p:spPr>
          </p:pic>
          <p:sp>
            <p:nvSpPr>
              <p:cNvPr id="332" name="椭圆 331"/>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7" name="组合 276"/>
            <p:cNvGrpSpPr/>
            <p:nvPr/>
          </p:nvGrpSpPr>
          <p:grpSpPr>
            <a:xfrm rot="20539373">
              <a:off x="4239050" y="1051458"/>
              <a:ext cx="642436" cy="793569"/>
              <a:chOff x="7798300" y="2128176"/>
              <a:chExt cx="720000" cy="900000"/>
            </a:xfrm>
          </p:grpSpPr>
          <p:pic>
            <p:nvPicPr>
              <p:cNvPr id="329" name="图片 328"/>
              <p:cNvPicPr>
                <a:picLocks noChangeAspect="1"/>
              </p:cNvPicPr>
              <p:nvPr/>
            </p:nvPicPr>
            <p:blipFill rotWithShape="1">
              <a:blip r:embed="rId4" cstate="print">
                <a:extLst>
                  <a:ext uri="{28A0092B-C50C-407E-A947-70E740481C1C}">
                    <a14:useLocalDpi xmlns:a14="http://schemas.microsoft.com/office/drawing/2010/main" val="0"/>
                  </a:ext>
                </a:extLst>
              </a:blip>
              <a:srcRect l="17059" t="11812" r="20535" b="18535"/>
              <a:stretch/>
            </p:blipFill>
            <p:spPr>
              <a:xfrm>
                <a:off x="7835765" y="2190111"/>
                <a:ext cx="645071" cy="720000"/>
              </a:xfrm>
              <a:prstGeom prst="rect">
                <a:avLst/>
              </a:prstGeom>
            </p:spPr>
          </p:pic>
          <p:sp>
            <p:nvSpPr>
              <p:cNvPr id="330" name="椭圆 329"/>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8" name="组合 277"/>
            <p:cNvGrpSpPr/>
            <p:nvPr/>
          </p:nvGrpSpPr>
          <p:grpSpPr>
            <a:xfrm rot="622440">
              <a:off x="6257266" y="1278812"/>
              <a:ext cx="643355" cy="793569"/>
              <a:chOff x="5457544" y="2382484"/>
              <a:chExt cx="721030" cy="900000"/>
            </a:xfrm>
          </p:grpSpPr>
          <p:pic>
            <p:nvPicPr>
              <p:cNvPr id="327" name="图片 3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328" name="椭圆 327"/>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9" name="组合 278"/>
            <p:cNvGrpSpPr/>
            <p:nvPr/>
          </p:nvGrpSpPr>
          <p:grpSpPr>
            <a:xfrm rot="713899">
              <a:off x="6982111" y="246490"/>
              <a:ext cx="642436" cy="811512"/>
              <a:chOff x="2594245" y="3143107"/>
              <a:chExt cx="720000" cy="920349"/>
            </a:xfrm>
          </p:grpSpPr>
          <p:pic>
            <p:nvPicPr>
              <p:cNvPr id="325" name="图片 324"/>
              <p:cNvPicPr>
                <a:picLocks noChangeAspect="1"/>
              </p:cNvPicPr>
              <p:nvPr/>
            </p:nvPicPr>
            <p:blipFill rotWithShape="1">
              <a:blip r:embed="rId6" cstate="print">
                <a:extLst>
                  <a:ext uri="{28A0092B-C50C-407E-A947-70E740481C1C}">
                    <a14:useLocalDpi xmlns:a14="http://schemas.microsoft.com/office/drawing/2010/main" val="0"/>
                  </a:ext>
                </a:extLst>
              </a:blip>
              <a:srcRect l="17103" r="18740" b="27941"/>
              <a:stretch/>
            </p:blipFill>
            <p:spPr>
              <a:xfrm>
                <a:off x="2624542" y="3143107"/>
                <a:ext cx="641048" cy="720000"/>
              </a:xfrm>
              <a:prstGeom prst="rect">
                <a:avLst/>
              </a:prstGeom>
            </p:spPr>
          </p:pic>
          <p:sp>
            <p:nvSpPr>
              <p:cNvPr id="326" name="椭圆 325"/>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0" name="组合 279"/>
            <p:cNvGrpSpPr/>
            <p:nvPr/>
          </p:nvGrpSpPr>
          <p:grpSpPr>
            <a:xfrm rot="20351331">
              <a:off x="2986611" y="357756"/>
              <a:ext cx="642436" cy="793569"/>
              <a:chOff x="3277182" y="773323"/>
              <a:chExt cx="720000" cy="900000"/>
            </a:xfrm>
          </p:grpSpPr>
          <p:sp>
            <p:nvSpPr>
              <p:cNvPr id="323" name="椭圆 322"/>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4" name="图片 3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281" name="组合 280"/>
            <p:cNvGrpSpPr/>
            <p:nvPr/>
          </p:nvGrpSpPr>
          <p:grpSpPr>
            <a:xfrm rot="1912890">
              <a:off x="7930945" y="1382649"/>
              <a:ext cx="648427" cy="793569"/>
              <a:chOff x="5384758" y="1250900"/>
              <a:chExt cx="726714" cy="900000"/>
            </a:xfrm>
          </p:grpSpPr>
          <p:sp>
            <p:nvSpPr>
              <p:cNvPr id="321" name="椭圆 320"/>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2" name="图片 3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282" name="组合 281"/>
            <p:cNvGrpSpPr/>
            <p:nvPr/>
          </p:nvGrpSpPr>
          <p:grpSpPr>
            <a:xfrm rot="1354213">
              <a:off x="7092076" y="1228721"/>
              <a:ext cx="642436" cy="793569"/>
              <a:chOff x="3639753" y="2488176"/>
              <a:chExt cx="720000" cy="900000"/>
            </a:xfrm>
          </p:grpSpPr>
          <p:sp>
            <p:nvSpPr>
              <p:cNvPr id="319" name="椭圆 318"/>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0" name="图片 3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283" name="组合 282"/>
            <p:cNvGrpSpPr/>
            <p:nvPr/>
          </p:nvGrpSpPr>
          <p:grpSpPr>
            <a:xfrm rot="19874646">
              <a:off x="3552291" y="1752953"/>
              <a:ext cx="647730" cy="793569"/>
              <a:chOff x="4707387" y="271511"/>
              <a:chExt cx="725933" cy="900000"/>
            </a:xfrm>
          </p:grpSpPr>
          <p:sp>
            <p:nvSpPr>
              <p:cNvPr id="317" name="椭圆 316"/>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8" name="图片 3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284" name="组合 283"/>
            <p:cNvGrpSpPr/>
            <p:nvPr/>
          </p:nvGrpSpPr>
          <p:grpSpPr>
            <a:xfrm>
              <a:off x="5902457" y="519563"/>
              <a:ext cx="647456" cy="793569"/>
              <a:chOff x="4355614" y="1671769"/>
              <a:chExt cx="725626" cy="900000"/>
            </a:xfrm>
          </p:grpSpPr>
          <p:sp>
            <p:nvSpPr>
              <p:cNvPr id="315" name="椭圆 314"/>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6" name="图片 3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285" name="组合 284"/>
            <p:cNvGrpSpPr/>
            <p:nvPr/>
          </p:nvGrpSpPr>
          <p:grpSpPr>
            <a:xfrm rot="3261331">
              <a:off x="8178834" y="2216888"/>
              <a:ext cx="645495" cy="803045"/>
              <a:chOff x="6534782" y="2204846"/>
              <a:chExt cx="732066" cy="900000"/>
            </a:xfrm>
          </p:grpSpPr>
          <p:sp>
            <p:nvSpPr>
              <p:cNvPr id="313" name="椭圆 312"/>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4" name="图片 3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286" name="组合 285"/>
            <p:cNvGrpSpPr/>
            <p:nvPr/>
          </p:nvGrpSpPr>
          <p:grpSpPr>
            <a:xfrm rot="1881527">
              <a:off x="8180043" y="493339"/>
              <a:ext cx="646830" cy="793569"/>
              <a:chOff x="5993772" y="258109"/>
              <a:chExt cx="724925" cy="900000"/>
            </a:xfrm>
          </p:grpSpPr>
          <p:sp>
            <p:nvSpPr>
              <p:cNvPr id="311" name="椭圆 310"/>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2" name="图片 31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287" name="组合 286"/>
            <p:cNvGrpSpPr/>
            <p:nvPr/>
          </p:nvGrpSpPr>
          <p:grpSpPr>
            <a:xfrm rot="3066563">
              <a:off x="9550518" y="2274810"/>
              <a:ext cx="635764" cy="803045"/>
              <a:chOff x="8806213" y="2910111"/>
              <a:chExt cx="721030" cy="900000"/>
            </a:xfrm>
          </p:grpSpPr>
          <p:sp>
            <p:nvSpPr>
              <p:cNvPr id="309" name="椭圆 308"/>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0" name="图片 30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288" name="组合 287"/>
            <p:cNvGrpSpPr/>
            <p:nvPr/>
          </p:nvGrpSpPr>
          <p:grpSpPr>
            <a:xfrm rot="20849518">
              <a:off x="5023848" y="1251597"/>
              <a:ext cx="644890" cy="793569"/>
              <a:chOff x="7330781" y="818297"/>
              <a:chExt cx="722751" cy="900000"/>
            </a:xfrm>
          </p:grpSpPr>
          <p:sp>
            <p:nvSpPr>
              <p:cNvPr id="307" name="椭圆 306"/>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8" name="图片 30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289" name="组合 288"/>
            <p:cNvGrpSpPr/>
            <p:nvPr/>
          </p:nvGrpSpPr>
          <p:grpSpPr>
            <a:xfrm rot="19756194">
              <a:off x="1922078" y="1474933"/>
              <a:ext cx="653202" cy="793569"/>
              <a:chOff x="2213446" y="1768419"/>
              <a:chExt cx="732066" cy="900000"/>
            </a:xfrm>
          </p:grpSpPr>
          <p:pic>
            <p:nvPicPr>
              <p:cNvPr id="305" name="图片 30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306" name="椭圆 305"/>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90" name="直接连接符 289"/>
            <p:cNvCxnSpPr>
              <a:stCxn id="317"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p:cNvCxnSpPr>
              <a:stCxn id="306"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直接连接符 291"/>
            <p:cNvCxnSpPr>
              <a:stCxn id="323"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3" name="直接连接符 292"/>
            <p:cNvCxnSpPr>
              <a:stCxn id="330"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直接连接符 293"/>
            <p:cNvCxnSpPr>
              <a:stCxn id="334"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315"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307"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328"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326"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直接连接符 298"/>
            <p:cNvCxnSpPr>
              <a:stCxn id="319"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311"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321"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p:cNvCxnSpPr>
              <a:stCxn id="332"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直接连接符 302"/>
            <p:cNvCxnSpPr>
              <a:stCxn id="309"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313"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8" name="矩形 267"/>
          <p:cNvSpPr/>
          <p:nvPr/>
        </p:nvSpPr>
        <p:spPr>
          <a:xfrm flipV="1">
            <a:off x="655309"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ysClr val="windowText" lastClr="000000"/>
              </a:solidFill>
            </a:endParaRPr>
          </a:p>
        </p:txBody>
      </p:sp>
      <p:sp>
        <p:nvSpPr>
          <p:cNvPr id="269" name="矩形 268"/>
          <p:cNvSpPr/>
          <p:nvPr/>
        </p:nvSpPr>
        <p:spPr>
          <a:xfrm flipV="1">
            <a:off x="2152044"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ysClr val="windowText" lastClr="000000"/>
              </a:solidFill>
            </a:endParaRPr>
          </a:p>
        </p:txBody>
      </p:sp>
      <p:sp>
        <p:nvSpPr>
          <p:cNvPr id="270" name="矩形 269"/>
          <p:cNvSpPr/>
          <p:nvPr/>
        </p:nvSpPr>
        <p:spPr>
          <a:xfrm flipV="1">
            <a:off x="3648780"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ysClr val="windowText" lastClr="000000"/>
              </a:solidFill>
            </a:endParaRPr>
          </a:p>
        </p:txBody>
      </p:sp>
      <p:sp>
        <p:nvSpPr>
          <p:cNvPr id="271" name="矩形 270"/>
          <p:cNvSpPr/>
          <p:nvPr/>
        </p:nvSpPr>
        <p:spPr>
          <a:xfrm flipV="1">
            <a:off x="514551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ysClr val="windowText" lastClr="000000"/>
              </a:solidFill>
            </a:endParaRPr>
          </a:p>
        </p:txBody>
      </p:sp>
      <p:sp>
        <p:nvSpPr>
          <p:cNvPr id="272" name="矩形 271"/>
          <p:cNvSpPr/>
          <p:nvPr/>
        </p:nvSpPr>
        <p:spPr>
          <a:xfrm flipV="1">
            <a:off x="6642250"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ysClr val="windowText" lastClr="000000"/>
              </a:solidFill>
            </a:endParaRPr>
          </a:p>
        </p:txBody>
      </p:sp>
      <p:sp>
        <p:nvSpPr>
          <p:cNvPr id="273" name="矩形 272"/>
          <p:cNvSpPr/>
          <p:nvPr/>
        </p:nvSpPr>
        <p:spPr>
          <a:xfrm flipV="1">
            <a:off x="813898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p:cNvSpPr/>
          <p:nvPr/>
        </p:nvSpPr>
        <p:spPr>
          <a:xfrm flipV="1">
            <a:off x="9635721"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1548135" y="2184979"/>
            <a:ext cx="2554344" cy="4693203"/>
            <a:chOff x="1548135" y="2185227"/>
            <a:chExt cx="2554344" cy="4693203"/>
          </a:xfrm>
        </p:grpSpPr>
        <p:grpSp>
          <p:nvGrpSpPr>
            <p:cNvPr id="8" name="组合 7"/>
            <p:cNvGrpSpPr/>
            <p:nvPr/>
          </p:nvGrpSpPr>
          <p:grpSpPr>
            <a:xfrm>
              <a:off x="1548135" y="2185227"/>
              <a:ext cx="2554344" cy="1263152"/>
              <a:chOff x="1596400" y="2185227"/>
              <a:chExt cx="2554344" cy="1263152"/>
            </a:xfrm>
          </p:grpSpPr>
          <p:sp>
            <p:nvSpPr>
              <p:cNvPr id="93" name="椭圆 92"/>
              <p:cNvSpPr/>
              <p:nvPr/>
            </p:nvSpPr>
            <p:spPr>
              <a:xfrm>
                <a:off x="1596400" y="2185227"/>
                <a:ext cx="1224136" cy="1224136"/>
              </a:xfrm>
              <a:prstGeom prst="ellipse">
                <a:avLst/>
              </a:prstGeom>
              <a:blipFill dpi="0" rotWithShape="1">
                <a:blip r:embed="rId17"/>
                <a:srcRect/>
                <a:stretch>
                  <a:fillRect l="14000" t="24000" r="12000" b="16000"/>
                </a:stretch>
              </a:blipFill>
              <a:ln w="57150">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8"/>
              <p:cNvSpPr>
                <a:spLocks noChangeArrowheads="1"/>
              </p:cNvSpPr>
              <p:nvPr/>
            </p:nvSpPr>
            <p:spPr bwMode="auto">
              <a:xfrm>
                <a:off x="3181808" y="2286579"/>
                <a:ext cx="968936" cy="853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zh-CN" sz="2000" b="1" dirty="0">
                    <a:latin typeface="微软雅黑" pitchFamily="34" charset="-122"/>
                    <a:ea typeface="微软雅黑" pitchFamily="34" charset="-122"/>
                  </a:rPr>
                  <a:t>数据定量分析</a:t>
                </a:r>
                <a:endParaRPr lang="en-US" altLang="zh-CN" sz="2000" b="1" dirty="0">
                  <a:latin typeface="微软雅黑" pitchFamily="34" charset="-122"/>
                  <a:ea typeface="微软雅黑" pitchFamily="34" charset="-122"/>
                </a:endParaRPr>
              </a:p>
            </p:txBody>
          </p:sp>
          <p:cxnSp>
            <p:nvCxnSpPr>
              <p:cNvPr id="113" name="直接连接符 112"/>
              <p:cNvCxnSpPr/>
              <p:nvPr/>
            </p:nvCxnSpPr>
            <p:spPr>
              <a:xfrm flipH="1">
                <a:off x="3048934" y="2188379"/>
                <a:ext cx="0" cy="1260000"/>
              </a:xfrm>
              <a:prstGeom prst="line">
                <a:avLst/>
              </a:prstGeom>
              <a:ln w="57150">
                <a:solidFill>
                  <a:srgbClr val="F784A5"/>
                </a:solidFill>
              </a:ln>
            </p:spPr>
            <p:style>
              <a:lnRef idx="1">
                <a:schemeClr val="accent1"/>
              </a:lnRef>
              <a:fillRef idx="0">
                <a:schemeClr val="accent1"/>
              </a:fillRef>
              <a:effectRef idx="0">
                <a:schemeClr val="accent1"/>
              </a:effectRef>
              <a:fontRef idx="minor">
                <a:schemeClr val="tx1"/>
              </a:fontRef>
            </p:style>
          </p:cxnSp>
        </p:grpSp>
        <p:sp>
          <p:nvSpPr>
            <p:cNvPr id="120" name="矩形 8"/>
            <p:cNvSpPr>
              <a:spLocks noChangeArrowheads="1"/>
            </p:cNvSpPr>
            <p:nvPr/>
          </p:nvSpPr>
          <p:spPr bwMode="auto">
            <a:xfrm>
              <a:off x="1670243" y="3585221"/>
              <a:ext cx="2310129"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zh-CN" sz="1600" dirty="0">
                  <a:latin typeface="微软雅黑" pitchFamily="34" charset="-122"/>
                  <a:ea typeface="微软雅黑" pitchFamily="34" charset="-122"/>
                </a:rPr>
                <a:t>情报分析越来越多地依赖以计算机为代表的信息技术，利用数据挖掘、机器学习、统计分析等方法，运用关键词词频、词汇共现、文献计量等定量化手段，通过计算或者在计算的基础上辅以人工判断形成分析结论</a:t>
              </a:r>
              <a:endParaRPr lang="zh-CN" altLang="en-US" sz="1600" dirty="0">
                <a:latin typeface="微软雅黑" pitchFamily="34" charset="-122"/>
                <a:ea typeface="微软雅黑" pitchFamily="34" charset="-122"/>
              </a:endParaRPr>
            </a:p>
          </p:txBody>
        </p:sp>
      </p:grpSp>
      <p:grpSp>
        <p:nvGrpSpPr>
          <p:cNvPr id="12" name="组合 11"/>
          <p:cNvGrpSpPr/>
          <p:nvPr/>
        </p:nvGrpSpPr>
        <p:grpSpPr>
          <a:xfrm>
            <a:off x="5002376" y="3084911"/>
            <a:ext cx="2509311" cy="3322349"/>
            <a:chOff x="5034020" y="3084911"/>
            <a:chExt cx="2509311" cy="3322349"/>
          </a:xfrm>
        </p:grpSpPr>
        <p:grpSp>
          <p:nvGrpSpPr>
            <p:cNvPr id="9" name="组合 8"/>
            <p:cNvGrpSpPr/>
            <p:nvPr/>
          </p:nvGrpSpPr>
          <p:grpSpPr>
            <a:xfrm>
              <a:off x="5034020" y="3084911"/>
              <a:ext cx="2509311" cy="1260000"/>
              <a:chOff x="5034020" y="3084911"/>
              <a:chExt cx="2509311" cy="1260000"/>
            </a:xfrm>
          </p:grpSpPr>
          <p:sp>
            <p:nvSpPr>
              <p:cNvPr id="105" name="椭圆 104"/>
              <p:cNvSpPr/>
              <p:nvPr/>
            </p:nvSpPr>
            <p:spPr>
              <a:xfrm>
                <a:off x="5034020" y="3091747"/>
                <a:ext cx="1224136" cy="1224136"/>
              </a:xfrm>
              <a:prstGeom prst="ellipse">
                <a:avLst/>
              </a:prstGeom>
              <a:blipFill dpi="0" rotWithShape="1">
                <a:blip r:embed="rId18"/>
                <a:srcRect/>
                <a:stretch>
                  <a:fillRect l="8000" t="8000" r="8000" b="8000"/>
                </a:stretch>
              </a:blipFill>
              <a:ln w="57150">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4" name="直接连接符 113"/>
              <p:cNvCxnSpPr/>
              <p:nvPr/>
            </p:nvCxnSpPr>
            <p:spPr>
              <a:xfrm flipH="1">
                <a:off x="6486252" y="3084911"/>
                <a:ext cx="0" cy="1260000"/>
              </a:xfrm>
              <a:prstGeom prst="line">
                <a:avLst/>
              </a:prstGeom>
              <a:ln w="57150">
                <a:solidFill>
                  <a:srgbClr val="31B5D6"/>
                </a:solidFill>
              </a:ln>
            </p:spPr>
            <p:style>
              <a:lnRef idx="1">
                <a:schemeClr val="accent1"/>
              </a:lnRef>
              <a:fillRef idx="0">
                <a:schemeClr val="accent1"/>
              </a:fillRef>
              <a:effectRef idx="0">
                <a:schemeClr val="accent1"/>
              </a:effectRef>
              <a:fontRef idx="minor">
                <a:schemeClr val="tx1"/>
              </a:fontRef>
            </p:style>
          </p:cxnSp>
          <p:sp>
            <p:nvSpPr>
              <p:cNvPr id="118" name="矩形 8"/>
              <p:cNvSpPr>
                <a:spLocks noChangeArrowheads="1"/>
              </p:cNvSpPr>
              <p:nvPr/>
            </p:nvSpPr>
            <p:spPr bwMode="auto">
              <a:xfrm>
                <a:off x="6574395" y="3134219"/>
                <a:ext cx="968936"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zh-CN" sz="2000" b="1" dirty="0">
                    <a:latin typeface="微软雅黑" pitchFamily="34" charset="-122"/>
                    <a:ea typeface="微软雅黑" pitchFamily="34" charset="-122"/>
                  </a:rPr>
                  <a:t>多源数据</a:t>
                </a:r>
                <a:r>
                  <a:rPr lang="zh-CN" altLang="zh-CN" sz="2000" b="1" dirty="0" smtClean="0">
                    <a:latin typeface="微软雅黑" pitchFamily="34" charset="-122"/>
                    <a:ea typeface="微软雅黑" pitchFamily="34" charset="-122"/>
                  </a:rPr>
                  <a:t>融合</a:t>
                </a:r>
                <a:endParaRPr lang="zh-CN" altLang="en-US" sz="2000" b="1" dirty="0">
                  <a:latin typeface="微软雅黑" pitchFamily="34" charset="-122"/>
                  <a:ea typeface="微软雅黑" pitchFamily="34" charset="-122"/>
                </a:endParaRPr>
              </a:p>
            </p:txBody>
          </p:sp>
        </p:grpSp>
        <p:sp>
          <p:nvSpPr>
            <p:cNvPr id="121" name="矩形 8"/>
            <p:cNvSpPr>
              <a:spLocks noChangeArrowheads="1"/>
            </p:cNvSpPr>
            <p:nvPr/>
          </p:nvSpPr>
          <p:spPr bwMode="auto">
            <a:xfrm>
              <a:off x="5133611" y="4425564"/>
              <a:ext cx="2310129" cy="198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zh-CN" sz="1600" dirty="0">
                  <a:latin typeface="微软雅黑" pitchFamily="34" charset="-122"/>
                  <a:ea typeface="微软雅黑" pitchFamily="34" charset="-122"/>
                </a:rPr>
                <a:t>把通过不同渠道、利用多种采集方式获取的具有不同数据结构的信息汇聚到一起，形成具有统一格式、面向多种应用的数据集合</a:t>
              </a:r>
              <a:endParaRPr lang="zh-CN" altLang="en-US" sz="1600" dirty="0">
                <a:latin typeface="微软雅黑" pitchFamily="34" charset="-122"/>
                <a:ea typeface="微软雅黑" pitchFamily="34" charset="-122"/>
              </a:endParaRPr>
            </a:p>
          </p:txBody>
        </p:sp>
      </p:grpSp>
      <p:grpSp>
        <p:nvGrpSpPr>
          <p:cNvPr id="13" name="组合 12"/>
          <p:cNvGrpSpPr/>
          <p:nvPr/>
        </p:nvGrpSpPr>
        <p:grpSpPr>
          <a:xfrm>
            <a:off x="8411584" y="2184979"/>
            <a:ext cx="2573636" cy="3776282"/>
            <a:chOff x="8411584" y="2184979"/>
            <a:chExt cx="2573636" cy="3776282"/>
          </a:xfrm>
        </p:grpSpPr>
        <p:grpSp>
          <p:nvGrpSpPr>
            <p:cNvPr id="10" name="组合 9"/>
            <p:cNvGrpSpPr/>
            <p:nvPr/>
          </p:nvGrpSpPr>
          <p:grpSpPr>
            <a:xfrm>
              <a:off x="8411584" y="2184979"/>
              <a:ext cx="2573636" cy="1260000"/>
              <a:chOff x="8411584" y="2184979"/>
              <a:chExt cx="2573636" cy="1260000"/>
            </a:xfrm>
          </p:grpSpPr>
          <p:sp>
            <p:nvSpPr>
              <p:cNvPr id="112" name="椭圆 111"/>
              <p:cNvSpPr/>
              <p:nvPr/>
            </p:nvSpPr>
            <p:spPr>
              <a:xfrm>
                <a:off x="8411584" y="2184979"/>
                <a:ext cx="1224136" cy="1224136"/>
              </a:xfrm>
              <a:prstGeom prst="ellipse">
                <a:avLst/>
              </a:prstGeom>
              <a:blipFill dpi="0" rotWithShape="1">
                <a:blip r:embed="rId19">
                  <a:biLevel thresh="50000"/>
                  <a:extLst>
                    <a:ext uri="{BEBA8EAE-BF5A-486C-A8C5-ECC9F3942E4B}">
                      <a14:imgProps xmlns:a14="http://schemas.microsoft.com/office/drawing/2010/main">
                        <a14:imgLayer r:embed="rId20">
                          <a14:imgEffect>
                            <a14:saturation sat="0"/>
                          </a14:imgEffect>
                        </a14:imgLayer>
                      </a14:imgProps>
                    </a:ext>
                  </a:extLst>
                </a:blip>
                <a:srcRect/>
                <a:stretch>
                  <a:fillRect l="8000" t="8000" r="8000" b="8000"/>
                </a:stretch>
              </a:blip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5" name="直接连接符 114"/>
              <p:cNvCxnSpPr/>
              <p:nvPr/>
            </p:nvCxnSpPr>
            <p:spPr>
              <a:xfrm flipH="1">
                <a:off x="9871317" y="2184979"/>
                <a:ext cx="0" cy="1260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矩形 8"/>
              <p:cNvSpPr>
                <a:spLocks noChangeArrowheads="1"/>
              </p:cNvSpPr>
              <p:nvPr/>
            </p:nvSpPr>
            <p:spPr bwMode="auto">
              <a:xfrm>
                <a:off x="10016284" y="2515179"/>
                <a:ext cx="968936" cy="85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zh-CN" sz="2000" b="1" dirty="0">
                    <a:latin typeface="微软雅黑" pitchFamily="34" charset="-122"/>
                    <a:ea typeface="微软雅黑" pitchFamily="34" charset="-122"/>
                  </a:rPr>
                  <a:t>相关性分析</a:t>
                </a:r>
                <a:endParaRPr lang="zh-CN" altLang="en-US" sz="2000" b="1" dirty="0">
                  <a:latin typeface="微软雅黑" pitchFamily="34" charset="-122"/>
                  <a:ea typeface="微软雅黑" pitchFamily="34" charset="-122"/>
                </a:endParaRPr>
              </a:p>
            </p:txBody>
          </p:sp>
        </p:grpSp>
        <p:sp>
          <p:nvSpPr>
            <p:cNvPr id="122" name="矩形 8"/>
            <p:cNvSpPr>
              <a:spLocks noChangeArrowheads="1"/>
            </p:cNvSpPr>
            <p:nvPr/>
          </p:nvSpPr>
          <p:spPr bwMode="auto">
            <a:xfrm>
              <a:off x="8533692" y="3659477"/>
              <a:ext cx="2310129" cy="230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30000"/>
                </a:lnSpc>
              </a:pPr>
              <a:r>
                <a:rPr lang="zh-CN" altLang="zh-CN" sz="1600" dirty="0">
                  <a:latin typeface="微软雅黑" pitchFamily="34" charset="-122"/>
                  <a:ea typeface="微软雅黑" pitchFamily="34" charset="-122"/>
                </a:rPr>
                <a:t>两个或者两个以上变量的取值之间存在某种规律性，当一个或几个相互联系的变量取一定的数值时，与之相对应的另一变量的值按某种规律在一定范围内变化</a:t>
              </a:r>
              <a:endParaRPr lang="zh-CN" altLang="en-US" sz="1600" dirty="0">
                <a:latin typeface="微软雅黑" pitchFamily="34" charset="-122"/>
                <a:ea typeface="微软雅黑" pitchFamily="34" charset="-122"/>
              </a:endParaRPr>
            </a:p>
          </p:txBody>
        </p:sp>
      </p:grpSp>
      <p:sp>
        <p:nvSpPr>
          <p:cNvPr id="91" name="文本框 90"/>
          <p:cNvSpPr txBox="1"/>
          <p:nvPr/>
        </p:nvSpPr>
        <p:spPr>
          <a:xfrm>
            <a:off x="2322637" y="295303"/>
            <a:ext cx="7366119" cy="707886"/>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dirty="0" smtClean="0"/>
              <a:t>分析方法：开源情报之数据分析</a:t>
            </a:r>
            <a:endParaRPr lang="zh-CN" altLang="en-US" dirty="0"/>
          </a:p>
        </p:txBody>
      </p:sp>
    </p:spTree>
    <p:extLst>
      <p:ext uri="{BB962C8B-B14F-4D97-AF65-F5344CB8AC3E}">
        <p14:creationId xmlns:p14="http://schemas.microsoft.com/office/powerpoint/2010/main" val="37932958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合 84"/>
          <p:cNvGrpSpPr/>
          <p:nvPr/>
        </p:nvGrpSpPr>
        <p:grpSpPr>
          <a:xfrm>
            <a:off x="609116" y="261257"/>
            <a:ext cx="1214822" cy="760080"/>
            <a:chOff x="1922078" y="0"/>
            <a:chExt cx="8347844" cy="3447438"/>
          </a:xfrm>
        </p:grpSpPr>
        <p:grpSp>
          <p:nvGrpSpPr>
            <p:cNvPr id="86" name="组合 85"/>
            <p:cNvGrpSpPr/>
            <p:nvPr/>
          </p:nvGrpSpPr>
          <p:grpSpPr>
            <a:xfrm rot="20997101">
              <a:off x="5080902" y="0"/>
              <a:ext cx="659781" cy="793569"/>
              <a:chOff x="9397113" y="1572484"/>
              <a:chExt cx="739439" cy="900000"/>
            </a:xfrm>
          </p:grpSpPr>
          <p:pic>
            <p:nvPicPr>
              <p:cNvPr id="144" name="图片 143"/>
              <p:cNvPicPr>
                <a:picLocks noChangeAspect="1"/>
              </p:cNvPicPr>
              <p:nvPr/>
            </p:nvPicPr>
            <p:blipFill rotWithShape="1">
              <a:blip r:embed="rId2" cstate="print">
                <a:extLst>
                  <a:ext uri="{28A0092B-C50C-407E-A947-70E740481C1C}">
                    <a14:useLocalDpi xmlns:a14="http://schemas.microsoft.com/office/drawing/2010/main" val="0"/>
                  </a:ext>
                </a:extLst>
              </a:blip>
              <a:srcRect l="7621" t="-1409" r="6212" b="16890"/>
              <a:stretch>
                <a:fillRect/>
              </a:stretch>
            </p:blipFill>
            <p:spPr>
              <a:xfrm>
                <a:off x="9402521" y="1678027"/>
                <a:ext cx="734031" cy="720000"/>
              </a:xfrm>
              <a:prstGeom prst="rect">
                <a:avLst/>
              </a:prstGeom>
            </p:spPr>
          </p:pic>
          <p:sp>
            <p:nvSpPr>
              <p:cNvPr id="145" name="椭圆 144"/>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rot="2455872">
              <a:off x="9009447" y="1071465"/>
              <a:ext cx="659781" cy="793569"/>
              <a:chOff x="8752405" y="680495"/>
              <a:chExt cx="739439" cy="900000"/>
            </a:xfrm>
          </p:grpSpPr>
          <p:pic>
            <p:nvPicPr>
              <p:cNvPr id="142" name="图片 141"/>
              <p:cNvPicPr>
                <a:picLocks noChangeAspect="1"/>
              </p:cNvPicPr>
              <p:nvPr/>
            </p:nvPicPr>
            <p:blipFill rotWithShape="1">
              <a:blip r:embed="rId3" cstate="print">
                <a:extLst>
                  <a:ext uri="{28A0092B-C50C-407E-A947-70E740481C1C}">
                    <a14:useLocalDpi xmlns:a14="http://schemas.microsoft.com/office/drawing/2010/main" val="0"/>
                  </a:ext>
                </a:extLst>
              </a:blip>
              <a:srcRect l="16849" r="13873" b="27651"/>
              <a:stretch>
                <a:fillRect/>
              </a:stretch>
            </p:blipFill>
            <p:spPr>
              <a:xfrm>
                <a:off x="8771844" y="740799"/>
                <a:ext cx="720000" cy="751928"/>
              </a:xfrm>
              <a:prstGeom prst="rect">
                <a:avLst/>
              </a:prstGeom>
            </p:spPr>
          </p:pic>
          <p:sp>
            <p:nvSpPr>
              <p:cNvPr id="143" name="椭圆 142"/>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rot="20539373">
              <a:off x="4239050" y="1051458"/>
              <a:ext cx="642436" cy="793569"/>
              <a:chOff x="7798300" y="2128176"/>
              <a:chExt cx="720000" cy="900000"/>
            </a:xfrm>
          </p:grpSpPr>
          <p:pic>
            <p:nvPicPr>
              <p:cNvPr id="140" name="图片 139"/>
              <p:cNvPicPr>
                <a:picLocks noChangeAspect="1"/>
              </p:cNvPicPr>
              <p:nvPr/>
            </p:nvPicPr>
            <p:blipFill rotWithShape="1">
              <a:blip r:embed="rId4" cstate="print">
                <a:extLst>
                  <a:ext uri="{28A0092B-C50C-407E-A947-70E740481C1C}">
                    <a14:useLocalDpi xmlns:a14="http://schemas.microsoft.com/office/drawing/2010/main" val="0"/>
                  </a:ext>
                </a:extLst>
              </a:blip>
              <a:srcRect l="17059" t="11812" r="20535" b="18535"/>
              <a:stretch>
                <a:fillRect/>
              </a:stretch>
            </p:blipFill>
            <p:spPr>
              <a:xfrm>
                <a:off x="7835765" y="2190111"/>
                <a:ext cx="645071" cy="720000"/>
              </a:xfrm>
              <a:prstGeom prst="rect">
                <a:avLst/>
              </a:prstGeom>
            </p:spPr>
          </p:pic>
          <p:sp>
            <p:nvSpPr>
              <p:cNvPr id="141" name="椭圆 140"/>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rot="622440">
              <a:off x="6257266" y="1278812"/>
              <a:ext cx="643355" cy="793569"/>
              <a:chOff x="5457544" y="2382484"/>
              <a:chExt cx="721030" cy="900000"/>
            </a:xfrm>
          </p:grpSpPr>
          <p:pic>
            <p:nvPicPr>
              <p:cNvPr id="138" name="图片 1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139" name="椭圆 138"/>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0" name="组合 89"/>
            <p:cNvGrpSpPr/>
            <p:nvPr/>
          </p:nvGrpSpPr>
          <p:grpSpPr>
            <a:xfrm rot="713899">
              <a:off x="6982111" y="246490"/>
              <a:ext cx="642436" cy="811512"/>
              <a:chOff x="2594245" y="3143107"/>
              <a:chExt cx="720000" cy="920349"/>
            </a:xfrm>
          </p:grpSpPr>
          <p:pic>
            <p:nvPicPr>
              <p:cNvPr id="136" name="图片 135"/>
              <p:cNvPicPr>
                <a:picLocks noChangeAspect="1"/>
              </p:cNvPicPr>
              <p:nvPr/>
            </p:nvPicPr>
            <p:blipFill rotWithShape="1">
              <a:blip r:embed="rId6" cstate="print">
                <a:extLst>
                  <a:ext uri="{28A0092B-C50C-407E-A947-70E740481C1C}">
                    <a14:useLocalDpi xmlns:a14="http://schemas.microsoft.com/office/drawing/2010/main" val="0"/>
                  </a:ext>
                </a:extLst>
              </a:blip>
              <a:srcRect l="17103" r="18740" b="27941"/>
              <a:stretch>
                <a:fillRect/>
              </a:stretch>
            </p:blipFill>
            <p:spPr>
              <a:xfrm>
                <a:off x="2624542" y="3143107"/>
                <a:ext cx="641048" cy="720000"/>
              </a:xfrm>
              <a:prstGeom prst="rect">
                <a:avLst/>
              </a:prstGeom>
            </p:spPr>
          </p:pic>
          <p:sp>
            <p:nvSpPr>
              <p:cNvPr id="137" name="椭圆 136"/>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rot="20351331">
              <a:off x="2986611" y="357756"/>
              <a:ext cx="642436" cy="793569"/>
              <a:chOff x="3277182" y="773323"/>
              <a:chExt cx="720000" cy="900000"/>
            </a:xfrm>
          </p:grpSpPr>
          <p:sp>
            <p:nvSpPr>
              <p:cNvPr id="134" name="椭圆 133"/>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5" name="图片 1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92" name="组合 91"/>
            <p:cNvGrpSpPr/>
            <p:nvPr/>
          </p:nvGrpSpPr>
          <p:grpSpPr>
            <a:xfrm rot="1912890">
              <a:off x="7930945" y="1382649"/>
              <a:ext cx="648427" cy="793569"/>
              <a:chOff x="5384758" y="1250900"/>
              <a:chExt cx="726714" cy="900000"/>
            </a:xfrm>
          </p:grpSpPr>
          <p:sp>
            <p:nvSpPr>
              <p:cNvPr id="132" name="椭圆 131"/>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3" name="图片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93" name="组合 92"/>
            <p:cNvGrpSpPr/>
            <p:nvPr/>
          </p:nvGrpSpPr>
          <p:grpSpPr>
            <a:xfrm rot="1354213">
              <a:off x="7092076" y="1228721"/>
              <a:ext cx="642436" cy="793569"/>
              <a:chOff x="3639753" y="2488176"/>
              <a:chExt cx="720000" cy="900000"/>
            </a:xfrm>
          </p:grpSpPr>
          <p:sp>
            <p:nvSpPr>
              <p:cNvPr id="130" name="椭圆 129"/>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1" name="图片 1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94" name="组合 93"/>
            <p:cNvGrpSpPr/>
            <p:nvPr/>
          </p:nvGrpSpPr>
          <p:grpSpPr>
            <a:xfrm rot="19874646">
              <a:off x="3552291" y="1752953"/>
              <a:ext cx="647730" cy="793569"/>
              <a:chOff x="4707387" y="271511"/>
              <a:chExt cx="725933" cy="900000"/>
            </a:xfrm>
          </p:grpSpPr>
          <p:sp>
            <p:nvSpPr>
              <p:cNvPr id="128" name="椭圆 127"/>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9" name="图片 1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95" name="组合 94"/>
            <p:cNvGrpSpPr/>
            <p:nvPr/>
          </p:nvGrpSpPr>
          <p:grpSpPr>
            <a:xfrm>
              <a:off x="5902457" y="519563"/>
              <a:ext cx="647456" cy="793569"/>
              <a:chOff x="4355614" y="1671769"/>
              <a:chExt cx="725626" cy="900000"/>
            </a:xfrm>
          </p:grpSpPr>
          <p:sp>
            <p:nvSpPr>
              <p:cNvPr id="126" name="椭圆 125"/>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7" name="图片 1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96" name="组合 95"/>
            <p:cNvGrpSpPr/>
            <p:nvPr/>
          </p:nvGrpSpPr>
          <p:grpSpPr>
            <a:xfrm rot="3261331">
              <a:off x="8178834" y="2216888"/>
              <a:ext cx="645495" cy="803045"/>
              <a:chOff x="6534782" y="2204846"/>
              <a:chExt cx="732066" cy="900000"/>
            </a:xfrm>
          </p:grpSpPr>
          <p:sp>
            <p:nvSpPr>
              <p:cNvPr id="124" name="椭圆 123"/>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5" name="图片 1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97" name="组合 96"/>
            <p:cNvGrpSpPr/>
            <p:nvPr/>
          </p:nvGrpSpPr>
          <p:grpSpPr>
            <a:xfrm rot="1881527">
              <a:off x="8180043" y="493339"/>
              <a:ext cx="646830" cy="793569"/>
              <a:chOff x="5993772" y="258109"/>
              <a:chExt cx="724925" cy="900000"/>
            </a:xfrm>
          </p:grpSpPr>
          <p:sp>
            <p:nvSpPr>
              <p:cNvPr id="122" name="椭圆 121"/>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3" name="图片 1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98" name="组合 97"/>
            <p:cNvGrpSpPr/>
            <p:nvPr/>
          </p:nvGrpSpPr>
          <p:grpSpPr>
            <a:xfrm rot="3066563">
              <a:off x="9550518" y="2274810"/>
              <a:ext cx="635764" cy="803045"/>
              <a:chOff x="8806213" y="2910111"/>
              <a:chExt cx="721030" cy="900000"/>
            </a:xfrm>
          </p:grpSpPr>
          <p:sp>
            <p:nvSpPr>
              <p:cNvPr id="120" name="椭圆 119"/>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1" name="图片 12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99" name="组合 98"/>
            <p:cNvGrpSpPr/>
            <p:nvPr/>
          </p:nvGrpSpPr>
          <p:grpSpPr>
            <a:xfrm rot="20849518">
              <a:off x="5023848" y="1251597"/>
              <a:ext cx="644890" cy="793569"/>
              <a:chOff x="7330781" y="818297"/>
              <a:chExt cx="722751" cy="900000"/>
            </a:xfrm>
          </p:grpSpPr>
          <p:sp>
            <p:nvSpPr>
              <p:cNvPr id="118" name="椭圆 117"/>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9" name="图片 1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100" name="组合 99"/>
            <p:cNvGrpSpPr/>
            <p:nvPr/>
          </p:nvGrpSpPr>
          <p:grpSpPr>
            <a:xfrm rot="19756194">
              <a:off x="1922078" y="1474933"/>
              <a:ext cx="653202" cy="793569"/>
              <a:chOff x="2213446" y="1768419"/>
              <a:chExt cx="732066" cy="900000"/>
            </a:xfrm>
          </p:grpSpPr>
          <p:pic>
            <p:nvPicPr>
              <p:cNvPr id="116" name="图片 1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117" name="椭圆 116"/>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1" name="直接连接符 100"/>
            <p:cNvCxnSpPr>
              <a:stCxn id="128"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17"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34"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41"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45"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26"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18"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9"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37"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30"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2"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2"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43"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20"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24"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6" name="矩形 145"/>
          <p:cNvSpPr/>
          <p:nvPr/>
        </p:nvSpPr>
        <p:spPr>
          <a:xfrm flipV="1">
            <a:off x="655309" y="105588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flipV="1">
            <a:off x="2152044" y="105588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flipV="1">
            <a:off x="3648780" y="105588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flipV="1">
            <a:off x="5145515" y="105588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flipV="1">
            <a:off x="6642250" y="105588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flipV="1">
            <a:off x="8138985" y="105588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flipV="1">
            <a:off x="9635721" y="105588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4" name="组合 153"/>
          <p:cNvGrpSpPr/>
          <p:nvPr/>
        </p:nvGrpSpPr>
        <p:grpSpPr>
          <a:xfrm>
            <a:off x="655309" y="1055881"/>
            <a:ext cx="10477147" cy="66943"/>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Group 57"/>
          <p:cNvGrpSpPr/>
          <p:nvPr/>
        </p:nvGrpSpPr>
        <p:grpSpPr>
          <a:xfrm>
            <a:off x="770136" y="2589356"/>
            <a:ext cx="3054563" cy="2712179"/>
            <a:chOff x="5625793" y="1599766"/>
            <a:chExt cx="4594903" cy="4080928"/>
          </a:xfrm>
          <a:solidFill>
            <a:srgbClr val="DC4415"/>
          </a:solidFill>
        </p:grpSpPr>
        <p:grpSp>
          <p:nvGrpSpPr>
            <p:cNvPr id="15" name="Group 58"/>
            <p:cNvGrpSpPr/>
            <p:nvPr/>
          </p:nvGrpSpPr>
          <p:grpSpPr>
            <a:xfrm>
              <a:off x="6191250" y="1599766"/>
              <a:ext cx="3473482" cy="1069614"/>
              <a:chOff x="6191250" y="1599766"/>
              <a:chExt cx="3473482" cy="1069614"/>
            </a:xfrm>
            <a:grpFill/>
          </p:grpSpPr>
          <p:sp>
            <p:nvSpPr>
              <p:cNvPr id="21" name="Freeform 64"/>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9DC3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2" name="Freeform 65"/>
              <p:cNvSpPr/>
              <p:nvPr/>
            </p:nvSpPr>
            <p:spPr bwMode="auto">
              <a:xfrm flipH="1">
                <a:off x="8043101"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 name="Group 59"/>
            <p:cNvGrpSpPr/>
            <p:nvPr/>
          </p:nvGrpSpPr>
          <p:grpSpPr>
            <a:xfrm flipV="1">
              <a:off x="6191251" y="4611080"/>
              <a:ext cx="3473482" cy="1069614"/>
              <a:chOff x="6191251" y="1599766"/>
              <a:chExt cx="3473482" cy="1069614"/>
            </a:xfrm>
            <a:grpFill/>
          </p:grpSpPr>
          <p:sp>
            <p:nvSpPr>
              <p:cNvPr id="19" name="Freeform 62"/>
              <p:cNvSpPr/>
              <p:nvPr/>
            </p:nvSpPr>
            <p:spPr bwMode="auto">
              <a:xfrm>
                <a:off x="6191251"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0" name="Freeform 63"/>
              <p:cNvSpPr/>
              <p:nvPr/>
            </p:nvSpPr>
            <p:spPr bwMode="auto">
              <a:xfrm flipH="1">
                <a:off x="8043102"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7" name="Freeform 60"/>
            <p:cNvSpPr/>
            <p:nvPr/>
          </p:nvSpPr>
          <p:spPr bwMode="auto">
            <a:xfrm rot="17954294">
              <a:off x="5349784"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Freeform 61"/>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9DC3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48" name="Right Brace 112"/>
          <p:cNvSpPr/>
          <p:nvPr/>
        </p:nvSpPr>
        <p:spPr>
          <a:xfrm rot="10800000">
            <a:off x="3794380" y="1729705"/>
            <a:ext cx="427355" cy="4727575"/>
          </a:xfrm>
          <a:prstGeom prst="rightBrace">
            <a:avLst>
              <a:gd name="adj1" fmla="val 47292"/>
              <a:gd name="adj2" fmla="val 50110"/>
            </a:avLst>
          </a:prstGeom>
          <a:ln w="12700">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txBody>
          <a:bodyPr lIns="69896" tIns="34949" rIns="69896" bIns="34949" rtlCol="0" anchor="ctr"/>
          <a:lstStyle/>
          <a:p>
            <a:pPr algn="ctr" defTabSz="699135"/>
            <a:endParaRPr lang="en-US" sz="1350">
              <a:solidFill>
                <a:schemeClr val="accent1"/>
              </a:solidFill>
              <a:latin typeface="微软雅黑" panose="020B0503020204020204" pitchFamily="34" charset="-122"/>
              <a:ea typeface="微软雅黑" panose="020B0503020204020204" pitchFamily="34" charset="-122"/>
            </a:endParaRPr>
          </a:p>
        </p:txBody>
      </p:sp>
      <p:sp>
        <p:nvSpPr>
          <p:cNvPr id="61" name="Rectangle 56"/>
          <p:cNvSpPr/>
          <p:nvPr/>
        </p:nvSpPr>
        <p:spPr>
          <a:xfrm>
            <a:off x="1663320" y="3453095"/>
            <a:ext cx="1238250" cy="929485"/>
          </a:xfrm>
          <a:prstGeom prst="rect">
            <a:avLst/>
          </a:prstGeom>
          <a:noFill/>
          <a:ln>
            <a:noFill/>
          </a:ln>
        </p:spPr>
        <p:txBody>
          <a:bodyPr wrap="square">
            <a:spAutoFit/>
          </a:bodyPr>
          <a:lstStyle/>
          <a:p>
            <a:pPr algn="ctr" defTabSz="698500" fontAlgn="base">
              <a:lnSpc>
                <a:spcPct val="85000"/>
              </a:lnSpc>
              <a:spcBef>
                <a:spcPct val="0"/>
              </a:spcBef>
              <a:spcAft>
                <a:spcPct val="0"/>
              </a:spcAft>
            </a:pPr>
            <a:r>
              <a:rPr lang="zh-CN" altLang="en-US" sz="3200" dirty="0">
                <a:solidFill>
                  <a:srgbClr val="44546A"/>
                </a:solidFill>
                <a:latin typeface="微软雅黑" panose="020B0503020204020204" pitchFamily="34" charset="-122"/>
                <a:ea typeface="微软雅黑" panose="020B0503020204020204" pitchFamily="34" charset="-122"/>
                <a:sym typeface="+mn-ea"/>
              </a:rPr>
              <a:t>分析</a:t>
            </a:r>
            <a:r>
              <a:rPr lang="zh-CN" altLang="en-US" sz="3200" dirty="0" smtClean="0">
                <a:solidFill>
                  <a:srgbClr val="44546A"/>
                </a:solidFill>
                <a:latin typeface="微软雅黑" panose="020B0503020204020204" pitchFamily="34" charset="-122"/>
                <a:ea typeface="微软雅黑" panose="020B0503020204020204" pitchFamily="34" charset="-122"/>
                <a:sym typeface="+mn-ea"/>
              </a:rPr>
              <a:t>方法</a:t>
            </a:r>
            <a:endParaRPr lang="en-US" altLang="zh-CN" sz="3200" b="1"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7" name="Group 101"/>
          <p:cNvGrpSpPr/>
          <p:nvPr/>
        </p:nvGrpSpPr>
        <p:grpSpPr>
          <a:xfrm>
            <a:off x="4444620" y="1860135"/>
            <a:ext cx="390525" cy="365760"/>
            <a:chOff x="8698531" y="3979675"/>
            <a:chExt cx="828966" cy="736049"/>
          </a:xfrm>
          <a:solidFill>
            <a:schemeClr val="tx2"/>
          </a:solidFill>
        </p:grpSpPr>
        <p:sp>
          <p:nvSpPr>
            <p:cNvPr id="11"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3" name="Group 103"/>
            <p:cNvGrpSpPr/>
            <p:nvPr/>
          </p:nvGrpSpPr>
          <p:grpSpPr>
            <a:xfrm>
              <a:off x="8698531" y="3979675"/>
              <a:ext cx="828966" cy="736049"/>
              <a:chOff x="5625794" y="1599766"/>
              <a:chExt cx="4594902" cy="4080930"/>
            </a:xfrm>
            <a:grpFill/>
          </p:grpSpPr>
          <p:grpSp>
            <p:nvGrpSpPr>
              <p:cNvPr id="23" name="Group 104"/>
              <p:cNvGrpSpPr/>
              <p:nvPr/>
            </p:nvGrpSpPr>
            <p:grpSpPr>
              <a:xfrm>
                <a:off x="6191250" y="1599766"/>
                <a:ext cx="3473485" cy="1069614"/>
                <a:chOff x="6191250" y="1599766"/>
                <a:chExt cx="3473485" cy="1069614"/>
              </a:xfrm>
              <a:grpFill/>
            </p:grpSpPr>
            <p:sp>
              <p:nvSpPr>
                <p:cNvPr id="24"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5"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63" name="Group 105"/>
              <p:cNvGrpSpPr/>
              <p:nvPr/>
            </p:nvGrpSpPr>
            <p:grpSpPr>
              <a:xfrm flipV="1">
                <a:off x="6191250" y="4611080"/>
                <a:ext cx="3473483" cy="1069616"/>
                <a:chOff x="6191250" y="1599764"/>
                <a:chExt cx="3473483" cy="1069616"/>
              </a:xfrm>
              <a:grpFill/>
            </p:grpSpPr>
            <p:sp>
              <p:nvSpPr>
                <p:cNvPr id="64"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5"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66"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7"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68" name="Group 101"/>
          <p:cNvGrpSpPr/>
          <p:nvPr/>
        </p:nvGrpSpPr>
        <p:grpSpPr>
          <a:xfrm>
            <a:off x="4458590" y="2589495"/>
            <a:ext cx="390525" cy="365760"/>
            <a:chOff x="8698531" y="3979675"/>
            <a:chExt cx="828966" cy="736049"/>
          </a:xfrm>
          <a:solidFill>
            <a:schemeClr val="tx2"/>
          </a:solidFill>
        </p:grpSpPr>
        <p:sp>
          <p:nvSpPr>
            <p:cNvPr id="69"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70" name="Group 103"/>
            <p:cNvGrpSpPr/>
            <p:nvPr/>
          </p:nvGrpSpPr>
          <p:grpSpPr>
            <a:xfrm>
              <a:off x="8698531" y="3979675"/>
              <a:ext cx="828966" cy="736049"/>
              <a:chOff x="5625794" y="1599766"/>
              <a:chExt cx="4594902" cy="4080930"/>
            </a:xfrm>
            <a:grpFill/>
          </p:grpSpPr>
          <p:grpSp>
            <p:nvGrpSpPr>
              <p:cNvPr id="71" name="Group 104"/>
              <p:cNvGrpSpPr/>
              <p:nvPr/>
            </p:nvGrpSpPr>
            <p:grpSpPr>
              <a:xfrm>
                <a:off x="6191250" y="1599766"/>
                <a:ext cx="3473485" cy="1069614"/>
                <a:chOff x="6191250" y="1599766"/>
                <a:chExt cx="3473485" cy="1069614"/>
              </a:xfrm>
              <a:grpFill/>
            </p:grpSpPr>
            <p:sp>
              <p:nvSpPr>
                <p:cNvPr id="72"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3"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74" name="Group 105"/>
              <p:cNvGrpSpPr/>
              <p:nvPr/>
            </p:nvGrpSpPr>
            <p:grpSpPr>
              <a:xfrm flipV="1">
                <a:off x="6191250" y="4611080"/>
                <a:ext cx="3473483" cy="1069616"/>
                <a:chOff x="6191250" y="1599764"/>
                <a:chExt cx="3473483" cy="1069616"/>
              </a:xfrm>
              <a:grpFill/>
            </p:grpSpPr>
            <p:sp>
              <p:nvSpPr>
                <p:cNvPr id="75"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6"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77"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8"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79" name="Group 101"/>
          <p:cNvGrpSpPr/>
          <p:nvPr/>
        </p:nvGrpSpPr>
        <p:grpSpPr>
          <a:xfrm>
            <a:off x="4472560" y="3316570"/>
            <a:ext cx="390525" cy="365760"/>
            <a:chOff x="8698531" y="3979675"/>
            <a:chExt cx="828966" cy="736049"/>
          </a:xfrm>
          <a:solidFill>
            <a:schemeClr val="tx2"/>
          </a:solidFill>
        </p:grpSpPr>
        <p:sp>
          <p:nvSpPr>
            <p:cNvPr id="80"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81" name="Group 103"/>
            <p:cNvGrpSpPr/>
            <p:nvPr/>
          </p:nvGrpSpPr>
          <p:grpSpPr>
            <a:xfrm>
              <a:off x="8698531" y="3979675"/>
              <a:ext cx="828966" cy="736049"/>
              <a:chOff x="5625794" y="1599766"/>
              <a:chExt cx="4594902" cy="4080930"/>
            </a:xfrm>
            <a:grpFill/>
          </p:grpSpPr>
          <p:grpSp>
            <p:nvGrpSpPr>
              <p:cNvPr id="82" name="Group 104"/>
              <p:cNvGrpSpPr/>
              <p:nvPr/>
            </p:nvGrpSpPr>
            <p:grpSpPr>
              <a:xfrm>
                <a:off x="6191250" y="1599766"/>
                <a:ext cx="3473485" cy="1069614"/>
                <a:chOff x="6191250" y="1599766"/>
                <a:chExt cx="3473485" cy="1069614"/>
              </a:xfrm>
              <a:grpFill/>
            </p:grpSpPr>
            <p:sp>
              <p:nvSpPr>
                <p:cNvPr id="83"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84"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62" name="Group 105"/>
              <p:cNvGrpSpPr/>
              <p:nvPr/>
            </p:nvGrpSpPr>
            <p:grpSpPr>
              <a:xfrm flipV="1">
                <a:off x="6191250" y="4611080"/>
                <a:ext cx="3473483" cy="1069616"/>
                <a:chOff x="6191250" y="1599764"/>
                <a:chExt cx="3473483" cy="1069616"/>
              </a:xfrm>
              <a:grpFill/>
            </p:grpSpPr>
            <p:sp>
              <p:nvSpPr>
                <p:cNvPr id="163"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4"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65"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6"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167" name="Group 101"/>
          <p:cNvGrpSpPr/>
          <p:nvPr/>
        </p:nvGrpSpPr>
        <p:grpSpPr>
          <a:xfrm>
            <a:off x="4471897" y="4178013"/>
            <a:ext cx="390525" cy="365760"/>
            <a:chOff x="8698531" y="3979675"/>
            <a:chExt cx="828966" cy="736049"/>
          </a:xfrm>
          <a:solidFill>
            <a:schemeClr val="tx2"/>
          </a:solidFill>
        </p:grpSpPr>
        <p:sp>
          <p:nvSpPr>
            <p:cNvPr id="168"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69" name="Group 103"/>
            <p:cNvGrpSpPr/>
            <p:nvPr/>
          </p:nvGrpSpPr>
          <p:grpSpPr>
            <a:xfrm>
              <a:off x="8698531" y="3979675"/>
              <a:ext cx="828966" cy="736049"/>
              <a:chOff x="5625794" y="1599766"/>
              <a:chExt cx="4594902" cy="4080930"/>
            </a:xfrm>
            <a:grpFill/>
          </p:grpSpPr>
          <p:grpSp>
            <p:nvGrpSpPr>
              <p:cNvPr id="170" name="Group 104"/>
              <p:cNvGrpSpPr/>
              <p:nvPr/>
            </p:nvGrpSpPr>
            <p:grpSpPr>
              <a:xfrm>
                <a:off x="6191250" y="1599766"/>
                <a:ext cx="3473485" cy="1069614"/>
                <a:chOff x="6191250" y="1599766"/>
                <a:chExt cx="3473485" cy="1069614"/>
              </a:xfrm>
              <a:grpFill/>
            </p:grpSpPr>
            <p:sp>
              <p:nvSpPr>
                <p:cNvPr id="171"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72"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73" name="Group 105"/>
              <p:cNvGrpSpPr/>
              <p:nvPr/>
            </p:nvGrpSpPr>
            <p:grpSpPr>
              <a:xfrm flipV="1">
                <a:off x="6191250" y="4611080"/>
                <a:ext cx="3473483" cy="1069616"/>
                <a:chOff x="6191250" y="1599764"/>
                <a:chExt cx="3473483" cy="1069616"/>
              </a:xfrm>
              <a:grpFill/>
            </p:grpSpPr>
            <p:sp>
              <p:nvSpPr>
                <p:cNvPr id="174"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75"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76"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77"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178" name="Group 101"/>
          <p:cNvGrpSpPr/>
          <p:nvPr/>
        </p:nvGrpSpPr>
        <p:grpSpPr>
          <a:xfrm>
            <a:off x="4486530" y="4999984"/>
            <a:ext cx="390525" cy="365760"/>
            <a:chOff x="8698531" y="3979675"/>
            <a:chExt cx="828966" cy="736049"/>
          </a:xfrm>
          <a:solidFill>
            <a:schemeClr val="tx2"/>
          </a:solidFill>
        </p:grpSpPr>
        <p:sp>
          <p:nvSpPr>
            <p:cNvPr id="179"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0" name="Group 103"/>
            <p:cNvGrpSpPr/>
            <p:nvPr/>
          </p:nvGrpSpPr>
          <p:grpSpPr>
            <a:xfrm>
              <a:off x="8698531" y="3979675"/>
              <a:ext cx="828966" cy="736049"/>
              <a:chOff x="5625794" y="1599766"/>
              <a:chExt cx="4594902" cy="4080930"/>
            </a:xfrm>
            <a:grpFill/>
          </p:grpSpPr>
          <p:grpSp>
            <p:nvGrpSpPr>
              <p:cNvPr id="181" name="Group 104"/>
              <p:cNvGrpSpPr/>
              <p:nvPr/>
            </p:nvGrpSpPr>
            <p:grpSpPr>
              <a:xfrm>
                <a:off x="6191250" y="1599766"/>
                <a:ext cx="3473485" cy="1069614"/>
                <a:chOff x="6191250" y="1599766"/>
                <a:chExt cx="3473485" cy="1069614"/>
              </a:xfrm>
              <a:grpFill/>
            </p:grpSpPr>
            <p:sp>
              <p:nvSpPr>
                <p:cNvPr id="182"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83"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84" name="Group 105"/>
              <p:cNvGrpSpPr/>
              <p:nvPr/>
            </p:nvGrpSpPr>
            <p:grpSpPr>
              <a:xfrm flipV="1">
                <a:off x="6191250" y="4611080"/>
                <a:ext cx="3473483" cy="1069616"/>
                <a:chOff x="6191250" y="1599764"/>
                <a:chExt cx="3473483" cy="1069616"/>
              </a:xfrm>
              <a:grpFill/>
            </p:grpSpPr>
            <p:sp>
              <p:nvSpPr>
                <p:cNvPr id="185"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86"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87"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88"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189" name="Group 101"/>
          <p:cNvGrpSpPr/>
          <p:nvPr/>
        </p:nvGrpSpPr>
        <p:grpSpPr>
          <a:xfrm>
            <a:off x="4491321" y="5828198"/>
            <a:ext cx="390525" cy="365760"/>
            <a:chOff x="8698531" y="3979675"/>
            <a:chExt cx="828966" cy="736049"/>
          </a:xfrm>
          <a:solidFill>
            <a:schemeClr val="tx2"/>
          </a:solidFill>
        </p:grpSpPr>
        <p:sp>
          <p:nvSpPr>
            <p:cNvPr id="190"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91" name="Group 103"/>
            <p:cNvGrpSpPr/>
            <p:nvPr/>
          </p:nvGrpSpPr>
          <p:grpSpPr>
            <a:xfrm>
              <a:off x="8698531" y="3979675"/>
              <a:ext cx="828966" cy="736049"/>
              <a:chOff x="5625794" y="1599766"/>
              <a:chExt cx="4594902" cy="4080930"/>
            </a:xfrm>
            <a:grpFill/>
          </p:grpSpPr>
          <p:grpSp>
            <p:nvGrpSpPr>
              <p:cNvPr id="192" name="Group 104"/>
              <p:cNvGrpSpPr/>
              <p:nvPr/>
            </p:nvGrpSpPr>
            <p:grpSpPr>
              <a:xfrm>
                <a:off x="6191250" y="1599766"/>
                <a:ext cx="3473485" cy="1069614"/>
                <a:chOff x="6191250" y="1599766"/>
                <a:chExt cx="3473485" cy="1069614"/>
              </a:xfrm>
              <a:grpFill/>
            </p:grpSpPr>
            <p:sp>
              <p:nvSpPr>
                <p:cNvPr id="193"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94"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95" name="Group 105"/>
              <p:cNvGrpSpPr/>
              <p:nvPr/>
            </p:nvGrpSpPr>
            <p:grpSpPr>
              <a:xfrm flipV="1">
                <a:off x="6191250" y="4611080"/>
                <a:ext cx="3473483" cy="1069616"/>
                <a:chOff x="6191250" y="1599764"/>
                <a:chExt cx="3473483" cy="1069616"/>
              </a:xfrm>
              <a:grpFill/>
            </p:grpSpPr>
            <p:sp>
              <p:nvSpPr>
                <p:cNvPr id="196"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97"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98"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99"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sp>
        <p:nvSpPr>
          <p:cNvPr id="200" name="文本框 199"/>
          <p:cNvSpPr txBox="1"/>
          <p:nvPr/>
        </p:nvSpPr>
        <p:spPr>
          <a:xfrm>
            <a:off x="4830065" y="1768695"/>
            <a:ext cx="2321560" cy="523220"/>
          </a:xfrm>
          <a:prstGeom prst="rect">
            <a:avLst/>
          </a:prstGeom>
          <a:noFill/>
          <a:ln w="9525">
            <a:noFill/>
          </a:ln>
        </p:spPr>
        <p:txBody>
          <a:bodyPr wrap="square">
            <a:spAutoFit/>
          </a:bodyPr>
          <a:lstStyle/>
          <a:p>
            <a:pPr marL="0" indent="0" algn="l"/>
            <a:r>
              <a:rPr lang="zh-CN" altLang="en-US" sz="2800" dirty="0">
                <a:solidFill>
                  <a:srgbClr val="44546A"/>
                </a:solidFill>
                <a:latin typeface="微软雅黑" panose="020B0503020204020204" pitchFamily="34" charset="-122"/>
                <a:ea typeface="微软雅黑" panose="020B0503020204020204" pitchFamily="34" charset="-122"/>
              </a:rPr>
              <a:t>聚类分析</a:t>
            </a:r>
          </a:p>
        </p:txBody>
      </p:sp>
      <p:sp>
        <p:nvSpPr>
          <p:cNvPr id="201" name="文本框 200"/>
          <p:cNvSpPr txBox="1"/>
          <p:nvPr/>
        </p:nvSpPr>
        <p:spPr>
          <a:xfrm>
            <a:off x="4788155" y="2499960"/>
            <a:ext cx="2486025" cy="523220"/>
          </a:xfrm>
          <a:prstGeom prst="rect">
            <a:avLst/>
          </a:prstGeom>
          <a:noFill/>
          <a:ln w="9525">
            <a:noFill/>
          </a:ln>
        </p:spPr>
        <p:txBody>
          <a:bodyPr wrap="square">
            <a:spAutoFit/>
          </a:bodyPr>
          <a:lstStyle/>
          <a:p>
            <a:pPr marL="0" indent="0" algn="l"/>
            <a:r>
              <a:rPr lang="zh-CN" altLang="en-US" sz="2800" dirty="0">
                <a:solidFill>
                  <a:srgbClr val="44546A"/>
                </a:solidFill>
                <a:latin typeface="微软雅黑" panose="020B0503020204020204" pitchFamily="34" charset="-122"/>
                <a:ea typeface="微软雅黑" panose="020B0503020204020204" pitchFamily="34" charset="-122"/>
              </a:rPr>
              <a:t>关联</a:t>
            </a:r>
            <a:r>
              <a:rPr lang="zh-CN" altLang="en-US" sz="2800" dirty="0" smtClean="0">
                <a:solidFill>
                  <a:srgbClr val="44546A"/>
                </a:solidFill>
                <a:latin typeface="微软雅黑" panose="020B0503020204020204" pitchFamily="34" charset="-122"/>
                <a:ea typeface="微软雅黑" panose="020B0503020204020204" pitchFamily="34" charset="-122"/>
              </a:rPr>
              <a:t>规则挖掘</a:t>
            </a:r>
            <a:endParaRPr lang="zh-CN" altLang="en-US" sz="2800" dirty="0">
              <a:solidFill>
                <a:srgbClr val="44546A"/>
              </a:solidFill>
              <a:latin typeface="微软雅黑" panose="020B0503020204020204" pitchFamily="34" charset="-122"/>
              <a:ea typeface="微软雅黑" panose="020B0503020204020204" pitchFamily="34" charset="-122"/>
            </a:endParaRPr>
          </a:p>
        </p:txBody>
      </p:sp>
      <p:sp>
        <p:nvSpPr>
          <p:cNvPr id="202" name="文本框 201"/>
          <p:cNvSpPr txBox="1"/>
          <p:nvPr/>
        </p:nvSpPr>
        <p:spPr>
          <a:xfrm>
            <a:off x="4830065" y="3225130"/>
            <a:ext cx="2321560" cy="523220"/>
          </a:xfrm>
          <a:prstGeom prst="rect">
            <a:avLst/>
          </a:prstGeom>
          <a:noFill/>
          <a:ln w="9525">
            <a:noFill/>
          </a:ln>
        </p:spPr>
        <p:txBody>
          <a:bodyPr wrap="square">
            <a:spAutoFit/>
          </a:bodyPr>
          <a:lstStyle/>
          <a:p>
            <a:pPr marL="0" indent="0" algn="l"/>
            <a:r>
              <a:rPr lang="zh-CN" altLang="en-US" sz="2800" dirty="0" smtClean="0">
                <a:solidFill>
                  <a:srgbClr val="44546A"/>
                </a:solidFill>
                <a:latin typeface="微软雅黑" panose="020B0503020204020204" pitchFamily="34" charset="-122"/>
                <a:ea typeface="微软雅黑" panose="020B0503020204020204" pitchFamily="34" charset="-122"/>
              </a:rPr>
              <a:t>时间序列分析</a:t>
            </a:r>
            <a:endParaRPr lang="zh-CN" altLang="en-US" sz="2800" dirty="0">
              <a:solidFill>
                <a:srgbClr val="44546A"/>
              </a:solidFill>
              <a:latin typeface="微软雅黑" panose="020B0503020204020204" pitchFamily="34" charset="-122"/>
              <a:ea typeface="微软雅黑" panose="020B0503020204020204" pitchFamily="34" charset="-122"/>
            </a:endParaRPr>
          </a:p>
        </p:txBody>
      </p:sp>
      <p:sp>
        <p:nvSpPr>
          <p:cNvPr id="203" name="文本框 202"/>
          <p:cNvSpPr txBox="1"/>
          <p:nvPr/>
        </p:nvSpPr>
        <p:spPr>
          <a:xfrm>
            <a:off x="4843372" y="4088478"/>
            <a:ext cx="2444115" cy="523220"/>
          </a:xfrm>
          <a:prstGeom prst="rect">
            <a:avLst/>
          </a:prstGeom>
          <a:noFill/>
          <a:ln w="9525">
            <a:noFill/>
          </a:ln>
        </p:spPr>
        <p:txBody>
          <a:bodyPr wrap="square">
            <a:spAutoFit/>
          </a:bodyPr>
          <a:lstStyle/>
          <a:p>
            <a:pPr marL="0" indent="0" algn="l"/>
            <a:r>
              <a:rPr lang="zh-CN" altLang="en-US" sz="2800" dirty="0">
                <a:solidFill>
                  <a:srgbClr val="44546A"/>
                </a:solidFill>
                <a:latin typeface="微软雅黑" panose="020B0503020204020204" pitchFamily="34" charset="-122"/>
                <a:ea typeface="微软雅黑" panose="020B0503020204020204" pitchFamily="34" charset="-122"/>
              </a:rPr>
              <a:t>社会网络分析</a:t>
            </a:r>
          </a:p>
        </p:txBody>
      </p:sp>
      <p:sp>
        <p:nvSpPr>
          <p:cNvPr id="204" name="文本框 203"/>
          <p:cNvSpPr txBox="1"/>
          <p:nvPr/>
        </p:nvSpPr>
        <p:spPr>
          <a:xfrm>
            <a:off x="4830065" y="4908544"/>
            <a:ext cx="2444115" cy="523220"/>
          </a:xfrm>
          <a:prstGeom prst="rect">
            <a:avLst/>
          </a:prstGeom>
          <a:noFill/>
          <a:ln w="9525">
            <a:noFill/>
          </a:ln>
        </p:spPr>
        <p:txBody>
          <a:bodyPr wrap="square">
            <a:spAutoFit/>
          </a:bodyPr>
          <a:lstStyle/>
          <a:p>
            <a:pPr marL="0" indent="0" algn="l"/>
            <a:r>
              <a:rPr lang="zh-CN" altLang="en-US" sz="2800" dirty="0" smtClean="0">
                <a:solidFill>
                  <a:srgbClr val="44546A"/>
                </a:solidFill>
                <a:latin typeface="微软雅黑" panose="020B0503020204020204" pitchFamily="34" charset="-122"/>
                <a:ea typeface="微软雅黑" panose="020B0503020204020204" pitchFamily="34" charset="-122"/>
              </a:rPr>
              <a:t>路径分析</a:t>
            </a:r>
            <a:endParaRPr lang="zh-CN" altLang="en-US" sz="2800" dirty="0">
              <a:solidFill>
                <a:srgbClr val="44546A"/>
              </a:solidFill>
              <a:latin typeface="微软雅黑" panose="020B0503020204020204" pitchFamily="34" charset="-122"/>
              <a:ea typeface="微软雅黑" panose="020B0503020204020204" pitchFamily="34" charset="-122"/>
            </a:endParaRPr>
          </a:p>
        </p:txBody>
      </p:sp>
      <p:sp>
        <p:nvSpPr>
          <p:cNvPr id="205" name="文本框 204"/>
          <p:cNvSpPr txBox="1"/>
          <p:nvPr/>
        </p:nvSpPr>
        <p:spPr>
          <a:xfrm>
            <a:off x="4834856" y="5738663"/>
            <a:ext cx="2108200" cy="523220"/>
          </a:xfrm>
          <a:prstGeom prst="rect">
            <a:avLst/>
          </a:prstGeom>
          <a:noFill/>
          <a:ln w="9525">
            <a:noFill/>
          </a:ln>
        </p:spPr>
        <p:txBody>
          <a:bodyPr wrap="square">
            <a:spAutoFit/>
          </a:bodyPr>
          <a:lstStyle/>
          <a:p>
            <a:pPr marL="0" indent="0" algn="l"/>
            <a:r>
              <a:rPr lang="zh-CN" altLang="en-US" sz="2800" dirty="0" smtClean="0">
                <a:solidFill>
                  <a:srgbClr val="44546A"/>
                </a:solidFill>
                <a:latin typeface="微软雅黑" panose="020B0503020204020204" pitchFamily="34" charset="-122"/>
                <a:ea typeface="微软雅黑" panose="020B0503020204020204" pitchFamily="34" charset="-122"/>
              </a:rPr>
              <a:t>预测分析</a:t>
            </a:r>
            <a:endParaRPr lang="zh-CN" altLang="en-US" sz="2800" dirty="0">
              <a:solidFill>
                <a:srgbClr val="44546A"/>
              </a:solidFill>
              <a:latin typeface="微软雅黑" panose="020B0503020204020204" pitchFamily="34" charset="-122"/>
              <a:ea typeface="微软雅黑" panose="020B0503020204020204" pitchFamily="34" charset="-122"/>
            </a:endParaRPr>
          </a:p>
        </p:txBody>
      </p:sp>
      <p:sp>
        <p:nvSpPr>
          <p:cNvPr id="221" name="文本框 220"/>
          <p:cNvSpPr txBox="1"/>
          <p:nvPr/>
        </p:nvSpPr>
        <p:spPr>
          <a:xfrm>
            <a:off x="2348107" y="344163"/>
            <a:ext cx="7366119" cy="707886"/>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dirty="0" smtClean="0"/>
              <a:t>分析方法：开源情报之数据分析</a:t>
            </a:r>
            <a:endParaRPr lang="zh-CN" altLang="en-US" dirty="0"/>
          </a:p>
        </p:txBody>
      </p:sp>
      <p:sp>
        <p:nvSpPr>
          <p:cNvPr id="222" name="文本框 221"/>
          <p:cNvSpPr txBox="1"/>
          <p:nvPr/>
        </p:nvSpPr>
        <p:spPr>
          <a:xfrm>
            <a:off x="1107251" y="1267695"/>
            <a:ext cx="9514647" cy="584775"/>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3200" dirty="0" smtClean="0"/>
              <a:t>数据定量分析</a:t>
            </a:r>
            <a:endParaRPr lang="zh-CN" altLang="en-US" sz="3200" dirty="0"/>
          </a:p>
        </p:txBody>
      </p:sp>
      <p:sp>
        <p:nvSpPr>
          <p:cNvPr id="224" name="椭圆 223"/>
          <p:cNvSpPr/>
          <p:nvPr/>
        </p:nvSpPr>
        <p:spPr>
          <a:xfrm>
            <a:off x="679632" y="1340395"/>
            <a:ext cx="446012" cy="4464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31B5D6"/>
                </a:solidFill>
                <a:latin typeface="微软雅黑" panose="020B0503020204020204" pitchFamily="34" charset="-122"/>
                <a:ea typeface="微软雅黑" panose="020B0503020204020204" pitchFamily="34" charset="-122"/>
              </a:rPr>
              <a:t>1</a:t>
            </a:r>
            <a:endParaRPr lang="zh-CN" altLang="en-US" sz="3200" dirty="0">
              <a:solidFill>
                <a:srgbClr val="31B5D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751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500"/>
                                        <p:tgtEl>
                                          <p:spTgt spid="48"/>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childTnLst>
                                </p:cTn>
                              </p:par>
                            </p:childTnLst>
                          </p:cTn>
                        </p:par>
                        <p:par>
                          <p:cTn id="18" fill="hold">
                            <p:stCondLst>
                              <p:cond delay="1750"/>
                            </p:stCondLst>
                            <p:childTnLst>
                              <p:par>
                                <p:cTn id="19" presetID="63" presetClass="path" presetSubtype="0" decel="100000" fill="hold" nodeType="afterEffect">
                                  <p:stCondLst>
                                    <p:cond delay="0"/>
                                  </p:stCondLst>
                                  <p:childTnLst>
                                    <p:animMotion origin="layout" path="M -0.02412 -2.38765E-6 L -2.15216E-6 -2.38765E-6 " pathEditMode="relative" rAng="0" ptsTypes="AA">
                                      <p:cBhvr>
                                        <p:cTn id="20" dur="500" fill="hold"/>
                                        <p:tgtEl>
                                          <p:spTgt spid="7"/>
                                        </p:tgtEl>
                                        <p:attrNameLst>
                                          <p:attrName>ppt_x</p:attrName>
                                          <p:attrName>ppt_y</p:attrName>
                                        </p:attrNameLst>
                                      </p:cBhvr>
                                      <p:rCtr x="1200" y="0"/>
                                    </p:animMotion>
                                  </p:childTnLst>
                                </p:cTn>
                              </p:par>
                            </p:childTnLst>
                          </p:cTn>
                        </p:par>
                        <p:par>
                          <p:cTn id="21" fill="hold">
                            <p:stCondLst>
                              <p:cond delay="2250"/>
                            </p:stCondLst>
                            <p:childTnLst>
                              <p:par>
                                <p:cTn id="22" presetID="6" presetClass="emph" presetSubtype="0" accel="100000" autoRev="1" fill="hold" nodeType="afterEffect">
                                  <p:stCondLst>
                                    <p:cond delay="0"/>
                                  </p:stCondLst>
                                  <p:childTnLst>
                                    <p:animScale>
                                      <p:cBhvr>
                                        <p:cTn id="23" dur="500" fill="hold"/>
                                        <p:tgtEl>
                                          <p:spTgt spid="7"/>
                                        </p:tgtEl>
                                      </p:cBhvr>
                                      <p:by x="92000" y="92000"/>
                                    </p:animScale>
                                  </p:childTnLst>
                                </p:cTn>
                              </p:par>
                            </p:childTnLst>
                          </p:cTn>
                        </p:par>
                        <p:par>
                          <p:cTn id="24" fill="hold">
                            <p:stCondLst>
                              <p:cond delay="3250"/>
                            </p:stCondLst>
                            <p:childTnLst>
                              <p:par>
                                <p:cTn id="25" presetID="10" presetClass="entr" presetSubtype="0" fill="hold" nodeType="afterEffect">
                                  <p:stCondLst>
                                    <p:cond delay="0"/>
                                  </p:stCondLst>
                                  <p:childTnLst>
                                    <p:set>
                                      <p:cBhvr>
                                        <p:cTn id="26" dur="1" fill="hold">
                                          <p:stCondLst>
                                            <p:cond delay="0"/>
                                          </p:stCondLst>
                                        </p:cTn>
                                        <p:tgtEl>
                                          <p:spTgt spid="68"/>
                                        </p:tgtEl>
                                        <p:attrNameLst>
                                          <p:attrName>style.visibility</p:attrName>
                                        </p:attrNameLst>
                                      </p:cBhvr>
                                      <p:to>
                                        <p:strVal val="visible"/>
                                      </p:to>
                                    </p:set>
                                    <p:animEffect transition="in" filter="fade">
                                      <p:cBhvr>
                                        <p:cTn id="27" dur="750"/>
                                        <p:tgtEl>
                                          <p:spTgt spid="68"/>
                                        </p:tgtEl>
                                      </p:cBhvr>
                                    </p:animEffect>
                                  </p:childTnLst>
                                </p:cTn>
                              </p:par>
                            </p:childTnLst>
                          </p:cTn>
                        </p:par>
                        <p:par>
                          <p:cTn id="28" fill="hold">
                            <p:stCondLst>
                              <p:cond delay="4000"/>
                            </p:stCondLst>
                            <p:childTnLst>
                              <p:par>
                                <p:cTn id="29" presetID="63" presetClass="path" presetSubtype="0" decel="100000" fill="hold" nodeType="afterEffect">
                                  <p:stCondLst>
                                    <p:cond delay="0"/>
                                  </p:stCondLst>
                                  <p:childTnLst>
                                    <p:animMotion origin="layout" path="M -0.02412 -2.38765E-6 L -2.15216E-6 -2.38765E-6 " pathEditMode="relative" rAng="0" ptsTypes="AA">
                                      <p:cBhvr>
                                        <p:cTn id="30" dur="500" fill="hold"/>
                                        <p:tgtEl>
                                          <p:spTgt spid="68"/>
                                        </p:tgtEl>
                                        <p:attrNameLst>
                                          <p:attrName>ppt_x</p:attrName>
                                          <p:attrName>ppt_y</p:attrName>
                                        </p:attrNameLst>
                                      </p:cBhvr>
                                      <p:rCtr x="1200" y="0"/>
                                    </p:animMotion>
                                  </p:childTnLst>
                                </p:cTn>
                              </p:par>
                            </p:childTnLst>
                          </p:cTn>
                        </p:par>
                        <p:par>
                          <p:cTn id="31" fill="hold">
                            <p:stCondLst>
                              <p:cond delay="4500"/>
                            </p:stCondLst>
                            <p:childTnLst>
                              <p:par>
                                <p:cTn id="32" presetID="6" presetClass="emph" presetSubtype="0" accel="100000" autoRev="1" fill="hold" nodeType="afterEffect">
                                  <p:stCondLst>
                                    <p:cond delay="0"/>
                                  </p:stCondLst>
                                  <p:childTnLst>
                                    <p:animScale>
                                      <p:cBhvr>
                                        <p:cTn id="33" dur="500" fill="hold"/>
                                        <p:tgtEl>
                                          <p:spTgt spid="68"/>
                                        </p:tgtEl>
                                      </p:cBhvr>
                                      <p:by x="92000" y="92000"/>
                                    </p:animScale>
                                  </p:childTnLst>
                                </p:cTn>
                              </p:par>
                            </p:childTnLst>
                          </p:cTn>
                        </p:par>
                        <p:par>
                          <p:cTn id="34" fill="hold">
                            <p:stCondLst>
                              <p:cond delay="5500"/>
                            </p:stCondLst>
                            <p:childTnLst>
                              <p:par>
                                <p:cTn id="35" presetID="10" presetClass="entr" presetSubtype="0" fill="hold" nodeType="after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750"/>
                                        <p:tgtEl>
                                          <p:spTgt spid="79"/>
                                        </p:tgtEl>
                                      </p:cBhvr>
                                    </p:animEffect>
                                  </p:childTnLst>
                                </p:cTn>
                              </p:par>
                            </p:childTnLst>
                          </p:cTn>
                        </p:par>
                        <p:par>
                          <p:cTn id="38" fill="hold">
                            <p:stCondLst>
                              <p:cond delay="6250"/>
                            </p:stCondLst>
                            <p:childTnLst>
                              <p:par>
                                <p:cTn id="39" presetID="63" presetClass="path" presetSubtype="0" decel="100000" fill="hold" nodeType="afterEffect">
                                  <p:stCondLst>
                                    <p:cond delay="0"/>
                                  </p:stCondLst>
                                  <p:childTnLst>
                                    <p:animMotion origin="layout" path="M -0.02412 -2.38765E-6 L -2.15216E-6 -2.38765E-6 " pathEditMode="relative" rAng="0" ptsTypes="AA">
                                      <p:cBhvr>
                                        <p:cTn id="40" dur="500" fill="hold"/>
                                        <p:tgtEl>
                                          <p:spTgt spid="79"/>
                                        </p:tgtEl>
                                        <p:attrNameLst>
                                          <p:attrName>ppt_x</p:attrName>
                                          <p:attrName>ppt_y</p:attrName>
                                        </p:attrNameLst>
                                      </p:cBhvr>
                                      <p:rCtr x="1200" y="0"/>
                                    </p:animMotion>
                                  </p:childTnLst>
                                </p:cTn>
                              </p:par>
                            </p:childTnLst>
                          </p:cTn>
                        </p:par>
                        <p:par>
                          <p:cTn id="41" fill="hold">
                            <p:stCondLst>
                              <p:cond delay="6750"/>
                            </p:stCondLst>
                            <p:childTnLst>
                              <p:par>
                                <p:cTn id="42" presetID="6" presetClass="emph" presetSubtype="0" accel="100000" autoRev="1" fill="hold" nodeType="afterEffect">
                                  <p:stCondLst>
                                    <p:cond delay="0"/>
                                  </p:stCondLst>
                                  <p:childTnLst>
                                    <p:animScale>
                                      <p:cBhvr>
                                        <p:cTn id="43" dur="500" fill="hold"/>
                                        <p:tgtEl>
                                          <p:spTgt spid="79"/>
                                        </p:tgtEl>
                                      </p:cBhvr>
                                      <p:by x="92000" y="92000"/>
                                    </p:animScale>
                                  </p:childTnLst>
                                </p:cTn>
                              </p:par>
                            </p:childTnLst>
                          </p:cTn>
                        </p:par>
                        <p:par>
                          <p:cTn id="44" fill="hold">
                            <p:stCondLst>
                              <p:cond delay="7750"/>
                            </p:stCondLst>
                            <p:childTnLst>
                              <p:par>
                                <p:cTn id="45" presetID="10" presetClass="entr" presetSubtype="0" fill="hold" nodeType="afterEffect">
                                  <p:stCondLst>
                                    <p:cond delay="0"/>
                                  </p:stCondLst>
                                  <p:childTnLst>
                                    <p:set>
                                      <p:cBhvr>
                                        <p:cTn id="46" dur="1" fill="hold">
                                          <p:stCondLst>
                                            <p:cond delay="0"/>
                                          </p:stCondLst>
                                        </p:cTn>
                                        <p:tgtEl>
                                          <p:spTgt spid="167"/>
                                        </p:tgtEl>
                                        <p:attrNameLst>
                                          <p:attrName>style.visibility</p:attrName>
                                        </p:attrNameLst>
                                      </p:cBhvr>
                                      <p:to>
                                        <p:strVal val="visible"/>
                                      </p:to>
                                    </p:set>
                                    <p:animEffect transition="in" filter="fade">
                                      <p:cBhvr>
                                        <p:cTn id="47" dur="750"/>
                                        <p:tgtEl>
                                          <p:spTgt spid="167"/>
                                        </p:tgtEl>
                                      </p:cBhvr>
                                    </p:animEffect>
                                  </p:childTnLst>
                                </p:cTn>
                              </p:par>
                            </p:childTnLst>
                          </p:cTn>
                        </p:par>
                        <p:par>
                          <p:cTn id="48" fill="hold">
                            <p:stCondLst>
                              <p:cond delay="8500"/>
                            </p:stCondLst>
                            <p:childTnLst>
                              <p:par>
                                <p:cTn id="49" presetID="63" presetClass="path" presetSubtype="0" decel="100000" fill="hold" nodeType="afterEffect">
                                  <p:stCondLst>
                                    <p:cond delay="0"/>
                                  </p:stCondLst>
                                  <p:childTnLst>
                                    <p:animMotion origin="layout" path="M -0.02412 -2.38765E-6 L -2.15216E-6 -2.38765E-6 " pathEditMode="relative" rAng="0" ptsTypes="AA">
                                      <p:cBhvr>
                                        <p:cTn id="50" dur="500" fill="hold"/>
                                        <p:tgtEl>
                                          <p:spTgt spid="167"/>
                                        </p:tgtEl>
                                        <p:attrNameLst>
                                          <p:attrName>ppt_x</p:attrName>
                                          <p:attrName>ppt_y</p:attrName>
                                        </p:attrNameLst>
                                      </p:cBhvr>
                                      <p:rCtr x="1200" y="0"/>
                                    </p:animMotion>
                                  </p:childTnLst>
                                </p:cTn>
                              </p:par>
                            </p:childTnLst>
                          </p:cTn>
                        </p:par>
                        <p:par>
                          <p:cTn id="51" fill="hold">
                            <p:stCondLst>
                              <p:cond delay="9000"/>
                            </p:stCondLst>
                            <p:childTnLst>
                              <p:par>
                                <p:cTn id="52" presetID="6" presetClass="emph" presetSubtype="0" accel="100000" autoRev="1" fill="hold" nodeType="afterEffect">
                                  <p:stCondLst>
                                    <p:cond delay="0"/>
                                  </p:stCondLst>
                                  <p:childTnLst>
                                    <p:animScale>
                                      <p:cBhvr>
                                        <p:cTn id="53" dur="500" fill="hold"/>
                                        <p:tgtEl>
                                          <p:spTgt spid="167"/>
                                        </p:tgtEl>
                                      </p:cBhvr>
                                      <p:by x="92000" y="92000"/>
                                    </p:animScale>
                                  </p:childTnLst>
                                </p:cTn>
                              </p:par>
                            </p:childTnLst>
                          </p:cTn>
                        </p:par>
                        <p:par>
                          <p:cTn id="54" fill="hold">
                            <p:stCondLst>
                              <p:cond delay="10000"/>
                            </p:stCondLst>
                            <p:childTnLst>
                              <p:par>
                                <p:cTn id="55" presetID="10" presetClass="entr" presetSubtype="0" fill="hold" nodeType="afterEffect">
                                  <p:stCondLst>
                                    <p:cond delay="0"/>
                                  </p:stCondLst>
                                  <p:childTnLst>
                                    <p:set>
                                      <p:cBhvr>
                                        <p:cTn id="56" dur="1" fill="hold">
                                          <p:stCondLst>
                                            <p:cond delay="0"/>
                                          </p:stCondLst>
                                        </p:cTn>
                                        <p:tgtEl>
                                          <p:spTgt spid="178"/>
                                        </p:tgtEl>
                                        <p:attrNameLst>
                                          <p:attrName>style.visibility</p:attrName>
                                        </p:attrNameLst>
                                      </p:cBhvr>
                                      <p:to>
                                        <p:strVal val="visible"/>
                                      </p:to>
                                    </p:set>
                                    <p:animEffect transition="in" filter="fade">
                                      <p:cBhvr>
                                        <p:cTn id="57" dur="750"/>
                                        <p:tgtEl>
                                          <p:spTgt spid="178"/>
                                        </p:tgtEl>
                                      </p:cBhvr>
                                    </p:animEffect>
                                  </p:childTnLst>
                                </p:cTn>
                              </p:par>
                            </p:childTnLst>
                          </p:cTn>
                        </p:par>
                        <p:par>
                          <p:cTn id="58" fill="hold">
                            <p:stCondLst>
                              <p:cond delay="10750"/>
                            </p:stCondLst>
                            <p:childTnLst>
                              <p:par>
                                <p:cTn id="59" presetID="63" presetClass="path" presetSubtype="0" decel="100000" fill="hold" nodeType="afterEffect">
                                  <p:stCondLst>
                                    <p:cond delay="0"/>
                                  </p:stCondLst>
                                  <p:childTnLst>
                                    <p:animMotion origin="layout" path="M -0.02412 -2.38765E-6 L -2.15216E-6 -2.38765E-6 " pathEditMode="relative" rAng="0" ptsTypes="AA">
                                      <p:cBhvr>
                                        <p:cTn id="60" dur="500" fill="hold"/>
                                        <p:tgtEl>
                                          <p:spTgt spid="178"/>
                                        </p:tgtEl>
                                        <p:attrNameLst>
                                          <p:attrName>ppt_x</p:attrName>
                                          <p:attrName>ppt_y</p:attrName>
                                        </p:attrNameLst>
                                      </p:cBhvr>
                                      <p:rCtr x="1200" y="0"/>
                                    </p:animMotion>
                                  </p:childTnLst>
                                </p:cTn>
                              </p:par>
                            </p:childTnLst>
                          </p:cTn>
                        </p:par>
                        <p:par>
                          <p:cTn id="61" fill="hold">
                            <p:stCondLst>
                              <p:cond delay="11250"/>
                            </p:stCondLst>
                            <p:childTnLst>
                              <p:par>
                                <p:cTn id="62" presetID="6" presetClass="emph" presetSubtype="0" accel="100000" autoRev="1" fill="hold" nodeType="afterEffect">
                                  <p:stCondLst>
                                    <p:cond delay="0"/>
                                  </p:stCondLst>
                                  <p:childTnLst>
                                    <p:animScale>
                                      <p:cBhvr>
                                        <p:cTn id="63" dur="500" fill="hold"/>
                                        <p:tgtEl>
                                          <p:spTgt spid="178"/>
                                        </p:tgtEl>
                                      </p:cBhvr>
                                      <p:by x="92000" y="92000"/>
                                    </p:animScale>
                                  </p:childTnLst>
                                </p:cTn>
                              </p:par>
                            </p:childTnLst>
                          </p:cTn>
                        </p:par>
                        <p:par>
                          <p:cTn id="64" fill="hold">
                            <p:stCondLst>
                              <p:cond delay="12250"/>
                            </p:stCondLst>
                            <p:childTnLst>
                              <p:par>
                                <p:cTn id="65" presetID="10" presetClass="entr" presetSubtype="0" fill="hold" nodeType="afterEffect">
                                  <p:stCondLst>
                                    <p:cond delay="0"/>
                                  </p:stCondLst>
                                  <p:childTnLst>
                                    <p:set>
                                      <p:cBhvr>
                                        <p:cTn id="66" dur="1" fill="hold">
                                          <p:stCondLst>
                                            <p:cond delay="0"/>
                                          </p:stCondLst>
                                        </p:cTn>
                                        <p:tgtEl>
                                          <p:spTgt spid="189"/>
                                        </p:tgtEl>
                                        <p:attrNameLst>
                                          <p:attrName>style.visibility</p:attrName>
                                        </p:attrNameLst>
                                      </p:cBhvr>
                                      <p:to>
                                        <p:strVal val="visible"/>
                                      </p:to>
                                    </p:set>
                                    <p:animEffect transition="in" filter="fade">
                                      <p:cBhvr>
                                        <p:cTn id="67" dur="750"/>
                                        <p:tgtEl>
                                          <p:spTgt spid="189"/>
                                        </p:tgtEl>
                                      </p:cBhvr>
                                    </p:animEffect>
                                  </p:childTnLst>
                                </p:cTn>
                              </p:par>
                            </p:childTnLst>
                          </p:cTn>
                        </p:par>
                        <p:par>
                          <p:cTn id="68" fill="hold">
                            <p:stCondLst>
                              <p:cond delay="13000"/>
                            </p:stCondLst>
                            <p:childTnLst>
                              <p:par>
                                <p:cTn id="69" presetID="63" presetClass="path" presetSubtype="0" decel="100000" fill="hold" nodeType="afterEffect">
                                  <p:stCondLst>
                                    <p:cond delay="0"/>
                                  </p:stCondLst>
                                  <p:childTnLst>
                                    <p:animMotion origin="layout" path="M -0.02412 -2.38765E-6 L -2.15216E-6 -2.38765E-6 " pathEditMode="relative" rAng="0" ptsTypes="AA">
                                      <p:cBhvr>
                                        <p:cTn id="70" dur="500" fill="hold"/>
                                        <p:tgtEl>
                                          <p:spTgt spid="189"/>
                                        </p:tgtEl>
                                        <p:attrNameLst>
                                          <p:attrName>ppt_x</p:attrName>
                                          <p:attrName>ppt_y</p:attrName>
                                        </p:attrNameLst>
                                      </p:cBhvr>
                                      <p:rCtr x="1200" y="0"/>
                                    </p:animMotion>
                                  </p:childTnLst>
                                </p:cTn>
                              </p:par>
                            </p:childTnLst>
                          </p:cTn>
                        </p:par>
                        <p:par>
                          <p:cTn id="71" fill="hold">
                            <p:stCondLst>
                              <p:cond delay="13500"/>
                            </p:stCondLst>
                            <p:childTnLst>
                              <p:par>
                                <p:cTn id="72" presetID="6" presetClass="emph" presetSubtype="0" accel="100000" autoRev="1" fill="hold" nodeType="afterEffect">
                                  <p:stCondLst>
                                    <p:cond delay="0"/>
                                  </p:stCondLst>
                                  <p:childTnLst>
                                    <p:animScale>
                                      <p:cBhvr>
                                        <p:cTn id="73" dur="500" fill="hold"/>
                                        <p:tgtEl>
                                          <p:spTgt spid="189"/>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合 84"/>
          <p:cNvGrpSpPr/>
          <p:nvPr/>
        </p:nvGrpSpPr>
        <p:grpSpPr>
          <a:xfrm>
            <a:off x="609116" y="261257"/>
            <a:ext cx="1214822" cy="760080"/>
            <a:chOff x="1922078" y="0"/>
            <a:chExt cx="8347844" cy="3447438"/>
          </a:xfrm>
        </p:grpSpPr>
        <p:grpSp>
          <p:nvGrpSpPr>
            <p:cNvPr id="86" name="组合 85"/>
            <p:cNvGrpSpPr/>
            <p:nvPr/>
          </p:nvGrpSpPr>
          <p:grpSpPr>
            <a:xfrm rot="20997101">
              <a:off x="5080902" y="0"/>
              <a:ext cx="659781" cy="793569"/>
              <a:chOff x="9397113" y="1572484"/>
              <a:chExt cx="739439" cy="900000"/>
            </a:xfrm>
          </p:grpSpPr>
          <p:pic>
            <p:nvPicPr>
              <p:cNvPr id="144" name="图片 143"/>
              <p:cNvPicPr>
                <a:picLocks noChangeAspect="1"/>
              </p:cNvPicPr>
              <p:nvPr/>
            </p:nvPicPr>
            <p:blipFill rotWithShape="1">
              <a:blip r:embed="rId2" cstate="print">
                <a:extLst>
                  <a:ext uri="{28A0092B-C50C-407E-A947-70E740481C1C}">
                    <a14:useLocalDpi xmlns:a14="http://schemas.microsoft.com/office/drawing/2010/main" val="0"/>
                  </a:ext>
                </a:extLst>
              </a:blip>
              <a:srcRect l="7621" t="-1409" r="6212" b="16890"/>
              <a:stretch>
                <a:fillRect/>
              </a:stretch>
            </p:blipFill>
            <p:spPr>
              <a:xfrm>
                <a:off x="9402521" y="1678027"/>
                <a:ext cx="734031" cy="720000"/>
              </a:xfrm>
              <a:prstGeom prst="rect">
                <a:avLst/>
              </a:prstGeom>
            </p:spPr>
          </p:pic>
          <p:sp>
            <p:nvSpPr>
              <p:cNvPr id="145" name="椭圆 144"/>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rot="2455872">
              <a:off x="9009447" y="1071465"/>
              <a:ext cx="659781" cy="793569"/>
              <a:chOff x="8752405" y="680495"/>
              <a:chExt cx="739439" cy="900000"/>
            </a:xfrm>
          </p:grpSpPr>
          <p:pic>
            <p:nvPicPr>
              <p:cNvPr id="142" name="图片 141"/>
              <p:cNvPicPr>
                <a:picLocks noChangeAspect="1"/>
              </p:cNvPicPr>
              <p:nvPr/>
            </p:nvPicPr>
            <p:blipFill rotWithShape="1">
              <a:blip r:embed="rId3" cstate="print">
                <a:extLst>
                  <a:ext uri="{28A0092B-C50C-407E-A947-70E740481C1C}">
                    <a14:useLocalDpi xmlns:a14="http://schemas.microsoft.com/office/drawing/2010/main" val="0"/>
                  </a:ext>
                </a:extLst>
              </a:blip>
              <a:srcRect l="16849" r="13873" b="27651"/>
              <a:stretch>
                <a:fillRect/>
              </a:stretch>
            </p:blipFill>
            <p:spPr>
              <a:xfrm>
                <a:off x="8771844" y="740799"/>
                <a:ext cx="720000" cy="751928"/>
              </a:xfrm>
              <a:prstGeom prst="rect">
                <a:avLst/>
              </a:prstGeom>
            </p:spPr>
          </p:pic>
          <p:sp>
            <p:nvSpPr>
              <p:cNvPr id="143" name="椭圆 142"/>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rot="20539373">
              <a:off x="4239050" y="1051458"/>
              <a:ext cx="642436" cy="793569"/>
              <a:chOff x="7798300" y="2128176"/>
              <a:chExt cx="720000" cy="900000"/>
            </a:xfrm>
          </p:grpSpPr>
          <p:pic>
            <p:nvPicPr>
              <p:cNvPr id="140" name="图片 139"/>
              <p:cNvPicPr>
                <a:picLocks noChangeAspect="1"/>
              </p:cNvPicPr>
              <p:nvPr/>
            </p:nvPicPr>
            <p:blipFill rotWithShape="1">
              <a:blip r:embed="rId4" cstate="print">
                <a:extLst>
                  <a:ext uri="{28A0092B-C50C-407E-A947-70E740481C1C}">
                    <a14:useLocalDpi xmlns:a14="http://schemas.microsoft.com/office/drawing/2010/main" val="0"/>
                  </a:ext>
                </a:extLst>
              </a:blip>
              <a:srcRect l="17059" t="11812" r="20535" b="18535"/>
              <a:stretch>
                <a:fillRect/>
              </a:stretch>
            </p:blipFill>
            <p:spPr>
              <a:xfrm>
                <a:off x="7835765" y="2190111"/>
                <a:ext cx="645071" cy="720000"/>
              </a:xfrm>
              <a:prstGeom prst="rect">
                <a:avLst/>
              </a:prstGeom>
            </p:spPr>
          </p:pic>
          <p:sp>
            <p:nvSpPr>
              <p:cNvPr id="141" name="椭圆 140"/>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rot="622440">
              <a:off x="6257266" y="1278812"/>
              <a:ext cx="643355" cy="793569"/>
              <a:chOff x="5457544" y="2382484"/>
              <a:chExt cx="721030" cy="900000"/>
            </a:xfrm>
          </p:grpSpPr>
          <p:pic>
            <p:nvPicPr>
              <p:cNvPr id="138" name="图片 1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139" name="椭圆 138"/>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0" name="组合 89"/>
            <p:cNvGrpSpPr/>
            <p:nvPr/>
          </p:nvGrpSpPr>
          <p:grpSpPr>
            <a:xfrm rot="713899">
              <a:off x="6982111" y="246490"/>
              <a:ext cx="642436" cy="811512"/>
              <a:chOff x="2594245" y="3143107"/>
              <a:chExt cx="720000" cy="920349"/>
            </a:xfrm>
          </p:grpSpPr>
          <p:pic>
            <p:nvPicPr>
              <p:cNvPr id="136" name="图片 135"/>
              <p:cNvPicPr>
                <a:picLocks noChangeAspect="1"/>
              </p:cNvPicPr>
              <p:nvPr/>
            </p:nvPicPr>
            <p:blipFill rotWithShape="1">
              <a:blip r:embed="rId6" cstate="print">
                <a:extLst>
                  <a:ext uri="{28A0092B-C50C-407E-A947-70E740481C1C}">
                    <a14:useLocalDpi xmlns:a14="http://schemas.microsoft.com/office/drawing/2010/main" val="0"/>
                  </a:ext>
                </a:extLst>
              </a:blip>
              <a:srcRect l="17103" r="18740" b="27941"/>
              <a:stretch>
                <a:fillRect/>
              </a:stretch>
            </p:blipFill>
            <p:spPr>
              <a:xfrm>
                <a:off x="2624542" y="3143107"/>
                <a:ext cx="641048" cy="720000"/>
              </a:xfrm>
              <a:prstGeom prst="rect">
                <a:avLst/>
              </a:prstGeom>
            </p:spPr>
          </p:pic>
          <p:sp>
            <p:nvSpPr>
              <p:cNvPr id="137" name="椭圆 136"/>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rot="20351331">
              <a:off x="2986611" y="357756"/>
              <a:ext cx="642436" cy="793569"/>
              <a:chOff x="3277182" y="773323"/>
              <a:chExt cx="720000" cy="900000"/>
            </a:xfrm>
          </p:grpSpPr>
          <p:sp>
            <p:nvSpPr>
              <p:cNvPr id="134" name="椭圆 133"/>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5" name="图片 1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92" name="组合 91"/>
            <p:cNvGrpSpPr/>
            <p:nvPr/>
          </p:nvGrpSpPr>
          <p:grpSpPr>
            <a:xfrm rot="1912890">
              <a:off x="7930945" y="1382649"/>
              <a:ext cx="648427" cy="793569"/>
              <a:chOff x="5384758" y="1250900"/>
              <a:chExt cx="726714" cy="900000"/>
            </a:xfrm>
          </p:grpSpPr>
          <p:sp>
            <p:nvSpPr>
              <p:cNvPr id="132" name="椭圆 131"/>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3" name="图片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93" name="组合 92"/>
            <p:cNvGrpSpPr/>
            <p:nvPr/>
          </p:nvGrpSpPr>
          <p:grpSpPr>
            <a:xfrm rot="1354213">
              <a:off x="7092076" y="1228721"/>
              <a:ext cx="642436" cy="793569"/>
              <a:chOff x="3639753" y="2488176"/>
              <a:chExt cx="720000" cy="900000"/>
            </a:xfrm>
          </p:grpSpPr>
          <p:sp>
            <p:nvSpPr>
              <p:cNvPr id="130" name="椭圆 129"/>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1" name="图片 1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94" name="组合 93"/>
            <p:cNvGrpSpPr/>
            <p:nvPr/>
          </p:nvGrpSpPr>
          <p:grpSpPr>
            <a:xfrm rot="19874646">
              <a:off x="3552291" y="1752953"/>
              <a:ext cx="647730" cy="793569"/>
              <a:chOff x="4707387" y="271511"/>
              <a:chExt cx="725933" cy="900000"/>
            </a:xfrm>
          </p:grpSpPr>
          <p:sp>
            <p:nvSpPr>
              <p:cNvPr id="128" name="椭圆 127"/>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9" name="图片 1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95" name="组合 94"/>
            <p:cNvGrpSpPr/>
            <p:nvPr/>
          </p:nvGrpSpPr>
          <p:grpSpPr>
            <a:xfrm>
              <a:off x="5902457" y="519563"/>
              <a:ext cx="647456" cy="793569"/>
              <a:chOff x="4355614" y="1671769"/>
              <a:chExt cx="725626" cy="900000"/>
            </a:xfrm>
          </p:grpSpPr>
          <p:sp>
            <p:nvSpPr>
              <p:cNvPr id="126" name="椭圆 125"/>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7" name="图片 1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96" name="组合 95"/>
            <p:cNvGrpSpPr/>
            <p:nvPr/>
          </p:nvGrpSpPr>
          <p:grpSpPr>
            <a:xfrm rot="3261331">
              <a:off x="8178834" y="2216888"/>
              <a:ext cx="645495" cy="803045"/>
              <a:chOff x="6534782" y="2204846"/>
              <a:chExt cx="732066" cy="900000"/>
            </a:xfrm>
          </p:grpSpPr>
          <p:sp>
            <p:nvSpPr>
              <p:cNvPr id="124" name="椭圆 123"/>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5" name="图片 1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97" name="组合 96"/>
            <p:cNvGrpSpPr/>
            <p:nvPr/>
          </p:nvGrpSpPr>
          <p:grpSpPr>
            <a:xfrm rot="1881527">
              <a:off x="8180043" y="493339"/>
              <a:ext cx="646830" cy="793569"/>
              <a:chOff x="5993772" y="258109"/>
              <a:chExt cx="724925" cy="900000"/>
            </a:xfrm>
          </p:grpSpPr>
          <p:sp>
            <p:nvSpPr>
              <p:cNvPr id="122" name="椭圆 121"/>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3" name="图片 1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98" name="组合 97"/>
            <p:cNvGrpSpPr/>
            <p:nvPr/>
          </p:nvGrpSpPr>
          <p:grpSpPr>
            <a:xfrm rot="3066563">
              <a:off x="9550518" y="2274810"/>
              <a:ext cx="635764" cy="803045"/>
              <a:chOff x="8806213" y="2910111"/>
              <a:chExt cx="721030" cy="900000"/>
            </a:xfrm>
          </p:grpSpPr>
          <p:sp>
            <p:nvSpPr>
              <p:cNvPr id="120" name="椭圆 119"/>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1" name="图片 12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99" name="组合 98"/>
            <p:cNvGrpSpPr/>
            <p:nvPr/>
          </p:nvGrpSpPr>
          <p:grpSpPr>
            <a:xfrm rot="20849518">
              <a:off x="5023848" y="1251597"/>
              <a:ext cx="644890" cy="793569"/>
              <a:chOff x="7330781" y="818297"/>
              <a:chExt cx="722751" cy="900000"/>
            </a:xfrm>
          </p:grpSpPr>
          <p:sp>
            <p:nvSpPr>
              <p:cNvPr id="118" name="椭圆 117"/>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9" name="图片 1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100" name="组合 99"/>
            <p:cNvGrpSpPr/>
            <p:nvPr/>
          </p:nvGrpSpPr>
          <p:grpSpPr>
            <a:xfrm rot="19756194">
              <a:off x="1922078" y="1474933"/>
              <a:ext cx="653202" cy="793569"/>
              <a:chOff x="2213446" y="1768419"/>
              <a:chExt cx="732066" cy="900000"/>
            </a:xfrm>
          </p:grpSpPr>
          <p:pic>
            <p:nvPicPr>
              <p:cNvPr id="116" name="图片 1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117" name="椭圆 116"/>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1" name="直接连接符 100"/>
            <p:cNvCxnSpPr>
              <a:stCxn id="128"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17"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34"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41"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45"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26"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18"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9"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37"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30"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2"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2"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43"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20"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24"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6" name="矩形 145"/>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4" name="组合 153"/>
          <p:cNvGrpSpPr/>
          <p:nvPr/>
        </p:nvGrpSpPr>
        <p:grpSpPr>
          <a:xfrm>
            <a:off x="655309" y="1032131"/>
            <a:ext cx="10477147" cy="66943"/>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1" name="文本框 220"/>
          <p:cNvSpPr txBox="1"/>
          <p:nvPr/>
        </p:nvSpPr>
        <p:spPr>
          <a:xfrm>
            <a:off x="2392133" y="332009"/>
            <a:ext cx="7366119" cy="707886"/>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dirty="0" smtClean="0"/>
              <a:t>分析方法：开源情报之数据分析</a:t>
            </a:r>
            <a:endParaRPr lang="zh-CN" altLang="en-US" dirty="0"/>
          </a:p>
        </p:txBody>
      </p:sp>
      <p:sp>
        <p:nvSpPr>
          <p:cNvPr id="206" name="矩形 5"/>
          <p:cNvSpPr>
            <a:spLocks noChangeArrowheads="1"/>
          </p:cNvSpPr>
          <p:nvPr/>
        </p:nvSpPr>
        <p:spPr bwMode="auto">
          <a:xfrm>
            <a:off x="5305978" y="3399527"/>
            <a:ext cx="76459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solidFill>
                  <a:srgbClr val="1F4E79"/>
                </a:solidFill>
                <a:latin typeface="微软雅黑" panose="020B0503020204020204" pitchFamily="34" charset="-122"/>
                <a:ea typeface="微软雅黑" panose="020B0503020204020204" pitchFamily="34" charset="-122"/>
                <a:sym typeface="宋体" panose="02010600030101010101" pitchFamily="2" charset="-122"/>
              </a:rPr>
              <a:t>依赖算法</a:t>
            </a:r>
            <a:endParaRPr lang="zh-CN" altLang="en-US" sz="2000" b="1" dirty="0">
              <a:solidFill>
                <a:srgbClr val="1F4E79"/>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07" name="组合 206"/>
          <p:cNvGrpSpPr/>
          <p:nvPr/>
        </p:nvGrpSpPr>
        <p:grpSpPr bwMode="auto">
          <a:xfrm>
            <a:off x="9094562" y="1483134"/>
            <a:ext cx="2412628" cy="4089809"/>
            <a:chOff x="6950672" y="2202609"/>
            <a:chExt cx="7323648" cy="5443756"/>
          </a:xfrm>
        </p:grpSpPr>
        <p:sp>
          <p:nvSpPr>
            <p:cNvPr id="208" name="TextBox 138"/>
            <p:cNvSpPr txBox="1">
              <a:spLocks noChangeArrowheads="1"/>
            </p:cNvSpPr>
            <p:nvPr/>
          </p:nvSpPr>
          <p:spPr bwMode="auto">
            <a:xfrm>
              <a:off x="7997648" y="2202609"/>
              <a:ext cx="5880139" cy="73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400" dirty="0" smtClean="0">
                  <a:solidFill>
                    <a:srgbClr val="00B0F0"/>
                  </a:solidFill>
                  <a:latin typeface="微软雅黑" panose="020B0503020204020204" pitchFamily="34" charset="-122"/>
                  <a:ea typeface="微软雅黑" panose="020B0503020204020204" pitchFamily="34" charset="-122"/>
                  <a:cs typeface="华文黑体" charset="-122"/>
                </a:rPr>
                <a:t> 数据</a:t>
              </a:r>
              <a:r>
                <a:rPr lang="zh-CN" altLang="en-US" sz="2400" dirty="0">
                  <a:solidFill>
                    <a:srgbClr val="00B0F0"/>
                  </a:solidFill>
                  <a:latin typeface="微软雅黑" panose="020B0503020204020204" pitchFamily="34" charset="-122"/>
                  <a:ea typeface="微软雅黑" panose="020B0503020204020204" pitchFamily="34" charset="-122"/>
                  <a:cs typeface="华文黑体" charset="-122"/>
                </a:rPr>
                <a:t>挖掘</a:t>
              </a:r>
            </a:p>
          </p:txBody>
        </p:sp>
        <p:sp>
          <p:nvSpPr>
            <p:cNvPr id="209" name="矩形 22"/>
            <p:cNvSpPr>
              <a:spLocks noChangeArrowheads="1"/>
            </p:cNvSpPr>
            <p:nvPr/>
          </p:nvSpPr>
          <p:spPr bwMode="auto">
            <a:xfrm>
              <a:off x="7073481" y="2544534"/>
              <a:ext cx="924167" cy="26096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25">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10" name="TextBox 138"/>
            <p:cNvSpPr txBox="1">
              <a:spLocks noChangeArrowheads="1"/>
            </p:cNvSpPr>
            <p:nvPr/>
          </p:nvSpPr>
          <p:spPr bwMode="auto">
            <a:xfrm>
              <a:off x="6950672" y="4606414"/>
              <a:ext cx="6927111" cy="737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2400" dirty="0">
                  <a:solidFill>
                    <a:srgbClr val="00B0F0"/>
                  </a:solidFill>
                  <a:latin typeface="微软雅黑" panose="020B0503020204020204" pitchFamily="34" charset="-122"/>
                  <a:ea typeface="微软雅黑" panose="020B0503020204020204" pitchFamily="34" charset="-122"/>
                  <a:cs typeface="华文黑体" charset="-122"/>
                </a:rPr>
                <a:t>机器学习</a:t>
              </a:r>
            </a:p>
          </p:txBody>
        </p:sp>
        <p:sp>
          <p:nvSpPr>
            <p:cNvPr id="211" name="TextBox 138"/>
            <p:cNvSpPr txBox="1">
              <a:spLocks noChangeArrowheads="1"/>
            </p:cNvSpPr>
            <p:nvPr/>
          </p:nvSpPr>
          <p:spPr bwMode="auto">
            <a:xfrm>
              <a:off x="7557944" y="6995847"/>
              <a:ext cx="6716376" cy="6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400" dirty="0" smtClean="0">
                  <a:solidFill>
                    <a:srgbClr val="00B0F0"/>
                  </a:solidFill>
                  <a:latin typeface="微软雅黑" panose="020B0503020204020204" pitchFamily="34" charset="-122"/>
                  <a:ea typeface="微软雅黑" panose="020B0503020204020204" pitchFamily="34" charset="-122"/>
                  <a:cs typeface="华文黑体" charset="-122"/>
                </a:rPr>
                <a:t>   统计分析</a:t>
              </a:r>
              <a:endParaRPr lang="zh-CN" altLang="en-US" sz="2400" dirty="0">
                <a:solidFill>
                  <a:srgbClr val="00B0F0"/>
                </a:solidFill>
                <a:latin typeface="微软雅黑" panose="020B0503020204020204" pitchFamily="34" charset="-122"/>
                <a:ea typeface="微软雅黑" panose="020B0503020204020204" pitchFamily="34" charset="-122"/>
                <a:cs typeface="华文黑体" charset="-122"/>
              </a:endParaRPr>
            </a:p>
          </p:txBody>
        </p:sp>
      </p:grpSp>
      <p:sp>
        <p:nvSpPr>
          <p:cNvPr id="215" name="矩形 22"/>
          <p:cNvSpPr>
            <a:spLocks noChangeArrowheads="1"/>
          </p:cNvSpPr>
          <p:nvPr/>
        </p:nvSpPr>
        <p:spPr bwMode="auto">
          <a:xfrm>
            <a:off x="9186677" y="3467668"/>
            <a:ext cx="269875" cy="18732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25">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16" name="矩形 22"/>
          <p:cNvSpPr>
            <a:spLocks noChangeArrowheads="1"/>
          </p:cNvSpPr>
          <p:nvPr/>
        </p:nvSpPr>
        <p:spPr bwMode="auto">
          <a:xfrm>
            <a:off x="9186677" y="5273609"/>
            <a:ext cx="269875" cy="172720"/>
          </a:xfrm>
          <a:prstGeom prst="rect">
            <a:avLst/>
          </a:prstGeom>
          <a:solidFill>
            <a:srgbClr val="00B0F0">
              <a:alpha val="7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25">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17" name="组合 216"/>
          <p:cNvGrpSpPr/>
          <p:nvPr/>
        </p:nvGrpSpPr>
        <p:grpSpPr bwMode="auto">
          <a:xfrm>
            <a:off x="4965157" y="2943794"/>
            <a:ext cx="1472577" cy="1430497"/>
            <a:chOff x="1642796" y="2615022"/>
            <a:chExt cx="2407382" cy="2405286"/>
          </a:xfrm>
          <a:solidFill>
            <a:schemeClr val="accent5">
              <a:lumMod val="60000"/>
              <a:lumOff val="40000"/>
            </a:schemeClr>
          </a:solidFill>
        </p:grpSpPr>
        <p:sp>
          <p:nvSpPr>
            <p:cNvPr id="218" name="空心弧 3"/>
            <p:cNvSpPr/>
            <p:nvPr/>
          </p:nvSpPr>
          <p:spPr bwMode="auto">
            <a:xfrm rot="-6297671">
              <a:off x="1643844" y="2613974"/>
              <a:ext cx="2405286" cy="2407382"/>
            </a:xfrm>
            <a:custGeom>
              <a:avLst/>
              <a:gdLst>
                <a:gd name="T0" fmla="*/ 294313 w 21600"/>
                <a:gd name="T1" fmla="*/ 859859 h 21600"/>
                <a:gd name="T2" fmla="*/ 1202532 w 21600"/>
                <a:gd name="T3" fmla="*/ 231822 h 21600"/>
                <a:gd name="T4" fmla="*/ 2110861 w 21600"/>
                <a:gd name="T5" fmla="*/ 859859 h 21600"/>
                <a:gd name="T6" fmla="*/ 2327448 w 21600"/>
                <a:gd name="T7" fmla="*/ 777830 h 21600"/>
                <a:gd name="T8" fmla="*/ 1202643 w 21600"/>
                <a:gd name="T9" fmla="*/ 0 h 21600"/>
                <a:gd name="T10" fmla="*/ 77726 w 21600"/>
                <a:gd name="T11" fmla="*/ 777830 h 21600"/>
                <a:gd name="T12" fmla="*/ 294313 w 21600"/>
                <a:gd name="T13" fmla="*/ 859859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3969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643" y="7715"/>
                  </a:moveTo>
                  <a:cubicBezTo>
                    <a:pt x="3926" y="4323"/>
                    <a:pt x="7173" y="2080"/>
                    <a:pt x="10799" y="2080"/>
                  </a:cubicBezTo>
                  <a:cubicBezTo>
                    <a:pt x="14426" y="2079"/>
                    <a:pt x="17673" y="4323"/>
                    <a:pt x="18956" y="7715"/>
                  </a:cubicBezTo>
                  <a:lnTo>
                    <a:pt x="20901" y="6979"/>
                  </a:lnTo>
                  <a:cubicBezTo>
                    <a:pt x="19313" y="2779"/>
                    <a:pt x="15290" y="0"/>
                    <a:pt x="10800" y="0"/>
                  </a:cubicBezTo>
                  <a:cubicBezTo>
                    <a:pt x="6309" y="-1"/>
                    <a:pt x="2286" y="2779"/>
                    <a:pt x="698" y="6979"/>
                  </a:cubicBezTo>
                  <a:lnTo>
                    <a:pt x="2643" y="77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070">
                <a:solidFill>
                  <a:schemeClr val="accent1"/>
                </a:solidFill>
                <a:latin typeface="微软雅黑" panose="020B0503020204020204" pitchFamily="34" charset="-122"/>
                <a:ea typeface="微软雅黑" panose="020B0503020204020204" pitchFamily="34" charset="-122"/>
              </a:endParaRPr>
            </a:p>
          </p:txBody>
        </p:sp>
        <p:sp>
          <p:nvSpPr>
            <p:cNvPr id="219" name="空心弧 3"/>
            <p:cNvSpPr/>
            <p:nvPr/>
          </p:nvSpPr>
          <p:spPr bwMode="auto">
            <a:xfrm rot="7872149">
              <a:off x="1643844" y="2613974"/>
              <a:ext cx="2405286" cy="2407382"/>
            </a:xfrm>
            <a:custGeom>
              <a:avLst/>
              <a:gdLst>
                <a:gd name="T0" fmla="*/ 294313 w 21600"/>
                <a:gd name="T1" fmla="*/ 859859 h 21600"/>
                <a:gd name="T2" fmla="*/ 1202532 w 21600"/>
                <a:gd name="T3" fmla="*/ 231822 h 21600"/>
                <a:gd name="T4" fmla="*/ 2110861 w 21600"/>
                <a:gd name="T5" fmla="*/ 859859 h 21600"/>
                <a:gd name="T6" fmla="*/ 2327448 w 21600"/>
                <a:gd name="T7" fmla="*/ 777830 h 21600"/>
                <a:gd name="T8" fmla="*/ 1202643 w 21600"/>
                <a:gd name="T9" fmla="*/ 0 h 21600"/>
                <a:gd name="T10" fmla="*/ 77726 w 21600"/>
                <a:gd name="T11" fmla="*/ 777830 h 21600"/>
                <a:gd name="T12" fmla="*/ 294313 w 21600"/>
                <a:gd name="T13" fmla="*/ 859859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3969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643" y="7715"/>
                  </a:moveTo>
                  <a:cubicBezTo>
                    <a:pt x="3926" y="4323"/>
                    <a:pt x="7173" y="2080"/>
                    <a:pt x="10799" y="2080"/>
                  </a:cubicBezTo>
                  <a:cubicBezTo>
                    <a:pt x="14426" y="2079"/>
                    <a:pt x="17673" y="4323"/>
                    <a:pt x="18956" y="7715"/>
                  </a:cubicBezTo>
                  <a:lnTo>
                    <a:pt x="20901" y="6979"/>
                  </a:lnTo>
                  <a:cubicBezTo>
                    <a:pt x="19313" y="2779"/>
                    <a:pt x="15290" y="0"/>
                    <a:pt x="10800" y="0"/>
                  </a:cubicBezTo>
                  <a:cubicBezTo>
                    <a:pt x="6309" y="-1"/>
                    <a:pt x="2286" y="2779"/>
                    <a:pt x="698" y="6979"/>
                  </a:cubicBezTo>
                  <a:lnTo>
                    <a:pt x="2643" y="77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070">
                <a:solidFill>
                  <a:schemeClr val="accent1"/>
                </a:solidFill>
                <a:latin typeface="微软雅黑" panose="020B0503020204020204" pitchFamily="34" charset="-122"/>
                <a:ea typeface="微软雅黑" panose="020B0503020204020204" pitchFamily="34" charset="-122"/>
              </a:endParaRPr>
            </a:p>
          </p:txBody>
        </p:sp>
      </p:grpSp>
      <p:grpSp>
        <p:nvGrpSpPr>
          <p:cNvPr id="220" name="组合 219"/>
          <p:cNvGrpSpPr/>
          <p:nvPr/>
        </p:nvGrpSpPr>
        <p:grpSpPr bwMode="auto">
          <a:xfrm>
            <a:off x="6571088" y="1945341"/>
            <a:ext cx="2599056" cy="3337560"/>
            <a:chOff x="3767879" y="1656458"/>
            <a:chExt cx="3464805" cy="4449392"/>
          </a:xfrm>
        </p:grpSpPr>
        <p:cxnSp>
          <p:nvCxnSpPr>
            <p:cNvPr id="224" name="直接连接符 223"/>
            <p:cNvCxnSpPr/>
            <p:nvPr/>
          </p:nvCxnSpPr>
          <p:spPr>
            <a:xfrm flipH="1">
              <a:off x="3971044" y="1656458"/>
              <a:ext cx="3119424" cy="1343452"/>
            </a:xfrm>
            <a:prstGeom prst="line">
              <a:avLst/>
            </a:prstGeom>
            <a:ln>
              <a:solidFill>
                <a:srgbClr val="8650AE"/>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flipH="1" flipV="1">
              <a:off x="3930411" y="4726843"/>
              <a:ext cx="3302273" cy="1379007"/>
            </a:xfrm>
            <a:prstGeom prst="line">
              <a:avLst/>
            </a:prstGeom>
            <a:ln>
              <a:solidFill>
                <a:srgbClr val="8650AE"/>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p:nvPr/>
          </p:nvCxnSpPr>
          <p:spPr>
            <a:xfrm flipH="1">
              <a:off x="3767879" y="3832901"/>
              <a:ext cx="3392850" cy="0"/>
            </a:xfrm>
            <a:prstGeom prst="line">
              <a:avLst/>
            </a:prstGeom>
            <a:ln>
              <a:solidFill>
                <a:srgbClr val="8FAADC"/>
              </a:solidFill>
            </a:ln>
          </p:spPr>
          <p:style>
            <a:lnRef idx="1">
              <a:schemeClr val="accent1"/>
            </a:lnRef>
            <a:fillRef idx="0">
              <a:schemeClr val="accent1"/>
            </a:fillRef>
            <a:effectRef idx="0">
              <a:schemeClr val="accent1"/>
            </a:effectRef>
            <a:fontRef idx="minor">
              <a:schemeClr val="tx1"/>
            </a:fontRef>
          </p:style>
        </p:cxnSp>
      </p:grpSp>
      <p:sp>
        <p:nvSpPr>
          <p:cNvPr id="227" name="空心弧 4"/>
          <p:cNvSpPr/>
          <p:nvPr/>
        </p:nvSpPr>
        <p:spPr bwMode="auto">
          <a:xfrm rot="16200000">
            <a:off x="4618795" y="2686966"/>
            <a:ext cx="2234301" cy="2133011"/>
          </a:xfrm>
          <a:custGeom>
            <a:avLst/>
            <a:gdLst>
              <a:gd name="T0" fmla="*/ 954518 w 21600"/>
              <a:gd name="T1" fmla="*/ 2897635 h 21600"/>
              <a:gd name="T2" fmla="*/ 273724 w 21600"/>
              <a:gd name="T3" fmla="*/ 1688307 h 21600"/>
              <a:gd name="T4" fmla="*/ 1688306 w 21600"/>
              <a:gd name="T5" fmla="*/ 273725 h 21600"/>
              <a:gd name="T6" fmla="*/ 3102888 w 21600"/>
              <a:gd name="T7" fmla="*/ 1688307 h 21600"/>
              <a:gd name="T8" fmla="*/ 2421937 w 21600"/>
              <a:gd name="T9" fmla="*/ 2897635 h 21600"/>
              <a:gd name="T10" fmla="*/ 2563880 w 21600"/>
              <a:gd name="T11" fmla="*/ 3131653 h 21600"/>
              <a:gd name="T12" fmla="*/ 3376612 w 21600"/>
              <a:gd name="T13" fmla="*/ 1688307 h 21600"/>
              <a:gd name="T14" fmla="*/ 1688306 w 21600"/>
              <a:gd name="T15" fmla="*/ 0 h 21600"/>
              <a:gd name="T16" fmla="*/ 0 w 21600"/>
              <a:gd name="T17" fmla="*/ 1688307 h 21600"/>
              <a:gd name="T18" fmla="*/ 812575 w 21600"/>
              <a:gd name="T19" fmla="*/ 3131653 h 21600"/>
              <a:gd name="T20" fmla="*/ 954518 w 21600"/>
              <a:gd name="T21" fmla="*/ 2897635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18772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6106" y="18536"/>
                </a:moveTo>
                <a:cubicBezTo>
                  <a:pt x="3402" y="16896"/>
                  <a:pt x="1751" y="13962"/>
                  <a:pt x="1751" y="10800"/>
                </a:cubicBezTo>
                <a:cubicBezTo>
                  <a:pt x="1751" y="5802"/>
                  <a:pt x="5802" y="1751"/>
                  <a:pt x="10800" y="1751"/>
                </a:cubicBezTo>
                <a:cubicBezTo>
                  <a:pt x="15797" y="1751"/>
                  <a:pt x="19849" y="5802"/>
                  <a:pt x="19849" y="10800"/>
                </a:cubicBezTo>
                <a:cubicBezTo>
                  <a:pt x="19849" y="13962"/>
                  <a:pt x="18197" y="16896"/>
                  <a:pt x="15493" y="18536"/>
                </a:cubicBezTo>
                <a:lnTo>
                  <a:pt x="16401" y="20033"/>
                </a:lnTo>
                <a:cubicBezTo>
                  <a:pt x="19628" y="18075"/>
                  <a:pt x="21600" y="14574"/>
                  <a:pt x="21600" y="10800"/>
                </a:cubicBezTo>
                <a:cubicBezTo>
                  <a:pt x="21600" y="4835"/>
                  <a:pt x="16764" y="0"/>
                  <a:pt x="10800" y="0"/>
                </a:cubicBezTo>
                <a:cubicBezTo>
                  <a:pt x="4835" y="0"/>
                  <a:pt x="0" y="4835"/>
                  <a:pt x="0" y="10800"/>
                </a:cubicBezTo>
                <a:cubicBezTo>
                  <a:pt x="-1" y="14574"/>
                  <a:pt x="1971" y="18075"/>
                  <a:pt x="5198" y="20033"/>
                </a:cubicBezTo>
                <a:lnTo>
                  <a:pt x="6106" y="18536"/>
                </a:lnTo>
                <a:close/>
              </a:path>
            </a:pathLst>
          </a:custGeom>
          <a:solidFill>
            <a:srgbClr val="7030A0">
              <a:alpha val="84000"/>
            </a:srgbClr>
          </a:solidFill>
          <a:ln>
            <a:noFill/>
          </a:ln>
        </p:spPr>
        <p:txBody>
          <a:bodyPr anchor="ctr"/>
          <a:lstStyle/>
          <a:p>
            <a:endParaRPr lang="zh-CN" altLang="en-US" sz="1070">
              <a:solidFill>
                <a:schemeClr val="accent1"/>
              </a:solidFill>
              <a:latin typeface="微软雅黑" panose="020B0503020204020204" pitchFamily="34" charset="-122"/>
              <a:ea typeface="微软雅黑" panose="020B0503020204020204" pitchFamily="34" charset="-122"/>
            </a:endParaRPr>
          </a:p>
        </p:txBody>
      </p:sp>
      <p:sp>
        <p:nvSpPr>
          <p:cNvPr id="228" name="矩形 227"/>
          <p:cNvSpPr/>
          <p:nvPr/>
        </p:nvSpPr>
        <p:spPr>
          <a:xfrm>
            <a:off x="921600" y="2350355"/>
            <a:ext cx="3139596" cy="3170099"/>
          </a:xfrm>
          <a:prstGeom prst="rect">
            <a:avLst/>
          </a:prstGeom>
        </p:spPr>
        <p:txBody>
          <a:bodyPr wrap="square">
            <a:spAutoFit/>
          </a:bodyPr>
          <a:lstStyle/>
          <a:p>
            <a:r>
              <a:rPr lang="zh-CN" altLang="zh-CN" sz="2000" dirty="0" smtClean="0">
                <a:latin typeface="微软雅黑" panose="020B0503020204020204" pitchFamily="34" charset="-122"/>
                <a:ea typeface="微软雅黑" panose="020B0503020204020204" pitchFamily="34" charset="-122"/>
              </a:rPr>
              <a:t>早期</a:t>
            </a:r>
            <a:r>
              <a:rPr lang="zh-CN" altLang="zh-CN" sz="2000" dirty="0">
                <a:latin typeface="微软雅黑" panose="020B0503020204020204" pitchFamily="34" charset="-122"/>
                <a:ea typeface="微软雅黑" panose="020B0503020204020204" pitchFamily="34" charset="-122"/>
              </a:rPr>
              <a:t>的情报</a:t>
            </a:r>
            <a:r>
              <a:rPr lang="zh-CN" altLang="zh-CN" sz="2000" dirty="0" smtClean="0">
                <a:latin typeface="微软雅黑" panose="020B0503020204020204" pitchFamily="34" charset="-122"/>
                <a:ea typeface="微软雅黑" panose="020B0503020204020204" pitchFamily="34" charset="-122"/>
              </a:rPr>
              <a:t>分析</a:t>
            </a:r>
            <a:r>
              <a:rPr lang="zh-CN" altLang="zh-CN" sz="2000" dirty="0">
                <a:latin typeface="微软雅黑" panose="020B0503020204020204" pitchFamily="34" charset="-122"/>
                <a:ea typeface="微软雅黑" panose="020B0503020204020204" pitchFamily="34" charset="-122"/>
              </a:rPr>
              <a:t>更多地依靠人的智力去解读特定的、少量的数据对象，通过人的分析、归纳和推理得出情报研究的</a:t>
            </a:r>
            <a:r>
              <a:rPr lang="zh-CN" altLang="zh-CN" sz="2000" dirty="0" smtClean="0">
                <a:latin typeface="微软雅黑" panose="020B0503020204020204" pitchFamily="34" charset="-122"/>
                <a:ea typeface="微软雅黑" panose="020B0503020204020204" pitchFamily="34" charset="-122"/>
              </a:rPr>
              <a:t>结论</a:t>
            </a:r>
            <a:r>
              <a:rPr lang="zh-CN" altLang="en-US" sz="2000" dirty="0" smtClean="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随着科学技术的迅猛</a:t>
            </a:r>
            <a:r>
              <a:rPr lang="zh-CN" altLang="zh-CN" sz="2000" dirty="0" smtClean="0">
                <a:latin typeface="微软雅黑" panose="020B0503020204020204" pitchFamily="34" charset="-122"/>
                <a:ea typeface="微软雅黑" panose="020B0503020204020204" pitchFamily="34" charset="-122"/>
              </a:rPr>
              <a:t>发展</a:t>
            </a:r>
            <a:r>
              <a:rPr lang="zh-CN" altLang="en-US"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仅</a:t>
            </a:r>
            <a:r>
              <a:rPr lang="zh-CN" altLang="zh-CN" sz="2000" dirty="0">
                <a:latin typeface="微软雅黑" panose="020B0503020204020204" pitchFamily="34" charset="-122"/>
                <a:ea typeface="微软雅黑" panose="020B0503020204020204" pitchFamily="34" charset="-122"/>
              </a:rPr>
              <a:t>靠人力本身已经无法胜任情报分析工作</a:t>
            </a:r>
            <a:r>
              <a:rPr lang="zh-CN" altLang="zh-CN" sz="2000" dirty="0" smtClean="0">
                <a:latin typeface="微软雅黑" panose="020B0503020204020204" pitchFamily="34" charset="-122"/>
                <a:ea typeface="微软雅黑" panose="020B0503020204020204" pitchFamily="34" charset="-122"/>
              </a:rPr>
              <a:t>了</a:t>
            </a:r>
            <a:r>
              <a:rPr lang="zh-CN" altLang="en-US" sz="2000" dirty="0" smtClean="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情报分析越来越多地依赖以计算机为代表的信息技术</a:t>
            </a:r>
            <a:endParaRPr lang="en-US" altLang="zh-CN" sz="2000"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val="282650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17"/>
                                        </p:tgtEl>
                                        <p:attrNameLst>
                                          <p:attrName>style.visibility</p:attrName>
                                        </p:attrNameLst>
                                      </p:cBhvr>
                                      <p:to>
                                        <p:strVal val="visible"/>
                                      </p:to>
                                    </p:set>
                                    <p:animEffect transition="in" filter="wipe(right)">
                                      <p:cBhvr>
                                        <p:cTn id="7" dur="500"/>
                                        <p:tgtEl>
                                          <p:spTgt spid="21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206"/>
                                        </p:tgtEl>
                                        <p:attrNameLst>
                                          <p:attrName>style.visibility</p:attrName>
                                        </p:attrNameLst>
                                      </p:cBhvr>
                                      <p:to>
                                        <p:strVal val="visible"/>
                                      </p:to>
                                    </p:set>
                                    <p:animEffect transition="in" filter="randombar(horizontal)">
                                      <p:cBhvr>
                                        <p:cTn id="11" dur="500"/>
                                        <p:tgtEl>
                                          <p:spTgt spid="20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0"/>
                                        </p:tgtEl>
                                        <p:attrNameLst>
                                          <p:attrName>style.visibility</p:attrName>
                                        </p:attrNameLst>
                                      </p:cBhvr>
                                      <p:to>
                                        <p:strVal val="visible"/>
                                      </p:to>
                                    </p:set>
                                    <p:animEffect transition="in" filter="wipe(left)">
                                      <p:cBhvr>
                                        <p:cTn id="15" dur="500"/>
                                        <p:tgtEl>
                                          <p:spTgt spid="220"/>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207"/>
                                        </p:tgtEl>
                                        <p:attrNameLst>
                                          <p:attrName>style.visibility</p:attrName>
                                        </p:attrNameLst>
                                      </p:cBhvr>
                                      <p:to>
                                        <p:strVal val="visible"/>
                                      </p:to>
                                    </p:set>
                                    <p:anim calcmode="lin" valueType="num">
                                      <p:cBhvr additive="base">
                                        <p:cTn id="19" dur="500"/>
                                        <p:tgtEl>
                                          <p:spTgt spid="207"/>
                                        </p:tgtEl>
                                        <p:attrNameLst>
                                          <p:attrName>ppt_y</p:attrName>
                                        </p:attrNameLst>
                                      </p:cBhvr>
                                      <p:tavLst>
                                        <p:tav tm="0">
                                          <p:val>
                                            <p:strVal val="#ppt_y+#ppt_h*1.125000"/>
                                          </p:val>
                                        </p:tav>
                                        <p:tav tm="100000">
                                          <p:val>
                                            <p:strVal val="#ppt_y"/>
                                          </p:val>
                                        </p:tav>
                                      </p:tavLst>
                                    </p:anim>
                                    <p:animEffect transition="in" filter="wipe(up)">
                                      <p:cBhvr>
                                        <p:cTn id="20" dur="500"/>
                                        <p:tgtEl>
                                          <p:spTgt spid="207"/>
                                        </p:tgtEl>
                                      </p:cBhvr>
                                    </p:animEffect>
                                  </p:childTnLst>
                                </p:cTn>
                              </p:par>
                            </p:childTnLst>
                          </p:cTn>
                        </p:par>
                        <p:par>
                          <p:cTn id="21" fill="hold">
                            <p:stCondLst>
                              <p:cond delay="2000"/>
                            </p:stCondLst>
                            <p:childTnLst>
                              <p:par>
                                <p:cTn id="22" presetID="22" presetClass="entr" presetSubtype="2" fill="hold" grpId="0" nodeType="afterEffect">
                                  <p:stCondLst>
                                    <p:cond delay="0"/>
                                  </p:stCondLst>
                                  <p:childTnLst>
                                    <p:set>
                                      <p:cBhvr>
                                        <p:cTn id="23" dur="1" fill="hold">
                                          <p:stCondLst>
                                            <p:cond delay="0"/>
                                          </p:stCondLst>
                                        </p:cTn>
                                        <p:tgtEl>
                                          <p:spTgt spid="227"/>
                                        </p:tgtEl>
                                        <p:attrNameLst>
                                          <p:attrName>style.visibility</p:attrName>
                                        </p:attrNameLst>
                                      </p:cBhvr>
                                      <p:to>
                                        <p:strVal val="visible"/>
                                      </p:to>
                                    </p:set>
                                    <p:animEffect transition="in" filter="wipe(right)">
                                      <p:cBhvr>
                                        <p:cTn id="24"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p:bldP spid="227"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5" name="直接连接符 184"/>
          <p:cNvCxnSpPr/>
          <p:nvPr/>
        </p:nvCxnSpPr>
        <p:spPr>
          <a:xfrm>
            <a:off x="701487" y="2742844"/>
            <a:ext cx="7334149"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66" name="组合 265"/>
          <p:cNvGrpSpPr/>
          <p:nvPr/>
        </p:nvGrpSpPr>
        <p:grpSpPr>
          <a:xfrm>
            <a:off x="609116" y="261257"/>
            <a:ext cx="1214822" cy="760080"/>
            <a:chOff x="1922078" y="0"/>
            <a:chExt cx="8347844" cy="3447438"/>
          </a:xfrm>
        </p:grpSpPr>
        <p:grpSp>
          <p:nvGrpSpPr>
            <p:cNvPr id="275" name="组合 274"/>
            <p:cNvGrpSpPr/>
            <p:nvPr/>
          </p:nvGrpSpPr>
          <p:grpSpPr>
            <a:xfrm rot="20997101">
              <a:off x="5080902" y="0"/>
              <a:ext cx="659781" cy="793569"/>
              <a:chOff x="9397113" y="1572484"/>
              <a:chExt cx="739439" cy="900000"/>
            </a:xfrm>
          </p:grpSpPr>
          <p:pic>
            <p:nvPicPr>
              <p:cNvPr id="333" name="图片 332"/>
              <p:cNvPicPr>
                <a:picLocks noChangeAspect="1"/>
              </p:cNvPicPr>
              <p:nvPr/>
            </p:nvPicPr>
            <p:blipFill rotWithShape="1">
              <a:blip r:embed="rId2" cstate="print">
                <a:extLst>
                  <a:ext uri="{28A0092B-C50C-407E-A947-70E740481C1C}">
                    <a14:useLocalDpi xmlns:a14="http://schemas.microsoft.com/office/drawing/2010/main" val="0"/>
                  </a:ext>
                </a:extLst>
              </a:blip>
              <a:srcRect l="7621" t="-1409" r="6212" b="16890"/>
              <a:stretch/>
            </p:blipFill>
            <p:spPr>
              <a:xfrm>
                <a:off x="9402521" y="1678027"/>
                <a:ext cx="734031" cy="720000"/>
              </a:xfrm>
              <a:prstGeom prst="rect">
                <a:avLst/>
              </a:prstGeom>
            </p:spPr>
          </p:pic>
          <p:sp>
            <p:nvSpPr>
              <p:cNvPr id="334" name="椭圆 333"/>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6" name="组合 275"/>
            <p:cNvGrpSpPr/>
            <p:nvPr/>
          </p:nvGrpSpPr>
          <p:grpSpPr>
            <a:xfrm rot="2455872">
              <a:off x="9009447" y="1071465"/>
              <a:ext cx="659781" cy="793569"/>
              <a:chOff x="8752405" y="680495"/>
              <a:chExt cx="739439" cy="900000"/>
            </a:xfrm>
          </p:grpSpPr>
          <p:pic>
            <p:nvPicPr>
              <p:cNvPr id="331" name="图片 330"/>
              <p:cNvPicPr>
                <a:picLocks noChangeAspect="1"/>
              </p:cNvPicPr>
              <p:nvPr/>
            </p:nvPicPr>
            <p:blipFill rotWithShape="1">
              <a:blip r:embed="rId3" cstate="print">
                <a:extLst>
                  <a:ext uri="{28A0092B-C50C-407E-A947-70E740481C1C}">
                    <a14:useLocalDpi xmlns:a14="http://schemas.microsoft.com/office/drawing/2010/main" val="0"/>
                  </a:ext>
                </a:extLst>
              </a:blip>
              <a:srcRect l="16849" r="13873" b="27651"/>
              <a:stretch/>
            </p:blipFill>
            <p:spPr>
              <a:xfrm>
                <a:off x="8771844" y="740799"/>
                <a:ext cx="720000" cy="751928"/>
              </a:xfrm>
              <a:prstGeom prst="rect">
                <a:avLst/>
              </a:prstGeom>
            </p:spPr>
          </p:pic>
          <p:sp>
            <p:nvSpPr>
              <p:cNvPr id="332" name="椭圆 331"/>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7" name="组合 276"/>
            <p:cNvGrpSpPr/>
            <p:nvPr/>
          </p:nvGrpSpPr>
          <p:grpSpPr>
            <a:xfrm rot="20539373">
              <a:off x="4239050" y="1051458"/>
              <a:ext cx="642436" cy="793569"/>
              <a:chOff x="7798300" y="2128176"/>
              <a:chExt cx="720000" cy="900000"/>
            </a:xfrm>
          </p:grpSpPr>
          <p:pic>
            <p:nvPicPr>
              <p:cNvPr id="329" name="图片 328"/>
              <p:cNvPicPr>
                <a:picLocks noChangeAspect="1"/>
              </p:cNvPicPr>
              <p:nvPr/>
            </p:nvPicPr>
            <p:blipFill rotWithShape="1">
              <a:blip r:embed="rId4" cstate="print">
                <a:extLst>
                  <a:ext uri="{28A0092B-C50C-407E-A947-70E740481C1C}">
                    <a14:useLocalDpi xmlns:a14="http://schemas.microsoft.com/office/drawing/2010/main" val="0"/>
                  </a:ext>
                </a:extLst>
              </a:blip>
              <a:srcRect l="17059" t="11812" r="20535" b="18535"/>
              <a:stretch/>
            </p:blipFill>
            <p:spPr>
              <a:xfrm>
                <a:off x="7835765" y="2190111"/>
                <a:ext cx="645071" cy="720000"/>
              </a:xfrm>
              <a:prstGeom prst="rect">
                <a:avLst/>
              </a:prstGeom>
            </p:spPr>
          </p:pic>
          <p:sp>
            <p:nvSpPr>
              <p:cNvPr id="330" name="椭圆 329"/>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8" name="组合 277"/>
            <p:cNvGrpSpPr/>
            <p:nvPr/>
          </p:nvGrpSpPr>
          <p:grpSpPr>
            <a:xfrm rot="622440">
              <a:off x="6257266" y="1278812"/>
              <a:ext cx="643355" cy="793569"/>
              <a:chOff x="5457544" y="2382484"/>
              <a:chExt cx="721030" cy="900000"/>
            </a:xfrm>
          </p:grpSpPr>
          <p:pic>
            <p:nvPicPr>
              <p:cNvPr id="327" name="图片 3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328" name="椭圆 327"/>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9" name="组合 278"/>
            <p:cNvGrpSpPr/>
            <p:nvPr/>
          </p:nvGrpSpPr>
          <p:grpSpPr>
            <a:xfrm rot="713899">
              <a:off x="6982111" y="246490"/>
              <a:ext cx="642436" cy="811512"/>
              <a:chOff x="2594245" y="3143107"/>
              <a:chExt cx="720000" cy="920349"/>
            </a:xfrm>
          </p:grpSpPr>
          <p:pic>
            <p:nvPicPr>
              <p:cNvPr id="325" name="图片 324"/>
              <p:cNvPicPr>
                <a:picLocks noChangeAspect="1"/>
              </p:cNvPicPr>
              <p:nvPr/>
            </p:nvPicPr>
            <p:blipFill rotWithShape="1">
              <a:blip r:embed="rId6" cstate="print">
                <a:extLst>
                  <a:ext uri="{28A0092B-C50C-407E-A947-70E740481C1C}">
                    <a14:useLocalDpi xmlns:a14="http://schemas.microsoft.com/office/drawing/2010/main" val="0"/>
                  </a:ext>
                </a:extLst>
              </a:blip>
              <a:srcRect l="17103" r="18740" b="27941"/>
              <a:stretch/>
            </p:blipFill>
            <p:spPr>
              <a:xfrm>
                <a:off x="2624542" y="3143107"/>
                <a:ext cx="641048" cy="720000"/>
              </a:xfrm>
              <a:prstGeom prst="rect">
                <a:avLst/>
              </a:prstGeom>
            </p:spPr>
          </p:pic>
          <p:sp>
            <p:nvSpPr>
              <p:cNvPr id="326" name="椭圆 325"/>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0" name="组合 279"/>
            <p:cNvGrpSpPr/>
            <p:nvPr/>
          </p:nvGrpSpPr>
          <p:grpSpPr>
            <a:xfrm rot="20351331">
              <a:off x="2986611" y="357756"/>
              <a:ext cx="642436" cy="793569"/>
              <a:chOff x="3277182" y="773323"/>
              <a:chExt cx="720000" cy="900000"/>
            </a:xfrm>
          </p:grpSpPr>
          <p:sp>
            <p:nvSpPr>
              <p:cNvPr id="323" name="椭圆 322"/>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4" name="图片 3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281" name="组合 280"/>
            <p:cNvGrpSpPr/>
            <p:nvPr/>
          </p:nvGrpSpPr>
          <p:grpSpPr>
            <a:xfrm rot="1912890">
              <a:off x="7930945" y="1382649"/>
              <a:ext cx="648427" cy="793569"/>
              <a:chOff x="5384758" y="1250900"/>
              <a:chExt cx="726714" cy="900000"/>
            </a:xfrm>
          </p:grpSpPr>
          <p:sp>
            <p:nvSpPr>
              <p:cNvPr id="321" name="椭圆 320"/>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2" name="图片 3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282" name="组合 281"/>
            <p:cNvGrpSpPr/>
            <p:nvPr/>
          </p:nvGrpSpPr>
          <p:grpSpPr>
            <a:xfrm rot="1354213">
              <a:off x="7092076" y="1228721"/>
              <a:ext cx="642436" cy="793569"/>
              <a:chOff x="3639753" y="2488176"/>
              <a:chExt cx="720000" cy="900000"/>
            </a:xfrm>
          </p:grpSpPr>
          <p:sp>
            <p:nvSpPr>
              <p:cNvPr id="319" name="椭圆 318"/>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0" name="图片 3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283" name="组合 282"/>
            <p:cNvGrpSpPr/>
            <p:nvPr/>
          </p:nvGrpSpPr>
          <p:grpSpPr>
            <a:xfrm rot="19874646">
              <a:off x="3552291" y="1752953"/>
              <a:ext cx="647730" cy="793569"/>
              <a:chOff x="4707387" y="271511"/>
              <a:chExt cx="725933" cy="900000"/>
            </a:xfrm>
          </p:grpSpPr>
          <p:sp>
            <p:nvSpPr>
              <p:cNvPr id="317" name="椭圆 316"/>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8" name="图片 3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284" name="组合 283"/>
            <p:cNvGrpSpPr/>
            <p:nvPr/>
          </p:nvGrpSpPr>
          <p:grpSpPr>
            <a:xfrm>
              <a:off x="5902457" y="519563"/>
              <a:ext cx="647456" cy="793569"/>
              <a:chOff x="4355614" y="1671769"/>
              <a:chExt cx="725626" cy="900000"/>
            </a:xfrm>
          </p:grpSpPr>
          <p:sp>
            <p:nvSpPr>
              <p:cNvPr id="315" name="椭圆 314"/>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6" name="图片 3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285" name="组合 284"/>
            <p:cNvGrpSpPr/>
            <p:nvPr/>
          </p:nvGrpSpPr>
          <p:grpSpPr>
            <a:xfrm rot="3261331">
              <a:off x="8178834" y="2216888"/>
              <a:ext cx="645495" cy="803045"/>
              <a:chOff x="6534782" y="2204846"/>
              <a:chExt cx="732066" cy="900000"/>
            </a:xfrm>
          </p:grpSpPr>
          <p:sp>
            <p:nvSpPr>
              <p:cNvPr id="313" name="椭圆 312"/>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4" name="图片 3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286" name="组合 285"/>
            <p:cNvGrpSpPr/>
            <p:nvPr/>
          </p:nvGrpSpPr>
          <p:grpSpPr>
            <a:xfrm rot="1881527">
              <a:off x="8180043" y="493339"/>
              <a:ext cx="646830" cy="793569"/>
              <a:chOff x="5993772" y="258109"/>
              <a:chExt cx="724925" cy="900000"/>
            </a:xfrm>
          </p:grpSpPr>
          <p:sp>
            <p:nvSpPr>
              <p:cNvPr id="311" name="椭圆 310"/>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2" name="图片 31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287" name="组合 286"/>
            <p:cNvGrpSpPr/>
            <p:nvPr/>
          </p:nvGrpSpPr>
          <p:grpSpPr>
            <a:xfrm rot="3066563">
              <a:off x="9550518" y="2274810"/>
              <a:ext cx="635764" cy="803045"/>
              <a:chOff x="8806213" y="2910111"/>
              <a:chExt cx="721030" cy="900000"/>
            </a:xfrm>
          </p:grpSpPr>
          <p:sp>
            <p:nvSpPr>
              <p:cNvPr id="309" name="椭圆 308"/>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0" name="图片 30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288" name="组合 287"/>
            <p:cNvGrpSpPr/>
            <p:nvPr/>
          </p:nvGrpSpPr>
          <p:grpSpPr>
            <a:xfrm rot="20849518">
              <a:off x="5023848" y="1251597"/>
              <a:ext cx="644890" cy="793569"/>
              <a:chOff x="7330781" y="818297"/>
              <a:chExt cx="722751" cy="900000"/>
            </a:xfrm>
          </p:grpSpPr>
          <p:sp>
            <p:nvSpPr>
              <p:cNvPr id="307" name="椭圆 306"/>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8" name="图片 30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289" name="组合 288"/>
            <p:cNvGrpSpPr/>
            <p:nvPr/>
          </p:nvGrpSpPr>
          <p:grpSpPr>
            <a:xfrm rot="19756194">
              <a:off x="1922078" y="1474933"/>
              <a:ext cx="653202" cy="793569"/>
              <a:chOff x="2213446" y="1768419"/>
              <a:chExt cx="732066" cy="900000"/>
            </a:xfrm>
          </p:grpSpPr>
          <p:pic>
            <p:nvPicPr>
              <p:cNvPr id="305" name="图片 30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306" name="椭圆 305"/>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90" name="直接连接符 289"/>
            <p:cNvCxnSpPr>
              <a:stCxn id="317"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p:cNvCxnSpPr>
              <a:stCxn id="306"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直接连接符 291"/>
            <p:cNvCxnSpPr>
              <a:stCxn id="323"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3" name="直接连接符 292"/>
            <p:cNvCxnSpPr>
              <a:stCxn id="330"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直接连接符 293"/>
            <p:cNvCxnSpPr>
              <a:stCxn id="334"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315"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307"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328"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326"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直接连接符 298"/>
            <p:cNvCxnSpPr>
              <a:stCxn id="319"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311"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321"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p:cNvCxnSpPr>
              <a:stCxn id="332"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直接连接符 302"/>
            <p:cNvCxnSpPr>
              <a:stCxn id="309"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313"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655309" y="1032131"/>
            <a:ext cx="10477147" cy="66943"/>
            <a:chOff x="655309" y="1032131"/>
            <a:chExt cx="10477147" cy="66943"/>
          </a:xfrm>
        </p:grpSpPr>
        <p:sp>
          <p:nvSpPr>
            <p:cNvPr id="268" name="矩形 267"/>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268"/>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269"/>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270"/>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3" name="文本框 182"/>
          <p:cNvSpPr txBox="1"/>
          <p:nvPr/>
        </p:nvSpPr>
        <p:spPr>
          <a:xfrm>
            <a:off x="1125644" y="1247458"/>
            <a:ext cx="2646878" cy="584775"/>
          </a:xfrm>
          <a:prstGeom prst="rect">
            <a:avLst/>
          </a:prstGeom>
          <a:noFill/>
        </p:spPr>
        <p:txBody>
          <a:bodyPr wrap="non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r>
              <a:rPr lang="zh-CN" altLang="en-US" dirty="0"/>
              <a:t>多</a:t>
            </a:r>
            <a:r>
              <a:rPr lang="zh-CN" altLang="en-US" dirty="0" smtClean="0"/>
              <a:t>元数据融合</a:t>
            </a:r>
            <a:endParaRPr lang="zh-CN" altLang="en-US" dirty="0"/>
          </a:p>
        </p:txBody>
      </p:sp>
      <p:sp>
        <p:nvSpPr>
          <p:cNvPr id="199" name="矩形 198"/>
          <p:cNvSpPr/>
          <p:nvPr/>
        </p:nvSpPr>
        <p:spPr bwMode="auto">
          <a:xfrm>
            <a:off x="1155307" y="2400490"/>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itchFamily="34" charset="-122"/>
              <a:ea typeface="微软雅黑" pitchFamily="34" charset="-122"/>
            </a:endParaRPr>
          </a:p>
        </p:txBody>
      </p:sp>
      <p:sp>
        <p:nvSpPr>
          <p:cNvPr id="200" name="文本框 12"/>
          <p:cNvSpPr txBox="1"/>
          <p:nvPr/>
        </p:nvSpPr>
        <p:spPr>
          <a:xfrm>
            <a:off x="1515348" y="2222236"/>
            <a:ext cx="8256725" cy="511807"/>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2400" dirty="0"/>
              <a:t>不同用户、不同网站、不同来源渠道</a:t>
            </a:r>
            <a:endParaRPr lang="zh-CN" altLang="en-US" sz="2400" dirty="0"/>
          </a:p>
        </p:txBody>
      </p:sp>
      <p:sp>
        <p:nvSpPr>
          <p:cNvPr id="195" name="椭圆 194"/>
          <p:cNvSpPr/>
          <p:nvPr/>
        </p:nvSpPr>
        <p:spPr>
          <a:xfrm>
            <a:off x="679632" y="1316645"/>
            <a:ext cx="446012" cy="4464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31B5D6"/>
                </a:solidFill>
                <a:latin typeface="微软雅黑" panose="020B0503020204020204" pitchFamily="34" charset="-122"/>
                <a:ea typeface="微软雅黑" panose="020B0503020204020204" pitchFamily="34" charset="-122"/>
              </a:rPr>
              <a:t>2</a:t>
            </a:r>
            <a:endParaRPr lang="zh-CN" altLang="en-US" sz="3200" dirty="0">
              <a:solidFill>
                <a:srgbClr val="31B5D6"/>
              </a:solidFill>
              <a:latin typeface="微软雅黑" panose="020B0503020204020204" pitchFamily="34" charset="-122"/>
              <a:ea typeface="微软雅黑" panose="020B0503020204020204" pitchFamily="34" charset="-122"/>
            </a:endParaRPr>
          </a:p>
        </p:txBody>
      </p:sp>
      <p:sp>
        <p:nvSpPr>
          <p:cNvPr id="4" name="矩形 3"/>
          <p:cNvSpPr/>
          <p:nvPr/>
        </p:nvSpPr>
        <p:spPr>
          <a:xfrm>
            <a:off x="1051756" y="1880604"/>
            <a:ext cx="2031325" cy="424732"/>
          </a:xfrm>
          <a:prstGeom prst="rect">
            <a:avLst/>
          </a:prstGeom>
        </p:spPr>
        <p:txBody>
          <a:bodyPr wrap="none">
            <a:spAutoFit/>
          </a:bodyPr>
          <a:lstStyle/>
          <a:p>
            <a:pPr>
              <a:lnSpc>
                <a:spcPct val="90000"/>
              </a:lnSpc>
            </a:pPr>
            <a:r>
              <a:rPr lang="zh-CN" altLang="en-US" sz="2400" b="1" dirty="0" smtClean="0">
                <a:latin typeface="微软雅黑" pitchFamily="34" charset="-122"/>
                <a:ea typeface="微软雅黑" pitchFamily="34" charset="-122"/>
              </a:rPr>
              <a:t>数据来源渠道</a:t>
            </a:r>
            <a:endParaRPr lang="zh-CN" altLang="en-US" sz="2400" b="1" dirty="0">
              <a:latin typeface="微软雅黑" pitchFamily="34" charset="-122"/>
              <a:ea typeface="微软雅黑" pitchFamily="34" charset="-122"/>
            </a:endParaRPr>
          </a:p>
        </p:txBody>
      </p:sp>
      <p:cxnSp>
        <p:nvCxnSpPr>
          <p:cNvPr id="196" name="直接连接符 195"/>
          <p:cNvCxnSpPr/>
          <p:nvPr/>
        </p:nvCxnSpPr>
        <p:spPr>
          <a:xfrm>
            <a:off x="655309" y="3970940"/>
            <a:ext cx="7334149"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2" name="矩形 201"/>
          <p:cNvSpPr/>
          <p:nvPr/>
        </p:nvSpPr>
        <p:spPr bwMode="auto">
          <a:xfrm>
            <a:off x="1109129" y="3628586"/>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itchFamily="34" charset="-122"/>
              <a:ea typeface="微软雅黑" pitchFamily="34" charset="-122"/>
            </a:endParaRPr>
          </a:p>
        </p:txBody>
      </p:sp>
      <p:sp>
        <p:nvSpPr>
          <p:cNvPr id="203" name="矩形 202"/>
          <p:cNvSpPr/>
          <p:nvPr/>
        </p:nvSpPr>
        <p:spPr>
          <a:xfrm>
            <a:off x="1033286" y="3108700"/>
            <a:ext cx="2031325" cy="424732"/>
          </a:xfrm>
          <a:prstGeom prst="rect">
            <a:avLst/>
          </a:prstGeom>
        </p:spPr>
        <p:txBody>
          <a:bodyPr wrap="none">
            <a:spAutoFit/>
          </a:bodyPr>
          <a:lstStyle/>
          <a:p>
            <a:pPr>
              <a:lnSpc>
                <a:spcPct val="90000"/>
              </a:lnSpc>
            </a:pPr>
            <a:r>
              <a:rPr lang="zh-CN" altLang="en-US" sz="2400" b="1" dirty="0" smtClean="0">
                <a:latin typeface="微软雅黑" pitchFamily="34" charset="-122"/>
                <a:ea typeface="微软雅黑" pitchFamily="34" charset="-122"/>
              </a:rPr>
              <a:t>数据呈现形式</a:t>
            </a:r>
            <a:endParaRPr lang="zh-CN" altLang="en-US" sz="2400" b="1" dirty="0">
              <a:latin typeface="微软雅黑" pitchFamily="34" charset="-122"/>
              <a:ea typeface="微软雅黑" pitchFamily="34" charset="-122"/>
            </a:endParaRPr>
          </a:p>
        </p:txBody>
      </p:sp>
      <p:sp>
        <p:nvSpPr>
          <p:cNvPr id="204" name="文本框 12"/>
          <p:cNvSpPr txBox="1"/>
          <p:nvPr/>
        </p:nvSpPr>
        <p:spPr>
          <a:xfrm>
            <a:off x="1487692" y="3450332"/>
            <a:ext cx="8256725" cy="511807"/>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2400" dirty="0"/>
              <a:t>音频、视频、图片、文本等</a:t>
            </a:r>
            <a:endParaRPr lang="zh-CN" altLang="en-US" sz="2400" dirty="0"/>
          </a:p>
        </p:txBody>
      </p:sp>
      <p:sp>
        <p:nvSpPr>
          <p:cNvPr id="96" name="文本框 95"/>
          <p:cNvSpPr txBox="1"/>
          <p:nvPr/>
        </p:nvSpPr>
        <p:spPr>
          <a:xfrm>
            <a:off x="2304223" y="291844"/>
            <a:ext cx="7366119" cy="707886"/>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dirty="0" smtClean="0"/>
              <a:t>分析方法：开源情报之数据分析</a:t>
            </a:r>
            <a:endParaRPr lang="zh-CN" altLang="en-US" dirty="0"/>
          </a:p>
        </p:txBody>
      </p:sp>
      <p:sp>
        <p:nvSpPr>
          <p:cNvPr id="98" name="TextBox 161"/>
          <p:cNvSpPr txBox="1"/>
          <p:nvPr/>
        </p:nvSpPr>
        <p:spPr>
          <a:xfrm>
            <a:off x="1155307" y="4326261"/>
            <a:ext cx="3333749" cy="646331"/>
          </a:xfrm>
          <a:prstGeom prst="rect">
            <a:avLst/>
          </a:prstGeom>
          <a:noFill/>
          <a:ln>
            <a:solidFill>
              <a:schemeClr val="tx1"/>
            </a:solidFill>
          </a:ln>
        </p:spPr>
        <p:txBody>
          <a:bodyPr>
            <a:spAutoFit/>
          </a:bodyPr>
          <a:lstStyle/>
          <a:p>
            <a:pPr algn="ctr">
              <a:defRPr/>
            </a:pPr>
            <a:r>
              <a:rPr lang="zh-CN" altLang="zh-CN" b="1" dirty="0">
                <a:effectLst>
                  <a:outerShdw blurRad="38100" dist="38100" dir="2700000" algn="tl">
                    <a:srgbClr val="C0C0C0"/>
                  </a:outerShdw>
                </a:effectLst>
                <a:latin typeface="微软雅黑" pitchFamily="34" charset="-122"/>
                <a:ea typeface="微软雅黑" pitchFamily="34" charset="-122"/>
              </a:rPr>
              <a:t>万方数据、重庆维普</a:t>
            </a:r>
            <a:r>
              <a:rPr lang="zh-CN" altLang="zh-CN" b="1" dirty="0" smtClean="0">
                <a:effectLst>
                  <a:outerShdw blurRad="38100" dist="38100" dir="2700000" algn="tl">
                    <a:srgbClr val="C0C0C0"/>
                  </a:outerShdw>
                </a:effectLst>
                <a:latin typeface="微软雅黑" pitchFamily="34" charset="-122"/>
                <a:ea typeface="微软雅黑" pitchFamily="34" charset="-122"/>
              </a:rPr>
              <a:t>、</a:t>
            </a:r>
            <a:endParaRPr lang="en-US" altLang="zh-CN" b="1" dirty="0" smtClean="0">
              <a:effectLst>
                <a:outerShdw blurRad="38100" dist="38100" dir="2700000" algn="tl">
                  <a:srgbClr val="C0C0C0"/>
                </a:outerShdw>
              </a:effectLst>
              <a:latin typeface="微软雅黑" pitchFamily="34" charset="-122"/>
              <a:ea typeface="微软雅黑" pitchFamily="34" charset="-122"/>
            </a:endParaRPr>
          </a:p>
          <a:p>
            <a:pPr algn="ctr">
              <a:defRPr/>
            </a:pPr>
            <a:r>
              <a:rPr lang="zh-CN" altLang="zh-CN" b="1" dirty="0" smtClean="0">
                <a:effectLst>
                  <a:outerShdw blurRad="38100" dist="38100" dir="2700000" algn="tl">
                    <a:srgbClr val="C0C0C0"/>
                  </a:outerShdw>
                </a:effectLst>
                <a:latin typeface="微软雅黑" pitchFamily="34" charset="-122"/>
                <a:ea typeface="微软雅黑" pitchFamily="34" charset="-122"/>
              </a:rPr>
              <a:t>中国</a:t>
            </a:r>
            <a:r>
              <a:rPr lang="zh-CN" altLang="zh-CN" b="1" dirty="0">
                <a:effectLst>
                  <a:outerShdw blurRad="38100" dist="38100" dir="2700000" algn="tl">
                    <a:srgbClr val="C0C0C0"/>
                  </a:outerShdw>
                </a:effectLst>
                <a:latin typeface="微软雅黑" pitchFamily="34" charset="-122"/>
                <a:ea typeface="微软雅黑" pitchFamily="34" charset="-122"/>
              </a:rPr>
              <a:t>知网</a:t>
            </a:r>
            <a:endParaRPr lang="zh-CN" altLang="en-US" b="1" dirty="0">
              <a:effectLst>
                <a:outerShdw blurRad="38100" dist="38100" dir="2700000" algn="tl">
                  <a:srgbClr val="C0C0C0"/>
                </a:outerShdw>
              </a:effectLst>
              <a:latin typeface="微软雅黑" pitchFamily="34" charset="-122"/>
              <a:ea typeface="微软雅黑" pitchFamily="34" charset="-122"/>
            </a:endParaRPr>
          </a:p>
        </p:txBody>
      </p:sp>
      <p:sp>
        <p:nvSpPr>
          <p:cNvPr id="99" name="TextBox 162"/>
          <p:cNvSpPr txBox="1"/>
          <p:nvPr/>
        </p:nvSpPr>
        <p:spPr>
          <a:xfrm>
            <a:off x="7551895" y="4218669"/>
            <a:ext cx="3333751" cy="738664"/>
          </a:xfrm>
          <a:prstGeom prst="rect">
            <a:avLst/>
          </a:prstGeom>
          <a:noFill/>
          <a:ln>
            <a:solidFill>
              <a:schemeClr val="tx1"/>
            </a:solidFill>
          </a:ln>
        </p:spPr>
        <p:txBody>
          <a:bodyPr>
            <a:spAutoFit/>
          </a:bodyPr>
          <a:lstStyle/>
          <a:p>
            <a:pPr algn="ctr">
              <a:defRPr/>
            </a:pPr>
            <a:r>
              <a:rPr lang="en-US" altLang="zh-CN" sz="2400" b="1" dirty="0" smtClean="0">
                <a:effectLst>
                  <a:outerShdw blurRad="38100" dist="38100" dir="2700000" algn="tl">
                    <a:srgbClr val="C0C0C0"/>
                  </a:outerShdw>
                </a:effectLst>
                <a:latin typeface="微软雅黑" pitchFamily="34" charset="-122"/>
                <a:ea typeface="微软雅黑" pitchFamily="34" charset="-122"/>
              </a:rPr>
              <a:t> </a:t>
            </a:r>
            <a:r>
              <a:rPr lang="zh-CN" altLang="zh-CN" b="1" dirty="0">
                <a:effectLst>
                  <a:outerShdw blurRad="38100" dist="38100" dir="2700000" algn="tl">
                    <a:srgbClr val="C0C0C0"/>
                  </a:outerShdw>
                </a:effectLst>
                <a:latin typeface="微软雅黑" pitchFamily="34" charset="-122"/>
                <a:ea typeface="微软雅黑" pitchFamily="34" charset="-122"/>
              </a:rPr>
              <a:t>期刊、学位论文、图书、专利、项目、会议</a:t>
            </a:r>
            <a:endParaRPr lang="zh-CN" altLang="en-US" b="1" dirty="0">
              <a:effectLst>
                <a:outerShdw blurRad="38100" dist="38100" dir="2700000" algn="tl">
                  <a:srgbClr val="C0C0C0"/>
                </a:outerShdw>
              </a:effectLst>
              <a:latin typeface="微软雅黑" pitchFamily="34" charset="-122"/>
              <a:ea typeface="微软雅黑" pitchFamily="34" charset="-122"/>
            </a:endParaRPr>
          </a:p>
        </p:txBody>
      </p:sp>
      <p:sp>
        <p:nvSpPr>
          <p:cNvPr id="100" name="TextBox 163"/>
          <p:cNvSpPr txBox="1"/>
          <p:nvPr/>
        </p:nvSpPr>
        <p:spPr>
          <a:xfrm>
            <a:off x="4305054" y="5200040"/>
            <a:ext cx="3333751" cy="461962"/>
          </a:xfrm>
          <a:prstGeom prst="rect">
            <a:avLst/>
          </a:prstGeom>
          <a:noFill/>
          <a:ln>
            <a:solidFill>
              <a:schemeClr val="tx1"/>
            </a:solidFill>
          </a:ln>
        </p:spPr>
        <p:txBody>
          <a:bodyPr>
            <a:spAutoFit/>
          </a:bodyPr>
          <a:lstStyle/>
          <a:p>
            <a:pPr algn="ctr">
              <a:defRPr/>
            </a:pPr>
            <a:r>
              <a:rPr lang="zh-CN" altLang="en-US" sz="2400" b="1" dirty="0">
                <a:effectLst>
                  <a:outerShdw blurRad="38100" dist="38100" dir="2700000" algn="tl">
                    <a:srgbClr val="C0C0C0"/>
                  </a:outerShdw>
                </a:effectLst>
                <a:latin typeface="微软雅黑" pitchFamily="34" charset="-122"/>
                <a:ea typeface="微软雅黑" pitchFamily="34" charset="-122"/>
              </a:rPr>
              <a:t>多</a:t>
            </a:r>
            <a:r>
              <a:rPr lang="zh-CN" altLang="en-US" sz="2400" b="1" dirty="0" smtClean="0">
                <a:effectLst>
                  <a:outerShdw blurRad="38100" dist="38100" dir="2700000" algn="tl">
                    <a:srgbClr val="C0C0C0"/>
                  </a:outerShdw>
                </a:effectLst>
                <a:latin typeface="微软雅黑" pitchFamily="34" charset="-122"/>
                <a:ea typeface="微软雅黑" pitchFamily="34" charset="-122"/>
              </a:rPr>
              <a:t>元数据融合</a:t>
            </a:r>
            <a:endParaRPr lang="zh-CN" altLang="en-US" sz="2400" b="1" dirty="0">
              <a:effectLst>
                <a:outerShdw blurRad="38100" dist="38100" dir="2700000" algn="tl">
                  <a:srgbClr val="C0C0C0"/>
                </a:outerShdw>
              </a:effectLst>
              <a:latin typeface="微软雅黑" pitchFamily="34" charset="-122"/>
              <a:ea typeface="微软雅黑" pitchFamily="34" charset="-122"/>
            </a:endParaRPr>
          </a:p>
        </p:txBody>
      </p:sp>
      <p:sp>
        <p:nvSpPr>
          <p:cNvPr id="101" name="TextBox 164"/>
          <p:cNvSpPr txBox="1"/>
          <p:nvPr/>
        </p:nvSpPr>
        <p:spPr>
          <a:xfrm>
            <a:off x="7553841" y="5932140"/>
            <a:ext cx="3333751" cy="646331"/>
          </a:xfrm>
          <a:prstGeom prst="rect">
            <a:avLst/>
          </a:prstGeom>
          <a:noFill/>
          <a:ln>
            <a:solidFill>
              <a:schemeClr val="tx1"/>
            </a:solidFill>
          </a:ln>
        </p:spPr>
        <p:txBody>
          <a:bodyPr>
            <a:spAutoFit/>
          </a:bodyPr>
          <a:lstStyle/>
          <a:p>
            <a:pPr algn="ctr">
              <a:defRPr/>
            </a:pPr>
            <a:r>
              <a:rPr lang="zh-CN" altLang="zh-CN" b="1" dirty="0">
                <a:effectLst>
                  <a:outerShdw blurRad="38100" dist="38100" dir="2700000" algn="tl">
                    <a:srgbClr val="C0C0C0"/>
                  </a:outerShdw>
                </a:effectLst>
                <a:latin typeface="微软雅黑" pitchFamily="34" charset="-122"/>
                <a:ea typeface="微软雅黑" pitchFamily="34" charset="-122"/>
              </a:rPr>
              <a:t>论坛、微博、领导讲话</a:t>
            </a:r>
            <a:r>
              <a:rPr lang="zh-CN" altLang="zh-CN" b="1" dirty="0" smtClean="0">
                <a:effectLst>
                  <a:outerShdw blurRad="38100" dist="38100" dir="2700000" algn="tl">
                    <a:srgbClr val="C0C0C0"/>
                  </a:outerShdw>
                </a:effectLst>
                <a:latin typeface="微软雅黑" pitchFamily="34" charset="-122"/>
                <a:ea typeface="微软雅黑" pitchFamily="34" charset="-122"/>
              </a:rPr>
              <a:t>、</a:t>
            </a:r>
            <a:endParaRPr lang="en-US" altLang="zh-CN" b="1" dirty="0" smtClean="0">
              <a:effectLst>
                <a:outerShdw blurRad="38100" dist="38100" dir="2700000" algn="tl">
                  <a:srgbClr val="C0C0C0"/>
                </a:outerShdw>
              </a:effectLst>
              <a:latin typeface="微软雅黑" pitchFamily="34" charset="-122"/>
              <a:ea typeface="微软雅黑" pitchFamily="34" charset="-122"/>
            </a:endParaRPr>
          </a:p>
          <a:p>
            <a:pPr algn="ctr">
              <a:defRPr/>
            </a:pPr>
            <a:r>
              <a:rPr lang="zh-CN" altLang="zh-CN" b="1" dirty="0" smtClean="0">
                <a:effectLst>
                  <a:outerShdw blurRad="38100" dist="38100" dir="2700000" algn="tl">
                    <a:srgbClr val="C0C0C0"/>
                  </a:outerShdw>
                </a:effectLst>
                <a:latin typeface="微软雅黑" pitchFamily="34" charset="-122"/>
                <a:ea typeface="微软雅黑" pitchFamily="34" charset="-122"/>
              </a:rPr>
              <a:t>招聘</a:t>
            </a:r>
            <a:r>
              <a:rPr lang="zh-CN" altLang="zh-CN" b="1" dirty="0">
                <a:effectLst>
                  <a:outerShdw blurRad="38100" dist="38100" dir="2700000" algn="tl">
                    <a:srgbClr val="C0C0C0"/>
                  </a:outerShdw>
                </a:effectLst>
                <a:latin typeface="微软雅黑" pitchFamily="34" charset="-122"/>
                <a:ea typeface="微软雅黑" pitchFamily="34" charset="-122"/>
              </a:rPr>
              <a:t>信息</a:t>
            </a:r>
            <a:endParaRPr lang="zh-CN" altLang="en-US" b="1" dirty="0">
              <a:effectLst>
                <a:outerShdw blurRad="38100" dist="38100" dir="2700000" algn="tl">
                  <a:srgbClr val="C0C0C0"/>
                </a:outerShdw>
              </a:effectLst>
              <a:latin typeface="微软雅黑" pitchFamily="34" charset="-122"/>
              <a:ea typeface="微软雅黑" pitchFamily="34" charset="-122"/>
            </a:endParaRPr>
          </a:p>
        </p:txBody>
      </p:sp>
      <p:sp>
        <p:nvSpPr>
          <p:cNvPr id="102" name="TextBox 165"/>
          <p:cNvSpPr txBox="1"/>
          <p:nvPr/>
        </p:nvSpPr>
        <p:spPr>
          <a:xfrm>
            <a:off x="1246435" y="5921884"/>
            <a:ext cx="3333749" cy="923330"/>
          </a:xfrm>
          <a:prstGeom prst="rect">
            <a:avLst/>
          </a:prstGeom>
          <a:noFill/>
          <a:ln>
            <a:solidFill>
              <a:schemeClr val="tx1"/>
            </a:solidFill>
          </a:ln>
        </p:spPr>
        <p:txBody>
          <a:bodyPr>
            <a:spAutoFit/>
          </a:bodyPr>
          <a:lstStyle/>
          <a:p>
            <a:pPr algn="ctr">
              <a:defRPr/>
            </a:pPr>
            <a:r>
              <a:rPr lang="zh-CN" altLang="zh-CN" b="1" dirty="0">
                <a:effectLst>
                  <a:outerShdw blurRad="38100" dist="38100" dir="2700000" algn="tl">
                    <a:srgbClr val="C0C0C0"/>
                  </a:outerShdw>
                </a:effectLst>
                <a:latin typeface="微软雅黑" pitchFamily="34" charset="-122"/>
                <a:ea typeface="微软雅黑" pitchFamily="34" charset="-122"/>
              </a:rPr>
              <a:t>电子邮件、访问日志、交易记录、社交网络、即时消息、视频、照片、语音</a:t>
            </a:r>
            <a:endParaRPr lang="zh-CN" altLang="en-US" b="1" dirty="0">
              <a:effectLst>
                <a:outerShdw blurRad="38100" dist="38100" dir="2700000" algn="tl">
                  <a:srgbClr val="C0C0C0"/>
                </a:outerShdw>
              </a:effectLst>
              <a:latin typeface="微软雅黑" pitchFamily="34" charset="-122"/>
              <a:ea typeface="微软雅黑" pitchFamily="34" charset="-122"/>
            </a:endParaRPr>
          </a:p>
        </p:txBody>
      </p:sp>
      <p:cxnSp>
        <p:nvCxnSpPr>
          <p:cNvPr id="103" name="直接连接符 13"/>
          <p:cNvCxnSpPr>
            <a:cxnSpLocks noChangeShapeType="1"/>
          </p:cNvCxnSpPr>
          <p:nvPr/>
        </p:nvCxnSpPr>
        <p:spPr bwMode="auto">
          <a:xfrm rot="16200000" flipH="1">
            <a:off x="3879151" y="3947502"/>
            <a:ext cx="219075" cy="2286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4" name="直接连接符 15"/>
          <p:cNvCxnSpPr>
            <a:cxnSpLocks noChangeShapeType="1"/>
          </p:cNvCxnSpPr>
          <p:nvPr/>
        </p:nvCxnSpPr>
        <p:spPr bwMode="auto">
          <a:xfrm flipV="1">
            <a:off x="6861725" y="4963242"/>
            <a:ext cx="2238376" cy="2190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5" name="直接连接符 21"/>
          <p:cNvCxnSpPr>
            <a:cxnSpLocks noChangeShapeType="1"/>
          </p:cNvCxnSpPr>
          <p:nvPr/>
        </p:nvCxnSpPr>
        <p:spPr bwMode="auto">
          <a:xfrm flipV="1">
            <a:off x="2828679" y="5662005"/>
            <a:ext cx="2238375" cy="25241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6" name="直接连接符 23"/>
          <p:cNvCxnSpPr>
            <a:cxnSpLocks noChangeShapeType="1"/>
          </p:cNvCxnSpPr>
          <p:nvPr/>
        </p:nvCxnSpPr>
        <p:spPr bwMode="auto">
          <a:xfrm>
            <a:off x="6686304" y="5662003"/>
            <a:ext cx="2525183" cy="2524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050460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 name="组合 265"/>
          <p:cNvGrpSpPr/>
          <p:nvPr/>
        </p:nvGrpSpPr>
        <p:grpSpPr>
          <a:xfrm>
            <a:off x="609116" y="261257"/>
            <a:ext cx="1214822" cy="760080"/>
            <a:chOff x="1922078" y="0"/>
            <a:chExt cx="8347844" cy="3447438"/>
          </a:xfrm>
        </p:grpSpPr>
        <p:grpSp>
          <p:nvGrpSpPr>
            <p:cNvPr id="275" name="组合 274"/>
            <p:cNvGrpSpPr/>
            <p:nvPr/>
          </p:nvGrpSpPr>
          <p:grpSpPr>
            <a:xfrm rot="20997101">
              <a:off x="5080902" y="0"/>
              <a:ext cx="659781" cy="793569"/>
              <a:chOff x="9397113" y="1572484"/>
              <a:chExt cx="739439" cy="900000"/>
            </a:xfrm>
          </p:grpSpPr>
          <p:pic>
            <p:nvPicPr>
              <p:cNvPr id="333" name="图片 332"/>
              <p:cNvPicPr>
                <a:picLocks noChangeAspect="1"/>
              </p:cNvPicPr>
              <p:nvPr/>
            </p:nvPicPr>
            <p:blipFill rotWithShape="1">
              <a:blip r:embed="rId2" cstate="print">
                <a:extLst>
                  <a:ext uri="{28A0092B-C50C-407E-A947-70E740481C1C}">
                    <a14:useLocalDpi xmlns:a14="http://schemas.microsoft.com/office/drawing/2010/main" val="0"/>
                  </a:ext>
                </a:extLst>
              </a:blip>
              <a:srcRect l="7621" t="-1409" r="6212" b="16890"/>
              <a:stretch/>
            </p:blipFill>
            <p:spPr>
              <a:xfrm>
                <a:off x="9402521" y="1678027"/>
                <a:ext cx="734031" cy="720000"/>
              </a:xfrm>
              <a:prstGeom prst="rect">
                <a:avLst/>
              </a:prstGeom>
            </p:spPr>
          </p:pic>
          <p:sp>
            <p:nvSpPr>
              <p:cNvPr id="334" name="椭圆 333"/>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6" name="组合 275"/>
            <p:cNvGrpSpPr/>
            <p:nvPr/>
          </p:nvGrpSpPr>
          <p:grpSpPr>
            <a:xfrm rot="2455872">
              <a:off x="9009447" y="1071465"/>
              <a:ext cx="659781" cy="793569"/>
              <a:chOff x="8752405" y="680495"/>
              <a:chExt cx="739439" cy="900000"/>
            </a:xfrm>
          </p:grpSpPr>
          <p:pic>
            <p:nvPicPr>
              <p:cNvPr id="331" name="图片 330"/>
              <p:cNvPicPr>
                <a:picLocks noChangeAspect="1"/>
              </p:cNvPicPr>
              <p:nvPr/>
            </p:nvPicPr>
            <p:blipFill rotWithShape="1">
              <a:blip r:embed="rId3" cstate="print">
                <a:extLst>
                  <a:ext uri="{28A0092B-C50C-407E-A947-70E740481C1C}">
                    <a14:useLocalDpi xmlns:a14="http://schemas.microsoft.com/office/drawing/2010/main" val="0"/>
                  </a:ext>
                </a:extLst>
              </a:blip>
              <a:srcRect l="16849" r="13873" b="27651"/>
              <a:stretch/>
            </p:blipFill>
            <p:spPr>
              <a:xfrm>
                <a:off x="8771844" y="740799"/>
                <a:ext cx="720000" cy="751928"/>
              </a:xfrm>
              <a:prstGeom prst="rect">
                <a:avLst/>
              </a:prstGeom>
            </p:spPr>
          </p:pic>
          <p:sp>
            <p:nvSpPr>
              <p:cNvPr id="332" name="椭圆 331"/>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7" name="组合 276"/>
            <p:cNvGrpSpPr/>
            <p:nvPr/>
          </p:nvGrpSpPr>
          <p:grpSpPr>
            <a:xfrm rot="20539373">
              <a:off x="4239050" y="1051458"/>
              <a:ext cx="642436" cy="793569"/>
              <a:chOff x="7798300" y="2128176"/>
              <a:chExt cx="720000" cy="900000"/>
            </a:xfrm>
          </p:grpSpPr>
          <p:pic>
            <p:nvPicPr>
              <p:cNvPr id="329" name="图片 328"/>
              <p:cNvPicPr>
                <a:picLocks noChangeAspect="1"/>
              </p:cNvPicPr>
              <p:nvPr/>
            </p:nvPicPr>
            <p:blipFill rotWithShape="1">
              <a:blip r:embed="rId4" cstate="print">
                <a:extLst>
                  <a:ext uri="{28A0092B-C50C-407E-A947-70E740481C1C}">
                    <a14:useLocalDpi xmlns:a14="http://schemas.microsoft.com/office/drawing/2010/main" val="0"/>
                  </a:ext>
                </a:extLst>
              </a:blip>
              <a:srcRect l="17059" t="11812" r="20535" b="18535"/>
              <a:stretch/>
            </p:blipFill>
            <p:spPr>
              <a:xfrm>
                <a:off x="7835765" y="2190111"/>
                <a:ext cx="645071" cy="720000"/>
              </a:xfrm>
              <a:prstGeom prst="rect">
                <a:avLst/>
              </a:prstGeom>
            </p:spPr>
          </p:pic>
          <p:sp>
            <p:nvSpPr>
              <p:cNvPr id="330" name="椭圆 329"/>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8" name="组合 277"/>
            <p:cNvGrpSpPr/>
            <p:nvPr/>
          </p:nvGrpSpPr>
          <p:grpSpPr>
            <a:xfrm rot="622440">
              <a:off x="6257266" y="1278812"/>
              <a:ext cx="643355" cy="793569"/>
              <a:chOff x="5457544" y="2382484"/>
              <a:chExt cx="721030" cy="900000"/>
            </a:xfrm>
          </p:grpSpPr>
          <p:pic>
            <p:nvPicPr>
              <p:cNvPr id="327" name="图片 3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328" name="椭圆 327"/>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9" name="组合 278"/>
            <p:cNvGrpSpPr/>
            <p:nvPr/>
          </p:nvGrpSpPr>
          <p:grpSpPr>
            <a:xfrm rot="713899">
              <a:off x="6982111" y="246490"/>
              <a:ext cx="642436" cy="811512"/>
              <a:chOff x="2594245" y="3143107"/>
              <a:chExt cx="720000" cy="920349"/>
            </a:xfrm>
          </p:grpSpPr>
          <p:pic>
            <p:nvPicPr>
              <p:cNvPr id="325" name="图片 324"/>
              <p:cNvPicPr>
                <a:picLocks noChangeAspect="1"/>
              </p:cNvPicPr>
              <p:nvPr/>
            </p:nvPicPr>
            <p:blipFill rotWithShape="1">
              <a:blip r:embed="rId6" cstate="print">
                <a:extLst>
                  <a:ext uri="{28A0092B-C50C-407E-A947-70E740481C1C}">
                    <a14:useLocalDpi xmlns:a14="http://schemas.microsoft.com/office/drawing/2010/main" val="0"/>
                  </a:ext>
                </a:extLst>
              </a:blip>
              <a:srcRect l="17103" r="18740" b="27941"/>
              <a:stretch/>
            </p:blipFill>
            <p:spPr>
              <a:xfrm>
                <a:off x="2624542" y="3143107"/>
                <a:ext cx="641048" cy="720000"/>
              </a:xfrm>
              <a:prstGeom prst="rect">
                <a:avLst/>
              </a:prstGeom>
            </p:spPr>
          </p:pic>
          <p:sp>
            <p:nvSpPr>
              <p:cNvPr id="326" name="椭圆 325"/>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0" name="组合 279"/>
            <p:cNvGrpSpPr/>
            <p:nvPr/>
          </p:nvGrpSpPr>
          <p:grpSpPr>
            <a:xfrm rot="20351331">
              <a:off x="2986611" y="357756"/>
              <a:ext cx="642436" cy="793569"/>
              <a:chOff x="3277182" y="773323"/>
              <a:chExt cx="720000" cy="900000"/>
            </a:xfrm>
          </p:grpSpPr>
          <p:sp>
            <p:nvSpPr>
              <p:cNvPr id="323" name="椭圆 322"/>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4" name="图片 3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281" name="组合 280"/>
            <p:cNvGrpSpPr/>
            <p:nvPr/>
          </p:nvGrpSpPr>
          <p:grpSpPr>
            <a:xfrm rot="1912890">
              <a:off x="7930945" y="1382649"/>
              <a:ext cx="648427" cy="793569"/>
              <a:chOff x="5384758" y="1250900"/>
              <a:chExt cx="726714" cy="900000"/>
            </a:xfrm>
          </p:grpSpPr>
          <p:sp>
            <p:nvSpPr>
              <p:cNvPr id="321" name="椭圆 320"/>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2" name="图片 3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282" name="组合 281"/>
            <p:cNvGrpSpPr/>
            <p:nvPr/>
          </p:nvGrpSpPr>
          <p:grpSpPr>
            <a:xfrm rot="1354213">
              <a:off x="7092076" y="1228721"/>
              <a:ext cx="642436" cy="793569"/>
              <a:chOff x="3639753" y="2488176"/>
              <a:chExt cx="720000" cy="900000"/>
            </a:xfrm>
          </p:grpSpPr>
          <p:sp>
            <p:nvSpPr>
              <p:cNvPr id="319" name="椭圆 318"/>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0" name="图片 3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283" name="组合 282"/>
            <p:cNvGrpSpPr/>
            <p:nvPr/>
          </p:nvGrpSpPr>
          <p:grpSpPr>
            <a:xfrm rot="19874646">
              <a:off x="3552291" y="1752953"/>
              <a:ext cx="647730" cy="793569"/>
              <a:chOff x="4707387" y="271511"/>
              <a:chExt cx="725933" cy="900000"/>
            </a:xfrm>
          </p:grpSpPr>
          <p:sp>
            <p:nvSpPr>
              <p:cNvPr id="317" name="椭圆 316"/>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8" name="图片 3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284" name="组合 283"/>
            <p:cNvGrpSpPr/>
            <p:nvPr/>
          </p:nvGrpSpPr>
          <p:grpSpPr>
            <a:xfrm>
              <a:off x="5902457" y="519563"/>
              <a:ext cx="647456" cy="793569"/>
              <a:chOff x="4355614" y="1671769"/>
              <a:chExt cx="725626" cy="900000"/>
            </a:xfrm>
          </p:grpSpPr>
          <p:sp>
            <p:nvSpPr>
              <p:cNvPr id="315" name="椭圆 314"/>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6" name="图片 3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285" name="组合 284"/>
            <p:cNvGrpSpPr/>
            <p:nvPr/>
          </p:nvGrpSpPr>
          <p:grpSpPr>
            <a:xfrm rot="3261331">
              <a:off x="8178834" y="2216888"/>
              <a:ext cx="645495" cy="803045"/>
              <a:chOff x="6534782" y="2204846"/>
              <a:chExt cx="732066" cy="900000"/>
            </a:xfrm>
          </p:grpSpPr>
          <p:sp>
            <p:nvSpPr>
              <p:cNvPr id="313" name="椭圆 312"/>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4" name="图片 3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286" name="组合 285"/>
            <p:cNvGrpSpPr/>
            <p:nvPr/>
          </p:nvGrpSpPr>
          <p:grpSpPr>
            <a:xfrm rot="1881527">
              <a:off x="8180043" y="493339"/>
              <a:ext cx="646830" cy="793569"/>
              <a:chOff x="5993772" y="258109"/>
              <a:chExt cx="724925" cy="900000"/>
            </a:xfrm>
          </p:grpSpPr>
          <p:sp>
            <p:nvSpPr>
              <p:cNvPr id="311" name="椭圆 310"/>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2" name="图片 31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287" name="组合 286"/>
            <p:cNvGrpSpPr/>
            <p:nvPr/>
          </p:nvGrpSpPr>
          <p:grpSpPr>
            <a:xfrm rot="3066563">
              <a:off x="9550518" y="2274810"/>
              <a:ext cx="635764" cy="803045"/>
              <a:chOff x="8806213" y="2910111"/>
              <a:chExt cx="721030" cy="900000"/>
            </a:xfrm>
          </p:grpSpPr>
          <p:sp>
            <p:nvSpPr>
              <p:cNvPr id="309" name="椭圆 308"/>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0" name="图片 30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288" name="组合 287"/>
            <p:cNvGrpSpPr/>
            <p:nvPr/>
          </p:nvGrpSpPr>
          <p:grpSpPr>
            <a:xfrm rot="20849518">
              <a:off x="5023848" y="1251597"/>
              <a:ext cx="644890" cy="793569"/>
              <a:chOff x="7330781" y="818297"/>
              <a:chExt cx="722751" cy="900000"/>
            </a:xfrm>
          </p:grpSpPr>
          <p:sp>
            <p:nvSpPr>
              <p:cNvPr id="307" name="椭圆 306"/>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8" name="图片 30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289" name="组合 288"/>
            <p:cNvGrpSpPr/>
            <p:nvPr/>
          </p:nvGrpSpPr>
          <p:grpSpPr>
            <a:xfrm rot="19756194">
              <a:off x="1922078" y="1474933"/>
              <a:ext cx="653202" cy="793569"/>
              <a:chOff x="2213446" y="1768419"/>
              <a:chExt cx="732066" cy="900000"/>
            </a:xfrm>
          </p:grpSpPr>
          <p:pic>
            <p:nvPicPr>
              <p:cNvPr id="305" name="图片 30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306" name="椭圆 305"/>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90" name="直接连接符 289"/>
            <p:cNvCxnSpPr>
              <a:stCxn id="317"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p:cNvCxnSpPr>
              <a:stCxn id="306"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直接连接符 291"/>
            <p:cNvCxnSpPr>
              <a:stCxn id="323"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3" name="直接连接符 292"/>
            <p:cNvCxnSpPr>
              <a:stCxn id="330"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直接连接符 293"/>
            <p:cNvCxnSpPr>
              <a:stCxn id="334"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315"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307"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328"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326"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直接连接符 298"/>
            <p:cNvCxnSpPr>
              <a:stCxn id="319"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311"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321"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p:cNvCxnSpPr>
              <a:stCxn id="332"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直接连接符 302"/>
            <p:cNvCxnSpPr>
              <a:stCxn id="309"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313"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655309" y="1032131"/>
            <a:ext cx="10477147" cy="66943"/>
            <a:chOff x="655309" y="1032131"/>
            <a:chExt cx="10477147" cy="66943"/>
          </a:xfrm>
        </p:grpSpPr>
        <p:sp>
          <p:nvSpPr>
            <p:cNvPr id="268" name="矩形 267"/>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268"/>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269"/>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270"/>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3" name="文本框 182"/>
          <p:cNvSpPr txBox="1"/>
          <p:nvPr/>
        </p:nvSpPr>
        <p:spPr>
          <a:xfrm>
            <a:off x="1125644" y="1247458"/>
            <a:ext cx="2236510" cy="584775"/>
          </a:xfrm>
          <a:prstGeom prst="rect">
            <a:avLst/>
          </a:prstGeom>
          <a:noFill/>
        </p:spPr>
        <p:txBody>
          <a:bodyPr wrap="non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r>
              <a:rPr lang="zh-CN" altLang="en-US" dirty="0" smtClean="0"/>
              <a:t>相关性分析</a:t>
            </a:r>
            <a:endParaRPr lang="zh-CN" altLang="en-US" dirty="0"/>
          </a:p>
        </p:txBody>
      </p:sp>
      <p:sp>
        <p:nvSpPr>
          <p:cNvPr id="195" name="椭圆 194"/>
          <p:cNvSpPr/>
          <p:nvPr/>
        </p:nvSpPr>
        <p:spPr>
          <a:xfrm>
            <a:off x="679632" y="1316645"/>
            <a:ext cx="446012" cy="4464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31B5D6"/>
                </a:solidFill>
                <a:latin typeface="微软雅黑" panose="020B0503020204020204" pitchFamily="34" charset="-122"/>
                <a:ea typeface="微软雅黑" panose="020B0503020204020204" pitchFamily="34" charset="-122"/>
              </a:rPr>
              <a:t>3</a:t>
            </a:r>
            <a:endParaRPr lang="zh-CN" altLang="en-US" sz="3200" dirty="0">
              <a:solidFill>
                <a:srgbClr val="31B5D6"/>
              </a:solidFill>
              <a:latin typeface="微软雅黑" panose="020B0503020204020204" pitchFamily="34" charset="-122"/>
              <a:ea typeface="微软雅黑" panose="020B0503020204020204" pitchFamily="34" charset="-122"/>
            </a:endParaRPr>
          </a:p>
        </p:txBody>
      </p:sp>
      <p:sp>
        <p:nvSpPr>
          <p:cNvPr id="96" name="文本框 95"/>
          <p:cNvSpPr txBox="1"/>
          <p:nvPr/>
        </p:nvSpPr>
        <p:spPr>
          <a:xfrm>
            <a:off x="2203045" y="293252"/>
            <a:ext cx="7366119" cy="707886"/>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dirty="0" smtClean="0"/>
              <a:t>分析方法：开源情报之数据分析</a:t>
            </a:r>
            <a:endParaRPr lang="zh-CN" altLang="en-US" dirty="0"/>
          </a:p>
        </p:txBody>
      </p:sp>
      <p:sp>
        <p:nvSpPr>
          <p:cNvPr id="91" name="矩形 90"/>
          <p:cNvSpPr/>
          <p:nvPr/>
        </p:nvSpPr>
        <p:spPr>
          <a:xfrm>
            <a:off x="1051756" y="1880604"/>
            <a:ext cx="5724644" cy="424732"/>
          </a:xfrm>
          <a:prstGeom prst="rect">
            <a:avLst/>
          </a:prstGeom>
        </p:spPr>
        <p:txBody>
          <a:bodyPr wrap="none">
            <a:spAutoFit/>
          </a:bodyPr>
          <a:lstStyle/>
          <a:p>
            <a:pPr>
              <a:lnSpc>
                <a:spcPct val="90000"/>
              </a:lnSpc>
            </a:pPr>
            <a:r>
              <a:rPr lang="zh-CN" altLang="zh-CN" sz="2400" b="1" dirty="0">
                <a:latin typeface="微软雅黑" pitchFamily="34" charset="-122"/>
                <a:ea typeface="微软雅黑" pitchFamily="34" charset="-122"/>
              </a:rPr>
              <a:t>大数据时代在数据处理理念上有三大转变</a:t>
            </a:r>
            <a:endParaRPr lang="zh-CN" altLang="en-US" sz="2400" b="1" dirty="0">
              <a:latin typeface="微软雅黑" pitchFamily="34" charset="-122"/>
              <a:ea typeface="微软雅黑" pitchFamily="34" charset="-122"/>
            </a:endParaRPr>
          </a:p>
        </p:txBody>
      </p:sp>
      <p:cxnSp>
        <p:nvCxnSpPr>
          <p:cNvPr id="93" name="直接连接符 92"/>
          <p:cNvCxnSpPr/>
          <p:nvPr/>
        </p:nvCxnSpPr>
        <p:spPr>
          <a:xfrm>
            <a:off x="701487" y="2742844"/>
            <a:ext cx="7334149"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4" name="矩形 93"/>
          <p:cNvSpPr/>
          <p:nvPr/>
        </p:nvSpPr>
        <p:spPr bwMode="auto">
          <a:xfrm>
            <a:off x="1155307" y="2400490"/>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itchFamily="34" charset="-122"/>
              <a:ea typeface="微软雅黑" pitchFamily="34" charset="-122"/>
            </a:endParaRPr>
          </a:p>
        </p:txBody>
      </p:sp>
      <p:sp>
        <p:nvSpPr>
          <p:cNvPr id="95" name="文本框 12"/>
          <p:cNvSpPr txBox="1"/>
          <p:nvPr/>
        </p:nvSpPr>
        <p:spPr>
          <a:xfrm>
            <a:off x="1515348" y="2222236"/>
            <a:ext cx="8256725" cy="511807"/>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2400" dirty="0"/>
              <a:t>要全体不要抽样</a:t>
            </a:r>
            <a:endParaRPr lang="zh-CN" altLang="en-US" sz="2400" dirty="0"/>
          </a:p>
        </p:txBody>
      </p:sp>
      <p:cxnSp>
        <p:nvCxnSpPr>
          <p:cNvPr id="97" name="直接连接符 96"/>
          <p:cNvCxnSpPr/>
          <p:nvPr/>
        </p:nvCxnSpPr>
        <p:spPr>
          <a:xfrm>
            <a:off x="678365" y="3497356"/>
            <a:ext cx="7334149"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bwMode="auto">
          <a:xfrm>
            <a:off x="1132185" y="3155002"/>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itchFamily="34" charset="-122"/>
              <a:ea typeface="微软雅黑" pitchFamily="34" charset="-122"/>
            </a:endParaRPr>
          </a:p>
        </p:txBody>
      </p:sp>
      <p:sp>
        <p:nvSpPr>
          <p:cNvPr id="108" name="文本框 12"/>
          <p:cNvSpPr txBox="1"/>
          <p:nvPr/>
        </p:nvSpPr>
        <p:spPr>
          <a:xfrm>
            <a:off x="1492226" y="2976748"/>
            <a:ext cx="8256725" cy="511807"/>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2400" dirty="0"/>
              <a:t>要效率不要绝对精确</a:t>
            </a:r>
            <a:endParaRPr lang="zh-CN" altLang="en-US" sz="2400" dirty="0"/>
          </a:p>
        </p:txBody>
      </p:sp>
      <p:cxnSp>
        <p:nvCxnSpPr>
          <p:cNvPr id="109" name="直接连接符 108"/>
          <p:cNvCxnSpPr/>
          <p:nvPr/>
        </p:nvCxnSpPr>
        <p:spPr>
          <a:xfrm>
            <a:off x="678365" y="4304351"/>
            <a:ext cx="7334149"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0" name="矩形 109"/>
          <p:cNvSpPr/>
          <p:nvPr/>
        </p:nvSpPr>
        <p:spPr bwMode="auto">
          <a:xfrm>
            <a:off x="1132185" y="3961997"/>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itchFamily="34" charset="-122"/>
              <a:ea typeface="微软雅黑" pitchFamily="34" charset="-122"/>
            </a:endParaRPr>
          </a:p>
        </p:txBody>
      </p:sp>
      <p:sp>
        <p:nvSpPr>
          <p:cNvPr id="111" name="文本框 12"/>
          <p:cNvSpPr txBox="1"/>
          <p:nvPr/>
        </p:nvSpPr>
        <p:spPr>
          <a:xfrm>
            <a:off x="1492226" y="3783743"/>
            <a:ext cx="8256725" cy="511807"/>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2400" dirty="0"/>
              <a:t>要相关不要因果</a:t>
            </a:r>
            <a:endParaRPr lang="zh-CN" altLang="en-US" sz="2400" dirty="0"/>
          </a:p>
        </p:txBody>
      </p:sp>
      <p:sp>
        <p:nvSpPr>
          <p:cNvPr id="113" name="圆角矩形 112"/>
          <p:cNvSpPr/>
          <p:nvPr/>
        </p:nvSpPr>
        <p:spPr>
          <a:xfrm>
            <a:off x="831293" y="5142116"/>
            <a:ext cx="9267497" cy="850900"/>
          </a:xfrm>
          <a:prstGeom prst="roundRect">
            <a:avLst>
              <a:gd name="adj" fmla="val 9394"/>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大数据环境下了解数据之间是什么关系，而没必要弄清楚为什么</a:t>
            </a:r>
          </a:p>
        </p:txBody>
      </p:sp>
    </p:spTree>
    <p:extLst>
      <p:ext uri="{BB962C8B-B14F-4D97-AF65-F5344CB8AC3E}">
        <p14:creationId xmlns:p14="http://schemas.microsoft.com/office/powerpoint/2010/main" val="3076676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4"/>
          <p:cNvSpPr>
            <a:spLocks noChangeArrowheads="1"/>
          </p:cNvSpPr>
          <p:nvPr/>
        </p:nvSpPr>
        <p:spPr bwMode="auto">
          <a:xfrm>
            <a:off x="1494368" y="195699"/>
            <a:ext cx="77699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itchFamily="34" charset="0"/>
              </a:rPr>
              <a:t>目录</a:t>
            </a:r>
          </a:p>
        </p:txBody>
      </p:sp>
      <p:sp>
        <p:nvSpPr>
          <p:cNvPr id="18435" name="直接连接符 13"/>
          <p:cNvSpPr>
            <a:spLocks noChangeShapeType="1"/>
          </p:cNvSpPr>
          <p:nvPr/>
        </p:nvSpPr>
        <p:spPr bwMode="auto">
          <a:xfrm>
            <a:off x="675218" y="845125"/>
            <a:ext cx="6193367" cy="0"/>
          </a:xfrm>
          <a:prstGeom prst="line">
            <a:avLst/>
          </a:prstGeom>
          <a:noFill/>
          <a:ln w="6350">
            <a:solidFill>
              <a:srgbClr val="4A7EBB">
                <a:alpha val="25098"/>
              </a:srgbClr>
            </a:solidFill>
            <a:bevel/>
            <a:headEnd/>
            <a:tailEnd/>
          </a:ln>
          <a:extLst>
            <a:ext uri="{909E8E84-426E-40DD-AFC4-6F175D3DCCD1}">
              <a14:hiddenFill xmlns:a14="http://schemas.microsoft.com/office/drawing/2010/main">
                <a:noFill/>
              </a14:hiddenFill>
            </a:ext>
          </a:extLst>
        </p:spPr>
        <p:txBody>
          <a:bodyPr/>
          <a:lstStyle/>
          <a:p>
            <a:endParaRPr lang="zh-CN" altLang="en-US">
              <a:latin typeface="Arial" pitchFamily="34" charset="0"/>
            </a:endParaRPr>
          </a:p>
        </p:txBody>
      </p:sp>
      <p:grpSp>
        <p:nvGrpSpPr>
          <p:cNvPr id="5" name="Group 4"/>
          <p:cNvGrpSpPr>
            <a:grpSpLocks/>
          </p:cNvGrpSpPr>
          <p:nvPr/>
        </p:nvGrpSpPr>
        <p:grpSpPr bwMode="auto">
          <a:xfrm>
            <a:off x="1269967" y="1524783"/>
            <a:ext cx="1016000" cy="665162"/>
            <a:chOff x="1110" y="2656"/>
            <a:chExt cx="1549" cy="1351"/>
          </a:xfr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2700000" scaled="1"/>
            <a:tileRect/>
          </a:gradFill>
        </p:grpSpPr>
        <p:sp>
          <p:nvSpPr>
            <p:cNvPr id="38" name="AutoShape 5"/>
            <p:cNvSpPr>
              <a:spLocks noChangeArrowheads="1"/>
            </p:cNvSpPr>
            <p:nvPr/>
          </p:nvSpPr>
          <p:spPr bwMode="gray">
            <a:xfrm>
              <a:off x="1123" y="2679"/>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9"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40" name="AutoShape 7"/>
            <p:cNvSpPr>
              <a:spLocks noChangeArrowheads="1"/>
            </p:cNvSpPr>
            <p:nvPr/>
          </p:nvSpPr>
          <p:spPr bwMode="gray">
            <a:xfrm>
              <a:off x="1200" y="2736"/>
              <a:ext cx="1350" cy="1168"/>
            </a:xfrm>
            <a:prstGeom prst="hexagon">
              <a:avLst>
                <a:gd name="adj" fmla="val 2889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7" name="Line 8"/>
          <p:cNvSpPr>
            <a:spLocks noChangeShapeType="1"/>
          </p:cNvSpPr>
          <p:nvPr/>
        </p:nvSpPr>
        <p:spPr bwMode="auto">
          <a:xfrm>
            <a:off x="2082767" y="2134603"/>
            <a:ext cx="6400800"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8" name="Text Box 9"/>
          <p:cNvSpPr txBox="1">
            <a:spLocks noChangeArrowheads="1"/>
          </p:cNvSpPr>
          <p:nvPr/>
        </p:nvSpPr>
        <p:spPr bwMode="auto">
          <a:xfrm>
            <a:off x="2991274" y="1588503"/>
            <a:ext cx="4493538" cy="830997"/>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400" dirty="0" smtClean="0">
                <a:effectLst>
                  <a:outerShdw blurRad="38100" dist="38100" dir="2700000" algn="tl">
                    <a:srgbClr val="C0C0C0"/>
                  </a:outerShdw>
                </a:effectLst>
                <a:latin typeface="微软雅黑" pitchFamily="34" charset="-122"/>
                <a:ea typeface="微软雅黑" pitchFamily="34" charset="-122"/>
              </a:rPr>
              <a:t>价值体现：开源情报之概念价值</a:t>
            </a:r>
          </a:p>
          <a:p>
            <a:endParaRPr lang="en-US" altLang="zh-CN" sz="2400" dirty="0">
              <a:effectLst>
                <a:outerShdw blurRad="38100" dist="38100" dir="2700000" algn="tl">
                  <a:srgbClr val="C0C0C0"/>
                </a:outerShdw>
              </a:effectLst>
              <a:latin typeface="微软雅黑" pitchFamily="34" charset="-122"/>
              <a:ea typeface="微软雅黑" pitchFamily="34" charset="-122"/>
            </a:endParaRPr>
          </a:p>
        </p:txBody>
      </p:sp>
      <p:sp>
        <p:nvSpPr>
          <p:cNvPr id="9" name="Text Box 10"/>
          <p:cNvSpPr txBox="1">
            <a:spLocks noChangeArrowheads="1"/>
          </p:cNvSpPr>
          <p:nvPr/>
        </p:nvSpPr>
        <p:spPr bwMode="gray">
          <a:xfrm>
            <a:off x="1585540" y="1623428"/>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400">
                <a:solidFill>
                  <a:srgbClr val="F8F8F8"/>
                </a:solidFill>
                <a:latin typeface="微软雅黑" pitchFamily="34" charset="-122"/>
                <a:ea typeface="微软雅黑" pitchFamily="34" charset="-122"/>
              </a:rPr>
              <a:t>1</a:t>
            </a:r>
          </a:p>
        </p:txBody>
      </p:sp>
      <p:grpSp>
        <p:nvGrpSpPr>
          <p:cNvPr id="10" name="Group 11"/>
          <p:cNvGrpSpPr>
            <a:grpSpLocks/>
          </p:cNvGrpSpPr>
          <p:nvPr/>
        </p:nvGrpSpPr>
        <p:grpSpPr bwMode="auto">
          <a:xfrm>
            <a:off x="1269967" y="2310601"/>
            <a:ext cx="1016000" cy="665162"/>
            <a:chOff x="3174" y="2656"/>
            <a:chExt cx="1549" cy="1351"/>
          </a:xfr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lin ang="2700000" scaled="1"/>
            <a:tileRect/>
          </a:gradFill>
        </p:grpSpPr>
        <p:sp>
          <p:nvSpPr>
            <p:cNvPr id="35" name="AutoShape 12"/>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6" name="AutoShape 13"/>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7" name="AutoShape 14"/>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1" name="Line 15"/>
          <p:cNvSpPr>
            <a:spLocks noChangeShapeType="1"/>
          </p:cNvSpPr>
          <p:nvPr/>
        </p:nvSpPr>
        <p:spPr bwMode="auto">
          <a:xfrm>
            <a:off x="2082767" y="2920416"/>
            <a:ext cx="6400800"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3" name="Text Box 17"/>
          <p:cNvSpPr txBox="1">
            <a:spLocks noChangeArrowheads="1"/>
          </p:cNvSpPr>
          <p:nvPr/>
        </p:nvSpPr>
        <p:spPr bwMode="gray">
          <a:xfrm>
            <a:off x="1585540" y="240924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400">
                <a:solidFill>
                  <a:srgbClr val="F8F8F8"/>
                </a:solidFill>
                <a:latin typeface="微软雅黑" pitchFamily="34" charset="-122"/>
                <a:ea typeface="微软雅黑" pitchFamily="34" charset="-122"/>
              </a:rPr>
              <a:t>2</a:t>
            </a:r>
          </a:p>
        </p:txBody>
      </p:sp>
      <p:grpSp>
        <p:nvGrpSpPr>
          <p:cNvPr id="14" name="Group 18"/>
          <p:cNvGrpSpPr>
            <a:grpSpLocks/>
          </p:cNvGrpSpPr>
          <p:nvPr/>
        </p:nvGrpSpPr>
        <p:grpSpPr bwMode="auto">
          <a:xfrm>
            <a:off x="1269967" y="3096419"/>
            <a:ext cx="1016000" cy="665162"/>
            <a:chOff x="1110" y="2656"/>
            <a:chExt cx="1549" cy="1351"/>
          </a:xfr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lin ang="2700000" scaled="1"/>
            <a:tileRect/>
          </a:gradFill>
        </p:grpSpPr>
        <p:sp>
          <p:nvSpPr>
            <p:cNvPr id="32" name="AutoShape 19"/>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3" name="AutoShape 20"/>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4" name="AutoShape 21"/>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5" name="Line 22"/>
          <p:cNvSpPr>
            <a:spLocks noChangeShapeType="1"/>
          </p:cNvSpPr>
          <p:nvPr/>
        </p:nvSpPr>
        <p:spPr bwMode="auto">
          <a:xfrm>
            <a:off x="2082767" y="3706228"/>
            <a:ext cx="6400800"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6" name="Text Box 23"/>
          <p:cNvSpPr txBox="1">
            <a:spLocks noChangeArrowheads="1"/>
          </p:cNvSpPr>
          <p:nvPr/>
        </p:nvSpPr>
        <p:spPr bwMode="auto">
          <a:xfrm>
            <a:off x="2991274" y="2310601"/>
            <a:ext cx="4493538" cy="461665"/>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400" dirty="0" smtClean="0">
                <a:effectLst>
                  <a:outerShdw blurRad="38100" dist="38100" dir="2700000" algn="tl">
                    <a:srgbClr val="C0C0C0"/>
                  </a:outerShdw>
                </a:effectLst>
                <a:latin typeface="微软雅黑" pitchFamily="34" charset="-122"/>
                <a:ea typeface="微软雅黑" pitchFamily="34" charset="-122"/>
              </a:rPr>
              <a:t>发展历程：开源情报之发展历史</a:t>
            </a:r>
            <a:endParaRPr lang="zh-CN" altLang="en-US" sz="2400" dirty="0">
              <a:effectLst>
                <a:outerShdw blurRad="38100" dist="38100" dir="2700000" algn="tl">
                  <a:srgbClr val="C0C0C0"/>
                </a:outerShdw>
              </a:effectLst>
              <a:latin typeface="微软雅黑" pitchFamily="34" charset="-122"/>
              <a:ea typeface="微软雅黑" pitchFamily="34" charset="-122"/>
            </a:endParaRPr>
          </a:p>
        </p:txBody>
      </p:sp>
      <p:sp>
        <p:nvSpPr>
          <p:cNvPr id="17" name="Text Box 24"/>
          <p:cNvSpPr txBox="1">
            <a:spLocks noChangeArrowheads="1"/>
          </p:cNvSpPr>
          <p:nvPr/>
        </p:nvSpPr>
        <p:spPr bwMode="gray">
          <a:xfrm>
            <a:off x="1585540" y="3195054"/>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400">
                <a:solidFill>
                  <a:srgbClr val="F8F8F8"/>
                </a:solidFill>
                <a:latin typeface="微软雅黑" pitchFamily="34" charset="-122"/>
                <a:ea typeface="微软雅黑" pitchFamily="34" charset="-122"/>
              </a:rPr>
              <a:t>3</a:t>
            </a:r>
          </a:p>
        </p:txBody>
      </p:sp>
      <p:grpSp>
        <p:nvGrpSpPr>
          <p:cNvPr id="18" name="Group 25"/>
          <p:cNvGrpSpPr>
            <a:grpSpLocks/>
          </p:cNvGrpSpPr>
          <p:nvPr/>
        </p:nvGrpSpPr>
        <p:grpSpPr bwMode="auto">
          <a:xfrm>
            <a:off x="1269967" y="3882237"/>
            <a:ext cx="1016000" cy="665162"/>
            <a:chOff x="3174" y="2656"/>
            <a:chExt cx="1549" cy="1351"/>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grpSpPr>
        <p:sp>
          <p:nvSpPr>
            <p:cNvPr id="29"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0"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1"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9" name="Line 29"/>
          <p:cNvSpPr>
            <a:spLocks noChangeShapeType="1"/>
          </p:cNvSpPr>
          <p:nvPr/>
        </p:nvSpPr>
        <p:spPr bwMode="auto">
          <a:xfrm>
            <a:off x="2082767" y="4492041"/>
            <a:ext cx="6400800"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20" name="Text Box 30"/>
          <p:cNvSpPr txBox="1">
            <a:spLocks noChangeArrowheads="1"/>
          </p:cNvSpPr>
          <p:nvPr/>
        </p:nvSpPr>
        <p:spPr bwMode="auto">
          <a:xfrm>
            <a:off x="3007867" y="3128224"/>
            <a:ext cx="4185761" cy="461665"/>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400" dirty="0" smtClean="0">
                <a:effectLst>
                  <a:outerShdw blurRad="38100" dist="38100" dir="2700000" algn="tl">
                    <a:srgbClr val="C0C0C0"/>
                  </a:outerShdw>
                </a:effectLst>
                <a:latin typeface="微软雅黑" pitchFamily="34" charset="-122"/>
                <a:ea typeface="微软雅黑" pitchFamily="34" charset="-122"/>
              </a:rPr>
              <a:t>依据指标：开源情报之可靠度</a:t>
            </a:r>
            <a:endParaRPr lang="en-US" altLang="zh-CN" sz="2400" dirty="0">
              <a:effectLst>
                <a:outerShdw blurRad="38100" dist="38100" dir="2700000" algn="tl">
                  <a:srgbClr val="C0C0C0"/>
                </a:outerShdw>
              </a:effectLst>
              <a:latin typeface="微软雅黑" pitchFamily="34" charset="-122"/>
              <a:ea typeface="微软雅黑" pitchFamily="34" charset="-122"/>
            </a:endParaRPr>
          </a:p>
        </p:txBody>
      </p:sp>
      <p:sp>
        <p:nvSpPr>
          <p:cNvPr id="21" name="Text Box 31"/>
          <p:cNvSpPr txBox="1">
            <a:spLocks noChangeArrowheads="1"/>
          </p:cNvSpPr>
          <p:nvPr/>
        </p:nvSpPr>
        <p:spPr bwMode="gray">
          <a:xfrm>
            <a:off x="1585540" y="3980867"/>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400" dirty="0">
                <a:solidFill>
                  <a:srgbClr val="F8F8F8"/>
                </a:solidFill>
                <a:latin typeface="微软雅黑" pitchFamily="34" charset="-122"/>
                <a:ea typeface="微软雅黑" pitchFamily="34" charset="-122"/>
              </a:rPr>
              <a:t>4</a:t>
            </a:r>
          </a:p>
        </p:txBody>
      </p:sp>
      <p:grpSp>
        <p:nvGrpSpPr>
          <p:cNvPr id="22" name="Group 25"/>
          <p:cNvGrpSpPr>
            <a:grpSpLocks/>
          </p:cNvGrpSpPr>
          <p:nvPr/>
        </p:nvGrpSpPr>
        <p:grpSpPr bwMode="auto">
          <a:xfrm>
            <a:off x="1181319" y="4704082"/>
            <a:ext cx="1016000" cy="665162"/>
            <a:chOff x="3174" y="2656"/>
            <a:chExt cx="1549" cy="1351"/>
          </a:xfrm>
          <a:solidFill>
            <a:srgbClr val="31B5D6"/>
          </a:solidFill>
        </p:grpSpPr>
        <p:sp>
          <p:nvSpPr>
            <p:cNvPr id="26"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27"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28"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23" name="Line 29"/>
          <p:cNvSpPr>
            <a:spLocks noChangeShapeType="1"/>
          </p:cNvSpPr>
          <p:nvPr/>
        </p:nvSpPr>
        <p:spPr bwMode="auto">
          <a:xfrm>
            <a:off x="2095467" y="5305928"/>
            <a:ext cx="6400800"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24" name="Text Box 30"/>
          <p:cNvSpPr txBox="1">
            <a:spLocks noChangeArrowheads="1"/>
          </p:cNvSpPr>
          <p:nvPr/>
        </p:nvSpPr>
        <p:spPr bwMode="auto">
          <a:xfrm>
            <a:off x="2991274" y="3893699"/>
            <a:ext cx="4493538" cy="461665"/>
          </a:xfrm>
          <a:prstGeom prst="rect">
            <a:avLst/>
          </a:prstGeom>
          <a:noFill/>
          <a:ln w="9525" algn="ctr">
            <a:noFill/>
            <a:miter lim="800000"/>
            <a:headEnd/>
            <a:tailEnd/>
          </a:ln>
        </p:spPr>
        <p:txBody>
          <a:bodyPr wrap="none">
            <a:spAutoFit/>
          </a:bodyPr>
          <a:lstStyle>
            <a:defPPr>
              <a:defRPr lang="zh-CN"/>
            </a:defPPr>
            <a:lvl1pPr>
              <a:defRPr sz="2400">
                <a:effectLst>
                  <a:outerShdw blurRad="38100" dist="38100" dir="2700000" algn="tl">
                    <a:srgbClr val="C0C0C0"/>
                  </a:outerShdw>
                </a:effectLst>
                <a:latin typeface="Arial"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r>
              <a:rPr lang="zh-CN" altLang="en-US" dirty="0" smtClean="0">
                <a:latin typeface="微软雅黑" pitchFamily="34" charset="-122"/>
                <a:ea typeface="微软雅黑" pitchFamily="34" charset="-122"/>
              </a:rPr>
              <a:t>分析方法：开源情报之数据分析</a:t>
            </a:r>
            <a:endParaRPr lang="en-US" altLang="zh-CN" dirty="0">
              <a:latin typeface="微软雅黑" pitchFamily="34" charset="-122"/>
              <a:ea typeface="微软雅黑" pitchFamily="34" charset="-122"/>
            </a:endParaRPr>
          </a:p>
        </p:txBody>
      </p:sp>
      <p:sp>
        <p:nvSpPr>
          <p:cNvPr id="25" name="Text Box 31"/>
          <p:cNvSpPr txBox="1">
            <a:spLocks noChangeArrowheads="1"/>
          </p:cNvSpPr>
          <p:nvPr/>
        </p:nvSpPr>
        <p:spPr bwMode="gray">
          <a:xfrm>
            <a:off x="1598240" y="4766679"/>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400" dirty="0">
                <a:solidFill>
                  <a:srgbClr val="F8F8F8"/>
                </a:solidFill>
                <a:latin typeface="微软雅黑" pitchFamily="34" charset="-122"/>
                <a:ea typeface="微软雅黑" pitchFamily="34" charset="-122"/>
              </a:rPr>
              <a:t>5</a:t>
            </a:r>
          </a:p>
        </p:txBody>
      </p:sp>
      <p:pic>
        <p:nvPicPr>
          <p:cNvPr id="41" name="Picture 2" descr="C:\Users\Administrator\Desktop\25p1ckfib9.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369" y="200678"/>
            <a:ext cx="944631" cy="9446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2" name="Text Box 30"/>
          <p:cNvSpPr txBox="1">
            <a:spLocks noChangeArrowheads="1"/>
          </p:cNvSpPr>
          <p:nvPr/>
        </p:nvSpPr>
        <p:spPr bwMode="auto">
          <a:xfrm>
            <a:off x="2991274" y="4694947"/>
            <a:ext cx="4493538" cy="461665"/>
          </a:xfrm>
          <a:prstGeom prst="rect">
            <a:avLst/>
          </a:prstGeom>
          <a:noFill/>
          <a:ln w="9525" algn="ctr">
            <a:noFill/>
            <a:miter lim="800000"/>
            <a:headEnd/>
            <a:tailEnd/>
          </a:ln>
        </p:spPr>
        <p:txBody>
          <a:bodyPr wrap="none">
            <a:spAutoFit/>
          </a:bodyPr>
          <a:lstStyle>
            <a:defPPr>
              <a:defRPr lang="zh-CN"/>
            </a:defPPr>
            <a:lvl1pPr>
              <a:defRPr sz="2400">
                <a:effectLst>
                  <a:outerShdw blurRad="38100" dist="38100" dir="2700000" algn="tl">
                    <a:srgbClr val="C0C0C0"/>
                  </a:outerShdw>
                </a:effectLst>
                <a:latin typeface="Arial"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r>
              <a:rPr lang="zh-CN" altLang="en-US" dirty="0" smtClean="0">
                <a:latin typeface="微软雅黑" pitchFamily="34" charset="-122"/>
                <a:ea typeface="微软雅黑" pitchFamily="34" charset="-122"/>
              </a:rPr>
              <a:t>系统框架：开源情报之具体处理</a:t>
            </a:r>
            <a:endParaRPr lang="en-US" altLang="zh-CN" dirty="0">
              <a:latin typeface="微软雅黑" pitchFamily="34" charset="-122"/>
              <a:ea typeface="微软雅黑" pitchFamily="34" charset="-122"/>
            </a:endParaRPr>
          </a:p>
        </p:txBody>
      </p:sp>
      <p:grpSp>
        <p:nvGrpSpPr>
          <p:cNvPr id="43" name="Group 25"/>
          <p:cNvGrpSpPr>
            <a:grpSpLocks/>
          </p:cNvGrpSpPr>
          <p:nvPr/>
        </p:nvGrpSpPr>
        <p:grpSpPr bwMode="auto">
          <a:xfrm>
            <a:off x="1261440" y="5494237"/>
            <a:ext cx="1016000" cy="665162"/>
            <a:chOff x="3174" y="2656"/>
            <a:chExt cx="1549" cy="1351"/>
          </a:xfrm>
          <a:solidFill>
            <a:schemeClr val="accent1">
              <a:lumMod val="60000"/>
              <a:lumOff val="40000"/>
            </a:schemeClr>
          </a:solidFill>
        </p:grpSpPr>
        <p:sp>
          <p:nvSpPr>
            <p:cNvPr id="44"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45"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46"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solidFill>
                  <a:schemeClr val="accent4">
                    <a:lumMod val="60000"/>
                    <a:lumOff val="40000"/>
                  </a:schemeClr>
                </a:solidFill>
                <a:latin typeface="微软雅黑" pitchFamily="34" charset="-122"/>
                <a:ea typeface="微软雅黑" pitchFamily="34" charset="-122"/>
              </a:endParaRPr>
            </a:p>
          </p:txBody>
        </p:sp>
      </p:grpSp>
      <p:sp>
        <p:nvSpPr>
          <p:cNvPr id="47" name="Line 29"/>
          <p:cNvSpPr>
            <a:spLocks noChangeShapeType="1"/>
          </p:cNvSpPr>
          <p:nvPr/>
        </p:nvSpPr>
        <p:spPr bwMode="auto">
          <a:xfrm>
            <a:off x="2095467" y="6108687"/>
            <a:ext cx="6400800"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48" name="Text Box 30"/>
          <p:cNvSpPr txBox="1">
            <a:spLocks noChangeArrowheads="1"/>
          </p:cNvSpPr>
          <p:nvPr/>
        </p:nvSpPr>
        <p:spPr bwMode="auto">
          <a:xfrm>
            <a:off x="2991274" y="5493398"/>
            <a:ext cx="4493538" cy="461665"/>
          </a:xfrm>
          <a:prstGeom prst="rect">
            <a:avLst/>
          </a:prstGeom>
          <a:noFill/>
          <a:ln w="9525" algn="ctr">
            <a:noFill/>
            <a:miter lim="800000"/>
            <a:headEnd/>
            <a:tailEnd/>
          </a:ln>
        </p:spPr>
        <p:txBody>
          <a:bodyPr wrap="none">
            <a:spAutoFit/>
          </a:bodyPr>
          <a:lstStyle>
            <a:defPPr>
              <a:defRPr lang="zh-CN"/>
            </a:defPPr>
            <a:lvl1pPr>
              <a:defRPr sz="2400">
                <a:effectLst>
                  <a:outerShdw blurRad="38100" dist="38100" dir="2700000" algn="tl">
                    <a:srgbClr val="C0C0C0"/>
                  </a:outerShdw>
                </a:effectLst>
                <a:latin typeface="Arial"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r>
              <a:rPr lang="zh-CN" altLang="en-US" dirty="0" smtClean="0">
                <a:latin typeface="微软雅黑" pitchFamily="34" charset="-122"/>
                <a:ea typeface="微软雅黑" pitchFamily="34" charset="-122"/>
              </a:rPr>
              <a:t>未来趋势：开源情报之应用趋势</a:t>
            </a:r>
            <a:endParaRPr lang="en-US" altLang="zh-CN" dirty="0">
              <a:latin typeface="微软雅黑" pitchFamily="34" charset="-122"/>
              <a:ea typeface="微软雅黑" pitchFamily="34" charset="-122"/>
            </a:endParaRPr>
          </a:p>
        </p:txBody>
      </p:sp>
      <p:sp>
        <p:nvSpPr>
          <p:cNvPr id="49" name="Text Box 31"/>
          <p:cNvSpPr txBox="1">
            <a:spLocks noChangeArrowheads="1"/>
          </p:cNvSpPr>
          <p:nvPr/>
        </p:nvSpPr>
        <p:spPr bwMode="gray">
          <a:xfrm flipH="1">
            <a:off x="1652375" y="5590323"/>
            <a:ext cx="238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400" dirty="0">
                <a:solidFill>
                  <a:srgbClr val="F8F8F8"/>
                </a:solidFill>
                <a:latin typeface="微软雅黑" pitchFamily="34" charset="-122"/>
                <a:ea typeface="微软雅黑" pitchFamily="34" charset="-122"/>
              </a:rPr>
              <a:t>6</a:t>
            </a:r>
          </a:p>
        </p:txBody>
      </p:sp>
    </p:spTree>
    <p:extLst>
      <p:ext uri="{BB962C8B-B14F-4D97-AF65-F5344CB8AC3E}">
        <p14:creationId xmlns:p14="http://schemas.microsoft.com/office/powerpoint/2010/main" val="1925336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ss1.bdstatic.com/70cFuXSh_Q1YnxGkpoWK1HF6hhy/it/u=2053876253,2566462048&amp;fm=23&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857"/>
            <a:ext cx="12192000" cy="6966857"/>
          </a:xfrm>
          <a:prstGeom prst="rect">
            <a:avLst/>
          </a:prstGeom>
          <a:noFill/>
          <a:extLst>
            <a:ext uri="{909E8E84-426E-40DD-AFC4-6F175D3DCCD1}">
              <a14:hiddenFill xmlns:a14="http://schemas.microsoft.com/office/drawing/2010/main">
                <a:solidFill>
                  <a:srgbClr val="FFFFFF"/>
                </a:solidFill>
              </a14:hiddenFill>
            </a:ext>
          </a:extLst>
        </p:spPr>
      </p:pic>
      <p:sp>
        <p:nvSpPr>
          <p:cNvPr id="6" name="副标题 4"/>
          <p:cNvSpPr txBox="1">
            <a:spLocks/>
          </p:cNvSpPr>
          <p:nvPr/>
        </p:nvSpPr>
        <p:spPr bwMode="auto">
          <a:xfrm>
            <a:off x="10001251" y="6429375"/>
            <a:ext cx="1879600" cy="266700"/>
          </a:xfrm>
          <a:prstGeom prst="rect">
            <a:avLst/>
          </a:prstGeom>
          <a:noFill/>
          <a:ln w="9525">
            <a:noFill/>
            <a:miter lim="800000"/>
            <a:headEnd/>
            <a:tailEnd/>
          </a:ln>
        </p:spPr>
        <p:txBody>
          <a:bodyPr/>
          <a:lstStyle/>
          <a:p>
            <a:pPr algn="ctr">
              <a:spcBef>
                <a:spcPct val="20000"/>
              </a:spcBef>
              <a:buFont typeface="Arial"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a:spLocks/>
          </p:cNvSpPr>
          <p:nvPr/>
        </p:nvSpPr>
        <p:spPr bwMode="auto">
          <a:xfrm>
            <a:off x="2791155" y="2494607"/>
            <a:ext cx="7334251" cy="1143000"/>
          </a:xfrm>
          <a:prstGeom prst="rect">
            <a:avLst/>
          </a:prstGeom>
          <a:noFill/>
          <a:ln w="9525">
            <a:noFill/>
            <a:miter lim="800000"/>
            <a:headEnd/>
            <a:tailEnd/>
          </a:ln>
        </p:spPr>
        <p:txBody>
          <a:bodyPr/>
          <a:lstStyle/>
          <a:p>
            <a:r>
              <a:rPr lang="zh-CN" altLang="en-US" sz="6000" dirty="0">
                <a:solidFill>
                  <a:schemeClr val="accent3"/>
                </a:solidFill>
                <a:effectLst>
                  <a:outerShdw blurRad="38100" dist="38100" dir="2700000" algn="tl">
                    <a:srgbClr val="C0C0C0"/>
                  </a:outerShdw>
                </a:effectLst>
                <a:latin typeface="微软雅黑" pitchFamily="34" charset="-122"/>
                <a:ea typeface="微软雅黑" pitchFamily="34" charset="-122"/>
              </a:rPr>
              <a:t>系统框架</a:t>
            </a:r>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a:t>
            </a:r>
            <a:endParaRPr lang="en-US" altLang="zh-CN" sz="6000" dirty="0" smtClean="0">
              <a:solidFill>
                <a:schemeClr val="accent3"/>
              </a:solidFill>
              <a:effectLst>
                <a:outerShdw blurRad="38100" dist="38100" dir="2700000" algn="tl">
                  <a:srgbClr val="C0C0C0"/>
                </a:outerShdw>
              </a:effectLst>
              <a:latin typeface="微软雅黑" pitchFamily="34" charset="-122"/>
              <a:ea typeface="微软雅黑" pitchFamily="34" charset="-122"/>
            </a:endParaRPr>
          </a:p>
          <a:p>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开源情报之具体处理</a:t>
            </a:r>
            <a:endParaRPr lang="en-US" altLang="zh-CN" sz="60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2076255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Freeform 12"/>
          <p:cNvSpPr/>
          <p:nvPr/>
        </p:nvSpPr>
        <p:spPr bwMode="auto">
          <a:xfrm flipH="1" flipV="1">
            <a:off x="9197814" y="650733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AutoShape 8" descr="“服务器 成本”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nvGrpSpPr>
          <p:cNvPr id="103" name="组合 102"/>
          <p:cNvGrpSpPr/>
          <p:nvPr/>
        </p:nvGrpSpPr>
        <p:grpSpPr>
          <a:xfrm>
            <a:off x="609116" y="261257"/>
            <a:ext cx="1214822" cy="760080"/>
            <a:chOff x="1922078" y="0"/>
            <a:chExt cx="8347844" cy="3447438"/>
          </a:xfrm>
        </p:grpSpPr>
        <p:grpSp>
          <p:nvGrpSpPr>
            <p:cNvPr id="104" name="组合 103"/>
            <p:cNvGrpSpPr/>
            <p:nvPr/>
          </p:nvGrpSpPr>
          <p:grpSpPr>
            <a:xfrm rot="20997101">
              <a:off x="5080902" y="0"/>
              <a:ext cx="659781" cy="793569"/>
              <a:chOff x="9397113" y="1572484"/>
              <a:chExt cx="739439" cy="900000"/>
            </a:xfrm>
          </p:grpSpPr>
          <p:pic>
            <p:nvPicPr>
              <p:cNvPr id="162" name="图片 161"/>
              <p:cNvPicPr>
                <a:picLocks noChangeAspect="1"/>
              </p:cNvPicPr>
              <p:nvPr/>
            </p:nvPicPr>
            <p:blipFill rotWithShape="1">
              <a:blip r:embed="rId3" cstate="print">
                <a:extLst>
                  <a:ext uri="{28A0092B-C50C-407E-A947-70E740481C1C}">
                    <a14:useLocalDpi xmlns:a14="http://schemas.microsoft.com/office/drawing/2010/main" val="0"/>
                  </a:ext>
                </a:extLst>
              </a:blip>
              <a:srcRect l="7621" t="-1409" r="6212" b="16890"/>
              <a:stretch>
                <a:fillRect/>
              </a:stretch>
            </p:blipFill>
            <p:spPr>
              <a:xfrm>
                <a:off x="9402521" y="1678027"/>
                <a:ext cx="734031" cy="720000"/>
              </a:xfrm>
              <a:prstGeom prst="rect">
                <a:avLst/>
              </a:prstGeom>
            </p:spPr>
          </p:pic>
          <p:sp>
            <p:nvSpPr>
              <p:cNvPr id="163" name="椭圆 162"/>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rot="2455872">
              <a:off x="9009447" y="1071465"/>
              <a:ext cx="659781" cy="793569"/>
              <a:chOff x="8752405" y="680495"/>
              <a:chExt cx="739439" cy="900000"/>
            </a:xfrm>
          </p:grpSpPr>
          <p:pic>
            <p:nvPicPr>
              <p:cNvPr id="160" name="图片 159"/>
              <p:cNvPicPr>
                <a:picLocks noChangeAspect="1"/>
              </p:cNvPicPr>
              <p:nvPr/>
            </p:nvPicPr>
            <p:blipFill rotWithShape="1">
              <a:blip r:embed="rId4" cstate="print">
                <a:extLst>
                  <a:ext uri="{28A0092B-C50C-407E-A947-70E740481C1C}">
                    <a14:useLocalDpi xmlns:a14="http://schemas.microsoft.com/office/drawing/2010/main" val="0"/>
                  </a:ext>
                </a:extLst>
              </a:blip>
              <a:srcRect l="16849" r="13873" b="27651"/>
              <a:stretch>
                <a:fillRect/>
              </a:stretch>
            </p:blipFill>
            <p:spPr>
              <a:xfrm>
                <a:off x="8771844" y="740799"/>
                <a:ext cx="720000" cy="751928"/>
              </a:xfrm>
              <a:prstGeom prst="rect">
                <a:avLst/>
              </a:prstGeom>
            </p:spPr>
          </p:pic>
          <p:sp>
            <p:nvSpPr>
              <p:cNvPr id="161" name="椭圆 160"/>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rot="20539373">
              <a:off x="4239050" y="1051458"/>
              <a:ext cx="642436" cy="793569"/>
              <a:chOff x="7798300" y="2128176"/>
              <a:chExt cx="720000" cy="900000"/>
            </a:xfrm>
          </p:grpSpPr>
          <p:pic>
            <p:nvPicPr>
              <p:cNvPr id="158" name="图片 157"/>
              <p:cNvPicPr>
                <a:picLocks noChangeAspect="1"/>
              </p:cNvPicPr>
              <p:nvPr/>
            </p:nvPicPr>
            <p:blipFill rotWithShape="1">
              <a:blip r:embed="rId5" cstate="print">
                <a:extLst>
                  <a:ext uri="{28A0092B-C50C-407E-A947-70E740481C1C}">
                    <a14:useLocalDpi xmlns:a14="http://schemas.microsoft.com/office/drawing/2010/main" val="0"/>
                  </a:ext>
                </a:extLst>
              </a:blip>
              <a:srcRect l="17059" t="11812" r="20535" b="18535"/>
              <a:stretch>
                <a:fillRect/>
              </a:stretch>
            </p:blipFill>
            <p:spPr>
              <a:xfrm>
                <a:off x="7835765" y="2190111"/>
                <a:ext cx="645071" cy="720000"/>
              </a:xfrm>
              <a:prstGeom prst="rect">
                <a:avLst/>
              </a:prstGeom>
            </p:spPr>
          </p:pic>
          <p:sp>
            <p:nvSpPr>
              <p:cNvPr id="159" name="椭圆 158"/>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rot="622440">
              <a:off x="6257266" y="1278812"/>
              <a:ext cx="643355" cy="793569"/>
              <a:chOff x="5457544" y="2382484"/>
              <a:chExt cx="721030" cy="900000"/>
            </a:xfrm>
          </p:grpSpPr>
          <p:pic>
            <p:nvPicPr>
              <p:cNvPr id="156" name="图片 1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157" name="椭圆 156"/>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rot="713899">
              <a:off x="6982111" y="246490"/>
              <a:ext cx="642436" cy="811512"/>
              <a:chOff x="2594245" y="3143107"/>
              <a:chExt cx="720000" cy="920349"/>
            </a:xfrm>
          </p:grpSpPr>
          <p:pic>
            <p:nvPicPr>
              <p:cNvPr id="154" name="图片 153"/>
              <p:cNvPicPr>
                <a:picLocks noChangeAspect="1"/>
              </p:cNvPicPr>
              <p:nvPr/>
            </p:nvPicPr>
            <p:blipFill rotWithShape="1">
              <a:blip r:embed="rId7" cstate="print">
                <a:extLst>
                  <a:ext uri="{28A0092B-C50C-407E-A947-70E740481C1C}">
                    <a14:useLocalDpi xmlns:a14="http://schemas.microsoft.com/office/drawing/2010/main" val="0"/>
                  </a:ext>
                </a:extLst>
              </a:blip>
              <a:srcRect l="17103" r="18740" b="27941"/>
              <a:stretch>
                <a:fillRect/>
              </a:stretch>
            </p:blipFill>
            <p:spPr>
              <a:xfrm>
                <a:off x="2624542" y="3143107"/>
                <a:ext cx="641048" cy="720000"/>
              </a:xfrm>
              <a:prstGeom prst="rect">
                <a:avLst/>
              </a:prstGeom>
            </p:spPr>
          </p:pic>
          <p:sp>
            <p:nvSpPr>
              <p:cNvPr id="155" name="椭圆 154"/>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9" name="组合 108"/>
            <p:cNvGrpSpPr/>
            <p:nvPr/>
          </p:nvGrpSpPr>
          <p:grpSpPr>
            <a:xfrm rot="20351331">
              <a:off x="2986611" y="357756"/>
              <a:ext cx="642436" cy="793569"/>
              <a:chOff x="3277182" y="773323"/>
              <a:chExt cx="720000" cy="900000"/>
            </a:xfrm>
          </p:grpSpPr>
          <p:sp>
            <p:nvSpPr>
              <p:cNvPr id="152" name="椭圆 151"/>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3" name="图片 1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110" name="组合 109"/>
            <p:cNvGrpSpPr/>
            <p:nvPr/>
          </p:nvGrpSpPr>
          <p:grpSpPr>
            <a:xfrm rot="1912890">
              <a:off x="7930945" y="1382649"/>
              <a:ext cx="648427" cy="793569"/>
              <a:chOff x="5384758" y="1250900"/>
              <a:chExt cx="726714" cy="900000"/>
            </a:xfrm>
          </p:grpSpPr>
          <p:sp>
            <p:nvSpPr>
              <p:cNvPr id="150" name="椭圆 149"/>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1" name="图片 1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111" name="组合 110"/>
            <p:cNvGrpSpPr/>
            <p:nvPr/>
          </p:nvGrpSpPr>
          <p:grpSpPr>
            <a:xfrm rot="1354213">
              <a:off x="7092076" y="1228721"/>
              <a:ext cx="642436" cy="793569"/>
              <a:chOff x="3639753" y="2488176"/>
              <a:chExt cx="720000" cy="900000"/>
            </a:xfrm>
          </p:grpSpPr>
          <p:sp>
            <p:nvSpPr>
              <p:cNvPr id="148" name="椭圆 147"/>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9" name="图片 14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112" name="组合 111"/>
            <p:cNvGrpSpPr/>
            <p:nvPr/>
          </p:nvGrpSpPr>
          <p:grpSpPr>
            <a:xfrm rot="19874646">
              <a:off x="3552291" y="1752953"/>
              <a:ext cx="647730" cy="793569"/>
              <a:chOff x="4707387" y="271511"/>
              <a:chExt cx="725933" cy="900000"/>
            </a:xfrm>
          </p:grpSpPr>
          <p:sp>
            <p:nvSpPr>
              <p:cNvPr id="146" name="椭圆 145"/>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7" name="图片 14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113" name="组合 112"/>
            <p:cNvGrpSpPr/>
            <p:nvPr/>
          </p:nvGrpSpPr>
          <p:grpSpPr>
            <a:xfrm>
              <a:off x="5902457" y="519563"/>
              <a:ext cx="647456" cy="793569"/>
              <a:chOff x="4355614" y="1671769"/>
              <a:chExt cx="725626" cy="900000"/>
            </a:xfrm>
          </p:grpSpPr>
          <p:sp>
            <p:nvSpPr>
              <p:cNvPr id="144" name="椭圆 143"/>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5" name="图片 1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114" name="组合 113"/>
            <p:cNvGrpSpPr/>
            <p:nvPr/>
          </p:nvGrpSpPr>
          <p:grpSpPr>
            <a:xfrm rot="3261331">
              <a:off x="8178834" y="2216888"/>
              <a:ext cx="645495" cy="803045"/>
              <a:chOff x="6534782" y="2204846"/>
              <a:chExt cx="732066" cy="900000"/>
            </a:xfrm>
          </p:grpSpPr>
          <p:sp>
            <p:nvSpPr>
              <p:cNvPr id="142" name="椭圆 141"/>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3" name="图片 1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115" name="组合 114"/>
            <p:cNvGrpSpPr/>
            <p:nvPr/>
          </p:nvGrpSpPr>
          <p:grpSpPr>
            <a:xfrm rot="1881527">
              <a:off x="8180043" y="493339"/>
              <a:ext cx="646830" cy="793569"/>
              <a:chOff x="5993772" y="258109"/>
              <a:chExt cx="724925" cy="900000"/>
            </a:xfrm>
          </p:grpSpPr>
          <p:sp>
            <p:nvSpPr>
              <p:cNvPr id="140" name="椭圆 139"/>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1" name="图片 14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116" name="组合 115"/>
            <p:cNvGrpSpPr/>
            <p:nvPr/>
          </p:nvGrpSpPr>
          <p:grpSpPr>
            <a:xfrm rot="3066563">
              <a:off x="9550518" y="2274810"/>
              <a:ext cx="635764" cy="803045"/>
              <a:chOff x="8806213" y="2910111"/>
              <a:chExt cx="721030" cy="900000"/>
            </a:xfrm>
          </p:grpSpPr>
          <p:sp>
            <p:nvSpPr>
              <p:cNvPr id="138" name="椭圆 137"/>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9" name="图片 13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117" name="组合 116"/>
            <p:cNvGrpSpPr/>
            <p:nvPr/>
          </p:nvGrpSpPr>
          <p:grpSpPr>
            <a:xfrm rot="20849518">
              <a:off x="5023848" y="1251597"/>
              <a:ext cx="644890" cy="793569"/>
              <a:chOff x="7330781" y="818297"/>
              <a:chExt cx="722751" cy="900000"/>
            </a:xfrm>
          </p:grpSpPr>
          <p:sp>
            <p:nvSpPr>
              <p:cNvPr id="136" name="椭圆 135"/>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7" name="图片 13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118" name="组合 117"/>
            <p:cNvGrpSpPr/>
            <p:nvPr/>
          </p:nvGrpSpPr>
          <p:grpSpPr>
            <a:xfrm rot="19756194">
              <a:off x="1922078" y="1474933"/>
              <a:ext cx="653202" cy="793569"/>
              <a:chOff x="2213446" y="1768419"/>
              <a:chExt cx="732066" cy="900000"/>
            </a:xfrm>
          </p:grpSpPr>
          <p:pic>
            <p:nvPicPr>
              <p:cNvPr id="134" name="图片 13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135" name="椭圆 134"/>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9" name="直接连接符 118"/>
            <p:cNvCxnSpPr>
              <a:stCxn id="146"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35"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52"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59"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63"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44"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36"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57"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55"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48"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40"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50"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61"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38"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42"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4" name="矩形 163"/>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164"/>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文本框 335"/>
          <p:cNvSpPr txBox="1"/>
          <p:nvPr/>
        </p:nvSpPr>
        <p:spPr>
          <a:xfrm>
            <a:off x="2151737" y="269536"/>
            <a:ext cx="7366119" cy="707886"/>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smtClean="0"/>
              <a:t>系统框架：开源情报之具体处理</a:t>
            </a:r>
            <a:endParaRPr lang="zh-CN" altLang="en-US" dirty="0"/>
          </a:p>
        </p:txBody>
      </p:sp>
      <p:grpSp>
        <p:nvGrpSpPr>
          <p:cNvPr id="172" name="组合 171"/>
          <p:cNvGrpSpPr/>
          <p:nvPr/>
        </p:nvGrpSpPr>
        <p:grpSpPr>
          <a:xfrm>
            <a:off x="655309" y="1032131"/>
            <a:ext cx="10477147" cy="66943"/>
            <a:chOff x="655309" y="1032131"/>
            <a:chExt cx="10477147" cy="66943"/>
          </a:xfrm>
        </p:grpSpPr>
        <p:sp>
          <p:nvSpPr>
            <p:cNvPr id="173" name="矩形 172"/>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173"/>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174"/>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平行四边形 7"/>
          <p:cNvSpPr/>
          <p:nvPr/>
        </p:nvSpPr>
        <p:spPr>
          <a:xfrm rot="20362696" flipV="1">
            <a:off x="3877697" y="3280038"/>
            <a:ext cx="2489835" cy="1258570"/>
          </a:xfrm>
          <a:prstGeom prst="parallelogram">
            <a:avLst>
              <a:gd name="adj" fmla="val 6895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平行四边形 8"/>
          <p:cNvSpPr/>
          <p:nvPr/>
        </p:nvSpPr>
        <p:spPr>
          <a:xfrm rot="5400000">
            <a:off x="3214757" y="4368428"/>
            <a:ext cx="2205355" cy="1268095"/>
          </a:xfrm>
          <a:prstGeom prst="parallelogram">
            <a:avLst>
              <a:gd name="adj" fmla="val 6895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平行四边形 9"/>
          <p:cNvSpPr/>
          <p:nvPr/>
        </p:nvSpPr>
        <p:spPr>
          <a:xfrm rot="5400000" flipH="1">
            <a:off x="4903222" y="4374143"/>
            <a:ext cx="1950720" cy="1539240"/>
          </a:xfrm>
          <a:prstGeom prst="parallelogram">
            <a:avLst>
              <a:gd name="adj" fmla="val 3832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1" name="直接连接符 10"/>
          <p:cNvCxnSpPr/>
          <p:nvPr/>
        </p:nvCxnSpPr>
        <p:spPr>
          <a:xfrm flipV="1">
            <a:off x="4951562" y="3070885"/>
            <a:ext cx="0" cy="8417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755710" y="5632872"/>
            <a:ext cx="840581" cy="472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3490427" y="5355377"/>
            <a:ext cx="703659" cy="3952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bwMode="auto">
          <a:xfrm>
            <a:off x="4656842" y="2574236"/>
            <a:ext cx="589360" cy="58936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bwMode="auto">
          <a:xfrm>
            <a:off x="2997191" y="5678751"/>
            <a:ext cx="589359" cy="58816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椭圆 15"/>
          <p:cNvSpPr/>
          <p:nvPr/>
        </p:nvSpPr>
        <p:spPr bwMode="auto">
          <a:xfrm>
            <a:off x="6510011" y="5863139"/>
            <a:ext cx="589359" cy="58935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文本框 22"/>
          <p:cNvSpPr txBox="1">
            <a:spLocks noChangeArrowheads="1"/>
          </p:cNvSpPr>
          <p:nvPr/>
        </p:nvSpPr>
        <p:spPr bwMode="auto">
          <a:xfrm>
            <a:off x="4690430" y="2684225"/>
            <a:ext cx="521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smtClean="0">
                <a:solidFill>
                  <a:schemeClr val="accent2"/>
                </a:solidFill>
                <a:latin typeface="微软雅黑" panose="020B0503020204020204" pitchFamily="34" charset="-122"/>
                <a:ea typeface="微软雅黑" panose="020B0503020204020204" pitchFamily="34" charset="-122"/>
              </a:rPr>
              <a:t>01</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24" name="文本框 23"/>
          <p:cNvSpPr txBox="1">
            <a:spLocks noChangeArrowheads="1"/>
          </p:cNvSpPr>
          <p:nvPr/>
        </p:nvSpPr>
        <p:spPr bwMode="auto">
          <a:xfrm>
            <a:off x="6543162" y="5973152"/>
            <a:ext cx="521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smtClean="0">
                <a:solidFill>
                  <a:schemeClr val="accent2"/>
                </a:solidFill>
                <a:latin typeface="微软雅黑" panose="020B0503020204020204" pitchFamily="34" charset="-122"/>
                <a:ea typeface="微软雅黑" panose="020B0503020204020204" pitchFamily="34" charset="-122"/>
              </a:rPr>
              <a:t>02</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25" name="文本框 24"/>
          <p:cNvSpPr txBox="1">
            <a:spLocks noChangeArrowheads="1"/>
          </p:cNvSpPr>
          <p:nvPr/>
        </p:nvSpPr>
        <p:spPr bwMode="auto">
          <a:xfrm>
            <a:off x="3030817" y="5788169"/>
            <a:ext cx="521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smtClean="0">
                <a:solidFill>
                  <a:schemeClr val="accent2"/>
                </a:solidFill>
                <a:latin typeface="微软雅黑" panose="020B0503020204020204" pitchFamily="34" charset="-122"/>
                <a:ea typeface="微软雅黑" panose="020B0503020204020204" pitchFamily="34" charset="-122"/>
              </a:rPr>
              <a:t>03</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180" name="矩形 179"/>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181"/>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矩形 182"/>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矩形 183"/>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185"/>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7" name="组合 186"/>
          <p:cNvGrpSpPr/>
          <p:nvPr/>
        </p:nvGrpSpPr>
        <p:grpSpPr>
          <a:xfrm>
            <a:off x="655309" y="1032131"/>
            <a:ext cx="10477147" cy="66943"/>
            <a:chOff x="655309" y="1032131"/>
            <a:chExt cx="10477147" cy="66943"/>
          </a:xfrm>
        </p:grpSpPr>
        <p:sp>
          <p:nvSpPr>
            <p:cNvPr id="188" name="矩形 187"/>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矩形 188"/>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189"/>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190"/>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矩形 191"/>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192"/>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矩形 193"/>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7" name="文本框 206"/>
          <p:cNvSpPr txBox="1"/>
          <p:nvPr/>
        </p:nvSpPr>
        <p:spPr>
          <a:xfrm>
            <a:off x="4030996" y="2181968"/>
            <a:ext cx="3217254" cy="40011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zh-CN" sz="2000" b="1" dirty="0">
                <a:solidFill>
                  <a:schemeClr val="tx1">
                    <a:lumMod val="65000"/>
                    <a:lumOff val="35000"/>
                  </a:schemeClr>
                </a:solidFill>
                <a:latin typeface="微软雅黑" pitchFamily="34" charset="-122"/>
                <a:ea typeface="微软雅黑" pitchFamily="34" charset="-122"/>
              </a:rPr>
              <a:t>情报采编报子系统</a:t>
            </a:r>
          </a:p>
        </p:txBody>
      </p:sp>
      <p:sp>
        <p:nvSpPr>
          <p:cNvPr id="208" name="椭圆 207"/>
          <p:cNvSpPr/>
          <p:nvPr/>
        </p:nvSpPr>
        <p:spPr>
          <a:xfrm>
            <a:off x="679632" y="1316645"/>
            <a:ext cx="446012" cy="4464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31B5D6"/>
                </a:solidFill>
                <a:latin typeface="微软雅黑" panose="020B0503020204020204" pitchFamily="34" charset="-122"/>
                <a:ea typeface="微软雅黑" panose="020B0503020204020204" pitchFamily="34" charset="-122"/>
              </a:rPr>
              <a:t>1</a:t>
            </a:r>
            <a:endParaRPr lang="zh-CN" altLang="en-US" sz="3200" dirty="0">
              <a:solidFill>
                <a:srgbClr val="31B5D6"/>
              </a:solidFill>
              <a:latin typeface="微软雅黑" panose="020B0503020204020204" pitchFamily="34" charset="-122"/>
              <a:ea typeface="微软雅黑" panose="020B0503020204020204" pitchFamily="34" charset="-122"/>
            </a:endParaRPr>
          </a:p>
        </p:txBody>
      </p:sp>
      <p:sp>
        <p:nvSpPr>
          <p:cNvPr id="209" name="文本框 208"/>
          <p:cNvSpPr txBox="1"/>
          <p:nvPr/>
        </p:nvSpPr>
        <p:spPr>
          <a:xfrm>
            <a:off x="1235107" y="1207378"/>
            <a:ext cx="9514647" cy="584775"/>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3200" dirty="0"/>
              <a:t>系统框架</a:t>
            </a:r>
          </a:p>
        </p:txBody>
      </p:sp>
      <p:sp>
        <p:nvSpPr>
          <p:cNvPr id="210" name="文本框 209"/>
          <p:cNvSpPr txBox="1"/>
          <p:nvPr/>
        </p:nvSpPr>
        <p:spPr>
          <a:xfrm>
            <a:off x="6601774" y="6507332"/>
            <a:ext cx="3217254" cy="40011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lvl="0"/>
            <a:r>
              <a:rPr lang="zh-CN" altLang="zh-CN" sz="2000" b="1" dirty="0">
                <a:solidFill>
                  <a:schemeClr val="tx1">
                    <a:lumMod val="65000"/>
                    <a:lumOff val="35000"/>
                  </a:schemeClr>
                </a:solidFill>
                <a:latin typeface="微软雅黑" pitchFamily="34" charset="-122"/>
                <a:ea typeface="微软雅黑" pitchFamily="34" charset="-122"/>
              </a:rPr>
              <a:t>情报感知分析子系统</a:t>
            </a:r>
          </a:p>
        </p:txBody>
      </p:sp>
      <p:sp>
        <p:nvSpPr>
          <p:cNvPr id="211" name="文本框 12"/>
          <p:cNvSpPr txBox="1"/>
          <p:nvPr/>
        </p:nvSpPr>
        <p:spPr>
          <a:xfrm>
            <a:off x="55561" y="6230333"/>
            <a:ext cx="3028158" cy="477054"/>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pPr lvl="0"/>
            <a:r>
              <a:rPr lang="zh-CN" altLang="zh-CN" b="1" dirty="0"/>
              <a:t>大数据服务提供子系统</a:t>
            </a:r>
            <a:endParaRPr lang="zh-CN" altLang="zh-CN" dirty="0"/>
          </a:p>
        </p:txBody>
      </p:sp>
      <p:sp>
        <p:nvSpPr>
          <p:cNvPr id="212" name="右箭头 211"/>
          <p:cNvSpPr/>
          <p:nvPr/>
        </p:nvSpPr>
        <p:spPr>
          <a:xfrm>
            <a:off x="6347011" y="2262767"/>
            <a:ext cx="473075" cy="292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文本框 12"/>
          <p:cNvSpPr txBox="1"/>
          <p:nvPr/>
        </p:nvSpPr>
        <p:spPr>
          <a:xfrm>
            <a:off x="7390617" y="1907346"/>
            <a:ext cx="3843440" cy="1442061"/>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1800" kern="0" dirty="0">
                <a:solidFill>
                  <a:schemeClr val="tx1"/>
                </a:solidFill>
                <a:latin typeface="Times New Roman" panose="02020603050405020304" pitchFamily="18" charset="0"/>
                <a:ea typeface="+mn-ea"/>
                <a:cs typeface="Times New Roman" panose="02020603050405020304" pitchFamily="18" charset="0"/>
              </a:rPr>
              <a:t>信息采集层依托开源情报数据采集体系，根据采集策略，实时准确采集来自不同数据源的数据，并对数据进行抽取结构化等清洗预处理</a:t>
            </a:r>
            <a:endParaRPr lang="zh-CN" altLang="en-US" sz="1800" kern="0" dirty="0">
              <a:solidFill>
                <a:schemeClr val="tx1"/>
              </a:solidFill>
              <a:latin typeface="Times New Roman" panose="02020603050405020304" pitchFamily="18" charset="0"/>
              <a:ea typeface="+mn-ea"/>
              <a:cs typeface="Times New Roman" panose="02020603050405020304" pitchFamily="18" charset="0"/>
            </a:endParaRPr>
          </a:p>
        </p:txBody>
      </p:sp>
      <p:sp>
        <p:nvSpPr>
          <p:cNvPr id="17" name="矩形 16"/>
          <p:cNvSpPr/>
          <p:nvPr/>
        </p:nvSpPr>
        <p:spPr>
          <a:xfrm>
            <a:off x="6805682" y="4548777"/>
            <a:ext cx="5307292" cy="1200329"/>
          </a:xfrm>
          <a:prstGeom prst="rect">
            <a:avLst/>
          </a:prstGeom>
        </p:spPr>
        <p:txBody>
          <a:bodyPr wrap="square">
            <a:spAutoFit/>
          </a:bodyPr>
          <a:lstStyle/>
          <a:p>
            <a:r>
              <a:rPr lang="zh-CN" altLang="zh-CN" kern="0" dirty="0">
                <a:latin typeface="Times New Roman" panose="02020603050405020304" pitchFamily="18" charset="0"/>
                <a:cs typeface="Times New Roman" panose="02020603050405020304" pitchFamily="18" charset="0"/>
              </a:rPr>
              <a:t>建立并更新原始素材库，为系统提供基础数据。实现数据的归类存储与数据更新。能够按数据来源分类存储原始数据，形成原始资源库，并对其做索引，供系统对原始信息的查找</a:t>
            </a:r>
            <a:endParaRPr lang="zh-CN" altLang="en-US" dirty="0"/>
          </a:p>
        </p:txBody>
      </p:sp>
      <p:sp>
        <p:nvSpPr>
          <p:cNvPr id="26" name="矩形 25"/>
          <p:cNvSpPr/>
          <p:nvPr/>
        </p:nvSpPr>
        <p:spPr>
          <a:xfrm>
            <a:off x="211259" y="3902932"/>
            <a:ext cx="2763366" cy="1754326"/>
          </a:xfrm>
          <a:prstGeom prst="rect">
            <a:avLst/>
          </a:prstGeom>
        </p:spPr>
        <p:txBody>
          <a:bodyPr wrap="square">
            <a:spAutoFit/>
          </a:bodyPr>
          <a:lstStyle/>
          <a:p>
            <a:r>
              <a:rPr lang="zh-CN" altLang="zh-CN" kern="0" dirty="0">
                <a:latin typeface="Times New Roman" panose="02020603050405020304" pitchFamily="18" charset="0"/>
                <a:cs typeface="Times New Roman" panose="02020603050405020304" pitchFamily="18" charset="0"/>
              </a:rPr>
              <a:t>主要实现提供各种动态快讯、智能简报、热点分析报告、专题深度报告、统计分析报告、季度</a:t>
            </a:r>
            <a:r>
              <a:rPr lang="zh-CN" altLang="zh-CN" kern="0" dirty="0">
                <a:ea typeface="Times New Roman" panose="02020603050405020304" pitchFamily="18" charset="0"/>
              </a:rPr>
              <a:t>/</a:t>
            </a:r>
            <a:r>
              <a:rPr lang="zh-CN" altLang="zh-CN" kern="0" dirty="0">
                <a:latin typeface="Times New Roman" panose="02020603050405020304" pitchFamily="18" charset="0"/>
                <a:cs typeface="Times New Roman" panose="02020603050405020304" pitchFamily="18" charset="0"/>
              </a:rPr>
              <a:t>年度研究报告、多功能检索、分类导航浏览等功能</a:t>
            </a:r>
            <a:endParaRPr lang="zh-CN" altLang="en-US" dirty="0"/>
          </a:p>
        </p:txBody>
      </p:sp>
    </p:spTree>
    <p:extLst>
      <p:ext uri="{BB962C8B-B14F-4D97-AF65-F5344CB8AC3E}">
        <p14:creationId xmlns:p14="http://schemas.microsoft.com/office/powerpoint/2010/main" val="349169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7.85742E-7 -3.33333E-6 L -0.39495 -0.11018 " pathEditMode="relative" rAng="0" ptsTypes="AA">
                                      <p:cBhvr>
                                        <p:cTn id="8" dur="500" spd="-99900" fill="hold"/>
                                        <p:tgtEl>
                                          <p:spTgt spid="95"/>
                                        </p:tgtEl>
                                        <p:attrNameLst>
                                          <p:attrName>ppt_x</p:attrName>
                                          <p:attrName>ppt_y</p:attrName>
                                        </p:attrNameLst>
                                      </p:cBhvr>
                                      <p:rCtr x="-19748" y="-5509"/>
                                    </p:animMotion>
                                  </p:childTnLst>
                                </p:cTn>
                              </p:par>
                            </p:childTnLst>
                          </p:cTn>
                        </p:par>
                        <p:par>
                          <p:cTn id="9" fill="hold">
                            <p:stCondLst>
                              <p:cond delay="0"/>
                            </p:stCondLst>
                            <p:childTnLst>
                              <p:par>
                                <p:cTn id="10" presetID="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2" presetClass="entr" presetSubtype="1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6"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par>
                          <p:cTn id="28" fill="hold">
                            <p:stCondLst>
                              <p:cond delay="2000"/>
                            </p:stCondLst>
                            <p:childTnLst>
                              <p:par>
                                <p:cTn id="29" presetID="22" presetClass="entr" presetSubtype="2"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right)">
                                      <p:cBhvr>
                                        <p:cTn id="31" dur="500"/>
                                        <p:tgtEl>
                                          <p:spTgt spid="13"/>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fltVal val="0"/>
                                          </p:val>
                                        </p:tav>
                                        <p:tav tm="100000">
                                          <p:val>
                                            <p:strVal val="#ppt_w"/>
                                          </p:val>
                                        </p:tav>
                                      </p:tavLst>
                                    </p:anim>
                                    <p:anim calcmode="lin" valueType="num">
                                      <p:cBhvr>
                                        <p:cTn id="40" dur="500" fill="hold"/>
                                        <p:tgtEl>
                                          <p:spTgt spid="23"/>
                                        </p:tgtEl>
                                        <p:attrNameLst>
                                          <p:attrName>ppt_h</p:attrName>
                                        </p:attrNameLst>
                                      </p:cBhvr>
                                      <p:tavLst>
                                        <p:tav tm="0">
                                          <p:val>
                                            <p:fltVal val="0"/>
                                          </p:val>
                                        </p:tav>
                                        <p:tav tm="100000">
                                          <p:val>
                                            <p:strVal val="#ppt_h"/>
                                          </p:val>
                                        </p:tav>
                                      </p:tavLst>
                                    </p:anim>
                                    <p:animEffect transition="in" filter="fade">
                                      <p:cBhvr>
                                        <p:cTn id="41" dur="500"/>
                                        <p:tgtEl>
                                          <p:spTgt spid="23"/>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animEffect transition="in" filter="fade">
                                      <p:cBhvr>
                                        <p:cTn id="47" dur="500"/>
                                        <p:tgtEl>
                                          <p:spTgt spid="24"/>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p:cTn id="51" dur="500" fill="hold"/>
                                        <p:tgtEl>
                                          <p:spTgt spid="25"/>
                                        </p:tgtEl>
                                        <p:attrNameLst>
                                          <p:attrName>ppt_w</p:attrName>
                                        </p:attrNameLst>
                                      </p:cBhvr>
                                      <p:tavLst>
                                        <p:tav tm="0">
                                          <p:val>
                                            <p:fltVal val="0"/>
                                          </p:val>
                                        </p:tav>
                                        <p:tav tm="100000">
                                          <p:val>
                                            <p:strVal val="#ppt_w"/>
                                          </p:val>
                                        </p:tav>
                                      </p:tavLst>
                                    </p:anim>
                                    <p:anim calcmode="lin" valueType="num">
                                      <p:cBhvr>
                                        <p:cTn id="52" dur="500" fill="hold"/>
                                        <p:tgtEl>
                                          <p:spTgt spid="25"/>
                                        </p:tgtEl>
                                        <p:attrNameLst>
                                          <p:attrName>ppt_h</p:attrName>
                                        </p:attrNameLst>
                                      </p:cBhvr>
                                      <p:tavLst>
                                        <p:tav tm="0">
                                          <p:val>
                                            <p:fltVal val="0"/>
                                          </p:val>
                                        </p:tav>
                                        <p:tav tm="100000">
                                          <p:val>
                                            <p:strVal val="#ppt_h"/>
                                          </p:val>
                                        </p:tav>
                                      </p:tavLst>
                                    </p:anim>
                                    <p:animEffect transition="in" filter="fade">
                                      <p:cBhvr>
                                        <p:cTn id="53" dur="500"/>
                                        <p:tgtEl>
                                          <p:spTgt spid="25"/>
                                        </p:tgtEl>
                                      </p:cBhvr>
                                    </p:animEffect>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childTnLst>
                          </p:cTn>
                        </p:par>
                        <p:par>
                          <p:cTn id="60" fill="hold">
                            <p:stCondLst>
                              <p:cond delay="5000"/>
                            </p:stCondLst>
                            <p:childTnLst>
                              <p:par>
                                <p:cTn id="61" presetID="53" presetClass="entr" presetSubtype="16"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childTnLst>
                                </p:cTn>
                              </p:par>
                            </p:childTnLst>
                          </p:cTn>
                        </p:par>
                        <p:par>
                          <p:cTn id="66" fill="hold">
                            <p:stCondLst>
                              <p:cond delay="5500"/>
                            </p:stCondLst>
                            <p:childTnLst>
                              <p:par>
                                <p:cTn id="67" presetID="53" presetClass="entr" presetSubtype="16"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p:cTn id="69" dur="500" fill="hold"/>
                                        <p:tgtEl>
                                          <p:spTgt spid="15"/>
                                        </p:tgtEl>
                                        <p:attrNameLst>
                                          <p:attrName>ppt_w</p:attrName>
                                        </p:attrNameLst>
                                      </p:cBhvr>
                                      <p:tavLst>
                                        <p:tav tm="0">
                                          <p:val>
                                            <p:fltVal val="0"/>
                                          </p:val>
                                        </p:tav>
                                        <p:tav tm="100000">
                                          <p:val>
                                            <p:strVal val="#ppt_w"/>
                                          </p:val>
                                        </p:tav>
                                      </p:tavLst>
                                    </p:anim>
                                    <p:anim calcmode="lin" valueType="num">
                                      <p:cBhvr>
                                        <p:cTn id="70" dur="500" fill="hold"/>
                                        <p:tgtEl>
                                          <p:spTgt spid="15"/>
                                        </p:tgtEl>
                                        <p:attrNameLst>
                                          <p:attrName>ppt_h</p:attrName>
                                        </p:attrNameLst>
                                      </p:cBhvr>
                                      <p:tavLst>
                                        <p:tav tm="0">
                                          <p:val>
                                            <p:fltVal val="0"/>
                                          </p:val>
                                        </p:tav>
                                        <p:tav tm="100000">
                                          <p:val>
                                            <p:strVal val="#ppt_h"/>
                                          </p:val>
                                        </p:tav>
                                      </p:tavLst>
                                    </p:anim>
                                    <p:animEffect transition="in" filter="fade">
                                      <p:cBhvr>
                                        <p:cTn id="7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8" grpId="0" bldLvl="0" animBg="1"/>
      <p:bldP spid="9" grpId="0" bldLvl="0" animBg="1"/>
      <p:bldP spid="10" grpId="0" bldLvl="0" animBg="1"/>
      <p:bldP spid="14" grpId="0" bldLvl="0" animBg="1"/>
      <p:bldP spid="15" grpId="0" bldLvl="0" animBg="1"/>
      <p:bldP spid="16" grpId="0" bldLvl="0" animBg="1"/>
      <p:bldP spid="23" grpId="0"/>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701487" y="2401112"/>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01487" y="3116656"/>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701487" y="3795256"/>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701487" y="4556980"/>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bwMode="auto">
          <a:xfrm>
            <a:off x="1097910" y="2625474"/>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79" name="矩形 78"/>
          <p:cNvSpPr/>
          <p:nvPr/>
        </p:nvSpPr>
        <p:spPr bwMode="auto">
          <a:xfrm>
            <a:off x="1079438" y="3313310"/>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80" name="矩形 79"/>
          <p:cNvSpPr/>
          <p:nvPr/>
        </p:nvSpPr>
        <p:spPr bwMode="auto">
          <a:xfrm>
            <a:off x="1079438" y="3982674"/>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81" name="文本框 12"/>
          <p:cNvSpPr txBox="1"/>
          <p:nvPr/>
        </p:nvSpPr>
        <p:spPr>
          <a:xfrm>
            <a:off x="1522603" y="2484164"/>
            <a:ext cx="3277397" cy="60632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1400" dirty="0"/>
              <a:t>实现对网络爬虫获取的原始网页信息做结构化数据抽取</a:t>
            </a:r>
            <a:endParaRPr lang="zh-CN" altLang="en-US" sz="1400" dirty="0"/>
          </a:p>
        </p:txBody>
      </p:sp>
      <p:sp>
        <p:nvSpPr>
          <p:cNvPr id="82" name="文本框 13"/>
          <p:cNvSpPr txBox="1"/>
          <p:nvPr/>
        </p:nvSpPr>
        <p:spPr>
          <a:xfrm>
            <a:off x="1527594" y="3884996"/>
            <a:ext cx="3277397" cy="60632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1400" dirty="0"/>
              <a:t>支持网页中内嵌各种文档格式的下载与解析</a:t>
            </a:r>
            <a:endParaRPr lang="zh-CN" altLang="en-US" sz="1400" dirty="0"/>
          </a:p>
        </p:txBody>
      </p:sp>
      <p:sp>
        <p:nvSpPr>
          <p:cNvPr id="83" name="文本框 14"/>
          <p:cNvSpPr txBox="1"/>
          <p:nvPr/>
        </p:nvSpPr>
        <p:spPr>
          <a:xfrm>
            <a:off x="1530369" y="3196620"/>
            <a:ext cx="3615146" cy="337015"/>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1400" dirty="0"/>
              <a:t>支持流数据及动态网页信息的抽取</a:t>
            </a:r>
            <a:endParaRPr lang="zh-CN" altLang="en-US" sz="1400" dirty="0"/>
          </a:p>
        </p:txBody>
      </p:sp>
      <p:grpSp>
        <p:nvGrpSpPr>
          <p:cNvPr id="85" name="组合 84"/>
          <p:cNvGrpSpPr/>
          <p:nvPr/>
        </p:nvGrpSpPr>
        <p:grpSpPr>
          <a:xfrm>
            <a:off x="609116" y="261257"/>
            <a:ext cx="1214822" cy="760080"/>
            <a:chOff x="1922078" y="0"/>
            <a:chExt cx="8347844" cy="3447438"/>
          </a:xfrm>
        </p:grpSpPr>
        <p:grpSp>
          <p:nvGrpSpPr>
            <p:cNvPr id="86" name="组合 85"/>
            <p:cNvGrpSpPr/>
            <p:nvPr/>
          </p:nvGrpSpPr>
          <p:grpSpPr>
            <a:xfrm rot="20997101">
              <a:off x="5080902" y="0"/>
              <a:ext cx="659781" cy="793569"/>
              <a:chOff x="9397113" y="1572484"/>
              <a:chExt cx="739439" cy="900000"/>
            </a:xfrm>
          </p:grpSpPr>
          <p:pic>
            <p:nvPicPr>
              <p:cNvPr id="144" name="图片 143"/>
              <p:cNvPicPr>
                <a:picLocks noChangeAspect="1"/>
              </p:cNvPicPr>
              <p:nvPr/>
            </p:nvPicPr>
            <p:blipFill rotWithShape="1">
              <a:blip r:embed="rId2" cstate="print">
                <a:extLst>
                  <a:ext uri="{28A0092B-C50C-407E-A947-70E740481C1C}">
                    <a14:useLocalDpi xmlns:a14="http://schemas.microsoft.com/office/drawing/2010/main" val="0"/>
                  </a:ext>
                </a:extLst>
              </a:blip>
              <a:srcRect l="7621" t="-1409" r="6212" b="16890"/>
              <a:stretch/>
            </p:blipFill>
            <p:spPr>
              <a:xfrm>
                <a:off x="9402521" y="1678027"/>
                <a:ext cx="734031" cy="720000"/>
              </a:xfrm>
              <a:prstGeom prst="rect">
                <a:avLst/>
              </a:prstGeom>
            </p:spPr>
          </p:pic>
          <p:sp>
            <p:nvSpPr>
              <p:cNvPr id="145" name="椭圆 144"/>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rot="2455872">
              <a:off x="9009447" y="1071465"/>
              <a:ext cx="659781" cy="793569"/>
              <a:chOff x="8752405" y="680495"/>
              <a:chExt cx="739439" cy="900000"/>
            </a:xfrm>
          </p:grpSpPr>
          <p:pic>
            <p:nvPicPr>
              <p:cNvPr id="142" name="图片 141"/>
              <p:cNvPicPr>
                <a:picLocks noChangeAspect="1"/>
              </p:cNvPicPr>
              <p:nvPr/>
            </p:nvPicPr>
            <p:blipFill rotWithShape="1">
              <a:blip r:embed="rId3" cstate="print">
                <a:extLst>
                  <a:ext uri="{28A0092B-C50C-407E-A947-70E740481C1C}">
                    <a14:useLocalDpi xmlns:a14="http://schemas.microsoft.com/office/drawing/2010/main" val="0"/>
                  </a:ext>
                </a:extLst>
              </a:blip>
              <a:srcRect l="16849" r="13873" b="27651"/>
              <a:stretch/>
            </p:blipFill>
            <p:spPr>
              <a:xfrm>
                <a:off x="8771844" y="740799"/>
                <a:ext cx="720000" cy="751928"/>
              </a:xfrm>
              <a:prstGeom prst="rect">
                <a:avLst/>
              </a:prstGeom>
            </p:spPr>
          </p:pic>
          <p:sp>
            <p:nvSpPr>
              <p:cNvPr id="143" name="椭圆 142"/>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rot="20539373">
              <a:off x="4239050" y="1051458"/>
              <a:ext cx="642436" cy="793569"/>
              <a:chOff x="7798300" y="2128176"/>
              <a:chExt cx="720000" cy="900000"/>
            </a:xfrm>
          </p:grpSpPr>
          <p:pic>
            <p:nvPicPr>
              <p:cNvPr id="140" name="图片 139"/>
              <p:cNvPicPr>
                <a:picLocks noChangeAspect="1"/>
              </p:cNvPicPr>
              <p:nvPr/>
            </p:nvPicPr>
            <p:blipFill rotWithShape="1">
              <a:blip r:embed="rId4" cstate="print">
                <a:extLst>
                  <a:ext uri="{28A0092B-C50C-407E-A947-70E740481C1C}">
                    <a14:useLocalDpi xmlns:a14="http://schemas.microsoft.com/office/drawing/2010/main" val="0"/>
                  </a:ext>
                </a:extLst>
              </a:blip>
              <a:srcRect l="17059" t="11812" r="20535" b="18535"/>
              <a:stretch/>
            </p:blipFill>
            <p:spPr>
              <a:xfrm>
                <a:off x="7835765" y="2190111"/>
                <a:ext cx="645071" cy="720000"/>
              </a:xfrm>
              <a:prstGeom prst="rect">
                <a:avLst/>
              </a:prstGeom>
            </p:spPr>
          </p:pic>
          <p:sp>
            <p:nvSpPr>
              <p:cNvPr id="141" name="椭圆 140"/>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rot="622440">
              <a:off x="6257266" y="1278812"/>
              <a:ext cx="643355" cy="793569"/>
              <a:chOff x="5457544" y="2382484"/>
              <a:chExt cx="721030" cy="900000"/>
            </a:xfrm>
          </p:grpSpPr>
          <p:pic>
            <p:nvPicPr>
              <p:cNvPr id="138" name="图片 1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139" name="椭圆 138"/>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0" name="组合 89"/>
            <p:cNvGrpSpPr/>
            <p:nvPr/>
          </p:nvGrpSpPr>
          <p:grpSpPr>
            <a:xfrm rot="713899">
              <a:off x="6982111" y="246490"/>
              <a:ext cx="642436" cy="811512"/>
              <a:chOff x="2594245" y="3143107"/>
              <a:chExt cx="720000" cy="920349"/>
            </a:xfrm>
          </p:grpSpPr>
          <p:pic>
            <p:nvPicPr>
              <p:cNvPr id="136" name="图片 135"/>
              <p:cNvPicPr>
                <a:picLocks noChangeAspect="1"/>
              </p:cNvPicPr>
              <p:nvPr/>
            </p:nvPicPr>
            <p:blipFill rotWithShape="1">
              <a:blip r:embed="rId6" cstate="print">
                <a:extLst>
                  <a:ext uri="{28A0092B-C50C-407E-A947-70E740481C1C}">
                    <a14:useLocalDpi xmlns:a14="http://schemas.microsoft.com/office/drawing/2010/main" val="0"/>
                  </a:ext>
                </a:extLst>
              </a:blip>
              <a:srcRect l="17103" r="18740" b="27941"/>
              <a:stretch/>
            </p:blipFill>
            <p:spPr>
              <a:xfrm>
                <a:off x="2624542" y="3143107"/>
                <a:ext cx="641048" cy="720000"/>
              </a:xfrm>
              <a:prstGeom prst="rect">
                <a:avLst/>
              </a:prstGeom>
            </p:spPr>
          </p:pic>
          <p:sp>
            <p:nvSpPr>
              <p:cNvPr id="137" name="椭圆 136"/>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rot="20351331">
              <a:off x="2986611" y="357756"/>
              <a:ext cx="642436" cy="793569"/>
              <a:chOff x="3277182" y="773323"/>
              <a:chExt cx="720000" cy="900000"/>
            </a:xfrm>
          </p:grpSpPr>
          <p:sp>
            <p:nvSpPr>
              <p:cNvPr id="134" name="椭圆 133"/>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5" name="图片 1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92" name="组合 91"/>
            <p:cNvGrpSpPr/>
            <p:nvPr/>
          </p:nvGrpSpPr>
          <p:grpSpPr>
            <a:xfrm rot="1912890">
              <a:off x="7930945" y="1382649"/>
              <a:ext cx="648427" cy="793569"/>
              <a:chOff x="5384758" y="1250900"/>
              <a:chExt cx="726714" cy="900000"/>
            </a:xfrm>
          </p:grpSpPr>
          <p:sp>
            <p:nvSpPr>
              <p:cNvPr id="132" name="椭圆 131"/>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3" name="图片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93" name="组合 92"/>
            <p:cNvGrpSpPr/>
            <p:nvPr/>
          </p:nvGrpSpPr>
          <p:grpSpPr>
            <a:xfrm rot="1354213">
              <a:off x="7092076" y="1228721"/>
              <a:ext cx="642436" cy="793569"/>
              <a:chOff x="3639753" y="2488176"/>
              <a:chExt cx="720000" cy="900000"/>
            </a:xfrm>
          </p:grpSpPr>
          <p:sp>
            <p:nvSpPr>
              <p:cNvPr id="130" name="椭圆 129"/>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1" name="图片 1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94" name="组合 93"/>
            <p:cNvGrpSpPr/>
            <p:nvPr/>
          </p:nvGrpSpPr>
          <p:grpSpPr>
            <a:xfrm rot="19874646">
              <a:off x="3552291" y="1752953"/>
              <a:ext cx="647730" cy="793569"/>
              <a:chOff x="4707387" y="271511"/>
              <a:chExt cx="725933" cy="900000"/>
            </a:xfrm>
          </p:grpSpPr>
          <p:sp>
            <p:nvSpPr>
              <p:cNvPr id="128" name="椭圆 127"/>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9" name="图片 1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95" name="组合 94"/>
            <p:cNvGrpSpPr/>
            <p:nvPr/>
          </p:nvGrpSpPr>
          <p:grpSpPr>
            <a:xfrm>
              <a:off x="5902457" y="519563"/>
              <a:ext cx="647456" cy="793569"/>
              <a:chOff x="4355614" y="1671769"/>
              <a:chExt cx="725626" cy="900000"/>
            </a:xfrm>
          </p:grpSpPr>
          <p:sp>
            <p:nvSpPr>
              <p:cNvPr id="126" name="椭圆 125"/>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7" name="图片 1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96" name="组合 95"/>
            <p:cNvGrpSpPr/>
            <p:nvPr/>
          </p:nvGrpSpPr>
          <p:grpSpPr>
            <a:xfrm rot="3261331">
              <a:off x="8178834" y="2216888"/>
              <a:ext cx="645495" cy="803045"/>
              <a:chOff x="6534782" y="2204846"/>
              <a:chExt cx="732066" cy="900000"/>
            </a:xfrm>
          </p:grpSpPr>
          <p:sp>
            <p:nvSpPr>
              <p:cNvPr id="124" name="椭圆 123"/>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5" name="图片 1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97" name="组合 96"/>
            <p:cNvGrpSpPr/>
            <p:nvPr/>
          </p:nvGrpSpPr>
          <p:grpSpPr>
            <a:xfrm rot="1881527">
              <a:off x="8180043" y="493339"/>
              <a:ext cx="646830" cy="793569"/>
              <a:chOff x="5993772" y="258109"/>
              <a:chExt cx="724925" cy="900000"/>
            </a:xfrm>
          </p:grpSpPr>
          <p:sp>
            <p:nvSpPr>
              <p:cNvPr id="122" name="椭圆 121"/>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3" name="图片 1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98" name="组合 97"/>
            <p:cNvGrpSpPr/>
            <p:nvPr/>
          </p:nvGrpSpPr>
          <p:grpSpPr>
            <a:xfrm rot="3066563">
              <a:off x="9550518" y="2274810"/>
              <a:ext cx="635764" cy="803045"/>
              <a:chOff x="8806213" y="2910111"/>
              <a:chExt cx="721030" cy="900000"/>
            </a:xfrm>
          </p:grpSpPr>
          <p:sp>
            <p:nvSpPr>
              <p:cNvPr id="120" name="椭圆 119"/>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1" name="图片 12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99" name="组合 98"/>
            <p:cNvGrpSpPr/>
            <p:nvPr/>
          </p:nvGrpSpPr>
          <p:grpSpPr>
            <a:xfrm rot="20849518">
              <a:off x="5023848" y="1251597"/>
              <a:ext cx="644890" cy="793569"/>
              <a:chOff x="7330781" y="818297"/>
              <a:chExt cx="722751" cy="900000"/>
            </a:xfrm>
          </p:grpSpPr>
          <p:sp>
            <p:nvSpPr>
              <p:cNvPr id="118" name="椭圆 117"/>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9" name="图片 1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100" name="组合 99"/>
            <p:cNvGrpSpPr/>
            <p:nvPr/>
          </p:nvGrpSpPr>
          <p:grpSpPr>
            <a:xfrm rot="19756194">
              <a:off x="1922078" y="1474933"/>
              <a:ext cx="653202" cy="793569"/>
              <a:chOff x="2213446" y="1768419"/>
              <a:chExt cx="732066" cy="900000"/>
            </a:xfrm>
          </p:grpSpPr>
          <p:pic>
            <p:nvPicPr>
              <p:cNvPr id="116" name="图片 1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117" name="椭圆 116"/>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1" name="直接连接符 100"/>
            <p:cNvCxnSpPr>
              <a:stCxn id="128"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17"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34"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41"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45"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26"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18"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9"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37"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30"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2"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2"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43"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20"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24"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6" name="矩形 145"/>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4" name="组合 153"/>
          <p:cNvGrpSpPr/>
          <p:nvPr/>
        </p:nvGrpSpPr>
        <p:grpSpPr>
          <a:xfrm>
            <a:off x="655309" y="1032131"/>
            <a:ext cx="10477147" cy="66943"/>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2" name="文本框 335"/>
          <p:cNvSpPr txBox="1"/>
          <p:nvPr/>
        </p:nvSpPr>
        <p:spPr>
          <a:xfrm>
            <a:off x="2151737" y="269536"/>
            <a:ext cx="7366119" cy="707886"/>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smtClean="0"/>
              <a:t>系统框架：开源情报之具体处理</a:t>
            </a:r>
            <a:endParaRPr lang="zh-CN" altLang="en-US" dirty="0"/>
          </a:p>
        </p:txBody>
      </p:sp>
      <p:sp>
        <p:nvSpPr>
          <p:cNvPr id="163" name="文本框 12"/>
          <p:cNvSpPr txBox="1"/>
          <p:nvPr/>
        </p:nvSpPr>
        <p:spPr>
          <a:xfrm>
            <a:off x="1115569" y="1377522"/>
            <a:ext cx="3277397" cy="553998"/>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2400" b="1" dirty="0"/>
              <a:t>情报采编报子系统</a:t>
            </a:r>
          </a:p>
        </p:txBody>
      </p:sp>
      <p:cxnSp>
        <p:nvCxnSpPr>
          <p:cNvPr id="164" name="直接连接符 163"/>
          <p:cNvCxnSpPr/>
          <p:nvPr/>
        </p:nvCxnSpPr>
        <p:spPr>
          <a:xfrm>
            <a:off x="640272" y="5426702"/>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5" name="矩形 164"/>
          <p:cNvSpPr/>
          <p:nvPr/>
        </p:nvSpPr>
        <p:spPr bwMode="auto">
          <a:xfrm>
            <a:off x="1018223" y="4852396"/>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166" name="文本框 13"/>
          <p:cNvSpPr txBox="1"/>
          <p:nvPr/>
        </p:nvSpPr>
        <p:spPr>
          <a:xfrm>
            <a:off x="1466379" y="4754718"/>
            <a:ext cx="3936894" cy="630942"/>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1400" dirty="0"/>
              <a:t>对通过各接口获取的数据，有些需要识别其应用层协议、数据解密之后再抽取其结构化的数据</a:t>
            </a:r>
            <a:endParaRPr lang="zh-CN" altLang="en-US" sz="1400" b="1" dirty="0"/>
          </a:p>
        </p:txBody>
      </p:sp>
      <p:pic>
        <p:nvPicPr>
          <p:cNvPr id="23556" name="Picture 4" descr="https://ss2.bdstatic.com/70cFvnSh_Q1YnxGkpoWK1HF6hhy/it/u=3809721700,2097927476&amp;fm=23&amp;gp=0.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23911" y="2102908"/>
            <a:ext cx="4826819" cy="3415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2946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bwMode="auto">
          <a:xfrm>
            <a:off x="1064142" y="2704244"/>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79" name="矩形 78"/>
          <p:cNvSpPr/>
          <p:nvPr/>
        </p:nvSpPr>
        <p:spPr bwMode="auto">
          <a:xfrm>
            <a:off x="1079438" y="3313310"/>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80" name="矩形 79"/>
          <p:cNvSpPr/>
          <p:nvPr/>
        </p:nvSpPr>
        <p:spPr bwMode="auto">
          <a:xfrm>
            <a:off x="1079438" y="3982674"/>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81" name="文本框 12"/>
          <p:cNvSpPr txBox="1"/>
          <p:nvPr/>
        </p:nvSpPr>
        <p:spPr>
          <a:xfrm>
            <a:off x="1522603" y="2484164"/>
            <a:ext cx="3277397" cy="60632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1400" dirty="0"/>
              <a:t>底层挖掘，即实现文本挖掘的预处理和通用挖掘流程，形成挖掘资料库</a:t>
            </a:r>
            <a:endParaRPr lang="zh-CN" altLang="en-US" sz="1400" dirty="0"/>
          </a:p>
        </p:txBody>
      </p:sp>
      <p:sp>
        <p:nvSpPr>
          <p:cNvPr id="82" name="文本框 13"/>
          <p:cNvSpPr txBox="1"/>
          <p:nvPr/>
        </p:nvSpPr>
        <p:spPr>
          <a:xfrm>
            <a:off x="1527594" y="3884996"/>
            <a:ext cx="3277397" cy="60632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1400" dirty="0"/>
              <a:t>定向跟踪，对特定关注对象的定向跟踪分析</a:t>
            </a:r>
            <a:endParaRPr lang="zh-CN" altLang="en-US" sz="1400" dirty="0"/>
          </a:p>
        </p:txBody>
      </p:sp>
      <p:sp>
        <p:nvSpPr>
          <p:cNvPr id="83" name="文本框 14"/>
          <p:cNvSpPr txBox="1"/>
          <p:nvPr/>
        </p:nvSpPr>
        <p:spPr>
          <a:xfrm>
            <a:off x="1530369" y="3196620"/>
            <a:ext cx="3615146" cy="60632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1400" dirty="0"/>
              <a:t>实时存储，以数据库和文件两种形式存储并索引，按策略做更新，实现多维度检索库</a:t>
            </a:r>
            <a:endParaRPr lang="zh-CN" altLang="en-US" sz="1400" dirty="0"/>
          </a:p>
        </p:txBody>
      </p:sp>
      <p:grpSp>
        <p:nvGrpSpPr>
          <p:cNvPr id="85" name="组合 84"/>
          <p:cNvGrpSpPr/>
          <p:nvPr/>
        </p:nvGrpSpPr>
        <p:grpSpPr>
          <a:xfrm>
            <a:off x="609116" y="261257"/>
            <a:ext cx="1214822" cy="760080"/>
            <a:chOff x="1922078" y="0"/>
            <a:chExt cx="8347844" cy="3447438"/>
          </a:xfrm>
        </p:grpSpPr>
        <p:grpSp>
          <p:nvGrpSpPr>
            <p:cNvPr id="86" name="组合 85"/>
            <p:cNvGrpSpPr/>
            <p:nvPr/>
          </p:nvGrpSpPr>
          <p:grpSpPr>
            <a:xfrm rot="20997101">
              <a:off x="5080902" y="0"/>
              <a:ext cx="659781" cy="793569"/>
              <a:chOff x="9397113" y="1572484"/>
              <a:chExt cx="739439" cy="900000"/>
            </a:xfrm>
          </p:grpSpPr>
          <p:pic>
            <p:nvPicPr>
              <p:cNvPr id="144" name="图片 143"/>
              <p:cNvPicPr>
                <a:picLocks noChangeAspect="1"/>
              </p:cNvPicPr>
              <p:nvPr/>
            </p:nvPicPr>
            <p:blipFill rotWithShape="1">
              <a:blip r:embed="rId2" cstate="print">
                <a:extLst>
                  <a:ext uri="{28A0092B-C50C-407E-A947-70E740481C1C}">
                    <a14:useLocalDpi xmlns:a14="http://schemas.microsoft.com/office/drawing/2010/main" val="0"/>
                  </a:ext>
                </a:extLst>
              </a:blip>
              <a:srcRect l="7621" t="-1409" r="6212" b="16890"/>
              <a:stretch/>
            </p:blipFill>
            <p:spPr>
              <a:xfrm>
                <a:off x="9402521" y="1678027"/>
                <a:ext cx="734031" cy="720000"/>
              </a:xfrm>
              <a:prstGeom prst="rect">
                <a:avLst/>
              </a:prstGeom>
            </p:spPr>
          </p:pic>
          <p:sp>
            <p:nvSpPr>
              <p:cNvPr id="145" name="椭圆 144"/>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rot="2455872">
              <a:off x="9009447" y="1071465"/>
              <a:ext cx="659781" cy="793569"/>
              <a:chOff x="8752405" y="680495"/>
              <a:chExt cx="739439" cy="900000"/>
            </a:xfrm>
          </p:grpSpPr>
          <p:pic>
            <p:nvPicPr>
              <p:cNvPr id="142" name="图片 141"/>
              <p:cNvPicPr>
                <a:picLocks noChangeAspect="1"/>
              </p:cNvPicPr>
              <p:nvPr/>
            </p:nvPicPr>
            <p:blipFill rotWithShape="1">
              <a:blip r:embed="rId3" cstate="print">
                <a:extLst>
                  <a:ext uri="{28A0092B-C50C-407E-A947-70E740481C1C}">
                    <a14:useLocalDpi xmlns:a14="http://schemas.microsoft.com/office/drawing/2010/main" val="0"/>
                  </a:ext>
                </a:extLst>
              </a:blip>
              <a:srcRect l="16849" r="13873" b="27651"/>
              <a:stretch/>
            </p:blipFill>
            <p:spPr>
              <a:xfrm>
                <a:off x="8771844" y="740799"/>
                <a:ext cx="720000" cy="751928"/>
              </a:xfrm>
              <a:prstGeom prst="rect">
                <a:avLst/>
              </a:prstGeom>
            </p:spPr>
          </p:pic>
          <p:sp>
            <p:nvSpPr>
              <p:cNvPr id="143" name="椭圆 142"/>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rot="20539373">
              <a:off x="4239050" y="1051458"/>
              <a:ext cx="642436" cy="793569"/>
              <a:chOff x="7798300" y="2128176"/>
              <a:chExt cx="720000" cy="900000"/>
            </a:xfrm>
          </p:grpSpPr>
          <p:pic>
            <p:nvPicPr>
              <p:cNvPr id="140" name="图片 139"/>
              <p:cNvPicPr>
                <a:picLocks noChangeAspect="1"/>
              </p:cNvPicPr>
              <p:nvPr/>
            </p:nvPicPr>
            <p:blipFill rotWithShape="1">
              <a:blip r:embed="rId4" cstate="print">
                <a:extLst>
                  <a:ext uri="{28A0092B-C50C-407E-A947-70E740481C1C}">
                    <a14:useLocalDpi xmlns:a14="http://schemas.microsoft.com/office/drawing/2010/main" val="0"/>
                  </a:ext>
                </a:extLst>
              </a:blip>
              <a:srcRect l="17059" t="11812" r="20535" b="18535"/>
              <a:stretch/>
            </p:blipFill>
            <p:spPr>
              <a:xfrm>
                <a:off x="7835765" y="2190111"/>
                <a:ext cx="645071" cy="720000"/>
              </a:xfrm>
              <a:prstGeom prst="rect">
                <a:avLst/>
              </a:prstGeom>
            </p:spPr>
          </p:pic>
          <p:sp>
            <p:nvSpPr>
              <p:cNvPr id="141" name="椭圆 140"/>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rot="622440">
              <a:off x="6257266" y="1278812"/>
              <a:ext cx="643355" cy="793569"/>
              <a:chOff x="5457544" y="2382484"/>
              <a:chExt cx="721030" cy="900000"/>
            </a:xfrm>
          </p:grpSpPr>
          <p:pic>
            <p:nvPicPr>
              <p:cNvPr id="138" name="图片 1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139" name="椭圆 138"/>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0" name="组合 89"/>
            <p:cNvGrpSpPr/>
            <p:nvPr/>
          </p:nvGrpSpPr>
          <p:grpSpPr>
            <a:xfrm rot="713899">
              <a:off x="6982111" y="246490"/>
              <a:ext cx="642436" cy="811512"/>
              <a:chOff x="2594245" y="3143107"/>
              <a:chExt cx="720000" cy="920349"/>
            </a:xfrm>
          </p:grpSpPr>
          <p:pic>
            <p:nvPicPr>
              <p:cNvPr id="136" name="图片 135"/>
              <p:cNvPicPr>
                <a:picLocks noChangeAspect="1"/>
              </p:cNvPicPr>
              <p:nvPr/>
            </p:nvPicPr>
            <p:blipFill rotWithShape="1">
              <a:blip r:embed="rId6" cstate="print">
                <a:extLst>
                  <a:ext uri="{28A0092B-C50C-407E-A947-70E740481C1C}">
                    <a14:useLocalDpi xmlns:a14="http://schemas.microsoft.com/office/drawing/2010/main" val="0"/>
                  </a:ext>
                </a:extLst>
              </a:blip>
              <a:srcRect l="17103" r="18740" b="27941"/>
              <a:stretch/>
            </p:blipFill>
            <p:spPr>
              <a:xfrm>
                <a:off x="2624542" y="3143107"/>
                <a:ext cx="641048" cy="720000"/>
              </a:xfrm>
              <a:prstGeom prst="rect">
                <a:avLst/>
              </a:prstGeom>
            </p:spPr>
          </p:pic>
          <p:sp>
            <p:nvSpPr>
              <p:cNvPr id="137" name="椭圆 136"/>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rot="20351331">
              <a:off x="2986611" y="357756"/>
              <a:ext cx="642436" cy="793569"/>
              <a:chOff x="3277182" y="773323"/>
              <a:chExt cx="720000" cy="900000"/>
            </a:xfrm>
          </p:grpSpPr>
          <p:sp>
            <p:nvSpPr>
              <p:cNvPr id="134" name="椭圆 133"/>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5" name="图片 1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92" name="组合 91"/>
            <p:cNvGrpSpPr/>
            <p:nvPr/>
          </p:nvGrpSpPr>
          <p:grpSpPr>
            <a:xfrm rot="1912890">
              <a:off x="7930945" y="1382649"/>
              <a:ext cx="648427" cy="793569"/>
              <a:chOff x="5384758" y="1250900"/>
              <a:chExt cx="726714" cy="900000"/>
            </a:xfrm>
          </p:grpSpPr>
          <p:sp>
            <p:nvSpPr>
              <p:cNvPr id="132" name="椭圆 131"/>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3" name="图片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93" name="组合 92"/>
            <p:cNvGrpSpPr/>
            <p:nvPr/>
          </p:nvGrpSpPr>
          <p:grpSpPr>
            <a:xfrm rot="1354213">
              <a:off x="7092076" y="1228721"/>
              <a:ext cx="642436" cy="793569"/>
              <a:chOff x="3639753" y="2488176"/>
              <a:chExt cx="720000" cy="900000"/>
            </a:xfrm>
          </p:grpSpPr>
          <p:sp>
            <p:nvSpPr>
              <p:cNvPr id="130" name="椭圆 129"/>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1" name="图片 1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94" name="组合 93"/>
            <p:cNvGrpSpPr/>
            <p:nvPr/>
          </p:nvGrpSpPr>
          <p:grpSpPr>
            <a:xfrm rot="19874646">
              <a:off x="3552291" y="1752953"/>
              <a:ext cx="647730" cy="793569"/>
              <a:chOff x="4707387" y="271511"/>
              <a:chExt cx="725933" cy="900000"/>
            </a:xfrm>
          </p:grpSpPr>
          <p:sp>
            <p:nvSpPr>
              <p:cNvPr id="128" name="椭圆 127"/>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9" name="图片 1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95" name="组合 94"/>
            <p:cNvGrpSpPr/>
            <p:nvPr/>
          </p:nvGrpSpPr>
          <p:grpSpPr>
            <a:xfrm>
              <a:off x="5902457" y="519563"/>
              <a:ext cx="647456" cy="793569"/>
              <a:chOff x="4355614" y="1671769"/>
              <a:chExt cx="725626" cy="900000"/>
            </a:xfrm>
          </p:grpSpPr>
          <p:sp>
            <p:nvSpPr>
              <p:cNvPr id="126" name="椭圆 125"/>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7" name="图片 1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96" name="组合 95"/>
            <p:cNvGrpSpPr/>
            <p:nvPr/>
          </p:nvGrpSpPr>
          <p:grpSpPr>
            <a:xfrm rot="3261331">
              <a:off x="8178834" y="2216888"/>
              <a:ext cx="645495" cy="803045"/>
              <a:chOff x="6534782" y="2204846"/>
              <a:chExt cx="732066" cy="900000"/>
            </a:xfrm>
          </p:grpSpPr>
          <p:sp>
            <p:nvSpPr>
              <p:cNvPr id="124" name="椭圆 123"/>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5" name="图片 1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97" name="组合 96"/>
            <p:cNvGrpSpPr/>
            <p:nvPr/>
          </p:nvGrpSpPr>
          <p:grpSpPr>
            <a:xfrm rot="1881527">
              <a:off x="8180043" y="493339"/>
              <a:ext cx="646830" cy="793569"/>
              <a:chOff x="5993772" y="258109"/>
              <a:chExt cx="724925" cy="900000"/>
            </a:xfrm>
          </p:grpSpPr>
          <p:sp>
            <p:nvSpPr>
              <p:cNvPr id="122" name="椭圆 121"/>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3" name="图片 1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98" name="组合 97"/>
            <p:cNvGrpSpPr/>
            <p:nvPr/>
          </p:nvGrpSpPr>
          <p:grpSpPr>
            <a:xfrm rot="3066563">
              <a:off x="9550518" y="2274810"/>
              <a:ext cx="635764" cy="803045"/>
              <a:chOff x="8806213" y="2910111"/>
              <a:chExt cx="721030" cy="900000"/>
            </a:xfrm>
          </p:grpSpPr>
          <p:sp>
            <p:nvSpPr>
              <p:cNvPr id="120" name="椭圆 119"/>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1" name="图片 12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99" name="组合 98"/>
            <p:cNvGrpSpPr/>
            <p:nvPr/>
          </p:nvGrpSpPr>
          <p:grpSpPr>
            <a:xfrm rot="20849518">
              <a:off x="5023848" y="1251597"/>
              <a:ext cx="644890" cy="793569"/>
              <a:chOff x="7330781" y="818297"/>
              <a:chExt cx="722751" cy="900000"/>
            </a:xfrm>
          </p:grpSpPr>
          <p:sp>
            <p:nvSpPr>
              <p:cNvPr id="118" name="椭圆 117"/>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9" name="图片 1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100" name="组合 99"/>
            <p:cNvGrpSpPr/>
            <p:nvPr/>
          </p:nvGrpSpPr>
          <p:grpSpPr>
            <a:xfrm rot="19756194">
              <a:off x="1922078" y="1474933"/>
              <a:ext cx="653202" cy="793569"/>
              <a:chOff x="2213446" y="1768419"/>
              <a:chExt cx="732066" cy="900000"/>
            </a:xfrm>
          </p:grpSpPr>
          <p:pic>
            <p:nvPicPr>
              <p:cNvPr id="116" name="图片 1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117" name="椭圆 116"/>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1" name="直接连接符 100"/>
            <p:cNvCxnSpPr>
              <a:stCxn id="128"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17"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34"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41"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45"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26"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18"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9"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37"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30"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2"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2"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43"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20"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24"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6" name="矩形 145"/>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4" name="组合 153"/>
          <p:cNvGrpSpPr/>
          <p:nvPr/>
        </p:nvGrpSpPr>
        <p:grpSpPr>
          <a:xfrm>
            <a:off x="655309" y="1032131"/>
            <a:ext cx="10477147" cy="66943"/>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2" name="文本框 335"/>
          <p:cNvSpPr txBox="1"/>
          <p:nvPr/>
        </p:nvSpPr>
        <p:spPr>
          <a:xfrm>
            <a:off x="2151737" y="269536"/>
            <a:ext cx="7366119" cy="707886"/>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smtClean="0"/>
              <a:t>系统框架：开源情报之具体处理</a:t>
            </a:r>
            <a:endParaRPr lang="zh-CN" altLang="en-US" dirty="0"/>
          </a:p>
        </p:txBody>
      </p:sp>
      <p:sp>
        <p:nvSpPr>
          <p:cNvPr id="163" name="文本框 12"/>
          <p:cNvSpPr txBox="1"/>
          <p:nvPr/>
        </p:nvSpPr>
        <p:spPr>
          <a:xfrm>
            <a:off x="1115569" y="1377522"/>
            <a:ext cx="3277397" cy="511807"/>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pPr lvl="0"/>
            <a:r>
              <a:rPr lang="zh-CN" altLang="zh-CN" sz="2400" b="1" dirty="0"/>
              <a:t>情报感知分析子系统</a:t>
            </a:r>
            <a:endParaRPr lang="zh-CN" altLang="zh-CN" sz="2400" dirty="0"/>
          </a:p>
        </p:txBody>
      </p:sp>
      <p:sp>
        <p:nvSpPr>
          <p:cNvPr id="165" name="矩形 164"/>
          <p:cNvSpPr/>
          <p:nvPr/>
        </p:nvSpPr>
        <p:spPr bwMode="auto">
          <a:xfrm>
            <a:off x="1083798" y="4789334"/>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166" name="文本框 13"/>
          <p:cNvSpPr txBox="1"/>
          <p:nvPr/>
        </p:nvSpPr>
        <p:spPr>
          <a:xfrm>
            <a:off x="1518663" y="4624781"/>
            <a:ext cx="3873825" cy="630942"/>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1400" dirty="0" smtClean="0"/>
              <a:t>热点</a:t>
            </a:r>
            <a:r>
              <a:rPr lang="zh-CN" altLang="zh-CN" sz="1400" dirty="0"/>
              <a:t>挖掘，热点信息自动聚类，通过</a:t>
            </a:r>
            <a:r>
              <a:rPr lang="zh-CN" altLang="zh-CN" sz="1400" dirty="0" smtClean="0"/>
              <a:t>机器学习</a:t>
            </a:r>
            <a:r>
              <a:rPr lang="en-US" altLang="zh-CN" sz="1400" dirty="0" smtClean="0"/>
              <a:t>     </a:t>
            </a:r>
            <a:r>
              <a:rPr lang="zh-CN" altLang="zh-CN" sz="1400" dirty="0" smtClean="0"/>
              <a:t>自动</a:t>
            </a:r>
            <a:r>
              <a:rPr lang="zh-CN" altLang="zh-CN" sz="1400" dirty="0"/>
              <a:t>发现热点</a:t>
            </a:r>
            <a:endParaRPr lang="zh-CN" altLang="en-US" sz="1400" b="1" dirty="0"/>
          </a:p>
        </p:txBody>
      </p:sp>
      <p:pic>
        <p:nvPicPr>
          <p:cNvPr id="153" name="图片 152" descr="C:\Users\Administrator\AppData\Roaming\Tencent\Users\21811376\QQ\WinTemp\RichOle\({@0BUU3@185W(3EJLU54LM.png"/>
          <p:cNvPicPr/>
          <p:nvPr/>
        </p:nvPicPr>
        <p:blipFill>
          <a:blip r:embed="rId17">
            <a:extLst>
              <a:ext uri="{28A0092B-C50C-407E-A947-70E740481C1C}">
                <a14:useLocalDpi xmlns:a14="http://schemas.microsoft.com/office/drawing/2010/main" val="0"/>
              </a:ext>
            </a:extLst>
          </a:blip>
          <a:srcRect/>
          <a:stretch>
            <a:fillRect/>
          </a:stretch>
        </p:blipFill>
        <p:spPr bwMode="auto">
          <a:xfrm>
            <a:off x="6642250" y="1377522"/>
            <a:ext cx="4219575" cy="4978400"/>
          </a:xfrm>
          <a:prstGeom prst="rect">
            <a:avLst/>
          </a:prstGeom>
          <a:noFill/>
          <a:ln>
            <a:noFill/>
          </a:ln>
        </p:spPr>
      </p:pic>
      <p:sp>
        <p:nvSpPr>
          <p:cNvPr id="167" name="矩形 166"/>
          <p:cNvSpPr/>
          <p:nvPr/>
        </p:nvSpPr>
        <p:spPr bwMode="auto">
          <a:xfrm>
            <a:off x="1083798" y="5452406"/>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168" name="文本框 13"/>
          <p:cNvSpPr txBox="1"/>
          <p:nvPr/>
        </p:nvSpPr>
        <p:spPr>
          <a:xfrm>
            <a:off x="1499871" y="5287853"/>
            <a:ext cx="3892618" cy="361637"/>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1400" dirty="0"/>
              <a:t>统计分析，支持对入库信息的智能统计报表</a:t>
            </a:r>
            <a:endParaRPr lang="zh-CN" altLang="en-US" sz="1400" b="1" dirty="0"/>
          </a:p>
        </p:txBody>
      </p:sp>
      <p:sp>
        <p:nvSpPr>
          <p:cNvPr id="169" name="矩形 168"/>
          <p:cNvSpPr/>
          <p:nvPr/>
        </p:nvSpPr>
        <p:spPr bwMode="auto">
          <a:xfrm>
            <a:off x="1080603" y="6007466"/>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170" name="文本框 13"/>
          <p:cNvSpPr txBox="1"/>
          <p:nvPr/>
        </p:nvSpPr>
        <p:spPr>
          <a:xfrm>
            <a:off x="1499871" y="5909626"/>
            <a:ext cx="3872196" cy="630942"/>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zh-CN" sz="1400" dirty="0"/>
              <a:t>演变分析，关注对象的发展、扩散、分布等分析</a:t>
            </a:r>
            <a:endParaRPr lang="zh-CN" altLang="en-US" sz="1400" b="1" dirty="0"/>
          </a:p>
        </p:txBody>
      </p:sp>
    </p:spTree>
    <p:extLst>
      <p:ext uri="{BB962C8B-B14F-4D97-AF65-F5344CB8AC3E}">
        <p14:creationId xmlns:p14="http://schemas.microsoft.com/office/powerpoint/2010/main" val="9516041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Freeform 12"/>
          <p:cNvSpPr/>
          <p:nvPr/>
        </p:nvSpPr>
        <p:spPr bwMode="auto">
          <a:xfrm flipH="1" flipV="1">
            <a:off x="9197814" y="6507332"/>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AutoShape 8" descr="“服务器 成本”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nvGrpSpPr>
          <p:cNvPr id="103" name="组合 102"/>
          <p:cNvGrpSpPr/>
          <p:nvPr/>
        </p:nvGrpSpPr>
        <p:grpSpPr>
          <a:xfrm>
            <a:off x="609116" y="261257"/>
            <a:ext cx="1214822" cy="760080"/>
            <a:chOff x="1922078" y="0"/>
            <a:chExt cx="8347844" cy="3447438"/>
          </a:xfrm>
        </p:grpSpPr>
        <p:grpSp>
          <p:nvGrpSpPr>
            <p:cNvPr id="104" name="组合 103"/>
            <p:cNvGrpSpPr/>
            <p:nvPr/>
          </p:nvGrpSpPr>
          <p:grpSpPr>
            <a:xfrm rot="20997101">
              <a:off x="5080902" y="0"/>
              <a:ext cx="659781" cy="793569"/>
              <a:chOff x="9397113" y="1572484"/>
              <a:chExt cx="739439" cy="900000"/>
            </a:xfrm>
          </p:grpSpPr>
          <p:pic>
            <p:nvPicPr>
              <p:cNvPr id="162" name="图片 161"/>
              <p:cNvPicPr>
                <a:picLocks noChangeAspect="1"/>
              </p:cNvPicPr>
              <p:nvPr/>
            </p:nvPicPr>
            <p:blipFill rotWithShape="1">
              <a:blip r:embed="rId3" cstate="print">
                <a:extLst>
                  <a:ext uri="{28A0092B-C50C-407E-A947-70E740481C1C}">
                    <a14:useLocalDpi xmlns:a14="http://schemas.microsoft.com/office/drawing/2010/main" val="0"/>
                  </a:ext>
                </a:extLst>
              </a:blip>
              <a:srcRect l="7621" t="-1409" r="6212" b="16890"/>
              <a:stretch>
                <a:fillRect/>
              </a:stretch>
            </p:blipFill>
            <p:spPr>
              <a:xfrm>
                <a:off x="9402521" y="1678027"/>
                <a:ext cx="734031" cy="720000"/>
              </a:xfrm>
              <a:prstGeom prst="rect">
                <a:avLst/>
              </a:prstGeom>
            </p:spPr>
          </p:pic>
          <p:sp>
            <p:nvSpPr>
              <p:cNvPr id="163" name="椭圆 162"/>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rot="2455872">
              <a:off x="9009447" y="1071465"/>
              <a:ext cx="659781" cy="793569"/>
              <a:chOff x="8752405" y="680495"/>
              <a:chExt cx="739439" cy="900000"/>
            </a:xfrm>
          </p:grpSpPr>
          <p:pic>
            <p:nvPicPr>
              <p:cNvPr id="160" name="图片 159"/>
              <p:cNvPicPr>
                <a:picLocks noChangeAspect="1"/>
              </p:cNvPicPr>
              <p:nvPr/>
            </p:nvPicPr>
            <p:blipFill rotWithShape="1">
              <a:blip r:embed="rId4" cstate="print">
                <a:extLst>
                  <a:ext uri="{28A0092B-C50C-407E-A947-70E740481C1C}">
                    <a14:useLocalDpi xmlns:a14="http://schemas.microsoft.com/office/drawing/2010/main" val="0"/>
                  </a:ext>
                </a:extLst>
              </a:blip>
              <a:srcRect l="16849" r="13873" b="27651"/>
              <a:stretch>
                <a:fillRect/>
              </a:stretch>
            </p:blipFill>
            <p:spPr>
              <a:xfrm>
                <a:off x="8771844" y="740799"/>
                <a:ext cx="720000" cy="751928"/>
              </a:xfrm>
              <a:prstGeom prst="rect">
                <a:avLst/>
              </a:prstGeom>
            </p:spPr>
          </p:pic>
          <p:sp>
            <p:nvSpPr>
              <p:cNvPr id="161" name="椭圆 160"/>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rot="20539373">
              <a:off x="4239050" y="1051458"/>
              <a:ext cx="642436" cy="793569"/>
              <a:chOff x="7798300" y="2128176"/>
              <a:chExt cx="720000" cy="900000"/>
            </a:xfrm>
          </p:grpSpPr>
          <p:pic>
            <p:nvPicPr>
              <p:cNvPr id="158" name="图片 157"/>
              <p:cNvPicPr>
                <a:picLocks noChangeAspect="1"/>
              </p:cNvPicPr>
              <p:nvPr/>
            </p:nvPicPr>
            <p:blipFill rotWithShape="1">
              <a:blip r:embed="rId5" cstate="print">
                <a:extLst>
                  <a:ext uri="{28A0092B-C50C-407E-A947-70E740481C1C}">
                    <a14:useLocalDpi xmlns:a14="http://schemas.microsoft.com/office/drawing/2010/main" val="0"/>
                  </a:ext>
                </a:extLst>
              </a:blip>
              <a:srcRect l="17059" t="11812" r="20535" b="18535"/>
              <a:stretch>
                <a:fillRect/>
              </a:stretch>
            </p:blipFill>
            <p:spPr>
              <a:xfrm>
                <a:off x="7835765" y="2190111"/>
                <a:ext cx="645071" cy="720000"/>
              </a:xfrm>
              <a:prstGeom prst="rect">
                <a:avLst/>
              </a:prstGeom>
            </p:spPr>
          </p:pic>
          <p:sp>
            <p:nvSpPr>
              <p:cNvPr id="159" name="椭圆 158"/>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rot="622440">
              <a:off x="6257266" y="1278812"/>
              <a:ext cx="643355" cy="793569"/>
              <a:chOff x="5457544" y="2382484"/>
              <a:chExt cx="721030" cy="900000"/>
            </a:xfrm>
          </p:grpSpPr>
          <p:pic>
            <p:nvPicPr>
              <p:cNvPr id="156" name="图片 1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157" name="椭圆 156"/>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rot="713899">
              <a:off x="6982111" y="246490"/>
              <a:ext cx="642436" cy="811512"/>
              <a:chOff x="2594245" y="3143107"/>
              <a:chExt cx="720000" cy="920349"/>
            </a:xfrm>
          </p:grpSpPr>
          <p:pic>
            <p:nvPicPr>
              <p:cNvPr id="154" name="图片 153"/>
              <p:cNvPicPr>
                <a:picLocks noChangeAspect="1"/>
              </p:cNvPicPr>
              <p:nvPr/>
            </p:nvPicPr>
            <p:blipFill rotWithShape="1">
              <a:blip r:embed="rId7" cstate="print">
                <a:extLst>
                  <a:ext uri="{28A0092B-C50C-407E-A947-70E740481C1C}">
                    <a14:useLocalDpi xmlns:a14="http://schemas.microsoft.com/office/drawing/2010/main" val="0"/>
                  </a:ext>
                </a:extLst>
              </a:blip>
              <a:srcRect l="17103" r="18740" b="27941"/>
              <a:stretch>
                <a:fillRect/>
              </a:stretch>
            </p:blipFill>
            <p:spPr>
              <a:xfrm>
                <a:off x="2624542" y="3143107"/>
                <a:ext cx="641048" cy="720000"/>
              </a:xfrm>
              <a:prstGeom prst="rect">
                <a:avLst/>
              </a:prstGeom>
            </p:spPr>
          </p:pic>
          <p:sp>
            <p:nvSpPr>
              <p:cNvPr id="155" name="椭圆 154"/>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9" name="组合 108"/>
            <p:cNvGrpSpPr/>
            <p:nvPr/>
          </p:nvGrpSpPr>
          <p:grpSpPr>
            <a:xfrm rot="20351331">
              <a:off x="2986611" y="357756"/>
              <a:ext cx="642436" cy="793569"/>
              <a:chOff x="3277182" y="773323"/>
              <a:chExt cx="720000" cy="900000"/>
            </a:xfrm>
          </p:grpSpPr>
          <p:sp>
            <p:nvSpPr>
              <p:cNvPr id="152" name="椭圆 151"/>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3" name="图片 1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110" name="组合 109"/>
            <p:cNvGrpSpPr/>
            <p:nvPr/>
          </p:nvGrpSpPr>
          <p:grpSpPr>
            <a:xfrm rot="1912890">
              <a:off x="7930945" y="1382649"/>
              <a:ext cx="648427" cy="793569"/>
              <a:chOff x="5384758" y="1250900"/>
              <a:chExt cx="726714" cy="900000"/>
            </a:xfrm>
          </p:grpSpPr>
          <p:sp>
            <p:nvSpPr>
              <p:cNvPr id="150" name="椭圆 149"/>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1" name="图片 1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111" name="组合 110"/>
            <p:cNvGrpSpPr/>
            <p:nvPr/>
          </p:nvGrpSpPr>
          <p:grpSpPr>
            <a:xfrm rot="1354213">
              <a:off x="7092076" y="1228721"/>
              <a:ext cx="642436" cy="793569"/>
              <a:chOff x="3639753" y="2488176"/>
              <a:chExt cx="720000" cy="900000"/>
            </a:xfrm>
          </p:grpSpPr>
          <p:sp>
            <p:nvSpPr>
              <p:cNvPr id="148" name="椭圆 147"/>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9" name="图片 14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112" name="组合 111"/>
            <p:cNvGrpSpPr/>
            <p:nvPr/>
          </p:nvGrpSpPr>
          <p:grpSpPr>
            <a:xfrm rot="19874646">
              <a:off x="3552291" y="1752953"/>
              <a:ext cx="647730" cy="793569"/>
              <a:chOff x="4707387" y="271511"/>
              <a:chExt cx="725933" cy="900000"/>
            </a:xfrm>
          </p:grpSpPr>
          <p:sp>
            <p:nvSpPr>
              <p:cNvPr id="146" name="椭圆 145"/>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7" name="图片 14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113" name="组合 112"/>
            <p:cNvGrpSpPr/>
            <p:nvPr/>
          </p:nvGrpSpPr>
          <p:grpSpPr>
            <a:xfrm>
              <a:off x="5902457" y="519563"/>
              <a:ext cx="647456" cy="793569"/>
              <a:chOff x="4355614" y="1671769"/>
              <a:chExt cx="725626" cy="900000"/>
            </a:xfrm>
          </p:grpSpPr>
          <p:sp>
            <p:nvSpPr>
              <p:cNvPr id="144" name="椭圆 143"/>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5" name="图片 1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114" name="组合 113"/>
            <p:cNvGrpSpPr/>
            <p:nvPr/>
          </p:nvGrpSpPr>
          <p:grpSpPr>
            <a:xfrm rot="3261331">
              <a:off x="8178834" y="2216888"/>
              <a:ext cx="645495" cy="803045"/>
              <a:chOff x="6534782" y="2204846"/>
              <a:chExt cx="732066" cy="900000"/>
            </a:xfrm>
          </p:grpSpPr>
          <p:sp>
            <p:nvSpPr>
              <p:cNvPr id="142" name="椭圆 141"/>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3" name="图片 1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115" name="组合 114"/>
            <p:cNvGrpSpPr/>
            <p:nvPr/>
          </p:nvGrpSpPr>
          <p:grpSpPr>
            <a:xfrm rot="1881527">
              <a:off x="8180043" y="493339"/>
              <a:ext cx="646830" cy="793569"/>
              <a:chOff x="5993772" y="258109"/>
              <a:chExt cx="724925" cy="900000"/>
            </a:xfrm>
          </p:grpSpPr>
          <p:sp>
            <p:nvSpPr>
              <p:cNvPr id="140" name="椭圆 139"/>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1" name="图片 14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116" name="组合 115"/>
            <p:cNvGrpSpPr/>
            <p:nvPr/>
          </p:nvGrpSpPr>
          <p:grpSpPr>
            <a:xfrm rot="3066563">
              <a:off x="9550518" y="2274810"/>
              <a:ext cx="635764" cy="803045"/>
              <a:chOff x="8806213" y="2910111"/>
              <a:chExt cx="721030" cy="900000"/>
            </a:xfrm>
          </p:grpSpPr>
          <p:sp>
            <p:nvSpPr>
              <p:cNvPr id="138" name="椭圆 137"/>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9" name="图片 13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117" name="组合 116"/>
            <p:cNvGrpSpPr/>
            <p:nvPr/>
          </p:nvGrpSpPr>
          <p:grpSpPr>
            <a:xfrm rot="20849518">
              <a:off x="5023848" y="1251597"/>
              <a:ext cx="644890" cy="793569"/>
              <a:chOff x="7330781" y="818297"/>
              <a:chExt cx="722751" cy="900000"/>
            </a:xfrm>
          </p:grpSpPr>
          <p:sp>
            <p:nvSpPr>
              <p:cNvPr id="136" name="椭圆 135"/>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7" name="图片 13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118" name="组合 117"/>
            <p:cNvGrpSpPr/>
            <p:nvPr/>
          </p:nvGrpSpPr>
          <p:grpSpPr>
            <a:xfrm rot="19756194">
              <a:off x="1922078" y="1474933"/>
              <a:ext cx="653202" cy="793569"/>
              <a:chOff x="2213446" y="1768419"/>
              <a:chExt cx="732066" cy="900000"/>
            </a:xfrm>
          </p:grpSpPr>
          <p:pic>
            <p:nvPicPr>
              <p:cNvPr id="134" name="图片 13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135" name="椭圆 134"/>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9" name="直接连接符 118"/>
            <p:cNvCxnSpPr>
              <a:stCxn id="146"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35"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52"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59"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63"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44"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36"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57"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55"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48"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40"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50"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61"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38"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42"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4" name="矩形 163"/>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164"/>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文本框 335"/>
          <p:cNvSpPr txBox="1"/>
          <p:nvPr/>
        </p:nvSpPr>
        <p:spPr>
          <a:xfrm>
            <a:off x="2151737" y="269536"/>
            <a:ext cx="7366119" cy="707886"/>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smtClean="0"/>
              <a:t>系统框架：开源情报之具体处理</a:t>
            </a:r>
            <a:endParaRPr lang="zh-CN" altLang="en-US" dirty="0"/>
          </a:p>
        </p:txBody>
      </p:sp>
      <p:grpSp>
        <p:nvGrpSpPr>
          <p:cNvPr id="172" name="组合 171"/>
          <p:cNvGrpSpPr/>
          <p:nvPr/>
        </p:nvGrpSpPr>
        <p:grpSpPr>
          <a:xfrm>
            <a:off x="655309" y="1032131"/>
            <a:ext cx="10477147" cy="66943"/>
            <a:chOff x="655309" y="1032131"/>
            <a:chExt cx="10477147" cy="66943"/>
          </a:xfrm>
        </p:grpSpPr>
        <p:sp>
          <p:nvSpPr>
            <p:cNvPr id="173" name="矩形 172"/>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173"/>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174"/>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平行四边形 7"/>
          <p:cNvSpPr/>
          <p:nvPr/>
        </p:nvSpPr>
        <p:spPr>
          <a:xfrm rot="20362696" flipV="1">
            <a:off x="3877697" y="3280038"/>
            <a:ext cx="2489835" cy="1258570"/>
          </a:xfrm>
          <a:prstGeom prst="parallelogram">
            <a:avLst>
              <a:gd name="adj" fmla="val 6895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平行四边形 8"/>
          <p:cNvSpPr/>
          <p:nvPr/>
        </p:nvSpPr>
        <p:spPr>
          <a:xfrm rot="5400000">
            <a:off x="3214757" y="4368428"/>
            <a:ext cx="2205355" cy="1268095"/>
          </a:xfrm>
          <a:prstGeom prst="parallelogram">
            <a:avLst>
              <a:gd name="adj" fmla="val 6895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平行四边形 9"/>
          <p:cNvSpPr/>
          <p:nvPr/>
        </p:nvSpPr>
        <p:spPr>
          <a:xfrm rot="5400000" flipH="1">
            <a:off x="4903222" y="4374143"/>
            <a:ext cx="1950720" cy="1539240"/>
          </a:xfrm>
          <a:prstGeom prst="parallelogram">
            <a:avLst>
              <a:gd name="adj" fmla="val 3832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1" name="直接连接符 10"/>
          <p:cNvCxnSpPr/>
          <p:nvPr/>
        </p:nvCxnSpPr>
        <p:spPr>
          <a:xfrm flipV="1">
            <a:off x="4951562" y="3070885"/>
            <a:ext cx="0" cy="8417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755710" y="5632872"/>
            <a:ext cx="840581" cy="472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3490427" y="5355377"/>
            <a:ext cx="703659" cy="3952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bwMode="auto">
          <a:xfrm>
            <a:off x="4656842" y="2574236"/>
            <a:ext cx="589360" cy="58936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bwMode="auto">
          <a:xfrm>
            <a:off x="2997191" y="5678751"/>
            <a:ext cx="589359" cy="58816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椭圆 15"/>
          <p:cNvSpPr/>
          <p:nvPr/>
        </p:nvSpPr>
        <p:spPr bwMode="auto">
          <a:xfrm>
            <a:off x="6510011" y="5863139"/>
            <a:ext cx="589359" cy="58935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文本框 22"/>
          <p:cNvSpPr txBox="1">
            <a:spLocks noChangeArrowheads="1"/>
          </p:cNvSpPr>
          <p:nvPr/>
        </p:nvSpPr>
        <p:spPr bwMode="auto">
          <a:xfrm>
            <a:off x="4690430" y="2684225"/>
            <a:ext cx="521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smtClean="0">
                <a:solidFill>
                  <a:schemeClr val="accent2"/>
                </a:solidFill>
                <a:latin typeface="微软雅黑" panose="020B0503020204020204" pitchFamily="34" charset="-122"/>
                <a:ea typeface="微软雅黑" panose="020B0503020204020204" pitchFamily="34" charset="-122"/>
              </a:rPr>
              <a:t>01</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24" name="文本框 23"/>
          <p:cNvSpPr txBox="1">
            <a:spLocks noChangeArrowheads="1"/>
          </p:cNvSpPr>
          <p:nvPr/>
        </p:nvSpPr>
        <p:spPr bwMode="auto">
          <a:xfrm>
            <a:off x="6543162" y="5973152"/>
            <a:ext cx="521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smtClean="0">
                <a:solidFill>
                  <a:schemeClr val="accent2"/>
                </a:solidFill>
                <a:latin typeface="微软雅黑" panose="020B0503020204020204" pitchFamily="34" charset="-122"/>
                <a:ea typeface="微软雅黑" panose="020B0503020204020204" pitchFamily="34" charset="-122"/>
              </a:rPr>
              <a:t>02</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25" name="文本框 24"/>
          <p:cNvSpPr txBox="1">
            <a:spLocks noChangeArrowheads="1"/>
          </p:cNvSpPr>
          <p:nvPr/>
        </p:nvSpPr>
        <p:spPr bwMode="auto">
          <a:xfrm>
            <a:off x="3030817" y="5788169"/>
            <a:ext cx="521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smtClean="0">
                <a:solidFill>
                  <a:schemeClr val="accent2"/>
                </a:solidFill>
                <a:latin typeface="微软雅黑" panose="020B0503020204020204" pitchFamily="34" charset="-122"/>
                <a:ea typeface="微软雅黑" panose="020B0503020204020204" pitchFamily="34" charset="-122"/>
              </a:rPr>
              <a:t>03</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180" name="矩形 179"/>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矩形 180"/>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矩形 181"/>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3" name="矩形 182"/>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矩形 183"/>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185"/>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7" name="组合 186"/>
          <p:cNvGrpSpPr/>
          <p:nvPr/>
        </p:nvGrpSpPr>
        <p:grpSpPr>
          <a:xfrm>
            <a:off x="655309" y="1032131"/>
            <a:ext cx="10477147" cy="66943"/>
            <a:chOff x="655309" y="1032131"/>
            <a:chExt cx="10477147" cy="66943"/>
          </a:xfrm>
        </p:grpSpPr>
        <p:sp>
          <p:nvSpPr>
            <p:cNvPr id="188" name="矩形 187"/>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矩形 188"/>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189"/>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190"/>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矩形 191"/>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192"/>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矩形 193"/>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7" name="文本框 206"/>
          <p:cNvSpPr txBox="1"/>
          <p:nvPr/>
        </p:nvSpPr>
        <p:spPr>
          <a:xfrm>
            <a:off x="4030996" y="2181968"/>
            <a:ext cx="3217254" cy="40011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lvl="0"/>
            <a:r>
              <a:rPr lang="zh-CN" altLang="zh-CN" sz="2000" b="1" dirty="0">
                <a:solidFill>
                  <a:schemeClr val="tx1">
                    <a:lumMod val="65000"/>
                    <a:lumOff val="35000"/>
                  </a:schemeClr>
                </a:solidFill>
                <a:latin typeface="微软雅黑" pitchFamily="34" charset="-122"/>
                <a:ea typeface="微软雅黑" pitchFamily="34" charset="-122"/>
              </a:rPr>
              <a:t>信息采集业务</a:t>
            </a:r>
          </a:p>
        </p:txBody>
      </p:sp>
      <p:sp>
        <p:nvSpPr>
          <p:cNvPr id="208" name="椭圆 207"/>
          <p:cNvSpPr/>
          <p:nvPr/>
        </p:nvSpPr>
        <p:spPr>
          <a:xfrm>
            <a:off x="679632" y="1316645"/>
            <a:ext cx="446012" cy="4464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31B5D6"/>
                </a:solidFill>
                <a:latin typeface="微软雅黑" panose="020B0503020204020204" pitchFamily="34" charset="-122"/>
                <a:ea typeface="微软雅黑" panose="020B0503020204020204" pitchFamily="34" charset="-122"/>
              </a:rPr>
              <a:t>2</a:t>
            </a:r>
            <a:endParaRPr lang="zh-CN" altLang="en-US" sz="3200" dirty="0">
              <a:solidFill>
                <a:srgbClr val="31B5D6"/>
              </a:solidFill>
              <a:latin typeface="微软雅黑" panose="020B0503020204020204" pitchFamily="34" charset="-122"/>
              <a:ea typeface="微软雅黑" panose="020B0503020204020204" pitchFamily="34" charset="-122"/>
            </a:endParaRPr>
          </a:p>
        </p:txBody>
      </p:sp>
      <p:sp>
        <p:nvSpPr>
          <p:cNvPr id="209" name="文本框 208"/>
          <p:cNvSpPr txBox="1"/>
          <p:nvPr/>
        </p:nvSpPr>
        <p:spPr>
          <a:xfrm>
            <a:off x="1235107" y="1207378"/>
            <a:ext cx="9514647" cy="584775"/>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3200" dirty="0" smtClean="0"/>
              <a:t>处理流程</a:t>
            </a:r>
            <a:endParaRPr lang="zh-CN" altLang="en-US" sz="3200" dirty="0"/>
          </a:p>
        </p:txBody>
      </p:sp>
      <p:sp>
        <p:nvSpPr>
          <p:cNvPr id="210" name="文本框 209"/>
          <p:cNvSpPr txBox="1"/>
          <p:nvPr/>
        </p:nvSpPr>
        <p:spPr>
          <a:xfrm>
            <a:off x="6891792" y="6374363"/>
            <a:ext cx="3217254" cy="40011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zh-CN" sz="2000" b="1" dirty="0">
                <a:solidFill>
                  <a:schemeClr val="tx1">
                    <a:lumMod val="65000"/>
                    <a:lumOff val="35000"/>
                  </a:schemeClr>
                </a:solidFill>
                <a:latin typeface="微软雅黑" pitchFamily="34" charset="-122"/>
                <a:ea typeface="微软雅黑" pitchFamily="34" charset="-122"/>
              </a:rPr>
              <a:t>开源情报加工与分析业务</a:t>
            </a:r>
          </a:p>
        </p:txBody>
      </p:sp>
      <p:sp>
        <p:nvSpPr>
          <p:cNvPr id="211" name="文本框 12"/>
          <p:cNvSpPr txBox="1"/>
          <p:nvPr/>
        </p:nvSpPr>
        <p:spPr>
          <a:xfrm>
            <a:off x="55561" y="6230333"/>
            <a:ext cx="3028158" cy="441916"/>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pPr lvl="0"/>
            <a:r>
              <a:rPr lang="zh-CN" altLang="zh-CN" b="1" dirty="0"/>
              <a:t>情报展示与服务业务</a:t>
            </a:r>
            <a:endParaRPr lang="zh-CN" altLang="zh-CN" dirty="0"/>
          </a:p>
        </p:txBody>
      </p:sp>
      <p:sp>
        <p:nvSpPr>
          <p:cNvPr id="213" name="文本框 12"/>
          <p:cNvSpPr txBox="1"/>
          <p:nvPr/>
        </p:nvSpPr>
        <p:spPr>
          <a:xfrm>
            <a:off x="7135244" y="1907346"/>
            <a:ext cx="4412321" cy="2516073"/>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en-US" sz="1800" kern="0" dirty="0">
                <a:solidFill>
                  <a:schemeClr val="tx1"/>
                </a:solidFill>
                <a:latin typeface="Times New Roman" panose="02020603050405020304" pitchFamily="18" charset="0"/>
                <a:ea typeface="+mn-ea"/>
                <a:cs typeface="Times New Roman" panose="02020603050405020304" pitchFamily="18" charset="0"/>
              </a:rPr>
              <a:t>信</a:t>
            </a:r>
            <a:r>
              <a:rPr lang="zh-CN" altLang="zh-CN" sz="1800" kern="0" dirty="0">
                <a:solidFill>
                  <a:schemeClr val="tx1"/>
                </a:solidFill>
                <a:latin typeface="Times New Roman" panose="02020603050405020304" pitchFamily="18" charset="0"/>
                <a:ea typeface="+mn-ea"/>
                <a:cs typeface="Times New Roman" panose="02020603050405020304" pitchFamily="18" charset="0"/>
              </a:rPr>
              <a:t>息采集的主要任务是将互联网、标准资源库、企业资源库、现有工程数据、内部资料和其它来源的数据收集起来，形成原始数据。对采集到的原始数据，做一定的预处理、进行粗分类并存储，形成原始素材库，存储客观的基础素材，并对原始素材库做索引以支持原始信息的定位</a:t>
            </a:r>
            <a:endParaRPr lang="zh-CN" altLang="en-US" sz="1800" kern="0" dirty="0">
              <a:solidFill>
                <a:schemeClr val="tx1"/>
              </a:solidFill>
              <a:latin typeface="Times New Roman" panose="02020603050405020304" pitchFamily="18" charset="0"/>
              <a:ea typeface="+mn-ea"/>
              <a:cs typeface="Times New Roman" panose="02020603050405020304" pitchFamily="18" charset="0"/>
            </a:endParaRPr>
          </a:p>
        </p:txBody>
      </p:sp>
      <p:sp>
        <p:nvSpPr>
          <p:cNvPr id="17" name="矩形 16"/>
          <p:cNvSpPr/>
          <p:nvPr/>
        </p:nvSpPr>
        <p:spPr>
          <a:xfrm>
            <a:off x="6953051" y="4952856"/>
            <a:ext cx="5307292" cy="646331"/>
          </a:xfrm>
          <a:prstGeom prst="rect">
            <a:avLst/>
          </a:prstGeom>
        </p:spPr>
        <p:txBody>
          <a:bodyPr wrap="square">
            <a:spAutoFit/>
          </a:bodyPr>
          <a:lstStyle/>
          <a:p>
            <a:r>
              <a:rPr lang="zh-CN" altLang="zh-CN" dirty="0"/>
              <a:t>实现对开源情报做深度挖掘加工，自动提炼信息关键词、摘要，针对结构化后的数据做索引</a:t>
            </a:r>
            <a:endParaRPr lang="zh-CN" altLang="en-US" dirty="0"/>
          </a:p>
        </p:txBody>
      </p:sp>
      <p:sp>
        <p:nvSpPr>
          <p:cNvPr id="26" name="矩形 25"/>
          <p:cNvSpPr/>
          <p:nvPr/>
        </p:nvSpPr>
        <p:spPr>
          <a:xfrm>
            <a:off x="211259" y="3902932"/>
            <a:ext cx="2763366" cy="1754326"/>
          </a:xfrm>
          <a:prstGeom prst="rect">
            <a:avLst/>
          </a:prstGeom>
        </p:spPr>
        <p:txBody>
          <a:bodyPr wrap="square">
            <a:spAutoFit/>
          </a:bodyPr>
          <a:lstStyle/>
          <a:p>
            <a:r>
              <a:rPr lang="zh-CN" altLang="zh-CN" dirty="0"/>
              <a:t>存储情报服务和产品的历史数据。将平台的服务和产品采用多种方式发布、推送给不同的用户,包括订阅、热点周报、专题报告及年度汇总报告等</a:t>
            </a:r>
            <a:endParaRPr lang="zh-CN" altLang="en-US" dirty="0"/>
          </a:p>
        </p:txBody>
      </p:sp>
    </p:spTree>
    <p:extLst>
      <p:ext uri="{BB962C8B-B14F-4D97-AF65-F5344CB8AC3E}">
        <p14:creationId xmlns:p14="http://schemas.microsoft.com/office/powerpoint/2010/main" val="246263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7.85742E-7 -3.33333E-6 L -0.39495 -0.11018 " pathEditMode="relative" rAng="0" ptsTypes="AA">
                                      <p:cBhvr>
                                        <p:cTn id="8" dur="500" spd="-99900" fill="hold"/>
                                        <p:tgtEl>
                                          <p:spTgt spid="95"/>
                                        </p:tgtEl>
                                        <p:attrNameLst>
                                          <p:attrName>ppt_x</p:attrName>
                                          <p:attrName>ppt_y</p:attrName>
                                        </p:attrNameLst>
                                      </p:cBhvr>
                                      <p:rCtr x="-19748" y="-5509"/>
                                    </p:animMotion>
                                  </p:childTnLst>
                                </p:cTn>
                              </p:par>
                            </p:childTnLst>
                          </p:cTn>
                        </p:par>
                        <p:par>
                          <p:cTn id="9" fill="hold">
                            <p:stCondLst>
                              <p:cond delay="0"/>
                            </p:stCondLst>
                            <p:childTnLst>
                              <p:par>
                                <p:cTn id="10" presetID="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2" presetClass="entr" presetSubtype="1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6"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par>
                          <p:cTn id="28" fill="hold">
                            <p:stCondLst>
                              <p:cond delay="2000"/>
                            </p:stCondLst>
                            <p:childTnLst>
                              <p:par>
                                <p:cTn id="29" presetID="22" presetClass="entr" presetSubtype="2"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right)">
                                      <p:cBhvr>
                                        <p:cTn id="31" dur="500"/>
                                        <p:tgtEl>
                                          <p:spTgt spid="13"/>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fltVal val="0"/>
                                          </p:val>
                                        </p:tav>
                                        <p:tav tm="100000">
                                          <p:val>
                                            <p:strVal val="#ppt_w"/>
                                          </p:val>
                                        </p:tav>
                                      </p:tavLst>
                                    </p:anim>
                                    <p:anim calcmode="lin" valueType="num">
                                      <p:cBhvr>
                                        <p:cTn id="40" dur="500" fill="hold"/>
                                        <p:tgtEl>
                                          <p:spTgt spid="23"/>
                                        </p:tgtEl>
                                        <p:attrNameLst>
                                          <p:attrName>ppt_h</p:attrName>
                                        </p:attrNameLst>
                                      </p:cBhvr>
                                      <p:tavLst>
                                        <p:tav tm="0">
                                          <p:val>
                                            <p:fltVal val="0"/>
                                          </p:val>
                                        </p:tav>
                                        <p:tav tm="100000">
                                          <p:val>
                                            <p:strVal val="#ppt_h"/>
                                          </p:val>
                                        </p:tav>
                                      </p:tavLst>
                                    </p:anim>
                                    <p:animEffect transition="in" filter="fade">
                                      <p:cBhvr>
                                        <p:cTn id="41" dur="500"/>
                                        <p:tgtEl>
                                          <p:spTgt spid="23"/>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animEffect transition="in" filter="fade">
                                      <p:cBhvr>
                                        <p:cTn id="47" dur="500"/>
                                        <p:tgtEl>
                                          <p:spTgt spid="24"/>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p:cTn id="51" dur="500" fill="hold"/>
                                        <p:tgtEl>
                                          <p:spTgt spid="25"/>
                                        </p:tgtEl>
                                        <p:attrNameLst>
                                          <p:attrName>ppt_w</p:attrName>
                                        </p:attrNameLst>
                                      </p:cBhvr>
                                      <p:tavLst>
                                        <p:tav tm="0">
                                          <p:val>
                                            <p:fltVal val="0"/>
                                          </p:val>
                                        </p:tav>
                                        <p:tav tm="100000">
                                          <p:val>
                                            <p:strVal val="#ppt_w"/>
                                          </p:val>
                                        </p:tav>
                                      </p:tavLst>
                                    </p:anim>
                                    <p:anim calcmode="lin" valueType="num">
                                      <p:cBhvr>
                                        <p:cTn id="52" dur="500" fill="hold"/>
                                        <p:tgtEl>
                                          <p:spTgt spid="25"/>
                                        </p:tgtEl>
                                        <p:attrNameLst>
                                          <p:attrName>ppt_h</p:attrName>
                                        </p:attrNameLst>
                                      </p:cBhvr>
                                      <p:tavLst>
                                        <p:tav tm="0">
                                          <p:val>
                                            <p:fltVal val="0"/>
                                          </p:val>
                                        </p:tav>
                                        <p:tav tm="100000">
                                          <p:val>
                                            <p:strVal val="#ppt_h"/>
                                          </p:val>
                                        </p:tav>
                                      </p:tavLst>
                                    </p:anim>
                                    <p:animEffect transition="in" filter="fade">
                                      <p:cBhvr>
                                        <p:cTn id="53" dur="500"/>
                                        <p:tgtEl>
                                          <p:spTgt spid="25"/>
                                        </p:tgtEl>
                                      </p:cBhvr>
                                    </p:animEffect>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childTnLst>
                          </p:cTn>
                        </p:par>
                        <p:par>
                          <p:cTn id="60" fill="hold">
                            <p:stCondLst>
                              <p:cond delay="5000"/>
                            </p:stCondLst>
                            <p:childTnLst>
                              <p:par>
                                <p:cTn id="61" presetID="53" presetClass="entr" presetSubtype="16"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childTnLst>
                                </p:cTn>
                              </p:par>
                            </p:childTnLst>
                          </p:cTn>
                        </p:par>
                        <p:par>
                          <p:cTn id="66" fill="hold">
                            <p:stCondLst>
                              <p:cond delay="5500"/>
                            </p:stCondLst>
                            <p:childTnLst>
                              <p:par>
                                <p:cTn id="67" presetID="53" presetClass="entr" presetSubtype="16"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p:cTn id="69" dur="500" fill="hold"/>
                                        <p:tgtEl>
                                          <p:spTgt spid="15"/>
                                        </p:tgtEl>
                                        <p:attrNameLst>
                                          <p:attrName>ppt_w</p:attrName>
                                        </p:attrNameLst>
                                      </p:cBhvr>
                                      <p:tavLst>
                                        <p:tav tm="0">
                                          <p:val>
                                            <p:fltVal val="0"/>
                                          </p:val>
                                        </p:tav>
                                        <p:tav tm="100000">
                                          <p:val>
                                            <p:strVal val="#ppt_w"/>
                                          </p:val>
                                        </p:tav>
                                      </p:tavLst>
                                    </p:anim>
                                    <p:anim calcmode="lin" valueType="num">
                                      <p:cBhvr>
                                        <p:cTn id="70" dur="500" fill="hold"/>
                                        <p:tgtEl>
                                          <p:spTgt spid="15"/>
                                        </p:tgtEl>
                                        <p:attrNameLst>
                                          <p:attrName>ppt_h</p:attrName>
                                        </p:attrNameLst>
                                      </p:cBhvr>
                                      <p:tavLst>
                                        <p:tav tm="0">
                                          <p:val>
                                            <p:fltVal val="0"/>
                                          </p:val>
                                        </p:tav>
                                        <p:tav tm="100000">
                                          <p:val>
                                            <p:strVal val="#ppt_h"/>
                                          </p:val>
                                        </p:tav>
                                      </p:tavLst>
                                    </p:anim>
                                    <p:animEffect transition="in" filter="fade">
                                      <p:cBhvr>
                                        <p:cTn id="7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8" grpId="0" bldLvl="0" animBg="1"/>
      <p:bldP spid="9" grpId="0" bldLvl="0" animBg="1"/>
      <p:bldP spid="10" grpId="0" bldLvl="0" animBg="1"/>
      <p:bldP spid="14" grpId="0" bldLvl="0" animBg="1"/>
      <p:bldP spid="15" grpId="0" bldLvl="0" animBg="1"/>
      <p:bldP spid="16" grpId="0" bldLvl="0" animBg="1"/>
      <p:bldP spid="23" grpId="0"/>
      <p:bldP spid="24"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合 84"/>
          <p:cNvGrpSpPr/>
          <p:nvPr/>
        </p:nvGrpSpPr>
        <p:grpSpPr>
          <a:xfrm>
            <a:off x="609116" y="261257"/>
            <a:ext cx="1214822" cy="760080"/>
            <a:chOff x="1922078" y="0"/>
            <a:chExt cx="8347844" cy="3447438"/>
          </a:xfrm>
        </p:grpSpPr>
        <p:grpSp>
          <p:nvGrpSpPr>
            <p:cNvPr id="86" name="组合 85"/>
            <p:cNvGrpSpPr/>
            <p:nvPr/>
          </p:nvGrpSpPr>
          <p:grpSpPr>
            <a:xfrm rot="20997101">
              <a:off x="5080902" y="0"/>
              <a:ext cx="659781" cy="793569"/>
              <a:chOff x="9397113" y="1572484"/>
              <a:chExt cx="739439" cy="900000"/>
            </a:xfrm>
          </p:grpSpPr>
          <p:pic>
            <p:nvPicPr>
              <p:cNvPr id="144" name="图片 143"/>
              <p:cNvPicPr>
                <a:picLocks noChangeAspect="1"/>
              </p:cNvPicPr>
              <p:nvPr/>
            </p:nvPicPr>
            <p:blipFill rotWithShape="1">
              <a:blip r:embed="rId2" cstate="print">
                <a:extLst>
                  <a:ext uri="{28A0092B-C50C-407E-A947-70E740481C1C}">
                    <a14:useLocalDpi xmlns:a14="http://schemas.microsoft.com/office/drawing/2010/main" val="0"/>
                  </a:ext>
                </a:extLst>
              </a:blip>
              <a:srcRect l="7621" t="-1409" r="6212" b="16890"/>
              <a:stretch/>
            </p:blipFill>
            <p:spPr>
              <a:xfrm>
                <a:off x="9402521" y="1678027"/>
                <a:ext cx="734031" cy="720000"/>
              </a:xfrm>
              <a:prstGeom prst="rect">
                <a:avLst/>
              </a:prstGeom>
            </p:spPr>
          </p:pic>
          <p:sp>
            <p:nvSpPr>
              <p:cNvPr id="145" name="椭圆 144"/>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rot="2455872">
              <a:off x="9009447" y="1071465"/>
              <a:ext cx="659781" cy="793569"/>
              <a:chOff x="8752405" y="680495"/>
              <a:chExt cx="739439" cy="900000"/>
            </a:xfrm>
          </p:grpSpPr>
          <p:pic>
            <p:nvPicPr>
              <p:cNvPr id="142" name="图片 141"/>
              <p:cNvPicPr>
                <a:picLocks noChangeAspect="1"/>
              </p:cNvPicPr>
              <p:nvPr/>
            </p:nvPicPr>
            <p:blipFill rotWithShape="1">
              <a:blip r:embed="rId3" cstate="print">
                <a:extLst>
                  <a:ext uri="{28A0092B-C50C-407E-A947-70E740481C1C}">
                    <a14:useLocalDpi xmlns:a14="http://schemas.microsoft.com/office/drawing/2010/main" val="0"/>
                  </a:ext>
                </a:extLst>
              </a:blip>
              <a:srcRect l="16849" r="13873" b="27651"/>
              <a:stretch/>
            </p:blipFill>
            <p:spPr>
              <a:xfrm>
                <a:off x="8771844" y="740799"/>
                <a:ext cx="720000" cy="751928"/>
              </a:xfrm>
              <a:prstGeom prst="rect">
                <a:avLst/>
              </a:prstGeom>
            </p:spPr>
          </p:pic>
          <p:sp>
            <p:nvSpPr>
              <p:cNvPr id="143" name="椭圆 142"/>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rot="20539373">
              <a:off x="4239050" y="1051458"/>
              <a:ext cx="642436" cy="793569"/>
              <a:chOff x="7798300" y="2128176"/>
              <a:chExt cx="720000" cy="900000"/>
            </a:xfrm>
          </p:grpSpPr>
          <p:pic>
            <p:nvPicPr>
              <p:cNvPr id="140" name="图片 139"/>
              <p:cNvPicPr>
                <a:picLocks noChangeAspect="1"/>
              </p:cNvPicPr>
              <p:nvPr/>
            </p:nvPicPr>
            <p:blipFill rotWithShape="1">
              <a:blip r:embed="rId4" cstate="print">
                <a:extLst>
                  <a:ext uri="{28A0092B-C50C-407E-A947-70E740481C1C}">
                    <a14:useLocalDpi xmlns:a14="http://schemas.microsoft.com/office/drawing/2010/main" val="0"/>
                  </a:ext>
                </a:extLst>
              </a:blip>
              <a:srcRect l="17059" t="11812" r="20535" b="18535"/>
              <a:stretch/>
            </p:blipFill>
            <p:spPr>
              <a:xfrm>
                <a:off x="7835765" y="2190111"/>
                <a:ext cx="645071" cy="720000"/>
              </a:xfrm>
              <a:prstGeom prst="rect">
                <a:avLst/>
              </a:prstGeom>
            </p:spPr>
          </p:pic>
          <p:sp>
            <p:nvSpPr>
              <p:cNvPr id="141" name="椭圆 140"/>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rot="622440">
              <a:off x="6257266" y="1278812"/>
              <a:ext cx="643355" cy="793569"/>
              <a:chOff x="5457544" y="2382484"/>
              <a:chExt cx="721030" cy="900000"/>
            </a:xfrm>
          </p:grpSpPr>
          <p:pic>
            <p:nvPicPr>
              <p:cNvPr id="138" name="图片 1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139" name="椭圆 138"/>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0" name="组合 89"/>
            <p:cNvGrpSpPr/>
            <p:nvPr/>
          </p:nvGrpSpPr>
          <p:grpSpPr>
            <a:xfrm rot="713899">
              <a:off x="6982111" y="246490"/>
              <a:ext cx="642436" cy="811512"/>
              <a:chOff x="2594245" y="3143107"/>
              <a:chExt cx="720000" cy="920349"/>
            </a:xfrm>
          </p:grpSpPr>
          <p:pic>
            <p:nvPicPr>
              <p:cNvPr id="136" name="图片 135"/>
              <p:cNvPicPr>
                <a:picLocks noChangeAspect="1"/>
              </p:cNvPicPr>
              <p:nvPr/>
            </p:nvPicPr>
            <p:blipFill rotWithShape="1">
              <a:blip r:embed="rId6" cstate="print">
                <a:extLst>
                  <a:ext uri="{28A0092B-C50C-407E-A947-70E740481C1C}">
                    <a14:useLocalDpi xmlns:a14="http://schemas.microsoft.com/office/drawing/2010/main" val="0"/>
                  </a:ext>
                </a:extLst>
              </a:blip>
              <a:srcRect l="17103" r="18740" b="27941"/>
              <a:stretch/>
            </p:blipFill>
            <p:spPr>
              <a:xfrm>
                <a:off x="2624542" y="3143107"/>
                <a:ext cx="641048" cy="720000"/>
              </a:xfrm>
              <a:prstGeom prst="rect">
                <a:avLst/>
              </a:prstGeom>
            </p:spPr>
          </p:pic>
          <p:sp>
            <p:nvSpPr>
              <p:cNvPr id="137" name="椭圆 136"/>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rot="20351331">
              <a:off x="2986611" y="357756"/>
              <a:ext cx="642436" cy="793569"/>
              <a:chOff x="3277182" y="773323"/>
              <a:chExt cx="720000" cy="900000"/>
            </a:xfrm>
          </p:grpSpPr>
          <p:sp>
            <p:nvSpPr>
              <p:cNvPr id="134" name="椭圆 133"/>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5" name="图片 1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92" name="组合 91"/>
            <p:cNvGrpSpPr/>
            <p:nvPr/>
          </p:nvGrpSpPr>
          <p:grpSpPr>
            <a:xfrm rot="1912890">
              <a:off x="7930945" y="1382649"/>
              <a:ext cx="648427" cy="793569"/>
              <a:chOff x="5384758" y="1250900"/>
              <a:chExt cx="726714" cy="900000"/>
            </a:xfrm>
          </p:grpSpPr>
          <p:sp>
            <p:nvSpPr>
              <p:cNvPr id="132" name="椭圆 131"/>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3" name="图片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93" name="组合 92"/>
            <p:cNvGrpSpPr/>
            <p:nvPr/>
          </p:nvGrpSpPr>
          <p:grpSpPr>
            <a:xfrm rot="1354213">
              <a:off x="7092076" y="1228721"/>
              <a:ext cx="642436" cy="793569"/>
              <a:chOff x="3639753" y="2488176"/>
              <a:chExt cx="720000" cy="900000"/>
            </a:xfrm>
          </p:grpSpPr>
          <p:sp>
            <p:nvSpPr>
              <p:cNvPr id="130" name="椭圆 129"/>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1" name="图片 1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94" name="组合 93"/>
            <p:cNvGrpSpPr/>
            <p:nvPr/>
          </p:nvGrpSpPr>
          <p:grpSpPr>
            <a:xfrm rot="19874646">
              <a:off x="3552291" y="1752953"/>
              <a:ext cx="647730" cy="793569"/>
              <a:chOff x="4707387" y="271511"/>
              <a:chExt cx="725933" cy="900000"/>
            </a:xfrm>
          </p:grpSpPr>
          <p:sp>
            <p:nvSpPr>
              <p:cNvPr id="128" name="椭圆 127"/>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9" name="图片 1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95" name="组合 94"/>
            <p:cNvGrpSpPr/>
            <p:nvPr/>
          </p:nvGrpSpPr>
          <p:grpSpPr>
            <a:xfrm>
              <a:off x="5902457" y="519563"/>
              <a:ext cx="647456" cy="793569"/>
              <a:chOff x="4355614" y="1671769"/>
              <a:chExt cx="725626" cy="900000"/>
            </a:xfrm>
          </p:grpSpPr>
          <p:sp>
            <p:nvSpPr>
              <p:cNvPr id="126" name="椭圆 125"/>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7" name="图片 1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96" name="组合 95"/>
            <p:cNvGrpSpPr/>
            <p:nvPr/>
          </p:nvGrpSpPr>
          <p:grpSpPr>
            <a:xfrm rot="3261331">
              <a:off x="8178834" y="2216888"/>
              <a:ext cx="645495" cy="803045"/>
              <a:chOff x="6534782" y="2204846"/>
              <a:chExt cx="732066" cy="900000"/>
            </a:xfrm>
          </p:grpSpPr>
          <p:sp>
            <p:nvSpPr>
              <p:cNvPr id="124" name="椭圆 123"/>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5" name="图片 1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97" name="组合 96"/>
            <p:cNvGrpSpPr/>
            <p:nvPr/>
          </p:nvGrpSpPr>
          <p:grpSpPr>
            <a:xfrm rot="1881527">
              <a:off x="8180043" y="493339"/>
              <a:ext cx="646830" cy="793569"/>
              <a:chOff x="5993772" y="258109"/>
              <a:chExt cx="724925" cy="900000"/>
            </a:xfrm>
          </p:grpSpPr>
          <p:sp>
            <p:nvSpPr>
              <p:cNvPr id="122" name="椭圆 121"/>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3" name="图片 1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98" name="组合 97"/>
            <p:cNvGrpSpPr/>
            <p:nvPr/>
          </p:nvGrpSpPr>
          <p:grpSpPr>
            <a:xfrm rot="3066563">
              <a:off x="9550518" y="2274810"/>
              <a:ext cx="635764" cy="803045"/>
              <a:chOff x="8806213" y="2910111"/>
              <a:chExt cx="721030" cy="900000"/>
            </a:xfrm>
          </p:grpSpPr>
          <p:sp>
            <p:nvSpPr>
              <p:cNvPr id="120" name="椭圆 119"/>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1" name="图片 12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99" name="组合 98"/>
            <p:cNvGrpSpPr/>
            <p:nvPr/>
          </p:nvGrpSpPr>
          <p:grpSpPr>
            <a:xfrm rot="20849518">
              <a:off x="5023848" y="1251597"/>
              <a:ext cx="644890" cy="793569"/>
              <a:chOff x="7330781" y="818297"/>
              <a:chExt cx="722751" cy="900000"/>
            </a:xfrm>
          </p:grpSpPr>
          <p:sp>
            <p:nvSpPr>
              <p:cNvPr id="118" name="椭圆 117"/>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9" name="图片 1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100" name="组合 99"/>
            <p:cNvGrpSpPr/>
            <p:nvPr/>
          </p:nvGrpSpPr>
          <p:grpSpPr>
            <a:xfrm rot="19756194">
              <a:off x="1922078" y="1474933"/>
              <a:ext cx="653202" cy="793569"/>
              <a:chOff x="2213446" y="1768419"/>
              <a:chExt cx="732066" cy="900000"/>
            </a:xfrm>
          </p:grpSpPr>
          <p:pic>
            <p:nvPicPr>
              <p:cNvPr id="116" name="图片 1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117" name="椭圆 116"/>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1" name="直接连接符 100"/>
            <p:cNvCxnSpPr>
              <a:stCxn id="128"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17"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34"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41"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45"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26"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18"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9"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37"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30"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2"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2"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43"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20"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24"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6" name="矩形 145"/>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4" name="组合 153"/>
          <p:cNvGrpSpPr/>
          <p:nvPr/>
        </p:nvGrpSpPr>
        <p:grpSpPr>
          <a:xfrm>
            <a:off x="655309" y="1032131"/>
            <a:ext cx="10477147" cy="66943"/>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2" name="文本框 335"/>
          <p:cNvSpPr txBox="1"/>
          <p:nvPr/>
        </p:nvSpPr>
        <p:spPr>
          <a:xfrm>
            <a:off x="2151737" y="269536"/>
            <a:ext cx="7366119" cy="707886"/>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smtClean="0"/>
              <a:t>系统框架：开源情报之具体处理</a:t>
            </a:r>
            <a:endParaRPr lang="zh-CN" altLang="en-US" dirty="0"/>
          </a:p>
        </p:txBody>
      </p:sp>
      <p:sp>
        <p:nvSpPr>
          <p:cNvPr id="163" name="文本框 12"/>
          <p:cNvSpPr txBox="1"/>
          <p:nvPr/>
        </p:nvSpPr>
        <p:spPr>
          <a:xfrm>
            <a:off x="1115569" y="1377522"/>
            <a:ext cx="3277397" cy="511807"/>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pPr lvl="0"/>
            <a:r>
              <a:rPr lang="zh-CN" altLang="zh-CN" sz="2400" b="1" dirty="0"/>
              <a:t>信息采集业务</a:t>
            </a:r>
            <a:endParaRPr lang="zh-CN" altLang="zh-CN" sz="2400" dirty="0"/>
          </a:p>
        </p:txBody>
      </p:sp>
      <p:sp>
        <p:nvSpPr>
          <p:cNvPr id="153" name="十字星 152"/>
          <p:cNvSpPr/>
          <p:nvPr/>
        </p:nvSpPr>
        <p:spPr>
          <a:xfrm>
            <a:off x="451065" y="2493545"/>
            <a:ext cx="326390" cy="335280"/>
          </a:xfrm>
          <a:prstGeom prst="star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十字星 166"/>
          <p:cNvSpPr/>
          <p:nvPr/>
        </p:nvSpPr>
        <p:spPr>
          <a:xfrm>
            <a:off x="459693" y="4370973"/>
            <a:ext cx="326390" cy="335280"/>
          </a:xfrm>
          <a:prstGeom prst="star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文本框 167"/>
          <p:cNvSpPr txBox="1"/>
          <p:nvPr/>
        </p:nvSpPr>
        <p:spPr>
          <a:xfrm>
            <a:off x="1020660" y="2331620"/>
            <a:ext cx="4740060" cy="1477328"/>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zh-CN" sz="1800" dirty="0">
                <a:solidFill>
                  <a:schemeClr val="tx1"/>
                </a:solidFill>
                <a:latin typeface="微软雅黑" panose="020B0503020204020204" pitchFamily="34" charset="-122"/>
                <a:ea typeface="微软雅黑" panose="020B0503020204020204" pitchFamily="34" charset="-122"/>
              </a:rPr>
              <a:t>爬虫策略设置。首先根据用户提供的主题关键词、相关文档，训练主题向量，并形成训练库，将训练好的主题向量存储在主题向量库中。其次根据用户需求配置爬虫的采集规则和更新频率</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169" name="文本框 168"/>
          <p:cNvSpPr txBox="1"/>
          <p:nvPr/>
        </p:nvSpPr>
        <p:spPr>
          <a:xfrm>
            <a:off x="930228" y="4209048"/>
            <a:ext cx="5180408" cy="2308324"/>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zh-CN" sz="1800" dirty="0">
                <a:solidFill>
                  <a:schemeClr val="tx1"/>
                </a:solidFill>
                <a:latin typeface="微软雅黑" panose="020B0503020204020204" pitchFamily="34" charset="-122"/>
                <a:ea typeface="微软雅黑" panose="020B0503020204020204" pitchFamily="34" charset="-122"/>
              </a:rPr>
              <a:t>数据采集。在每一轮数据爬取过程中，爬虫根据设定的采集规则和URL 得分选择一定数量的URL来抓取，接着解析原始网页,提取网页正文和外链。针对每一个外链，根据其对应锚文本与主题向量的相关度赋予分值，各个待抓取链接按照得分高低排序，使得那些主题相关的网页得到优先抓取。同时根据用户设定的更新频率对网页库中已经过期的网页重新采集</a:t>
            </a:r>
            <a:endParaRPr lang="zh-CN" altLang="en-US" sz="1800" dirty="0">
              <a:solidFill>
                <a:schemeClr val="tx1"/>
              </a:solidFill>
              <a:latin typeface="微软雅黑" panose="020B0503020204020204" pitchFamily="34" charset="-122"/>
              <a:ea typeface="微软雅黑" panose="020B0503020204020204" pitchFamily="34" charset="-122"/>
            </a:endParaRPr>
          </a:p>
        </p:txBody>
      </p:sp>
      <p:pic>
        <p:nvPicPr>
          <p:cNvPr id="170" name="Picture 2" descr="https://ss2.bdstatic.com/70cFvnSh_Q1YnxGkpoWK1HF6hhy/it/u=3526216457,985857139&amp;fm=23&amp;gp=0.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94149" y="2493545"/>
            <a:ext cx="4986406" cy="3340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53481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4" name="直接连接符 73"/>
          <p:cNvCxnSpPr/>
          <p:nvPr/>
        </p:nvCxnSpPr>
        <p:spPr>
          <a:xfrm>
            <a:off x="701487" y="2401112"/>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686824" y="3534668"/>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701487" y="4556980"/>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bwMode="auto">
          <a:xfrm>
            <a:off x="1097910" y="2625474"/>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80" name="矩形 79"/>
          <p:cNvSpPr/>
          <p:nvPr/>
        </p:nvSpPr>
        <p:spPr bwMode="auto">
          <a:xfrm>
            <a:off x="1079438" y="3982674"/>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81" name="文本框 12"/>
          <p:cNvSpPr txBox="1"/>
          <p:nvPr/>
        </p:nvSpPr>
        <p:spPr>
          <a:xfrm>
            <a:off x="1522603" y="2484164"/>
            <a:ext cx="3415157" cy="900246"/>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en-US" sz="1400" dirty="0" smtClean="0"/>
              <a:t>底层挖掘层：</a:t>
            </a:r>
            <a:r>
              <a:rPr lang="zh-CN" altLang="zh-CN" sz="1400" dirty="0" smtClean="0"/>
              <a:t>将</a:t>
            </a:r>
            <a:r>
              <a:rPr lang="zh-CN" altLang="zh-CN" sz="1400" dirty="0"/>
              <a:t>获取初始数据进行清理并得到规范后每条记录的元数据，之后对其中的文本信息进行分类与聚类</a:t>
            </a:r>
            <a:endParaRPr lang="zh-CN" altLang="en-US" sz="1400" dirty="0"/>
          </a:p>
        </p:txBody>
      </p:sp>
      <p:sp>
        <p:nvSpPr>
          <p:cNvPr id="82" name="文本框 13"/>
          <p:cNvSpPr txBox="1"/>
          <p:nvPr/>
        </p:nvSpPr>
        <p:spPr>
          <a:xfrm>
            <a:off x="1530369" y="3615692"/>
            <a:ext cx="3277397" cy="900246"/>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en-US" sz="1400" dirty="0" smtClean="0"/>
              <a:t>上层信息检索部分：</a:t>
            </a:r>
            <a:r>
              <a:rPr lang="zh-CN" altLang="zh-CN" sz="1400" dirty="0" smtClean="0"/>
              <a:t>全文检索</a:t>
            </a:r>
            <a:r>
              <a:rPr lang="zh-CN" altLang="zh-CN" sz="1400" dirty="0"/>
              <a:t>、摘要检索、主题检索、关键词检索高级检索五大功能</a:t>
            </a:r>
            <a:endParaRPr lang="zh-CN" altLang="en-US" sz="1400" dirty="0"/>
          </a:p>
        </p:txBody>
      </p:sp>
      <p:grpSp>
        <p:nvGrpSpPr>
          <p:cNvPr id="85" name="组合 84"/>
          <p:cNvGrpSpPr/>
          <p:nvPr/>
        </p:nvGrpSpPr>
        <p:grpSpPr>
          <a:xfrm>
            <a:off x="609116" y="261257"/>
            <a:ext cx="1214822" cy="760080"/>
            <a:chOff x="1922078" y="0"/>
            <a:chExt cx="8347844" cy="3447438"/>
          </a:xfrm>
        </p:grpSpPr>
        <p:grpSp>
          <p:nvGrpSpPr>
            <p:cNvPr id="86" name="组合 85"/>
            <p:cNvGrpSpPr/>
            <p:nvPr/>
          </p:nvGrpSpPr>
          <p:grpSpPr>
            <a:xfrm rot="20997101">
              <a:off x="5080902" y="0"/>
              <a:ext cx="659781" cy="793569"/>
              <a:chOff x="9397113" y="1572484"/>
              <a:chExt cx="739439" cy="900000"/>
            </a:xfrm>
          </p:grpSpPr>
          <p:pic>
            <p:nvPicPr>
              <p:cNvPr id="144" name="图片 143"/>
              <p:cNvPicPr>
                <a:picLocks noChangeAspect="1"/>
              </p:cNvPicPr>
              <p:nvPr/>
            </p:nvPicPr>
            <p:blipFill rotWithShape="1">
              <a:blip r:embed="rId2" cstate="print">
                <a:extLst>
                  <a:ext uri="{28A0092B-C50C-407E-A947-70E740481C1C}">
                    <a14:useLocalDpi xmlns:a14="http://schemas.microsoft.com/office/drawing/2010/main" val="0"/>
                  </a:ext>
                </a:extLst>
              </a:blip>
              <a:srcRect l="7621" t="-1409" r="6212" b="16890"/>
              <a:stretch/>
            </p:blipFill>
            <p:spPr>
              <a:xfrm>
                <a:off x="9402521" y="1678027"/>
                <a:ext cx="734031" cy="720000"/>
              </a:xfrm>
              <a:prstGeom prst="rect">
                <a:avLst/>
              </a:prstGeom>
            </p:spPr>
          </p:pic>
          <p:sp>
            <p:nvSpPr>
              <p:cNvPr id="145" name="椭圆 144"/>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rot="2455872">
              <a:off x="9009447" y="1071465"/>
              <a:ext cx="659781" cy="793569"/>
              <a:chOff x="8752405" y="680495"/>
              <a:chExt cx="739439" cy="900000"/>
            </a:xfrm>
          </p:grpSpPr>
          <p:pic>
            <p:nvPicPr>
              <p:cNvPr id="142" name="图片 141"/>
              <p:cNvPicPr>
                <a:picLocks noChangeAspect="1"/>
              </p:cNvPicPr>
              <p:nvPr/>
            </p:nvPicPr>
            <p:blipFill rotWithShape="1">
              <a:blip r:embed="rId3" cstate="print">
                <a:extLst>
                  <a:ext uri="{28A0092B-C50C-407E-A947-70E740481C1C}">
                    <a14:useLocalDpi xmlns:a14="http://schemas.microsoft.com/office/drawing/2010/main" val="0"/>
                  </a:ext>
                </a:extLst>
              </a:blip>
              <a:srcRect l="16849" r="13873" b="27651"/>
              <a:stretch/>
            </p:blipFill>
            <p:spPr>
              <a:xfrm>
                <a:off x="8771844" y="740799"/>
                <a:ext cx="720000" cy="751928"/>
              </a:xfrm>
              <a:prstGeom prst="rect">
                <a:avLst/>
              </a:prstGeom>
            </p:spPr>
          </p:pic>
          <p:sp>
            <p:nvSpPr>
              <p:cNvPr id="143" name="椭圆 142"/>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rot="20539373">
              <a:off x="4239050" y="1051458"/>
              <a:ext cx="642436" cy="793569"/>
              <a:chOff x="7798300" y="2128176"/>
              <a:chExt cx="720000" cy="900000"/>
            </a:xfrm>
          </p:grpSpPr>
          <p:pic>
            <p:nvPicPr>
              <p:cNvPr id="140" name="图片 139"/>
              <p:cNvPicPr>
                <a:picLocks noChangeAspect="1"/>
              </p:cNvPicPr>
              <p:nvPr/>
            </p:nvPicPr>
            <p:blipFill rotWithShape="1">
              <a:blip r:embed="rId4" cstate="print">
                <a:extLst>
                  <a:ext uri="{28A0092B-C50C-407E-A947-70E740481C1C}">
                    <a14:useLocalDpi xmlns:a14="http://schemas.microsoft.com/office/drawing/2010/main" val="0"/>
                  </a:ext>
                </a:extLst>
              </a:blip>
              <a:srcRect l="17059" t="11812" r="20535" b="18535"/>
              <a:stretch/>
            </p:blipFill>
            <p:spPr>
              <a:xfrm>
                <a:off x="7835765" y="2190111"/>
                <a:ext cx="645071" cy="720000"/>
              </a:xfrm>
              <a:prstGeom prst="rect">
                <a:avLst/>
              </a:prstGeom>
            </p:spPr>
          </p:pic>
          <p:sp>
            <p:nvSpPr>
              <p:cNvPr id="141" name="椭圆 140"/>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rot="622440">
              <a:off x="6257266" y="1278812"/>
              <a:ext cx="643355" cy="793569"/>
              <a:chOff x="5457544" y="2382484"/>
              <a:chExt cx="721030" cy="900000"/>
            </a:xfrm>
          </p:grpSpPr>
          <p:pic>
            <p:nvPicPr>
              <p:cNvPr id="138" name="图片 1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139" name="椭圆 138"/>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0" name="组合 89"/>
            <p:cNvGrpSpPr/>
            <p:nvPr/>
          </p:nvGrpSpPr>
          <p:grpSpPr>
            <a:xfrm rot="713899">
              <a:off x="6982111" y="246490"/>
              <a:ext cx="642436" cy="811512"/>
              <a:chOff x="2594245" y="3143107"/>
              <a:chExt cx="720000" cy="920349"/>
            </a:xfrm>
          </p:grpSpPr>
          <p:pic>
            <p:nvPicPr>
              <p:cNvPr id="136" name="图片 135"/>
              <p:cNvPicPr>
                <a:picLocks noChangeAspect="1"/>
              </p:cNvPicPr>
              <p:nvPr/>
            </p:nvPicPr>
            <p:blipFill rotWithShape="1">
              <a:blip r:embed="rId6" cstate="print">
                <a:extLst>
                  <a:ext uri="{28A0092B-C50C-407E-A947-70E740481C1C}">
                    <a14:useLocalDpi xmlns:a14="http://schemas.microsoft.com/office/drawing/2010/main" val="0"/>
                  </a:ext>
                </a:extLst>
              </a:blip>
              <a:srcRect l="17103" r="18740" b="27941"/>
              <a:stretch/>
            </p:blipFill>
            <p:spPr>
              <a:xfrm>
                <a:off x="2624542" y="3143107"/>
                <a:ext cx="641048" cy="720000"/>
              </a:xfrm>
              <a:prstGeom prst="rect">
                <a:avLst/>
              </a:prstGeom>
            </p:spPr>
          </p:pic>
          <p:sp>
            <p:nvSpPr>
              <p:cNvPr id="137" name="椭圆 136"/>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rot="20351331">
              <a:off x="2986611" y="357756"/>
              <a:ext cx="642436" cy="793569"/>
              <a:chOff x="3277182" y="773323"/>
              <a:chExt cx="720000" cy="900000"/>
            </a:xfrm>
          </p:grpSpPr>
          <p:sp>
            <p:nvSpPr>
              <p:cNvPr id="134" name="椭圆 133"/>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5" name="图片 1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92" name="组合 91"/>
            <p:cNvGrpSpPr/>
            <p:nvPr/>
          </p:nvGrpSpPr>
          <p:grpSpPr>
            <a:xfrm rot="1912890">
              <a:off x="7930945" y="1382649"/>
              <a:ext cx="648427" cy="793569"/>
              <a:chOff x="5384758" y="1250900"/>
              <a:chExt cx="726714" cy="900000"/>
            </a:xfrm>
          </p:grpSpPr>
          <p:sp>
            <p:nvSpPr>
              <p:cNvPr id="132" name="椭圆 131"/>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3" name="图片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93" name="组合 92"/>
            <p:cNvGrpSpPr/>
            <p:nvPr/>
          </p:nvGrpSpPr>
          <p:grpSpPr>
            <a:xfrm rot="1354213">
              <a:off x="7092076" y="1228721"/>
              <a:ext cx="642436" cy="793569"/>
              <a:chOff x="3639753" y="2488176"/>
              <a:chExt cx="720000" cy="900000"/>
            </a:xfrm>
          </p:grpSpPr>
          <p:sp>
            <p:nvSpPr>
              <p:cNvPr id="130" name="椭圆 129"/>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1" name="图片 1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94" name="组合 93"/>
            <p:cNvGrpSpPr/>
            <p:nvPr/>
          </p:nvGrpSpPr>
          <p:grpSpPr>
            <a:xfrm rot="19874646">
              <a:off x="3552291" y="1752953"/>
              <a:ext cx="647730" cy="793569"/>
              <a:chOff x="4707387" y="271511"/>
              <a:chExt cx="725933" cy="900000"/>
            </a:xfrm>
          </p:grpSpPr>
          <p:sp>
            <p:nvSpPr>
              <p:cNvPr id="128" name="椭圆 127"/>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9" name="图片 1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95" name="组合 94"/>
            <p:cNvGrpSpPr/>
            <p:nvPr/>
          </p:nvGrpSpPr>
          <p:grpSpPr>
            <a:xfrm>
              <a:off x="5902457" y="519563"/>
              <a:ext cx="647456" cy="793569"/>
              <a:chOff x="4355614" y="1671769"/>
              <a:chExt cx="725626" cy="900000"/>
            </a:xfrm>
          </p:grpSpPr>
          <p:sp>
            <p:nvSpPr>
              <p:cNvPr id="126" name="椭圆 125"/>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7" name="图片 1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96" name="组合 95"/>
            <p:cNvGrpSpPr/>
            <p:nvPr/>
          </p:nvGrpSpPr>
          <p:grpSpPr>
            <a:xfrm rot="3261331">
              <a:off x="8178834" y="2216888"/>
              <a:ext cx="645495" cy="803045"/>
              <a:chOff x="6534782" y="2204846"/>
              <a:chExt cx="732066" cy="900000"/>
            </a:xfrm>
          </p:grpSpPr>
          <p:sp>
            <p:nvSpPr>
              <p:cNvPr id="124" name="椭圆 123"/>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5" name="图片 1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97" name="组合 96"/>
            <p:cNvGrpSpPr/>
            <p:nvPr/>
          </p:nvGrpSpPr>
          <p:grpSpPr>
            <a:xfrm rot="1881527">
              <a:off x="8180043" y="493339"/>
              <a:ext cx="646830" cy="793569"/>
              <a:chOff x="5993772" y="258109"/>
              <a:chExt cx="724925" cy="900000"/>
            </a:xfrm>
          </p:grpSpPr>
          <p:sp>
            <p:nvSpPr>
              <p:cNvPr id="122" name="椭圆 121"/>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3" name="图片 1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98" name="组合 97"/>
            <p:cNvGrpSpPr/>
            <p:nvPr/>
          </p:nvGrpSpPr>
          <p:grpSpPr>
            <a:xfrm rot="3066563">
              <a:off x="9550518" y="2274810"/>
              <a:ext cx="635764" cy="803045"/>
              <a:chOff x="8806213" y="2910111"/>
              <a:chExt cx="721030" cy="900000"/>
            </a:xfrm>
          </p:grpSpPr>
          <p:sp>
            <p:nvSpPr>
              <p:cNvPr id="120" name="椭圆 119"/>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1" name="图片 12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99" name="组合 98"/>
            <p:cNvGrpSpPr/>
            <p:nvPr/>
          </p:nvGrpSpPr>
          <p:grpSpPr>
            <a:xfrm rot="20849518">
              <a:off x="5023848" y="1251597"/>
              <a:ext cx="644890" cy="793569"/>
              <a:chOff x="7330781" y="818297"/>
              <a:chExt cx="722751" cy="900000"/>
            </a:xfrm>
          </p:grpSpPr>
          <p:sp>
            <p:nvSpPr>
              <p:cNvPr id="118" name="椭圆 117"/>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9" name="图片 1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100" name="组合 99"/>
            <p:cNvGrpSpPr/>
            <p:nvPr/>
          </p:nvGrpSpPr>
          <p:grpSpPr>
            <a:xfrm rot="19756194">
              <a:off x="1922078" y="1474933"/>
              <a:ext cx="653202" cy="793569"/>
              <a:chOff x="2213446" y="1768419"/>
              <a:chExt cx="732066" cy="900000"/>
            </a:xfrm>
          </p:grpSpPr>
          <p:pic>
            <p:nvPicPr>
              <p:cNvPr id="116" name="图片 1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117" name="椭圆 116"/>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1" name="直接连接符 100"/>
            <p:cNvCxnSpPr>
              <a:stCxn id="128"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17"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34"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41"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45"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26"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18"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9"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37"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30"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2"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2"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43"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20"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24"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6" name="矩形 145"/>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4" name="组合 153"/>
          <p:cNvGrpSpPr/>
          <p:nvPr/>
        </p:nvGrpSpPr>
        <p:grpSpPr>
          <a:xfrm>
            <a:off x="655309" y="1032131"/>
            <a:ext cx="10477147" cy="66943"/>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2" name="文本框 335"/>
          <p:cNvSpPr txBox="1"/>
          <p:nvPr/>
        </p:nvSpPr>
        <p:spPr>
          <a:xfrm>
            <a:off x="2151737" y="269536"/>
            <a:ext cx="7366119" cy="707886"/>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smtClean="0"/>
              <a:t>系统框架：开源情报之具体处理</a:t>
            </a:r>
            <a:endParaRPr lang="zh-CN" altLang="en-US" dirty="0"/>
          </a:p>
        </p:txBody>
      </p:sp>
      <p:sp>
        <p:nvSpPr>
          <p:cNvPr id="163" name="文本框 12"/>
          <p:cNvSpPr txBox="1"/>
          <p:nvPr/>
        </p:nvSpPr>
        <p:spPr>
          <a:xfrm>
            <a:off x="1115568" y="1377522"/>
            <a:ext cx="3684431" cy="553998"/>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pPr lvl="0"/>
            <a:r>
              <a:rPr lang="zh-CN" altLang="zh-CN" sz="2400" b="1" dirty="0"/>
              <a:t>开源情报加工与分析业务</a:t>
            </a:r>
            <a:endParaRPr lang="zh-CN" altLang="zh-CN" sz="2400" dirty="0"/>
          </a:p>
        </p:txBody>
      </p:sp>
      <p:cxnSp>
        <p:nvCxnSpPr>
          <p:cNvPr id="164" name="直接连接符 163"/>
          <p:cNvCxnSpPr/>
          <p:nvPr/>
        </p:nvCxnSpPr>
        <p:spPr>
          <a:xfrm>
            <a:off x="686823" y="5661801"/>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5" name="矩形 164"/>
          <p:cNvSpPr/>
          <p:nvPr/>
        </p:nvSpPr>
        <p:spPr bwMode="auto">
          <a:xfrm>
            <a:off x="1018223" y="4852396"/>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166" name="文本框 13"/>
          <p:cNvSpPr txBox="1"/>
          <p:nvPr/>
        </p:nvSpPr>
        <p:spPr>
          <a:xfrm>
            <a:off x="1466379" y="4754718"/>
            <a:ext cx="3936894" cy="630942"/>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en-US" sz="1400" dirty="0" smtClean="0"/>
              <a:t>上层智能分析部分：</a:t>
            </a:r>
            <a:r>
              <a:rPr lang="zh-CN" altLang="zh-CN" sz="1400" dirty="0" smtClean="0"/>
              <a:t>发现</a:t>
            </a:r>
            <a:r>
              <a:rPr lang="zh-CN" altLang="zh-CN" sz="1400" dirty="0"/>
              <a:t>、演变分析、预测三个关联度比较大的功能</a:t>
            </a:r>
            <a:endParaRPr lang="zh-CN" altLang="en-US" sz="1400" b="1" dirty="0"/>
          </a:p>
        </p:txBody>
      </p:sp>
      <p:pic>
        <p:nvPicPr>
          <p:cNvPr id="31746" name="Picture 2" descr="https://ss1.bdstatic.com/70cFvXSh_Q1YnxGkpoWK1HF6hhy/it/u=3710534727,3084355352&amp;fm=23&amp;gp=0.jp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062237" y="2484164"/>
            <a:ext cx="5467350" cy="2688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217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ss1.bdstatic.com/70cFuXSh_Q1YnxGkpoWK1HF6hhy/it/u=2053876253,2566462048&amp;fm=23&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857"/>
            <a:ext cx="12192000" cy="6966857"/>
          </a:xfrm>
          <a:prstGeom prst="rect">
            <a:avLst/>
          </a:prstGeom>
          <a:noFill/>
          <a:extLst>
            <a:ext uri="{909E8E84-426E-40DD-AFC4-6F175D3DCCD1}">
              <a14:hiddenFill xmlns:a14="http://schemas.microsoft.com/office/drawing/2010/main">
                <a:solidFill>
                  <a:srgbClr val="FFFFFF"/>
                </a:solidFill>
              </a14:hiddenFill>
            </a:ext>
          </a:extLst>
        </p:spPr>
      </p:pic>
      <p:sp>
        <p:nvSpPr>
          <p:cNvPr id="6" name="副标题 4"/>
          <p:cNvSpPr txBox="1">
            <a:spLocks/>
          </p:cNvSpPr>
          <p:nvPr/>
        </p:nvSpPr>
        <p:spPr bwMode="auto">
          <a:xfrm>
            <a:off x="10001251" y="6429375"/>
            <a:ext cx="1879600" cy="266700"/>
          </a:xfrm>
          <a:prstGeom prst="rect">
            <a:avLst/>
          </a:prstGeom>
          <a:noFill/>
          <a:ln w="9525">
            <a:noFill/>
            <a:miter lim="800000"/>
            <a:headEnd/>
            <a:tailEnd/>
          </a:ln>
        </p:spPr>
        <p:txBody>
          <a:bodyPr/>
          <a:lstStyle/>
          <a:p>
            <a:pPr algn="ctr">
              <a:spcBef>
                <a:spcPct val="20000"/>
              </a:spcBef>
              <a:buFont typeface="Arial"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a:spLocks/>
          </p:cNvSpPr>
          <p:nvPr/>
        </p:nvSpPr>
        <p:spPr bwMode="auto">
          <a:xfrm>
            <a:off x="2791155" y="2494607"/>
            <a:ext cx="7334251" cy="1143000"/>
          </a:xfrm>
          <a:prstGeom prst="rect">
            <a:avLst/>
          </a:prstGeom>
          <a:noFill/>
          <a:ln w="9525">
            <a:noFill/>
            <a:miter lim="800000"/>
            <a:headEnd/>
            <a:tailEnd/>
          </a:ln>
        </p:spPr>
        <p:txBody>
          <a:bodyPr/>
          <a:lstStyle/>
          <a:p>
            <a:r>
              <a:rPr lang="zh-CN" altLang="en-US" sz="6000" dirty="0">
                <a:solidFill>
                  <a:schemeClr val="accent3"/>
                </a:solidFill>
                <a:effectLst>
                  <a:outerShdw blurRad="38100" dist="38100" dir="2700000" algn="tl">
                    <a:srgbClr val="C0C0C0"/>
                  </a:outerShdw>
                </a:effectLst>
                <a:latin typeface="微软雅黑" pitchFamily="34" charset="-122"/>
                <a:ea typeface="微软雅黑" pitchFamily="34" charset="-122"/>
              </a:rPr>
              <a:t>未来趋势</a:t>
            </a:r>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a:t>
            </a:r>
            <a:endParaRPr lang="en-US" altLang="zh-CN" sz="6000" dirty="0" smtClean="0">
              <a:solidFill>
                <a:schemeClr val="accent3"/>
              </a:solidFill>
              <a:effectLst>
                <a:outerShdw blurRad="38100" dist="38100" dir="2700000" algn="tl">
                  <a:srgbClr val="C0C0C0"/>
                </a:outerShdw>
              </a:effectLst>
              <a:latin typeface="微软雅黑" pitchFamily="34" charset="-122"/>
              <a:ea typeface="微软雅黑" pitchFamily="34" charset="-122"/>
            </a:endParaRPr>
          </a:p>
          <a:p>
            <a:r>
              <a:rPr lang="zh-CN" altLang="en-US" sz="6000" dirty="0">
                <a:solidFill>
                  <a:schemeClr val="accent3"/>
                </a:solidFill>
                <a:effectLst>
                  <a:outerShdw blurRad="38100" dist="38100" dir="2700000" algn="tl">
                    <a:srgbClr val="C0C0C0"/>
                  </a:outerShdw>
                </a:effectLst>
                <a:latin typeface="微软雅黑" pitchFamily="34" charset="-122"/>
                <a:ea typeface="微软雅黑" pitchFamily="34" charset="-122"/>
              </a:rPr>
              <a:t>开源</a:t>
            </a:r>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情报之应用趋势</a:t>
            </a:r>
            <a:endParaRPr lang="en-US" altLang="zh-CN" sz="60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4224926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2"/>
          <p:cNvSpPr txBox="1">
            <a:spLocks noGrp="1"/>
          </p:cNvSpPr>
          <p:nvPr/>
        </p:nvSpPr>
        <p:spPr bwMode="auto">
          <a:xfrm>
            <a:off x="11154834" y="6524626"/>
            <a:ext cx="60536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defTabSz="457200">
              <a:defRPr>
                <a:solidFill>
                  <a:schemeClr val="tx1"/>
                </a:solidFill>
                <a:latin typeface="Arial" pitchFamily="34" charset="0"/>
                <a:ea typeface="宋体" pitchFamily="2" charset="-122"/>
              </a:defRPr>
            </a:lvl1pPr>
            <a:lvl2pPr marL="742950" indent="-285750" algn="l" defTabSz="457200">
              <a:defRPr>
                <a:solidFill>
                  <a:schemeClr val="tx1"/>
                </a:solidFill>
                <a:latin typeface="Arial" pitchFamily="34" charset="0"/>
                <a:ea typeface="宋体" pitchFamily="2" charset="-122"/>
              </a:defRPr>
            </a:lvl2pPr>
            <a:lvl3pPr marL="1143000" indent="-228600" algn="l" defTabSz="457200">
              <a:defRPr>
                <a:solidFill>
                  <a:schemeClr val="tx1"/>
                </a:solidFill>
                <a:latin typeface="Arial" pitchFamily="34" charset="0"/>
                <a:ea typeface="宋体" pitchFamily="2" charset="-122"/>
              </a:defRPr>
            </a:lvl3pPr>
            <a:lvl4pPr marL="1600200" indent="-228600" algn="l" defTabSz="457200">
              <a:defRPr>
                <a:solidFill>
                  <a:schemeClr val="tx1"/>
                </a:solidFill>
                <a:latin typeface="Arial" pitchFamily="34" charset="0"/>
                <a:ea typeface="宋体" pitchFamily="2" charset="-122"/>
              </a:defRPr>
            </a:lvl4pPr>
            <a:lvl5pPr marL="2057400" indent="-228600" algn="l" defTabSz="457200">
              <a:defRPr>
                <a:solidFill>
                  <a:schemeClr val="tx1"/>
                </a:solidFill>
                <a:latin typeface="Arial" pitchFamily="34" charset="0"/>
                <a:ea typeface="宋体" pitchFamily="2" charset="-122"/>
              </a:defRPr>
            </a:lvl5pPr>
            <a:lvl6pPr marL="2514600" indent="-228600" defTabSz="457200" fontAlgn="base">
              <a:spcBef>
                <a:spcPct val="0"/>
              </a:spcBef>
              <a:spcAft>
                <a:spcPct val="0"/>
              </a:spcAft>
              <a:defRPr>
                <a:solidFill>
                  <a:schemeClr val="tx1"/>
                </a:solidFill>
                <a:latin typeface="Arial" pitchFamily="34" charset="0"/>
                <a:ea typeface="宋体" pitchFamily="2" charset="-122"/>
              </a:defRPr>
            </a:lvl6pPr>
            <a:lvl7pPr marL="2971800" indent="-228600" defTabSz="457200" fontAlgn="base">
              <a:spcBef>
                <a:spcPct val="0"/>
              </a:spcBef>
              <a:spcAft>
                <a:spcPct val="0"/>
              </a:spcAft>
              <a:defRPr>
                <a:solidFill>
                  <a:schemeClr val="tx1"/>
                </a:solidFill>
                <a:latin typeface="Arial" pitchFamily="34" charset="0"/>
                <a:ea typeface="宋体" pitchFamily="2" charset="-122"/>
              </a:defRPr>
            </a:lvl7pPr>
            <a:lvl8pPr marL="3429000" indent="-228600" defTabSz="457200" fontAlgn="base">
              <a:spcBef>
                <a:spcPct val="0"/>
              </a:spcBef>
              <a:spcAft>
                <a:spcPct val="0"/>
              </a:spcAft>
              <a:defRPr>
                <a:solidFill>
                  <a:schemeClr val="tx1"/>
                </a:solidFill>
                <a:latin typeface="Arial" pitchFamily="34" charset="0"/>
                <a:ea typeface="宋体" pitchFamily="2" charset="-122"/>
              </a:defRPr>
            </a:lvl8pPr>
            <a:lvl9pPr marL="3886200" indent="-228600" defTabSz="457200" fontAlgn="base">
              <a:spcBef>
                <a:spcPct val="0"/>
              </a:spcBef>
              <a:spcAft>
                <a:spcPct val="0"/>
              </a:spcAft>
              <a:defRPr>
                <a:solidFill>
                  <a:schemeClr val="tx1"/>
                </a:solidFill>
                <a:latin typeface="Arial" pitchFamily="34" charset="0"/>
                <a:ea typeface="宋体" pitchFamily="2" charset="-122"/>
              </a:defRPr>
            </a:lvl9pPr>
          </a:lstStyle>
          <a:p>
            <a:pPr algn="r"/>
            <a:fld id="{A5E98FF5-FEAB-4E7F-8C43-192431B25E61}" type="slidenum">
              <a:rPr lang="en-US" altLang="zh-CN" sz="1200">
                <a:solidFill>
                  <a:schemeClr val="bg1"/>
                </a:solidFill>
                <a:latin typeface="Calibri" pitchFamily="34" charset="0"/>
              </a:rPr>
              <a:pPr algn="r"/>
              <a:t>28</a:t>
            </a:fld>
            <a:endParaRPr lang="en-US" altLang="zh-CN" sz="1200">
              <a:solidFill>
                <a:schemeClr val="bg1"/>
              </a:solidFill>
              <a:latin typeface="Calibri" pitchFamily="34" charset="0"/>
            </a:endParaRPr>
          </a:p>
        </p:txBody>
      </p:sp>
      <p:sp>
        <p:nvSpPr>
          <p:cNvPr id="72708" name="Content Placeholder 4"/>
          <p:cNvSpPr>
            <a:spLocks noGrp="1"/>
          </p:cNvSpPr>
          <p:nvPr>
            <p:ph sz="half" idx="4294967295"/>
          </p:nvPr>
        </p:nvSpPr>
        <p:spPr>
          <a:xfrm>
            <a:off x="5867400" y="2293938"/>
            <a:ext cx="4690533" cy="3878262"/>
          </a:xfrm>
        </p:spPr>
        <p:txBody>
          <a:bodyPr/>
          <a:lstStyle/>
          <a:p>
            <a:pPr marL="0" indent="0" defTabSz="457200">
              <a:buFont typeface="Arial" pitchFamily="34" charset="0"/>
              <a:buNone/>
            </a:pPr>
            <a:r>
              <a:rPr lang="zh-TW" altLang="en-US" sz="1400">
                <a:solidFill>
                  <a:srgbClr val="7F7F7F"/>
                </a:solidFill>
                <a:latin typeface="黑体" pitchFamily="49" charset="-122"/>
                <a:ea typeface="黑体" pitchFamily="49" charset="-122"/>
              </a:rPr>
              <a:t>。</a:t>
            </a:r>
            <a:endParaRPr lang="zh-CN" altLang="en-US" sz="1400">
              <a:solidFill>
                <a:srgbClr val="7F7F7F"/>
              </a:solidFill>
              <a:latin typeface="黑体" pitchFamily="49" charset="-122"/>
              <a:ea typeface="黑体" pitchFamily="49" charset="-122"/>
            </a:endParaRPr>
          </a:p>
          <a:p>
            <a:pPr marL="0" indent="0" defTabSz="457200">
              <a:buFont typeface="Arial" pitchFamily="34" charset="0"/>
              <a:buNone/>
            </a:pPr>
            <a:endParaRPr lang="en-US" altLang="zh-CN" sz="1400">
              <a:solidFill>
                <a:srgbClr val="7F7F7F"/>
              </a:solidFill>
              <a:latin typeface="黑体" pitchFamily="49" charset="-122"/>
              <a:ea typeface="黑体" pitchFamily="49" charset="-122"/>
            </a:endParaRPr>
          </a:p>
        </p:txBody>
      </p:sp>
      <p:graphicFrame>
        <p:nvGraphicFramePr>
          <p:cNvPr id="6" name="内容占位符 4"/>
          <p:cNvGraphicFramePr>
            <a:graphicFrameLocks noGrp="1"/>
          </p:cNvGraphicFramePr>
          <p:nvPr>
            <p:ph sz="half" idx="4294967295"/>
            <p:extLst>
              <p:ext uri="{D42A27DB-BD31-4B8C-83A1-F6EECF244321}">
                <p14:modId xmlns:p14="http://schemas.microsoft.com/office/powerpoint/2010/main" val="3424265950"/>
              </p:ext>
            </p:extLst>
          </p:nvPr>
        </p:nvGraphicFramePr>
        <p:xfrm>
          <a:off x="669703" y="1367139"/>
          <a:ext cx="11090021" cy="4222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组合 8"/>
          <p:cNvGrpSpPr/>
          <p:nvPr/>
        </p:nvGrpSpPr>
        <p:grpSpPr>
          <a:xfrm>
            <a:off x="609116" y="261257"/>
            <a:ext cx="1214822" cy="760080"/>
            <a:chOff x="1922078" y="0"/>
            <a:chExt cx="8347844" cy="3447438"/>
          </a:xfrm>
        </p:grpSpPr>
        <p:grpSp>
          <p:nvGrpSpPr>
            <p:cNvPr id="10" name="组合 9"/>
            <p:cNvGrpSpPr/>
            <p:nvPr/>
          </p:nvGrpSpPr>
          <p:grpSpPr>
            <a:xfrm rot="20997101">
              <a:off x="5080902" y="0"/>
              <a:ext cx="659781" cy="793569"/>
              <a:chOff x="9397113" y="1572484"/>
              <a:chExt cx="739439" cy="900000"/>
            </a:xfrm>
          </p:grpSpPr>
          <p:pic>
            <p:nvPicPr>
              <p:cNvPr id="68" name="图片 67"/>
              <p:cNvPicPr>
                <a:picLocks noChangeAspect="1"/>
              </p:cNvPicPr>
              <p:nvPr/>
            </p:nvPicPr>
            <p:blipFill rotWithShape="1">
              <a:blip r:embed="rId8" cstate="print">
                <a:extLst>
                  <a:ext uri="{28A0092B-C50C-407E-A947-70E740481C1C}">
                    <a14:useLocalDpi xmlns:a14="http://schemas.microsoft.com/office/drawing/2010/main" val="0"/>
                  </a:ext>
                </a:extLst>
              </a:blip>
              <a:srcRect l="7621" t="-1409" r="6212" b="16890"/>
              <a:stretch/>
            </p:blipFill>
            <p:spPr>
              <a:xfrm>
                <a:off x="9402521" y="1678027"/>
                <a:ext cx="734031" cy="720000"/>
              </a:xfrm>
              <a:prstGeom prst="rect">
                <a:avLst/>
              </a:prstGeom>
            </p:spPr>
          </p:pic>
          <p:sp>
            <p:nvSpPr>
              <p:cNvPr id="69" name="椭圆 68"/>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rot="2455872">
              <a:off x="9009447" y="1071465"/>
              <a:ext cx="659781" cy="793569"/>
              <a:chOff x="8752405" y="680495"/>
              <a:chExt cx="739439" cy="900000"/>
            </a:xfrm>
          </p:grpSpPr>
          <p:pic>
            <p:nvPicPr>
              <p:cNvPr id="66" name="图片 65"/>
              <p:cNvPicPr>
                <a:picLocks noChangeAspect="1"/>
              </p:cNvPicPr>
              <p:nvPr/>
            </p:nvPicPr>
            <p:blipFill rotWithShape="1">
              <a:blip r:embed="rId9" cstate="print">
                <a:extLst>
                  <a:ext uri="{28A0092B-C50C-407E-A947-70E740481C1C}">
                    <a14:useLocalDpi xmlns:a14="http://schemas.microsoft.com/office/drawing/2010/main" val="0"/>
                  </a:ext>
                </a:extLst>
              </a:blip>
              <a:srcRect l="16849" r="13873" b="27651"/>
              <a:stretch/>
            </p:blipFill>
            <p:spPr>
              <a:xfrm>
                <a:off x="8771844" y="740799"/>
                <a:ext cx="720000" cy="751928"/>
              </a:xfrm>
              <a:prstGeom prst="rect">
                <a:avLst/>
              </a:prstGeom>
            </p:spPr>
          </p:pic>
          <p:sp>
            <p:nvSpPr>
              <p:cNvPr id="67" name="椭圆 66"/>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rot="20539373">
              <a:off x="4239050" y="1051458"/>
              <a:ext cx="642436" cy="793569"/>
              <a:chOff x="7798300" y="2128176"/>
              <a:chExt cx="720000" cy="900000"/>
            </a:xfrm>
          </p:grpSpPr>
          <p:pic>
            <p:nvPicPr>
              <p:cNvPr id="64" name="图片 63"/>
              <p:cNvPicPr>
                <a:picLocks noChangeAspect="1"/>
              </p:cNvPicPr>
              <p:nvPr/>
            </p:nvPicPr>
            <p:blipFill rotWithShape="1">
              <a:blip r:embed="rId10" cstate="print">
                <a:extLst>
                  <a:ext uri="{28A0092B-C50C-407E-A947-70E740481C1C}">
                    <a14:useLocalDpi xmlns:a14="http://schemas.microsoft.com/office/drawing/2010/main" val="0"/>
                  </a:ext>
                </a:extLst>
              </a:blip>
              <a:srcRect l="17059" t="11812" r="20535" b="18535"/>
              <a:stretch/>
            </p:blipFill>
            <p:spPr>
              <a:xfrm>
                <a:off x="7835765" y="2190111"/>
                <a:ext cx="645071" cy="720000"/>
              </a:xfrm>
              <a:prstGeom prst="rect">
                <a:avLst/>
              </a:prstGeom>
            </p:spPr>
          </p:pic>
          <p:sp>
            <p:nvSpPr>
              <p:cNvPr id="65" name="椭圆 64"/>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rot="622440">
              <a:off x="6257266" y="1278812"/>
              <a:ext cx="643355" cy="793569"/>
              <a:chOff x="5457544" y="2382484"/>
              <a:chExt cx="721030" cy="900000"/>
            </a:xfrm>
          </p:grpSpPr>
          <p:pic>
            <p:nvPicPr>
              <p:cNvPr id="62" name="图片 6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63" name="椭圆 62"/>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rot="713899">
              <a:off x="6982111" y="246490"/>
              <a:ext cx="642436" cy="811512"/>
              <a:chOff x="2594245" y="3143107"/>
              <a:chExt cx="720000" cy="920349"/>
            </a:xfrm>
          </p:grpSpPr>
          <p:pic>
            <p:nvPicPr>
              <p:cNvPr id="60" name="图片 59"/>
              <p:cNvPicPr>
                <a:picLocks noChangeAspect="1"/>
              </p:cNvPicPr>
              <p:nvPr/>
            </p:nvPicPr>
            <p:blipFill rotWithShape="1">
              <a:blip r:embed="rId12" cstate="print">
                <a:extLst>
                  <a:ext uri="{28A0092B-C50C-407E-A947-70E740481C1C}">
                    <a14:useLocalDpi xmlns:a14="http://schemas.microsoft.com/office/drawing/2010/main" val="0"/>
                  </a:ext>
                </a:extLst>
              </a:blip>
              <a:srcRect l="17103" r="18740" b="27941"/>
              <a:stretch/>
            </p:blipFill>
            <p:spPr>
              <a:xfrm>
                <a:off x="2624542" y="3143107"/>
                <a:ext cx="641048" cy="720000"/>
              </a:xfrm>
              <a:prstGeom prst="rect">
                <a:avLst/>
              </a:prstGeom>
            </p:spPr>
          </p:pic>
          <p:sp>
            <p:nvSpPr>
              <p:cNvPr id="61" name="椭圆 60"/>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rot="20351331">
              <a:off x="2986611" y="357756"/>
              <a:ext cx="642436" cy="793569"/>
              <a:chOff x="3277182" y="773323"/>
              <a:chExt cx="720000" cy="900000"/>
            </a:xfrm>
          </p:grpSpPr>
          <p:sp>
            <p:nvSpPr>
              <p:cNvPr id="58" name="椭圆 57"/>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9" name="图片 5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16" name="组合 15"/>
            <p:cNvGrpSpPr/>
            <p:nvPr/>
          </p:nvGrpSpPr>
          <p:grpSpPr>
            <a:xfrm rot="1912890">
              <a:off x="7930945" y="1382649"/>
              <a:ext cx="648427" cy="793569"/>
              <a:chOff x="5384758" y="1250900"/>
              <a:chExt cx="726714" cy="900000"/>
            </a:xfrm>
          </p:grpSpPr>
          <p:sp>
            <p:nvSpPr>
              <p:cNvPr id="56" name="椭圆 55"/>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7" name="图片 5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17" name="组合 16"/>
            <p:cNvGrpSpPr/>
            <p:nvPr/>
          </p:nvGrpSpPr>
          <p:grpSpPr>
            <a:xfrm rot="1354213">
              <a:off x="7092076" y="1228721"/>
              <a:ext cx="642436" cy="793569"/>
              <a:chOff x="3639753" y="2488176"/>
              <a:chExt cx="720000" cy="900000"/>
            </a:xfrm>
          </p:grpSpPr>
          <p:sp>
            <p:nvSpPr>
              <p:cNvPr id="54" name="椭圆 53"/>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5" name="图片 5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18" name="组合 17"/>
            <p:cNvGrpSpPr/>
            <p:nvPr/>
          </p:nvGrpSpPr>
          <p:grpSpPr>
            <a:xfrm rot="19874646">
              <a:off x="3552291" y="1752953"/>
              <a:ext cx="647730" cy="793569"/>
              <a:chOff x="4707387" y="271511"/>
              <a:chExt cx="725933" cy="900000"/>
            </a:xfrm>
          </p:grpSpPr>
          <p:sp>
            <p:nvSpPr>
              <p:cNvPr id="52" name="椭圆 51"/>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3" name="图片 5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19" name="组合 18"/>
            <p:cNvGrpSpPr/>
            <p:nvPr/>
          </p:nvGrpSpPr>
          <p:grpSpPr>
            <a:xfrm>
              <a:off x="5902457" y="519563"/>
              <a:ext cx="647456" cy="793569"/>
              <a:chOff x="4355614" y="1671769"/>
              <a:chExt cx="725626" cy="900000"/>
            </a:xfrm>
          </p:grpSpPr>
          <p:sp>
            <p:nvSpPr>
              <p:cNvPr id="50" name="椭圆 49"/>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1" name="图片 5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20" name="组合 19"/>
            <p:cNvGrpSpPr/>
            <p:nvPr/>
          </p:nvGrpSpPr>
          <p:grpSpPr>
            <a:xfrm rot="3261331">
              <a:off x="8178834" y="2216888"/>
              <a:ext cx="645495" cy="803045"/>
              <a:chOff x="6534782" y="2204846"/>
              <a:chExt cx="732066" cy="900000"/>
            </a:xfrm>
          </p:grpSpPr>
          <p:sp>
            <p:nvSpPr>
              <p:cNvPr id="48" name="椭圆 47"/>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9" name="图片 48"/>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21" name="组合 20"/>
            <p:cNvGrpSpPr/>
            <p:nvPr/>
          </p:nvGrpSpPr>
          <p:grpSpPr>
            <a:xfrm rot="1881527">
              <a:off x="8180043" y="493339"/>
              <a:ext cx="646830" cy="793569"/>
              <a:chOff x="5993772" y="258109"/>
              <a:chExt cx="724925" cy="900000"/>
            </a:xfrm>
          </p:grpSpPr>
          <p:sp>
            <p:nvSpPr>
              <p:cNvPr id="46" name="椭圆 45"/>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22" name="组合 21"/>
            <p:cNvGrpSpPr/>
            <p:nvPr/>
          </p:nvGrpSpPr>
          <p:grpSpPr>
            <a:xfrm rot="3066563">
              <a:off x="9550518" y="2274810"/>
              <a:ext cx="635764" cy="803045"/>
              <a:chOff x="8806213" y="2910111"/>
              <a:chExt cx="721030" cy="900000"/>
            </a:xfrm>
          </p:grpSpPr>
          <p:sp>
            <p:nvSpPr>
              <p:cNvPr id="44" name="椭圆 43"/>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5" name="图片 4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23" name="组合 22"/>
            <p:cNvGrpSpPr/>
            <p:nvPr/>
          </p:nvGrpSpPr>
          <p:grpSpPr>
            <a:xfrm rot="20849518">
              <a:off x="5023848" y="1251597"/>
              <a:ext cx="644890" cy="793569"/>
              <a:chOff x="7330781" y="818297"/>
              <a:chExt cx="722751" cy="900000"/>
            </a:xfrm>
          </p:grpSpPr>
          <p:sp>
            <p:nvSpPr>
              <p:cNvPr id="42" name="椭圆 41"/>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图片 4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24" name="组合 23"/>
            <p:cNvGrpSpPr/>
            <p:nvPr/>
          </p:nvGrpSpPr>
          <p:grpSpPr>
            <a:xfrm rot="19756194">
              <a:off x="1922078" y="1474933"/>
              <a:ext cx="653202" cy="793569"/>
              <a:chOff x="2213446" y="1768419"/>
              <a:chExt cx="732066" cy="900000"/>
            </a:xfrm>
          </p:grpSpPr>
          <p:pic>
            <p:nvPicPr>
              <p:cNvPr id="40" name="图片 39"/>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41" name="椭圆 40"/>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5" name="直接连接符 24"/>
            <p:cNvCxnSpPr>
              <a:stCxn id="52"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1"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58"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65"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69"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50"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2"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63"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61"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54"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6"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6"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67"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44"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48"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655309" y="1032131"/>
            <a:ext cx="10477147" cy="66943"/>
            <a:chOff x="655309" y="1032131"/>
            <a:chExt cx="10477147" cy="66943"/>
          </a:xfrm>
        </p:grpSpPr>
        <p:sp>
          <p:nvSpPr>
            <p:cNvPr id="71" name="矩形 70"/>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文本框 335"/>
          <p:cNvSpPr txBox="1"/>
          <p:nvPr/>
        </p:nvSpPr>
        <p:spPr>
          <a:xfrm>
            <a:off x="2493605" y="331131"/>
            <a:ext cx="7366119" cy="707886"/>
          </a:xfrm>
          <a:prstGeom prst="rect">
            <a:avLst/>
          </a:prstGeom>
          <a:noFill/>
        </p:spPr>
        <p:txBody>
          <a:bodyPr wrap="none" rtlCol="0">
            <a:spAutoFit/>
          </a:bodyPr>
          <a:lstStyle/>
          <a:p>
            <a:r>
              <a:rPr lang="zh-CN" altLang="en-US" sz="4000" dirty="0" smtClean="0">
                <a:solidFill>
                  <a:srgbClr val="31B5D6"/>
                </a:solidFill>
                <a:latin typeface="华康俪金黑W8(P)" panose="020B0800000000000000" pitchFamily="34" charset="-122"/>
                <a:ea typeface="华康俪金黑W8(P)" panose="020B0800000000000000" pitchFamily="34" charset="-122"/>
              </a:rPr>
              <a:t>未来趋势：开源情报之应用趋势</a:t>
            </a:r>
            <a:endParaRPr lang="zh-CN" altLang="en-US" sz="4000" dirty="0">
              <a:solidFill>
                <a:srgbClr val="31B5D6"/>
              </a:solidFill>
              <a:latin typeface="华康俪金黑W8(P)" panose="020B0800000000000000" pitchFamily="34" charset="-122"/>
              <a:ea typeface="华康俪金黑W8(P)" panose="020B0800000000000000" pitchFamily="34" charset="-122"/>
            </a:endParaRPr>
          </a:p>
        </p:txBody>
      </p:sp>
      <p:grpSp>
        <p:nvGrpSpPr>
          <p:cNvPr id="79" name="组合 78"/>
          <p:cNvGrpSpPr/>
          <p:nvPr/>
        </p:nvGrpSpPr>
        <p:grpSpPr>
          <a:xfrm>
            <a:off x="3874307" y="5711505"/>
            <a:ext cx="7097613" cy="813121"/>
            <a:chOff x="3185282" y="3305418"/>
            <a:chExt cx="7097613" cy="813121"/>
          </a:xfrm>
        </p:grpSpPr>
        <p:sp>
          <p:nvSpPr>
            <p:cNvPr id="83" name="同侧圆角矩形 82"/>
            <p:cNvSpPr/>
            <p:nvPr/>
          </p:nvSpPr>
          <p:spPr>
            <a:xfrm rot="5400000">
              <a:off x="6327528" y="163172"/>
              <a:ext cx="813121" cy="7097613"/>
            </a:xfrm>
            <a:prstGeom prst="round2SameRect">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84" name="同侧圆角矩形 4"/>
            <p:cNvSpPr/>
            <p:nvPr/>
          </p:nvSpPr>
          <p:spPr>
            <a:xfrm>
              <a:off x="3185283" y="3345111"/>
              <a:ext cx="7057920" cy="73373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171450" lvl="1" indent="-171450" defTabSz="800100">
                <a:lnSpc>
                  <a:spcPct val="90000"/>
                </a:lnSpc>
                <a:spcBef>
                  <a:spcPct val="0"/>
                </a:spcBef>
                <a:spcAft>
                  <a:spcPct val="15000"/>
                </a:spcAft>
                <a:buChar char="••"/>
              </a:pPr>
              <a:r>
                <a:rPr lang="zh-CN" altLang="zh-CN" dirty="0">
                  <a:solidFill>
                    <a:schemeClr val="tx1">
                      <a:lumMod val="65000"/>
                      <a:lumOff val="35000"/>
                    </a:schemeClr>
                  </a:solidFill>
                  <a:latin typeface="微软雅黑" pitchFamily="34" charset="-122"/>
                  <a:ea typeface="微软雅黑" pitchFamily="34" charset="-122"/>
                </a:rPr>
                <a:t>预测未来，不如创造未来</a:t>
              </a:r>
              <a:r>
                <a:rPr lang="zh-CN" altLang="en-US" dirty="0">
                  <a:solidFill>
                    <a:schemeClr val="tx1">
                      <a:lumMod val="65000"/>
                      <a:lumOff val="35000"/>
                    </a:schemeClr>
                  </a:solidFill>
                  <a:latin typeface="微软雅黑" pitchFamily="34" charset="-122"/>
                  <a:ea typeface="微软雅黑" pitchFamily="34" charset="-122"/>
                </a:rPr>
                <a:t>。</a:t>
              </a:r>
            </a:p>
          </p:txBody>
        </p:sp>
      </p:grpSp>
      <p:grpSp>
        <p:nvGrpSpPr>
          <p:cNvPr id="80" name="组合 79"/>
          <p:cNvGrpSpPr/>
          <p:nvPr/>
        </p:nvGrpSpPr>
        <p:grpSpPr>
          <a:xfrm>
            <a:off x="1437057" y="5609864"/>
            <a:ext cx="2412532" cy="1016401"/>
            <a:chOff x="772750" y="3203778"/>
            <a:chExt cx="2412532" cy="1016401"/>
          </a:xfrm>
        </p:grpSpPr>
        <p:sp>
          <p:nvSpPr>
            <p:cNvPr id="81" name="圆角矩形 80"/>
            <p:cNvSpPr/>
            <p:nvPr/>
          </p:nvSpPr>
          <p:spPr>
            <a:xfrm>
              <a:off x="772750" y="3203778"/>
              <a:ext cx="2412532" cy="1016401"/>
            </a:xfrm>
            <a:prstGeom prst="roundRect">
              <a:avLst/>
            </a:prstGeom>
          </p:spPr>
          <p:style>
            <a:lnRef idx="0">
              <a:schemeClr val="lt1">
                <a:hueOff val="0"/>
                <a:satOff val="0"/>
                <a:lumOff val="0"/>
                <a:alphaOff val="0"/>
              </a:schemeClr>
            </a:lnRef>
            <a:fillRef idx="3">
              <a:schemeClr val="accent1">
                <a:alpha val="90000"/>
                <a:hueOff val="0"/>
                <a:satOff val="0"/>
                <a:lumOff val="0"/>
                <a:alphaOff val="-40000"/>
              </a:schemeClr>
            </a:fillRef>
            <a:effectRef idx="2">
              <a:schemeClr val="accent1">
                <a:alpha val="90000"/>
                <a:hueOff val="0"/>
                <a:satOff val="0"/>
                <a:lumOff val="0"/>
                <a:alphaOff val="-40000"/>
              </a:schemeClr>
            </a:effectRef>
            <a:fontRef idx="minor">
              <a:schemeClr val="lt1"/>
            </a:fontRef>
          </p:style>
        </p:sp>
        <p:sp>
          <p:nvSpPr>
            <p:cNvPr id="82" name="圆角矩形 6"/>
            <p:cNvSpPr/>
            <p:nvPr/>
          </p:nvSpPr>
          <p:spPr>
            <a:xfrm>
              <a:off x="822367" y="3253395"/>
              <a:ext cx="2313298" cy="91716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53340" rIns="106680" bIns="53340" numCol="1" spcCol="1270" anchor="ctr" anchorCtr="0">
              <a:noAutofit/>
            </a:bodyPr>
            <a:lstStyle/>
            <a:p>
              <a:pPr lvl="0"/>
              <a:r>
                <a:rPr lang="en-US" altLang="zh-CN" sz="2800" b="1" dirty="0" smtClean="0"/>
                <a:t>  </a:t>
              </a:r>
              <a:r>
                <a:rPr lang="zh-CN" altLang="zh-CN" sz="2800" b="1" dirty="0" smtClean="0"/>
                <a:t>研发</a:t>
              </a:r>
              <a:r>
                <a:rPr lang="zh-CN" altLang="zh-CN" sz="2800" b="1" dirty="0"/>
                <a:t>大数据</a:t>
              </a:r>
              <a:endParaRPr lang="zh-CN" altLang="zh-CN" sz="2800" dirty="0"/>
            </a:p>
          </p:txBody>
        </p:sp>
      </p:grpSp>
    </p:spTree>
    <p:extLst>
      <p:ext uri="{BB962C8B-B14F-4D97-AF65-F5344CB8AC3E}">
        <p14:creationId xmlns:p14="http://schemas.microsoft.com/office/powerpoint/2010/main" val="26873623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nvSpPr>
        <p:spPr>
          <a:xfrm>
            <a:off x="92360" y="4146997"/>
            <a:ext cx="12192000" cy="2711003"/>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1">
              <a:solidFill>
                <a:srgbClr val="31B5D6"/>
              </a:solidFill>
            </a:endParaRPr>
          </a:p>
        </p:txBody>
      </p:sp>
      <p:sp>
        <p:nvSpPr>
          <p:cNvPr id="10" name="矩形 9"/>
          <p:cNvSpPr/>
          <p:nvPr/>
        </p:nvSpPr>
        <p:spPr>
          <a:xfrm>
            <a:off x="0" y="1"/>
            <a:ext cx="12192000" cy="27110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zh-CN" altLang="en-US" sz="1801"/>
          </a:p>
        </p:txBody>
      </p:sp>
      <p:sp>
        <p:nvSpPr>
          <p:cNvPr id="11" name="文本框 10"/>
          <p:cNvSpPr txBox="1"/>
          <p:nvPr/>
        </p:nvSpPr>
        <p:spPr>
          <a:xfrm>
            <a:off x="3662530" y="1695342"/>
            <a:ext cx="4607127" cy="1015663"/>
          </a:xfrm>
          <a:prstGeom prst="rect">
            <a:avLst/>
          </a:prstGeom>
          <a:noFill/>
        </p:spPr>
        <p:txBody>
          <a:bodyPr wrap="square" rtlCol="0">
            <a:spAutoFit/>
          </a:bodyPr>
          <a:lstStyle/>
          <a:p>
            <a:pPr algn="dist"/>
            <a:r>
              <a:rPr lang="zh-CN" altLang="en-US" sz="6000" dirty="0" smtClean="0">
                <a:solidFill>
                  <a:srgbClr val="31B5D6"/>
                </a:solidFill>
                <a:latin typeface="方正粗宋简体" panose="03000509000000000000" pitchFamily="65" charset="-122"/>
                <a:ea typeface="方正粗宋简体" panose="03000509000000000000" pitchFamily="65" charset="-122"/>
              </a:rPr>
              <a:t>大数据时代</a:t>
            </a:r>
            <a:endParaRPr lang="zh-CN" altLang="en-US" sz="6000" dirty="0">
              <a:solidFill>
                <a:srgbClr val="31B5D6"/>
              </a:solidFill>
              <a:latin typeface="方正粗宋简体" panose="03000509000000000000" pitchFamily="65" charset="-122"/>
              <a:ea typeface="方正粗宋简体" panose="03000509000000000000" pitchFamily="65" charset="-122"/>
            </a:endParaRPr>
          </a:p>
        </p:txBody>
      </p:sp>
      <p:sp>
        <p:nvSpPr>
          <p:cNvPr id="17" name="文本框 16"/>
          <p:cNvSpPr txBox="1"/>
          <p:nvPr/>
        </p:nvSpPr>
        <p:spPr>
          <a:xfrm>
            <a:off x="3168055" y="4268852"/>
            <a:ext cx="6027934" cy="707886"/>
          </a:xfrm>
          <a:prstGeom prst="rect">
            <a:avLst/>
          </a:prstGeom>
          <a:noFill/>
        </p:spPr>
        <p:txBody>
          <a:bodyPr wrap="square" rtlCol="0">
            <a:spAutoFit/>
          </a:bodyPr>
          <a:lstStyle/>
          <a:p>
            <a:pPr algn="ctr"/>
            <a:r>
              <a:rPr lang="zh-CN" altLang="en-US" sz="4000" dirty="0">
                <a:solidFill>
                  <a:schemeClr val="bg1"/>
                </a:solidFill>
                <a:latin typeface="微软雅黑" pitchFamily="34" charset="-122"/>
                <a:ea typeface="微软雅黑" pitchFamily="34" charset="-122"/>
              </a:rPr>
              <a:t>期望数据与安全完美</a:t>
            </a:r>
            <a:r>
              <a:rPr lang="zh-CN" altLang="en-US" sz="4000" dirty="0" smtClean="0">
                <a:solidFill>
                  <a:schemeClr val="bg1"/>
                </a:solidFill>
                <a:latin typeface="微软雅黑" pitchFamily="34" charset="-122"/>
                <a:ea typeface="微软雅黑" pitchFamily="34" charset="-122"/>
              </a:rPr>
              <a:t>平衡</a:t>
            </a:r>
            <a:endParaRPr lang="zh-CN" altLang="en-US" sz="4000" dirty="0">
              <a:solidFill>
                <a:schemeClr val="bg1"/>
              </a:solidFill>
              <a:latin typeface="微软雅黑" pitchFamily="34" charset="-122"/>
              <a:ea typeface="微软雅黑" pitchFamily="34" charset="-122"/>
            </a:endParaRPr>
          </a:p>
        </p:txBody>
      </p:sp>
      <p:sp>
        <p:nvSpPr>
          <p:cNvPr id="2" name="AutoShape 2" descr="“大数据时代 安全”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7413" name="Picture 5" descr="“大数据时代 安全”的图片搜索结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268" y="2729820"/>
            <a:ext cx="2451913" cy="145663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73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ss1.bdstatic.com/70cFuXSh_Q1YnxGkpoWK1HF6hhy/it/u=2053876253,2566462048&amp;fm=23&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857"/>
            <a:ext cx="12192000" cy="6966857"/>
          </a:xfrm>
          <a:prstGeom prst="rect">
            <a:avLst/>
          </a:prstGeom>
          <a:noFill/>
          <a:extLst>
            <a:ext uri="{909E8E84-426E-40DD-AFC4-6F175D3DCCD1}">
              <a14:hiddenFill xmlns:a14="http://schemas.microsoft.com/office/drawing/2010/main">
                <a:solidFill>
                  <a:srgbClr val="FFFFFF"/>
                </a:solidFill>
              </a14:hiddenFill>
            </a:ext>
          </a:extLst>
        </p:spPr>
      </p:pic>
      <p:sp>
        <p:nvSpPr>
          <p:cNvPr id="6" name="副标题 4"/>
          <p:cNvSpPr txBox="1">
            <a:spLocks/>
          </p:cNvSpPr>
          <p:nvPr/>
        </p:nvSpPr>
        <p:spPr bwMode="auto">
          <a:xfrm>
            <a:off x="10001251" y="6429375"/>
            <a:ext cx="1879600" cy="266700"/>
          </a:xfrm>
          <a:prstGeom prst="rect">
            <a:avLst/>
          </a:prstGeom>
          <a:noFill/>
          <a:ln w="9525">
            <a:noFill/>
            <a:miter lim="800000"/>
            <a:headEnd/>
            <a:tailEnd/>
          </a:ln>
        </p:spPr>
        <p:txBody>
          <a:bodyPr/>
          <a:lstStyle/>
          <a:p>
            <a:pPr algn="ctr">
              <a:spcBef>
                <a:spcPct val="20000"/>
              </a:spcBef>
              <a:buFont typeface="Arial"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a:spLocks/>
          </p:cNvSpPr>
          <p:nvPr/>
        </p:nvSpPr>
        <p:spPr bwMode="auto">
          <a:xfrm>
            <a:off x="2791155" y="2494607"/>
            <a:ext cx="7334251" cy="1143000"/>
          </a:xfrm>
          <a:prstGeom prst="rect">
            <a:avLst/>
          </a:prstGeom>
          <a:noFill/>
          <a:ln w="9525">
            <a:noFill/>
            <a:miter lim="800000"/>
            <a:headEnd/>
            <a:tailEnd/>
          </a:ln>
        </p:spPr>
        <p:txBody>
          <a:bodyPr/>
          <a:lstStyle/>
          <a:p>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价值体现：</a:t>
            </a:r>
            <a:endParaRPr lang="en-US" altLang="zh-CN" sz="6000" dirty="0" smtClean="0">
              <a:solidFill>
                <a:schemeClr val="accent3"/>
              </a:solidFill>
              <a:effectLst>
                <a:outerShdw blurRad="38100" dist="38100" dir="2700000" algn="tl">
                  <a:srgbClr val="C0C0C0"/>
                </a:outerShdw>
              </a:effectLst>
              <a:latin typeface="微软雅黑" pitchFamily="34" charset="-122"/>
              <a:ea typeface="微软雅黑" pitchFamily="34" charset="-122"/>
            </a:endParaRPr>
          </a:p>
          <a:p>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开源情报之概念价值</a:t>
            </a:r>
            <a:endParaRPr lang="en-US" altLang="zh-CN" sz="60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3622047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 name="组合 265"/>
          <p:cNvGrpSpPr/>
          <p:nvPr/>
        </p:nvGrpSpPr>
        <p:grpSpPr>
          <a:xfrm>
            <a:off x="609116" y="261257"/>
            <a:ext cx="1214822" cy="760080"/>
            <a:chOff x="1922078" y="0"/>
            <a:chExt cx="8347844" cy="3447438"/>
          </a:xfrm>
        </p:grpSpPr>
        <p:grpSp>
          <p:nvGrpSpPr>
            <p:cNvPr id="275" name="组合 274"/>
            <p:cNvGrpSpPr/>
            <p:nvPr/>
          </p:nvGrpSpPr>
          <p:grpSpPr>
            <a:xfrm rot="20997101">
              <a:off x="5080902" y="0"/>
              <a:ext cx="659781" cy="793569"/>
              <a:chOff x="9397113" y="1572484"/>
              <a:chExt cx="739439" cy="900000"/>
            </a:xfrm>
          </p:grpSpPr>
          <p:pic>
            <p:nvPicPr>
              <p:cNvPr id="333" name="图片 332"/>
              <p:cNvPicPr>
                <a:picLocks noChangeAspect="1"/>
              </p:cNvPicPr>
              <p:nvPr/>
            </p:nvPicPr>
            <p:blipFill rotWithShape="1">
              <a:blip r:embed="rId3" cstate="print">
                <a:extLst>
                  <a:ext uri="{28A0092B-C50C-407E-A947-70E740481C1C}">
                    <a14:useLocalDpi xmlns:a14="http://schemas.microsoft.com/office/drawing/2010/main" val="0"/>
                  </a:ext>
                </a:extLst>
              </a:blip>
              <a:srcRect l="7621" t="-1409" r="6212" b="16890"/>
              <a:stretch/>
            </p:blipFill>
            <p:spPr>
              <a:xfrm>
                <a:off x="9402521" y="1678027"/>
                <a:ext cx="734031" cy="720000"/>
              </a:xfrm>
              <a:prstGeom prst="rect">
                <a:avLst/>
              </a:prstGeom>
            </p:spPr>
          </p:pic>
          <p:sp>
            <p:nvSpPr>
              <p:cNvPr id="334" name="椭圆 333"/>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6" name="组合 275"/>
            <p:cNvGrpSpPr/>
            <p:nvPr/>
          </p:nvGrpSpPr>
          <p:grpSpPr>
            <a:xfrm rot="2455872">
              <a:off x="9009447" y="1071465"/>
              <a:ext cx="659781" cy="793569"/>
              <a:chOff x="8752405" y="680495"/>
              <a:chExt cx="739439" cy="900000"/>
            </a:xfrm>
          </p:grpSpPr>
          <p:pic>
            <p:nvPicPr>
              <p:cNvPr id="331" name="图片 330"/>
              <p:cNvPicPr>
                <a:picLocks noChangeAspect="1"/>
              </p:cNvPicPr>
              <p:nvPr/>
            </p:nvPicPr>
            <p:blipFill rotWithShape="1">
              <a:blip r:embed="rId4" cstate="print">
                <a:extLst>
                  <a:ext uri="{28A0092B-C50C-407E-A947-70E740481C1C}">
                    <a14:useLocalDpi xmlns:a14="http://schemas.microsoft.com/office/drawing/2010/main" val="0"/>
                  </a:ext>
                </a:extLst>
              </a:blip>
              <a:srcRect l="16849" r="13873" b="27651"/>
              <a:stretch/>
            </p:blipFill>
            <p:spPr>
              <a:xfrm>
                <a:off x="8771844" y="740799"/>
                <a:ext cx="720000" cy="751928"/>
              </a:xfrm>
              <a:prstGeom prst="rect">
                <a:avLst/>
              </a:prstGeom>
            </p:spPr>
          </p:pic>
          <p:sp>
            <p:nvSpPr>
              <p:cNvPr id="332" name="椭圆 331"/>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7" name="组合 276"/>
            <p:cNvGrpSpPr/>
            <p:nvPr/>
          </p:nvGrpSpPr>
          <p:grpSpPr>
            <a:xfrm rot="20539373">
              <a:off x="4239050" y="1051458"/>
              <a:ext cx="642436" cy="793569"/>
              <a:chOff x="7798300" y="2128176"/>
              <a:chExt cx="720000" cy="900000"/>
            </a:xfrm>
          </p:grpSpPr>
          <p:pic>
            <p:nvPicPr>
              <p:cNvPr id="329" name="图片 328"/>
              <p:cNvPicPr>
                <a:picLocks noChangeAspect="1"/>
              </p:cNvPicPr>
              <p:nvPr/>
            </p:nvPicPr>
            <p:blipFill rotWithShape="1">
              <a:blip r:embed="rId5" cstate="print">
                <a:extLst>
                  <a:ext uri="{28A0092B-C50C-407E-A947-70E740481C1C}">
                    <a14:useLocalDpi xmlns:a14="http://schemas.microsoft.com/office/drawing/2010/main" val="0"/>
                  </a:ext>
                </a:extLst>
              </a:blip>
              <a:srcRect l="17059" t="11812" r="20535" b="18535"/>
              <a:stretch/>
            </p:blipFill>
            <p:spPr>
              <a:xfrm>
                <a:off x="7835765" y="2190111"/>
                <a:ext cx="645071" cy="720000"/>
              </a:xfrm>
              <a:prstGeom prst="rect">
                <a:avLst/>
              </a:prstGeom>
            </p:spPr>
          </p:pic>
          <p:sp>
            <p:nvSpPr>
              <p:cNvPr id="330" name="椭圆 329"/>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8" name="组合 277"/>
            <p:cNvGrpSpPr/>
            <p:nvPr/>
          </p:nvGrpSpPr>
          <p:grpSpPr>
            <a:xfrm rot="622440">
              <a:off x="6257266" y="1278812"/>
              <a:ext cx="643355" cy="793569"/>
              <a:chOff x="5457544" y="2382484"/>
              <a:chExt cx="721030" cy="900000"/>
            </a:xfrm>
          </p:grpSpPr>
          <p:pic>
            <p:nvPicPr>
              <p:cNvPr id="327" name="图片 3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328" name="椭圆 327"/>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9" name="组合 278"/>
            <p:cNvGrpSpPr/>
            <p:nvPr/>
          </p:nvGrpSpPr>
          <p:grpSpPr>
            <a:xfrm rot="713899">
              <a:off x="6982111" y="246490"/>
              <a:ext cx="642436" cy="811512"/>
              <a:chOff x="2594245" y="3143107"/>
              <a:chExt cx="720000" cy="920349"/>
            </a:xfrm>
          </p:grpSpPr>
          <p:pic>
            <p:nvPicPr>
              <p:cNvPr id="325" name="图片 324"/>
              <p:cNvPicPr>
                <a:picLocks noChangeAspect="1"/>
              </p:cNvPicPr>
              <p:nvPr/>
            </p:nvPicPr>
            <p:blipFill rotWithShape="1">
              <a:blip r:embed="rId7" cstate="print">
                <a:extLst>
                  <a:ext uri="{28A0092B-C50C-407E-A947-70E740481C1C}">
                    <a14:useLocalDpi xmlns:a14="http://schemas.microsoft.com/office/drawing/2010/main" val="0"/>
                  </a:ext>
                </a:extLst>
              </a:blip>
              <a:srcRect l="17103" r="18740" b="27941"/>
              <a:stretch/>
            </p:blipFill>
            <p:spPr>
              <a:xfrm>
                <a:off x="2624542" y="3143107"/>
                <a:ext cx="641048" cy="720000"/>
              </a:xfrm>
              <a:prstGeom prst="rect">
                <a:avLst/>
              </a:prstGeom>
            </p:spPr>
          </p:pic>
          <p:sp>
            <p:nvSpPr>
              <p:cNvPr id="326" name="椭圆 325"/>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0" name="组合 279"/>
            <p:cNvGrpSpPr/>
            <p:nvPr/>
          </p:nvGrpSpPr>
          <p:grpSpPr>
            <a:xfrm rot="20351331">
              <a:off x="2986611" y="357756"/>
              <a:ext cx="642436" cy="793569"/>
              <a:chOff x="3277182" y="773323"/>
              <a:chExt cx="720000" cy="900000"/>
            </a:xfrm>
          </p:grpSpPr>
          <p:sp>
            <p:nvSpPr>
              <p:cNvPr id="323" name="椭圆 322"/>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4" name="图片 3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281" name="组合 280"/>
            <p:cNvGrpSpPr/>
            <p:nvPr/>
          </p:nvGrpSpPr>
          <p:grpSpPr>
            <a:xfrm rot="1912890">
              <a:off x="7930945" y="1382649"/>
              <a:ext cx="648427" cy="793569"/>
              <a:chOff x="5384758" y="1250900"/>
              <a:chExt cx="726714" cy="900000"/>
            </a:xfrm>
          </p:grpSpPr>
          <p:sp>
            <p:nvSpPr>
              <p:cNvPr id="321" name="椭圆 320"/>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2" name="图片 3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282" name="组合 281"/>
            <p:cNvGrpSpPr/>
            <p:nvPr/>
          </p:nvGrpSpPr>
          <p:grpSpPr>
            <a:xfrm rot="1354213">
              <a:off x="7092076" y="1228721"/>
              <a:ext cx="642436" cy="793569"/>
              <a:chOff x="3639753" y="2488176"/>
              <a:chExt cx="720000" cy="900000"/>
            </a:xfrm>
          </p:grpSpPr>
          <p:sp>
            <p:nvSpPr>
              <p:cNvPr id="319" name="椭圆 318"/>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0" name="图片 31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283" name="组合 282"/>
            <p:cNvGrpSpPr/>
            <p:nvPr/>
          </p:nvGrpSpPr>
          <p:grpSpPr>
            <a:xfrm rot="19874646">
              <a:off x="3552291" y="1752953"/>
              <a:ext cx="647730" cy="793569"/>
              <a:chOff x="4707387" y="271511"/>
              <a:chExt cx="725933" cy="900000"/>
            </a:xfrm>
          </p:grpSpPr>
          <p:sp>
            <p:nvSpPr>
              <p:cNvPr id="317" name="椭圆 316"/>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8" name="图片 31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284" name="组合 283"/>
            <p:cNvGrpSpPr/>
            <p:nvPr/>
          </p:nvGrpSpPr>
          <p:grpSpPr>
            <a:xfrm>
              <a:off x="5902457" y="519563"/>
              <a:ext cx="647456" cy="793569"/>
              <a:chOff x="4355614" y="1671769"/>
              <a:chExt cx="725626" cy="900000"/>
            </a:xfrm>
          </p:grpSpPr>
          <p:sp>
            <p:nvSpPr>
              <p:cNvPr id="315" name="椭圆 314"/>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6" name="图片 31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285" name="组合 284"/>
            <p:cNvGrpSpPr/>
            <p:nvPr/>
          </p:nvGrpSpPr>
          <p:grpSpPr>
            <a:xfrm rot="3261331">
              <a:off x="8178834" y="2216888"/>
              <a:ext cx="645495" cy="803045"/>
              <a:chOff x="6534782" y="2204846"/>
              <a:chExt cx="732066" cy="900000"/>
            </a:xfrm>
          </p:grpSpPr>
          <p:sp>
            <p:nvSpPr>
              <p:cNvPr id="313" name="椭圆 312"/>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4" name="图片 31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286" name="组合 285"/>
            <p:cNvGrpSpPr/>
            <p:nvPr/>
          </p:nvGrpSpPr>
          <p:grpSpPr>
            <a:xfrm rot="1881527">
              <a:off x="8180043" y="493339"/>
              <a:ext cx="646830" cy="793569"/>
              <a:chOff x="5993772" y="258109"/>
              <a:chExt cx="724925" cy="900000"/>
            </a:xfrm>
          </p:grpSpPr>
          <p:sp>
            <p:nvSpPr>
              <p:cNvPr id="311" name="椭圆 310"/>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2" name="图片 31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287" name="组合 286"/>
            <p:cNvGrpSpPr/>
            <p:nvPr/>
          </p:nvGrpSpPr>
          <p:grpSpPr>
            <a:xfrm rot="3066563">
              <a:off x="9550518" y="2274810"/>
              <a:ext cx="635764" cy="803045"/>
              <a:chOff x="8806213" y="2910111"/>
              <a:chExt cx="721030" cy="900000"/>
            </a:xfrm>
          </p:grpSpPr>
          <p:sp>
            <p:nvSpPr>
              <p:cNvPr id="309" name="椭圆 308"/>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0" name="图片 30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288" name="组合 287"/>
            <p:cNvGrpSpPr/>
            <p:nvPr/>
          </p:nvGrpSpPr>
          <p:grpSpPr>
            <a:xfrm rot="20849518">
              <a:off x="5023848" y="1251597"/>
              <a:ext cx="644890" cy="793569"/>
              <a:chOff x="7330781" y="818297"/>
              <a:chExt cx="722751" cy="900000"/>
            </a:xfrm>
          </p:grpSpPr>
          <p:sp>
            <p:nvSpPr>
              <p:cNvPr id="307" name="椭圆 306"/>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8" name="图片 30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289" name="组合 288"/>
            <p:cNvGrpSpPr/>
            <p:nvPr/>
          </p:nvGrpSpPr>
          <p:grpSpPr>
            <a:xfrm rot="19756194">
              <a:off x="1922078" y="1474933"/>
              <a:ext cx="653202" cy="793569"/>
              <a:chOff x="2213446" y="1768419"/>
              <a:chExt cx="732066" cy="900000"/>
            </a:xfrm>
          </p:grpSpPr>
          <p:pic>
            <p:nvPicPr>
              <p:cNvPr id="305" name="图片 30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306" name="椭圆 305"/>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90" name="直接连接符 289"/>
            <p:cNvCxnSpPr>
              <a:stCxn id="317"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p:cNvCxnSpPr>
              <a:stCxn id="306"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直接连接符 291"/>
            <p:cNvCxnSpPr>
              <a:stCxn id="323"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3" name="直接连接符 292"/>
            <p:cNvCxnSpPr>
              <a:stCxn id="330"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直接连接符 293"/>
            <p:cNvCxnSpPr>
              <a:stCxn id="334"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315"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307"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328"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326"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直接连接符 298"/>
            <p:cNvCxnSpPr>
              <a:stCxn id="319"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311"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321"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p:cNvCxnSpPr>
              <a:stCxn id="332"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直接连接符 302"/>
            <p:cNvCxnSpPr>
              <a:stCxn id="309"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313"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8" name="矩形 267"/>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268"/>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269"/>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270"/>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文本框 335"/>
          <p:cNvSpPr txBox="1"/>
          <p:nvPr/>
        </p:nvSpPr>
        <p:spPr>
          <a:xfrm>
            <a:off x="1881408" y="254662"/>
            <a:ext cx="7366119" cy="707886"/>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dirty="0">
                <a:sym typeface="Calibri" pitchFamily="34" charset="0"/>
              </a:rPr>
              <a:t>价值体现：开源情报之概念价值</a:t>
            </a:r>
          </a:p>
        </p:txBody>
      </p:sp>
      <p:sp>
        <p:nvSpPr>
          <p:cNvPr id="97" name="椭圆 96"/>
          <p:cNvSpPr/>
          <p:nvPr/>
        </p:nvSpPr>
        <p:spPr>
          <a:xfrm>
            <a:off x="679632" y="1316645"/>
            <a:ext cx="446012" cy="4464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F784A5"/>
                </a:solidFill>
                <a:latin typeface="微软雅黑" panose="020B0503020204020204" pitchFamily="34" charset="-122"/>
                <a:ea typeface="微软雅黑" panose="020B0503020204020204" pitchFamily="34" charset="-122"/>
              </a:rPr>
              <a:t>1</a:t>
            </a:r>
            <a:endParaRPr lang="zh-CN" altLang="en-US" sz="3200" dirty="0">
              <a:solidFill>
                <a:srgbClr val="F784A5"/>
              </a:solidFill>
              <a:latin typeface="微软雅黑" panose="020B0503020204020204" pitchFamily="34" charset="-122"/>
              <a:ea typeface="微软雅黑" panose="020B0503020204020204" pitchFamily="34" charset="-122"/>
            </a:endParaRPr>
          </a:p>
        </p:txBody>
      </p:sp>
      <p:grpSp>
        <p:nvGrpSpPr>
          <p:cNvPr id="98" name="组合 97"/>
          <p:cNvGrpSpPr/>
          <p:nvPr/>
        </p:nvGrpSpPr>
        <p:grpSpPr>
          <a:xfrm>
            <a:off x="655309" y="1032131"/>
            <a:ext cx="10477147" cy="66943"/>
            <a:chOff x="655309" y="1032131"/>
            <a:chExt cx="10477147" cy="66943"/>
          </a:xfrm>
        </p:grpSpPr>
        <p:sp>
          <p:nvSpPr>
            <p:cNvPr id="99" name="矩形 98"/>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9" name="Freeform 274"/>
          <p:cNvSpPr>
            <a:spLocks/>
          </p:cNvSpPr>
          <p:nvPr/>
        </p:nvSpPr>
        <p:spPr bwMode="auto">
          <a:xfrm>
            <a:off x="4068087" y="2919276"/>
            <a:ext cx="1440000" cy="1440000"/>
          </a:xfrm>
          <a:prstGeom prst="flowChartConnector">
            <a:avLst/>
          </a:prstGeom>
          <a:solidFill>
            <a:srgbClr val="F784A5"/>
          </a:solidFill>
          <a:ln>
            <a:noFill/>
          </a:ln>
          <a:effectLst>
            <a:reflection endPos="21000" dist="50800" dir="5400000" sy="-100000" algn="bl" rotWithShape="0"/>
          </a:effectLst>
          <a:extLst/>
        </p:spPr>
        <p:txBody>
          <a:bodyPr vert="horz" wrap="square" lIns="91440" tIns="45720" rIns="91440" bIns="45720" numCol="1" anchor="t" anchorCtr="0" compatLnSpc="1">
            <a:prstTxWarp prst="textNoShape">
              <a:avLst/>
            </a:prstTxWarp>
          </a:bodyPr>
          <a:lstStyle/>
          <a:p>
            <a:endParaRPr lang="zh-CN" altLang="en-US" dirty="0"/>
          </a:p>
        </p:txBody>
      </p:sp>
      <p:sp>
        <p:nvSpPr>
          <p:cNvPr id="110" name="Freeform 369"/>
          <p:cNvSpPr>
            <a:spLocks/>
          </p:cNvSpPr>
          <p:nvPr/>
        </p:nvSpPr>
        <p:spPr bwMode="auto">
          <a:xfrm>
            <a:off x="6690129" y="2936660"/>
            <a:ext cx="1440000" cy="1440000"/>
          </a:xfrm>
          <a:prstGeom prst="flowChartConnector">
            <a:avLst/>
          </a:prstGeom>
          <a:solidFill>
            <a:srgbClr val="31B5D6"/>
          </a:solidFill>
          <a:ln>
            <a:noFill/>
          </a:ln>
          <a:effectLst>
            <a:reflection endPos="21000" dist="50800" dir="5400000" sy="-100000" algn="bl" rotWithShape="0"/>
          </a:effectLst>
          <a:extLst/>
        </p:spPr>
        <p:txBody>
          <a:bodyPr vert="horz" wrap="square" lIns="91440" tIns="45720" rIns="91440" bIns="45720" numCol="1" anchor="t" anchorCtr="0" compatLnSpc="1">
            <a:prstTxWarp prst="textNoShape">
              <a:avLst/>
            </a:prstTxWarp>
          </a:bodyPr>
          <a:lstStyle/>
          <a:p>
            <a:endParaRPr lang="zh-CN" altLang="en-US"/>
          </a:p>
        </p:txBody>
      </p:sp>
      <p:sp>
        <p:nvSpPr>
          <p:cNvPr id="111" name="TextBox 33"/>
          <p:cNvSpPr txBox="1"/>
          <p:nvPr/>
        </p:nvSpPr>
        <p:spPr>
          <a:xfrm>
            <a:off x="4234089" y="3252602"/>
            <a:ext cx="1107996" cy="646331"/>
          </a:xfrm>
          <a:prstGeom prst="rect">
            <a:avLst/>
          </a:prstGeom>
          <a:noFill/>
        </p:spPr>
        <p:txBody>
          <a:bodyPr wrap="none" rtlCol="0">
            <a:spAutoFit/>
          </a:bodyPr>
          <a:lstStyle/>
          <a:p>
            <a:pPr algn="ctr"/>
            <a:r>
              <a:rPr lang="zh-CN" altLang="en-US" dirty="0">
                <a:solidFill>
                  <a:schemeClr val="bg1"/>
                </a:solidFill>
                <a:latin typeface="微软雅黑" pitchFamily="34" charset="-122"/>
                <a:ea typeface="微软雅黑" pitchFamily="34" charset="-122"/>
              </a:rPr>
              <a:t>开</a:t>
            </a:r>
            <a:r>
              <a:rPr lang="zh-CN" altLang="en-US" dirty="0" smtClean="0">
                <a:solidFill>
                  <a:schemeClr val="bg1"/>
                </a:solidFill>
                <a:latin typeface="微软雅黑" pitchFamily="34" charset="-122"/>
                <a:ea typeface="微软雅黑" pitchFamily="34" charset="-122"/>
              </a:rPr>
              <a:t>源情报</a:t>
            </a:r>
            <a:endParaRPr lang="en-US" altLang="zh-CN" dirty="0" smtClean="0">
              <a:solidFill>
                <a:schemeClr val="bg1"/>
              </a:solidFill>
              <a:latin typeface="微软雅黑" pitchFamily="34" charset="-122"/>
              <a:ea typeface="微软雅黑" pitchFamily="34" charset="-122"/>
            </a:endParaRPr>
          </a:p>
          <a:p>
            <a:pPr algn="ctr"/>
            <a:r>
              <a:rPr lang="zh-CN" altLang="en-US" dirty="0" smtClean="0">
                <a:solidFill>
                  <a:schemeClr val="bg1"/>
                </a:solidFill>
                <a:latin typeface="微软雅黑" pitchFamily="34" charset="-122"/>
                <a:ea typeface="微软雅黑" pitchFamily="34" charset="-122"/>
              </a:rPr>
              <a:t>概念定义</a:t>
            </a:r>
            <a:endParaRPr lang="en-US" altLang="zh-CN" dirty="0" smtClean="0">
              <a:solidFill>
                <a:schemeClr val="bg1"/>
              </a:solidFill>
              <a:latin typeface="微软雅黑" pitchFamily="34" charset="-122"/>
              <a:ea typeface="微软雅黑" pitchFamily="34" charset="-122"/>
            </a:endParaRPr>
          </a:p>
        </p:txBody>
      </p:sp>
      <p:sp>
        <p:nvSpPr>
          <p:cNvPr id="112" name="TextBox 35"/>
          <p:cNvSpPr txBox="1"/>
          <p:nvPr/>
        </p:nvSpPr>
        <p:spPr>
          <a:xfrm>
            <a:off x="6856131" y="3228140"/>
            <a:ext cx="1107996" cy="646331"/>
          </a:xfrm>
          <a:prstGeom prst="rect">
            <a:avLst/>
          </a:prstGeom>
          <a:noFill/>
        </p:spPr>
        <p:txBody>
          <a:bodyPr wrap="none" rtlCol="0">
            <a:spAutoFit/>
          </a:bodyPr>
          <a:lstStyle/>
          <a:p>
            <a:pPr algn="ctr"/>
            <a:r>
              <a:rPr lang="zh-CN" altLang="en-US" dirty="0">
                <a:solidFill>
                  <a:schemeClr val="bg1"/>
                </a:solidFill>
                <a:latin typeface="微软雅黑" pitchFamily="34" charset="-122"/>
                <a:ea typeface="微软雅黑" pitchFamily="34" charset="-122"/>
              </a:rPr>
              <a:t>开</a:t>
            </a:r>
            <a:r>
              <a:rPr lang="zh-CN" altLang="en-US" dirty="0" smtClean="0">
                <a:solidFill>
                  <a:schemeClr val="bg1"/>
                </a:solidFill>
                <a:latin typeface="微软雅黑" pitchFamily="34" charset="-122"/>
                <a:ea typeface="微软雅黑" pitchFamily="34" charset="-122"/>
              </a:rPr>
              <a:t>源情报</a:t>
            </a:r>
            <a:endParaRPr lang="en-US" altLang="zh-CN" dirty="0" smtClean="0">
              <a:solidFill>
                <a:schemeClr val="bg1"/>
              </a:solidFill>
              <a:latin typeface="微软雅黑" pitchFamily="34" charset="-122"/>
              <a:ea typeface="微软雅黑" pitchFamily="34" charset="-122"/>
            </a:endParaRPr>
          </a:p>
          <a:p>
            <a:pPr algn="ctr"/>
            <a:r>
              <a:rPr lang="zh-CN" altLang="en-US" dirty="0" smtClean="0">
                <a:solidFill>
                  <a:schemeClr val="bg1"/>
                </a:solidFill>
                <a:latin typeface="微软雅黑" pitchFamily="34" charset="-122"/>
                <a:ea typeface="微软雅黑" pitchFamily="34" charset="-122"/>
              </a:rPr>
              <a:t>数据占比</a:t>
            </a:r>
            <a:endParaRPr lang="en-US" altLang="zh-CN" dirty="0" smtClean="0">
              <a:solidFill>
                <a:schemeClr val="bg1"/>
              </a:solidFill>
              <a:latin typeface="微软雅黑" pitchFamily="34" charset="-122"/>
              <a:ea typeface="微软雅黑" pitchFamily="34" charset="-122"/>
            </a:endParaRPr>
          </a:p>
        </p:txBody>
      </p:sp>
      <p:cxnSp>
        <p:nvCxnSpPr>
          <p:cNvPr id="119" name="直接箭头连接符 118"/>
          <p:cNvCxnSpPr/>
          <p:nvPr/>
        </p:nvCxnSpPr>
        <p:spPr>
          <a:xfrm flipH="1">
            <a:off x="1825359" y="2702312"/>
            <a:ext cx="1728192" cy="0"/>
          </a:xfrm>
          <a:prstGeom prst="straightConnector1">
            <a:avLst/>
          </a:prstGeom>
          <a:ln>
            <a:solidFill>
              <a:srgbClr val="F784A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3553551" y="2702312"/>
            <a:ext cx="725419" cy="406075"/>
          </a:xfrm>
          <a:prstGeom prst="line">
            <a:avLst/>
          </a:prstGeom>
          <a:ln>
            <a:solidFill>
              <a:srgbClr val="F784A5"/>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8522295" y="2724084"/>
            <a:ext cx="1728000" cy="0"/>
          </a:xfrm>
          <a:prstGeom prst="line">
            <a:avLst/>
          </a:prstGeom>
          <a:ln>
            <a:solidFill>
              <a:srgbClr val="31B5D6"/>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endCxn id="110" idx="7"/>
          </p:cNvCxnSpPr>
          <p:nvPr/>
        </p:nvCxnSpPr>
        <p:spPr>
          <a:xfrm flipH="1">
            <a:off x="7919246" y="2724084"/>
            <a:ext cx="597518" cy="423459"/>
          </a:xfrm>
          <a:prstGeom prst="line">
            <a:avLst/>
          </a:prstGeom>
          <a:ln>
            <a:solidFill>
              <a:srgbClr val="31B5D6"/>
            </a:solidFill>
          </a:ln>
        </p:spPr>
        <p:style>
          <a:lnRef idx="1">
            <a:schemeClr val="accent1"/>
          </a:lnRef>
          <a:fillRef idx="0">
            <a:schemeClr val="accent1"/>
          </a:fillRef>
          <a:effectRef idx="0">
            <a:schemeClr val="accent1"/>
          </a:effectRef>
          <a:fontRef idx="minor">
            <a:schemeClr val="tx1"/>
          </a:fontRef>
        </p:style>
      </p:cxnSp>
      <p:sp>
        <p:nvSpPr>
          <p:cNvPr id="123" name="文本框 87"/>
          <p:cNvSpPr txBox="1"/>
          <p:nvPr/>
        </p:nvSpPr>
        <p:spPr>
          <a:xfrm>
            <a:off x="3299379" y="5240423"/>
            <a:ext cx="5587973"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30000"/>
              </a:lnSpc>
              <a:defRPr sz="2000">
                <a:latin typeface="微软雅黑" pitchFamily="34" charset="-122"/>
                <a:ea typeface="微软雅黑" pitchFamily="34" charset="-122"/>
              </a:defRPr>
            </a:lvl1pPr>
          </a:lstStyle>
          <a:p>
            <a:r>
              <a:rPr lang="zh-CN" altLang="en-US" dirty="0" smtClean="0"/>
              <a:t>西方发达国家较早意识到了开源情报的重要性，成立机构加强获取开源数据</a:t>
            </a:r>
            <a:endParaRPr lang="zh-CN" altLang="en-US" dirty="0"/>
          </a:p>
        </p:txBody>
      </p:sp>
      <p:sp>
        <p:nvSpPr>
          <p:cNvPr id="124" name="文本框 88"/>
          <p:cNvSpPr txBox="1"/>
          <p:nvPr/>
        </p:nvSpPr>
        <p:spPr>
          <a:xfrm>
            <a:off x="1042668" y="2958980"/>
            <a:ext cx="2532612" cy="738664"/>
          </a:xfrm>
          <a:prstGeom prst="rect">
            <a:avLst/>
          </a:prstGeom>
          <a:noFill/>
        </p:spPr>
        <p:txBody>
          <a:bodyPr wrap="square" rtlCol="0">
            <a:spAutoFit/>
          </a:bodyPr>
          <a:lstStyle/>
          <a:p>
            <a:r>
              <a:rPr lang="zh-CN" altLang="zh-CN" sz="1400" dirty="0">
                <a:solidFill>
                  <a:schemeClr val="bg2">
                    <a:lumMod val="25000"/>
                  </a:schemeClr>
                </a:solidFill>
                <a:latin typeface="微软雅黑" panose="020B0503020204020204" pitchFamily="34" charset="-122"/>
                <a:ea typeface="微软雅黑" panose="020B0503020204020204" pitchFamily="34" charset="-122"/>
              </a:rPr>
              <a:t>公开的信息或其它资源，包括报纸/刊物、电视、互联网等进行分析后所得到的情报</a:t>
            </a:r>
            <a:endParaRPr lang="zh-CN" altLang="en-US" sz="1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25" name="文本框 89"/>
          <p:cNvSpPr txBox="1"/>
          <p:nvPr/>
        </p:nvSpPr>
        <p:spPr>
          <a:xfrm>
            <a:off x="8518457" y="2990531"/>
            <a:ext cx="2343507" cy="738664"/>
          </a:xfrm>
          <a:prstGeom prst="rect">
            <a:avLst/>
          </a:prstGeom>
          <a:noFill/>
        </p:spPr>
        <p:txBody>
          <a:bodyPr wrap="square" rtlCol="0">
            <a:spAutoFit/>
          </a:bodyPr>
          <a:lstStyle/>
          <a:p>
            <a:r>
              <a:rPr lang="zh-CN" altLang="zh-CN" sz="1400" dirty="0">
                <a:solidFill>
                  <a:schemeClr val="bg2">
                    <a:lumMod val="25000"/>
                  </a:schemeClr>
                </a:solidFill>
                <a:latin typeface="微软雅黑" panose="020B0503020204020204" pitchFamily="34" charset="-122"/>
                <a:ea typeface="微软雅黑" panose="020B0503020204020204" pitchFamily="34" charset="-122"/>
              </a:rPr>
              <a:t>西方发达国家的国家情报之40%到95%都是以开源情报的形式获取的</a:t>
            </a:r>
            <a:endParaRPr lang="zh-CN" altLang="en-US" sz="1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92" name="文本框 91"/>
          <p:cNvSpPr txBox="1"/>
          <p:nvPr/>
        </p:nvSpPr>
        <p:spPr>
          <a:xfrm>
            <a:off x="1386064" y="1236390"/>
            <a:ext cx="3467616" cy="584775"/>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r>
              <a:rPr lang="zh-CN" altLang="en-US" dirty="0"/>
              <a:t>开</a:t>
            </a:r>
            <a:r>
              <a:rPr lang="zh-CN" altLang="en-US" dirty="0" smtClean="0"/>
              <a:t>源情报分析概念</a:t>
            </a:r>
            <a:endParaRPr lang="zh-CN" altLang="en-US" dirty="0"/>
          </a:p>
        </p:txBody>
      </p:sp>
    </p:spTree>
    <p:extLst>
      <p:ext uri="{BB962C8B-B14F-4D97-AF65-F5344CB8AC3E}">
        <p14:creationId xmlns:p14="http://schemas.microsoft.com/office/powerpoint/2010/main" val="3240555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文本框 340"/>
          <p:cNvSpPr txBox="1"/>
          <p:nvPr/>
        </p:nvSpPr>
        <p:spPr>
          <a:xfrm>
            <a:off x="5938770" y="2601035"/>
            <a:ext cx="3917990" cy="1938992"/>
          </a:xfrm>
          <a:prstGeom prst="rect">
            <a:avLst/>
          </a:prstGeom>
        </p:spPr>
        <p:txBody>
          <a:bodyPr wrap="square">
            <a:spAutoFit/>
          </a:bodyPr>
          <a:lstStyle>
            <a:defPPr>
              <a:defRPr lang="zh-CN"/>
            </a:defPPr>
            <a:lvl1pPr>
              <a:lnSpc>
                <a:spcPct val="125000"/>
              </a:lnSpc>
              <a:defRPr>
                <a:solidFill>
                  <a:schemeClr val="tx1">
                    <a:lumMod val="65000"/>
                    <a:lumOff val="35000"/>
                  </a:schemeClr>
                </a:solidFill>
                <a:latin typeface="微软雅黑" pitchFamily="34" charset="-122"/>
                <a:ea typeface="微软雅黑" pitchFamily="34" charset="-122"/>
              </a:defRPr>
            </a:lvl1pPr>
          </a:lstStyle>
          <a:p>
            <a:pPr marL="342900" indent="-342900">
              <a:buFont typeface="Arial" pitchFamily="34" charset="0"/>
              <a:buChar char="•"/>
            </a:pPr>
            <a:r>
              <a:rPr lang="zh-CN" altLang="en-US" sz="2400" dirty="0" smtClean="0"/>
              <a:t>情报收集成本小，风险低</a:t>
            </a:r>
            <a:endParaRPr lang="en-US" altLang="zh-CN" sz="2400" dirty="0"/>
          </a:p>
          <a:p>
            <a:pPr marL="342900" lvl="1" indent="-342900">
              <a:lnSpc>
                <a:spcPct val="125000"/>
              </a:lnSpc>
              <a:buFont typeface="Arial" pitchFamily="34" charset="0"/>
              <a:buChar char="•"/>
            </a:pPr>
            <a:r>
              <a:rPr lang="zh-CN" altLang="en-US" sz="2400" dirty="0">
                <a:solidFill>
                  <a:schemeClr val="tx1">
                    <a:lumMod val="65000"/>
                    <a:lumOff val="35000"/>
                  </a:schemeClr>
                </a:solidFill>
                <a:latin typeface="微软雅黑" pitchFamily="34" charset="-122"/>
                <a:ea typeface="微软雅黑" pitchFamily="34" charset="-122"/>
              </a:rPr>
              <a:t>开</a:t>
            </a:r>
            <a:r>
              <a:rPr lang="zh-CN" altLang="en-US" sz="2400" dirty="0" smtClean="0">
                <a:solidFill>
                  <a:schemeClr val="tx1">
                    <a:lumMod val="65000"/>
                    <a:lumOff val="35000"/>
                  </a:schemeClr>
                </a:solidFill>
                <a:latin typeface="微软雅黑" pitchFamily="34" charset="-122"/>
                <a:ea typeface="微软雅黑" pitchFamily="34" charset="-122"/>
              </a:rPr>
              <a:t>源情报内容更加丰富</a:t>
            </a:r>
            <a:endParaRPr lang="en-US" altLang="zh-CN" sz="2400" dirty="0">
              <a:solidFill>
                <a:schemeClr val="tx1">
                  <a:lumMod val="65000"/>
                  <a:lumOff val="35000"/>
                </a:schemeClr>
              </a:solidFill>
              <a:latin typeface="微软雅黑" pitchFamily="34" charset="-122"/>
              <a:ea typeface="微软雅黑" pitchFamily="34" charset="-122"/>
            </a:endParaRPr>
          </a:p>
          <a:p>
            <a:pPr marL="342900" lvl="1" indent="-342900">
              <a:lnSpc>
                <a:spcPct val="125000"/>
              </a:lnSpc>
              <a:buFont typeface="Arial" pitchFamily="34" charset="0"/>
              <a:buChar char="•"/>
            </a:pPr>
            <a:r>
              <a:rPr lang="zh-CN" altLang="en-US" sz="2400" dirty="0">
                <a:solidFill>
                  <a:schemeClr val="tx1">
                    <a:lumMod val="65000"/>
                    <a:lumOff val="35000"/>
                  </a:schemeClr>
                </a:solidFill>
                <a:latin typeface="微软雅黑" pitchFamily="34" charset="-122"/>
                <a:ea typeface="微软雅黑" pitchFamily="34" charset="-122"/>
              </a:rPr>
              <a:t>开</a:t>
            </a:r>
            <a:r>
              <a:rPr lang="zh-CN" altLang="en-US" sz="2400" dirty="0" smtClean="0">
                <a:solidFill>
                  <a:schemeClr val="tx1">
                    <a:lumMod val="65000"/>
                    <a:lumOff val="35000"/>
                  </a:schemeClr>
                </a:solidFill>
                <a:latin typeface="微软雅黑" pitchFamily="34" charset="-122"/>
                <a:ea typeface="微软雅黑" pitchFamily="34" charset="-122"/>
              </a:rPr>
              <a:t>源情报工作具有隐蔽性</a:t>
            </a:r>
            <a:endParaRPr lang="en-CA" altLang="zh-CN" sz="2400" dirty="0">
              <a:solidFill>
                <a:schemeClr val="tx1">
                  <a:lumMod val="65000"/>
                  <a:lumOff val="35000"/>
                </a:schemeClr>
              </a:solidFill>
              <a:latin typeface="微软雅黑" pitchFamily="34" charset="-122"/>
              <a:ea typeface="微软雅黑" pitchFamily="34" charset="-122"/>
            </a:endParaRPr>
          </a:p>
          <a:p>
            <a:endParaRPr lang="en-US" altLang="zh-CN" sz="2400" dirty="0"/>
          </a:p>
        </p:txBody>
      </p:sp>
      <p:sp>
        <p:nvSpPr>
          <p:cNvPr id="78" name="圆角矩形 77"/>
          <p:cNvSpPr/>
          <p:nvPr/>
        </p:nvSpPr>
        <p:spPr>
          <a:xfrm>
            <a:off x="1584484" y="5870063"/>
            <a:ext cx="9267497" cy="850900"/>
          </a:xfrm>
          <a:prstGeom prst="roundRect">
            <a:avLst>
              <a:gd name="adj" fmla="val 9394"/>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2024886" y="5941571"/>
            <a:ext cx="6750566" cy="584775"/>
          </a:xfrm>
          <a:prstGeom prst="rect">
            <a:avLst/>
          </a:prstGeom>
        </p:spPr>
        <p:txBody>
          <a:bodyPr wrap="none">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开源情报较于传统数据具有巨大优势</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80"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华康俪金黑W8(P)" panose="020B0800000000000000" pitchFamily="34" charset="-122"/>
                <a:ea typeface="华康俪金黑W8(P)" panose="020B0800000000000000" pitchFamily="34" charset="-122"/>
                <a:sym typeface="Calibri" pitchFamily="34" charset="0"/>
              </a:rPr>
              <a:t>价值体现：开源情报之概念价值</a:t>
            </a:r>
            <a:endParaRPr lang="zh-CN" altLang="en-US" sz="4000" dirty="0">
              <a:solidFill>
                <a:srgbClr val="31B5D6"/>
              </a:solidFill>
              <a:latin typeface="华康俪金黑W8(P)" panose="020B0800000000000000" pitchFamily="34" charset="-122"/>
              <a:ea typeface="华康俪金黑W8(P)" panose="020B0800000000000000" pitchFamily="34" charset="-122"/>
              <a:sym typeface="Calibri" pitchFamily="34" charset="0"/>
            </a:endParaRPr>
          </a:p>
        </p:txBody>
      </p:sp>
      <p:sp>
        <p:nvSpPr>
          <p:cNvPr id="81"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a:noFill/>
              </a14:hiddenFill>
            </a:ext>
          </a:extLst>
        </p:spPr>
        <p:txBody>
          <a:bodyPr/>
          <a:lstStyle/>
          <a:p>
            <a:endParaRPr lang="zh-CN" altLang="en-US">
              <a:latin typeface="Arial" pitchFamily="34" charset="0"/>
            </a:endParaRPr>
          </a:p>
        </p:txBody>
      </p:sp>
      <p:pic>
        <p:nvPicPr>
          <p:cNvPr id="83" name="Picture 2" descr="C:\Users\Administrator\Desktop\25p1ckfib9.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12296" name="Picture 8" descr="https://ss2.bdstatic.com/70cFvnSh_Q1YnxGkpoWK1HF6hhy/it/u=2014551869,3341712829&amp;fm=23&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484" y="1990399"/>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84" name="文本框 83"/>
          <p:cNvSpPr txBox="1"/>
          <p:nvPr/>
        </p:nvSpPr>
        <p:spPr>
          <a:xfrm>
            <a:off x="1584484" y="1247457"/>
            <a:ext cx="3467616" cy="584775"/>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r>
              <a:rPr lang="zh-CN" altLang="en-US" dirty="0"/>
              <a:t>开</a:t>
            </a:r>
            <a:r>
              <a:rPr lang="zh-CN" altLang="en-US" dirty="0" smtClean="0"/>
              <a:t>源情报价值体现</a:t>
            </a:r>
            <a:endParaRPr lang="zh-CN" altLang="en-US" dirty="0"/>
          </a:p>
        </p:txBody>
      </p:sp>
      <p:sp>
        <p:nvSpPr>
          <p:cNvPr id="85" name="椭圆 84"/>
          <p:cNvSpPr/>
          <p:nvPr/>
        </p:nvSpPr>
        <p:spPr>
          <a:xfrm>
            <a:off x="977721" y="1316644"/>
            <a:ext cx="446012" cy="4464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rgbClr val="F784A5"/>
                </a:solidFill>
                <a:latin typeface="微软雅黑" panose="020B0503020204020204" pitchFamily="34" charset="-122"/>
                <a:ea typeface="微软雅黑" panose="020B0503020204020204" pitchFamily="34" charset="-122"/>
              </a:rPr>
              <a:t>2</a:t>
            </a:r>
            <a:endParaRPr lang="zh-CN" altLang="en-US" sz="3200" dirty="0">
              <a:solidFill>
                <a:srgbClr val="F784A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423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ss1.bdstatic.com/70cFuXSh_Q1YnxGkpoWK1HF6hhy/it/u=2053876253,2566462048&amp;fm=23&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857"/>
            <a:ext cx="12192000" cy="6966857"/>
          </a:xfrm>
          <a:prstGeom prst="rect">
            <a:avLst/>
          </a:prstGeom>
          <a:noFill/>
          <a:extLst>
            <a:ext uri="{909E8E84-426E-40DD-AFC4-6F175D3DCCD1}">
              <a14:hiddenFill xmlns:a14="http://schemas.microsoft.com/office/drawing/2010/main">
                <a:solidFill>
                  <a:srgbClr val="FFFFFF"/>
                </a:solidFill>
              </a14:hiddenFill>
            </a:ext>
          </a:extLst>
        </p:spPr>
      </p:pic>
      <p:sp>
        <p:nvSpPr>
          <p:cNvPr id="6" name="副标题 4"/>
          <p:cNvSpPr txBox="1">
            <a:spLocks/>
          </p:cNvSpPr>
          <p:nvPr/>
        </p:nvSpPr>
        <p:spPr bwMode="auto">
          <a:xfrm>
            <a:off x="10001251" y="6429375"/>
            <a:ext cx="1879600" cy="266700"/>
          </a:xfrm>
          <a:prstGeom prst="rect">
            <a:avLst/>
          </a:prstGeom>
          <a:noFill/>
          <a:ln w="9525">
            <a:noFill/>
            <a:miter lim="800000"/>
            <a:headEnd/>
            <a:tailEnd/>
          </a:ln>
        </p:spPr>
        <p:txBody>
          <a:bodyPr/>
          <a:lstStyle/>
          <a:p>
            <a:pPr algn="ctr">
              <a:spcBef>
                <a:spcPct val="20000"/>
              </a:spcBef>
              <a:buFont typeface="Arial"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a:spLocks/>
          </p:cNvSpPr>
          <p:nvPr/>
        </p:nvSpPr>
        <p:spPr bwMode="auto">
          <a:xfrm>
            <a:off x="2410155" y="1988840"/>
            <a:ext cx="7334251" cy="1143000"/>
          </a:xfrm>
          <a:prstGeom prst="rect">
            <a:avLst/>
          </a:prstGeom>
          <a:noFill/>
          <a:ln w="9525">
            <a:noFill/>
            <a:miter lim="800000"/>
            <a:headEnd/>
            <a:tailEnd/>
          </a:ln>
        </p:spPr>
        <p:txBody>
          <a:bodyPr/>
          <a:lstStyle/>
          <a:p>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发展历程：</a:t>
            </a:r>
            <a:endParaRPr lang="en-US" altLang="zh-CN" sz="6000" dirty="0" smtClean="0">
              <a:solidFill>
                <a:schemeClr val="accent3"/>
              </a:solidFill>
              <a:effectLst>
                <a:outerShdw blurRad="38100" dist="38100" dir="2700000" algn="tl">
                  <a:srgbClr val="C0C0C0"/>
                </a:outerShdw>
              </a:effectLst>
              <a:latin typeface="微软雅黑" pitchFamily="34" charset="-122"/>
              <a:ea typeface="微软雅黑" pitchFamily="34" charset="-122"/>
            </a:endParaRPr>
          </a:p>
          <a:p>
            <a:r>
              <a:rPr lang="zh-CN" altLang="en-US" sz="6000" dirty="0">
                <a:solidFill>
                  <a:schemeClr val="accent3"/>
                </a:solidFill>
                <a:effectLst>
                  <a:outerShdw blurRad="38100" dist="38100" dir="2700000" algn="tl">
                    <a:srgbClr val="C0C0C0"/>
                  </a:outerShdw>
                </a:effectLst>
                <a:latin typeface="微软雅黑" pitchFamily="34" charset="-122"/>
                <a:ea typeface="微软雅黑" pitchFamily="34" charset="-122"/>
              </a:rPr>
              <a:t>开</a:t>
            </a:r>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源情报之发展历史</a:t>
            </a:r>
            <a:endParaRPr lang="zh-CN" altLang="en-US" sz="6000" dirty="0">
              <a:solidFill>
                <a:schemeClr val="accent3"/>
              </a:solidFill>
              <a:effectLst>
                <a:outerShdw blurRad="38100" dist="38100" dir="2700000" algn="tl">
                  <a:srgbClr val="C0C0C0"/>
                </a:outerShdw>
              </a:effectLst>
              <a:latin typeface="微软雅黑" pitchFamily="34" charset="-122"/>
              <a:ea typeface="微软雅黑" pitchFamily="34" charset="-122"/>
            </a:endParaRPr>
          </a:p>
          <a:p>
            <a:endParaRPr lang="en-US" altLang="zh-CN" sz="60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484473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198" y="2262238"/>
            <a:ext cx="2908547" cy="1923194"/>
          </a:xfrm>
          <a:prstGeom prst="rect">
            <a:avLst/>
          </a:prstGeom>
          <a:solidFill>
            <a:srgbClr val="FFFFFF">
              <a:shade val="85000"/>
            </a:srgbClr>
          </a:solidFill>
          <a:ln w="88900" cap="sq">
            <a:solidFill>
              <a:srgbClr val="31B5D6"/>
            </a:solidFill>
            <a:miter lim="800000"/>
          </a:ln>
          <a:effectLst>
            <a:outerShdw blurRad="55000" dist="18000" dir="5400000" algn="tl" rotWithShape="0">
              <a:srgbClr val="000000">
                <a:alpha val="40000"/>
              </a:srgbClr>
            </a:outerShdw>
          </a:effec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190" y="2262238"/>
            <a:ext cx="3023890" cy="1923194"/>
          </a:xfrm>
          <a:prstGeom prst="rect">
            <a:avLst/>
          </a:prstGeom>
          <a:solidFill>
            <a:srgbClr val="FFFFFF">
              <a:shade val="85000"/>
            </a:srgbClr>
          </a:solidFill>
          <a:ln w="88900" cap="sq">
            <a:solidFill>
              <a:srgbClr val="31B5D6"/>
            </a:solidFill>
            <a:miter lim="800000"/>
          </a:ln>
          <a:effectLst>
            <a:outerShdw blurRad="55000" dist="18000" dir="5400000" algn="tl" rotWithShape="0">
              <a:srgbClr val="000000">
                <a:alpha val="40000"/>
              </a:srgbClr>
            </a:outerShdw>
          </a:effectLst>
        </p:spPr>
      </p:pic>
      <p:sp>
        <p:nvSpPr>
          <p:cNvPr id="275" name="文本框 274"/>
          <p:cNvSpPr txBox="1"/>
          <p:nvPr/>
        </p:nvSpPr>
        <p:spPr>
          <a:xfrm>
            <a:off x="1125644" y="1247458"/>
            <a:ext cx="2646878" cy="584775"/>
          </a:xfrm>
          <a:prstGeom prst="rect">
            <a:avLst/>
          </a:prstGeom>
          <a:noFill/>
        </p:spPr>
        <p:txBody>
          <a:bodyPr wrap="non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r>
              <a:rPr lang="zh-CN" altLang="en-US" dirty="0" smtClean="0"/>
              <a:t>各国发展历史</a:t>
            </a:r>
            <a:endParaRPr lang="zh-CN" altLang="en-US" dirty="0"/>
          </a:p>
        </p:txBody>
      </p:sp>
      <p:grpSp>
        <p:nvGrpSpPr>
          <p:cNvPr id="277" name="组合 276"/>
          <p:cNvGrpSpPr/>
          <p:nvPr/>
        </p:nvGrpSpPr>
        <p:grpSpPr>
          <a:xfrm>
            <a:off x="609116" y="261257"/>
            <a:ext cx="1214822" cy="760080"/>
            <a:chOff x="1922078" y="0"/>
            <a:chExt cx="8347844" cy="3447438"/>
          </a:xfrm>
        </p:grpSpPr>
        <p:grpSp>
          <p:nvGrpSpPr>
            <p:cNvPr id="278" name="组合 277"/>
            <p:cNvGrpSpPr/>
            <p:nvPr/>
          </p:nvGrpSpPr>
          <p:grpSpPr>
            <a:xfrm rot="20997101">
              <a:off x="5080902" y="0"/>
              <a:ext cx="659781" cy="793569"/>
              <a:chOff x="9397113" y="1572484"/>
              <a:chExt cx="739439" cy="900000"/>
            </a:xfrm>
          </p:grpSpPr>
          <p:pic>
            <p:nvPicPr>
              <p:cNvPr id="336" name="图片 335"/>
              <p:cNvPicPr>
                <a:picLocks noChangeAspect="1"/>
              </p:cNvPicPr>
              <p:nvPr/>
            </p:nvPicPr>
            <p:blipFill rotWithShape="1">
              <a:blip r:embed="rId4" cstate="print">
                <a:extLst>
                  <a:ext uri="{28A0092B-C50C-407E-A947-70E740481C1C}">
                    <a14:useLocalDpi xmlns:a14="http://schemas.microsoft.com/office/drawing/2010/main" val="0"/>
                  </a:ext>
                </a:extLst>
              </a:blip>
              <a:srcRect l="7621" t="-1409" r="6212" b="16890"/>
              <a:stretch/>
            </p:blipFill>
            <p:spPr>
              <a:xfrm>
                <a:off x="9402521" y="1678027"/>
                <a:ext cx="734031" cy="720000"/>
              </a:xfrm>
              <a:prstGeom prst="rect">
                <a:avLst/>
              </a:prstGeom>
            </p:spPr>
          </p:pic>
          <p:sp>
            <p:nvSpPr>
              <p:cNvPr id="337" name="椭圆 336"/>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9" name="组合 278"/>
            <p:cNvGrpSpPr/>
            <p:nvPr/>
          </p:nvGrpSpPr>
          <p:grpSpPr>
            <a:xfrm rot="2455872">
              <a:off x="9009447" y="1071465"/>
              <a:ext cx="659781" cy="793569"/>
              <a:chOff x="8752405" y="680495"/>
              <a:chExt cx="739439" cy="900000"/>
            </a:xfrm>
          </p:grpSpPr>
          <p:pic>
            <p:nvPicPr>
              <p:cNvPr id="334" name="图片 333"/>
              <p:cNvPicPr>
                <a:picLocks noChangeAspect="1"/>
              </p:cNvPicPr>
              <p:nvPr/>
            </p:nvPicPr>
            <p:blipFill rotWithShape="1">
              <a:blip r:embed="rId5" cstate="print">
                <a:extLst>
                  <a:ext uri="{28A0092B-C50C-407E-A947-70E740481C1C}">
                    <a14:useLocalDpi xmlns:a14="http://schemas.microsoft.com/office/drawing/2010/main" val="0"/>
                  </a:ext>
                </a:extLst>
              </a:blip>
              <a:srcRect l="16849" r="13873" b="27651"/>
              <a:stretch/>
            </p:blipFill>
            <p:spPr>
              <a:xfrm>
                <a:off x="8771844" y="740799"/>
                <a:ext cx="720000" cy="751928"/>
              </a:xfrm>
              <a:prstGeom prst="rect">
                <a:avLst/>
              </a:prstGeom>
            </p:spPr>
          </p:pic>
          <p:sp>
            <p:nvSpPr>
              <p:cNvPr id="335" name="椭圆 334"/>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0" name="组合 279"/>
            <p:cNvGrpSpPr/>
            <p:nvPr/>
          </p:nvGrpSpPr>
          <p:grpSpPr>
            <a:xfrm rot="20539373">
              <a:off x="4239050" y="1051458"/>
              <a:ext cx="642436" cy="793569"/>
              <a:chOff x="7798300" y="2128176"/>
              <a:chExt cx="720000" cy="900000"/>
            </a:xfrm>
          </p:grpSpPr>
          <p:pic>
            <p:nvPicPr>
              <p:cNvPr id="332" name="图片 331"/>
              <p:cNvPicPr>
                <a:picLocks noChangeAspect="1"/>
              </p:cNvPicPr>
              <p:nvPr/>
            </p:nvPicPr>
            <p:blipFill rotWithShape="1">
              <a:blip r:embed="rId6" cstate="print">
                <a:extLst>
                  <a:ext uri="{28A0092B-C50C-407E-A947-70E740481C1C}">
                    <a14:useLocalDpi xmlns:a14="http://schemas.microsoft.com/office/drawing/2010/main" val="0"/>
                  </a:ext>
                </a:extLst>
              </a:blip>
              <a:srcRect l="17059" t="11812" r="20535" b="18535"/>
              <a:stretch/>
            </p:blipFill>
            <p:spPr>
              <a:xfrm>
                <a:off x="7835765" y="2190111"/>
                <a:ext cx="645071" cy="720000"/>
              </a:xfrm>
              <a:prstGeom prst="rect">
                <a:avLst/>
              </a:prstGeom>
            </p:spPr>
          </p:pic>
          <p:sp>
            <p:nvSpPr>
              <p:cNvPr id="333" name="椭圆 332"/>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1" name="组合 280"/>
            <p:cNvGrpSpPr/>
            <p:nvPr/>
          </p:nvGrpSpPr>
          <p:grpSpPr>
            <a:xfrm rot="622440">
              <a:off x="6257266" y="1278812"/>
              <a:ext cx="643355" cy="793569"/>
              <a:chOff x="5457544" y="2382484"/>
              <a:chExt cx="721030" cy="900000"/>
            </a:xfrm>
          </p:grpSpPr>
          <p:pic>
            <p:nvPicPr>
              <p:cNvPr id="330" name="图片 3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331" name="椭圆 330"/>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2" name="组合 281"/>
            <p:cNvGrpSpPr/>
            <p:nvPr/>
          </p:nvGrpSpPr>
          <p:grpSpPr>
            <a:xfrm rot="713899">
              <a:off x="6982111" y="246490"/>
              <a:ext cx="642436" cy="811512"/>
              <a:chOff x="2594245" y="3143107"/>
              <a:chExt cx="720000" cy="920349"/>
            </a:xfrm>
          </p:grpSpPr>
          <p:pic>
            <p:nvPicPr>
              <p:cNvPr id="328" name="图片 327"/>
              <p:cNvPicPr>
                <a:picLocks noChangeAspect="1"/>
              </p:cNvPicPr>
              <p:nvPr/>
            </p:nvPicPr>
            <p:blipFill rotWithShape="1">
              <a:blip r:embed="rId8" cstate="print">
                <a:extLst>
                  <a:ext uri="{28A0092B-C50C-407E-A947-70E740481C1C}">
                    <a14:useLocalDpi xmlns:a14="http://schemas.microsoft.com/office/drawing/2010/main" val="0"/>
                  </a:ext>
                </a:extLst>
              </a:blip>
              <a:srcRect l="17103" r="18740" b="27941"/>
              <a:stretch/>
            </p:blipFill>
            <p:spPr>
              <a:xfrm>
                <a:off x="2624542" y="3143107"/>
                <a:ext cx="641048" cy="720000"/>
              </a:xfrm>
              <a:prstGeom prst="rect">
                <a:avLst/>
              </a:prstGeom>
            </p:spPr>
          </p:pic>
          <p:sp>
            <p:nvSpPr>
              <p:cNvPr id="329" name="椭圆 328"/>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3" name="组合 282"/>
            <p:cNvGrpSpPr/>
            <p:nvPr/>
          </p:nvGrpSpPr>
          <p:grpSpPr>
            <a:xfrm rot="20351331">
              <a:off x="2986611" y="357756"/>
              <a:ext cx="642436" cy="793569"/>
              <a:chOff x="3277182" y="773323"/>
              <a:chExt cx="720000" cy="900000"/>
            </a:xfrm>
          </p:grpSpPr>
          <p:sp>
            <p:nvSpPr>
              <p:cNvPr id="326" name="椭圆 325"/>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7" name="图片 32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284" name="组合 283"/>
            <p:cNvGrpSpPr/>
            <p:nvPr/>
          </p:nvGrpSpPr>
          <p:grpSpPr>
            <a:xfrm rot="1912890">
              <a:off x="7930945" y="1382649"/>
              <a:ext cx="648427" cy="793569"/>
              <a:chOff x="5384758" y="1250900"/>
              <a:chExt cx="726714" cy="900000"/>
            </a:xfrm>
          </p:grpSpPr>
          <p:sp>
            <p:nvSpPr>
              <p:cNvPr id="324" name="椭圆 323"/>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5" name="图片 32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285" name="组合 284"/>
            <p:cNvGrpSpPr/>
            <p:nvPr/>
          </p:nvGrpSpPr>
          <p:grpSpPr>
            <a:xfrm rot="1354213">
              <a:off x="7092076" y="1228721"/>
              <a:ext cx="642436" cy="793569"/>
              <a:chOff x="3639753" y="2488176"/>
              <a:chExt cx="720000" cy="900000"/>
            </a:xfrm>
          </p:grpSpPr>
          <p:sp>
            <p:nvSpPr>
              <p:cNvPr id="322" name="椭圆 321"/>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3" name="图片 32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286" name="组合 285"/>
            <p:cNvGrpSpPr/>
            <p:nvPr/>
          </p:nvGrpSpPr>
          <p:grpSpPr>
            <a:xfrm rot="19874646">
              <a:off x="3552291" y="1752953"/>
              <a:ext cx="647730" cy="793569"/>
              <a:chOff x="4707387" y="271511"/>
              <a:chExt cx="725933" cy="900000"/>
            </a:xfrm>
          </p:grpSpPr>
          <p:sp>
            <p:nvSpPr>
              <p:cNvPr id="320" name="椭圆 319"/>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1" name="图片 32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287" name="组合 286"/>
            <p:cNvGrpSpPr/>
            <p:nvPr/>
          </p:nvGrpSpPr>
          <p:grpSpPr>
            <a:xfrm>
              <a:off x="5902457" y="519563"/>
              <a:ext cx="647456" cy="793569"/>
              <a:chOff x="4355614" y="1671769"/>
              <a:chExt cx="725626" cy="900000"/>
            </a:xfrm>
          </p:grpSpPr>
          <p:sp>
            <p:nvSpPr>
              <p:cNvPr id="318" name="椭圆 317"/>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9" name="图片 31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288" name="组合 287"/>
            <p:cNvGrpSpPr/>
            <p:nvPr/>
          </p:nvGrpSpPr>
          <p:grpSpPr>
            <a:xfrm rot="3261331">
              <a:off x="8178834" y="2216888"/>
              <a:ext cx="645495" cy="803045"/>
              <a:chOff x="6534782" y="2204846"/>
              <a:chExt cx="732066" cy="900000"/>
            </a:xfrm>
          </p:grpSpPr>
          <p:sp>
            <p:nvSpPr>
              <p:cNvPr id="316" name="椭圆 315"/>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7" name="图片 31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289" name="组合 288"/>
            <p:cNvGrpSpPr/>
            <p:nvPr/>
          </p:nvGrpSpPr>
          <p:grpSpPr>
            <a:xfrm rot="1881527">
              <a:off x="8180043" y="493339"/>
              <a:ext cx="646830" cy="793569"/>
              <a:chOff x="5993772" y="258109"/>
              <a:chExt cx="724925" cy="900000"/>
            </a:xfrm>
          </p:grpSpPr>
          <p:sp>
            <p:nvSpPr>
              <p:cNvPr id="314" name="椭圆 313"/>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5" name="图片 31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290" name="组合 289"/>
            <p:cNvGrpSpPr/>
            <p:nvPr/>
          </p:nvGrpSpPr>
          <p:grpSpPr>
            <a:xfrm rot="3066563">
              <a:off x="9550518" y="2274810"/>
              <a:ext cx="635764" cy="803045"/>
              <a:chOff x="8806213" y="2910111"/>
              <a:chExt cx="721030" cy="900000"/>
            </a:xfrm>
          </p:grpSpPr>
          <p:sp>
            <p:nvSpPr>
              <p:cNvPr id="312" name="椭圆 311"/>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3" name="图片 31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291" name="组合 290"/>
            <p:cNvGrpSpPr/>
            <p:nvPr/>
          </p:nvGrpSpPr>
          <p:grpSpPr>
            <a:xfrm rot="20849518">
              <a:off x="5023848" y="1251597"/>
              <a:ext cx="644890" cy="793569"/>
              <a:chOff x="7330781" y="818297"/>
              <a:chExt cx="722751" cy="900000"/>
            </a:xfrm>
          </p:grpSpPr>
          <p:sp>
            <p:nvSpPr>
              <p:cNvPr id="310" name="椭圆 309"/>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1" name="图片 310"/>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292" name="组合 291"/>
            <p:cNvGrpSpPr/>
            <p:nvPr/>
          </p:nvGrpSpPr>
          <p:grpSpPr>
            <a:xfrm rot="19756194">
              <a:off x="1922078" y="1474933"/>
              <a:ext cx="653202" cy="793569"/>
              <a:chOff x="2213446" y="1768419"/>
              <a:chExt cx="732066" cy="900000"/>
            </a:xfrm>
          </p:grpSpPr>
          <p:pic>
            <p:nvPicPr>
              <p:cNvPr id="308" name="图片 307"/>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309" name="椭圆 308"/>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93" name="直接连接符 292"/>
            <p:cNvCxnSpPr>
              <a:stCxn id="320"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直接连接符 293"/>
            <p:cNvCxnSpPr>
              <a:stCxn id="309"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326"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333"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337"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318"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直接连接符 298"/>
            <p:cNvCxnSpPr>
              <a:stCxn id="310"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331"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329"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p:cNvCxnSpPr>
              <a:stCxn id="322"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直接连接符 302"/>
            <p:cNvCxnSpPr>
              <a:stCxn id="314"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324"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5" name="直接连接符 304"/>
            <p:cNvCxnSpPr>
              <a:stCxn id="335"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p:cNvCxnSpPr>
              <a:stCxn id="312"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316"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655309" y="1032131"/>
            <a:ext cx="10477147" cy="66943"/>
            <a:chOff x="655309" y="1032131"/>
            <a:chExt cx="10477147" cy="66943"/>
          </a:xfrm>
        </p:grpSpPr>
        <p:sp>
          <p:nvSpPr>
            <p:cNvPr id="338" name="矩形 337"/>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矩形 338"/>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矩形 339"/>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矩形 340"/>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矩形 341"/>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矩形 342"/>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矩形 343"/>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5" name="文本框 344"/>
          <p:cNvSpPr txBox="1"/>
          <p:nvPr/>
        </p:nvSpPr>
        <p:spPr>
          <a:xfrm>
            <a:off x="2269601" y="294977"/>
            <a:ext cx="7366119" cy="707886"/>
          </a:xfrm>
          <a:prstGeom prst="rect">
            <a:avLst/>
          </a:prstGeom>
          <a:noFill/>
        </p:spPr>
        <p:txBody>
          <a:bodyPr wrap="none" rtlCol="0">
            <a:spAutoFit/>
          </a:bodyPr>
          <a:lstStyle/>
          <a:p>
            <a:r>
              <a:rPr lang="zh-CN" altLang="en-US" sz="4000" dirty="0" smtClean="0">
                <a:solidFill>
                  <a:srgbClr val="31B5D6"/>
                </a:solidFill>
                <a:latin typeface="华康俪金黑W8(P)" panose="020B0800000000000000" pitchFamily="34" charset="-122"/>
                <a:ea typeface="华康俪金黑W8(P)" panose="020B0800000000000000" pitchFamily="34" charset="-122"/>
              </a:rPr>
              <a:t>发展历程：开源情报之发展历史</a:t>
            </a:r>
            <a:endParaRPr lang="zh-CN" altLang="en-US" sz="4000" dirty="0">
              <a:solidFill>
                <a:srgbClr val="31B5D6"/>
              </a:solidFill>
              <a:latin typeface="华康俪金黑W8(P)" panose="020B0800000000000000" pitchFamily="34" charset="-122"/>
              <a:ea typeface="华康俪金黑W8(P)" panose="020B0800000000000000" pitchFamily="34" charset="-122"/>
            </a:endParaRPr>
          </a:p>
        </p:txBody>
      </p:sp>
      <p:sp>
        <p:nvSpPr>
          <p:cNvPr id="2" name="矩形 1"/>
          <p:cNvSpPr/>
          <p:nvPr/>
        </p:nvSpPr>
        <p:spPr>
          <a:xfrm>
            <a:off x="742203" y="4759236"/>
            <a:ext cx="3383748" cy="1015663"/>
          </a:xfrm>
          <a:prstGeom prst="rect">
            <a:avLst/>
          </a:prstGeom>
        </p:spPr>
        <p:txBody>
          <a:bodyPr wrap="square">
            <a:spAutoFit/>
          </a:bodyPr>
          <a:lstStyle/>
          <a:p>
            <a:pPr algn="ctr"/>
            <a:r>
              <a:rPr lang="en-US" altLang="zh-CN" sz="2000" dirty="0" smtClean="0">
                <a:latin typeface="微软雅黑" pitchFamily="34" charset="-122"/>
                <a:ea typeface="微软雅黑" pitchFamily="34" charset="-122"/>
              </a:rPr>
              <a:t>05</a:t>
            </a:r>
            <a:r>
              <a:rPr lang="zh-CN" altLang="en-US" sz="2000" dirty="0" smtClean="0">
                <a:latin typeface="微软雅黑" pitchFamily="34" charset="-122"/>
                <a:ea typeface="微软雅黑" pitchFamily="34" charset="-122"/>
              </a:rPr>
              <a:t>年美国成立开放源中心</a:t>
            </a:r>
            <a:endParaRPr lang="en-US" altLang="zh-CN" sz="2000" dirty="0" smtClean="0">
              <a:latin typeface="微软雅黑" pitchFamily="34" charset="-122"/>
              <a:ea typeface="微软雅黑" pitchFamily="34" charset="-122"/>
            </a:endParaRPr>
          </a:p>
          <a:p>
            <a:pPr algn="ctr"/>
            <a:r>
              <a:rPr lang="en-US" altLang="zh-CN" sz="2000" dirty="0" smtClean="0">
                <a:latin typeface="微软雅黑" pitchFamily="34" charset="-122"/>
                <a:ea typeface="微软雅黑" pitchFamily="34" charset="-122"/>
              </a:rPr>
              <a:t>06</a:t>
            </a:r>
            <a:r>
              <a:rPr lang="zh-CN" altLang="en-US" sz="2000" dirty="0" smtClean="0">
                <a:latin typeface="微软雅黑" pitchFamily="34" charset="-122"/>
                <a:ea typeface="微软雅黑" pitchFamily="34" charset="-122"/>
              </a:rPr>
              <a:t>年立法启动国家开放源事业计划</a:t>
            </a:r>
            <a:endParaRPr lang="zh-CN" altLang="en-US" sz="2000" dirty="0">
              <a:latin typeface="微软雅黑" pitchFamily="34" charset="-122"/>
              <a:ea typeface="微软雅黑" pitchFamily="34" charset="-122"/>
            </a:endParaRPr>
          </a:p>
        </p:txBody>
      </p:sp>
      <p:sp>
        <p:nvSpPr>
          <p:cNvPr id="3" name="矩形 2"/>
          <p:cNvSpPr/>
          <p:nvPr/>
        </p:nvSpPr>
        <p:spPr>
          <a:xfrm>
            <a:off x="4616605" y="4759236"/>
            <a:ext cx="3522380" cy="1938992"/>
          </a:xfrm>
          <a:prstGeom prst="rect">
            <a:avLst/>
          </a:prstGeom>
        </p:spPr>
        <p:txBody>
          <a:bodyPr wrap="square">
            <a:spAutoFit/>
          </a:bodyPr>
          <a:lstStyle/>
          <a:p>
            <a:pPr algn="ctr"/>
            <a:r>
              <a:rPr lang="zh-CN" altLang="en-US" sz="2000" dirty="0" smtClean="0">
                <a:latin typeface="微软雅黑" pitchFamily="34" charset="-122"/>
                <a:ea typeface="微软雅黑" pitchFamily="34" charset="-122"/>
              </a:rPr>
              <a:t>欧洲各国定期举办开源情报论坛</a:t>
            </a:r>
            <a:endParaRPr lang="en-US" altLang="zh-CN" sz="2000" dirty="0" smtClean="0">
              <a:latin typeface="微软雅黑" pitchFamily="34" charset="-122"/>
              <a:ea typeface="微软雅黑" pitchFamily="34" charset="-122"/>
            </a:endParaRPr>
          </a:p>
          <a:p>
            <a:pPr algn="ctr"/>
            <a:r>
              <a:rPr lang="zh-CN" altLang="en-US" sz="2000" dirty="0" smtClean="0">
                <a:latin typeface="微软雅黑" pitchFamily="34" charset="-122"/>
                <a:ea typeface="微软雅黑" pitchFamily="34" charset="-122"/>
              </a:rPr>
              <a:t>瑞士联邦政府建立了跨部门的开源情报工作组</a:t>
            </a:r>
            <a:endParaRPr lang="en-US" altLang="zh-CN" sz="2000" dirty="0" smtClean="0">
              <a:latin typeface="微软雅黑" pitchFamily="34" charset="-122"/>
              <a:ea typeface="微软雅黑" pitchFamily="34" charset="-122"/>
            </a:endParaRPr>
          </a:p>
          <a:p>
            <a:pPr algn="ctr"/>
            <a:r>
              <a:rPr lang="en-US" altLang="zh-CN" sz="2000" dirty="0" smtClean="0">
                <a:latin typeface="微软雅黑" pitchFamily="34" charset="-122"/>
                <a:ea typeface="微软雅黑" pitchFamily="34" charset="-122"/>
              </a:rPr>
              <a:t>01</a:t>
            </a:r>
            <a:r>
              <a:rPr lang="zh-CN" altLang="en-US" sz="2000" dirty="0" smtClean="0">
                <a:latin typeface="微软雅黑" pitchFamily="34" charset="-122"/>
                <a:ea typeface="微软雅黑" pitchFamily="34" charset="-122"/>
              </a:rPr>
              <a:t>英国建立了专门的开源情报工作</a:t>
            </a:r>
            <a:endParaRPr lang="zh-CN" altLang="en-US" sz="2000" dirty="0">
              <a:latin typeface="微软雅黑" pitchFamily="34" charset="-122"/>
              <a:ea typeface="微软雅黑" pitchFamily="34" charset="-122"/>
            </a:endParaRPr>
          </a:p>
        </p:txBody>
      </p:sp>
      <p:sp>
        <p:nvSpPr>
          <p:cNvPr id="9" name="矩形 8"/>
          <p:cNvSpPr/>
          <p:nvPr/>
        </p:nvSpPr>
        <p:spPr>
          <a:xfrm>
            <a:off x="8629639" y="4765497"/>
            <a:ext cx="2888106" cy="707886"/>
          </a:xfrm>
          <a:prstGeom prst="rect">
            <a:avLst/>
          </a:prstGeom>
        </p:spPr>
        <p:txBody>
          <a:bodyPr wrap="square">
            <a:spAutoFit/>
          </a:bodyPr>
          <a:lstStyle/>
          <a:p>
            <a:pPr algn="just"/>
            <a:r>
              <a:rPr lang="en-US" altLang="zh-CN" sz="2000" dirty="0" smtClean="0">
                <a:latin typeface="微软雅黑" pitchFamily="34" charset="-122"/>
                <a:ea typeface="微软雅黑" pitchFamily="34" charset="-122"/>
              </a:rPr>
              <a:t>01</a:t>
            </a:r>
            <a:r>
              <a:rPr lang="zh-CN" altLang="en-US" sz="2000" dirty="0" smtClean="0">
                <a:latin typeface="微软雅黑" pitchFamily="34" charset="-122"/>
                <a:ea typeface="微软雅黑" pitchFamily="34" charset="-122"/>
              </a:rPr>
              <a:t>年澳大利亚就建立了国家开源情报中心</a:t>
            </a:r>
            <a:endParaRPr lang="zh-CN" altLang="en-US" sz="2000" dirty="0">
              <a:latin typeface="微软雅黑" pitchFamily="34" charset="-122"/>
              <a:ea typeface="微软雅黑" pitchFamily="34" charset="-122"/>
            </a:endParaRPr>
          </a:p>
        </p:txBody>
      </p:sp>
      <p:pic>
        <p:nvPicPr>
          <p:cNvPr id="14340" name="Picture 4" descr="https://ss1.bdstatic.com/70cFvXSh_Q1YnxGkpoWK1HF6hhy/it/u=18304769,3808920974&amp;fm=23&amp;gp=0.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91383" y="2250903"/>
            <a:ext cx="3004024" cy="1948697"/>
          </a:xfrm>
          <a:prstGeom prst="rect">
            <a:avLst/>
          </a:prstGeom>
          <a:solidFill>
            <a:srgbClr val="FFFFFF">
              <a:shade val="85000"/>
            </a:srgbClr>
          </a:solidFill>
          <a:ln w="88900" cap="sq">
            <a:solidFill>
              <a:srgbClr val="31B5D6"/>
            </a:solidFill>
            <a:miter lim="800000"/>
          </a:ln>
          <a:effectLst>
            <a:outerShdw blurRad="55000" dist="18000" dir="5400000" algn="tl" rotWithShape="0">
              <a:srgbClr val="000000">
                <a:alpha val="40000"/>
              </a:srgbClr>
            </a:outerShdw>
          </a:effectLst>
          <a:extLst/>
        </p:spPr>
      </p:pic>
    </p:spTree>
    <p:extLst>
      <p:ext uri="{BB962C8B-B14F-4D97-AF65-F5344CB8AC3E}">
        <p14:creationId xmlns:p14="http://schemas.microsoft.com/office/powerpoint/2010/main" val="3710995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文本框 274"/>
          <p:cNvSpPr txBox="1"/>
          <p:nvPr/>
        </p:nvSpPr>
        <p:spPr>
          <a:xfrm>
            <a:off x="1125644" y="1247458"/>
            <a:ext cx="2646878" cy="584775"/>
          </a:xfrm>
          <a:prstGeom prst="rect">
            <a:avLst/>
          </a:prstGeom>
          <a:noFill/>
        </p:spPr>
        <p:txBody>
          <a:bodyPr wrap="non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r>
              <a:rPr lang="zh-CN" altLang="en-US" dirty="0" smtClean="0"/>
              <a:t>国内研究成果</a:t>
            </a:r>
            <a:endParaRPr lang="zh-CN" altLang="en-US" dirty="0"/>
          </a:p>
        </p:txBody>
      </p:sp>
      <p:grpSp>
        <p:nvGrpSpPr>
          <p:cNvPr id="277" name="组合 276"/>
          <p:cNvGrpSpPr/>
          <p:nvPr/>
        </p:nvGrpSpPr>
        <p:grpSpPr>
          <a:xfrm>
            <a:off x="609116" y="261257"/>
            <a:ext cx="1214822" cy="760080"/>
            <a:chOff x="1922078" y="0"/>
            <a:chExt cx="8347844" cy="3447438"/>
          </a:xfrm>
        </p:grpSpPr>
        <p:grpSp>
          <p:nvGrpSpPr>
            <p:cNvPr id="278" name="组合 277"/>
            <p:cNvGrpSpPr/>
            <p:nvPr/>
          </p:nvGrpSpPr>
          <p:grpSpPr>
            <a:xfrm rot="20997101">
              <a:off x="5080902" y="0"/>
              <a:ext cx="659781" cy="793569"/>
              <a:chOff x="9397113" y="1572484"/>
              <a:chExt cx="739439" cy="900000"/>
            </a:xfrm>
          </p:grpSpPr>
          <p:pic>
            <p:nvPicPr>
              <p:cNvPr id="336" name="图片 335"/>
              <p:cNvPicPr>
                <a:picLocks noChangeAspect="1"/>
              </p:cNvPicPr>
              <p:nvPr/>
            </p:nvPicPr>
            <p:blipFill rotWithShape="1">
              <a:blip r:embed="rId2" cstate="print">
                <a:extLst>
                  <a:ext uri="{28A0092B-C50C-407E-A947-70E740481C1C}">
                    <a14:useLocalDpi xmlns:a14="http://schemas.microsoft.com/office/drawing/2010/main" val="0"/>
                  </a:ext>
                </a:extLst>
              </a:blip>
              <a:srcRect l="7621" t="-1409" r="6212" b="16890"/>
              <a:stretch/>
            </p:blipFill>
            <p:spPr>
              <a:xfrm>
                <a:off x="9402521" y="1678027"/>
                <a:ext cx="734031" cy="720000"/>
              </a:xfrm>
              <a:prstGeom prst="rect">
                <a:avLst/>
              </a:prstGeom>
            </p:spPr>
          </p:pic>
          <p:sp>
            <p:nvSpPr>
              <p:cNvPr id="337" name="椭圆 336"/>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9" name="组合 278"/>
            <p:cNvGrpSpPr/>
            <p:nvPr/>
          </p:nvGrpSpPr>
          <p:grpSpPr>
            <a:xfrm rot="2455872">
              <a:off x="9009447" y="1071465"/>
              <a:ext cx="659781" cy="793569"/>
              <a:chOff x="8752405" y="680495"/>
              <a:chExt cx="739439" cy="900000"/>
            </a:xfrm>
          </p:grpSpPr>
          <p:pic>
            <p:nvPicPr>
              <p:cNvPr id="334" name="图片 333"/>
              <p:cNvPicPr>
                <a:picLocks noChangeAspect="1"/>
              </p:cNvPicPr>
              <p:nvPr/>
            </p:nvPicPr>
            <p:blipFill rotWithShape="1">
              <a:blip r:embed="rId3" cstate="print">
                <a:extLst>
                  <a:ext uri="{28A0092B-C50C-407E-A947-70E740481C1C}">
                    <a14:useLocalDpi xmlns:a14="http://schemas.microsoft.com/office/drawing/2010/main" val="0"/>
                  </a:ext>
                </a:extLst>
              </a:blip>
              <a:srcRect l="16849" r="13873" b="27651"/>
              <a:stretch/>
            </p:blipFill>
            <p:spPr>
              <a:xfrm>
                <a:off x="8771844" y="740799"/>
                <a:ext cx="720000" cy="751928"/>
              </a:xfrm>
              <a:prstGeom prst="rect">
                <a:avLst/>
              </a:prstGeom>
            </p:spPr>
          </p:pic>
          <p:sp>
            <p:nvSpPr>
              <p:cNvPr id="335" name="椭圆 334"/>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0" name="组合 279"/>
            <p:cNvGrpSpPr/>
            <p:nvPr/>
          </p:nvGrpSpPr>
          <p:grpSpPr>
            <a:xfrm rot="20539373">
              <a:off x="4239050" y="1051458"/>
              <a:ext cx="642436" cy="793569"/>
              <a:chOff x="7798300" y="2128176"/>
              <a:chExt cx="720000" cy="900000"/>
            </a:xfrm>
          </p:grpSpPr>
          <p:pic>
            <p:nvPicPr>
              <p:cNvPr id="332" name="图片 331"/>
              <p:cNvPicPr>
                <a:picLocks noChangeAspect="1"/>
              </p:cNvPicPr>
              <p:nvPr/>
            </p:nvPicPr>
            <p:blipFill rotWithShape="1">
              <a:blip r:embed="rId4" cstate="print">
                <a:extLst>
                  <a:ext uri="{28A0092B-C50C-407E-A947-70E740481C1C}">
                    <a14:useLocalDpi xmlns:a14="http://schemas.microsoft.com/office/drawing/2010/main" val="0"/>
                  </a:ext>
                </a:extLst>
              </a:blip>
              <a:srcRect l="17059" t="11812" r="20535" b="18535"/>
              <a:stretch/>
            </p:blipFill>
            <p:spPr>
              <a:xfrm>
                <a:off x="7835765" y="2190111"/>
                <a:ext cx="645071" cy="720000"/>
              </a:xfrm>
              <a:prstGeom prst="rect">
                <a:avLst/>
              </a:prstGeom>
            </p:spPr>
          </p:pic>
          <p:sp>
            <p:nvSpPr>
              <p:cNvPr id="333" name="椭圆 332"/>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1" name="组合 280"/>
            <p:cNvGrpSpPr/>
            <p:nvPr/>
          </p:nvGrpSpPr>
          <p:grpSpPr>
            <a:xfrm rot="622440">
              <a:off x="6257266" y="1278812"/>
              <a:ext cx="643355" cy="793569"/>
              <a:chOff x="5457544" y="2382484"/>
              <a:chExt cx="721030" cy="900000"/>
            </a:xfrm>
          </p:grpSpPr>
          <p:pic>
            <p:nvPicPr>
              <p:cNvPr id="330" name="图片 3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331" name="椭圆 330"/>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2" name="组合 281"/>
            <p:cNvGrpSpPr/>
            <p:nvPr/>
          </p:nvGrpSpPr>
          <p:grpSpPr>
            <a:xfrm rot="713899">
              <a:off x="6982111" y="246490"/>
              <a:ext cx="642436" cy="811512"/>
              <a:chOff x="2594245" y="3143107"/>
              <a:chExt cx="720000" cy="920349"/>
            </a:xfrm>
          </p:grpSpPr>
          <p:pic>
            <p:nvPicPr>
              <p:cNvPr id="328" name="图片 327"/>
              <p:cNvPicPr>
                <a:picLocks noChangeAspect="1"/>
              </p:cNvPicPr>
              <p:nvPr/>
            </p:nvPicPr>
            <p:blipFill rotWithShape="1">
              <a:blip r:embed="rId6" cstate="print">
                <a:extLst>
                  <a:ext uri="{28A0092B-C50C-407E-A947-70E740481C1C}">
                    <a14:useLocalDpi xmlns:a14="http://schemas.microsoft.com/office/drawing/2010/main" val="0"/>
                  </a:ext>
                </a:extLst>
              </a:blip>
              <a:srcRect l="17103" r="18740" b="27941"/>
              <a:stretch/>
            </p:blipFill>
            <p:spPr>
              <a:xfrm>
                <a:off x="2624542" y="3143107"/>
                <a:ext cx="641048" cy="720000"/>
              </a:xfrm>
              <a:prstGeom prst="rect">
                <a:avLst/>
              </a:prstGeom>
            </p:spPr>
          </p:pic>
          <p:sp>
            <p:nvSpPr>
              <p:cNvPr id="329" name="椭圆 328"/>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3" name="组合 282"/>
            <p:cNvGrpSpPr/>
            <p:nvPr/>
          </p:nvGrpSpPr>
          <p:grpSpPr>
            <a:xfrm rot="20351331">
              <a:off x="2986611" y="357756"/>
              <a:ext cx="642436" cy="793569"/>
              <a:chOff x="3277182" y="773323"/>
              <a:chExt cx="720000" cy="900000"/>
            </a:xfrm>
          </p:grpSpPr>
          <p:sp>
            <p:nvSpPr>
              <p:cNvPr id="326" name="椭圆 325"/>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7" name="图片 3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284" name="组合 283"/>
            <p:cNvGrpSpPr/>
            <p:nvPr/>
          </p:nvGrpSpPr>
          <p:grpSpPr>
            <a:xfrm rot="1912890">
              <a:off x="7930945" y="1382649"/>
              <a:ext cx="648427" cy="793569"/>
              <a:chOff x="5384758" y="1250900"/>
              <a:chExt cx="726714" cy="900000"/>
            </a:xfrm>
          </p:grpSpPr>
          <p:sp>
            <p:nvSpPr>
              <p:cNvPr id="324" name="椭圆 323"/>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5" name="图片 3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285" name="组合 284"/>
            <p:cNvGrpSpPr/>
            <p:nvPr/>
          </p:nvGrpSpPr>
          <p:grpSpPr>
            <a:xfrm rot="1354213">
              <a:off x="7092076" y="1228721"/>
              <a:ext cx="642436" cy="793569"/>
              <a:chOff x="3639753" y="2488176"/>
              <a:chExt cx="720000" cy="900000"/>
            </a:xfrm>
          </p:grpSpPr>
          <p:sp>
            <p:nvSpPr>
              <p:cNvPr id="322" name="椭圆 321"/>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3" name="图片 3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286" name="组合 285"/>
            <p:cNvGrpSpPr/>
            <p:nvPr/>
          </p:nvGrpSpPr>
          <p:grpSpPr>
            <a:xfrm rot="19874646">
              <a:off x="3552291" y="1752953"/>
              <a:ext cx="647730" cy="793569"/>
              <a:chOff x="4707387" y="271511"/>
              <a:chExt cx="725933" cy="900000"/>
            </a:xfrm>
          </p:grpSpPr>
          <p:sp>
            <p:nvSpPr>
              <p:cNvPr id="320" name="椭圆 319"/>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1" name="图片 3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287" name="组合 286"/>
            <p:cNvGrpSpPr/>
            <p:nvPr/>
          </p:nvGrpSpPr>
          <p:grpSpPr>
            <a:xfrm>
              <a:off x="5902457" y="519563"/>
              <a:ext cx="647456" cy="793569"/>
              <a:chOff x="4355614" y="1671769"/>
              <a:chExt cx="725626" cy="900000"/>
            </a:xfrm>
          </p:grpSpPr>
          <p:sp>
            <p:nvSpPr>
              <p:cNvPr id="318" name="椭圆 317"/>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9" name="图片 3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288" name="组合 287"/>
            <p:cNvGrpSpPr/>
            <p:nvPr/>
          </p:nvGrpSpPr>
          <p:grpSpPr>
            <a:xfrm rot="3261331">
              <a:off x="8178834" y="2216888"/>
              <a:ext cx="645495" cy="803045"/>
              <a:chOff x="6534782" y="2204846"/>
              <a:chExt cx="732066" cy="900000"/>
            </a:xfrm>
          </p:grpSpPr>
          <p:sp>
            <p:nvSpPr>
              <p:cNvPr id="316" name="椭圆 315"/>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7" name="图片 3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289" name="组合 288"/>
            <p:cNvGrpSpPr/>
            <p:nvPr/>
          </p:nvGrpSpPr>
          <p:grpSpPr>
            <a:xfrm rot="1881527">
              <a:off x="8180043" y="493339"/>
              <a:ext cx="646830" cy="793569"/>
              <a:chOff x="5993772" y="258109"/>
              <a:chExt cx="724925" cy="900000"/>
            </a:xfrm>
          </p:grpSpPr>
          <p:sp>
            <p:nvSpPr>
              <p:cNvPr id="314" name="椭圆 313"/>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5" name="图片 31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290" name="组合 289"/>
            <p:cNvGrpSpPr/>
            <p:nvPr/>
          </p:nvGrpSpPr>
          <p:grpSpPr>
            <a:xfrm rot="3066563">
              <a:off x="9550518" y="2274810"/>
              <a:ext cx="635764" cy="803045"/>
              <a:chOff x="8806213" y="2910111"/>
              <a:chExt cx="721030" cy="900000"/>
            </a:xfrm>
          </p:grpSpPr>
          <p:sp>
            <p:nvSpPr>
              <p:cNvPr id="312" name="椭圆 311"/>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3" name="图片 3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291" name="组合 290"/>
            <p:cNvGrpSpPr/>
            <p:nvPr/>
          </p:nvGrpSpPr>
          <p:grpSpPr>
            <a:xfrm rot="20849518">
              <a:off x="5023848" y="1251597"/>
              <a:ext cx="644890" cy="793569"/>
              <a:chOff x="7330781" y="818297"/>
              <a:chExt cx="722751" cy="900000"/>
            </a:xfrm>
          </p:grpSpPr>
          <p:sp>
            <p:nvSpPr>
              <p:cNvPr id="310" name="椭圆 309"/>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1" name="图片 3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292" name="组合 291"/>
            <p:cNvGrpSpPr/>
            <p:nvPr/>
          </p:nvGrpSpPr>
          <p:grpSpPr>
            <a:xfrm rot="19756194">
              <a:off x="1922078" y="1474933"/>
              <a:ext cx="653202" cy="793569"/>
              <a:chOff x="2213446" y="1768419"/>
              <a:chExt cx="732066" cy="900000"/>
            </a:xfrm>
          </p:grpSpPr>
          <p:pic>
            <p:nvPicPr>
              <p:cNvPr id="308" name="图片 30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309" name="椭圆 308"/>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93" name="直接连接符 292"/>
            <p:cNvCxnSpPr>
              <a:stCxn id="320"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直接连接符 293"/>
            <p:cNvCxnSpPr>
              <a:stCxn id="309"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326"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333"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337"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318"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直接连接符 298"/>
            <p:cNvCxnSpPr>
              <a:stCxn id="310"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331"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329"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p:cNvCxnSpPr>
              <a:stCxn id="322"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直接连接符 302"/>
            <p:cNvCxnSpPr>
              <a:stCxn id="314"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324"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5" name="直接连接符 304"/>
            <p:cNvCxnSpPr>
              <a:stCxn id="335"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p:cNvCxnSpPr>
              <a:stCxn id="312"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316"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655309" y="1032131"/>
            <a:ext cx="10477147" cy="66943"/>
            <a:chOff x="655309" y="1032131"/>
            <a:chExt cx="10477147" cy="66943"/>
          </a:xfrm>
        </p:grpSpPr>
        <p:sp>
          <p:nvSpPr>
            <p:cNvPr id="338" name="矩形 337"/>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矩形 338"/>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矩形 339"/>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矩形 340"/>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矩形 341"/>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矩形 342"/>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矩形 343"/>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5" name="文本框 344"/>
          <p:cNvSpPr txBox="1"/>
          <p:nvPr/>
        </p:nvSpPr>
        <p:spPr>
          <a:xfrm>
            <a:off x="2269601" y="326514"/>
            <a:ext cx="7366119" cy="707886"/>
          </a:xfrm>
          <a:prstGeom prst="rect">
            <a:avLst/>
          </a:prstGeom>
          <a:noFill/>
        </p:spPr>
        <p:txBody>
          <a:bodyPr wrap="none" rtlCol="0">
            <a:spAutoFit/>
          </a:bodyPr>
          <a:lstStyle/>
          <a:p>
            <a:r>
              <a:rPr lang="zh-CN" altLang="en-US" sz="4000" dirty="0" smtClean="0">
                <a:solidFill>
                  <a:srgbClr val="31B5D6"/>
                </a:solidFill>
                <a:latin typeface="华康俪金黑W8(P)" panose="020B0800000000000000" pitchFamily="34" charset="-122"/>
                <a:ea typeface="华康俪金黑W8(P)" panose="020B0800000000000000" pitchFamily="34" charset="-122"/>
              </a:rPr>
              <a:t>发展历程：开源情报之发展历史</a:t>
            </a:r>
            <a:endParaRPr lang="zh-CN" altLang="en-US" sz="4000" dirty="0">
              <a:solidFill>
                <a:srgbClr val="31B5D6"/>
              </a:solidFill>
              <a:latin typeface="华康俪金黑W8(P)" panose="020B0800000000000000" pitchFamily="34" charset="-122"/>
              <a:ea typeface="华康俪金黑W8(P)" panose="020B0800000000000000" pitchFamily="34" charset="-122"/>
            </a:endParaRPr>
          </a:p>
        </p:txBody>
      </p:sp>
      <p:sp>
        <p:nvSpPr>
          <p:cNvPr id="79" name="文本框 340"/>
          <p:cNvSpPr txBox="1"/>
          <p:nvPr/>
        </p:nvSpPr>
        <p:spPr>
          <a:xfrm>
            <a:off x="1115569" y="2435602"/>
            <a:ext cx="8797777" cy="278537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25000"/>
              </a:lnSpc>
              <a:buFont typeface="Arial" panose="020B0604020202020204" pitchFamily="34" charset="0"/>
              <a:buChar char="•"/>
            </a:pP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化柏林教授等提出如何把繁杂的大数据进行合理的分析，认为“大数据更需要清洗”</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lnSpc>
                <a:spcPct val="125000"/>
              </a:lnSpc>
              <a:buFont typeface="Arial" panose="020B0604020202020204" pitchFamily="34" charset="0"/>
              <a:buChar char="•"/>
            </a:pP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2012年，王飞跃提出</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了</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面向大数据和开源信息的科技态势解析与决策服务提供了集快速获取文献数据并支持半自动化的从多维角度进行文献解析的框架</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lnSpc>
                <a:spcPct val="125000"/>
              </a:lnSpc>
              <a:buFont typeface="Arial" panose="020B0604020202020204" pitchFamily="34" charset="0"/>
              <a:buChar char="•"/>
            </a:pP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rPr>
              <a:t>上海科技情报所建立了以开源情报为基础、面向行业情报服务的第一情报网</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0" name="圆角矩形 79"/>
          <p:cNvSpPr/>
          <p:nvPr/>
        </p:nvSpPr>
        <p:spPr>
          <a:xfrm>
            <a:off x="1101176" y="5510835"/>
            <a:ext cx="9267497" cy="850900"/>
          </a:xfrm>
          <a:prstGeom prst="roundRect">
            <a:avLst>
              <a:gd name="adj" fmla="val 9394"/>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chemeClr val="tx1">
                    <a:lumMod val="65000"/>
                    <a:lumOff val="35000"/>
                  </a:schemeClr>
                </a:solidFill>
                <a:latin typeface="微软雅黑" pitchFamily="34" charset="-122"/>
                <a:ea typeface="微软雅黑" pitchFamily="34" charset="-122"/>
              </a:rPr>
              <a:t>国内开源情报的价值未得到充分挖掘</a:t>
            </a:r>
          </a:p>
        </p:txBody>
      </p:sp>
    </p:spTree>
    <p:extLst>
      <p:ext uri="{BB962C8B-B14F-4D97-AF65-F5344CB8AC3E}">
        <p14:creationId xmlns:p14="http://schemas.microsoft.com/office/powerpoint/2010/main" val="1217629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ss1.bdstatic.com/70cFuXSh_Q1YnxGkpoWK1HF6hhy/it/u=2053876253,2566462048&amp;fm=23&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1786"/>
            <a:ext cx="12192000" cy="6966857"/>
          </a:xfrm>
          <a:prstGeom prst="rect">
            <a:avLst/>
          </a:prstGeom>
          <a:noFill/>
          <a:extLst>
            <a:ext uri="{909E8E84-426E-40DD-AFC4-6F175D3DCCD1}">
              <a14:hiddenFill xmlns:a14="http://schemas.microsoft.com/office/drawing/2010/main">
                <a:solidFill>
                  <a:srgbClr val="FFFFFF"/>
                </a:solidFill>
              </a14:hiddenFill>
            </a:ext>
          </a:extLst>
        </p:spPr>
      </p:pic>
      <p:sp>
        <p:nvSpPr>
          <p:cNvPr id="6" name="副标题 4"/>
          <p:cNvSpPr txBox="1">
            <a:spLocks/>
          </p:cNvSpPr>
          <p:nvPr/>
        </p:nvSpPr>
        <p:spPr bwMode="auto">
          <a:xfrm>
            <a:off x="10001251" y="6429375"/>
            <a:ext cx="1879600" cy="266700"/>
          </a:xfrm>
          <a:prstGeom prst="rect">
            <a:avLst/>
          </a:prstGeom>
          <a:noFill/>
          <a:ln w="9525">
            <a:noFill/>
            <a:miter lim="800000"/>
            <a:headEnd/>
            <a:tailEnd/>
          </a:ln>
        </p:spPr>
        <p:txBody>
          <a:bodyPr/>
          <a:lstStyle/>
          <a:p>
            <a:pPr algn="ctr">
              <a:spcBef>
                <a:spcPct val="20000"/>
              </a:spcBef>
              <a:buFont typeface="Arial"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a:spLocks/>
          </p:cNvSpPr>
          <p:nvPr/>
        </p:nvSpPr>
        <p:spPr bwMode="auto">
          <a:xfrm>
            <a:off x="2410155" y="1988840"/>
            <a:ext cx="7334251" cy="1143000"/>
          </a:xfrm>
          <a:prstGeom prst="rect">
            <a:avLst/>
          </a:prstGeom>
          <a:noFill/>
          <a:ln w="9525">
            <a:noFill/>
            <a:miter lim="800000"/>
            <a:headEnd/>
            <a:tailEnd/>
          </a:ln>
        </p:spPr>
        <p:txBody>
          <a:bodyPr/>
          <a:lstStyle/>
          <a:p>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依据指标：</a:t>
            </a:r>
            <a:endParaRPr lang="en-US" altLang="zh-CN" sz="6000" dirty="0" smtClean="0">
              <a:solidFill>
                <a:schemeClr val="accent3"/>
              </a:solidFill>
              <a:effectLst>
                <a:outerShdw blurRad="38100" dist="38100" dir="2700000" algn="tl">
                  <a:srgbClr val="C0C0C0"/>
                </a:outerShdw>
              </a:effectLst>
              <a:latin typeface="微软雅黑" pitchFamily="34" charset="-122"/>
              <a:ea typeface="微软雅黑" pitchFamily="34" charset="-122"/>
            </a:endParaRPr>
          </a:p>
          <a:p>
            <a:r>
              <a:rPr lang="zh-CN" altLang="en-US" sz="6000" dirty="0">
                <a:solidFill>
                  <a:schemeClr val="accent3"/>
                </a:solidFill>
                <a:effectLst>
                  <a:outerShdw blurRad="38100" dist="38100" dir="2700000" algn="tl">
                    <a:srgbClr val="C0C0C0"/>
                  </a:outerShdw>
                </a:effectLst>
                <a:latin typeface="微软雅黑" pitchFamily="34" charset="-122"/>
                <a:ea typeface="微软雅黑" pitchFamily="34" charset="-122"/>
              </a:rPr>
              <a:t>开</a:t>
            </a:r>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源情报之可靠度</a:t>
            </a:r>
            <a:endParaRPr lang="en-US" altLang="zh-CN" sz="60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val="149640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5967</TotalTime>
  <Words>2003</Words>
  <Application>Microsoft Office PowerPoint</Application>
  <PresentationFormat>宽屏</PresentationFormat>
  <Paragraphs>210</Paragraphs>
  <Slides>29</Slides>
  <Notes>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42" baseType="lpstr">
      <vt:lpstr>华康俪金黑W8(P)</vt:lpstr>
      <vt:lpstr>Calibri</vt:lpstr>
      <vt:lpstr>微软雅黑</vt:lpstr>
      <vt:lpstr>方正粗宋简体</vt:lpstr>
      <vt:lpstr>黑体</vt:lpstr>
      <vt:lpstr>Times New Roman</vt:lpstr>
      <vt:lpstr>Arial</vt:lpstr>
      <vt:lpstr>华文黑体</vt:lpstr>
      <vt:lpstr>Calibri Light</vt:lpstr>
      <vt:lpstr>宋体</vt:lpstr>
      <vt:lpstr>Segoe UI</vt:lpstr>
      <vt:lpstr>默认设计模板</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zhao</dc:creator>
  <cp:lastModifiedBy>Administrator</cp:lastModifiedBy>
  <cp:revision>251</cp:revision>
  <dcterms:created xsi:type="dcterms:W3CDTF">2014-04-19T11:56:09Z</dcterms:created>
  <dcterms:modified xsi:type="dcterms:W3CDTF">2017-03-26T13:25:45Z</dcterms:modified>
</cp:coreProperties>
</file>