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262" r:id="rId2"/>
    <p:sldId id="312" r:id="rId3"/>
    <p:sldId id="314" r:id="rId4"/>
    <p:sldId id="318" r:id="rId5"/>
    <p:sldId id="316" r:id="rId6"/>
    <p:sldId id="402" r:id="rId7"/>
    <p:sldId id="403" r:id="rId8"/>
    <p:sldId id="405" r:id="rId9"/>
    <p:sldId id="404" r:id="rId10"/>
    <p:sldId id="406" r:id="rId11"/>
    <p:sldId id="438" r:id="rId12"/>
    <p:sldId id="317" r:id="rId13"/>
    <p:sldId id="440" r:id="rId14"/>
    <p:sldId id="369" r:id="rId15"/>
    <p:sldId id="441" r:id="rId16"/>
    <p:sldId id="442" r:id="rId17"/>
    <p:sldId id="443" r:id="rId18"/>
    <p:sldId id="444" r:id="rId19"/>
    <p:sldId id="445" r:id="rId20"/>
    <p:sldId id="446" r:id="rId21"/>
    <p:sldId id="447" r:id="rId22"/>
    <p:sldId id="448" r:id="rId23"/>
    <p:sldId id="449" r:id="rId24"/>
    <p:sldId id="452" r:id="rId25"/>
    <p:sldId id="453" r:id="rId26"/>
    <p:sldId id="454" r:id="rId27"/>
    <p:sldId id="319" r:id="rId28"/>
    <p:sldId id="456" r:id="rId29"/>
    <p:sldId id="457" r:id="rId30"/>
    <p:sldId id="458" r:id="rId31"/>
    <p:sldId id="459" r:id="rId32"/>
    <p:sldId id="461" r:id="rId33"/>
    <p:sldId id="408" r:id="rId34"/>
    <p:sldId id="462" r:id="rId35"/>
    <p:sldId id="322" r:id="rId36"/>
    <p:sldId id="268" r:id="rId37"/>
  </p:sldIdLst>
  <p:sldSz cx="12192000" cy="6858000"/>
  <p:notesSz cx="6858000" cy="9144000"/>
  <p:embeddedFontLst>
    <p:embeddedFont>
      <p:font typeface="黑体" pitchFamily="49" charset="-122"/>
      <p:regular r:id="rId39"/>
    </p:embeddedFont>
    <p:embeddedFont>
      <p:font typeface="Calibri" pitchFamily="34" charset="0"/>
      <p:regular r:id="rId40"/>
      <p:bold r:id="rId41"/>
      <p:italic r:id="rId42"/>
      <p:boldItalic r:id="rId43"/>
    </p:embeddedFont>
    <p:embeddedFont>
      <p:font typeface="微软雅黑" pitchFamily="34" charset="-122"/>
      <p:regular r:id="rId44"/>
      <p:bold r:id="rId45"/>
    </p:embeddedFont>
    <p:embeddedFont>
      <p:font typeface="方正粗宋简体" charset="-122"/>
      <p:regular r:id="rId46"/>
    </p:embeddedFont>
    <p:embeddedFont>
      <p:font typeface="Calibri Light" pitchFamily="34" charset="0"/>
      <p:regular r:id="rId47"/>
      <p:italic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5D6"/>
    <a:srgbClr val="3DA2CB"/>
    <a:srgbClr val="F784A5"/>
    <a:srgbClr val="DBAA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snapToGrid="0">
      <p:cViewPr varScale="1">
        <p:scale>
          <a:sx n="65" d="100"/>
          <a:sy n="65" d="100"/>
        </p:scale>
        <p:origin x="-680" y="-52"/>
      </p:cViewPr>
      <p:guideLst>
        <p:guide orient="horz" pos="20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t>‹#›</a:t>
            </a:fld>
            <a:endParaRPr lang="zh-CN" altLang="en-US"/>
          </a:p>
        </p:txBody>
      </p:sp>
    </p:spTree>
    <p:extLst>
      <p:ext uri="{BB962C8B-B14F-4D97-AF65-F5344CB8AC3E}">
        <p14:creationId xmlns:p14="http://schemas.microsoft.com/office/powerpoint/2010/main" val="242118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586250" y="1245799"/>
            <a:ext cx="648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Oval 15"/>
          <p:cNvSpPr/>
          <p:nvPr userDrawn="1"/>
        </p:nvSpPr>
        <p:spPr>
          <a:xfrm>
            <a:off x="1608110" y="1405008"/>
            <a:ext cx="613339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1" fmla="*/ 1112520 w 2895600"/>
              <a:gd name="connsiteY0-2" fmla="*/ 0 h 1656195"/>
              <a:gd name="connsiteX1-3" fmla="*/ 1776897 w 2895600"/>
              <a:gd name="connsiteY1-4" fmla="*/ 523460 h 1656195"/>
              <a:gd name="connsiteX2-5" fmla="*/ 1981200 w 2895600"/>
              <a:gd name="connsiteY2-6" fmla="*/ 443446 h 1656195"/>
              <a:gd name="connsiteX3-7" fmla="*/ 2283615 w 2895600"/>
              <a:gd name="connsiteY3-8" fmla="*/ 724590 h 1656195"/>
              <a:gd name="connsiteX4-9" fmla="*/ 2461260 w 2895600"/>
              <a:gd name="connsiteY4-10" fmla="*/ 685800 h 1656195"/>
              <a:gd name="connsiteX5-11" fmla="*/ 2895600 w 2895600"/>
              <a:gd name="connsiteY5-12" fmla="*/ 1120140 h 1656195"/>
              <a:gd name="connsiteX6-13" fmla="*/ 2698117 w 2895600"/>
              <a:gd name="connsiteY6-14" fmla="*/ 1478280 h 1656195"/>
              <a:gd name="connsiteX7-15" fmla="*/ 1980496 w 2895600"/>
              <a:gd name="connsiteY7-16" fmla="*/ 1656195 h 1656195"/>
              <a:gd name="connsiteX8-17" fmla="*/ 64333 w 2895600"/>
              <a:gd name="connsiteY8-18" fmla="*/ 1478280 h 1656195"/>
              <a:gd name="connsiteX9-19" fmla="*/ 0 w 2895600"/>
              <a:gd name="connsiteY9-20" fmla="*/ 1257300 h 1656195"/>
              <a:gd name="connsiteX10-21" fmla="*/ 419100 w 2895600"/>
              <a:gd name="connsiteY10-22" fmla="*/ 838200 h 1656195"/>
              <a:gd name="connsiteX11-23" fmla="*/ 445895 w 2895600"/>
              <a:gd name="connsiteY11-24" fmla="*/ 840901 h 1656195"/>
              <a:gd name="connsiteX12-25" fmla="*/ 426720 w 2895600"/>
              <a:gd name="connsiteY12-26" fmla="*/ 685800 h 1656195"/>
              <a:gd name="connsiteX13-27" fmla="*/ 1112520 w 2895600"/>
              <a:gd name="connsiteY13-28" fmla="*/ 0 h 1656195"/>
              <a:gd name="connsiteX0-29" fmla="*/ 1112520 w 2895600"/>
              <a:gd name="connsiteY0-30" fmla="*/ 0 h 1668502"/>
              <a:gd name="connsiteX1-31" fmla="*/ 1776897 w 2895600"/>
              <a:gd name="connsiteY1-32" fmla="*/ 523460 h 1668502"/>
              <a:gd name="connsiteX2-33" fmla="*/ 1981200 w 2895600"/>
              <a:gd name="connsiteY2-34" fmla="*/ 443446 h 1668502"/>
              <a:gd name="connsiteX3-35" fmla="*/ 2283615 w 2895600"/>
              <a:gd name="connsiteY3-36" fmla="*/ 724590 h 1668502"/>
              <a:gd name="connsiteX4-37" fmla="*/ 2461260 w 2895600"/>
              <a:gd name="connsiteY4-38" fmla="*/ 685800 h 1668502"/>
              <a:gd name="connsiteX5-39" fmla="*/ 2895600 w 2895600"/>
              <a:gd name="connsiteY5-40" fmla="*/ 1120140 h 1668502"/>
              <a:gd name="connsiteX6-41" fmla="*/ 2698117 w 2895600"/>
              <a:gd name="connsiteY6-42" fmla="*/ 1478280 h 1668502"/>
              <a:gd name="connsiteX7-43" fmla="*/ 1980496 w 2895600"/>
              <a:gd name="connsiteY7-44" fmla="*/ 1656195 h 1668502"/>
              <a:gd name="connsiteX8-45" fmla="*/ 64333 w 2895600"/>
              <a:gd name="connsiteY8-46" fmla="*/ 1478280 h 1668502"/>
              <a:gd name="connsiteX9-47" fmla="*/ 0 w 2895600"/>
              <a:gd name="connsiteY9-48" fmla="*/ 1257300 h 1668502"/>
              <a:gd name="connsiteX10-49" fmla="*/ 419100 w 2895600"/>
              <a:gd name="connsiteY10-50" fmla="*/ 838200 h 1668502"/>
              <a:gd name="connsiteX11-51" fmla="*/ 445895 w 2895600"/>
              <a:gd name="connsiteY11-52" fmla="*/ 840901 h 1668502"/>
              <a:gd name="connsiteX12-53" fmla="*/ 426720 w 2895600"/>
              <a:gd name="connsiteY12-54" fmla="*/ 685800 h 1668502"/>
              <a:gd name="connsiteX13-55" fmla="*/ 1112520 w 2895600"/>
              <a:gd name="connsiteY13-56" fmla="*/ 0 h 1668502"/>
              <a:gd name="connsiteX0-57" fmla="*/ 1112520 w 2895600"/>
              <a:gd name="connsiteY0-58" fmla="*/ 0 h 1687775"/>
              <a:gd name="connsiteX1-59" fmla="*/ 1776897 w 2895600"/>
              <a:gd name="connsiteY1-60" fmla="*/ 523460 h 1687775"/>
              <a:gd name="connsiteX2-61" fmla="*/ 1981200 w 2895600"/>
              <a:gd name="connsiteY2-62" fmla="*/ 443446 h 1687775"/>
              <a:gd name="connsiteX3-63" fmla="*/ 2283615 w 2895600"/>
              <a:gd name="connsiteY3-64" fmla="*/ 724590 h 1687775"/>
              <a:gd name="connsiteX4-65" fmla="*/ 2461260 w 2895600"/>
              <a:gd name="connsiteY4-66" fmla="*/ 685800 h 1687775"/>
              <a:gd name="connsiteX5-67" fmla="*/ 2895600 w 2895600"/>
              <a:gd name="connsiteY5-68" fmla="*/ 1120140 h 1687775"/>
              <a:gd name="connsiteX6-69" fmla="*/ 2698117 w 2895600"/>
              <a:gd name="connsiteY6-70" fmla="*/ 1478280 h 1687775"/>
              <a:gd name="connsiteX7-71" fmla="*/ 1980496 w 2895600"/>
              <a:gd name="connsiteY7-72" fmla="*/ 1656195 h 1687775"/>
              <a:gd name="connsiteX8-73" fmla="*/ 1965798 w 2895600"/>
              <a:gd name="connsiteY8-74" fmla="*/ 1670891 h 1687775"/>
              <a:gd name="connsiteX9-75" fmla="*/ 64333 w 2895600"/>
              <a:gd name="connsiteY9-76" fmla="*/ 1478280 h 1687775"/>
              <a:gd name="connsiteX10-77" fmla="*/ 0 w 2895600"/>
              <a:gd name="connsiteY10-78" fmla="*/ 1257300 h 1687775"/>
              <a:gd name="connsiteX11-79" fmla="*/ 419100 w 2895600"/>
              <a:gd name="connsiteY11-80" fmla="*/ 838200 h 1687775"/>
              <a:gd name="connsiteX12-81" fmla="*/ 445895 w 2895600"/>
              <a:gd name="connsiteY12-82" fmla="*/ 840901 h 1687775"/>
              <a:gd name="connsiteX13-83" fmla="*/ 426720 w 2895600"/>
              <a:gd name="connsiteY13-84" fmla="*/ 685800 h 1687775"/>
              <a:gd name="connsiteX14" fmla="*/ 1112520 w 2895600"/>
              <a:gd name="connsiteY14" fmla="*/ 0 h 1687775"/>
              <a:gd name="connsiteX0-85" fmla="*/ 1112520 w 2895600"/>
              <a:gd name="connsiteY0-86" fmla="*/ 0 h 1693144"/>
              <a:gd name="connsiteX1-87" fmla="*/ 1776897 w 2895600"/>
              <a:gd name="connsiteY1-88" fmla="*/ 523460 h 1693144"/>
              <a:gd name="connsiteX2-89" fmla="*/ 1981200 w 2895600"/>
              <a:gd name="connsiteY2-90" fmla="*/ 443446 h 1693144"/>
              <a:gd name="connsiteX3-91" fmla="*/ 2283615 w 2895600"/>
              <a:gd name="connsiteY3-92" fmla="*/ 724590 h 1693144"/>
              <a:gd name="connsiteX4-93" fmla="*/ 2461260 w 2895600"/>
              <a:gd name="connsiteY4-94" fmla="*/ 685800 h 1693144"/>
              <a:gd name="connsiteX5-95" fmla="*/ 2895600 w 2895600"/>
              <a:gd name="connsiteY5-96" fmla="*/ 1120140 h 1693144"/>
              <a:gd name="connsiteX6-97" fmla="*/ 2698117 w 2895600"/>
              <a:gd name="connsiteY6-98" fmla="*/ 1478280 h 1693144"/>
              <a:gd name="connsiteX7-99" fmla="*/ 1980496 w 2895600"/>
              <a:gd name="connsiteY7-100" fmla="*/ 1656195 h 1693144"/>
              <a:gd name="connsiteX8-101" fmla="*/ 863483 w 2895600"/>
              <a:gd name="connsiteY8-102" fmla="*/ 1678240 h 1693144"/>
              <a:gd name="connsiteX9-103" fmla="*/ 64333 w 2895600"/>
              <a:gd name="connsiteY9-104" fmla="*/ 1478280 h 1693144"/>
              <a:gd name="connsiteX10-105" fmla="*/ 0 w 2895600"/>
              <a:gd name="connsiteY10-106" fmla="*/ 1257300 h 1693144"/>
              <a:gd name="connsiteX11-107" fmla="*/ 419100 w 2895600"/>
              <a:gd name="connsiteY11-108" fmla="*/ 838200 h 1693144"/>
              <a:gd name="connsiteX12-109" fmla="*/ 445895 w 2895600"/>
              <a:gd name="connsiteY12-110" fmla="*/ 840901 h 1693144"/>
              <a:gd name="connsiteX13-111" fmla="*/ 426720 w 2895600"/>
              <a:gd name="connsiteY13-112" fmla="*/ 685800 h 1693144"/>
              <a:gd name="connsiteX14-113" fmla="*/ 1112520 w 2895600"/>
              <a:gd name="connsiteY14-114" fmla="*/ 0 h 1693144"/>
              <a:gd name="connsiteX0-115" fmla="*/ 1112520 w 2895600"/>
              <a:gd name="connsiteY0-116" fmla="*/ 0 h 1656322"/>
              <a:gd name="connsiteX1-117" fmla="*/ 1776897 w 2895600"/>
              <a:gd name="connsiteY1-118" fmla="*/ 523460 h 1656322"/>
              <a:gd name="connsiteX2-119" fmla="*/ 1981200 w 2895600"/>
              <a:gd name="connsiteY2-120" fmla="*/ 443446 h 1656322"/>
              <a:gd name="connsiteX3-121" fmla="*/ 2283615 w 2895600"/>
              <a:gd name="connsiteY3-122" fmla="*/ 724590 h 1656322"/>
              <a:gd name="connsiteX4-123" fmla="*/ 2461260 w 2895600"/>
              <a:gd name="connsiteY4-124" fmla="*/ 685800 h 1656322"/>
              <a:gd name="connsiteX5-125" fmla="*/ 2895600 w 2895600"/>
              <a:gd name="connsiteY5-126" fmla="*/ 1120140 h 1656322"/>
              <a:gd name="connsiteX6-127" fmla="*/ 2698117 w 2895600"/>
              <a:gd name="connsiteY6-128" fmla="*/ 1478280 h 1656322"/>
              <a:gd name="connsiteX7-129" fmla="*/ 1980496 w 2895600"/>
              <a:gd name="connsiteY7-130" fmla="*/ 1656195 h 1656322"/>
              <a:gd name="connsiteX8-131" fmla="*/ 951668 w 2895600"/>
              <a:gd name="connsiteY8-132" fmla="*/ 1450427 h 1656322"/>
              <a:gd name="connsiteX9-133" fmla="*/ 64333 w 2895600"/>
              <a:gd name="connsiteY9-134" fmla="*/ 1478280 h 1656322"/>
              <a:gd name="connsiteX10-135" fmla="*/ 0 w 2895600"/>
              <a:gd name="connsiteY10-136" fmla="*/ 1257300 h 1656322"/>
              <a:gd name="connsiteX11-137" fmla="*/ 419100 w 2895600"/>
              <a:gd name="connsiteY11-138" fmla="*/ 838200 h 1656322"/>
              <a:gd name="connsiteX12-139" fmla="*/ 445895 w 2895600"/>
              <a:gd name="connsiteY12-140" fmla="*/ 840901 h 1656322"/>
              <a:gd name="connsiteX13-141" fmla="*/ 426720 w 2895600"/>
              <a:gd name="connsiteY13-142" fmla="*/ 685800 h 1656322"/>
              <a:gd name="connsiteX14-143" fmla="*/ 1112520 w 2895600"/>
              <a:gd name="connsiteY14-144" fmla="*/ 0 h 1656322"/>
              <a:gd name="connsiteX0-145" fmla="*/ 1112520 w 2895600"/>
              <a:gd name="connsiteY0-146" fmla="*/ 0 h 1684771"/>
              <a:gd name="connsiteX1-147" fmla="*/ 1776897 w 2895600"/>
              <a:gd name="connsiteY1-148" fmla="*/ 523460 h 1684771"/>
              <a:gd name="connsiteX2-149" fmla="*/ 1981200 w 2895600"/>
              <a:gd name="connsiteY2-150" fmla="*/ 443446 h 1684771"/>
              <a:gd name="connsiteX3-151" fmla="*/ 2283615 w 2895600"/>
              <a:gd name="connsiteY3-152" fmla="*/ 724590 h 1684771"/>
              <a:gd name="connsiteX4-153" fmla="*/ 2461260 w 2895600"/>
              <a:gd name="connsiteY4-154" fmla="*/ 685800 h 1684771"/>
              <a:gd name="connsiteX5-155" fmla="*/ 2895600 w 2895600"/>
              <a:gd name="connsiteY5-156" fmla="*/ 1120140 h 1684771"/>
              <a:gd name="connsiteX6-157" fmla="*/ 2698117 w 2895600"/>
              <a:gd name="connsiteY6-158" fmla="*/ 1478280 h 1684771"/>
              <a:gd name="connsiteX7-159" fmla="*/ 1980496 w 2895600"/>
              <a:gd name="connsiteY7-160" fmla="*/ 1656195 h 1684771"/>
              <a:gd name="connsiteX8-161" fmla="*/ 1965798 w 2895600"/>
              <a:gd name="connsiteY8-162" fmla="*/ 1663542 h 1684771"/>
              <a:gd name="connsiteX9-163" fmla="*/ 951668 w 2895600"/>
              <a:gd name="connsiteY9-164" fmla="*/ 1450427 h 1684771"/>
              <a:gd name="connsiteX10-165" fmla="*/ 64333 w 2895600"/>
              <a:gd name="connsiteY10-166" fmla="*/ 1478280 h 1684771"/>
              <a:gd name="connsiteX11-167" fmla="*/ 0 w 2895600"/>
              <a:gd name="connsiteY11-168" fmla="*/ 1257300 h 1684771"/>
              <a:gd name="connsiteX12-169" fmla="*/ 419100 w 2895600"/>
              <a:gd name="connsiteY12-170" fmla="*/ 838200 h 1684771"/>
              <a:gd name="connsiteX13-171" fmla="*/ 445895 w 2895600"/>
              <a:gd name="connsiteY13-172" fmla="*/ 840901 h 1684771"/>
              <a:gd name="connsiteX14-173" fmla="*/ 426720 w 2895600"/>
              <a:gd name="connsiteY14-174" fmla="*/ 685800 h 1684771"/>
              <a:gd name="connsiteX15" fmla="*/ 1112520 w 2895600"/>
              <a:gd name="connsiteY15" fmla="*/ 0 h 1684771"/>
              <a:gd name="connsiteX0-175" fmla="*/ 1112520 w 2895600"/>
              <a:gd name="connsiteY0-176" fmla="*/ 0 h 1667103"/>
              <a:gd name="connsiteX1-177" fmla="*/ 1776897 w 2895600"/>
              <a:gd name="connsiteY1-178" fmla="*/ 523460 h 1667103"/>
              <a:gd name="connsiteX2-179" fmla="*/ 1981200 w 2895600"/>
              <a:gd name="connsiteY2-180" fmla="*/ 443446 h 1667103"/>
              <a:gd name="connsiteX3-181" fmla="*/ 2283615 w 2895600"/>
              <a:gd name="connsiteY3-182" fmla="*/ 724590 h 1667103"/>
              <a:gd name="connsiteX4-183" fmla="*/ 2461260 w 2895600"/>
              <a:gd name="connsiteY4-184" fmla="*/ 685800 h 1667103"/>
              <a:gd name="connsiteX5-185" fmla="*/ 2895600 w 2895600"/>
              <a:gd name="connsiteY5-186" fmla="*/ 1120140 h 1667103"/>
              <a:gd name="connsiteX6-187" fmla="*/ 2698117 w 2895600"/>
              <a:gd name="connsiteY6-188" fmla="*/ 1478280 h 1667103"/>
              <a:gd name="connsiteX7-189" fmla="*/ 2274446 w 2895600"/>
              <a:gd name="connsiteY7-190" fmla="*/ 1443080 h 1667103"/>
              <a:gd name="connsiteX8-191" fmla="*/ 1965798 w 2895600"/>
              <a:gd name="connsiteY8-192" fmla="*/ 1663542 h 1667103"/>
              <a:gd name="connsiteX9-193" fmla="*/ 951668 w 2895600"/>
              <a:gd name="connsiteY9-194" fmla="*/ 1450427 h 1667103"/>
              <a:gd name="connsiteX10-195" fmla="*/ 64333 w 2895600"/>
              <a:gd name="connsiteY10-196" fmla="*/ 1478280 h 1667103"/>
              <a:gd name="connsiteX11-197" fmla="*/ 0 w 2895600"/>
              <a:gd name="connsiteY11-198" fmla="*/ 1257300 h 1667103"/>
              <a:gd name="connsiteX12-199" fmla="*/ 419100 w 2895600"/>
              <a:gd name="connsiteY12-200" fmla="*/ 838200 h 1667103"/>
              <a:gd name="connsiteX13-201" fmla="*/ 445895 w 2895600"/>
              <a:gd name="connsiteY13-202" fmla="*/ 840901 h 1667103"/>
              <a:gd name="connsiteX14-203" fmla="*/ 426720 w 2895600"/>
              <a:gd name="connsiteY14-204" fmla="*/ 685800 h 1667103"/>
              <a:gd name="connsiteX15-205" fmla="*/ 1112520 w 2895600"/>
              <a:gd name="connsiteY15-206" fmla="*/ 0 h 1667103"/>
              <a:gd name="connsiteX0-207" fmla="*/ 1112520 w 2895600"/>
              <a:gd name="connsiteY0-208" fmla="*/ 0 h 1667103"/>
              <a:gd name="connsiteX1-209" fmla="*/ 1776897 w 2895600"/>
              <a:gd name="connsiteY1-210" fmla="*/ 523460 h 1667103"/>
              <a:gd name="connsiteX2-211" fmla="*/ 1981200 w 2895600"/>
              <a:gd name="connsiteY2-212" fmla="*/ 443446 h 1667103"/>
              <a:gd name="connsiteX3-213" fmla="*/ 2283615 w 2895600"/>
              <a:gd name="connsiteY3-214" fmla="*/ 724590 h 1667103"/>
              <a:gd name="connsiteX4-215" fmla="*/ 2461260 w 2895600"/>
              <a:gd name="connsiteY4-216" fmla="*/ 685800 h 1667103"/>
              <a:gd name="connsiteX5-217" fmla="*/ 2895600 w 2895600"/>
              <a:gd name="connsiteY5-218" fmla="*/ 1120140 h 1667103"/>
              <a:gd name="connsiteX6-219" fmla="*/ 2698117 w 2895600"/>
              <a:gd name="connsiteY6-220" fmla="*/ 1478280 h 1667103"/>
              <a:gd name="connsiteX7-221" fmla="*/ 2274446 w 2895600"/>
              <a:gd name="connsiteY7-222" fmla="*/ 1443080 h 1667103"/>
              <a:gd name="connsiteX8-223" fmla="*/ 1965798 w 2895600"/>
              <a:gd name="connsiteY8-224" fmla="*/ 1663542 h 1667103"/>
              <a:gd name="connsiteX9-225" fmla="*/ 951668 w 2895600"/>
              <a:gd name="connsiteY9-226" fmla="*/ 1450427 h 1667103"/>
              <a:gd name="connsiteX10-227" fmla="*/ 951669 w 2895600"/>
              <a:gd name="connsiteY10-228" fmla="*/ 1465124 h 1667103"/>
              <a:gd name="connsiteX11-229" fmla="*/ 64333 w 2895600"/>
              <a:gd name="connsiteY11-230" fmla="*/ 1478280 h 1667103"/>
              <a:gd name="connsiteX12-231" fmla="*/ 0 w 2895600"/>
              <a:gd name="connsiteY12-232" fmla="*/ 1257300 h 1667103"/>
              <a:gd name="connsiteX13-233" fmla="*/ 419100 w 2895600"/>
              <a:gd name="connsiteY13-234" fmla="*/ 838200 h 1667103"/>
              <a:gd name="connsiteX14-235" fmla="*/ 445895 w 2895600"/>
              <a:gd name="connsiteY14-236" fmla="*/ 840901 h 1667103"/>
              <a:gd name="connsiteX15-237" fmla="*/ 426720 w 2895600"/>
              <a:gd name="connsiteY15-238" fmla="*/ 685800 h 1667103"/>
              <a:gd name="connsiteX16" fmla="*/ 1112520 w 2895600"/>
              <a:gd name="connsiteY16" fmla="*/ 0 h 1667103"/>
              <a:gd name="connsiteX0-239" fmla="*/ 1112520 w 2895600"/>
              <a:gd name="connsiteY0-240" fmla="*/ 0 h 1836772"/>
              <a:gd name="connsiteX1-241" fmla="*/ 1776897 w 2895600"/>
              <a:gd name="connsiteY1-242" fmla="*/ 523460 h 1836772"/>
              <a:gd name="connsiteX2-243" fmla="*/ 1981200 w 2895600"/>
              <a:gd name="connsiteY2-244" fmla="*/ 443446 h 1836772"/>
              <a:gd name="connsiteX3-245" fmla="*/ 2283615 w 2895600"/>
              <a:gd name="connsiteY3-246" fmla="*/ 724590 h 1836772"/>
              <a:gd name="connsiteX4-247" fmla="*/ 2461260 w 2895600"/>
              <a:gd name="connsiteY4-248" fmla="*/ 685800 h 1836772"/>
              <a:gd name="connsiteX5-249" fmla="*/ 2895600 w 2895600"/>
              <a:gd name="connsiteY5-250" fmla="*/ 1120140 h 1836772"/>
              <a:gd name="connsiteX6-251" fmla="*/ 2698117 w 2895600"/>
              <a:gd name="connsiteY6-252" fmla="*/ 1478280 h 1836772"/>
              <a:gd name="connsiteX7-253" fmla="*/ 2274446 w 2895600"/>
              <a:gd name="connsiteY7-254" fmla="*/ 1443080 h 1836772"/>
              <a:gd name="connsiteX8-255" fmla="*/ 1965798 w 2895600"/>
              <a:gd name="connsiteY8-256" fmla="*/ 1663542 h 1836772"/>
              <a:gd name="connsiteX9-257" fmla="*/ 1326456 w 2895600"/>
              <a:gd name="connsiteY9-258" fmla="*/ 1832564 h 1836772"/>
              <a:gd name="connsiteX10-259" fmla="*/ 951668 w 2895600"/>
              <a:gd name="connsiteY10-260" fmla="*/ 1450427 h 1836772"/>
              <a:gd name="connsiteX11-261" fmla="*/ 951669 w 2895600"/>
              <a:gd name="connsiteY11-262" fmla="*/ 1465124 h 1836772"/>
              <a:gd name="connsiteX12-263" fmla="*/ 64333 w 2895600"/>
              <a:gd name="connsiteY12-264" fmla="*/ 1478280 h 1836772"/>
              <a:gd name="connsiteX13-265" fmla="*/ 0 w 2895600"/>
              <a:gd name="connsiteY13-266" fmla="*/ 1257300 h 1836772"/>
              <a:gd name="connsiteX14-267" fmla="*/ 419100 w 2895600"/>
              <a:gd name="connsiteY14-268" fmla="*/ 838200 h 1836772"/>
              <a:gd name="connsiteX15-269" fmla="*/ 445895 w 2895600"/>
              <a:gd name="connsiteY15-270" fmla="*/ 840901 h 1836772"/>
              <a:gd name="connsiteX16-271" fmla="*/ 426720 w 2895600"/>
              <a:gd name="connsiteY16-272" fmla="*/ 685800 h 1836772"/>
              <a:gd name="connsiteX17" fmla="*/ 1112520 w 2895600"/>
              <a:gd name="connsiteY17" fmla="*/ 0 h 1836772"/>
              <a:gd name="connsiteX0-273" fmla="*/ 1112520 w 2895600"/>
              <a:gd name="connsiteY0-274" fmla="*/ 0 h 1836772"/>
              <a:gd name="connsiteX1-275" fmla="*/ 1776897 w 2895600"/>
              <a:gd name="connsiteY1-276" fmla="*/ 523460 h 1836772"/>
              <a:gd name="connsiteX2-277" fmla="*/ 1981200 w 2895600"/>
              <a:gd name="connsiteY2-278" fmla="*/ 443446 h 1836772"/>
              <a:gd name="connsiteX3-279" fmla="*/ 2283615 w 2895600"/>
              <a:gd name="connsiteY3-280" fmla="*/ 724590 h 1836772"/>
              <a:gd name="connsiteX4-281" fmla="*/ 2461260 w 2895600"/>
              <a:gd name="connsiteY4-282" fmla="*/ 685800 h 1836772"/>
              <a:gd name="connsiteX5-283" fmla="*/ 2895600 w 2895600"/>
              <a:gd name="connsiteY5-284" fmla="*/ 1120140 h 1836772"/>
              <a:gd name="connsiteX6-285" fmla="*/ 2698117 w 2895600"/>
              <a:gd name="connsiteY6-286" fmla="*/ 1478280 h 1836772"/>
              <a:gd name="connsiteX7-287" fmla="*/ 2274446 w 2895600"/>
              <a:gd name="connsiteY7-288" fmla="*/ 1443080 h 1836772"/>
              <a:gd name="connsiteX8-289" fmla="*/ 1965798 w 2895600"/>
              <a:gd name="connsiteY8-290" fmla="*/ 1663542 h 1836772"/>
              <a:gd name="connsiteX9-291" fmla="*/ 1326456 w 2895600"/>
              <a:gd name="connsiteY9-292" fmla="*/ 1832564 h 1836772"/>
              <a:gd name="connsiteX10-293" fmla="*/ 951668 w 2895600"/>
              <a:gd name="connsiteY10-294" fmla="*/ 1450427 h 1836772"/>
              <a:gd name="connsiteX11-295" fmla="*/ 738555 w 2895600"/>
              <a:gd name="connsiteY11-296" fmla="*/ 1450427 h 1836772"/>
              <a:gd name="connsiteX12-297" fmla="*/ 64333 w 2895600"/>
              <a:gd name="connsiteY12-298" fmla="*/ 1478280 h 1836772"/>
              <a:gd name="connsiteX13-299" fmla="*/ 0 w 2895600"/>
              <a:gd name="connsiteY13-300" fmla="*/ 1257300 h 1836772"/>
              <a:gd name="connsiteX14-301" fmla="*/ 419100 w 2895600"/>
              <a:gd name="connsiteY14-302" fmla="*/ 838200 h 1836772"/>
              <a:gd name="connsiteX15-303" fmla="*/ 445895 w 2895600"/>
              <a:gd name="connsiteY15-304" fmla="*/ 840901 h 1836772"/>
              <a:gd name="connsiteX16-305" fmla="*/ 426720 w 2895600"/>
              <a:gd name="connsiteY16-306" fmla="*/ 685800 h 1836772"/>
              <a:gd name="connsiteX17-307" fmla="*/ 1112520 w 2895600"/>
              <a:gd name="connsiteY17-308" fmla="*/ 0 h 1836772"/>
              <a:gd name="connsiteX0-309" fmla="*/ 1112520 w 2895600"/>
              <a:gd name="connsiteY0-310" fmla="*/ 0 h 2133864"/>
              <a:gd name="connsiteX1-311" fmla="*/ 1776897 w 2895600"/>
              <a:gd name="connsiteY1-312" fmla="*/ 523460 h 2133864"/>
              <a:gd name="connsiteX2-313" fmla="*/ 1981200 w 2895600"/>
              <a:gd name="connsiteY2-314" fmla="*/ 443446 h 2133864"/>
              <a:gd name="connsiteX3-315" fmla="*/ 2283615 w 2895600"/>
              <a:gd name="connsiteY3-316" fmla="*/ 724590 h 2133864"/>
              <a:gd name="connsiteX4-317" fmla="*/ 2461260 w 2895600"/>
              <a:gd name="connsiteY4-318" fmla="*/ 685800 h 2133864"/>
              <a:gd name="connsiteX5-319" fmla="*/ 2895600 w 2895600"/>
              <a:gd name="connsiteY5-320" fmla="*/ 1120140 h 2133864"/>
              <a:gd name="connsiteX6-321" fmla="*/ 2698117 w 2895600"/>
              <a:gd name="connsiteY6-322" fmla="*/ 1478280 h 2133864"/>
              <a:gd name="connsiteX7-323" fmla="*/ 2274446 w 2895600"/>
              <a:gd name="connsiteY7-324" fmla="*/ 1443080 h 2133864"/>
              <a:gd name="connsiteX8-325" fmla="*/ 1965798 w 2895600"/>
              <a:gd name="connsiteY8-326" fmla="*/ 1663542 h 2133864"/>
              <a:gd name="connsiteX9-327" fmla="*/ 1326456 w 2895600"/>
              <a:gd name="connsiteY9-328" fmla="*/ 1832564 h 2133864"/>
              <a:gd name="connsiteX10-329" fmla="*/ 885529 w 2895600"/>
              <a:gd name="connsiteY10-330" fmla="*/ 2133864 h 2133864"/>
              <a:gd name="connsiteX11-331" fmla="*/ 738555 w 2895600"/>
              <a:gd name="connsiteY11-332" fmla="*/ 1450427 h 2133864"/>
              <a:gd name="connsiteX12-333" fmla="*/ 64333 w 2895600"/>
              <a:gd name="connsiteY12-334" fmla="*/ 1478280 h 2133864"/>
              <a:gd name="connsiteX13-335" fmla="*/ 0 w 2895600"/>
              <a:gd name="connsiteY13-336" fmla="*/ 1257300 h 2133864"/>
              <a:gd name="connsiteX14-337" fmla="*/ 419100 w 2895600"/>
              <a:gd name="connsiteY14-338" fmla="*/ 838200 h 2133864"/>
              <a:gd name="connsiteX15-339" fmla="*/ 445895 w 2895600"/>
              <a:gd name="connsiteY15-340" fmla="*/ 840901 h 2133864"/>
              <a:gd name="connsiteX16-341" fmla="*/ 426720 w 2895600"/>
              <a:gd name="connsiteY16-342" fmla="*/ 685800 h 2133864"/>
              <a:gd name="connsiteX17-343" fmla="*/ 1112520 w 2895600"/>
              <a:gd name="connsiteY17-344" fmla="*/ 0 h 2133864"/>
              <a:gd name="connsiteX0-345" fmla="*/ 1112520 w 2895600"/>
              <a:gd name="connsiteY0-346" fmla="*/ 0 h 2133864"/>
              <a:gd name="connsiteX1-347" fmla="*/ 1776897 w 2895600"/>
              <a:gd name="connsiteY1-348" fmla="*/ 523460 h 2133864"/>
              <a:gd name="connsiteX2-349" fmla="*/ 1981200 w 2895600"/>
              <a:gd name="connsiteY2-350" fmla="*/ 443446 h 2133864"/>
              <a:gd name="connsiteX3-351" fmla="*/ 2283615 w 2895600"/>
              <a:gd name="connsiteY3-352" fmla="*/ 724590 h 2133864"/>
              <a:gd name="connsiteX4-353" fmla="*/ 2461260 w 2895600"/>
              <a:gd name="connsiteY4-354" fmla="*/ 685800 h 2133864"/>
              <a:gd name="connsiteX5-355" fmla="*/ 2895600 w 2895600"/>
              <a:gd name="connsiteY5-356" fmla="*/ 1120140 h 2133864"/>
              <a:gd name="connsiteX6-357" fmla="*/ 2698117 w 2895600"/>
              <a:gd name="connsiteY6-358" fmla="*/ 1478280 h 2133864"/>
              <a:gd name="connsiteX7-359" fmla="*/ 2274446 w 2895600"/>
              <a:gd name="connsiteY7-360" fmla="*/ 1443080 h 2133864"/>
              <a:gd name="connsiteX8-361" fmla="*/ 1965798 w 2895600"/>
              <a:gd name="connsiteY8-362" fmla="*/ 1663542 h 2133864"/>
              <a:gd name="connsiteX9-363" fmla="*/ 1326456 w 2895600"/>
              <a:gd name="connsiteY9-364" fmla="*/ 1832564 h 2133864"/>
              <a:gd name="connsiteX10-365" fmla="*/ 885529 w 2895600"/>
              <a:gd name="connsiteY10-366" fmla="*/ 2133864 h 2133864"/>
              <a:gd name="connsiteX11-367" fmla="*/ 473999 w 2895600"/>
              <a:gd name="connsiteY11-368" fmla="*/ 1729681 h 2133864"/>
              <a:gd name="connsiteX12-369" fmla="*/ 64333 w 2895600"/>
              <a:gd name="connsiteY12-370" fmla="*/ 1478280 h 2133864"/>
              <a:gd name="connsiteX13-371" fmla="*/ 0 w 2895600"/>
              <a:gd name="connsiteY13-372" fmla="*/ 1257300 h 2133864"/>
              <a:gd name="connsiteX14-373" fmla="*/ 419100 w 2895600"/>
              <a:gd name="connsiteY14-374" fmla="*/ 838200 h 2133864"/>
              <a:gd name="connsiteX15-375" fmla="*/ 445895 w 2895600"/>
              <a:gd name="connsiteY15-376" fmla="*/ 840901 h 2133864"/>
              <a:gd name="connsiteX16-377" fmla="*/ 426720 w 2895600"/>
              <a:gd name="connsiteY16-378" fmla="*/ 685800 h 2133864"/>
              <a:gd name="connsiteX17-379" fmla="*/ 1112520 w 2895600"/>
              <a:gd name="connsiteY17-380" fmla="*/ 0 h 2133864"/>
              <a:gd name="connsiteX0-381" fmla="*/ 1112520 w 2895600"/>
              <a:gd name="connsiteY0-382" fmla="*/ 0 h 1928098"/>
              <a:gd name="connsiteX1-383" fmla="*/ 1776897 w 2895600"/>
              <a:gd name="connsiteY1-384" fmla="*/ 523460 h 1928098"/>
              <a:gd name="connsiteX2-385" fmla="*/ 1981200 w 2895600"/>
              <a:gd name="connsiteY2-386" fmla="*/ 443446 h 1928098"/>
              <a:gd name="connsiteX3-387" fmla="*/ 2283615 w 2895600"/>
              <a:gd name="connsiteY3-388" fmla="*/ 724590 h 1928098"/>
              <a:gd name="connsiteX4-389" fmla="*/ 2461260 w 2895600"/>
              <a:gd name="connsiteY4-390" fmla="*/ 685800 h 1928098"/>
              <a:gd name="connsiteX5-391" fmla="*/ 2895600 w 2895600"/>
              <a:gd name="connsiteY5-392" fmla="*/ 1120140 h 1928098"/>
              <a:gd name="connsiteX6-393" fmla="*/ 2698117 w 2895600"/>
              <a:gd name="connsiteY6-394" fmla="*/ 1478280 h 1928098"/>
              <a:gd name="connsiteX7-395" fmla="*/ 2274446 w 2895600"/>
              <a:gd name="connsiteY7-396" fmla="*/ 1443080 h 1928098"/>
              <a:gd name="connsiteX8-397" fmla="*/ 1965798 w 2895600"/>
              <a:gd name="connsiteY8-398" fmla="*/ 1663542 h 1928098"/>
              <a:gd name="connsiteX9-399" fmla="*/ 1326456 w 2895600"/>
              <a:gd name="connsiteY9-400" fmla="*/ 1832564 h 1928098"/>
              <a:gd name="connsiteX10-401" fmla="*/ 878180 w 2895600"/>
              <a:gd name="connsiteY10-402" fmla="*/ 1928098 h 1928098"/>
              <a:gd name="connsiteX11-403" fmla="*/ 473999 w 2895600"/>
              <a:gd name="connsiteY11-404" fmla="*/ 1729681 h 1928098"/>
              <a:gd name="connsiteX12-405" fmla="*/ 64333 w 2895600"/>
              <a:gd name="connsiteY12-406" fmla="*/ 1478280 h 1928098"/>
              <a:gd name="connsiteX13-407" fmla="*/ 0 w 2895600"/>
              <a:gd name="connsiteY13-408" fmla="*/ 1257300 h 1928098"/>
              <a:gd name="connsiteX14-409" fmla="*/ 419100 w 2895600"/>
              <a:gd name="connsiteY14-410" fmla="*/ 838200 h 1928098"/>
              <a:gd name="connsiteX15-411" fmla="*/ 445895 w 2895600"/>
              <a:gd name="connsiteY15-412" fmla="*/ 840901 h 1928098"/>
              <a:gd name="connsiteX16-413" fmla="*/ 426720 w 2895600"/>
              <a:gd name="connsiteY16-414" fmla="*/ 685800 h 1928098"/>
              <a:gd name="connsiteX17-415" fmla="*/ 1112520 w 2895600"/>
              <a:gd name="connsiteY17-416" fmla="*/ 0 h 1928098"/>
              <a:gd name="connsiteX0-417" fmla="*/ 1112520 w 2895600"/>
              <a:gd name="connsiteY0-418" fmla="*/ 0 h 1932344"/>
              <a:gd name="connsiteX1-419" fmla="*/ 1776897 w 2895600"/>
              <a:gd name="connsiteY1-420" fmla="*/ 523460 h 1932344"/>
              <a:gd name="connsiteX2-421" fmla="*/ 1981200 w 2895600"/>
              <a:gd name="connsiteY2-422" fmla="*/ 443446 h 1932344"/>
              <a:gd name="connsiteX3-423" fmla="*/ 2283615 w 2895600"/>
              <a:gd name="connsiteY3-424" fmla="*/ 724590 h 1932344"/>
              <a:gd name="connsiteX4-425" fmla="*/ 2461260 w 2895600"/>
              <a:gd name="connsiteY4-426" fmla="*/ 685800 h 1932344"/>
              <a:gd name="connsiteX5-427" fmla="*/ 2895600 w 2895600"/>
              <a:gd name="connsiteY5-428" fmla="*/ 1120140 h 1932344"/>
              <a:gd name="connsiteX6-429" fmla="*/ 2698117 w 2895600"/>
              <a:gd name="connsiteY6-430" fmla="*/ 1478280 h 1932344"/>
              <a:gd name="connsiteX7-431" fmla="*/ 2274446 w 2895600"/>
              <a:gd name="connsiteY7-432" fmla="*/ 1443080 h 1932344"/>
              <a:gd name="connsiteX8-433" fmla="*/ 1965798 w 2895600"/>
              <a:gd name="connsiteY8-434" fmla="*/ 1663542 h 1932344"/>
              <a:gd name="connsiteX9-435" fmla="*/ 1326456 w 2895600"/>
              <a:gd name="connsiteY9-436" fmla="*/ 1832564 h 1932344"/>
              <a:gd name="connsiteX10-437" fmla="*/ 878180 w 2895600"/>
              <a:gd name="connsiteY10-438" fmla="*/ 1928098 h 1932344"/>
              <a:gd name="connsiteX11-439" fmla="*/ 473999 w 2895600"/>
              <a:gd name="connsiteY11-440" fmla="*/ 1729681 h 1932344"/>
              <a:gd name="connsiteX12-441" fmla="*/ 64333 w 2895600"/>
              <a:gd name="connsiteY12-442" fmla="*/ 1478280 h 1932344"/>
              <a:gd name="connsiteX13-443" fmla="*/ 0 w 2895600"/>
              <a:gd name="connsiteY13-444" fmla="*/ 1257300 h 1932344"/>
              <a:gd name="connsiteX14-445" fmla="*/ 419100 w 2895600"/>
              <a:gd name="connsiteY14-446" fmla="*/ 838200 h 1932344"/>
              <a:gd name="connsiteX15-447" fmla="*/ 445895 w 2895600"/>
              <a:gd name="connsiteY15-448" fmla="*/ 840901 h 1932344"/>
              <a:gd name="connsiteX16-449" fmla="*/ 426720 w 2895600"/>
              <a:gd name="connsiteY16-450" fmla="*/ 685800 h 1932344"/>
              <a:gd name="connsiteX17-451" fmla="*/ 1112520 w 2895600"/>
              <a:gd name="connsiteY17-452" fmla="*/ 0 h 1932344"/>
              <a:gd name="connsiteX0-453" fmla="*/ 1112520 w 2895600"/>
              <a:gd name="connsiteY0-454" fmla="*/ 0 h 1932344"/>
              <a:gd name="connsiteX1-455" fmla="*/ 1776897 w 2895600"/>
              <a:gd name="connsiteY1-456" fmla="*/ 523460 h 1932344"/>
              <a:gd name="connsiteX2-457" fmla="*/ 1981200 w 2895600"/>
              <a:gd name="connsiteY2-458" fmla="*/ 443446 h 1932344"/>
              <a:gd name="connsiteX3-459" fmla="*/ 2283615 w 2895600"/>
              <a:gd name="connsiteY3-460" fmla="*/ 724590 h 1932344"/>
              <a:gd name="connsiteX4-461" fmla="*/ 2461260 w 2895600"/>
              <a:gd name="connsiteY4-462" fmla="*/ 685800 h 1932344"/>
              <a:gd name="connsiteX5-463" fmla="*/ 2895600 w 2895600"/>
              <a:gd name="connsiteY5-464" fmla="*/ 1120140 h 1932344"/>
              <a:gd name="connsiteX6-465" fmla="*/ 2698117 w 2895600"/>
              <a:gd name="connsiteY6-466" fmla="*/ 1478280 h 1932344"/>
              <a:gd name="connsiteX7-467" fmla="*/ 2274446 w 2895600"/>
              <a:gd name="connsiteY7-468" fmla="*/ 1443080 h 1932344"/>
              <a:gd name="connsiteX8-469" fmla="*/ 1980496 w 2895600"/>
              <a:gd name="connsiteY8-470" fmla="*/ 1854611 h 1932344"/>
              <a:gd name="connsiteX9-471" fmla="*/ 1326456 w 2895600"/>
              <a:gd name="connsiteY9-472" fmla="*/ 1832564 h 1932344"/>
              <a:gd name="connsiteX10-473" fmla="*/ 878180 w 2895600"/>
              <a:gd name="connsiteY10-474" fmla="*/ 1928098 h 1932344"/>
              <a:gd name="connsiteX11-475" fmla="*/ 473999 w 2895600"/>
              <a:gd name="connsiteY11-476" fmla="*/ 1729681 h 1932344"/>
              <a:gd name="connsiteX12-477" fmla="*/ 64333 w 2895600"/>
              <a:gd name="connsiteY12-478" fmla="*/ 1478280 h 1932344"/>
              <a:gd name="connsiteX13-479" fmla="*/ 0 w 2895600"/>
              <a:gd name="connsiteY13-480" fmla="*/ 1257300 h 1932344"/>
              <a:gd name="connsiteX14-481" fmla="*/ 419100 w 2895600"/>
              <a:gd name="connsiteY14-482" fmla="*/ 838200 h 1932344"/>
              <a:gd name="connsiteX15-483" fmla="*/ 445895 w 2895600"/>
              <a:gd name="connsiteY15-484" fmla="*/ 840901 h 1932344"/>
              <a:gd name="connsiteX16-485" fmla="*/ 426720 w 2895600"/>
              <a:gd name="connsiteY16-486" fmla="*/ 685800 h 1932344"/>
              <a:gd name="connsiteX17-487" fmla="*/ 1112520 w 2895600"/>
              <a:gd name="connsiteY17-488" fmla="*/ 0 h 1932344"/>
              <a:gd name="connsiteX0-489" fmla="*/ 1112520 w 2895600"/>
              <a:gd name="connsiteY0-490" fmla="*/ 0 h 1928394"/>
              <a:gd name="connsiteX1-491" fmla="*/ 1776897 w 2895600"/>
              <a:gd name="connsiteY1-492" fmla="*/ 523460 h 1928394"/>
              <a:gd name="connsiteX2-493" fmla="*/ 1981200 w 2895600"/>
              <a:gd name="connsiteY2-494" fmla="*/ 443446 h 1928394"/>
              <a:gd name="connsiteX3-495" fmla="*/ 2283615 w 2895600"/>
              <a:gd name="connsiteY3-496" fmla="*/ 724590 h 1928394"/>
              <a:gd name="connsiteX4-497" fmla="*/ 2461260 w 2895600"/>
              <a:gd name="connsiteY4-498" fmla="*/ 685800 h 1928394"/>
              <a:gd name="connsiteX5-499" fmla="*/ 2895600 w 2895600"/>
              <a:gd name="connsiteY5-500" fmla="*/ 1120140 h 1928394"/>
              <a:gd name="connsiteX6-501" fmla="*/ 2698117 w 2895600"/>
              <a:gd name="connsiteY6-502" fmla="*/ 1478280 h 1928394"/>
              <a:gd name="connsiteX7-503" fmla="*/ 2274446 w 2895600"/>
              <a:gd name="connsiteY7-504" fmla="*/ 1443080 h 1928394"/>
              <a:gd name="connsiteX8-505" fmla="*/ 1980496 w 2895600"/>
              <a:gd name="connsiteY8-506" fmla="*/ 1854611 h 1928394"/>
              <a:gd name="connsiteX9-507" fmla="*/ 1458734 w 2895600"/>
              <a:gd name="connsiteY9-508" fmla="*/ 1685588 h 1928394"/>
              <a:gd name="connsiteX10-509" fmla="*/ 878180 w 2895600"/>
              <a:gd name="connsiteY10-510" fmla="*/ 1928098 h 1928394"/>
              <a:gd name="connsiteX11-511" fmla="*/ 473999 w 2895600"/>
              <a:gd name="connsiteY11-512" fmla="*/ 1729681 h 1928394"/>
              <a:gd name="connsiteX12-513" fmla="*/ 64333 w 2895600"/>
              <a:gd name="connsiteY12-514" fmla="*/ 1478280 h 1928394"/>
              <a:gd name="connsiteX13-515" fmla="*/ 0 w 2895600"/>
              <a:gd name="connsiteY13-516" fmla="*/ 1257300 h 1928394"/>
              <a:gd name="connsiteX14-517" fmla="*/ 419100 w 2895600"/>
              <a:gd name="connsiteY14-518" fmla="*/ 838200 h 1928394"/>
              <a:gd name="connsiteX15-519" fmla="*/ 445895 w 2895600"/>
              <a:gd name="connsiteY15-520" fmla="*/ 840901 h 1928394"/>
              <a:gd name="connsiteX16-521" fmla="*/ 426720 w 2895600"/>
              <a:gd name="connsiteY16-522" fmla="*/ 685800 h 1928394"/>
              <a:gd name="connsiteX17-523" fmla="*/ 1112520 w 2895600"/>
              <a:gd name="connsiteY17-524" fmla="*/ 0 h 1928394"/>
              <a:gd name="connsiteX0-525" fmla="*/ 1112520 w 2895600"/>
              <a:gd name="connsiteY0-526" fmla="*/ 0 h 2016464"/>
              <a:gd name="connsiteX1-527" fmla="*/ 1776897 w 2895600"/>
              <a:gd name="connsiteY1-528" fmla="*/ 523460 h 2016464"/>
              <a:gd name="connsiteX2-529" fmla="*/ 1981200 w 2895600"/>
              <a:gd name="connsiteY2-530" fmla="*/ 443446 h 2016464"/>
              <a:gd name="connsiteX3-531" fmla="*/ 2283615 w 2895600"/>
              <a:gd name="connsiteY3-532" fmla="*/ 724590 h 2016464"/>
              <a:gd name="connsiteX4-533" fmla="*/ 2461260 w 2895600"/>
              <a:gd name="connsiteY4-534" fmla="*/ 685800 h 2016464"/>
              <a:gd name="connsiteX5-535" fmla="*/ 2895600 w 2895600"/>
              <a:gd name="connsiteY5-536" fmla="*/ 1120140 h 2016464"/>
              <a:gd name="connsiteX6-537" fmla="*/ 2698117 w 2895600"/>
              <a:gd name="connsiteY6-538" fmla="*/ 1478280 h 2016464"/>
              <a:gd name="connsiteX7-539" fmla="*/ 2274446 w 2895600"/>
              <a:gd name="connsiteY7-540" fmla="*/ 1443080 h 2016464"/>
              <a:gd name="connsiteX8-541" fmla="*/ 1980496 w 2895600"/>
              <a:gd name="connsiteY8-542" fmla="*/ 1854611 h 2016464"/>
              <a:gd name="connsiteX9-543" fmla="*/ 1458734 w 2895600"/>
              <a:gd name="connsiteY9-544" fmla="*/ 1685588 h 2016464"/>
              <a:gd name="connsiteX10-545" fmla="*/ 878180 w 2895600"/>
              <a:gd name="connsiteY10-546" fmla="*/ 2016284 h 2016464"/>
              <a:gd name="connsiteX11-547" fmla="*/ 473999 w 2895600"/>
              <a:gd name="connsiteY11-548" fmla="*/ 1729681 h 2016464"/>
              <a:gd name="connsiteX12-549" fmla="*/ 64333 w 2895600"/>
              <a:gd name="connsiteY12-550" fmla="*/ 1478280 h 2016464"/>
              <a:gd name="connsiteX13-551" fmla="*/ 0 w 2895600"/>
              <a:gd name="connsiteY13-552" fmla="*/ 1257300 h 2016464"/>
              <a:gd name="connsiteX14-553" fmla="*/ 419100 w 2895600"/>
              <a:gd name="connsiteY14-554" fmla="*/ 838200 h 2016464"/>
              <a:gd name="connsiteX15-555" fmla="*/ 445895 w 2895600"/>
              <a:gd name="connsiteY15-556" fmla="*/ 840901 h 2016464"/>
              <a:gd name="connsiteX16-557" fmla="*/ 426720 w 2895600"/>
              <a:gd name="connsiteY16-558" fmla="*/ 685800 h 2016464"/>
              <a:gd name="connsiteX17-559" fmla="*/ 1112520 w 2895600"/>
              <a:gd name="connsiteY17-560" fmla="*/ 0 h 2016464"/>
              <a:gd name="connsiteX0-561" fmla="*/ 1112520 w 2895600"/>
              <a:gd name="connsiteY0-562" fmla="*/ 0 h 2016782"/>
              <a:gd name="connsiteX1-563" fmla="*/ 1776897 w 2895600"/>
              <a:gd name="connsiteY1-564" fmla="*/ 523460 h 2016782"/>
              <a:gd name="connsiteX2-565" fmla="*/ 1981200 w 2895600"/>
              <a:gd name="connsiteY2-566" fmla="*/ 443446 h 2016782"/>
              <a:gd name="connsiteX3-567" fmla="*/ 2283615 w 2895600"/>
              <a:gd name="connsiteY3-568" fmla="*/ 724590 h 2016782"/>
              <a:gd name="connsiteX4-569" fmla="*/ 2461260 w 2895600"/>
              <a:gd name="connsiteY4-570" fmla="*/ 685800 h 2016782"/>
              <a:gd name="connsiteX5-571" fmla="*/ 2895600 w 2895600"/>
              <a:gd name="connsiteY5-572" fmla="*/ 1120140 h 2016782"/>
              <a:gd name="connsiteX6-573" fmla="*/ 2698117 w 2895600"/>
              <a:gd name="connsiteY6-574" fmla="*/ 1478280 h 2016782"/>
              <a:gd name="connsiteX7-575" fmla="*/ 2274446 w 2895600"/>
              <a:gd name="connsiteY7-576" fmla="*/ 1443080 h 2016782"/>
              <a:gd name="connsiteX8-577" fmla="*/ 1980496 w 2895600"/>
              <a:gd name="connsiteY8-578" fmla="*/ 1854611 h 2016782"/>
              <a:gd name="connsiteX9-579" fmla="*/ 1458734 w 2895600"/>
              <a:gd name="connsiteY9-580" fmla="*/ 1685588 h 2016782"/>
              <a:gd name="connsiteX10-581" fmla="*/ 878180 w 2895600"/>
              <a:gd name="connsiteY10-582" fmla="*/ 2016284 h 2016782"/>
              <a:gd name="connsiteX11-583" fmla="*/ 620974 w 2895600"/>
              <a:gd name="connsiteY11-584" fmla="*/ 1604752 h 2016782"/>
              <a:gd name="connsiteX12-585" fmla="*/ 64333 w 2895600"/>
              <a:gd name="connsiteY12-586" fmla="*/ 1478280 h 2016782"/>
              <a:gd name="connsiteX13-587" fmla="*/ 0 w 2895600"/>
              <a:gd name="connsiteY13-588" fmla="*/ 1257300 h 2016782"/>
              <a:gd name="connsiteX14-589" fmla="*/ 419100 w 2895600"/>
              <a:gd name="connsiteY14-590" fmla="*/ 838200 h 2016782"/>
              <a:gd name="connsiteX15-591" fmla="*/ 445895 w 2895600"/>
              <a:gd name="connsiteY15-592" fmla="*/ 840901 h 2016782"/>
              <a:gd name="connsiteX16-593" fmla="*/ 426720 w 2895600"/>
              <a:gd name="connsiteY16-594" fmla="*/ 685800 h 2016782"/>
              <a:gd name="connsiteX17-595" fmla="*/ 1112520 w 2895600"/>
              <a:gd name="connsiteY17-596" fmla="*/ 0 h 20167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113" y="connsiteY14-114"/>
              </a:cxn>
              <a:cxn ang="0">
                <a:pos x="connsiteX15-205" y="connsiteY15-206"/>
              </a:cxn>
              <a:cxn ang="0">
                <a:pos x="connsiteX16-271" y="connsiteY16-272"/>
              </a:cxn>
              <a:cxn ang="0">
                <a:pos x="connsiteX17-307" y="connsiteY17-308"/>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
        <p:nvSpPr>
          <p:cNvPr id="12" name="Oval 15"/>
          <p:cNvSpPr/>
          <p:nvPr userDrawn="1"/>
        </p:nvSpPr>
        <p:spPr>
          <a:xfrm>
            <a:off x="8067051" y="4699001"/>
            <a:ext cx="4124950"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概述</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研究体系</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分析模型</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分析方法</a:t>
            </a:r>
          </a:p>
        </p:txBody>
      </p:sp>
      <p:sp>
        <p:nvSpPr>
          <p:cNvPr id="2" name="矩形 1"/>
          <p:cNvSpPr/>
          <p:nvPr userDrawn="1"/>
        </p:nvSpPr>
        <p:spPr>
          <a:xfrm flipV="1">
            <a:off x="124206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2738755"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423545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安全应用</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发展趋势</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7_标题幻灯片">
    <p:spTree>
      <p:nvGrpSpPr>
        <p:cNvPr id="1" name=""/>
        <p:cNvGrpSpPr/>
        <p:nvPr/>
      </p:nvGrpSpPr>
      <p:grpSpPr>
        <a:xfrm>
          <a:off x="0" y="0"/>
          <a:ext cx="0" cy="0"/>
          <a:chOff x="0" y="0"/>
          <a:chExt cx="0" cy="0"/>
        </a:xfrm>
      </p:grpSpPr>
      <p:sp>
        <p:nvSpPr>
          <p:cNvPr id="338" name="矩形 337"/>
          <p:cNvSpPr/>
          <p:nvPr userDrawn="1"/>
        </p:nvSpPr>
        <p:spPr>
          <a:xfrm flipV="1">
            <a:off x="124206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userDrawn="1"/>
        </p:nvSpPr>
        <p:spPr>
          <a:xfrm flipV="1">
            <a:off x="273875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userDrawn="1"/>
        </p:nvSpPr>
        <p:spPr>
          <a:xfrm flipV="1">
            <a:off x="423545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userDrawn="1"/>
        </p:nvSpPr>
        <p:spPr>
          <a:xfrm flipV="1">
            <a:off x="573214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userDrawn="1"/>
        </p:nvSpPr>
        <p:spPr>
          <a:xfrm flipV="1">
            <a:off x="7228840"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userDrawn="1"/>
        </p:nvSpPr>
        <p:spPr>
          <a:xfrm flipV="1">
            <a:off x="8725535" y="1031875"/>
            <a:ext cx="1496695" cy="66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userDrawn="1"/>
        </p:nvSpPr>
        <p:spPr>
          <a:xfrm flipV="1">
            <a:off x="10222230" y="1031875"/>
            <a:ext cx="1496695" cy="666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2" descr="C:\Users\Administrator\Desktop\25p1ckfib9.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4" name="文本框 4"/>
          <p:cNvSpPr>
            <a:spLocks noChangeArrowheads="1"/>
          </p:cNvSpPr>
          <p:nvPr userDrawn="1"/>
        </p:nvSpPr>
        <p:spPr bwMode="auto">
          <a:xfrm>
            <a:off x="1405468" y="311269"/>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思考</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20709" b="20363"/>
          <a:stretch>
            <a:fillRect/>
          </a:stretch>
        </p:blipFill>
        <p:spPr>
          <a:xfrm>
            <a:off x="152400" y="-14515"/>
            <a:ext cx="11504149" cy="6872515"/>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8CD0F70D-59E7-40B5-A1A2-CC96C214C48C}"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1.png"/><Relationship Id="rId4" Type="http://schemas.openxmlformats.org/officeDocument/2006/relationships/image" Target="../media/image40.wmf"/></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659317"/>
            <a:ext cx="12192000" cy="1552201"/>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70" name="文本框 69"/>
          <p:cNvSpPr txBox="1"/>
          <p:nvPr/>
        </p:nvSpPr>
        <p:spPr>
          <a:xfrm>
            <a:off x="2510807" y="4683003"/>
            <a:ext cx="7333535" cy="1015663"/>
          </a:xfrm>
          <a:prstGeom prst="rect">
            <a:avLst/>
          </a:prstGeom>
          <a:noFill/>
        </p:spPr>
        <p:txBody>
          <a:bodyPr wrap="square" rtlCol="0">
            <a:spAutoFit/>
          </a:bodyPr>
          <a:lstStyle/>
          <a:p>
            <a:pPr algn="dist"/>
            <a:r>
              <a:rPr lang="zh-CN" altLang="en-US" sz="6000" dirty="0" smtClean="0">
                <a:solidFill>
                  <a:schemeClr val="bg1"/>
                </a:solidFill>
                <a:latin typeface="方正粗宋简体" panose="02010600030101010101" pitchFamily="65" charset="-122"/>
                <a:ea typeface="方正粗宋简体" panose="02010600030101010101" pitchFamily="65" charset="-122"/>
              </a:rPr>
              <a:t>网络信息内容安全</a:t>
            </a:r>
            <a:endParaRPr lang="zh-CN" altLang="en-US" sz="6000" dirty="0">
              <a:solidFill>
                <a:schemeClr val="bg1"/>
              </a:solidFill>
              <a:latin typeface="方正粗宋简体" panose="02010600030101010101" pitchFamily="65" charset="-122"/>
              <a:ea typeface="方正粗宋简体" panose="02010600030101010101" pitchFamily="65" charset="-122"/>
            </a:endParaRPr>
          </a:p>
        </p:txBody>
      </p:sp>
      <p:sp>
        <p:nvSpPr>
          <p:cNvPr id="71" name="文本框 70"/>
          <p:cNvSpPr txBox="1"/>
          <p:nvPr/>
        </p:nvSpPr>
        <p:spPr>
          <a:xfrm>
            <a:off x="2664477" y="5624090"/>
            <a:ext cx="7086167" cy="581025"/>
          </a:xfrm>
          <a:prstGeom prst="rect">
            <a:avLst/>
          </a:prstGeom>
          <a:noFill/>
        </p:spPr>
        <p:txBody>
          <a:bodyPr wrap="square" rtlCol="0">
            <a:spAutoFit/>
          </a:bodyPr>
          <a:lstStyle/>
          <a:p>
            <a:pPr algn="dist"/>
            <a:r>
              <a:rPr lang="zh-CN" altLang="en-US" sz="3000" dirty="0">
                <a:latin typeface="微软雅黑" panose="020B0503020204020204" pitchFamily="34" charset="-122"/>
                <a:ea typeface="微软雅黑" panose="020B0503020204020204" pitchFamily="34" charset="-122"/>
              </a:rPr>
              <a:t>第六章 社会网络分析</a:t>
            </a:r>
          </a:p>
        </p:txBody>
      </p:sp>
      <p:sp>
        <p:nvSpPr>
          <p:cNvPr id="102" name="文本框 101"/>
          <p:cNvSpPr txBox="1"/>
          <p:nvPr/>
        </p:nvSpPr>
        <p:spPr>
          <a:xfrm>
            <a:off x="4070505" y="6349289"/>
            <a:ext cx="4223463" cy="461665"/>
          </a:xfrm>
          <a:prstGeom prst="rect">
            <a:avLst/>
          </a:prstGeom>
          <a:noFill/>
        </p:spPr>
        <p:txBody>
          <a:bodyPr wrap="square" rtlCol="0">
            <a:spAutoFit/>
          </a:bodyPr>
          <a:lstStyle/>
          <a:p>
            <a:pPr algn="ctr"/>
            <a:r>
              <a:rPr lang="zh-CN" altLang="en-US" sz="2400" dirty="0" smtClean="0">
                <a:solidFill>
                  <a:schemeClr val="bg2">
                    <a:lumMod val="10000"/>
                  </a:schemeClr>
                </a:solidFill>
                <a:latin typeface="黑体" panose="02010609060101010101" pitchFamily="49" charset="-122"/>
                <a:ea typeface="黑体" panose="02010609060101010101" pitchFamily="49" charset="-122"/>
              </a:rPr>
              <a:t>西北工业大学   </a:t>
            </a:r>
            <a:r>
              <a:rPr lang="zh-CN" altLang="en-US" sz="2400" dirty="0" smtClean="0">
                <a:solidFill>
                  <a:schemeClr val="bg2">
                    <a:lumMod val="10000"/>
                  </a:schemeClr>
                </a:solidFill>
                <a:latin typeface="黑体" panose="02010609060101010101" pitchFamily="49" charset="-122"/>
                <a:ea typeface="黑体" panose="02010609060101010101" pitchFamily="49" charset="-122"/>
              </a:rPr>
              <a:t>杨黎斌</a:t>
            </a:r>
            <a:endParaRPr lang="zh-CN" altLang="en-US" sz="2400" dirty="0">
              <a:solidFill>
                <a:schemeClr val="bg2">
                  <a:lumMod val="10000"/>
                </a:schemeClr>
              </a:solidFill>
              <a:latin typeface="黑体" panose="02010609060101010101" pitchFamily="49" charset="-122"/>
              <a:ea typeface="黑体" panose="02010609060101010101" pitchFamily="49" charset="-122"/>
            </a:endParaRPr>
          </a:p>
        </p:txBody>
      </p:sp>
      <p:grpSp>
        <p:nvGrpSpPr>
          <p:cNvPr id="18" name="组合 17"/>
          <p:cNvGrpSpPr/>
          <p:nvPr/>
        </p:nvGrpSpPr>
        <p:grpSpPr>
          <a:xfrm>
            <a:off x="1921216" y="192860"/>
            <a:ext cx="8579793" cy="3265984"/>
            <a:chOff x="1921216" y="192860"/>
            <a:chExt cx="8579793" cy="3265984"/>
          </a:xfrm>
        </p:grpSpPr>
        <p:grpSp>
          <p:nvGrpSpPr>
            <p:cNvPr id="7188" name="组合 7187"/>
            <p:cNvGrpSpPr/>
            <p:nvPr/>
          </p:nvGrpSpPr>
          <p:grpSpPr>
            <a:xfrm rot="20997101">
              <a:off x="4594305" y="192860"/>
              <a:ext cx="659781" cy="793569"/>
              <a:chOff x="9397113" y="1572484"/>
              <a:chExt cx="739439" cy="900000"/>
            </a:xfrm>
          </p:grpSpPr>
          <p:pic>
            <p:nvPicPr>
              <p:cNvPr id="7168" name="图片 7167"/>
              <p:cNvPicPr>
                <a:picLocks noChangeAspect="1"/>
              </p:cNvPicPr>
              <p:nvPr/>
            </p:nvPicPr>
            <p:blipFill rotWithShape="1">
              <a:blip r:embed="rId3">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25" name="椭圆 2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89" name="组合 7188"/>
            <p:cNvGrpSpPr/>
            <p:nvPr/>
          </p:nvGrpSpPr>
          <p:grpSpPr>
            <a:xfrm rot="2455872">
              <a:off x="9545795" y="1200076"/>
              <a:ext cx="659781" cy="793569"/>
              <a:chOff x="8752405" y="680495"/>
              <a:chExt cx="739439" cy="900000"/>
            </a:xfrm>
          </p:grpSpPr>
          <p:pic>
            <p:nvPicPr>
              <p:cNvPr id="29" name="图片 28"/>
              <p:cNvPicPr>
                <a:picLocks noChangeAspect="1"/>
              </p:cNvPicPr>
              <p:nvPr/>
            </p:nvPicPr>
            <p:blipFill rotWithShape="1">
              <a:blip r:embed="rId4">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26" name="椭圆 25"/>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90" name="组合 7189"/>
            <p:cNvGrpSpPr/>
            <p:nvPr/>
          </p:nvGrpSpPr>
          <p:grpSpPr>
            <a:xfrm rot="20539373">
              <a:off x="3895784" y="1063209"/>
              <a:ext cx="642436" cy="793569"/>
              <a:chOff x="7798300" y="2128176"/>
              <a:chExt cx="720000" cy="900000"/>
            </a:xfrm>
          </p:grpSpPr>
          <p:pic>
            <p:nvPicPr>
              <p:cNvPr id="7175" name="图片 7174"/>
              <p:cNvPicPr>
                <a:picLocks noChangeAspect="1"/>
              </p:cNvPicPr>
              <p:nvPr/>
            </p:nvPicPr>
            <p:blipFill rotWithShape="1">
              <a:blip r:embed="rId5">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34" name="椭圆 33"/>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91" name="组合 7190"/>
            <p:cNvGrpSpPr/>
            <p:nvPr/>
          </p:nvGrpSpPr>
          <p:grpSpPr>
            <a:xfrm rot="622440">
              <a:off x="6993372" y="431407"/>
              <a:ext cx="643355" cy="793569"/>
              <a:chOff x="5457544" y="2382484"/>
              <a:chExt cx="721030" cy="900000"/>
            </a:xfrm>
          </p:grpSpPr>
          <p:pic>
            <p:nvPicPr>
              <p:cNvPr id="7171" name="图片 71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7" name="椭圆 36"/>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20351331">
              <a:off x="2777184" y="624184"/>
              <a:ext cx="642436" cy="793569"/>
              <a:chOff x="3277182" y="773323"/>
              <a:chExt cx="720000" cy="900000"/>
            </a:xfrm>
          </p:grpSpPr>
          <p:sp>
            <p:nvSpPr>
              <p:cNvPr id="45" name="椭圆 44"/>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7173" name="组合 7172"/>
            <p:cNvGrpSpPr/>
            <p:nvPr/>
          </p:nvGrpSpPr>
          <p:grpSpPr>
            <a:xfrm rot="1912890">
              <a:off x="8324851" y="1445561"/>
              <a:ext cx="648427" cy="793569"/>
              <a:chOff x="5384758" y="1250900"/>
              <a:chExt cx="726714" cy="900000"/>
            </a:xfrm>
          </p:grpSpPr>
          <p:sp>
            <p:nvSpPr>
              <p:cNvPr id="36" name="椭圆 35"/>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7176" name="组合 7175"/>
            <p:cNvGrpSpPr/>
            <p:nvPr/>
          </p:nvGrpSpPr>
          <p:grpSpPr>
            <a:xfrm rot="1354213">
              <a:off x="7257146" y="1255327"/>
              <a:ext cx="642436" cy="793569"/>
              <a:chOff x="3639753" y="2488176"/>
              <a:chExt cx="720000" cy="900000"/>
            </a:xfrm>
          </p:grpSpPr>
          <p:sp>
            <p:nvSpPr>
              <p:cNvPr id="46" name="椭圆 45"/>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7172" name="组合 7171"/>
            <p:cNvGrpSpPr/>
            <p:nvPr/>
          </p:nvGrpSpPr>
          <p:grpSpPr>
            <a:xfrm rot="19874646">
              <a:off x="3299688" y="1751721"/>
              <a:ext cx="647730" cy="793569"/>
              <a:chOff x="4707387" y="271511"/>
              <a:chExt cx="725933" cy="900000"/>
            </a:xfrm>
          </p:grpSpPr>
          <p:sp>
            <p:nvSpPr>
              <p:cNvPr id="24" name="椭圆 23"/>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7174" name="组合 7173"/>
            <p:cNvGrpSpPr/>
            <p:nvPr/>
          </p:nvGrpSpPr>
          <p:grpSpPr>
            <a:xfrm rot="19414460">
              <a:off x="2170159" y="2542950"/>
              <a:ext cx="647456" cy="793569"/>
              <a:chOff x="4355614" y="1671769"/>
              <a:chExt cx="725626" cy="900000"/>
            </a:xfrm>
          </p:grpSpPr>
          <p:sp>
            <p:nvSpPr>
              <p:cNvPr id="41" name="椭圆 40"/>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图片 71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7182" name="组合 7181"/>
            <p:cNvGrpSpPr/>
            <p:nvPr/>
          </p:nvGrpSpPr>
          <p:grpSpPr>
            <a:xfrm rot="3261331">
              <a:off x="8917619" y="2218585"/>
              <a:ext cx="645495" cy="803045"/>
              <a:chOff x="6534782" y="2204846"/>
              <a:chExt cx="732066" cy="900000"/>
            </a:xfrm>
          </p:grpSpPr>
          <p:sp>
            <p:nvSpPr>
              <p:cNvPr id="35" name="椭圆 34"/>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7" name="图片 71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7184" name="组合 7183"/>
            <p:cNvGrpSpPr/>
            <p:nvPr/>
          </p:nvGrpSpPr>
          <p:grpSpPr>
            <a:xfrm rot="1881527">
              <a:off x="8519801" y="497692"/>
              <a:ext cx="646830" cy="793569"/>
              <a:chOff x="5993772" y="258109"/>
              <a:chExt cx="724925" cy="900000"/>
            </a:xfrm>
          </p:grpSpPr>
          <p:sp>
            <p:nvSpPr>
              <p:cNvPr id="33" name="椭圆 32"/>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9" name="图片 71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7186" name="组合 7185"/>
            <p:cNvGrpSpPr/>
            <p:nvPr/>
          </p:nvGrpSpPr>
          <p:grpSpPr>
            <a:xfrm rot="3066563">
              <a:off x="9781605" y="2529217"/>
              <a:ext cx="635764" cy="803045"/>
              <a:chOff x="8806213" y="2910111"/>
              <a:chExt cx="721030" cy="900000"/>
            </a:xfrm>
          </p:grpSpPr>
          <p:sp>
            <p:nvSpPr>
              <p:cNvPr id="2" name="椭圆 1"/>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80" name="图片 717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7183" name="组合 7182"/>
            <p:cNvGrpSpPr/>
            <p:nvPr/>
          </p:nvGrpSpPr>
          <p:grpSpPr>
            <a:xfrm rot="20849518">
              <a:off x="4617491" y="1468461"/>
              <a:ext cx="644890" cy="793569"/>
              <a:chOff x="7330781" y="818297"/>
              <a:chExt cx="722751" cy="900000"/>
            </a:xfrm>
          </p:grpSpPr>
          <p:sp>
            <p:nvSpPr>
              <p:cNvPr id="27" name="椭圆 2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81" name="图片 71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7185" name="组合 7184"/>
            <p:cNvGrpSpPr/>
            <p:nvPr/>
          </p:nvGrpSpPr>
          <p:grpSpPr>
            <a:xfrm rot="19756194">
              <a:off x="1921216" y="1486339"/>
              <a:ext cx="653202" cy="793569"/>
              <a:chOff x="2213446" y="1768419"/>
              <a:chExt cx="732066" cy="900000"/>
            </a:xfrm>
          </p:grpSpPr>
          <p:pic>
            <p:nvPicPr>
              <p:cNvPr id="7178" name="图片 717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66" name="椭圆 6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93" name="直接连接符 7192"/>
            <p:cNvCxnSpPr>
              <a:stCxn id="24" idx="4"/>
            </p:cNvCxnSpPr>
            <p:nvPr/>
          </p:nvCxnSpPr>
          <p:spPr>
            <a:xfrm>
              <a:off x="3816758" y="2495084"/>
              <a:ext cx="2279243" cy="952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6" idx="4"/>
            </p:cNvCxnSpPr>
            <p:nvPr/>
          </p:nvCxnSpPr>
          <p:spPr>
            <a:xfrm>
              <a:off x="2455199" y="2221442"/>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4"/>
            </p:cNvCxnSpPr>
            <p:nvPr/>
          </p:nvCxnSpPr>
          <p:spPr>
            <a:xfrm>
              <a:off x="3239375" y="1391865"/>
              <a:ext cx="2856626" cy="2055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4" idx="4"/>
            </p:cNvCxnSpPr>
            <p:nvPr/>
          </p:nvCxnSpPr>
          <p:spPr>
            <a:xfrm>
              <a:off x="4337487" y="1838043"/>
              <a:ext cx="1758514" cy="1609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5" idx="4"/>
            </p:cNvCxnSpPr>
            <p:nvPr/>
          </p:nvCxnSpPr>
          <p:spPr>
            <a:xfrm>
              <a:off x="4984886" y="981856"/>
              <a:ext cx="1111115" cy="2465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1" idx="4"/>
            </p:cNvCxnSpPr>
            <p:nvPr/>
          </p:nvCxnSpPr>
          <p:spPr>
            <a:xfrm>
              <a:off x="2727469" y="3260488"/>
              <a:ext cx="3368532" cy="18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7" idx="4"/>
            </p:cNvCxnSpPr>
            <p:nvPr/>
          </p:nvCxnSpPr>
          <p:spPr>
            <a:xfrm>
              <a:off x="5024672" y="2252878"/>
              <a:ext cx="1071329" cy="119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7" idx="4"/>
            </p:cNvCxnSpPr>
            <p:nvPr/>
          </p:nvCxnSpPr>
          <p:spPr>
            <a:xfrm flipH="1">
              <a:off x="6096001" y="1218407"/>
              <a:ext cx="1147147" cy="222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6" idx="4"/>
            </p:cNvCxnSpPr>
            <p:nvPr/>
          </p:nvCxnSpPr>
          <p:spPr>
            <a:xfrm flipH="1">
              <a:off x="6096001" y="2018506"/>
              <a:ext cx="1330071" cy="142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33" idx="4"/>
            </p:cNvCxnSpPr>
            <p:nvPr/>
          </p:nvCxnSpPr>
          <p:spPr>
            <a:xfrm flipH="1">
              <a:off x="6096001" y="1232158"/>
              <a:ext cx="2538854" cy="221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6" idx="4"/>
            </p:cNvCxnSpPr>
            <p:nvPr/>
          </p:nvCxnSpPr>
          <p:spPr>
            <a:xfrm flipH="1">
              <a:off x="6096001" y="2177690"/>
              <a:ext cx="2340953" cy="126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6" idx="4"/>
            </p:cNvCxnSpPr>
            <p:nvPr/>
          </p:nvCxnSpPr>
          <p:spPr>
            <a:xfrm flipH="1">
              <a:off x="6096001" y="1890948"/>
              <a:ext cx="3513178" cy="155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 idx="4"/>
            </p:cNvCxnSpPr>
            <p:nvPr/>
          </p:nvCxnSpPr>
          <p:spPr>
            <a:xfrm flipH="1">
              <a:off x="6096001" y="3183183"/>
              <a:ext cx="3691248" cy="264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35" idx="4"/>
            </p:cNvCxnSpPr>
            <p:nvPr/>
          </p:nvCxnSpPr>
          <p:spPr>
            <a:xfrm flipH="1">
              <a:off x="6096001" y="2849773"/>
              <a:ext cx="2814969" cy="59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096001" y="2024541"/>
              <a:ext cx="414" cy="142289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2" name="图片 7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19415" y="1218407"/>
            <a:ext cx="954000" cy="954000"/>
          </a:xfrm>
          <a:prstGeom prst="rect">
            <a:avLst/>
          </a:prstGeom>
        </p:spPr>
      </p:pic>
      <p:pic>
        <p:nvPicPr>
          <p:cNvPr id="74" name="Picture 5" descr="“大数据时代 安全”的图片搜索结果"/>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15611" y="3431136"/>
            <a:ext cx="1776150" cy="10551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分析模型</a:t>
            </a:r>
            <a:endPar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200785" y="1179830"/>
            <a:ext cx="3825240" cy="3732530"/>
          </a:xfrm>
          <a:prstGeom prst="rect">
            <a:avLst/>
          </a:prstGeom>
        </p:spPr>
      </p:pic>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848985" y="1179830"/>
            <a:ext cx="4752975" cy="3676015"/>
          </a:xfrm>
          <a:prstGeom prst="rect">
            <a:avLst/>
          </a:prstGeom>
        </p:spPr>
      </p:pic>
      <p:sp>
        <p:nvSpPr>
          <p:cNvPr id="4" name="文本框 3"/>
          <p:cNvSpPr txBox="1"/>
          <p:nvPr/>
        </p:nvSpPr>
        <p:spPr>
          <a:xfrm>
            <a:off x="2433320" y="5243195"/>
            <a:ext cx="2388235" cy="521970"/>
          </a:xfrm>
          <a:prstGeom prst="rect">
            <a:avLst/>
          </a:prstGeom>
          <a:noFill/>
        </p:spPr>
        <p:txBody>
          <a:bodyPr wrap="square" rtlCol="0">
            <a:spAutoFit/>
          </a:bodyPr>
          <a:lstStyle/>
          <a:p>
            <a:r>
              <a:rPr lang="zh-CN" altLang="en-US" sz="2800" b="1"/>
              <a:t>BA模型</a:t>
            </a:r>
          </a:p>
        </p:txBody>
      </p:sp>
      <p:sp>
        <p:nvSpPr>
          <p:cNvPr id="5" name="文本框 4"/>
          <p:cNvSpPr txBox="1"/>
          <p:nvPr/>
        </p:nvSpPr>
        <p:spPr>
          <a:xfrm>
            <a:off x="6881495" y="5243195"/>
            <a:ext cx="2687955" cy="518160"/>
          </a:xfrm>
          <a:prstGeom prst="rect">
            <a:avLst/>
          </a:prstGeom>
          <a:noFill/>
        </p:spPr>
        <p:txBody>
          <a:bodyPr wrap="square" rtlCol="0">
            <a:spAutoFit/>
          </a:bodyPr>
          <a:lstStyle/>
          <a:p>
            <a:r>
              <a:rPr lang="zh-CN" altLang="en-US" sz="2800" b="1"/>
              <a:t>社团结构模型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组合 138"/>
          <p:cNvGrpSpPr/>
          <p:nvPr/>
        </p:nvGrpSpPr>
        <p:grpSpPr>
          <a:xfrm>
            <a:off x="548640" y="2861945"/>
            <a:ext cx="3991610" cy="3604895"/>
            <a:chOff x="864" y="4286"/>
            <a:chExt cx="6286" cy="5677"/>
          </a:xfrm>
        </p:grpSpPr>
        <p:sp>
          <p:nvSpPr>
            <p:cNvPr id="10" name="圆角矩形 9"/>
            <p:cNvSpPr/>
            <p:nvPr/>
          </p:nvSpPr>
          <p:spPr>
            <a:xfrm>
              <a:off x="864" y="6183"/>
              <a:ext cx="3395" cy="1903"/>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effectLst>
                    <a:reflection blurRad="6350" stA="50000" endA="300" endPos="50000" dist="60007" dir="5400000" sy="-100000" algn="bl" rotWithShape="0"/>
                  </a:effectLst>
                </a:rPr>
                <a:t>社团发现算法</a:t>
              </a:r>
            </a:p>
          </p:txBody>
        </p:sp>
        <p:sp>
          <p:nvSpPr>
            <p:cNvPr id="12" name="圆角矩形 11"/>
            <p:cNvSpPr/>
            <p:nvPr/>
          </p:nvSpPr>
          <p:spPr>
            <a:xfrm>
              <a:off x="5028" y="4286"/>
              <a:ext cx="2121" cy="1538"/>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非重叠社团算法</a:t>
              </a:r>
            </a:p>
          </p:txBody>
        </p:sp>
        <p:sp>
          <p:nvSpPr>
            <p:cNvPr id="13" name="圆角矩形 12"/>
            <p:cNvSpPr/>
            <p:nvPr/>
          </p:nvSpPr>
          <p:spPr>
            <a:xfrm>
              <a:off x="5028" y="8369"/>
              <a:ext cx="2122" cy="1595"/>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重叠社团算法</a:t>
              </a:r>
            </a:p>
          </p:txBody>
        </p:sp>
        <p:sp>
          <p:nvSpPr>
            <p:cNvPr id="110" name="左中括号 109"/>
            <p:cNvSpPr/>
            <p:nvPr/>
          </p:nvSpPr>
          <p:spPr>
            <a:xfrm>
              <a:off x="4716" y="5109"/>
              <a:ext cx="269" cy="405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5" name="直接连接符 134"/>
            <p:cNvCxnSpPr>
              <a:stCxn id="110" idx="1"/>
              <a:endCxn id="10" idx="3"/>
            </p:cNvCxnSpPr>
            <p:nvPr/>
          </p:nvCxnSpPr>
          <p:spPr>
            <a:xfrm flipH="1" flipV="1">
              <a:off x="4259" y="7135"/>
              <a:ext cx="457" cy="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组合 140"/>
          <p:cNvGrpSpPr/>
          <p:nvPr/>
        </p:nvGrpSpPr>
        <p:grpSpPr>
          <a:xfrm>
            <a:off x="4539615" y="1910080"/>
            <a:ext cx="2411095" cy="2844165"/>
            <a:chOff x="7149" y="2787"/>
            <a:chExt cx="3797" cy="4479"/>
          </a:xfrm>
        </p:grpSpPr>
        <p:sp>
          <p:nvSpPr>
            <p:cNvPr id="14" name="圆角矩形 13"/>
            <p:cNvSpPr/>
            <p:nvPr/>
          </p:nvSpPr>
          <p:spPr>
            <a:xfrm>
              <a:off x="8180" y="6261"/>
              <a:ext cx="2765" cy="1005"/>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基于信息论的社团发现算法</a:t>
              </a:r>
            </a:p>
          </p:txBody>
        </p:sp>
        <p:sp>
          <p:nvSpPr>
            <p:cNvPr id="15" name="圆角矩形 14"/>
            <p:cNvSpPr/>
            <p:nvPr/>
          </p:nvSpPr>
          <p:spPr>
            <a:xfrm>
              <a:off x="8182" y="2787"/>
              <a:ext cx="2764" cy="951"/>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基于模块度优化的社团发现算法</a:t>
              </a:r>
            </a:p>
          </p:txBody>
        </p:sp>
        <p:sp>
          <p:nvSpPr>
            <p:cNvPr id="16" name="圆角矩形 15"/>
            <p:cNvSpPr/>
            <p:nvPr/>
          </p:nvSpPr>
          <p:spPr>
            <a:xfrm>
              <a:off x="8183" y="4587"/>
              <a:ext cx="2762" cy="935"/>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基于谱分析的社团发现算法</a:t>
              </a:r>
            </a:p>
          </p:txBody>
        </p:sp>
        <p:sp>
          <p:nvSpPr>
            <p:cNvPr id="133" name="左中括号 132"/>
            <p:cNvSpPr/>
            <p:nvPr/>
          </p:nvSpPr>
          <p:spPr>
            <a:xfrm>
              <a:off x="7738" y="3170"/>
              <a:ext cx="336" cy="377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6" name="直接连接符 135"/>
            <p:cNvCxnSpPr>
              <a:stCxn id="133" idx="1"/>
              <a:endCxn id="12" idx="3"/>
            </p:cNvCxnSpPr>
            <p:nvPr/>
          </p:nvCxnSpPr>
          <p:spPr>
            <a:xfrm flipH="1">
              <a:off x="7149" y="5057"/>
              <a:ext cx="589" cy="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4540250" y="5109210"/>
            <a:ext cx="2410460" cy="1605915"/>
            <a:chOff x="7150" y="7825"/>
            <a:chExt cx="3796" cy="2529"/>
          </a:xfrm>
        </p:grpSpPr>
        <p:sp>
          <p:nvSpPr>
            <p:cNvPr id="24" name="圆角矩形 23"/>
            <p:cNvSpPr/>
            <p:nvPr/>
          </p:nvSpPr>
          <p:spPr>
            <a:xfrm>
              <a:off x="8183" y="7825"/>
              <a:ext cx="2763" cy="1081"/>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基于团渗透改进的重叠社团发现算法</a:t>
              </a:r>
            </a:p>
          </p:txBody>
        </p:sp>
        <p:sp>
          <p:nvSpPr>
            <p:cNvPr id="50" name="圆角矩形 49"/>
            <p:cNvSpPr/>
            <p:nvPr/>
          </p:nvSpPr>
          <p:spPr>
            <a:xfrm>
              <a:off x="8183" y="9363"/>
              <a:ext cx="2762" cy="991"/>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基于模糊聚类的重叠社团发现算法</a:t>
              </a:r>
            </a:p>
          </p:txBody>
        </p:sp>
        <p:sp>
          <p:nvSpPr>
            <p:cNvPr id="134" name="左中括号 133"/>
            <p:cNvSpPr/>
            <p:nvPr/>
          </p:nvSpPr>
          <p:spPr>
            <a:xfrm>
              <a:off x="7725" y="8341"/>
              <a:ext cx="363" cy="165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7" name="直接连接符 136"/>
            <p:cNvCxnSpPr>
              <a:stCxn id="134" idx="1"/>
              <a:endCxn id="13" idx="3"/>
            </p:cNvCxnSpPr>
            <p:nvPr/>
          </p:nvCxnSpPr>
          <p:spPr>
            <a:xfrm flipH="1">
              <a:off x="7150" y="9167"/>
              <a:ext cx="575" cy="1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6950710" y="1242695"/>
            <a:ext cx="2106930" cy="1900555"/>
            <a:chOff x="10946" y="1736"/>
            <a:chExt cx="3318" cy="2993"/>
          </a:xfrm>
        </p:grpSpPr>
        <p:grpSp>
          <p:nvGrpSpPr>
            <p:cNvPr id="112" name="组合 111"/>
            <p:cNvGrpSpPr/>
            <p:nvPr/>
          </p:nvGrpSpPr>
          <p:grpSpPr>
            <a:xfrm>
              <a:off x="11862" y="1736"/>
              <a:ext cx="2402" cy="2993"/>
              <a:chOff x="14589" y="2362"/>
              <a:chExt cx="2402" cy="2993"/>
            </a:xfrm>
          </p:grpSpPr>
          <p:sp>
            <p:nvSpPr>
              <p:cNvPr id="17" name="圆角矩形 16"/>
              <p:cNvSpPr/>
              <p:nvPr/>
            </p:nvSpPr>
            <p:spPr>
              <a:xfrm>
                <a:off x="14589" y="3438"/>
                <a:ext cx="2402" cy="922"/>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自顶向下进行</a:t>
                </a:r>
              </a:p>
            </p:txBody>
          </p:sp>
          <p:sp>
            <p:nvSpPr>
              <p:cNvPr id="21" name="圆角矩形 20"/>
              <p:cNvSpPr/>
              <p:nvPr/>
            </p:nvSpPr>
            <p:spPr>
              <a:xfrm>
                <a:off x="14589" y="4567"/>
                <a:ext cx="2402" cy="789"/>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直接寻优法</a:t>
                </a:r>
              </a:p>
            </p:txBody>
          </p:sp>
          <p:sp>
            <p:nvSpPr>
              <p:cNvPr id="22" name="圆角矩形 21"/>
              <p:cNvSpPr/>
              <p:nvPr/>
            </p:nvSpPr>
            <p:spPr>
              <a:xfrm>
                <a:off x="14589" y="2362"/>
                <a:ext cx="2402" cy="855"/>
              </a:xfrm>
              <a:prstGeom prst="roundRect">
                <a:avLst/>
              </a:prstGeom>
              <a:gradFill>
                <a:gsLst>
                  <a:gs pos="16000">
                    <a:schemeClr val="bg1"/>
                  </a:gs>
                  <a:gs pos="66000">
                    <a:schemeClr val="bg2"/>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自底向上进行</a:t>
                </a:r>
              </a:p>
            </p:txBody>
          </p:sp>
        </p:grpSp>
        <p:sp>
          <p:nvSpPr>
            <p:cNvPr id="132" name="左中括号 131"/>
            <p:cNvSpPr/>
            <p:nvPr/>
          </p:nvSpPr>
          <p:spPr>
            <a:xfrm>
              <a:off x="11473" y="2065"/>
              <a:ext cx="309" cy="240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8" name="直接连接符 137"/>
            <p:cNvCxnSpPr>
              <a:stCxn id="132" idx="1"/>
              <a:endCxn id="15" idx="3"/>
            </p:cNvCxnSpPr>
            <p:nvPr/>
          </p:nvCxnSpPr>
          <p:spPr>
            <a:xfrm flipH="1">
              <a:off x="10946" y="3267"/>
              <a:ext cx="527" cy="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组合 144"/>
          <p:cNvGrpSpPr/>
          <p:nvPr/>
        </p:nvGrpSpPr>
        <p:grpSpPr>
          <a:xfrm>
            <a:off x="548640" y="1374140"/>
            <a:ext cx="8714740" cy="2042795"/>
            <a:chOff x="864" y="1737"/>
            <a:chExt cx="13724" cy="3372"/>
          </a:xfrm>
        </p:grpSpPr>
        <p:sp>
          <p:nvSpPr>
            <p:cNvPr id="144" name="圆角矩形标注 143"/>
            <p:cNvSpPr/>
            <p:nvPr/>
          </p:nvSpPr>
          <p:spPr>
            <a:xfrm>
              <a:off x="864" y="1737"/>
              <a:ext cx="13725" cy="3372"/>
            </a:xfrm>
            <a:prstGeom prst="wedgeRoundRectCallout">
              <a:avLst>
                <a:gd name="adj1" fmla="val 12688"/>
                <a:gd name="adj2" fmla="val 83481"/>
                <a:gd name="adj3" fmla="val 16667"/>
              </a:avLst>
            </a:prstGeom>
            <a:ln>
              <a:solidFill>
                <a:srgbClr val="F784A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2147482348"/>
            <p:cNvGraphicFramePr/>
            <p:nvPr/>
          </p:nvGraphicFramePr>
          <p:xfrm>
            <a:off x="1715" y="2252"/>
            <a:ext cx="12382" cy="2021"/>
          </p:xfrm>
          <a:graphic>
            <a:graphicData uri="http://schemas.openxmlformats.org/presentationml/2006/ole">
              <mc:AlternateContent xmlns:mc="http://schemas.openxmlformats.org/markup-compatibility/2006">
                <mc:Choice xmlns:v="urn:schemas-microsoft-com:vml" Requires="v">
                  <p:oleObj spid="_x0000_s3080" r:id="rId3" imgW="9372600" imgH="1219200" progId="Visio.Drawing.11">
                    <p:embed/>
                  </p:oleObj>
                </mc:Choice>
                <mc:Fallback>
                  <p:oleObj r:id="rId3" imgW="9372600" imgH="1219200" progId="Visio.Drawing.11">
                    <p:embed/>
                    <p:pic>
                      <p:nvPicPr>
                        <p:cNvPr id="0" name="图片 3075"/>
                        <p:cNvPicPr/>
                        <p:nvPr/>
                      </p:nvPicPr>
                      <p:blipFill>
                        <a:blip r:embed="rId4"/>
                        <a:stretch>
                          <a:fillRect/>
                        </a:stretch>
                      </p:blipFill>
                      <p:spPr>
                        <a:xfrm>
                          <a:off x="1715" y="2252"/>
                          <a:ext cx="12382" cy="202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blinds(vertical)">
                                      <p:cBhvr>
                                        <p:cTn id="7" dur="5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wipe(left)">
                                      <p:cBhvr>
                                        <p:cTn id="12" dur="5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wipe(left)">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 calcmode="lin" valueType="num">
                                      <p:cBhvr additive="base">
                                        <p:cTn id="22" dur="500" fill="hold"/>
                                        <p:tgtEl>
                                          <p:spTgt spid="145"/>
                                        </p:tgtEl>
                                        <p:attrNameLst>
                                          <p:attrName>ppt_x</p:attrName>
                                        </p:attrNameLst>
                                      </p:cBhvr>
                                      <p:tavLst>
                                        <p:tav tm="0">
                                          <p:val>
                                            <p:strVal val="#ppt_x"/>
                                          </p:val>
                                        </p:tav>
                                        <p:tav tm="100000">
                                          <p:val>
                                            <p:strVal val="#ppt_x"/>
                                          </p:val>
                                        </p:tav>
                                      </p:tavLst>
                                    </p:anim>
                                    <p:anim calcmode="lin" valueType="num">
                                      <p:cBhvr additive="base">
                                        <p:cTn id="2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nodeType="clickPar">
                                  <p:stCondLst>
                                    <p:cond delay="0"/>
                                  </p:stCondLst>
                                  <p:childTnLst>
                                    <p:animRot by="21600000">
                                      <p:cBhvr>
                                        <p:cTn id="27" dur="2000" fill="hold"/>
                                        <p:tgtEl>
                                          <p:spTgt spid="145"/>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145"/>
                                        </p:tgtEl>
                                      </p:cBhvr>
                                    </p:animEffect>
                                    <p:set>
                                      <p:cBhvr>
                                        <p:cTn id="32" dur="1" fill="hold">
                                          <p:stCondLst>
                                            <p:cond delay="499"/>
                                          </p:stCondLst>
                                        </p:cTn>
                                        <p:tgtEl>
                                          <p:spTgt spid="1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wipe(left)">
                                      <p:cBhvr>
                                        <p:cTn id="3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分析方法</a:t>
            </a:r>
            <a:endPar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descr="9d82d158ccbf6c813acaf454bf3eb13532fa4089"/>
          <p:cNvPicPr>
            <a:picLocks noChangeAspect="1"/>
          </p:cNvPicPr>
          <p:nvPr/>
        </p:nvPicPr>
        <p:blipFill>
          <a:blip r:embed="rId2"/>
          <a:srcRect b="10353"/>
          <a:stretch>
            <a:fillRect/>
          </a:stretch>
        </p:blipFill>
        <p:spPr>
          <a:xfrm>
            <a:off x="878205" y="1828800"/>
            <a:ext cx="5154295" cy="3079115"/>
          </a:xfrm>
          <a:prstGeom prst="rect">
            <a:avLst/>
          </a:prstGeom>
          <a:effectLst>
            <a:softEdge rad="63500"/>
          </a:effectLst>
        </p:spPr>
      </p:pic>
      <p:grpSp>
        <p:nvGrpSpPr>
          <p:cNvPr id="17" name="组合 16"/>
          <p:cNvGrpSpPr/>
          <p:nvPr/>
        </p:nvGrpSpPr>
        <p:grpSpPr>
          <a:xfrm>
            <a:off x="6014085" y="2131060"/>
            <a:ext cx="4265295" cy="2422525"/>
            <a:chOff x="9370" y="2516"/>
            <a:chExt cx="6717" cy="3815"/>
          </a:xfrm>
        </p:grpSpPr>
        <p:sp>
          <p:nvSpPr>
            <p:cNvPr id="7" name="文本框 6"/>
            <p:cNvSpPr txBox="1"/>
            <p:nvPr/>
          </p:nvSpPr>
          <p:spPr>
            <a:xfrm>
              <a:off x="9399" y="2516"/>
              <a:ext cx="6688" cy="912"/>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a:t>社会网络分析常用方法</a:t>
              </a:r>
            </a:p>
          </p:txBody>
        </p:sp>
        <p:cxnSp>
          <p:nvCxnSpPr>
            <p:cNvPr id="8" name="直接连接符 7"/>
            <p:cNvCxnSpPr/>
            <p:nvPr/>
          </p:nvCxnSpPr>
          <p:spPr>
            <a:xfrm>
              <a:off x="9399" y="4159"/>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399" y="5286"/>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bwMode="auto">
            <a:xfrm>
              <a:off x="10023" y="4513"/>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9994" y="559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2"/>
            <p:cNvSpPr txBox="1"/>
            <p:nvPr/>
          </p:nvSpPr>
          <p:spPr>
            <a:xfrm>
              <a:off x="10692" y="4388"/>
              <a:ext cx="5161" cy="56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基于命名实体检索结果的社会网络构建</a:t>
              </a:r>
            </a:p>
          </p:txBody>
        </p:sp>
        <p:sp>
          <p:nvSpPr>
            <p:cNvPr id="13" name="文本框 14"/>
            <p:cNvSpPr txBox="1"/>
            <p:nvPr/>
          </p:nvSpPr>
          <p:spPr>
            <a:xfrm>
              <a:off x="10704" y="5454"/>
              <a:ext cx="5273" cy="56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基于内容分析的社会网络构建</a:t>
              </a:r>
            </a:p>
          </p:txBody>
        </p:sp>
        <p:cxnSp>
          <p:nvCxnSpPr>
            <p:cNvPr id="15" name="直接连接符 14"/>
            <p:cNvCxnSpPr/>
            <p:nvPr/>
          </p:nvCxnSpPr>
          <p:spPr>
            <a:xfrm>
              <a:off x="9370" y="6331"/>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71924" y="1309053"/>
            <a:ext cx="7904480" cy="579120"/>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lgn="l"/>
            <a:r>
              <a:rPr lang="zh-CN" altLang="en-US" dirty="0">
                <a:solidFill>
                  <a:schemeClr val="tx1"/>
                </a:solidFill>
              </a:rPr>
              <a:t>一、基于命名实体检索结果的社会网络构建</a:t>
            </a:r>
          </a:p>
        </p:txBody>
      </p:sp>
      <p:cxnSp>
        <p:nvCxnSpPr>
          <p:cNvPr id="74" name="直接连接符 73"/>
          <p:cNvCxnSpPr/>
          <p:nvPr/>
        </p:nvCxnSpPr>
        <p:spPr>
          <a:xfrm>
            <a:off x="701487" y="240111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1" name="文本框 12"/>
          <p:cNvSpPr txBox="1"/>
          <p:nvPr/>
        </p:nvSpPr>
        <p:spPr>
          <a:xfrm>
            <a:off x="683260" y="2484120"/>
            <a:ext cx="4116705" cy="24917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例：以检索人名A为例，初始检索返回一组Snippet，抽取每个Snippet中的人名。假设任何两个人名共同出现在某个Snippet中就认为两人具有社会关系，共现的次数作为这种关系的度量。从而可以对出现在所有Snippet中的人名构建关系矩阵，矩阵元素，表示人名i和人名j的共现次数。由于是利用人名A的社会网络来对人名A检索得到的有效Snippet进行重名消解，关系矩阵中不包含人名A。</a:t>
            </a:r>
          </a:p>
        </p:txBody>
      </p:sp>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7807880" y="5553078"/>
            <a:ext cx="1686560" cy="368300"/>
          </a:xfrm>
          <a:prstGeom prst="rect">
            <a:avLst/>
          </a:prstGeom>
        </p:spPr>
        <p:txBody>
          <a:bodyPr wrap="none">
            <a:spAutoFit/>
          </a:bodyPr>
          <a:lstStyle/>
          <a:p>
            <a:pPr algn="l"/>
            <a:r>
              <a:rPr altLang="zh-CN" dirty="0"/>
              <a:t>人名A初始关系</a:t>
            </a:r>
          </a:p>
        </p:txBody>
      </p:sp>
      <p:cxnSp>
        <p:nvCxnSpPr>
          <p:cNvPr id="162" name="直接连接符 161"/>
          <p:cNvCxnSpPr/>
          <p:nvPr/>
        </p:nvCxnSpPr>
        <p:spPr>
          <a:xfrm>
            <a:off x="683466" y="5033661"/>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7" name="图片 67" descr="初始关系图"/>
          <p:cNvPicPr>
            <a:picLocks noChangeAspect="1"/>
          </p:cNvPicPr>
          <p:nvPr/>
        </p:nvPicPr>
        <p:blipFill>
          <a:blip r:embed="rId2"/>
          <a:stretch>
            <a:fillRect/>
          </a:stretch>
        </p:blipFill>
        <p:spPr>
          <a:xfrm>
            <a:off x="5474970" y="2259965"/>
            <a:ext cx="5573395" cy="29559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71924" y="1309053"/>
            <a:ext cx="6278880" cy="579120"/>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lgn="l"/>
            <a:r>
              <a:rPr lang="zh-CN" altLang="en-US" dirty="0">
                <a:solidFill>
                  <a:schemeClr val="tx1"/>
                </a:solidFill>
              </a:rPr>
              <a:t>二、基于内容分析的社会网络构建</a:t>
            </a:r>
          </a:p>
        </p:txBody>
      </p:sp>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8" name="组合 7"/>
          <p:cNvGrpSpPr/>
          <p:nvPr/>
        </p:nvGrpSpPr>
        <p:grpSpPr>
          <a:xfrm>
            <a:off x="6742430" y="2074545"/>
            <a:ext cx="4248150" cy="3392170"/>
            <a:chOff x="1005" y="3267"/>
            <a:chExt cx="6690" cy="5342"/>
          </a:xfrm>
        </p:grpSpPr>
        <p:cxnSp>
          <p:nvCxnSpPr>
            <p:cNvPr id="3" name="直接连接符 2"/>
            <p:cNvCxnSpPr/>
            <p:nvPr/>
          </p:nvCxnSpPr>
          <p:spPr>
            <a:xfrm>
              <a:off x="1105" y="5139"/>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05" y="6266"/>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bwMode="auto">
            <a:xfrm>
              <a:off x="1729" y="5493"/>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700" y="657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文本框 12"/>
            <p:cNvSpPr txBox="1"/>
            <p:nvPr/>
          </p:nvSpPr>
          <p:spPr>
            <a:xfrm>
              <a:off x="2398" y="5326"/>
              <a:ext cx="5161" cy="56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基于文本内容分析，结果更加可靠</a:t>
              </a:r>
            </a:p>
          </p:txBody>
        </p:sp>
        <p:sp>
          <p:nvSpPr>
            <p:cNvPr id="83" name="文本框 14"/>
            <p:cNvSpPr txBox="1"/>
            <p:nvPr/>
          </p:nvSpPr>
          <p:spPr>
            <a:xfrm>
              <a:off x="2410" y="6392"/>
              <a:ext cx="5273" cy="56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对所有的不同实体之间的关系进行抽取</a:t>
              </a:r>
            </a:p>
          </p:txBody>
        </p:sp>
        <p:cxnSp>
          <p:nvCxnSpPr>
            <p:cNvPr id="163" name="直接连接符 162"/>
            <p:cNvCxnSpPr/>
            <p:nvPr/>
          </p:nvCxnSpPr>
          <p:spPr>
            <a:xfrm>
              <a:off x="1118" y="7402"/>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bwMode="auto">
            <a:xfrm>
              <a:off x="1713" y="7712"/>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5" name="文本框 14"/>
            <p:cNvSpPr txBox="1"/>
            <p:nvPr/>
          </p:nvSpPr>
          <p:spPr>
            <a:xfrm>
              <a:off x="2423" y="7528"/>
              <a:ext cx="5273" cy="56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400" dirty="0"/>
                <a:t>采用有向图对社会网络进行可视化表现</a:t>
              </a:r>
            </a:p>
          </p:txBody>
        </p:sp>
        <p:cxnSp>
          <p:nvCxnSpPr>
            <p:cNvPr id="166" name="直接连接符 165"/>
            <p:cNvCxnSpPr/>
            <p:nvPr/>
          </p:nvCxnSpPr>
          <p:spPr>
            <a:xfrm>
              <a:off x="1089" y="8609"/>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05" y="3267"/>
              <a:ext cx="4144" cy="1872"/>
            </a:xfrm>
            <a:prstGeom prst="rect">
              <a:avLst/>
            </a:prstGeom>
            <a:noFill/>
            <a:ln>
              <a:noFill/>
            </a:ln>
          </p:spPr>
          <p:txBody>
            <a:bodyPr wrap="none" rtlCol="0" anchor="t">
              <a:spAutoFit/>
            </a:bodyPr>
            <a:lstStyle/>
            <a:p>
              <a:pPr algn="ctr"/>
              <a:r>
                <a:rPr lang="zh-CN" alt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优点</a:t>
              </a: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grpSp>
      <p:sp>
        <p:nvSpPr>
          <p:cNvPr id="9" name="文本框 8"/>
          <p:cNvSpPr txBox="1"/>
          <p:nvPr/>
        </p:nvSpPr>
        <p:spPr>
          <a:xfrm>
            <a:off x="831215" y="2536825"/>
            <a:ext cx="4986655" cy="2837180"/>
          </a:xfrm>
          <a:prstGeom prst="rect">
            <a:avLst/>
          </a:prstGeom>
          <a:noFill/>
        </p:spPr>
        <p:txBody>
          <a:bodyPr wrap="square" rtlCol="0">
            <a:spAutoFit/>
          </a:bodyPr>
          <a:lstStyle/>
          <a:p>
            <a:r>
              <a:rPr lang="en-US" altLang="zh-CN"/>
              <a:t>         </a:t>
            </a:r>
            <a:r>
              <a:rPr lang="zh-CN" altLang="en-US"/>
              <a:t>在对输入文章进行分词标注、共指消解等预处理之后，通过名词合并及主动词识别，得到存在关系的实体之间的关系指向和关系描述，最后通过有向图把存在关系的实体进行链接，最终形成有向关系网络。这样不仅能够通过对一个新闻事件的分析得到对事件中实体之间的关系的指向，更能根据关系图中每个点的出度、入度确定各个实体在事件中的重要程度，而且可以确定点与点之间的相对关系紧密程度，并给出比较合理的点与点之间关系的描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71924" y="1309053"/>
            <a:ext cx="5974080" cy="457200"/>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lgn="l"/>
            <a:r>
              <a:rPr lang="zh-CN" altLang="en-US" sz="2400" dirty="0">
                <a:solidFill>
                  <a:schemeClr val="tx1"/>
                </a:solidFill>
              </a:rPr>
              <a:t>基于浅层分析与机器学习的汉语零指代消解</a:t>
            </a:r>
          </a:p>
        </p:txBody>
      </p:sp>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1037908" y="2184400"/>
            <a:ext cx="2224405" cy="579120"/>
          </a:xfrm>
          <a:prstGeom prst="rect">
            <a:avLst/>
          </a:prstGeom>
          <a:noFill/>
          <a:ln>
            <a:noFill/>
          </a:ln>
        </p:spPr>
        <p:txBody>
          <a:bodyPr wrap="none" rtlCol="0" anchor="t">
            <a:spAutoFit/>
          </a:bodyPr>
          <a:lstStyle/>
          <a:p>
            <a:pPr algn="ctr"/>
            <a:r>
              <a:rPr lang="zh-C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具体步骤：</a:t>
            </a:r>
          </a:p>
        </p:txBody>
      </p:sp>
      <p:sp>
        <p:nvSpPr>
          <p:cNvPr id="6" name="文本框 5"/>
          <p:cNvSpPr txBox="1"/>
          <p:nvPr/>
        </p:nvSpPr>
        <p:spPr>
          <a:xfrm>
            <a:off x="1189355" y="3035300"/>
            <a:ext cx="2512060" cy="579120"/>
          </a:xfrm>
          <a:prstGeom prst="rect">
            <a:avLst/>
          </a:prstGeom>
          <a:noFill/>
        </p:spPr>
        <p:txBody>
          <a:bodyPr wrap="square" rtlCol="0" anchor="t">
            <a:spAutoFit/>
          </a:bodyPr>
          <a:lstStyle/>
          <a:p>
            <a:r>
              <a:rPr lang="zh-CN" altLang="en-US" sz="3200">
                <a:sym typeface="Wingdings" panose="05000000000000000000" charset="0"/>
              </a:rPr>
              <a:t>名词合并</a:t>
            </a:r>
          </a:p>
        </p:txBody>
      </p:sp>
      <p:pic>
        <p:nvPicPr>
          <p:cNvPr id="10" name="图片 9"/>
          <p:cNvPicPr>
            <a:picLocks noChangeAspect="1"/>
          </p:cNvPicPr>
          <p:nvPr/>
        </p:nvPicPr>
        <p:blipFill>
          <a:blip r:embed="rId2"/>
          <a:stretch>
            <a:fillRect/>
          </a:stretch>
        </p:blipFill>
        <p:spPr>
          <a:xfrm>
            <a:off x="1855470" y="3906520"/>
            <a:ext cx="8664575" cy="29641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2"/>
          <a:stretch>
            <a:fillRect/>
          </a:stretch>
        </p:blipFill>
        <p:spPr>
          <a:xfrm>
            <a:off x="1759585" y="-20955"/>
            <a:ext cx="8672195" cy="2301240"/>
          </a:xfrm>
          <a:prstGeom prst="rect">
            <a:avLst/>
          </a:prstGeom>
        </p:spPr>
      </p:pic>
      <p:sp>
        <p:nvSpPr>
          <p:cNvPr id="5" name="文本框 4"/>
          <p:cNvSpPr txBox="1"/>
          <p:nvPr/>
        </p:nvSpPr>
        <p:spPr>
          <a:xfrm>
            <a:off x="1189355" y="2506345"/>
            <a:ext cx="3034030" cy="579120"/>
          </a:xfrm>
          <a:prstGeom prst="rect">
            <a:avLst/>
          </a:prstGeom>
          <a:noFill/>
        </p:spPr>
        <p:txBody>
          <a:bodyPr wrap="square" rtlCol="0" anchor="t">
            <a:spAutoFit/>
          </a:bodyPr>
          <a:lstStyle/>
          <a:p>
            <a:r>
              <a:rPr lang="zh-CN" altLang="en-US" sz="3200">
                <a:sym typeface="Wingdings" panose="05000000000000000000" charset="0"/>
              </a:rPr>
              <a:t>动词自动分类</a:t>
            </a:r>
          </a:p>
        </p:txBody>
      </p:sp>
      <p:pic>
        <p:nvPicPr>
          <p:cNvPr id="7" name="图片 6"/>
          <p:cNvPicPr>
            <a:picLocks noChangeAspect="1"/>
          </p:cNvPicPr>
          <p:nvPr/>
        </p:nvPicPr>
        <p:blipFill>
          <a:blip r:embed="rId3"/>
          <a:stretch>
            <a:fillRect/>
          </a:stretch>
        </p:blipFill>
        <p:spPr>
          <a:xfrm>
            <a:off x="1763395" y="3319780"/>
            <a:ext cx="8664575" cy="3543300"/>
          </a:xfrm>
          <a:prstGeom prst="rect">
            <a:avLst/>
          </a:prstGeom>
        </p:spPr>
      </p:pic>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2"/>
          <a:stretch>
            <a:fillRect/>
          </a:stretch>
        </p:blipFill>
        <p:spPr>
          <a:xfrm>
            <a:off x="1755775" y="635"/>
            <a:ext cx="8679815" cy="6871335"/>
          </a:xfrm>
          <a:prstGeom prst="rect">
            <a:avLst/>
          </a:prstGeom>
        </p:spPr>
      </p:pic>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直接连接符 13"/>
          <p:cNvSpPr>
            <a:spLocks noChangeShapeType="1"/>
          </p:cNvSpPr>
          <p:nvPr/>
        </p:nvSpPr>
        <p:spPr bwMode="auto">
          <a:xfrm>
            <a:off x="2999953" y="1173420"/>
            <a:ext cx="6193367"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grpSp>
        <p:nvGrpSpPr>
          <p:cNvPr id="5" name="Group 4"/>
          <p:cNvGrpSpPr/>
          <p:nvPr/>
        </p:nvGrpSpPr>
        <p:grpSpPr bwMode="auto">
          <a:xfrm>
            <a:off x="2457417" y="1456203"/>
            <a:ext cx="1016000" cy="66516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7" name="Line 8"/>
          <p:cNvSpPr>
            <a:spLocks noChangeShapeType="1"/>
          </p:cNvSpPr>
          <p:nvPr/>
        </p:nvSpPr>
        <p:spPr bwMode="auto">
          <a:xfrm>
            <a:off x="3270217" y="206602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8" name="Text Box 9"/>
          <p:cNvSpPr txBox="1">
            <a:spLocks noChangeArrowheads="1"/>
          </p:cNvSpPr>
          <p:nvPr/>
        </p:nvSpPr>
        <p:spPr bwMode="auto">
          <a:xfrm>
            <a:off x="4178724" y="1519923"/>
            <a:ext cx="2621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indent="0"/>
            <a:r>
              <a:rPr lang="zh-CN"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社会网络分析概述</a:t>
            </a:r>
            <a:endParaRPr 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gray">
          <a:xfrm>
            <a:off x="2772990" y="1554848"/>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1</a:t>
            </a:r>
          </a:p>
        </p:txBody>
      </p:sp>
      <p:grpSp>
        <p:nvGrpSpPr>
          <p:cNvPr id="10" name="Group 11"/>
          <p:cNvGrpSpPr/>
          <p:nvPr/>
        </p:nvGrpSpPr>
        <p:grpSpPr bwMode="auto">
          <a:xfrm>
            <a:off x="2457417" y="2226781"/>
            <a:ext cx="1016000" cy="66516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1" name="Line 15"/>
          <p:cNvSpPr>
            <a:spLocks noChangeShapeType="1"/>
          </p:cNvSpPr>
          <p:nvPr/>
        </p:nvSpPr>
        <p:spPr bwMode="auto">
          <a:xfrm>
            <a:off x="3270217" y="283659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3" name="Text Box 17"/>
          <p:cNvSpPr txBox="1">
            <a:spLocks noChangeArrowheads="1"/>
          </p:cNvSpPr>
          <p:nvPr/>
        </p:nvSpPr>
        <p:spPr bwMode="gray">
          <a:xfrm>
            <a:off x="2772990" y="2325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2</a:t>
            </a:r>
          </a:p>
        </p:txBody>
      </p:sp>
      <p:grpSp>
        <p:nvGrpSpPr>
          <p:cNvPr id="14" name="Group 18"/>
          <p:cNvGrpSpPr/>
          <p:nvPr/>
        </p:nvGrpSpPr>
        <p:grpSpPr bwMode="auto">
          <a:xfrm>
            <a:off x="2457417" y="3012599"/>
            <a:ext cx="1016000" cy="665162"/>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5" name="Line 22"/>
          <p:cNvSpPr>
            <a:spLocks noChangeShapeType="1"/>
          </p:cNvSpPr>
          <p:nvPr/>
        </p:nvSpPr>
        <p:spPr bwMode="auto">
          <a:xfrm>
            <a:off x="3270217" y="3622408"/>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6" name="Text Box 23"/>
          <p:cNvSpPr txBox="1">
            <a:spLocks noChangeArrowheads="1"/>
          </p:cNvSpPr>
          <p:nvPr/>
        </p:nvSpPr>
        <p:spPr bwMode="auto">
          <a:xfrm>
            <a:off x="4178807" y="2226782"/>
            <a:ext cx="35356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社会网络分析的研究体系</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 Box 24"/>
          <p:cNvSpPr txBox="1">
            <a:spLocks noChangeArrowheads="1"/>
          </p:cNvSpPr>
          <p:nvPr/>
        </p:nvSpPr>
        <p:spPr bwMode="gray">
          <a:xfrm>
            <a:off x="2772990" y="311123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3</a:t>
            </a:r>
          </a:p>
        </p:txBody>
      </p:sp>
      <p:grpSp>
        <p:nvGrpSpPr>
          <p:cNvPr id="18" name="Group 25"/>
          <p:cNvGrpSpPr/>
          <p:nvPr/>
        </p:nvGrpSpPr>
        <p:grpSpPr bwMode="auto">
          <a:xfrm>
            <a:off x="2457417" y="3798417"/>
            <a:ext cx="1016000" cy="66516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9" name="Line 29"/>
          <p:cNvSpPr>
            <a:spLocks noChangeShapeType="1"/>
          </p:cNvSpPr>
          <p:nvPr/>
        </p:nvSpPr>
        <p:spPr bwMode="auto">
          <a:xfrm>
            <a:off x="3270217" y="4408221"/>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0" name="Text Box 30"/>
          <p:cNvSpPr txBox="1">
            <a:spLocks noChangeArrowheads="1"/>
          </p:cNvSpPr>
          <p:nvPr/>
        </p:nvSpPr>
        <p:spPr bwMode="auto">
          <a:xfrm>
            <a:off x="4178807" y="3044404"/>
            <a:ext cx="35356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社会网络分析的一般模型</a:t>
            </a:r>
            <a:endParaRPr 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 Box 31"/>
          <p:cNvSpPr txBox="1">
            <a:spLocks noChangeArrowheads="1"/>
          </p:cNvSpPr>
          <p:nvPr/>
        </p:nvSpPr>
        <p:spPr bwMode="gray">
          <a:xfrm>
            <a:off x="2772990" y="3897047"/>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4</a:t>
            </a:r>
          </a:p>
        </p:txBody>
      </p:sp>
      <p:grpSp>
        <p:nvGrpSpPr>
          <p:cNvPr id="22" name="Group 25"/>
          <p:cNvGrpSpPr/>
          <p:nvPr/>
        </p:nvGrpSpPr>
        <p:grpSpPr bwMode="auto">
          <a:xfrm>
            <a:off x="2470259" y="4591855"/>
            <a:ext cx="1016000" cy="665162"/>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n>
                  <a:solidFill>
                    <a:sysClr val="windowText" lastClr="000000"/>
                  </a:solidFill>
                </a:ln>
                <a:solidFill>
                  <a:srgbClr val="00B050"/>
                </a:solidFill>
                <a:latin typeface="微软雅黑" panose="020B0503020204020204" pitchFamily="34" charset="-122"/>
                <a:ea typeface="微软雅黑" panose="020B0503020204020204"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n>
                  <a:solidFill>
                    <a:sysClr val="windowText" lastClr="000000"/>
                  </a:solidFill>
                </a:ln>
                <a:solidFill>
                  <a:srgbClr val="00B050"/>
                </a:solidFill>
                <a:latin typeface="微软雅黑" panose="020B0503020204020204" pitchFamily="34" charset="-122"/>
                <a:ea typeface="微软雅黑" panose="020B0503020204020204"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n>
                  <a:solidFill>
                    <a:sysClr val="windowText" lastClr="000000"/>
                  </a:solidFill>
                </a:ln>
                <a:solidFill>
                  <a:srgbClr val="00B050"/>
                </a:solidFill>
                <a:latin typeface="微软雅黑" panose="020B0503020204020204" pitchFamily="34" charset="-122"/>
                <a:ea typeface="微软雅黑" panose="020B0503020204020204" pitchFamily="34" charset="-122"/>
              </a:endParaRPr>
            </a:p>
          </p:txBody>
        </p:sp>
      </p:grpSp>
      <p:sp>
        <p:nvSpPr>
          <p:cNvPr id="23" name="Line 29"/>
          <p:cNvSpPr>
            <a:spLocks noChangeShapeType="1"/>
          </p:cNvSpPr>
          <p:nvPr/>
        </p:nvSpPr>
        <p:spPr bwMode="auto">
          <a:xfrm>
            <a:off x="3282917" y="520165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4" name="Text Box 30"/>
          <p:cNvSpPr txBox="1">
            <a:spLocks noChangeArrowheads="1"/>
          </p:cNvSpPr>
          <p:nvPr/>
        </p:nvSpPr>
        <p:spPr bwMode="auto">
          <a:xfrm>
            <a:off x="4170153" y="3795772"/>
            <a:ext cx="32308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pPr marL="0" indent="0"/>
            <a:r>
              <a:rPr lang="zh-CN" dirty="0" smtClean="0">
                <a:latin typeface="微软雅黑" panose="020B0503020204020204" pitchFamily="34" charset="-122"/>
                <a:ea typeface="微软雅黑" panose="020B0503020204020204" pitchFamily="34" charset="-122"/>
              </a:rPr>
              <a:t>社会网络分析常用方法</a:t>
            </a:r>
            <a:endParaRPr lang="zh-CN" dirty="0">
              <a:latin typeface="微软雅黑" panose="020B0503020204020204" pitchFamily="34" charset="-122"/>
              <a:ea typeface="微软雅黑" panose="020B0503020204020204" pitchFamily="34" charset="-122"/>
            </a:endParaRPr>
          </a:p>
        </p:txBody>
      </p:sp>
      <p:sp>
        <p:nvSpPr>
          <p:cNvPr id="25" name="Text Box 31"/>
          <p:cNvSpPr txBox="1">
            <a:spLocks noChangeArrowheads="1"/>
          </p:cNvSpPr>
          <p:nvPr/>
        </p:nvSpPr>
        <p:spPr bwMode="gray">
          <a:xfrm>
            <a:off x="2785690" y="4690479"/>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sp>
        <p:nvSpPr>
          <p:cNvPr id="42" name="Text Box 30"/>
          <p:cNvSpPr txBox="1">
            <a:spLocks noChangeArrowheads="1"/>
          </p:cNvSpPr>
          <p:nvPr/>
        </p:nvSpPr>
        <p:spPr bwMode="auto">
          <a:xfrm>
            <a:off x="4179144" y="4602917"/>
            <a:ext cx="35356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dirty="0" smtClean="0">
                <a:latin typeface="微软雅黑" panose="020B0503020204020204" pitchFamily="34" charset="-122"/>
                <a:ea typeface="微软雅黑" panose="020B0503020204020204" pitchFamily="34" charset="-122"/>
              </a:rPr>
              <a:t>社会网络分析的安全应用</a:t>
            </a:r>
            <a:endParaRPr lang="zh-CN" dirty="0">
              <a:latin typeface="微软雅黑" panose="020B0503020204020204" pitchFamily="34" charset="-122"/>
              <a:ea typeface="微软雅黑" panose="020B0503020204020204" pitchFamily="34" charset="-122"/>
            </a:endParaRPr>
          </a:p>
        </p:txBody>
      </p:sp>
      <p:grpSp>
        <p:nvGrpSpPr>
          <p:cNvPr id="45" name="Group 25"/>
          <p:cNvGrpSpPr/>
          <p:nvPr/>
        </p:nvGrpSpPr>
        <p:grpSpPr bwMode="auto">
          <a:xfrm>
            <a:off x="2454384" y="5376715"/>
            <a:ext cx="1016000" cy="665162"/>
            <a:chOff x="3174" y="2656"/>
            <a:chExt cx="1549" cy="1351"/>
          </a:xfrm>
          <a:solidFill>
            <a:srgbClr val="31B5D6"/>
          </a:solidFill>
        </p:grpSpPr>
        <p:sp>
          <p:nvSpPr>
            <p:cNvPr id="4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8" name="AutoShape 28"/>
            <p:cNvSpPr>
              <a:spLocks noChangeArrowheads="1"/>
            </p:cNvSpPr>
            <p:nvPr/>
          </p:nvSpPr>
          <p:spPr bwMode="gray">
            <a:xfrm>
              <a:off x="3264" y="2736"/>
              <a:ext cx="1350" cy="1168"/>
            </a:xfrm>
            <a:prstGeom prst="hexagon">
              <a:avLst>
                <a:gd name="adj" fmla="val 28896"/>
                <a:gd name="vf" fmla="val 115470"/>
              </a:avLst>
            </a:prstGeom>
            <a:gradFill>
              <a:gsLst>
                <a:gs pos="0">
                  <a:srgbClr val="9EE256"/>
                </a:gs>
                <a:gs pos="100000">
                  <a:srgbClr val="52762D"/>
                </a:gs>
              </a:gsLst>
              <a:lin ang="5400000" scaled="0"/>
            </a:grad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n>
                  <a:solidFill>
                    <a:schemeClr val="accent4">
                      <a:lumMod val="60000"/>
                      <a:lumOff val="40000"/>
                    </a:schemeClr>
                  </a:solidFill>
                </a:ln>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49" name="Line 29"/>
          <p:cNvSpPr>
            <a:spLocks noChangeShapeType="1"/>
          </p:cNvSpPr>
          <p:nvPr/>
        </p:nvSpPr>
        <p:spPr bwMode="auto">
          <a:xfrm>
            <a:off x="3267042" y="598651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0" name="Text Box 31"/>
          <p:cNvSpPr txBox="1">
            <a:spLocks noChangeArrowheads="1"/>
          </p:cNvSpPr>
          <p:nvPr/>
        </p:nvSpPr>
        <p:spPr bwMode="gray">
          <a:xfrm>
            <a:off x="2772061" y="5475339"/>
            <a:ext cx="36131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6</a:t>
            </a:r>
          </a:p>
        </p:txBody>
      </p:sp>
      <p:sp>
        <p:nvSpPr>
          <p:cNvPr id="51" name="Text Box 30"/>
          <p:cNvSpPr txBox="1">
            <a:spLocks noChangeArrowheads="1"/>
          </p:cNvSpPr>
          <p:nvPr/>
        </p:nvSpPr>
        <p:spPr bwMode="auto">
          <a:xfrm>
            <a:off x="4179779" y="5387777"/>
            <a:ext cx="35356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dirty="0" smtClean="0">
                <a:latin typeface="微软雅黑" panose="020B0503020204020204" pitchFamily="34" charset="-122"/>
                <a:ea typeface="微软雅黑" panose="020B0503020204020204" pitchFamily="34" charset="-122"/>
              </a:rPr>
              <a:t>社会网络分析的发展趋势</a:t>
            </a:r>
            <a:endParaRPr lang="zh-CN" dirty="0">
              <a:latin typeface="微软雅黑" panose="020B0503020204020204" pitchFamily="34" charset="-122"/>
              <a:ea typeface="微软雅黑" panose="020B0503020204020204" pitchFamily="34" charset="-122"/>
            </a:endParaRPr>
          </a:p>
        </p:txBody>
      </p:sp>
      <p:grpSp>
        <p:nvGrpSpPr>
          <p:cNvPr id="59" name="Group 25"/>
          <p:cNvGrpSpPr/>
          <p:nvPr/>
        </p:nvGrpSpPr>
        <p:grpSpPr bwMode="auto">
          <a:xfrm>
            <a:off x="2444859" y="6139350"/>
            <a:ext cx="1016000" cy="665162"/>
            <a:chOff x="3174" y="2656"/>
            <a:chExt cx="1549" cy="1351"/>
          </a:xfrm>
          <a:solidFill>
            <a:srgbClr val="31B5D6"/>
          </a:solidFill>
        </p:grpSpPr>
        <p:sp>
          <p:nvSpPr>
            <p:cNvPr id="60"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61"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62" name="AutoShape 28"/>
            <p:cNvSpPr>
              <a:spLocks noChangeArrowheads="1"/>
            </p:cNvSpPr>
            <p:nvPr/>
          </p:nvSpPr>
          <p:spPr bwMode="gray">
            <a:xfrm>
              <a:off x="3264" y="2736"/>
              <a:ext cx="1350" cy="1168"/>
            </a:xfrm>
            <a:prstGeom prst="hexagon">
              <a:avLst>
                <a:gd name="adj" fmla="val 28896"/>
                <a:gd name="vf" fmla="val 115470"/>
              </a:avLst>
            </a:prstGeom>
            <a:gradFill>
              <a:gsLst>
                <a:gs pos="0">
                  <a:srgbClr val="7B32B2"/>
                </a:gs>
                <a:gs pos="100000">
                  <a:srgbClr val="401A5D"/>
                </a:gs>
              </a:gsLst>
              <a:lin ang="5400000" scaled="0"/>
            </a:grad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63" name="Line 29"/>
          <p:cNvSpPr>
            <a:spLocks noChangeShapeType="1"/>
          </p:cNvSpPr>
          <p:nvPr/>
        </p:nvSpPr>
        <p:spPr bwMode="auto">
          <a:xfrm>
            <a:off x="3257517" y="6749148"/>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64" name="Text Box 31"/>
          <p:cNvSpPr txBox="1">
            <a:spLocks noChangeArrowheads="1"/>
          </p:cNvSpPr>
          <p:nvPr/>
        </p:nvSpPr>
        <p:spPr bwMode="gray">
          <a:xfrm>
            <a:off x="2762536" y="6237974"/>
            <a:ext cx="36131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7</a:t>
            </a:r>
          </a:p>
        </p:txBody>
      </p:sp>
      <p:sp>
        <p:nvSpPr>
          <p:cNvPr id="65" name="Text Box 30"/>
          <p:cNvSpPr txBox="1">
            <a:spLocks noChangeArrowheads="1"/>
          </p:cNvSpPr>
          <p:nvPr/>
        </p:nvSpPr>
        <p:spPr bwMode="auto">
          <a:xfrm>
            <a:off x="4170254" y="6150412"/>
            <a:ext cx="2646878" cy="46166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smtClean="0">
                <a:latin typeface="微软雅黑" panose="020B0503020204020204" pitchFamily="34" charset="-122"/>
                <a:ea typeface="微软雅黑" panose="020B0503020204020204" pitchFamily="34" charset="-122"/>
              </a:rPr>
              <a:t>本章小结及思考题</a:t>
            </a:r>
            <a:endParaRPr lang="en-US"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4977765" y="114300"/>
            <a:ext cx="2019300" cy="1188720"/>
          </a:xfrm>
          <a:prstGeom prst="rect">
            <a:avLst/>
          </a:prstGeom>
          <a:noFill/>
          <a:ln>
            <a:noFill/>
          </a:ln>
        </p:spPr>
        <p:txBody>
          <a:bodyPr wrap="none" rtlCol="0" anchor="t">
            <a:spAutoFit/>
            <a:scene3d>
              <a:camera prst="obliqueTopLeft"/>
              <a:lightRig rig="soft" dir="t">
                <a:rot lat="0" lon="0" rev="0"/>
              </a:lightRig>
            </a:scene3d>
            <a:sp3d extrusionH="336550" prstMaterial="plastic">
              <a:extrusionClr>
                <a:srgbClr val="77DEFB"/>
              </a:extrusionClr>
            </a:sp3d>
          </a:bodyPr>
          <a:lstStyle/>
          <a:p>
            <a:pPr algn="ctr"/>
            <a:r>
              <a:rPr lang="zh-CN" altLang="en-US" sz="7200" b="1">
                <a:blipFill>
                  <a:blip r:embed="rId2"/>
                  <a:tile tx="-57150" ty="355600" algn="ctr"/>
                </a:blipFill>
                <a:effectLst>
                  <a:outerShdw blurRad="60007" dist="310007" dir="7680000" sy="30000" kx="1300200" algn="ctr" rotWithShape="0">
                    <a:srgbClr val="5B9BD5">
                      <a:alpha val="32000"/>
                      <a:lumMod val="50000"/>
                    </a:srgbClr>
                  </a:outerShdw>
                </a:effectLst>
              </a:rPr>
              <a:t>目录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2"/>
          <a:stretch>
            <a:fillRect/>
          </a:stretch>
        </p:blipFill>
        <p:spPr>
          <a:xfrm>
            <a:off x="1763395" y="0"/>
            <a:ext cx="8664575" cy="6871335"/>
          </a:xfrm>
          <a:prstGeom prst="rect">
            <a:avLst/>
          </a:prstGeom>
        </p:spPr>
      </p:pic>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文本框 5"/>
          <p:cNvSpPr txBox="1"/>
          <p:nvPr/>
        </p:nvSpPr>
        <p:spPr>
          <a:xfrm>
            <a:off x="1189355" y="3175635"/>
            <a:ext cx="2871470" cy="579120"/>
          </a:xfrm>
          <a:prstGeom prst="rect">
            <a:avLst/>
          </a:prstGeom>
          <a:noFill/>
        </p:spPr>
        <p:txBody>
          <a:bodyPr wrap="square" rtlCol="0" anchor="t">
            <a:spAutoFit/>
          </a:bodyPr>
          <a:lstStyle/>
          <a:p>
            <a:r>
              <a:rPr lang="zh-CN" altLang="en-US" sz="3200">
                <a:sym typeface="Wingdings" panose="05000000000000000000" charset="0"/>
              </a:rPr>
              <a:t>主动词识别</a:t>
            </a:r>
          </a:p>
        </p:txBody>
      </p:sp>
      <p:pic>
        <p:nvPicPr>
          <p:cNvPr id="3" name="图片 2"/>
          <p:cNvPicPr>
            <a:picLocks noChangeAspect="1"/>
          </p:cNvPicPr>
          <p:nvPr/>
        </p:nvPicPr>
        <p:blipFill>
          <a:blip r:embed="rId2"/>
          <a:stretch>
            <a:fillRect/>
          </a:stretch>
        </p:blipFill>
        <p:spPr>
          <a:xfrm>
            <a:off x="1767205" y="-1905"/>
            <a:ext cx="8656955" cy="2910840"/>
          </a:xfrm>
          <a:prstGeom prst="rect">
            <a:avLst/>
          </a:prstGeom>
        </p:spPr>
      </p:pic>
      <p:pic>
        <p:nvPicPr>
          <p:cNvPr id="7" name="图片 6"/>
          <p:cNvPicPr>
            <a:picLocks noChangeAspect="1"/>
          </p:cNvPicPr>
          <p:nvPr/>
        </p:nvPicPr>
        <p:blipFill>
          <a:blip r:embed="rId3"/>
          <a:stretch>
            <a:fillRect/>
          </a:stretch>
        </p:blipFill>
        <p:spPr>
          <a:xfrm>
            <a:off x="1759585" y="3945255"/>
            <a:ext cx="8672195" cy="2918460"/>
          </a:xfrm>
          <a:prstGeom prst="rect">
            <a:avLst/>
          </a:prstGeom>
        </p:spPr>
      </p:pic>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2"/>
          <a:stretch>
            <a:fillRect/>
          </a:stretch>
        </p:blipFill>
        <p:spPr>
          <a:xfrm>
            <a:off x="1763395" y="-9525"/>
            <a:ext cx="8664575" cy="4328795"/>
          </a:xfrm>
          <a:prstGeom prst="rect">
            <a:avLst/>
          </a:prstGeom>
        </p:spPr>
      </p:pic>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71924" y="1309053"/>
            <a:ext cx="9936480" cy="457200"/>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lgn="l"/>
            <a:r>
              <a:rPr lang="zh-CN" altLang="en-US" sz="2400" dirty="0">
                <a:solidFill>
                  <a:schemeClr val="tx1"/>
                </a:solidFill>
              </a:rPr>
              <a:t>例：“老妇人见[阿弟瞪着细眼凝想，同时搔着头皮]，知道有下文……”</a:t>
            </a:r>
          </a:p>
        </p:txBody>
      </p:sp>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文本框 5"/>
          <p:cNvSpPr txBox="1"/>
          <p:nvPr/>
        </p:nvSpPr>
        <p:spPr>
          <a:xfrm>
            <a:off x="4213860" y="6096635"/>
            <a:ext cx="4645025" cy="457200"/>
          </a:xfrm>
          <a:prstGeom prst="rect">
            <a:avLst/>
          </a:prstGeom>
          <a:noFill/>
        </p:spPr>
        <p:txBody>
          <a:bodyPr wrap="square" rtlCol="0" anchor="t">
            <a:spAutoFit/>
          </a:bodyPr>
          <a:lstStyle/>
          <a:p>
            <a:r>
              <a:rPr lang="zh-CN" altLang="en-US" sz="2400">
                <a:sym typeface="Wingdings" panose="05000000000000000000" charset="0"/>
              </a:rPr>
              <a:t>话语片段层次分析结果</a:t>
            </a:r>
          </a:p>
        </p:txBody>
      </p:sp>
      <p:pic>
        <p:nvPicPr>
          <p:cNvPr id="52" name="图片 52" descr="5-4"/>
          <p:cNvPicPr>
            <a:picLocks noChangeAspect="1"/>
          </p:cNvPicPr>
          <p:nvPr/>
        </p:nvPicPr>
        <p:blipFill>
          <a:blip r:embed="rId2"/>
          <a:stretch>
            <a:fillRect/>
          </a:stretch>
        </p:blipFill>
        <p:spPr>
          <a:xfrm>
            <a:off x="2524760" y="1811020"/>
            <a:ext cx="6226175" cy="4177665"/>
          </a:xfrm>
          <a:prstGeom prst="rect">
            <a:avLst/>
          </a:prstGeom>
          <a:effectLst>
            <a:softEdge rad="63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文本框 5"/>
          <p:cNvSpPr txBox="1"/>
          <p:nvPr/>
        </p:nvSpPr>
        <p:spPr>
          <a:xfrm>
            <a:off x="1038225" y="1599565"/>
            <a:ext cx="9489440" cy="579120"/>
          </a:xfrm>
          <a:prstGeom prst="rect">
            <a:avLst/>
          </a:prstGeom>
          <a:noFill/>
        </p:spPr>
        <p:txBody>
          <a:bodyPr wrap="square" rtlCol="0" anchor="t">
            <a:spAutoFit/>
          </a:bodyPr>
          <a:lstStyle/>
          <a:p>
            <a:pPr fontAlgn="ctr"/>
            <a:r>
              <a:rPr lang="zh-CN" altLang="en-US" sz="2400">
                <a:sym typeface="Wingdings" panose="05000000000000000000" charset="0"/>
              </a:rPr>
              <a:t>④</a:t>
            </a:r>
            <a:r>
              <a:rPr lang="zh-CN" altLang="en-US" sz="3200">
                <a:sym typeface="Wingdings" panose="05000000000000000000" charset="0"/>
              </a:rPr>
              <a:t>基于动词逻辑配价及逻辑论元识别的零指代识别</a:t>
            </a:r>
          </a:p>
        </p:txBody>
      </p:sp>
      <p:sp>
        <p:nvSpPr>
          <p:cNvPr id="3" name="文本框 2"/>
          <p:cNvSpPr txBox="1"/>
          <p:nvPr/>
        </p:nvSpPr>
        <p:spPr>
          <a:xfrm>
            <a:off x="1033145" y="2491740"/>
            <a:ext cx="9489440" cy="579120"/>
          </a:xfrm>
          <a:prstGeom prst="rect">
            <a:avLst/>
          </a:prstGeom>
          <a:noFill/>
        </p:spPr>
        <p:txBody>
          <a:bodyPr wrap="square" rtlCol="0" anchor="t">
            <a:spAutoFit/>
          </a:bodyPr>
          <a:lstStyle/>
          <a:p>
            <a:pPr fontAlgn="ctr"/>
            <a:r>
              <a:rPr lang="zh-CN" altLang="en-US" sz="2400">
                <a:sym typeface="Wingdings" panose="05000000000000000000" charset="0"/>
              </a:rPr>
              <a:t>⑤</a:t>
            </a:r>
            <a:r>
              <a:rPr lang="zh-CN" altLang="en-US" sz="3200">
                <a:sym typeface="Wingdings" panose="05000000000000000000" charset="0"/>
              </a:rPr>
              <a:t>用机器学习的方法进行零指代的消解</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687070" y="1376045"/>
            <a:ext cx="1248410" cy="914400"/>
          </a:xfrm>
          <a:prstGeom prst="rect">
            <a:avLst/>
          </a:prstGeom>
          <a:noFill/>
          <a:ln>
            <a:noFill/>
          </a:ln>
        </p:spPr>
        <p:txBody>
          <a:bodyPr wrap="squar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5400" b="1">
                <a:ln w="6600">
                  <a:prstDash val="solid"/>
                </a:ln>
                <a:solidFill>
                  <a:schemeClr val="accent5">
                    <a:lumMod val="75000"/>
                  </a:schemeClr>
                </a:solidFill>
                <a:effectLst>
                  <a:outerShdw blurRad="63500" dist="342900" dir="7200000" sy="30000" kx="1300200" algn="ctr" rotWithShape="0">
                    <a:prstClr val="black">
                      <a:alpha val="32000"/>
                    </a:prstClr>
                  </a:outerShdw>
                </a:effectLst>
              </a:rPr>
              <a:t>例：</a:t>
            </a:r>
          </a:p>
        </p:txBody>
      </p:sp>
      <p:graphicFrame>
        <p:nvGraphicFramePr>
          <p:cNvPr id="3" name="表格 -1"/>
          <p:cNvGraphicFramePr/>
          <p:nvPr/>
        </p:nvGraphicFramePr>
        <p:xfrm>
          <a:off x="513080" y="2354580"/>
          <a:ext cx="5411470" cy="3493770"/>
        </p:xfrm>
        <a:graphic>
          <a:graphicData uri="http://schemas.openxmlformats.org/drawingml/2006/table">
            <a:tbl>
              <a:tblPr firstRow="1" bandRow="1">
                <a:tableStyleId>{5940675A-B579-460E-94D1-54222C63F5DA}</a:tableStyleId>
              </a:tblPr>
              <a:tblGrid>
                <a:gridCol w="5411470"/>
              </a:tblGrid>
              <a:tr h="3493770">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题目：穆巴拉克称允许加沙居民进人埃及购买必需品。内容：</a:t>
                      </a:r>
                      <a:r>
                        <a:rPr lang="en-US" altLang="zh-CN" sz="1800" b="0" u="none">
                          <a:latin typeface="宋体" panose="02010600030101010101" pitchFamily="2" charset="-122"/>
                          <a:ea typeface="宋体" panose="02010600030101010101" pitchFamily="2" charset="-122"/>
                          <a:cs typeface="宋体" panose="02010600030101010101" pitchFamily="2" charset="-122"/>
                        </a:rPr>
                        <a:t>2008</a:t>
                      </a:r>
                      <a:r>
                        <a:rPr lang="zh-CN" altLang="en-US" sz="1800" b="0" u="none">
                          <a:latin typeface="宋体" panose="02010600030101010101" pitchFamily="2" charset="-122"/>
                          <a:ea typeface="宋体" panose="02010600030101010101" pitchFamily="2" charset="-122"/>
                          <a:cs typeface="宋体" panose="02010600030101010101" pitchFamily="2" charset="-122"/>
                        </a:rPr>
                        <a:t>年</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月</a:t>
                      </a:r>
                      <a:r>
                        <a:rPr lang="en-US" altLang="zh-CN" sz="1800" b="0" u="none">
                          <a:latin typeface="宋体" panose="02010600030101010101" pitchFamily="2" charset="-122"/>
                          <a:ea typeface="宋体" panose="02010600030101010101" pitchFamily="2" charset="-122"/>
                          <a:cs typeface="宋体" panose="02010600030101010101" pitchFamily="2" charset="-122"/>
                        </a:rPr>
                        <a:t>23</a:t>
                      </a:r>
                      <a:r>
                        <a:rPr lang="zh-CN" altLang="en-US" sz="1800" b="0" u="none">
                          <a:latin typeface="宋体" panose="02010600030101010101" pitchFamily="2" charset="-122"/>
                          <a:ea typeface="宋体" panose="02010600030101010101" pitchFamily="2" charset="-122"/>
                          <a:cs typeface="宋体" panose="02010600030101010101" pitchFamily="2" charset="-122"/>
                        </a:rPr>
                        <a:t>日，上万巴勒斯坦民众通过被断的边境墙进入埃及境内。</a:t>
                      </a: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以色列称埃及应负责解决加沙地带边境民众骚乱</a:t>
                      </a: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巴勒斯坦民众涌入埃及抢购生活用品</a:t>
                      </a: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联合国安理会召开紧急会议讨论加沙局势</a:t>
                      </a:r>
                    </a:p>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    据法新社报道，埃及总统穆巴拉克今日称，他允许巴勒斯坦人离开加沙，前往埃及境内寻找生活必需品，前提是他们不得携带武器。</a:t>
                      </a:r>
                    </a:p>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    穆巴拉克对开罗媒体说：</a:t>
                      </a:r>
                      <a:r>
                        <a:rPr lang="zh-CN" altLang="en-US" sz="1800" b="0" u="none">
                          <a:latin typeface="Calibri" panose="020F0502020204030204" pitchFamily="34" charset="0"/>
                          <a:ea typeface="Calibri" panose="020F0502020204030204" pitchFamily="34" charset="0"/>
                          <a:cs typeface="Calibri" panose="020F0502020204030204" pitchFamily="34" charset="0"/>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我告诉安全部队对前往我国境内的加沙居民予以放行，并允许他们返回加沙，只要他们不携带武器或其他非法物品。”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9" name="组合 8"/>
          <p:cNvGrpSpPr/>
          <p:nvPr/>
        </p:nvGrpSpPr>
        <p:grpSpPr>
          <a:xfrm>
            <a:off x="6108700" y="1991360"/>
            <a:ext cx="5891530" cy="4857115"/>
            <a:chOff x="9620" y="2354"/>
            <a:chExt cx="9278" cy="7649"/>
          </a:xfrm>
        </p:grpSpPr>
        <p:pic>
          <p:nvPicPr>
            <p:cNvPr id="53" name="图片 53" descr="5-5"/>
            <p:cNvPicPr>
              <a:picLocks noChangeAspect="1"/>
            </p:cNvPicPr>
            <p:nvPr/>
          </p:nvPicPr>
          <p:blipFill>
            <a:blip r:embed="rId2"/>
            <a:stretch>
              <a:fillRect/>
            </a:stretch>
          </p:blipFill>
          <p:spPr>
            <a:xfrm>
              <a:off x="9620" y="2354"/>
              <a:ext cx="9278" cy="6570"/>
            </a:xfrm>
            <a:prstGeom prst="rect">
              <a:avLst/>
            </a:prstGeom>
            <a:effectLst>
              <a:softEdge rad="63500"/>
            </a:effectLst>
          </p:spPr>
        </p:pic>
        <p:sp>
          <p:nvSpPr>
            <p:cNvPr id="8" name="文本框 7"/>
            <p:cNvSpPr txBox="1"/>
            <p:nvPr/>
          </p:nvSpPr>
          <p:spPr>
            <a:xfrm>
              <a:off x="12465" y="9283"/>
              <a:ext cx="4697" cy="720"/>
            </a:xfrm>
            <a:prstGeom prst="rect">
              <a:avLst/>
            </a:prstGeom>
            <a:noFill/>
          </p:spPr>
          <p:txBody>
            <a:bodyPr wrap="square" rtlCol="0">
              <a:spAutoFit/>
            </a:bodyPr>
            <a:lstStyle/>
            <a:p>
              <a:r>
                <a:rPr lang="zh-CN" altLang="en-US" sz="2400"/>
                <a:t>社会网络关系</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安全应用</a:t>
            </a:r>
            <a:endPar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a:defRPr>
                <a:solidFill>
                  <a:schemeClr val="tx1"/>
                </a:solidFill>
                <a:latin typeface="Arial" panose="020B0604020202020204" pitchFamily="34" charset="0"/>
                <a:ea typeface="宋体" panose="02010600030101010101" pitchFamily="2" charset="-122"/>
              </a:defRPr>
            </a:lvl1pPr>
            <a:lvl2pPr marL="742950" indent="-285750" algn="l" defTabSz="457200">
              <a:defRPr>
                <a:solidFill>
                  <a:schemeClr val="tx1"/>
                </a:solidFill>
                <a:latin typeface="Arial" panose="020B0604020202020204" pitchFamily="34" charset="0"/>
                <a:ea typeface="宋体" panose="02010600030101010101" pitchFamily="2" charset="-122"/>
              </a:defRPr>
            </a:lvl2pPr>
            <a:lvl3pPr marL="1143000" indent="-228600" algn="l" defTabSz="457200">
              <a:defRPr>
                <a:solidFill>
                  <a:schemeClr val="tx1"/>
                </a:solidFill>
                <a:latin typeface="Arial" panose="020B0604020202020204" pitchFamily="34" charset="0"/>
                <a:ea typeface="宋体" panose="02010600030101010101" pitchFamily="2" charset="-122"/>
              </a:defRPr>
            </a:lvl3pPr>
            <a:lvl4pPr marL="1600200" indent="-228600" algn="l" defTabSz="457200">
              <a:defRPr>
                <a:solidFill>
                  <a:schemeClr val="tx1"/>
                </a:solidFill>
                <a:latin typeface="Arial" panose="020B0604020202020204" pitchFamily="34" charset="0"/>
                <a:ea typeface="宋体" panose="02010600030101010101" pitchFamily="2" charset="-122"/>
              </a:defRPr>
            </a:lvl4pPr>
            <a:lvl5pPr marL="2057400" indent="-228600" algn="l" defTabSz="457200">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A5E98FF5-FEAB-4E7F-8C43-192431B25E61}" type="slidenum">
              <a:rPr lang="en-US" altLang="zh-CN" sz="1200">
                <a:solidFill>
                  <a:schemeClr val="bg1"/>
                </a:solidFill>
                <a:latin typeface="Calibri" panose="020F0502020204030204" pitchFamily="34" charset="0"/>
              </a:rPr>
              <a:t>27</a:t>
            </a:fld>
            <a:endParaRPr lang="en-US" altLang="zh-CN" sz="1200">
              <a:solidFill>
                <a:schemeClr val="bg1"/>
              </a:solidFill>
              <a:latin typeface="Calibri" panose="020F0502020204030204" pitchFamily="34" charset="0"/>
            </a:endParaRPr>
          </a:p>
        </p:txBody>
      </p:sp>
      <p:sp>
        <p:nvSpPr>
          <p:cNvPr id="2" name="圆角矩形 1"/>
          <p:cNvSpPr/>
          <p:nvPr/>
        </p:nvSpPr>
        <p:spPr>
          <a:xfrm>
            <a:off x="1731010" y="1332865"/>
            <a:ext cx="8729980" cy="1175385"/>
          </a:xfrm>
          <a:prstGeom prst="roundRect">
            <a:avLst/>
          </a:prstGeom>
          <a:solidFill>
            <a:srgbClr val="31B5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t>社团和话题之问具有密切的关系</a:t>
            </a:r>
          </a:p>
        </p:txBody>
      </p:sp>
      <p:pic>
        <p:nvPicPr>
          <p:cNvPr id="4" name="图片 54" descr="5-7"/>
          <p:cNvPicPr>
            <a:picLocks noChangeAspect="1"/>
          </p:cNvPicPr>
          <p:nvPr/>
        </p:nvPicPr>
        <p:blipFill>
          <a:blip r:embed="rId2"/>
          <a:stretch>
            <a:fillRect/>
          </a:stretch>
        </p:blipFill>
        <p:spPr>
          <a:xfrm>
            <a:off x="2583815" y="2693670"/>
            <a:ext cx="7024370" cy="3996055"/>
          </a:xfrm>
          <a:prstGeom prst="rect">
            <a:avLst/>
          </a:prstGeom>
          <a:ln>
            <a:solidFill>
              <a:srgbClr val="F784A5"/>
            </a:solidFill>
          </a:ln>
          <a:effectLst>
            <a:softEdge rad="3175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a:defRPr>
                <a:solidFill>
                  <a:schemeClr val="tx1"/>
                </a:solidFill>
                <a:latin typeface="Arial" panose="020B0604020202020204" pitchFamily="34" charset="0"/>
                <a:ea typeface="宋体" panose="02010600030101010101" pitchFamily="2" charset="-122"/>
              </a:defRPr>
            </a:lvl1pPr>
            <a:lvl2pPr marL="742950" indent="-285750" algn="l" defTabSz="457200">
              <a:defRPr>
                <a:solidFill>
                  <a:schemeClr val="tx1"/>
                </a:solidFill>
                <a:latin typeface="Arial" panose="020B0604020202020204" pitchFamily="34" charset="0"/>
                <a:ea typeface="宋体" panose="02010600030101010101" pitchFamily="2" charset="-122"/>
              </a:defRPr>
            </a:lvl2pPr>
            <a:lvl3pPr marL="1143000" indent="-228600" algn="l" defTabSz="457200">
              <a:defRPr>
                <a:solidFill>
                  <a:schemeClr val="tx1"/>
                </a:solidFill>
                <a:latin typeface="Arial" panose="020B0604020202020204" pitchFamily="34" charset="0"/>
                <a:ea typeface="宋体" panose="02010600030101010101" pitchFamily="2" charset="-122"/>
              </a:defRPr>
            </a:lvl3pPr>
            <a:lvl4pPr marL="1600200" indent="-228600" algn="l" defTabSz="457200">
              <a:defRPr>
                <a:solidFill>
                  <a:schemeClr val="tx1"/>
                </a:solidFill>
                <a:latin typeface="Arial" panose="020B0604020202020204" pitchFamily="34" charset="0"/>
                <a:ea typeface="宋体" panose="02010600030101010101" pitchFamily="2" charset="-122"/>
              </a:defRPr>
            </a:lvl4pPr>
            <a:lvl5pPr marL="2057400" indent="-228600" algn="l" defTabSz="457200">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A5E98FF5-FEAB-4E7F-8C43-192431B25E61}" type="slidenum">
              <a:rPr lang="en-US" altLang="zh-CN" sz="1200">
                <a:solidFill>
                  <a:schemeClr val="bg1"/>
                </a:solidFill>
                <a:latin typeface="Calibri" panose="020F0502020204030204" pitchFamily="34" charset="0"/>
              </a:rPr>
              <a:t>28</a:t>
            </a:fld>
            <a:endParaRPr lang="en-US" altLang="zh-CN" sz="1200">
              <a:solidFill>
                <a:schemeClr val="bg1"/>
              </a:solidFill>
              <a:latin typeface="Calibri" panose="020F0502020204030204" pitchFamily="34" charset="0"/>
            </a:endParaRPr>
          </a:p>
        </p:txBody>
      </p:sp>
      <p:sp>
        <p:nvSpPr>
          <p:cNvPr id="2" name="圆角矩形 1"/>
          <p:cNvSpPr/>
          <p:nvPr/>
        </p:nvSpPr>
        <p:spPr>
          <a:xfrm>
            <a:off x="743585" y="2313305"/>
            <a:ext cx="3679190" cy="2231390"/>
          </a:xfrm>
          <a:prstGeom prst="roundRect">
            <a:avLst/>
          </a:prstGeom>
          <a:solidFill>
            <a:srgbClr val="F78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t>社团挖掘和话题监控的互动模型</a:t>
            </a:r>
          </a:p>
        </p:txBody>
      </p:sp>
      <p:pic>
        <p:nvPicPr>
          <p:cNvPr id="3" name="图片 55" descr="5-8"/>
          <p:cNvPicPr>
            <a:picLocks noChangeAspect="1"/>
          </p:cNvPicPr>
          <p:nvPr/>
        </p:nvPicPr>
        <p:blipFill>
          <a:blip r:embed="rId2"/>
          <a:stretch>
            <a:fillRect/>
          </a:stretch>
        </p:blipFill>
        <p:spPr>
          <a:xfrm>
            <a:off x="4651375" y="1388110"/>
            <a:ext cx="6480810" cy="4587875"/>
          </a:xfrm>
          <a:prstGeom prst="rect">
            <a:avLst/>
          </a:prstGeom>
        </p:spPr>
      </p:pic>
      <p:sp>
        <p:nvSpPr>
          <p:cNvPr id="5" name="文本框 4"/>
          <p:cNvSpPr txBox="1"/>
          <p:nvPr/>
        </p:nvSpPr>
        <p:spPr>
          <a:xfrm>
            <a:off x="6271895" y="6210935"/>
            <a:ext cx="4201795" cy="457200"/>
          </a:xfrm>
          <a:prstGeom prst="rect">
            <a:avLst/>
          </a:prstGeom>
          <a:noFill/>
        </p:spPr>
        <p:txBody>
          <a:bodyPr wrap="square" rtlCol="0">
            <a:spAutoFit/>
          </a:bodyPr>
          <a:lstStyle/>
          <a:p>
            <a:r>
              <a:rPr lang="zh-CN" altLang="en-US" sz="2400" b="1"/>
              <a:t>个体概念和函数的示意图</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a:defRPr>
                <a:solidFill>
                  <a:schemeClr val="tx1"/>
                </a:solidFill>
                <a:latin typeface="Arial" panose="020B0604020202020204" pitchFamily="34" charset="0"/>
                <a:ea typeface="宋体" panose="02010600030101010101" pitchFamily="2" charset="-122"/>
              </a:defRPr>
            </a:lvl1pPr>
            <a:lvl2pPr marL="742950" indent="-285750" algn="l" defTabSz="457200">
              <a:defRPr>
                <a:solidFill>
                  <a:schemeClr val="tx1"/>
                </a:solidFill>
                <a:latin typeface="Arial" panose="020B0604020202020204" pitchFamily="34" charset="0"/>
                <a:ea typeface="宋体" panose="02010600030101010101" pitchFamily="2" charset="-122"/>
              </a:defRPr>
            </a:lvl2pPr>
            <a:lvl3pPr marL="1143000" indent="-228600" algn="l" defTabSz="457200">
              <a:defRPr>
                <a:solidFill>
                  <a:schemeClr val="tx1"/>
                </a:solidFill>
                <a:latin typeface="Arial" panose="020B0604020202020204" pitchFamily="34" charset="0"/>
                <a:ea typeface="宋体" panose="02010600030101010101" pitchFamily="2" charset="-122"/>
              </a:defRPr>
            </a:lvl3pPr>
            <a:lvl4pPr marL="1600200" indent="-228600" algn="l" defTabSz="457200">
              <a:defRPr>
                <a:solidFill>
                  <a:schemeClr val="tx1"/>
                </a:solidFill>
                <a:latin typeface="Arial" panose="020B0604020202020204" pitchFamily="34" charset="0"/>
                <a:ea typeface="宋体" panose="02010600030101010101" pitchFamily="2" charset="-122"/>
              </a:defRPr>
            </a:lvl4pPr>
            <a:lvl5pPr marL="2057400" indent="-228600" algn="l" defTabSz="457200">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A5E98FF5-FEAB-4E7F-8C43-192431B25E61}" type="slidenum">
              <a:rPr lang="en-US" altLang="zh-CN" sz="1200">
                <a:solidFill>
                  <a:schemeClr val="bg1"/>
                </a:solidFill>
                <a:latin typeface="Calibri" panose="020F0502020204030204" pitchFamily="34" charset="0"/>
              </a:rPr>
              <a:t>29</a:t>
            </a:fld>
            <a:endParaRPr lang="en-US" altLang="zh-CN" sz="1200">
              <a:solidFill>
                <a:schemeClr val="bg1"/>
              </a:solidFill>
              <a:latin typeface="Calibri" panose="020F0502020204030204" pitchFamily="34" charset="0"/>
            </a:endParaRPr>
          </a:p>
        </p:txBody>
      </p:sp>
      <p:graphicFrame>
        <p:nvGraphicFramePr>
          <p:cNvPr id="79" name="对象 78">
            <a:hlinkClick r:id="" action="ppaction://ole?verb=0"/>
          </p:cNvPr>
          <p:cNvGraphicFramePr>
            <a:graphicFrameLocks noChangeAspect="1"/>
          </p:cNvGraphicFramePr>
          <p:nvPr/>
        </p:nvGraphicFramePr>
        <p:xfrm>
          <a:off x="687070" y="1416050"/>
          <a:ext cx="7623810" cy="542290"/>
        </p:xfrm>
        <a:graphic>
          <a:graphicData uri="http://schemas.openxmlformats.org/presentationml/2006/ole">
            <mc:AlternateContent xmlns:mc="http://schemas.openxmlformats.org/markup-compatibility/2006">
              <mc:Choice xmlns:v="urn:schemas-microsoft-com:vml" Requires="v">
                <p:oleObj spid="_x0000_s1029" r:id="rId3" imgW="3035300" imgH="215900" progId="Equation.KSEE3">
                  <p:embed/>
                </p:oleObj>
              </mc:Choice>
              <mc:Fallback>
                <p:oleObj r:id="rId3" imgW="3035300" imgH="215900" progId="Equation.KSEE3">
                  <p:embed/>
                  <p:pic>
                    <p:nvPicPr>
                      <p:cNvPr id="0" name="图片 1024"/>
                      <p:cNvPicPr/>
                      <p:nvPr/>
                    </p:nvPicPr>
                    <p:blipFill>
                      <a:blip r:embed="rId4"/>
                      <a:stretch>
                        <a:fillRect/>
                      </a:stretch>
                    </p:blipFill>
                    <p:spPr>
                      <a:xfrm>
                        <a:off x="687070" y="1416050"/>
                        <a:ext cx="7623810" cy="542290"/>
                      </a:xfrm>
                      <a:prstGeom prst="rect">
                        <a:avLst/>
                      </a:prstGeom>
                    </p:spPr>
                  </p:pic>
                </p:oleObj>
              </mc:Fallback>
            </mc:AlternateContent>
          </a:graphicData>
        </a:graphic>
      </p:graphicFrame>
      <p:pic>
        <p:nvPicPr>
          <p:cNvPr id="80" name="图片 56" descr="5-9"/>
          <p:cNvPicPr>
            <a:picLocks noChangeAspect="1"/>
          </p:cNvPicPr>
          <p:nvPr/>
        </p:nvPicPr>
        <p:blipFill>
          <a:blip r:embed="rId5" cstate="print"/>
          <a:stretch>
            <a:fillRect/>
          </a:stretch>
        </p:blipFill>
        <p:spPr>
          <a:xfrm>
            <a:off x="2934335" y="2047240"/>
            <a:ext cx="6322695" cy="4476115"/>
          </a:xfrm>
          <a:prstGeom prst="rect">
            <a:avLst/>
          </a:prstGeom>
          <a:effectLst>
            <a:softEdge rad="31750"/>
          </a:effectLst>
        </p:spPr>
      </p:pic>
      <p:sp>
        <p:nvSpPr>
          <p:cNvPr id="81" name="文本框 80"/>
          <p:cNvSpPr txBox="1"/>
          <p:nvPr/>
        </p:nvSpPr>
        <p:spPr>
          <a:xfrm>
            <a:off x="4395470" y="6481445"/>
            <a:ext cx="3950970" cy="365760"/>
          </a:xfrm>
          <a:prstGeom prst="rect">
            <a:avLst/>
          </a:prstGeom>
          <a:noFill/>
        </p:spPr>
        <p:txBody>
          <a:bodyPr wrap="square" rtlCol="0">
            <a:spAutoFit/>
          </a:bodyPr>
          <a:lstStyle/>
          <a:p>
            <a:r>
              <a:rPr lang="zh-CN" altLang="en-US"/>
              <a:t>社团挖掘和话题监控的二分图模型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概述</a:t>
            </a:r>
            <a:endPar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a:defRPr>
                <a:solidFill>
                  <a:schemeClr val="tx1"/>
                </a:solidFill>
                <a:latin typeface="Arial" panose="020B0604020202020204" pitchFamily="34" charset="0"/>
                <a:ea typeface="宋体" panose="02010600030101010101" pitchFamily="2" charset="-122"/>
              </a:defRPr>
            </a:lvl1pPr>
            <a:lvl2pPr marL="742950" indent="-285750" algn="l" defTabSz="457200">
              <a:defRPr>
                <a:solidFill>
                  <a:schemeClr val="tx1"/>
                </a:solidFill>
                <a:latin typeface="Arial" panose="020B0604020202020204" pitchFamily="34" charset="0"/>
                <a:ea typeface="宋体" panose="02010600030101010101" pitchFamily="2" charset="-122"/>
              </a:defRPr>
            </a:lvl2pPr>
            <a:lvl3pPr marL="1143000" indent="-228600" algn="l" defTabSz="457200">
              <a:defRPr>
                <a:solidFill>
                  <a:schemeClr val="tx1"/>
                </a:solidFill>
                <a:latin typeface="Arial" panose="020B0604020202020204" pitchFamily="34" charset="0"/>
                <a:ea typeface="宋体" panose="02010600030101010101" pitchFamily="2" charset="-122"/>
              </a:defRPr>
            </a:lvl3pPr>
            <a:lvl4pPr marL="1600200" indent="-228600" algn="l" defTabSz="457200">
              <a:defRPr>
                <a:solidFill>
                  <a:schemeClr val="tx1"/>
                </a:solidFill>
                <a:latin typeface="Arial" panose="020B0604020202020204" pitchFamily="34" charset="0"/>
                <a:ea typeface="宋体" panose="02010600030101010101" pitchFamily="2" charset="-122"/>
              </a:defRPr>
            </a:lvl4pPr>
            <a:lvl5pPr marL="2057400" indent="-228600" algn="l" defTabSz="457200">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A5E98FF5-FEAB-4E7F-8C43-192431B25E61}" type="slidenum">
              <a:rPr lang="en-US" altLang="zh-CN" sz="1200">
                <a:solidFill>
                  <a:schemeClr val="bg1"/>
                </a:solidFill>
                <a:latin typeface="Calibri" panose="020F0502020204030204" pitchFamily="34" charset="0"/>
              </a:rPr>
              <a:t>30</a:t>
            </a:fld>
            <a:endParaRPr lang="en-US" altLang="zh-CN" sz="1200">
              <a:solidFill>
                <a:schemeClr val="bg1"/>
              </a:solidFill>
              <a:latin typeface="Calibri" panose="020F0502020204030204" pitchFamily="34" charset="0"/>
            </a:endParaRPr>
          </a:p>
        </p:txBody>
      </p:sp>
      <p:cxnSp>
        <p:nvCxnSpPr>
          <p:cNvPr id="2" name="直接连接符 1"/>
          <p:cNvCxnSpPr/>
          <p:nvPr/>
        </p:nvCxnSpPr>
        <p:spPr>
          <a:xfrm>
            <a:off x="701487" y="240111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12"/>
          <p:cNvSpPr txBox="1"/>
          <p:nvPr/>
        </p:nvSpPr>
        <p:spPr>
          <a:xfrm>
            <a:off x="607695" y="2462530"/>
            <a:ext cx="4462145" cy="24917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a:t>       </a:t>
            </a:r>
            <a:r>
              <a:rPr lang="zh-CN" altLang="en-US" sz="1800" dirty="0"/>
              <a:t>在静态模型中增加时间维就可以得到社团演变和话题演变的动态互动模型，即把上面讨论的各个概念，比如P、O、C和H都放入到一个事件空间来考虑，那么它们都是动态变化的。特别地，社团跟踪和话题跟踪的任务就是找出不同时刻的社团、话题之间的关系，模型见右图：</a:t>
            </a:r>
          </a:p>
        </p:txBody>
      </p:sp>
      <p:sp>
        <p:nvSpPr>
          <p:cNvPr id="4" name="矩形 3"/>
          <p:cNvSpPr/>
          <p:nvPr/>
        </p:nvSpPr>
        <p:spPr>
          <a:xfrm>
            <a:off x="6642020" y="5520693"/>
            <a:ext cx="3840480" cy="365760"/>
          </a:xfrm>
          <a:prstGeom prst="rect">
            <a:avLst/>
          </a:prstGeom>
        </p:spPr>
        <p:txBody>
          <a:bodyPr wrap="none">
            <a:spAutoFit/>
          </a:bodyPr>
          <a:lstStyle/>
          <a:p>
            <a:pPr algn="l"/>
            <a:r>
              <a:rPr altLang="zh-CN" dirty="0"/>
              <a:t>社团演变和话题演变动态互动模型图</a:t>
            </a:r>
          </a:p>
        </p:txBody>
      </p:sp>
      <p:cxnSp>
        <p:nvCxnSpPr>
          <p:cNvPr id="162" name="直接连接符 161"/>
          <p:cNvCxnSpPr/>
          <p:nvPr/>
        </p:nvCxnSpPr>
        <p:spPr>
          <a:xfrm>
            <a:off x="683466" y="5033661"/>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图片 57" descr="5-10"/>
          <p:cNvPicPr>
            <a:picLocks noChangeAspect="1"/>
          </p:cNvPicPr>
          <p:nvPr/>
        </p:nvPicPr>
        <p:blipFill>
          <a:blip r:embed="rId2"/>
          <a:stretch>
            <a:fillRect/>
          </a:stretch>
        </p:blipFill>
        <p:spPr>
          <a:xfrm>
            <a:off x="5145405" y="1976120"/>
            <a:ext cx="6282055" cy="33083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a:defRPr>
                <a:solidFill>
                  <a:schemeClr val="tx1"/>
                </a:solidFill>
                <a:latin typeface="Arial" panose="020B0604020202020204" pitchFamily="34" charset="0"/>
                <a:ea typeface="宋体" panose="02010600030101010101" pitchFamily="2" charset="-122"/>
              </a:defRPr>
            </a:lvl1pPr>
            <a:lvl2pPr marL="742950" indent="-285750" algn="l" defTabSz="457200">
              <a:defRPr>
                <a:solidFill>
                  <a:schemeClr val="tx1"/>
                </a:solidFill>
                <a:latin typeface="Arial" panose="020B0604020202020204" pitchFamily="34" charset="0"/>
                <a:ea typeface="宋体" panose="02010600030101010101" pitchFamily="2" charset="-122"/>
              </a:defRPr>
            </a:lvl2pPr>
            <a:lvl3pPr marL="1143000" indent="-228600" algn="l" defTabSz="457200">
              <a:defRPr>
                <a:solidFill>
                  <a:schemeClr val="tx1"/>
                </a:solidFill>
                <a:latin typeface="Arial" panose="020B0604020202020204" pitchFamily="34" charset="0"/>
                <a:ea typeface="宋体" panose="02010600030101010101" pitchFamily="2" charset="-122"/>
              </a:defRPr>
            </a:lvl3pPr>
            <a:lvl4pPr marL="1600200" indent="-228600" algn="l" defTabSz="457200">
              <a:defRPr>
                <a:solidFill>
                  <a:schemeClr val="tx1"/>
                </a:solidFill>
                <a:latin typeface="Arial" panose="020B0604020202020204" pitchFamily="34" charset="0"/>
                <a:ea typeface="宋体" panose="02010600030101010101" pitchFamily="2" charset="-122"/>
              </a:defRPr>
            </a:lvl4pPr>
            <a:lvl5pPr marL="2057400" indent="-228600" algn="l" defTabSz="457200">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A5E98FF5-FEAB-4E7F-8C43-192431B25E61}" type="slidenum">
              <a:rPr lang="en-US" altLang="zh-CN" sz="1200">
                <a:solidFill>
                  <a:schemeClr val="bg1"/>
                </a:solidFill>
                <a:latin typeface="Calibri" panose="020F0502020204030204" pitchFamily="34" charset="0"/>
              </a:rPr>
              <a:t>31</a:t>
            </a:fld>
            <a:endParaRPr lang="en-US" altLang="zh-CN" sz="1200">
              <a:solidFill>
                <a:schemeClr val="bg1"/>
              </a:solidFill>
              <a:latin typeface="Calibri" panose="020F0502020204030204" pitchFamily="34" charset="0"/>
            </a:endParaRPr>
          </a:p>
        </p:txBody>
      </p:sp>
      <p:pic>
        <p:nvPicPr>
          <p:cNvPr id="7"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570" y="1301115"/>
            <a:ext cx="4992370" cy="5426710"/>
          </a:xfrm>
          <a:prstGeom prst="rect">
            <a:avLst/>
          </a:prstGeom>
        </p:spPr>
      </p:pic>
      <p:sp>
        <p:nvSpPr>
          <p:cNvPr id="8" name="文本框 7"/>
          <p:cNvSpPr txBox="1"/>
          <p:nvPr/>
        </p:nvSpPr>
        <p:spPr>
          <a:xfrm>
            <a:off x="2035810" y="1823085"/>
            <a:ext cx="914400" cy="4321175"/>
          </a:xfrm>
          <a:prstGeom prst="rect">
            <a:avLst/>
          </a:prstGeom>
          <a:noFill/>
          <a:ln>
            <a:solidFill>
              <a:schemeClr val="tx1">
                <a:lumMod val="95000"/>
                <a:lumOff val="5000"/>
              </a:schemeClr>
            </a:solidFill>
          </a:ln>
        </p:spPr>
        <p:txBody>
          <a:bodyPr vert="eaVert" wrap="square" rtlCol="0">
            <a:spAutoFit/>
          </a:bodyPr>
          <a:lstStyle/>
          <a:p>
            <a:pPr algn="ctr"/>
            <a:r>
              <a:rPr lang="zh-CN"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进行文摘方法</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发展趋势</a:t>
            </a:r>
            <a:endPar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服务器 成本”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TextBox 101"/>
          <p:cNvSpPr txBox="1"/>
          <p:nvPr/>
        </p:nvSpPr>
        <p:spPr>
          <a:xfrm>
            <a:off x="5158714" y="2339318"/>
            <a:ext cx="2697480" cy="625475"/>
          </a:xfrm>
          <a:prstGeom prst="rect">
            <a:avLst/>
          </a:prstGeom>
          <a:noFill/>
        </p:spPr>
        <p:txBody>
          <a:bodyPr wrap="none" rtlCol="0">
            <a:spAutoFit/>
          </a:bodyPr>
          <a:lstStyle/>
          <a:p>
            <a:pPr algn="ctr"/>
            <a:r>
              <a:rPr lang="en-US" altLang="zh-CN" dirty="0" smtClean="0">
                <a:ln w="13462">
                  <a:solidFill>
                    <a:srgbClr val="7030A0"/>
                  </a:solidFill>
                  <a:prstDash val="solid"/>
                </a:ln>
                <a:solidFill>
                  <a:schemeClr val="tx1">
                    <a:lumMod val="85000"/>
                    <a:lumOff val="15000"/>
                  </a:schemeClr>
                </a:solidFill>
                <a:effectLst>
                  <a:outerShdw dist="38100" dir="2700000" algn="bl" rotWithShape="0">
                    <a:schemeClr val="accent5"/>
                  </a:outerShdw>
                </a:effectLst>
                <a:latin typeface="Kozuka Gothic Pro R" pitchFamily="34" charset="-128"/>
                <a:ea typeface="Kozuka Gothic Pro R" pitchFamily="34" charset="-128"/>
                <a:sym typeface="+mn-ea"/>
              </a:rPr>
              <a:t>③网络结构和网络行为是</a:t>
            </a:r>
          </a:p>
          <a:p>
            <a:pPr algn="ctr"/>
            <a:r>
              <a:rPr lang="en-US" altLang="zh-CN" sz="1600" dirty="0" smtClean="0">
                <a:ln w="13462">
                  <a:solidFill>
                    <a:srgbClr val="7030A0"/>
                  </a:solidFill>
                  <a:prstDash val="solid"/>
                </a:ln>
                <a:solidFill>
                  <a:schemeClr val="tx1">
                    <a:lumMod val="85000"/>
                    <a:lumOff val="15000"/>
                  </a:schemeClr>
                </a:solidFill>
                <a:effectLst>
                  <a:outerShdw dist="38100" dir="2700000" algn="bl" rotWithShape="0">
                    <a:schemeClr val="accent5"/>
                  </a:outerShdw>
                </a:effectLst>
                <a:latin typeface="Kozuka Gothic Pro R" pitchFamily="34" charset="-128"/>
                <a:ea typeface="Kozuka Gothic Pro R" pitchFamily="34" charset="-128"/>
                <a:sym typeface="+mn-ea"/>
              </a:rPr>
              <a:t>如何影响节点重要性评价</a:t>
            </a:r>
          </a:p>
        </p:txBody>
      </p:sp>
      <p:sp>
        <p:nvSpPr>
          <p:cNvPr id="35" name="任意多边形 34"/>
          <p:cNvSpPr/>
          <p:nvPr/>
        </p:nvSpPr>
        <p:spPr>
          <a:xfrm>
            <a:off x="3674019" y="3505291"/>
            <a:ext cx="4461127" cy="1220572"/>
          </a:xfrm>
          <a:custGeom>
            <a:avLst/>
            <a:gdLst>
              <a:gd name="connsiteX0" fmla="*/ 0 w 7025"/>
              <a:gd name="connsiteY0" fmla="*/ 23 h 1922"/>
              <a:gd name="connsiteX1" fmla="*/ 2217 w 7025"/>
              <a:gd name="connsiteY1" fmla="*/ 1897 h 1922"/>
              <a:gd name="connsiteX2" fmla="*/ 4434 w 7025"/>
              <a:gd name="connsiteY2" fmla="*/ 0 h 1922"/>
              <a:gd name="connsiteX3" fmla="*/ 6720 w 7025"/>
              <a:gd name="connsiteY3" fmla="*/ 1897 h 1922"/>
              <a:gd name="connsiteX4" fmla="*/ 6950 w 7025"/>
              <a:gd name="connsiteY4" fmla="*/ 1767 h 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5" h="1922">
                <a:moveTo>
                  <a:pt x="0" y="23"/>
                </a:moveTo>
                <a:cubicBezTo>
                  <a:pt x="739" y="962"/>
                  <a:pt x="1478" y="1901"/>
                  <a:pt x="2217" y="1897"/>
                </a:cubicBezTo>
                <a:cubicBezTo>
                  <a:pt x="2956" y="1893"/>
                  <a:pt x="3684" y="0"/>
                  <a:pt x="4434" y="0"/>
                </a:cubicBezTo>
                <a:cubicBezTo>
                  <a:pt x="5185" y="0"/>
                  <a:pt x="5973" y="1897"/>
                  <a:pt x="6720" y="1897"/>
                </a:cubicBezTo>
                <a:cubicBezTo>
                  <a:pt x="7467" y="1897"/>
                  <a:pt x="6558" y="2007"/>
                  <a:pt x="6950" y="1767"/>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endParaRPr>
          </a:p>
        </p:txBody>
      </p:sp>
      <p:grpSp>
        <p:nvGrpSpPr>
          <p:cNvPr id="4" name="组合 3"/>
          <p:cNvGrpSpPr/>
          <p:nvPr/>
        </p:nvGrpSpPr>
        <p:grpSpPr>
          <a:xfrm>
            <a:off x="4523981" y="4121391"/>
            <a:ext cx="1139038" cy="1139038"/>
            <a:chOff x="2591676" y="2836786"/>
            <a:chExt cx="1139038" cy="1139038"/>
          </a:xfrm>
          <a:blipFill rotWithShape="1">
            <a:blip r:embed="rId3"/>
            <a:stretch>
              <a:fillRect/>
            </a:stretch>
          </a:blipFill>
        </p:grpSpPr>
        <p:grpSp>
          <p:nvGrpSpPr>
            <p:cNvPr id="5" name="组合 4"/>
            <p:cNvGrpSpPr/>
            <p:nvPr/>
          </p:nvGrpSpPr>
          <p:grpSpPr>
            <a:xfrm>
              <a:off x="2591676" y="2836786"/>
              <a:ext cx="1139038" cy="1139038"/>
              <a:chOff x="304800" y="673100"/>
              <a:chExt cx="4000500" cy="4000500"/>
            </a:xfrm>
            <a:grpFill/>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8" name="椭圆 7"/>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9" name="TextBox 134"/>
            <p:cNvSpPr txBox="1"/>
            <p:nvPr/>
          </p:nvSpPr>
          <p:spPr>
            <a:xfrm>
              <a:off x="2870089" y="3052362"/>
              <a:ext cx="309880" cy="707390"/>
            </a:xfrm>
            <a:prstGeom prst="rect">
              <a:avLst/>
            </a:prstGeom>
            <a:grpFill/>
          </p:spPr>
          <p:txBody>
            <a:bodyPr wrap="none" rtlCol="0">
              <a:spAutoFit/>
            </a:bodyPr>
            <a:lstStyle/>
            <a:p>
              <a:endParaRPr lang="zh-CN" altLang="en-US" sz="4000" dirty="0">
                <a:solidFill>
                  <a:srgbClr val="1A3F6C"/>
                </a:solidFill>
                <a:latin typeface="Watford DB" pitchFamily="2" charset="0"/>
                <a:ea typeface="造字工房劲黑（非商用）常规体" pitchFamily="50" charset="-122"/>
              </a:endParaRPr>
            </a:p>
          </p:txBody>
        </p:sp>
      </p:grpSp>
      <p:grpSp>
        <p:nvGrpSpPr>
          <p:cNvPr id="11" name="组合 10"/>
          <p:cNvGrpSpPr/>
          <p:nvPr/>
        </p:nvGrpSpPr>
        <p:grpSpPr>
          <a:xfrm>
            <a:off x="5934786" y="2945757"/>
            <a:ext cx="1139038" cy="1139038"/>
            <a:chOff x="4002481" y="1661152"/>
            <a:chExt cx="1139038" cy="1139038"/>
          </a:xfrm>
          <a:blipFill rotWithShape="1">
            <a:blip r:embed="rId4"/>
            <a:stretch>
              <a:fillRect/>
            </a:stretch>
          </a:blipFill>
        </p:grpSpPr>
        <p:grpSp>
          <p:nvGrpSpPr>
            <p:cNvPr id="12" name="组合 11"/>
            <p:cNvGrpSpPr/>
            <p:nvPr/>
          </p:nvGrpSpPr>
          <p:grpSpPr>
            <a:xfrm>
              <a:off x="4002481" y="1661152"/>
              <a:ext cx="1139038" cy="1139038"/>
              <a:chOff x="304800" y="673100"/>
              <a:chExt cx="4000500" cy="4000500"/>
            </a:xfrm>
            <a:grpFill/>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4" name="椭圆 1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5" name="TextBox 135"/>
            <p:cNvSpPr txBox="1"/>
            <p:nvPr/>
          </p:nvSpPr>
          <p:spPr>
            <a:xfrm>
              <a:off x="4280894" y="1876728"/>
              <a:ext cx="309880" cy="707390"/>
            </a:xfrm>
            <a:prstGeom prst="rect">
              <a:avLst/>
            </a:prstGeom>
            <a:grpFill/>
          </p:spPr>
          <p:txBody>
            <a:bodyPr wrap="none" rtlCol="0">
              <a:spAutoFit/>
            </a:bodyPr>
            <a:lstStyle/>
            <a:p>
              <a:endParaRPr lang="zh-CN" altLang="en-US" sz="4000" dirty="0">
                <a:solidFill>
                  <a:srgbClr val="1A3F6C"/>
                </a:solidFill>
                <a:latin typeface="Watford DB" pitchFamily="2" charset="0"/>
                <a:ea typeface="造字工房劲黑（非商用）常规体" pitchFamily="50" charset="-122"/>
              </a:endParaRPr>
            </a:p>
          </p:txBody>
        </p:sp>
      </p:grpSp>
      <p:grpSp>
        <p:nvGrpSpPr>
          <p:cNvPr id="16" name="组合 15"/>
          <p:cNvGrpSpPr/>
          <p:nvPr/>
        </p:nvGrpSpPr>
        <p:grpSpPr>
          <a:xfrm>
            <a:off x="7345591" y="4121391"/>
            <a:ext cx="1139038" cy="1139038"/>
            <a:chOff x="5413286" y="2836786"/>
            <a:chExt cx="1139038" cy="1139038"/>
          </a:xfrm>
          <a:blipFill rotWithShape="1">
            <a:blip r:embed="rId5"/>
            <a:stretch>
              <a:fillRect/>
            </a:stretch>
          </a:blipFill>
        </p:grpSpPr>
        <p:grpSp>
          <p:nvGrpSpPr>
            <p:cNvPr id="17" name="组合 16"/>
            <p:cNvGrpSpPr/>
            <p:nvPr/>
          </p:nvGrpSpPr>
          <p:grpSpPr>
            <a:xfrm>
              <a:off x="5413286" y="2836786"/>
              <a:ext cx="1139038" cy="1139038"/>
              <a:chOff x="304800" y="673100"/>
              <a:chExt cx="4000500" cy="4000500"/>
            </a:xfrm>
            <a:grpFill/>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9" name="椭圆 18"/>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20" name="TextBox 136"/>
            <p:cNvSpPr txBox="1"/>
            <p:nvPr/>
          </p:nvSpPr>
          <p:spPr>
            <a:xfrm>
              <a:off x="5691699" y="3052362"/>
              <a:ext cx="309880" cy="707390"/>
            </a:xfrm>
            <a:prstGeom prst="rect">
              <a:avLst/>
            </a:prstGeom>
            <a:grpFill/>
          </p:spPr>
          <p:txBody>
            <a:bodyPr wrap="none" rtlCol="0">
              <a:spAutoFit/>
            </a:bodyPr>
            <a:lstStyle/>
            <a:p>
              <a:endParaRPr lang="zh-CN" altLang="en-US" sz="4000" dirty="0">
                <a:solidFill>
                  <a:srgbClr val="1A3F6C"/>
                </a:solidFill>
                <a:latin typeface="Watford DB" pitchFamily="2" charset="0"/>
                <a:ea typeface="造字工房劲黑（非商用）常规体" pitchFamily="50" charset="-122"/>
              </a:endParaRPr>
            </a:p>
          </p:txBody>
        </p:sp>
      </p:grpSp>
      <p:sp>
        <p:nvSpPr>
          <p:cNvPr id="149" name="TextBox 148"/>
          <p:cNvSpPr txBox="1"/>
          <p:nvPr/>
        </p:nvSpPr>
        <p:spPr>
          <a:xfrm>
            <a:off x="2655770" y="2450535"/>
            <a:ext cx="2011680" cy="349250"/>
          </a:xfrm>
          <a:prstGeom prst="rect">
            <a:avLst/>
          </a:prstGeom>
          <a:noFill/>
        </p:spPr>
        <p:txBody>
          <a:bodyPr wrap="none" rtlCol="0">
            <a:spAutoFit/>
          </a:bodyPr>
          <a:lstStyle/>
          <a:p>
            <a:pPr algn="ctr"/>
            <a:r>
              <a:rPr lang="en-US" altLang="zh-CN" sz="1600" dirty="0">
                <a:ln w="13462">
                  <a:solidFill>
                    <a:srgbClr val="7030A0"/>
                  </a:solidFill>
                  <a:prstDash val="solid"/>
                </a:ln>
                <a:solidFill>
                  <a:schemeClr val="tx1">
                    <a:lumMod val="85000"/>
                    <a:lumOff val="15000"/>
                  </a:schemeClr>
                </a:solidFill>
                <a:effectLst>
                  <a:outerShdw dist="38100" dir="2700000" algn="bl" rotWithShape="0">
                    <a:schemeClr val="accent5"/>
                  </a:outerShdw>
                </a:effectLst>
                <a:latin typeface="Kozuka Gothic Pro R" pitchFamily="34" charset="-128"/>
                <a:ea typeface="Kozuka Gothic Pro R" pitchFamily="34" charset="-128"/>
                <a:sym typeface="+mn-ea"/>
              </a:rPr>
              <a:t>①</a:t>
            </a:r>
            <a:r>
              <a:rPr lang="zh-CN" altLang="en-US" sz="1600" dirty="0">
                <a:ln w="13462">
                  <a:solidFill>
                    <a:srgbClr val="7030A0"/>
                  </a:solidFill>
                  <a:prstDash val="solid"/>
                </a:ln>
                <a:solidFill>
                  <a:schemeClr val="tx1">
                    <a:lumMod val="85000"/>
                    <a:lumOff val="15000"/>
                  </a:schemeClr>
                </a:solidFill>
                <a:effectLst>
                  <a:outerShdw dist="38100" dir="2700000" algn="bl" rotWithShape="0">
                    <a:schemeClr val="accent5"/>
                  </a:outerShdw>
                </a:effectLst>
                <a:latin typeface="Kozuka Gothic Pro R" pitchFamily="34" charset="-128"/>
                <a:ea typeface="宋体" panose="02010600030101010101" pitchFamily="2" charset="-122"/>
                <a:sym typeface="+mn-ea"/>
              </a:rPr>
              <a:t>节点重要性的定义</a:t>
            </a:r>
          </a:p>
        </p:txBody>
      </p:sp>
      <p:sp>
        <p:nvSpPr>
          <p:cNvPr id="150" name="TextBox 149"/>
          <p:cNvSpPr txBox="1"/>
          <p:nvPr/>
        </p:nvSpPr>
        <p:spPr>
          <a:xfrm>
            <a:off x="3863490" y="5729727"/>
            <a:ext cx="2418080" cy="349250"/>
          </a:xfrm>
          <a:prstGeom prst="rect">
            <a:avLst/>
          </a:prstGeom>
          <a:noFill/>
        </p:spPr>
        <p:txBody>
          <a:bodyPr wrap="none" rtlCol="0">
            <a:spAutoFit/>
          </a:bodyPr>
          <a:lstStyle/>
          <a:p>
            <a:pPr algn="ctr"/>
            <a:r>
              <a:rPr lang="en-US" altLang="zh-CN" sz="1600" dirty="0" smtClean="0">
                <a:ln w="13462">
                  <a:solidFill>
                    <a:srgbClr val="7030A0"/>
                  </a:solidFill>
                  <a:prstDash val="solid"/>
                </a:ln>
                <a:solidFill>
                  <a:srgbClr val="FF0000"/>
                </a:solidFill>
                <a:effectLst>
                  <a:outerShdw dist="38100" dir="2700000" algn="bl" rotWithShape="0">
                    <a:schemeClr val="accent5"/>
                  </a:outerShdw>
                </a:effectLst>
                <a:latin typeface="Kozuka Gothic Pro R" pitchFamily="34" charset="-128"/>
                <a:ea typeface="Kozuka Gothic Pro R" pitchFamily="34" charset="-128"/>
                <a:sym typeface="+mn-ea"/>
              </a:rPr>
              <a:t>②各种指标间的内在联系</a:t>
            </a:r>
          </a:p>
        </p:txBody>
      </p:sp>
      <p:sp>
        <p:nvSpPr>
          <p:cNvPr id="151" name="TextBox 150"/>
          <p:cNvSpPr txBox="1"/>
          <p:nvPr/>
        </p:nvSpPr>
        <p:spPr>
          <a:xfrm>
            <a:off x="6467723" y="5702583"/>
            <a:ext cx="3027680" cy="562610"/>
          </a:xfrm>
          <a:prstGeom prst="rect">
            <a:avLst/>
          </a:prstGeom>
          <a:noFill/>
        </p:spPr>
        <p:txBody>
          <a:bodyPr wrap="none" rtlCol="0">
            <a:spAutoFit/>
          </a:bodyPr>
          <a:lstStyle/>
          <a:p>
            <a:pPr algn="ctr"/>
            <a:r>
              <a:rPr lang="en-US" altLang="zh-CN" sz="1600" dirty="0" smtClean="0">
                <a:ln w="13462">
                  <a:solidFill>
                    <a:srgbClr val="7030A0"/>
                  </a:solidFill>
                  <a:prstDash val="solid"/>
                </a:ln>
                <a:solidFill>
                  <a:schemeClr val="tx1">
                    <a:lumMod val="85000"/>
                    <a:lumOff val="15000"/>
                  </a:schemeClr>
                </a:solidFill>
                <a:effectLst>
                  <a:outerShdw dist="38100" dir="2700000" algn="bl" rotWithShape="0">
                    <a:schemeClr val="accent5"/>
                  </a:outerShdw>
                </a:effectLst>
                <a:latin typeface="Kozuka Gothic Pro R" pitchFamily="34" charset="-128"/>
                <a:ea typeface="Kozuka Gothic Pro R" pitchFamily="34" charset="-128"/>
                <a:sym typeface="+mn-ea"/>
              </a:rPr>
              <a:t>④如何在这种具有大数据特征的</a:t>
            </a:r>
          </a:p>
          <a:p>
            <a:pPr algn="ctr"/>
            <a:r>
              <a:rPr lang="en-US" altLang="zh-CN" sz="1400" dirty="0" smtClean="0">
                <a:ln w="13462">
                  <a:solidFill>
                    <a:srgbClr val="7030A0"/>
                  </a:solidFill>
                  <a:prstDash val="solid"/>
                </a:ln>
                <a:solidFill>
                  <a:schemeClr val="tx1">
                    <a:lumMod val="85000"/>
                    <a:lumOff val="15000"/>
                  </a:schemeClr>
                </a:solidFill>
                <a:effectLst>
                  <a:outerShdw dist="38100" dir="2700000" algn="bl" rotWithShape="0">
                    <a:schemeClr val="accent5"/>
                  </a:outerShdw>
                </a:effectLst>
                <a:latin typeface="Kozuka Gothic Pro R" pitchFamily="34" charset="-128"/>
                <a:ea typeface="Kozuka Gothic Pro R" pitchFamily="34" charset="-128"/>
                <a:sym typeface="+mn-ea"/>
              </a:rPr>
              <a:t>时变网络中对节点重要性排名</a:t>
            </a:r>
          </a:p>
        </p:txBody>
      </p:sp>
      <p:grpSp>
        <p:nvGrpSpPr>
          <p:cNvPr id="21" name="组合 20"/>
          <p:cNvGrpSpPr/>
          <p:nvPr/>
        </p:nvGrpSpPr>
        <p:grpSpPr>
          <a:xfrm>
            <a:off x="3113176" y="2945757"/>
            <a:ext cx="1139038" cy="1139038"/>
            <a:chOff x="1180871" y="1661152"/>
            <a:chExt cx="1139038" cy="1139038"/>
          </a:xfrm>
          <a:blipFill rotWithShape="1">
            <a:blip r:embed="rId6"/>
            <a:stretch>
              <a:fillRect/>
            </a:stretch>
          </a:blipFill>
        </p:grpSpPr>
        <p:grpSp>
          <p:nvGrpSpPr>
            <p:cNvPr id="22" name="组合 21"/>
            <p:cNvGrpSpPr/>
            <p:nvPr/>
          </p:nvGrpSpPr>
          <p:grpSpPr>
            <a:xfrm>
              <a:off x="1180871" y="1661152"/>
              <a:ext cx="1139038" cy="1139038"/>
              <a:chOff x="304800" y="673100"/>
              <a:chExt cx="4000500" cy="4000500"/>
            </a:xfrm>
            <a:grpFill/>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7" name="椭圆 26"/>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28" name="TextBox 133"/>
            <p:cNvSpPr txBox="1"/>
            <p:nvPr/>
          </p:nvSpPr>
          <p:spPr>
            <a:xfrm>
              <a:off x="1459284" y="1876728"/>
              <a:ext cx="309880" cy="707390"/>
            </a:xfrm>
            <a:prstGeom prst="rect">
              <a:avLst/>
            </a:prstGeom>
            <a:grpFill/>
          </p:spPr>
          <p:txBody>
            <a:bodyPr wrap="none" rtlCol="0">
              <a:spAutoFit/>
            </a:bodyPr>
            <a:lstStyle/>
            <a:p>
              <a:endParaRPr lang="zh-CN" altLang="en-US" sz="4000" dirty="0">
                <a:solidFill>
                  <a:srgbClr val="1A3F6C"/>
                </a:solidFill>
                <a:latin typeface="Watford DB" pitchFamily="2" charset="0"/>
                <a:ea typeface="造字工房劲黑（非商用）常规体" pitchFamily="50" charset="-122"/>
              </a:endParaRPr>
            </a:p>
          </p:txBody>
        </p:sp>
      </p:grpSp>
      <p:sp>
        <p:nvSpPr>
          <p:cNvPr id="29" name="虚尾箭头 28"/>
          <p:cNvSpPr/>
          <p:nvPr/>
        </p:nvSpPr>
        <p:spPr>
          <a:xfrm>
            <a:off x="1350010" y="1331595"/>
            <a:ext cx="9501505" cy="870585"/>
          </a:xfrm>
          <a:prstGeom prst="stripedRightArrow">
            <a:avLst/>
          </a:prstGeom>
          <a:solidFill>
            <a:srgbClr val="31B5D6"/>
          </a:solidFill>
          <a:ln>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b="1"/>
              <a:t>发展趋势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3000"/>
                                        <p:tgtEl>
                                          <p:spTgt spid="35"/>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49"/>
                                        </p:tgtEl>
                                        <p:attrNameLst>
                                          <p:attrName>style.visibility</p:attrName>
                                        </p:attrNameLst>
                                      </p:cBhvr>
                                      <p:to>
                                        <p:strVal val="visible"/>
                                      </p:to>
                                    </p:set>
                                    <p:anim calcmode="lin" valueType="num">
                                      <p:cBhvr additive="base">
                                        <p:cTn id="16" dur="500"/>
                                        <p:tgtEl>
                                          <p:spTgt spid="149"/>
                                        </p:tgtEl>
                                        <p:attrNameLst>
                                          <p:attrName>ppt_y</p:attrName>
                                        </p:attrNameLst>
                                      </p:cBhvr>
                                      <p:tavLst>
                                        <p:tav tm="0">
                                          <p:val>
                                            <p:strVal val="#ppt_y+#ppt_h*1.125000"/>
                                          </p:val>
                                        </p:tav>
                                        <p:tav tm="100000">
                                          <p:val>
                                            <p:strVal val="#ppt_y"/>
                                          </p:val>
                                        </p:tav>
                                      </p:tavLst>
                                    </p:anim>
                                    <p:animEffect transition="in" filter="wipe(up)">
                                      <p:cBhvr>
                                        <p:cTn id="17" dur="500"/>
                                        <p:tgtEl>
                                          <p:spTgt spid="149"/>
                                        </p:tgtEl>
                                      </p:cBhvr>
                                    </p:animEffect>
                                  </p:childTnLst>
                                </p:cTn>
                              </p:par>
                              <p:par>
                                <p:cTn id="18" presetID="53" presetClass="entr" presetSubtype="16" fill="hold" nodeType="withEffect">
                                  <p:stCondLst>
                                    <p:cond delay="80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par>
                                <p:cTn id="23" presetID="12" presetClass="entr" presetSubtype="1" fill="hold" grpId="0" nodeType="withEffect">
                                  <p:stCondLst>
                                    <p:cond delay="1300"/>
                                  </p:stCondLst>
                                  <p:childTnLst>
                                    <p:set>
                                      <p:cBhvr>
                                        <p:cTn id="24" dur="1" fill="hold">
                                          <p:stCondLst>
                                            <p:cond delay="0"/>
                                          </p:stCondLst>
                                        </p:cTn>
                                        <p:tgtEl>
                                          <p:spTgt spid="150"/>
                                        </p:tgtEl>
                                        <p:attrNameLst>
                                          <p:attrName>style.visibility</p:attrName>
                                        </p:attrNameLst>
                                      </p:cBhvr>
                                      <p:to>
                                        <p:strVal val="visible"/>
                                      </p:to>
                                    </p:set>
                                    <p:anim calcmode="lin" valueType="num">
                                      <p:cBhvr additive="base">
                                        <p:cTn id="25" dur="500"/>
                                        <p:tgtEl>
                                          <p:spTgt spid="150"/>
                                        </p:tgtEl>
                                        <p:attrNameLst>
                                          <p:attrName>ppt_y</p:attrName>
                                        </p:attrNameLst>
                                      </p:cBhvr>
                                      <p:tavLst>
                                        <p:tav tm="0">
                                          <p:val>
                                            <p:strVal val="#ppt_y-#ppt_h*1.125000"/>
                                          </p:val>
                                        </p:tav>
                                        <p:tav tm="100000">
                                          <p:val>
                                            <p:strVal val="#ppt_y"/>
                                          </p:val>
                                        </p:tav>
                                      </p:tavLst>
                                    </p:anim>
                                    <p:animEffect transition="in" filter="wipe(down)">
                                      <p:cBhvr>
                                        <p:cTn id="26" dur="500"/>
                                        <p:tgtEl>
                                          <p:spTgt spid="150"/>
                                        </p:tgtEl>
                                      </p:cBhvr>
                                    </p:animEffect>
                                  </p:childTnLst>
                                </p:cTn>
                              </p:par>
                              <p:par>
                                <p:cTn id="27" presetID="53" presetClass="entr" presetSubtype="16" fill="hold" nodeType="withEffect">
                                  <p:stCondLst>
                                    <p:cond delay="14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12" presetClass="entr" presetSubtype="4" fill="hold" grpId="0" nodeType="withEffect">
                                  <p:stCondLst>
                                    <p:cond delay="190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p:tgtEl>
                                          <p:spTgt spid="3"/>
                                        </p:tgtEl>
                                        <p:attrNameLst>
                                          <p:attrName>ppt_y</p:attrName>
                                        </p:attrNameLst>
                                      </p:cBhvr>
                                      <p:tavLst>
                                        <p:tav tm="0">
                                          <p:val>
                                            <p:strVal val="#ppt_y+#ppt_h*1.125000"/>
                                          </p:val>
                                        </p:tav>
                                        <p:tav tm="100000">
                                          <p:val>
                                            <p:strVal val="#ppt_y"/>
                                          </p:val>
                                        </p:tav>
                                      </p:tavLst>
                                    </p:anim>
                                    <p:animEffect transition="in" filter="wipe(up)">
                                      <p:cBhvr>
                                        <p:cTn id="35" dur="500"/>
                                        <p:tgtEl>
                                          <p:spTgt spid="3"/>
                                        </p:tgtEl>
                                      </p:cBhvr>
                                    </p:animEffect>
                                  </p:childTnLst>
                                </p:cTn>
                              </p:par>
                              <p:par>
                                <p:cTn id="36" presetID="53" presetClass="entr" presetSubtype="16" fill="hold" nodeType="withEffect">
                                  <p:stCondLst>
                                    <p:cond delay="220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12" presetClass="entr" presetSubtype="1" fill="hold" grpId="0" nodeType="withEffect">
                                  <p:stCondLst>
                                    <p:cond delay="2700"/>
                                  </p:stCondLst>
                                  <p:childTnLst>
                                    <p:set>
                                      <p:cBhvr>
                                        <p:cTn id="42" dur="1" fill="hold">
                                          <p:stCondLst>
                                            <p:cond delay="0"/>
                                          </p:stCondLst>
                                        </p:cTn>
                                        <p:tgtEl>
                                          <p:spTgt spid="151"/>
                                        </p:tgtEl>
                                        <p:attrNameLst>
                                          <p:attrName>style.visibility</p:attrName>
                                        </p:attrNameLst>
                                      </p:cBhvr>
                                      <p:to>
                                        <p:strVal val="visible"/>
                                      </p:to>
                                    </p:set>
                                    <p:anim calcmode="lin" valueType="num">
                                      <p:cBhvr additive="base">
                                        <p:cTn id="43" dur="500"/>
                                        <p:tgtEl>
                                          <p:spTgt spid="151"/>
                                        </p:tgtEl>
                                        <p:attrNameLst>
                                          <p:attrName>ppt_y</p:attrName>
                                        </p:attrNameLst>
                                      </p:cBhvr>
                                      <p:tavLst>
                                        <p:tav tm="0">
                                          <p:val>
                                            <p:strVal val="#ppt_y-#ppt_h*1.125000"/>
                                          </p:val>
                                        </p:tav>
                                        <p:tav tm="100000">
                                          <p:val>
                                            <p:strVal val="#ppt_y"/>
                                          </p:val>
                                        </p:tav>
                                      </p:tavLst>
                                    </p:anim>
                                    <p:animEffect transition="in" filter="wipe(down)">
                                      <p:cBhvr>
                                        <p:cTn id="44"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bldLvl="0" animBg="1"/>
      <p:bldP spid="149" grpId="0"/>
      <p:bldP spid="150" grpId="0"/>
      <p:bldP spid="1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思考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627630" y="4900930"/>
            <a:ext cx="5709920" cy="924560"/>
            <a:chOff x="4138" y="7718"/>
            <a:chExt cx="8992" cy="1456"/>
          </a:xfrm>
        </p:grpSpPr>
        <p:cxnSp>
          <p:nvCxnSpPr>
            <p:cNvPr id="39" name="直接连接符 38"/>
            <p:cNvCxnSpPr/>
            <p:nvPr/>
          </p:nvCxnSpPr>
          <p:spPr bwMode="auto">
            <a:xfrm>
              <a:off x="4138" y="8376"/>
              <a:ext cx="2268"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6311" y="7718"/>
              <a:ext cx="1353" cy="1353"/>
              <a:chOff x="3996846" y="3864636"/>
              <a:chExt cx="858956" cy="858956"/>
            </a:xfrm>
          </p:grpSpPr>
          <p:grpSp>
            <p:nvGrpSpPr>
              <p:cNvPr id="69" name="组合 68"/>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2" name="同心圆 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C00000"/>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sp>
          <p:nvSpPr>
            <p:cNvPr id="6" name="矩形 47"/>
            <p:cNvSpPr>
              <a:spLocks noChangeArrowheads="1"/>
            </p:cNvSpPr>
            <p:nvPr/>
          </p:nvSpPr>
          <p:spPr bwMode="auto">
            <a:xfrm>
              <a:off x="7876" y="7880"/>
              <a:ext cx="5255" cy="1294"/>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600" dirty="0"/>
                <a:t>未来影响社会网络分析的技术主要有哪些？</a:t>
              </a:r>
            </a:p>
          </p:txBody>
        </p:sp>
      </p:grpSp>
      <p:grpSp>
        <p:nvGrpSpPr>
          <p:cNvPr id="9" name="组合 8"/>
          <p:cNvGrpSpPr/>
          <p:nvPr/>
        </p:nvGrpSpPr>
        <p:grpSpPr>
          <a:xfrm>
            <a:off x="3305175" y="4030345"/>
            <a:ext cx="6513195" cy="858520"/>
            <a:chOff x="5205" y="6347"/>
            <a:chExt cx="10257" cy="1352"/>
          </a:xfrm>
        </p:grpSpPr>
        <p:cxnSp>
          <p:nvCxnSpPr>
            <p:cNvPr id="41" name="直接连接符 40"/>
            <p:cNvCxnSpPr/>
            <p:nvPr/>
          </p:nvCxnSpPr>
          <p:spPr bwMode="auto">
            <a:xfrm>
              <a:off x="5205" y="7023"/>
              <a:ext cx="2269"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7444" y="6347"/>
              <a:ext cx="1353" cy="1353"/>
              <a:chOff x="4716016" y="2993953"/>
              <a:chExt cx="858956" cy="858956"/>
            </a:xfrm>
          </p:grpSpPr>
          <p:grpSp>
            <p:nvGrpSpPr>
              <p:cNvPr id="64" name="组合 63"/>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rgbClr val="C00000"/>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sp>
          <p:nvSpPr>
            <p:cNvPr id="5" name="矩形 47"/>
            <p:cNvSpPr>
              <a:spLocks noChangeArrowheads="1"/>
            </p:cNvSpPr>
            <p:nvPr/>
          </p:nvSpPr>
          <p:spPr bwMode="auto">
            <a:xfrm>
              <a:off x="8922" y="6376"/>
              <a:ext cx="6541" cy="1294"/>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600" dirty="0"/>
                <a:t>基于网络信息内容的社会网络分析技术与一般的社会网络分析相比有哪些特殊性?</a:t>
              </a:r>
            </a:p>
          </p:txBody>
        </p:sp>
      </p:grpSp>
      <p:grpSp>
        <p:nvGrpSpPr>
          <p:cNvPr id="8" name="组合 7"/>
          <p:cNvGrpSpPr/>
          <p:nvPr/>
        </p:nvGrpSpPr>
        <p:grpSpPr>
          <a:xfrm>
            <a:off x="3449320" y="2984500"/>
            <a:ext cx="5521325" cy="858520"/>
            <a:chOff x="5432" y="4700"/>
            <a:chExt cx="8695" cy="1352"/>
          </a:xfrm>
        </p:grpSpPr>
        <p:cxnSp>
          <p:nvCxnSpPr>
            <p:cNvPr id="40" name="直接连接符 39"/>
            <p:cNvCxnSpPr/>
            <p:nvPr/>
          </p:nvCxnSpPr>
          <p:spPr bwMode="auto">
            <a:xfrm>
              <a:off x="5432" y="5472"/>
              <a:ext cx="2101"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7394" y="4700"/>
              <a:ext cx="1353" cy="1353"/>
              <a:chOff x="4684712" y="1948340"/>
              <a:chExt cx="858956" cy="858956"/>
            </a:xfrm>
          </p:grpSpPr>
          <p:grpSp>
            <p:nvGrpSpPr>
              <p:cNvPr id="59" name="组合 58"/>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椭圆 6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C00000"/>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sp>
          <p:nvSpPr>
            <p:cNvPr id="3" name="矩形 47"/>
            <p:cNvSpPr>
              <a:spLocks noChangeArrowheads="1"/>
            </p:cNvSpPr>
            <p:nvPr/>
          </p:nvSpPr>
          <p:spPr bwMode="auto">
            <a:xfrm>
              <a:off x="8873" y="4752"/>
              <a:ext cx="5254" cy="1294"/>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600" dirty="0"/>
                <a:t>简要描述基于关键词抽取的中文新闻文档自动文摘方法实现流程？</a:t>
              </a:r>
            </a:p>
          </p:txBody>
        </p:sp>
      </p:grpSp>
      <p:grpSp>
        <p:nvGrpSpPr>
          <p:cNvPr id="4" name="组合 3"/>
          <p:cNvGrpSpPr/>
          <p:nvPr/>
        </p:nvGrpSpPr>
        <p:grpSpPr>
          <a:xfrm>
            <a:off x="2577465" y="2063115"/>
            <a:ext cx="5448935" cy="896620"/>
            <a:chOff x="4059" y="3249"/>
            <a:chExt cx="8581" cy="1412"/>
          </a:xfrm>
        </p:grpSpPr>
        <p:cxnSp>
          <p:nvCxnSpPr>
            <p:cNvPr id="38" name="直接连接符 37"/>
            <p:cNvCxnSpPr/>
            <p:nvPr/>
          </p:nvCxnSpPr>
          <p:spPr bwMode="auto">
            <a:xfrm>
              <a:off x="4059" y="3982"/>
              <a:ext cx="227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3" name="矩形 47"/>
            <p:cNvSpPr>
              <a:spLocks noChangeArrowheads="1"/>
            </p:cNvSpPr>
            <p:nvPr/>
          </p:nvSpPr>
          <p:spPr bwMode="auto">
            <a:xfrm>
              <a:off x="7848" y="3249"/>
              <a:ext cx="4793" cy="1294"/>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600" dirty="0"/>
                <a:t>社会网络分析模型中，节点的地位一般如何进行评估？</a:t>
              </a:r>
            </a:p>
          </p:txBody>
        </p:sp>
        <p:grpSp>
          <p:nvGrpSpPr>
            <p:cNvPr id="51" name="组合 50"/>
            <p:cNvGrpSpPr/>
            <p:nvPr/>
          </p:nvGrpSpPr>
          <p:grpSpPr>
            <a:xfrm>
              <a:off x="6300" y="3309"/>
              <a:ext cx="1353" cy="1353"/>
              <a:chOff x="3989630" y="984316"/>
              <a:chExt cx="858956" cy="858956"/>
            </a:xfrm>
          </p:grpSpPr>
          <p:grpSp>
            <p:nvGrpSpPr>
              <p:cNvPr id="52" name="组合 51"/>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4"/>
              <p:cNvGrpSpPr>
                <a:grpSpLocks noChangeAspect="1"/>
              </p:cNvGrpSpPr>
              <p:nvPr/>
            </p:nvGrpSpPr>
            <p:grpSpPr bwMode="auto">
              <a:xfrm>
                <a:off x="4230408" y="1145668"/>
                <a:ext cx="389996" cy="469766"/>
                <a:chOff x="3452849" y="2667439"/>
                <a:chExt cx="239345" cy="288607"/>
              </a:xfrm>
            </p:grpSpPr>
            <p:sp>
              <p:nvSpPr>
                <p:cNvPr id="54"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C00000"/>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C00000"/>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grpSp>
      <p:sp>
        <p:nvSpPr>
          <p:cNvPr id="71" name="文本框 70"/>
          <p:cNvSpPr txBox="1"/>
          <p:nvPr/>
        </p:nvSpPr>
        <p:spPr>
          <a:xfrm>
            <a:off x="1125644" y="1247458"/>
            <a:ext cx="1402080" cy="579120"/>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a:t>思考题</a:t>
            </a:r>
          </a:p>
        </p:txBody>
      </p:sp>
      <p:sp>
        <p:nvSpPr>
          <p:cNvPr id="37" name="空心弧 36"/>
          <p:cNvSpPr/>
          <p:nvPr/>
        </p:nvSpPr>
        <p:spPr>
          <a:xfrm rot="5400000">
            <a:off x="396821" y="244317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4" name="组合 43"/>
          <p:cNvGrpSpPr/>
          <p:nvPr/>
        </p:nvGrpSpPr>
        <p:grpSpPr bwMode="auto">
          <a:xfrm>
            <a:off x="611118" y="2773796"/>
            <a:ext cx="2259643" cy="2259643"/>
            <a:chOff x="1103084" y="2155824"/>
            <a:chExt cx="3176815" cy="3176815"/>
          </a:xfrm>
        </p:grpSpPr>
        <p:sp>
          <p:nvSpPr>
            <p:cNvPr id="45" name="椭圆 44"/>
            <p:cNvSpPr/>
            <p:nvPr/>
          </p:nvSpPr>
          <p:spPr>
            <a:xfrm>
              <a:off x="1103084" y="2155824"/>
              <a:ext cx="3176815" cy="3176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46" name="椭圆 45"/>
            <p:cNvSpPr/>
            <p:nvPr/>
          </p:nvSpPr>
          <p:spPr>
            <a:xfrm>
              <a:off x="1281790" y="2334530"/>
              <a:ext cx="2819403" cy="2819403"/>
            </a:xfrm>
            <a:prstGeom prst="ellipse">
              <a:avLst/>
            </a:prstGeom>
            <a:blipFill dpi="0" rotWithShape="1">
              <a:blip r:embed="rId2"/>
              <a:srcRect/>
              <a:stretch>
                <a:fillRect l="-28000" r="-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47" name="椭圆 46"/>
          <p:cNvSpPr/>
          <p:nvPr/>
        </p:nvSpPr>
        <p:spPr>
          <a:xfrm>
            <a:off x="2350547" y="2311926"/>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8" name="椭圆 47"/>
          <p:cNvSpPr/>
          <p:nvPr/>
        </p:nvSpPr>
        <p:spPr>
          <a:xfrm>
            <a:off x="3142635" y="3272848"/>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49" name="椭圆 48"/>
          <p:cNvSpPr/>
          <p:nvPr/>
        </p:nvSpPr>
        <p:spPr>
          <a:xfrm>
            <a:off x="3121695" y="4255241"/>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0" name="椭圆 49"/>
          <p:cNvSpPr/>
          <p:nvPr/>
        </p:nvSpPr>
        <p:spPr>
          <a:xfrm>
            <a:off x="2350547" y="5105447"/>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pic>
        <p:nvPicPr>
          <p:cNvPr id="7" name="图片 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848850" y="3504565"/>
            <a:ext cx="2133600" cy="3063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0-#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0-#ppt_w/2"/>
                                          </p:val>
                                        </p:tav>
                                        <p:tav tm="100000">
                                          <p:val>
                                            <p:strVal val="#ppt_x"/>
                                          </p:val>
                                        </p:tav>
                                      </p:tavLst>
                                    </p:anim>
                                    <p:anim calcmode="lin" valueType="num">
                                      <p:cBhvr additive="base">
                                        <p:cTn id="18" dur="10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fill="hold"/>
                                        <p:tgtEl>
                                          <p:spTgt spid="10"/>
                                        </p:tgtEl>
                                        <p:attrNameLst>
                                          <p:attrName>ppt_x</p:attrName>
                                        </p:attrNameLst>
                                      </p:cBhvr>
                                      <p:tavLst>
                                        <p:tav tm="0">
                                          <p:val>
                                            <p:strVal val="0-#ppt_w/2"/>
                                          </p:val>
                                        </p:tav>
                                        <p:tav tm="100000">
                                          <p:val>
                                            <p:strVal val="#ppt_x"/>
                                          </p:val>
                                        </p:tav>
                                      </p:tavLst>
                                    </p:anim>
                                    <p:anim calcmode="lin" valueType="num">
                                      <p:cBhvr additive="base">
                                        <p:cTn id="23" dur="1000" fill="hold"/>
                                        <p:tgtEl>
                                          <p:spTgt spid="10"/>
                                        </p:tgtEl>
                                        <p:attrNameLst>
                                          <p:attrName>ppt_y</p:attrName>
                                        </p:attrNameLst>
                                      </p:cBhvr>
                                      <p:tavLst>
                                        <p:tav tm="0">
                                          <p:val>
                                            <p:strVal val="#ppt_y"/>
                                          </p:val>
                                        </p:tav>
                                        <p:tav tm="100000">
                                          <p:val>
                                            <p:strVal val="#ppt_y"/>
                                          </p:val>
                                        </p:tav>
                                      </p:tavLst>
                                    </p:anim>
                                  </p:childTnLst>
                                </p:cTn>
                              </p:par>
                              <p:par>
                                <p:cTn id="24" presetID="15"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 calcmode="lin" valueType="num">
                                      <p:cBhvr>
                                        <p:cTn id="28"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7"/>
                                        </p:tgtEl>
                                        <p:attrNameLst>
                                          <p:attrName>ppt_y</p:attrName>
                                        </p:attrNameLst>
                                      </p:cBhvr>
                                      <p:tavLst>
                                        <p:tav tm="0" fmla="#ppt_y+(sin(-2*pi*(1-$))*-#ppt_x+cos(-2*pi*(1-$))*(1-#ppt_y))*(1-$)">
                                          <p:val>
                                            <p:fltVal val="0"/>
                                          </p:val>
                                        </p:tav>
                                        <p:tav tm="100000">
                                          <p:val>
                                            <p:fltVal val="1"/>
                                          </p:val>
                                        </p:tav>
                                      </p:tavLst>
                                    </p:anim>
                                  </p:childTnLst>
                                </p:cTn>
                              </p:par>
                              <p:par>
                                <p:cTn id="30" presetID="8" presetClass="emph" presetSubtype="0" fill="hold" nodeType="withEffect">
                                  <p:stCondLst>
                                    <p:cond delay="0"/>
                                  </p:stCondLst>
                                  <p:childTnLst>
                                    <p:animRot by="21600000">
                                      <p:cBhvr>
                                        <p:cTn id="31"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4795" y="4146997"/>
            <a:ext cx="12192000" cy="2711003"/>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solidFill>
                <a:srgbClr val="31B5D6"/>
              </a:solidFill>
            </a:endParaRPr>
          </a:p>
        </p:txBody>
      </p:sp>
      <p:sp>
        <p:nvSpPr>
          <p:cNvPr id="10" name="矩形 9"/>
          <p:cNvSpPr/>
          <p:nvPr/>
        </p:nvSpPr>
        <p:spPr>
          <a:xfrm>
            <a:off x="0" y="1"/>
            <a:ext cx="12192000" cy="2711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noAutofit/>
          </a:bodyPr>
          <a:lstStyle/>
          <a:p>
            <a:pPr algn="ctr"/>
            <a:endParaRPr lang="zh-CN" altLang="en-US" sz="1800"/>
          </a:p>
        </p:txBody>
      </p:sp>
      <p:sp>
        <p:nvSpPr>
          <p:cNvPr id="11" name="文本框 10"/>
          <p:cNvSpPr txBox="1"/>
          <p:nvPr/>
        </p:nvSpPr>
        <p:spPr>
          <a:xfrm>
            <a:off x="3662530" y="1695342"/>
            <a:ext cx="4607127" cy="1015663"/>
          </a:xfrm>
          <a:prstGeom prst="rect">
            <a:avLst/>
          </a:prstGeom>
          <a:noFill/>
        </p:spPr>
        <p:txBody>
          <a:bodyPr wrap="square" rtlCol="0">
            <a:spAutoFit/>
          </a:bodyPr>
          <a:lstStyle/>
          <a:p>
            <a:pPr algn="dist"/>
            <a:r>
              <a:rPr lang="zh-CN" altLang="en-US" sz="6000" dirty="0" smtClean="0">
                <a:solidFill>
                  <a:srgbClr val="31B5D6"/>
                </a:solidFill>
                <a:latin typeface="方正粗宋简体" panose="02010600030101010101" pitchFamily="65" charset="-122"/>
                <a:ea typeface="方正粗宋简体" panose="02010600030101010101" pitchFamily="65" charset="-122"/>
              </a:rPr>
              <a:t>大数据时代</a:t>
            </a:r>
            <a:endParaRPr lang="zh-CN" altLang="en-US" sz="6000" dirty="0">
              <a:solidFill>
                <a:srgbClr val="31B5D6"/>
              </a:solidFill>
              <a:latin typeface="方正粗宋简体" panose="02010600030101010101" pitchFamily="65" charset="-122"/>
              <a:ea typeface="方正粗宋简体" panose="02010600030101010101" pitchFamily="65" charset="-122"/>
            </a:endParaRPr>
          </a:p>
        </p:txBody>
      </p:sp>
      <p:sp>
        <p:nvSpPr>
          <p:cNvPr id="17" name="文本框 16"/>
          <p:cNvSpPr txBox="1"/>
          <p:nvPr/>
        </p:nvSpPr>
        <p:spPr>
          <a:xfrm>
            <a:off x="3168055" y="4268852"/>
            <a:ext cx="6027934"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期望数据与安全完美</a:t>
            </a:r>
            <a:r>
              <a:rPr lang="zh-CN" altLang="en-US" sz="4000" dirty="0" smtClean="0">
                <a:solidFill>
                  <a:schemeClr val="bg1"/>
                </a:solidFill>
                <a:latin typeface="微软雅黑" panose="020B0503020204020204" pitchFamily="34" charset="-122"/>
                <a:ea typeface="微软雅黑" panose="020B0503020204020204" pitchFamily="34" charset="-122"/>
              </a:rPr>
              <a:t>平衡</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 name="AutoShape 2" descr="“大数据时代 安全”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7413" name="Picture 5" descr="“大数据时代 安全”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268" y="2729820"/>
            <a:ext cx="2451913" cy="14566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1584325" y="4590415"/>
            <a:ext cx="9267190" cy="1504315"/>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033141" y="4832861"/>
            <a:ext cx="8072755" cy="1101090"/>
          </a:xfrm>
          <a:prstGeom prst="rect">
            <a:avLst/>
          </a:prstGeom>
        </p:spPr>
        <p:txBody>
          <a:bodyPr wrap="square">
            <a:spAutoFit/>
          </a:bodyPr>
          <a:lstStyle/>
          <a:p>
            <a:pPr algn="l"/>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社会网络指的是社会行动者（social actor）</a:t>
            </a:r>
          </a:p>
          <a:p>
            <a:pPr algn="l"/>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及其间关系的集合。</a:t>
            </a:r>
          </a:p>
        </p:txBody>
      </p:sp>
      <p:pic>
        <p:nvPicPr>
          <p:cNvPr id="2" name="图片 1" descr="09C58PICbwi_1024"/>
          <p:cNvPicPr>
            <a:picLocks noChangeAspect="1"/>
          </p:cNvPicPr>
          <p:nvPr/>
        </p:nvPicPr>
        <p:blipFill>
          <a:blip r:embed="rId2"/>
          <a:stretch>
            <a:fillRect/>
          </a:stretch>
        </p:blipFill>
        <p:spPr>
          <a:xfrm>
            <a:off x="1584325" y="1182370"/>
            <a:ext cx="4526915" cy="3156585"/>
          </a:xfrm>
          <a:prstGeom prst="rect">
            <a:avLst/>
          </a:prstGeom>
          <a:effectLst>
            <a:softEdge rad="63500"/>
          </a:effectLst>
        </p:spPr>
      </p:pic>
      <p:pic>
        <p:nvPicPr>
          <p:cNvPr id="3" name="图片 2" descr="49c58PICMtB_1024"/>
          <p:cNvPicPr>
            <a:picLocks noChangeAspect="1"/>
          </p:cNvPicPr>
          <p:nvPr/>
        </p:nvPicPr>
        <p:blipFill>
          <a:blip r:embed="rId3"/>
          <a:stretch>
            <a:fillRect/>
          </a:stretch>
        </p:blipFill>
        <p:spPr>
          <a:xfrm>
            <a:off x="6339205" y="1182370"/>
            <a:ext cx="4512310" cy="3156585"/>
          </a:xfrm>
          <a:prstGeom prst="rect">
            <a:avLst/>
          </a:prstGeom>
          <a:effectLst>
            <a:softEdge rad="63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952500" y="1550670"/>
            <a:ext cx="4537075" cy="3771265"/>
            <a:chOff x="1500" y="2442"/>
            <a:chExt cx="7145" cy="5939"/>
          </a:xfrm>
        </p:grpSpPr>
        <p:sp>
          <p:nvSpPr>
            <p:cNvPr id="2" name="左大括号 1"/>
            <p:cNvSpPr/>
            <p:nvPr/>
          </p:nvSpPr>
          <p:spPr>
            <a:xfrm>
              <a:off x="4446" y="2906"/>
              <a:ext cx="1253" cy="501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
          <p:nvSpPr>
            <p:cNvPr id="4" name="文本框 3"/>
            <p:cNvSpPr txBox="1"/>
            <p:nvPr/>
          </p:nvSpPr>
          <p:spPr>
            <a:xfrm>
              <a:off x="1500" y="4958"/>
              <a:ext cx="2946" cy="912"/>
            </a:xfrm>
            <a:prstGeom prst="rect">
              <a:avLst/>
            </a:prstGeom>
            <a:noFill/>
          </p:spPr>
          <p:txBody>
            <a:bodyPr wrap="square" rtlCol="0">
              <a:spAutoFit/>
            </a:bodyPr>
            <a:lstStyle/>
            <a:p>
              <a:r>
                <a:rPr lang="zh-CN" altLang="en-US" sz="3200" b="1">
                  <a:solidFill>
                    <a:schemeClr val="tx1"/>
                  </a:solidFill>
                  <a:latin typeface="微软雅黑" pitchFamily="34" charset="-122"/>
                  <a:ea typeface="微软雅黑" pitchFamily="34" charset="-122"/>
                </a:rPr>
                <a:t>社会网络</a:t>
              </a:r>
            </a:p>
          </p:txBody>
        </p:sp>
        <p:sp>
          <p:nvSpPr>
            <p:cNvPr id="5" name="文本框 4"/>
            <p:cNvSpPr txBox="1"/>
            <p:nvPr/>
          </p:nvSpPr>
          <p:spPr>
            <a:xfrm>
              <a:off x="5699" y="2442"/>
              <a:ext cx="2946" cy="912"/>
            </a:xfrm>
            <a:prstGeom prst="rect">
              <a:avLst/>
            </a:prstGeom>
            <a:noFill/>
          </p:spPr>
          <p:txBody>
            <a:bodyPr wrap="square" rtlCol="0">
              <a:spAutoFit/>
            </a:bodyPr>
            <a:lstStyle/>
            <a:p>
              <a:r>
                <a:rPr lang="zh-CN" altLang="en-US" sz="3200" b="1">
                  <a:solidFill>
                    <a:schemeClr val="tx1"/>
                  </a:solidFill>
                  <a:latin typeface="微软雅黑" pitchFamily="34" charset="-122"/>
                  <a:ea typeface="微软雅黑" pitchFamily="34" charset="-122"/>
                </a:rPr>
                <a:t>点</a:t>
              </a:r>
            </a:p>
          </p:txBody>
        </p:sp>
        <p:sp>
          <p:nvSpPr>
            <p:cNvPr id="6" name="文本框 5"/>
            <p:cNvSpPr txBox="1"/>
            <p:nvPr/>
          </p:nvSpPr>
          <p:spPr>
            <a:xfrm>
              <a:off x="5699" y="7469"/>
              <a:ext cx="2946" cy="912"/>
            </a:xfrm>
            <a:prstGeom prst="rect">
              <a:avLst/>
            </a:prstGeom>
            <a:noFill/>
          </p:spPr>
          <p:txBody>
            <a:bodyPr wrap="square" rtlCol="0">
              <a:spAutoFit/>
            </a:bodyPr>
            <a:lstStyle/>
            <a:p>
              <a:r>
                <a:rPr lang="zh-CN" altLang="en-US" sz="3200" b="1">
                  <a:solidFill>
                    <a:schemeClr val="tx1"/>
                  </a:solidFill>
                  <a:latin typeface="微软雅黑" pitchFamily="34" charset="-122"/>
                  <a:ea typeface="微软雅黑" pitchFamily="34" charset="-122"/>
                </a:rPr>
                <a:t>关系</a:t>
              </a:r>
            </a:p>
          </p:txBody>
        </p:sp>
      </p:grpSp>
      <p:sp>
        <p:nvSpPr>
          <p:cNvPr id="7" name="文本框 6"/>
          <p:cNvSpPr txBox="1"/>
          <p:nvPr/>
        </p:nvSpPr>
        <p:spPr>
          <a:xfrm>
            <a:off x="4355465" y="1550670"/>
            <a:ext cx="7314565" cy="1554480"/>
          </a:xfrm>
          <a:prstGeom prst="rect">
            <a:avLst/>
          </a:prstGeom>
          <a:noFill/>
        </p:spPr>
        <p:txBody>
          <a:bodyPr wrap="square" rtlCol="0">
            <a:spAutoFit/>
          </a:bodyPr>
          <a:lstStyle/>
          <a:p>
            <a:r>
              <a:rPr lang="zh-CN" altLang="en-US" sz="3200" b="1">
                <a:solidFill>
                  <a:schemeClr val="tx1"/>
                </a:solidFill>
                <a:latin typeface="微软雅黑" pitchFamily="34" charset="-122"/>
                <a:ea typeface="微软雅黑" pitchFamily="34" charset="-122"/>
              </a:rPr>
              <a:t>：个体、单位、教研室、系、学院、学校，村落、组织、社区、超市、国家等，也包括网上虚拟社群的成员或社群本身。</a:t>
            </a:r>
          </a:p>
        </p:txBody>
      </p:sp>
      <p:grpSp>
        <p:nvGrpSpPr>
          <p:cNvPr id="16" name="组合 15"/>
          <p:cNvGrpSpPr/>
          <p:nvPr/>
        </p:nvGrpSpPr>
        <p:grpSpPr>
          <a:xfrm>
            <a:off x="4601210" y="3352165"/>
            <a:ext cx="6645910" cy="6189980"/>
            <a:chOff x="7246" y="5279"/>
            <a:chExt cx="10466" cy="9748"/>
          </a:xfrm>
        </p:grpSpPr>
        <p:sp>
          <p:nvSpPr>
            <p:cNvPr id="14" name="左大括号 13"/>
            <p:cNvSpPr/>
            <p:nvPr/>
          </p:nvSpPr>
          <p:spPr>
            <a:xfrm>
              <a:off x="7246" y="5615"/>
              <a:ext cx="960" cy="462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
          <p:nvSpPr>
            <p:cNvPr id="15" name="文本框 14"/>
            <p:cNvSpPr txBox="1"/>
            <p:nvPr/>
          </p:nvSpPr>
          <p:spPr>
            <a:xfrm>
              <a:off x="8206" y="5279"/>
              <a:ext cx="9506" cy="9748"/>
            </a:xfrm>
            <a:prstGeom prst="rect">
              <a:avLst/>
            </a:prstGeom>
            <a:noFill/>
          </p:spPr>
          <p:txBody>
            <a:bodyPr wrap="square" rtlCol="0">
              <a:spAutoFit/>
            </a:bodyPr>
            <a:lstStyle/>
            <a:p>
              <a:r>
                <a:rPr lang="zh-CN" altLang="en-US" sz="2000">
                  <a:latin typeface="微软雅黑" pitchFamily="34" charset="-122"/>
                  <a:ea typeface="微软雅黑" pitchFamily="34" charset="-122"/>
                </a:rPr>
                <a:t>①个人之间的评价关系：喜欢、尊重等</a:t>
              </a:r>
            </a:p>
            <a:p>
              <a:r>
                <a:rPr lang="zh-CN" altLang="en-US" sz="2000">
                  <a:latin typeface="微软雅黑" pitchFamily="34" charset="-122"/>
                  <a:ea typeface="微软雅黑" pitchFamily="34" charset="-122"/>
                </a:rPr>
                <a:t>②物质资本的传递：商业往来、物资交流</a:t>
              </a:r>
            </a:p>
            <a:p>
              <a:r>
                <a:rPr lang="zh-CN" altLang="en-US" sz="2000">
                  <a:latin typeface="微软雅黑" pitchFamily="34" charset="-122"/>
                  <a:ea typeface="微软雅黑" pitchFamily="34" charset="-122"/>
                </a:rPr>
                <a:t>③非物质资源的转换关系：行动者之间的交往、    信息的交换</a:t>
              </a:r>
            </a:p>
            <a:p>
              <a:r>
                <a:rPr lang="zh-CN" altLang="en-US" sz="2000">
                  <a:latin typeface="微软雅黑" pitchFamily="34" charset="-122"/>
                  <a:ea typeface="微软雅黑" pitchFamily="34" charset="-122"/>
                </a:rPr>
                <a:t>④隶属关系：属于某一个组织</a:t>
              </a:r>
            </a:p>
            <a:p>
              <a:r>
                <a:rPr lang="zh-CN" altLang="en-US" sz="2000">
                  <a:latin typeface="微软雅黑" pitchFamily="34" charset="-122"/>
                  <a:ea typeface="微软雅黑" pitchFamily="34" charset="-122"/>
                </a:rPr>
                <a:t>⑤行为上的互动关系：行动者之间的自然交往，如谈话、拜访等</a:t>
              </a:r>
            </a:p>
            <a:p>
              <a:r>
                <a:rPr lang="zh-CN" altLang="en-US" sz="2000">
                  <a:latin typeface="微软雅黑" pitchFamily="34" charset="-122"/>
                  <a:ea typeface="微软雅黑" pitchFamily="34" charset="-122"/>
                </a:rPr>
                <a:t>⑥正式关系（权威关系）：正式角色也是有关系性的，如教师/学生、医生/病人、老板/职员关系等</a:t>
              </a:r>
            </a:p>
            <a:p>
              <a:r>
                <a:rPr lang="zh-CN" altLang="en-US" sz="2000">
                  <a:latin typeface="微软雅黑" pitchFamily="34" charset="-122"/>
                  <a:ea typeface="微软雅黑" pitchFamily="34" charset="-122"/>
                </a:rPr>
                <a:t>⑦生物意义上的关系：遗传关系、亲属关系以及继承关系等</a:t>
              </a: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vertical)">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vertical)">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vertical)">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3745865" y="6077585"/>
            <a:ext cx="5283200" cy="575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1" name="文本框 70"/>
          <p:cNvSpPr txBox="1"/>
          <p:nvPr/>
        </p:nvSpPr>
        <p:spPr>
          <a:xfrm>
            <a:off x="3663104" y="6050598"/>
            <a:ext cx="5466080" cy="579120"/>
          </a:xfrm>
          <a:prstGeom prst="rect">
            <a:avLst/>
          </a:prstGeom>
          <a:noFill/>
          <a:ln>
            <a:noFill/>
          </a:ln>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a:solidFill>
                  <a:srgbClr val="00B050"/>
                </a:solidFill>
              </a:rPr>
              <a:t>社会网络分析的两种基本视角</a:t>
            </a:r>
          </a:p>
        </p:txBody>
      </p:sp>
      <p:sp>
        <p:nvSpPr>
          <p:cNvPr id="2" name="Rectangle 2"/>
          <p:cNvSpPr>
            <a:spLocks noChangeArrowheads="1"/>
          </p:cNvSpPr>
          <p:nvPr/>
        </p:nvSpPr>
        <p:spPr bwMode="auto">
          <a:xfrm>
            <a:off x="0" y="-184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圆角矩形 5"/>
          <p:cNvSpPr/>
          <p:nvPr/>
        </p:nvSpPr>
        <p:spPr>
          <a:xfrm>
            <a:off x="1330960" y="1299210"/>
            <a:ext cx="9267190" cy="1504315"/>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79550" y="1500505"/>
            <a:ext cx="8893810" cy="1101090"/>
          </a:xfrm>
          <a:prstGeom prst="rect">
            <a:avLst/>
          </a:prstGeom>
        </p:spPr>
        <p:txBody>
          <a:bodyPr wrap="square">
            <a:spAutoFit/>
          </a:bodyPr>
          <a:lstStyle/>
          <a:p>
            <a:pPr algn="l"/>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社会网络分析主要是研究社会实体的关系连结以及这些连结关系的模式、结构和功能。</a:t>
            </a:r>
          </a:p>
        </p:txBody>
      </p:sp>
      <p:sp>
        <p:nvSpPr>
          <p:cNvPr id="8" name="椭圆 7"/>
          <p:cNvSpPr/>
          <p:nvPr/>
        </p:nvSpPr>
        <p:spPr>
          <a:xfrm>
            <a:off x="2762885" y="3334385"/>
            <a:ext cx="2802890" cy="1879600"/>
          </a:xfrm>
          <a:prstGeom prst="ellipse">
            <a:avLst/>
          </a:prstGeom>
          <a:solidFill>
            <a:srgbClr val="F784A5">
              <a:alpha val="50000"/>
            </a:srgbClr>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3200" b="1"/>
              <a:t>关系取向</a:t>
            </a:r>
          </a:p>
        </p:txBody>
      </p:sp>
      <p:sp>
        <p:nvSpPr>
          <p:cNvPr id="9" name="椭圆 8"/>
          <p:cNvSpPr/>
          <p:nvPr/>
        </p:nvSpPr>
        <p:spPr>
          <a:xfrm>
            <a:off x="6979285" y="3334385"/>
            <a:ext cx="2802890" cy="1879600"/>
          </a:xfrm>
          <a:prstGeom prst="ellipse">
            <a:avLst/>
          </a:prstGeom>
          <a:solidFill>
            <a:schemeClr val="accent6">
              <a:alpha val="50000"/>
            </a:schemeClr>
          </a:solidFill>
          <a:ln>
            <a:solidFill>
              <a:srgbClr val="31B5D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3200"/>
              <a:t>位置取向</a:t>
            </a:r>
          </a:p>
        </p:txBody>
      </p:sp>
      <p:cxnSp>
        <p:nvCxnSpPr>
          <p:cNvPr id="10" name="直接连接符 9"/>
          <p:cNvCxnSpPr>
            <a:endCxn id="8" idx="4"/>
          </p:cNvCxnSpPr>
          <p:nvPr/>
        </p:nvCxnSpPr>
        <p:spPr>
          <a:xfrm flipH="1" flipV="1">
            <a:off x="4164330" y="5213985"/>
            <a:ext cx="1960880" cy="863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接连接符 10"/>
          <p:cNvCxnSpPr>
            <a:stCxn id="9" idx="4"/>
          </p:cNvCxnSpPr>
          <p:nvPr/>
        </p:nvCxnSpPr>
        <p:spPr>
          <a:xfrm flipH="1">
            <a:off x="6700520" y="5213985"/>
            <a:ext cx="1680210" cy="855345"/>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94055" y="1682750"/>
            <a:ext cx="4124325" cy="4401820"/>
            <a:chOff x="1093" y="2650"/>
            <a:chExt cx="6495" cy="6932"/>
          </a:xfrm>
        </p:grpSpPr>
        <p:cxnSp>
          <p:nvCxnSpPr>
            <p:cNvPr id="185" name="直接连接符 184"/>
            <p:cNvCxnSpPr/>
            <p:nvPr/>
          </p:nvCxnSpPr>
          <p:spPr>
            <a:xfrm>
              <a:off x="1105" y="4911"/>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105" y="5761"/>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1105" y="6612"/>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105" y="7462"/>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bwMode="auto">
            <a:xfrm>
              <a:off x="1311" y="520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90" name="矩形 189"/>
            <p:cNvSpPr/>
            <p:nvPr/>
          </p:nvSpPr>
          <p:spPr bwMode="auto">
            <a:xfrm>
              <a:off x="1311" y="605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91" name="矩形 190"/>
            <p:cNvSpPr/>
            <p:nvPr/>
          </p:nvSpPr>
          <p:spPr bwMode="auto">
            <a:xfrm>
              <a:off x="1311" y="6907"/>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92" name="文本框 12"/>
            <p:cNvSpPr txBox="1"/>
            <p:nvPr/>
          </p:nvSpPr>
          <p:spPr>
            <a:xfrm>
              <a:off x="1878" y="5003"/>
              <a:ext cx="5161" cy="62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强度（strength）</a:t>
              </a:r>
            </a:p>
          </p:txBody>
        </p:sp>
        <p:sp>
          <p:nvSpPr>
            <p:cNvPr id="193" name="文本框 13"/>
            <p:cNvSpPr txBox="1"/>
            <p:nvPr/>
          </p:nvSpPr>
          <p:spPr>
            <a:xfrm>
              <a:off x="1878" y="5880"/>
              <a:ext cx="5161" cy="62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密度（density）</a:t>
              </a:r>
            </a:p>
          </p:txBody>
        </p:sp>
        <p:sp>
          <p:nvSpPr>
            <p:cNvPr id="194" name="文本框 14"/>
            <p:cNvSpPr txBox="1"/>
            <p:nvPr/>
          </p:nvSpPr>
          <p:spPr>
            <a:xfrm>
              <a:off x="1873" y="6730"/>
              <a:ext cx="5710" cy="62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内容（content）</a:t>
              </a:r>
            </a:p>
          </p:txBody>
        </p:sp>
        <p:sp>
          <p:nvSpPr>
            <p:cNvPr id="183" name="文本框 182"/>
            <p:cNvSpPr txBox="1"/>
            <p:nvPr/>
          </p:nvSpPr>
          <p:spPr>
            <a:xfrm>
              <a:off x="1105" y="2650"/>
              <a:ext cx="5408" cy="912"/>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关系取向分析内容</a:t>
              </a:r>
              <a:endParaRPr lang="zh-CN" altLang="en-US" dirty="0"/>
            </a:p>
          </p:txBody>
        </p:sp>
        <p:sp>
          <p:nvSpPr>
            <p:cNvPr id="199" name="矩形 198"/>
            <p:cNvSpPr/>
            <p:nvPr/>
          </p:nvSpPr>
          <p:spPr bwMode="auto">
            <a:xfrm>
              <a:off x="1299" y="4372"/>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200" name="文本框 12"/>
            <p:cNvSpPr txBox="1"/>
            <p:nvPr/>
          </p:nvSpPr>
          <p:spPr>
            <a:xfrm>
              <a:off x="1852" y="4207"/>
              <a:ext cx="5161" cy="62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t>规模（range）</a:t>
              </a:r>
            </a:p>
          </p:txBody>
        </p:sp>
        <p:cxnSp>
          <p:nvCxnSpPr>
            <p:cNvPr id="123" name="直接连接符 122"/>
            <p:cNvCxnSpPr/>
            <p:nvPr/>
          </p:nvCxnSpPr>
          <p:spPr>
            <a:xfrm>
              <a:off x="1110" y="7453"/>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110" y="8745"/>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bwMode="auto">
            <a:xfrm>
              <a:off x="1312" y="7797"/>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26" name="文本框 14"/>
            <p:cNvSpPr txBox="1"/>
            <p:nvPr/>
          </p:nvSpPr>
          <p:spPr>
            <a:xfrm>
              <a:off x="1878" y="7571"/>
              <a:ext cx="5710" cy="110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不对称关系（asymmetric relation）与对称关系（symmetric relation）</a:t>
              </a:r>
            </a:p>
          </p:txBody>
        </p:sp>
        <p:cxnSp>
          <p:nvCxnSpPr>
            <p:cNvPr id="127" name="直接连接符 126"/>
            <p:cNvCxnSpPr/>
            <p:nvPr/>
          </p:nvCxnSpPr>
          <p:spPr>
            <a:xfrm>
              <a:off x="1093" y="8731"/>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093" y="9582"/>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bwMode="auto">
            <a:xfrm>
              <a:off x="1299" y="902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30" name="文本框 14"/>
            <p:cNvSpPr txBox="1"/>
            <p:nvPr/>
          </p:nvSpPr>
          <p:spPr>
            <a:xfrm>
              <a:off x="1861" y="8849"/>
              <a:ext cx="5710" cy="62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直接性（direct）与间接性（indirect）</a:t>
              </a:r>
            </a:p>
          </p:txBody>
        </p:sp>
      </p:grpSp>
      <p:grpSp>
        <p:nvGrpSpPr>
          <p:cNvPr id="17" name="组合 16"/>
          <p:cNvGrpSpPr/>
          <p:nvPr/>
        </p:nvGrpSpPr>
        <p:grpSpPr>
          <a:xfrm>
            <a:off x="5556250" y="1691005"/>
            <a:ext cx="4098290" cy="2515870"/>
            <a:chOff x="5595" y="2850"/>
            <a:chExt cx="6454" cy="3962"/>
          </a:xfrm>
        </p:grpSpPr>
        <p:cxnSp>
          <p:nvCxnSpPr>
            <p:cNvPr id="3" name="直接连接符 2"/>
            <p:cNvCxnSpPr/>
            <p:nvPr/>
          </p:nvCxnSpPr>
          <p:spPr>
            <a:xfrm>
              <a:off x="5595" y="5111"/>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595" y="5961"/>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595" y="6812"/>
              <a:ext cx="645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bwMode="auto">
            <a:xfrm>
              <a:off x="5801" y="540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801" y="6256"/>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68" y="5203"/>
              <a:ext cx="5161" cy="62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位置（position）</a:t>
              </a:r>
            </a:p>
          </p:txBody>
        </p:sp>
        <p:sp>
          <p:nvSpPr>
            <p:cNvPr id="14" name="文本框 13"/>
            <p:cNvSpPr txBox="1"/>
            <p:nvPr/>
          </p:nvSpPr>
          <p:spPr>
            <a:xfrm>
              <a:off x="6368" y="6080"/>
              <a:ext cx="5161" cy="624"/>
            </a:xfrm>
            <a:prstGeom prst="rect">
              <a:avLst/>
            </a:prstGeom>
          </p:spPr>
          <p:txBody>
            <a:bodyPr wrap="square">
              <a:spAutoFit/>
            </a:bodyPr>
            <a:lstStyle>
              <a:defPPr>
                <a:defRPr lang="zh-CN"/>
              </a:defPPr>
              <a:lvl1pPr>
                <a:lnSpc>
                  <a:spcPct val="125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角色（role）</a:t>
              </a:r>
            </a:p>
          </p:txBody>
        </p:sp>
        <p:sp>
          <p:nvSpPr>
            <p:cNvPr id="15" name="文本框 14"/>
            <p:cNvSpPr txBox="1"/>
            <p:nvPr/>
          </p:nvSpPr>
          <p:spPr>
            <a:xfrm>
              <a:off x="5595" y="2850"/>
              <a:ext cx="5408" cy="912"/>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位置取向分析内容</a:t>
              </a:r>
              <a:endParaRPr lang="zh-CN" altLang="en-US" dirty="0"/>
            </a:p>
          </p:txBody>
        </p:sp>
        <p:sp>
          <p:nvSpPr>
            <p:cNvPr id="16" name="矩形 15"/>
            <p:cNvSpPr/>
            <p:nvPr/>
          </p:nvSpPr>
          <p:spPr bwMode="auto">
            <a:xfrm>
              <a:off x="5789" y="4572"/>
              <a:ext cx="340" cy="340"/>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22" name="文本框 12"/>
          <p:cNvSpPr txBox="1"/>
          <p:nvPr/>
        </p:nvSpPr>
        <p:spPr>
          <a:xfrm>
            <a:off x="6045835" y="2669540"/>
            <a:ext cx="4403090" cy="3962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t>结构等效（structural equivalence）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410155" y="1988840"/>
            <a:ext cx="7334251" cy="1143000"/>
          </a:xfrm>
          <a:prstGeom prst="rect">
            <a:avLst/>
          </a:prstGeom>
          <a:noFill/>
          <a:ln w="9525">
            <a:noFill/>
            <a:miter lim="800000"/>
          </a:ln>
        </p:spPr>
        <p:txBody>
          <a:bodyPr/>
          <a:lstStyle/>
          <a:p>
            <a:r>
              <a:rPr 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研究体系</a:t>
            </a:r>
            <a:endParaRPr 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组合 147"/>
          <p:cNvGrpSpPr/>
          <p:nvPr/>
        </p:nvGrpSpPr>
        <p:grpSpPr>
          <a:xfrm>
            <a:off x="742315" y="2553970"/>
            <a:ext cx="2757170" cy="4282440"/>
            <a:chOff x="1169" y="4022"/>
            <a:chExt cx="4342" cy="6744"/>
          </a:xfrm>
        </p:grpSpPr>
        <p:grpSp>
          <p:nvGrpSpPr>
            <p:cNvPr id="146" name="组合 145"/>
            <p:cNvGrpSpPr/>
            <p:nvPr/>
          </p:nvGrpSpPr>
          <p:grpSpPr>
            <a:xfrm>
              <a:off x="1994" y="9346"/>
              <a:ext cx="3011" cy="1420"/>
              <a:chOff x="1994" y="9346"/>
              <a:chExt cx="3011" cy="1420"/>
            </a:xfrm>
          </p:grpSpPr>
          <p:sp>
            <p:nvSpPr>
              <p:cNvPr id="135" name="椭圆 134"/>
              <p:cNvSpPr/>
              <p:nvPr/>
            </p:nvSpPr>
            <p:spPr>
              <a:xfrm>
                <a:off x="1994" y="9350"/>
                <a:ext cx="1417" cy="1417"/>
              </a:xfrm>
              <a:prstGeom prst="ellipse">
                <a:avLst/>
              </a:prstGeom>
              <a:solidFill>
                <a:srgbClr val="F784A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r>
                  <a:rPr lang="zh-CN" altLang="en-US"/>
                  <a:t>丛</a:t>
                </a:r>
              </a:p>
            </p:txBody>
          </p:sp>
          <p:cxnSp>
            <p:nvCxnSpPr>
              <p:cNvPr id="139" name="直接连接符 138"/>
              <p:cNvCxnSpPr>
                <a:stCxn id="135" idx="6"/>
              </p:cNvCxnSpPr>
              <p:nvPr/>
            </p:nvCxnSpPr>
            <p:spPr>
              <a:xfrm flipV="1">
                <a:off x="3411" y="9346"/>
                <a:ext cx="1595" cy="713"/>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grpSp>
        <p:grpSp>
          <p:nvGrpSpPr>
            <p:cNvPr id="145" name="组合 144"/>
            <p:cNvGrpSpPr/>
            <p:nvPr/>
          </p:nvGrpSpPr>
          <p:grpSpPr>
            <a:xfrm>
              <a:off x="1169" y="7368"/>
              <a:ext cx="3719" cy="1481"/>
              <a:chOff x="1169" y="7368"/>
              <a:chExt cx="3719" cy="1481"/>
            </a:xfrm>
          </p:grpSpPr>
          <p:sp>
            <p:nvSpPr>
              <p:cNvPr id="136" name="椭圆 135"/>
              <p:cNvSpPr/>
              <p:nvPr/>
            </p:nvSpPr>
            <p:spPr>
              <a:xfrm>
                <a:off x="1169" y="7368"/>
                <a:ext cx="1417" cy="1417"/>
              </a:xfrm>
              <a:prstGeom prst="ellipse">
                <a:avLst/>
              </a:prstGeom>
              <a:solidFill>
                <a:srgbClr val="F784A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a:t>
                </a:r>
                <a:r>
                  <a:rPr lang="zh-CN" altLang="en-US"/>
                  <a:t>宗派</a:t>
                </a:r>
              </a:p>
            </p:txBody>
          </p:sp>
          <p:cxnSp>
            <p:nvCxnSpPr>
              <p:cNvPr id="140" name="直接连接符 139"/>
              <p:cNvCxnSpPr>
                <a:endCxn id="3" idx="2"/>
              </p:cNvCxnSpPr>
              <p:nvPr/>
            </p:nvCxnSpPr>
            <p:spPr>
              <a:xfrm>
                <a:off x="2512" y="8319"/>
                <a:ext cx="2376" cy="531"/>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877" y="4022"/>
              <a:ext cx="3635" cy="4189"/>
              <a:chOff x="1877" y="4022"/>
              <a:chExt cx="3635" cy="4189"/>
            </a:xfrm>
          </p:grpSpPr>
          <p:grpSp>
            <p:nvGrpSpPr>
              <p:cNvPr id="144" name="组合 143"/>
              <p:cNvGrpSpPr/>
              <p:nvPr/>
            </p:nvGrpSpPr>
            <p:grpSpPr>
              <a:xfrm>
                <a:off x="1877" y="5151"/>
                <a:ext cx="3169" cy="3061"/>
                <a:chOff x="1877" y="5151"/>
                <a:chExt cx="3169" cy="3061"/>
              </a:xfrm>
            </p:grpSpPr>
            <p:sp>
              <p:nvSpPr>
                <p:cNvPr id="137" name="椭圆 136"/>
                <p:cNvSpPr/>
                <p:nvPr/>
              </p:nvSpPr>
              <p:spPr>
                <a:xfrm>
                  <a:off x="1877" y="5151"/>
                  <a:ext cx="1417" cy="1417"/>
                </a:xfrm>
                <a:prstGeom prst="ellipse">
                  <a:avLst/>
                </a:prstGeom>
                <a:solidFill>
                  <a:srgbClr val="F784A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a:t>
                  </a:r>
                  <a:r>
                    <a:rPr lang="zh-CN" altLang="en-US"/>
                    <a:t>派系</a:t>
                  </a:r>
                </a:p>
              </p:txBody>
            </p:sp>
            <p:cxnSp>
              <p:nvCxnSpPr>
                <p:cNvPr id="141" name="直接连接符 140"/>
                <p:cNvCxnSpPr>
                  <a:stCxn id="137" idx="5"/>
                </p:cNvCxnSpPr>
                <p:nvPr/>
              </p:nvCxnSpPr>
              <p:spPr>
                <a:xfrm>
                  <a:off x="3086" y="6360"/>
                  <a:ext cx="1960" cy="1852"/>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3796" y="4022"/>
                <a:ext cx="1716" cy="3604"/>
                <a:chOff x="3796" y="4022"/>
                <a:chExt cx="1716" cy="3604"/>
              </a:xfrm>
            </p:grpSpPr>
            <p:sp>
              <p:nvSpPr>
                <p:cNvPr id="138" name="椭圆 137"/>
                <p:cNvSpPr/>
                <p:nvPr/>
              </p:nvSpPr>
              <p:spPr>
                <a:xfrm>
                  <a:off x="3796" y="4022"/>
                  <a:ext cx="1417" cy="1417"/>
                </a:xfrm>
                <a:prstGeom prst="ellipse">
                  <a:avLst/>
                </a:prstGeom>
                <a:solidFill>
                  <a:srgbClr val="F784A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派系</a:t>
                  </a:r>
                </a:p>
              </p:txBody>
            </p:sp>
            <p:cxnSp>
              <p:nvCxnSpPr>
                <p:cNvPr id="142" name="直接连接符 141"/>
                <p:cNvCxnSpPr/>
                <p:nvPr/>
              </p:nvCxnSpPr>
              <p:spPr>
                <a:xfrm>
                  <a:off x="4792" y="5372"/>
                  <a:ext cx="720" cy="2254"/>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grpSp>
        </p:grpSp>
      </p:grpSp>
      <p:grpSp>
        <p:nvGrpSpPr>
          <p:cNvPr id="158" name="组合 157"/>
          <p:cNvGrpSpPr/>
          <p:nvPr/>
        </p:nvGrpSpPr>
        <p:grpSpPr>
          <a:xfrm>
            <a:off x="8394065" y="2703195"/>
            <a:ext cx="3462655" cy="3430905"/>
            <a:chOff x="13219" y="4257"/>
            <a:chExt cx="5453" cy="5403"/>
          </a:xfrm>
        </p:grpSpPr>
        <p:sp>
          <p:nvSpPr>
            <p:cNvPr id="150" name="圆角矩形 149"/>
            <p:cNvSpPr/>
            <p:nvPr/>
          </p:nvSpPr>
          <p:spPr>
            <a:xfrm>
              <a:off x="14790" y="4257"/>
              <a:ext cx="3882" cy="94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accent1">
                      <a:lumMod val="75000"/>
                    </a:schemeClr>
                  </a:solidFill>
                </a:rPr>
                <a:t>核心-边缘全关联模型</a:t>
              </a:r>
            </a:p>
          </p:txBody>
        </p:sp>
        <p:sp>
          <p:nvSpPr>
            <p:cNvPr id="151" name="圆角矩形 150"/>
            <p:cNvSpPr/>
            <p:nvPr/>
          </p:nvSpPr>
          <p:spPr>
            <a:xfrm>
              <a:off x="14790" y="5718"/>
              <a:ext cx="3882" cy="94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accent1">
                      <a:lumMod val="75000"/>
                    </a:schemeClr>
                  </a:solidFill>
                </a:rPr>
                <a:t>核心-边缘无关模型</a:t>
              </a:r>
            </a:p>
          </p:txBody>
        </p:sp>
        <p:sp>
          <p:nvSpPr>
            <p:cNvPr id="152" name="圆角矩形 151"/>
            <p:cNvSpPr/>
            <p:nvPr/>
          </p:nvSpPr>
          <p:spPr>
            <a:xfrm>
              <a:off x="14790" y="7265"/>
              <a:ext cx="3882" cy="94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accent1">
                      <a:lumMod val="75000"/>
                    </a:schemeClr>
                  </a:solidFill>
                </a:rPr>
                <a:t>核心-边缘局部关联模型</a:t>
              </a:r>
            </a:p>
          </p:txBody>
        </p:sp>
        <p:sp>
          <p:nvSpPr>
            <p:cNvPr id="153" name="圆角矩形 152"/>
            <p:cNvSpPr/>
            <p:nvPr/>
          </p:nvSpPr>
          <p:spPr>
            <a:xfrm>
              <a:off x="14790" y="8714"/>
              <a:ext cx="3882" cy="94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accent1">
                      <a:lumMod val="75000"/>
                    </a:schemeClr>
                  </a:solidFill>
                </a:rPr>
                <a:t>核心-边缘关系缺失模型</a:t>
              </a:r>
            </a:p>
          </p:txBody>
        </p:sp>
        <p:cxnSp>
          <p:nvCxnSpPr>
            <p:cNvPr id="154" name="直接连接符 153"/>
            <p:cNvCxnSpPr>
              <a:endCxn id="150" idx="1"/>
            </p:cNvCxnSpPr>
            <p:nvPr/>
          </p:nvCxnSpPr>
          <p:spPr>
            <a:xfrm flipV="1">
              <a:off x="13219" y="4731"/>
              <a:ext cx="1571" cy="28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51" idx="1"/>
              <a:endCxn id="5" idx="7"/>
            </p:cNvCxnSpPr>
            <p:nvPr/>
          </p:nvCxnSpPr>
          <p:spPr>
            <a:xfrm flipH="1">
              <a:off x="13640" y="6192"/>
              <a:ext cx="1150" cy="16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52" idx="1"/>
            </p:cNvCxnSpPr>
            <p:nvPr/>
          </p:nvCxnSpPr>
          <p:spPr>
            <a:xfrm flipH="1">
              <a:off x="13939" y="7739"/>
              <a:ext cx="851" cy="6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3" idx="1"/>
              <a:endCxn id="5" idx="6"/>
            </p:cNvCxnSpPr>
            <p:nvPr/>
          </p:nvCxnSpPr>
          <p:spPr>
            <a:xfrm flipH="1" flipV="1">
              <a:off x="14049" y="8850"/>
              <a:ext cx="741" cy="338"/>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103880" y="1236345"/>
            <a:ext cx="5816600" cy="5287645"/>
            <a:chOff x="3515" y="1947"/>
            <a:chExt cx="6689" cy="5963"/>
          </a:xfrm>
        </p:grpSpPr>
        <p:cxnSp>
          <p:nvCxnSpPr>
            <p:cNvPr id="10" name="直接连接符 9"/>
            <p:cNvCxnSpPr/>
            <p:nvPr/>
          </p:nvCxnSpPr>
          <p:spPr>
            <a:xfrm flipV="1">
              <a:off x="4521" y="2905"/>
              <a:ext cx="2324" cy="3962"/>
            </a:xfrm>
            <a:prstGeom prst="line">
              <a:avLst/>
            </a:prstGeom>
            <a:ln w="76200">
              <a:solidFill>
                <a:srgbClr val="3DA2C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01" y="6877"/>
              <a:ext cx="4698" cy="11"/>
            </a:xfrm>
            <a:prstGeom prst="line">
              <a:avLst/>
            </a:prstGeom>
            <a:ln w="76200">
              <a:solidFill>
                <a:srgbClr val="3DA2CB"/>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6876" y="2947"/>
              <a:ext cx="2292" cy="3921"/>
            </a:xfrm>
            <a:prstGeom prst="line">
              <a:avLst/>
            </a:prstGeom>
            <a:ln w="76200">
              <a:solidFill>
                <a:srgbClr val="3DA2CB"/>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556" y="4242"/>
              <a:ext cx="2608" cy="2608"/>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研究体系</a:t>
                </a:r>
              </a:p>
            </p:txBody>
          </p:sp>
        </p:grpSp>
        <p:sp>
          <p:nvSpPr>
            <p:cNvPr id="4" name="椭圆 3"/>
            <p:cNvSpPr/>
            <p:nvPr/>
          </p:nvSpPr>
          <p:spPr>
            <a:xfrm>
              <a:off x="5839" y="1947"/>
              <a:ext cx="2041" cy="2041"/>
            </a:xfrm>
            <a:prstGeom prst="ellipse">
              <a:avLst/>
            </a:prstGeom>
            <a:solidFill>
              <a:srgbClr val="3DA2CB"/>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中心性分析</a:t>
              </a:r>
            </a:p>
          </p:txBody>
        </p:sp>
        <p:sp>
          <p:nvSpPr>
            <p:cNvPr id="5" name="椭圆 4"/>
            <p:cNvSpPr/>
            <p:nvPr/>
          </p:nvSpPr>
          <p:spPr>
            <a:xfrm>
              <a:off x="8164" y="5870"/>
              <a:ext cx="2041" cy="2041"/>
            </a:xfrm>
            <a:prstGeom prst="ellipse">
              <a:avLst/>
            </a:prstGeom>
            <a:solidFill>
              <a:srgbClr val="3DA2CB"/>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核心</a:t>
              </a:r>
              <a:r>
                <a:rPr lang="en-US" altLang="zh-CN"/>
                <a:t>-</a:t>
              </a:r>
              <a:r>
                <a:rPr lang="zh-CN" altLang="en-US"/>
                <a:t>边缘结构分析</a:t>
              </a:r>
            </a:p>
          </p:txBody>
        </p:sp>
        <p:sp>
          <p:nvSpPr>
            <p:cNvPr id="3" name="椭圆 2"/>
            <p:cNvSpPr/>
            <p:nvPr/>
          </p:nvSpPr>
          <p:spPr>
            <a:xfrm>
              <a:off x="3515" y="5870"/>
              <a:ext cx="2041" cy="2041"/>
            </a:xfrm>
            <a:prstGeom prst="ellipse">
              <a:avLst/>
            </a:prstGeom>
            <a:solidFill>
              <a:srgbClr val="3DA2CB"/>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凝聚子群分析</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1000" fill="hold"/>
                                        <p:tgtEl>
                                          <p:spTgt spid="148"/>
                                        </p:tgtEl>
                                        <p:attrNameLst>
                                          <p:attrName>ppt_w</p:attrName>
                                        </p:attrNameLst>
                                      </p:cBhvr>
                                      <p:tavLst>
                                        <p:tav tm="0">
                                          <p:val>
                                            <p:fltVal val="0"/>
                                          </p:val>
                                        </p:tav>
                                        <p:tav tm="100000">
                                          <p:val>
                                            <p:strVal val="#ppt_w"/>
                                          </p:val>
                                        </p:tav>
                                      </p:tavLst>
                                    </p:anim>
                                    <p:anim calcmode="lin" valueType="num">
                                      <p:cBhvr>
                                        <p:cTn id="8" dur="1000" fill="hold"/>
                                        <p:tgtEl>
                                          <p:spTgt spid="148"/>
                                        </p:tgtEl>
                                        <p:attrNameLst>
                                          <p:attrName>ppt_h</p:attrName>
                                        </p:attrNameLst>
                                      </p:cBhvr>
                                      <p:tavLst>
                                        <p:tav tm="0">
                                          <p:val>
                                            <p:fltVal val="0"/>
                                          </p:val>
                                        </p:tav>
                                        <p:tav tm="100000">
                                          <p:val>
                                            <p:strVal val="#ppt_h"/>
                                          </p:val>
                                        </p:tav>
                                      </p:tavLst>
                                    </p:anim>
                                    <p:animEffect transition="in" filter="fade">
                                      <p:cBhvr>
                                        <p:cTn id="9" dur="1000"/>
                                        <p:tgtEl>
                                          <p:spTgt spid="14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48"/>
                                        </p:tgtEl>
                                      </p:cBhvr>
                                    </p:animEffect>
                                    <p:set>
                                      <p:cBhvr>
                                        <p:cTn id="14" dur="1" fill="hold">
                                          <p:stCondLst>
                                            <p:cond delay="499"/>
                                          </p:stCondLst>
                                        </p:cTn>
                                        <p:tgtEl>
                                          <p:spTgt spid="14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158"/>
                                        </p:tgtEl>
                                        <p:attrNameLst>
                                          <p:attrName>style.visibility</p:attrName>
                                        </p:attrNameLst>
                                      </p:cBhvr>
                                      <p:to>
                                        <p:strVal val="visible"/>
                                      </p:to>
                                    </p:set>
                                    <p:animEffect transition="in" filter="fade">
                                      <p:cBhvr>
                                        <p:cTn id="19" dur="1000"/>
                                        <p:tgtEl>
                                          <p:spTgt spid="158"/>
                                        </p:tgtEl>
                                      </p:cBhvr>
                                    </p:animEffect>
                                    <p:anim calcmode="lin" valueType="num">
                                      <p:cBhvr>
                                        <p:cTn id="20" dur="1000" fill="hold"/>
                                        <p:tgtEl>
                                          <p:spTgt spid="158"/>
                                        </p:tgtEl>
                                        <p:attrNameLst>
                                          <p:attrName>ppt_x</p:attrName>
                                        </p:attrNameLst>
                                      </p:cBhvr>
                                      <p:tavLst>
                                        <p:tav tm="0">
                                          <p:val>
                                            <p:strVal val="#ppt_x"/>
                                          </p:val>
                                        </p:tav>
                                        <p:tav tm="100000">
                                          <p:val>
                                            <p:strVal val="#ppt_x"/>
                                          </p:val>
                                        </p:tav>
                                      </p:tavLst>
                                    </p:anim>
                                    <p:anim calcmode="lin" valueType="num">
                                      <p:cBhvr>
                                        <p:cTn id="21" dur="900" decel="100000" fill="hold"/>
                                        <p:tgtEl>
                                          <p:spTgt spid="15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1173</Words>
  <Application>Microsoft Office PowerPoint</Application>
  <PresentationFormat>自定义</PresentationFormat>
  <Paragraphs>154</Paragraphs>
  <Slides>36</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2" baseType="lpstr">
      <vt:lpstr>Arial</vt:lpstr>
      <vt:lpstr>宋体</vt:lpstr>
      <vt:lpstr>黑体</vt:lpstr>
      <vt:lpstr>Calibri</vt:lpstr>
      <vt:lpstr>Wingdings</vt:lpstr>
      <vt:lpstr>华康俪金黑W8(P)</vt:lpstr>
      <vt:lpstr>Kozuka Gothic Pro R</vt:lpstr>
      <vt:lpstr>Watford DB</vt:lpstr>
      <vt:lpstr>微软雅黑</vt:lpstr>
      <vt:lpstr>方正粗宋简体</vt:lpstr>
      <vt:lpstr>造字工房劲黑（非商用）常规体</vt:lpstr>
      <vt:lpstr>Calibri Light</vt:lpstr>
      <vt:lpstr>Times New Roman</vt:lpstr>
      <vt:lpstr>默认设计模板</vt:lpstr>
      <vt:lpstr>Microsoft Visio 绘图</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libin</cp:lastModifiedBy>
  <cp:revision>245</cp:revision>
  <dcterms:created xsi:type="dcterms:W3CDTF">2014-04-19T11:56:00Z</dcterms:created>
  <dcterms:modified xsi:type="dcterms:W3CDTF">2017-03-28T14:05:22Z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