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fntdata" ContentType="application/x-fontdata"/>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3"/>
  </p:notesMasterIdLst>
  <p:sldIdLst>
    <p:sldId id="262" r:id="rId2"/>
    <p:sldId id="312" r:id="rId3"/>
    <p:sldId id="314" r:id="rId4"/>
    <p:sldId id="318" r:id="rId5"/>
    <p:sldId id="316" r:id="rId6"/>
    <p:sldId id="317" r:id="rId7"/>
    <p:sldId id="329" r:id="rId8"/>
    <p:sldId id="320" r:id="rId9"/>
    <p:sldId id="409" r:id="rId10"/>
    <p:sldId id="271" r:id="rId11"/>
    <p:sldId id="410" r:id="rId12"/>
    <p:sldId id="411" r:id="rId13"/>
    <p:sldId id="412" r:id="rId14"/>
    <p:sldId id="287" r:id="rId15"/>
    <p:sldId id="413" r:id="rId16"/>
    <p:sldId id="322" r:id="rId17"/>
    <p:sldId id="414" r:id="rId18"/>
    <p:sldId id="415" r:id="rId19"/>
    <p:sldId id="416" r:id="rId20"/>
    <p:sldId id="417" r:id="rId21"/>
    <p:sldId id="418" r:id="rId22"/>
    <p:sldId id="419" r:id="rId23"/>
    <p:sldId id="420" r:id="rId24"/>
    <p:sldId id="421" r:id="rId25"/>
    <p:sldId id="422" r:id="rId26"/>
    <p:sldId id="423" r:id="rId27"/>
    <p:sldId id="424" r:id="rId28"/>
    <p:sldId id="425" r:id="rId29"/>
    <p:sldId id="426" r:id="rId30"/>
    <p:sldId id="427" r:id="rId31"/>
    <p:sldId id="428" r:id="rId32"/>
  </p:sldIdLst>
  <p:sldSz cx="12192000" cy="6858000"/>
  <p:notesSz cx="6858000" cy="9144000"/>
  <p:embeddedFontLst>
    <p:embeddedFont>
      <p:font typeface="Segoe UI" pitchFamily="34" charset="0"/>
      <p:regular r:id="rId34"/>
      <p:bold r:id="rId35"/>
      <p:italic r:id="rId36"/>
      <p:boldItalic r:id="rId37"/>
    </p:embeddedFont>
    <p:embeddedFont>
      <p:font typeface="微软雅黑" pitchFamily="34" charset="-122"/>
      <p:regular r:id="rId38"/>
      <p:bold r:id="rId39"/>
    </p:embeddedFont>
    <p:embeddedFont>
      <p:font typeface="黑体" pitchFamily="49" charset="-122"/>
      <p:regular r:id="rId40"/>
    </p:embeddedFont>
    <p:embeddedFont>
      <p:font typeface="方正粗宋简体" charset="-122"/>
      <p:regular r:id="rId41"/>
    </p:embeddedFont>
    <p:embeddedFont>
      <p:font typeface="Calibri" pitchFamily="34" charset="0"/>
      <p:regular r:id="rId42"/>
      <p:bold r:id="rId43"/>
      <p:italic r:id="rId44"/>
      <p:boldItalic r:id="rId45"/>
    </p:embeddedFont>
    <p:embeddedFont>
      <p:font typeface="Calibri Light" pitchFamily="34" charset="0"/>
      <p:regular r:id="rId46"/>
      <p:italic r:id="rId47"/>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7171"/>
    <a:srgbClr val="8F8B8B"/>
    <a:srgbClr val="44546A"/>
    <a:srgbClr val="00B0F0"/>
    <a:srgbClr val="0070C0"/>
    <a:srgbClr val="9DC3E6"/>
    <a:srgbClr val="92D050"/>
    <a:srgbClr val="2EBE70"/>
    <a:srgbClr val="548235"/>
    <a:srgbClr val="8FAA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3" autoAdjust="0"/>
    <p:restoredTop sz="94660"/>
  </p:normalViewPr>
  <p:slideViewPr>
    <p:cSldViewPr snapToGrid="0">
      <p:cViewPr varScale="1">
        <p:scale>
          <a:sx n="69" d="100"/>
          <a:sy n="69" d="100"/>
        </p:scale>
        <p:origin x="-544" y="-80"/>
      </p:cViewPr>
      <p:guideLst>
        <p:guide orient="horz" pos="2159"/>
        <p:guide pos="38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D9FA4-EA2D-4642-9AB3-58F4DFE4A986}" type="datetimeFigureOut">
              <a:rPr lang="zh-CN" altLang="en-US" smtClean="0"/>
              <a:t>2017/4/5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7ED7E9-B20B-40CB-89C0-CAF7F9D5953A}" type="slidenum">
              <a:rPr lang="zh-CN" altLang="en-US" smtClean="0"/>
              <a:t>‹#›</a:t>
            </a:fld>
            <a:endParaRPr lang="zh-CN" altLang="en-US"/>
          </a:p>
        </p:txBody>
      </p:sp>
    </p:spTree>
    <p:extLst>
      <p:ext uri="{BB962C8B-B14F-4D97-AF65-F5344CB8AC3E}">
        <p14:creationId xmlns:p14="http://schemas.microsoft.com/office/powerpoint/2010/main" val="3426585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10</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11</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12</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E7ED7E9-B20B-40CB-89C0-CAF7F9D5953A}" type="slidenum">
              <a:rPr lang="zh-CN" altLang="en-US" smtClean="0"/>
              <a:t>14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B8A2BE66-3A1D-4F69-92F9-8180C3DFAFD8}" type="slidenum">
              <a:rPr lang="zh-CN" altLang="zh-CN"/>
              <a:t>‹#›</a:t>
            </a:fld>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9E388E38-31E5-4E32-920D-85CA0EE6CDEC}" type="slidenum">
              <a:rPr lang="zh-CN" altLang="zh-CN"/>
              <a:t>‹#›</a:t>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0C0FD89F-CBC1-4F5A-B5D7-D8ADB918AF9A}" type="slidenum">
              <a:rPr lang="zh-CN" altLang="zh-CN"/>
              <a:t>‹#›</a:t>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srcRect t="20709" b="20363"/>
          <a:stretch>
            <a:fillRect/>
          </a:stretch>
        </p:blipFill>
        <p:spPr>
          <a:xfrm>
            <a:off x="152400" y="-14515"/>
            <a:ext cx="11504149" cy="6872515"/>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lvl1pPr>
              <a:defRPr/>
            </a:lvl1pPr>
          </a:lstStyle>
          <a:p>
            <a:pPr>
              <a:defRPr/>
            </a:pPr>
            <a:endParaRPr lang="zh-CN" altLang="zh-CN"/>
          </a:p>
        </p:txBody>
      </p:sp>
      <p:sp>
        <p:nvSpPr>
          <p:cNvPr id="5" name="Footer Placeholder 4"/>
          <p:cNvSpPr>
            <a:spLocks noGrp="1"/>
          </p:cNvSpPr>
          <p:nvPr>
            <p:ph type="ftr" sz="quarter" idx="11"/>
          </p:nvPr>
        </p:nvSpPr>
        <p:spPr/>
        <p:txBody>
          <a:bodyPr/>
          <a:lstStyle>
            <a:lvl1pPr>
              <a:defRPr/>
            </a:lvl1pPr>
          </a:lstStyle>
          <a:p>
            <a:pPr>
              <a:defRPr/>
            </a:pPr>
            <a:endParaRPr lang="zh-CN" altLang="zh-CN"/>
          </a:p>
        </p:txBody>
      </p:sp>
      <p:sp>
        <p:nvSpPr>
          <p:cNvPr id="6" name="Slide Number Placeholder 5"/>
          <p:cNvSpPr>
            <a:spLocks noGrp="1"/>
          </p:cNvSpPr>
          <p:nvPr>
            <p:ph type="sldNum" sz="quarter" idx="12"/>
          </p:nvPr>
        </p:nvSpPr>
        <p:spPr/>
        <p:txBody>
          <a:bodyPr/>
          <a:lstStyle>
            <a:lvl1pPr>
              <a:defRPr/>
            </a:lvl1pPr>
          </a:lstStyle>
          <a:p>
            <a:pPr>
              <a:defRPr/>
            </a:pPr>
            <a:fld id="{54D9912E-CD21-4B76-91AB-8AF6576DF20D}" type="slidenum">
              <a:rPr lang="zh-CN" altLang="zh-CN"/>
              <a:t>‹#›</a:t>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grpSp>
        <p:nvGrpSpPr>
          <p:cNvPr id="7" name="组合 6"/>
          <p:cNvGrpSpPr/>
          <p:nvPr userDrawn="1"/>
        </p:nvGrpSpPr>
        <p:grpSpPr>
          <a:xfrm>
            <a:off x="3586250" y="1245799"/>
            <a:ext cx="6480000" cy="6480000"/>
            <a:chOff x="3586250" y="1245799"/>
            <a:chExt cx="6480000" cy="6480000"/>
          </a:xfrm>
        </p:grpSpPr>
        <p:sp>
          <p:nvSpPr>
            <p:cNvPr id="8" name="弧形 7"/>
            <p:cNvSpPr/>
            <p:nvPr/>
          </p:nvSpPr>
          <p:spPr>
            <a:xfrm>
              <a:off x="4305300" y="1964849"/>
              <a:ext cx="5041900" cy="5041900"/>
            </a:xfrm>
            <a:prstGeom prst="arc">
              <a:avLst>
                <a:gd name="adj1" fmla="val 13814770"/>
                <a:gd name="adj2" fmla="val 1284488"/>
              </a:avLst>
            </a:prstGeom>
            <a:ln w="381000">
              <a:solidFill>
                <a:srgbClr val="31B5D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弧形 8"/>
            <p:cNvSpPr/>
            <p:nvPr/>
          </p:nvSpPr>
          <p:spPr>
            <a:xfrm>
              <a:off x="3946250" y="1605799"/>
              <a:ext cx="5760000" cy="5760000"/>
            </a:xfrm>
            <a:prstGeom prst="arc">
              <a:avLst>
                <a:gd name="adj1" fmla="val 13814770"/>
                <a:gd name="adj2" fmla="val 1284488"/>
              </a:avLst>
            </a:prstGeom>
            <a:ln w="381000">
              <a:solidFill>
                <a:srgbClr val="F784A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弧形 9"/>
            <p:cNvSpPr/>
            <p:nvPr/>
          </p:nvSpPr>
          <p:spPr>
            <a:xfrm>
              <a:off x="3586250" y="1245799"/>
              <a:ext cx="6480000" cy="6480000"/>
            </a:xfrm>
            <a:prstGeom prst="arc">
              <a:avLst>
                <a:gd name="adj1" fmla="val 13814770"/>
                <a:gd name="adj2" fmla="val 1284488"/>
              </a:avLst>
            </a:prstGeom>
            <a:ln w="3810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1" name="Oval 15"/>
          <p:cNvSpPr/>
          <p:nvPr userDrawn="1"/>
        </p:nvSpPr>
        <p:spPr>
          <a:xfrm>
            <a:off x="1608110" y="1405008"/>
            <a:ext cx="6133399" cy="4271893"/>
          </a:xfrm>
          <a:custGeom>
            <a:avLst/>
            <a:gdLst>
              <a:gd name="connsiteX0" fmla="*/ 1112520 w 2895600"/>
              <a:gd name="connsiteY0" fmla="*/ 0 h 1487173"/>
              <a:gd name="connsiteX1" fmla="*/ 1776897 w 2895600"/>
              <a:gd name="connsiteY1" fmla="*/ 523460 h 1487173"/>
              <a:gd name="connsiteX2" fmla="*/ 1981200 w 2895600"/>
              <a:gd name="connsiteY2" fmla="*/ 443446 h 1487173"/>
              <a:gd name="connsiteX3" fmla="*/ 2283615 w 2895600"/>
              <a:gd name="connsiteY3" fmla="*/ 724590 h 1487173"/>
              <a:gd name="connsiteX4" fmla="*/ 2461260 w 2895600"/>
              <a:gd name="connsiteY4" fmla="*/ 685800 h 1487173"/>
              <a:gd name="connsiteX5" fmla="*/ 2895600 w 2895600"/>
              <a:gd name="connsiteY5" fmla="*/ 1120140 h 1487173"/>
              <a:gd name="connsiteX6" fmla="*/ 2698117 w 2895600"/>
              <a:gd name="connsiteY6" fmla="*/ 1478280 h 1487173"/>
              <a:gd name="connsiteX7" fmla="*/ 2700675 w 2895600"/>
              <a:gd name="connsiteY7" fmla="*/ 1487173 h 1487173"/>
              <a:gd name="connsiteX8" fmla="*/ 64333 w 2895600"/>
              <a:gd name="connsiteY8" fmla="*/ 1478280 h 1487173"/>
              <a:gd name="connsiteX9" fmla="*/ 0 w 2895600"/>
              <a:gd name="connsiteY9" fmla="*/ 1257300 h 1487173"/>
              <a:gd name="connsiteX10" fmla="*/ 419100 w 2895600"/>
              <a:gd name="connsiteY10" fmla="*/ 838200 h 1487173"/>
              <a:gd name="connsiteX11" fmla="*/ 445895 w 2895600"/>
              <a:gd name="connsiteY11" fmla="*/ 840901 h 1487173"/>
              <a:gd name="connsiteX12" fmla="*/ 426720 w 2895600"/>
              <a:gd name="connsiteY12" fmla="*/ 685800 h 1487173"/>
              <a:gd name="connsiteX13" fmla="*/ 1112520 w 2895600"/>
              <a:gd name="connsiteY13" fmla="*/ 0 h 1487173"/>
              <a:gd name="connsiteX0-1" fmla="*/ 1112520 w 2895600"/>
              <a:gd name="connsiteY0-2" fmla="*/ 0 h 1656195"/>
              <a:gd name="connsiteX1-3" fmla="*/ 1776897 w 2895600"/>
              <a:gd name="connsiteY1-4" fmla="*/ 523460 h 1656195"/>
              <a:gd name="connsiteX2-5" fmla="*/ 1981200 w 2895600"/>
              <a:gd name="connsiteY2-6" fmla="*/ 443446 h 1656195"/>
              <a:gd name="connsiteX3-7" fmla="*/ 2283615 w 2895600"/>
              <a:gd name="connsiteY3-8" fmla="*/ 724590 h 1656195"/>
              <a:gd name="connsiteX4-9" fmla="*/ 2461260 w 2895600"/>
              <a:gd name="connsiteY4-10" fmla="*/ 685800 h 1656195"/>
              <a:gd name="connsiteX5-11" fmla="*/ 2895600 w 2895600"/>
              <a:gd name="connsiteY5-12" fmla="*/ 1120140 h 1656195"/>
              <a:gd name="connsiteX6-13" fmla="*/ 2698117 w 2895600"/>
              <a:gd name="connsiteY6-14" fmla="*/ 1478280 h 1656195"/>
              <a:gd name="connsiteX7-15" fmla="*/ 1980496 w 2895600"/>
              <a:gd name="connsiteY7-16" fmla="*/ 1656195 h 1656195"/>
              <a:gd name="connsiteX8-17" fmla="*/ 64333 w 2895600"/>
              <a:gd name="connsiteY8-18" fmla="*/ 1478280 h 1656195"/>
              <a:gd name="connsiteX9-19" fmla="*/ 0 w 2895600"/>
              <a:gd name="connsiteY9-20" fmla="*/ 1257300 h 1656195"/>
              <a:gd name="connsiteX10-21" fmla="*/ 419100 w 2895600"/>
              <a:gd name="connsiteY10-22" fmla="*/ 838200 h 1656195"/>
              <a:gd name="connsiteX11-23" fmla="*/ 445895 w 2895600"/>
              <a:gd name="connsiteY11-24" fmla="*/ 840901 h 1656195"/>
              <a:gd name="connsiteX12-25" fmla="*/ 426720 w 2895600"/>
              <a:gd name="connsiteY12-26" fmla="*/ 685800 h 1656195"/>
              <a:gd name="connsiteX13-27" fmla="*/ 1112520 w 2895600"/>
              <a:gd name="connsiteY13-28" fmla="*/ 0 h 1656195"/>
              <a:gd name="connsiteX0-29" fmla="*/ 1112520 w 2895600"/>
              <a:gd name="connsiteY0-30" fmla="*/ 0 h 1668502"/>
              <a:gd name="connsiteX1-31" fmla="*/ 1776897 w 2895600"/>
              <a:gd name="connsiteY1-32" fmla="*/ 523460 h 1668502"/>
              <a:gd name="connsiteX2-33" fmla="*/ 1981200 w 2895600"/>
              <a:gd name="connsiteY2-34" fmla="*/ 443446 h 1668502"/>
              <a:gd name="connsiteX3-35" fmla="*/ 2283615 w 2895600"/>
              <a:gd name="connsiteY3-36" fmla="*/ 724590 h 1668502"/>
              <a:gd name="connsiteX4-37" fmla="*/ 2461260 w 2895600"/>
              <a:gd name="connsiteY4-38" fmla="*/ 685800 h 1668502"/>
              <a:gd name="connsiteX5-39" fmla="*/ 2895600 w 2895600"/>
              <a:gd name="connsiteY5-40" fmla="*/ 1120140 h 1668502"/>
              <a:gd name="connsiteX6-41" fmla="*/ 2698117 w 2895600"/>
              <a:gd name="connsiteY6-42" fmla="*/ 1478280 h 1668502"/>
              <a:gd name="connsiteX7-43" fmla="*/ 1980496 w 2895600"/>
              <a:gd name="connsiteY7-44" fmla="*/ 1656195 h 1668502"/>
              <a:gd name="connsiteX8-45" fmla="*/ 64333 w 2895600"/>
              <a:gd name="connsiteY8-46" fmla="*/ 1478280 h 1668502"/>
              <a:gd name="connsiteX9-47" fmla="*/ 0 w 2895600"/>
              <a:gd name="connsiteY9-48" fmla="*/ 1257300 h 1668502"/>
              <a:gd name="connsiteX10-49" fmla="*/ 419100 w 2895600"/>
              <a:gd name="connsiteY10-50" fmla="*/ 838200 h 1668502"/>
              <a:gd name="connsiteX11-51" fmla="*/ 445895 w 2895600"/>
              <a:gd name="connsiteY11-52" fmla="*/ 840901 h 1668502"/>
              <a:gd name="connsiteX12-53" fmla="*/ 426720 w 2895600"/>
              <a:gd name="connsiteY12-54" fmla="*/ 685800 h 1668502"/>
              <a:gd name="connsiteX13-55" fmla="*/ 1112520 w 2895600"/>
              <a:gd name="connsiteY13-56" fmla="*/ 0 h 1668502"/>
              <a:gd name="connsiteX0-57" fmla="*/ 1112520 w 2895600"/>
              <a:gd name="connsiteY0-58" fmla="*/ 0 h 1687775"/>
              <a:gd name="connsiteX1-59" fmla="*/ 1776897 w 2895600"/>
              <a:gd name="connsiteY1-60" fmla="*/ 523460 h 1687775"/>
              <a:gd name="connsiteX2-61" fmla="*/ 1981200 w 2895600"/>
              <a:gd name="connsiteY2-62" fmla="*/ 443446 h 1687775"/>
              <a:gd name="connsiteX3-63" fmla="*/ 2283615 w 2895600"/>
              <a:gd name="connsiteY3-64" fmla="*/ 724590 h 1687775"/>
              <a:gd name="connsiteX4-65" fmla="*/ 2461260 w 2895600"/>
              <a:gd name="connsiteY4-66" fmla="*/ 685800 h 1687775"/>
              <a:gd name="connsiteX5-67" fmla="*/ 2895600 w 2895600"/>
              <a:gd name="connsiteY5-68" fmla="*/ 1120140 h 1687775"/>
              <a:gd name="connsiteX6-69" fmla="*/ 2698117 w 2895600"/>
              <a:gd name="connsiteY6-70" fmla="*/ 1478280 h 1687775"/>
              <a:gd name="connsiteX7-71" fmla="*/ 1980496 w 2895600"/>
              <a:gd name="connsiteY7-72" fmla="*/ 1656195 h 1687775"/>
              <a:gd name="connsiteX8-73" fmla="*/ 1965798 w 2895600"/>
              <a:gd name="connsiteY8-74" fmla="*/ 1670891 h 1687775"/>
              <a:gd name="connsiteX9-75" fmla="*/ 64333 w 2895600"/>
              <a:gd name="connsiteY9-76" fmla="*/ 1478280 h 1687775"/>
              <a:gd name="connsiteX10-77" fmla="*/ 0 w 2895600"/>
              <a:gd name="connsiteY10-78" fmla="*/ 1257300 h 1687775"/>
              <a:gd name="connsiteX11-79" fmla="*/ 419100 w 2895600"/>
              <a:gd name="connsiteY11-80" fmla="*/ 838200 h 1687775"/>
              <a:gd name="connsiteX12-81" fmla="*/ 445895 w 2895600"/>
              <a:gd name="connsiteY12-82" fmla="*/ 840901 h 1687775"/>
              <a:gd name="connsiteX13-83" fmla="*/ 426720 w 2895600"/>
              <a:gd name="connsiteY13-84" fmla="*/ 685800 h 1687775"/>
              <a:gd name="connsiteX14" fmla="*/ 1112520 w 2895600"/>
              <a:gd name="connsiteY14" fmla="*/ 0 h 1687775"/>
              <a:gd name="connsiteX0-85" fmla="*/ 1112520 w 2895600"/>
              <a:gd name="connsiteY0-86" fmla="*/ 0 h 1693144"/>
              <a:gd name="connsiteX1-87" fmla="*/ 1776897 w 2895600"/>
              <a:gd name="connsiteY1-88" fmla="*/ 523460 h 1693144"/>
              <a:gd name="connsiteX2-89" fmla="*/ 1981200 w 2895600"/>
              <a:gd name="connsiteY2-90" fmla="*/ 443446 h 1693144"/>
              <a:gd name="connsiteX3-91" fmla="*/ 2283615 w 2895600"/>
              <a:gd name="connsiteY3-92" fmla="*/ 724590 h 1693144"/>
              <a:gd name="connsiteX4-93" fmla="*/ 2461260 w 2895600"/>
              <a:gd name="connsiteY4-94" fmla="*/ 685800 h 1693144"/>
              <a:gd name="connsiteX5-95" fmla="*/ 2895600 w 2895600"/>
              <a:gd name="connsiteY5-96" fmla="*/ 1120140 h 1693144"/>
              <a:gd name="connsiteX6-97" fmla="*/ 2698117 w 2895600"/>
              <a:gd name="connsiteY6-98" fmla="*/ 1478280 h 1693144"/>
              <a:gd name="connsiteX7-99" fmla="*/ 1980496 w 2895600"/>
              <a:gd name="connsiteY7-100" fmla="*/ 1656195 h 1693144"/>
              <a:gd name="connsiteX8-101" fmla="*/ 863483 w 2895600"/>
              <a:gd name="connsiteY8-102" fmla="*/ 1678240 h 1693144"/>
              <a:gd name="connsiteX9-103" fmla="*/ 64333 w 2895600"/>
              <a:gd name="connsiteY9-104" fmla="*/ 1478280 h 1693144"/>
              <a:gd name="connsiteX10-105" fmla="*/ 0 w 2895600"/>
              <a:gd name="connsiteY10-106" fmla="*/ 1257300 h 1693144"/>
              <a:gd name="connsiteX11-107" fmla="*/ 419100 w 2895600"/>
              <a:gd name="connsiteY11-108" fmla="*/ 838200 h 1693144"/>
              <a:gd name="connsiteX12-109" fmla="*/ 445895 w 2895600"/>
              <a:gd name="connsiteY12-110" fmla="*/ 840901 h 1693144"/>
              <a:gd name="connsiteX13-111" fmla="*/ 426720 w 2895600"/>
              <a:gd name="connsiteY13-112" fmla="*/ 685800 h 1693144"/>
              <a:gd name="connsiteX14-113" fmla="*/ 1112520 w 2895600"/>
              <a:gd name="connsiteY14-114" fmla="*/ 0 h 1693144"/>
              <a:gd name="connsiteX0-115" fmla="*/ 1112520 w 2895600"/>
              <a:gd name="connsiteY0-116" fmla="*/ 0 h 1656322"/>
              <a:gd name="connsiteX1-117" fmla="*/ 1776897 w 2895600"/>
              <a:gd name="connsiteY1-118" fmla="*/ 523460 h 1656322"/>
              <a:gd name="connsiteX2-119" fmla="*/ 1981200 w 2895600"/>
              <a:gd name="connsiteY2-120" fmla="*/ 443446 h 1656322"/>
              <a:gd name="connsiteX3-121" fmla="*/ 2283615 w 2895600"/>
              <a:gd name="connsiteY3-122" fmla="*/ 724590 h 1656322"/>
              <a:gd name="connsiteX4-123" fmla="*/ 2461260 w 2895600"/>
              <a:gd name="connsiteY4-124" fmla="*/ 685800 h 1656322"/>
              <a:gd name="connsiteX5-125" fmla="*/ 2895600 w 2895600"/>
              <a:gd name="connsiteY5-126" fmla="*/ 1120140 h 1656322"/>
              <a:gd name="connsiteX6-127" fmla="*/ 2698117 w 2895600"/>
              <a:gd name="connsiteY6-128" fmla="*/ 1478280 h 1656322"/>
              <a:gd name="connsiteX7-129" fmla="*/ 1980496 w 2895600"/>
              <a:gd name="connsiteY7-130" fmla="*/ 1656195 h 1656322"/>
              <a:gd name="connsiteX8-131" fmla="*/ 951668 w 2895600"/>
              <a:gd name="connsiteY8-132" fmla="*/ 1450427 h 1656322"/>
              <a:gd name="connsiteX9-133" fmla="*/ 64333 w 2895600"/>
              <a:gd name="connsiteY9-134" fmla="*/ 1478280 h 1656322"/>
              <a:gd name="connsiteX10-135" fmla="*/ 0 w 2895600"/>
              <a:gd name="connsiteY10-136" fmla="*/ 1257300 h 1656322"/>
              <a:gd name="connsiteX11-137" fmla="*/ 419100 w 2895600"/>
              <a:gd name="connsiteY11-138" fmla="*/ 838200 h 1656322"/>
              <a:gd name="connsiteX12-139" fmla="*/ 445895 w 2895600"/>
              <a:gd name="connsiteY12-140" fmla="*/ 840901 h 1656322"/>
              <a:gd name="connsiteX13-141" fmla="*/ 426720 w 2895600"/>
              <a:gd name="connsiteY13-142" fmla="*/ 685800 h 1656322"/>
              <a:gd name="connsiteX14-143" fmla="*/ 1112520 w 2895600"/>
              <a:gd name="connsiteY14-144" fmla="*/ 0 h 1656322"/>
              <a:gd name="connsiteX0-145" fmla="*/ 1112520 w 2895600"/>
              <a:gd name="connsiteY0-146" fmla="*/ 0 h 1684771"/>
              <a:gd name="connsiteX1-147" fmla="*/ 1776897 w 2895600"/>
              <a:gd name="connsiteY1-148" fmla="*/ 523460 h 1684771"/>
              <a:gd name="connsiteX2-149" fmla="*/ 1981200 w 2895600"/>
              <a:gd name="connsiteY2-150" fmla="*/ 443446 h 1684771"/>
              <a:gd name="connsiteX3-151" fmla="*/ 2283615 w 2895600"/>
              <a:gd name="connsiteY3-152" fmla="*/ 724590 h 1684771"/>
              <a:gd name="connsiteX4-153" fmla="*/ 2461260 w 2895600"/>
              <a:gd name="connsiteY4-154" fmla="*/ 685800 h 1684771"/>
              <a:gd name="connsiteX5-155" fmla="*/ 2895600 w 2895600"/>
              <a:gd name="connsiteY5-156" fmla="*/ 1120140 h 1684771"/>
              <a:gd name="connsiteX6-157" fmla="*/ 2698117 w 2895600"/>
              <a:gd name="connsiteY6-158" fmla="*/ 1478280 h 1684771"/>
              <a:gd name="connsiteX7-159" fmla="*/ 1980496 w 2895600"/>
              <a:gd name="connsiteY7-160" fmla="*/ 1656195 h 1684771"/>
              <a:gd name="connsiteX8-161" fmla="*/ 1965798 w 2895600"/>
              <a:gd name="connsiteY8-162" fmla="*/ 1663542 h 1684771"/>
              <a:gd name="connsiteX9-163" fmla="*/ 951668 w 2895600"/>
              <a:gd name="connsiteY9-164" fmla="*/ 1450427 h 1684771"/>
              <a:gd name="connsiteX10-165" fmla="*/ 64333 w 2895600"/>
              <a:gd name="connsiteY10-166" fmla="*/ 1478280 h 1684771"/>
              <a:gd name="connsiteX11-167" fmla="*/ 0 w 2895600"/>
              <a:gd name="connsiteY11-168" fmla="*/ 1257300 h 1684771"/>
              <a:gd name="connsiteX12-169" fmla="*/ 419100 w 2895600"/>
              <a:gd name="connsiteY12-170" fmla="*/ 838200 h 1684771"/>
              <a:gd name="connsiteX13-171" fmla="*/ 445895 w 2895600"/>
              <a:gd name="connsiteY13-172" fmla="*/ 840901 h 1684771"/>
              <a:gd name="connsiteX14-173" fmla="*/ 426720 w 2895600"/>
              <a:gd name="connsiteY14-174" fmla="*/ 685800 h 1684771"/>
              <a:gd name="connsiteX15" fmla="*/ 1112520 w 2895600"/>
              <a:gd name="connsiteY15" fmla="*/ 0 h 1684771"/>
              <a:gd name="connsiteX0-175" fmla="*/ 1112520 w 2895600"/>
              <a:gd name="connsiteY0-176" fmla="*/ 0 h 1667103"/>
              <a:gd name="connsiteX1-177" fmla="*/ 1776897 w 2895600"/>
              <a:gd name="connsiteY1-178" fmla="*/ 523460 h 1667103"/>
              <a:gd name="connsiteX2-179" fmla="*/ 1981200 w 2895600"/>
              <a:gd name="connsiteY2-180" fmla="*/ 443446 h 1667103"/>
              <a:gd name="connsiteX3-181" fmla="*/ 2283615 w 2895600"/>
              <a:gd name="connsiteY3-182" fmla="*/ 724590 h 1667103"/>
              <a:gd name="connsiteX4-183" fmla="*/ 2461260 w 2895600"/>
              <a:gd name="connsiteY4-184" fmla="*/ 685800 h 1667103"/>
              <a:gd name="connsiteX5-185" fmla="*/ 2895600 w 2895600"/>
              <a:gd name="connsiteY5-186" fmla="*/ 1120140 h 1667103"/>
              <a:gd name="connsiteX6-187" fmla="*/ 2698117 w 2895600"/>
              <a:gd name="connsiteY6-188" fmla="*/ 1478280 h 1667103"/>
              <a:gd name="connsiteX7-189" fmla="*/ 2274446 w 2895600"/>
              <a:gd name="connsiteY7-190" fmla="*/ 1443080 h 1667103"/>
              <a:gd name="connsiteX8-191" fmla="*/ 1965798 w 2895600"/>
              <a:gd name="connsiteY8-192" fmla="*/ 1663542 h 1667103"/>
              <a:gd name="connsiteX9-193" fmla="*/ 951668 w 2895600"/>
              <a:gd name="connsiteY9-194" fmla="*/ 1450427 h 1667103"/>
              <a:gd name="connsiteX10-195" fmla="*/ 64333 w 2895600"/>
              <a:gd name="connsiteY10-196" fmla="*/ 1478280 h 1667103"/>
              <a:gd name="connsiteX11-197" fmla="*/ 0 w 2895600"/>
              <a:gd name="connsiteY11-198" fmla="*/ 1257300 h 1667103"/>
              <a:gd name="connsiteX12-199" fmla="*/ 419100 w 2895600"/>
              <a:gd name="connsiteY12-200" fmla="*/ 838200 h 1667103"/>
              <a:gd name="connsiteX13-201" fmla="*/ 445895 w 2895600"/>
              <a:gd name="connsiteY13-202" fmla="*/ 840901 h 1667103"/>
              <a:gd name="connsiteX14-203" fmla="*/ 426720 w 2895600"/>
              <a:gd name="connsiteY14-204" fmla="*/ 685800 h 1667103"/>
              <a:gd name="connsiteX15-205" fmla="*/ 1112520 w 2895600"/>
              <a:gd name="connsiteY15-206" fmla="*/ 0 h 1667103"/>
              <a:gd name="connsiteX0-207" fmla="*/ 1112520 w 2895600"/>
              <a:gd name="connsiteY0-208" fmla="*/ 0 h 1667103"/>
              <a:gd name="connsiteX1-209" fmla="*/ 1776897 w 2895600"/>
              <a:gd name="connsiteY1-210" fmla="*/ 523460 h 1667103"/>
              <a:gd name="connsiteX2-211" fmla="*/ 1981200 w 2895600"/>
              <a:gd name="connsiteY2-212" fmla="*/ 443446 h 1667103"/>
              <a:gd name="connsiteX3-213" fmla="*/ 2283615 w 2895600"/>
              <a:gd name="connsiteY3-214" fmla="*/ 724590 h 1667103"/>
              <a:gd name="connsiteX4-215" fmla="*/ 2461260 w 2895600"/>
              <a:gd name="connsiteY4-216" fmla="*/ 685800 h 1667103"/>
              <a:gd name="connsiteX5-217" fmla="*/ 2895600 w 2895600"/>
              <a:gd name="connsiteY5-218" fmla="*/ 1120140 h 1667103"/>
              <a:gd name="connsiteX6-219" fmla="*/ 2698117 w 2895600"/>
              <a:gd name="connsiteY6-220" fmla="*/ 1478280 h 1667103"/>
              <a:gd name="connsiteX7-221" fmla="*/ 2274446 w 2895600"/>
              <a:gd name="connsiteY7-222" fmla="*/ 1443080 h 1667103"/>
              <a:gd name="connsiteX8-223" fmla="*/ 1965798 w 2895600"/>
              <a:gd name="connsiteY8-224" fmla="*/ 1663542 h 1667103"/>
              <a:gd name="connsiteX9-225" fmla="*/ 951668 w 2895600"/>
              <a:gd name="connsiteY9-226" fmla="*/ 1450427 h 1667103"/>
              <a:gd name="connsiteX10-227" fmla="*/ 951669 w 2895600"/>
              <a:gd name="connsiteY10-228" fmla="*/ 1465124 h 1667103"/>
              <a:gd name="connsiteX11-229" fmla="*/ 64333 w 2895600"/>
              <a:gd name="connsiteY11-230" fmla="*/ 1478280 h 1667103"/>
              <a:gd name="connsiteX12-231" fmla="*/ 0 w 2895600"/>
              <a:gd name="connsiteY12-232" fmla="*/ 1257300 h 1667103"/>
              <a:gd name="connsiteX13-233" fmla="*/ 419100 w 2895600"/>
              <a:gd name="connsiteY13-234" fmla="*/ 838200 h 1667103"/>
              <a:gd name="connsiteX14-235" fmla="*/ 445895 w 2895600"/>
              <a:gd name="connsiteY14-236" fmla="*/ 840901 h 1667103"/>
              <a:gd name="connsiteX15-237" fmla="*/ 426720 w 2895600"/>
              <a:gd name="connsiteY15-238" fmla="*/ 685800 h 1667103"/>
              <a:gd name="connsiteX16" fmla="*/ 1112520 w 2895600"/>
              <a:gd name="connsiteY16" fmla="*/ 0 h 1667103"/>
              <a:gd name="connsiteX0-239" fmla="*/ 1112520 w 2895600"/>
              <a:gd name="connsiteY0-240" fmla="*/ 0 h 1836772"/>
              <a:gd name="connsiteX1-241" fmla="*/ 1776897 w 2895600"/>
              <a:gd name="connsiteY1-242" fmla="*/ 523460 h 1836772"/>
              <a:gd name="connsiteX2-243" fmla="*/ 1981200 w 2895600"/>
              <a:gd name="connsiteY2-244" fmla="*/ 443446 h 1836772"/>
              <a:gd name="connsiteX3-245" fmla="*/ 2283615 w 2895600"/>
              <a:gd name="connsiteY3-246" fmla="*/ 724590 h 1836772"/>
              <a:gd name="connsiteX4-247" fmla="*/ 2461260 w 2895600"/>
              <a:gd name="connsiteY4-248" fmla="*/ 685800 h 1836772"/>
              <a:gd name="connsiteX5-249" fmla="*/ 2895600 w 2895600"/>
              <a:gd name="connsiteY5-250" fmla="*/ 1120140 h 1836772"/>
              <a:gd name="connsiteX6-251" fmla="*/ 2698117 w 2895600"/>
              <a:gd name="connsiteY6-252" fmla="*/ 1478280 h 1836772"/>
              <a:gd name="connsiteX7-253" fmla="*/ 2274446 w 2895600"/>
              <a:gd name="connsiteY7-254" fmla="*/ 1443080 h 1836772"/>
              <a:gd name="connsiteX8-255" fmla="*/ 1965798 w 2895600"/>
              <a:gd name="connsiteY8-256" fmla="*/ 1663542 h 1836772"/>
              <a:gd name="connsiteX9-257" fmla="*/ 1326456 w 2895600"/>
              <a:gd name="connsiteY9-258" fmla="*/ 1832564 h 1836772"/>
              <a:gd name="connsiteX10-259" fmla="*/ 951668 w 2895600"/>
              <a:gd name="connsiteY10-260" fmla="*/ 1450427 h 1836772"/>
              <a:gd name="connsiteX11-261" fmla="*/ 951669 w 2895600"/>
              <a:gd name="connsiteY11-262" fmla="*/ 1465124 h 1836772"/>
              <a:gd name="connsiteX12-263" fmla="*/ 64333 w 2895600"/>
              <a:gd name="connsiteY12-264" fmla="*/ 1478280 h 1836772"/>
              <a:gd name="connsiteX13-265" fmla="*/ 0 w 2895600"/>
              <a:gd name="connsiteY13-266" fmla="*/ 1257300 h 1836772"/>
              <a:gd name="connsiteX14-267" fmla="*/ 419100 w 2895600"/>
              <a:gd name="connsiteY14-268" fmla="*/ 838200 h 1836772"/>
              <a:gd name="connsiteX15-269" fmla="*/ 445895 w 2895600"/>
              <a:gd name="connsiteY15-270" fmla="*/ 840901 h 1836772"/>
              <a:gd name="connsiteX16-271" fmla="*/ 426720 w 2895600"/>
              <a:gd name="connsiteY16-272" fmla="*/ 685800 h 1836772"/>
              <a:gd name="connsiteX17" fmla="*/ 1112520 w 2895600"/>
              <a:gd name="connsiteY17" fmla="*/ 0 h 1836772"/>
              <a:gd name="connsiteX0-273" fmla="*/ 1112520 w 2895600"/>
              <a:gd name="connsiteY0-274" fmla="*/ 0 h 1836772"/>
              <a:gd name="connsiteX1-275" fmla="*/ 1776897 w 2895600"/>
              <a:gd name="connsiteY1-276" fmla="*/ 523460 h 1836772"/>
              <a:gd name="connsiteX2-277" fmla="*/ 1981200 w 2895600"/>
              <a:gd name="connsiteY2-278" fmla="*/ 443446 h 1836772"/>
              <a:gd name="connsiteX3-279" fmla="*/ 2283615 w 2895600"/>
              <a:gd name="connsiteY3-280" fmla="*/ 724590 h 1836772"/>
              <a:gd name="connsiteX4-281" fmla="*/ 2461260 w 2895600"/>
              <a:gd name="connsiteY4-282" fmla="*/ 685800 h 1836772"/>
              <a:gd name="connsiteX5-283" fmla="*/ 2895600 w 2895600"/>
              <a:gd name="connsiteY5-284" fmla="*/ 1120140 h 1836772"/>
              <a:gd name="connsiteX6-285" fmla="*/ 2698117 w 2895600"/>
              <a:gd name="connsiteY6-286" fmla="*/ 1478280 h 1836772"/>
              <a:gd name="connsiteX7-287" fmla="*/ 2274446 w 2895600"/>
              <a:gd name="connsiteY7-288" fmla="*/ 1443080 h 1836772"/>
              <a:gd name="connsiteX8-289" fmla="*/ 1965798 w 2895600"/>
              <a:gd name="connsiteY8-290" fmla="*/ 1663542 h 1836772"/>
              <a:gd name="connsiteX9-291" fmla="*/ 1326456 w 2895600"/>
              <a:gd name="connsiteY9-292" fmla="*/ 1832564 h 1836772"/>
              <a:gd name="connsiteX10-293" fmla="*/ 951668 w 2895600"/>
              <a:gd name="connsiteY10-294" fmla="*/ 1450427 h 1836772"/>
              <a:gd name="connsiteX11-295" fmla="*/ 738555 w 2895600"/>
              <a:gd name="connsiteY11-296" fmla="*/ 1450427 h 1836772"/>
              <a:gd name="connsiteX12-297" fmla="*/ 64333 w 2895600"/>
              <a:gd name="connsiteY12-298" fmla="*/ 1478280 h 1836772"/>
              <a:gd name="connsiteX13-299" fmla="*/ 0 w 2895600"/>
              <a:gd name="connsiteY13-300" fmla="*/ 1257300 h 1836772"/>
              <a:gd name="connsiteX14-301" fmla="*/ 419100 w 2895600"/>
              <a:gd name="connsiteY14-302" fmla="*/ 838200 h 1836772"/>
              <a:gd name="connsiteX15-303" fmla="*/ 445895 w 2895600"/>
              <a:gd name="connsiteY15-304" fmla="*/ 840901 h 1836772"/>
              <a:gd name="connsiteX16-305" fmla="*/ 426720 w 2895600"/>
              <a:gd name="connsiteY16-306" fmla="*/ 685800 h 1836772"/>
              <a:gd name="connsiteX17-307" fmla="*/ 1112520 w 2895600"/>
              <a:gd name="connsiteY17-308" fmla="*/ 0 h 1836772"/>
              <a:gd name="connsiteX0-309" fmla="*/ 1112520 w 2895600"/>
              <a:gd name="connsiteY0-310" fmla="*/ 0 h 2133864"/>
              <a:gd name="connsiteX1-311" fmla="*/ 1776897 w 2895600"/>
              <a:gd name="connsiteY1-312" fmla="*/ 523460 h 2133864"/>
              <a:gd name="connsiteX2-313" fmla="*/ 1981200 w 2895600"/>
              <a:gd name="connsiteY2-314" fmla="*/ 443446 h 2133864"/>
              <a:gd name="connsiteX3-315" fmla="*/ 2283615 w 2895600"/>
              <a:gd name="connsiteY3-316" fmla="*/ 724590 h 2133864"/>
              <a:gd name="connsiteX4-317" fmla="*/ 2461260 w 2895600"/>
              <a:gd name="connsiteY4-318" fmla="*/ 685800 h 2133864"/>
              <a:gd name="connsiteX5-319" fmla="*/ 2895600 w 2895600"/>
              <a:gd name="connsiteY5-320" fmla="*/ 1120140 h 2133864"/>
              <a:gd name="connsiteX6-321" fmla="*/ 2698117 w 2895600"/>
              <a:gd name="connsiteY6-322" fmla="*/ 1478280 h 2133864"/>
              <a:gd name="connsiteX7-323" fmla="*/ 2274446 w 2895600"/>
              <a:gd name="connsiteY7-324" fmla="*/ 1443080 h 2133864"/>
              <a:gd name="connsiteX8-325" fmla="*/ 1965798 w 2895600"/>
              <a:gd name="connsiteY8-326" fmla="*/ 1663542 h 2133864"/>
              <a:gd name="connsiteX9-327" fmla="*/ 1326456 w 2895600"/>
              <a:gd name="connsiteY9-328" fmla="*/ 1832564 h 2133864"/>
              <a:gd name="connsiteX10-329" fmla="*/ 885529 w 2895600"/>
              <a:gd name="connsiteY10-330" fmla="*/ 2133864 h 2133864"/>
              <a:gd name="connsiteX11-331" fmla="*/ 738555 w 2895600"/>
              <a:gd name="connsiteY11-332" fmla="*/ 1450427 h 2133864"/>
              <a:gd name="connsiteX12-333" fmla="*/ 64333 w 2895600"/>
              <a:gd name="connsiteY12-334" fmla="*/ 1478280 h 2133864"/>
              <a:gd name="connsiteX13-335" fmla="*/ 0 w 2895600"/>
              <a:gd name="connsiteY13-336" fmla="*/ 1257300 h 2133864"/>
              <a:gd name="connsiteX14-337" fmla="*/ 419100 w 2895600"/>
              <a:gd name="connsiteY14-338" fmla="*/ 838200 h 2133864"/>
              <a:gd name="connsiteX15-339" fmla="*/ 445895 w 2895600"/>
              <a:gd name="connsiteY15-340" fmla="*/ 840901 h 2133864"/>
              <a:gd name="connsiteX16-341" fmla="*/ 426720 w 2895600"/>
              <a:gd name="connsiteY16-342" fmla="*/ 685800 h 2133864"/>
              <a:gd name="connsiteX17-343" fmla="*/ 1112520 w 2895600"/>
              <a:gd name="connsiteY17-344" fmla="*/ 0 h 2133864"/>
              <a:gd name="connsiteX0-345" fmla="*/ 1112520 w 2895600"/>
              <a:gd name="connsiteY0-346" fmla="*/ 0 h 2133864"/>
              <a:gd name="connsiteX1-347" fmla="*/ 1776897 w 2895600"/>
              <a:gd name="connsiteY1-348" fmla="*/ 523460 h 2133864"/>
              <a:gd name="connsiteX2-349" fmla="*/ 1981200 w 2895600"/>
              <a:gd name="connsiteY2-350" fmla="*/ 443446 h 2133864"/>
              <a:gd name="connsiteX3-351" fmla="*/ 2283615 w 2895600"/>
              <a:gd name="connsiteY3-352" fmla="*/ 724590 h 2133864"/>
              <a:gd name="connsiteX4-353" fmla="*/ 2461260 w 2895600"/>
              <a:gd name="connsiteY4-354" fmla="*/ 685800 h 2133864"/>
              <a:gd name="connsiteX5-355" fmla="*/ 2895600 w 2895600"/>
              <a:gd name="connsiteY5-356" fmla="*/ 1120140 h 2133864"/>
              <a:gd name="connsiteX6-357" fmla="*/ 2698117 w 2895600"/>
              <a:gd name="connsiteY6-358" fmla="*/ 1478280 h 2133864"/>
              <a:gd name="connsiteX7-359" fmla="*/ 2274446 w 2895600"/>
              <a:gd name="connsiteY7-360" fmla="*/ 1443080 h 2133864"/>
              <a:gd name="connsiteX8-361" fmla="*/ 1965798 w 2895600"/>
              <a:gd name="connsiteY8-362" fmla="*/ 1663542 h 2133864"/>
              <a:gd name="connsiteX9-363" fmla="*/ 1326456 w 2895600"/>
              <a:gd name="connsiteY9-364" fmla="*/ 1832564 h 2133864"/>
              <a:gd name="connsiteX10-365" fmla="*/ 885529 w 2895600"/>
              <a:gd name="connsiteY10-366" fmla="*/ 2133864 h 2133864"/>
              <a:gd name="connsiteX11-367" fmla="*/ 473999 w 2895600"/>
              <a:gd name="connsiteY11-368" fmla="*/ 1729681 h 2133864"/>
              <a:gd name="connsiteX12-369" fmla="*/ 64333 w 2895600"/>
              <a:gd name="connsiteY12-370" fmla="*/ 1478280 h 2133864"/>
              <a:gd name="connsiteX13-371" fmla="*/ 0 w 2895600"/>
              <a:gd name="connsiteY13-372" fmla="*/ 1257300 h 2133864"/>
              <a:gd name="connsiteX14-373" fmla="*/ 419100 w 2895600"/>
              <a:gd name="connsiteY14-374" fmla="*/ 838200 h 2133864"/>
              <a:gd name="connsiteX15-375" fmla="*/ 445895 w 2895600"/>
              <a:gd name="connsiteY15-376" fmla="*/ 840901 h 2133864"/>
              <a:gd name="connsiteX16-377" fmla="*/ 426720 w 2895600"/>
              <a:gd name="connsiteY16-378" fmla="*/ 685800 h 2133864"/>
              <a:gd name="connsiteX17-379" fmla="*/ 1112520 w 2895600"/>
              <a:gd name="connsiteY17-380" fmla="*/ 0 h 2133864"/>
              <a:gd name="connsiteX0-381" fmla="*/ 1112520 w 2895600"/>
              <a:gd name="connsiteY0-382" fmla="*/ 0 h 1928098"/>
              <a:gd name="connsiteX1-383" fmla="*/ 1776897 w 2895600"/>
              <a:gd name="connsiteY1-384" fmla="*/ 523460 h 1928098"/>
              <a:gd name="connsiteX2-385" fmla="*/ 1981200 w 2895600"/>
              <a:gd name="connsiteY2-386" fmla="*/ 443446 h 1928098"/>
              <a:gd name="connsiteX3-387" fmla="*/ 2283615 w 2895600"/>
              <a:gd name="connsiteY3-388" fmla="*/ 724590 h 1928098"/>
              <a:gd name="connsiteX4-389" fmla="*/ 2461260 w 2895600"/>
              <a:gd name="connsiteY4-390" fmla="*/ 685800 h 1928098"/>
              <a:gd name="connsiteX5-391" fmla="*/ 2895600 w 2895600"/>
              <a:gd name="connsiteY5-392" fmla="*/ 1120140 h 1928098"/>
              <a:gd name="connsiteX6-393" fmla="*/ 2698117 w 2895600"/>
              <a:gd name="connsiteY6-394" fmla="*/ 1478280 h 1928098"/>
              <a:gd name="connsiteX7-395" fmla="*/ 2274446 w 2895600"/>
              <a:gd name="connsiteY7-396" fmla="*/ 1443080 h 1928098"/>
              <a:gd name="connsiteX8-397" fmla="*/ 1965798 w 2895600"/>
              <a:gd name="connsiteY8-398" fmla="*/ 1663542 h 1928098"/>
              <a:gd name="connsiteX9-399" fmla="*/ 1326456 w 2895600"/>
              <a:gd name="connsiteY9-400" fmla="*/ 1832564 h 1928098"/>
              <a:gd name="connsiteX10-401" fmla="*/ 878180 w 2895600"/>
              <a:gd name="connsiteY10-402" fmla="*/ 1928098 h 1928098"/>
              <a:gd name="connsiteX11-403" fmla="*/ 473999 w 2895600"/>
              <a:gd name="connsiteY11-404" fmla="*/ 1729681 h 1928098"/>
              <a:gd name="connsiteX12-405" fmla="*/ 64333 w 2895600"/>
              <a:gd name="connsiteY12-406" fmla="*/ 1478280 h 1928098"/>
              <a:gd name="connsiteX13-407" fmla="*/ 0 w 2895600"/>
              <a:gd name="connsiteY13-408" fmla="*/ 1257300 h 1928098"/>
              <a:gd name="connsiteX14-409" fmla="*/ 419100 w 2895600"/>
              <a:gd name="connsiteY14-410" fmla="*/ 838200 h 1928098"/>
              <a:gd name="connsiteX15-411" fmla="*/ 445895 w 2895600"/>
              <a:gd name="connsiteY15-412" fmla="*/ 840901 h 1928098"/>
              <a:gd name="connsiteX16-413" fmla="*/ 426720 w 2895600"/>
              <a:gd name="connsiteY16-414" fmla="*/ 685800 h 1928098"/>
              <a:gd name="connsiteX17-415" fmla="*/ 1112520 w 2895600"/>
              <a:gd name="connsiteY17-416" fmla="*/ 0 h 1928098"/>
              <a:gd name="connsiteX0-417" fmla="*/ 1112520 w 2895600"/>
              <a:gd name="connsiteY0-418" fmla="*/ 0 h 1932344"/>
              <a:gd name="connsiteX1-419" fmla="*/ 1776897 w 2895600"/>
              <a:gd name="connsiteY1-420" fmla="*/ 523460 h 1932344"/>
              <a:gd name="connsiteX2-421" fmla="*/ 1981200 w 2895600"/>
              <a:gd name="connsiteY2-422" fmla="*/ 443446 h 1932344"/>
              <a:gd name="connsiteX3-423" fmla="*/ 2283615 w 2895600"/>
              <a:gd name="connsiteY3-424" fmla="*/ 724590 h 1932344"/>
              <a:gd name="connsiteX4-425" fmla="*/ 2461260 w 2895600"/>
              <a:gd name="connsiteY4-426" fmla="*/ 685800 h 1932344"/>
              <a:gd name="connsiteX5-427" fmla="*/ 2895600 w 2895600"/>
              <a:gd name="connsiteY5-428" fmla="*/ 1120140 h 1932344"/>
              <a:gd name="connsiteX6-429" fmla="*/ 2698117 w 2895600"/>
              <a:gd name="connsiteY6-430" fmla="*/ 1478280 h 1932344"/>
              <a:gd name="connsiteX7-431" fmla="*/ 2274446 w 2895600"/>
              <a:gd name="connsiteY7-432" fmla="*/ 1443080 h 1932344"/>
              <a:gd name="connsiteX8-433" fmla="*/ 1965798 w 2895600"/>
              <a:gd name="connsiteY8-434" fmla="*/ 1663542 h 1932344"/>
              <a:gd name="connsiteX9-435" fmla="*/ 1326456 w 2895600"/>
              <a:gd name="connsiteY9-436" fmla="*/ 1832564 h 1932344"/>
              <a:gd name="connsiteX10-437" fmla="*/ 878180 w 2895600"/>
              <a:gd name="connsiteY10-438" fmla="*/ 1928098 h 1932344"/>
              <a:gd name="connsiteX11-439" fmla="*/ 473999 w 2895600"/>
              <a:gd name="connsiteY11-440" fmla="*/ 1729681 h 1932344"/>
              <a:gd name="connsiteX12-441" fmla="*/ 64333 w 2895600"/>
              <a:gd name="connsiteY12-442" fmla="*/ 1478280 h 1932344"/>
              <a:gd name="connsiteX13-443" fmla="*/ 0 w 2895600"/>
              <a:gd name="connsiteY13-444" fmla="*/ 1257300 h 1932344"/>
              <a:gd name="connsiteX14-445" fmla="*/ 419100 w 2895600"/>
              <a:gd name="connsiteY14-446" fmla="*/ 838200 h 1932344"/>
              <a:gd name="connsiteX15-447" fmla="*/ 445895 w 2895600"/>
              <a:gd name="connsiteY15-448" fmla="*/ 840901 h 1932344"/>
              <a:gd name="connsiteX16-449" fmla="*/ 426720 w 2895600"/>
              <a:gd name="connsiteY16-450" fmla="*/ 685800 h 1932344"/>
              <a:gd name="connsiteX17-451" fmla="*/ 1112520 w 2895600"/>
              <a:gd name="connsiteY17-452" fmla="*/ 0 h 1932344"/>
              <a:gd name="connsiteX0-453" fmla="*/ 1112520 w 2895600"/>
              <a:gd name="connsiteY0-454" fmla="*/ 0 h 1932344"/>
              <a:gd name="connsiteX1-455" fmla="*/ 1776897 w 2895600"/>
              <a:gd name="connsiteY1-456" fmla="*/ 523460 h 1932344"/>
              <a:gd name="connsiteX2-457" fmla="*/ 1981200 w 2895600"/>
              <a:gd name="connsiteY2-458" fmla="*/ 443446 h 1932344"/>
              <a:gd name="connsiteX3-459" fmla="*/ 2283615 w 2895600"/>
              <a:gd name="connsiteY3-460" fmla="*/ 724590 h 1932344"/>
              <a:gd name="connsiteX4-461" fmla="*/ 2461260 w 2895600"/>
              <a:gd name="connsiteY4-462" fmla="*/ 685800 h 1932344"/>
              <a:gd name="connsiteX5-463" fmla="*/ 2895600 w 2895600"/>
              <a:gd name="connsiteY5-464" fmla="*/ 1120140 h 1932344"/>
              <a:gd name="connsiteX6-465" fmla="*/ 2698117 w 2895600"/>
              <a:gd name="connsiteY6-466" fmla="*/ 1478280 h 1932344"/>
              <a:gd name="connsiteX7-467" fmla="*/ 2274446 w 2895600"/>
              <a:gd name="connsiteY7-468" fmla="*/ 1443080 h 1932344"/>
              <a:gd name="connsiteX8-469" fmla="*/ 1980496 w 2895600"/>
              <a:gd name="connsiteY8-470" fmla="*/ 1854611 h 1932344"/>
              <a:gd name="connsiteX9-471" fmla="*/ 1326456 w 2895600"/>
              <a:gd name="connsiteY9-472" fmla="*/ 1832564 h 1932344"/>
              <a:gd name="connsiteX10-473" fmla="*/ 878180 w 2895600"/>
              <a:gd name="connsiteY10-474" fmla="*/ 1928098 h 1932344"/>
              <a:gd name="connsiteX11-475" fmla="*/ 473999 w 2895600"/>
              <a:gd name="connsiteY11-476" fmla="*/ 1729681 h 1932344"/>
              <a:gd name="connsiteX12-477" fmla="*/ 64333 w 2895600"/>
              <a:gd name="connsiteY12-478" fmla="*/ 1478280 h 1932344"/>
              <a:gd name="connsiteX13-479" fmla="*/ 0 w 2895600"/>
              <a:gd name="connsiteY13-480" fmla="*/ 1257300 h 1932344"/>
              <a:gd name="connsiteX14-481" fmla="*/ 419100 w 2895600"/>
              <a:gd name="connsiteY14-482" fmla="*/ 838200 h 1932344"/>
              <a:gd name="connsiteX15-483" fmla="*/ 445895 w 2895600"/>
              <a:gd name="connsiteY15-484" fmla="*/ 840901 h 1932344"/>
              <a:gd name="connsiteX16-485" fmla="*/ 426720 w 2895600"/>
              <a:gd name="connsiteY16-486" fmla="*/ 685800 h 1932344"/>
              <a:gd name="connsiteX17-487" fmla="*/ 1112520 w 2895600"/>
              <a:gd name="connsiteY17-488" fmla="*/ 0 h 1932344"/>
              <a:gd name="connsiteX0-489" fmla="*/ 1112520 w 2895600"/>
              <a:gd name="connsiteY0-490" fmla="*/ 0 h 1928394"/>
              <a:gd name="connsiteX1-491" fmla="*/ 1776897 w 2895600"/>
              <a:gd name="connsiteY1-492" fmla="*/ 523460 h 1928394"/>
              <a:gd name="connsiteX2-493" fmla="*/ 1981200 w 2895600"/>
              <a:gd name="connsiteY2-494" fmla="*/ 443446 h 1928394"/>
              <a:gd name="connsiteX3-495" fmla="*/ 2283615 w 2895600"/>
              <a:gd name="connsiteY3-496" fmla="*/ 724590 h 1928394"/>
              <a:gd name="connsiteX4-497" fmla="*/ 2461260 w 2895600"/>
              <a:gd name="connsiteY4-498" fmla="*/ 685800 h 1928394"/>
              <a:gd name="connsiteX5-499" fmla="*/ 2895600 w 2895600"/>
              <a:gd name="connsiteY5-500" fmla="*/ 1120140 h 1928394"/>
              <a:gd name="connsiteX6-501" fmla="*/ 2698117 w 2895600"/>
              <a:gd name="connsiteY6-502" fmla="*/ 1478280 h 1928394"/>
              <a:gd name="connsiteX7-503" fmla="*/ 2274446 w 2895600"/>
              <a:gd name="connsiteY7-504" fmla="*/ 1443080 h 1928394"/>
              <a:gd name="connsiteX8-505" fmla="*/ 1980496 w 2895600"/>
              <a:gd name="connsiteY8-506" fmla="*/ 1854611 h 1928394"/>
              <a:gd name="connsiteX9-507" fmla="*/ 1458734 w 2895600"/>
              <a:gd name="connsiteY9-508" fmla="*/ 1685588 h 1928394"/>
              <a:gd name="connsiteX10-509" fmla="*/ 878180 w 2895600"/>
              <a:gd name="connsiteY10-510" fmla="*/ 1928098 h 1928394"/>
              <a:gd name="connsiteX11-511" fmla="*/ 473999 w 2895600"/>
              <a:gd name="connsiteY11-512" fmla="*/ 1729681 h 1928394"/>
              <a:gd name="connsiteX12-513" fmla="*/ 64333 w 2895600"/>
              <a:gd name="connsiteY12-514" fmla="*/ 1478280 h 1928394"/>
              <a:gd name="connsiteX13-515" fmla="*/ 0 w 2895600"/>
              <a:gd name="connsiteY13-516" fmla="*/ 1257300 h 1928394"/>
              <a:gd name="connsiteX14-517" fmla="*/ 419100 w 2895600"/>
              <a:gd name="connsiteY14-518" fmla="*/ 838200 h 1928394"/>
              <a:gd name="connsiteX15-519" fmla="*/ 445895 w 2895600"/>
              <a:gd name="connsiteY15-520" fmla="*/ 840901 h 1928394"/>
              <a:gd name="connsiteX16-521" fmla="*/ 426720 w 2895600"/>
              <a:gd name="connsiteY16-522" fmla="*/ 685800 h 1928394"/>
              <a:gd name="connsiteX17-523" fmla="*/ 1112520 w 2895600"/>
              <a:gd name="connsiteY17-524" fmla="*/ 0 h 1928394"/>
              <a:gd name="connsiteX0-525" fmla="*/ 1112520 w 2895600"/>
              <a:gd name="connsiteY0-526" fmla="*/ 0 h 2016464"/>
              <a:gd name="connsiteX1-527" fmla="*/ 1776897 w 2895600"/>
              <a:gd name="connsiteY1-528" fmla="*/ 523460 h 2016464"/>
              <a:gd name="connsiteX2-529" fmla="*/ 1981200 w 2895600"/>
              <a:gd name="connsiteY2-530" fmla="*/ 443446 h 2016464"/>
              <a:gd name="connsiteX3-531" fmla="*/ 2283615 w 2895600"/>
              <a:gd name="connsiteY3-532" fmla="*/ 724590 h 2016464"/>
              <a:gd name="connsiteX4-533" fmla="*/ 2461260 w 2895600"/>
              <a:gd name="connsiteY4-534" fmla="*/ 685800 h 2016464"/>
              <a:gd name="connsiteX5-535" fmla="*/ 2895600 w 2895600"/>
              <a:gd name="connsiteY5-536" fmla="*/ 1120140 h 2016464"/>
              <a:gd name="connsiteX6-537" fmla="*/ 2698117 w 2895600"/>
              <a:gd name="connsiteY6-538" fmla="*/ 1478280 h 2016464"/>
              <a:gd name="connsiteX7-539" fmla="*/ 2274446 w 2895600"/>
              <a:gd name="connsiteY7-540" fmla="*/ 1443080 h 2016464"/>
              <a:gd name="connsiteX8-541" fmla="*/ 1980496 w 2895600"/>
              <a:gd name="connsiteY8-542" fmla="*/ 1854611 h 2016464"/>
              <a:gd name="connsiteX9-543" fmla="*/ 1458734 w 2895600"/>
              <a:gd name="connsiteY9-544" fmla="*/ 1685588 h 2016464"/>
              <a:gd name="connsiteX10-545" fmla="*/ 878180 w 2895600"/>
              <a:gd name="connsiteY10-546" fmla="*/ 2016284 h 2016464"/>
              <a:gd name="connsiteX11-547" fmla="*/ 473999 w 2895600"/>
              <a:gd name="connsiteY11-548" fmla="*/ 1729681 h 2016464"/>
              <a:gd name="connsiteX12-549" fmla="*/ 64333 w 2895600"/>
              <a:gd name="connsiteY12-550" fmla="*/ 1478280 h 2016464"/>
              <a:gd name="connsiteX13-551" fmla="*/ 0 w 2895600"/>
              <a:gd name="connsiteY13-552" fmla="*/ 1257300 h 2016464"/>
              <a:gd name="connsiteX14-553" fmla="*/ 419100 w 2895600"/>
              <a:gd name="connsiteY14-554" fmla="*/ 838200 h 2016464"/>
              <a:gd name="connsiteX15-555" fmla="*/ 445895 w 2895600"/>
              <a:gd name="connsiteY15-556" fmla="*/ 840901 h 2016464"/>
              <a:gd name="connsiteX16-557" fmla="*/ 426720 w 2895600"/>
              <a:gd name="connsiteY16-558" fmla="*/ 685800 h 2016464"/>
              <a:gd name="connsiteX17-559" fmla="*/ 1112520 w 2895600"/>
              <a:gd name="connsiteY17-560" fmla="*/ 0 h 2016464"/>
              <a:gd name="connsiteX0-561" fmla="*/ 1112520 w 2895600"/>
              <a:gd name="connsiteY0-562" fmla="*/ 0 h 2016782"/>
              <a:gd name="connsiteX1-563" fmla="*/ 1776897 w 2895600"/>
              <a:gd name="connsiteY1-564" fmla="*/ 523460 h 2016782"/>
              <a:gd name="connsiteX2-565" fmla="*/ 1981200 w 2895600"/>
              <a:gd name="connsiteY2-566" fmla="*/ 443446 h 2016782"/>
              <a:gd name="connsiteX3-567" fmla="*/ 2283615 w 2895600"/>
              <a:gd name="connsiteY3-568" fmla="*/ 724590 h 2016782"/>
              <a:gd name="connsiteX4-569" fmla="*/ 2461260 w 2895600"/>
              <a:gd name="connsiteY4-570" fmla="*/ 685800 h 2016782"/>
              <a:gd name="connsiteX5-571" fmla="*/ 2895600 w 2895600"/>
              <a:gd name="connsiteY5-572" fmla="*/ 1120140 h 2016782"/>
              <a:gd name="connsiteX6-573" fmla="*/ 2698117 w 2895600"/>
              <a:gd name="connsiteY6-574" fmla="*/ 1478280 h 2016782"/>
              <a:gd name="connsiteX7-575" fmla="*/ 2274446 w 2895600"/>
              <a:gd name="connsiteY7-576" fmla="*/ 1443080 h 2016782"/>
              <a:gd name="connsiteX8-577" fmla="*/ 1980496 w 2895600"/>
              <a:gd name="connsiteY8-578" fmla="*/ 1854611 h 2016782"/>
              <a:gd name="connsiteX9-579" fmla="*/ 1458734 w 2895600"/>
              <a:gd name="connsiteY9-580" fmla="*/ 1685588 h 2016782"/>
              <a:gd name="connsiteX10-581" fmla="*/ 878180 w 2895600"/>
              <a:gd name="connsiteY10-582" fmla="*/ 2016284 h 2016782"/>
              <a:gd name="connsiteX11-583" fmla="*/ 620974 w 2895600"/>
              <a:gd name="connsiteY11-584" fmla="*/ 1604752 h 2016782"/>
              <a:gd name="connsiteX12-585" fmla="*/ 64333 w 2895600"/>
              <a:gd name="connsiteY12-586" fmla="*/ 1478280 h 2016782"/>
              <a:gd name="connsiteX13-587" fmla="*/ 0 w 2895600"/>
              <a:gd name="connsiteY13-588" fmla="*/ 1257300 h 2016782"/>
              <a:gd name="connsiteX14-589" fmla="*/ 419100 w 2895600"/>
              <a:gd name="connsiteY14-590" fmla="*/ 838200 h 2016782"/>
              <a:gd name="connsiteX15-591" fmla="*/ 445895 w 2895600"/>
              <a:gd name="connsiteY15-592" fmla="*/ 840901 h 2016782"/>
              <a:gd name="connsiteX16-593" fmla="*/ 426720 w 2895600"/>
              <a:gd name="connsiteY16-594" fmla="*/ 685800 h 2016782"/>
              <a:gd name="connsiteX17-595" fmla="*/ 1112520 w 2895600"/>
              <a:gd name="connsiteY17-596" fmla="*/ 0 h 201678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113" y="connsiteY14-114"/>
              </a:cxn>
              <a:cxn ang="0">
                <a:pos x="connsiteX15-205" y="connsiteY15-206"/>
              </a:cxn>
              <a:cxn ang="0">
                <a:pos x="connsiteX16-271" y="connsiteY16-272"/>
              </a:cxn>
              <a:cxn ang="0">
                <a:pos x="connsiteX17-307" y="connsiteY17-308"/>
              </a:cxn>
            </a:cxnLst>
            <a:rect l="l" t="t" r="r" b="b"/>
            <a:pathLst>
              <a:path w="2895600" h="2016782">
                <a:moveTo>
                  <a:pt x="1112520" y="0"/>
                </a:moveTo>
                <a:cubicBezTo>
                  <a:pt x="1435175" y="0"/>
                  <a:pt x="1705787" y="222820"/>
                  <a:pt x="1776897" y="523460"/>
                </a:cubicBezTo>
                <a:cubicBezTo>
                  <a:pt x="1830330" y="473455"/>
                  <a:pt x="1902261" y="443446"/>
                  <a:pt x="1981200" y="443446"/>
                </a:cubicBezTo>
                <a:cubicBezTo>
                  <a:pt x="2141537" y="443446"/>
                  <a:pt x="2272959" y="567249"/>
                  <a:pt x="2283615" y="724590"/>
                </a:cubicBezTo>
                <a:cubicBezTo>
                  <a:pt x="2337590" y="699394"/>
                  <a:pt x="2397838" y="685800"/>
                  <a:pt x="2461260" y="685800"/>
                </a:cubicBezTo>
                <a:cubicBezTo>
                  <a:pt x="2701139" y="685800"/>
                  <a:pt x="2895600" y="880261"/>
                  <a:pt x="2895600" y="1120140"/>
                </a:cubicBezTo>
                <a:cubicBezTo>
                  <a:pt x="2895600" y="1271517"/>
                  <a:pt x="2818161" y="1404807"/>
                  <a:pt x="2698117" y="1478280"/>
                </a:cubicBezTo>
                <a:cubicBezTo>
                  <a:pt x="2458910" y="1537585"/>
                  <a:pt x="2394049" y="1380358"/>
                  <a:pt x="2274446" y="1443080"/>
                </a:cubicBezTo>
                <a:cubicBezTo>
                  <a:pt x="2154843" y="1505802"/>
                  <a:pt x="2151967" y="1888906"/>
                  <a:pt x="1980496" y="1854611"/>
                </a:cubicBezTo>
                <a:cubicBezTo>
                  <a:pt x="1772281" y="1858285"/>
                  <a:pt x="1627756" y="1721107"/>
                  <a:pt x="1458734" y="1685588"/>
                </a:cubicBezTo>
                <a:cubicBezTo>
                  <a:pt x="1265216" y="1766425"/>
                  <a:pt x="1017807" y="2029757"/>
                  <a:pt x="878180" y="2016284"/>
                </a:cubicBezTo>
                <a:cubicBezTo>
                  <a:pt x="738553" y="2002811"/>
                  <a:pt x="756615" y="1679722"/>
                  <a:pt x="620974" y="1604752"/>
                </a:cubicBezTo>
                <a:cubicBezTo>
                  <a:pt x="473085" y="1609394"/>
                  <a:pt x="222944" y="1512917"/>
                  <a:pt x="64333" y="1478280"/>
                </a:cubicBezTo>
                <a:cubicBezTo>
                  <a:pt x="23189" y="1414624"/>
                  <a:pt x="0" y="1338670"/>
                  <a:pt x="0" y="1257300"/>
                </a:cubicBezTo>
                <a:cubicBezTo>
                  <a:pt x="0" y="1025837"/>
                  <a:pt x="187637" y="838200"/>
                  <a:pt x="419100" y="838200"/>
                </a:cubicBezTo>
                <a:lnTo>
                  <a:pt x="445895" y="840901"/>
                </a:lnTo>
                <a:cubicBezTo>
                  <a:pt x="432838" y="791300"/>
                  <a:pt x="426720" y="739265"/>
                  <a:pt x="426720" y="685800"/>
                </a:cubicBezTo>
                <a:cubicBezTo>
                  <a:pt x="426720" y="307043"/>
                  <a:pt x="733763" y="0"/>
                  <a:pt x="1112520" y="0"/>
                </a:cubicBezTo>
                <a:close/>
              </a:path>
            </a:pathLst>
          </a:custGeom>
          <a:solidFill>
            <a:schemeClr val="bg2"/>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548562" bIns="91427" rtlCol="0" anchor="ctr"/>
          <a:lstStyle/>
          <a:p>
            <a:pPr algn="ctr"/>
            <a:endParaRPr lang="en-US" sz="1400" dirty="0">
              <a:solidFill>
                <a:srgbClr val="FFFFFF"/>
              </a:solidFill>
            </a:endParaRPr>
          </a:p>
        </p:txBody>
      </p:sp>
      <p:sp>
        <p:nvSpPr>
          <p:cNvPr id="12" name="Oval 15"/>
          <p:cNvSpPr/>
          <p:nvPr userDrawn="1"/>
        </p:nvSpPr>
        <p:spPr>
          <a:xfrm>
            <a:off x="8067051" y="4699001"/>
            <a:ext cx="4124950" cy="2159000"/>
          </a:xfrm>
          <a:custGeom>
            <a:avLst/>
            <a:gdLst/>
            <a:ahLst/>
            <a:cxnLst/>
            <a:rect l="l" t="t" r="r" b="b"/>
            <a:pathLst>
              <a:path w="2895600" h="1478280">
                <a:moveTo>
                  <a:pt x="1112520" y="0"/>
                </a:moveTo>
                <a:cubicBezTo>
                  <a:pt x="1435175" y="0"/>
                  <a:pt x="1705787" y="222820"/>
                  <a:pt x="1776897" y="523460"/>
                </a:cubicBezTo>
                <a:cubicBezTo>
                  <a:pt x="1830330" y="473455"/>
                  <a:pt x="1902261" y="443446"/>
                  <a:pt x="1981200" y="443446"/>
                </a:cubicBezTo>
                <a:cubicBezTo>
                  <a:pt x="2141537" y="443446"/>
                  <a:pt x="2272959" y="567249"/>
                  <a:pt x="2283615" y="724590"/>
                </a:cubicBezTo>
                <a:cubicBezTo>
                  <a:pt x="2337590" y="699394"/>
                  <a:pt x="2397838" y="685800"/>
                  <a:pt x="2461260" y="685800"/>
                </a:cubicBezTo>
                <a:cubicBezTo>
                  <a:pt x="2701139" y="685800"/>
                  <a:pt x="2895600" y="880261"/>
                  <a:pt x="2895600" y="1120140"/>
                </a:cubicBezTo>
                <a:cubicBezTo>
                  <a:pt x="2895600" y="1271517"/>
                  <a:pt x="2818161" y="1404807"/>
                  <a:pt x="2698117" y="1478280"/>
                </a:cubicBezTo>
                <a:lnTo>
                  <a:pt x="64333" y="1478280"/>
                </a:lnTo>
                <a:cubicBezTo>
                  <a:pt x="23189" y="1414624"/>
                  <a:pt x="0" y="1338670"/>
                  <a:pt x="0" y="1257300"/>
                </a:cubicBezTo>
                <a:cubicBezTo>
                  <a:pt x="0" y="1025837"/>
                  <a:pt x="187637" y="838200"/>
                  <a:pt x="419100" y="838200"/>
                </a:cubicBezTo>
                <a:lnTo>
                  <a:pt x="445895" y="840901"/>
                </a:lnTo>
                <a:cubicBezTo>
                  <a:pt x="432838" y="791300"/>
                  <a:pt x="426720" y="739265"/>
                  <a:pt x="426720" y="685800"/>
                </a:cubicBezTo>
                <a:cubicBezTo>
                  <a:pt x="426720" y="307043"/>
                  <a:pt x="733763" y="0"/>
                  <a:pt x="1112520" y="0"/>
                </a:cubicBezTo>
                <a:close/>
              </a:path>
            </a:pathLst>
          </a:custGeom>
          <a:solidFill>
            <a:schemeClr val="bg2"/>
          </a:solidFill>
          <a:ln w="57150">
            <a:noFill/>
          </a:ln>
        </p:spPr>
        <p:style>
          <a:lnRef idx="2">
            <a:schemeClr val="accent1">
              <a:shade val="50000"/>
            </a:schemeClr>
          </a:lnRef>
          <a:fillRef idx="1">
            <a:schemeClr val="accent1"/>
          </a:fillRef>
          <a:effectRef idx="0">
            <a:schemeClr val="accent1"/>
          </a:effectRef>
          <a:fontRef idx="minor">
            <a:schemeClr val="lt1"/>
          </a:fontRef>
        </p:style>
        <p:txBody>
          <a:bodyPr tIns="548562" bIns="91427" rtlCol="0" anchor="ctr"/>
          <a:lstStyle/>
          <a:p>
            <a:pPr algn="ctr"/>
            <a:endParaRPr lang="en-US" sz="1400"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192EC532-050E-4A33-A28B-21717A782A77}" type="slidenum">
              <a:rPr lang="zh-CN" altLang="zh-CN"/>
              <a:t>‹#›</a:t>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3"/>
          <p:cNvSpPr>
            <a:spLocks noGrp="1"/>
          </p:cNvSpPr>
          <p:nvPr>
            <p:ph type="dt" sz="half" idx="10"/>
          </p:nvPr>
        </p:nvSpPr>
        <p:spPr/>
        <p:txBody>
          <a:bodyPr/>
          <a:lstStyle>
            <a:lvl1pPr>
              <a:defRPr/>
            </a:lvl1pPr>
          </a:lstStyle>
          <a:p>
            <a:pPr>
              <a:defRPr/>
            </a:pPr>
            <a:endParaRPr lang="zh-CN" altLang="zh-CN"/>
          </a:p>
        </p:txBody>
      </p:sp>
      <p:sp>
        <p:nvSpPr>
          <p:cNvPr id="8" name="Footer Placeholder 4"/>
          <p:cNvSpPr>
            <a:spLocks noGrp="1"/>
          </p:cNvSpPr>
          <p:nvPr>
            <p:ph type="ftr" sz="quarter" idx="11"/>
          </p:nvPr>
        </p:nvSpPr>
        <p:spPr/>
        <p:txBody>
          <a:bodyPr/>
          <a:lstStyle>
            <a:lvl1pPr>
              <a:defRPr/>
            </a:lvl1pPr>
          </a:lstStyle>
          <a:p>
            <a:pPr>
              <a:defRPr/>
            </a:pPr>
            <a:endParaRPr lang="zh-CN" altLang="zh-CN"/>
          </a:p>
        </p:txBody>
      </p:sp>
      <p:sp>
        <p:nvSpPr>
          <p:cNvPr id="9" name="Slide Number Placeholder 5"/>
          <p:cNvSpPr>
            <a:spLocks noGrp="1"/>
          </p:cNvSpPr>
          <p:nvPr>
            <p:ph type="sldNum" sz="quarter" idx="12"/>
          </p:nvPr>
        </p:nvSpPr>
        <p:spPr/>
        <p:txBody>
          <a:bodyPr/>
          <a:lstStyle>
            <a:lvl1pPr>
              <a:defRPr/>
            </a:lvl1pPr>
          </a:lstStyle>
          <a:p>
            <a:pPr>
              <a:defRPr/>
            </a:pPr>
            <a:fld id="{3504FB6E-327E-47FC-81CE-1B6A37B039A4}" type="slidenum">
              <a:rPr lang="zh-CN" altLang="zh-CN"/>
              <a:t>‹#›</a:t>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3"/>
          <p:cNvSpPr>
            <a:spLocks noGrp="1"/>
          </p:cNvSpPr>
          <p:nvPr>
            <p:ph type="dt" sz="half" idx="10"/>
          </p:nvPr>
        </p:nvSpPr>
        <p:spPr/>
        <p:txBody>
          <a:bodyPr/>
          <a:lstStyle>
            <a:lvl1pPr>
              <a:defRPr/>
            </a:lvl1pPr>
          </a:lstStyle>
          <a:p>
            <a:pPr>
              <a:defRPr/>
            </a:pPr>
            <a:endParaRPr lang="zh-CN" altLang="zh-CN"/>
          </a:p>
        </p:txBody>
      </p:sp>
      <p:sp>
        <p:nvSpPr>
          <p:cNvPr id="4" name="Footer Placeholder 4"/>
          <p:cNvSpPr>
            <a:spLocks noGrp="1"/>
          </p:cNvSpPr>
          <p:nvPr>
            <p:ph type="ftr" sz="quarter" idx="11"/>
          </p:nvPr>
        </p:nvSpPr>
        <p:spPr/>
        <p:txBody>
          <a:bodyPr/>
          <a:lstStyle>
            <a:lvl1pPr>
              <a:defRPr/>
            </a:lvl1pPr>
          </a:lstStyle>
          <a:p>
            <a:pPr>
              <a:defRPr/>
            </a:pPr>
            <a:endParaRPr lang="zh-CN" altLang="zh-CN"/>
          </a:p>
        </p:txBody>
      </p:sp>
      <p:sp>
        <p:nvSpPr>
          <p:cNvPr id="5" name="Slide Number Placeholder 5"/>
          <p:cNvSpPr>
            <a:spLocks noGrp="1"/>
          </p:cNvSpPr>
          <p:nvPr>
            <p:ph type="sldNum" sz="quarter" idx="12"/>
          </p:nvPr>
        </p:nvSpPr>
        <p:spPr/>
        <p:txBody>
          <a:bodyPr/>
          <a:lstStyle>
            <a:lvl1pPr>
              <a:defRPr/>
            </a:lvl1pPr>
          </a:lstStyle>
          <a:p>
            <a:pPr>
              <a:defRPr/>
            </a:pPr>
            <a:fld id="{179D5D2B-392F-42A8-A446-2D80C114FBC0}" type="slidenum">
              <a:rPr lang="zh-CN" altLang="zh-CN"/>
              <a:t>‹#›</a:t>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zh-CN"/>
          </a:p>
        </p:txBody>
      </p:sp>
      <p:sp>
        <p:nvSpPr>
          <p:cNvPr id="3" name="Footer Placeholder 4"/>
          <p:cNvSpPr>
            <a:spLocks noGrp="1"/>
          </p:cNvSpPr>
          <p:nvPr>
            <p:ph type="ftr" sz="quarter" idx="11"/>
          </p:nvPr>
        </p:nvSpPr>
        <p:spPr/>
        <p:txBody>
          <a:bodyPr/>
          <a:lstStyle>
            <a:lvl1pPr>
              <a:defRPr/>
            </a:lvl1pPr>
          </a:lstStyle>
          <a:p>
            <a:pPr>
              <a:defRPr/>
            </a:pPr>
            <a:endParaRPr lang="zh-CN" altLang="zh-CN"/>
          </a:p>
        </p:txBody>
      </p:sp>
      <p:sp>
        <p:nvSpPr>
          <p:cNvPr id="4" name="Slide Number Placeholder 5"/>
          <p:cNvSpPr>
            <a:spLocks noGrp="1"/>
          </p:cNvSpPr>
          <p:nvPr>
            <p:ph type="sldNum" sz="quarter" idx="12"/>
          </p:nvPr>
        </p:nvSpPr>
        <p:spPr/>
        <p:txBody>
          <a:bodyPr/>
          <a:lstStyle>
            <a:lvl1pPr>
              <a:defRPr/>
            </a:lvl1pPr>
          </a:lstStyle>
          <a:p>
            <a:pPr>
              <a:defRPr/>
            </a:pPr>
            <a:fld id="{A93C9212-0C7C-4A93-A109-DE8FC9F27E0E}" type="slidenum">
              <a:rPr lang="zh-CN" altLang="zh-CN"/>
              <a:t>‹#›</a:t>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046BA6AF-A09D-45F8-A016-8F8C6C34EA8B}" type="slidenum">
              <a:rPr lang="zh-CN" altLang="zh-CN"/>
              <a:t>‹#›</a:t>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3"/>
          <p:cNvSpPr>
            <a:spLocks noGrp="1"/>
          </p:cNvSpPr>
          <p:nvPr>
            <p:ph type="dt" sz="half" idx="10"/>
          </p:nvPr>
        </p:nvSpPr>
        <p:spPr/>
        <p:txBody>
          <a:bodyPr/>
          <a:lstStyle>
            <a:lvl1pPr>
              <a:defRPr/>
            </a:lvl1pPr>
          </a:lstStyle>
          <a:p>
            <a:pPr>
              <a:defRPr/>
            </a:pPr>
            <a:endParaRPr lang="zh-CN" altLang="zh-CN"/>
          </a:p>
        </p:txBody>
      </p:sp>
      <p:sp>
        <p:nvSpPr>
          <p:cNvPr id="6" name="Footer Placeholder 4"/>
          <p:cNvSpPr>
            <a:spLocks noGrp="1"/>
          </p:cNvSpPr>
          <p:nvPr>
            <p:ph type="ftr" sz="quarter" idx="11"/>
          </p:nvPr>
        </p:nvSpPr>
        <p:spPr/>
        <p:txBody>
          <a:bodyPr/>
          <a:lstStyle>
            <a:lvl1pPr>
              <a:defRPr/>
            </a:lvl1pPr>
          </a:lstStyle>
          <a:p>
            <a:pPr>
              <a:defRPr/>
            </a:pPr>
            <a:endParaRPr lang="zh-CN" altLang="zh-CN"/>
          </a:p>
        </p:txBody>
      </p:sp>
      <p:sp>
        <p:nvSpPr>
          <p:cNvPr id="7" name="Slide Number Placeholder 5"/>
          <p:cNvSpPr>
            <a:spLocks noGrp="1"/>
          </p:cNvSpPr>
          <p:nvPr>
            <p:ph type="sldNum" sz="quarter" idx="12"/>
          </p:nvPr>
        </p:nvSpPr>
        <p:spPr/>
        <p:txBody>
          <a:bodyPr/>
          <a:lstStyle>
            <a:lvl1pPr>
              <a:defRPr/>
            </a:lvl1pPr>
          </a:lstStyle>
          <a:p>
            <a:pPr>
              <a:defRPr/>
            </a:pPr>
            <a:fld id="{87DD717B-590C-42CC-A9BA-ABB80DAFC902}" type="slidenum">
              <a:rPr lang="zh-CN" altLang="zh-CN"/>
              <a:t>‹#›</a:t>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en-US" smtClean="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zh-CN"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zh-CN"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hangingPunct="1">
              <a:defRPr sz="1200">
                <a:solidFill>
                  <a:schemeClr val="tx1">
                    <a:tint val="75000"/>
                  </a:schemeClr>
                </a:solidFill>
              </a:defRPr>
            </a:lvl1pPr>
          </a:lstStyle>
          <a:p>
            <a:pPr>
              <a:defRPr/>
            </a:pPr>
            <a:fld id="{8CD0F70D-59E7-40B5-A1A2-CC96C214C48C}" type="slidenum">
              <a:rPr lang="zh-CN" altLang="zh-CN"/>
              <a:t>‹#›</a:t>
            </a:fld>
            <a:endParaRPr lang="zh-CN"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宋体"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notesSlide" Target="../notesSlides/notesSlide2.xml"/><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slideLayout" Target="../slideLayouts/slideLayout1.xml"/><Relationship Id="rId16" Type="http://schemas.openxmlformats.org/officeDocument/2006/relationships/image" Target="../media/image18.png"/><Relationship Id="rId20" Type="http://schemas.openxmlformats.org/officeDocument/2006/relationships/image" Target="../media/image21.emf"/><Relationship Id="rId1" Type="http://schemas.openxmlformats.org/officeDocument/2006/relationships/vmlDrawing" Target="../drawings/vmlDrawing2.v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oleObject" Target="../embeddings/oleObject2.bin"/><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notesSlide" Target="../notesSlides/notesSlide3.xml"/><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slideLayout" Target="../slideLayouts/slideLayout1.xml"/><Relationship Id="rId16" Type="http://schemas.openxmlformats.org/officeDocument/2006/relationships/image" Target="../media/image18.png"/><Relationship Id="rId20" Type="http://schemas.openxmlformats.org/officeDocument/2006/relationships/image" Target="../media/image22.emf"/><Relationship Id="rId1" Type="http://schemas.openxmlformats.org/officeDocument/2006/relationships/vmlDrawing" Target="../drawings/vmlDrawing3.v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oleObject" Target="../embeddings/oleObject3.bin"/><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notesSlide" Target="../notesSlides/notesSlide4.xml"/><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slideLayout" Target="../slideLayouts/slideLayout1.xml"/><Relationship Id="rId16" Type="http://schemas.openxmlformats.org/officeDocument/2006/relationships/image" Target="../media/image18.png"/><Relationship Id="rId20" Type="http://schemas.openxmlformats.org/officeDocument/2006/relationships/image" Target="../media/image23.emf"/><Relationship Id="rId1" Type="http://schemas.openxmlformats.org/officeDocument/2006/relationships/vmlDrawing" Target="../drawings/vmlDrawing4.v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oleObject" Target="../embeddings/oleObject4.bin"/><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notesSlide" Target="../notesSlides/notesSlide5.xml"/><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Layout" Target="../slideLayouts/slideLayout1.xml"/><Relationship Id="rId1" Type="http://schemas.openxmlformats.org/officeDocument/2006/relationships/vmlDrawing" Target="../drawings/vmlDrawing5.vml"/><Relationship Id="rId5" Type="http://schemas.openxmlformats.org/officeDocument/2006/relationships/image" Target="../media/image24.emf"/><Relationship Id="rId4" Type="http://schemas.openxmlformats.org/officeDocument/2006/relationships/oleObject" Target="../embeddings/oleObject5.bin"/></Relationships>
</file>

<file path=ppt/slides/_rels/slide2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Layout" Target="../slideLayouts/slideLayout1.xml"/><Relationship Id="rId1" Type="http://schemas.openxmlformats.org/officeDocument/2006/relationships/vmlDrawing" Target="../drawings/vmlDrawing6.vml"/><Relationship Id="rId5" Type="http://schemas.openxmlformats.org/officeDocument/2006/relationships/image" Target="../media/image25.e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Layout" Target="../slideLayouts/slideLayout1.xml"/><Relationship Id="rId1" Type="http://schemas.openxmlformats.org/officeDocument/2006/relationships/vmlDrawing" Target="../drawings/vmlDrawing7.vml"/><Relationship Id="rId5" Type="http://schemas.openxmlformats.org/officeDocument/2006/relationships/image" Target="../media/image26.emf"/><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Layout" Target="../slideLayouts/slideLayout1.xml"/><Relationship Id="rId1" Type="http://schemas.openxmlformats.org/officeDocument/2006/relationships/vmlDrawing" Target="../drawings/vmlDrawing8.vml"/><Relationship Id="rId5" Type="http://schemas.openxmlformats.org/officeDocument/2006/relationships/image" Target="../media/image27.emf"/><Relationship Id="rId4" Type="http://schemas.openxmlformats.org/officeDocument/2006/relationships/oleObject" Target="../embeddings/oleObject8.bin"/></Relationships>
</file>

<file path=ppt/slides/_rels/slide27.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Layout" Target="../slideLayouts/slideLayout1.xml"/><Relationship Id="rId1" Type="http://schemas.openxmlformats.org/officeDocument/2006/relationships/vmlDrawing" Target="../drawings/vmlDrawing9.vml"/><Relationship Id="rId5" Type="http://schemas.openxmlformats.org/officeDocument/2006/relationships/image" Target="../media/image28.emf"/><Relationship Id="rId4" Type="http://schemas.openxmlformats.org/officeDocument/2006/relationships/oleObject" Target="../embeddings/oleObject9.bin"/></Relationships>
</file>

<file path=ppt/slides/_rels/slide28.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3.GIF"/><Relationship Id="rId4"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任意多边形 67"/>
          <p:cNvSpPr/>
          <p:nvPr/>
        </p:nvSpPr>
        <p:spPr>
          <a:xfrm>
            <a:off x="0" y="4395157"/>
            <a:ext cx="12192000" cy="1552201"/>
          </a:xfrm>
          <a:custGeom>
            <a:avLst/>
            <a:gdLst>
              <a:gd name="connsiteX0" fmla="*/ 0 w 12192000"/>
              <a:gd name="connsiteY0" fmla="*/ 0 h 2711003"/>
              <a:gd name="connsiteX1" fmla="*/ 12192000 w 12192000"/>
              <a:gd name="connsiteY1" fmla="*/ 0 h 2711003"/>
              <a:gd name="connsiteX2" fmla="*/ 12192000 w 12192000"/>
              <a:gd name="connsiteY2" fmla="*/ 2711003 h 2711003"/>
              <a:gd name="connsiteX3" fmla="*/ 0 w 12192000"/>
              <a:gd name="connsiteY3" fmla="*/ 2711003 h 2711003"/>
            </a:gdLst>
            <a:ahLst/>
            <a:cxnLst>
              <a:cxn ang="0">
                <a:pos x="connsiteX0" y="connsiteY0"/>
              </a:cxn>
              <a:cxn ang="0">
                <a:pos x="connsiteX1" y="connsiteY1"/>
              </a:cxn>
              <a:cxn ang="0">
                <a:pos x="connsiteX2" y="connsiteY2"/>
              </a:cxn>
              <a:cxn ang="0">
                <a:pos x="connsiteX3" y="connsiteY3"/>
              </a:cxn>
            </a:cxnLst>
            <a:rect l="l" t="t" r="r" b="b"/>
            <a:pathLst>
              <a:path w="12192000" h="2711003">
                <a:moveTo>
                  <a:pt x="0" y="0"/>
                </a:moveTo>
                <a:lnTo>
                  <a:pt x="12192000" y="0"/>
                </a:lnTo>
                <a:lnTo>
                  <a:pt x="12192000" y="2711003"/>
                </a:lnTo>
                <a:lnTo>
                  <a:pt x="0" y="2711003"/>
                </a:lnTo>
                <a:close/>
              </a:path>
            </a:pathLst>
          </a:cu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800"/>
          </a:p>
        </p:txBody>
      </p:sp>
      <p:sp>
        <p:nvSpPr>
          <p:cNvPr id="70" name="文本框 69"/>
          <p:cNvSpPr txBox="1"/>
          <p:nvPr/>
        </p:nvSpPr>
        <p:spPr>
          <a:xfrm>
            <a:off x="2429527" y="4395348"/>
            <a:ext cx="7333535" cy="1024255"/>
          </a:xfrm>
          <a:prstGeom prst="rect">
            <a:avLst/>
          </a:prstGeom>
          <a:noFill/>
        </p:spPr>
        <p:txBody>
          <a:bodyPr wrap="square" rtlCol="0">
            <a:spAutoFit/>
          </a:bodyPr>
          <a:lstStyle/>
          <a:p>
            <a:pPr algn="dist"/>
            <a:r>
              <a:rPr lang="zh-CN" altLang="en-US" sz="6000" dirty="0">
                <a:solidFill>
                  <a:schemeClr val="bg1"/>
                </a:solidFill>
                <a:latin typeface="方正粗宋简体" panose="03000509000000000000" pitchFamily="65" charset="-122"/>
                <a:ea typeface="方正粗宋简体" panose="03000509000000000000" pitchFamily="65" charset="-122"/>
              </a:rPr>
              <a:t>网络信息内容安全</a:t>
            </a:r>
          </a:p>
        </p:txBody>
      </p:sp>
      <p:sp>
        <p:nvSpPr>
          <p:cNvPr id="71" name="文本框 70"/>
          <p:cNvSpPr txBox="1"/>
          <p:nvPr/>
        </p:nvSpPr>
        <p:spPr>
          <a:xfrm>
            <a:off x="2553376" y="5366280"/>
            <a:ext cx="7086167" cy="581025"/>
          </a:xfrm>
          <a:prstGeom prst="rect">
            <a:avLst/>
          </a:prstGeom>
          <a:noFill/>
        </p:spPr>
        <p:txBody>
          <a:bodyPr wrap="square" rtlCol="0">
            <a:spAutoFit/>
          </a:bodyPr>
          <a:lstStyle/>
          <a:p>
            <a:pPr algn="dist"/>
            <a:r>
              <a:rPr lang="zh-CN" altLang="en-US" sz="3000" dirty="0">
                <a:latin typeface="微软雅黑" panose="020B0503020204020204" pitchFamily="34" charset="-122"/>
                <a:ea typeface="微软雅黑" panose="020B0503020204020204" pitchFamily="34" charset="-122"/>
              </a:rPr>
              <a:t>第四章   网络信息内容过滤</a:t>
            </a:r>
          </a:p>
        </p:txBody>
      </p:sp>
      <p:sp>
        <p:nvSpPr>
          <p:cNvPr id="102" name="文本框 101"/>
          <p:cNvSpPr txBox="1"/>
          <p:nvPr/>
        </p:nvSpPr>
        <p:spPr>
          <a:xfrm>
            <a:off x="3719985" y="6242609"/>
            <a:ext cx="4223463" cy="461665"/>
          </a:xfrm>
          <a:prstGeom prst="rect">
            <a:avLst/>
          </a:prstGeom>
          <a:noFill/>
        </p:spPr>
        <p:txBody>
          <a:bodyPr wrap="square" rtlCol="0">
            <a:spAutoFit/>
          </a:bodyPr>
          <a:lstStyle/>
          <a:p>
            <a:pPr algn="ctr"/>
            <a:r>
              <a:rPr lang="zh-CN" altLang="en-US" sz="2400" dirty="0" smtClean="0">
                <a:solidFill>
                  <a:schemeClr val="bg2">
                    <a:lumMod val="10000"/>
                  </a:schemeClr>
                </a:solidFill>
                <a:latin typeface="黑体" panose="02010609060101010101" pitchFamily="49" charset="-122"/>
                <a:ea typeface="黑体" panose="02010609060101010101" pitchFamily="49" charset="-122"/>
              </a:rPr>
              <a:t>西北工业大学   杨黎斌</a:t>
            </a:r>
            <a:endParaRPr lang="zh-CN" altLang="en-US" sz="2400" dirty="0">
              <a:solidFill>
                <a:schemeClr val="bg2">
                  <a:lumMod val="10000"/>
                </a:schemeClr>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3"/>
          <a:stretch>
            <a:fillRect/>
          </a:stretch>
        </p:blipFill>
        <p:spPr>
          <a:xfrm>
            <a:off x="3100070" y="204470"/>
            <a:ext cx="6155055" cy="376555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 name="组合 265"/>
          <p:cNvGrpSpPr/>
          <p:nvPr/>
        </p:nvGrpSpPr>
        <p:grpSpPr>
          <a:xfrm>
            <a:off x="609116" y="261257"/>
            <a:ext cx="1214822" cy="760080"/>
            <a:chOff x="1922078" y="0"/>
            <a:chExt cx="8347844" cy="3447438"/>
          </a:xfrm>
        </p:grpSpPr>
        <p:grpSp>
          <p:nvGrpSpPr>
            <p:cNvPr id="275" name="组合 274"/>
            <p:cNvGrpSpPr/>
            <p:nvPr/>
          </p:nvGrpSpPr>
          <p:grpSpPr>
            <a:xfrm rot="20997101">
              <a:off x="5080902" y="0"/>
              <a:ext cx="659781" cy="793569"/>
              <a:chOff x="9397113" y="1572484"/>
              <a:chExt cx="739439" cy="900000"/>
            </a:xfrm>
          </p:grpSpPr>
          <p:pic>
            <p:nvPicPr>
              <p:cNvPr id="333" name="图片 332"/>
              <p:cNvPicPr>
                <a:picLocks noChangeAspect="1"/>
              </p:cNvPicPr>
              <p:nvPr/>
            </p:nvPicPr>
            <p:blipFill rotWithShape="1">
              <a:blip r:embed="rId4" cstate="print">
                <a:extLst>
                  <a:ext uri="{28A0092B-C50C-407E-A947-70E740481C1C}">
                    <a14:useLocalDpi xmlns:a14="http://schemas.microsoft.com/office/drawing/2010/main" val="0"/>
                  </a:ext>
                </a:extLst>
              </a:blip>
              <a:srcRect l="7621" t="-1409" r="6212" b="16890"/>
              <a:stretch>
                <a:fillRect/>
              </a:stretch>
            </p:blipFill>
            <p:spPr>
              <a:xfrm>
                <a:off x="9402521" y="1678027"/>
                <a:ext cx="734031" cy="720000"/>
              </a:xfrm>
              <a:prstGeom prst="rect">
                <a:avLst/>
              </a:prstGeom>
            </p:spPr>
          </p:pic>
          <p:sp>
            <p:nvSpPr>
              <p:cNvPr id="334" name="椭圆 333"/>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6" name="组合 275"/>
            <p:cNvGrpSpPr/>
            <p:nvPr/>
          </p:nvGrpSpPr>
          <p:grpSpPr>
            <a:xfrm rot="2455872">
              <a:off x="9009447" y="1071465"/>
              <a:ext cx="659781" cy="793569"/>
              <a:chOff x="8752405" y="680495"/>
              <a:chExt cx="739439" cy="900000"/>
            </a:xfrm>
          </p:grpSpPr>
          <p:pic>
            <p:nvPicPr>
              <p:cNvPr id="331" name="图片 330"/>
              <p:cNvPicPr>
                <a:picLocks noChangeAspect="1"/>
              </p:cNvPicPr>
              <p:nvPr/>
            </p:nvPicPr>
            <p:blipFill rotWithShape="1">
              <a:blip r:embed="rId5" cstate="print">
                <a:extLst>
                  <a:ext uri="{28A0092B-C50C-407E-A947-70E740481C1C}">
                    <a14:useLocalDpi xmlns:a14="http://schemas.microsoft.com/office/drawing/2010/main" val="0"/>
                  </a:ext>
                </a:extLst>
              </a:blip>
              <a:srcRect l="16849" r="13873" b="27651"/>
              <a:stretch>
                <a:fillRect/>
              </a:stretch>
            </p:blipFill>
            <p:spPr>
              <a:xfrm>
                <a:off x="8771844" y="740799"/>
                <a:ext cx="720000" cy="751928"/>
              </a:xfrm>
              <a:prstGeom prst="rect">
                <a:avLst/>
              </a:prstGeom>
            </p:spPr>
          </p:pic>
          <p:sp>
            <p:nvSpPr>
              <p:cNvPr id="332" name="椭圆 331"/>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7" name="组合 276"/>
            <p:cNvGrpSpPr/>
            <p:nvPr/>
          </p:nvGrpSpPr>
          <p:grpSpPr>
            <a:xfrm rot="20539373">
              <a:off x="4239050" y="1051458"/>
              <a:ext cx="642436" cy="793569"/>
              <a:chOff x="7798300" y="2128176"/>
              <a:chExt cx="720000" cy="900000"/>
            </a:xfrm>
          </p:grpSpPr>
          <p:pic>
            <p:nvPicPr>
              <p:cNvPr id="329" name="图片 328"/>
              <p:cNvPicPr>
                <a:picLocks noChangeAspect="1"/>
              </p:cNvPicPr>
              <p:nvPr/>
            </p:nvPicPr>
            <p:blipFill rotWithShape="1">
              <a:blip r:embed="rId6" cstate="print">
                <a:extLst>
                  <a:ext uri="{28A0092B-C50C-407E-A947-70E740481C1C}">
                    <a14:useLocalDpi xmlns:a14="http://schemas.microsoft.com/office/drawing/2010/main" val="0"/>
                  </a:ext>
                </a:extLst>
              </a:blip>
              <a:srcRect l="17059" t="11812" r="20535" b="18535"/>
              <a:stretch>
                <a:fillRect/>
              </a:stretch>
            </p:blipFill>
            <p:spPr>
              <a:xfrm>
                <a:off x="7835765" y="2190111"/>
                <a:ext cx="645071" cy="720000"/>
              </a:xfrm>
              <a:prstGeom prst="rect">
                <a:avLst/>
              </a:prstGeom>
            </p:spPr>
          </p:pic>
          <p:sp>
            <p:nvSpPr>
              <p:cNvPr id="330" name="椭圆 329"/>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8" name="组合 277"/>
            <p:cNvGrpSpPr/>
            <p:nvPr/>
          </p:nvGrpSpPr>
          <p:grpSpPr>
            <a:xfrm rot="622440">
              <a:off x="6257266" y="1278812"/>
              <a:ext cx="643355" cy="793569"/>
              <a:chOff x="5457544" y="2382484"/>
              <a:chExt cx="721030" cy="900000"/>
            </a:xfrm>
          </p:grpSpPr>
          <p:pic>
            <p:nvPicPr>
              <p:cNvPr id="327" name="图片 3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328" name="椭圆 327"/>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9" name="组合 278"/>
            <p:cNvGrpSpPr/>
            <p:nvPr/>
          </p:nvGrpSpPr>
          <p:grpSpPr>
            <a:xfrm rot="713899">
              <a:off x="6982111" y="246490"/>
              <a:ext cx="642436" cy="811512"/>
              <a:chOff x="2594245" y="3143107"/>
              <a:chExt cx="720000" cy="920349"/>
            </a:xfrm>
          </p:grpSpPr>
          <p:pic>
            <p:nvPicPr>
              <p:cNvPr id="325" name="图片 324"/>
              <p:cNvPicPr>
                <a:picLocks noChangeAspect="1"/>
              </p:cNvPicPr>
              <p:nvPr/>
            </p:nvPicPr>
            <p:blipFill rotWithShape="1">
              <a:blip r:embed="rId8" cstate="print">
                <a:extLst>
                  <a:ext uri="{28A0092B-C50C-407E-A947-70E740481C1C}">
                    <a14:useLocalDpi xmlns:a14="http://schemas.microsoft.com/office/drawing/2010/main" val="0"/>
                  </a:ext>
                </a:extLst>
              </a:blip>
              <a:srcRect l="17103" r="18740" b="27941"/>
              <a:stretch>
                <a:fillRect/>
              </a:stretch>
            </p:blipFill>
            <p:spPr>
              <a:xfrm>
                <a:off x="2624542" y="3143107"/>
                <a:ext cx="641048" cy="720000"/>
              </a:xfrm>
              <a:prstGeom prst="rect">
                <a:avLst/>
              </a:prstGeom>
            </p:spPr>
          </p:pic>
          <p:sp>
            <p:nvSpPr>
              <p:cNvPr id="326" name="椭圆 325"/>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0" name="组合 279"/>
            <p:cNvGrpSpPr/>
            <p:nvPr/>
          </p:nvGrpSpPr>
          <p:grpSpPr>
            <a:xfrm rot="20351331">
              <a:off x="2986611" y="357756"/>
              <a:ext cx="642436" cy="793569"/>
              <a:chOff x="3277182" y="773323"/>
              <a:chExt cx="720000" cy="900000"/>
            </a:xfrm>
          </p:grpSpPr>
          <p:sp>
            <p:nvSpPr>
              <p:cNvPr id="323" name="椭圆 322"/>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4" name="图片 3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281" name="组合 280"/>
            <p:cNvGrpSpPr/>
            <p:nvPr/>
          </p:nvGrpSpPr>
          <p:grpSpPr>
            <a:xfrm rot="1912890">
              <a:off x="7930945" y="1382649"/>
              <a:ext cx="648427" cy="793569"/>
              <a:chOff x="5384758" y="1250900"/>
              <a:chExt cx="726714" cy="900000"/>
            </a:xfrm>
          </p:grpSpPr>
          <p:sp>
            <p:nvSpPr>
              <p:cNvPr id="321" name="椭圆 320"/>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2" name="图片 3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282" name="组合 281"/>
            <p:cNvGrpSpPr/>
            <p:nvPr/>
          </p:nvGrpSpPr>
          <p:grpSpPr>
            <a:xfrm rot="1354213">
              <a:off x="7092076" y="1228721"/>
              <a:ext cx="642436" cy="793569"/>
              <a:chOff x="3639753" y="2488176"/>
              <a:chExt cx="720000" cy="900000"/>
            </a:xfrm>
          </p:grpSpPr>
          <p:sp>
            <p:nvSpPr>
              <p:cNvPr id="319" name="椭圆 318"/>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0" name="图片 3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283" name="组合 282"/>
            <p:cNvGrpSpPr/>
            <p:nvPr/>
          </p:nvGrpSpPr>
          <p:grpSpPr>
            <a:xfrm rot="19874646">
              <a:off x="3552291" y="1752953"/>
              <a:ext cx="647730" cy="793569"/>
              <a:chOff x="4707387" y="271511"/>
              <a:chExt cx="725933" cy="900000"/>
            </a:xfrm>
          </p:grpSpPr>
          <p:sp>
            <p:nvSpPr>
              <p:cNvPr id="317" name="椭圆 316"/>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8" name="图片 31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284" name="组合 283"/>
            <p:cNvGrpSpPr/>
            <p:nvPr/>
          </p:nvGrpSpPr>
          <p:grpSpPr>
            <a:xfrm>
              <a:off x="5902457" y="519563"/>
              <a:ext cx="647456" cy="793569"/>
              <a:chOff x="4355614" y="1671769"/>
              <a:chExt cx="725626" cy="900000"/>
            </a:xfrm>
          </p:grpSpPr>
          <p:sp>
            <p:nvSpPr>
              <p:cNvPr id="315" name="椭圆 314"/>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6" name="图片 31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285" name="组合 284"/>
            <p:cNvGrpSpPr/>
            <p:nvPr/>
          </p:nvGrpSpPr>
          <p:grpSpPr>
            <a:xfrm rot="3261331">
              <a:off x="8178834" y="2216888"/>
              <a:ext cx="645495" cy="803045"/>
              <a:chOff x="6534782" y="2204846"/>
              <a:chExt cx="732066" cy="900000"/>
            </a:xfrm>
          </p:grpSpPr>
          <p:sp>
            <p:nvSpPr>
              <p:cNvPr id="313" name="椭圆 312"/>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4" name="图片 31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286" name="组合 285"/>
            <p:cNvGrpSpPr/>
            <p:nvPr/>
          </p:nvGrpSpPr>
          <p:grpSpPr>
            <a:xfrm rot="1881527">
              <a:off x="8180043" y="493339"/>
              <a:ext cx="646830" cy="793569"/>
              <a:chOff x="5993772" y="258109"/>
              <a:chExt cx="724925" cy="900000"/>
            </a:xfrm>
          </p:grpSpPr>
          <p:sp>
            <p:nvSpPr>
              <p:cNvPr id="311" name="椭圆 310"/>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2" name="图片 31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287" name="组合 286"/>
            <p:cNvGrpSpPr/>
            <p:nvPr/>
          </p:nvGrpSpPr>
          <p:grpSpPr>
            <a:xfrm rot="3066563">
              <a:off x="9550518" y="2274810"/>
              <a:ext cx="635764" cy="803045"/>
              <a:chOff x="8806213" y="2910111"/>
              <a:chExt cx="721030" cy="900000"/>
            </a:xfrm>
          </p:grpSpPr>
          <p:sp>
            <p:nvSpPr>
              <p:cNvPr id="309" name="椭圆 308"/>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0" name="图片 30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288" name="组合 287"/>
            <p:cNvGrpSpPr/>
            <p:nvPr/>
          </p:nvGrpSpPr>
          <p:grpSpPr>
            <a:xfrm rot="20849518">
              <a:off x="5023848" y="1251597"/>
              <a:ext cx="644890" cy="793569"/>
              <a:chOff x="7330781" y="818297"/>
              <a:chExt cx="722751" cy="900000"/>
            </a:xfrm>
          </p:grpSpPr>
          <p:sp>
            <p:nvSpPr>
              <p:cNvPr id="307" name="椭圆 306"/>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8" name="图片 30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289" name="组合 288"/>
            <p:cNvGrpSpPr/>
            <p:nvPr/>
          </p:nvGrpSpPr>
          <p:grpSpPr>
            <a:xfrm rot="19756194">
              <a:off x="1922078" y="1474933"/>
              <a:ext cx="653202" cy="793569"/>
              <a:chOff x="2213446" y="1768419"/>
              <a:chExt cx="732066" cy="900000"/>
            </a:xfrm>
          </p:grpSpPr>
          <p:pic>
            <p:nvPicPr>
              <p:cNvPr id="305" name="图片 30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306" name="椭圆 305"/>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90" name="直接连接符 289"/>
            <p:cNvCxnSpPr>
              <a:stCxn id="317"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p:cNvCxnSpPr>
              <a:stCxn id="306"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2" name="直接连接符 291"/>
            <p:cNvCxnSpPr>
              <a:stCxn id="323"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3" name="直接连接符 292"/>
            <p:cNvCxnSpPr>
              <a:stCxn id="330"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4" name="直接连接符 293"/>
            <p:cNvCxnSpPr>
              <a:stCxn id="334"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315"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6" name="直接连接符 295"/>
            <p:cNvCxnSpPr>
              <a:stCxn id="307"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328"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326"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直接连接符 298"/>
            <p:cNvCxnSpPr>
              <a:stCxn id="319"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311"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321"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p:cNvCxnSpPr>
              <a:stCxn id="332"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直接连接符 302"/>
            <p:cNvCxnSpPr>
              <a:stCxn id="309"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313"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8" name="矩形 267"/>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268"/>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269"/>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270"/>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271"/>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272"/>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273"/>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文本框 335"/>
          <p:cNvSpPr txBox="1"/>
          <p:nvPr/>
        </p:nvSpPr>
        <p:spPr>
          <a:xfrm>
            <a:off x="2151737" y="331131"/>
            <a:ext cx="6786880" cy="701040"/>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dirty="0"/>
              <a:t>网络信息内容过滤的一般流程</a:t>
            </a:r>
          </a:p>
        </p:txBody>
      </p:sp>
      <p:sp>
        <p:nvSpPr>
          <p:cNvPr id="71" name="文本框 70"/>
          <p:cNvSpPr txBox="1"/>
          <p:nvPr/>
        </p:nvSpPr>
        <p:spPr>
          <a:xfrm>
            <a:off x="7054850" y="1674495"/>
            <a:ext cx="5018405" cy="7226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2000" dirty="0">
                <a:solidFill>
                  <a:schemeClr val="tx1"/>
                </a:solidFill>
                <a:latin typeface="微软雅黑" panose="020B0503020204020204" pitchFamily="34" charset="-122"/>
                <a:ea typeface="微软雅黑" panose="020B0503020204020204" pitchFamily="34" charset="-122"/>
              </a:rPr>
              <a:t>用户通过网络产生信息，用户需求模板将信息以计算机可识别的形式揭示出来</a:t>
            </a:r>
          </a:p>
        </p:txBody>
      </p:sp>
      <p:grpSp>
        <p:nvGrpSpPr>
          <p:cNvPr id="98" name="组合 97"/>
          <p:cNvGrpSpPr/>
          <p:nvPr/>
        </p:nvGrpSpPr>
        <p:grpSpPr>
          <a:xfrm>
            <a:off x="655309" y="1032131"/>
            <a:ext cx="10477147" cy="66943"/>
            <a:chOff x="655309" y="1032131"/>
            <a:chExt cx="10477147" cy="66943"/>
          </a:xfrm>
        </p:grpSpPr>
        <p:sp>
          <p:nvSpPr>
            <p:cNvPr id="99" name="矩形 98"/>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 name="对象 -2147482449"/>
          <p:cNvGraphicFramePr/>
          <p:nvPr/>
        </p:nvGraphicFramePr>
        <p:xfrm>
          <a:off x="1125855" y="1252855"/>
          <a:ext cx="5210175" cy="4627880"/>
        </p:xfrm>
        <a:graphic>
          <a:graphicData uri="http://schemas.openxmlformats.org/presentationml/2006/ole">
            <mc:AlternateContent xmlns:mc="http://schemas.openxmlformats.org/markup-compatibility/2006">
              <mc:Choice xmlns:v="urn:schemas-microsoft-com:vml" Requires="v">
                <p:oleObj spid="_x0000_s4107" r:id="rId19" imgW="5765800" imgH="6375400" progId="Visio.Drawing.11">
                  <p:embed/>
                </p:oleObj>
              </mc:Choice>
              <mc:Fallback>
                <p:oleObj r:id="rId19" imgW="5765800" imgH="6375400" progId="Visio.Drawing.11">
                  <p:embed/>
                  <p:pic>
                    <p:nvPicPr>
                      <p:cNvPr id="0" name="图片 3075"/>
                      <p:cNvPicPr/>
                      <p:nvPr/>
                    </p:nvPicPr>
                    <p:blipFill>
                      <a:blip r:embed="rId20"/>
                      <a:stretch>
                        <a:fillRect/>
                      </a:stretch>
                    </p:blipFill>
                    <p:spPr>
                      <a:xfrm>
                        <a:off x="1125855" y="1252855"/>
                        <a:ext cx="5210175" cy="4627880"/>
                      </a:xfrm>
                      <a:prstGeom prst="rect">
                        <a:avLst/>
                      </a:prstGeom>
                      <a:noFill/>
                      <a:ln w="38100">
                        <a:noFill/>
                        <a:miter/>
                      </a:ln>
                    </p:spPr>
                  </p:pic>
                </p:oleObj>
              </mc:Fallback>
            </mc:AlternateContent>
          </a:graphicData>
        </a:graphic>
      </p:graphicFrame>
      <p:sp>
        <p:nvSpPr>
          <p:cNvPr id="8" name="文本框 7"/>
          <p:cNvSpPr txBox="1"/>
          <p:nvPr/>
        </p:nvSpPr>
        <p:spPr>
          <a:xfrm>
            <a:off x="1960245" y="6155055"/>
            <a:ext cx="3540760" cy="38481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网络信息内容过滤一般流程</a:t>
            </a:r>
          </a:p>
        </p:txBody>
      </p:sp>
      <p:sp>
        <p:nvSpPr>
          <p:cNvPr id="78" name="矩形 77"/>
          <p:cNvSpPr/>
          <p:nvPr/>
        </p:nvSpPr>
        <p:spPr bwMode="auto">
          <a:xfrm>
            <a:off x="6642095" y="1927609"/>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13" name="文本框 12"/>
          <p:cNvSpPr txBox="1"/>
          <p:nvPr/>
        </p:nvSpPr>
        <p:spPr>
          <a:xfrm>
            <a:off x="7054850" y="2741295"/>
            <a:ext cx="5018405" cy="10274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2000" dirty="0">
                <a:solidFill>
                  <a:schemeClr val="tx1"/>
                </a:solidFill>
                <a:latin typeface="微软雅黑" panose="020B0503020204020204" pitchFamily="34" charset="-122"/>
                <a:ea typeface="微软雅黑" panose="020B0503020204020204" pitchFamily="34" charset="-122"/>
              </a:rPr>
              <a:t>对动态的网络信息集不作预处理，只是当信息流经过系统时才运用一定的算法把信息揭示出来</a:t>
            </a:r>
          </a:p>
        </p:txBody>
      </p:sp>
      <p:sp>
        <p:nvSpPr>
          <p:cNvPr id="15" name="文本框 14"/>
          <p:cNvSpPr txBox="1"/>
          <p:nvPr/>
        </p:nvSpPr>
        <p:spPr>
          <a:xfrm>
            <a:off x="7054850" y="3975735"/>
            <a:ext cx="5018405" cy="7226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2000" dirty="0">
                <a:solidFill>
                  <a:schemeClr val="tx1"/>
                </a:solidFill>
                <a:latin typeface="微软雅黑" panose="020B0503020204020204" pitchFamily="34" charset="-122"/>
                <a:ea typeface="微软雅黑" panose="020B0503020204020204" pitchFamily="34" charset="-122"/>
              </a:rPr>
              <a:t>通过反馈机制作用于用户和用户需求模板，使用户逐渐清晰自己的信息需求</a:t>
            </a:r>
          </a:p>
        </p:txBody>
      </p:sp>
      <p:sp>
        <p:nvSpPr>
          <p:cNvPr id="18" name="文本框 17"/>
          <p:cNvSpPr txBox="1"/>
          <p:nvPr/>
        </p:nvSpPr>
        <p:spPr>
          <a:xfrm>
            <a:off x="7054850" y="4996815"/>
            <a:ext cx="5018405" cy="7226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2000" dirty="0">
                <a:solidFill>
                  <a:schemeClr val="tx1"/>
                </a:solidFill>
                <a:latin typeface="微软雅黑" panose="020B0503020204020204" pitchFamily="34" charset="-122"/>
                <a:ea typeface="微软雅黑" panose="020B0503020204020204" pitchFamily="34" charset="-122"/>
              </a:rPr>
              <a:t>反馈模块主要用于处理用户的反馈信息并依据反馈信息进一步精化用户模型，并保存</a:t>
            </a:r>
          </a:p>
        </p:txBody>
      </p:sp>
      <p:sp>
        <p:nvSpPr>
          <p:cNvPr id="19" name="矩形 18"/>
          <p:cNvSpPr/>
          <p:nvPr/>
        </p:nvSpPr>
        <p:spPr bwMode="auto">
          <a:xfrm>
            <a:off x="6642095" y="3146809"/>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0" name="矩形 19"/>
          <p:cNvSpPr/>
          <p:nvPr/>
        </p:nvSpPr>
        <p:spPr bwMode="auto">
          <a:xfrm>
            <a:off x="6642095" y="4228849"/>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21" name="矩形 20"/>
          <p:cNvSpPr/>
          <p:nvPr/>
        </p:nvSpPr>
        <p:spPr bwMode="auto">
          <a:xfrm>
            <a:off x="6642095" y="5249929"/>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cxnSp>
        <p:nvCxnSpPr>
          <p:cNvPr id="74" name="直接连接符 73"/>
          <p:cNvCxnSpPr/>
          <p:nvPr/>
        </p:nvCxnSpPr>
        <p:spPr>
          <a:xfrm flipV="1">
            <a:off x="7054850" y="2522220"/>
            <a:ext cx="4908550" cy="63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7109460" y="3768725"/>
            <a:ext cx="4908550" cy="63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V="1">
            <a:off x="7054850" y="4866005"/>
            <a:ext cx="4908550" cy="63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V="1">
            <a:off x="7054850" y="5880735"/>
            <a:ext cx="4908550" cy="635"/>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 name="组合 265"/>
          <p:cNvGrpSpPr/>
          <p:nvPr/>
        </p:nvGrpSpPr>
        <p:grpSpPr>
          <a:xfrm>
            <a:off x="609116" y="261257"/>
            <a:ext cx="1214822" cy="760080"/>
            <a:chOff x="1922078" y="0"/>
            <a:chExt cx="8347844" cy="3447438"/>
          </a:xfrm>
        </p:grpSpPr>
        <p:grpSp>
          <p:nvGrpSpPr>
            <p:cNvPr id="275" name="组合 274"/>
            <p:cNvGrpSpPr/>
            <p:nvPr/>
          </p:nvGrpSpPr>
          <p:grpSpPr>
            <a:xfrm rot="20997101">
              <a:off x="5080902" y="0"/>
              <a:ext cx="659781" cy="793569"/>
              <a:chOff x="9397113" y="1572484"/>
              <a:chExt cx="739439" cy="900000"/>
            </a:xfrm>
          </p:grpSpPr>
          <p:pic>
            <p:nvPicPr>
              <p:cNvPr id="333" name="图片 332"/>
              <p:cNvPicPr>
                <a:picLocks noChangeAspect="1"/>
              </p:cNvPicPr>
              <p:nvPr/>
            </p:nvPicPr>
            <p:blipFill rotWithShape="1">
              <a:blip r:embed="rId4" cstate="print">
                <a:extLst>
                  <a:ext uri="{28A0092B-C50C-407E-A947-70E740481C1C}">
                    <a14:useLocalDpi xmlns:a14="http://schemas.microsoft.com/office/drawing/2010/main" val="0"/>
                  </a:ext>
                </a:extLst>
              </a:blip>
              <a:srcRect l="7621" t="-1409" r="6212" b="16890"/>
              <a:stretch>
                <a:fillRect/>
              </a:stretch>
            </p:blipFill>
            <p:spPr>
              <a:xfrm>
                <a:off x="9402521" y="1678027"/>
                <a:ext cx="734031" cy="720000"/>
              </a:xfrm>
              <a:prstGeom prst="rect">
                <a:avLst/>
              </a:prstGeom>
            </p:spPr>
          </p:pic>
          <p:sp>
            <p:nvSpPr>
              <p:cNvPr id="334" name="椭圆 333"/>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6" name="组合 275"/>
            <p:cNvGrpSpPr/>
            <p:nvPr/>
          </p:nvGrpSpPr>
          <p:grpSpPr>
            <a:xfrm rot="2455872">
              <a:off x="9009447" y="1071465"/>
              <a:ext cx="659781" cy="793569"/>
              <a:chOff x="8752405" y="680495"/>
              <a:chExt cx="739439" cy="900000"/>
            </a:xfrm>
          </p:grpSpPr>
          <p:pic>
            <p:nvPicPr>
              <p:cNvPr id="331" name="图片 330"/>
              <p:cNvPicPr>
                <a:picLocks noChangeAspect="1"/>
              </p:cNvPicPr>
              <p:nvPr/>
            </p:nvPicPr>
            <p:blipFill rotWithShape="1">
              <a:blip r:embed="rId5" cstate="print">
                <a:extLst>
                  <a:ext uri="{28A0092B-C50C-407E-A947-70E740481C1C}">
                    <a14:useLocalDpi xmlns:a14="http://schemas.microsoft.com/office/drawing/2010/main" val="0"/>
                  </a:ext>
                </a:extLst>
              </a:blip>
              <a:srcRect l="16849" r="13873" b="27651"/>
              <a:stretch>
                <a:fillRect/>
              </a:stretch>
            </p:blipFill>
            <p:spPr>
              <a:xfrm>
                <a:off x="8771844" y="740799"/>
                <a:ext cx="720000" cy="751928"/>
              </a:xfrm>
              <a:prstGeom prst="rect">
                <a:avLst/>
              </a:prstGeom>
            </p:spPr>
          </p:pic>
          <p:sp>
            <p:nvSpPr>
              <p:cNvPr id="332" name="椭圆 331"/>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7" name="组合 276"/>
            <p:cNvGrpSpPr/>
            <p:nvPr/>
          </p:nvGrpSpPr>
          <p:grpSpPr>
            <a:xfrm rot="20539373">
              <a:off x="4239050" y="1051458"/>
              <a:ext cx="642436" cy="793569"/>
              <a:chOff x="7798300" y="2128176"/>
              <a:chExt cx="720000" cy="900000"/>
            </a:xfrm>
          </p:grpSpPr>
          <p:pic>
            <p:nvPicPr>
              <p:cNvPr id="329" name="图片 328"/>
              <p:cNvPicPr>
                <a:picLocks noChangeAspect="1"/>
              </p:cNvPicPr>
              <p:nvPr/>
            </p:nvPicPr>
            <p:blipFill rotWithShape="1">
              <a:blip r:embed="rId6" cstate="print">
                <a:extLst>
                  <a:ext uri="{28A0092B-C50C-407E-A947-70E740481C1C}">
                    <a14:useLocalDpi xmlns:a14="http://schemas.microsoft.com/office/drawing/2010/main" val="0"/>
                  </a:ext>
                </a:extLst>
              </a:blip>
              <a:srcRect l="17059" t="11812" r="20535" b="18535"/>
              <a:stretch>
                <a:fillRect/>
              </a:stretch>
            </p:blipFill>
            <p:spPr>
              <a:xfrm>
                <a:off x="7835765" y="2190111"/>
                <a:ext cx="645071" cy="720000"/>
              </a:xfrm>
              <a:prstGeom prst="rect">
                <a:avLst/>
              </a:prstGeom>
            </p:spPr>
          </p:pic>
          <p:sp>
            <p:nvSpPr>
              <p:cNvPr id="330" name="椭圆 329"/>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8" name="组合 277"/>
            <p:cNvGrpSpPr/>
            <p:nvPr/>
          </p:nvGrpSpPr>
          <p:grpSpPr>
            <a:xfrm rot="622440">
              <a:off x="6257266" y="1278812"/>
              <a:ext cx="643355" cy="793569"/>
              <a:chOff x="5457544" y="2382484"/>
              <a:chExt cx="721030" cy="900000"/>
            </a:xfrm>
          </p:grpSpPr>
          <p:pic>
            <p:nvPicPr>
              <p:cNvPr id="327" name="图片 3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328" name="椭圆 327"/>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9" name="组合 278"/>
            <p:cNvGrpSpPr/>
            <p:nvPr/>
          </p:nvGrpSpPr>
          <p:grpSpPr>
            <a:xfrm rot="713899">
              <a:off x="6982111" y="246490"/>
              <a:ext cx="642436" cy="811512"/>
              <a:chOff x="2594245" y="3143107"/>
              <a:chExt cx="720000" cy="920349"/>
            </a:xfrm>
          </p:grpSpPr>
          <p:pic>
            <p:nvPicPr>
              <p:cNvPr id="325" name="图片 324"/>
              <p:cNvPicPr>
                <a:picLocks noChangeAspect="1"/>
              </p:cNvPicPr>
              <p:nvPr/>
            </p:nvPicPr>
            <p:blipFill rotWithShape="1">
              <a:blip r:embed="rId8" cstate="print">
                <a:extLst>
                  <a:ext uri="{28A0092B-C50C-407E-A947-70E740481C1C}">
                    <a14:useLocalDpi xmlns:a14="http://schemas.microsoft.com/office/drawing/2010/main" val="0"/>
                  </a:ext>
                </a:extLst>
              </a:blip>
              <a:srcRect l="17103" r="18740" b="27941"/>
              <a:stretch>
                <a:fillRect/>
              </a:stretch>
            </p:blipFill>
            <p:spPr>
              <a:xfrm>
                <a:off x="2624542" y="3143107"/>
                <a:ext cx="641048" cy="720000"/>
              </a:xfrm>
              <a:prstGeom prst="rect">
                <a:avLst/>
              </a:prstGeom>
            </p:spPr>
          </p:pic>
          <p:sp>
            <p:nvSpPr>
              <p:cNvPr id="326" name="椭圆 325"/>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0" name="组合 279"/>
            <p:cNvGrpSpPr/>
            <p:nvPr/>
          </p:nvGrpSpPr>
          <p:grpSpPr>
            <a:xfrm rot="20351331">
              <a:off x="2986611" y="357756"/>
              <a:ext cx="642436" cy="793569"/>
              <a:chOff x="3277182" y="773323"/>
              <a:chExt cx="720000" cy="900000"/>
            </a:xfrm>
          </p:grpSpPr>
          <p:sp>
            <p:nvSpPr>
              <p:cNvPr id="323" name="椭圆 322"/>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4" name="图片 3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281" name="组合 280"/>
            <p:cNvGrpSpPr/>
            <p:nvPr/>
          </p:nvGrpSpPr>
          <p:grpSpPr>
            <a:xfrm rot="1912890">
              <a:off x="7930945" y="1382649"/>
              <a:ext cx="648427" cy="793569"/>
              <a:chOff x="5384758" y="1250900"/>
              <a:chExt cx="726714" cy="900000"/>
            </a:xfrm>
          </p:grpSpPr>
          <p:sp>
            <p:nvSpPr>
              <p:cNvPr id="321" name="椭圆 320"/>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2" name="图片 3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282" name="组合 281"/>
            <p:cNvGrpSpPr/>
            <p:nvPr/>
          </p:nvGrpSpPr>
          <p:grpSpPr>
            <a:xfrm rot="1354213">
              <a:off x="7092076" y="1228721"/>
              <a:ext cx="642436" cy="793569"/>
              <a:chOff x="3639753" y="2488176"/>
              <a:chExt cx="720000" cy="900000"/>
            </a:xfrm>
          </p:grpSpPr>
          <p:sp>
            <p:nvSpPr>
              <p:cNvPr id="319" name="椭圆 318"/>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0" name="图片 3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283" name="组合 282"/>
            <p:cNvGrpSpPr/>
            <p:nvPr/>
          </p:nvGrpSpPr>
          <p:grpSpPr>
            <a:xfrm rot="19874646">
              <a:off x="3552291" y="1752953"/>
              <a:ext cx="647730" cy="793569"/>
              <a:chOff x="4707387" y="271511"/>
              <a:chExt cx="725933" cy="900000"/>
            </a:xfrm>
          </p:grpSpPr>
          <p:sp>
            <p:nvSpPr>
              <p:cNvPr id="317" name="椭圆 316"/>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8" name="图片 31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284" name="组合 283"/>
            <p:cNvGrpSpPr/>
            <p:nvPr/>
          </p:nvGrpSpPr>
          <p:grpSpPr>
            <a:xfrm>
              <a:off x="5902457" y="519563"/>
              <a:ext cx="647456" cy="793569"/>
              <a:chOff x="4355614" y="1671769"/>
              <a:chExt cx="725626" cy="900000"/>
            </a:xfrm>
          </p:grpSpPr>
          <p:sp>
            <p:nvSpPr>
              <p:cNvPr id="315" name="椭圆 314"/>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6" name="图片 31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285" name="组合 284"/>
            <p:cNvGrpSpPr/>
            <p:nvPr/>
          </p:nvGrpSpPr>
          <p:grpSpPr>
            <a:xfrm rot="3261331">
              <a:off x="8178834" y="2216888"/>
              <a:ext cx="645495" cy="803045"/>
              <a:chOff x="6534782" y="2204846"/>
              <a:chExt cx="732066" cy="900000"/>
            </a:xfrm>
          </p:grpSpPr>
          <p:sp>
            <p:nvSpPr>
              <p:cNvPr id="313" name="椭圆 312"/>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4" name="图片 31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286" name="组合 285"/>
            <p:cNvGrpSpPr/>
            <p:nvPr/>
          </p:nvGrpSpPr>
          <p:grpSpPr>
            <a:xfrm rot="1881527">
              <a:off x="8180043" y="493339"/>
              <a:ext cx="646830" cy="793569"/>
              <a:chOff x="5993772" y="258109"/>
              <a:chExt cx="724925" cy="900000"/>
            </a:xfrm>
          </p:grpSpPr>
          <p:sp>
            <p:nvSpPr>
              <p:cNvPr id="311" name="椭圆 310"/>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2" name="图片 31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287" name="组合 286"/>
            <p:cNvGrpSpPr/>
            <p:nvPr/>
          </p:nvGrpSpPr>
          <p:grpSpPr>
            <a:xfrm rot="3066563">
              <a:off x="9550518" y="2274810"/>
              <a:ext cx="635764" cy="803045"/>
              <a:chOff x="8806213" y="2910111"/>
              <a:chExt cx="721030" cy="900000"/>
            </a:xfrm>
          </p:grpSpPr>
          <p:sp>
            <p:nvSpPr>
              <p:cNvPr id="309" name="椭圆 308"/>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0" name="图片 30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288" name="组合 287"/>
            <p:cNvGrpSpPr/>
            <p:nvPr/>
          </p:nvGrpSpPr>
          <p:grpSpPr>
            <a:xfrm rot="20849518">
              <a:off x="5023848" y="1251597"/>
              <a:ext cx="644890" cy="793569"/>
              <a:chOff x="7330781" y="818297"/>
              <a:chExt cx="722751" cy="900000"/>
            </a:xfrm>
          </p:grpSpPr>
          <p:sp>
            <p:nvSpPr>
              <p:cNvPr id="307" name="椭圆 306"/>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8" name="图片 30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289" name="组合 288"/>
            <p:cNvGrpSpPr/>
            <p:nvPr/>
          </p:nvGrpSpPr>
          <p:grpSpPr>
            <a:xfrm rot="19756194">
              <a:off x="1922078" y="1474933"/>
              <a:ext cx="653202" cy="793569"/>
              <a:chOff x="2213446" y="1768419"/>
              <a:chExt cx="732066" cy="900000"/>
            </a:xfrm>
          </p:grpSpPr>
          <p:pic>
            <p:nvPicPr>
              <p:cNvPr id="305" name="图片 30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306" name="椭圆 305"/>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90" name="直接连接符 289"/>
            <p:cNvCxnSpPr>
              <a:stCxn id="317"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p:cNvCxnSpPr>
              <a:stCxn id="306"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2" name="直接连接符 291"/>
            <p:cNvCxnSpPr>
              <a:stCxn id="323"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3" name="直接连接符 292"/>
            <p:cNvCxnSpPr>
              <a:stCxn id="330"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4" name="直接连接符 293"/>
            <p:cNvCxnSpPr>
              <a:stCxn id="334"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315"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6" name="直接连接符 295"/>
            <p:cNvCxnSpPr>
              <a:stCxn id="307"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328"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326"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直接连接符 298"/>
            <p:cNvCxnSpPr>
              <a:stCxn id="319"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311"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321"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p:cNvCxnSpPr>
              <a:stCxn id="332"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直接连接符 302"/>
            <p:cNvCxnSpPr>
              <a:stCxn id="309"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313"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8" name="矩形 267"/>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268"/>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269"/>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270"/>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271"/>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272"/>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273"/>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文本框 335"/>
          <p:cNvSpPr txBox="1"/>
          <p:nvPr/>
        </p:nvSpPr>
        <p:spPr>
          <a:xfrm>
            <a:off x="2151737" y="331131"/>
            <a:ext cx="5262880" cy="701040"/>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dirty="0"/>
              <a:t>网络文本信息过滤模型</a:t>
            </a:r>
          </a:p>
        </p:txBody>
      </p:sp>
      <p:grpSp>
        <p:nvGrpSpPr>
          <p:cNvPr id="98" name="组合 97"/>
          <p:cNvGrpSpPr/>
          <p:nvPr/>
        </p:nvGrpSpPr>
        <p:grpSpPr>
          <a:xfrm>
            <a:off x="655309" y="1032131"/>
            <a:ext cx="10477147" cy="66943"/>
            <a:chOff x="655309" y="1032131"/>
            <a:chExt cx="10477147" cy="66943"/>
          </a:xfrm>
        </p:grpSpPr>
        <p:sp>
          <p:nvSpPr>
            <p:cNvPr id="99" name="矩形 98"/>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4148455" y="6287770"/>
            <a:ext cx="2642235" cy="38481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网络文本信息过滤模型</a:t>
            </a:r>
          </a:p>
        </p:txBody>
      </p:sp>
      <p:graphicFrame>
        <p:nvGraphicFramePr>
          <p:cNvPr id="2" name="对象 -2147482448"/>
          <p:cNvGraphicFramePr/>
          <p:nvPr/>
        </p:nvGraphicFramePr>
        <p:xfrm>
          <a:off x="5400675" y="1254125"/>
          <a:ext cx="5731510" cy="5418455"/>
        </p:xfrm>
        <a:graphic>
          <a:graphicData uri="http://schemas.openxmlformats.org/presentationml/2006/ole">
            <mc:AlternateContent xmlns:mc="http://schemas.openxmlformats.org/markup-compatibility/2006">
              <mc:Choice xmlns:v="urn:schemas-microsoft-com:vml" Requires="v">
                <p:oleObj spid="_x0000_s5131" r:id="rId19" imgW="6553200" imgH="6997700" progId="Visio.Drawing.11">
                  <p:embed/>
                </p:oleObj>
              </mc:Choice>
              <mc:Fallback>
                <p:oleObj r:id="rId19" imgW="6553200" imgH="6997700" progId="Visio.Drawing.11">
                  <p:embed/>
                  <p:pic>
                    <p:nvPicPr>
                      <p:cNvPr id="0" name="图片 2"/>
                      <p:cNvPicPr/>
                      <p:nvPr/>
                    </p:nvPicPr>
                    <p:blipFill>
                      <a:blip r:embed="rId20"/>
                      <a:stretch>
                        <a:fillRect/>
                      </a:stretch>
                    </p:blipFill>
                    <p:spPr>
                      <a:xfrm>
                        <a:off x="5400675" y="1254125"/>
                        <a:ext cx="5731510" cy="5418455"/>
                      </a:xfrm>
                      <a:prstGeom prst="rect">
                        <a:avLst/>
                      </a:prstGeom>
                      <a:noFill/>
                      <a:ln w="38100">
                        <a:noFill/>
                        <a:miter/>
                      </a:ln>
                    </p:spPr>
                  </p:pic>
                </p:oleObj>
              </mc:Fallback>
            </mc:AlternateContent>
          </a:graphicData>
        </a:graphic>
      </p:graphicFrame>
      <p:sp>
        <p:nvSpPr>
          <p:cNvPr id="6" name="文本框 5"/>
          <p:cNvSpPr txBox="1"/>
          <p:nvPr/>
        </p:nvSpPr>
        <p:spPr>
          <a:xfrm>
            <a:off x="687070" y="1482090"/>
            <a:ext cx="3967480" cy="483235"/>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2400" dirty="0">
                <a:solidFill>
                  <a:srgbClr val="F784A5"/>
                </a:solidFill>
                <a:latin typeface="微软雅黑" panose="020B0503020204020204" pitchFamily="34" charset="-122"/>
                <a:ea typeface="微软雅黑" panose="020B0503020204020204" pitchFamily="34" charset="-122"/>
              </a:rPr>
              <a:t>模型中各部分主要技术</a:t>
            </a:r>
          </a:p>
        </p:txBody>
      </p:sp>
      <p:sp>
        <p:nvSpPr>
          <p:cNvPr id="7" name="十字星 6"/>
          <p:cNvSpPr/>
          <p:nvPr/>
        </p:nvSpPr>
        <p:spPr>
          <a:xfrm>
            <a:off x="360680" y="2340610"/>
            <a:ext cx="326390" cy="335280"/>
          </a:xfrm>
          <a:prstGeom prst="star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十字星 8"/>
          <p:cNvSpPr/>
          <p:nvPr/>
        </p:nvSpPr>
        <p:spPr>
          <a:xfrm>
            <a:off x="360680" y="3261360"/>
            <a:ext cx="326390" cy="335280"/>
          </a:xfrm>
          <a:prstGeom prst="star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十字星 9"/>
          <p:cNvSpPr/>
          <p:nvPr/>
        </p:nvSpPr>
        <p:spPr>
          <a:xfrm>
            <a:off x="360680" y="4175760"/>
            <a:ext cx="326390" cy="335280"/>
          </a:xfrm>
          <a:prstGeom prst="star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十字星 10"/>
          <p:cNvSpPr/>
          <p:nvPr/>
        </p:nvSpPr>
        <p:spPr>
          <a:xfrm>
            <a:off x="360680" y="5135880"/>
            <a:ext cx="326390" cy="335280"/>
          </a:xfrm>
          <a:prstGeom prst="star4">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930275" y="2178685"/>
            <a:ext cx="4019550" cy="6591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文本表示：布尔模型、向量空间模型、概率模型</a:t>
            </a:r>
          </a:p>
        </p:txBody>
      </p:sp>
      <p:sp>
        <p:nvSpPr>
          <p:cNvPr id="14" name="文本框 13"/>
          <p:cNvSpPr txBox="1"/>
          <p:nvPr/>
        </p:nvSpPr>
        <p:spPr>
          <a:xfrm>
            <a:off x="831215" y="3099435"/>
            <a:ext cx="4019550" cy="6591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用户模板建立：向量空间模型、预定义关键字、层次概念集、分类目录</a:t>
            </a:r>
          </a:p>
        </p:txBody>
      </p:sp>
      <p:sp>
        <p:nvSpPr>
          <p:cNvPr id="16" name="文本框 15"/>
          <p:cNvSpPr txBox="1"/>
          <p:nvPr/>
        </p:nvSpPr>
        <p:spPr>
          <a:xfrm>
            <a:off x="831215" y="4013835"/>
            <a:ext cx="4019550" cy="65913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用户模板与文本的匹配：布尔模型、向量空间模型、概率模型</a:t>
            </a:r>
          </a:p>
        </p:txBody>
      </p:sp>
      <p:sp>
        <p:nvSpPr>
          <p:cNvPr id="17" name="文本框 16"/>
          <p:cNvSpPr txBox="1"/>
          <p:nvPr/>
        </p:nvSpPr>
        <p:spPr>
          <a:xfrm>
            <a:off x="743585" y="5135880"/>
            <a:ext cx="4019550" cy="38481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用户反馈：机器学习方法</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 name="组合 265"/>
          <p:cNvGrpSpPr/>
          <p:nvPr/>
        </p:nvGrpSpPr>
        <p:grpSpPr>
          <a:xfrm>
            <a:off x="609116" y="261257"/>
            <a:ext cx="1214822" cy="760080"/>
            <a:chOff x="1922078" y="0"/>
            <a:chExt cx="8347844" cy="3447438"/>
          </a:xfrm>
        </p:grpSpPr>
        <p:grpSp>
          <p:nvGrpSpPr>
            <p:cNvPr id="275" name="组合 274"/>
            <p:cNvGrpSpPr/>
            <p:nvPr/>
          </p:nvGrpSpPr>
          <p:grpSpPr>
            <a:xfrm rot="20997101">
              <a:off x="5080902" y="0"/>
              <a:ext cx="659781" cy="793569"/>
              <a:chOff x="9397113" y="1572484"/>
              <a:chExt cx="739439" cy="900000"/>
            </a:xfrm>
          </p:grpSpPr>
          <p:pic>
            <p:nvPicPr>
              <p:cNvPr id="333" name="图片 332"/>
              <p:cNvPicPr>
                <a:picLocks noChangeAspect="1"/>
              </p:cNvPicPr>
              <p:nvPr/>
            </p:nvPicPr>
            <p:blipFill rotWithShape="1">
              <a:blip r:embed="rId4" cstate="print">
                <a:extLst>
                  <a:ext uri="{28A0092B-C50C-407E-A947-70E740481C1C}">
                    <a14:useLocalDpi xmlns:a14="http://schemas.microsoft.com/office/drawing/2010/main" val="0"/>
                  </a:ext>
                </a:extLst>
              </a:blip>
              <a:srcRect l="7621" t="-1409" r="6212" b="16890"/>
              <a:stretch>
                <a:fillRect/>
              </a:stretch>
            </p:blipFill>
            <p:spPr>
              <a:xfrm>
                <a:off x="9402521" y="1678027"/>
                <a:ext cx="734031" cy="720000"/>
              </a:xfrm>
              <a:prstGeom prst="rect">
                <a:avLst/>
              </a:prstGeom>
            </p:spPr>
          </p:pic>
          <p:sp>
            <p:nvSpPr>
              <p:cNvPr id="334" name="椭圆 333"/>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6" name="组合 275"/>
            <p:cNvGrpSpPr/>
            <p:nvPr/>
          </p:nvGrpSpPr>
          <p:grpSpPr>
            <a:xfrm rot="2455872">
              <a:off x="9009447" y="1071465"/>
              <a:ext cx="659781" cy="793569"/>
              <a:chOff x="8752405" y="680495"/>
              <a:chExt cx="739439" cy="900000"/>
            </a:xfrm>
          </p:grpSpPr>
          <p:pic>
            <p:nvPicPr>
              <p:cNvPr id="331" name="图片 330"/>
              <p:cNvPicPr>
                <a:picLocks noChangeAspect="1"/>
              </p:cNvPicPr>
              <p:nvPr/>
            </p:nvPicPr>
            <p:blipFill rotWithShape="1">
              <a:blip r:embed="rId5" cstate="print">
                <a:extLst>
                  <a:ext uri="{28A0092B-C50C-407E-A947-70E740481C1C}">
                    <a14:useLocalDpi xmlns:a14="http://schemas.microsoft.com/office/drawing/2010/main" val="0"/>
                  </a:ext>
                </a:extLst>
              </a:blip>
              <a:srcRect l="16849" r="13873" b="27651"/>
              <a:stretch>
                <a:fillRect/>
              </a:stretch>
            </p:blipFill>
            <p:spPr>
              <a:xfrm>
                <a:off x="8771844" y="740799"/>
                <a:ext cx="720000" cy="751928"/>
              </a:xfrm>
              <a:prstGeom prst="rect">
                <a:avLst/>
              </a:prstGeom>
            </p:spPr>
          </p:pic>
          <p:sp>
            <p:nvSpPr>
              <p:cNvPr id="332" name="椭圆 331"/>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7" name="组合 276"/>
            <p:cNvGrpSpPr/>
            <p:nvPr/>
          </p:nvGrpSpPr>
          <p:grpSpPr>
            <a:xfrm rot="20539373">
              <a:off x="4239050" y="1051458"/>
              <a:ext cx="642436" cy="793569"/>
              <a:chOff x="7798300" y="2128176"/>
              <a:chExt cx="720000" cy="900000"/>
            </a:xfrm>
          </p:grpSpPr>
          <p:pic>
            <p:nvPicPr>
              <p:cNvPr id="329" name="图片 328"/>
              <p:cNvPicPr>
                <a:picLocks noChangeAspect="1"/>
              </p:cNvPicPr>
              <p:nvPr/>
            </p:nvPicPr>
            <p:blipFill rotWithShape="1">
              <a:blip r:embed="rId6" cstate="print">
                <a:extLst>
                  <a:ext uri="{28A0092B-C50C-407E-A947-70E740481C1C}">
                    <a14:useLocalDpi xmlns:a14="http://schemas.microsoft.com/office/drawing/2010/main" val="0"/>
                  </a:ext>
                </a:extLst>
              </a:blip>
              <a:srcRect l="17059" t="11812" r="20535" b="18535"/>
              <a:stretch>
                <a:fillRect/>
              </a:stretch>
            </p:blipFill>
            <p:spPr>
              <a:xfrm>
                <a:off x="7835765" y="2190111"/>
                <a:ext cx="645071" cy="720000"/>
              </a:xfrm>
              <a:prstGeom prst="rect">
                <a:avLst/>
              </a:prstGeom>
            </p:spPr>
          </p:pic>
          <p:sp>
            <p:nvSpPr>
              <p:cNvPr id="330" name="椭圆 329"/>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8" name="组合 277"/>
            <p:cNvGrpSpPr/>
            <p:nvPr/>
          </p:nvGrpSpPr>
          <p:grpSpPr>
            <a:xfrm rot="622440">
              <a:off x="6257266" y="1278812"/>
              <a:ext cx="643355" cy="793569"/>
              <a:chOff x="5457544" y="2382484"/>
              <a:chExt cx="721030" cy="900000"/>
            </a:xfrm>
          </p:grpSpPr>
          <p:pic>
            <p:nvPicPr>
              <p:cNvPr id="327" name="图片 3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328" name="椭圆 327"/>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9" name="组合 278"/>
            <p:cNvGrpSpPr/>
            <p:nvPr/>
          </p:nvGrpSpPr>
          <p:grpSpPr>
            <a:xfrm rot="713899">
              <a:off x="6982111" y="246490"/>
              <a:ext cx="642436" cy="811512"/>
              <a:chOff x="2594245" y="3143107"/>
              <a:chExt cx="720000" cy="920349"/>
            </a:xfrm>
          </p:grpSpPr>
          <p:pic>
            <p:nvPicPr>
              <p:cNvPr id="325" name="图片 324"/>
              <p:cNvPicPr>
                <a:picLocks noChangeAspect="1"/>
              </p:cNvPicPr>
              <p:nvPr/>
            </p:nvPicPr>
            <p:blipFill rotWithShape="1">
              <a:blip r:embed="rId8" cstate="print">
                <a:extLst>
                  <a:ext uri="{28A0092B-C50C-407E-A947-70E740481C1C}">
                    <a14:useLocalDpi xmlns:a14="http://schemas.microsoft.com/office/drawing/2010/main" val="0"/>
                  </a:ext>
                </a:extLst>
              </a:blip>
              <a:srcRect l="17103" r="18740" b="27941"/>
              <a:stretch>
                <a:fillRect/>
              </a:stretch>
            </p:blipFill>
            <p:spPr>
              <a:xfrm>
                <a:off x="2624542" y="3143107"/>
                <a:ext cx="641048" cy="720000"/>
              </a:xfrm>
              <a:prstGeom prst="rect">
                <a:avLst/>
              </a:prstGeom>
            </p:spPr>
          </p:pic>
          <p:sp>
            <p:nvSpPr>
              <p:cNvPr id="326" name="椭圆 325"/>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0" name="组合 279"/>
            <p:cNvGrpSpPr/>
            <p:nvPr/>
          </p:nvGrpSpPr>
          <p:grpSpPr>
            <a:xfrm rot="20351331">
              <a:off x="2986611" y="357756"/>
              <a:ext cx="642436" cy="793569"/>
              <a:chOff x="3277182" y="773323"/>
              <a:chExt cx="720000" cy="900000"/>
            </a:xfrm>
          </p:grpSpPr>
          <p:sp>
            <p:nvSpPr>
              <p:cNvPr id="323" name="椭圆 322"/>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4" name="图片 323"/>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281" name="组合 280"/>
            <p:cNvGrpSpPr/>
            <p:nvPr/>
          </p:nvGrpSpPr>
          <p:grpSpPr>
            <a:xfrm rot="1912890">
              <a:off x="7930945" y="1382649"/>
              <a:ext cx="648427" cy="793569"/>
              <a:chOff x="5384758" y="1250900"/>
              <a:chExt cx="726714" cy="900000"/>
            </a:xfrm>
          </p:grpSpPr>
          <p:sp>
            <p:nvSpPr>
              <p:cNvPr id="321" name="椭圆 320"/>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2" name="图片 321"/>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282" name="组合 281"/>
            <p:cNvGrpSpPr/>
            <p:nvPr/>
          </p:nvGrpSpPr>
          <p:grpSpPr>
            <a:xfrm rot="1354213">
              <a:off x="7092076" y="1228721"/>
              <a:ext cx="642436" cy="793569"/>
              <a:chOff x="3639753" y="2488176"/>
              <a:chExt cx="720000" cy="900000"/>
            </a:xfrm>
          </p:grpSpPr>
          <p:sp>
            <p:nvSpPr>
              <p:cNvPr id="319" name="椭圆 318"/>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0" name="图片 31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283" name="组合 282"/>
            <p:cNvGrpSpPr/>
            <p:nvPr/>
          </p:nvGrpSpPr>
          <p:grpSpPr>
            <a:xfrm rot="19874646">
              <a:off x="3552291" y="1752953"/>
              <a:ext cx="647730" cy="793569"/>
              <a:chOff x="4707387" y="271511"/>
              <a:chExt cx="725933" cy="900000"/>
            </a:xfrm>
          </p:grpSpPr>
          <p:sp>
            <p:nvSpPr>
              <p:cNvPr id="317" name="椭圆 316"/>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8" name="图片 317"/>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284" name="组合 283"/>
            <p:cNvGrpSpPr/>
            <p:nvPr/>
          </p:nvGrpSpPr>
          <p:grpSpPr>
            <a:xfrm>
              <a:off x="5902457" y="519563"/>
              <a:ext cx="647456" cy="793569"/>
              <a:chOff x="4355614" y="1671769"/>
              <a:chExt cx="725626" cy="900000"/>
            </a:xfrm>
          </p:grpSpPr>
          <p:sp>
            <p:nvSpPr>
              <p:cNvPr id="315" name="椭圆 314"/>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6" name="图片 315"/>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285" name="组合 284"/>
            <p:cNvGrpSpPr/>
            <p:nvPr/>
          </p:nvGrpSpPr>
          <p:grpSpPr>
            <a:xfrm rot="3261331">
              <a:off x="8178834" y="2216888"/>
              <a:ext cx="645495" cy="803045"/>
              <a:chOff x="6534782" y="2204846"/>
              <a:chExt cx="732066" cy="900000"/>
            </a:xfrm>
          </p:grpSpPr>
          <p:sp>
            <p:nvSpPr>
              <p:cNvPr id="313" name="椭圆 312"/>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4" name="图片 313"/>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286" name="组合 285"/>
            <p:cNvGrpSpPr/>
            <p:nvPr/>
          </p:nvGrpSpPr>
          <p:grpSpPr>
            <a:xfrm rot="1881527">
              <a:off x="8180043" y="493339"/>
              <a:ext cx="646830" cy="793569"/>
              <a:chOff x="5993772" y="258109"/>
              <a:chExt cx="724925" cy="900000"/>
            </a:xfrm>
          </p:grpSpPr>
          <p:sp>
            <p:nvSpPr>
              <p:cNvPr id="311" name="椭圆 310"/>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2" name="图片 311"/>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287" name="组合 286"/>
            <p:cNvGrpSpPr/>
            <p:nvPr/>
          </p:nvGrpSpPr>
          <p:grpSpPr>
            <a:xfrm rot="3066563">
              <a:off x="9550518" y="2274810"/>
              <a:ext cx="635764" cy="803045"/>
              <a:chOff x="8806213" y="2910111"/>
              <a:chExt cx="721030" cy="900000"/>
            </a:xfrm>
          </p:grpSpPr>
          <p:sp>
            <p:nvSpPr>
              <p:cNvPr id="309" name="椭圆 308"/>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0" name="图片 309"/>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288" name="组合 287"/>
            <p:cNvGrpSpPr/>
            <p:nvPr/>
          </p:nvGrpSpPr>
          <p:grpSpPr>
            <a:xfrm rot="20849518">
              <a:off x="5023848" y="1251597"/>
              <a:ext cx="644890" cy="793569"/>
              <a:chOff x="7330781" y="818297"/>
              <a:chExt cx="722751" cy="900000"/>
            </a:xfrm>
          </p:grpSpPr>
          <p:sp>
            <p:nvSpPr>
              <p:cNvPr id="307" name="椭圆 306"/>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8" name="图片 307"/>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289" name="组合 288"/>
            <p:cNvGrpSpPr/>
            <p:nvPr/>
          </p:nvGrpSpPr>
          <p:grpSpPr>
            <a:xfrm rot="19756194">
              <a:off x="1922078" y="1474933"/>
              <a:ext cx="653202" cy="793569"/>
              <a:chOff x="2213446" y="1768419"/>
              <a:chExt cx="732066" cy="900000"/>
            </a:xfrm>
          </p:grpSpPr>
          <p:pic>
            <p:nvPicPr>
              <p:cNvPr id="305" name="图片 304"/>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306" name="椭圆 305"/>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90" name="直接连接符 289"/>
            <p:cNvCxnSpPr>
              <a:stCxn id="317"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1" name="直接连接符 290"/>
            <p:cNvCxnSpPr>
              <a:stCxn id="306"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2" name="直接连接符 291"/>
            <p:cNvCxnSpPr>
              <a:stCxn id="323"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3" name="直接连接符 292"/>
            <p:cNvCxnSpPr>
              <a:stCxn id="330"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4" name="直接连接符 293"/>
            <p:cNvCxnSpPr>
              <a:stCxn id="334"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315"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6" name="直接连接符 295"/>
            <p:cNvCxnSpPr>
              <a:stCxn id="307"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328"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326"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直接连接符 298"/>
            <p:cNvCxnSpPr>
              <a:stCxn id="319"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311"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321"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p:cNvCxnSpPr>
              <a:stCxn id="332"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直接连接符 302"/>
            <p:cNvCxnSpPr>
              <a:stCxn id="309"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313"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268" name="矩形 267"/>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9" name="矩形 268"/>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0" name="矩形 269"/>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1" name="矩形 270"/>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2" name="矩形 271"/>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3" name="矩形 272"/>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4" name="矩形 273"/>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6" name="文本框 335"/>
          <p:cNvSpPr txBox="1"/>
          <p:nvPr/>
        </p:nvSpPr>
        <p:spPr>
          <a:xfrm>
            <a:off x="2151737" y="331131"/>
            <a:ext cx="2214880" cy="701040"/>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dirty="0"/>
              <a:t>实例分析</a:t>
            </a:r>
          </a:p>
        </p:txBody>
      </p:sp>
      <p:grpSp>
        <p:nvGrpSpPr>
          <p:cNvPr id="98" name="组合 97"/>
          <p:cNvGrpSpPr/>
          <p:nvPr/>
        </p:nvGrpSpPr>
        <p:grpSpPr>
          <a:xfrm>
            <a:off x="655309" y="1032131"/>
            <a:ext cx="10477147" cy="66943"/>
            <a:chOff x="655309" y="1032131"/>
            <a:chExt cx="10477147" cy="66943"/>
          </a:xfrm>
        </p:grpSpPr>
        <p:sp>
          <p:nvSpPr>
            <p:cNvPr id="99" name="矩形 98"/>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p:cNvSpPr txBox="1"/>
          <p:nvPr/>
        </p:nvSpPr>
        <p:spPr>
          <a:xfrm>
            <a:off x="1010285" y="5741670"/>
            <a:ext cx="4043045" cy="38481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Websense Enteprise过滤系统示意图</a:t>
            </a:r>
          </a:p>
        </p:txBody>
      </p:sp>
      <p:graphicFrame>
        <p:nvGraphicFramePr>
          <p:cNvPr id="2" name="对象 -2147482447"/>
          <p:cNvGraphicFramePr/>
          <p:nvPr/>
        </p:nvGraphicFramePr>
        <p:xfrm>
          <a:off x="538480" y="1216025"/>
          <a:ext cx="5441950" cy="4425950"/>
        </p:xfrm>
        <a:graphic>
          <a:graphicData uri="http://schemas.openxmlformats.org/presentationml/2006/ole">
            <mc:AlternateContent xmlns:mc="http://schemas.openxmlformats.org/markup-compatibility/2006">
              <mc:Choice xmlns:v="urn:schemas-microsoft-com:vml" Requires="v">
                <p:oleObj spid="_x0000_s6155" r:id="rId19" imgW="6972300" imgH="6896100" progId="Visio.Drawing.11">
                  <p:embed/>
                </p:oleObj>
              </mc:Choice>
              <mc:Fallback>
                <p:oleObj r:id="rId19" imgW="6972300" imgH="6896100" progId="Visio.Drawing.11">
                  <p:embed/>
                  <p:pic>
                    <p:nvPicPr>
                      <p:cNvPr id="0" name="图片 3075"/>
                      <p:cNvPicPr/>
                      <p:nvPr/>
                    </p:nvPicPr>
                    <p:blipFill>
                      <a:blip r:embed="rId20"/>
                      <a:stretch>
                        <a:fillRect/>
                      </a:stretch>
                    </p:blipFill>
                    <p:spPr>
                      <a:xfrm>
                        <a:off x="538480" y="1216025"/>
                        <a:ext cx="5441950" cy="4425950"/>
                      </a:xfrm>
                      <a:prstGeom prst="rect">
                        <a:avLst/>
                      </a:prstGeom>
                      <a:noFill/>
                      <a:ln w="38100">
                        <a:noFill/>
                        <a:miter/>
                      </a:ln>
                    </p:spPr>
                  </p:pic>
                </p:oleObj>
              </mc:Fallback>
            </mc:AlternateContent>
          </a:graphicData>
        </a:graphic>
      </p:graphicFrame>
      <p:sp>
        <p:nvSpPr>
          <p:cNvPr id="4" name="Freeform 7"/>
          <p:cNvSpPr>
            <a:spLocks noChangeArrowheads="1"/>
          </p:cNvSpPr>
          <p:nvPr/>
        </p:nvSpPr>
        <p:spPr bwMode="auto">
          <a:xfrm>
            <a:off x="6365240" y="1753553"/>
            <a:ext cx="831850" cy="374650"/>
          </a:xfrm>
          <a:custGeom>
            <a:avLst/>
            <a:gdLst>
              <a:gd name="T0" fmla="*/ 816862 w 222"/>
              <a:gd name="T1" fmla="*/ 176086 h 100"/>
              <a:gd name="T2" fmla="*/ 629508 w 222"/>
              <a:gd name="T3" fmla="*/ 78677 h 100"/>
              <a:gd name="T4" fmla="*/ 607026 w 222"/>
              <a:gd name="T5" fmla="*/ 93663 h 100"/>
              <a:gd name="T6" fmla="*/ 607026 w 222"/>
              <a:gd name="T7" fmla="*/ 127381 h 100"/>
              <a:gd name="T8" fmla="*/ 498361 w 222"/>
              <a:gd name="T9" fmla="*/ 127381 h 100"/>
              <a:gd name="T10" fmla="*/ 472131 w 222"/>
              <a:gd name="T11" fmla="*/ 0 h 100"/>
              <a:gd name="T12" fmla="*/ 0 w 222"/>
              <a:gd name="T13" fmla="*/ 164846 h 100"/>
              <a:gd name="T14" fmla="*/ 453396 w 222"/>
              <a:gd name="T15" fmla="*/ 374650 h 100"/>
              <a:gd name="T16" fmla="*/ 490866 w 222"/>
              <a:gd name="T17" fmla="*/ 239776 h 100"/>
              <a:gd name="T18" fmla="*/ 603279 w 222"/>
              <a:gd name="T19" fmla="*/ 243523 h 100"/>
              <a:gd name="T20" fmla="*/ 603279 w 222"/>
              <a:gd name="T21" fmla="*/ 277241 h 100"/>
              <a:gd name="T22" fmla="*/ 625761 w 222"/>
              <a:gd name="T23" fmla="*/ 292227 h 100"/>
              <a:gd name="T24" fmla="*/ 816862 w 222"/>
              <a:gd name="T25" fmla="*/ 202311 h 100"/>
              <a:gd name="T26" fmla="*/ 816862 w 222"/>
              <a:gd name="T27" fmla="*/ 176086 h 1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2"/>
              <a:gd name="T43" fmla="*/ 0 h 100"/>
              <a:gd name="T44" fmla="*/ 222 w 222"/>
              <a:gd name="T45" fmla="*/ 100 h 1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2" h="100">
                <a:moveTo>
                  <a:pt x="218" y="47"/>
                </a:moveTo>
                <a:cubicBezTo>
                  <a:pt x="168" y="21"/>
                  <a:pt x="168" y="21"/>
                  <a:pt x="168" y="21"/>
                </a:cubicBezTo>
                <a:cubicBezTo>
                  <a:pt x="165" y="20"/>
                  <a:pt x="162" y="21"/>
                  <a:pt x="162" y="25"/>
                </a:cubicBezTo>
                <a:cubicBezTo>
                  <a:pt x="162" y="34"/>
                  <a:pt x="162" y="34"/>
                  <a:pt x="162" y="34"/>
                </a:cubicBezTo>
                <a:cubicBezTo>
                  <a:pt x="133" y="34"/>
                  <a:pt x="133" y="34"/>
                  <a:pt x="133" y="34"/>
                </a:cubicBezTo>
                <a:cubicBezTo>
                  <a:pt x="132" y="22"/>
                  <a:pt x="129" y="11"/>
                  <a:pt x="126" y="0"/>
                </a:cubicBezTo>
                <a:cubicBezTo>
                  <a:pt x="0" y="44"/>
                  <a:pt x="0" y="44"/>
                  <a:pt x="0" y="44"/>
                </a:cubicBezTo>
                <a:cubicBezTo>
                  <a:pt x="121" y="100"/>
                  <a:pt x="121" y="100"/>
                  <a:pt x="121" y="100"/>
                </a:cubicBezTo>
                <a:cubicBezTo>
                  <a:pt x="126" y="89"/>
                  <a:pt x="129" y="77"/>
                  <a:pt x="131" y="64"/>
                </a:cubicBezTo>
                <a:cubicBezTo>
                  <a:pt x="161" y="65"/>
                  <a:pt x="161" y="65"/>
                  <a:pt x="161" y="65"/>
                </a:cubicBezTo>
                <a:cubicBezTo>
                  <a:pt x="161" y="74"/>
                  <a:pt x="161" y="74"/>
                  <a:pt x="161" y="74"/>
                </a:cubicBezTo>
                <a:cubicBezTo>
                  <a:pt x="161" y="78"/>
                  <a:pt x="163" y="80"/>
                  <a:pt x="167" y="78"/>
                </a:cubicBezTo>
                <a:cubicBezTo>
                  <a:pt x="218" y="54"/>
                  <a:pt x="218" y="54"/>
                  <a:pt x="218" y="54"/>
                </a:cubicBezTo>
                <a:cubicBezTo>
                  <a:pt x="222" y="52"/>
                  <a:pt x="222" y="49"/>
                  <a:pt x="218" y="47"/>
                </a:cubicBezTo>
                <a:close/>
              </a:path>
            </a:pathLst>
          </a:custGeom>
          <a:solidFill>
            <a:srgbClr val="0070C0"/>
          </a:solidFill>
          <a:ln>
            <a:noFill/>
          </a:ln>
        </p:spPr>
        <p:txBody>
          <a:bodyPr/>
          <a:lstStyle/>
          <a:p>
            <a:endParaRPr lang="zh-CN" altLang="en-US">
              <a:solidFill>
                <a:schemeClr val="accent1"/>
              </a:solidFill>
            </a:endParaRPr>
          </a:p>
        </p:txBody>
      </p:sp>
      <p:sp>
        <p:nvSpPr>
          <p:cNvPr id="5" name="Freeform 7"/>
          <p:cNvSpPr>
            <a:spLocks noChangeArrowheads="1"/>
          </p:cNvSpPr>
          <p:nvPr/>
        </p:nvSpPr>
        <p:spPr bwMode="auto">
          <a:xfrm>
            <a:off x="6365240" y="4222433"/>
            <a:ext cx="831850" cy="374650"/>
          </a:xfrm>
          <a:custGeom>
            <a:avLst/>
            <a:gdLst>
              <a:gd name="T0" fmla="*/ 816862 w 222"/>
              <a:gd name="T1" fmla="*/ 176086 h 100"/>
              <a:gd name="T2" fmla="*/ 629508 w 222"/>
              <a:gd name="T3" fmla="*/ 78677 h 100"/>
              <a:gd name="T4" fmla="*/ 607026 w 222"/>
              <a:gd name="T5" fmla="*/ 93663 h 100"/>
              <a:gd name="T6" fmla="*/ 607026 w 222"/>
              <a:gd name="T7" fmla="*/ 127381 h 100"/>
              <a:gd name="T8" fmla="*/ 498361 w 222"/>
              <a:gd name="T9" fmla="*/ 127381 h 100"/>
              <a:gd name="T10" fmla="*/ 472131 w 222"/>
              <a:gd name="T11" fmla="*/ 0 h 100"/>
              <a:gd name="T12" fmla="*/ 0 w 222"/>
              <a:gd name="T13" fmla="*/ 164846 h 100"/>
              <a:gd name="T14" fmla="*/ 453396 w 222"/>
              <a:gd name="T15" fmla="*/ 374650 h 100"/>
              <a:gd name="T16" fmla="*/ 490866 w 222"/>
              <a:gd name="T17" fmla="*/ 239776 h 100"/>
              <a:gd name="T18" fmla="*/ 603279 w 222"/>
              <a:gd name="T19" fmla="*/ 243523 h 100"/>
              <a:gd name="T20" fmla="*/ 603279 w 222"/>
              <a:gd name="T21" fmla="*/ 277241 h 100"/>
              <a:gd name="T22" fmla="*/ 625761 w 222"/>
              <a:gd name="T23" fmla="*/ 292227 h 100"/>
              <a:gd name="T24" fmla="*/ 816862 w 222"/>
              <a:gd name="T25" fmla="*/ 202311 h 100"/>
              <a:gd name="T26" fmla="*/ 816862 w 222"/>
              <a:gd name="T27" fmla="*/ 176086 h 1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2"/>
              <a:gd name="T43" fmla="*/ 0 h 100"/>
              <a:gd name="T44" fmla="*/ 222 w 222"/>
              <a:gd name="T45" fmla="*/ 100 h 1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2" h="100">
                <a:moveTo>
                  <a:pt x="218" y="47"/>
                </a:moveTo>
                <a:cubicBezTo>
                  <a:pt x="168" y="21"/>
                  <a:pt x="168" y="21"/>
                  <a:pt x="168" y="21"/>
                </a:cubicBezTo>
                <a:cubicBezTo>
                  <a:pt x="165" y="20"/>
                  <a:pt x="162" y="21"/>
                  <a:pt x="162" y="25"/>
                </a:cubicBezTo>
                <a:cubicBezTo>
                  <a:pt x="162" y="34"/>
                  <a:pt x="162" y="34"/>
                  <a:pt x="162" y="34"/>
                </a:cubicBezTo>
                <a:cubicBezTo>
                  <a:pt x="133" y="34"/>
                  <a:pt x="133" y="34"/>
                  <a:pt x="133" y="34"/>
                </a:cubicBezTo>
                <a:cubicBezTo>
                  <a:pt x="132" y="22"/>
                  <a:pt x="129" y="11"/>
                  <a:pt x="126" y="0"/>
                </a:cubicBezTo>
                <a:cubicBezTo>
                  <a:pt x="0" y="44"/>
                  <a:pt x="0" y="44"/>
                  <a:pt x="0" y="44"/>
                </a:cubicBezTo>
                <a:cubicBezTo>
                  <a:pt x="121" y="100"/>
                  <a:pt x="121" y="100"/>
                  <a:pt x="121" y="100"/>
                </a:cubicBezTo>
                <a:cubicBezTo>
                  <a:pt x="126" y="89"/>
                  <a:pt x="129" y="77"/>
                  <a:pt x="131" y="64"/>
                </a:cubicBezTo>
                <a:cubicBezTo>
                  <a:pt x="161" y="65"/>
                  <a:pt x="161" y="65"/>
                  <a:pt x="161" y="65"/>
                </a:cubicBezTo>
                <a:cubicBezTo>
                  <a:pt x="161" y="74"/>
                  <a:pt x="161" y="74"/>
                  <a:pt x="161" y="74"/>
                </a:cubicBezTo>
                <a:cubicBezTo>
                  <a:pt x="161" y="78"/>
                  <a:pt x="163" y="80"/>
                  <a:pt x="167" y="78"/>
                </a:cubicBezTo>
                <a:cubicBezTo>
                  <a:pt x="218" y="54"/>
                  <a:pt x="218" y="54"/>
                  <a:pt x="218" y="54"/>
                </a:cubicBezTo>
                <a:cubicBezTo>
                  <a:pt x="222" y="52"/>
                  <a:pt x="222" y="49"/>
                  <a:pt x="218" y="47"/>
                </a:cubicBezTo>
                <a:close/>
              </a:path>
            </a:pathLst>
          </a:custGeom>
          <a:solidFill>
            <a:srgbClr val="0070C0"/>
          </a:solidFill>
          <a:ln>
            <a:noFill/>
          </a:ln>
        </p:spPr>
        <p:txBody>
          <a:bodyPr/>
          <a:lstStyle/>
          <a:p>
            <a:endParaRPr lang="zh-CN" altLang="en-US">
              <a:solidFill>
                <a:schemeClr val="accent1"/>
              </a:solidFill>
            </a:endParaRPr>
          </a:p>
        </p:txBody>
      </p:sp>
      <p:sp>
        <p:nvSpPr>
          <p:cNvPr id="13" name="文本框 12"/>
          <p:cNvSpPr txBox="1"/>
          <p:nvPr/>
        </p:nvSpPr>
        <p:spPr>
          <a:xfrm>
            <a:off x="7289165" y="1699260"/>
            <a:ext cx="4043045" cy="483235"/>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2400" dirty="0">
                <a:solidFill>
                  <a:schemeClr val="tx1"/>
                </a:solidFill>
                <a:latin typeface="微软雅黑" panose="020B0503020204020204" pitchFamily="34" charset="-122"/>
                <a:ea typeface="微软雅黑" panose="020B0503020204020204" pitchFamily="34" charset="-122"/>
              </a:rPr>
              <a:t>Websense主数据库</a:t>
            </a:r>
          </a:p>
        </p:txBody>
      </p:sp>
      <p:sp>
        <p:nvSpPr>
          <p:cNvPr id="15" name="文本框 14"/>
          <p:cNvSpPr txBox="1"/>
          <p:nvPr/>
        </p:nvSpPr>
        <p:spPr>
          <a:xfrm>
            <a:off x="7132955" y="2332990"/>
            <a:ext cx="4689475" cy="148209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将收集的网页分级，分级结果保存在Websense的分级数据库中，Enterprise应用程序每天都会自动从分级数据库中下载最新的内容，更新主数据库的记录，专门工具定期回访网页，对网页重新分级</a:t>
            </a:r>
          </a:p>
        </p:txBody>
      </p:sp>
      <p:sp>
        <p:nvSpPr>
          <p:cNvPr id="18" name="文本框 17"/>
          <p:cNvSpPr txBox="1"/>
          <p:nvPr/>
        </p:nvSpPr>
        <p:spPr>
          <a:xfrm>
            <a:off x="7197090" y="4168140"/>
            <a:ext cx="4561205" cy="483235"/>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2400" dirty="0">
                <a:solidFill>
                  <a:schemeClr val="tx1"/>
                </a:solidFill>
                <a:latin typeface="微软雅黑" panose="020B0503020204020204" pitchFamily="34" charset="-122"/>
                <a:ea typeface="微软雅黑" panose="020B0503020204020204" pitchFamily="34" charset="-122"/>
              </a:rPr>
              <a:t>Websense Enterprise应用程序</a:t>
            </a:r>
          </a:p>
        </p:txBody>
      </p:sp>
      <p:sp>
        <p:nvSpPr>
          <p:cNvPr id="19" name="文本框 18"/>
          <p:cNvSpPr txBox="1"/>
          <p:nvPr/>
        </p:nvSpPr>
        <p:spPr>
          <a:xfrm>
            <a:off x="7132955" y="4862830"/>
            <a:ext cx="4689475" cy="1756410"/>
          </a:xfrm>
          <a:prstGeom prst="rect">
            <a:avLst/>
          </a:prstGeom>
          <a:noFill/>
        </p:spPr>
        <p:txBody>
          <a:bodyPr wrap="squar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r>
              <a:rPr lang="zh-CN" altLang="en-US" sz="1800" dirty="0">
                <a:solidFill>
                  <a:schemeClr val="tx1"/>
                </a:solidFill>
                <a:latin typeface="微软雅黑" panose="020B0503020204020204" pitchFamily="34" charset="-122"/>
                <a:ea typeface="微软雅黑" panose="020B0503020204020204" pitchFamily="34" charset="-122"/>
              </a:rPr>
              <a:t>为每一类目分别设置：</a:t>
            </a:r>
          </a:p>
          <a:p>
            <a:pPr marL="285750" indent="-285750">
              <a:buFont typeface="Arial" panose="020B0604020202020204" pitchFamily="34" charset="0"/>
              <a:buChar char="•"/>
            </a:pPr>
            <a:r>
              <a:rPr lang="zh-CN" altLang="en-US" sz="1800" dirty="0">
                <a:solidFill>
                  <a:schemeClr val="tx1"/>
                </a:solidFill>
                <a:latin typeface="微软雅黑" panose="020B0503020204020204" pitchFamily="34" charset="-122"/>
                <a:ea typeface="微软雅黑" panose="020B0503020204020204" pitchFamily="34" charset="-122"/>
              </a:rPr>
              <a:t>时基限额</a:t>
            </a:r>
          </a:p>
          <a:p>
            <a:pPr marL="285750" indent="-285750">
              <a:buFont typeface="Arial" panose="020B0604020202020204" pitchFamily="34" charset="0"/>
              <a:buChar char="•"/>
            </a:pPr>
            <a:r>
              <a:rPr lang="zh-CN" altLang="en-US" sz="1800" dirty="0">
                <a:solidFill>
                  <a:schemeClr val="tx1"/>
                </a:solidFill>
                <a:latin typeface="微软雅黑" panose="020B0503020204020204" pitchFamily="34" charset="-122"/>
                <a:ea typeface="微软雅黑" panose="020B0503020204020204" pitchFamily="34" charset="-122"/>
              </a:rPr>
              <a:t>继续，延迟</a:t>
            </a:r>
          </a:p>
          <a:p>
            <a:pPr marL="285750" indent="-285750">
              <a:buFont typeface="Arial" panose="020B0604020202020204" pitchFamily="34" charset="0"/>
              <a:buChar char="•"/>
            </a:pPr>
            <a:r>
              <a:rPr lang="zh-CN" altLang="en-US" sz="1800" dirty="0">
                <a:solidFill>
                  <a:schemeClr val="tx1"/>
                </a:solidFill>
                <a:latin typeface="微软雅黑" panose="020B0503020204020204" pitchFamily="34" charset="-122"/>
                <a:ea typeface="微软雅黑" panose="020B0503020204020204" pitchFamily="34" charset="-122"/>
              </a:rPr>
              <a:t>设定时段</a:t>
            </a:r>
          </a:p>
          <a:p>
            <a:pPr marL="285750" indent="-285750">
              <a:buFont typeface="Wingdings" panose="05000000000000000000" charset="0"/>
              <a:buChar char="u"/>
            </a:pPr>
            <a:endParaRPr lang="zh-CN" altLang="en-US" sz="1800" dirty="0">
              <a:solidFill>
                <a:schemeClr val="tx1"/>
              </a:solidFill>
              <a:latin typeface="微软雅黑" panose="020B0503020204020204" pitchFamily="34" charset="-122"/>
              <a:ea typeface="微软雅黑" panose="020B0503020204020204" pitchFamily="34" charset="-122"/>
            </a:endParaRPr>
          </a:p>
          <a:p>
            <a:endParaRPr lang="zh-CN" altLang="en-US" sz="1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4964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4"/>
          <p:cNvSpPr txBox="1"/>
          <p:nvPr/>
        </p:nvSpPr>
        <p:spPr bwMode="auto">
          <a:xfrm>
            <a:off x="10001251" y="6429375"/>
            <a:ext cx="1879600" cy="266700"/>
          </a:xfrm>
          <a:prstGeom prst="rect">
            <a:avLst/>
          </a:prstGeom>
          <a:noFill/>
          <a:ln w="9525">
            <a:noFill/>
            <a:miter lim="800000"/>
          </a:ln>
        </p:spPr>
        <p:txBody>
          <a:bodyPr/>
          <a:lstStyle/>
          <a:p>
            <a:pPr algn="ctr">
              <a:spcBef>
                <a:spcPct val="20000"/>
              </a:spcBef>
              <a:buFont typeface="Arial" panose="020B0604020202020204" pitchFamily="34"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p:nvPr/>
        </p:nvSpPr>
        <p:spPr bwMode="auto">
          <a:xfrm>
            <a:off x="1492885" y="2583180"/>
            <a:ext cx="9283065" cy="1310640"/>
          </a:xfrm>
          <a:prstGeom prst="rect">
            <a:avLst/>
          </a:prstGeom>
          <a:noFill/>
          <a:ln w="9525">
            <a:noFill/>
            <a:miter lim="800000"/>
          </a:ln>
        </p:spPr>
        <p:txBody>
          <a:bodyPr/>
          <a:lstStyle/>
          <a:p>
            <a:r>
              <a:rPr lang="en-US" altLang="zh-CN" sz="60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4.4</a:t>
            </a:r>
            <a:r>
              <a:rPr lang="zh-CN" altLang="en-US" sz="60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网络信息内容过滤模型</a:t>
            </a:r>
            <a:endParaRPr lang="en-US" altLang="zh-CN" sz="6000" dirty="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Bottom)">
                                      <p:cBhvr>
                                        <p:cTn id="11" dur="500"/>
                                        <p:tgtEl>
                                          <p:spTgt spid="5"/>
                                        </p:tgtEl>
                                      </p:cBhvr>
                                    </p:animEffect>
                                  </p:childTnLst>
                                </p:cTn>
                              </p:par>
                              <p:par>
                                <p:cTn id="12" presetID="0" presetClass="path" presetSubtype="0" accel="50000" decel="50000" fill="hold" nodeType="withEffect">
                                  <p:stCondLst>
                                    <p:cond delay="0"/>
                                  </p:stCondLst>
                                  <p:childTnLst>
                                    <p:animMotion origin="layout" path="M -0.90955 5.64292E-6 L 3.05556E-6 5.64292E-6 " pathEditMode="relative" ptsTypes="AA">
                                      <p:cBhvr>
                                        <p:cTn id="13"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Freeform 12"/>
          <p:cNvSpPr/>
          <p:nvPr/>
        </p:nvSpPr>
        <p:spPr bwMode="auto">
          <a:xfrm flipH="1" flipV="1">
            <a:off x="10511242" y="6006689"/>
            <a:ext cx="528638"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AutoShape 8" descr="“服务器 成本”的图片搜索结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nvGrpSpPr>
          <p:cNvPr id="103" name="组合 102"/>
          <p:cNvGrpSpPr/>
          <p:nvPr/>
        </p:nvGrpSpPr>
        <p:grpSpPr>
          <a:xfrm>
            <a:off x="609116" y="261257"/>
            <a:ext cx="1214822" cy="760080"/>
            <a:chOff x="1922078" y="0"/>
            <a:chExt cx="8347844" cy="3447438"/>
          </a:xfrm>
        </p:grpSpPr>
        <p:grpSp>
          <p:nvGrpSpPr>
            <p:cNvPr id="104" name="组合 103"/>
            <p:cNvGrpSpPr/>
            <p:nvPr/>
          </p:nvGrpSpPr>
          <p:grpSpPr>
            <a:xfrm rot="20997101">
              <a:off x="5080902" y="0"/>
              <a:ext cx="659781" cy="793569"/>
              <a:chOff x="9397113" y="1572484"/>
              <a:chExt cx="739439" cy="900000"/>
            </a:xfrm>
          </p:grpSpPr>
          <p:pic>
            <p:nvPicPr>
              <p:cNvPr id="162" name="图片 161"/>
              <p:cNvPicPr>
                <a:picLocks noChangeAspect="1"/>
              </p:cNvPicPr>
              <p:nvPr/>
            </p:nvPicPr>
            <p:blipFill rotWithShape="1">
              <a:blip r:embed="rId3" cstate="print">
                <a:extLst>
                  <a:ext uri="{28A0092B-C50C-407E-A947-70E740481C1C}">
                    <a14:useLocalDpi xmlns:a14="http://schemas.microsoft.com/office/drawing/2010/main" val="0"/>
                  </a:ext>
                </a:extLst>
              </a:blip>
              <a:srcRect l="7621" t="-1409" r="6212" b="16890"/>
              <a:stretch>
                <a:fillRect/>
              </a:stretch>
            </p:blipFill>
            <p:spPr>
              <a:xfrm>
                <a:off x="9402521" y="1678027"/>
                <a:ext cx="734031" cy="720000"/>
              </a:xfrm>
              <a:prstGeom prst="rect">
                <a:avLst/>
              </a:prstGeom>
            </p:spPr>
          </p:pic>
          <p:sp>
            <p:nvSpPr>
              <p:cNvPr id="163" name="椭圆 162"/>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5" name="组合 104"/>
            <p:cNvGrpSpPr/>
            <p:nvPr/>
          </p:nvGrpSpPr>
          <p:grpSpPr>
            <a:xfrm rot="2455872">
              <a:off x="9009447" y="1071465"/>
              <a:ext cx="659781" cy="793569"/>
              <a:chOff x="8752405" y="680495"/>
              <a:chExt cx="739439" cy="900000"/>
            </a:xfrm>
          </p:grpSpPr>
          <p:pic>
            <p:nvPicPr>
              <p:cNvPr id="160" name="图片 159"/>
              <p:cNvPicPr>
                <a:picLocks noChangeAspect="1"/>
              </p:cNvPicPr>
              <p:nvPr/>
            </p:nvPicPr>
            <p:blipFill rotWithShape="1">
              <a:blip r:embed="rId4" cstate="print">
                <a:extLst>
                  <a:ext uri="{28A0092B-C50C-407E-A947-70E740481C1C}">
                    <a14:useLocalDpi xmlns:a14="http://schemas.microsoft.com/office/drawing/2010/main" val="0"/>
                  </a:ext>
                </a:extLst>
              </a:blip>
              <a:srcRect l="16849" r="13873" b="27651"/>
              <a:stretch>
                <a:fillRect/>
              </a:stretch>
            </p:blipFill>
            <p:spPr>
              <a:xfrm>
                <a:off x="8771844" y="740799"/>
                <a:ext cx="720000" cy="751928"/>
              </a:xfrm>
              <a:prstGeom prst="rect">
                <a:avLst/>
              </a:prstGeom>
            </p:spPr>
          </p:pic>
          <p:sp>
            <p:nvSpPr>
              <p:cNvPr id="161" name="椭圆 160"/>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6" name="组合 105"/>
            <p:cNvGrpSpPr/>
            <p:nvPr/>
          </p:nvGrpSpPr>
          <p:grpSpPr>
            <a:xfrm rot="20539373">
              <a:off x="4239050" y="1051458"/>
              <a:ext cx="642436" cy="793569"/>
              <a:chOff x="7798300" y="2128176"/>
              <a:chExt cx="720000" cy="900000"/>
            </a:xfrm>
          </p:grpSpPr>
          <p:pic>
            <p:nvPicPr>
              <p:cNvPr id="158" name="图片 157"/>
              <p:cNvPicPr>
                <a:picLocks noChangeAspect="1"/>
              </p:cNvPicPr>
              <p:nvPr/>
            </p:nvPicPr>
            <p:blipFill rotWithShape="1">
              <a:blip r:embed="rId5" cstate="print">
                <a:extLst>
                  <a:ext uri="{28A0092B-C50C-407E-A947-70E740481C1C}">
                    <a14:useLocalDpi xmlns:a14="http://schemas.microsoft.com/office/drawing/2010/main" val="0"/>
                  </a:ext>
                </a:extLst>
              </a:blip>
              <a:srcRect l="17059" t="11812" r="20535" b="18535"/>
              <a:stretch>
                <a:fillRect/>
              </a:stretch>
            </p:blipFill>
            <p:spPr>
              <a:xfrm>
                <a:off x="7835765" y="2190111"/>
                <a:ext cx="645071" cy="720000"/>
              </a:xfrm>
              <a:prstGeom prst="rect">
                <a:avLst/>
              </a:prstGeom>
            </p:spPr>
          </p:pic>
          <p:sp>
            <p:nvSpPr>
              <p:cNvPr id="159" name="椭圆 158"/>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7" name="组合 106"/>
            <p:cNvGrpSpPr/>
            <p:nvPr/>
          </p:nvGrpSpPr>
          <p:grpSpPr>
            <a:xfrm rot="622440">
              <a:off x="6257266" y="1278812"/>
              <a:ext cx="643355" cy="793569"/>
              <a:chOff x="5457544" y="2382484"/>
              <a:chExt cx="721030" cy="900000"/>
            </a:xfrm>
          </p:grpSpPr>
          <p:pic>
            <p:nvPicPr>
              <p:cNvPr id="156" name="图片 15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157" name="椭圆 156"/>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p:cNvGrpSpPr/>
            <p:nvPr/>
          </p:nvGrpSpPr>
          <p:grpSpPr>
            <a:xfrm rot="713899">
              <a:off x="6982111" y="246490"/>
              <a:ext cx="642436" cy="811512"/>
              <a:chOff x="2594245" y="3143107"/>
              <a:chExt cx="720000" cy="920349"/>
            </a:xfrm>
          </p:grpSpPr>
          <p:pic>
            <p:nvPicPr>
              <p:cNvPr id="154" name="图片 153"/>
              <p:cNvPicPr>
                <a:picLocks noChangeAspect="1"/>
              </p:cNvPicPr>
              <p:nvPr/>
            </p:nvPicPr>
            <p:blipFill rotWithShape="1">
              <a:blip r:embed="rId7" cstate="print">
                <a:extLst>
                  <a:ext uri="{28A0092B-C50C-407E-A947-70E740481C1C}">
                    <a14:useLocalDpi xmlns:a14="http://schemas.microsoft.com/office/drawing/2010/main" val="0"/>
                  </a:ext>
                </a:extLst>
              </a:blip>
              <a:srcRect l="17103" r="18740" b="27941"/>
              <a:stretch>
                <a:fillRect/>
              </a:stretch>
            </p:blipFill>
            <p:spPr>
              <a:xfrm>
                <a:off x="2624542" y="3143107"/>
                <a:ext cx="641048" cy="720000"/>
              </a:xfrm>
              <a:prstGeom prst="rect">
                <a:avLst/>
              </a:prstGeom>
            </p:spPr>
          </p:pic>
          <p:sp>
            <p:nvSpPr>
              <p:cNvPr id="155" name="椭圆 154"/>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9" name="组合 108"/>
            <p:cNvGrpSpPr/>
            <p:nvPr/>
          </p:nvGrpSpPr>
          <p:grpSpPr>
            <a:xfrm rot="20351331">
              <a:off x="2986611" y="357756"/>
              <a:ext cx="642436" cy="793569"/>
              <a:chOff x="3277182" y="773323"/>
              <a:chExt cx="720000" cy="900000"/>
            </a:xfrm>
          </p:grpSpPr>
          <p:sp>
            <p:nvSpPr>
              <p:cNvPr id="152" name="椭圆 151"/>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3" name="图片 15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110" name="组合 109"/>
            <p:cNvGrpSpPr/>
            <p:nvPr/>
          </p:nvGrpSpPr>
          <p:grpSpPr>
            <a:xfrm rot="1912890">
              <a:off x="7930945" y="1382649"/>
              <a:ext cx="648427" cy="793569"/>
              <a:chOff x="5384758" y="1250900"/>
              <a:chExt cx="726714" cy="900000"/>
            </a:xfrm>
          </p:grpSpPr>
          <p:sp>
            <p:nvSpPr>
              <p:cNvPr id="150" name="椭圆 149"/>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1" name="图片 15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111" name="组合 110"/>
            <p:cNvGrpSpPr/>
            <p:nvPr/>
          </p:nvGrpSpPr>
          <p:grpSpPr>
            <a:xfrm rot="1354213">
              <a:off x="7092076" y="1228721"/>
              <a:ext cx="642436" cy="793569"/>
              <a:chOff x="3639753" y="2488176"/>
              <a:chExt cx="720000" cy="900000"/>
            </a:xfrm>
          </p:grpSpPr>
          <p:sp>
            <p:nvSpPr>
              <p:cNvPr id="148" name="椭圆 147"/>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9" name="图片 14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112" name="组合 111"/>
            <p:cNvGrpSpPr/>
            <p:nvPr/>
          </p:nvGrpSpPr>
          <p:grpSpPr>
            <a:xfrm rot="19874646">
              <a:off x="3552291" y="1752953"/>
              <a:ext cx="647730" cy="793569"/>
              <a:chOff x="4707387" y="271511"/>
              <a:chExt cx="725933" cy="900000"/>
            </a:xfrm>
          </p:grpSpPr>
          <p:sp>
            <p:nvSpPr>
              <p:cNvPr id="146" name="椭圆 145"/>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7" name="图片 14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113" name="组合 112"/>
            <p:cNvGrpSpPr/>
            <p:nvPr/>
          </p:nvGrpSpPr>
          <p:grpSpPr>
            <a:xfrm>
              <a:off x="5902457" y="519563"/>
              <a:ext cx="647456" cy="793569"/>
              <a:chOff x="4355614" y="1671769"/>
              <a:chExt cx="725626" cy="900000"/>
            </a:xfrm>
          </p:grpSpPr>
          <p:sp>
            <p:nvSpPr>
              <p:cNvPr id="144" name="椭圆 143"/>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5" name="图片 14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114" name="组合 113"/>
            <p:cNvGrpSpPr/>
            <p:nvPr/>
          </p:nvGrpSpPr>
          <p:grpSpPr>
            <a:xfrm rot="3261331">
              <a:off x="8178834" y="2216888"/>
              <a:ext cx="645495" cy="803045"/>
              <a:chOff x="6534782" y="2204846"/>
              <a:chExt cx="732066" cy="900000"/>
            </a:xfrm>
          </p:grpSpPr>
          <p:sp>
            <p:nvSpPr>
              <p:cNvPr id="142" name="椭圆 141"/>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3" name="图片 14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115" name="组合 114"/>
            <p:cNvGrpSpPr/>
            <p:nvPr/>
          </p:nvGrpSpPr>
          <p:grpSpPr>
            <a:xfrm rot="1881527">
              <a:off x="8180043" y="493339"/>
              <a:ext cx="646830" cy="793569"/>
              <a:chOff x="5993772" y="258109"/>
              <a:chExt cx="724925" cy="900000"/>
            </a:xfrm>
          </p:grpSpPr>
          <p:sp>
            <p:nvSpPr>
              <p:cNvPr id="140" name="椭圆 139"/>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41" name="图片 14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116" name="组合 115"/>
            <p:cNvGrpSpPr/>
            <p:nvPr/>
          </p:nvGrpSpPr>
          <p:grpSpPr>
            <a:xfrm rot="3066563">
              <a:off x="9550518" y="2274810"/>
              <a:ext cx="635764" cy="803045"/>
              <a:chOff x="8806213" y="2910111"/>
              <a:chExt cx="721030" cy="900000"/>
            </a:xfrm>
          </p:grpSpPr>
          <p:sp>
            <p:nvSpPr>
              <p:cNvPr id="138" name="椭圆 137"/>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9" name="图片 13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117" name="组合 116"/>
            <p:cNvGrpSpPr/>
            <p:nvPr/>
          </p:nvGrpSpPr>
          <p:grpSpPr>
            <a:xfrm rot="20849518">
              <a:off x="5023848" y="1251597"/>
              <a:ext cx="644890" cy="793569"/>
              <a:chOff x="7330781" y="818297"/>
              <a:chExt cx="722751" cy="900000"/>
            </a:xfrm>
          </p:grpSpPr>
          <p:sp>
            <p:nvSpPr>
              <p:cNvPr id="136" name="椭圆 135"/>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7" name="图片 136"/>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118" name="组合 117"/>
            <p:cNvGrpSpPr/>
            <p:nvPr/>
          </p:nvGrpSpPr>
          <p:grpSpPr>
            <a:xfrm rot="19756194">
              <a:off x="1922078" y="1474933"/>
              <a:ext cx="653202" cy="793569"/>
              <a:chOff x="2213446" y="1768419"/>
              <a:chExt cx="732066" cy="900000"/>
            </a:xfrm>
          </p:grpSpPr>
          <p:pic>
            <p:nvPicPr>
              <p:cNvPr id="134" name="图片 133"/>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135" name="椭圆 134"/>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9" name="直接连接符 118"/>
            <p:cNvCxnSpPr>
              <a:stCxn id="146"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接连接符 119"/>
            <p:cNvCxnSpPr>
              <a:stCxn id="135"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接连接符 120"/>
            <p:cNvCxnSpPr>
              <a:stCxn id="152"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接连接符 121"/>
            <p:cNvCxnSpPr>
              <a:stCxn id="159"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接连接符 122"/>
            <p:cNvCxnSpPr>
              <a:stCxn id="163"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4" name="直接连接符 123"/>
            <p:cNvCxnSpPr>
              <a:stCxn id="144"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直接连接符 124"/>
            <p:cNvCxnSpPr>
              <a:stCxn id="136"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直接连接符 125"/>
            <p:cNvCxnSpPr>
              <a:stCxn id="157"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直接连接符 126"/>
            <p:cNvCxnSpPr>
              <a:stCxn id="155"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接连接符 127"/>
            <p:cNvCxnSpPr>
              <a:stCxn id="148"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直接连接符 128"/>
            <p:cNvCxnSpPr>
              <a:stCxn id="140"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直接连接符 129"/>
            <p:cNvCxnSpPr>
              <a:stCxn id="150"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接连接符 130"/>
            <p:cNvCxnSpPr>
              <a:stCxn id="161"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直接连接符 131"/>
            <p:cNvCxnSpPr>
              <a:stCxn id="138"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接连接符 132"/>
            <p:cNvCxnSpPr>
              <a:stCxn id="142"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4" name="矩形 163"/>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164"/>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文本框 335"/>
          <p:cNvSpPr txBox="1"/>
          <p:nvPr/>
        </p:nvSpPr>
        <p:spPr>
          <a:xfrm>
            <a:off x="2151737" y="269536"/>
            <a:ext cx="5262880" cy="701040"/>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dirty="0"/>
              <a:t>网络信息内容过滤模型</a:t>
            </a:r>
          </a:p>
        </p:txBody>
      </p:sp>
      <p:grpSp>
        <p:nvGrpSpPr>
          <p:cNvPr id="172" name="组合 171"/>
          <p:cNvGrpSpPr/>
          <p:nvPr/>
        </p:nvGrpSpPr>
        <p:grpSpPr>
          <a:xfrm>
            <a:off x="655309" y="1032131"/>
            <a:ext cx="10477147" cy="66943"/>
            <a:chOff x="655309" y="1032131"/>
            <a:chExt cx="10477147" cy="66943"/>
          </a:xfrm>
        </p:grpSpPr>
        <p:sp>
          <p:nvSpPr>
            <p:cNvPr id="173" name="矩形 172"/>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4" name="矩形 173"/>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5" name="矩形 174"/>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6" name="矩形 175"/>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7" name="矩形 176"/>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矩形 177"/>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矩形 178"/>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Text Placeholder 9"/>
          <p:cNvSpPr txBox="1"/>
          <p:nvPr/>
        </p:nvSpPr>
        <p:spPr>
          <a:xfrm>
            <a:off x="5205730" y="1537970"/>
            <a:ext cx="1863725" cy="535940"/>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a:buNone/>
            </a:pPr>
            <a:r>
              <a:rPr lang="zh-CN" altLang="en-US" sz="2800" dirty="0" smtClean="0">
                <a:solidFill>
                  <a:srgbClr val="00B0F0"/>
                </a:solidFill>
                <a:latin typeface="微软雅黑" panose="020B0503020204020204" pitchFamily="34" charset="-122"/>
                <a:ea typeface="微软雅黑" panose="020B0503020204020204" pitchFamily="34" charset="-122"/>
              </a:rPr>
              <a:t>布尔模型</a:t>
            </a:r>
          </a:p>
        </p:txBody>
      </p:sp>
      <p:sp>
        <p:nvSpPr>
          <p:cNvPr id="8" name="平行四边形 7"/>
          <p:cNvSpPr/>
          <p:nvPr/>
        </p:nvSpPr>
        <p:spPr>
          <a:xfrm rot="20362696" flipV="1">
            <a:off x="5191125" y="2779395"/>
            <a:ext cx="2489835" cy="1258570"/>
          </a:xfrm>
          <a:prstGeom prst="parallelogram">
            <a:avLst>
              <a:gd name="adj" fmla="val 68951"/>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9" name="平行四边形 8"/>
          <p:cNvSpPr/>
          <p:nvPr/>
        </p:nvSpPr>
        <p:spPr>
          <a:xfrm rot="5400000">
            <a:off x="4528185" y="3867785"/>
            <a:ext cx="2205355" cy="1268095"/>
          </a:xfrm>
          <a:prstGeom prst="parallelogram">
            <a:avLst>
              <a:gd name="adj" fmla="val 68951"/>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0" name="平行四边形 9"/>
          <p:cNvSpPr/>
          <p:nvPr/>
        </p:nvSpPr>
        <p:spPr>
          <a:xfrm rot="5400000" flipH="1">
            <a:off x="6216650" y="3873500"/>
            <a:ext cx="1950720" cy="1539240"/>
          </a:xfrm>
          <a:prstGeom prst="parallelogram">
            <a:avLst>
              <a:gd name="adj" fmla="val 38323"/>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cxnSp>
        <p:nvCxnSpPr>
          <p:cNvPr id="11" name="直接连接符 10"/>
          <p:cNvCxnSpPr/>
          <p:nvPr/>
        </p:nvCxnSpPr>
        <p:spPr>
          <a:xfrm flipV="1">
            <a:off x="6264990" y="2570242"/>
            <a:ext cx="0" cy="84177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069138" y="5132229"/>
            <a:ext cx="840581" cy="47267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4803855" y="4854734"/>
            <a:ext cx="703659" cy="395288"/>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椭圆 13"/>
          <p:cNvSpPr/>
          <p:nvPr/>
        </p:nvSpPr>
        <p:spPr bwMode="auto">
          <a:xfrm>
            <a:off x="5970270" y="2073593"/>
            <a:ext cx="589360" cy="58936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5" name="椭圆 14"/>
          <p:cNvSpPr/>
          <p:nvPr/>
        </p:nvSpPr>
        <p:spPr bwMode="auto">
          <a:xfrm>
            <a:off x="4310619" y="5178108"/>
            <a:ext cx="589359" cy="588169"/>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6" name="椭圆 15"/>
          <p:cNvSpPr/>
          <p:nvPr/>
        </p:nvSpPr>
        <p:spPr bwMode="auto">
          <a:xfrm>
            <a:off x="7823439" y="5362496"/>
            <a:ext cx="589359" cy="589359"/>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18" name="TextBox 35"/>
          <p:cNvSpPr txBox="1">
            <a:spLocks noChangeArrowheads="1"/>
          </p:cNvSpPr>
          <p:nvPr/>
        </p:nvSpPr>
        <p:spPr bwMode="auto">
          <a:xfrm>
            <a:off x="1855709" y="1337787"/>
            <a:ext cx="2715815" cy="120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r">
              <a:spcBef>
                <a:spcPct val="0"/>
              </a:spcBef>
            </a:pPr>
            <a:r>
              <a:rPr lang="zh-CN" altLang="en-US" dirty="0">
                <a:solidFill>
                  <a:srgbClr val="00B0F0"/>
                </a:solidFill>
                <a:latin typeface="微软雅黑" panose="020B0503020204020204" pitchFamily="34" charset="-122"/>
                <a:ea typeface="微软雅黑" panose="020B0503020204020204" pitchFamily="34" charset="-122"/>
              </a:rPr>
              <a:t>优点</a:t>
            </a:r>
          </a:p>
          <a:p>
            <a:pPr algn="r">
              <a:spcBef>
                <a:spcPct val="0"/>
              </a:spcBef>
            </a:pPr>
            <a:r>
              <a:rPr lang="zh-CN" altLang="en-US" dirty="0">
                <a:solidFill>
                  <a:srgbClr val="00B0F0"/>
                </a:solidFill>
                <a:latin typeface="微软雅黑" panose="020B0503020204020204" pitchFamily="34" charset="-122"/>
                <a:ea typeface="微软雅黑" panose="020B0503020204020204" pitchFamily="34" charset="-122"/>
              </a:rPr>
              <a:t>实现简单</a:t>
            </a:r>
          </a:p>
          <a:p>
            <a:pPr algn="r">
              <a:spcBef>
                <a:spcPct val="0"/>
              </a:spcBef>
            </a:pPr>
            <a:r>
              <a:rPr lang="zh-CN" altLang="en-US" dirty="0">
                <a:solidFill>
                  <a:srgbClr val="00B0F0"/>
                </a:solidFill>
                <a:latin typeface="微软雅黑" panose="020B0503020204020204" pitchFamily="34" charset="-122"/>
                <a:ea typeface="微软雅黑" panose="020B0503020204020204" pitchFamily="34" charset="-122"/>
              </a:rPr>
              <a:t>检索速度快</a:t>
            </a:r>
          </a:p>
          <a:p>
            <a:pPr algn="r">
              <a:spcBef>
                <a:spcPct val="0"/>
              </a:spcBef>
            </a:pPr>
            <a:r>
              <a:rPr lang="zh-CN" altLang="en-US" dirty="0">
                <a:solidFill>
                  <a:srgbClr val="00B0F0"/>
                </a:solidFill>
                <a:latin typeface="微软雅黑" panose="020B0503020204020204" pitchFamily="34" charset="-122"/>
                <a:ea typeface="微软雅黑" panose="020B0503020204020204" pitchFamily="34" charset="-122"/>
              </a:rPr>
              <a:t>易于理解</a:t>
            </a:r>
          </a:p>
        </p:txBody>
      </p:sp>
      <p:sp>
        <p:nvSpPr>
          <p:cNvPr id="19" name="文本框 18"/>
          <p:cNvSpPr txBox="1">
            <a:spLocks noChangeArrowheads="1"/>
          </p:cNvSpPr>
          <p:nvPr/>
        </p:nvSpPr>
        <p:spPr bwMode="auto">
          <a:xfrm>
            <a:off x="7792720" y="6006465"/>
            <a:ext cx="2934335"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smtClean="0">
                <a:solidFill>
                  <a:srgbClr val="0070C0"/>
                </a:solidFill>
                <a:latin typeface="微软雅黑" panose="020B0503020204020204" pitchFamily="34" charset="-122"/>
                <a:ea typeface="微软雅黑" panose="020B0503020204020204" pitchFamily="34" charset="-122"/>
              </a:rPr>
              <a:t>神经网络模型</a:t>
            </a:r>
          </a:p>
        </p:txBody>
      </p:sp>
      <p:sp>
        <p:nvSpPr>
          <p:cNvPr id="20" name="TextBox 35"/>
          <p:cNvSpPr txBox="1">
            <a:spLocks noChangeArrowheads="1"/>
          </p:cNvSpPr>
          <p:nvPr/>
        </p:nvSpPr>
        <p:spPr bwMode="auto">
          <a:xfrm>
            <a:off x="8662670" y="3921125"/>
            <a:ext cx="3231515" cy="1756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dirty="0">
                <a:solidFill>
                  <a:schemeClr val="accent1"/>
                </a:solidFill>
                <a:latin typeface="微软雅黑" panose="020B0503020204020204" pitchFamily="34" charset="-122"/>
                <a:ea typeface="微软雅黑" panose="020B0503020204020204" pitchFamily="34" charset="-122"/>
                <a:sym typeface="方正兰亭黑_GBK" panose="02000000000000000000" pitchFamily="2" charset="-122"/>
              </a:rPr>
              <a:t>模拟人脑对信息的处理方式，在其内部存储可行模式的整个集合，这些模式可被外部暗示唤起，即使“外部”提供的资料不足，也可以在其内部进行构造。</a:t>
            </a:r>
          </a:p>
        </p:txBody>
      </p:sp>
      <p:sp>
        <p:nvSpPr>
          <p:cNvPr id="21" name="文本框 20"/>
          <p:cNvSpPr txBox="1">
            <a:spLocks noChangeArrowheads="1"/>
          </p:cNvSpPr>
          <p:nvPr/>
        </p:nvSpPr>
        <p:spPr bwMode="auto">
          <a:xfrm>
            <a:off x="2809875" y="5951855"/>
            <a:ext cx="2335530" cy="548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smtClean="0">
                <a:solidFill>
                  <a:srgbClr val="92D050"/>
                </a:solidFill>
                <a:latin typeface="微软雅黑" panose="020B0503020204020204" pitchFamily="34" charset="-122"/>
                <a:ea typeface="微软雅黑" panose="020B0503020204020204" pitchFamily="34" charset="-122"/>
              </a:rPr>
              <a:t>向量空间模型</a:t>
            </a:r>
          </a:p>
        </p:txBody>
      </p:sp>
      <p:sp>
        <p:nvSpPr>
          <p:cNvPr id="22" name="TextBox 35"/>
          <p:cNvSpPr txBox="1">
            <a:spLocks noChangeArrowheads="1"/>
          </p:cNvSpPr>
          <p:nvPr/>
        </p:nvSpPr>
        <p:spPr bwMode="auto">
          <a:xfrm>
            <a:off x="189230" y="4264660"/>
            <a:ext cx="4154805" cy="120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dirty="0">
                <a:solidFill>
                  <a:srgbClr val="92D050"/>
                </a:solidFill>
                <a:latin typeface="微软雅黑" panose="020B0503020204020204" pitchFamily="34" charset="-122"/>
                <a:ea typeface="微软雅黑" panose="020B0503020204020204" pitchFamily="34" charset="-122"/>
                <a:sym typeface="方正兰亭黑_GBK" panose="02000000000000000000" pitchFamily="2" charset="-122"/>
              </a:rPr>
              <a:t>给出原始信息的向量表示</a:t>
            </a:r>
          </a:p>
          <a:p>
            <a:pPr>
              <a:spcBef>
                <a:spcPct val="0"/>
              </a:spcBef>
            </a:pPr>
            <a:r>
              <a:rPr lang="zh-CN" altLang="en-US" dirty="0">
                <a:solidFill>
                  <a:srgbClr val="92D050"/>
                </a:solidFill>
                <a:latin typeface="微软雅黑" panose="020B0503020204020204" pitchFamily="34" charset="-122"/>
                <a:ea typeface="微软雅黑" panose="020B0503020204020204" pitchFamily="34" charset="-122"/>
                <a:sym typeface="方正兰亭黑_GBK" panose="02000000000000000000" pitchFamily="2" charset="-122"/>
              </a:rPr>
              <a:t>给出用户模板的向量表示</a:t>
            </a:r>
          </a:p>
          <a:p>
            <a:pPr>
              <a:spcBef>
                <a:spcPct val="0"/>
              </a:spcBef>
            </a:pPr>
            <a:r>
              <a:rPr lang="zh-CN" altLang="en-US" dirty="0">
                <a:solidFill>
                  <a:srgbClr val="92D050"/>
                </a:solidFill>
                <a:latin typeface="微软雅黑" panose="020B0503020204020204" pitchFamily="34" charset="-122"/>
                <a:ea typeface="微软雅黑" panose="020B0503020204020204" pitchFamily="34" charset="-122"/>
                <a:sym typeface="方正兰亭黑_GBK" panose="02000000000000000000" pitchFamily="2" charset="-122"/>
              </a:rPr>
              <a:t>计算原始信息和用户模板之间的相似度</a:t>
            </a:r>
          </a:p>
          <a:p>
            <a:pPr>
              <a:spcBef>
                <a:spcPct val="0"/>
              </a:spcBef>
            </a:pPr>
            <a:r>
              <a:rPr lang="zh-CN" altLang="en-US" dirty="0">
                <a:solidFill>
                  <a:srgbClr val="92D050"/>
                </a:solidFill>
                <a:latin typeface="微软雅黑" panose="020B0503020204020204" pitchFamily="34" charset="-122"/>
                <a:ea typeface="微软雅黑" panose="020B0503020204020204" pitchFamily="34" charset="-122"/>
                <a:sym typeface="方正兰亭黑_GBK" panose="02000000000000000000" pitchFamily="2" charset="-122"/>
              </a:rPr>
              <a:t>将条件信息提供给用户，获得反馈</a:t>
            </a:r>
          </a:p>
        </p:txBody>
      </p:sp>
      <p:sp>
        <p:nvSpPr>
          <p:cNvPr id="23" name="文本框 22"/>
          <p:cNvSpPr txBox="1">
            <a:spLocks noChangeArrowheads="1"/>
          </p:cNvSpPr>
          <p:nvPr/>
        </p:nvSpPr>
        <p:spPr bwMode="auto">
          <a:xfrm>
            <a:off x="6003858" y="2183582"/>
            <a:ext cx="5219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smtClean="0">
                <a:solidFill>
                  <a:schemeClr val="accent2"/>
                </a:solidFill>
                <a:latin typeface="微软雅黑" panose="020B0503020204020204" pitchFamily="34" charset="-122"/>
                <a:ea typeface="微软雅黑" panose="020B0503020204020204" pitchFamily="34" charset="-122"/>
              </a:rPr>
              <a:t>01</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24" name="文本框 23"/>
          <p:cNvSpPr txBox="1">
            <a:spLocks noChangeArrowheads="1"/>
          </p:cNvSpPr>
          <p:nvPr/>
        </p:nvSpPr>
        <p:spPr bwMode="auto">
          <a:xfrm>
            <a:off x="7856590" y="5472509"/>
            <a:ext cx="5219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smtClean="0">
                <a:solidFill>
                  <a:schemeClr val="accent2"/>
                </a:solidFill>
                <a:latin typeface="微软雅黑" panose="020B0503020204020204" pitchFamily="34" charset="-122"/>
                <a:ea typeface="微软雅黑" panose="020B0503020204020204" pitchFamily="34" charset="-122"/>
              </a:rPr>
              <a:t>02</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25" name="文本框 24"/>
          <p:cNvSpPr txBox="1">
            <a:spLocks noChangeArrowheads="1"/>
          </p:cNvSpPr>
          <p:nvPr/>
        </p:nvSpPr>
        <p:spPr bwMode="auto">
          <a:xfrm>
            <a:off x="4344245" y="5287526"/>
            <a:ext cx="5219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b="1" dirty="0" smtClean="0">
                <a:solidFill>
                  <a:schemeClr val="accent2"/>
                </a:solidFill>
                <a:latin typeface="微软雅黑" panose="020B0503020204020204" pitchFamily="34" charset="-122"/>
                <a:ea typeface="微软雅黑" panose="020B0503020204020204" pitchFamily="34" charset="-122"/>
              </a:rPr>
              <a:t>03</a:t>
            </a:r>
            <a:endParaRPr lang="zh-CN" altLang="en-US" b="1" dirty="0">
              <a:solidFill>
                <a:schemeClr val="accent2"/>
              </a:solidFill>
              <a:latin typeface="微软雅黑" panose="020B0503020204020204" pitchFamily="34" charset="-122"/>
              <a:ea typeface="微软雅黑" panose="020B0503020204020204" pitchFamily="34" charset="-122"/>
            </a:endParaRPr>
          </a:p>
        </p:txBody>
      </p:sp>
      <p:sp>
        <p:nvSpPr>
          <p:cNvPr id="3" name="TextBox 35"/>
          <p:cNvSpPr txBox="1">
            <a:spLocks noChangeArrowheads="1"/>
          </p:cNvSpPr>
          <p:nvPr/>
        </p:nvSpPr>
        <p:spPr bwMode="auto">
          <a:xfrm>
            <a:off x="7856855" y="1337945"/>
            <a:ext cx="4290060" cy="1207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dirty="0">
                <a:solidFill>
                  <a:srgbClr val="00B0F0"/>
                </a:solidFill>
                <a:latin typeface="微软雅黑" panose="020B0503020204020204" pitchFamily="34" charset="-122"/>
                <a:ea typeface="微软雅黑" panose="020B0503020204020204" pitchFamily="34" charset="-122"/>
              </a:rPr>
              <a:t>不足</a:t>
            </a:r>
          </a:p>
          <a:p>
            <a:pPr>
              <a:spcBef>
                <a:spcPct val="0"/>
              </a:spcBef>
            </a:pPr>
            <a:r>
              <a:rPr lang="zh-CN" altLang="en-US" dirty="0">
                <a:solidFill>
                  <a:srgbClr val="00B0F0"/>
                </a:solidFill>
                <a:latin typeface="微软雅黑" panose="020B0503020204020204" pitchFamily="34" charset="-122"/>
                <a:ea typeface="微软雅黑" panose="020B0503020204020204" pitchFamily="34" charset="-122"/>
              </a:rPr>
              <a:t>原始信息表示不精确</a:t>
            </a:r>
          </a:p>
          <a:p>
            <a:pPr>
              <a:spcBef>
                <a:spcPct val="0"/>
              </a:spcBef>
            </a:pPr>
            <a:r>
              <a:rPr lang="zh-CN" altLang="en-US" dirty="0">
                <a:solidFill>
                  <a:srgbClr val="00B0F0"/>
                </a:solidFill>
                <a:latin typeface="微软雅黑" panose="020B0503020204020204" pitchFamily="34" charset="-122"/>
                <a:ea typeface="微软雅黑" panose="020B0503020204020204" pitchFamily="34" charset="-122"/>
              </a:rPr>
              <a:t>匹配规则过于严格，容易造成漏检</a:t>
            </a:r>
          </a:p>
          <a:p>
            <a:pPr>
              <a:spcBef>
                <a:spcPct val="0"/>
              </a:spcBef>
            </a:pPr>
            <a:r>
              <a:rPr lang="zh-CN" altLang="en-US" dirty="0">
                <a:solidFill>
                  <a:srgbClr val="00B0F0"/>
                </a:solidFill>
                <a:latin typeface="微软雅黑" panose="020B0503020204020204" pitchFamily="34" charset="-122"/>
                <a:ea typeface="微软雅黑" panose="020B0503020204020204" pitchFamily="34" charset="-122"/>
              </a:rPr>
              <a:t>二值性导致系统无法准确提供信息</a:t>
            </a:r>
            <a:endParaRPr lang="zh-CN" altLang="en-US" sz="2000" dirty="0">
              <a:solidFill>
                <a:srgbClr val="00B0F0"/>
              </a:solidFill>
              <a:latin typeface="微软雅黑" panose="020B0503020204020204" pitchFamily="34" charset="-122"/>
              <a:ea typeface="微软雅黑" panose="020B0503020204020204" pitchFamily="34" charset="-122"/>
            </a:endParaRPr>
          </a:p>
        </p:txBody>
      </p:sp>
      <p:sp>
        <p:nvSpPr>
          <p:cNvPr id="4" name="左箭头 3"/>
          <p:cNvSpPr/>
          <p:nvPr/>
        </p:nvSpPr>
        <p:spPr>
          <a:xfrm>
            <a:off x="4803140" y="1639570"/>
            <a:ext cx="521335" cy="31242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右箭头 4"/>
          <p:cNvSpPr/>
          <p:nvPr/>
        </p:nvSpPr>
        <p:spPr>
          <a:xfrm>
            <a:off x="7153910" y="1638935"/>
            <a:ext cx="473075" cy="2927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
                                        </p:tgtEl>
                                        <p:attrNameLst>
                                          <p:attrName>style.visibility</p:attrName>
                                        </p:attrNameLst>
                                      </p:cBhvr>
                                      <p:to>
                                        <p:strVal val="visible"/>
                                      </p:to>
                                    </p:set>
                                  </p:childTnLst>
                                </p:cTn>
                              </p:par>
                              <p:par>
                                <p:cTn id="7" presetID="35" presetClass="path" presetSubtype="0" accel="50000" decel="50000" fill="hold" grpId="1" nodeType="withEffect">
                                  <p:stCondLst>
                                    <p:cond delay="0"/>
                                  </p:stCondLst>
                                  <p:childTnLst>
                                    <p:animMotion origin="layout" path="M 7.85742E-7 -3.33333E-6 L -0.39495 -0.11018 " pathEditMode="relative" rAng="0" ptsTypes="AA">
                                      <p:cBhvr>
                                        <p:cTn id="8" dur="500" spd="-99900" fill="hold"/>
                                        <p:tgtEl>
                                          <p:spTgt spid="95"/>
                                        </p:tgtEl>
                                        <p:attrNameLst>
                                          <p:attrName>ppt_x</p:attrName>
                                          <p:attrName>ppt_y</p:attrName>
                                        </p:attrNameLst>
                                      </p:cBhvr>
                                      <p:rCtr x="-19748" y="-5509"/>
                                    </p:animMotion>
                                  </p:childTnLst>
                                </p:cTn>
                              </p:par>
                            </p:childTnLst>
                          </p:cTn>
                        </p:par>
                        <p:par>
                          <p:cTn id="9" fill="hold">
                            <p:stCondLst>
                              <p:cond delay="0"/>
                            </p:stCondLst>
                            <p:childTnLst>
                              <p:par>
                                <p:cTn id="10" presetID="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par>
                          <p:cTn id="14" fill="hold">
                            <p:stCondLst>
                              <p:cond delay="500"/>
                            </p:stCondLst>
                            <p:childTnLst>
                              <p:par>
                                <p:cTn id="15" presetID="2" presetClass="entr" presetSubtype="1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ID="2" presetClass="entr" presetSubtype="6" fill="hold" grpId="0" nodeType="after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fill="hold"/>
                                        <p:tgtEl>
                                          <p:spTgt spid="10"/>
                                        </p:tgtEl>
                                        <p:attrNameLst>
                                          <p:attrName>ppt_x</p:attrName>
                                        </p:attrNameLst>
                                      </p:cBhvr>
                                      <p:tavLst>
                                        <p:tav tm="0">
                                          <p:val>
                                            <p:strVal val="1+#ppt_w/2"/>
                                          </p:val>
                                        </p:tav>
                                        <p:tav tm="100000">
                                          <p:val>
                                            <p:strVal val="#ppt_x"/>
                                          </p:val>
                                        </p:tav>
                                      </p:tavLst>
                                    </p:anim>
                                    <p:anim calcmode="lin" valueType="num">
                                      <p:cBhvr additive="base">
                                        <p:cTn id="23" dur="500" fill="hold"/>
                                        <p:tgtEl>
                                          <p:spTgt spid="10"/>
                                        </p:tgtEl>
                                        <p:attrNameLst>
                                          <p:attrName>ppt_y</p:attrName>
                                        </p:attrNameLst>
                                      </p:cBhvr>
                                      <p:tavLst>
                                        <p:tav tm="0">
                                          <p:val>
                                            <p:strVal val="1+#ppt_h/2"/>
                                          </p:val>
                                        </p:tav>
                                        <p:tav tm="100000">
                                          <p:val>
                                            <p:strVal val="#ppt_y"/>
                                          </p:val>
                                        </p:tav>
                                      </p:tavLst>
                                    </p:anim>
                                  </p:childTnLst>
                                </p:cTn>
                              </p:par>
                            </p:childTnLst>
                          </p:cTn>
                        </p:par>
                        <p:par>
                          <p:cTn id="24" fill="hold">
                            <p:stCondLst>
                              <p:cond delay="1500"/>
                            </p:stCondLst>
                            <p:childTnLst>
                              <p:par>
                                <p:cTn id="25" presetID="22" presetClass="entr" presetSubtype="4"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500"/>
                                        <p:tgtEl>
                                          <p:spTgt spid="11"/>
                                        </p:tgtEl>
                                      </p:cBhvr>
                                    </p:animEffect>
                                  </p:childTnLst>
                                </p:cTn>
                              </p:par>
                            </p:childTnLst>
                          </p:cTn>
                        </p:par>
                        <p:par>
                          <p:cTn id="28" fill="hold">
                            <p:stCondLst>
                              <p:cond delay="2000"/>
                            </p:stCondLst>
                            <p:childTnLst>
                              <p:par>
                                <p:cTn id="29" presetID="22" presetClass="entr" presetSubtype="2"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right)">
                                      <p:cBhvr>
                                        <p:cTn id="31" dur="500"/>
                                        <p:tgtEl>
                                          <p:spTgt spid="13"/>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par>
                          <p:cTn id="36" fill="hold">
                            <p:stCondLst>
                              <p:cond delay="3000"/>
                            </p:stCondLst>
                            <p:childTnLst>
                              <p:par>
                                <p:cTn id="37" presetID="53" presetClass="entr" presetSubtype="16" fill="hold" grpId="0" nodeType="afterEffect">
                                  <p:stCondLst>
                                    <p:cond delay="0"/>
                                  </p:stCondLst>
                                  <p:childTnLst>
                                    <p:set>
                                      <p:cBhvr>
                                        <p:cTn id="38" dur="1" fill="hold">
                                          <p:stCondLst>
                                            <p:cond delay="0"/>
                                          </p:stCondLst>
                                        </p:cTn>
                                        <p:tgtEl>
                                          <p:spTgt spid="23"/>
                                        </p:tgtEl>
                                        <p:attrNameLst>
                                          <p:attrName>style.visibility</p:attrName>
                                        </p:attrNameLst>
                                      </p:cBhvr>
                                      <p:to>
                                        <p:strVal val="visible"/>
                                      </p:to>
                                    </p:set>
                                    <p:anim calcmode="lin" valueType="num">
                                      <p:cBhvr>
                                        <p:cTn id="39" dur="500" fill="hold"/>
                                        <p:tgtEl>
                                          <p:spTgt spid="23"/>
                                        </p:tgtEl>
                                        <p:attrNameLst>
                                          <p:attrName>ppt_w</p:attrName>
                                        </p:attrNameLst>
                                      </p:cBhvr>
                                      <p:tavLst>
                                        <p:tav tm="0">
                                          <p:val>
                                            <p:fltVal val="0"/>
                                          </p:val>
                                        </p:tav>
                                        <p:tav tm="100000">
                                          <p:val>
                                            <p:strVal val="#ppt_w"/>
                                          </p:val>
                                        </p:tav>
                                      </p:tavLst>
                                    </p:anim>
                                    <p:anim calcmode="lin" valueType="num">
                                      <p:cBhvr>
                                        <p:cTn id="40" dur="500" fill="hold"/>
                                        <p:tgtEl>
                                          <p:spTgt spid="23"/>
                                        </p:tgtEl>
                                        <p:attrNameLst>
                                          <p:attrName>ppt_h</p:attrName>
                                        </p:attrNameLst>
                                      </p:cBhvr>
                                      <p:tavLst>
                                        <p:tav tm="0">
                                          <p:val>
                                            <p:fltVal val="0"/>
                                          </p:val>
                                        </p:tav>
                                        <p:tav tm="100000">
                                          <p:val>
                                            <p:strVal val="#ppt_h"/>
                                          </p:val>
                                        </p:tav>
                                      </p:tavLst>
                                    </p:anim>
                                    <p:animEffect transition="in" filter="fade">
                                      <p:cBhvr>
                                        <p:cTn id="41" dur="500"/>
                                        <p:tgtEl>
                                          <p:spTgt spid="23"/>
                                        </p:tgtEl>
                                      </p:cBhvr>
                                    </p:animEffect>
                                  </p:childTnLst>
                                </p:cTn>
                              </p:par>
                            </p:childTnLst>
                          </p:cTn>
                        </p:par>
                        <p:par>
                          <p:cTn id="42" fill="hold">
                            <p:stCondLst>
                              <p:cond delay="3500"/>
                            </p:stCondLst>
                            <p:childTnLst>
                              <p:par>
                                <p:cTn id="43" presetID="53" presetClass="entr" presetSubtype="16" fill="hold" grpId="0" nodeType="after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500" fill="hold"/>
                                        <p:tgtEl>
                                          <p:spTgt spid="24"/>
                                        </p:tgtEl>
                                        <p:attrNameLst>
                                          <p:attrName>ppt_w</p:attrName>
                                        </p:attrNameLst>
                                      </p:cBhvr>
                                      <p:tavLst>
                                        <p:tav tm="0">
                                          <p:val>
                                            <p:fltVal val="0"/>
                                          </p:val>
                                        </p:tav>
                                        <p:tav tm="100000">
                                          <p:val>
                                            <p:strVal val="#ppt_w"/>
                                          </p:val>
                                        </p:tav>
                                      </p:tavLst>
                                    </p:anim>
                                    <p:anim calcmode="lin" valueType="num">
                                      <p:cBhvr>
                                        <p:cTn id="46" dur="500" fill="hold"/>
                                        <p:tgtEl>
                                          <p:spTgt spid="24"/>
                                        </p:tgtEl>
                                        <p:attrNameLst>
                                          <p:attrName>ppt_h</p:attrName>
                                        </p:attrNameLst>
                                      </p:cBhvr>
                                      <p:tavLst>
                                        <p:tav tm="0">
                                          <p:val>
                                            <p:fltVal val="0"/>
                                          </p:val>
                                        </p:tav>
                                        <p:tav tm="100000">
                                          <p:val>
                                            <p:strVal val="#ppt_h"/>
                                          </p:val>
                                        </p:tav>
                                      </p:tavLst>
                                    </p:anim>
                                    <p:animEffect transition="in" filter="fade">
                                      <p:cBhvr>
                                        <p:cTn id="47" dur="500"/>
                                        <p:tgtEl>
                                          <p:spTgt spid="24"/>
                                        </p:tgtEl>
                                      </p:cBhvr>
                                    </p:animEffect>
                                  </p:childTnLst>
                                </p:cTn>
                              </p:par>
                            </p:childTnLst>
                          </p:cTn>
                        </p:par>
                        <p:par>
                          <p:cTn id="48" fill="hold">
                            <p:stCondLst>
                              <p:cond delay="4000"/>
                            </p:stCondLst>
                            <p:childTnLst>
                              <p:par>
                                <p:cTn id="49" presetID="53" presetClass="entr" presetSubtype="16" fill="hold" grpId="0" nodeType="after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p:cTn id="51" dur="500" fill="hold"/>
                                        <p:tgtEl>
                                          <p:spTgt spid="25"/>
                                        </p:tgtEl>
                                        <p:attrNameLst>
                                          <p:attrName>ppt_w</p:attrName>
                                        </p:attrNameLst>
                                      </p:cBhvr>
                                      <p:tavLst>
                                        <p:tav tm="0">
                                          <p:val>
                                            <p:fltVal val="0"/>
                                          </p:val>
                                        </p:tav>
                                        <p:tav tm="100000">
                                          <p:val>
                                            <p:strVal val="#ppt_w"/>
                                          </p:val>
                                        </p:tav>
                                      </p:tavLst>
                                    </p:anim>
                                    <p:anim calcmode="lin" valueType="num">
                                      <p:cBhvr>
                                        <p:cTn id="52" dur="500" fill="hold"/>
                                        <p:tgtEl>
                                          <p:spTgt spid="25"/>
                                        </p:tgtEl>
                                        <p:attrNameLst>
                                          <p:attrName>ppt_h</p:attrName>
                                        </p:attrNameLst>
                                      </p:cBhvr>
                                      <p:tavLst>
                                        <p:tav tm="0">
                                          <p:val>
                                            <p:fltVal val="0"/>
                                          </p:val>
                                        </p:tav>
                                        <p:tav tm="100000">
                                          <p:val>
                                            <p:strVal val="#ppt_h"/>
                                          </p:val>
                                        </p:tav>
                                      </p:tavLst>
                                    </p:anim>
                                    <p:animEffect transition="in" filter="fade">
                                      <p:cBhvr>
                                        <p:cTn id="53" dur="500"/>
                                        <p:tgtEl>
                                          <p:spTgt spid="25"/>
                                        </p:tgtEl>
                                      </p:cBhvr>
                                    </p:animEffect>
                                  </p:childTnLst>
                                </p:cTn>
                              </p:par>
                            </p:childTnLst>
                          </p:cTn>
                        </p:par>
                        <p:par>
                          <p:cTn id="54" fill="hold">
                            <p:stCondLst>
                              <p:cond delay="4500"/>
                            </p:stCondLst>
                            <p:childTnLst>
                              <p:par>
                                <p:cTn id="55" presetID="53" presetClass="entr" presetSubtype="16" fill="hold" grpId="0" nodeType="after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childTnLst>
                          </p:cTn>
                        </p:par>
                        <p:par>
                          <p:cTn id="60" fill="hold">
                            <p:stCondLst>
                              <p:cond delay="5000"/>
                            </p:stCondLst>
                            <p:childTnLst>
                              <p:par>
                                <p:cTn id="61" presetID="53" presetClass="entr" presetSubtype="16" fill="hold" grpId="0" nodeType="afterEffect">
                                  <p:stCondLst>
                                    <p:cond delay="0"/>
                                  </p:stCondLst>
                                  <p:childTnLst>
                                    <p:set>
                                      <p:cBhvr>
                                        <p:cTn id="62" dur="1" fill="hold">
                                          <p:stCondLst>
                                            <p:cond delay="0"/>
                                          </p:stCondLst>
                                        </p:cTn>
                                        <p:tgtEl>
                                          <p:spTgt spid="16"/>
                                        </p:tgtEl>
                                        <p:attrNameLst>
                                          <p:attrName>style.visibility</p:attrName>
                                        </p:attrNameLst>
                                      </p:cBhvr>
                                      <p:to>
                                        <p:strVal val="visible"/>
                                      </p:to>
                                    </p:set>
                                    <p:anim calcmode="lin" valueType="num">
                                      <p:cBhvr>
                                        <p:cTn id="63" dur="500" fill="hold"/>
                                        <p:tgtEl>
                                          <p:spTgt spid="16"/>
                                        </p:tgtEl>
                                        <p:attrNameLst>
                                          <p:attrName>ppt_w</p:attrName>
                                        </p:attrNameLst>
                                      </p:cBhvr>
                                      <p:tavLst>
                                        <p:tav tm="0">
                                          <p:val>
                                            <p:fltVal val="0"/>
                                          </p:val>
                                        </p:tav>
                                        <p:tav tm="100000">
                                          <p:val>
                                            <p:strVal val="#ppt_w"/>
                                          </p:val>
                                        </p:tav>
                                      </p:tavLst>
                                    </p:anim>
                                    <p:anim calcmode="lin" valueType="num">
                                      <p:cBhvr>
                                        <p:cTn id="64" dur="500" fill="hold"/>
                                        <p:tgtEl>
                                          <p:spTgt spid="16"/>
                                        </p:tgtEl>
                                        <p:attrNameLst>
                                          <p:attrName>ppt_h</p:attrName>
                                        </p:attrNameLst>
                                      </p:cBhvr>
                                      <p:tavLst>
                                        <p:tav tm="0">
                                          <p:val>
                                            <p:fltVal val="0"/>
                                          </p:val>
                                        </p:tav>
                                        <p:tav tm="100000">
                                          <p:val>
                                            <p:strVal val="#ppt_h"/>
                                          </p:val>
                                        </p:tav>
                                      </p:tavLst>
                                    </p:anim>
                                    <p:animEffect transition="in" filter="fade">
                                      <p:cBhvr>
                                        <p:cTn id="65" dur="500"/>
                                        <p:tgtEl>
                                          <p:spTgt spid="16"/>
                                        </p:tgtEl>
                                      </p:cBhvr>
                                    </p:animEffect>
                                  </p:childTnLst>
                                </p:cTn>
                              </p:par>
                            </p:childTnLst>
                          </p:cTn>
                        </p:par>
                        <p:par>
                          <p:cTn id="66" fill="hold">
                            <p:stCondLst>
                              <p:cond delay="5500"/>
                            </p:stCondLst>
                            <p:childTnLst>
                              <p:par>
                                <p:cTn id="67" presetID="53" presetClass="entr" presetSubtype="16" fill="hold" grpId="0" nodeType="after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p:cTn id="69" dur="500" fill="hold"/>
                                        <p:tgtEl>
                                          <p:spTgt spid="15"/>
                                        </p:tgtEl>
                                        <p:attrNameLst>
                                          <p:attrName>ppt_w</p:attrName>
                                        </p:attrNameLst>
                                      </p:cBhvr>
                                      <p:tavLst>
                                        <p:tav tm="0">
                                          <p:val>
                                            <p:fltVal val="0"/>
                                          </p:val>
                                        </p:tav>
                                        <p:tav tm="100000">
                                          <p:val>
                                            <p:strVal val="#ppt_w"/>
                                          </p:val>
                                        </p:tav>
                                      </p:tavLst>
                                    </p:anim>
                                    <p:anim calcmode="lin" valueType="num">
                                      <p:cBhvr>
                                        <p:cTn id="70" dur="500" fill="hold"/>
                                        <p:tgtEl>
                                          <p:spTgt spid="15"/>
                                        </p:tgtEl>
                                        <p:attrNameLst>
                                          <p:attrName>ppt_h</p:attrName>
                                        </p:attrNameLst>
                                      </p:cBhvr>
                                      <p:tavLst>
                                        <p:tav tm="0">
                                          <p:val>
                                            <p:fltVal val="0"/>
                                          </p:val>
                                        </p:tav>
                                        <p:tav tm="100000">
                                          <p:val>
                                            <p:strVal val="#ppt_h"/>
                                          </p:val>
                                        </p:tav>
                                      </p:tavLst>
                                    </p:anim>
                                    <p:animEffect transition="in" filter="fade">
                                      <p:cBhvr>
                                        <p:cTn id="71" dur="500"/>
                                        <p:tgtEl>
                                          <p:spTgt spid="15"/>
                                        </p:tgtEl>
                                      </p:cBhvr>
                                    </p:animEffect>
                                  </p:childTnLst>
                                </p:cTn>
                              </p:par>
                            </p:childTnLst>
                          </p:cTn>
                        </p:par>
                        <p:par>
                          <p:cTn id="72" fill="hold">
                            <p:stCondLst>
                              <p:cond delay="6000"/>
                            </p:stCondLst>
                            <p:childTnLst>
                              <p:par>
                                <p:cTn id="73" presetID="22" presetClass="entr" presetSubtype="8" fill="hold" grpId="0" nodeType="after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wipe(left)">
                                      <p:cBhvr>
                                        <p:cTn id="75" dur="500"/>
                                        <p:tgtEl>
                                          <p:spTgt spid="21"/>
                                        </p:tgtEl>
                                      </p:cBhvr>
                                    </p:animEffect>
                                  </p:childTnLst>
                                </p:cTn>
                              </p:par>
                            </p:childTnLst>
                          </p:cTn>
                        </p:par>
                        <p:par>
                          <p:cTn id="76" fill="hold">
                            <p:stCondLst>
                              <p:cond delay="6500"/>
                            </p:stCondLst>
                            <p:childTnLst>
                              <p:par>
                                <p:cTn id="77" presetID="22" presetClass="entr" presetSubtype="8" fill="hold" grpId="0" nodeType="after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wipe(left)">
                                      <p:cBhvr>
                                        <p:cTn id="79" dur="500"/>
                                        <p:tgtEl>
                                          <p:spTgt spid="19"/>
                                        </p:tgtEl>
                                      </p:cBhvr>
                                    </p:animEffect>
                                  </p:childTnLst>
                                </p:cTn>
                              </p:par>
                            </p:childTnLst>
                          </p:cTn>
                        </p:par>
                        <p:par>
                          <p:cTn id="80" fill="hold">
                            <p:stCondLst>
                              <p:cond delay="7000"/>
                            </p:stCondLst>
                            <p:childTnLst>
                              <p:par>
                                <p:cTn id="81" presetID="2" presetClass="entr" presetSubtype="2" fill="hold" grpId="0" nodeType="afterEffect">
                                  <p:stCondLst>
                                    <p:cond delay="0"/>
                                  </p:stCondLst>
                                  <p:childTnLst>
                                    <p:set>
                                      <p:cBhvr>
                                        <p:cTn id="82" dur="1" fill="hold">
                                          <p:stCondLst>
                                            <p:cond delay="0"/>
                                          </p:stCondLst>
                                        </p:cTn>
                                        <p:tgtEl>
                                          <p:spTgt spid="18"/>
                                        </p:tgtEl>
                                        <p:attrNameLst>
                                          <p:attrName>style.visibility</p:attrName>
                                        </p:attrNameLst>
                                      </p:cBhvr>
                                      <p:to>
                                        <p:strVal val="visible"/>
                                      </p:to>
                                    </p:set>
                                    <p:anim calcmode="lin" valueType="num">
                                      <p:cBhvr additive="base">
                                        <p:cTn id="83" dur="500" fill="hold"/>
                                        <p:tgtEl>
                                          <p:spTgt spid="18"/>
                                        </p:tgtEl>
                                        <p:attrNameLst>
                                          <p:attrName>ppt_x</p:attrName>
                                        </p:attrNameLst>
                                      </p:cBhvr>
                                      <p:tavLst>
                                        <p:tav tm="0">
                                          <p:val>
                                            <p:strVal val="1+#ppt_w/2"/>
                                          </p:val>
                                        </p:tav>
                                        <p:tav tm="100000">
                                          <p:val>
                                            <p:strVal val="#ppt_x"/>
                                          </p:val>
                                        </p:tav>
                                      </p:tavLst>
                                    </p:anim>
                                    <p:anim calcmode="lin" valueType="num">
                                      <p:cBhvr additive="base">
                                        <p:cTn id="84" dur="500" fill="hold"/>
                                        <p:tgtEl>
                                          <p:spTgt spid="18"/>
                                        </p:tgtEl>
                                        <p:attrNameLst>
                                          <p:attrName>ppt_y</p:attrName>
                                        </p:attrNameLst>
                                      </p:cBhvr>
                                      <p:tavLst>
                                        <p:tav tm="0">
                                          <p:val>
                                            <p:strVal val="#ppt_y"/>
                                          </p:val>
                                        </p:tav>
                                        <p:tav tm="100000">
                                          <p:val>
                                            <p:strVal val="#ppt_y"/>
                                          </p:val>
                                        </p:tav>
                                      </p:tavLst>
                                    </p:anim>
                                  </p:childTnLst>
                                </p:cTn>
                              </p:par>
                            </p:childTnLst>
                          </p:cTn>
                        </p:par>
                        <p:par>
                          <p:cTn id="85" fill="hold">
                            <p:stCondLst>
                              <p:cond delay="7500"/>
                            </p:stCondLst>
                            <p:childTnLst>
                              <p:par>
                                <p:cTn id="86" presetID="2" presetClass="entr" presetSubtype="8" fill="hold" grpId="0" nodeType="afterEffect">
                                  <p:stCondLst>
                                    <p:cond delay="0"/>
                                  </p:stCondLst>
                                  <p:childTnLst>
                                    <p:set>
                                      <p:cBhvr>
                                        <p:cTn id="87" dur="1" fill="hold">
                                          <p:stCondLst>
                                            <p:cond delay="0"/>
                                          </p:stCondLst>
                                        </p:cTn>
                                        <p:tgtEl>
                                          <p:spTgt spid="22"/>
                                        </p:tgtEl>
                                        <p:attrNameLst>
                                          <p:attrName>style.visibility</p:attrName>
                                        </p:attrNameLst>
                                      </p:cBhvr>
                                      <p:to>
                                        <p:strVal val="visible"/>
                                      </p:to>
                                    </p:set>
                                    <p:anim calcmode="lin" valueType="num">
                                      <p:cBhvr additive="base">
                                        <p:cTn id="88" dur="500" fill="hold"/>
                                        <p:tgtEl>
                                          <p:spTgt spid="22"/>
                                        </p:tgtEl>
                                        <p:attrNameLst>
                                          <p:attrName>ppt_x</p:attrName>
                                        </p:attrNameLst>
                                      </p:cBhvr>
                                      <p:tavLst>
                                        <p:tav tm="0">
                                          <p:val>
                                            <p:strVal val="0-#ppt_w/2"/>
                                          </p:val>
                                        </p:tav>
                                        <p:tav tm="100000">
                                          <p:val>
                                            <p:strVal val="#ppt_x"/>
                                          </p:val>
                                        </p:tav>
                                      </p:tavLst>
                                    </p:anim>
                                    <p:anim calcmode="lin" valueType="num">
                                      <p:cBhvr additive="base">
                                        <p:cTn id="89" dur="500" fill="hold"/>
                                        <p:tgtEl>
                                          <p:spTgt spid="22"/>
                                        </p:tgtEl>
                                        <p:attrNameLst>
                                          <p:attrName>ppt_y</p:attrName>
                                        </p:attrNameLst>
                                      </p:cBhvr>
                                      <p:tavLst>
                                        <p:tav tm="0">
                                          <p:val>
                                            <p:strVal val="#ppt_y"/>
                                          </p:val>
                                        </p:tav>
                                        <p:tav tm="100000">
                                          <p:val>
                                            <p:strVal val="#ppt_y"/>
                                          </p:val>
                                        </p:tav>
                                      </p:tavLst>
                                    </p:anim>
                                  </p:childTnLst>
                                </p:cTn>
                              </p:par>
                            </p:childTnLst>
                          </p:cTn>
                        </p:par>
                        <p:par>
                          <p:cTn id="90" fill="hold">
                            <p:stCondLst>
                              <p:cond delay="8000"/>
                            </p:stCondLst>
                            <p:childTnLst>
                              <p:par>
                                <p:cTn id="91" presetID="2" presetClass="entr" presetSubtype="2" fill="hold" grpId="0" nodeType="afterEffect">
                                  <p:stCondLst>
                                    <p:cond delay="0"/>
                                  </p:stCondLst>
                                  <p:childTnLst>
                                    <p:set>
                                      <p:cBhvr>
                                        <p:cTn id="92" dur="1" fill="hold">
                                          <p:stCondLst>
                                            <p:cond delay="0"/>
                                          </p:stCondLst>
                                        </p:cTn>
                                        <p:tgtEl>
                                          <p:spTgt spid="20"/>
                                        </p:tgtEl>
                                        <p:attrNameLst>
                                          <p:attrName>style.visibility</p:attrName>
                                        </p:attrNameLst>
                                      </p:cBhvr>
                                      <p:to>
                                        <p:strVal val="visible"/>
                                      </p:to>
                                    </p:set>
                                    <p:anim calcmode="lin" valueType="num">
                                      <p:cBhvr additive="base">
                                        <p:cTn id="93" dur="500" fill="hold"/>
                                        <p:tgtEl>
                                          <p:spTgt spid="20"/>
                                        </p:tgtEl>
                                        <p:attrNameLst>
                                          <p:attrName>ppt_x</p:attrName>
                                        </p:attrNameLst>
                                      </p:cBhvr>
                                      <p:tavLst>
                                        <p:tav tm="0">
                                          <p:val>
                                            <p:strVal val="1+#ppt_w/2"/>
                                          </p:val>
                                        </p:tav>
                                        <p:tav tm="100000">
                                          <p:val>
                                            <p:strVal val="#ppt_x"/>
                                          </p:val>
                                        </p:tav>
                                      </p:tavLst>
                                    </p:anim>
                                    <p:anim calcmode="lin" valueType="num">
                                      <p:cBhvr additive="base">
                                        <p:cTn id="94" dur="500" fill="hold"/>
                                        <p:tgtEl>
                                          <p:spTgt spid="20"/>
                                        </p:tgtEl>
                                        <p:attrNameLst>
                                          <p:attrName>ppt_y</p:attrName>
                                        </p:attrNameLst>
                                      </p:cBhvr>
                                      <p:tavLst>
                                        <p:tav tm="0">
                                          <p:val>
                                            <p:strVal val="#ppt_y"/>
                                          </p:val>
                                        </p:tav>
                                        <p:tav tm="100000">
                                          <p:val>
                                            <p:strVal val="#ppt_y"/>
                                          </p:val>
                                        </p:tav>
                                      </p:tavLst>
                                    </p:anim>
                                  </p:childTnLst>
                                </p:cTn>
                              </p:par>
                            </p:childTnLst>
                          </p:cTn>
                        </p:par>
                        <p:par>
                          <p:cTn id="95" fill="hold">
                            <p:stCondLst>
                              <p:cond delay="8500"/>
                            </p:stCondLst>
                            <p:childTnLst>
                              <p:par>
                                <p:cTn id="96" presetID="2" presetClass="entr" presetSubtype="2" fill="hold" grpId="0" nodeType="afterEffect">
                                  <p:stCondLst>
                                    <p:cond delay="0"/>
                                  </p:stCondLst>
                                  <p:childTnLst>
                                    <p:set>
                                      <p:cBhvr>
                                        <p:cTn id="97" dur="1" fill="hold">
                                          <p:stCondLst>
                                            <p:cond delay="0"/>
                                          </p:stCondLst>
                                        </p:cTn>
                                        <p:tgtEl>
                                          <p:spTgt spid="3"/>
                                        </p:tgtEl>
                                        <p:attrNameLst>
                                          <p:attrName>style.visibility</p:attrName>
                                        </p:attrNameLst>
                                      </p:cBhvr>
                                      <p:to>
                                        <p:strVal val="visible"/>
                                      </p:to>
                                    </p:set>
                                    <p:anim calcmode="lin" valueType="num">
                                      <p:cBhvr additive="base">
                                        <p:cTn id="98" dur="500" fill="hold"/>
                                        <p:tgtEl>
                                          <p:spTgt spid="3"/>
                                        </p:tgtEl>
                                        <p:attrNameLst>
                                          <p:attrName>ppt_x</p:attrName>
                                        </p:attrNameLst>
                                      </p:cBhvr>
                                      <p:tavLst>
                                        <p:tav tm="0">
                                          <p:val>
                                            <p:strVal val="1+#ppt_w/2"/>
                                          </p:val>
                                        </p:tav>
                                        <p:tav tm="100000">
                                          <p:val>
                                            <p:strVal val="#ppt_x"/>
                                          </p:val>
                                        </p:tav>
                                      </p:tavLst>
                                    </p:anim>
                                    <p:anim calcmode="lin" valueType="num">
                                      <p:cBhvr additive="base">
                                        <p:cTn id="99"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 grpId="0" animBg="1"/>
      <p:bldP spid="95" grpId="1" animBg="1"/>
      <p:bldP spid="8" grpId="0" bldLvl="0" animBg="1"/>
      <p:bldP spid="9" grpId="0" bldLvl="0" animBg="1"/>
      <p:bldP spid="10" grpId="0" bldLvl="0" animBg="1"/>
      <p:bldP spid="14" grpId="0" bldLvl="0" animBg="1"/>
      <p:bldP spid="15" grpId="0" bldLvl="0" animBg="1"/>
      <p:bldP spid="16" grpId="0" bldLvl="0" animBg="1"/>
      <p:bldP spid="18" grpId="0"/>
      <p:bldP spid="19" grpId="0"/>
      <p:bldP spid="20" grpId="0"/>
      <p:bldP spid="21" grpId="0"/>
      <p:bldP spid="22" grpId="0"/>
      <p:bldP spid="23" grpId="0"/>
      <p:bldP spid="24" grpId="0"/>
      <p:bldP spid="25" grpId="0"/>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4964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4"/>
          <p:cNvSpPr txBox="1"/>
          <p:nvPr/>
        </p:nvSpPr>
        <p:spPr bwMode="auto">
          <a:xfrm>
            <a:off x="10001251" y="6429375"/>
            <a:ext cx="1879600" cy="266700"/>
          </a:xfrm>
          <a:prstGeom prst="rect">
            <a:avLst/>
          </a:prstGeom>
          <a:noFill/>
          <a:ln w="9525">
            <a:noFill/>
            <a:miter lim="800000"/>
          </a:ln>
        </p:spPr>
        <p:txBody>
          <a:bodyPr/>
          <a:lstStyle/>
          <a:p>
            <a:pPr algn="ctr">
              <a:spcBef>
                <a:spcPct val="20000"/>
              </a:spcBef>
              <a:buFont typeface="Arial" panose="020B0604020202020204" pitchFamily="34"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p:nvPr/>
        </p:nvSpPr>
        <p:spPr bwMode="auto">
          <a:xfrm>
            <a:off x="1492728" y="2049780"/>
            <a:ext cx="9283065" cy="1310640"/>
          </a:xfrm>
          <a:prstGeom prst="rect">
            <a:avLst/>
          </a:prstGeom>
          <a:noFill/>
          <a:ln w="9525">
            <a:noFill/>
            <a:miter lim="800000"/>
          </a:ln>
        </p:spPr>
        <p:txBody>
          <a:bodyPr/>
          <a:lstStyle/>
          <a:p>
            <a:r>
              <a:rPr lang="en-US" altLang="zh-CN" sz="44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4.5</a:t>
            </a:r>
            <a:r>
              <a:rPr lang="zh-CN" altLang="en-US" sz="44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a:t>
            </a:r>
            <a:r>
              <a:rPr lang="zh-CN" altLang="en-US" sz="44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信息内容过滤</a:t>
            </a:r>
            <a:r>
              <a:rPr lang="zh-CN" altLang="en-US" sz="44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的主要</a:t>
            </a:r>
            <a:r>
              <a:rPr lang="zh-CN" altLang="en-US" sz="4400" dirty="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Bottom)">
                                      <p:cBhvr>
                                        <p:cTn id="11" dur="500"/>
                                        <p:tgtEl>
                                          <p:spTgt spid="5"/>
                                        </p:tgtEl>
                                      </p:cBhvr>
                                    </p:animEffect>
                                  </p:childTnLst>
                                </p:cTn>
                              </p:par>
                              <p:par>
                                <p:cTn id="12" presetID="0" presetClass="path" presetSubtype="0" accel="50000" decel="50000" fill="hold" nodeType="withEffect">
                                  <p:stCondLst>
                                    <p:cond delay="0"/>
                                  </p:stCondLst>
                                  <p:childTnLst>
                                    <p:animMotion origin="layout" path="M -0.90955 5.64292E-6 L 3.05556E-6 5.64292E-6 " pathEditMode="relative" ptsTypes="AA">
                                      <p:cBhvr>
                                        <p:cTn id="13"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组合 84"/>
          <p:cNvGrpSpPr/>
          <p:nvPr/>
        </p:nvGrpSpPr>
        <p:grpSpPr>
          <a:xfrm>
            <a:off x="609116" y="261257"/>
            <a:ext cx="1214822" cy="760080"/>
            <a:chOff x="1922078" y="0"/>
            <a:chExt cx="8347844" cy="3447438"/>
          </a:xfrm>
        </p:grpSpPr>
        <p:grpSp>
          <p:nvGrpSpPr>
            <p:cNvPr id="86" name="组合 85"/>
            <p:cNvGrpSpPr/>
            <p:nvPr/>
          </p:nvGrpSpPr>
          <p:grpSpPr>
            <a:xfrm rot="20997101">
              <a:off x="5080902" y="0"/>
              <a:ext cx="659781" cy="793569"/>
              <a:chOff x="9397113" y="1572484"/>
              <a:chExt cx="739439" cy="900000"/>
            </a:xfrm>
          </p:grpSpPr>
          <p:pic>
            <p:nvPicPr>
              <p:cNvPr id="144" name="图片 143"/>
              <p:cNvPicPr>
                <a:picLocks noChangeAspect="1"/>
              </p:cNvPicPr>
              <p:nvPr/>
            </p:nvPicPr>
            <p:blipFill rotWithShape="1">
              <a:blip r:embed="rId2" cstate="print">
                <a:extLst>
                  <a:ext uri="{28A0092B-C50C-407E-A947-70E740481C1C}">
                    <a14:useLocalDpi xmlns:a14="http://schemas.microsoft.com/office/drawing/2010/main" val="0"/>
                  </a:ext>
                </a:extLst>
              </a:blip>
              <a:srcRect l="7621" t="-1409" r="6212" b="16890"/>
              <a:stretch>
                <a:fillRect/>
              </a:stretch>
            </p:blipFill>
            <p:spPr>
              <a:xfrm>
                <a:off x="9402521" y="1678027"/>
                <a:ext cx="734031" cy="720000"/>
              </a:xfrm>
              <a:prstGeom prst="rect">
                <a:avLst/>
              </a:prstGeom>
            </p:spPr>
          </p:pic>
          <p:sp>
            <p:nvSpPr>
              <p:cNvPr id="145" name="椭圆 144"/>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rot="2455872">
              <a:off x="9009447" y="1071465"/>
              <a:ext cx="659781" cy="793569"/>
              <a:chOff x="8752405" y="680495"/>
              <a:chExt cx="739439" cy="900000"/>
            </a:xfrm>
          </p:grpSpPr>
          <p:pic>
            <p:nvPicPr>
              <p:cNvPr id="142" name="图片 141"/>
              <p:cNvPicPr>
                <a:picLocks noChangeAspect="1"/>
              </p:cNvPicPr>
              <p:nvPr/>
            </p:nvPicPr>
            <p:blipFill rotWithShape="1">
              <a:blip r:embed="rId3" cstate="print">
                <a:extLst>
                  <a:ext uri="{28A0092B-C50C-407E-A947-70E740481C1C}">
                    <a14:useLocalDpi xmlns:a14="http://schemas.microsoft.com/office/drawing/2010/main" val="0"/>
                  </a:ext>
                </a:extLst>
              </a:blip>
              <a:srcRect l="16849" r="13873" b="27651"/>
              <a:stretch>
                <a:fillRect/>
              </a:stretch>
            </p:blipFill>
            <p:spPr>
              <a:xfrm>
                <a:off x="8771844" y="740799"/>
                <a:ext cx="720000" cy="751928"/>
              </a:xfrm>
              <a:prstGeom prst="rect">
                <a:avLst/>
              </a:prstGeom>
            </p:spPr>
          </p:pic>
          <p:sp>
            <p:nvSpPr>
              <p:cNvPr id="143" name="椭圆 142"/>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rot="20539373">
              <a:off x="4239050" y="1051458"/>
              <a:ext cx="642436" cy="793569"/>
              <a:chOff x="7798300" y="2128176"/>
              <a:chExt cx="720000" cy="900000"/>
            </a:xfrm>
          </p:grpSpPr>
          <p:pic>
            <p:nvPicPr>
              <p:cNvPr id="140" name="图片 139"/>
              <p:cNvPicPr>
                <a:picLocks noChangeAspect="1"/>
              </p:cNvPicPr>
              <p:nvPr/>
            </p:nvPicPr>
            <p:blipFill rotWithShape="1">
              <a:blip r:embed="rId4" cstate="print">
                <a:extLst>
                  <a:ext uri="{28A0092B-C50C-407E-A947-70E740481C1C}">
                    <a14:useLocalDpi xmlns:a14="http://schemas.microsoft.com/office/drawing/2010/main" val="0"/>
                  </a:ext>
                </a:extLst>
              </a:blip>
              <a:srcRect l="17059" t="11812" r="20535" b="18535"/>
              <a:stretch>
                <a:fillRect/>
              </a:stretch>
            </p:blipFill>
            <p:spPr>
              <a:xfrm>
                <a:off x="7835765" y="2190111"/>
                <a:ext cx="645071" cy="720000"/>
              </a:xfrm>
              <a:prstGeom prst="rect">
                <a:avLst/>
              </a:prstGeom>
            </p:spPr>
          </p:pic>
          <p:sp>
            <p:nvSpPr>
              <p:cNvPr id="141" name="椭圆 140"/>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rot="622440">
              <a:off x="6257266" y="1278812"/>
              <a:ext cx="643355" cy="793569"/>
              <a:chOff x="5457544" y="2382484"/>
              <a:chExt cx="721030" cy="900000"/>
            </a:xfrm>
          </p:grpSpPr>
          <p:pic>
            <p:nvPicPr>
              <p:cNvPr id="138" name="图片 1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139" name="椭圆 138"/>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0" name="组合 89"/>
            <p:cNvGrpSpPr/>
            <p:nvPr/>
          </p:nvGrpSpPr>
          <p:grpSpPr>
            <a:xfrm rot="713899">
              <a:off x="6982111" y="246490"/>
              <a:ext cx="642436" cy="811512"/>
              <a:chOff x="2594245" y="3143107"/>
              <a:chExt cx="720000" cy="920349"/>
            </a:xfrm>
          </p:grpSpPr>
          <p:pic>
            <p:nvPicPr>
              <p:cNvPr id="136" name="图片 135"/>
              <p:cNvPicPr>
                <a:picLocks noChangeAspect="1"/>
              </p:cNvPicPr>
              <p:nvPr/>
            </p:nvPicPr>
            <p:blipFill rotWithShape="1">
              <a:blip r:embed="rId6" cstate="print">
                <a:extLst>
                  <a:ext uri="{28A0092B-C50C-407E-A947-70E740481C1C}">
                    <a14:useLocalDpi xmlns:a14="http://schemas.microsoft.com/office/drawing/2010/main" val="0"/>
                  </a:ext>
                </a:extLst>
              </a:blip>
              <a:srcRect l="17103" r="18740" b="27941"/>
              <a:stretch>
                <a:fillRect/>
              </a:stretch>
            </p:blipFill>
            <p:spPr>
              <a:xfrm>
                <a:off x="2624542" y="3143107"/>
                <a:ext cx="641048" cy="720000"/>
              </a:xfrm>
              <a:prstGeom prst="rect">
                <a:avLst/>
              </a:prstGeom>
            </p:spPr>
          </p:pic>
          <p:sp>
            <p:nvSpPr>
              <p:cNvPr id="137" name="椭圆 136"/>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rot="20351331">
              <a:off x="2986611" y="357756"/>
              <a:ext cx="642436" cy="793569"/>
              <a:chOff x="3277182" y="773323"/>
              <a:chExt cx="720000" cy="900000"/>
            </a:xfrm>
          </p:grpSpPr>
          <p:sp>
            <p:nvSpPr>
              <p:cNvPr id="134" name="椭圆 133"/>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5" name="图片 1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92" name="组合 91"/>
            <p:cNvGrpSpPr/>
            <p:nvPr/>
          </p:nvGrpSpPr>
          <p:grpSpPr>
            <a:xfrm rot="1912890">
              <a:off x="7930945" y="1382649"/>
              <a:ext cx="648427" cy="793569"/>
              <a:chOff x="5384758" y="1250900"/>
              <a:chExt cx="726714" cy="900000"/>
            </a:xfrm>
          </p:grpSpPr>
          <p:sp>
            <p:nvSpPr>
              <p:cNvPr id="132" name="椭圆 131"/>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3" name="图片 1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93" name="组合 92"/>
            <p:cNvGrpSpPr/>
            <p:nvPr/>
          </p:nvGrpSpPr>
          <p:grpSpPr>
            <a:xfrm rot="1354213">
              <a:off x="7092076" y="1228721"/>
              <a:ext cx="642436" cy="793569"/>
              <a:chOff x="3639753" y="2488176"/>
              <a:chExt cx="720000" cy="900000"/>
            </a:xfrm>
          </p:grpSpPr>
          <p:sp>
            <p:nvSpPr>
              <p:cNvPr id="130" name="椭圆 129"/>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1" name="图片 1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94" name="组合 93"/>
            <p:cNvGrpSpPr/>
            <p:nvPr/>
          </p:nvGrpSpPr>
          <p:grpSpPr>
            <a:xfrm rot="19874646">
              <a:off x="3552291" y="1752953"/>
              <a:ext cx="647730" cy="793569"/>
              <a:chOff x="4707387" y="271511"/>
              <a:chExt cx="725933" cy="900000"/>
            </a:xfrm>
          </p:grpSpPr>
          <p:sp>
            <p:nvSpPr>
              <p:cNvPr id="128" name="椭圆 127"/>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9" name="图片 1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95" name="组合 94"/>
            <p:cNvGrpSpPr/>
            <p:nvPr/>
          </p:nvGrpSpPr>
          <p:grpSpPr>
            <a:xfrm>
              <a:off x="5902457" y="519563"/>
              <a:ext cx="647456" cy="793569"/>
              <a:chOff x="4355614" y="1671769"/>
              <a:chExt cx="725626" cy="900000"/>
            </a:xfrm>
          </p:grpSpPr>
          <p:sp>
            <p:nvSpPr>
              <p:cNvPr id="126" name="椭圆 125"/>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7" name="图片 1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96" name="组合 95"/>
            <p:cNvGrpSpPr/>
            <p:nvPr/>
          </p:nvGrpSpPr>
          <p:grpSpPr>
            <a:xfrm rot="3261331">
              <a:off x="8178834" y="2216888"/>
              <a:ext cx="645495" cy="803045"/>
              <a:chOff x="6534782" y="2204846"/>
              <a:chExt cx="732066" cy="900000"/>
            </a:xfrm>
          </p:grpSpPr>
          <p:sp>
            <p:nvSpPr>
              <p:cNvPr id="124" name="椭圆 123"/>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5" name="图片 1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97" name="组合 96"/>
            <p:cNvGrpSpPr/>
            <p:nvPr/>
          </p:nvGrpSpPr>
          <p:grpSpPr>
            <a:xfrm rot="1881527">
              <a:off x="8180043" y="493339"/>
              <a:ext cx="646830" cy="793569"/>
              <a:chOff x="5993772" y="258109"/>
              <a:chExt cx="724925" cy="900000"/>
            </a:xfrm>
          </p:grpSpPr>
          <p:sp>
            <p:nvSpPr>
              <p:cNvPr id="122" name="椭圆 121"/>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3" name="图片 12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98" name="组合 97"/>
            <p:cNvGrpSpPr/>
            <p:nvPr/>
          </p:nvGrpSpPr>
          <p:grpSpPr>
            <a:xfrm rot="3066563">
              <a:off x="9550518" y="2274810"/>
              <a:ext cx="635764" cy="803045"/>
              <a:chOff x="8806213" y="2910111"/>
              <a:chExt cx="721030" cy="900000"/>
            </a:xfrm>
          </p:grpSpPr>
          <p:sp>
            <p:nvSpPr>
              <p:cNvPr id="120" name="椭圆 119"/>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1" name="图片 12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99" name="组合 98"/>
            <p:cNvGrpSpPr/>
            <p:nvPr/>
          </p:nvGrpSpPr>
          <p:grpSpPr>
            <a:xfrm rot="20849518">
              <a:off x="5023848" y="1251597"/>
              <a:ext cx="644890" cy="793569"/>
              <a:chOff x="7330781" y="818297"/>
              <a:chExt cx="722751" cy="900000"/>
            </a:xfrm>
          </p:grpSpPr>
          <p:sp>
            <p:nvSpPr>
              <p:cNvPr id="118" name="椭圆 117"/>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9" name="图片 11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100" name="组合 99"/>
            <p:cNvGrpSpPr/>
            <p:nvPr/>
          </p:nvGrpSpPr>
          <p:grpSpPr>
            <a:xfrm rot="19756194">
              <a:off x="1922078" y="1474933"/>
              <a:ext cx="653202" cy="793569"/>
              <a:chOff x="2213446" y="1768419"/>
              <a:chExt cx="732066" cy="900000"/>
            </a:xfrm>
          </p:grpSpPr>
          <p:pic>
            <p:nvPicPr>
              <p:cNvPr id="116" name="图片 11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117" name="椭圆 116"/>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1" name="直接连接符 100"/>
            <p:cNvCxnSpPr>
              <a:stCxn id="128"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17"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34"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41"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45"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26"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18"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9"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37"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30"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2"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32"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43"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20"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24"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6" name="矩形 145"/>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文本框 335"/>
          <p:cNvSpPr txBox="1"/>
          <p:nvPr/>
        </p:nvSpPr>
        <p:spPr>
          <a:xfrm>
            <a:off x="2151737" y="312081"/>
            <a:ext cx="6786880" cy="701040"/>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dirty="0"/>
              <a:t>网络信息内容过滤的主要方法</a:t>
            </a:r>
          </a:p>
        </p:txBody>
      </p:sp>
      <p:grpSp>
        <p:nvGrpSpPr>
          <p:cNvPr id="154" name="组合 153"/>
          <p:cNvGrpSpPr/>
          <p:nvPr/>
        </p:nvGrpSpPr>
        <p:grpSpPr>
          <a:xfrm>
            <a:off x="655309" y="1032131"/>
            <a:ext cx="10477147" cy="66943"/>
            <a:chOff x="655309" y="1032131"/>
            <a:chExt cx="10477147" cy="66943"/>
          </a:xfrm>
        </p:grpSpPr>
        <p:sp>
          <p:nvSpPr>
            <p:cNvPr id="155" name="矩形 154"/>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Oval 22"/>
          <p:cNvSpPr>
            <a:spLocks noChangeArrowheads="1"/>
          </p:cNvSpPr>
          <p:nvPr/>
        </p:nvSpPr>
        <p:spPr bwMode="auto">
          <a:xfrm>
            <a:off x="7308138" y="2383892"/>
            <a:ext cx="1024952" cy="1024292"/>
          </a:xfrm>
          <a:prstGeom prst="ellipse">
            <a:avLst/>
          </a:prstGeom>
          <a:solidFill>
            <a:srgbClr val="0070C0"/>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1" dirty="0">
                <a:solidFill>
                  <a:srgbClr val="F784A5"/>
                </a:solidFill>
                <a:latin typeface="微软雅黑" panose="020B0503020204020204" pitchFamily="34" charset="-122"/>
                <a:ea typeface="微软雅黑" panose="020B0503020204020204" pitchFamily="34" charset="-122"/>
              </a:rPr>
              <a:t>过滤方法</a:t>
            </a:r>
          </a:p>
        </p:txBody>
      </p:sp>
      <p:sp>
        <p:nvSpPr>
          <p:cNvPr id="9" name="Line 23"/>
          <p:cNvSpPr>
            <a:spLocks noChangeShapeType="1"/>
          </p:cNvSpPr>
          <p:nvPr/>
        </p:nvSpPr>
        <p:spPr bwMode="auto">
          <a:xfrm flipH="1">
            <a:off x="4851852" y="2895429"/>
            <a:ext cx="2488036" cy="0"/>
          </a:xfrm>
          <a:prstGeom prst="line">
            <a:avLst/>
          </a:prstGeom>
          <a:noFill/>
          <a:ln w="5" cap="flat">
            <a:solidFill>
              <a:srgbClr val="0070C0"/>
            </a:solidFill>
            <a:prstDash val="dash"/>
            <a:miter lim="800000"/>
            <a:headEnd type="none" w="med" len="med"/>
            <a:tailEnd type="arrow" w="med" len="med"/>
          </a:ln>
          <a:extLst>
            <a:ext uri="{909E8E84-426E-40DD-AFC4-6F175D3DCCD1}">
              <a14:hiddenFill xmlns:a14="http://schemas.microsoft.com/office/drawing/2010/main">
                <a:noFill/>
              </a14:hiddenFill>
            </a:ext>
          </a:extLst>
        </p:spPr>
        <p:txBody>
          <a:bodyPr vert="horz" wrap="square" lIns="75493" tIns="37746" rIns="75493" bIns="37746" numCol="1" anchor="t" anchorCtr="0" compatLnSpc="1"/>
          <a:lstStyle/>
          <a:p>
            <a:endParaRPr lang="zh-CN" altLang="en-US">
              <a:latin typeface="微软雅黑" panose="020B0503020204020204" pitchFamily="34" charset="-122"/>
              <a:ea typeface="微软雅黑" panose="020B0503020204020204" pitchFamily="34" charset="-122"/>
            </a:endParaRPr>
          </a:p>
        </p:txBody>
      </p:sp>
      <p:sp>
        <p:nvSpPr>
          <p:cNvPr id="10" name="Freeform 27"/>
          <p:cNvSpPr/>
          <p:nvPr/>
        </p:nvSpPr>
        <p:spPr bwMode="auto">
          <a:xfrm>
            <a:off x="6642178" y="2977722"/>
            <a:ext cx="1370938" cy="1164321"/>
          </a:xfrm>
          <a:custGeom>
            <a:avLst/>
            <a:gdLst>
              <a:gd name="T0" fmla="*/ 172 w 223"/>
              <a:gd name="T1" fmla="*/ 172 h 190"/>
              <a:gd name="T2" fmla="*/ 50 w 223"/>
              <a:gd name="T3" fmla="*/ 122 h 190"/>
              <a:gd name="T4" fmla="*/ 0 w 223"/>
              <a:gd name="T5" fmla="*/ 0 h 190"/>
              <a:gd name="T6" fmla="*/ 22 w 223"/>
              <a:gd name="T7" fmla="*/ 0 h 190"/>
              <a:gd name="T8" fmla="*/ 66 w 223"/>
              <a:gd name="T9" fmla="*/ 106 h 190"/>
              <a:gd name="T10" fmla="*/ 172 w 223"/>
              <a:gd name="T11" fmla="*/ 150 h 190"/>
              <a:gd name="T12" fmla="*/ 172 w 223"/>
              <a:gd name="T13" fmla="*/ 132 h 190"/>
              <a:gd name="T14" fmla="*/ 223 w 223"/>
              <a:gd name="T15" fmla="*/ 163 h 190"/>
              <a:gd name="T16" fmla="*/ 172 w 223"/>
              <a:gd name="T17" fmla="*/ 190 h 190"/>
              <a:gd name="T18" fmla="*/ 172 w 223"/>
              <a:gd name="T19" fmla="*/ 172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3" h="190">
                <a:moveTo>
                  <a:pt x="172" y="172"/>
                </a:moveTo>
                <a:cubicBezTo>
                  <a:pt x="124" y="172"/>
                  <a:pt x="81" y="153"/>
                  <a:pt x="50" y="122"/>
                </a:cubicBezTo>
                <a:cubicBezTo>
                  <a:pt x="19" y="91"/>
                  <a:pt x="0" y="48"/>
                  <a:pt x="0" y="0"/>
                </a:cubicBezTo>
                <a:cubicBezTo>
                  <a:pt x="22" y="0"/>
                  <a:pt x="22" y="0"/>
                  <a:pt x="22" y="0"/>
                </a:cubicBezTo>
                <a:cubicBezTo>
                  <a:pt x="22" y="41"/>
                  <a:pt x="39" y="79"/>
                  <a:pt x="66" y="106"/>
                </a:cubicBezTo>
                <a:cubicBezTo>
                  <a:pt x="93" y="133"/>
                  <a:pt x="131" y="150"/>
                  <a:pt x="172" y="150"/>
                </a:cubicBezTo>
                <a:cubicBezTo>
                  <a:pt x="172" y="132"/>
                  <a:pt x="172" y="132"/>
                  <a:pt x="172" y="132"/>
                </a:cubicBezTo>
                <a:cubicBezTo>
                  <a:pt x="223" y="163"/>
                  <a:pt x="223" y="163"/>
                  <a:pt x="223" y="163"/>
                </a:cubicBezTo>
                <a:cubicBezTo>
                  <a:pt x="172" y="190"/>
                  <a:pt x="172" y="190"/>
                  <a:pt x="172" y="190"/>
                </a:cubicBezTo>
                <a:lnTo>
                  <a:pt x="172" y="172"/>
                </a:lnTo>
                <a:close/>
              </a:path>
            </a:pathLst>
          </a:cu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2" name="Freeform 29"/>
          <p:cNvSpPr/>
          <p:nvPr/>
        </p:nvSpPr>
        <p:spPr bwMode="auto">
          <a:xfrm>
            <a:off x="5273528" y="2977331"/>
            <a:ext cx="2739275" cy="2530907"/>
          </a:xfrm>
          <a:custGeom>
            <a:avLst/>
            <a:gdLst>
              <a:gd name="T0" fmla="*/ 395 w 446"/>
              <a:gd name="T1" fmla="*/ 395 h 413"/>
              <a:gd name="T2" fmla="*/ 116 w 446"/>
              <a:gd name="T3" fmla="*/ 279 h 413"/>
              <a:gd name="T4" fmla="*/ 0 w 446"/>
              <a:gd name="T5" fmla="*/ 0 h 413"/>
              <a:gd name="T6" fmla="*/ 23 w 446"/>
              <a:gd name="T7" fmla="*/ 0 h 413"/>
              <a:gd name="T8" fmla="*/ 132 w 446"/>
              <a:gd name="T9" fmla="*/ 263 h 413"/>
              <a:gd name="T10" fmla="*/ 395 w 446"/>
              <a:gd name="T11" fmla="*/ 373 h 413"/>
              <a:gd name="T12" fmla="*/ 395 w 446"/>
              <a:gd name="T13" fmla="*/ 355 h 413"/>
              <a:gd name="T14" fmla="*/ 446 w 446"/>
              <a:gd name="T15" fmla="*/ 385 h 413"/>
              <a:gd name="T16" fmla="*/ 395 w 446"/>
              <a:gd name="T17" fmla="*/ 413 h 413"/>
              <a:gd name="T18" fmla="*/ 395 w 446"/>
              <a:gd name="T19" fmla="*/ 3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6" h="413">
                <a:moveTo>
                  <a:pt x="395" y="395"/>
                </a:moveTo>
                <a:cubicBezTo>
                  <a:pt x="286" y="395"/>
                  <a:pt x="187" y="351"/>
                  <a:pt x="116" y="279"/>
                </a:cubicBezTo>
                <a:cubicBezTo>
                  <a:pt x="44" y="208"/>
                  <a:pt x="0" y="109"/>
                  <a:pt x="0" y="0"/>
                </a:cubicBezTo>
                <a:cubicBezTo>
                  <a:pt x="23" y="0"/>
                  <a:pt x="23" y="0"/>
                  <a:pt x="23" y="0"/>
                </a:cubicBezTo>
                <a:cubicBezTo>
                  <a:pt x="23" y="103"/>
                  <a:pt x="64" y="196"/>
                  <a:pt x="132" y="263"/>
                </a:cubicBezTo>
                <a:cubicBezTo>
                  <a:pt x="199" y="331"/>
                  <a:pt x="292" y="372"/>
                  <a:pt x="395" y="373"/>
                </a:cubicBezTo>
                <a:cubicBezTo>
                  <a:pt x="395" y="355"/>
                  <a:pt x="395" y="355"/>
                  <a:pt x="395" y="355"/>
                </a:cubicBezTo>
                <a:cubicBezTo>
                  <a:pt x="446" y="385"/>
                  <a:pt x="446" y="385"/>
                  <a:pt x="446" y="385"/>
                </a:cubicBezTo>
                <a:cubicBezTo>
                  <a:pt x="395" y="413"/>
                  <a:pt x="395" y="413"/>
                  <a:pt x="395" y="413"/>
                </a:cubicBezTo>
                <a:lnTo>
                  <a:pt x="395" y="395"/>
                </a:lnTo>
                <a:close/>
              </a:path>
            </a:pathLst>
          </a:custGeom>
          <a:solidFill>
            <a:schemeClr val="accent1">
              <a:lumMod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6" name="Freeform 24"/>
          <p:cNvSpPr>
            <a:spLocks noEditPoints="1"/>
          </p:cNvSpPr>
          <p:nvPr/>
        </p:nvSpPr>
        <p:spPr bwMode="auto">
          <a:xfrm>
            <a:off x="6556333" y="2757306"/>
            <a:ext cx="288756" cy="287839"/>
          </a:xfrm>
          <a:custGeom>
            <a:avLst/>
            <a:gdLst>
              <a:gd name="T0" fmla="*/ 23 w 47"/>
              <a:gd name="T1" fmla="*/ 0 h 47"/>
              <a:gd name="T2" fmla="*/ 47 w 47"/>
              <a:gd name="T3" fmla="*/ 24 h 47"/>
              <a:gd name="T4" fmla="*/ 23 w 47"/>
              <a:gd name="T5" fmla="*/ 47 h 47"/>
              <a:gd name="T6" fmla="*/ 0 w 47"/>
              <a:gd name="T7" fmla="*/ 24 h 47"/>
              <a:gd name="T8" fmla="*/ 23 w 47"/>
              <a:gd name="T9" fmla="*/ 0 h 47"/>
              <a:gd name="T10" fmla="*/ 23 w 47"/>
              <a:gd name="T11" fmla="*/ 15 h 47"/>
              <a:gd name="T12" fmla="*/ 15 w 47"/>
              <a:gd name="T13" fmla="*/ 24 h 47"/>
              <a:gd name="T14" fmla="*/ 23 w 47"/>
              <a:gd name="T15" fmla="*/ 32 h 47"/>
              <a:gd name="T16" fmla="*/ 32 w 47"/>
              <a:gd name="T17" fmla="*/ 24 h 47"/>
              <a:gd name="T18" fmla="*/ 23 w 47"/>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7" h="47">
                <a:moveTo>
                  <a:pt x="23" y="0"/>
                </a:moveTo>
                <a:cubicBezTo>
                  <a:pt x="36" y="0"/>
                  <a:pt x="47" y="11"/>
                  <a:pt x="47" y="24"/>
                </a:cubicBezTo>
                <a:cubicBezTo>
                  <a:pt x="47" y="37"/>
                  <a:pt x="36" y="47"/>
                  <a:pt x="23" y="47"/>
                </a:cubicBezTo>
                <a:cubicBezTo>
                  <a:pt x="10" y="47"/>
                  <a:pt x="0" y="37"/>
                  <a:pt x="0" y="24"/>
                </a:cubicBezTo>
                <a:cubicBezTo>
                  <a:pt x="0" y="11"/>
                  <a:pt x="10" y="0"/>
                  <a:pt x="23" y="0"/>
                </a:cubicBezTo>
                <a:close/>
                <a:moveTo>
                  <a:pt x="23" y="15"/>
                </a:moveTo>
                <a:cubicBezTo>
                  <a:pt x="19" y="15"/>
                  <a:pt x="15" y="19"/>
                  <a:pt x="15" y="24"/>
                </a:cubicBezTo>
                <a:cubicBezTo>
                  <a:pt x="15" y="28"/>
                  <a:pt x="19" y="32"/>
                  <a:pt x="23" y="32"/>
                </a:cubicBezTo>
                <a:cubicBezTo>
                  <a:pt x="28" y="32"/>
                  <a:pt x="32" y="28"/>
                  <a:pt x="32" y="24"/>
                </a:cubicBezTo>
                <a:cubicBezTo>
                  <a:pt x="32" y="19"/>
                  <a:pt x="28" y="15"/>
                  <a:pt x="23" y="15"/>
                </a:cubicBezTo>
                <a:close/>
              </a:path>
            </a:pathLst>
          </a:custGeom>
          <a:solidFill>
            <a:schemeClr val="tx2"/>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18" name="Freeform 26"/>
          <p:cNvSpPr>
            <a:spLocks noEditPoints="1"/>
          </p:cNvSpPr>
          <p:nvPr/>
        </p:nvSpPr>
        <p:spPr bwMode="auto">
          <a:xfrm>
            <a:off x="5145246" y="2757306"/>
            <a:ext cx="293958" cy="287839"/>
          </a:xfrm>
          <a:custGeom>
            <a:avLst/>
            <a:gdLst>
              <a:gd name="T0" fmla="*/ 24 w 48"/>
              <a:gd name="T1" fmla="*/ 0 h 47"/>
              <a:gd name="T2" fmla="*/ 48 w 48"/>
              <a:gd name="T3" fmla="*/ 24 h 47"/>
              <a:gd name="T4" fmla="*/ 24 w 48"/>
              <a:gd name="T5" fmla="*/ 47 h 47"/>
              <a:gd name="T6" fmla="*/ 0 w 48"/>
              <a:gd name="T7" fmla="*/ 24 h 47"/>
              <a:gd name="T8" fmla="*/ 24 w 48"/>
              <a:gd name="T9" fmla="*/ 0 h 47"/>
              <a:gd name="T10" fmla="*/ 24 w 48"/>
              <a:gd name="T11" fmla="*/ 15 h 47"/>
              <a:gd name="T12" fmla="*/ 15 w 48"/>
              <a:gd name="T13" fmla="*/ 24 h 47"/>
              <a:gd name="T14" fmla="*/ 24 w 48"/>
              <a:gd name="T15" fmla="*/ 32 h 47"/>
              <a:gd name="T16" fmla="*/ 32 w 48"/>
              <a:gd name="T17" fmla="*/ 24 h 47"/>
              <a:gd name="T18" fmla="*/ 24 w 48"/>
              <a:gd name="T19" fmla="*/ 15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7">
                <a:moveTo>
                  <a:pt x="24" y="0"/>
                </a:moveTo>
                <a:cubicBezTo>
                  <a:pt x="37" y="0"/>
                  <a:pt x="48" y="11"/>
                  <a:pt x="48" y="24"/>
                </a:cubicBezTo>
                <a:cubicBezTo>
                  <a:pt x="48" y="37"/>
                  <a:pt x="37" y="47"/>
                  <a:pt x="24" y="47"/>
                </a:cubicBezTo>
                <a:cubicBezTo>
                  <a:pt x="11" y="47"/>
                  <a:pt x="0" y="37"/>
                  <a:pt x="0" y="24"/>
                </a:cubicBezTo>
                <a:cubicBezTo>
                  <a:pt x="0" y="11"/>
                  <a:pt x="11" y="0"/>
                  <a:pt x="24" y="0"/>
                </a:cubicBezTo>
                <a:close/>
                <a:moveTo>
                  <a:pt x="24" y="15"/>
                </a:moveTo>
                <a:cubicBezTo>
                  <a:pt x="19" y="15"/>
                  <a:pt x="15" y="19"/>
                  <a:pt x="15" y="24"/>
                </a:cubicBezTo>
                <a:cubicBezTo>
                  <a:pt x="15" y="28"/>
                  <a:pt x="19" y="32"/>
                  <a:pt x="24" y="32"/>
                </a:cubicBezTo>
                <a:cubicBezTo>
                  <a:pt x="29" y="32"/>
                  <a:pt x="32" y="28"/>
                  <a:pt x="32" y="24"/>
                </a:cubicBezTo>
                <a:cubicBezTo>
                  <a:pt x="32" y="19"/>
                  <a:pt x="29" y="15"/>
                  <a:pt x="24" y="15"/>
                </a:cubicBezTo>
                <a:close/>
              </a:path>
            </a:pathLst>
          </a:custGeom>
          <a:solidFill>
            <a:srgbClr val="1F4E79"/>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latin typeface="微软雅黑" panose="020B0503020204020204" pitchFamily="34" charset="-122"/>
              <a:ea typeface="微软雅黑" panose="020B0503020204020204" pitchFamily="34" charset="-122"/>
            </a:endParaRPr>
          </a:p>
        </p:txBody>
      </p:sp>
      <p:sp>
        <p:nvSpPr>
          <p:cNvPr id="2" name="TextBox 35"/>
          <p:cNvSpPr txBox="1">
            <a:spLocks noChangeArrowheads="1"/>
          </p:cNvSpPr>
          <p:nvPr/>
        </p:nvSpPr>
        <p:spPr bwMode="auto">
          <a:xfrm>
            <a:off x="405765" y="1906905"/>
            <a:ext cx="4290060" cy="4506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spcBef>
                <a:spcPct val="0"/>
              </a:spcBef>
              <a:buFont typeface="Wingdings" panose="05000000000000000000" charset="0"/>
              <a:buChar char="Ø"/>
            </a:pPr>
            <a:r>
              <a:rPr lang="zh-CN" altLang="en-US" sz="2400" dirty="0">
                <a:solidFill>
                  <a:schemeClr val="tx1"/>
                </a:solidFill>
                <a:latin typeface="微软雅黑" panose="020B0503020204020204" pitchFamily="34" charset="-122"/>
                <a:ea typeface="微软雅黑" panose="020B0503020204020204" pitchFamily="34" charset="-122"/>
              </a:rPr>
              <a:t>分类是一个有指导的学习过程，也是网络信息内容过滤中的一个重要技术方法</a:t>
            </a:r>
          </a:p>
          <a:p>
            <a:pPr indent="0">
              <a:spcBef>
                <a:spcPct val="0"/>
              </a:spcBef>
              <a:buFont typeface="Wingdings" panose="05000000000000000000" charset="0"/>
              <a:buNone/>
            </a:pPr>
            <a:endParaRPr lang="zh-CN" altLang="en-US" sz="2400" dirty="0">
              <a:solidFill>
                <a:schemeClr val="tx1"/>
              </a:solidFill>
              <a:latin typeface="微软雅黑" panose="020B0503020204020204" pitchFamily="34" charset="-122"/>
              <a:ea typeface="微软雅黑" panose="020B0503020204020204" pitchFamily="34" charset="-122"/>
            </a:endParaRPr>
          </a:p>
          <a:p>
            <a:pPr indent="0">
              <a:spcBef>
                <a:spcPct val="0"/>
              </a:spcBef>
              <a:buFont typeface="Wingdings" panose="05000000000000000000" charset="0"/>
              <a:buNone/>
            </a:pPr>
            <a:endParaRPr lang="zh-CN" altLang="en-US" sz="2400" dirty="0">
              <a:solidFill>
                <a:schemeClr val="tx1"/>
              </a:solidFill>
              <a:latin typeface="微软雅黑" panose="020B0503020204020204" pitchFamily="34" charset="-122"/>
              <a:ea typeface="微软雅黑" panose="020B0503020204020204" pitchFamily="34" charset="-122"/>
            </a:endParaRPr>
          </a:p>
          <a:p>
            <a:pPr marL="285750" indent="-285750">
              <a:spcBef>
                <a:spcPct val="0"/>
              </a:spcBef>
              <a:buFont typeface="Wingdings" panose="05000000000000000000" charset="0"/>
              <a:buChar char="Ø"/>
            </a:pPr>
            <a:r>
              <a:rPr lang="zh-CN" altLang="en-US" sz="2400" dirty="0">
                <a:solidFill>
                  <a:schemeClr val="tx1"/>
                </a:solidFill>
                <a:latin typeface="微软雅黑" panose="020B0503020204020204" pitchFamily="34" charset="-122"/>
                <a:ea typeface="微软雅黑" panose="020B0503020204020204" pitchFamily="34" charset="-122"/>
              </a:rPr>
              <a:t>基于内容的文本过滤在不考虑学习和自适应能力时是一个分类过程</a:t>
            </a:r>
          </a:p>
          <a:p>
            <a:pPr indent="0">
              <a:spcBef>
                <a:spcPct val="0"/>
              </a:spcBef>
              <a:buFont typeface="Wingdings" panose="05000000000000000000" charset="0"/>
              <a:buNone/>
            </a:pPr>
            <a:endParaRPr lang="zh-CN" altLang="en-US" sz="2400" dirty="0">
              <a:solidFill>
                <a:schemeClr val="tx1"/>
              </a:solidFill>
              <a:latin typeface="微软雅黑" panose="020B0503020204020204" pitchFamily="34" charset="-122"/>
              <a:ea typeface="微软雅黑" panose="020B0503020204020204" pitchFamily="34" charset="-122"/>
            </a:endParaRPr>
          </a:p>
          <a:p>
            <a:pPr indent="0">
              <a:spcBef>
                <a:spcPct val="0"/>
              </a:spcBef>
              <a:buFont typeface="Wingdings" panose="05000000000000000000" charset="0"/>
              <a:buNone/>
            </a:pPr>
            <a:endParaRPr lang="zh-CN" altLang="en-US" sz="2400" dirty="0">
              <a:solidFill>
                <a:schemeClr val="tx1"/>
              </a:solidFill>
              <a:latin typeface="微软雅黑" panose="020B0503020204020204" pitchFamily="34" charset="-122"/>
              <a:ea typeface="微软雅黑" panose="020B0503020204020204" pitchFamily="34" charset="-122"/>
            </a:endParaRPr>
          </a:p>
          <a:p>
            <a:pPr marL="285750" indent="-285750">
              <a:spcBef>
                <a:spcPct val="0"/>
              </a:spcBef>
              <a:buFont typeface="Wingdings" panose="05000000000000000000" charset="0"/>
              <a:buChar char="Ø"/>
            </a:pPr>
            <a:r>
              <a:rPr lang="zh-CN" altLang="en-US" sz="2400" dirty="0">
                <a:solidFill>
                  <a:schemeClr val="tx1"/>
                </a:solidFill>
                <a:latin typeface="微软雅黑" panose="020B0503020204020204" pitchFamily="34" charset="-122"/>
                <a:ea typeface="微软雅黑" panose="020B0503020204020204" pitchFamily="34" charset="-122"/>
              </a:rPr>
              <a:t>过滤算法的选择是影响文本过滤效果好坏的重要因素</a:t>
            </a:r>
          </a:p>
        </p:txBody>
      </p:sp>
      <p:sp>
        <p:nvSpPr>
          <p:cNvPr id="4" name="文本框 3"/>
          <p:cNvSpPr txBox="1"/>
          <p:nvPr/>
        </p:nvSpPr>
        <p:spPr>
          <a:xfrm>
            <a:off x="8424545" y="3684905"/>
            <a:ext cx="1819275" cy="548640"/>
          </a:xfrm>
          <a:prstGeom prst="rect">
            <a:avLst/>
          </a:prstGeom>
          <a:noFill/>
          <a:ln w="9525">
            <a:noFill/>
          </a:ln>
        </p:spPr>
        <p:txBody>
          <a:bodyPr wrap="square">
            <a:spAutoFit/>
          </a:bodyPr>
          <a:lstStyle/>
          <a:p>
            <a:pPr marL="0" indent="0" algn="l"/>
            <a:r>
              <a:rPr lang="zh-CN" altLang="en-US" sz="2800">
                <a:solidFill>
                  <a:srgbClr val="44546A"/>
                </a:solidFill>
                <a:latin typeface="微软雅黑" panose="020B0503020204020204" pitchFamily="34" charset="-122"/>
                <a:ea typeface="微软雅黑" panose="020B0503020204020204" pitchFamily="34" charset="-122"/>
              </a:rPr>
              <a:t>统计方法</a:t>
            </a:r>
          </a:p>
        </p:txBody>
      </p:sp>
      <p:sp>
        <p:nvSpPr>
          <p:cNvPr id="5" name="文本框 4"/>
          <p:cNvSpPr txBox="1"/>
          <p:nvPr/>
        </p:nvSpPr>
        <p:spPr>
          <a:xfrm>
            <a:off x="8424545" y="5101590"/>
            <a:ext cx="1819275" cy="548640"/>
          </a:xfrm>
          <a:prstGeom prst="rect">
            <a:avLst/>
          </a:prstGeom>
          <a:noFill/>
          <a:ln w="9525">
            <a:noFill/>
          </a:ln>
        </p:spPr>
        <p:txBody>
          <a:bodyPr wrap="square">
            <a:spAutoFit/>
          </a:bodyPr>
          <a:lstStyle/>
          <a:p>
            <a:pPr marL="0" indent="0" algn="l"/>
            <a:r>
              <a:rPr lang="zh-CN" altLang="en-US" sz="2800">
                <a:solidFill>
                  <a:srgbClr val="1F4E79"/>
                </a:solidFill>
                <a:latin typeface="微软雅黑" panose="020B0503020204020204" pitchFamily="34" charset="-122"/>
                <a:ea typeface="微软雅黑" panose="020B0503020204020204" pitchFamily="34" charset="-122"/>
              </a:rPr>
              <a:t>逻辑方法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right)">
                                      <p:cBhvr>
                                        <p:cTn id="13" dur="500"/>
                                        <p:tgtEl>
                                          <p:spTgt spid="9"/>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6"/>
                                        </p:tgtEl>
                                        <p:attrNameLst>
                                          <p:attrName>style.visibility</p:attrName>
                                        </p:attrNameLst>
                                      </p:cBhvr>
                                      <p:to>
                                        <p:strVal val="visible"/>
                                      </p:to>
                                    </p:set>
                                    <p:anim calcmode="lin" valueType="num">
                                      <p:cBhvr>
                                        <p:cTn id="17" dur="500" fill="hold"/>
                                        <p:tgtEl>
                                          <p:spTgt spid="16"/>
                                        </p:tgtEl>
                                        <p:attrNameLst>
                                          <p:attrName>ppt_w</p:attrName>
                                        </p:attrNameLst>
                                      </p:cBhvr>
                                      <p:tavLst>
                                        <p:tav tm="0">
                                          <p:val>
                                            <p:fltVal val="0"/>
                                          </p:val>
                                        </p:tav>
                                        <p:tav tm="100000">
                                          <p:val>
                                            <p:strVal val="#ppt_w"/>
                                          </p:val>
                                        </p:tav>
                                      </p:tavLst>
                                    </p:anim>
                                    <p:anim calcmode="lin" valueType="num">
                                      <p:cBhvr>
                                        <p:cTn id="18" dur="500" fill="hold"/>
                                        <p:tgtEl>
                                          <p:spTgt spid="16"/>
                                        </p:tgtEl>
                                        <p:attrNameLst>
                                          <p:attrName>ppt_h</p:attrName>
                                        </p:attrNameLst>
                                      </p:cBhvr>
                                      <p:tavLst>
                                        <p:tav tm="0">
                                          <p:val>
                                            <p:fltVal val="0"/>
                                          </p:val>
                                        </p:tav>
                                        <p:tav tm="100000">
                                          <p:val>
                                            <p:strVal val="#ppt_h"/>
                                          </p:val>
                                        </p:tav>
                                      </p:tavLst>
                                    </p:anim>
                                    <p:animEffect transition="in" filter="fade">
                                      <p:cBhvr>
                                        <p:cTn id="19" dur="500"/>
                                        <p:tgtEl>
                                          <p:spTgt spid="16"/>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500" fill="hold"/>
                                        <p:tgtEl>
                                          <p:spTgt spid="18"/>
                                        </p:tgtEl>
                                        <p:attrNameLst>
                                          <p:attrName>ppt_w</p:attrName>
                                        </p:attrNameLst>
                                      </p:cBhvr>
                                      <p:tavLst>
                                        <p:tav tm="0">
                                          <p:val>
                                            <p:fltVal val="0"/>
                                          </p:val>
                                        </p:tav>
                                        <p:tav tm="100000">
                                          <p:val>
                                            <p:strVal val="#ppt_w"/>
                                          </p:val>
                                        </p:tav>
                                      </p:tavLst>
                                    </p:anim>
                                    <p:anim calcmode="lin" valueType="num">
                                      <p:cBhvr>
                                        <p:cTn id="24" dur="500" fill="hold"/>
                                        <p:tgtEl>
                                          <p:spTgt spid="18"/>
                                        </p:tgtEl>
                                        <p:attrNameLst>
                                          <p:attrName>ppt_h</p:attrName>
                                        </p:attrNameLst>
                                      </p:cBhvr>
                                      <p:tavLst>
                                        <p:tav tm="0">
                                          <p:val>
                                            <p:fltVal val="0"/>
                                          </p:val>
                                        </p:tav>
                                        <p:tav tm="100000">
                                          <p:val>
                                            <p:strVal val="#ppt_h"/>
                                          </p:val>
                                        </p:tav>
                                      </p:tavLst>
                                    </p:anim>
                                    <p:animEffect transition="in" filter="fade">
                                      <p:cBhvr>
                                        <p:cTn id="25" dur="500"/>
                                        <p:tgtEl>
                                          <p:spTgt spid="18"/>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up)">
                                      <p:cBhvr>
                                        <p:cTn id="29" dur="500"/>
                                        <p:tgtEl>
                                          <p:spTgt spid="10"/>
                                        </p:tgtEl>
                                      </p:cBhvr>
                                    </p:animEffect>
                                  </p:childTnLst>
                                </p:cTn>
                              </p:par>
                            </p:childTnLst>
                          </p:cTn>
                        </p:par>
                        <p:par>
                          <p:cTn id="30" fill="hold">
                            <p:stCondLst>
                              <p:cond delay="2500"/>
                            </p:stCondLst>
                            <p:childTnLst>
                              <p:par>
                                <p:cTn id="31" presetID="22" presetClass="entr" presetSubtype="1"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wipe(up)">
                                      <p:cBhvr>
                                        <p:cTn id="33" dur="500"/>
                                        <p:tgtEl>
                                          <p:spTgt spid="12"/>
                                        </p:tgtEl>
                                      </p:cBhvr>
                                    </p:animEffect>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1+#ppt_w/2"/>
                                          </p:val>
                                        </p:tav>
                                        <p:tav tm="100000">
                                          <p:val>
                                            <p:strVal val="#ppt_x"/>
                                          </p:val>
                                        </p:tav>
                                      </p:tavLst>
                                    </p:anim>
                                    <p:anim calcmode="lin" valueType="num">
                                      <p:cBhvr additive="base">
                                        <p:cTn id="3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2" grpId="0" bldLvl="0" animBg="1"/>
      <p:bldP spid="16" grpId="0" bldLvl="0" animBg="1"/>
      <p:bldP spid="18" grpId="0" bldLvl="0" animBg="1"/>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组合 84"/>
          <p:cNvGrpSpPr/>
          <p:nvPr/>
        </p:nvGrpSpPr>
        <p:grpSpPr>
          <a:xfrm>
            <a:off x="609116" y="261257"/>
            <a:ext cx="1214822" cy="760080"/>
            <a:chOff x="1922078" y="0"/>
            <a:chExt cx="8347844" cy="3447438"/>
          </a:xfrm>
        </p:grpSpPr>
        <p:grpSp>
          <p:nvGrpSpPr>
            <p:cNvPr id="86" name="组合 85"/>
            <p:cNvGrpSpPr/>
            <p:nvPr/>
          </p:nvGrpSpPr>
          <p:grpSpPr>
            <a:xfrm rot="20997101">
              <a:off x="5080902" y="0"/>
              <a:ext cx="659781" cy="793569"/>
              <a:chOff x="9397113" y="1572484"/>
              <a:chExt cx="739439" cy="900000"/>
            </a:xfrm>
          </p:grpSpPr>
          <p:pic>
            <p:nvPicPr>
              <p:cNvPr id="144" name="图片 143"/>
              <p:cNvPicPr>
                <a:picLocks noChangeAspect="1"/>
              </p:cNvPicPr>
              <p:nvPr/>
            </p:nvPicPr>
            <p:blipFill rotWithShape="1">
              <a:blip r:embed="rId2" cstate="print">
                <a:extLst>
                  <a:ext uri="{28A0092B-C50C-407E-A947-70E740481C1C}">
                    <a14:useLocalDpi xmlns:a14="http://schemas.microsoft.com/office/drawing/2010/main" val="0"/>
                  </a:ext>
                </a:extLst>
              </a:blip>
              <a:srcRect l="7621" t="-1409" r="6212" b="16890"/>
              <a:stretch>
                <a:fillRect/>
              </a:stretch>
            </p:blipFill>
            <p:spPr>
              <a:xfrm>
                <a:off x="9402521" y="1678027"/>
                <a:ext cx="734031" cy="720000"/>
              </a:xfrm>
              <a:prstGeom prst="rect">
                <a:avLst/>
              </a:prstGeom>
            </p:spPr>
          </p:pic>
          <p:sp>
            <p:nvSpPr>
              <p:cNvPr id="145" name="椭圆 144"/>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rot="2455872">
              <a:off x="9009447" y="1071465"/>
              <a:ext cx="659781" cy="793569"/>
              <a:chOff x="8752405" y="680495"/>
              <a:chExt cx="739439" cy="900000"/>
            </a:xfrm>
          </p:grpSpPr>
          <p:pic>
            <p:nvPicPr>
              <p:cNvPr id="142" name="图片 141"/>
              <p:cNvPicPr>
                <a:picLocks noChangeAspect="1"/>
              </p:cNvPicPr>
              <p:nvPr/>
            </p:nvPicPr>
            <p:blipFill rotWithShape="1">
              <a:blip r:embed="rId3" cstate="print">
                <a:extLst>
                  <a:ext uri="{28A0092B-C50C-407E-A947-70E740481C1C}">
                    <a14:useLocalDpi xmlns:a14="http://schemas.microsoft.com/office/drawing/2010/main" val="0"/>
                  </a:ext>
                </a:extLst>
              </a:blip>
              <a:srcRect l="16849" r="13873" b="27651"/>
              <a:stretch>
                <a:fillRect/>
              </a:stretch>
            </p:blipFill>
            <p:spPr>
              <a:xfrm>
                <a:off x="8771844" y="740799"/>
                <a:ext cx="720000" cy="751928"/>
              </a:xfrm>
              <a:prstGeom prst="rect">
                <a:avLst/>
              </a:prstGeom>
            </p:spPr>
          </p:pic>
          <p:sp>
            <p:nvSpPr>
              <p:cNvPr id="143" name="椭圆 142"/>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rot="20539373">
              <a:off x="4239050" y="1051458"/>
              <a:ext cx="642436" cy="793569"/>
              <a:chOff x="7798300" y="2128176"/>
              <a:chExt cx="720000" cy="900000"/>
            </a:xfrm>
          </p:grpSpPr>
          <p:pic>
            <p:nvPicPr>
              <p:cNvPr id="140" name="图片 139"/>
              <p:cNvPicPr>
                <a:picLocks noChangeAspect="1"/>
              </p:cNvPicPr>
              <p:nvPr/>
            </p:nvPicPr>
            <p:blipFill rotWithShape="1">
              <a:blip r:embed="rId4" cstate="print">
                <a:extLst>
                  <a:ext uri="{28A0092B-C50C-407E-A947-70E740481C1C}">
                    <a14:useLocalDpi xmlns:a14="http://schemas.microsoft.com/office/drawing/2010/main" val="0"/>
                  </a:ext>
                </a:extLst>
              </a:blip>
              <a:srcRect l="17059" t="11812" r="20535" b="18535"/>
              <a:stretch>
                <a:fillRect/>
              </a:stretch>
            </p:blipFill>
            <p:spPr>
              <a:xfrm>
                <a:off x="7835765" y="2190111"/>
                <a:ext cx="645071" cy="720000"/>
              </a:xfrm>
              <a:prstGeom prst="rect">
                <a:avLst/>
              </a:prstGeom>
            </p:spPr>
          </p:pic>
          <p:sp>
            <p:nvSpPr>
              <p:cNvPr id="141" name="椭圆 140"/>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rot="622440">
              <a:off x="6257266" y="1278812"/>
              <a:ext cx="643355" cy="793569"/>
              <a:chOff x="5457544" y="2382484"/>
              <a:chExt cx="721030" cy="900000"/>
            </a:xfrm>
          </p:grpSpPr>
          <p:pic>
            <p:nvPicPr>
              <p:cNvPr id="138" name="图片 1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139" name="椭圆 138"/>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0" name="组合 89"/>
            <p:cNvGrpSpPr/>
            <p:nvPr/>
          </p:nvGrpSpPr>
          <p:grpSpPr>
            <a:xfrm rot="713899">
              <a:off x="6982111" y="246490"/>
              <a:ext cx="642436" cy="811512"/>
              <a:chOff x="2594245" y="3143107"/>
              <a:chExt cx="720000" cy="920349"/>
            </a:xfrm>
          </p:grpSpPr>
          <p:pic>
            <p:nvPicPr>
              <p:cNvPr id="136" name="图片 135"/>
              <p:cNvPicPr>
                <a:picLocks noChangeAspect="1"/>
              </p:cNvPicPr>
              <p:nvPr/>
            </p:nvPicPr>
            <p:blipFill rotWithShape="1">
              <a:blip r:embed="rId6" cstate="print">
                <a:extLst>
                  <a:ext uri="{28A0092B-C50C-407E-A947-70E740481C1C}">
                    <a14:useLocalDpi xmlns:a14="http://schemas.microsoft.com/office/drawing/2010/main" val="0"/>
                  </a:ext>
                </a:extLst>
              </a:blip>
              <a:srcRect l="17103" r="18740" b="27941"/>
              <a:stretch>
                <a:fillRect/>
              </a:stretch>
            </p:blipFill>
            <p:spPr>
              <a:xfrm>
                <a:off x="2624542" y="3143107"/>
                <a:ext cx="641048" cy="720000"/>
              </a:xfrm>
              <a:prstGeom prst="rect">
                <a:avLst/>
              </a:prstGeom>
            </p:spPr>
          </p:pic>
          <p:sp>
            <p:nvSpPr>
              <p:cNvPr id="137" name="椭圆 136"/>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rot="20351331">
              <a:off x="2986611" y="357756"/>
              <a:ext cx="642436" cy="793569"/>
              <a:chOff x="3277182" y="773323"/>
              <a:chExt cx="720000" cy="900000"/>
            </a:xfrm>
          </p:grpSpPr>
          <p:sp>
            <p:nvSpPr>
              <p:cNvPr id="134" name="椭圆 133"/>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5" name="图片 1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92" name="组合 91"/>
            <p:cNvGrpSpPr/>
            <p:nvPr/>
          </p:nvGrpSpPr>
          <p:grpSpPr>
            <a:xfrm rot="1912890">
              <a:off x="7930945" y="1382649"/>
              <a:ext cx="648427" cy="793569"/>
              <a:chOff x="5384758" y="1250900"/>
              <a:chExt cx="726714" cy="900000"/>
            </a:xfrm>
          </p:grpSpPr>
          <p:sp>
            <p:nvSpPr>
              <p:cNvPr id="132" name="椭圆 131"/>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3" name="图片 1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93" name="组合 92"/>
            <p:cNvGrpSpPr/>
            <p:nvPr/>
          </p:nvGrpSpPr>
          <p:grpSpPr>
            <a:xfrm rot="1354213">
              <a:off x="7092076" y="1228721"/>
              <a:ext cx="642436" cy="793569"/>
              <a:chOff x="3639753" y="2488176"/>
              <a:chExt cx="720000" cy="900000"/>
            </a:xfrm>
          </p:grpSpPr>
          <p:sp>
            <p:nvSpPr>
              <p:cNvPr id="130" name="椭圆 129"/>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1" name="图片 1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94" name="组合 93"/>
            <p:cNvGrpSpPr/>
            <p:nvPr/>
          </p:nvGrpSpPr>
          <p:grpSpPr>
            <a:xfrm rot="19874646">
              <a:off x="3552291" y="1752953"/>
              <a:ext cx="647730" cy="793569"/>
              <a:chOff x="4707387" y="271511"/>
              <a:chExt cx="725933" cy="900000"/>
            </a:xfrm>
          </p:grpSpPr>
          <p:sp>
            <p:nvSpPr>
              <p:cNvPr id="128" name="椭圆 127"/>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9" name="图片 1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95" name="组合 94"/>
            <p:cNvGrpSpPr/>
            <p:nvPr/>
          </p:nvGrpSpPr>
          <p:grpSpPr>
            <a:xfrm>
              <a:off x="5902457" y="519563"/>
              <a:ext cx="647456" cy="793569"/>
              <a:chOff x="4355614" y="1671769"/>
              <a:chExt cx="725626" cy="900000"/>
            </a:xfrm>
          </p:grpSpPr>
          <p:sp>
            <p:nvSpPr>
              <p:cNvPr id="126" name="椭圆 125"/>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7" name="图片 1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96" name="组合 95"/>
            <p:cNvGrpSpPr/>
            <p:nvPr/>
          </p:nvGrpSpPr>
          <p:grpSpPr>
            <a:xfrm rot="3261331">
              <a:off x="8178834" y="2216888"/>
              <a:ext cx="645495" cy="803045"/>
              <a:chOff x="6534782" y="2204846"/>
              <a:chExt cx="732066" cy="900000"/>
            </a:xfrm>
          </p:grpSpPr>
          <p:sp>
            <p:nvSpPr>
              <p:cNvPr id="124" name="椭圆 123"/>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5" name="图片 1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97" name="组合 96"/>
            <p:cNvGrpSpPr/>
            <p:nvPr/>
          </p:nvGrpSpPr>
          <p:grpSpPr>
            <a:xfrm rot="1881527">
              <a:off x="8180043" y="493339"/>
              <a:ext cx="646830" cy="793569"/>
              <a:chOff x="5993772" y="258109"/>
              <a:chExt cx="724925" cy="900000"/>
            </a:xfrm>
          </p:grpSpPr>
          <p:sp>
            <p:nvSpPr>
              <p:cNvPr id="122" name="椭圆 121"/>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3" name="图片 12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98" name="组合 97"/>
            <p:cNvGrpSpPr/>
            <p:nvPr/>
          </p:nvGrpSpPr>
          <p:grpSpPr>
            <a:xfrm rot="3066563">
              <a:off x="9550518" y="2274810"/>
              <a:ext cx="635764" cy="803045"/>
              <a:chOff x="8806213" y="2910111"/>
              <a:chExt cx="721030" cy="900000"/>
            </a:xfrm>
          </p:grpSpPr>
          <p:sp>
            <p:nvSpPr>
              <p:cNvPr id="120" name="椭圆 119"/>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1" name="图片 12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99" name="组合 98"/>
            <p:cNvGrpSpPr/>
            <p:nvPr/>
          </p:nvGrpSpPr>
          <p:grpSpPr>
            <a:xfrm rot="20849518">
              <a:off x="5023848" y="1251597"/>
              <a:ext cx="644890" cy="793569"/>
              <a:chOff x="7330781" y="818297"/>
              <a:chExt cx="722751" cy="900000"/>
            </a:xfrm>
          </p:grpSpPr>
          <p:sp>
            <p:nvSpPr>
              <p:cNvPr id="118" name="椭圆 117"/>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9" name="图片 11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100" name="组合 99"/>
            <p:cNvGrpSpPr/>
            <p:nvPr/>
          </p:nvGrpSpPr>
          <p:grpSpPr>
            <a:xfrm rot="19756194">
              <a:off x="1922078" y="1474933"/>
              <a:ext cx="653202" cy="793569"/>
              <a:chOff x="2213446" y="1768419"/>
              <a:chExt cx="732066" cy="900000"/>
            </a:xfrm>
          </p:grpSpPr>
          <p:pic>
            <p:nvPicPr>
              <p:cNvPr id="116" name="图片 11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117" name="椭圆 116"/>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1" name="直接连接符 100"/>
            <p:cNvCxnSpPr>
              <a:stCxn id="128"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17"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34"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41"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45"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26"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18"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9"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37"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30"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2"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32"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43"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20"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24"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6" name="矩形 145"/>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文本框 335"/>
          <p:cNvSpPr txBox="1"/>
          <p:nvPr/>
        </p:nvSpPr>
        <p:spPr>
          <a:xfrm>
            <a:off x="2151737" y="312081"/>
            <a:ext cx="6786880" cy="701040"/>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dirty="0"/>
              <a:t>网络信息内容过滤的主要方法</a:t>
            </a:r>
          </a:p>
        </p:txBody>
      </p:sp>
      <p:grpSp>
        <p:nvGrpSpPr>
          <p:cNvPr id="154" name="组合 153"/>
          <p:cNvGrpSpPr/>
          <p:nvPr/>
        </p:nvGrpSpPr>
        <p:grpSpPr>
          <a:xfrm>
            <a:off x="655309" y="1032131"/>
            <a:ext cx="10477147" cy="66943"/>
            <a:chOff x="655309" y="1032131"/>
            <a:chExt cx="10477147" cy="66943"/>
          </a:xfrm>
        </p:grpSpPr>
        <p:sp>
          <p:nvSpPr>
            <p:cNvPr id="155" name="矩形 154"/>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Group 57"/>
          <p:cNvGrpSpPr/>
          <p:nvPr/>
        </p:nvGrpSpPr>
        <p:grpSpPr>
          <a:xfrm>
            <a:off x="827031" y="2318881"/>
            <a:ext cx="3054563" cy="2712179"/>
            <a:chOff x="5625793" y="1599766"/>
            <a:chExt cx="4594903" cy="4080928"/>
          </a:xfrm>
          <a:solidFill>
            <a:srgbClr val="DC4415"/>
          </a:solidFill>
        </p:grpSpPr>
        <p:grpSp>
          <p:nvGrpSpPr>
            <p:cNvPr id="15" name="Group 58"/>
            <p:cNvGrpSpPr/>
            <p:nvPr/>
          </p:nvGrpSpPr>
          <p:grpSpPr>
            <a:xfrm>
              <a:off x="6191250" y="1599766"/>
              <a:ext cx="3473482" cy="1069614"/>
              <a:chOff x="6191250" y="1599766"/>
              <a:chExt cx="3473482" cy="1069614"/>
            </a:xfrm>
            <a:grpFill/>
          </p:grpSpPr>
          <p:sp>
            <p:nvSpPr>
              <p:cNvPr id="21" name="Freeform 64"/>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9DC3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2" name="Freeform 65"/>
              <p:cNvSpPr/>
              <p:nvPr/>
            </p:nvSpPr>
            <p:spPr bwMode="auto">
              <a:xfrm flipH="1">
                <a:off x="8043101"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 name="Group 59"/>
            <p:cNvGrpSpPr/>
            <p:nvPr/>
          </p:nvGrpSpPr>
          <p:grpSpPr>
            <a:xfrm flipV="1">
              <a:off x="6191251" y="4611080"/>
              <a:ext cx="3473482" cy="1069614"/>
              <a:chOff x="6191251" y="1599766"/>
              <a:chExt cx="3473482" cy="1069614"/>
            </a:xfrm>
            <a:grpFill/>
          </p:grpSpPr>
          <p:sp>
            <p:nvSpPr>
              <p:cNvPr id="19" name="Freeform 62"/>
              <p:cNvSpPr/>
              <p:nvPr/>
            </p:nvSpPr>
            <p:spPr bwMode="auto">
              <a:xfrm>
                <a:off x="6191251"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chemeClr val="accent1">
                  <a:lumMod val="60000"/>
                  <a:lumOff val="4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0" name="Freeform 63"/>
              <p:cNvSpPr/>
              <p:nvPr/>
            </p:nvSpPr>
            <p:spPr bwMode="auto">
              <a:xfrm flipH="1">
                <a:off x="8043102"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7" name="Freeform 60"/>
            <p:cNvSpPr/>
            <p:nvPr/>
          </p:nvSpPr>
          <p:spPr bwMode="auto">
            <a:xfrm rot="17954294">
              <a:off x="5349784"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00B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 name="Freeform 61"/>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solidFill>
              <a:srgbClr val="9DC3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2400"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37" name="Group 101"/>
          <p:cNvGrpSpPr/>
          <p:nvPr/>
        </p:nvGrpSpPr>
        <p:grpSpPr>
          <a:xfrm>
            <a:off x="4515485" y="5927725"/>
            <a:ext cx="390525" cy="365760"/>
            <a:chOff x="8698531" y="3979675"/>
            <a:chExt cx="828966" cy="736049"/>
          </a:xfrm>
          <a:solidFill>
            <a:schemeClr val="tx2"/>
          </a:solidFill>
        </p:grpSpPr>
        <p:sp>
          <p:nvSpPr>
            <p:cNvPr id="38"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39" name="Group 103"/>
            <p:cNvGrpSpPr/>
            <p:nvPr/>
          </p:nvGrpSpPr>
          <p:grpSpPr>
            <a:xfrm>
              <a:off x="8698531" y="3979675"/>
              <a:ext cx="828966" cy="736049"/>
              <a:chOff x="5625794" y="1599766"/>
              <a:chExt cx="4594902" cy="4080930"/>
            </a:xfrm>
            <a:grpFill/>
          </p:grpSpPr>
          <p:grpSp>
            <p:nvGrpSpPr>
              <p:cNvPr id="40" name="Group 104"/>
              <p:cNvGrpSpPr/>
              <p:nvPr/>
            </p:nvGrpSpPr>
            <p:grpSpPr>
              <a:xfrm>
                <a:off x="6191250" y="1599766"/>
                <a:ext cx="3473485" cy="1069614"/>
                <a:chOff x="6191250" y="1599766"/>
                <a:chExt cx="3473485" cy="1069614"/>
              </a:xfrm>
              <a:grpFill/>
            </p:grpSpPr>
            <p:sp>
              <p:nvSpPr>
                <p:cNvPr id="46"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7"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41" name="Group 105"/>
              <p:cNvGrpSpPr/>
              <p:nvPr/>
            </p:nvGrpSpPr>
            <p:grpSpPr>
              <a:xfrm flipV="1">
                <a:off x="6191250" y="4611080"/>
                <a:ext cx="3473483" cy="1069616"/>
                <a:chOff x="6191250" y="1599764"/>
                <a:chExt cx="3473483" cy="1069616"/>
              </a:xfrm>
              <a:grpFill/>
            </p:grpSpPr>
            <p:sp>
              <p:nvSpPr>
                <p:cNvPr id="44"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5"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42"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43"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sp>
        <p:nvSpPr>
          <p:cNvPr id="48" name="Right Brace 112"/>
          <p:cNvSpPr/>
          <p:nvPr/>
        </p:nvSpPr>
        <p:spPr>
          <a:xfrm rot="10800000">
            <a:off x="3851275" y="1459230"/>
            <a:ext cx="427355" cy="4727575"/>
          </a:xfrm>
          <a:prstGeom prst="rightBrace">
            <a:avLst>
              <a:gd name="adj1" fmla="val 47292"/>
              <a:gd name="adj2" fmla="val 50110"/>
            </a:avLst>
          </a:prstGeom>
          <a:ln w="12700">
            <a:solidFill>
              <a:srgbClr val="00B050"/>
            </a:solidFill>
            <a:headEnd type="none"/>
            <a:tailEnd type="none"/>
          </a:ln>
        </p:spPr>
        <p:style>
          <a:lnRef idx="1">
            <a:schemeClr val="accent1"/>
          </a:lnRef>
          <a:fillRef idx="0">
            <a:schemeClr val="accent1"/>
          </a:fillRef>
          <a:effectRef idx="0">
            <a:schemeClr val="accent1"/>
          </a:effectRef>
          <a:fontRef idx="minor">
            <a:schemeClr val="tx1"/>
          </a:fontRef>
        </p:style>
        <p:txBody>
          <a:bodyPr lIns="69896" tIns="34949" rIns="69896" bIns="34949" rtlCol="0" anchor="ctr"/>
          <a:lstStyle/>
          <a:p>
            <a:pPr algn="ctr" defTabSz="699135"/>
            <a:endParaRPr lang="en-US" sz="1350">
              <a:solidFill>
                <a:schemeClr val="accent1"/>
              </a:solidFill>
              <a:latin typeface="微软雅黑" panose="020B0503020204020204" pitchFamily="34" charset="-122"/>
              <a:ea typeface="微软雅黑" panose="020B0503020204020204" pitchFamily="34" charset="-122"/>
            </a:endParaRPr>
          </a:p>
        </p:txBody>
      </p:sp>
      <p:sp>
        <p:nvSpPr>
          <p:cNvPr id="61" name="Rectangle 56"/>
          <p:cNvSpPr/>
          <p:nvPr/>
        </p:nvSpPr>
        <p:spPr>
          <a:xfrm>
            <a:off x="1720215" y="3182620"/>
            <a:ext cx="1238250" cy="1014095"/>
          </a:xfrm>
          <a:prstGeom prst="rect">
            <a:avLst/>
          </a:prstGeom>
          <a:noFill/>
          <a:ln>
            <a:noFill/>
          </a:ln>
        </p:spPr>
        <p:txBody>
          <a:bodyPr wrap="square">
            <a:spAutoFit/>
          </a:bodyPr>
          <a:lstStyle/>
          <a:p>
            <a:pPr algn="ctr" defTabSz="698500" fontAlgn="base">
              <a:lnSpc>
                <a:spcPct val="85000"/>
              </a:lnSpc>
              <a:spcBef>
                <a:spcPct val="0"/>
              </a:spcBef>
              <a:spcAft>
                <a:spcPct val="0"/>
              </a:spcAft>
            </a:pPr>
            <a:r>
              <a:rPr lang="zh-CN" altLang="en-US" sz="3200">
                <a:solidFill>
                  <a:srgbClr val="44546A"/>
                </a:solidFill>
                <a:latin typeface="微软雅黑" panose="020B0503020204020204" pitchFamily="34" charset="-122"/>
                <a:ea typeface="微软雅黑" panose="020B0503020204020204" pitchFamily="34" charset="-122"/>
                <a:sym typeface="+mn-ea"/>
              </a:rPr>
              <a:t>统计方法</a:t>
            </a:r>
            <a:endParaRPr lang="en-US" altLang="zh-CN" sz="3200" b="1"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7" name="Group 101"/>
          <p:cNvGrpSpPr/>
          <p:nvPr/>
        </p:nvGrpSpPr>
        <p:grpSpPr>
          <a:xfrm>
            <a:off x="4501515" y="1565910"/>
            <a:ext cx="390525" cy="365760"/>
            <a:chOff x="8698531" y="3979675"/>
            <a:chExt cx="828966" cy="736049"/>
          </a:xfrm>
          <a:solidFill>
            <a:schemeClr val="tx2"/>
          </a:solidFill>
        </p:grpSpPr>
        <p:sp>
          <p:nvSpPr>
            <p:cNvPr id="11"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3" name="Group 103"/>
            <p:cNvGrpSpPr/>
            <p:nvPr/>
          </p:nvGrpSpPr>
          <p:grpSpPr>
            <a:xfrm>
              <a:off x="8698531" y="3979675"/>
              <a:ext cx="828966" cy="736049"/>
              <a:chOff x="5625794" y="1599766"/>
              <a:chExt cx="4594902" cy="4080930"/>
            </a:xfrm>
            <a:grpFill/>
          </p:grpSpPr>
          <p:grpSp>
            <p:nvGrpSpPr>
              <p:cNvPr id="23" name="Group 104"/>
              <p:cNvGrpSpPr/>
              <p:nvPr/>
            </p:nvGrpSpPr>
            <p:grpSpPr>
              <a:xfrm>
                <a:off x="6191250" y="1599766"/>
                <a:ext cx="3473485" cy="1069614"/>
                <a:chOff x="6191250" y="1599766"/>
                <a:chExt cx="3473485" cy="1069614"/>
              </a:xfrm>
              <a:grpFill/>
            </p:grpSpPr>
            <p:sp>
              <p:nvSpPr>
                <p:cNvPr id="24"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25"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63" name="Group 105"/>
              <p:cNvGrpSpPr/>
              <p:nvPr/>
            </p:nvGrpSpPr>
            <p:grpSpPr>
              <a:xfrm flipV="1">
                <a:off x="6191250" y="4611080"/>
                <a:ext cx="3473483" cy="1069616"/>
                <a:chOff x="6191250" y="1599764"/>
                <a:chExt cx="3473483" cy="1069616"/>
              </a:xfrm>
              <a:grpFill/>
            </p:grpSpPr>
            <p:sp>
              <p:nvSpPr>
                <p:cNvPr id="64"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5"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66"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67"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68" name="Group 101"/>
          <p:cNvGrpSpPr/>
          <p:nvPr/>
        </p:nvGrpSpPr>
        <p:grpSpPr>
          <a:xfrm>
            <a:off x="4515485" y="2319020"/>
            <a:ext cx="390525" cy="365760"/>
            <a:chOff x="8698531" y="3979675"/>
            <a:chExt cx="828966" cy="736049"/>
          </a:xfrm>
          <a:solidFill>
            <a:schemeClr val="tx2"/>
          </a:solidFill>
        </p:grpSpPr>
        <p:sp>
          <p:nvSpPr>
            <p:cNvPr id="69"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70" name="Group 103"/>
            <p:cNvGrpSpPr/>
            <p:nvPr/>
          </p:nvGrpSpPr>
          <p:grpSpPr>
            <a:xfrm>
              <a:off x="8698531" y="3979675"/>
              <a:ext cx="828966" cy="736049"/>
              <a:chOff x="5625794" y="1599766"/>
              <a:chExt cx="4594902" cy="4080930"/>
            </a:xfrm>
            <a:grpFill/>
          </p:grpSpPr>
          <p:grpSp>
            <p:nvGrpSpPr>
              <p:cNvPr id="71" name="Group 104"/>
              <p:cNvGrpSpPr/>
              <p:nvPr/>
            </p:nvGrpSpPr>
            <p:grpSpPr>
              <a:xfrm>
                <a:off x="6191250" y="1599766"/>
                <a:ext cx="3473485" cy="1069614"/>
                <a:chOff x="6191250" y="1599766"/>
                <a:chExt cx="3473485" cy="1069614"/>
              </a:xfrm>
              <a:grpFill/>
            </p:grpSpPr>
            <p:sp>
              <p:nvSpPr>
                <p:cNvPr id="72"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3"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74" name="Group 105"/>
              <p:cNvGrpSpPr/>
              <p:nvPr/>
            </p:nvGrpSpPr>
            <p:grpSpPr>
              <a:xfrm flipV="1">
                <a:off x="6191250" y="4611080"/>
                <a:ext cx="3473483" cy="1069616"/>
                <a:chOff x="6191250" y="1599764"/>
                <a:chExt cx="3473483" cy="1069616"/>
              </a:xfrm>
              <a:grpFill/>
            </p:grpSpPr>
            <p:sp>
              <p:nvSpPr>
                <p:cNvPr id="75"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6"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77"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78"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79" name="Group 101"/>
          <p:cNvGrpSpPr/>
          <p:nvPr/>
        </p:nvGrpSpPr>
        <p:grpSpPr>
          <a:xfrm>
            <a:off x="4529455" y="3046095"/>
            <a:ext cx="390525" cy="365760"/>
            <a:chOff x="8698531" y="3979675"/>
            <a:chExt cx="828966" cy="736049"/>
          </a:xfrm>
          <a:solidFill>
            <a:schemeClr val="tx2"/>
          </a:solidFill>
        </p:grpSpPr>
        <p:sp>
          <p:nvSpPr>
            <p:cNvPr id="80"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81" name="Group 103"/>
            <p:cNvGrpSpPr/>
            <p:nvPr/>
          </p:nvGrpSpPr>
          <p:grpSpPr>
            <a:xfrm>
              <a:off x="8698531" y="3979675"/>
              <a:ext cx="828966" cy="736049"/>
              <a:chOff x="5625794" y="1599766"/>
              <a:chExt cx="4594902" cy="4080930"/>
            </a:xfrm>
            <a:grpFill/>
          </p:grpSpPr>
          <p:grpSp>
            <p:nvGrpSpPr>
              <p:cNvPr id="82" name="Group 104"/>
              <p:cNvGrpSpPr/>
              <p:nvPr/>
            </p:nvGrpSpPr>
            <p:grpSpPr>
              <a:xfrm>
                <a:off x="6191250" y="1599766"/>
                <a:ext cx="3473485" cy="1069614"/>
                <a:chOff x="6191250" y="1599766"/>
                <a:chExt cx="3473485" cy="1069614"/>
              </a:xfrm>
              <a:grpFill/>
            </p:grpSpPr>
            <p:sp>
              <p:nvSpPr>
                <p:cNvPr id="83"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84"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162" name="Group 105"/>
              <p:cNvGrpSpPr/>
              <p:nvPr/>
            </p:nvGrpSpPr>
            <p:grpSpPr>
              <a:xfrm flipV="1">
                <a:off x="6191250" y="4611080"/>
                <a:ext cx="3473483" cy="1069616"/>
                <a:chOff x="6191250" y="1599764"/>
                <a:chExt cx="3473483" cy="1069616"/>
              </a:xfrm>
              <a:grpFill/>
            </p:grpSpPr>
            <p:sp>
              <p:nvSpPr>
                <p:cNvPr id="163"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64"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65"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66"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167" name="Group 101"/>
          <p:cNvGrpSpPr/>
          <p:nvPr/>
        </p:nvGrpSpPr>
        <p:grpSpPr>
          <a:xfrm>
            <a:off x="4515485" y="3776345"/>
            <a:ext cx="390525" cy="365760"/>
            <a:chOff x="8698531" y="3979675"/>
            <a:chExt cx="828966" cy="736049"/>
          </a:xfrm>
          <a:solidFill>
            <a:schemeClr val="tx2"/>
          </a:solidFill>
        </p:grpSpPr>
        <p:sp>
          <p:nvSpPr>
            <p:cNvPr id="168"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69" name="Group 103"/>
            <p:cNvGrpSpPr/>
            <p:nvPr/>
          </p:nvGrpSpPr>
          <p:grpSpPr>
            <a:xfrm>
              <a:off x="8698531" y="3979675"/>
              <a:ext cx="828966" cy="736049"/>
              <a:chOff x="5625794" y="1599766"/>
              <a:chExt cx="4594902" cy="4080930"/>
            </a:xfrm>
            <a:grpFill/>
          </p:grpSpPr>
          <p:grpSp>
            <p:nvGrpSpPr>
              <p:cNvPr id="170" name="Group 104"/>
              <p:cNvGrpSpPr/>
              <p:nvPr/>
            </p:nvGrpSpPr>
            <p:grpSpPr>
              <a:xfrm>
                <a:off x="6191250" y="1599766"/>
                <a:ext cx="3473485" cy="1069614"/>
                <a:chOff x="6191250" y="1599766"/>
                <a:chExt cx="3473485" cy="1069614"/>
              </a:xfrm>
              <a:grpFill/>
            </p:grpSpPr>
            <p:sp>
              <p:nvSpPr>
                <p:cNvPr id="171"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72"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173" name="Group 105"/>
              <p:cNvGrpSpPr/>
              <p:nvPr/>
            </p:nvGrpSpPr>
            <p:grpSpPr>
              <a:xfrm flipV="1">
                <a:off x="6191250" y="4611080"/>
                <a:ext cx="3473483" cy="1069616"/>
                <a:chOff x="6191250" y="1599764"/>
                <a:chExt cx="3473483" cy="1069616"/>
              </a:xfrm>
              <a:grpFill/>
            </p:grpSpPr>
            <p:sp>
              <p:nvSpPr>
                <p:cNvPr id="174"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75"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76"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77"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178" name="Group 101"/>
          <p:cNvGrpSpPr/>
          <p:nvPr/>
        </p:nvGrpSpPr>
        <p:grpSpPr>
          <a:xfrm>
            <a:off x="4543425" y="4491990"/>
            <a:ext cx="390525" cy="365760"/>
            <a:chOff x="8698531" y="3979675"/>
            <a:chExt cx="828966" cy="736049"/>
          </a:xfrm>
          <a:solidFill>
            <a:schemeClr val="tx2"/>
          </a:solidFill>
        </p:grpSpPr>
        <p:sp>
          <p:nvSpPr>
            <p:cNvPr id="179"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80" name="Group 103"/>
            <p:cNvGrpSpPr/>
            <p:nvPr/>
          </p:nvGrpSpPr>
          <p:grpSpPr>
            <a:xfrm>
              <a:off x="8698531" y="3979675"/>
              <a:ext cx="828966" cy="736049"/>
              <a:chOff x="5625794" y="1599766"/>
              <a:chExt cx="4594902" cy="4080930"/>
            </a:xfrm>
            <a:grpFill/>
          </p:grpSpPr>
          <p:grpSp>
            <p:nvGrpSpPr>
              <p:cNvPr id="181" name="Group 104"/>
              <p:cNvGrpSpPr/>
              <p:nvPr/>
            </p:nvGrpSpPr>
            <p:grpSpPr>
              <a:xfrm>
                <a:off x="6191250" y="1599766"/>
                <a:ext cx="3473485" cy="1069614"/>
                <a:chOff x="6191250" y="1599766"/>
                <a:chExt cx="3473485" cy="1069614"/>
              </a:xfrm>
              <a:grpFill/>
            </p:grpSpPr>
            <p:sp>
              <p:nvSpPr>
                <p:cNvPr id="182"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83"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184" name="Group 105"/>
              <p:cNvGrpSpPr/>
              <p:nvPr/>
            </p:nvGrpSpPr>
            <p:grpSpPr>
              <a:xfrm flipV="1">
                <a:off x="6191250" y="4611080"/>
                <a:ext cx="3473483" cy="1069616"/>
                <a:chOff x="6191250" y="1599764"/>
                <a:chExt cx="3473483" cy="1069616"/>
              </a:xfrm>
              <a:grpFill/>
            </p:grpSpPr>
            <p:sp>
              <p:nvSpPr>
                <p:cNvPr id="185"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86"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87"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88"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grpSp>
        <p:nvGrpSpPr>
          <p:cNvPr id="189" name="Group 101"/>
          <p:cNvGrpSpPr/>
          <p:nvPr/>
        </p:nvGrpSpPr>
        <p:grpSpPr>
          <a:xfrm>
            <a:off x="4529455" y="5187315"/>
            <a:ext cx="390525" cy="365760"/>
            <a:chOff x="8698531" y="3979675"/>
            <a:chExt cx="828966" cy="736049"/>
          </a:xfrm>
          <a:solidFill>
            <a:schemeClr val="tx2"/>
          </a:solidFill>
        </p:grpSpPr>
        <p:sp>
          <p:nvSpPr>
            <p:cNvPr id="190" name="Freeform 100"/>
            <p:cNvSpPr>
              <a:spLocks noEditPoints="1"/>
            </p:cNvSpPr>
            <p:nvPr/>
          </p:nvSpPr>
          <p:spPr bwMode="black">
            <a:xfrm>
              <a:off x="8957393" y="4225167"/>
              <a:ext cx="371203" cy="245065"/>
            </a:xfrm>
            <a:custGeom>
              <a:avLst/>
              <a:gdLst>
                <a:gd name="T0" fmla="*/ 103 w 103"/>
                <a:gd name="T1" fmla="*/ 33 h 68"/>
                <a:gd name="T2" fmla="*/ 56 w 103"/>
                <a:gd name="T3" fmla="*/ 68 h 68"/>
                <a:gd name="T4" fmla="*/ 56 w 103"/>
                <a:gd name="T5" fmla="*/ 0 h 68"/>
                <a:gd name="T6" fmla="*/ 103 w 103"/>
                <a:gd name="T7" fmla="*/ 33 h 68"/>
                <a:gd name="T8" fmla="*/ 0 w 103"/>
                <a:gd name="T9" fmla="*/ 0 h 68"/>
                <a:gd name="T10" fmla="*/ 0 w 103"/>
                <a:gd name="T11" fmla="*/ 68 h 68"/>
                <a:gd name="T12" fmla="*/ 47 w 103"/>
                <a:gd name="T13" fmla="*/ 33 h 68"/>
                <a:gd name="T14" fmla="*/ 0 w 103"/>
                <a:gd name="T15" fmla="*/ 0 h 6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3" h="68">
                  <a:moveTo>
                    <a:pt x="103" y="33"/>
                  </a:moveTo>
                  <a:lnTo>
                    <a:pt x="56" y="68"/>
                  </a:lnTo>
                  <a:lnTo>
                    <a:pt x="56" y="0"/>
                  </a:lnTo>
                  <a:lnTo>
                    <a:pt x="103" y="33"/>
                  </a:lnTo>
                  <a:close/>
                  <a:moveTo>
                    <a:pt x="0" y="0"/>
                  </a:moveTo>
                  <a:lnTo>
                    <a:pt x="0" y="68"/>
                  </a:lnTo>
                  <a:lnTo>
                    <a:pt x="47" y="33"/>
                  </a:lnTo>
                  <a:lnTo>
                    <a:pt x="0" y="0"/>
                  </a:ln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nvGrpSpPr>
            <p:cNvPr id="191" name="Group 103"/>
            <p:cNvGrpSpPr/>
            <p:nvPr/>
          </p:nvGrpSpPr>
          <p:grpSpPr>
            <a:xfrm>
              <a:off x="8698531" y="3979675"/>
              <a:ext cx="828966" cy="736049"/>
              <a:chOff x="5625794" y="1599766"/>
              <a:chExt cx="4594902" cy="4080930"/>
            </a:xfrm>
            <a:grpFill/>
          </p:grpSpPr>
          <p:grpSp>
            <p:nvGrpSpPr>
              <p:cNvPr id="192" name="Group 104"/>
              <p:cNvGrpSpPr/>
              <p:nvPr/>
            </p:nvGrpSpPr>
            <p:grpSpPr>
              <a:xfrm>
                <a:off x="6191250" y="1599766"/>
                <a:ext cx="3473485" cy="1069614"/>
                <a:chOff x="6191250" y="1599766"/>
                <a:chExt cx="3473485" cy="1069614"/>
              </a:xfrm>
              <a:grpFill/>
            </p:grpSpPr>
            <p:sp>
              <p:nvSpPr>
                <p:cNvPr id="193" name="Freeform 110"/>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94" name="Freeform 111"/>
                <p:cNvSpPr/>
                <p:nvPr/>
              </p:nvSpPr>
              <p:spPr bwMode="auto">
                <a:xfrm flipH="1">
                  <a:off x="8043104"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nvGrpSpPr>
              <p:cNvPr id="195" name="Group 105"/>
              <p:cNvGrpSpPr/>
              <p:nvPr/>
            </p:nvGrpSpPr>
            <p:grpSpPr>
              <a:xfrm flipV="1">
                <a:off x="6191250" y="4611080"/>
                <a:ext cx="3473483" cy="1069616"/>
                <a:chOff x="6191250" y="1599764"/>
                <a:chExt cx="3473483" cy="1069616"/>
              </a:xfrm>
              <a:grpFill/>
            </p:grpSpPr>
            <p:sp>
              <p:nvSpPr>
                <p:cNvPr id="196" name="Freeform 108"/>
                <p:cNvSpPr/>
                <p:nvPr/>
              </p:nvSpPr>
              <p:spPr bwMode="auto">
                <a:xfrm>
                  <a:off x="6191250" y="1599766"/>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97" name="Freeform 109"/>
                <p:cNvSpPr/>
                <p:nvPr/>
              </p:nvSpPr>
              <p:spPr bwMode="auto">
                <a:xfrm flipH="1">
                  <a:off x="8043102" y="1599764"/>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sp>
            <p:nvSpPr>
              <p:cNvPr id="198" name="Freeform 106"/>
              <p:cNvSpPr/>
              <p:nvPr/>
            </p:nvSpPr>
            <p:spPr bwMode="auto">
              <a:xfrm rot="17954294">
                <a:off x="5349785"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sp>
            <p:nvSpPr>
              <p:cNvPr id="199" name="Freeform 107"/>
              <p:cNvSpPr/>
              <p:nvPr/>
            </p:nvSpPr>
            <p:spPr bwMode="auto">
              <a:xfrm rot="3645706" flipH="1">
                <a:off x="8875073" y="3127550"/>
                <a:ext cx="1621631" cy="1069614"/>
              </a:xfrm>
              <a:custGeom>
                <a:avLst/>
                <a:gdLst>
                  <a:gd name="connsiteX0" fmla="*/ 668844 w 4158105"/>
                  <a:gd name="connsiteY0" fmla="*/ 1079241 h 4110786"/>
                  <a:gd name="connsiteX1" fmla="*/ 671967 w 4158105"/>
                  <a:gd name="connsiteY1" fmla="*/ 1081087 h 4110786"/>
                  <a:gd name="connsiteX2" fmla="*/ 576717 w 4158105"/>
                  <a:gd name="connsiteY2" fmla="*/ 1235869 h 4110786"/>
                  <a:gd name="connsiteX3" fmla="*/ 574232 w 4158105"/>
                  <a:gd name="connsiteY3" fmla="*/ 1234330 h 4110786"/>
                  <a:gd name="connsiteX4" fmla="*/ 668844 w 4158105"/>
                  <a:gd name="connsiteY4" fmla="*/ 1079241 h 4110786"/>
                  <a:gd name="connsiteX5" fmla="*/ 398124 w 4158105"/>
                  <a:gd name="connsiteY5" fmla="*/ 919162 h 4110786"/>
                  <a:gd name="connsiteX6" fmla="*/ 399753 w 4158105"/>
                  <a:gd name="connsiteY6" fmla="*/ 920125 h 4110786"/>
                  <a:gd name="connsiteX7" fmla="*/ 308772 w 4158105"/>
                  <a:gd name="connsiteY7" fmla="*/ 1069886 h 4110786"/>
                  <a:gd name="connsiteX8" fmla="*/ 307636 w 4158105"/>
                  <a:gd name="connsiteY8" fmla="*/ 1069182 h 4110786"/>
                  <a:gd name="connsiteX9" fmla="*/ 398124 w 4158105"/>
                  <a:gd name="connsiteY9" fmla="*/ 919162 h 4110786"/>
                  <a:gd name="connsiteX10" fmla="*/ 2106264 w 4158105"/>
                  <a:gd name="connsiteY10" fmla="*/ 319178 h 4110786"/>
                  <a:gd name="connsiteX11" fmla="*/ 2198792 w 4158105"/>
                  <a:gd name="connsiteY11" fmla="*/ 323850 h 4110786"/>
                  <a:gd name="connsiteX12" fmla="*/ 2019755 w 4158105"/>
                  <a:gd name="connsiteY12" fmla="*/ 323850 h 4110786"/>
                  <a:gd name="connsiteX13" fmla="*/ 2019755 w 4158105"/>
                  <a:gd name="connsiteY13" fmla="*/ 323546 h 4110786"/>
                  <a:gd name="connsiteX14" fmla="*/ 2106264 w 4158105"/>
                  <a:gd name="connsiteY14" fmla="*/ 319178 h 4110786"/>
                  <a:gd name="connsiteX15" fmla="*/ 2224351 w 4158105"/>
                  <a:gd name="connsiteY15" fmla="*/ 13068 h 4110786"/>
                  <a:gd name="connsiteX16" fmla="*/ 4158105 w 4158105"/>
                  <a:gd name="connsiteY16" fmla="*/ 2058946 h 4110786"/>
                  <a:gd name="connsiteX17" fmla="*/ 2106265 w 4158105"/>
                  <a:gd name="connsiteY17" fmla="*/ 4110786 h 4110786"/>
                  <a:gd name="connsiteX18" fmla="*/ 54424 w 4158105"/>
                  <a:gd name="connsiteY18" fmla="*/ 2058946 h 4110786"/>
                  <a:gd name="connsiteX19" fmla="*/ 574232 w 4158105"/>
                  <a:gd name="connsiteY19" fmla="*/ 1234330 h 4110786"/>
                  <a:gd name="connsiteX20" fmla="*/ 366497 w 4158105"/>
                  <a:gd name="connsiteY20" fmla="*/ 2058945 h 4110786"/>
                  <a:gd name="connsiteX21" fmla="*/ 2106264 w 4158105"/>
                  <a:gd name="connsiteY21" fmla="*/ 3798712 h 4110786"/>
                  <a:gd name="connsiteX22" fmla="*/ 3846030 w 4158105"/>
                  <a:gd name="connsiteY22" fmla="*/ 2058945 h 4110786"/>
                  <a:gd name="connsiteX23" fmla="*/ 2198792 w 4158105"/>
                  <a:gd name="connsiteY23" fmla="*/ 323850 h 4110786"/>
                  <a:gd name="connsiteX24" fmla="*/ 2219780 w 4158105"/>
                  <a:gd name="connsiteY24" fmla="*/ 323850 h 4110786"/>
                  <a:gd name="connsiteX25" fmla="*/ 2224351 w 4158105"/>
                  <a:gd name="connsiteY25" fmla="*/ 13068 h 4110786"/>
                  <a:gd name="connsiteX26" fmla="*/ 2019755 w 4158105"/>
                  <a:gd name="connsiteY26" fmla="*/ 11473 h 4110786"/>
                  <a:gd name="connsiteX27" fmla="*/ 2019755 w 4158105"/>
                  <a:gd name="connsiteY27" fmla="*/ 323546 h 4110786"/>
                  <a:gd name="connsiteX28" fmla="*/ 668844 w 4158105"/>
                  <a:gd name="connsiteY28" fmla="*/ 1079241 h 4110786"/>
                  <a:gd name="connsiteX29" fmla="*/ 399753 w 4158105"/>
                  <a:gd name="connsiteY29" fmla="*/ 920125 h 4110786"/>
                  <a:gd name="connsiteX30" fmla="*/ 2019755 w 4158105"/>
                  <a:gd name="connsiteY30" fmla="*/ 11473 h 4110786"/>
                  <a:gd name="connsiteX31" fmla="*/ 2224543 w 4158105"/>
                  <a:gd name="connsiteY31" fmla="*/ 0 h 4110786"/>
                  <a:gd name="connsiteX32" fmla="*/ 2224351 w 4158105"/>
                  <a:gd name="connsiteY32" fmla="*/ 13068 h 4110786"/>
                  <a:gd name="connsiteX33" fmla="*/ 2106265 w 4158105"/>
                  <a:gd name="connsiteY33" fmla="*/ 7105 h 4110786"/>
                  <a:gd name="connsiteX34" fmla="*/ 2019755 w 4158105"/>
                  <a:gd name="connsiteY34" fmla="*/ 11473 h 4110786"/>
                  <a:gd name="connsiteX35" fmla="*/ 2019755 w 4158105"/>
                  <a:gd name="connsiteY35" fmla="*/ 2381 h 4110786"/>
                  <a:gd name="connsiteX36" fmla="*/ 2224543 w 4158105"/>
                  <a:gd name="connsiteY36" fmla="*/ 0 h 4110786"/>
                  <a:gd name="connsiteX0-1" fmla="*/ 668844 w 4158105"/>
                  <a:gd name="connsiteY0-2" fmla="*/ 1079241 h 4110786"/>
                  <a:gd name="connsiteX1-3" fmla="*/ 671967 w 4158105"/>
                  <a:gd name="connsiteY1-4" fmla="*/ 1081087 h 4110786"/>
                  <a:gd name="connsiteX2-5" fmla="*/ 576717 w 4158105"/>
                  <a:gd name="connsiteY2-6" fmla="*/ 1235869 h 4110786"/>
                  <a:gd name="connsiteX3-7" fmla="*/ 574232 w 4158105"/>
                  <a:gd name="connsiteY3-8" fmla="*/ 1234330 h 4110786"/>
                  <a:gd name="connsiteX4-9" fmla="*/ 668844 w 4158105"/>
                  <a:gd name="connsiteY4-10" fmla="*/ 1079241 h 4110786"/>
                  <a:gd name="connsiteX5-11" fmla="*/ 398124 w 4158105"/>
                  <a:gd name="connsiteY5-12" fmla="*/ 919162 h 4110786"/>
                  <a:gd name="connsiteX6-13" fmla="*/ 399753 w 4158105"/>
                  <a:gd name="connsiteY6-14" fmla="*/ 920125 h 4110786"/>
                  <a:gd name="connsiteX7-15" fmla="*/ 308772 w 4158105"/>
                  <a:gd name="connsiteY7-16" fmla="*/ 1069886 h 4110786"/>
                  <a:gd name="connsiteX8-17" fmla="*/ 398124 w 4158105"/>
                  <a:gd name="connsiteY8-18" fmla="*/ 919162 h 4110786"/>
                  <a:gd name="connsiteX9-19" fmla="*/ 2106264 w 4158105"/>
                  <a:gd name="connsiteY9-20" fmla="*/ 319178 h 4110786"/>
                  <a:gd name="connsiteX10-21" fmla="*/ 2198792 w 4158105"/>
                  <a:gd name="connsiteY10-22" fmla="*/ 323850 h 4110786"/>
                  <a:gd name="connsiteX11-23" fmla="*/ 2019755 w 4158105"/>
                  <a:gd name="connsiteY11-24" fmla="*/ 323850 h 4110786"/>
                  <a:gd name="connsiteX12-25" fmla="*/ 2019755 w 4158105"/>
                  <a:gd name="connsiteY12-26" fmla="*/ 323546 h 4110786"/>
                  <a:gd name="connsiteX13-27" fmla="*/ 2106264 w 4158105"/>
                  <a:gd name="connsiteY13-28" fmla="*/ 319178 h 4110786"/>
                  <a:gd name="connsiteX14-29" fmla="*/ 2224351 w 4158105"/>
                  <a:gd name="connsiteY14-30" fmla="*/ 13068 h 4110786"/>
                  <a:gd name="connsiteX15-31" fmla="*/ 4158105 w 4158105"/>
                  <a:gd name="connsiteY15-32" fmla="*/ 2058946 h 4110786"/>
                  <a:gd name="connsiteX16-33" fmla="*/ 2106265 w 4158105"/>
                  <a:gd name="connsiteY16-34" fmla="*/ 4110786 h 4110786"/>
                  <a:gd name="connsiteX17-35" fmla="*/ 54424 w 4158105"/>
                  <a:gd name="connsiteY17-36" fmla="*/ 2058946 h 4110786"/>
                  <a:gd name="connsiteX18-37" fmla="*/ 574232 w 4158105"/>
                  <a:gd name="connsiteY18-38" fmla="*/ 1234330 h 4110786"/>
                  <a:gd name="connsiteX19-39" fmla="*/ 366497 w 4158105"/>
                  <a:gd name="connsiteY19-40" fmla="*/ 2058945 h 4110786"/>
                  <a:gd name="connsiteX20-41" fmla="*/ 2106264 w 4158105"/>
                  <a:gd name="connsiteY20-42" fmla="*/ 3798712 h 4110786"/>
                  <a:gd name="connsiteX21-43" fmla="*/ 3846030 w 4158105"/>
                  <a:gd name="connsiteY21-44" fmla="*/ 2058945 h 4110786"/>
                  <a:gd name="connsiteX22-45" fmla="*/ 2198792 w 4158105"/>
                  <a:gd name="connsiteY22-46" fmla="*/ 323850 h 4110786"/>
                  <a:gd name="connsiteX23-47" fmla="*/ 2219780 w 4158105"/>
                  <a:gd name="connsiteY23-48" fmla="*/ 323850 h 4110786"/>
                  <a:gd name="connsiteX24-49" fmla="*/ 2224351 w 4158105"/>
                  <a:gd name="connsiteY24-50" fmla="*/ 13068 h 4110786"/>
                  <a:gd name="connsiteX25-51" fmla="*/ 2019755 w 4158105"/>
                  <a:gd name="connsiteY25-52" fmla="*/ 11473 h 4110786"/>
                  <a:gd name="connsiteX26-53" fmla="*/ 2019755 w 4158105"/>
                  <a:gd name="connsiteY26-54" fmla="*/ 323546 h 4110786"/>
                  <a:gd name="connsiteX27-55" fmla="*/ 668844 w 4158105"/>
                  <a:gd name="connsiteY27-56" fmla="*/ 1079241 h 4110786"/>
                  <a:gd name="connsiteX28-57" fmla="*/ 399753 w 4158105"/>
                  <a:gd name="connsiteY28-58" fmla="*/ 920125 h 4110786"/>
                  <a:gd name="connsiteX29-59" fmla="*/ 2019755 w 4158105"/>
                  <a:gd name="connsiteY29-60" fmla="*/ 11473 h 4110786"/>
                  <a:gd name="connsiteX30-61" fmla="*/ 2224543 w 4158105"/>
                  <a:gd name="connsiteY30-62" fmla="*/ 0 h 4110786"/>
                  <a:gd name="connsiteX31-63" fmla="*/ 2224351 w 4158105"/>
                  <a:gd name="connsiteY31-64" fmla="*/ 13068 h 4110786"/>
                  <a:gd name="connsiteX32-65" fmla="*/ 2106265 w 4158105"/>
                  <a:gd name="connsiteY32-66" fmla="*/ 7105 h 4110786"/>
                  <a:gd name="connsiteX33-67" fmla="*/ 2019755 w 4158105"/>
                  <a:gd name="connsiteY33-68" fmla="*/ 11473 h 4110786"/>
                  <a:gd name="connsiteX34-69" fmla="*/ 2019755 w 4158105"/>
                  <a:gd name="connsiteY34-70" fmla="*/ 2381 h 4110786"/>
                  <a:gd name="connsiteX35-71" fmla="*/ 2224543 w 4158105"/>
                  <a:gd name="connsiteY35-72" fmla="*/ 0 h 4110786"/>
                  <a:gd name="connsiteX0-73" fmla="*/ 668844 w 4158105"/>
                  <a:gd name="connsiteY0-74" fmla="*/ 1079241 h 4110786"/>
                  <a:gd name="connsiteX1-75" fmla="*/ 671967 w 4158105"/>
                  <a:gd name="connsiteY1-76" fmla="*/ 1081087 h 4110786"/>
                  <a:gd name="connsiteX2-77" fmla="*/ 576717 w 4158105"/>
                  <a:gd name="connsiteY2-78" fmla="*/ 1235869 h 4110786"/>
                  <a:gd name="connsiteX3-79" fmla="*/ 574232 w 4158105"/>
                  <a:gd name="connsiteY3-80" fmla="*/ 1234330 h 4110786"/>
                  <a:gd name="connsiteX4-81" fmla="*/ 668844 w 4158105"/>
                  <a:gd name="connsiteY4-82" fmla="*/ 1079241 h 4110786"/>
                  <a:gd name="connsiteX5-83" fmla="*/ 398124 w 4158105"/>
                  <a:gd name="connsiteY5-84" fmla="*/ 919162 h 4110786"/>
                  <a:gd name="connsiteX6-85" fmla="*/ 399753 w 4158105"/>
                  <a:gd name="connsiteY6-86" fmla="*/ 920125 h 4110786"/>
                  <a:gd name="connsiteX7-87" fmla="*/ 398124 w 4158105"/>
                  <a:gd name="connsiteY7-88" fmla="*/ 919162 h 4110786"/>
                  <a:gd name="connsiteX8-89" fmla="*/ 2106264 w 4158105"/>
                  <a:gd name="connsiteY8-90" fmla="*/ 319178 h 4110786"/>
                  <a:gd name="connsiteX9-91" fmla="*/ 2198792 w 4158105"/>
                  <a:gd name="connsiteY9-92" fmla="*/ 323850 h 4110786"/>
                  <a:gd name="connsiteX10-93" fmla="*/ 2019755 w 4158105"/>
                  <a:gd name="connsiteY10-94" fmla="*/ 323850 h 4110786"/>
                  <a:gd name="connsiteX11-95" fmla="*/ 2019755 w 4158105"/>
                  <a:gd name="connsiteY11-96" fmla="*/ 323546 h 4110786"/>
                  <a:gd name="connsiteX12-97" fmla="*/ 2106264 w 4158105"/>
                  <a:gd name="connsiteY12-98" fmla="*/ 319178 h 4110786"/>
                  <a:gd name="connsiteX13-99" fmla="*/ 2224351 w 4158105"/>
                  <a:gd name="connsiteY13-100" fmla="*/ 13068 h 4110786"/>
                  <a:gd name="connsiteX14-101" fmla="*/ 4158105 w 4158105"/>
                  <a:gd name="connsiteY14-102" fmla="*/ 2058946 h 4110786"/>
                  <a:gd name="connsiteX15-103" fmla="*/ 2106265 w 4158105"/>
                  <a:gd name="connsiteY15-104" fmla="*/ 4110786 h 4110786"/>
                  <a:gd name="connsiteX16-105" fmla="*/ 54424 w 4158105"/>
                  <a:gd name="connsiteY16-106" fmla="*/ 2058946 h 4110786"/>
                  <a:gd name="connsiteX17-107" fmla="*/ 574232 w 4158105"/>
                  <a:gd name="connsiteY17-108" fmla="*/ 1234330 h 4110786"/>
                  <a:gd name="connsiteX18-109" fmla="*/ 366497 w 4158105"/>
                  <a:gd name="connsiteY18-110" fmla="*/ 2058945 h 4110786"/>
                  <a:gd name="connsiteX19-111" fmla="*/ 2106264 w 4158105"/>
                  <a:gd name="connsiteY19-112" fmla="*/ 3798712 h 4110786"/>
                  <a:gd name="connsiteX20-113" fmla="*/ 3846030 w 4158105"/>
                  <a:gd name="connsiteY20-114" fmla="*/ 2058945 h 4110786"/>
                  <a:gd name="connsiteX21-115" fmla="*/ 2198792 w 4158105"/>
                  <a:gd name="connsiteY21-116" fmla="*/ 323850 h 4110786"/>
                  <a:gd name="connsiteX22-117" fmla="*/ 2219780 w 4158105"/>
                  <a:gd name="connsiteY22-118" fmla="*/ 323850 h 4110786"/>
                  <a:gd name="connsiteX23-119" fmla="*/ 2224351 w 4158105"/>
                  <a:gd name="connsiteY23-120" fmla="*/ 13068 h 4110786"/>
                  <a:gd name="connsiteX24-121" fmla="*/ 2019755 w 4158105"/>
                  <a:gd name="connsiteY24-122" fmla="*/ 11473 h 4110786"/>
                  <a:gd name="connsiteX25-123" fmla="*/ 2019755 w 4158105"/>
                  <a:gd name="connsiteY25-124" fmla="*/ 323546 h 4110786"/>
                  <a:gd name="connsiteX26-125" fmla="*/ 668844 w 4158105"/>
                  <a:gd name="connsiteY26-126" fmla="*/ 1079241 h 4110786"/>
                  <a:gd name="connsiteX27-127" fmla="*/ 399753 w 4158105"/>
                  <a:gd name="connsiteY27-128" fmla="*/ 920125 h 4110786"/>
                  <a:gd name="connsiteX28-129" fmla="*/ 2019755 w 4158105"/>
                  <a:gd name="connsiteY28-130" fmla="*/ 11473 h 4110786"/>
                  <a:gd name="connsiteX29-131" fmla="*/ 2224543 w 4158105"/>
                  <a:gd name="connsiteY29-132" fmla="*/ 0 h 4110786"/>
                  <a:gd name="connsiteX30-133" fmla="*/ 2224351 w 4158105"/>
                  <a:gd name="connsiteY30-134" fmla="*/ 13068 h 4110786"/>
                  <a:gd name="connsiteX31-135" fmla="*/ 2106265 w 4158105"/>
                  <a:gd name="connsiteY31-136" fmla="*/ 7105 h 4110786"/>
                  <a:gd name="connsiteX32-137" fmla="*/ 2019755 w 4158105"/>
                  <a:gd name="connsiteY32-138" fmla="*/ 11473 h 4110786"/>
                  <a:gd name="connsiteX33-139" fmla="*/ 2019755 w 4158105"/>
                  <a:gd name="connsiteY33-140" fmla="*/ 2381 h 4110786"/>
                  <a:gd name="connsiteX34-141" fmla="*/ 2224543 w 4158105"/>
                  <a:gd name="connsiteY34-142" fmla="*/ 0 h 4110786"/>
                  <a:gd name="connsiteX0-143" fmla="*/ 739525 w 4228786"/>
                  <a:gd name="connsiteY0-144" fmla="*/ 1079241 h 4110786"/>
                  <a:gd name="connsiteX1-145" fmla="*/ 742648 w 4228786"/>
                  <a:gd name="connsiteY1-146" fmla="*/ 1081087 h 4110786"/>
                  <a:gd name="connsiteX2-147" fmla="*/ 647398 w 4228786"/>
                  <a:gd name="connsiteY2-148" fmla="*/ 1235869 h 4110786"/>
                  <a:gd name="connsiteX3-149" fmla="*/ 644913 w 4228786"/>
                  <a:gd name="connsiteY3-150" fmla="*/ 1234330 h 4110786"/>
                  <a:gd name="connsiteX4-151" fmla="*/ 739525 w 4228786"/>
                  <a:gd name="connsiteY4-152" fmla="*/ 1079241 h 4110786"/>
                  <a:gd name="connsiteX5-153" fmla="*/ 468805 w 4228786"/>
                  <a:gd name="connsiteY5-154" fmla="*/ 919162 h 4110786"/>
                  <a:gd name="connsiteX6-155" fmla="*/ 470434 w 4228786"/>
                  <a:gd name="connsiteY6-156" fmla="*/ 920125 h 4110786"/>
                  <a:gd name="connsiteX7-157" fmla="*/ 468805 w 4228786"/>
                  <a:gd name="connsiteY7-158" fmla="*/ 919162 h 4110786"/>
                  <a:gd name="connsiteX8-159" fmla="*/ 2176945 w 4228786"/>
                  <a:gd name="connsiteY8-160" fmla="*/ 319178 h 4110786"/>
                  <a:gd name="connsiteX9-161" fmla="*/ 2269473 w 4228786"/>
                  <a:gd name="connsiteY9-162" fmla="*/ 323850 h 4110786"/>
                  <a:gd name="connsiteX10-163" fmla="*/ 2090436 w 4228786"/>
                  <a:gd name="connsiteY10-164" fmla="*/ 323850 h 4110786"/>
                  <a:gd name="connsiteX11-165" fmla="*/ 2090436 w 4228786"/>
                  <a:gd name="connsiteY11-166" fmla="*/ 323546 h 4110786"/>
                  <a:gd name="connsiteX12-167" fmla="*/ 2176945 w 4228786"/>
                  <a:gd name="connsiteY12-168" fmla="*/ 319178 h 4110786"/>
                  <a:gd name="connsiteX13-169" fmla="*/ 2295032 w 4228786"/>
                  <a:gd name="connsiteY13-170" fmla="*/ 13068 h 4110786"/>
                  <a:gd name="connsiteX14-171" fmla="*/ 4228786 w 4228786"/>
                  <a:gd name="connsiteY14-172" fmla="*/ 2058946 h 4110786"/>
                  <a:gd name="connsiteX15-173" fmla="*/ 2176946 w 4228786"/>
                  <a:gd name="connsiteY15-174" fmla="*/ 4110786 h 4110786"/>
                  <a:gd name="connsiteX16-175" fmla="*/ 125105 w 4228786"/>
                  <a:gd name="connsiteY16-176" fmla="*/ 2058946 h 4110786"/>
                  <a:gd name="connsiteX17-177" fmla="*/ 437178 w 4228786"/>
                  <a:gd name="connsiteY17-178" fmla="*/ 2058945 h 4110786"/>
                  <a:gd name="connsiteX18-179" fmla="*/ 2176945 w 4228786"/>
                  <a:gd name="connsiteY18-180" fmla="*/ 3798712 h 4110786"/>
                  <a:gd name="connsiteX19-181" fmla="*/ 3916711 w 4228786"/>
                  <a:gd name="connsiteY19-182" fmla="*/ 2058945 h 4110786"/>
                  <a:gd name="connsiteX20-183" fmla="*/ 2269473 w 4228786"/>
                  <a:gd name="connsiteY20-184" fmla="*/ 323850 h 4110786"/>
                  <a:gd name="connsiteX21-185" fmla="*/ 2290461 w 4228786"/>
                  <a:gd name="connsiteY21-186" fmla="*/ 323850 h 4110786"/>
                  <a:gd name="connsiteX22-187" fmla="*/ 2295032 w 4228786"/>
                  <a:gd name="connsiteY22-188" fmla="*/ 13068 h 4110786"/>
                  <a:gd name="connsiteX23-189" fmla="*/ 2090436 w 4228786"/>
                  <a:gd name="connsiteY23-190" fmla="*/ 11473 h 4110786"/>
                  <a:gd name="connsiteX24-191" fmla="*/ 2090436 w 4228786"/>
                  <a:gd name="connsiteY24-192" fmla="*/ 323546 h 4110786"/>
                  <a:gd name="connsiteX25-193" fmla="*/ 739525 w 4228786"/>
                  <a:gd name="connsiteY25-194" fmla="*/ 1079241 h 4110786"/>
                  <a:gd name="connsiteX26-195" fmla="*/ 470434 w 4228786"/>
                  <a:gd name="connsiteY26-196" fmla="*/ 920125 h 4110786"/>
                  <a:gd name="connsiteX27-197" fmla="*/ 2090436 w 4228786"/>
                  <a:gd name="connsiteY27-198" fmla="*/ 11473 h 4110786"/>
                  <a:gd name="connsiteX28-199" fmla="*/ 2295224 w 4228786"/>
                  <a:gd name="connsiteY28-200" fmla="*/ 0 h 4110786"/>
                  <a:gd name="connsiteX29-201" fmla="*/ 2295032 w 4228786"/>
                  <a:gd name="connsiteY29-202" fmla="*/ 13068 h 4110786"/>
                  <a:gd name="connsiteX30-203" fmla="*/ 2176946 w 4228786"/>
                  <a:gd name="connsiteY30-204" fmla="*/ 7105 h 4110786"/>
                  <a:gd name="connsiteX31-205" fmla="*/ 2090436 w 4228786"/>
                  <a:gd name="connsiteY31-206" fmla="*/ 11473 h 4110786"/>
                  <a:gd name="connsiteX32-207" fmla="*/ 2090436 w 4228786"/>
                  <a:gd name="connsiteY32-208" fmla="*/ 2381 h 4110786"/>
                  <a:gd name="connsiteX33-209" fmla="*/ 2295224 w 4228786"/>
                  <a:gd name="connsiteY33-210" fmla="*/ 0 h 4110786"/>
                  <a:gd name="connsiteX0-211" fmla="*/ 739525 w 4228786"/>
                  <a:gd name="connsiteY0-212" fmla="*/ 1079241 h 4110786"/>
                  <a:gd name="connsiteX1-213" fmla="*/ 742648 w 4228786"/>
                  <a:gd name="connsiteY1-214" fmla="*/ 1081087 h 4110786"/>
                  <a:gd name="connsiteX2-215" fmla="*/ 647398 w 4228786"/>
                  <a:gd name="connsiteY2-216" fmla="*/ 1235869 h 4110786"/>
                  <a:gd name="connsiteX3-217" fmla="*/ 739525 w 4228786"/>
                  <a:gd name="connsiteY3-218" fmla="*/ 1079241 h 4110786"/>
                  <a:gd name="connsiteX4-219" fmla="*/ 468805 w 4228786"/>
                  <a:gd name="connsiteY4-220" fmla="*/ 919162 h 4110786"/>
                  <a:gd name="connsiteX5-221" fmla="*/ 470434 w 4228786"/>
                  <a:gd name="connsiteY5-222" fmla="*/ 920125 h 4110786"/>
                  <a:gd name="connsiteX6-223" fmla="*/ 468805 w 4228786"/>
                  <a:gd name="connsiteY6-224" fmla="*/ 919162 h 4110786"/>
                  <a:gd name="connsiteX7-225" fmla="*/ 2176945 w 4228786"/>
                  <a:gd name="connsiteY7-226" fmla="*/ 319178 h 4110786"/>
                  <a:gd name="connsiteX8-227" fmla="*/ 2269473 w 4228786"/>
                  <a:gd name="connsiteY8-228" fmla="*/ 323850 h 4110786"/>
                  <a:gd name="connsiteX9-229" fmla="*/ 2090436 w 4228786"/>
                  <a:gd name="connsiteY9-230" fmla="*/ 323850 h 4110786"/>
                  <a:gd name="connsiteX10-231" fmla="*/ 2090436 w 4228786"/>
                  <a:gd name="connsiteY10-232" fmla="*/ 323546 h 4110786"/>
                  <a:gd name="connsiteX11-233" fmla="*/ 2176945 w 4228786"/>
                  <a:gd name="connsiteY11-234" fmla="*/ 319178 h 4110786"/>
                  <a:gd name="connsiteX12-235" fmla="*/ 2295032 w 4228786"/>
                  <a:gd name="connsiteY12-236" fmla="*/ 13068 h 4110786"/>
                  <a:gd name="connsiteX13-237" fmla="*/ 4228786 w 4228786"/>
                  <a:gd name="connsiteY13-238" fmla="*/ 2058946 h 4110786"/>
                  <a:gd name="connsiteX14-239" fmla="*/ 2176946 w 4228786"/>
                  <a:gd name="connsiteY14-240" fmla="*/ 4110786 h 4110786"/>
                  <a:gd name="connsiteX15-241" fmla="*/ 125105 w 4228786"/>
                  <a:gd name="connsiteY15-242" fmla="*/ 2058946 h 4110786"/>
                  <a:gd name="connsiteX16-243" fmla="*/ 437178 w 4228786"/>
                  <a:gd name="connsiteY16-244" fmla="*/ 2058945 h 4110786"/>
                  <a:gd name="connsiteX17-245" fmla="*/ 2176945 w 4228786"/>
                  <a:gd name="connsiteY17-246" fmla="*/ 3798712 h 4110786"/>
                  <a:gd name="connsiteX18-247" fmla="*/ 3916711 w 4228786"/>
                  <a:gd name="connsiteY18-248" fmla="*/ 2058945 h 4110786"/>
                  <a:gd name="connsiteX19-249" fmla="*/ 2269473 w 4228786"/>
                  <a:gd name="connsiteY19-250" fmla="*/ 323850 h 4110786"/>
                  <a:gd name="connsiteX20-251" fmla="*/ 2290461 w 4228786"/>
                  <a:gd name="connsiteY20-252" fmla="*/ 323850 h 4110786"/>
                  <a:gd name="connsiteX21-253" fmla="*/ 2295032 w 4228786"/>
                  <a:gd name="connsiteY21-254" fmla="*/ 13068 h 4110786"/>
                  <a:gd name="connsiteX22-255" fmla="*/ 2090436 w 4228786"/>
                  <a:gd name="connsiteY22-256" fmla="*/ 11473 h 4110786"/>
                  <a:gd name="connsiteX23-257" fmla="*/ 2090436 w 4228786"/>
                  <a:gd name="connsiteY23-258" fmla="*/ 323546 h 4110786"/>
                  <a:gd name="connsiteX24-259" fmla="*/ 739525 w 4228786"/>
                  <a:gd name="connsiteY24-260" fmla="*/ 1079241 h 4110786"/>
                  <a:gd name="connsiteX25-261" fmla="*/ 470434 w 4228786"/>
                  <a:gd name="connsiteY25-262" fmla="*/ 920125 h 4110786"/>
                  <a:gd name="connsiteX26-263" fmla="*/ 2090436 w 4228786"/>
                  <a:gd name="connsiteY26-264" fmla="*/ 11473 h 4110786"/>
                  <a:gd name="connsiteX27-265" fmla="*/ 2295224 w 4228786"/>
                  <a:gd name="connsiteY27-266" fmla="*/ 0 h 4110786"/>
                  <a:gd name="connsiteX28-267" fmla="*/ 2295032 w 4228786"/>
                  <a:gd name="connsiteY28-268" fmla="*/ 13068 h 4110786"/>
                  <a:gd name="connsiteX29-269" fmla="*/ 2176946 w 4228786"/>
                  <a:gd name="connsiteY29-270" fmla="*/ 7105 h 4110786"/>
                  <a:gd name="connsiteX30-271" fmla="*/ 2090436 w 4228786"/>
                  <a:gd name="connsiteY30-272" fmla="*/ 11473 h 4110786"/>
                  <a:gd name="connsiteX31-273" fmla="*/ 2090436 w 4228786"/>
                  <a:gd name="connsiteY31-274" fmla="*/ 2381 h 4110786"/>
                  <a:gd name="connsiteX32-275" fmla="*/ 2295224 w 4228786"/>
                  <a:gd name="connsiteY32-276" fmla="*/ 0 h 4110786"/>
                  <a:gd name="connsiteX0-277" fmla="*/ 739525 w 4228786"/>
                  <a:gd name="connsiteY0-278" fmla="*/ 1079241 h 4110786"/>
                  <a:gd name="connsiteX1-279" fmla="*/ 742648 w 4228786"/>
                  <a:gd name="connsiteY1-280" fmla="*/ 1081087 h 4110786"/>
                  <a:gd name="connsiteX2-281" fmla="*/ 739525 w 4228786"/>
                  <a:gd name="connsiteY2-282" fmla="*/ 1079241 h 4110786"/>
                  <a:gd name="connsiteX3-283" fmla="*/ 468805 w 4228786"/>
                  <a:gd name="connsiteY3-284" fmla="*/ 919162 h 4110786"/>
                  <a:gd name="connsiteX4-285" fmla="*/ 470434 w 4228786"/>
                  <a:gd name="connsiteY4-286" fmla="*/ 920125 h 4110786"/>
                  <a:gd name="connsiteX5-287" fmla="*/ 468805 w 4228786"/>
                  <a:gd name="connsiteY5-288" fmla="*/ 919162 h 4110786"/>
                  <a:gd name="connsiteX6-289" fmla="*/ 2176945 w 4228786"/>
                  <a:gd name="connsiteY6-290" fmla="*/ 319178 h 4110786"/>
                  <a:gd name="connsiteX7-291" fmla="*/ 2269473 w 4228786"/>
                  <a:gd name="connsiteY7-292" fmla="*/ 323850 h 4110786"/>
                  <a:gd name="connsiteX8-293" fmla="*/ 2090436 w 4228786"/>
                  <a:gd name="connsiteY8-294" fmla="*/ 323850 h 4110786"/>
                  <a:gd name="connsiteX9-295" fmla="*/ 2090436 w 4228786"/>
                  <a:gd name="connsiteY9-296" fmla="*/ 323546 h 4110786"/>
                  <a:gd name="connsiteX10-297" fmla="*/ 2176945 w 4228786"/>
                  <a:gd name="connsiteY10-298" fmla="*/ 319178 h 4110786"/>
                  <a:gd name="connsiteX11-299" fmla="*/ 2295032 w 4228786"/>
                  <a:gd name="connsiteY11-300" fmla="*/ 13068 h 4110786"/>
                  <a:gd name="connsiteX12-301" fmla="*/ 4228786 w 4228786"/>
                  <a:gd name="connsiteY12-302" fmla="*/ 2058946 h 4110786"/>
                  <a:gd name="connsiteX13-303" fmla="*/ 2176946 w 4228786"/>
                  <a:gd name="connsiteY13-304" fmla="*/ 4110786 h 4110786"/>
                  <a:gd name="connsiteX14-305" fmla="*/ 125105 w 4228786"/>
                  <a:gd name="connsiteY14-306" fmla="*/ 2058946 h 4110786"/>
                  <a:gd name="connsiteX15-307" fmla="*/ 437178 w 4228786"/>
                  <a:gd name="connsiteY15-308" fmla="*/ 2058945 h 4110786"/>
                  <a:gd name="connsiteX16-309" fmla="*/ 2176945 w 4228786"/>
                  <a:gd name="connsiteY16-310" fmla="*/ 3798712 h 4110786"/>
                  <a:gd name="connsiteX17-311" fmla="*/ 3916711 w 4228786"/>
                  <a:gd name="connsiteY17-312" fmla="*/ 2058945 h 4110786"/>
                  <a:gd name="connsiteX18-313" fmla="*/ 2269473 w 4228786"/>
                  <a:gd name="connsiteY18-314" fmla="*/ 323850 h 4110786"/>
                  <a:gd name="connsiteX19-315" fmla="*/ 2290461 w 4228786"/>
                  <a:gd name="connsiteY19-316" fmla="*/ 323850 h 4110786"/>
                  <a:gd name="connsiteX20-317" fmla="*/ 2295032 w 4228786"/>
                  <a:gd name="connsiteY20-318" fmla="*/ 13068 h 4110786"/>
                  <a:gd name="connsiteX21-319" fmla="*/ 2090436 w 4228786"/>
                  <a:gd name="connsiteY21-320" fmla="*/ 11473 h 4110786"/>
                  <a:gd name="connsiteX22-321" fmla="*/ 2090436 w 4228786"/>
                  <a:gd name="connsiteY22-322" fmla="*/ 323546 h 4110786"/>
                  <a:gd name="connsiteX23-323" fmla="*/ 739525 w 4228786"/>
                  <a:gd name="connsiteY23-324" fmla="*/ 1079241 h 4110786"/>
                  <a:gd name="connsiteX24-325" fmla="*/ 470434 w 4228786"/>
                  <a:gd name="connsiteY24-326" fmla="*/ 920125 h 4110786"/>
                  <a:gd name="connsiteX25-327" fmla="*/ 2090436 w 4228786"/>
                  <a:gd name="connsiteY25-328" fmla="*/ 11473 h 4110786"/>
                  <a:gd name="connsiteX26-329" fmla="*/ 2295224 w 4228786"/>
                  <a:gd name="connsiteY26-330" fmla="*/ 0 h 4110786"/>
                  <a:gd name="connsiteX27-331" fmla="*/ 2295032 w 4228786"/>
                  <a:gd name="connsiteY27-332" fmla="*/ 13068 h 4110786"/>
                  <a:gd name="connsiteX28-333" fmla="*/ 2176946 w 4228786"/>
                  <a:gd name="connsiteY28-334" fmla="*/ 7105 h 4110786"/>
                  <a:gd name="connsiteX29-335" fmla="*/ 2090436 w 4228786"/>
                  <a:gd name="connsiteY29-336" fmla="*/ 11473 h 4110786"/>
                  <a:gd name="connsiteX30-337" fmla="*/ 2090436 w 4228786"/>
                  <a:gd name="connsiteY30-338" fmla="*/ 2381 h 4110786"/>
                  <a:gd name="connsiteX31-339" fmla="*/ 2295224 w 4228786"/>
                  <a:gd name="connsiteY31-340" fmla="*/ 0 h 4110786"/>
                  <a:gd name="connsiteX0-341" fmla="*/ 739525 w 4228786"/>
                  <a:gd name="connsiteY0-342" fmla="*/ 1079241 h 4110786"/>
                  <a:gd name="connsiteX1-343" fmla="*/ 742648 w 4228786"/>
                  <a:gd name="connsiteY1-344" fmla="*/ 1081087 h 4110786"/>
                  <a:gd name="connsiteX2-345" fmla="*/ 739525 w 4228786"/>
                  <a:gd name="connsiteY2-346" fmla="*/ 1079241 h 4110786"/>
                  <a:gd name="connsiteX3-347" fmla="*/ 468805 w 4228786"/>
                  <a:gd name="connsiteY3-348" fmla="*/ 919162 h 4110786"/>
                  <a:gd name="connsiteX4-349" fmla="*/ 470434 w 4228786"/>
                  <a:gd name="connsiteY4-350" fmla="*/ 920125 h 4110786"/>
                  <a:gd name="connsiteX5-351" fmla="*/ 468805 w 4228786"/>
                  <a:gd name="connsiteY5-352" fmla="*/ 919162 h 4110786"/>
                  <a:gd name="connsiteX6-353" fmla="*/ 2176945 w 4228786"/>
                  <a:gd name="connsiteY6-354" fmla="*/ 319178 h 4110786"/>
                  <a:gd name="connsiteX7-355" fmla="*/ 2269473 w 4228786"/>
                  <a:gd name="connsiteY7-356" fmla="*/ 323850 h 4110786"/>
                  <a:gd name="connsiteX8-357" fmla="*/ 2090436 w 4228786"/>
                  <a:gd name="connsiteY8-358" fmla="*/ 323850 h 4110786"/>
                  <a:gd name="connsiteX9-359" fmla="*/ 2090436 w 4228786"/>
                  <a:gd name="connsiteY9-360" fmla="*/ 323546 h 4110786"/>
                  <a:gd name="connsiteX10-361" fmla="*/ 2176945 w 4228786"/>
                  <a:gd name="connsiteY10-362" fmla="*/ 319178 h 4110786"/>
                  <a:gd name="connsiteX11-363" fmla="*/ 2295032 w 4228786"/>
                  <a:gd name="connsiteY11-364" fmla="*/ 13068 h 4110786"/>
                  <a:gd name="connsiteX12-365" fmla="*/ 4228786 w 4228786"/>
                  <a:gd name="connsiteY12-366" fmla="*/ 2058946 h 4110786"/>
                  <a:gd name="connsiteX13-367" fmla="*/ 2176946 w 4228786"/>
                  <a:gd name="connsiteY13-368" fmla="*/ 4110786 h 4110786"/>
                  <a:gd name="connsiteX14-369" fmla="*/ 125105 w 4228786"/>
                  <a:gd name="connsiteY14-370" fmla="*/ 2058946 h 4110786"/>
                  <a:gd name="connsiteX15-371" fmla="*/ 437178 w 4228786"/>
                  <a:gd name="connsiteY15-372" fmla="*/ 2058945 h 4110786"/>
                  <a:gd name="connsiteX16-373" fmla="*/ 2176945 w 4228786"/>
                  <a:gd name="connsiteY16-374" fmla="*/ 3798712 h 4110786"/>
                  <a:gd name="connsiteX17-375" fmla="*/ 3916711 w 4228786"/>
                  <a:gd name="connsiteY17-376" fmla="*/ 2058945 h 4110786"/>
                  <a:gd name="connsiteX18-377" fmla="*/ 2269473 w 4228786"/>
                  <a:gd name="connsiteY18-378" fmla="*/ 323850 h 4110786"/>
                  <a:gd name="connsiteX19-379" fmla="*/ 2290461 w 4228786"/>
                  <a:gd name="connsiteY19-380" fmla="*/ 323850 h 4110786"/>
                  <a:gd name="connsiteX20-381" fmla="*/ 2295032 w 4228786"/>
                  <a:gd name="connsiteY20-382" fmla="*/ 13068 h 4110786"/>
                  <a:gd name="connsiteX21-383" fmla="*/ 2090436 w 4228786"/>
                  <a:gd name="connsiteY21-384" fmla="*/ 11473 h 4110786"/>
                  <a:gd name="connsiteX22-385" fmla="*/ 2090436 w 4228786"/>
                  <a:gd name="connsiteY22-386" fmla="*/ 323546 h 4110786"/>
                  <a:gd name="connsiteX23-387" fmla="*/ 739525 w 4228786"/>
                  <a:gd name="connsiteY23-388" fmla="*/ 1079241 h 4110786"/>
                  <a:gd name="connsiteX24-389" fmla="*/ 470434 w 4228786"/>
                  <a:gd name="connsiteY24-390" fmla="*/ 920125 h 4110786"/>
                  <a:gd name="connsiteX25-391" fmla="*/ 2090436 w 4228786"/>
                  <a:gd name="connsiteY25-392" fmla="*/ 11473 h 4110786"/>
                  <a:gd name="connsiteX26-393" fmla="*/ 2295224 w 4228786"/>
                  <a:gd name="connsiteY26-394" fmla="*/ 0 h 4110786"/>
                  <a:gd name="connsiteX27-395" fmla="*/ 2176946 w 4228786"/>
                  <a:gd name="connsiteY27-396" fmla="*/ 7105 h 4110786"/>
                  <a:gd name="connsiteX28-397" fmla="*/ 2090436 w 4228786"/>
                  <a:gd name="connsiteY28-398" fmla="*/ 11473 h 4110786"/>
                  <a:gd name="connsiteX29-399" fmla="*/ 2090436 w 4228786"/>
                  <a:gd name="connsiteY29-400" fmla="*/ 2381 h 4110786"/>
                  <a:gd name="connsiteX30-401" fmla="*/ 2295224 w 4228786"/>
                  <a:gd name="connsiteY30-402" fmla="*/ 0 h 4110786"/>
                  <a:gd name="connsiteX0-403" fmla="*/ 739525 w 4228949"/>
                  <a:gd name="connsiteY0-404" fmla="*/ 1079241 h 4110786"/>
                  <a:gd name="connsiteX1-405" fmla="*/ 742648 w 4228949"/>
                  <a:gd name="connsiteY1-406" fmla="*/ 1081087 h 4110786"/>
                  <a:gd name="connsiteX2-407" fmla="*/ 739525 w 4228949"/>
                  <a:gd name="connsiteY2-408" fmla="*/ 1079241 h 4110786"/>
                  <a:gd name="connsiteX3-409" fmla="*/ 468805 w 4228949"/>
                  <a:gd name="connsiteY3-410" fmla="*/ 919162 h 4110786"/>
                  <a:gd name="connsiteX4-411" fmla="*/ 470434 w 4228949"/>
                  <a:gd name="connsiteY4-412" fmla="*/ 920125 h 4110786"/>
                  <a:gd name="connsiteX5-413" fmla="*/ 468805 w 4228949"/>
                  <a:gd name="connsiteY5-414" fmla="*/ 919162 h 4110786"/>
                  <a:gd name="connsiteX6-415" fmla="*/ 2176945 w 4228949"/>
                  <a:gd name="connsiteY6-416" fmla="*/ 319178 h 4110786"/>
                  <a:gd name="connsiteX7-417" fmla="*/ 2269473 w 4228949"/>
                  <a:gd name="connsiteY7-418" fmla="*/ 323850 h 4110786"/>
                  <a:gd name="connsiteX8-419" fmla="*/ 2090436 w 4228949"/>
                  <a:gd name="connsiteY8-420" fmla="*/ 323850 h 4110786"/>
                  <a:gd name="connsiteX9-421" fmla="*/ 2090436 w 4228949"/>
                  <a:gd name="connsiteY9-422" fmla="*/ 323546 h 4110786"/>
                  <a:gd name="connsiteX10-423" fmla="*/ 2176945 w 4228949"/>
                  <a:gd name="connsiteY10-424" fmla="*/ 319178 h 4110786"/>
                  <a:gd name="connsiteX11-425" fmla="*/ 2290461 w 4228949"/>
                  <a:gd name="connsiteY11-426" fmla="*/ 323850 h 4110786"/>
                  <a:gd name="connsiteX12-427" fmla="*/ 4228786 w 4228949"/>
                  <a:gd name="connsiteY12-428" fmla="*/ 2058946 h 4110786"/>
                  <a:gd name="connsiteX13-429" fmla="*/ 2176946 w 4228949"/>
                  <a:gd name="connsiteY13-430" fmla="*/ 4110786 h 4110786"/>
                  <a:gd name="connsiteX14-431" fmla="*/ 125105 w 4228949"/>
                  <a:gd name="connsiteY14-432" fmla="*/ 2058946 h 4110786"/>
                  <a:gd name="connsiteX15-433" fmla="*/ 437178 w 4228949"/>
                  <a:gd name="connsiteY15-434" fmla="*/ 2058945 h 4110786"/>
                  <a:gd name="connsiteX16-435" fmla="*/ 2176945 w 4228949"/>
                  <a:gd name="connsiteY16-436" fmla="*/ 3798712 h 4110786"/>
                  <a:gd name="connsiteX17-437" fmla="*/ 3916711 w 4228949"/>
                  <a:gd name="connsiteY17-438" fmla="*/ 2058945 h 4110786"/>
                  <a:gd name="connsiteX18-439" fmla="*/ 2269473 w 4228949"/>
                  <a:gd name="connsiteY18-440" fmla="*/ 323850 h 4110786"/>
                  <a:gd name="connsiteX19-441" fmla="*/ 2290461 w 4228949"/>
                  <a:gd name="connsiteY19-442" fmla="*/ 323850 h 4110786"/>
                  <a:gd name="connsiteX20-443" fmla="*/ 2090436 w 4228949"/>
                  <a:gd name="connsiteY20-444" fmla="*/ 11473 h 4110786"/>
                  <a:gd name="connsiteX21-445" fmla="*/ 2090436 w 4228949"/>
                  <a:gd name="connsiteY21-446" fmla="*/ 323546 h 4110786"/>
                  <a:gd name="connsiteX22-447" fmla="*/ 739525 w 4228949"/>
                  <a:gd name="connsiteY22-448" fmla="*/ 1079241 h 4110786"/>
                  <a:gd name="connsiteX23-449" fmla="*/ 470434 w 4228949"/>
                  <a:gd name="connsiteY23-450" fmla="*/ 920125 h 4110786"/>
                  <a:gd name="connsiteX24-451" fmla="*/ 2090436 w 4228949"/>
                  <a:gd name="connsiteY24-452" fmla="*/ 11473 h 4110786"/>
                  <a:gd name="connsiteX25-453" fmla="*/ 2295224 w 4228949"/>
                  <a:gd name="connsiteY25-454" fmla="*/ 0 h 4110786"/>
                  <a:gd name="connsiteX26-455" fmla="*/ 2176946 w 4228949"/>
                  <a:gd name="connsiteY26-456" fmla="*/ 7105 h 4110786"/>
                  <a:gd name="connsiteX27-457" fmla="*/ 2090436 w 4228949"/>
                  <a:gd name="connsiteY27-458" fmla="*/ 11473 h 4110786"/>
                  <a:gd name="connsiteX28-459" fmla="*/ 2090436 w 4228949"/>
                  <a:gd name="connsiteY28-460" fmla="*/ 2381 h 4110786"/>
                  <a:gd name="connsiteX29-461" fmla="*/ 2295224 w 4228949"/>
                  <a:gd name="connsiteY29-462" fmla="*/ 0 h 4110786"/>
                  <a:gd name="connsiteX0-463" fmla="*/ 739525 w 4228949"/>
                  <a:gd name="connsiteY0-464" fmla="*/ 1076860 h 4108405"/>
                  <a:gd name="connsiteX1-465" fmla="*/ 742648 w 4228949"/>
                  <a:gd name="connsiteY1-466" fmla="*/ 1078706 h 4108405"/>
                  <a:gd name="connsiteX2-467" fmla="*/ 739525 w 4228949"/>
                  <a:gd name="connsiteY2-468" fmla="*/ 1076860 h 4108405"/>
                  <a:gd name="connsiteX3-469" fmla="*/ 468805 w 4228949"/>
                  <a:gd name="connsiteY3-470" fmla="*/ 916781 h 4108405"/>
                  <a:gd name="connsiteX4-471" fmla="*/ 470434 w 4228949"/>
                  <a:gd name="connsiteY4-472" fmla="*/ 917744 h 4108405"/>
                  <a:gd name="connsiteX5-473" fmla="*/ 468805 w 4228949"/>
                  <a:gd name="connsiteY5-474" fmla="*/ 916781 h 4108405"/>
                  <a:gd name="connsiteX6-475" fmla="*/ 2176945 w 4228949"/>
                  <a:gd name="connsiteY6-476" fmla="*/ 316797 h 4108405"/>
                  <a:gd name="connsiteX7-477" fmla="*/ 2269473 w 4228949"/>
                  <a:gd name="connsiteY7-478" fmla="*/ 321469 h 4108405"/>
                  <a:gd name="connsiteX8-479" fmla="*/ 2090436 w 4228949"/>
                  <a:gd name="connsiteY8-480" fmla="*/ 321469 h 4108405"/>
                  <a:gd name="connsiteX9-481" fmla="*/ 2090436 w 4228949"/>
                  <a:gd name="connsiteY9-482" fmla="*/ 321165 h 4108405"/>
                  <a:gd name="connsiteX10-483" fmla="*/ 2176945 w 4228949"/>
                  <a:gd name="connsiteY10-484" fmla="*/ 316797 h 4108405"/>
                  <a:gd name="connsiteX11-485" fmla="*/ 2290461 w 4228949"/>
                  <a:gd name="connsiteY11-486" fmla="*/ 321469 h 4108405"/>
                  <a:gd name="connsiteX12-487" fmla="*/ 4228786 w 4228949"/>
                  <a:gd name="connsiteY12-488" fmla="*/ 2056565 h 4108405"/>
                  <a:gd name="connsiteX13-489" fmla="*/ 2176946 w 4228949"/>
                  <a:gd name="connsiteY13-490" fmla="*/ 4108405 h 4108405"/>
                  <a:gd name="connsiteX14-491" fmla="*/ 125105 w 4228949"/>
                  <a:gd name="connsiteY14-492" fmla="*/ 2056565 h 4108405"/>
                  <a:gd name="connsiteX15-493" fmla="*/ 437178 w 4228949"/>
                  <a:gd name="connsiteY15-494" fmla="*/ 2056564 h 4108405"/>
                  <a:gd name="connsiteX16-495" fmla="*/ 2176945 w 4228949"/>
                  <a:gd name="connsiteY16-496" fmla="*/ 3796331 h 4108405"/>
                  <a:gd name="connsiteX17-497" fmla="*/ 3916711 w 4228949"/>
                  <a:gd name="connsiteY17-498" fmla="*/ 2056564 h 4108405"/>
                  <a:gd name="connsiteX18-499" fmla="*/ 2269473 w 4228949"/>
                  <a:gd name="connsiteY18-500" fmla="*/ 321469 h 4108405"/>
                  <a:gd name="connsiteX19-501" fmla="*/ 2290461 w 4228949"/>
                  <a:gd name="connsiteY19-502" fmla="*/ 321469 h 4108405"/>
                  <a:gd name="connsiteX20-503" fmla="*/ 2090436 w 4228949"/>
                  <a:gd name="connsiteY20-504" fmla="*/ 9092 h 4108405"/>
                  <a:gd name="connsiteX21-505" fmla="*/ 2090436 w 4228949"/>
                  <a:gd name="connsiteY21-506" fmla="*/ 321165 h 4108405"/>
                  <a:gd name="connsiteX22-507" fmla="*/ 739525 w 4228949"/>
                  <a:gd name="connsiteY22-508" fmla="*/ 1076860 h 4108405"/>
                  <a:gd name="connsiteX23-509" fmla="*/ 470434 w 4228949"/>
                  <a:gd name="connsiteY23-510" fmla="*/ 917744 h 4108405"/>
                  <a:gd name="connsiteX24-511" fmla="*/ 2090436 w 4228949"/>
                  <a:gd name="connsiteY24-512" fmla="*/ 9092 h 4108405"/>
                  <a:gd name="connsiteX25-513" fmla="*/ 2090436 w 4228949"/>
                  <a:gd name="connsiteY25-514" fmla="*/ 0 h 4108405"/>
                  <a:gd name="connsiteX26-515" fmla="*/ 2176946 w 4228949"/>
                  <a:gd name="connsiteY26-516" fmla="*/ 4724 h 4108405"/>
                  <a:gd name="connsiteX27-517" fmla="*/ 2090436 w 4228949"/>
                  <a:gd name="connsiteY27-518" fmla="*/ 9092 h 4108405"/>
                  <a:gd name="connsiteX28-519" fmla="*/ 2090436 w 4228949"/>
                  <a:gd name="connsiteY28-520" fmla="*/ 0 h 4108405"/>
                  <a:gd name="connsiteX0-521" fmla="*/ 739525 w 4228949"/>
                  <a:gd name="connsiteY0-522" fmla="*/ 1076860 h 4108405"/>
                  <a:gd name="connsiteX1-523" fmla="*/ 742648 w 4228949"/>
                  <a:gd name="connsiteY1-524" fmla="*/ 1078706 h 4108405"/>
                  <a:gd name="connsiteX2-525" fmla="*/ 739525 w 4228949"/>
                  <a:gd name="connsiteY2-526" fmla="*/ 1076860 h 4108405"/>
                  <a:gd name="connsiteX3-527" fmla="*/ 468805 w 4228949"/>
                  <a:gd name="connsiteY3-528" fmla="*/ 916781 h 4108405"/>
                  <a:gd name="connsiteX4-529" fmla="*/ 470434 w 4228949"/>
                  <a:gd name="connsiteY4-530" fmla="*/ 917744 h 4108405"/>
                  <a:gd name="connsiteX5-531" fmla="*/ 468805 w 4228949"/>
                  <a:gd name="connsiteY5-532" fmla="*/ 916781 h 4108405"/>
                  <a:gd name="connsiteX6-533" fmla="*/ 2176945 w 4228949"/>
                  <a:gd name="connsiteY6-534" fmla="*/ 316797 h 4108405"/>
                  <a:gd name="connsiteX7-535" fmla="*/ 2269473 w 4228949"/>
                  <a:gd name="connsiteY7-536" fmla="*/ 321469 h 4108405"/>
                  <a:gd name="connsiteX8-537" fmla="*/ 2090436 w 4228949"/>
                  <a:gd name="connsiteY8-538" fmla="*/ 321469 h 4108405"/>
                  <a:gd name="connsiteX9-539" fmla="*/ 2090436 w 4228949"/>
                  <a:gd name="connsiteY9-540" fmla="*/ 321165 h 4108405"/>
                  <a:gd name="connsiteX10-541" fmla="*/ 2176945 w 4228949"/>
                  <a:gd name="connsiteY10-542" fmla="*/ 316797 h 4108405"/>
                  <a:gd name="connsiteX11-543" fmla="*/ 2290461 w 4228949"/>
                  <a:gd name="connsiteY11-544" fmla="*/ 321469 h 4108405"/>
                  <a:gd name="connsiteX12-545" fmla="*/ 4228786 w 4228949"/>
                  <a:gd name="connsiteY12-546" fmla="*/ 2056565 h 4108405"/>
                  <a:gd name="connsiteX13-547" fmla="*/ 2176946 w 4228949"/>
                  <a:gd name="connsiteY13-548" fmla="*/ 4108405 h 4108405"/>
                  <a:gd name="connsiteX14-549" fmla="*/ 125105 w 4228949"/>
                  <a:gd name="connsiteY14-550" fmla="*/ 2056565 h 4108405"/>
                  <a:gd name="connsiteX15-551" fmla="*/ 437178 w 4228949"/>
                  <a:gd name="connsiteY15-552" fmla="*/ 2056564 h 4108405"/>
                  <a:gd name="connsiteX16-553" fmla="*/ 2176945 w 4228949"/>
                  <a:gd name="connsiteY16-554" fmla="*/ 3796331 h 4108405"/>
                  <a:gd name="connsiteX17-555" fmla="*/ 3916711 w 4228949"/>
                  <a:gd name="connsiteY17-556" fmla="*/ 2056564 h 4108405"/>
                  <a:gd name="connsiteX18-557" fmla="*/ 2269473 w 4228949"/>
                  <a:gd name="connsiteY18-558" fmla="*/ 321469 h 4108405"/>
                  <a:gd name="connsiteX19-559" fmla="*/ 2290461 w 4228949"/>
                  <a:gd name="connsiteY19-560" fmla="*/ 321469 h 4108405"/>
                  <a:gd name="connsiteX20-561" fmla="*/ 2090436 w 4228949"/>
                  <a:gd name="connsiteY20-562" fmla="*/ 9092 h 4108405"/>
                  <a:gd name="connsiteX21-563" fmla="*/ 2090436 w 4228949"/>
                  <a:gd name="connsiteY21-564" fmla="*/ 321165 h 4108405"/>
                  <a:gd name="connsiteX22-565" fmla="*/ 739525 w 4228949"/>
                  <a:gd name="connsiteY22-566" fmla="*/ 1076860 h 4108405"/>
                  <a:gd name="connsiteX23-567" fmla="*/ 470434 w 4228949"/>
                  <a:gd name="connsiteY23-568" fmla="*/ 917744 h 4108405"/>
                  <a:gd name="connsiteX24-569" fmla="*/ 2090436 w 4228949"/>
                  <a:gd name="connsiteY24-570" fmla="*/ 9092 h 4108405"/>
                  <a:gd name="connsiteX25-571" fmla="*/ 2090436 w 4228949"/>
                  <a:gd name="connsiteY25-572" fmla="*/ 0 h 4108405"/>
                  <a:gd name="connsiteX26-573" fmla="*/ 2090436 w 4228949"/>
                  <a:gd name="connsiteY26-574" fmla="*/ 9092 h 4108405"/>
                  <a:gd name="connsiteX27-575" fmla="*/ 2090436 w 4228949"/>
                  <a:gd name="connsiteY27-576" fmla="*/ 0 h 4108405"/>
                  <a:gd name="connsiteX0-577" fmla="*/ 739525 w 4228925"/>
                  <a:gd name="connsiteY0-578" fmla="*/ 1076860 h 4108405"/>
                  <a:gd name="connsiteX1-579" fmla="*/ 742648 w 4228925"/>
                  <a:gd name="connsiteY1-580" fmla="*/ 1078706 h 4108405"/>
                  <a:gd name="connsiteX2-581" fmla="*/ 739525 w 4228925"/>
                  <a:gd name="connsiteY2-582" fmla="*/ 1076860 h 4108405"/>
                  <a:gd name="connsiteX3-583" fmla="*/ 468805 w 4228925"/>
                  <a:gd name="connsiteY3-584" fmla="*/ 916781 h 4108405"/>
                  <a:gd name="connsiteX4-585" fmla="*/ 470434 w 4228925"/>
                  <a:gd name="connsiteY4-586" fmla="*/ 917744 h 4108405"/>
                  <a:gd name="connsiteX5-587" fmla="*/ 468805 w 4228925"/>
                  <a:gd name="connsiteY5-588" fmla="*/ 916781 h 4108405"/>
                  <a:gd name="connsiteX6-589" fmla="*/ 2176945 w 4228925"/>
                  <a:gd name="connsiteY6-590" fmla="*/ 316797 h 4108405"/>
                  <a:gd name="connsiteX7-591" fmla="*/ 2269473 w 4228925"/>
                  <a:gd name="connsiteY7-592" fmla="*/ 321469 h 4108405"/>
                  <a:gd name="connsiteX8-593" fmla="*/ 2090436 w 4228925"/>
                  <a:gd name="connsiteY8-594" fmla="*/ 321469 h 4108405"/>
                  <a:gd name="connsiteX9-595" fmla="*/ 2090436 w 4228925"/>
                  <a:gd name="connsiteY9-596" fmla="*/ 321165 h 4108405"/>
                  <a:gd name="connsiteX10-597" fmla="*/ 2176945 w 4228925"/>
                  <a:gd name="connsiteY10-598" fmla="*/ 316797 h 4108405"/>
                  <a:gd name="connsiteX11-599" fmla="*/ 2290461 w 4228925"/>
                  <a:gd name="connsiteY11-600" fmla="*/ 321469 h 4108405"/>
                  <a:gd name="connsiteX12-601" fmla="*/ 4228786 w 4228925"/>
                  <a:gd name="connsiteY12-602" fmla="*/ 2056565 h 4108405"/>
                  <a:gd name="connsiteX13-603" fmla="*/ 2176946 w 4228925"/>
                  <a:gd name="connsiteY13-604" fmla="*/ 4108405 h 4108405"/>
                  <a:gd name="connsiteX14-605" fmla="*/ 125105 w 4228925"/>
                  <a:gd name="connsiteY14-606" fmla="*/ 2056565 h 4108405"/>
                  <a:gd name="connsiteX15-607" fmla="*/ 437178 w 4228925"/>
                  <a:gd name="connsiteY15-608" fmla="*/ 2056564 h 4108405"/>
                  <a:gd name="connsiteX16-609" fmla="*/ 2176945 w 4228925"/>
                  <a:gd name="connsiteY16-610" fmla="*/ 3796331 h 4108405"/>
                  <a:gd name="connsiteX17-611" fmla="*/ 3916711 w 4228925"/>
                  <a:gd name="connsiteY17-612" fmla="*/ 2056564 h 4108405"/>
                  <a:gd name="connsiteX18-613" fmla="*/ 2290461 w 4228925"/>
                  <a:gd name="connsiteY18-614" fmla="*/ 321469 h 4108405"/>
                  <a:gd name="connsiteX19-615" fmla="*/ 2090436 w 4228925"/>
                  <a:gd name="connsiteY19-616" fmla="*/ 9092 h 4108405"/>
                  <a:gd name="connsiteX20-617" fmla="*/ 2090436 w 4228925"/>
                  <a:gd name="connsiteY20-618" fmla="*/ 321165 h 4108405"/>
                  <a:gd name="connsiteX21-619" fmla="*/ 739525 w 4228925"/>
                  <a:gd name="connsiteY21-620" fmla="*/ 1076860 h 4108405"/>
                  <a:gd name="connsiteX22-621" fmla="*/ 470434 w 4228925"/>
                  <a:gd name="connsiteY22-622" fmla="*/ 917744 h 4108405"/>
                  <a:gd name="connsiteX23-623" fmla="*/ 2090436 w 4228925"/>
                  <a:gd name="connsiteY23-624" fmla="*/ 9092 h 4108405"/>
                  <a:gd name="connsiteX24-625" fmla="*/ 2090436 w 4228925"/>
                  <a:gd name="connsiteY24-626" fmla="*/ 0 h 4108405"/>
                  <a:gd name="connsiteX25-627" fmla="*/ 2090436 w 4228925"/>
                  <a:gd name="connsiteY25-628" fmla="*/ 9092 h 4108405"/>
                  <a:gd name="connsiteX26-629" fmla="*/ 2090436 w 4228925"/>
                  <a:gd name="connsiteY26-630" fmla="*/ 0 h 4108405"/>
                  <a:gd name="connsiteX0-631" fmla="*/ 739525 w 4228925"/>
                  <a:gd name="connsiteY0-632" fmla="*/ 1076860 h 4108405"/>
                  <a:gd name="connsiteX1-633" fmla="*/ 742648 w 4228925"/>
                  <a:gd name="connsiteY1-634" fmla="*/ 1078706 h 4108405"/>
                  <a:gd name="connsiteX2-635" fmla="*/ 739525 w 4228925"/>
                  <a:gd name="connsiteY2-636" fmla="*/ 1076860 h 4108405"/>
                  <a:gd name="connsiteX3-637" fmla="*/ 468805 w 4228925"/>
                  <a:gd name="connsiteY3-638" fmla="*/ 916781 h 4108405"/>
                  <a:gd name="connsiteX4-639" fmla="*/ 470434 w 4228925"/>
                  <a:gd name="connsiteY4-640" fmla="*/ 917744 h 4108405"/>
                  <a:gd name="connsiteX5-641" fmla="*/ 468805 w 4228925"/>
                  <a:gd name="connsiteY5-642" fmla="*/ 916781 h 4108405"/>
                  <a:gd name="connsiteX6-643" fmla="*/ 2176945 w 4228925"/>
                  <a:gd name="connsiteY6-644" fmla="*/ 316797 h 4108405"/>
                  <a:gd name="connsiteX7-645" fmla="*/ 2090436 w 4228925"/>
                  <a:gd name="connsiteY7-646" fmla="*/ 321469 h 4108405"/>
                  <a:gd name="connsiteX8-647" fmla="*/ 2090436 w 4228925"/>
                  <a:gd name="connsiteY8-648" fmla="*/ 321165 h 4108405"/>
                  <a:gd name="connsiteX9-649" fmla="*/ 2176945 w 4228925"/>
                  <a:gd name="connsiteY9-650" fmla="*/ 316797 h 4108405"/>
                  <a:gd name="connsiteX10-651" fmla="*/ 2290461 w 4228925"/>
                  <a:gd name="connsiteY10-652" fmla="*/ 321469 h 4108405"/>
                  <a:gd name="connsiteX11-653" fmla="*/ 4228786 w 4228925"/>
                  <a:gd name="connsiteY11-654" fmla="*/ 2056565 h 4108405"/>
                  <a:gd name="connsiteX12-655" fmla="*/ 2176946 w 4228925"/>
                  <a:gd name="connsiteY12-656" fmla="*/ 4108405 h 4108405"/>
                  <a:gd name="connsiteX13-657" fmla="*/ 125105 w 4228925"/>
                  <a:gd name="connsiteY13-658" fmla="*/ 2056565 h 4108405"/>
                  <a:gd name="connsiteX14-659" fmla="*/ 437178 w 4228925"/>
                  <a:gd name="connsiteY14-660" fmla="*/ 2056564 h 4108405"/>
                  <a:gd name="connsiteX15-661" fmla="*/ 2176945 w 4228925"/>
                  <a:gd name="connsiteY15-662" fmla="*/ 3796331 h 4108405"/>
                  <a:gd name="connsiteX16-663" fmla="*/ 3916711 w 4228925"/>
                  <a:gd name="connsiteY16-664" fmla="*/ 2056564 h 4108405"/>
                  <a:gd name="connsiteX17-665" fmla="*/ 2290461 w 4228925"/>
                  <a:gd name="connsiteY17-666" fmla="*/ 321469 h 4108405"/>
                  <a:gd name="connsiteX18-667" fmla="*/ 2090436 w 4228925"/>
                  <a:gd name="connsiteY18-668" fmla="*/ 9092 h 4108405"/>
                  <a:gd name="connsiteX19-669" fmla="*/ 2090436 w 4228925"/>
                  <a:gd name="connsiteY19-670" fmla="*/ 321165 h 4108405"/>
                  <a:gd name="connsiteX20-671" fmla="*/ 739525 w 4228925"/>
                  <a:gd name="connsiteY20-672" fmla="*/ 1076860 h 4108405"/>
                  <a:gd name="connsiteX21-673" fmla="*/ 470434 w 4228925"/>
                  <a:gd name="connsiteY21-674" fmla="*/ 917744 h 4108405"/>
                  <a:gd name="connsiteX22-675" fmla="*/ 2090436 w 4228925"/>
                  <a:gd name="connsiteY22-676" fmla="*/ 9092 h 4108405"/>
                  <a:gd name="connsiteX23-677" fmla="*/ 2090436 w 4228925"/>
                  <a:gd name="connsiteY23-678" fmla="*/ 0 h 4108405"/>
                  <a:gd name="connsiteX24-679" fmla="*/ 2090436 w 4228925"/>
                  <a:gd name="connsiteY24-680" fmla="*/ 9092 h 4108405"/>
                  <a:gd name="connsiteX25-681" fmla="*/ 2090436 w 4228925"/>
                  <a:gd name="connsiteY25-682" fmla="*/ 0 h 4108405"/>
                  <a:gd name="connsiteX0-683" fmla="*/ 739525 w 4228925"/>
                  <a:gd name="connsiteY0-684" fmla="*/ 1076860 h 4108405"/>
                  <a:gd name="connsiteX1-685" fmla="*/ 742648 w 4228925"/>
                  <a:gd name="connsiteY1-686" fmla="*/ 1078706 h 4108405"/>
                  <a:gd name="connsiteX2-687" fmla="*/ 739525 w 4228925"/>
                  <a:gd name="connsiteY2-688" fmla="*/ 1076860 h 4108405"/>
                  <a:gd name="connsiteX3-689" fmla="*/ 468805 w 4228925"/>
                  <a:gd name="connsiteY3-690" fmla="*/ 916781 h 4108405"/>
                  <a:gd name="connsiteX4-691" fmla="*/ 470434 w 4228925"/>
                  <a:gd name="connsiteY4-692" fmla="*/ 917744 h 4108405"/>
                  <a:gd name="connsiteX5-693" fmla="*/ 468805 w 4228925"/>
                  <a:gd name="connsiteY5-694" fmla="*/ 916781 h 4108405"/>
                  <a:gd name="connsiteX6-695" fmla="*/ 2090436 w 4228925"/>
                  <a:gd name="connsiteY6-696" fmla="*/ 321165 h 4108405"/>
                  <a:gd name="connsiteX7-697" fmla="*/ 2090436 w 4228925"/>
                  <a:gd name="connsiteY7-698" fmla="*/ 321469 h 4108405"/>
                  <a:gd name="connsiteX8-699" fmla="*/ 2090436 w 4228925"/>
                  <a:gd name="connsiteY8-700" fmla="*/ 321165 h 4108405"/>
                  <a:gd name="connsiteX9-701" fmla="*/ 2290461 w 4228925"/>
                  <a:gd name="connsiteY9-702" fmla="*/ 321469 h 4108405"/>
                  <a:gd name="connsiteX10-703" fmla="*/ 4228786 w 4228925"/>
                  <a:gd name="connsiteY10-704" fmla="*/ 2056565 h 4108405"/>
                  <a:gd name="connsiteX11-705" fmla="*/ 2176946 w 4228925"/>
                  <a:gd name="connsiteY11-706" fmla="*/ 4108405 h 4108405"/>
                  <a:gd name="connsiteX12-707" fmla="*/ 125105 w 4228925"/>
                  <a:gd name="connsiteY12-708" fmla="*/ 2056565 h 4108405"/>
                  <a:gd name="connsiteX13-709" fmla="*/ 437178 w 4228925"/>
                  <a:gd name="connsiteY13-710" fmla="*/ 2056564 h 4108405"/>
                  <a:gd name="connsiteX14-711" fmla="*/ 2176945 w 4228925"/>
                  <a:gd name="connsiteY14-712" fmla="*/ 3796331 h 4108405"/>
                  <a:gd name="connsiteX15-713" fmla="*/ 3916711 w 4228925"/>
                  <a:gd name="connsiteY15-714" fmla="*/ 2056564 h 4108405"/>
                  <a:gd name="connsiteX16-715" fmla="*/ 2290461 w 4228925"/>
                  <a:gd name="connsiteY16-716" fmla="*/ 321469 h 4108405"/>
                  <a:gd name="connsiteX17-717" fmla="*/ 2090436 w 4228925"/>
                  <a:gd name="connsiteY17-718" fmla="*/ 9092 h 4108405"/>
                  <a:gd name="connsiteX18-719" fmla="*/ 2090436 w 4228925"/>
                  <a:gd name="connsiteY18-720" fmla="*/ 321165 h 4108405"/>
                  <a:gd name="connsiteX19-721" fmla="*/ 739525 w 4228925"/>
                  <a:gd name="connsiteY19-722" fmla="*/ 1076860 h 4108405"/>
                  <a:gd name="connsiteX20-723" fmla="*/ 470434 w 4228925"/>
                  <a:gd name="connsiteY20-724" fmla="*/ 917744 h 4108405"/>
                  <a:gd name="connsiteX21-725" fmla="*/ 2090436 w 4228925"/>
                  <a:gd name="connsiteY21-726" fmla="*/ 9092 h 4108405"/>
                  <a:gd name="connsiteX22-727" fmla="*/ 2090436 w 4228925"/>
                  <a:gd name="connsiteY22-728" fmla="*/ 0 h 4108405"/>
                  <a:gd name="connsiteX23-729" fmla="*/ 2090436 w 4228925"/>
                  <a:gd name="connsiteY23-730" fmla="*/ 9092 h 4108405"/>
                  <a:gd name="connsiteX24-731" fmla="*/ 2090436 w 4228925"/>
                  <a:gd name="connsiteY24-732" fmla="*/ 0 h 4108405"/>
                  <a:gd name="connsiteX0-733" fmla="*/ 739525 w 4228925"/>
                  <a:gd name="connsiteY0-734" fmla="*/ 1067768 h 4099313"/>
                  <a:gd name="connsiteX1-735" fmla="*/ 742648 w 4228925"/>
                  <a:gd name="connsiteY1-736" fmla="*/ 1069614 h 4099313"/>
                  <a:gd name="connsiteX2-737" fmla="*/ 739525 w 4228925"/>
                  <a:gd name="connsiteY2-738" fmla="*/ 1067768 h 4099313"/>
                  <a:gd name="connsiteX3-739" fmla="*/ 468805 w 4228925"/>
                  <a:gd name="connsiteY3-740" fmla="*/ 907689 h 4099313"/>
                  <a:gd name="connsiteX4-741" fmla="*/ 470434 w 4228925"/>
                  <a:gd name="connsiteY4-742" fmla="*/ 908652 h 4099313"/>
                  <a:gd name="connsiteX5-743" fmla="*/ 468805 w 4228925"/>
                  <a:gd name="connsiteY5-744" fmla="*/ 907689 h 4099313"/>
                  <a:gd name="connsiteX6-745" fmla="*/ 2090436 w 4228925"/>
                  <a:gd name="connsiteY6-746" fmla="*/ 312073 h 4099313"/>
                  <a:gd name="connsiteX7-747" fmla="*/ 2090436 w 4228925"/>
                  <a:gd name="connsiteY7-748" fmla="*/ 312377 h 4099313"/>
                  <a:gd name="connsiteX8-749" fmla="*/ 2090436 w 4228925"/>
                  <a:gd name="connsiteY8-750" fmla="*/ 312073 h 4099313"/>
                  <a:gd name="connsiteX9-751" fmla="*/ 2290461 w 4228925"/>
                  <a:gd name="connsiteY9-752" fmla="*/ 312377 h 4099313"/>
                  <a:gd name="connsiteX10-753" fmla="*/ 4228786 w 4228925"/>
                  <a:gd name="connsiteY10-754" fmla="*/ 2047473 h 4099313"/>
                  <a:gd name="connsiteX11-755" fmla="*/ 2176946 w 4228925"/>
                  <a:gd name="connsiteY11-756" fmla="*/ 4099313 h 4099313"/>
                  <a:gd name="connsiteX12-757" fmla="*/ 125105 w 4228925"/>
                  <a:gd name="connsiteY12-758" fmla="*/ 2047473 h 4099313"/>
                  <a:gd name="connsiteX13-759" fmla="*/ 437178 w 4228925"/>
                  <a:gd name="connsiteY13-760" fmla="*/ 2047472 h 4099313"/>
                  <a:gd name="connsiteX14-761" fmla="*/ 2176945 w 4228925"/>
                  <a:gd name="connsiteY14-762" fmla="*/ 3787239 h 4099313"/>
                  <a:gd name="connsiteX15-763" fmla="*/ 3916711 w 4228925"/>
                  <a:gd name="connsiteY15-764" fmla="*/ 2047472 h 4099313"/>
                  <a:gd name="connsiteX16-765" fmla="*/ 2290461 w 4228925"/>
                  <a:gd name="connsiteY16-766" fmla="*/ 312377 h 4099313"/>
                  <a:gd name="connsiteX17-767" fmla="*/ 2090436 w 4228925"/>
                  <a:gd name="connsiteY17-768" fmla="*/ 0 h 4099313"/>
                  <a:gd name="connsiteX18-769" fmla="*/ 2090436 w 4228925"/>
                  <a:gd name="connsiteY18-770" fmla="*/ 312073 h 4099313"/>
                  <a:gd name="connsiteX19-771" fmla="*/ 739525 w 4228925"/>
                  <a:gd name="connsiteY19-772" fmla="*/ 1067768 h 4099313"/>
                  <a:gd name="connsiteX20-773" fmla="*/ 470434 w 4228925"/>
                  <a:gd name="connsiteY20-774" fmla="*/ 908652 h 4099313"/>
                  <a:gd name="connsiteX21-775" fmla="*/ 2090436 w 4228925"/>
                  <a:gd name="connsiteY21-776" fmla="*/ 0 h 4099313"/>
                  <a:gd name="connsiteX0-777" fmla="*/ 739525 w 4353891"/>
                  <a:gd name="connsiteY0-778" fmla="*/ 1067768 h 4099313"/>
                  <a:gd name="connsiteX1-779" fmla="*/ 742648 w 4353891"/>
                  <a:gd name="connsiteY1-780" fmla="*/ 1069614 h 4099313"/>
                  <a:gd name="connsiteX2-781" fmla="*/ 739525 w 4353891"/>
                  <a:gd name="connsiteY2-782" fmla="*/ 1067768 h 4099313"/>
                  <a:gd name="connsiteX3-783" fmla="*/ 468805 w 4353891"/>
                  <a:gd name="connsiteY3-784" fmla="*/ 907689 h 4099313"/>
                  <a:gd name="connsiteX4-785" fmla="*/ 470434 w 4353891"/>
                  <a:gd name="connsiteY4-786" fmla="*/ 908652 h 4099313"/>
                  <a:gd name="connsiteX5-787" fmla="*/ 468805 w 4353891"/>
                  <a:gd name="connsiteY5-788" fmla="*/ 907689 h 4099313"/>
                  <a:gd name="connsiteX6-789" fmla="*/ 2090436 w 4353891"/>
                  <a:gd name="connsiteY6-790" fmla="*/ 312073 h 4099313"/>
                  <a:gd name="connsiteX7-791" fmla="*/ 2090436 w 4353891"/>
                  <a:gd name="connsiteY7-792" fmla="*/ 312377 h 4099313"/>
                  <a:gd name="connsiteX8-793" fmla="*/ 2090436 w 4353891"/>
                  <a:gd name="connsiteY8-794" fmla="*/ 312073 h 4099313"/>
                  <a:gd name="connsiteX9-795" fmla="*/ 3916711 w 4353891"/>
                  <a:gd name="connsiteY9-796" fmla="*/ 2047472 h 4099313"/>
                  <a:gd name="connsiteX10-797" fmla="*/ 4228786 w 4353891"/>
                  <a:gd name="connsiteY10-798" fmla="*/ 2047473 h 4099313"/>
                  <a:gd name="connsiteX11-799" fmla="*/ 2176946 w 4353891"/>
                  <a:gd name="connsiteY11-800" fmla="*/ 4099313 h 4099313"/>
                  <a:gd name="connsiteX12-801" fmla="*/ 125105 w 4353891"/>
                  <a:gd name="connsiteY12-802" fmla="*/ 2047473 h 4099313"/>
                  <a:gd name="connsiteX13-803" fmla="*/ 437178 w 4353891"/>
                  <a:gd name="connsiteY13-804" fmla="*/ 2047472 h 4099313"/>
                  <a:gd name="connsiteX14-805" fmla="*/ 2176945 w 4353891"/>
                  <a:gd name="connsiteY14-806" fmla="*/ 3787239 h 4099313"/>
                  <a:gd name="connsiteX15-807" fmla="*/ 3916711 w 4353891"/>
                  <a:gd name="connsiteY15-808" fmla="*/ 2047472 h 4099313"/>
                  <a:gd name="connsiteX16-809" fmla="*/ 2090436 w 4353891"/>
                  <a:gd name="connsiteY16-810" fmla="*/ 0 h 4099313"/>
                  <a:gd name="connsiteX17-811" fmla="*/ 2090436 w 4353891"/>
                  <a:gd name="connsiteY17-812" fmla="*/ 312073 h 4099313"/>
                  <a:gd name="connsiteX18-813" fmla="*/ 739525 w 4353891"/>
                  <a:gd name="connsiteY18-814" fmla="*/ 1067768 h 4099313"/>
                  <a:gd name="connsiteX19-815" fmla="*/ 470434 w 4353891"/>
                  <a:gd name="connsiteY19-816" fmla="*/ 908652 h 4099313"/>
                  <a:gd name="connsiteX20-817" fmla="*/ 2090436 w 4353891"/>
                  <a:gd name="connsiteY20-818" fmla="*/ 0 h 4099313"/>
                  <a:gd name="connsiteX0-819" fmla="*/ 614420 w 4228786"/>
                  <a:gd name="connsiteY0-820" fmla="*/ 1067768 h 4099313"/>
                  <a:gd name="connsiteX1-821" fmla="*/ 617543 w 4228786"/>
                  <a:gd name="connsiteY1-822" fmla="*/ 1069614 h 4099313"/>
                  <a:gd name="connsiteX2-823" fmla="*/ 614420 w 4228786"/>
                  <a:gd name="connsiteY2-824" fmla="*/ 1067768 h 4099313"/>
                  <a:gd name="connsiteX3-825" fmla="*/ 343700 w 4228786"/>
                  <a:gd name="connsiteY3-826" fmla="*/ 907689 h 4099313"/>
                  <a:gd name="connsiteX4-827" fmla="*/ 345329 w 4228786"/>
                  <a:gd name="connsiteY4-828" fmla="*/ 908652 h 4099313"/>
                  <a:gd name="connsiteX5-829" fmla="*/ 343700 w 4228786"/>
                  <a:gd name="connsiteY5-830" fmla="*/ 907689 h 4099313"/>
                  <a:gd name="connsiteX6-831" fmla="*/ 1965331 w 4228786"/>
                  <a:gd name="connsiteY6-832" fmla="*/ 312073 h 4099313"/>
                  <a:gd name="connsiteX7-833" fmla="*/ 1965331 w 4228786"/>
                  <a:gd name="connsiteY7-834" fmla="*/ 312377 h 4099313"/>
                  <a:gd name="connsiteX8-835" fmla="*/ 1965331 w 4228786"/>
                  <a:gd name="connsiteY8-836" fmla="*/ 312073 h 4099313"/>
                  <a:gd name="connsiteX9-837" fmla="*/ 3791606 w 4228786"/>
                  <a:gd name="connsiteY9-838" fmla="*/ 2047472 h 4099313"/>
                  <a:gd name="connsiteX10-839" fmla="*/ 4103681 w 4228786"/>
                  <a:gd name="connsiteY10-840" fmla="*/ 2047473 h 4099313"/>
                  <a:gd name="connsiteX11-841" fmla="*/ 2051841 w 4228786"/>
                  <a:gd name="connsiteY11-842" fmla="*/ 4099313 h 4099313"/>
                  <a:gd name="connsiteX12-843" fmla="*/ 0 w 4228786"/>
                  <a:gd name="connsiteY12-844" fmla="*/ 2047473 h 4099313"/>
                  <a:gd name="connsiteX13-845" fmla="*/ 2051840 w 4228786"/>
                  <a:gd name="connsiteY13-846" fmla="*/ 3787239 h 4099313"/>
                  <a:gd name="connsiteX14-847" fmla="*/ 3791606 w 4228786"/>
                  <a:gd name="connsiteY14-848" fmla="*/ 2047472 h 4099313"/>
                  <a:gd name="connsiteX15-849" fmla="*/ 1965331 w 4228786"/>
                  <a:gd name="connsiteY15-850" fmla="*/ 0 h 4099313"/>
                  <a:gd name="connsiteX16-851" fmla="*/ 1965331 w 4228786"/>
                  <a:gd name="connsiteY16-852" fmla="*/ 312073 h 4099313"/>
                  <a:gd name="connsiteX17-853" fmla="*/ 614420 w 4228786"/>
                  <a:gd name="connsiteY17-854" fmla="*/ 1067768 h 4099313"/>
                  <a:gd name="connsiteX18-855" fmla="*/ 345329 w 4228786"/>
                  <a:gd name="connsiteY18-856" fmla="*/ 908652 h 4099313"/>
                  <a:gd name="connsiteX19-857" fmla="*/ 1965331 w 4228786"/>
                  <a:gd name="connsiteY19-858" fmla="*/ 0 h 4099313"/>
                  <a:gd name="connsiteX0-859" fmla="*/ 270720 w 3885086"/>
                  <a:gd name="connsiteY0-860" fmla="*/ 1067768 h 4224418"/>
                  <a:gd name="connsiteX1-861" fmla="*/ 273843 w 3885086"/>
                  <a:gd name="connsiteY1-862" fmla="*/ 1069614 h 4224418"/>
                  <a:gd name="connsiteX2-863" fmla="*/ 270720 w 3885086"/>
                  <a:gd name="connsiteY2-864" fmla="*/ 1067768 h 4224418"/>
                  <a:gd name="connsiteX3-865" fmla="*/ 0 w 3885086"/>
                  <a:gd name="connsiteY3-866" fmla="*/ 907689 h 4224418"/>
                  <a:gd name="connsiteX4-867" fmla="*/ 1629 w 3885086"/>
                  <a:gd name="connsiteY4-868" fmla="*/ 908652 h 4224418"/>
                  <a:gd name="connsiteX5-869" fmla="*/ 0 w 3885086"/>
                  <a:gd name="connsiteY5-870" fmla="*/ 907689 h 4224418"/>
                  <a:gd name="connsiteX6-871" fmla="*/ 1621631 w 3885086"/>
                  <a:gd name="connsiteY6-872" fmla="*/ 312073 h 4224418"/>
                  <a:gd name="connsiteX7-873" fmla="*/ 1621631 w 3885086"/>
                  <a:gd name="connsiteY7-874" fmla="*/ 312377 h 4224418"/>
                  <a:gd name="connsiteX8-875" fmla="*/ 1621631 w 3885086"/>
                  <a:gd name="connsiteY8-876" fmla="*/ 312073 h 4224418"/>
                  <a:gd name="connsiteX9-877" fmla="*/ 3447906 w 3885086"/>
                  <a:gd name="connsiteY9-878" fmla="*/ 2047472 h 4224418"/>
                  <a:gd name="connsiteX10-879" fmla="*/ 3759981 w 3885086"/>
                  <a:gd name="connsiteY10-880" fmla="*/ 2047473 h 4224418"/>
                  <a:gd name="connsiteX11-881" fmla="*/ 1708141 w 3885086"/>
                  <a:gd name="connsiteY11-882" fmla="*/ 4099313 h 4224418"/>
                  <a:gd name="connsiteX12-883" fmla="*/ 1708140 w 3885086"/>
                  <a:gd name="connsiteY12-884" fmla="*/ 3787239 h 4224418"/>
                  <a:gd name="connsiteX13-885" fmla="*/ 3447906 w 3885086"/>
                  <a:gd name="connsiteY13-886" fmla="*/ 2047472 h 4224418"/>
                  <a:gd name="connsiteX14-887" fmla="*/ 1621631 w 3885086"/>
                  <a:gd name="connsiteY14-888" fmla="*/ 0 h 4224418"/>
                  <a:gd name="connsiteX15-889" fmla="*/ 1621631 w 3885086"/>
                  <a:gd name="connsiteY15-890" fmla="*/ 312073 h 4224418"/>
                  <a:gd name="connsiteX16-891" fmla="*/ 270720 w 3885086"/>
                  <a:gd name="connsiteY16-892" fmla="*/ 1067768 h 4224418"/>
                  <a:gd name="connsiteX17-893" fmla="*/ 1629 w 3885086"/>
                  <a:gd name="connsiteY17-894" fmla="*/ 908652 h 4224418"/>
                  <a:gd name="connsiteX18-895" fmla="*/ 1621631 w 3885086"/>
                  <a:gd name="connsiteY18-896" fmla="*/ 0 h 4224418"/>
                  <a:gd name="connsiteX0-897" fmla="*/ 270720 w 3885086"/>
                  <a:gd name="connsiteY0-898" fmla="*/ 1067768 h 4099313"/>
                  <a:gd name="connsiteX1-899" fmla="*/ 273843 w 3885086"/>
                  <a:gd name="connsiteY1-900" fmla="*/ 1069614 h 4099313"/>
                  <a:gd name="connsiteX2-901" fmla="*/ 270720 w 3885086"/>
                  <a:gd name="connsiteY2-902" fmla="*/ 1067768 h 4099313"/>
                  <a:gd name="connsiteX3-903" fmla="*/ 0 w 3885086"/>
                  <a:gd name="connsiteY3-904" fmla="*/ 907689 h 4099313"/>
                  <a:gd name="connsiteX4-905" fmla="*/ 1629 w 3885086"/>
                  <a:gd name="connsiteY4-906" fmla="*/ 908652 h 4099313"/>
                  <a:gd name="connsiteX5-907" fmla="*/ 0 w 3885086"/>
                  <a:gd name="connsiteY5-908" fmla="*/ 907689 h 4099313"/>
                  <a:gd name="connsiteX6-909" fmla="*/ 1621631 w 3885086"/>
                  <a:gd name="connsiteY6-910" fmla="*/ 312073 h 4099313"/>
                  <a:gd name="connsiteX7-911" fmla="*/ 1621631 w 3885086"/>
                  <a:gd name="connsiteY7-912" fmla="*/ 312377 h 4099313"/>
                  <a:gd name="connsiteX8-913" fmla="*/ 1621631 w 3885086"/>
                  <a:gd name="connsiteY8-914" fmla="*/ 312073 h 4099313"/>
                  <a:gd name="connsiteX9-915" fmla="*/ 3447906 w 3885086"/>
                  <a:gd name="connsiteY9-916" fmla="*/ 2047472 h 4099313"/>
                  <a:gd name="connsiteX10-917" fmla="*/ 3759981 w 3885086"/>
                  <a:gd name="connsiteY10-918" fmla="*/ 2047473 h 4099313"/>
                  <a:gd name="connsiteX11-919" fmla="*/ 1708141 w 3885086"/>
                  <a:gd name="connsiteY11-920" fmla="*/ 4099313 h 4099313"/>
                  <a:gd name="connsiteX12-921" fmla="*/ 3447906 w 3885086"/>
                  <a:gd name="connsiteY12-922" fmla="*/ 2047472 h 4099313"/>
                  <a:gd name="connsiteX13-923" fmla="*/ 1621631 w 3885086"/>
                  <a:gd name="connsiteY13-924" fmla="*/ 0 h 4099313"/>
                  <a:gd name="connsiteX14-925" fmla="*/ 1621631 w 3885086"/>
                  <a:gd name="connsiteY14-926" fmla="*/ 312073 h 4099313"/>
                  <a:gd name="connsiteX15-927" fmla="*/ 270720 w 3885086"/>
                  <a:gd name="connsiteY15-928" fmla="*/ 1067768 h 4099313"/>
                  <a:gd name="connsiteX16-929" fmla="*/ 1629 w 3885086"/>
                  <a:gd name="connsiteY16-930" fmla="*/ 908652 h 4099313"/>
                  <a:gd name="connsiteX17-931" fmla="*/ 1621631 w 3885086"/>
                  <a:gd name="connsiteY17-932" fmla="*/ 0 h 4099313"/>
                  <a:gd name="connsiteX0-933" fmla="*/ 270720 w 3760643"/>
                  <a:gd name="connsiteY0-934" fmla="*/ 1067768 h 2047473"/>
                  <a:gd name="connsiteX1-935" fmla="*/ 273843 w 3760643"/>
                  <a:gd name="connsiteY1-936" fmla="*/ 1069614 h 2047473"/>
                  <a:gd name="connsiteX2-937" fmla="*/ 270720 w 3760643"/>
                  <a:gd name="connsiteY2-938" fmla="*/ 1067768 h 2047473"/>
                  <a:gd name="connsiteX3-939" fmla="*/ 0 w 3760643"/>
                  <a:gd name="connsiteY3-940" fmla="*/ 907689 h 2047473"/>
                  <a:gd name="connsiteX4-941" fmla="*/ 1629 w 3760643"/>
                  <a:gd name="connsiteY4-942" fmla="*/ 908652 h 2047473"/>
                  <a:gd name="connsiteX5-943" fmla="*/ 0 w 3760643"/>
                  <a:gd name="connsiteY5-944" fmla="*/ 907689 h 2047473"/>
                  <a:gd name="connsiteX6-945" fmla="*/ 1621631 w 3760643"/>
                  <a:gd name="connsiteY6-946" fmla="*/ 312073 h 2047473"/>
                  <a:gd name="connsiteX7-947" fmla="*/ 1621631 w 3760643"/>
                  <a:gd name="connsiteY7-948" fmla="*/ 312377 h 2047473"/>
                  <a:gd name="connsiteX8-949" fmla="*/ 1621631 w 3760643"/>
                  <a:gd name="connsiteY8-950" fmla="*/ 312073 h 2047473"/>
                  <a:gd name="connsiteX9-951" fmla="*/ 3447906 w 3760643"/>
                  <a:gd name="connsiteY9-952" fmla="*/ 2047472 h 2047473"/>
                  <a:gd name="connsiteX10-953" fmla="*/ 3759981 w 3760643"/>
                  <a:gd name="connsiteY10-954" fmla="*/ 2047473 h 2047473"/>
                  <a:gd name="connsiteX11-955" fmla="*/ 3447906 w 3760643"/>
                  <a:gd name="connsiteY11-956" fmla="*/ 2047472 h 2047473"/>
                  <a:gd name="connsiteX12-957" fmla="*/ 1621631 w 3760643"/>
                  <a:gd name="connsiteY12-958" fmla="*/ 0 h 2047473"/>
                  <a:gd name="connsiteX13-959" fmla="*/ 1621631 w 3760643"/>
                  <a:gd name="connsiteY13-960" fmla="*/ 312073 h 2047473"/>
                  <a:gd name="connsiteX14-961" fmla="*/ 270720 w 3760643"/>
                  <a:gd name="connsiteY14-962" fmla="*/ 1067768 h 2047473"/>
                  <a:gd name="connsiteX15-963" fmla="*/ 1629 w 3760643"/>
                  <a:gd name="connsiteY15-964" fmla="*/ 908652 h 2047473"/>
                  <a:gd name="connsiteX16-965" fmla="*/ 1621631 w 3760643"/>
                  <a:gd name="connsiteY16-966" fmla="*/ 0 h 2047473"/>
                  <a:gd name="connsiteX0-967" fmla="*/ 270720 w 1621631"/>
                  <a:gd name="connsiteY0-968" fmla="*/ 1067768 h 1069614"/>
                  <a:gd name="connsiteX1-969" fmla="*/ 273843 w 1621631"/>
                  <a:gd name="connsiteY1-970" fmla="*/ 1069614 h 1069614"/>
                  <a:gd name="connsiteX2-971" fmla="*/ 270720 w 1621631"/>
                  <a:gd name="connsiteY2-972" fmla="*/ 1067768 h 1069614"/>
                  <a:gd name="connsiteX3-973" fmla="*/ 0 w 1621631"/>
                  <a:gd name="connsiteY3-974" fmla="*/ 907689 h 1069614"/>
                  <a:gd name="connsiteX4-975" fmla="*/ 1629 w 1621631"/>
                  <a:gd name="connsiteY4-976" fmla="*/ 908652 h 1069614"/>
                  <a:gd name="connsiteX5-977" fmla="*/ 0 w 1621631"/>
                  <a:gd name="connsiteY5-978" fmla="*/ 907689 h 1069614"/>
                  <a:gd name="connsiteX6-979" fmla="*/ 1621631 w 1621631"/>
                  <a:gd name="connsiteY6-980" fmla="*/ 312073 h 1069614"/>
                  <a:gd name="connsiteX7-981" fmla="*/ 1621631 w 1621631"/>
                  <a:gd name="connsiteY7-982" fmla="*/ 312377 h 1069614"/>
                  <a:gd name="connsiteX8-983" fmla="*/ 1621631 w 1621631"/>
                  <a:gd name="connsiteY8-984" fmla="*/ 312073 h 1069614"/>
                  <a:gd name="connsiteX9-985" fmla="*/ 1621631 w 1621631"/>
                  <a:gd name="connsiteY9-986" fmla="*/ 0 h 1069614"/>
                  <a:gd name="connsiteX10-987" fmla="*/ 1621631 w 1621631"/>
                  <a:gd name="connsiteY10-988" fmla="*/ 312073 h 1069614"/>
                  <a:gd name="connsiteX11-989" fmla="*/ 270720 w 1621631"/>
                  <a:gd name="connsiteY11-990" fmla="*/ 1067768 h 1069614"/>
                  <a:gd name="connsiteX12-991" fmla="*/ 1629 w 1621631"/>
                  <a:gd name="connsiteY12-992" fmla="*/ 908652 h 1069614"/>
                  <a:gd name="connsiteX13-993" fmla="*/ 1621631 w 1621631"/>
                  <a:gd name="connsiteY13-994" fmla="*/ 0 h 106961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Lst>
                <a:rect l="l" t="t" r="r" b="b"/>
                <a:pathLst>
                  <a:path w="1621631" h="1069614">
                    <a:moveTo>
                      <a:pt x="270720" y="1067768"/>
                    </a:moveTo>
                    <a:lnTo>
                      <a:pt x="273843" y="1069614"/>
                    </a:lnTo>
                    <a:lnTo>
                      <a:pt x="270720" y="1067768"/>
                    </a:lnTo>
                    <a:close/>
                    <a:moveTo>
                      <a:pt x="0" y="907689"/>
                    </a:moveTo>
                    <a:lnTo>
                      <a:pt x="1629" y="908652"/>
                    </a:lnTo>
                    <a:lnTo>
                      <a:pt x="0" y="907689"/>
                    </a:lnTo>
                    <a:close/>
                    <a:moveTo>
                      <a:pt x="1621631" y="312073"/>
                    </a:moveTo>
                    <a:lnTo>
                      <a:pt x="1621631" y="312377"/>
                    </a:lnTo>
                    <a:lnTo>
                      <a:pt x="1621631" y="312073"/>
                    </a:lnTo>
                    <a:close/>
                    <a:moveTo>
                      <a:pt x="1621631" y="0"/>
                    </a:moveTo>
                    <a:lnTo>
                      <a:pt x="1621631" y="312073"/>
                    </a:lnTo>
                    <a:cubicBezTo>
                      <a:pt x="1059988" y="337356"/>
                      <a:pt x="568425" y="631117"/>
                      <a:pt x="270720" y="1067768"/>
                    </a:cubicBezTo>
                    <a:lnTo>
                      <a:pt x="1629" y="908652"/>
                    </a:lnTo>
                    <a:cubicBezTo>
                      <a:pt x="354259" y="380480"/>
                      <a:pt x="945677" y="25494"/>
                      <a:pt x="1621631" y="0"/>
                    </a:cubicBezTo>
                    <a:close/>
                  </a:path>
                </a:pathLst>
              </a:cu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69935" tIns="34967" rIns="34967" bIns="69935" numCol="1" spcCol="0" rtlCol="0" fromWordArt="0" anchor="b" anchorCtr="0" forceAA="0" compatLnSpc="1">
                <a:noAutofit/>
              </a:bodyPr>
              <a:lstStyle/>
              <a:p>
                <a:pPr algn="ctr" defTabSz="698500" fontAlgn="base">
                  <a:spcBef>
                    <a:spcPct val="0"/>
                  </a:spcBef>
                  <a:spcAft>
                    <a:spcPct val="0"/>
                  </a:spcAft>
                </a:pPr>
                <a:endParaRPr lang="en-US" sz="1350" b="1" spc="-38" dirty="0">
                  <a:solidFill>
                    <a:schemeClr val="accent1"/>
                  </a:solidFill>
                  <a:latin typeface="微软雅黑" panose="020B0503020204020204" pitchFamily="34" charset="-122"/>
                  <a:ea typeface="微软雅黑" panose="020B0503020204020204" pitchFamily="34" charset="-122"/>
                  <a:cs typeface="Segoe UI" panose="020B0502040204020203" pitchFamily="34" charset="0"/>
                </a:endParaRPr>
              </a:p>
            </p:txBody>
          </p:sp>
        </p:grpSp>
      </p:grpSp>
      <p:sp>
        <p:nvSpPr>
          <p:cNvPr id="200" name="文本框 199"/>
          <p:cNvSpPr txBox="1"/>
          <p:nvPr/>
        </p:nvSpPr>
        <p:spPr>
          <a:xfrm>
            <a:off x="4886960" y="1474470"/>
            <a:ext cx="2321560" cy="548640"/>
          </a:xfrm>
          <a:prstGeom prst="rect">
            <a:avLst/>
          </a:prstGeom>
          <a:noFill/>
          <a:ln w="9525">
            <a:noFill/>
          </a:ln>
        </p:spPr>
        <p:txBody>
          <a:bodyPr wrap="square">
            <a:spAutoFit/>
          </a:bodyPr>
          <a:lstStyle/>
          <a:p>
            <a:pPr marL="0" indent="0" algn="l"/>
            <a:r>
              <a:rPr lang="zh-CN" altLang="en-US" sz="2800">
                <a:solidFill>
                  <a:srgbClr val="44546A"/>
                </a:solidFill>
                <a:latin typeface="微软雅黑" panose="020B0503020204020204" pitchFamily="34" charset="-122"/>
                <a:ea typeface="微软雅黑" panose="020B0503020204020204" pitchFamily="34" charset="-122"/>
              </a:rPr>
              <a:t>向量中心法</a:t>
            </a:r>
          </a:p>
        </p:txBody>
      </p:sp>
      <p:sp>
        <p:nvSpPr>
          <p:cNvPr id="201" name="文本框 200"/>
          <p:cNvSpPr txBox="1"/>
          <p:nvPr/>
        </p:nvSpPr>
        <p:spPr>
          <a:xfrm>
            <a:off x="4845050" y="2229485"/>
            <a:ext cx="2486025" cy="548640"/>
          </a:xfrm>
          <a:prstGeom prst="rect">
            <a:avLst/>
          </a:prstGeom>
          <a:noFill/>
          <a:ln w="9525">
            <a:noFill/>
          </a:ln>
        </p:spPr>
        <p:txBody>
          <a:bodyPr wrap="square">
            <a:spAutoFit/>
          </a:bodyPr>
          <a:lstStyle/>
          <a:p>
            <a:pPr marL="0" indent="0" algn="l"/>
            <a:r>
              <a:rPr lang="zh-CN" altLang="en-US" sz="2800">
                <a:solidFill>
                  <a:srgbClr val="44546A"/>
                </a:solidFill>
                <a:latin typeface="微软雅黑" panose="020B0503020204020204" pitchFamily="34" charset="-122"/>
                <a:ea typeface="微软雅黑" panose="020B0503020204020204" pitchFamily="34" charset="-122"/>
              </a:rPr>
              <a:t>相关反馈法</a:t>
            </a:r>
          </a:p>
        </p:txBody>
      </p:sp>
      <p:sp>
        <p:nvSpPr>
          <p:cNvPr id="202" name="文本框 201"/>
          <p:cNvSpPr txBox="1"/>
          <p:nvPr/>
        </p:nvSpPr>
        <p:spPr>
          <a:xfrm>
            <a:off x="4886960" y="2954655"/>
            <a:ext cx="1819275" cy="548640"/>
          </a:xfrm>
          <a:prstGeom prst="rect">
            <a:avLst/>
          </a:prstGeom>
          <a:noFill/>
          <a:ln w="9525">
            <a:noFill/>
          </a:ln>
        </p:spPr>
        <p:txBody>
          <a:bodyPr wrap="square">
            <a:spAutoFit/>
          </a:bodyPr>
          <a:lstStyle/>
          <a:p>
            <a:pPr marL="0" indent="0" algn="l"/>
            <a:r>
              <a:rPr lang="en-US" altLang="zh-CN" sz="2800">
                <a:solidFill>
                  <a:srgbClr val="44546A"/>
                </a:solidFill>
                <a:latin typeface="微软雅黑" panose="020B0503020204020204" pitchFamily="34" charset="-122"/>
                <a:ea typeface="微软雅黑" panose="020B0503020204020204" pitchFamily="34" charset="-122"/>
              </a:rPr>
              <a:t>K</a:t>
            </a:r>
            <a:r>
              <a:rPr lang="zh-CN" altLang="en-US" sz="2800">
                <a:solidFill>
                  <a:srgbClr val="44546A"/>
                </a:solidFill>
                <a:latin typeface="微软雅黑" panose="020B0503020204020204" pitchFamily="34" charset="-122"/>
                <a:ea typeface="微软雅黑" panose="020B0503020204020204" pitchFamily="34" charset="-122"/>
              </a:rPr>
              <a:t>近邻法</a:t>
            </a:r>
          </a:p>
        </p:txBody>
      </p:sp>
      <p:sp>
        <p:nvSpPr>
          <p:cNvPr id="203" name="文本框 202"/>
          <p:cNvSpPr txBox="1"/>
          <p:nvPr/>
        </p:nvSpPr>
        <p:spPr>
          <a:xfrm>
            <a:off x="4886960" y="3686810"/>
            <a:ext cx="1819275" cy="548640"/>
          </a:xfrm>
          <a:prstGeom prst="rect">
            <a:avLst/>
          </a:prstGeom>
          <a:noFill/>
          <a:ln w="9525">
            <a:noFill/>
          </a:ln>
        </p:spPr>
        <p:txBody>
          <a:bodyPr wrap="square">
            <a:spAutoFit/>
          </a:bodyPr>
          <a:lstStyle/>
          <a:p>
            <a:pPr marL="0" indent="0" algn="l"/>
            <a:r>
              <a:rPr lang="zh-CN" altLang="en-US" sz="2800">
                <a:solidFill>
                  <a:srgbClr val="44546A"/>
                </a:solidFill>
                <a:latin typeface="微软雅黑" panose="020B0503020204020204" pitchFamily="34" charset="-122"/>
                <a:ea typeface="微软雅黑" panose="020B0503020204020204" pitchFamily="34" charset="-122"/>
              </a:rPr>
              <a:t>贝叶斯法</a:t>
            </a:r>
          </a:p>
        </p:txBody>
      </p:sp>
      <p:sp>
        <p:nvSpPr>
          <p:cNvPr id="204" name="文本框 203"/>
          <p:cNvSpPr txBox="1"/>
          <p:nvPr/>
        </p:nvSpPr>
        <p:spPr>
          <a:xfrm>
            <a:off x="4886960" y="4400550"/>
            <a:ext cx="2444115" cy="548640"/>
          </a:xfrm>
          <a:prstGeom prst="rect">
            <a:avLst/>
          </a:prstGeom>
          <a:noFill/>
          <a:ln w="9525">
            <a:noFill/>
          </a:ln>
        </p:spPr>
        <p:txBody>
          <a:bodyPr wrap="square">
            <a:spAutoFit/>
          </a:bodyPr>
          <a:lstStyle/>
          <a:p>
            <a:pPr marL="0" indent="0" algn="l"/>
            <a:r>
              <a:rPr lang="zh-CN" altLang="en-US" sz="2800">
                <a:solidFill>
                  <a:srgbClr val="44546A"/>
                </a:solidFill>
                <a:latin typeface="微软雅黑" panose="020B0503020204020204" pitchFamily="34" charset="-122"/>
                <a:ea typeface="微软雅黑" panose="020B0503020204020204" pitchFamily="34" charset="-122"/>
              </a:rPr>
              <a:t>多元回归模型</a:t>
            </a:r>
          </a:p>
        </p:txBody>
      </p:sp>
      <p:sp>
        <p:nvSpPr>
          <p:cNvPr id="205" name="文本框 204"/>
          <p:cNvSpPr txBox="1"/>
          <p:nvPr/>
        </p:nvSpPr>
        <p:spPr>
          <a:xfrm>
            <a:off x="4872990" y="5097780"/>
            <a:ext cx="2108200" cy="548640"/>
          </a:xfrm>
          <a:prstGeom prst="rect">
            <a:avLst/>
          </a:prstGeom>
          <a:noFill/>
          <a:ln w="9525">
            <a:noFill/>
          </a:ln>
        </p:spPr>
        <p:txBody>
          <a:bodyPr wrap="square">
            <a:spAutoFit/>
          </a:bodyPr>
          <a:lstStyle/>
          <a:p>
            <a:pPr marL="0" indent="0" algn="l"/>
            <a:r>
              <a:rPr lang="zh-CN" altLang="en-US" sz="2800">
                <a:solidFill>
                  <a:srgbClr val="44546A"/>
                </a:solidFill>
                <a:latin typeface="微软雅黑" panose="020B0503020204020204" pitchFamily="34" charset="-122"/>
                <a:ea typeface="微软雅黑" panose="020B0503020204020204" pitchFamily="34" charset="-122"/>
              </a:rPr>
              <a:t>支持向量机</a:t>
            </a:r>
          </a:p>
        </p:txBody>
      </p:sp>
      <p:sp>
        <p:nvSpPr>
          <p:cNvPr id="206" name="文本框 205"/>
          <p:cNvSpPr txBox="1"/>
          <p:nvPr/>
        </p:nvSpPr>
        <p:spPr>
          <a:xfrm>
            <a:off x="4886960" y="5838190"/>
            <a:ext cx="1819275" cy="548640"/>
          </a:xfrm>
          <a:prstGeom prst="rect">
            <a:avLst/>
          </a:prstGeom>
          <a:noFill/>
          <a:ln w="9525">
            <a:noFill/>
          </a:ln>
        </p:spPr>
        <p:txBody>
          <a:bodyPr wrap="square">
            <a:spAutoFit/>
          </a:bodyPr>
          <a:lstStyle/>
          <a:p>
            <a:pPr marL="0" indent="0" algn="l"/>
            <a:r>
              <a:rPr lang="zh-CN" altLang="en-US" sz="2800">
                <a:solidFill>
                  <a:srgbClr val="44546A"/>
                </a:solidFill>
                <a:latin typeface="微软雅黑" panose="020B0503020204020204" pitchFamily="34" charset="-122"/>
                <a:ea typeface="微软雅黑" panose="020B0503020204020204" pitchFamily="34" charset="-122"/>
              </a:rPr>
              <a:t>概率模型</a:t>
            </a:r>
          </a:p>
        </p:txBody>
      </p:sp>
      <p:sp>
        <p:nvSpPr>
          <p:cNvPr id="207" name="右箭头 206"/>
          <p:cNvSpPr/>
          <p:nvPr/>
        </p:nvSpPr>
        <p:spPr>
          <a:xfrm>
            <a:off x="7208520" y="1661795"/>
            <a:ext cx="1028700" cy="14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8" name="右箭头 207"/>
          <p:cNvSpPr/>
          <p:nvPr/>
        </p:nvSpPr>
        <p:spPr>
          <a:xfrm>
            <a:off x="7208520" y="2414905"/>
            <a:ext cx="1028700" cy="14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9" name="右箭头 208"/>
          <p:cNvSpPr/>
          <p:nvPr/>
        </p:nvSpPr>
        <p:spPr>
          <a:xfrm>
            <a:off x="7208520" y="3182620"/>
            <a:ext cx="1028700" cy="14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0" name="右箭头 209"/>
          <p:cNvSpPr/>
          <p:nvPr/>
        </p:nvSpPr>
        <p:spPr>
          <a:xfrm>
            <a:off x="7208520" y="3872230"/>
            <a:ext cx="1028700" cy="14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1" name="右箭头 210"/>
          <p:cNvSpPr/>
          <p:nvPr/>
        </p:nvSpPr>
        <p:spPr>
          <a:xfrm>
            <a:off x="7208520" y="4587875"/>
            <a:ext cx="1028700" cy="14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2" name="右箭头 211"/>
          <p:cNvSpPr/>
          <p:nvPr/>
        </p:nvSpPr>
        <p:spPr>
          <a:xfrm>
            <a:off x="7208520" y="5286375"/>
            <a:ext cx="1028700" cy="14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3" name="右箭头 212"/>
          <p:cNvSpPr/>
          <p:nvPr/>
        </p:nvSpPr>
        <p:spPr>
          <a:xfrm>
            <a:off x="7208520" y="6036945"/>
            <a:ext cx="1028700" cy="1466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4" name="文本框 213"/>
          <p:cNvSpPr txBox="1"/>
          <p:nvPr/>
        </p:nvSpPr>
        <p:spPr>
          <a:xfrm>
            <a:off x="8285480" y="1539875"/>
            <a:ext cx="3418205" cy="417830"/>
          </a:xfrm>
          <a:prstGeom prst="rect">
            <a:avLst/>
          </a:prstGeom>
          <a:noFill/>
          <a:ln w="9525">
            <a:noFill/>
          </a:ln>
        </p:spPr>
        <p:txBody>
          <a:bodyPr wrap="square">
            <a:spAutoFit/>
          </a:bodyPr>
          <a:lstStyle/>
          <a:p>
            <a:pPr marL="0" indent="0" algn="l"/>
            <a:r>
              <a:rPr lang="zh-CN" altLang="en-US" sz="2000">
                <a:solidFill>
                  <a:srgbClr val="44546A"/>
                </a:solidFill>
                <a:latin typeface="微软雅黑" panose="020B0503020204020204" pitchFamily="34" charset="-122"/>
                <a:ea typeface="微软雅黑" panose="020B0503020204020204" pitchFamily="34" charset="-122"/>
              </a:rPr>
              <a:t>简单实用，应用广泛</a:t>
            </a:r>
          </a:p>
        </p:txBody>
      </p:sp>
      <p:sp>
        <p:nvSpPr>
          <p:cNvPr id="215" name="文本框 214"/>
          <p:cNvSpPr txBox="1"/>
          <p:nvPr/>
        </p:nvSpPr>
        <p:spPr>
          <a:xfrm>
            <a:off x="8285480" y="2297430"/>
            <a:ext cx="3874770" cy="417830"/>
          </a:xfrm>
          <a:prstGeom prst="rect">
            <a:avLst/>
          </a:prstGeom>
          <a:noFill/>
          <a:ln w="9525">
            <a:noFill/>
          </a:ln>
        </p:spPr>
        <p:txBody>
          <a:bodyPr wrap="square">
            <a:spAutoFit/>
          </a:bodyPr>
          <a:lstStyle/>
          <a:p>
            <a:pPr marL="0" indent="0" algn="l"/>
            <a:r>
              <a:rPr lang="zh-CN" altLang="en-US" sz="2000">
                <a:solidFill>
                  <a:srgbClr val="44546A"/>
                </a:solidFill>
                <a:latin typeface="微软雅黑" panose="020B0503020204020204" pitchFamily="34" charset="-122"/>
                <a:ea typeface="微软雅黑" panose="020B0503020204020204" pitchFamily="34" charset="-122"/>
              </a:rPr>
              <a:t>实现较易，受训练集合影响较大</a:t>
            </a:r>
          </a:p>
        </p:txBody>
      </p:sp>
      <p:sp>
        <p:nvSpPr>
          <p:cNvPr id="216" name="文本框 215"/>
          <p:cNvSpPr txBox="1"/>
          <p:nvPr/>
        </p:nvSpPr>
        <p:spPr>
          <a:xfrm>
            <a:off x="8285480" y="3020060"/>
            <a:ext cx="3418205" cy="417830"/>
          </a:xfrm>
          <a:prstGeom prst="rect">
            <a:avLst/>
          </a:prstGeom>
          <a:noFill/>
          <a:ln w="9525">
            <a:noFill/>
          </a:ln>
        </p:spPr>
        <p:txBody>
          <a:bodyPr wrap="square">
            <a:spAutoFit/>
          </a:bodyPr>
          <a:lstStyle/>
          <a:p>
            <a:pPr marL="0" indent="0" algn="l"/>
            <a:r>
              <a:rPr lang="zh-CN" altLang="en-US" sz="2000">
                <a:solidFill>
                  <a:srgbClr val="44546A"/>
                </a:solidFill>
                <a:latin typeface="微软雅黑" panose="020B0503020204020204" pitchFamily="34" charset="-122"/>
                <a:ea typeface="微软雅黑" panose="020B0503020204020204" pitchFamily="34" charset="-122"/>
              </a:rPr>
              <a:t>原理简单，需要确定</a:t>
            </a:r>
            <a:r>
              <a:rPr lang="en-US" altLang="zh-CN" sz="2000">
                <a:solidFill>
                  <a:srgbClr val="44546A"/>
                </a:solidFill>
                <a:latin typeface="微软雅黑" panose="020B0503020204020204" pitchFamily="34" charset="-122"/>
                <a:ea typeface="微软雅黑" panose="020B0503020204020204" pitchFamily="34" charset="-122"/>
              </a:rPr>
              <a:t>k</a:t>
            </a:r>
            <a:r>
              <a:rPr lang="zh-CN" altLang="en-US" sz="2000">
                <a:solidFill>
                  <a:srgbClr val="44546A"/>
                </a:solidFill>
                <a:latin typeface="微软雅黑" panose="020B0503020204020204" pitchFamily="34" charset="-122"/>
                <a:ea typeface="微软雅黑" panose="020B0503020204020204" pitchFamily="34" charset="-122"/>
              </a:rPr>
              <a:t>值</a:t>
            </a:r>
          </a:p>
        </p:txBody>
      </p:sp>
      <p:sp>
        <p:nvSpPr>
          <p:cNvPr id="217" name="文本框 216"/>
          <p:cNvSpPr txBox="1"/>
          <p:nvPr/>
        </p:nvSpPr>
        <p:spPr>
          <a:xfrm>
            <a:off x="8285480" y="3752215"/>
            <a:ext cx="3418205" cy="417830"/>
          </a:xfrm>
          <a:prstGeom prst="rect">
            <a:avLst/>
          </a:prstGeom>
          <a:noFill/>
          <a:ln w="9525">
            <a:noFill/>
          </a:ln>
        </p:spPr>
        <p:txBody>
          <a:bodyPr wrap="square">
            <a:spAutoFit/>
          </a:bodyPr>
          <a:lstStyle/>
          <a:p>
            <a:pPr marL="0" indent="0" algn="l"/>
            <a:r>
              <a:rPr lang="zh-CN" altLang="en-US" sz="2000" dirty="0">
                <a:solidFill>
                  <a:srgbClr val="44546A"/>
                </a:solidFill>
                <a:latin typeface="微软雅黑" panose="020B0503020204020204" pitchFamily="34" charset="-122"/>
                <a:ea typeface="微软雅黑" panose="020B0503020204020204" pitchFamily="34" charset="-122"/>
              </a:rPr>
              <a:t>机器学习中应用广泛</a:t>
            </a:r>
          </a:p>
        </p:txBody>
      </p:sp>
      <p:sp>
        <p:nvSpPr>
          <p:cNvPr id="218" name="文本框 217"/>
          <p:cNvSpPr txBox="1"/>
          <p:nvPr/>
        </p:nvSpPr>
        <p:spPr>
          <a:xfrm>
            <a:off x="8285480" y="4467860"/>
            <a:ext cx="3418205" cy="417830"/>
          </a:xfrm>
          <a:prstGeom prst="rect">
            <a:avLst/>
          </a:prstGeom>
          <a:noFill/>
          <a:ln w="9525">
            <a:noFill/>
          </a:ln>
        </p:spPr>
        <p:txBody>
          <a:bodyPr wrap="square">
            <a:spAutoFit/>
          </a:bodyPr>
          <a:lstStyle/>
          <a:p>
            <a:pPr marL="0" indent="0" algn="l"/>
            <a:r>
              <a:rPr lang="zh-CN" altLang="en-US" sz="2000">
                <a:solidFill>
                  <a:srgbClr val="44546A"/>
                </a:solidFill>
                <a:latin typeface="微软雅黑" panose="020B0503020204020204" pitchFamily="34" charset="-122"/>
                <a:ea typeface="微软雅黑" panose="020B0503020204020204" pitchFamily="34" charset="-122"/>
              </a:rPr>
              <a:t>运用线性最小平方匹配算法</a:t>
            </a:r>
          </a:p>
        </p:txBody>
      </p:sp>
      <p:sp>
        <p:nvSpPr>
          <p:cNvPr id="219" name="文本框 218"/>
          <p:cNvSpPr txBox="1"/>
          <p:nvPr/>
        </p:nvSpPr>
        <p:spPr>
          <a:xfrm>
            <a:off x="8285480" y="5135245"/>
            <a:ext cx="3418205" cy="722630"/>
          </a:xfrm>
          <a:prstGeom prst="rect">
            <a:avLst/>
          </a:prstGeom>
          <a:noFill/>
          <a:ln w="9525">
            <a:noFill/>
          </a:ln>
        </p:spPr>
        <p:txBody>
          <a:bodyPr wrap="square">
            <a:spAutoFit/>
          </a:bodyPr>
          <a:lstStyle/>
          <a:p>
            <a:pPr marL="0" indent="0" algn="l"/>
            <a:r>
              <a:rPr lang="zh-CN" altLang="en-US" sz="2000">
                <a:solidFill>
                  <a:srgbClr val="44546A"/>
                </a:solidFill>
                <a:latin typeface="微软雅黑" panose="020B0503020204020204" pitchFamily="34" charset="-122"/>
                <a:ea typeface="微软雅黑" panose="020B0503020204020204" pitchFamily="34" charset="-122"/>
              </a:rPr>
              <a:t>文本分类领域比较成功，训练过程效率不高</a:t>
            </a:r>
          </a:p>
        </p:txBody>
      </p:sp>
      <p:sp>
        <p:nvSpPr>
          <p:cNvPr id="220" name="文本框 219"/>
          <p:cNvSpPr txBox="1"/>
          <p:nvPr/>
        </p:nvSpPr>
        <p:spPr>
          <a:xfrm>
            <a:off x="8285480" y="5901055"/>
            <a:ext cx="3418205" cy="417830"/>
          </a:xfrm>
          <a:prstGeom prst="rect">
            <a:avLst/>
          </a:prstGeom>
          <a:noFill/>
          <a:ln w="9525">
            <a:noFill/>
          </a:ln>
        </p:spPr>
        <p:txBody>
          <a:bodyPr wrap="square">
            <a:spAutoFit/>
          </a:bodyPr>
          <a:lstStyle/>
          <a:p>
            <a:pPr marL="0" indent="0" algn="l"/>
            <a:r>
              <a:rPr lang="zh-CN" altLang="en-US" sz="2000">
                <a:solidFill>
                  <a:srgbClr val="44546A"/>
                </a:solidFill>
                <a:latin typeface="微软雅黑" panose="020B0503020204020204" pitchFamily="34" charset="-122"/>
                <a:ea typeface="微软雅黑" panose="020B0503020204020204" pitchFamily="34" charset="-122"/>
              </a:rPr>
              <a:t>特征加权时融入概率因素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left)">
                                      <p:cBhvr>
                                        <p:cTn id="13" dur="500"/>
                                        <p:tgtEl>
                                          <p:spTgt spid="48"/>
                                        </p:tgtEl>
                                      </p:cBhvr>
                                    </p:animEffect>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fade">
                                      <p:cBhvr>
                                        <p:cTn id="17" dur="750"/>
                                        <p:tgtEl>
                                          <p:spTgt spid="37"/>
                                        </p:tgtEl>
                                      </p:cBhvr>
                                    </p:animEffect>
                                  </p:childTnLst>
                                </p:cTn>
                              </p:par>
                            </p:childTnLst>
                          </p:cTn>
                        </p:par>
                        <p:par>
                          <p:cTn id="18" fill="hold">
                            <p:stCondLst>
                              <p:cond delay="2000"/>
                            </p:stCondLst>
                            <p:childTnLst>
                              <p:par>
                                <p:cTn id="19" presetID="63" presetClass="path" presetSubtype="0" decel="100000" fill="hold" nodeType="afterEffect">
                                  <p:stCondLst>
                                    <p:cond delay="0"/>
                                  </p:stCondLst>
                                  <p:childTnLst>
                                    <p:animMotion origin="layout" path="M -0.02412 -2.38765E-6 L -2.15216E-6 -2.38765E-6 " pathEditMode="relative" rAng="0" ptsTypes="AA">
                                      <p:cBhvr>
                                        <p:cTn id="20" dur="500" fill="hold"/>
                                        <p:tgtEl>
                                          <p:spTgt spid="37"/>
                                        </p:tgtEl>
                                        <p:attrNameLst>
                                          <p:attrName>ppt_x</p:attrName>
                                          <p:attrName>ppt_y</p:attrName>
                                        </p:attrNameLst>
                                      </p:cBhvr>
                                      <p:rCtr x="1200" y="0"/>
                                    </p:animMotion>
                                  </p:childTnLst>
                                </p:cTn>
                              </p:par>
                            </p:childTnLst>
                          </p:cTn>
                        </p:par>
                        <p:par>
                          <p:cTn id="21" fill="hold">
                            <p:stCondLst>
                              <p:cond delay="2500"/>
                            </p:stCondLst>
                            <p:childTnLst>
                              <p:par>
                                <p:cTn id="22" presetID="6" presetClass="emph" presetSubtype="0" accel="100000" autoRev="1" fill="hold" nodeType="afterEffect">
                                  <p:stCondLst>
                                    <p:cond delay="0"/>
                                  </p:stCondLst>
                                  <p:childTnLst>
                                    <p:animScale>
                                      <p:cBhvr>
                                        <p:cTn id="23" dur="500" fill="hold"/>
                                        <p:tgtEl>
                                          <p:spTgt spid="37"/>
                                        </p:tgtEl>
                                      </p:cBhvr>
                                      <p:by x="92000" y="92000"/>
                                    </p:animScale>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750"/>
                                        <p:tgtEl>
                                          <p:spTgt spid="7"/>
                                        </p:tgtEl>
                                      </p:cBhvr>
                                    </p:animEffect>
                                  </p:childTnLst>
                                </p:cTn>
                              </p:par>
                            </p:childTnLst>
                          </p:cTn>
                        </p:par>
                        <p:par>
                          <p:cTn id="28" fill="hold">
                            <p:stCondLst>
                              <p:cond delay="4000"/>
                            </p:stCondLst>
                            <p:childTnLst>
                              <p:par>
                                <p:cTn id="29" presetID="63" presetClass="path" presetSubtype="0" decel="100000" fill="hold" nodeType="afterEffect">
                                  <p:stCondLst>
                                    <p:cond delay="0"/>
                                  </p:stCondLst>
                                  <p:childTnLst>
                                    <p:animMotion origin="layout" path="M -0.02412 -2.38765E-6 L -2.15216E-6 -2.38765E-6 " pathEditMode="relative" rAng="0" ptsTypes="AA">
                                      <p:cBhvr>
                                        <p:cTn id="30" dur="500" fill="hold"/>
                                        <p:tgtEl>
                                          <p:spTgt spid="7"/>
                                        </p:tgtEl>
                                        <p:attrNameLst>
                                          <p:attrName>ppt_x</p:attrName>
                                          <p:attrName>ppt_y</p:attrName>
                                        </p:attrNameLst>
                                      </p:cBhvr>
                                      <p:rCtr x="1200" y="0"/>
                                    </p:animMotion>
                                  </p:childTnLst>
                                </p:cTn>
                              </p:par>
                            </p:childTnLst>
                          </p:cTn>
                        </p:par>
                        <p:par>
                          <p:cTn id="31" fill="hold">
                            <p:stCondLst>
                              <p:cond delay="4500"/>
                            </p:stCondLst>
                            <p:childTnLst>
                              <p:par>
                                <p:cTn id="32" presetID="6" presetClass="emph" presetSubtype="0" accel="100000" autoRev="1" fill="hold" nodeType="afterEffect">
                                  <p:stCondLst>
                                    <p:cond delay="0"/>
                                  </p:stCondLst>
                                  <p:childTnLst>
                                    <p:animScale>
                                      <p:cBhvr>
                                        <p:cTn id="33" dur="500" fill="hold"/>
                                        <p:tgtEl>
                                          <p:spTgt spid="7"/>
                                        </p:tgtEl>
                                      </p:cBhvr>
                                      <p:by x="92000" y="92000"/>
                                    </p:animScale>
                                  </p:childTnLst>
                                </p:cTn>
                              </p:par>
                            </p:childTnLst>
                          </p:cTn>
                        </p:par>
                        <p:par>
                          <p:cTn id="34" fill="hold">
                            <p:stCondLst>
                              <p:cond delay="5000"/>
                            </p:stCondLst>
                            <p:childTnLst>
                              <p:par>
                                <p:cTn id="35" presetID="10" presetClass="entr" presetSubtype="0" fill="hold" nodeType="afterEffect">
                                  <p:stCondLst>
                                    <p:cond delay="0"/>
                                  </p:stCondLst>
                                  <p:childTnLst>
                                    <p:set>
                                      <p:cBhvr>
                                        <p:cTn id="36" dur="1" fill="hold">
                                          <p:stCondLst>
                                            <p:cond delay="0"/>
                                          </p:stCondLst>
                                        </p:cTn>
                                        <p:tgtEl>
                                          <p:spTgt spid="68"/>
                                        </p:tgtEl>
                                        <p:attrNameLst>
                                          <p:attrName>style.visibility</p:attrName>
                                        </p:attrNameLst>
                                      </p:cBhvr>
                                      <p:to>
                                        <p:strVal val="visible"/>
                                      </p:to>
                                    </p:set>
                                    <p:animEffect transition="in" filter="fade">
                                      <p:cBhvr>
                                        <p:cTn id="37" dur="750"/>
                                        <p:tgtEl>
                                          <p:spTgt spid="68"/>
                                        </p:tgtEl>
                                      </p:cBhvr>
                                    </p:animEffect>
                                  </p:childTnLst>
                                </p:cTn>
                              </p:par>
                            </p:childTnLst>
                          </p:cTn>
                        </p:par>
                        <p:par>
                          <p:cTn id="38" fill="hold">
                            <p:stCondLst>
                              <p:cond delay="6000"/>
                            </p:stCondLst>
                            <p:childTnLst>
                              <p:par>
                                <p:cTn id="39" presetID="63" presetClass="path" presetSubtype="0" decel="100000" fill="hold" nodeType="afterEffect">
                                  <p:stCondLst>
                                    <p:cond delay="0"/>
                                  </p:stCondLst>
                                  <p:childTnLst>
                                    <p:animMotion origin="layout" path="M -0.02412 -2.38765E-6 L -2.15216E-6 -2.38765E-6 " pathEditMode="relative" rAng="0" ptsTypes="AA">
                                      <p:cBhvr>
                                        <p:cTn id="40" dur="500" fill="hold"/>
                                        <p:tgtEl>
                                          <p:spTgt spid="68"/>
                                        </p:tgtEl>
                                        <p:attrNameLst>
                                          <p:attrName>ppt_x</p:attrName>
                                          <p:attrName>ppt_y</p:attrName>
                                        </p:attrNameLst>
                                      </p:cBhvr>
                                      <p:rCtr x="1200" y="0"/>
                                    </p:animMotion>
                                  </p:childTnLst>
                                </p:cTn>
                              </p:par>
                            </p:childTnLst>
                          </p:cTn>
                        </p:par>
                        <p:par>
                          <p:cTn id="41" fill="hold">
                            <p:stCondLst>
                              <p:cond delay="6500"/>
                            </p:stCondLst>
                            <p:childTnLst>
                              <p:par>
                                <p:cTn id="42" presetID="6" presetClass="emph" presetSubtype="0" accel="100000" autoRev="1" fill="hold" nodeType="afterEffect">
                                  <p:stCondLst>
                                    <p:cond delay="0"/>
                                  </p:stCondLst>
                                  <p:childTnLst>
                                    <p:animScale>
                                      <p:cBhvr>
                                        <p:cTn id="43" dur="500" fill="hold"/>
                                        <p:tgtEl>
                                          <p:spTgt spid="68"/>
                                        </p:tgtEl>
                                      </p:cBhvr>
                                      <p:by x="92000" y="92000"/>
                                    </p:animScale>
                                  </p:childTnLst>
                                </p:cTn>
                              </p:par>
                            </p:childTnLst>
                          </p:cTn>
                        </p:par>
                        <p:par>
                          <p:cTn id="44" fill="hold">
                            <p:stCondLst>
                              <p:cond delay="7000"/>
                            </p:stCondLst>
                            <p:childTnLst>
                              <p:par>
                                <p:cTn id="45" presetID="10" presetClass="entr" presetSubtype="0" fill="hold" nodeType="after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fade">
                                      <p:cBhvr>
                                        <p:cTn id="47" dur="750"/>
                                        <p:tgtEl>
                                          <p:spTgt spid="79"/>
                                        </p:tgtEl>
                                      </p:cBhvr>
                                    </p:animEffect>
                                  </p:childTnLst>
                                </p:cTn>
                              </p:par>
                            </p:childTnLst>
                          </p:cTn>
                        </p:par>
                        <p:par>
                          <p:cTn id="48" fill="hold">
                            <p:stCondLst>
                              <p:cond delay="8000"/>
                            </p:stCondLst>
                            <p:childTnLst>
                              <p:par>
                                <p:cTn id="49" presetID="63" presetClass="path" presetSubtype="0" decel="100000" fill="hold" nodeType="afterEffect">
                                  <p:stCondLst>
                                    <p:cond delay="0"/>
                                  </p:stCondLst>
                                  <p:childTnLst>
                                    <p:animMotion origin="layout" path="M -0.02412 -2.38765E-6 L -2.15216E-6 -2.38765E-6 " pathEditMode="relative" rAng="0" ptsTypes="AA">
                                      <p:cBhvr>
                                        <p:cTn id="50" dur="500" fill="hold"/>
                                        <p:tgtEl>
                                          <p:spTgt spid="79"/>
                                        </p:tgtEl>
                                        <p:attrNameLst>
                                          <p:attrName>ppt_x</p:attrName>
                                          <p:attrName>ppt_y</p:attrName>
                                        </p:attrNameLst>
                                      </p:cBhvr>
                                      <p:rCtr x="1200" y="0"/>
                                    </p:animMotion>
                                  </p:childTnLst>
                                </p:cTn>
                              </p:par>
                            </p:childTnLst>
                          </p:cTn>
                        </p:par>
                        <p:par>
                          <p:cTn id="51" fill="hold">
                            <p:stCondLst>
                              <p:cond delay="8500"/>
                            </p:stCondLst>
                            <p:childTnLst>
                              <p:par>
                                <p:cTn id="52" presetID="6" presetClass="emph" presetSubtype="0" accel="100000" autoRev="1" fill="hold" nodeType="afterEffect">
                                  <p:stCondLst>
                                    <p:cond delay="0"/>
                                  </p:stCondLst>
                                  <p:childTnLst>
                                    <p:animScale>
                                      <p:cBhvr>
                                        <p:cTn id="53" dur="500" fill="hold"/>
                                        <p:tgtEl>
                                          <p:spTgt spid="79"/>
                                        </p:tgtEl>
                                      </p:cBhvr>
                                      <p:by x="92000" y="92000"/>
                                    </p:animScale>
                                  </p:childTnLst>
                                </p:cTn>
                              </p:par>
                            </p:childTnLst>
                          </p:cTn>
                        </p:par>
                        <p:par>
                          <p:cTn id="54" fill="hold">
                            <p:stCondLst>
                              <p:cond delay="9000"/>
                            </p:stCondLst>
                            <p:childTnLst>
                              <p:par>
                                <p:cTn id="55" presetID="10" presetClass="entr" presetSubtype="0" fill="hold" nodeType="afterEffect">
                                  <p:stCondLst>
                                    <p:cond delay="0"/>
                                  </p:stCondLst>
                                  <p:childTnLst>
                                    <p:set>
                                      <p:cBhvr>
                                        <p:cTn id="56" dur="1" fill="hold">
                                          <p:stCondLst>
                                            <p:cond delay="0"/>
                                          </p:stCondLst>
                                        </p:cTn>
                                        <p:tgtEl>
                                          <p:spTgt spid="167"/>
                                        </p:tgtEl>
                                        <p:attrNameLst>
                                          <p:attrName>style.visibility</p:attrName>
                                        </p:attrNameLst>
                                      </p:cBhvr>
                                      <p:to>
                                        <p:strVal val="visible"/>
                                      </p:to>
                                    </p:set>
                                    <p:animEffect transition="in" filter="fade">
                                      <p:cBhvr>
                                        <p:cTn id="57" dur="750"/>
                                        <p:tgtEl>
                                          <p:spTgt spid="167"/>
                                        </p:tgtEl>
                                      </p:cBhvr>
                                    </p:animEffect>
                                  </p:childTnLst>
                                </p:cTn>
                              </p:par>
                            </p:childTnLst>
                          </p:cTn>
                        </p:par>
                        <p:par>
                          <p:cTn id="58" fill="hold">
                            <p:stCondLst>
                              <p:cond delay="10000"/>
                            </p:stCondLst>
                            <p:childTnLst>
                              <p:par>
                                <p:cTn id="59" presetID="63" presetClass="path" presetSubtype="0" decel="100000" fill="hold" nodeType="afterEffect">
                                  <p:stCondLst>
                                    <p:cond delay="0"/>
                                  </p:stCondLst>
                                  <p:childTnLst>
                                    <p:animMotion origin="layout" path="M -0.02412 -2.38765E-6 L -2.15216E-6 -2.38765E-6 " pathEditMode="relative" rAng="0" ptsTypes="AA">
                                      <p:cBhvr>
                                        <p:cTn id="60" dur="500" fill="hold"/>
                                        <p:tgtEl>
                                          <p:spTgt spid="167"/>
                                        </p:tgtEl>
                                        <p:attrNameLst>
                                          <p:attrName>ppt_x</p:attrName>
                                          <p:attrName>ppt_y</p:attrName>
                                        </p:attrNameLst>
                                      </p:cBhvr>
                                      <p:rCtr x="1200" y="0"/>
                                    </p:animMotion>
                                  </p:childTnLst>
                                </p:cTn>
                              </p:par>
                            </p:childTnLst>
                          </p:cTn>
                        </p:par>
                        <p:par>
                          <p:cTn id="61" fill="hold">
                            <p:stCondLst>
                              <p:cond delay="10500"/>
                            </p:stCondLst>
                            <p:childTnLst>
                              <p:par>
                                <p:cTn id="62" presetID="6" presetClass="emph" presetSubtype="0" accel="100000" autoRev="1" fill="hold" nodeType="afterEffect">
                                  <p:stCondLst>
                                    <p:cond delay="0"/>
                                  </p:stCondLst>
                                  <p:childTnLst>
                                    <p:animScale>
                                      <p:cBhvr>
                                        <p:cTn id="63" dur="500" fill="hold"/>
                                        <p:tgtEl>
                                          <p:spTgt spid="167"/>
                                        </p:tgtEl>
                                      </p:cBhvr>
                                      <p:by x="92000" y="92000"/>
                                    </p:animScale>
                                  </p:childTnLst>
                                </p:cTn>
                              </p:par>
                            </p:childTnLst>
                          </p:cTn>
                        </p:par>
                        <p:par>
                          <p:cTn id="64" fill="hold">
                            <p:stCondLst>
                              <p:cond delay="11000"/>
                            </p:stCondLst>
                            <p:childTnLst>
                              <p:par>
                                <p:cTn id="65" presetID="10" presetClass="entr" presetSubtype="0" fill="hold" nodeType="afterEffect">
                                  <p:stCondLst>
                                    <p:cond delay="0"/>
                                  </p:stCondLst>
                                  <p:childTnLst>
                                    <p:set>
                                      <p:cBhvr>
                                        <p:cTn id="66" dur="1" fill="hold">
                                          <p:stCondLst>
                                            <p:cond delay="0"/>
                                          </p:stCondLst>
                                        </p:cTn>
                                        <p:tgtEl>
                                          <p:spTgt spid="178"/>
                                        </p:tgtEl>
                                        <p:attrNameLst>
                                          <p:attrName>style.visibility</p:attrName>
                                        </p:attrNameLst>
                                      </p:cBhvr>
                                      <p:to>
                                        <p:strVal val="visible"/>
                                      </p:to>
                                    </p:set>
                                    <p:animEffect transition="in" filter="fade">
                                      <p:cBhvr>
                                        <p:cTn id="67" dur="750"/>
                                        <p:tgtEl>
                                          <p:spTgt spid="178"/>
                                        </p:tgtEl>
                                      </p:cBhvr>
                                    </p:animEffect>
                                  </p:childTnLst>
                                </p:cTn>
                              </p:par>
                            </p:childTnLst>
                          </p:cTn>
                        </p:par>
                        <p:par>
                          <p:cTn id="68" fill="hold">
                            <p:stCondLst>
                              <p:cond delay="12000"/>
                            </p:stCondLst>
                            <p:childTnLst>
                              <p:par>
                                <p:cTn id="69" presetID="63" presetClass="path" presetSubtype="0" decel="100000" fill="hold" nodeType="afterEffect">
                                  <p:stCondLst>
                                    <p:cond delay="0"/>
                                  </p:stCondLst>
                                  <p:childTnLst>
                                    <p:animMotion origin="layout" path="M -0.02412 -2.38765E-6 L -2.15216E-6 -2.38765E-6 " pathEditMode="relative" rAng="0" ptsTypes="AA">
                                      <p:cBhvr>
                                        <p:cTn id="70" dur="500" fill="hold"/>
                                        <p:tgtEl>
                                          <p:spTgt spid="178"/>
                                        </p:tgtEl>
                                        <p:attrNameLst>
                                          <p:attrName>ppt_x</p:attrName>
                                          <p:attrName>ppt_y</p:attrName>
                                        </p:attrNameLst>
                                      </p:cBhvr>
                                      <p:rCtr x="1200" y="0"/>
                                    </p:animMotion>
                                  </p:childTnLst>
                                </p:cTn>
                              </p:par>
                            </p:childTnLst>
                          </p:cTn>
                        </p:par>
                        <p:par>
                          <p:cTn id="71" fill="hold">
                            <p:stCondLst>
                              <p:cond delay="12500"/>
                            </p:stCondLst>
                            <p:childTnLst>
                              <p:par>
                                <p:cTn id="72" presetID="6" presetClass="emph" presetSubtype="0" accel="100000" autoRev="1" fill="hold" nodeType="afterEffect">
                                  <p:stCondLst>
                                    <p:cond delay="0"/>
                                  </p:stCondLst>
                                  <p:childTnLst>
                                    <p:animScale>
                                      <p:cBhvr>
                                        <p:cTn id="73" dur="500" fill="hold"/>
                                        <p:tgtEl>
                                          <p:spTgt spid="178"/>
                                        </p:tgtEl>
                                      </p:cBhvr>
                                      <p:by x="92000" y="92000"/>
                                    </p:animScale>
                                  </p:childTnLst>
                                </p:cTn>
                              </p:par>
                            </p:childTnLst>
                          </p:cTn>
                        </p:par>
                        <p:par>
                          <p:cTn id="74" fill="hold">
                            <p:stCondLst>
                              <p:cond delay="13000"/>
                            </p:stCondLst>
                            <p:childTnLst>
                              <p:par>
                                <p:cTn id="75" presetID="10" presetClass="entr" presetSubtype="0" fill="hold" nodeType="afterEffect">
                                  <p:stCondLst>
                                    <p:cond delay="0"/>
                                  </p:stCondLst>
                                  <p:childTnLst>
                                    <p:set>
                                      <p:cBhvr>
                                        <p:cTn id="76" dur="1" fill="hold">
                                          <p:stCondLst>
                                            <p:cond delay="0"/>
                                          </p:stCondLst>
                                        </p:cTn>
                                        <p:tgtEl>
                                          <p:spTgt spid="189"/>
                                        </p:tgtEl>
                                        <p:attrNameLst>
                                          <p:attrName>style.visibility</p:attrName>
                                        </p:attrNameLst>
                                      </p:cBhvr>
                                      <p:to>
                                        <p:strVal val="visible"/>
                                      </p:to>
                                    </p:set>
                                    <p:animEffect transition="in" filter="fade">
                                      <p:cBhvr>
                                        <p:cTn id="77" dur="750"/>
                                        <p:tgtEl>
                                          <p:spTgt spid="189"/>
                                        </p:tgtEl>
                                      </p:cBhvr>
                                    </p:animEffect>
                                  </p:childTnLst>
                                </p:cTn>
                              </p:par>
                            </p:childTnLst>
                          </p:cTn>
                        </p:par>
                        <p:par>
                          <p:cTn id="78" fill="hold">
                            <p:stCondLst>
                              <p:cond delay="14000"/>
                            </p:stCondLst>
                            <p:childTnLst>
                              <p:par>
                                <p:cTn id="79" presetID="63" presetClass="path" presetSubtype="0" decel="100000" fill="hold" nodeType="afterEffect">
                                  <p:stCondLst>
                                    <p:cond delay="0"/>
                                  </p:stCondLst>
                                  <p:childTnLst>
                                    <p:animMotion origin="layout" path="M -0.02412 -2.38765E-6 L -2.15216E-6 -2.38765E-6 " pathEditMode="relative" rAng="0" ptsTypes="AA">
                                      <p:cBhvr>
                                        <p:cTn id="80" dur="500" fill="hold"/>
                                        <p:tgtEl>
                                          <p:spTgt spid="189"/>
                                        </p:tgtEl>
                                        <p:attrNameLst>
                                          <p:attrName>ppt_x</p:attrName>
                                          <p:attrName>ppt_y</p:attrName>
                                        </p:attrNameLst>
                                      </p:cBhvr>
                                      <p:rCtr x="1200" y="0"/>
                                    </p:animMotion>
                                  </p:childTnLst>
                                </p:cTn>
                              </p:par>
                            </p:childTnLst>
                          </p:cTn>
                        </p:par>
                        <p:par>
                          <p:cTn id="81" fill="hold">
                            <p:stCondLst>
                              <p:cond delay="14500"/>
                            </p:stCondLst>
                            <p:childTnLst>
                              <p:par>
                                <p:cTn id="82" presetID="6" presetClass="emph" presetSubtype="0" accel="100000" autoRev="1" fill="hold" nodeType="afterEffect">
                                  <p:stCondLst>
                                    <p:cond delay="0"/>
                                  </p:stCondLst>
                                  <p:childTnLst>
                                    <p:animScale>
                                      <p:cBhvr>
                                        <p:cTn id="83" dur="500" fill="hold"/>
                                        <p:tgtEl>
                                          <p:spTgt spid="189"/>
                                        </p:tgtEl>
                                      </p:cBhvr>
                                      <p:by x="92000" y="92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组合 84"/>
          <p:cNvGrpSpPr/>
          <p:nvPr/>
        </p:nvGrpSpPr>
        <p:grpSpPr>
          <a:xfrm>
            <a:off x="609116" y="261257"/>
            <a:ext cx="1214822" cy="760080"/>
            <a:chOff x="1922078" y="0"/>
            <a:chExt cx="8347844" cy="3447438"/>
          </a:xfrm>
        </p:grpSpPr>
        <p:grpSp>
          <p:nvGrpSpPr>
            <p:cNvPr id="86" name="组合 85"/>
            <p:cNvGrpSpPr/>
            <p:nvPr/>
          </p:nvGrpSpPr>
          <p:grpSpPr>
            <a:xfrm rot="20997101">
              <a:off x="5080902" y="0"/>
              <a:ext cx="659781" cy="793569"/>
              <a:chOff x="9397113" y="1572484"/>
              <a:chExt cx="739439" cy="900000"/>
            </a:xfrm>
          </p:grpSpPr>
          <p:pic>
            <p:nvPicPr>
              <p:cNvPr id="144" name="图片 143"/>
              <p:cNvPicPr>
                <a:picLocks noChangeAspect="1"/>
              </p:cNvPicPr>
              <p:nvPr/>
            </p:nvPicPr>
            <p:blipFill rotWithShape="1">
              <a:blip r:embed="rId2" cstate="print">
                <a:extLst>
                  <a:ext uri="{28A0092B-C50C-407E-A947-70E740481C1C}">
                    <a14:useLocalDpi xmlns:a14="http://schemas.microsoft.com/office/drawing/2010/main" val="0"/>
                  </a:ext>
                </a:extLst>
              </a:blip>
              <a:srcRect l="7621" t="-1409" r="6212" b="16890"/>
              <a:stretch>
                <a:fillRect/>
              </a:stretch>
            </p:blipFill>
            <p:spPr>
              <a:xfrm>
                <a:off x="9402521" y="1678027"/>
                <a:ext cx="734031" cy="720000"/>
              </a:xfrm>
              <a:prstGeom prst="rect">
                <a:avLst/>
              </a:prstGeom>
            </p:spPr>
          </p:pic>
          <p:sp>
            <p:nvSpPr>
              <p:cNvPr id="145" name="椭圆 144"/>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7" name="组合 86"/>
            <p:cNvGrpSpPr/>
            <p:nvPr/>
          </p:nvGrpSpPr>
          <p:grpSpPr>
            <a:xfrm rot="2455872">
              <a:off x="9009447" y="1071465"/>
              <a:ext cx="659781" cy="793569"/>
              <a:chOff x="8752405" y="680495"/>
              <a:chExt cx="739439" cy="900000"/>
            </a:xfrm>
          </p:grpSpPr>
          <p:pic>
            <p:nvPicPr>
              <p:cNvPr id="142" name="图片 141"/>
              <p:cNvPicPr>
                <a:picLocks noChangeAspect="1"/>
              </p:cNvPicPr>
              <p:nvPr/>
            </p:nvPicPr>
            <p:blipFill rotWithShape="1">
              <a:blip r:embed="rId3" cstate="print">
                <a:extLst>
                  <a:ext uri="{28A0092B-C50C-407E-A947-70E740481C1C}">
                    <a14:useLocalDpi xmlns:a14="http://schemas.microsoft.com/office/drawing/2010/main" val="0"/>
                  </a:ext>
                </a:extLst>
              </a:blip>
              <a:srcRect l="16849" r="13873" b="27651"/>
              <a:stretch>
                <a:fillRect/>
              </a:stretch>
            </p:blipFill>
            <p:spPr>
              <a:xfrm>
                <a:off x="8771844" y="740799"/>
                <a:ext cx="720000" cy="751928"/>
              </a:xfrm>
              <a:prstGeom prst="rect">
                <a:avLst/>
              </a:prstGeom>
            </p:spPr>
          </p:pic>
          <p:sp>
            <p:nvSpPr>
              <p:cNvPr id="143" name="椭圆 142"/>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p:cNvGrpSpPr/>
            <p:nvPr/>
          </p:nvGrpSpPr>
          <p:grpSpPr>
            <a:xfrm rot="20539373">
              <a:off x="4239050" y="1051458"/>
              <a:ext cx="642436" cy="793569"/>
              <a:chOff x="7798300" y="2128176"/>
              <a:chExt cx="720000" cy="900000"/>
            </a:xfrm>
          </p:grpSpPr>
          <p:pic>
            <p:nvPicPr>
              <p:cNvPr id="140" name="图片 139"/>
              <p:cNvPicPr>
                <a:picLocks noChangeAspect="1"/>
              </p:cNvPicPr>
              <p:nvPr/>
            </p:nvPicPr>
            <p:blipFill rotWithShape="1">
              <a:blip r:embed="rId4" cstate="print">
                <a:extLst>
                  <a:ext uri="{28A0092B-C50C-407E-A947-70E740481C1C}">
                    <a14:useLocalDpi xmlns:a14="http://schemas.microsoft.com/office/drawing/2010/main" val="0"/>
                  </a:ext>
                </a:extLst>
              </a:blip>
              <a:srcRect l="17059" t="11812" r="20535" b="18535"/>
              <a:stretch>
                <a:fillRect/>
              </a:stretch>
            </p:blipFill>
            <p:spPr>
              <a:xfrm>
                <a:off x="7835765" y="2190111"/>
                <a:ext cx="645071" cy="720000"/>
              </a:xfrm>
              <a:prstGeom prst="rect">
                <a:avLst/>
              </a:prstGeom>
            </p:spPr>
          </p:pic>
          <p:sp>
            <p:nvSpPr>
              <p:cNvPr id="141" name="椭圆 140"/>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9" name="组合 88"/>
            <p:cNvGrpSpPr/>
            <p:nvPr/>
          </p:nvGrpSpPr>
          <p:grpSpPr>
            <a:xfrm rot="622440">
              <a:off x="6257266" y="1278812"/>
              <a:ext cx="643355" cy="793569"/>
              <a:chOff x="5457544" y="2382484"/>
              <a:chExt cx="721030" cy="900000"/>
            </a:xfrm>
          </p:grpSpPr>
          <p:pic>
            <p:nvPicPr>
              <p:cNvPr id="138" name="图片 13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139" name="椭圆 138"/>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0" name="组合 89"/>
            <p:cNvGrpSpPr/>
            <p:nvPr/>
          </p:nvGrpSpPr>
          <p:grpSpPr>
            <a:xfrm rot="713899">
              <a:off x="6982111" y="246490"/>
              <a:ext cx="642436" cy="811512"/>
              <a:chOff x="2594245" y="3143107"/>
              <a:chExt cx="720000" cy="920349"/>
            </a:xfrm>
          </p:grpSpPr>
          <p:pic>
            <p:nvPicPr>
              <p:cNvPr id="136" name="图片 135"/>
              <p:cNvPicPr>
                <a:picLocks noChangeAspect="1"/>
              </p:cNvPicPr>
              <p:nvPr/>
            </p:nvPicPr>
            <p:blipFill rotWithShape="1">
              <a:blip r:embed="rId6" cstate="print">
                <a:extLst>
                  <a:ext uri="{28A0092B-C50C-407E-A947-70E740481C1C}">
                    <a14:useLocalDpi xmlns:a14="http://schemas.microsoft.com/office/drawing/2010/main" val="0"/>
                  </a:ext>
                </a:extLst>
              </a:blip>
              <a:srcRect l="17103" r="18740" b="27941"/>
              <a:stretch>
                <a:fillRect/>
              </a:stretch>
            </p:blipFill>
            <p:spPr>
              <a:xfrm>
                <a:off x="2624542" y="3143107"/>
                <a:ext cx="641048" cy="720000"/>
              </a:xfrm>
              <a:prstGeom prst="rect">
                <a:avLst/>
              </a:prstGeom>
            </p:spPr>
          </p:pic>
          <p:sp>
            <p:nvSpPr>
              <p:cNvPr id="137" name="椭圆 136"/>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1" name="组合 90"/>
            <p:cNvGrpSpPr/>
            <p:nvPr/>
          </p:nvGrpSpPr>
          <p:grpSpPr>
            <a:xfrm rot="20351331">
              <a:off x="2986611" y="357756"/>
              <a:ext cx="642436" cy="793569"/>
              <a:chOff x="3277182" y="773323"/>
              <a:chExt cx="720000" cy="900000"/>
            </a:xfrm>
          </p:grpSpPr>
          <p:sp>
            <p:nvSpPr>
              <p:cNvPr id="134" name="椭圆 133"/>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5" name="图片 13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92" name="组合 91"/>
            <p:cNvGrpSpPr/>
            <p:nvPr/>
          </p:nvGrpSpPr>
          <p:grpSpPr>
            <a:xfrm rot="1912890">
              <a:off x="7930945" y="1382649"/>
              <a:ext cx="648427" cy="793569"/>
              <a:chOff x="5384758" y="1250900"/>
              <a:chExt cx="726714" cy="900000"/>
            </a:xfrm>
          </p:grpSpPr>
          <p:sp>
            <p:nvSpPr>
              <p:cNvPr id="132" name="椭圆 131"/>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3" name="图片 132"/>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93" name="组合 92"/>
            <p:cNvGrpSpPr/>
            <p:nvPr/>
          </p:nvGrpSpPr>
          <p:grpSpPr>
            <a:xfrm rot="1354213">
              <a:off x="7092076" y="1228721"/>
              <a:ext cx="642436" cy="793569"/>
              <a:chOff x="3639753" y="2488176"/>
              <a:chExt cx="720000" cy="900000"/>
            </a:xfrm>
          </p:grpSpPr>
          <p:sp>
            <p:nvSpPr>
              <p:cNvPr id="130" name="椭圆 129"/>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1" name="图片 1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94" name="组合 93"/>
            <p:cNvGrpSpPr/>
            <p:nvPr/>
          </p:nvGrpSpPr>
          <p:grpSpPr>
            <a:xfrm rot="19874646">
              <a:off x="3552291" y="1752953"/>
              <a:ext cx="647730" cy="793569"/>
              <a:chOff x="4707387" y="271511"/>
              <a:chExt cx="725933" cy="900000"/>
            </a:xfrm>
          </p:grpSpPr>
          <p:sp>
            <p:nvSpPr>
              <p:cNvPr id="128" name="椭圆 127"/>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9" name="图片 1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95" name="组合 94"/>
            <p:cNvGrpSpPr/>
            <p:nvPr/>
          </p:nvGrpSpPr>
          <p:grpSpPr>
            <a:xfrm>
              <a:off x="5902457" y="519563"/>
              <a:ext cx="647456" cy="793569"/>
              <a:chOff x="4355614" y="1671769"/>
              <a:chExt cx="725626" cy="900000"/>
            </a:xfrm>
          </p:grpSpPr>
          <p:sp>
            <p:nvSpPr>
              <p:cNvPr id="126" name="椭圆 125"/>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7" name="图片 1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96" name="组合 95"/>
            <p:cNvGrpSpPr/>
            <p:nvPr/>
          </p:nvGrpSpPr>
          <p:grpSpPr>
            <a:xfrm rot="3261331">
              <a:off x="8178834" y="2216888"/>
              <a:ext cx="645495" cy="803045"/>
              <a:chOff x="6534782" y="2204846"/>
              <a:chExt cx="732066" cy="900000"/>
            </a:xfrm>
          </p:grpSpPr>
          <p:sp>
            <p:nvSpPr>
              <p:cNvPr id="124" name="椭圆 123"/>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5" name="图片 124"/>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97" name="组合 96"/>
            <p:cNvGrpSpPr/>
            <p:nvPr/>
          </p:nvGrpSpPr>
          <p:grpSpPr>
            <a:xfrm rot="1881527">
              <a:off x="8180043" y="493339"/>
              <a:ext cx="646830" cy="793569"/>
              <a:chOff x="5993772" y="258109"/>
              <a:chExt cx="724925" cy="900000"/>
            </a:xfrm>
          </p:grpSpPr>
          <p:sp>
            <p:nvSpPr>
              <p:cNvPr id="122" name="椭圆 121"/>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3" name="图片 12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98" name="组合 97"/>
            <p:cNvGrpSpPr/>
            <p:nvPr/>
          </p:nvGrpSpPr>
          <p:grpSpPr>
            <a:xfrm rot="3066563">
              <a:off x="9550518" y="2274810"/>
              <a:ext cx="635764" cy="803045"/>
              <a:chOff x="8806213" y="2910111"/>
              <a:chExt cx="721030" cy="900000"/>
            </a:xfrm>
          </p:grpSpPr>
          <p:sp>
            <p:nvSpPr>
              <p:cNvPr id="120" name="椭圆 119"/>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1" name="图片 12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99" name="组合 98"/>
            <p:cNvGrpSpPr/>
            <p:nvPr/>
          </p:nvGrpSpPr>
          <p:grpSpPr>
            <a:xfrm rot="20849518">
              <a:off x="5023848" y="1251597"/>
              <a:ext cx="644890" cy="793569"/>
              <a:chOff x="7330781" y="818297"/>
              <a:chExt cx="722751" cy="900000"/>
            </a:xfrm>
          </p:grpSpPr>
          <p:sp>
            <p:nvSpPr>
              <p:cNvPr id="118" name="椭圆 117"/>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9" name="图片 118"/>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100" name="组合 99"/>
            <p:cNvGrpSpPr/>
            <p:nvPr/>
          </p:nvGrpSpPr>
          <p:grpSpPr>
            <a:xfrm rot="19756194">
              <a:off x="1922078" y="1474933"/>
              <a:ext cx="653202" cy="793569"/>
              <a:chOff x="2213446" y="1768419"/>
              <a:chExt cx="732066" cy="900000"/>
            </a:xfrm>
          </p:grpSpPr>
          <p:pic>
            <p:nvPicPr>
              <p:cNvPr id="116" name="图片 115"/>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117" name="椭圆 116"/>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01" name="直接连接符 100"/>
            <p:cNvCxnSpPr>
              <a:stCxn id="128"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117"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a:stCxn id="134"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直接连接符 103"/>
            <p:cNvCxnSpPr>
              <a:stCxn id="141"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接连接符 104"/>
            <p:cNvCxnSpPr>
              <a:stCxn id="145"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直接连接符 105"/>
            <p:cNvCxnSpPr>
              <a:stCxn id="126"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接连接符 106"/>
            <p:cNvCxnSpPr>
              <a:stCxn id="118"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a:stCxn id="139"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a:stCxn id="137"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09"/>
            <p:cNvCxnSpPr>
              <a:stCxn id="130"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直接连接符 110"/>
            <p:cNvCxnSpPr>
              <a:stCxn id="122"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2" name="直接连接符 111"/>
            <p:cNvCxnSpPr>
              <a:stCxn id="132"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接连接符 112"/>
            <p:cNvCxnSpPr>
              <a:stCxn id="143"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直接连接符 113"/>
            <p:cNvCxnSpPr>
              <a:stCxn id="120"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接连接符 114"/>
            <p:cNvCxnSpPr>
              <a:stCxn id="124"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sp>
        <p:nvSpPr>
          <p:cNvPr id="146" name="矩形 145"/>
          <p:cNvSpPr/>
          <p:nvPr/>
        </p:nvSpPr>
        <p:spPr>
          <a:xfrm flipV="1">
            <a:off x="655309"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p:cNvSpPr/>
          <p:nvPr/>
        </p:nvSpPr>
        <p:spPr>
          <a:xfrm flipV="1">
            <a:off x="2152044"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矩形 147"/>
          <p:cNvSpPr/>
          <p:nvPr/>
        </p:nvSpPr>
        <p:spPr>
          <a:xfrm flipV="1">
            <a:off x="364878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矩形 148"/>
          <p:cNvSpPr/>
          <p:nvPr/>
        </p:nvSpPr>
        <p:spPr>
          <a:xfrm flipV="1">
            <a:off x="514551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p:cNvSpPr/>
          <p:nvPr/>
        </p:nvSpPr>
        <p:spPr>
          <a:xfrm flipV="1">
            <a:off x="6642250"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p:cNvSpPr/>
          <p:nvPr/>
        </p:nvSpPr>
        <p:spPr>
          <a:xfrm flipV="1">
            <a:off x="8138985"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p:cNvSpPr/>
          <p:nvPr/>
        </p:nvSpPr>
        <p:spPr>
          <a:xfrm flipV="1">
            <a:off x="9635721"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3" name="文本框 335"/>
          <p:cNvSpPr txBox="1"/>
          <p:nvPr/>
        </p:nvSpPr>
        <p:spPr>
          <a:xfrm>
            <a:off x="2151737" y="312081"/>
            <a:ext cx="6786880" cy="701040"/>
          </a:xfrm>
          <a:prstGeom prst="rect">
            <a:avLst/>
          </a:prstGeom>
          <a:noFill/>
        </p:spPr>
        <p:txBody>
          <a:bodyPr wrap="none" rtlCol="0">
            <a:spAutoFit/>
          </a:bodyPr>
          <a:lstStyle>
            <a:defPPr>
              <a:defRPr lang="zh-CN"/>
            </a:defPPr>
            <a:lvl1pPr>
              <a:defRPr sz="40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dirty="0"/>
              <a:t>网络信息内容过滤的主要方法</a:t>
            </a:r>
          </a:p>
        </p:txBody>
      </p:sp>
      <p:grpSp>
        <p:nvGrpSpPr>
          <p:cNvPr id="154" name="组合 153"/>
          <p:cNvGrpSpPr/>
          <p:nvPr/>
        </p:nvGrpSpPr>
        <p:grpSpPr>
          <a:xfrm>
            <a:off x="655309" y="1032131"/>
            <a:ext cx="10477147" cy="66943"/>
            <a:chOff x="655309" y="1032131"/>
            <a:chExt cx="10477147" cy="66943"/>
          </a:xfrm>
        </p:grpSpPr>
        <p:sp>
          <p:nvSpPr>
            <p:cNvPr id="155" name="矩形 154"/>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矩形 155"/>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矩形 5"/>
          <p:cNvSpPr>
            <a:spLocks noChangeArrowheads="1"/>
          </p:cNvSpPr>
          <p:nvPr/>
        </p:nvSpPr>
        <p:spPr bwMode="auto">
          <a:xfrm>
            <a:off x="2250440" y="3111500"/>
            <a:ext cx="944245" cy="97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eaLnBrk="1" hangingPunct="1"/>
            <a:r>
              <a:rPr lang="zh-CN" altLang="en-US" sz="2800" b="1" dirty="0">
                <a:solidFill>
                  <a:srgbClr val="1F4E79"/>
                </a:solidFill>
                <a:latin typeface="微软雅黑" panose="020B0503020204020204" pitchFamily="34" charset="-122"/>
                <a:ea typeface="微软雅黑" panose="020B0503020204020204" pitchFamily="34" charset="-122"/>
                <a:sym typeface="宋体" panose="02010600030101010101" pitchFamily="2" charset="-122"/>
              </a:rPr>
              <a:t>逻辑方法</a:t>
            </a:r>
          </a:p>
        </p:txBody>
      </p:sp>
      <p:grpSp>
        <p:nvGrpSpPr>
          <p:cNvPr id="2" name="组合 1"/>
          <p:cNvGrpSpPr/>
          <p:nvPr/>
        </p:nvGrpSpPr>
        <p:grpSpPr bwMode="auto">
          <a:xfrm>
            <a:off x="6280111" y="1518760"/>
            <a:ext cx="5885815" cy="4869815"/>
            <a:chOff x="6950675" y="2202609"/>
            <a:chExt cx="7850453" cy="6481985"/>
          </a:xfrm>
        </p:grpSpPr>
        <p:sp>
          <p:nvSpPr>
            <p:cNvPr id="12" name="TextBox 138"/>
            <p:cNvSpPr txBox="1">
              <a:spLocks noChangeArrowheads="1"/>
            </p:cNvSpPr>
            <p:nvPr/>
          </p:nvSpPr>
          <p:spPr bwMode="auto">
            <a:xfrm>
              <a:off x="7232712" y="2202609"/>
              <a:ext cx="3546213" cy="73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0" rIns="68573"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sz="2400" dirty="0">
                  <a:solidFill>
                    <a:srgbClr val="00B0F0"/>
                  </a:solidFill>
                  <a:latin typeface="微软雅黑" panose="020B0503020204020204" pitchFamily="34" charset="-122"/>
                  <a:ea typeface="微软雅黑" panose="020B0503020204020204" pitchFamily="34" charset="-122"/>
                  <a:cs typeface="华文黑体" charset="-122"/>
                </a:rPr>
                <a:t>ID3决策树算法</a:t>
              </a:r>
            </a:p>
          </p:txBody>
        </p:sp>
        <p:sp>
          <p:nvSpPr>
            <p:cNvPr id="4" name="矩形 22"/>
            <p:cNvSpPr>
              <a:spLocks noChangeArrowheads="1"/>
            </p:cNvSpPr>
            <p:nvPr/>
          </p:nvSpPr>
          <p:spPr bwMode="auto">
            <a:xfrm>
              <a:off x="7073484" y="2574698"/>
              <a:ext cx="360058" cy="23079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425">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35" name="TextBox 138"/>
            <p:cNvSpPr txBox="1">
              <a:spLocks noChangeArrowheads="1"/>
            </p:cNvSpPr>
            <p:nvPr/>
          </p:nvSpPr>
          <p:spPr bwMode="auto">
            <a:xfrm>
              <a:off x="6950675" y="4606413"/>
              <a:ext cx="3546213" cy="73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0" rIns="68573"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sz="2400" dirty="0">
                  <a:solidFill>
                    <a:srgbClr val="00B0F0"/>
                  </a:solidFill>
                  <a:latin typeface="微软雅黑" panose="020B0503020204020204" pitchFamily="34" charset="-122"/>
                  <a:ea typeface="微软雅黑" panose="020B0503020204020204" pitchFamily="34" charset="-122"/>
                  <a:cs typeface="华文黑体" charset="-122"/>
                </a:rPr>
                <a:t>AQ11算法</a:t>
              </a:r>
            </a:p>
          </p:txBody>
        </p:sp>
        <p:sp>
          <p:nvSpPr>
            <p:cNvPr id="36" name="TextBox 138"/>
            <p:cNvSpPr txBox="1">
              <a:spLocks noChangeArrowheads="1"/>
            </p:cNvSpPr>
            <p:nvPr/>
          </p:nvSpPr>
          <p:spPr bwMode="auto">
            <a:xfrm>
              <a:off x="7557944" y="6995847"/>
              <a:ext cx="6716376" cy="730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0" rIns="68573"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pPr>
              <a:r>
                <a:rPr lang="zh-CN" altLang="en-US" sz="2400" dirty="0">
                  <a:solidFill>
                    <a:srgbClr val="00B0F0"/>
                  </a:solidFill>
                  <a:latin typeface="微软雅黑" panose="020B0503020204020204" pitchFamily="34" charset="-122"/>
                  <a:ea typeface="微软雅黑" panose="020B0503020204020204" pitchFamily="34" charset="-122"/>
                  <a:cs typeface="华文黑体" charset="-122"/>
                </a:rPr>
                <a:t>基于Rough集理论的逻辑学习算法</a:t>
              </a:r>
            </a:p>
          </p:txBody>
        </p:sp>
        <p:sp>
          <p:nvSpPr>
            <p:cNvPr id="49" name="TextBox 138"/>
            <p:cNvSpPr txBox="1">
              <a:spLocks noChangeArrowheads="1"/>
            </p:cNvSpPr>
            <p:nvPr/>
          </p:nvSpPr>
          <p:spPr bwMode="auto">
            <a:xfrm>
              <a:off x="7433441" y="3058816"/>
              <a:ext cx="7367687" cy="13210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0" rIns="68573"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l" fontAlgn="auto">
                <a:lnSpc>
                  <a:spcPct val="100000"/>
                </a:lnSpc>
              </a:pPr>
              <a:r>
                <a:rPr lang="zh-CN" altLang="en-US" sz="1600" dirty="0">
                  <a:latin typeface="微软雅黑" panose="020B0503020204020204" pitchFamily="34" charset="-122"/>
                  <a:ea typeface="微软雅黑" panose="020B0503020204020204" pitchFamily="34" charset="-122"/>
                  <a:cs typeface="华文黑体" charset="-122"/>
                </a:rPr>
                <a:t>使用一棵过滤决策树表示学习结果；</a:t>
              </a:r>
            </a:p>
            <a:p>
              <a:pPr algn="l" fontAlgn="auto">
                <a:lnSpc>
                  <a:spcPct val="100000"/>
                </a:lnSpc>
              </a:pPr>
              <a:r>
                <a:rPr lang="zh-CN" altLang="en-US" sz="1600" dirty="0">
                  <a:latin typeface="微软雅黑" panose="020B0503020204020204" pitchFamily="34" charset="-122"/>
                  <a:ea typeface="微软雅黑" panose="020B0503020204020204" pitchFamily="34" charset="-122"/>
                  <a:cs typeface="华文黑体" charset="-122"/>
                </a:rPr>
                <a:t>决策树的每个节点都是样本的某个属性，采用信息熵作为节点的选择依据；</a:t>
              </a:r>
            </a:p>
            <a:p>
              <a:pPr algn="l" fontAlgn="auto">
                <a:lnSpc>
                  <a:spcPct val="100000"/>
                </a:lnSpc>
              </a:pPr>
              <a:r>
                <a:rPr lang="zh-CN" altLang="en-US" sz="1600" dirty="0">
                  <a:latin typeface="微软雅黑" panose="020B0503020204020204" pitchFamily="34" charset="-122"/>
                  <a:ea typeface="微软雅黑" panose="020B0503020204020204" pitchFamily="34" charset="-122"/>
                  <a:cs typeface="华文黑体" charset="-122"/>
                </a:rPr>
                <a:t>采用了有效的增量学习策略</a:t>
              </a:r>
            </a:p>
          </p:txBody>
        </p:sp>
        <p:sp>
          <p:nvSpPr>
            <p:cNvPr id="50" name="TextBox 138"/>
            <p:cNvSpPr txBox="1">
              <a:spLocks noChangeArrowheads="1"/>
            </p:cNvSpPr>
            <p:nvPr/>
          </p:nvSpPr>
          <p:spPr bwMode="auto">
            <a:xfrm>
              <a:off x="7232712" y="5620675"/>
              <a:ext cx="7367687" cy="347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0" rIns="68573"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l" fontAlgn="auto">
                <a:lnSpc>
                  <a:spcPct val="100000"/>
                </a:lnSpc>
              </a:pPr>
              <a:r>
                <a:rPr lang="zh-CN" altLang="en-US" sz="1600" dirty="0">
                  <a:latin typeface="微软雅黑" panose="020B0503020204020204" pitchFamily="34" charset="-122"/>
                  <a:ea typeface="微软雅黑" panose="020B0503020204020204" pitchFamily="34" charset="-122"/>
                  <a:cs typeface="华文黑体" charset="-122"/>
                </a:rPr>
                <a:t>使用了逻辑语言来描述学习结果</a:t>
              </a:r>
            </a:p>
          </p:txBody>
        </p:sp>
        <p:sp>
          <p:nvSpPr>
            <p:cNvPr id="51" name="TextBox 138"/>
            <p:cNvSpPr txBox="1">
              <a:spLocks noChangeArrowheads="1"/>
            </p:cNvSpPr>
            <p:nvPr/>
          </p:nvSpPr>
          <p:spPr bwMode="auto">
            <a:xfrm>
              <a:off x="7232712" y="8012645"/>
              <a:ext cx="7367687" cy="671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3" tIns="0" rIns="68573" bIns="0">
              <a:spAutoFit/>
            </a:bodyP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l" fontAlgn="auto">
                <a:lnSpc>
                  <a:spcPct val="100000"/>
                </a:lnSpc>
              </a:pPr>
              <a:r>
                <a:rPr lang="zh-CN" altLang="en-US" sz="1600" dirty="0">
                  <a:latin typeface="微软雅黑" panose="020B0503020204020204" pitchFamily="34" charset="-122"/>
                  <a:ea typeface="微软雅黑" panose="020B0503020204020204" pitchFamily="34" charset="-122"/>
                  <a:cs typeface="华文黑体" charset="-122"/>
                </a:rPr>
                <a:t>数据约简可以保持相关主题一致的约束下大大简化样本数据，最终使用很少的几条逻辑规则就能描述过滤规则</a:t>
              </a:r>
            </a:p>
          </p:txBody>
        </p:sp>
      </p:grpSp>
      <p:sp>
        <p:nvSpPr>
          <p:cNvPr id="8" name="矩形 22"/>
          <p:cNvSpPr>
            <a:spLocks noChangeArrowheads="1"/>
          </p:cNvSpPr>
          <p:nvPr/>
        </p:nvSpPr>
        <p:spPr bwMode="auto">
          <a:xfrm>
            <a:off x="6372225" y="3517900"/>
            <a:ext cx="269875" cy="172720"/>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425">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6" name="矩形 22"/>
          <p:cNvSpPr>
            <a:spLocks noChangeArrowheads="1"/>
          </p:cNvSpPr>
          <p:nvPr/>
        </p:nvSpPr>
        <p:spPr bwMode="auto">
          <a:xfrm>
            <a:off x="6491605" y="5307965"/>
            <a:ext cx="269875" cy="172720"/>
          </a:xfrm>
          <a:prstGeom prst="rect">
            <a:avLst/>
          </a:prstGeom>
          <a:solidFill>
            <a:srgbClr val="00B0F0">
              <a:alpha val="7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1900">
                <a:solidFill>
                  <a:schemeClr val="tx1"/>
                </a:solidFill>
                <a:latin typeface="Calibri" panose="020F0502020204030204" pitchFamily="34" charset="0"/>
                <a:ea typeface="宋体" panose="02010600030101010101" pitchFamily="2" charset="-122"/>
              </a:defRPr>
            </a:lvl1pPr>
            <a:lvl2pPr marL="742950" indent="-285750">
              <a:defRPr sz="1900">
                <a:solidFill>
                  <a:schemeClr val="tx1"/>
                </a:solidFill>
                <a:latin typeface="Calibri" panose="020F0502020204030204" pitchFamily="34" charset="0"/>
                <a:ea typeface="宋体" panose="02010600030101010101" pitchFamily="2" charset="-122"/>
              </a:defRPr>
            </a:lvl2pPr>
            <a:lvl3pPr marL="1143000" indent="-228600">
              <a:defRPr sz="1900">
                <a:solidFill>
                  <a:schemeClr val="tx1"/>
                </a:solidFill>
                <a:latin typeface="Calibri" panose="020F0502020204030204" pitchFamily="34" charset="0"/>
                <a:ea typeface="宋体" panose="02010600030101010101" pitchFamily="2" charset="-122"/>
              </a:defRPr>
            </a:lvl3pPr>
            <a:lvl4pPr marL="1600200" indent="-228600">
              <a:defRPr sz="1900">
                <a:solidFill>
                  <a:schemeClr val="tx1"/>
                </a:solidFill>
                <a:latin typeface="Calibri" panose="020F0502020204030204" pitchFamily="34" charset="0"/>
                <a:ea typeface="宋体" panose="02010600030101010101" pitchFamily="2" charset="-122"/>
              </a:defRPr>
            </a:lvl4pPr>
            <a:lvl5pPr marL="2057400" indent="-228600">
              <a:defRPr sz="1900">
                <a:solidFill>
                  <a:schemeClr val="tx1"/>
                </a:solidFill>
                <a:latin typeface="Calibri" panose="020F0502020204030204" pitchFamily="34" charset="0"/>
                <a:ea typeface="宋体" panose="02010600030101010101" pitchFamily="2" charset="-122"/>
              </a:defRPr>
            </a:lvl5pPr>
            <a:lvl6pPr marL="25146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6pPr>
            <a:lvl7pPr marL="29718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7pPr>
            <a:lvl8pPr marL="34290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8pPr>
            <a:lvl9pPr marL="3886200" indent="-228600" defTabSz="912495" fontAlgn="base">
              <a:spcBef>
                <a:spcPct val="0"/>
              </a:spcBef>
              <a:spcAft>
                <a:spcPct val="0"/>
              </a:spcAft>
              <a:defRPr sz="1900">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sz="1425">
              <a:solidFill>
                <a:schemeClr val="accent1"/>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27" name="组合 26"/>
          <p:cNvGrpSpPr/>
          <p:nvPr/>
        </p:nvGrpSpPr>
        <p:grpSpPr bwMode="auto">
          <a:xfrm>
            <a:off x="1819633" y="2738200"/>
            <a:ext cx="1804988" cy="1803797"/>
            <a:chOff x="1642796" y="2615022"/>
            <a:chExt cx="2407382" cy="2405286"/>
          </a:xfrm>
          <a:solidFill>
            <a:schemeClr val="accent5">
              <a:lumMod val="60000"/>
              <a:lumOff val="40000"/>
            </a:schemeClr>
          </a:solidFill>
        </p:grpSpPr>
        <p:sp>
          <p:nvSpPr>
            <p:cNvPr id="28" name="空心弧 3"/>
            <p:cNvSpPr/>
            <p:nvPr/>
          </p:nvSpPr>
          <p:spPr bwMode="auto">
            <a:xfrm rot="-6297671">
              <a:off x="1643844" y="2613974"/>
              <a:ext cx="2405286" cy="2407382"/>
            </a:xfrm>
            <a:custGeom>
              <a:avLst/>
              <a:gdLst>
                <a:gd name="T0" fmla="*/ 294313 w 21600"/>
                <a:gd name="T1" fmla="*/ 859859 h 21600"/>
                <a:gd name="T2" fmla="*/ 1202532 w 21600"/>
                <a:gd name="T3" fmla="*/ 231822 h 21600"/>
                <a:gd name="T4" fmla="*/ 2110861 w 21600"/>
                <a:gd name="T5" fmla="*/ 859859 h 21600"/>
                <a:gd name="T6" fmla="*/ 2327448 w 21600"/>
                <a:gd name="T7" fmla="*/ 777830 h 21600"/>
                <a:gd name="T8" fmla="*/ 1202643 w 21600"/>
                <a:gd name="T9" fmla="*/ 0 h 21600"/>
                <a:gd name="T10" fmla="*/ 77726 w 21600"/>
                <a:gd name="T11" fmla="*/ 777830 h 21600"/>
                <a:gd name="T12" fmla="*/ 294313 w 21600"/>
                <a:gd name="T13" fmla="*/ 859859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3969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643" y="7715"/>
                  </a:moveTo>
                  <a:cubicBezTo>
                    <a:pt x="3926" y="4323"/>
                    <a:pt x="7173" y="2080"/>
                    <a:pt x="10799" y="2080"/>
                  </a:cubicBezTo>
                  <a:cubicBezTo>
                    <a:pt x="14426" y="2079"/>
                    <a:pt x="17673" y="4323"/>
                    <a:pt x="18956" y="7715"/>
                  </a:cubicBezTo>
                  <a:lnTo>
                    <a:pt x="20901" y="6979"/>
                  </a:lnTo>
                  <a:cubicBezTo>
                    <a:pt x="19313" y="2779"/>
                    <a:pt x="15290" y="0"/>
                    <a:pt x="10800" y="0"/>
                  </a:cubicBezTo>
                  <a:cubicBezTo>
                    <a:pt x="6309" y="-1"/>
                    <a:pt x="2286" y="2779"/>
                    <a:pt x="698" y="6979"/>
                  </a:cubicBezTo>
                  <a:lnTo>
                    <a:pt x="2643" y="77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1070">
                <a:solidFill>
                  <a:schemeClr val="accent1"/>
                </a:solidFill>
                <a:latin typeface="微软雅黑" panose="020B0503020204020204" pitchFamily="34" charset="-122"/>
                <a:ea typeface="微软雅黑" panose="020B0503020204020204" pitchFamily="34" charset="-122"/>
              </a:endParaRPr>
            </a:p>
          </p:txBody>
        </p:sp>
        <p:sp>
          <p:nvSpPr>
            <p:cNvPr id="29" name="空心弧 3"/>
            <p:cNvSpPr/>
            <p:nvPr/>
          </p:nvSpPr>
          <p:spPr bwMode="auto">
            <a:xfrm rot="7872149">
              <a:off x="1643844" y="2613974"/>
              <a:ext cx="2405286" cy="2407382"/>
            </a:xfrm>
            <a:custGeom>
              <a:avLst/>
              <a:gdLst>
                <a:gd name="T0" fmla="*/ 294313 w 21600"/>
                <a:gd name="T1" fmla="*/ 859859 h 21600"/>
                <a:gd name="T2" fmla="*/ 1202532 w 21600"/>
                <a:gd name="T3" fmla="*/ 231822 h 21600"/>
                <a:gd name="T4" fmla="*/ 2110861 w 21600"/>
                <a:gd name="T5" fmla="*/ 859859 h 21600"/>
                <a:gd name="T6" fmla="*/ 2327448 w 21600"/>
                <a:gd name="T7" fmla="*/ 777830 h 21600"/>
                <a:gd name="T8" fmla="*/ 1202643 w 21600"/>
                <a:gd name="T9" fmla="*/ 0 h 21600"/>
                <a:gd name="T10" fmla="*/ 77726 w 21600"/>
                <a:gd name="T11" fmla="*/ 777830 h 21600"/>
                <a:gd name="T12" fmla="*/ 294313 w 21600"/>
                <a:gd name="T13" fmla="*/ 859859 h 21600"/>
                <a:gd name="T14" fmla="*/ 0 60000 65536"/>
                <a:gd name="T15" fmla="*/ 0 60000 65536"/>
                <a:gd name="T16" fmla="*/ 0 60000 65536"/>
                <a:gd name="T17" fmla="*/ 0 60000 65536"/>
                <a:gd name="T18" fmla="*/ 0 60000 65536"/>
                <a:gd name="T19" fmla="*/ 0 60000 65536"/>
                <a:gd name="T20" fmla="*/ 0 60000 65536"/>
                <a:gd name="T21" fmla="*/ 0 w 21600"/>
                <a:gd name="T22" fmla="*/ 0 h 21600"/>
                <a:gd name="T23" fmla="*/ 21600 w 21600"/>
                <a:gd name="T24" fmla="*/ 3969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00" h="21600">
                  <a:moveTo>
                    <a:pt x="2643" y="7715"/>
                  </a:moveTo>
                  <a:cubicBezTo>
                    <a:pt x="3926" y="4323"/>
                    <a:pt x="7173" y="2080"/>
                    <a:pt x="10799" y="2080"/>
                  </a:cubicBezTo>
                  <a:cubicBezTo>
                    <a:pt x="14426" y="2079"/>
                    <a:pt x="17673" y="4323"/>
                    <a:pt x="18956" y="7715"/>
                  </a:cubicBezTo>
                  <a:lnTo>
                    <a:pt x="20901" y="6979"/>
                  </a:lnTo>
                  <a:cubicBezTo>
                    <a:pt x="19313" y="2779"/>
                    <a:pt x="15290" y="0"/>
                    <a:pt x="10800" y="0"/>
                  </a:cubicBezTo>
                  <a:cubicBezTo>
                    <a:pt x="6309" y="-1"/>
                    <a:pt x="2286" y="2779"/>
                    <a:pt x="698" y="6979"/>
                  </a:cubicBezTo>
                  <a:lnTo>
                    <a:pt x="2643" y="771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endParaRPr lang="zh-CN" altLang="en-US" sz="1070">
                <a:solidFill>
                  <a:schemeClr val="accent1"/>
                </a:solidFill>
                <a:latin typeface="微软雅黑" panose="020B0503020204020204" pitchFamily="34" charset="-122"/>
                <a:ea typeface="微软雅黑" panose="020B0503020204020204" pitchFamily="34" charset="-122"/>
              </a:endParaRPr>
            </a:p>
          </p:txBody>
        </p:sp>
      </p:grpSp>
      <p:grpSp>
        <p:nvGrpSpPr>
          <p:cNvPr id="30" name="组合 29"/>
          <p:cNvGrpSpPr/>
          <p:nvPr/>
        </p:nvGrpSpPr>
        <p:grpSpPr bwMode="auto">
          <a:xfrm>
            <a:off x="3642360" y="1971675"/>
            <a:ext cx="2599056" cy="3337560"/>
            <a:chOff x="3767879" y="1656458"/>
            <a:chExt cx="3464805" cy="4449392"/>
          </a:xfrm>
        </p:grpSpPr>
        <p:cxnSp>
          <p:nvCxnSpPr>
            <p:cNvPr id="31" name="直接连接符 30"/>
            <p:cNvCxnSpPr/>
            <p:nvPr/>
          </p:nvCxnSpPr>
          <p:spPr>
            <a:xfrm flipH="1">
              <a:off x="3971044" y="1656458"/>
              <a:ext cx="3119424" cy="1343452"/>
            </a:xfrm>
            <a:prstGeom prst="line">
              <a:avLst/>
            </a:prstGeom>
            <a:ln>
              <a:solidFill>
                <a:srgbClr val="8650AE"/>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flipV="1">
              <a:off x="3930411" y="4726843"/>
              <a:ext cx="3302273" cy="1379007"/>
            </a:xfrm>
            <a:prstGeom prst="line">
              <a:avLst/>
            </a:prstGeom>
            <a:ln>
              <a:solidFill>
                <a:srgbClr val="8650AE"/>
              </a:solidFill>
            </a:ln>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a:off x="3767879" y="3832901"/>
              <a:ext cx="3392850" cy="0"/>
            </a:xfrm>
            <a:prstGeom prst="line">
              <a:avLst/>
            </a:prstGeom>
            <a:ln>
              <a:solidFill>
                <a:srgbClr val="8FAADC"/>
              </a:solidFill>
            </a:ln>
          </p:spPr>
          <p:style>
            <a:lnRef idx="1">
              <a:schemeClr val="accent1"/>
            </a:lnRef>
            <a:fillRef idx="0">
              <a:schemeClr val="accent1"/>
            </a:fillRef>
            <a:effectRef idx="0">
              <a:schemeClr val="accent1"/>
            </a:effectRef>
            <a:fontRef idx="minor">
              <a:schemeClr val="tx1"/>
            </a:fontRef>
          </p:style>
        </p:cxnSp>
      </p:grpSp>
      <p:sp>
        <p:nvSpPr>
          <p:cNvPr id="34" name="空心弧 4"/>
          <p:cNvSpPr/>
          <p:nvPr/>
        </p:nvSpPr>
        <p:spPr bwMode="auto">
          <a:xfrm rot="16200000">
            <a:off x="1455540" y="2373789"/>
            <a:ext cx="2532460" cy="2532460"/>
          </a:xfrm>
          <a:custGeom>
            <a:avLst/>
            <a:gdLst>
              <a:gd name="T0" fmla="*/ 954518 w 21600"/>
              <a:gd name="T1" fmla="*/ 2897635 h 21600"/>
              <a:gd name="T2" fmla="*/ 273724 w 21600"/>
              <a:gd name="T3" fmla="*/ 1688307 h 21600"/>
              <a:gd name="T4" fmla="*/ 1688306 w 21600"/>
              <a:gd name="T5" fmla="*/ 273725 h 21600"/>
              <a:gd name="T6" fmla="*/ 3102888 w 21600"/>
              <a:gd name="T7" fmla="*/ 1688307 h 21600"/>
              <a:gd name="T8" fmla="*/ 2421937 w 21600"/>
              <a:gd name="T9" fmla="*/ 2897635 h 21600"/>
              <a:gd name="T10" fmla="*/ 2563880 w 21600"/>
              <a:gd name="T11" fmla="*/ 3131653 h 21600"/>
              <a:gd name="T12" fmla="*/ 3376612 w 21600"/>
              <a:gd name="T13" fmla="*/ 1688307 h 21600"/>
              <a:gd name="T14" fmla="*/ 1688306 w 21600"/>
              <a:gd name="T15" fmla="*/ 0 h 21600"/>
              <a:gd name="T16" fmla="*/ 0 w 21600"/>
              <a:gd name="T17" fmla="*/ 1688307 h 21600"/>
              <a:gd name="T18" fmla="*/ 812575 w 21600"/>
              <a:gd name="T19" fmla="*/ 3131653 h 21600"/>
              <a:gd name="T20" fmla="*/ 954518 w 21600"/>
              <a:gd name="T21" fmla="*/ 2897635 h 216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600"/>
              <a:gd name="T34" fmla="*/ 0 h 21600"/>
              <a:gd name="T35" fmla="*/ 21600 w 21600"/>
              <a:gd name="T36" fmla="*/ 18772 h 216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600" h="21600">
                <a:moveTo>
                  <a:pt x="6106" y="18536"/>
                </a:moveTo>
                <a:cubicBezTo>
                  <a:pt x="3402" y="16896"/>
                  <a:pt x="1751" y="13962"/>
                  <a:pt x="1751" y="10800"/>
                </a:cubicBezTo>
                <a:cubicBezTo>
                  <a:pt x="1751" y="5802"/>
                  <a:pt x="5802" y="1751"/>
                  <a:pt x="10800" y="1751"/>
                </a:cubicBezTo>
                <a:cubicBezTo>
                  <a:pt x="15797" y="1751"/>
                  <a:pt x="19849" y="5802"/>
                  <a:pt x="19849" y="10800"/>
                </a:cubicBezTo>
                <a:cubicBezTo>
                  <a:pt x="19849" y="13962"/>
                  <a:pt x="18197" y="16896"/>
                  <a:pt x="15493" y="18536"/>
                </a:cubicBezTo>
                <a:lnTo>
                  <a:pt x="16401" y="20033"/>
                </a:lnTo>
                <a:cubicBezTo>
                  <a:pt x="19628" y="18075"/>
                  <a:pt x="21600" y="14574"/>
                  <a:pt x="21600" y="10800"/>
                </a:cubicBezTo>
                <a:cubicBezTo>
                  <a:pt x="21600" y="4835"/>
                  <a:pt x="16764" y="0"/>
                  <a:pt x="10800" y="0"/>
                </a:cubicBezTo>
                <a:cubicBezTo>
                  <a:pt x="4835" y="0"/>
                  <a:pt x="0" y="4835"/>
                  <a:pt x="0" y="10800"/>
                </a:cubicBezTo>
                <a:cubicBezTo>
                  <a:pt x="-1" y="14574"/>
                  <a:pt x="1971" y="18075"/>
                  <a:pt x="5198" y="20033"/>
                </a:cubicBezTo>
                <a:lnTo>
                  <a:pt x="6106" y="18536"/>
                </a:lnTo>
                <a:close/>
              </a:path>
            </a:pathLst>
          </a:custGeom>
          <a:solidFill>
            <a:srgbClr val="7030A0">
              <a:alpha val="84000"/>
            </a:srgbClr>
          </a:solidFill>
          <a:ln>
            <a:noFill/>
          </a:ln>
        </p:spPr>
        <p:txBody>
          <a:bodyPr anchor="ctr"/>
          <a:lstStyle/>
          <a:p>
            <a:endParaRPr lang="zh-CN" altLang="en-US" sz="1070">
              <a:solidFill>
                <a:schemeClr val="accent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randombar(horizontal)">
                                      <p:cBhvr>
                                        <p:cTn id="11" dur="500"/>
                                        <p:tgtEl>
                                          <p:spTgt spid="10"/>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500"/>
                                        <p:tgtEl>
                                          <p:spTgt spid="30"/>
                                        </p:tgtEl>
                                      </p:cBhvr>
                                    </p:animEffect>
                                  </p:childTnLst>
                                </p:cTn>
                              </p:par>
                            </p:childTnLst>
                          </p:cTn>
                        </p:par>
                        <p:par>
                          <p:cTn id="16" fill="hold">
                            <p:stCondLst>
                              <p:cond delay="1500"/>
                            </p:stCondLst>
                            <p:childTnLst>
                              <p:par>
                                <p:cTn id="17" presetID="12" presetClass="entr" presetSubtype="4"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p:tgtEl>
                                          <p:spTgt spid="2"/>
                                        </p:tgtEl>
                                        <p:attrNameLst>
                                          <p:attrName>ppt_y</p:attrName>
                                        </p:attrNameLst>
                                      </p:cBhvr>
                                      <p:tavLst>
                                        <p:tav tm="0">
                                          <p:val>
                                            <p:strVal val="#ppt_y+#ppt_h*1.125000"/>
                                          </p:val>
                                        </p:tav>
                                        <p:tav tm="100000">
                                          <p:val>
                                            <p:strVal val="#ppt_y"/>
                                          </p:val>
                                        </p:tav>
                                      </p:tavLst>
                                    </p:anim>
                                    <p:animEffect transition="in" filter="wipe(up)">
                                      <p:cBhvr>
                                        <p:cTn id="20" dur="500"/>
                                        <p:tgtEl>
                                          <p:spTgt spid="2"/>
                                        </p:tgtEl>
                                      </p:cBhvr>
                                    </p:animEffect>
                                  </p:childTnLst>
                                </p:cTn>
                              </p:par>
                            </p:childTnLst>
                          </p:cTn>
                        </p:par>
                        <p:par>
                          <p:cTn id="21" fill="hold">
                            <p:stCondLst>
                              <p:cond delay="2000"/>
                            </p:stCondLst>
                            <p:childTnLst>
                              <p:par>
                                <p:cTn id="22" presetID="22" presetClass="entr" presetSubtype="2" fill="hold" grpId="0" nodeType="afterEffect">
                                  <p:stCondLst>
                                    <p:cond delay="0"/>
                                  </p:stCondLst>
                                  <p:childTnLst>
                                    <p:set>
                                      <p:cBhvr>
                                        <p:cTn id="23" dur="1" fill="hold">
                                          <p:stCondLst>
                                            <p:cond delay="0"/>
                                          </p:stCondLst>
                                        </p:cTn>
                                        <p:tgtEl>
                                          <p:spTgt spid="34"/>
                                        </p:tgtEl>
                                        <p:attrNameLst>
                                          <p:attrName>style.visibility</p:attrName>
                                        </p:attrNameLst>
                                      </p:cBhvr>
                                      <p:to>
                                        <p:strVal val="visible"/>
                                      </p:to>
                                    </p:set>
                                    <p:animEffect transition="in" filter="wipe(right)">
                                      <p:cBhvr>
                                        <p:cTn id="24"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4"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515" y="24964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4"/>
          <p:cNvSpPr txBox="1"/>
          <p:nvPr/>
        </p:nvSpPr>
        <p:spPr bwMode="auto">
          <a:xfrm>
            <a:off x="10001251" y="6429375"/>
            <a:ext cx="1879600" cy="266700"/>
          </a:xfrm>
          <a:prstGeom prst="rect">
            <a:avLst/>
          </a:prstGeom>
          <a:noFill/>
          <a:ln w="9525">
            <a:noFill/>
            <a:miter lim="800000"/>
          </a:ln>
        </p:spPr>
        <p:txBody>
          <a:bodyPr/>
          <a:lstStyle/>
          <a:p>
            <a:pPr algn="ctr">
              <a:spcBef>
                <a:spcPct val="20000"/>
              </a:spcBef>
              <a:buFont typeface="Arial" panose="020B0604020202020204" pitchFamily="34"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p:nvPr/>
        </p:nvSpPr>
        <p:spPr bwMode="auto">
          <a:xfrm>
            <a:off x="1760738" y="2308399"/>
            <a:ext cx="9283065" cy="2590165"/>
          </a:xfrm>
          <a:prstGeom prst="rect">
            <a:avLst/>
          </a:prstGeom>
          <a:noFill/>
          <a:ln w="9525">
            <a:noFill/>
            <a:miter lim="800000"/>
          </a:ln>
        </p:spPr>
        <p:txBody>
          <a:bodyPr/>
          <a:lstStyle/>
          <a:p>
            <a:r>
              <a:rPr lang="en-US" altLang="zh-CN" sz="44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4.6 </a:t>
            </a:r>
            <a:r>
              <a:rPr lang="zh-CN" altLang="en-US" sz="44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a:t>
            </a:r>
            <a:r>
              <a:rPr lang="zh-CN" altLang="en-US" sz="44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信息内容</a:t>
            </a:r>
            <a:r>
              <a:rPr lang="zh-CN" altLang="en-US" sz="44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过滤典型</a:t>
            </a:r>
            <a:r>
              <a:rPr lang="zh-CN" altLang="en-US" sz="4400" dirty="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系统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Bottom)">
                                      <p:cBhvr>
                                        <p:cTn id="11" dur="500"/>
                                        <p:tgtEl>
                                          <p:spTgt spid="5"/>
                                        </p:tgtEl>
                                      </p:cBhvr>
                                    </p:animEffect>
                                  </p:childTnLst>
                                </p:cTn>
                              </p:par>
                              <p:par>
                                <p:cTn id="12" presetID="0" presetClass="path" presetSubtype="0" accel="50000" decel="50000" fill="hold" nodeType="withEffect">
                                  <p:stCondLst>
                                    <p:cond delay="0"/>
                                  </p:stCondLst>
                                  <p:childTnLst>
                                    <p:animMotion origin="layout" path="M -0.90955 5.64292E-6 L 3.05556E-6 5.64292E-6 " pathEditMode="relative" ptsTypes="AA">
                                      <p:cBhvr>
                                        <p:cTn id="13"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文本框 4"/>
          <p:cNvSpPr>
            <a:spLocks noChangeArrowheads="1"/>
          </p:cNvSpPr>
          <p:nvPr/>
        </p:nvSpPr>
        <p:spPr bwMode="auto">
          <a:xfrm>
            <a:off x="1494368" y="195699"/>
            <a:ext cx="776998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目录</a:t>
            </a:r>
          </a:p>
        </p:txBody>
      </p:sp>
      <p:sp>
        <p:nvSpPr>
          <p:cNvPr id="18435" name="直接连接符 13"/>
          <p:cNvSpPr>
            <a:spLocks noChangeShapeType="1"/>
          </p:cNvSpPr>
          <p:nvPr/>
        </p:nvSpPr>
        <p:spPr bwMode="auto">
          <a:xfrm>
            <a:off x="675218" y="845125"/>
            <a:ext cx="6193367"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grpSp>
        <p:nvGrpSpPr>
          <p:cNvPr id="5" name="Group 4"/>
          <p:cNvGrpSpPr/>
          <p:nvPr/>
        </p:nvGrpSpPr>
        <p:grpSpPr bwMode="auto">
          <a:xfrm>
            <a:off x="1269967" y="1524783"/>
            <a:ext cx="1016000" cy="665162"/>
            <a:chOff x="1110" y="2656"/>
            <a:chExt cx="1549" cy="1351"/>
          </a:xfrm>
          <a:gradFill flip="none" rotWithShape="1">
            <a:gsLst>
              <a:gs pos="0">
                <a:srgbClr val="336699">
                  <a:shade val="30000"/>
                  <a:satMod val="115000"/>
                </a:srgbClr>
              </a:gs>
              <a:gs pos="50000">
                <a:srgbClr val="336699">
                  <a:shade val="67500"/>
                  <a:satMod val="115000"/>
                </a:srgbClr>
              </a:gs>
              <a:gs pos="100000">
                <a:srgbClr val="336699">
                  <a:shade val="100000"/>
                  <a:satMod val="115000"/>
                </a:srgbClr>
              </a:gs>
            </a:gsLst>
            <a:lin ang="2700000" scaled="1"/>
            <a:tileRect/>
          </a:gradFill>
        </p:grpSpPr>
        <p:sp>
          <p:nvSpPr>
            <p:cNvPr id="38" name="AutoShape 5"/>
            <p:cNvSpPr>
              <a:spLocks noChangeArrowheads="1"/>
            </p:cNvSpPr>
            <p:nvPr/>
          </p:nvSpPr>
          <p:spPr bwMode="gray">
            <a:xfrm>
              <a:off x="1123" y="2679"/>
              <a:ext cx="1536" cy="1328"/>
            </a:xfrm>
            <a:prstGeom prst="hexagon">
              <a:avLst>
                <a:gd name="adj" fmla="val 28916"/>
                <a:gd name="vf" fmla="val 115470"/>
              </a:avLst>
            </a:prstGeom>
            <a:grpFill/>
            <a:ln w="9525">
              <a:solidFill>
                <a:srgbClr val="3DA2CB"/>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9" name="AutoShape 6"/>
            <p:cNvSpPr>
              <a:spLocks noChangeArrowheads="1"/>
            </p:cNvSpPr>
            <p:nvPr/>
          </p:nvSpPr>
          <p:spPr bwMode="gray">
            <a:xfrm>
              <a:off x="1110" y="2656"/>
              <a:ext cx="1536" cy="1328"/>
            </a:xfrm>
            <a:prstGeom prst="hexagon">
              <a:avLst>
                <a:gd name="adj" fmla="val 28916"/>
                <a:gd name="vf" fmla="val 115470"/>
              </a:avLst>
            </a:prstGeom>
            <a:grpFill/>
            <a:ln w="9525">
              <a:solidFill>
                <a:srgbClr val="3DA2CB"/>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40" name="AutoShape 7"/>
            <p:cNvSpPr>
              <a:spLocks noChangeArrowheads="1"/>
            </p:cNvSpPr>
            <p:nvPr/>
          </p:nvSpPr>
          <p:spPr bwMode="gray">
            <a:xfrm>
              <a:off x="1200" y="2736"/>
              <a:ext cx="1350" cy="1168"/>
            </a:xfrm>
            <a:prstGeom prst="hexagon">
              <a:avLst>
                <a:gd name="adj" fmla="val 28896"/>
                <a:gd name="vf" fmla="val 115470"/>
              </a:avLst>
            </a:prstGeom>
            <a:grpFill/>
            <a:ln w="9525">
              <a:solidFill>
                <a:srgbClr val="3DA2CB"/>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7" name="Line 8"/>
          <p:cNvSpPr>
            <a:spLocks noChangeShapeType="1"/>
          </p:cNvSpPr>
          <p:nvPr/>
        </p:nvSpPr>
        <p:spPr bwMode="auto">
          <a:xfrm>
            <a:off x="2082767" y="2134603"/>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8" name="Text Box 9"/>
          <p:cNvSpPr txBox="1">
            <a:spLocks noChangeArrowheads="1"/>
          </p:cNvSpPr>
          <p:nvPr/>
        </p:nvSpPr>
        <p:spPr bwMode="auto">
          <a:xfrm>
            <a:off x="2991274" y="1588503"/>
            <a:ext cx="3230880" cy="848995"/>
          </a:xfrm>
          <a:prstGeom prst="rect">
            <a:avLst/>
          </a:prstGeom>
          <a:noFill/>
          <a:ln w="9525" algn="ctr">
            <a:noFill/>
            <a:miter lim="800000"/>
          </a:ln>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400" dirty="0" smtClean="0">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网络信息内容过滤概述</a:t>
            </a:r>
            <a:endPar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endPar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9" name="Text Box 10"/>
          <p:cNvSpPr txBox="1">
            <a:spLocks noChangeArrowheads="1"/>
          </p:cNvSpPr>
          <p:nvPr/>
        </p:nvSpPr>
        <p:spPr bwMode="gray">
          <a:xfrm>
            <a:off x="1585540" y="1623428"/>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1</a:t>
            </a:r>
          </a:p>
        </p:txBody>
      </p:sp>
      <p:grpSp>
        <p:nvGrpSpPr>
          <p:cNvPr id="10" name="Group 11"/>
          <p:cNvGrpSpPr/>
          <p:nvPr/>
        </p:nvGrpSpPr>
        <p:grpSpPr bwMode="auto">
          <a:xfrm>
            <a:off x="1269967" y="2271231"/>
            <a:ext cx="1016000" cy="665162"/>
            <a:chOff x="3174" y="2656"/>
            <a:chExt cx="1549" cy="1351"/>
          </a:xfrm>
          <a:gradFill flip="none" rotWithShape="1">
            <a:gsLst>
              <a:gs pos="0">
                <a:srgbClr val="339966">
                  <a:shade val="30000"/>
                  <a:satMod val="115000"/>
                </a:srgbClr>
              </a:gs>
              <a:gs pos="50000">
                <a:srgbClr val="339966">
                  <a:shade val="67500"/>
                  <a:satMod val="115000"/>
                </a:srgbClr>
              </a:gs>
              <a:gs pos="100000">
                <a:srgbClr val="339966">
                  <a:shade val="100000"/>
                  <a:satMod val="115000"/>
                </a:srgbClr>
              </a:gs>
            </a:gsLst>
            <a:lin ang="2700000" scaled="1"/>
            <a:tileRect/>
          </a:gradFill>
        </p:grpSpPr>
        <p:sp>
          <p:nvSpPr>
            <p:cNvPr id="35" name="AutoShape 12"/>
            <p:cNvSpPr>
              <a:spLocks noChangeArrowheads="1"/>
            </p:cNvSpPr>
            <p:nvPr/>
          </p:nvSpPr>
          <p:spPr bwMode="gray">
            <a:xfrm>
              <a:off x="3187"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6" name="AutoShape 13"/>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7" name="AutoShape 14"/>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11" name="Line 15"/>
          <p:cNvSpPr>
            <a:spLocks noChangeShapeType="1"/>
          </p:cNvSpPr>
          <p:nvPr/>
        </p:nvSpPr>
        <p:spPr bwMode="auto">
          <a:xfrm>
            <a:off x="2082767" y="2920416"/>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13" name="Text Box 17"/>
          <p:cNvSpPr txBox="1">
            <a:spLocks noChangeArrowheads="1"/>
          </p:cNvSpPr>
          <p:nvPr/>
        </p:nvSpPr>
        <p:spPr bwMode="gray">
          <a:xfrm>
            <a:off x="1585540" y="2409242"/>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2</a:t>
            </a:r>
          </a:p>
        </p:txBody>
      </p:sp>
      <p:grpSp>
        <p:nvGrpSpPr>
          <p:cNvPr id="14" name="Group 18"/>
          <p:cNvGrpSpPr/>
          <p:nvPr/>
        </p:nvGrpSpPr>
        <p:grpSpPr bwMode="auto">
          <a:xfrm>
            <a:off x="1266157" y="2996724"/>
            <a:ext cx="1016000" cy="665162"/>
            <a:chOff x="1110" y="2656"/>
            <a:chExt cx="1549" cy="1351"/>
          </a:xfrm>
          <a:solidFill>
            <a:schemeClr val="accent1">
              <a:alpha val="83000"/>
            </a:schemeClr>
          </a:solidFill>
        </p:grpSpPr>
        <p:sp>
          <p:nvSpPr>
            <p:cNvPr id="32" name="AutoShape 19"/>
            <p:cNvSpPr>
              <a:spLocks noChangeArrowheads="1"/>
            </p:cNvSpPr>
            <p:nvPr/>
          </p:nvSpPr>
          <p:spPr bwMode="gray">
            <a:xfrm>
              <a:off x="1123"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3" name="AutoShape 20"/>
            <p:cNvSpPr>
              <a:spLocks noChangeArrowheads="1"/>
            </p:cNvSpPr>
            <p:nvPr/>
          </p:nvSpPr>
          <p:spPr bwMode="gray">
            <a:xfrm>
              <a:off x="1110"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4" name="AutoShape 21"/>
            <p:cNvSpPr>
              <a:spLocks noChangeArrowheads="1"/>
            </p:cNvSpPr>
            <p:nvPr/>
          </p:nvSpPr>
          <p:spPr bwMode="gray">
            <a:xfrm>
              <a:off x="1200"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15" name="Line 22"/>
          <p:cNvSpPr>
            <a:spLocks noChangeShapeType="1"/>
          </p:cNvSpPr>
          <p:nvPr/>
        </p:nvSpPr>
        <p:spPr bwMode="auto">
          <a:xfrm>
            <a:off x="2082767" y="3661778"/>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16" name="Text Box 23"/>
          <p:cNvSpPr txBox="1">
            <a:spLocks noChangeArrowheads="1"/>
          </p:cNvSpPr>
          <p:nvPr/>
        </p:nvSpPr>
        <p:spPr bwMode="auto">
          <a:xfrm>
            <a:off x="3007867" y="2310602"/>
            <a:ext cx="4145280" cy="483235"/>
          </a:xfrm>
          <a:prstGeom prst="rect">
            <a:avLst/>
          </a:prstGeom>
          <a:noFill/>
          <a:ln w="9525" algn="ctr">
            <a:noFill/>
            <a:miter lim="800000"/>
          </a:ln>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网络信息内容过滤技术的分类</a:t>
            </a:r>
          </a:p>
        </p:txBody>
      </p:sp>
      <p:sp>
        <p:nvSpPr>
          <p:cNvPr id="17" name="Text Box 24"/>
          <p:cNvSpPr txBox="1">
            <a:spLocks noChangeArrowheads="1"/>
          </p:cNvSpPr>
          <p:nvPr/>
        </p:nvSpPr>
        <p:spPr bwMode="gray">
          <a:xfrm>
            <a:off x="1585540" y="3092184"/>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3</a:t>
            </a:r>
          </a:p>
        </p:txBody>
      </p:sp>
      <p:grpSp>
        <p:nvGrpSpPr>
          <p:cNvPr id="18" name="Group 25"/>
          <p:cNvGrpSpPr/>
          <p:nvPr/>
        </p:nvGrpSpPr>
        <p:grpSpPr bwMode="auto">
          <a:xfrm>
            <a:off x="1276317" y="3762222"/>
            <a:ext cx="1016000" cy="665162"/>
            <a:chOff x="3174" y="2656"/>
            <a:chExt cx="1549" cy="1351"/>
          </a:xfr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2700000" scaled="1"/>
            <a:tileRect/>
          </a:gradFill>
        </p:grpSpPr>
        <p:sp>
          <p:nvSpPr>
            <p:cNvPr id="29"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0"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31"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19" name="Line 29"/>
          <p:cNvSpPr>
            <a:spLocks noChangeShapeType="1"/>
          </p:cNvSpPr>
          <p:nvPr/>
        </p:nvSpPr>
        <p:spPr bwMode="auto">
          <a:xfrm>
            <a:off x="2082767" y="4427906"/>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0" name="Text Box 30"/>
          <p:cNvSpPr txBox="1">
            <a:spLocks noChangeArrowheads="1"/>
          </p:cNvSpPr>
          <p:nvPr/>
        </p:nvSpPr>
        <p:spPr bwMode="auto">
          <a:xfrm>
            <a:off x="3007867" y="3082504"/>
            <a:ext cx="4145280" cy="483235"/>
          </a:xfrm>
          <a:prstGeom prst="rect">
            <a:avLst/>
          </a:prstGeom>
          <a:noFill/>
          <a:ln w="9525" algn="ctr">
            <a:noFill/>
            <a:miter lim="800000"/>
          </a:ln>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400" dirty="0">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网络信息内容过滤的一般步骤</a:t>
            </a:r>
            <a:endParaRPr lang="en-US" altLang="zh-CN" sz="2400"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
        <p:nvSpPr>
          <p:cNvPr id="21" name="Text Box 31"/>
          <p:cNvSpPr txBox="1">
            <a:spLocks noChangeArrowheads="1"/>
          </p:cNvSpPr>
          <p:nvPr/>
        </p:nvSpPr>
        <p:spPr bwMode="gray">
          <a:xfrm>
            <a:off x="1585540" y="3858947"/>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4</a:t>
            </a:r>
          </a:p>
        </p:txBody>
      </p:sp>
      <p:grpSp>
        <p:nvGrpSpPr>
          <p:cNvPr id="22" name="Group 25"/>
          <p:cNvGrpSpPr/>
          <p:nvPr/>
        </p:nvGrpSpPr>
        <p:grpSpPr bwMode="auto">
          <a:xfrm>
            <a:off x="1280795" y="4509770"/>
            <a:ext cx="1016000" cy="665633"/>
            <a:chOff x="3174" y="2656"/>
            <a:chExt cx="1549" cy="1351"/>
          </a:xfrm>
          <a:solidFill>
            <a:srgbClr val="31B5D6"/>
          </a:solidFill>
        </p:grpSpPr>
        <p:sp>
          <p:nvSpPr>
            <p:cNvPr id="26"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27"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28"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23" name="Line 29"/>
          <p:cNvSpPr>
            <a:spLocks noChangeShapeType="1"/>
          </p:cNvSpPr>
          <p:nvPr/>
        </p:nvSpPr>
        <p:spPr bwMode="auto">
          <a:xfrm>
            <a:off x="2082767" y="5174983"/>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24" name="Text Box 30"/>
          <p:cNvSpPr txBox="1">
            <a:spLocks noChangeArrowheads="1"/>
          </p:cNvSpPr>
          <p:nvPr/>
        </p:nvSpPr>
        <p:spPr bwMode="auto">
          <a:xfrm>
            <a:off x="3008103" y="3801487"/>
            <a:ext cx="3230880" cy="483235"/>
          </a:xfrm>
          <a:prstGeom prst="rect">
            <a:avLst/>
          </a:prstGeom>
          <a:noFill/>
          <a:ln w="9525" algn="ctr">
            <a:noFill/>
            <a:miter lim="800000"/>
          </a:ln>
        </p:spPr>
        <p:txBody>
          <a:bodyPr wrap="none">
            <a:spAutoFit/>
          </a:bodyPr>
          <a:lstStyle>
            <a:defPPr>
              <a:defRPr lang="zh-CN"/>
            </a:defPPr>
            <a:lvl1pPr>
              <a:defRPr sz="2400">
                <a:effectLst>
                  <a:outerShdw blurRad="38100" dist="38100" dir="2700000" algn="tl">
                    <a:srgbClr val="C0C0C0"/>
                  </a:outerShdw>
                </a:effectLst>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vl6pPr>
              <a:defRPr>
                <a:latin typeface="Arial" panose="020B0604020202020204" pitchFamily="34" charset="0"/>
              </a:defRPr>
            </a:lvl6pPr>
            <a:lvl7pPr>
              <a:defRPr>
                <a:latin typeface="Arial" panose="020B0604020202020204" pitchFamily="34" charset="0"/>
              </a:defRPr>
            </a:lvl7pPr>
            <a:lvl8pPr>
              <a:defRPr>
                <a:latin typeface="Arial" panose="020B0604020202020204" pitchFamily="34" charset="0"/>
              </a:defRPr>
            </a:lvl8pPr>
            <a:lvl9pPr>
              <a:defRPr>
                <a:latin typeface="Arial" panose="020B0604020202020204" pitchFamily="34" charset="0"/>
              </a:defRPr>
            </a:lvl9pPr>
          </a:lstStyle>
          <a:p>
            <a:r>
              <a:rPr lang="zh-CN" altLang="en-US" dirty="0">
                <a:latin typeface="微软雅黑" panose="020B0503020204020204" pitchFamily="34" charset="-122"/>
                <a:ea typeface="微软雅黑" panose="020B0503020204020204" pitchFamily="34" charset="-122"/>
              </a:rPr>
              <a:t>网络信息内容过滤模型</a:t>
            </a:r>
            <a:endParaRPr lang="en-US" altLang="zh-CN" dirty="0">
              <a:latin typeface="微软雅黑" panose="020B0503020204020204" pitchFamily="34" charset="-122"/>
              <a:ea typeface="微软雅黑" panose="020B0503020204020204" pitchFamily="34" charset="-122"/>
            </a:endParaRPr>
          </a:p>
        </p:txBody>
      </p:sp>
      <p:sp>
        <p:nvSpPr>
          <p:cNvPr id="25" name="Text Box 31"/>
          <p:cNvSpPr txBox="1">
            <a:spLocks noChangeArrowheads="1"/>
          </p:cNvSpPr>
          <p:nvPr/>
        </p:nvSpPr>
        <p:spPr bwMode="gray">
          <a:xfrm>
            <a:off x="1598240" y="4548874"/>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5</a:t>
            </a:r>
          </a:p>
        </p:txBody>
      </p:sp>
      <p:pic>
        <p:nvPicPr>
          <p:cNvPr id="41" name="Picture 2" descr="C:\Users\Administrator\Desktop\25p1ckfib9.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369" y="200678"/>
            <a:ext cx="944631" cy="94463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2" name="Text Box 30"/>
          <p:cNvSpPr txBox="1">
            <a:spLocks noChangeArrowheads="1"/>
          </p:cNvSpPr>
          <p:nvPr/>
        </p:nvSpPr>
        <p:spPr bwMode="auto">
          <a:xfrm>
            <a:off x="3008204" y="4509572"/>
            <a:ext cx="4145280" cy="483235"/>
          </a:xfrm>
          <a:prstGeom prst="rect">
            <a:avLst/>
          </a:prstGeom>
          <a:noFill/>
          <a:ln w="9525" algn="ctr">
            <a:noFill/>
            <a:miter lim="800000"/>
          </a:ln>
        </p:spPr>
        <p:txBody>
          <a:bodyPr wrap="none">
            <a:spAutoFit/>
          </a:bodyPr>
          <a:lstStyle>
            <a:defPPr>
              <a:defRPr lang="zh-CN"/>
            </a:defPPr>
            <a:lvl1pPr>
              <a:defRPr sz="2400">
                <a:effectLst>
                  <a:outerShdw blurRad="38100" dist="38100" dir="2700000" algn="tl">
                    <a:srgbClr val="C0C0C0"/>
                  </a:outerShdw>
                </a:effectLst>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vl6pPr>
              <a:defRPr>
                <a:latin typeface="Arial" panose="020B0604020202020204" pitchFamily="34" charset="0"/>
              </a:defRPr>
            </a:lvl6pPr>
            <a:lvl7pPr>
              <a:defRPr>
                <a:latin typeface="Arial" panose="020B0604020202020204" pitchFamily="34" charset="0"/>
              </a:defRPr>
            </a:lvl7pPr>
            <a:lvl8pPr>
              <a:defRPr>
                <a:latin typeface="Arial" panose="020B0604020202020204" pitchFamily="34" charset="0"/>
              </a:defRPr>
            </a:lvl8pPr>
            <a:lvl9pPr>
              <a:defRPr>
                <a:latin typeface="Arial" panose="020B0604020202020204" pitchFamily="34" charset="0"/>
              </a:defRPr>
            </a:lvl9pPr>
          </a:lstStyle>
          <a:p>
            <a:r>
              <a:rPr lang="zh-CN" altLang="en-US" dirty="0">
                <a:latin typeface="微软雅黑" panose="020B0503020204020204" pitchFamily="34" charset="-122"/>
                <a:ea typeface="微软雅黑" panose="020B0503020204020204" pitchFamily="34" charset="-122"/>
              </a:rPr>
              <a:t>网络信息内容过滤的主要方法</a:t>
            </a:r>
            <a:endParaRPr lang="en-US" altLang="zh-CN" dirty="0">
              <a:latin typeface="微软雅黑" panose="020B0503020204020204" pitchFamily="34" charset="-122"/>
              <a:ea typeface="微软雅黑" panose="020B0503020204020204" pitchFamily="34" charset="-122"/>
            </a:endParaRPr>
          </a:p>
        </p:txBody>
      </p:sp>
      <p:sp>
        <p:nvSpPr>
          <p:cNvPr id="3" name="Text Box 31"/>
          <p:cNvSpPr txBox="1">
            <a:spLocks noChangeArrowheads="1"/>
          </p:cNvSpPr>
          <p:nvPr/>
        </p:nvSpPr>
        <p:spPr bwMode="gray">
          <a:xfrm>
            <a:off x="1585540" y="5694414"/>
            <a:ext cx="36580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5</a:t>
            </a:r>
          </a:p>
        </p:txBody>
      </p:sp>
      <p:grpSp>
        <p:nvGrpSpPr>
          <p:cNvPr id="6" name="Group 25"/>
          <p:cNvGrpSpPr/>
          <p:nvPr/>
        </p:nvGrpSpPr>
        <p:grpSpPr bwMode="auto">
          <a:xfrm>
            <a:off x="1290224" y="5238597"/>
            <a:ext cx="1017968" cy="1475567"/>
            <a:chOff x="3171" y="2656"/>
            <a:chExt cx="1552" cy="2997"/>
          </a:xfrm>
          <a:solidFill>
            <a:schemeClr val="accent6">
              <a:lumMod val="75000"/>
            </a:schemeClr>
          </a:solidFill>
        </p:grpSpPr>
        <p:sp>
          <p:nvSpPr>
            <p:cNvPr id="12" name="AutoShape 26"/>
            <p:cNvSpPr>
              <a:spLocks noChangeArrowheads="1"/>
            </p:cNvSpPr>
            <p:nvPr/>
          </p:nvSpPr>
          <p:spPr bwMode="gray">
            <a:xfrm>
              <a:off x="3187" y="2679"/>
              <a:ext cx="1536" cy="1328"/>
            </a:xfrm>
            <a:prstGeom prst="hexagon">
              <a:avLst>
                <a:gd name="adj" fmla="val 28916"/>
                <a:gd name="vf" fmla="val 115470"/>
              </a:avLst>
            </a:prstGeom>
            <a:grp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43" name="AutoShape 27"/>
            <p:cNvSpPr>
              <a:spLocks noChangeArrowheads="1"/>
            </p:cNvSpPr>
            <p:nvPr/>
          </p:nvSpPr>
          <p:spPr bwMode="gray">
            <a:xfrm>
              <a:off x="3174" y="2656"/>
              <a:ext cx="1536" cy="1328"/>
            </a:xfrm>
            <a:prstGeom prst="hexagon">
              <a:avLst>
                <a:gd name="adj" fmla="val 28916"/>
                <a:gd name="vf" fmla="val 115470"/>
              </a:avLst>
            </a:prstGeom>
            <a:grpFill/>
            <a:ln w="9525">
              <a:solidFill>
                <a:srgbClr val="C0C0C0"/>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44" name="AutoShape 28"/>
            <p:cNvSpPr>
              <a:spLocks noChangeArrowheads="1"/>
            </p:cNvSpPr>
            <p:nvPr/>
          </p:nvSpPr>
          <p:spPr bwMode="gray">
            <a:xfrm>
              <a:off x="3264" y="2736"/>
              <a:ext cx="1350" cy="1168"/>
            </a:xfrm>
            <a:prstGeom prst="hexagon">
              <a:avLst>
                <a:gd name="adj" fmla="val 28896"/>
                <a:gd name="vf" fmla="val 115470"/>
              </a:avLst>
            </a:prstGeom>
            <a:grp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48" name="AutoShape 26"/>
            <p:cNvSpPr>
              <a:spLocks noChangeArrowheads="1"/>
            </p:cNvSpPr>
            <p:nvPr/>
          </p:nvSpPr>
          <p:spPr bwMode="gray">
            <a:xfrm>
              <a:off x="3171" y="4325"/>
              <a:ext cx="1536" cy="1328"/>
            </a:xfrm>
            <a:prstGeom prst="hexagon">
              <a:avLst>
                <a:gd name="adj" fmla="val 28916"/>
                <a:gd name="vf" fmla="val 115470"/>
              </a:avLst>
            </a:prstGeom>
            <a:solidFill>
              <a:srgbClr val="0070C0"/>
            </a:solidFill>
            <a:ln w="9525">
              <a:no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sp>
          <p:nvSpPr>
            <p:cNvPr id="52" name="AutoShape 28"/>
            <p:cNvSpPr>
              <a:spLocks noChangeArrowheads="1"/>
            </p:cNvSpPr>
            <p:nvPr/>
          </p:nvSpPr>
          <p:spPr bwMode="gray">
            <a:xfrm>
              <a:off x="3264" y="4406"/>
              <a:ext cx="1350" cy="1168"/>
            </a:xfrm>
            <a:prstGeom prst="hexagon">
              <a:avLst>
                <a:gd name="adj" fmla="val 28896"/>
                <a:gd name="vf" fmla="val 115470"/>
              </a:avLst>
            </a:prstGeom>
            <a:solidFill>
              <a:srgbClr val="0070C0"/>
            </a:solidFill>
            <a:ln w="9525">
              <a:solidFill>
                <a:schemeClr val="tx1"/>
              </a:solidFill>
              <a:miter lim="800000"/>
            </a:ln>
            <a:effec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endParaRPr lang="zh-CN" altLang="en-US">
                <a:latin typeface="微软雅黑" panose="020B0503020204020204" pitchFamily="34" charset="-122"/>
                <a:ea typeface="微软雅黑" panose="020B0503020204020204" pitchFamily="34" charset="-122"/>
              </a:endParaRPr>
            </a:p>
          </p:txBody>
        </p:sp>
      </p:grpSp>
      <p:sp>
        <p:nvSpPr>
          <p:cNvPr id="45" name="Text Box 31"/>
          <p:cNvSpPr txBox="1">
            <a:spLocks noChangeArrowheads="1"/>
          </p:cNvSpPr>
          <p:nvPr/>
        </p:nvSpPr>
        <p:spPr bwMode="gray">
          <a:xfrm>
            <a:off x="1585881" y="5323574"/>
            <a:ext cx="361315"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6</a:t>
            </a:r>
          </a:p>
        </p:txBody>
      </p:sp>
      <p:sp>
        <p:nvSpPr>
          <p:cNvPr id="46" name="Line 29"/>
          <p:cNvSpPr>
            <a:spLocks noChangeShapeType="1"/>
          </p:cNvSpPr>
          <p:nvPr/>
        </p:nvSpPr>
        <p:spPr bwMode="auto">
          <a:xfrm>
            <a:off x="2082767" y="5925553"/>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47" name="Text Box 30"/>
          <p:cNvSpPr txBox="1">
            <a:spLocks noChangeArrowheads="1"/>
          </p:cNvSpPr>
          <p:nvPr/>
        </p:nvSpPr>
        <p:spPr bwMode="auto">
          <a:xfrm>
            <a:off x="3008204" y="5323642"/>
            <a:ext cx="3840480" cy="483235"/>
          </a:xfrm>
          <a:prstGeom prst="rect">
            <a:avLst/>
          </a:prstGeom>
          <a:noFill/>
          <a:ln w="9525" algn="ctr">
            <a:noFill/>
            <a:miter lim="800000"/>
          </a:ln>
        </p:spPr>
        <p:txBody>
          <a:bodyPr wrap="none">
            <a:spAutoFit/>
          </a:bodyPr>
          <a:lstStyle>
            <a:defPPr>
              <a:defRPr lang="zh-CN"/>
            </a:defPPr>
            <a:lvl1pPr>
              <a:defRPr sz="2400">
                <a:effectLst>
                  <a:outerShdw blurRad="38100" dist="38100" dir="2700000" algn="tl">
                    <a:srgbClr val="C0C0C0"/>
                  </a:outerShdw>
                </a:effectLst>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vl6pPr>
              <a:defRPr>
                <a:latin typeface="Arial" panose="020B0604020202020204" pitchFamily="34" charset="0"/>
              </a:defRPr>
            </a:lvl6pPr>
            <a:lvl7pPr>
              <a:defRPr>
                <a:latin typeface="Arial" panose="020B0604020202020204" pitchFamily="34" charset="0"/>
              </a:defRPr>
            </a:lvl7pPr>
            <a:lvl8pPr>
              <a:defRPr>
                <a:latin typeface="Arial" panose="020B0604020202020204" pitchFamily="34" charset="0"/>
              </a:defRPr>
            </a:lvl8pPr>
            <a:lvl9pPr>
              <a:defRPr>
                <a:latin typeface="Arial" panose="020B0604020202020204" pitchFamily="34" charset="0"/>
              </a:defRPr>
            </a:lvl9pPr>
          </a:lstStyle>
          <a:p>
            <a:r>
              <a:rPr lang="zh-CN" altLang="en-US" dirty="0">
                <a:latin typeface="微软雅黑" panose="020B0503020204020204" pitchFamily="34" charset="-122"/>
                <a:ea typeface="微软雅黑" panose="020B0503020204020204" pitchFamily="34" charset="-122"/>
              </a:rPr>
              <a:t>网络信息内容过滤典型系统</a:t>
            </a:r>
            <a:endParaRPr lang="en-US" altLang="zh-CN" dirty="0">
              <a:latin typeface="微软雅黑" panose="020B0503020204020204" pitchFamily="34" charset="-122"/>
              <a:ea typeface="微软雅黑" panose="020B0503020204020204" pitchFamily="34" charset="-122"/>
            </a:endParaRPr>
          </a:p>
        </p:txBody>
      </p:sp>
      <p:sp>
        <p:nvSpPr>
          <p:cNvPr id="49" name="Text Box 31"/>
          <p:cNvSpPr txBox="1">
            <a:spLocks noChangeArrowheads="1"/>
          </p:cNvSpPr>
          <p:nvPr/>
        </p:nvSpPr>
        <p:spPr bwMode="gray">
          <a:xfrm>
            <a:off x="1586516" y="6145899"/>
            <a:ext cx="361315" cy="48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r>
              <a:rPr lang="en-US" altLang="zh-CN" sz="2400">
                <a:solidFill>
                  <a:srgbClr val="F8F8F8"/>
                </a:solidFill>
                <a:latin typeface="微软雅黑" panose="020B0503020204020204" pitchFamily="34" charset="-122"/>
                <a:ea typeface="微软雅黑" panose="020B0503020204020204" pitchFamily="34" charset="-122"/>
              </a:rPr>
              <a:t>7</a:t>
            </a:r>
          </a:p>
        </p:txBody>
      </p:sp>
      <p:sp>
        <p:nvSpPr>
          <p:cNvPr id="50" name="Line 29"/>
          <p:cNvSpPr>
            <a:spLocks noChangeShapeType="1"/>
          </p:cNvSpPr>
          <p:nvPr/>
        </p:nvSpPr>
        <p:spPr bwMode="auto">
          <a:xfrm>
            <a:off x="2082767" y="6713588"/>
            <a:ext cx="6400800" cy="0"/>
          </a:xfrm>
          <a:prstGeom prst="line">
            <a:avLst/>
          </a:prstGeom>
          <a:noFill/>
          <a:ln w="25400">
            <a:solidFill>
              <a:schemeClr val="tx1"/>
            </a:solidFill>
            <a:prstDash val="sysDot"/>
            <a:round/>
            <a:tailEnd type="oval" w="med" len="med"/>
          </a:ln>
          <a:extLst>
            <a:ext uri="{909E8E84-426E-40DD-AFC4-6F175D3DCCD1}">
              <a14:hiddenFill xmlns:a14="http://schemas.microsoft.com/office/drawing/2010/main">
                <a:noFill/>
              </a14:hiddenFill>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51" name="Text Box 30"/>
          <p:cNvSpPr txBox="1">
            <a:spLocks noChangeArrowheads="1"/>
          </p:cNvSpPr>
          <p:nvPr/>
        </p:nvSpPr>
        <p:spPr bwMode="auto">
          <a:xfrm>
            <a:off x="3008204" y="6060242"/>
            <a:ext cx="2621280" cy="483235"/>
          </a:xfrm>
          <a:prstGeom prst="rect">
            <a:avLst/>
          </a:prstGeom>
          <a:noFill/>
          <a:ln w="9525" algn="ctr">
            <a:noFill/>
            <a:miter lim="800000"/>
          </a:ln>
        </p:spPr>
        <p:txBody>
          <a:bodyPr wrap="none">
            <a:spAutoFit/>
          </a:bodyPr>
          <a:lstStyle>
            <a:defPPr>
              <a:defRPr lang="zh-CN"/>
            </a:defPPr>
            <a:lvl1pPr>
              <a:defRPr sz="2400">
                <a:effectLst>
                  <a:outerShdw blurRad="38100" dist="38100" dir="2700000" algn="tl">
                    <a:srgbClr val="C0C0C0"/>
                  </a:outerShdw>
                </a:effectLst>
                <a:latin typeface="Arial" panose="020B0604020202020204" pitchFamily="34" charset="0"/>
              </a:defRPr>
            </a:lvl1pPr>
            <a:lvl2pPr>
              <a:defRPr>
                <a:latin typeface="Arial" panose="020B0604020202020204" pitchFamily="34" charset="0"/>
              </a:defRPr>
            </a:lvl2pPr>
            <a:lvl3pPr>
              <a:defRPr>
                <a:latin typeface="Arial" panose="020B0604020202020204" pitchFamily="34" charset="0"/>
              </a:defRPr>
            </a:lvl3pPr>
            <a:lvl4pPr>
              <a:defRPr>
                <a:latin typeface="Arial" panose="020B0604020202020204" pitchFamily="34" charset="0"/>
              </a:defRPr>
            </a:lvl4pPr>
            <a:lvl5pPr>
              <a:defRPr>
                <a:latin typeface="Arial" panose="020B0604020202020204" pitchFamily="34" charset="0"/>
              </a:defRPr>
            </a:lvl5pPr>
            <a:lvl6pPr>
              <a:defRPr>
                <a:latin typeface="Arial" panose="020B0604020202020204" pitchFamily="34" charset="0"/>
              </a:defRPr>
            </a:lvl6pPr>
            <a:lvl7pPr>
              <a:defRPr>
                <a:latin typeface="Arial" panose="020B0604020202020204" pitchFamily="34" charset="0"/>
              </a:defRPr>
            </a:lvl7pPr>
            <a:lvl8pPr>
              <a:defRPr>
                <a:latin typeface="Arial" panose="020B0604020202020204" pitchFamily="34" charset="0"/>
              </a:defRPr>
            </a:lvl8pPr>
            <a:lvl9pPr>
              <a:defRPr>
                <a:latin typeface="Arial" panose="020B0604020202020204" pitchFamily="34" charset="0"/>
              </a:defRPr>
            </a:lvl9pPr>
          </a:lstStyle>
          <a:p>
            <a:r>
              <a:rPr lang="zh-CN" altLang="en-US" dirty="0">
                <a:latin typeface="微软雅黑" panose="020B0503020204020204" pitchFamily="34" charset="-122"/>
                <a:ea typeface="微软雅黑" panose="020B0503020204020204" pitchFamily="34" charset="-122"/>
              </a:rPr>
              <a:t>本章小结与思考题</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文本框 182"/>
          <p:cNvSpPr txBox="1"/>
          <p:nvPr/>
        </p:nvSpPr>
        <p:spPr>
          <a:xfrm>
            <a:off x="463550" y="2026285"/>
            <a:ext cx="3543300" cy="72263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sz="2000" dirty="0">
                <a:solidFill>
                  <a:schemeClr val="tx2"/>
                </a:solidFill>
                <a:latin typeface="微软雅黑" panose="020B0503020204020204" pitchFamily="34" charset="-122"/>
                <a:ea typeface="微软雅黑" panose="020B0503020204020204" pitchFamily="34" charset="-122"/>
              </a:rPr>
              <a:t>Agent必须支持一个易懂、</a:t>
            </a:r>
          </a:p>
          <a:p>
            <a:pPr algn="l"/>
            <a:r>
              <a:rPr lang="zh-CN" altLang="en-US" sz="2000" dirty="0">
                <a:solidFill>
                  <a:schemeClr val="tx2"/>
                </a:solidFill>
                <a:latin typeface="微软雅黑" panose="020B0503020204020204" pitchFamily="34" charset="-122"/>
                <a:ea typeface="微软雅黑" panose="020B0503020204020204" pitchFamily="34" charset="-122"/>
              </a:rPr>
              <a:t>相容的界面</a:t>
            </a:r>
          </a:p>
        </p:txBody>
      </p:sp>
      <p:sp>
        <p:nvSpPr>
          <p:cNvPr id="196" name="文本框 4"/>
          <p:cNvSpPr>
            <a:spLocks noChangeArrowheads="1"/>
          </p:cNvSpPr>
          <p:nvPr/>
        </p:nvSpPr>
        <p:spPr bwMode="auto">
          <a:xfrm>
            <a:off x="1494155" y="260350"/>
            <a:ext cx="10420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基于多Agents的过滤系统</a:t>
            </a:r>
          </a:p>
        </p:txBody>
      </p:sp>
      <p:sp>
        <p:nvSpPr>
          <p:cNvPr id="197"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pic>
        <p:nvPicPr>
          <p:cNvPr id="16" name="Picture 2" descr="C:\Users\Administrator\Desktop\25p1ckfib9.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0" name="Freeform 5"/>
          <p:cNvSpPr>
            <a:spLocks noChangeArrowheads="1"/>
          </p:cNvSpPr>
          <p:nvPr/>
        </p:nvSpPr>
        <p:spPr bwMode="auto">
          <a:xfrm>
            <a:off x="6022975" y="2938145"/>
            <a:ext cx="509588" cy="646113"/>
          </a:xfrm>
          <a:custGeom>
            <a:avLst/>
            <a:gdLst>
              <a:gd name="T0" fmla="*/ 427155 w 136"/>
              <a:gd name="T1" fmla="*/ 236658 h 172"/>
              <a:gd name="T2" fmla="*/ 453383 w 136"/>
              <a:gd name="T3" fmla="*/ 229145 h 172"/>
              <a:gd name="T4" fmla="*/ 505841 w 136"/>
              <a:gd name="T5" fmla="*/ 22539 h 172"/>
              <a:gd name="T6" fmla="*/ 487106 w 136"/>
              <a:gd name="T7" fmla="*/ 7513 h 172"/>
              <a:gd name="T8" fmla="*/ 296011 w 136"/>
              <a:gd name="T9" fmla="*/ 86399 h 172"/>
              <a:gd name="T10" fmla="*/ 288517 w 136"/>
              <a:gd name="T11" fmla="*/ 116451 h 172"/>
              <a:gd name="T12" fmla="*/ 314746 w 136"/>
              <a:gd name="T13" fmla="*/ 138989 h 172"/>
              <a:gd name="T14" fmla="*/ 251047 w 136"/>
              <a:gd name="T15" fmla="*/ 210362 h 172"/>
              <a:gd name="T16" fmla="*/ 0 w 136"/>
              <a:gd name="T17" fmla="*/ 142746 h 172"/>
              <a:gd name="T18" fmla="*/ 0 w 136"/>
              <a:gd name="T19" fmla="*/ 646113 h 172"/>
              <a:gd name="T20" fmla="*/ 472118 w 136"/>
              <a:gd name="T21" fmla="*/ 480828 h 172"/>
              <a:gd name="T22" fmla="*/ 344721 w 136"/>
              <a:gd name="T23" fmla="*/ 281735 h 172"/>
              <a:gd name="T24" fmla="*/ 400926 w 136"/>
              <a:gd name="T25" fmla="*/ 214119 h 172"/>
              <a:gd name="T26" fmla="*/ 427155 w 136"/>
              <a:gd name="T27" fmla="*/ 236658 h 17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36"/>
              <a:gd name="T43" fmla="*/ 0 h 172"/>
              <a:gd name="T44" fmla="*/ 136 w 136"/>
              <a:gd name="T45" fmla="*/ 172 h 17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36" h="172">
                <a:moveTo>
                  <a:pt x="114" y="63"/>
                </a:moveTo>
                <a:cubicBezTo>
                  <a:pt x="117" y="66"/>
                  <a:pt x="120" y="65"/>
                  <a:pt x="121" y="61"/>
                </a:cubicBezTo>
                <a:cubicBezTo>
                  <a:pt x="135" y="6"/>
                  <a:pt x="135" y="6"/>
                  <a:pt x="135" y="6"/>
                </a:cubicBezTo>
                <a:cubicBezTo>
                  <a:pt x="136" y="2"/>
                  <a:pt x="134" y="0"/>
                  <a:pt x="130" y="2"/>
                </a:cubicBezTo>
                <a:cubicBezTo>
                  <a:pt x="79" y="23"/>
                  <a:pt x="79" y="23"/>
                  <a:pt x="79" y="23"/>
                </a:cubicBezTo>
                <a:cubicBezTo>
                  <a:pt x="75" y="25"/>
                  <a:pt x="74" y="28"/>
                  <a:pt x="77" y="31"/>
                </a:cubicBezTo>
                <a:cubicBezTo>
                  <a:pt x="84" y="37"/>
                  <a:pt x="84" y="37"/>
                  <a:pt x="84" y="37"/>
                </a:cubicBezTo>
                <a:cubicBezTo>
                  <a:pt x="67" y="56"/>
                  <a:pt x="67" y="56"/>
                  <a:pt x="67" y="56"/>
                </a:cubicBezTo>
                <a:cubicBezTo>
                  <a:pt x="47" y="45"/>
                  <a:pt x="25" y="38"/>
                  <a:pt x="0" y="38"/>
                </a:cubicBezTo>
                <a:cubicBezTo>
                  <a:pt x="0" y="172"/>
                  <a:pt x="0" y="172"/>
                  <a:pt x="0" y="172"/>
                </a:cubicBezTo>
                <a:cubicBezTo>
                  <a:pt x="126" y="128"/>
                  <a:pt x="126" y="128"/>
                  <a:pt x="126" y="128"/>
                </a:cubicBezTo>
                <a:cubicBezTo>
                  <a:pt x="119" y="107"/>
                  <a:pt x="107" y="89"/>
                  <a:pt x="92" y="75"/>
                </a:cubicBezTo>
                <a:cubicBezTo>
                  <a:pt x="107" y="57"/>
                  <a:pt x="107" y="57"/>
                  <a:pt x="107" y="57"/>
                </a:cubicBezTo>
                <a:lnTo>
                  <a:pt x="114" y="63"/>
                </a:lnTo>
                <a:close/>
              </a:path>
            </a:pathLst>
          </a:custGeom>
          <a:solidFill>
            <a:srgbClr val="00B0F0"/>
          </a:solidFill>
          <a:ln>
            <a:noFill/>
          </a:ln>
        </p:spPr>
        <p:txBody>
          <a:bodyPr/>
          <a:lstStyle/>
          <a:p>
            <a:endParaRPr lang="zh-CN" altLang="en-US">
              <a:solidFill>
                <a:schemeClr val="accent1"/>
              </a:solidFill>
            </a:endParaRPr>
          </a:p>
        </p:txBody>
      </p:sp>
      <p:sp>
        <p:nvSpPr>
          <p:cNvPr id="41" name="Freeform 6"/>
          <p:cNvSpPr>
            <a:spLocks noChangeArrowheads="1"/>
          </p:cNvSpPr>
          <p:nvPr/>
        </p:nvSpPr>
        <p:spPr bwMode="auto">
          <a:xfrm>
            <a:off x="5230813" y="3096895"/>
            <a:ext cx="739775" cy="771525"/>
          </a:xfrm>
          <a:custGeom>
            <a:avLst/>
            <a:gdLst>
              <a:gd name="T0" fmla="*/ 739775 w 197"/>
              <a:gd name="T1" fmla="*/ 0 h 206"/>
              <a:gd name="T2" fmla="*/ 322947 w 197"/>
              <a:gd name="T3" fmla="*/ 220971 h 206"/>
              <a:gd name="T4" fmla="*/ 225312 w 197"/>
              <a:gd name="T5" fmla="*/ 157301 h 206"/>
              <a:gd name="T6" fmla="*/ 240333 w 197"/>
              <a:gd name="T7" fmla="*/ 127339 h 206"/>
              <a:gd name="T8" fmla="*/ 229067 w 197"/>
              <a:gd name="T9" fmla="*/ 101122 h 206"/>
              <a:gd name="T10" fmla="*/ 18776 w 197"/>
              <a:gd name="T11" fmla="*/ 82396 h 206"/>
              <a:gd name="T12" fmla="*/ 7510 w 197"/>
              <a:gd name="T13" fmla="*/ 101122 h 206"/>
              <a:gd name="T14" fmla="*/ 116411 w 197"/>
              <a:gd name="T15" fmla="*/ 284640 h 206"/>
              <a:gd name="T16" fmla="*/ 146453 w 197"/>
              <a:gd name="T17" fmla="*/ 284640 h 206"/>
              <a:gd name="T18" fmla="*/ 161474 w 197"/>
              <a:gd name="T19" fmla="*/ 254678 h 206"/>
              <a:gd name="T20" fmla="*/ 270375 w 197"/>
              <a:gd name="T21" fmla="*/ 322093 h 206"/>
              <a:gd name="T22" fmla="*/ 236578 w 197"/>
              <a:gd name="T23" fmla="*/ 501866 h 206"/>
              <a:gd name="T24" fmla="*/ 319192 w 197"/>
              <a:gd name="T25" fmla="*/ 771525 h 206"/>
              <a:gd name="T26" fmla="*/ 315437 w 197"/>
              <a:gd name="T27" fmla="*/ 764034 h 206"/>
              <a:gd name="T28" fmla="*/ 739775 w 197"/>
              <a:gd name="T29" fmla="*/ 501866 h 206"/>
              <a:gd name="T30" fmla="*/ 739775 w 197"/>
              <a:gd name="T31" fmla="*/ 0 h 20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7"/>
              <a:gd name="T49" fmla="*/ 0 h 206"/>
              <a:gd name="T50" fmla="*/ 197 w 197"/>
              <a:gd name="T51" fmla="*/ 206 h 20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7" h="206">
                <a:moveTo>
                  <a:pt x="197" y="0"/>
                </a:moveTo>
                <a:cubicBezTo>
                  <a:pt x="151" y="0"/>
                  <a:pt x="110" y="23"/>
                  <a:pt x="86" y="59"/>
                </a:cubicBezTo>
                <a:cubicBezTo>
                  <a:pt x="60" y="42"/>
                  <a:pt x="60" y="42"/>
                  <a:pt x="60" y="42"/>
                </a:cubicBezTo>
                <a:cubicBezTo>
                  <a:pt x="64" y="34"/>
                  <a:pt x="64" y="34"/>
                  <a:pt x="64" y="34"/>
                </a:cubicBezTo>
                <a:cubicBezTo>
                  <a:pt x="66" y="31"/>
                  <a:pt x="65" y="28"/>
                  <a:pt x="61" y="27"/>
                </a:cubicBezTo>
                <a:cubicBezTo>
                  <a:pt x="5" y="22"/>
                  <a:pt x="5" y="22"/>
                  <a:pt x="5" y="22"/>
                </a:cubicBezTo>
                <a:cubicBezTo>
                  <a:pt x="1" y="22"/>
                  <a:pt x="0" y="24"/>
                  <a:pt x="2" y="27"/>
                </a:cubicBezTo>
                <a:cubicBezTo>
                  <a:pt x="31" y="76"/>
                  <a:pt x="31" y="76"/>
                  <a:pt x="31" y="76"/>
                </a:cubicBezTo>
                <a:cubicBezTo>
                  <a:pt x="33" y="79"/>
                  <a:pt x="37" y="79"/>
                  <a:pt x="39" y="76"/>
                </a:cubicBezTo>
                <a:cubicBezTo>
                  <a:pt x="43" y="68"/>
                  <a:pt x="43" y="68"/>
                  <a:pt x="43" y="68"/>
                </a:cubicBezTo>
                <a:cubicBezTo>
                  <a:pt x="72" y="86"/>
                  <a:pt x="72" y="86"/>
                  <a:pt x="72" y="86"/>
                </a:cubicBezTo>
                <a:cubicBezTo>
                  <a:pt x="67" y="101"/>
                  <a:pt x="63" y="117"/>
                  <a:pt x="63" y="134"/>
                </a:cubicBezTo>
                <a:cubicBezTo>
                  <a:pt x="63" y="160"/>
                  <a:pt x="71" y="185"/>
                  <a:pt x="85" y="206"/>
                </a:cubicBezTo>
                <a:cubicBezTo>
                  <a:pt x="84" y="204"/>
                  <a:pt x="84" y="204"/>
                  <a:pt x="84" y="204"/>
                </a:cubicBezTo>
                <a:cubicBezTo>
                  <a:pt x="197" y="134"/>
                  <a:pt x="197" y="134"/>
                  <a:pt x="197" y="134"/>
                </a:cubicBezTo>
                <a:lnTo>
                  <a:pt x="197" y="0"/>
                </a:lnTo>
                <a:close/>
              </a:path>
            </a:pathLst>
          </a:custGeom>
          <a:solidFill>
            <a:srgbClr val="92D050"/>
          </a:solidFill>
          <a:ln>
            <a:noFill/>
          </a:ln>
        </p:spPr>
        <p:txBody>
          <a:bodyPr/>
          <a:lstStyle/>
          <a:p>
            <a:endParaRPr lang="zh-CN" altLang="en-US">
              <a:solidFill>
                <a:schemeClr val="accent1"/>
              </a:solidFill>
            </a:endParaRPr>
          </a:p>
        </p:txBody>
      </p:sp>
      <p:sp>
        <p:nvSpPr>
          <p:cNvPr id="42" name="Freeform 7"/>
          <p:cNvSpPr>
            <a:spLocks noChangeArrowheads="1"/>
          </p:cNvSpPr>
          <p:nvPr/>
        </p:nvSpPr>
        <p:spPr bwMode="auto">
          <a:xfrm>
            <a:off x="6045200" y="3460433"/>
            <a:ext cx="831850" cy="374650"/>
          </a:xfrm>
          <a:custGeom>
            <a:avLst/>
            <a:gdLst>
              <a:gd name="T0" fmla="*/ 816862 w 222"/>
              <a:gd name="T1" fmla="*/ 176086 h 100"/>
              <a:gd name="T2" fmla="*/ 629508 w 222"/>
              <a:gd name="T3" fmla="*/ 78677 h 100"/>
              <a:gd name="T4" fmla="*/ 607026 w 222"/>
              <a:gd name="T5" fmla="*/ 93663 h 100"/>
              <a:gd name="T6" fmla="*/ 607026 w 222"/>
              <a:gd name="T7" fmla="*/ 127381 h 100"/>
              <a:gd name="T8" fmla="*/ 498361 w 222"/>
              <a:gd name="T9" fmla="*/ 127381 h 100"/>
              <a:gd name="T10" fmla="*/ 472131 w 222"/>
              <a:gd name="T11" fmla="*/ 0 h 100"/>
              <a:gd name="T12" fmla="*/ 0 w 222"/>
              <a:gd name="T13" fmla="*/ 164846 h 100"/>
              <a:gd name="T14" fmla="*/ 453396 w 222"/>
              <a:gd name="T15" fmla="*/ 374650 h 100"/>
              <a:gd name="T16" fmla="*/ 490866 w 222"/>
              <a:gd name="T17" fmla="*/ 239776 h 100"/>
              <a:gd name="T18" fmla="*/ 603279 w 222"/>
              <a:gd name="T19" fmla="*/ 243523 h 100"/>
              <a:gd name="T20" fmla="*/ 603279 w 222"/>
              <a:gd name="T21" fmla="*/ 277241 h 100"/>
              <a:gd name="T22" fmla="*/ 625761 w 222"/>
              <a:gd name="T23" fmla="*/ 292227 h 100"/>
              <a:gd name="T24" fmla="*/ 816862 w 222"/>
              <a:gd name="T25" fmla="*/ 202311 h 100"/>
              <a:gd name="T26" fmla="*/ 816862 w 222"/>
              <a:gd name="T27" fmla="*/ 176086 h 10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22"/>
              <a:gd name="T43" fmla="*/ 0 h 100"/>
              <a:gd name="T44" fmla="*/ 222 w 222"/>
              <a:gd name="T45" fmla="*/ 100 h 10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22" h="100">
                <a:moveTo>
                  <a:pt x="218" y="47"/>
                </a:moveTo>
                <a:cubicBezTo>
                  <a:pt x="168" y="21"/>
                  <a:pt x="168" y="21"/>
                  <a:pt x="168" y="21"/>
                </a:cubicBezTo>
                <a:cubicBezTo>
                  <a:pt x="165" y="20"/>
                  <a:pt x="162" y="21"/>
                  <a:pt x="162" y="25"/>
                </a:cubicBezTo>
                <a:cubicBezTo>
                  <a:pt x="162" y="34"/>
                  <a:pt x="162" y="34"/>
                  <a:pt x="162" y="34"/>
                </a:cubicBezTo>
                <a:cubicBezTo>
                  <a:pt x="133" y="34"/>
                  <a:pt x="133" y="34"/>
                  <a:pt x="133" y="34"/>
                </a:cubicBezTo>
                <a:cubicBezTo>
                  <a:pt x="132" y="22"/>
                  <a:pt x="129" y="11"/>
                  <a:pt x="126" y="0"/>
                </a:cubicBezTo>
                <a:cubicBezTo>
                  <a:pt x="0" y="44"/>
                  <a:pt x="0" y="44"/>
                  <a:pt x="0" y="44"/>
                </a:cubicBezTo>
                <a:cubicBezTo>
                  <a:pt x="121" y="100"/>
                  <a:pt x="121" y="100"/>
                  <a:pt x="121" y="100"/>
                </a:cubicBezTo>
                <a:cubicBezTo>
                  <a:pt x="126" y="89"/>
                  <a:pt x="129" y="77"/>
                  <a:pt x="131" y="64"/>
                </a:cubicBezTo>
                <a:cubicBezTo>
                  <a:pt x="161" y="65"/>
                  <a:pt x="161" y="65"/>
                  <a:pt x="161" y="65"/>
                </a:cubicBezTo>
                <a:cubicBezTo>
                  <a:pt x="161" y="74"/>
                  <a:pt x="161" y="74"/>
                  <a:pt x="161" y="74"/>
                </a:cubicBezTo>
                <a:cubicBezTo>
                  <a:pt x="161" y="78"/>
                  <a:pt x="163" y="80"/>
                  <a:pt x="167" y="78"/>
                </a:cubicBezTo>
                <a:cubicBezTo>
                  <a:pt x="218" y="54"/>
                  <a:pt x="218" y="54"/>
                  <a:pt x="218" y="54"/>
                </a:cubicBezTo>
                <a:cubicBezTo>
                  <a:pt x="222" y="52"/>
                  <a:pt x="222" y="49"/>
                  <a:pt x="218" y="47"/>
                </a:cubicBezTo>
                <a:close/>
              </a:path>
            </a:pathLst>
          </a:custGeom>
          <a:solidFill>
            <a:srgbClr val="00B050"/>
          </a:solidFill>
          <a:ln>
            <a:noFill/>
          </a:ln>
        </p:spPr>
        <p:txBody>
          <a:bodyPr/>
          <a:lstStyle/>
          <a:p>
            <a:endParaRPr lang="zh-CN" altLang="en-US">
              <a:solidFill>
                <a:schemeClr val="accent1"/>
              </a:solidFill>
            </a:endParaRPr>
          </a:p>
        </p:txBody>
      </p:sp>
      <p:sp>
        <p:nvSpPr>
          <p:cNvPr id="43" name="Freeform 8"/>
          <p:cNvSpPr>
            <a:spLocks noChangeArrowheads="1"/>
          </p:cNvSpPr>
          <p:nvPr/>
        </p:nvSpPr>
        <p:spPr bwMode="auto">
          <a:xfrm>
            <a:off x="6030913" y="3650933"/>
            <a:ext cx="452437" cy="709612"/>
          </a:xfrm>
          <a:custGeom>
            <a:avLst/>
            <a:gdLst>
              <a:gd name="T0" fmla="*/ 426263 w 121"/>
              <a:gd name="T1" fmla="*/ 480584 h 189"/>
              <a:gd name="T2" fmla="*/ 400089 w 121"/>
              <a:gd name="T3" fmla="*/ 469320 h 189"/>
              <a:gd name="T4" fmla="*/ 373915 w 121"/>
              <a:gd name="T5" fmla="*/ 488093 h 189"/>
              <a:gd name="T6" fmla="*/ 310349 w 121"/>
              <a:gd name="T7" fmla="*/ 390474 h 189"/>
              <a:gd name="T8" fmla="*/ 452437 w 121"/>
              <a:gd name="T9" fmla="*/ 206501 h 189"/>
              <a:gd name="T10" fmla="*/ 0 w 121"/>
              <a:gd name="T11" fmla="*/ 0 h 189"/>
              <a:gd name="T12" fmla="*/ 0 w 121"/>
              <a:gd name="T13" fmla="*/ 499357 h 189"/>
              <a:gd name="T14" fmla="*/ 213131 w 121"/>
              <a:gd name="T15" fmla="*/ 450547 h 189"/>
              <a:gd name="T16" fmla="*/ 276697 w 121"/>
              <a:gd name="T17" fmla="*/ 548166 h 189"/>
              <a:gd name="T18" fmla="*/ 246784 w 121"/>
              <a:gd name="T19" fmla="*/ 566939 h 189"/>
              <a:gd name="T20" fmla="*/ 250523 w 121"/>
              <a:gd name="T21" fmla="*/ 596975 h 189"/>
              <a:gd name="T22" fmla="*/ 433741 w 121"/>
              <a:gd name="T23" fmla="*/ 702103 h 189"/>
              <a:gd name="T24" fmla="*/ 452437 w 121"/>
              <a:gd name="T25" fmla="*/ 690839 h 189"/>
              <a:gd name="T26" fmla="*/ 426263 w 121"/>
              <a:gd name="T27" fmla="*/ 480584 h 1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1"/>
              <a:gd name="T43" fmla="*/ 0 h 189"/>
              <a:gd name="T44" fmla="*/ 121 w 121"/>
              <a:gd name="T45" fmla="*/ 189 h 18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1" h="189">
                <a:moveTo>
                  <a:pt x="114" y="128"/>
                </a:moveTo>
                <a:cubicBezTo>
                  <a:pt x="114" y="124"/>
                  <a:pt x="111" y="123"/>
                  <a:pt x="107" y="125"/>
                </a:cubicBezTo>
                <a:cubicBezTo>
                  <a:pt x="100" y="130"/>
                  <a:pt x="100" y="130"/>
                  <a:pt x="100" y="130"/>
                </a:cubicBezTo>
                <a:cubicBezTo>
                  <a:pt x="83" y="104"/>
                  <a:pt x="83" y="104"/>
                  <a:pt x="83" y="104"/>
                </a:cubicBezTo>
                <a:cubicBezTo>
                  <a:pt x="99" y="91"/>
                  <a:pt x="112" y="74"/>
                  <a:pt x="121" y="55"/>
                </a:cubicBezTo>
                <a:cubicBezTo>
                  <a:pt x="0" y="0"/>
                  <a:pt x="0" y="0"/>
                  <a:pt x="0" y="0"/>
                </a:cubicBezTo>
                <a:cubicBezTo>
                  <a:pt x="0" y="133"/>
                  <a:pt x="0" y="133"/>
                  <a:pt x="0" y="133"/>
                </a:cubicBezTo>
                <a:cubicBezTo>
                  <a:pt x="20" y="133"/>
                  <a:pt x="40" y="128"/>
                  <a:pt x="57" y="120"/>
                </a:cubicBezTo>
                <a:cubicBezTo>
                  <a:pt x="74" y="146"/>
                  <a:pt x="74" y="146"/>
                  <a:pt x="74" y="146"/>
                </a:cubicBezTo>
                <a:cubicBezTo>
                  <a:pt x="66" y="151"/>
                  <a:pt x="66" y="151"/>
                  <a:pt x="66" y="151"/>
                </a:cubicBezTo>
                <a:cubicBezTo>
                  <a:pt x="63" y="154"/>
                  <a:pt x="63" y="157"/>
                  <a:pt x="67" y="159"/>
                </a:cubicBezTo>
                <a:cubicBezTo>
                  <a:pt x="116" y="187"/>
                  <a:pt x="116" y="187"/>
                  <a:pt x="116" y="187"/>
                </a:cubicBezTo>
                <a:cubicBezTo>
                  <a:pt x="119" y="189"/>
                  <a:pt x="121" y="188"/>
                  <a:pt x="121" y="184"/>
                </a:cubicBezTo>
                <a:lnTo>
                  <a:pt x="114" y="128"/>
                </a:lnTo>
                <a:close/>
              </a:path>
            </a:pathLst>
          </a:custGeom>
          <a:solidFill>
            <a:srgbClr val="0070C0"/>
          </a:solidFill>
          <a:ln>
            <a:noFill/>
          </a:ln>
        </p:spPr>
        <p:txBody>
          <a:bodyPr/>
          <a:lstStyle/>
          <a:p>
            <a:endParaRPr lang="zh-CN" altLang="en-US">
              <a:solidFill>
                <a:schemeClr val="accent1"/>
              </a:solidFill>
            </a:endParaRPr>
          </a:p>
        </p:txBody>
      </p:sp>
      <p:sp>
        <p:nvSpPr>
          <p:cNvPr id="44" name="Freeform 9"/>
          <p:cNvSpPr>
            <a:spLocks noChangeArrowheads="1"/>
          </p:cNvSpPr>
          <p:nvPr/>
        </p:nvSpPr>
        <p:spPr bwMode="auto">
          <a:xfrm>
            <a:off x="5554663" y="3650933"/>
            <a:ext cx="427037" cy="709612"/>
          </a:xfrm>
          <a:custGeom>
            <a:avLst/>
            <a:gdLst>
              <a:gd name="T0" fmla="*/ 427037 w 114"/>
              <a:gd name="T1" fmla="*/ 499357 h 189"/>
              <a:gd name="T2" fmla="*/ 427037 w 114"/>
              <a:gd name="T3" fmla="*/ 0 h 189"/>
              <a:gd name="T4" fmla="*/ 0 w 114"/>
              <a:gd name="T5" fmla="*/ 262819 h 189"/>
              <a:gd name="T6" fmla="*/ 138600 w 114"/>
              <a:gd name="T7" fmla="*/ 409247 h 189"/>
              <a:gd name="T8" fmla="*/ 86157 w 114"/>
              <a:gd name="T9" fmla="*/ 488093 h 189"/>
              <a:gd name="T10" fmla="*/ 59935 w 114"/>
              <a:gd name="T11" fmla="*/ 469320 h 189"/>
              <a:gd name="T12" fmla="*/ 33713 w 114"/>
              <a:gd name="T13" fmla="*/ 480584 h 189"/>
              <a:gd name="T14" fmla="*/ 7492 w 114"/>
              <a:gd name="T15" fmla="*/ 690839 h 189"/>
              <a:gd name="T16" fmla="*/ 29968 w 114"/>
              <a:gd name="T17" fmla="*/ 702103 h 189"/>
              <a:gd name="T18" fmla="*/ 209773 w 114"/>
              <a:gd name="T19" fmla="*/ 596975 h 189"/>
              <a:gd name="T20" fmla="*/ 213519 w 114"/>
              <a:gd name="T21" fmla="*/ 566939 h 189"/>
              <a:gd name="T22" fmla="*/ 183551 w 114"/>
              <a:gd name="T23" fmla="*/ 548166 h 189"/>
              <a:gd name="T24" fmla="*/ 239740 w 114"/>
              <a:gd name="T25" fmla="*/ 461811 h 189"/>
              <a:gd name="T26" fmla="*/ 427037 w 114"/>
              <a:gd name="T27" fmla="*/ 499357 h 1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4"/>
              <a:gd name="T43" fmla="*/ 0 h 189"/>
              <a:gd name="T44" fmla="*/ 114 w 114"/>
              <a:gd name="T45" fmla="*/ 189 h 18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4" h="189">
                <a:moveTo>
                  <a:pt x="114" y="133"/>
                </a:moveTo>
                <a:cubicBezTo>
                  <a:pt x="114" y="0"/>
                  <a:pt x="114" y="0"/>
                  <a:pt x="114" y="0"/>
                </a:cubicBezTo>
                <a:cubicBezTo>
                  <a:pt x="0" y="70"/>
                  <a:pt x="0" y="70"/>
                  <a:pt x="0" y="70"/>
                </a:cubicBezTo>
                <a:cubicBezTo>
                  <a:pt x="10" y="85"/>
                  <a:pt x="22" y="98"/>
                  <a:pt x="37" y="109"/>
                </a:cubicBezTo>
                <a:cubicBezTo>
                  <a:pt x="23" y="130"/>
                  <a:pt x="23" y="130"/>
                  <a:pt x="23" y="130"/>
                </a:cubicBezTo>
                <a:cubicBezTo>
                  <a:pt x="16" y="125"/>
                  <a:pt x="16" y="125"/>
                  <a:pt x="16" y="125"/>
                </a:cubicBezTo>
                <a:cubicBezTo>
                  <a:pt x="12" y="123"/>
                  <a:pt x="9" y="124"/>
                  <a:pt x="9" y="128"/>
                </a:cubicBezTo>
                <a:cubicBezTo>
                  <a:pt x="2" y="184"/>
                  <a:pt x="2" y="184"/>
                  <a:pt x="2" y="184"/>
                </a:cubicBezTo>
                <a:cubicBezTo>
                  <a:pt x="2" y="188"/>
                  <a:pt x="4" y="189"/>
                  <a:pt x="8" y="187"/>
                </a:cubicBezTo>
                <a:cubicBezTo>
                  <a:pt x="56" y="159"/>
                  <a:pt x="56" y="159"/>
                  <a:pt x="56" y="159"/>
                </a:cubicBezTo>
                <a:cubicBezTo>
                  <a:pt x="60" y="157"/>
                  <a:pt x="60" y="154"/>
                  <a:pt x="57" y="151"/>
                </a:cubicBezTo>
                <a:cubicBezTo>
                  <a:pt x="49" y="146"/>
                  <a:pt x="49" y="146"/>
                  <a:pt x="49" y="146"/>
                </a:cubicBezTo>
                <a:cubicBezTo>
                  <a:pt x="64" y="123"/>
                  <a:pt x="64" y="123"/>
                  <a:pt x="64" y="123"/>
                </a:cubicBezTo>
                <a:cubicBezTo>
                  <a:pt x="79" y="130"/>
                  <a:pt x="96" y="133"/>
                  <a:pt x="114" y="133"/>
                </a:cubicBezTo>
                <a:close/>
              </a:path>
            </a:pathLst>
          </a:custGeom>
          <a:solidFill>
            <a:schemeClr val="accent6">
              <a:lumMod val="75000"/>
            </a:schemeClr>
          </a:solidFill>
          <a:ln>
            <a:noFill/>
          </a:ln>
        </p:spPr>
        <p:txBody>
          <a:bodyPr/>
          <a:lstStyle/>
          <a:p>
            <a:endParaRPr lang="zh-CN" altLang="en-US">
              <a:solidFill>
                <a:schemeClr val="accent1"/>
              </a:solidFill>
            </a:endParaRPr>
          </a:p>
        </p:txBody>
      </p:sp>
      <p:grpSp>
        <p:nvGrpSpPr>
          <p:cNvPr id="45" name="组合 44"/>
          <p:cNvGrpSpPr/>
          <p:nvPr/>
        </p:nvGrpSpPr>
        <p:grpSpPr>
          <a:xfrm>
            <a:off x="3907155" y="2147251"/>
            <a:ext cx="1271270" cy="1358584"/>
            <a:chOff x="904875" y="1522413"/>
            <a:chExt cx="996950" cy="1101725"/>
          </a:xfrm>
        </p:grpSpPr>
        <p:sp>
          <p:nvSpPr>
            <p:cNvPr id="46" name="Freeform 11"/>
            <p:cNvSpPr>
              <a:spLocks noEditPoints="1" noChangeArrowheads="1"/>
            </p:cNvSpPr>
            <p:nvPr/>
          </p:nvSpPr>
          <p:spPr bwMode="auto">
            <a:xfrm>
              <a:off x="946150" y="1668463"/>
              <a:ext cx="955675" cy="955675"/>
            </a:xfrm>
            <a:custGeom>
              <a:avLst/>
              <a:gdLst>
                <a:gd name="T0" fmla="*/ 475964 w 255"/>
                <a:gd name="T1" fmla="*/ 0 h 255"/>
                <a:gd name="T2" fmla="*/ 0 w 255"/>
                <a:gd name="T3" fmla="*/ 475964 h 255"/>
                <a:gd name="T4" fmla="*/ 475964 w 255"/>
                <a:gd name="T5" fmla="*/ 955675 h 255"/>
                <a:gd name="T6" fmla="*/ 955675 w 255"/>
                <a:gd name="T7" fmla="*/ 475964 h 255"/>
                <a:gd name="T8" fmla="*/ 475964 w 255"/>
                <a:gd name="T9" fmla="*/ 0 h 255"/>
                <a:gd name="T10" fmla="*/ 475964 w 255"/>
                <a:gd name="T11" fmla="*/ 906954 h 255"/>
                <a:gd name="T12" fmla="*/ 48721 w 255"/>
                <a:gd name="T13" fmla="*/ 475964 h 255"/>
                <a:gd name="T14" fmla="*/ 475964 w 255"/>
                <a:gd name="T15" fmla="*/ 48721 h 255"/>
                <a:gd name="T16" fmla="*/ 906954 w 255"/>
                <a:gd name="T17" fmla="*/ 475964 h 255"/>
                <a:gd name="T18" fmla="*/ 475964 w 255"/>
                <a:gd name="T19" fmla="*/ 906954 h 25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5"/>
                <a:gd name="T31" fmla="*/ 0 h 255"/>
                <a:gd name="T32" fmla="*/ 255 w 255"/>
                <a:gd name="T33" fmla="*/ 255 h 25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5" h="255">
                  <a:moveTo>
                    <a:pt x="127" y="0"/>
                  </a:moveTo>
                  <a:cubicBezTo>
                    <a:pt x="57" y="0"/>
                    <a:pt x="0" y="57"/>
                    <a:pt x="0" y="127"/>
                  </a:cubicBezTo>
                  <a:cubicBezTo>
                    <a:pt x="0" y="198"/>
                    <a:pt x="57" y="255"/>
                    <a:pt x="127" y="255"/>
                  </a:cubicBezTo>
                  <a:cubicBezTo>
                    <a:pt x="198" y="255"/>
                    <a:pt x="255" y="198"/>
                    <a:pt x="255" y="127"/>
                  </a:cubicBezTo>
                  <a:cubicBezTo>
                    <a:pt x="255" y="57"/>
                    <a:pt x="198" y="0"/>
                    <a:pt x="127" y="0"/>
                  </a:cubicBezTo>
                  <a:close/>
                  <a:moveTo>
                    <a:pt x="127" y="242"/>
                  </a:moveTo>
                  <a:cubicBezTo>
                    <a:pt x="64" y="242"/>
                    <a:pt x="13" y="191"/>
                    <a:pt x="13" y="127"/>
                  </a:cubicBezTo>
                  <a:cubicBezTo>
                    <a:pt x="13" y="64"/>
                    <a:pt x="64" y="13"/>
                    <a:pt x="127" y="13"/>
                  </a:cubicBezTo>
                  <a:cubicBezTo>
                    <a:pt x="191" y="13"/>
                    <a:pt x="242" y="64"/>
                    <a:pt x="242" y="127"/>
                  </a:cubicBezTo>
                  <a:cubicBezTo>
                    <a:pt x="242" y="191"/>
                    <a:pt x="191" y="242"/>
                    <a:pt x="127" y="242"/>
                  </a:cubicBezTo>
                  <a:close/>
                </a:path>
              </a:pathLst>
            </a:custGeom>
            <a:solidFill>
              <a:srgbClr val="92D0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solidFill>
                  <a:schemeClr val="accent1"/>
                </a:solidFill>
              </a:endParaRPr>
            </a:p>
          </p:txBody>
        </p:sp>
        <p:sp>
          <p:nvSpPr>
            <p:cNvPr id="47" name="Freeform 1789"/>
            <p:cNvSpPr>
              <a:spLocks noChangeArrowheads="1"/>
            </p:cNvSpPr>
            <p:nvPr/>
          </p:nvSpPr>
          <p:spPr bwMode="auto">
            <a:xfrm>
              <a:off x="904875" y="1522413"/>
              <a:ext cx="404813" cy="390525"/>
            </a:xfrm>
            <a:custGeom>
              <a:avLst/>
              <a:gdLst>
                <a:gd name="T0" fmla="*/ 119945 w 108"/>
                <a:gd name="T1" fmla="*/ 390525 h 104"/>
                <a:gd name="T2" fmla="*/ 194910 w 108"/>
                <a:gd name="T3" fmla="*/ 300404 h 104"/>
                <a:gd name="T4" fmla="*/ 404813 w 108"/>
                <a:gd name="T5" fmla="*/ 172732 h 104"/>
                <a:gd name="T6" fmla="*/ 202407 w 108"/>
                <a:gd name="T7" fmla="*/ 0 h 104"/>
                <a:gd name="T8" fmla="*/ 0 w 108"/>
                <a:gd name="T9" fmla="*/ 202773 h 104"/>
                <a:gd name="T10" fmla="*/ 119945 w 108"/>
                <a:gd name="T11" fmla="*/ 390525 h 104"/>
                <a:gd name="T12" fmla="*/ 0 60000 65536"/>
                <a:gd name="T13" fmla="*/ 0 60000 65536"/>
                <a:gd name="T14" fmla="*/ 0 60000 65536"/>
                <a:gd name="T15" fmla="*/ 0 60000 65536"/>
                <a:gd name="T16" fmla="*/ 0 60000 65536"/>
                <a:gd name="T17" fmla="*/ 0 60000 65536"/>
                <a:gd name="T18" fmla="*/ 0 w 108"/>
                <a:gd name="T19" fmla="*/ 0 h 104"/>
                <a:gd name="T20" fmla="*/ 108 w 108"/>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108" h="104">
                  <a:moveTo>
                    <a:pt x="32" y="104"/>
                  </a:moveTo>
                  <a:cubicBezTo>
                    <a:pt x="38" y="96"/>
                    <a:pt x="44" y="87"/>
                    <a:pt x="52" y="80"/>
                  </a:cubicBezTo>
                  <a:cubicBezTo>
                    <a:pt x="67" y="64"/>
                    <a:pt x="87" y="53"/>
                    <a:pt x="108" y="46"/>
                  </a:cubicBezTo>
                  <a:cubicBezTo>
                    <a:pt x="104" y="20"/>
                    <a:pt x="81" y="0"/>
                    <a:pt x="54" y="0"/>
                  </a:cubicBezTo>
                  <a:cubicBezTo>
                    <a:pt x="24" y="0"/>
                    <a:pt x="0" y="24"/>
                    <a:pt x="0" y="54"/>
                  </a:cubicBezTo>
                  <a:cubicBezTo>
                    <a:pt x="0" y="77"/>
                    <a:pt x="13" y="96"/>
                    <a:pt x="32" y="104"/>
                  </a:cubicBezTo>
                  <a:close/>
                </a:path>
              </a:pathLst>
            </a:custGeom>
            <a:solidFill>
              <a:srgbClr val="92D0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solidFill>
                  <a:schemeClr val="accent1"/>
                </a:solidFill>
              </a:endParaRPr>
            </a:p>
          </p:txBody>
        </p:sp>
        <p:sp>
          <p:nvSpPr>
            <p:cNvPr id="49" name="矩形 1"/>
            <p:cNvSpPr>
              <a:spLocks noChangeArrowheads="1"/>
            </p:cNvSpPr>
            <p:nvPr/>
          </p:nvSpPr>
          <p:spPr bwMode="auto">
            <a:xfrm>
              <a:off x="1000443" y="1797050"/>
              <a:ext cx="846137" cy="790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spcBef>
                  <a:spcPct val="0"/>
                </a:spcBef>
              </a:pPr>
              <a:r>
                <a:rPr lang="zh-CN" altLang="en-US" sz="2800" dirty="0">
                  <a:solidFill>
                    <a:srgbClr val="92D050"/>
                  </a:solidFill>
                  <a:latin typeface="微软雅黑" panose="020B0503020204020204" pitchFamily="34" charset="-122"/>
                  <a:ea typeface="微软雅黑" panose="020B0503020204020204" pitchFamily="34" charset="-122"/>
                </a:rPr>
                <a:t>综合性</a:t>
              </a:r>
            </a:p>
          </p:txBody>
        </p:sp>
      </p:grpSp>
      <p:grpSp>
        <p:nvGrpSpPr>
          <p:cNvPr id="50" name="组合 49"/>
          <p:cNvGrpSpPr/>
          <p:nvPr/>
        </p:nvGrpSpPr>
        <p:grpSpPr>
          <a:xfrm>
            <a:off x="6277610" y="1713230"/>
            <a:ext cx="1284605" cy="1330960"/>
            <a:chOff x="3128963" y="919747"/>
            <a:chExt cx="1106553" cy="1224966"/>
          </a:xfrm>
          <a:solidFill>
            <a:srgbClr val="00B0F0"/>
          </a:solidFill>
        </p:grpSpPr>
        <p:sp>
          <p:nvSpPr>
            <p:cNvPr id="51" name="Freeform 12"/>
            <p:cNvSpPr>
              <a:spLocks noEditPoints="1" noChangeArrowheads="1"/>
            </p:cNvSpPr>
            <p:nvPr/>
          </p:nvSpPr>
          <p:spPr bwMode="auto">
            <a:xfrm>
              <a:off x="3128963" y="1042988"/>
              <a:ext cx="1106487" cy="1101725"/>
            </a:xfrm>
            <a:custGeom>
              <a:avLst/>
              <a:gdLst>
                <a:gd name="T0" fmla="*/ 555119 w 295"/>
                <a:gd name="T1" fmla="*/ 0 h 294"/>
                <a:gd name="T2" fmla="*/ 0 w 295"/>
                <a:gd name="T3" fmla="*/ 550863 h 294"/>
                <a:gd name="T4" fmla="*/ 555119 w 295"/>
                <a:gd name="T5" fmla="*/ 1101725 h 294"/>
                <a:gd name="T6" fmla="*/ 1106487 w 295"/>
                <a:gd name="T7" fmla="*/ 550863 h 294"/>
                <a:gd name="T8" fmla="*/ 555119 w 295"/>
                <a:gd name="T9" fmla="*/ 0 h 294"/>
                <a:gd name="T10" fmla="*/ 555119 w 295"/>
                <a:gd name="T11" fmla="*/ 1049262 h 294"/>
                <a:gd name="T12" fmla="*/ 56262 w 295"/>
                <a:gd name="T13" fmla="*/ 550863 h 294"/>
                <a:gd name="T14" fmla="*/ 555119 w 295"/>
                <a:gd name="T15" fmla="*/ 52463 h 294"/>
                <a:gd name="T16" fmla="*/ 1050225 w 295"/>
                <a:gd name="T17" fmla="*/ 550863 h 294"/>
                <a:gd name="T18" fmla="*/ 555119 w 295"/>
                <a:gd name="T19" fmla="*/ 1049262 h 2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5"/>
                <a:gd name="T31" fmla="*/ 0 h 294"/>
                <a:gd name="T32" fmla="*/ 295 w 295"/>
                <a:gd name="T33" fmla="*/ 294 h 29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5" h="294">
                  <a:moveTo>
                    <a:pt x="148" y="0"/>
                  </a:moveTo>
                  <a:cubicBezTo>
                    <a:pt x="66" y="0"/>
                    <a:pt x="0" y="66"/>
                    <a:pt x="0" y="147"/>
                  </a:cubicBezTo>
                  <a:cubicBezTo>
                    <a:pt x="0" y="228"/>
                    <a:pt x="66" y="294"/>
                    <a:pt x="148" y="294"/>
                  </a:cubicBezTo>
                  <a:cubicBezTo>
                    <a:pt x="229" y="294"/>
                    <a:pt x="295" y="228"/>
                    <a:pt x="295" y="147"/>
                  </a:cubicBezTo>
                  <a:cubicBezTo>
                    <a:pt x="295" y="66"/>
                    <a:pt x="229" y="0"/>
                    <a:pt x="148" y="0"/>
                  </a:cubicBezTo>
                  <a:close/>
                  <a:moveTo>
                    <a:pt x="148" y="280"/>
                  </a:moveTo>
                  <a:cubicBezTo>
                    <a:pt x="74" y="280"/>
                    <a:pt x="15" y="220"/>
                    <a:pt x="15" y="147"/>
                  </a:cubicBezTo>
                  <a:cubicBezTo>
                    <a:pt x="15" y="74"/>
                    <a:pt x="74" y="14"/>
                    <a:pt x="148" y="14"/>
                  </a:cubicBezTo>
                  <a:cubicBezTo>
                    <a:pt x="221" y="14"/>
                    <a:pt x="280" y="74"/>
                    <a:pt x="280" y="147"/>
                  </a:cubicBezTo>
                  <a:cubicBezTo>
                    <a:pt x="280" y="220"/>
                    <a:pt x="221" y="280"/>
                    <a:pt x="148" y="280"/>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solidFill>
                  <a:schemeClr val="accent1"/>
                </a:solidFill>
              </a:endParaRPr>
            </a:p>
          </p:txBody>
        </p:sp>
        <p:sp>
          <p:nvSpPr>
            <p:cNvPr id="52" name="Freeform 1791"/>
            <p:cNvSpPr>
              <a:spLocks noChangeArrowheads="1"/>
            </p:cNvSpPr>
            <p:nvPr/>
          </p:nvSpPr>
          <p:spPr bwMode="auto">
            <a:xfrm>
              <a:off x="3830703" y="919747"/>
              <a:ext cx="404813" cy="388937"/>
            </a:xfrm>
            <a:custGeom>
              <a:avLst/>
              <a:gdLst>
                <a:gd name="T0" fmla="*/ 281120 w 108"/>
                <a:gd name="T1" fmla="*/ 388937 h 104"/>
                <a:gd name="T2" fmla="*/ 209903 w 108"/>
                <a:gd name="T3" fmla="*/ 299182 h 104"/>
                <a:gd name="T4" fmla="*/ 0 w 108"/>
                <a:gd name="T5" fmla="*/ 172030 h 104"/>
                <a:gd name="T6" fmla="*/ 202407 w 108"/>
                <a:gd name="T7" fmla="*/ 0 h 104"/>
                <a:gd name="T8" fmla="*/ 404813 w 108"/>
                <a:gd name="T9" fmla="*/ 201948 h 104"/>
                <a:gd name="T10" fmla="*/ 281120 w 108"/>
                <a:gd name="T11" fmla="*/ 388937 h 104"/>
                <a:gd name="T12" fmla="*/ 0 60000 65536"/>
                <a:gd name="T13" fmla="*/ 0 60000 65536"/>
                <a:gd name="T14" fmla="*/ 0 60000 65536"/>
                <a:gd name="T15" fmla="*/ 0 60000 65536"/>
                <a:gd name="T16" fmla="*/ 0 60000 65536"/>
                <a:gd name="T17" fmla="*/ 0 60000 65536"/>
                <a:gd name="T18" fmla="*/ 0 w 108"/>
                <a:gd name="T19" fmla="*/ 0 h 104"/>
                <a:gd name="T20" fmla="*/ 108 w 108"/>
                <a:gd name="T21" fmla="*/ 104 h 104"/>
              </a:gdLst>
              <a:ahLst/>
              <a:cxnLst>
                <a:cxn ang="T12">
                  <a:pos x="T0" y="T1"/>
                </a:cxn>
                <a:cxn ang="T13">
                  <a:pos x="T2" y="T3"/>
                </a:cxn>
                <a:cxn ang="T14">
                  <a:pos x="T4" y="T5"/>
                </a:cxn>
                <a:cxn ang="T15">
                  <a:pos x="T6" y="T7"/>
                </a:cxn>
                <a:cxn ang="T16">
                  <a:pos x="T8" y="T9"/>
                </a:cxn>
                <a:cxn ang="T17">
                  <a:pos x="T10" y="T11"/>
                </a:cxn>
              </a:cxnLst>
              <a:rect l="T18" t="T19" r="T20" b="T21"/>
              <a:pathLst>
                <a:path w="108" h="104">
                  <a:moveTo>
                    <a:pt x="75" y="104"/>
                  </a:moveTo>
                  <a:cubicBezTo>
                    <a:pt x="70" y="95"/>
                    <a:pt x="63" y="87"/>
                    <a:pt x="56" y="80"/>
                  </a:cubicBezTo>
                  <a:cubicBezTo>
                    <a:pt x="40" y="64"/>
                    <a:pt x="21" y="52"/>
                    <a:pt x="0" y="46"/>
                  </a:cubicBezTo>
                  <a:cubicBezTo>
                    <a:pt x="4" y="20"/>
                    <a:pt x="26" y="0"/>
                    <a:pt x="54" y="0"/>
                  </a:cubicBezTo>
                  <a:cubicBezTo>
                    <a:pt x="84" y="0"/>
                    <a:pt x="108" y="24"/>
                    <a:pt x="108" y="54"/>
                  </a:cubicBezTo>
                  <a:cubicBezTo>
                    <a:pt x="108" y="76"/>
                    <a:pt x="94" y="95"/>
                    <a:pt x="75" y="104"/>
                  </a:cubicBezTo>
                  <a:close/>
                </a:path>
              </a:pathLst>
            </a:custGeom>
            <a:grp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solidFill>
                  <a:schemeClr val="accent1"/>
                </a:solidFill>
              </a:endParaRPr>
            </a:p>
          </p:txBody>
        </p:sp>
        <p:sp>
          <p:nvSpPr>
            <p:cNvPr id="54" name="矩形 1"/>
            <p:cNvSpPr>
              <a:spLocks noChangeArrowheads="1"/>
            </p:cNvSpPr>
            <p:nvPr/>
          </p:nvSpPr>
          <p:spPr bwMode="auto">
            <a:xfrm>
              <a:off x="3259138" y="1238568"/>
              <a:ext cx="846137" cy="781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spcBef>
                  <a:spcPct val="0"/>
                </a:spcBef>
              </a:pPr>
              <a:r>
                <a:rPr lang="zh-CN" altLang="en-US" sz="2400" dirty="0">
                  <a:solidFill>
                    <a:srgbClr val="00B0F0"/>
                  </a:solidFill>
                  <a:latin typeface="微软雅黑" panose="020B0503020204020204" pitchFamily="34" charset="-122"/>
                  <a:ea typeface="微软雅黑" panose="020B0503020204020204" pitchFamily="34" charset="-122"/>
                </a:rPr>
                <a:t>表达性</a:t>
              </a:r>
            </a:p>
          </p:txBody>
        </p:sp>
      </p:grpSp>
      <p:grpSp>
        <p:nvGrpSpPr>
          <p:cNvPr id="55" name="组合 54"/>
          <p:cNvGrpSpPr/>
          <p:nvPr/>
        </p:nvGrpSpPr>
        <p:grpSpPr>
          <a:xfrm>
            <a:off x="7035800" y="3126238"/>
            <a:ext cx="1200723" cy="934598"/>
            <a:chOff x="3759200" y="2419350"/>
            <a:chExt cx="933818" cy="757247"/>
          </a:xfrm>
        </p:grpSpPr>
        <p:sp>
          <p:nvSpPr>
            <p:cNvPr id="56" name="Freeform 13"/>
            <p:cNvSpPr>
              <a:spLocks noEditPoints="1" noChangeArrowheads="1"/>
            </p:cNvSpPr>
            <p:nvPr/>
          </p:nvSpPr>
          <p:spPr bwMode="auto">
            <a:xfrm>
              <a:off x="3759200" y="2419350"/>
              <a:ext cx="757238" cy="757238"/>
            </a:xfrm>
            <a:custGeom>
              <a:avLst/>
              <a:gdLst>
                <a:gd name="T0" fmla="*/ 378619 w 202"/>
                <a:gd name="T1" fmla="*/ 0 h 202"/>
                <a:gd name="T2" fmla="*/ 0 w 202"/>
                <a:gd name="T3" fmla="*/ 378619 h 202"/>
                <a:gd name="T4" fmla="*/ 378619 w 202"/>
                <a:gd name="T5" fmla="*/ 757238 h 202"/>
                <a:gd name="T6" fmla="*/ 757238 w 202"/>
                <a:gd name="T7" fmla="*/ 378619 h 202"/>
                <a:gd name="T8" fmla="*/ 378619 w 202"/>
                <a:gd name="T9" fmla="*/ 0 h 202"/>
                <a:gd name="T10" fmla="*/ 378619 w 202"/>
                <a:gd name="T11" fmla="*/ 719751 h 202"/>
                <a:gd name="T12" fmla="*/ 37487 w 202"/>
                <a:gd name="T13" fmla="*/ 378619 h 202"/>
                <a:gd name="T14" fmla="*/ 378619 w 202"/>
                <a:gd name="T15" fmla="*/ 37487 h 202"/>
                <a:gd name="T16" fmla="*/ 719751 w 202"/>
                <a:gd name="T17" fmla="*/ 378619 h 202"/>
                <a:gd name="T18" fmla="*/ 378619 w 202"/>
                <a:gd name="T19" fmla="*/ 719751 h 2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2"/>
                <a:gd name="T31" fmla="*/ 0 h 202"/>
                <a:gd name="T32" fmla="*/ 202 w 202"/>
                <a:gd name="T33" fmla="*/ 202 h 20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2" h="202">
                  <a:moveTo>
                    <a:pt x="101" y="0"/>
                  </a:moveTo>
                  <a:cubicBezTo>
                    <a:pt x="46" y="0"/>
                    <a:pt x="0" y="45"/>
                    <a:pt x="0" y="101"/>
                  </a:cubicBezTo>
                  <a:cubicBezTo>
                    <a:pt x="0" y="157"/>
                    <a:pt x="46" y="202"/>
                    <a:pt x="101" y="202"/>
                  </a:cubicBezTo>
                  <a:cubicBezTo>
                    <a:pt x="157" y="202"/>
                    <a:pt x="202" y="157"/>
                    <a:pt x="202" y="101"/>
                  </a:cubicBezTo>
                  <a:cubicBezTo>
                    <a:pt x="202" y="45"/>
                    <a:pt x="157" y="0"/>
                    <a:pt x="101" y="0"/>
                  </a:cubicBezTo>
                  <a:close/>
                  <a:moveTo>
                    <a:pt x="101" y="192"/>
                  </a:moveTo>
                  <a:cubicBezTo>
                    <a:pt x="51" y="192"/>
                    <a:pt x="10" y="151"/>
                    <a:pt x="10" y="101"/>
                  </a:cubicBezTo>
                  <a:cubicBezTo>
                    <a:pt x="10" y="51"/>
                    <a:pt x="51" y="10"/>
                    <a:pt x="101" y="10"/>
                  </a:cubicBezTo>
                  <a:cubicBezTo>
                    <a:pt x="151" y="10"/>
                    <a:pt x="192" y="51"/>
                    <a:pt x="192" y="101"/>
                  </a:cubicBezTo>
                  <a:cubicBezTo>
                    <a:pt x="192" y="151"/>
                    <a:pt x="151" y="192"/>
                    <a:pt x="101" y="192"/>
                  </a:cubicBezTo>
                  <a:close/>
                </a:path>
              </a:pathLst>
            </a:custGeom>
            <a:solidFill>
              <a:srgbClr val="00B0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solidFill>
                  <a:schemeClr val="accent1"/>
                </a:solidFill>
              </a:endParaRPr>
            </a:p>
          </p:txBody>
        </p:sp>
        <p:sp>
          <p:nvSpPr>
            <p:cNvPr id="57" name="Freeform 1792"/>
            <p:cNvSpPr>
              <a:spLocks noChangeArrowheads="1"/>
            </p:cNvSpPr>
            <p:nvPr/>
          </p:nvSpPr>
          <p:spPr bwMode="auto">
            <a:xfrm rot="3360000">
              <a:off x="4386940" y="2658918"/>
              <a:ext cx="324163" cy="287993"/>
            </a:xfrm>
            <a:custGeom>
              <a:avLst/>
              <a:gdLst>
                <a:gd name="T0" fmla="*/ 217430 w 83"/>
                <a:gd name="T1" fmla="*/ 300037 h 80"/>
                <a:gd name="T2" fmla="*/ 161198 w 83"/>
                <a:gd name="T3" fmla="*/ 232529 h 80"/>
                <a:gd name="T4" fmla="*/ 0 w 83"/>
                <a:gd name="T5" fmla="*/ 131266 h 80"/>
                <a:gd name="T6" fmla="*/ 157449 w 83"/>
                <a:gd name="T7" fmla="*/ 0 h 80"/>
                <a:gd name="T8" fmla="*/ 311150 w 83"/>
                <a:gd name="T9" fmla="*/ 157519 h 80"/>
                <a:gd name="T10" fmla="*/ 217430 w 83"/>
                <a:gd name="T11" fmla="*/ 300037 h 80"/>
                <a:gd name="T12" fmla="*/ 0 60000 65536"/>
                <a:gd name="T13" fmla="*/ 0 60000 65536"/>
                <a:gd name="T14" fmla="*/ 0 60000 65536"/>
                <a:gd name="T15" fmla="*/ 0 60000 65536"/>
                <a:gd name="T16" fmla="*/ 0 60000 65536"/>
                <a:gd name="T17" fmla="*/ 0 60000 65536"/>
                <a:gd name="T18" fmla="*/ 0 w 83"/>
                <a:gd name="T19" fmla="*/ 0 h 80"/>
                <a:gd name="T20" fmla="*/ 83 w 83"/>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83" h="80">
                  <a:moveTo>
                    <a:pt x="58" y="80"/>
                  </a:moveTo>
                  <a:cubicBezTo>
                    <a:pt x="54" y="73"/>
                    <a:pt x="49" y="67"/>
                    <a:pt x="43" y="62"/>
                  </a:cubicBezTo>
                  <a:cubicBezTo>
                    <a:pt x="31" y="49"/>
                    <a:pt x="16" y="40"/>
                    <a:pt x="0" y="35"/>
                  </a:cubicBezTo>
                  <a:cubicBezTo>
                    <a:pt x="3" y="15"/>
                    <a:pt x="21" y="0"/>
                    <a:pt x="42" y="0"/>
                  </a:cubicBezTo>
                  <a:cubicBezTo>
                    <a:pt x="65" y="0"/>
                    <a:pt x="83" y="18"/>
                    <a:pt x="83" y="42"/>
                  </a:cubicBezTo>
                  <a:cubicBezTo>
                    <a:pt x="83" y="59"/>
                    <a:pt x="73" y="74"/>
                    <a:pt x="58" y="80"/>
                  </a:cubicBezTo>
                  <a:close/>
                </a:path>
              </a:pathLst>
            </a:custGeom>
            <a:solidFill>
              <a:srgbClr val="00B05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solidFill>
                  <a:schemeClr val="accent1"/>
                </a:solidFill>
              </a:endParaRPr>
            </a:p>
          </p:txBody>
        </p:sp>
        <p:sp>
          <p:nvSpPr>
            <p:cNvPr id="59" name="矩形 1"/>
            <p:cNvSpPr>
              <a:spLocks noChangeArrowheads="1"/>
            </p:cNvSpPr>
            <p:nvPr/>
          </p:nvSpPr>
          <p:spPr bwMode="auto">
            <a:xfrm>
              <a:off x="3772288" y="2540159"/>
              <a:ext cx="730250" cy="63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spcBef>
                  <a:spcPct val="0"/>
                </a:spcBef>
              </a:pPr>
              <a:r>
                <a:rPr lang="zh-CN" altLang="en-US" sz="2200" dirty="0">
                  <a:solidFill>
                    <a:srgbClr val="2EBE70"/>
                  </a:solidFill>
                  <a:latin typeface="微软雅黑" panose="020B0503020204020204" pitchFamily="34" charset="-122"/>
                  <a:ea typeface="微软雅黑" panose="020B0503020204020204" pitchFamily="34" charset="-122"/>
                </a:rPr>
                <a:t>意图性</a:t>
              </a:r>
            </a:p>
          </p:txBody>
        </p:sp>
      </p:grpSp>
      <p:grpSp>
        <p:nvGrpSpPr>
          <p:cNvPr id="60" name="组合 59"/>
          <p:cNvGrpSpPr/>
          <p:nvPr/>
        </p:nvGrpSpPr>
        <p:grpSpPr>
          <a:xfrm>
            <a:off x="6276975" y="4270058"/>
            <a:ext cx="1196182" cy="1209199"/>
            <a:chOff x="3000375" y="3386138"/>
            <a:chExt cx="1196182" cy="1209199"/>
          </a:xfrm>
        </p:grpSpPr>
        <p:sp>
          <p:nvSpPr>
            <p:cNvPr id="61" name="Freeform 14"/>
            <p:cNvSpPr>
              <a:spLocks noEditPoints="1" noChangeArrowheads="1"/>
            </p:cNvSpPr>
            <p:nvPr/>
          </p:nvSpPr>
          <p:spPr bwMode="auto">
            <a:xfrm>
              <a:off x="3000375" y="3386138"/>
              <a:ext cx="1122363" cy="1117600"/>
            </a:xfrm>
            <a:custGeom>
              <a:avLst/>
              <a:gdLst>
                <a:gd name="T0" fmla="*/ 559305 w 299"/>
                <a:gd name="T1" fmla="*/ 0 h 298"/>
                <a:gd name="T2" fmla="*/ 0 w 299"/>
                <a:gd name="T3" fmla="*/ 558800 h 298"/>
                <a:gd name="T4" fmla="*/ 559305 w 299"/>
                <a:gd name="T5" fmla="*/ 1117600 h 298"/>
                <a:gd name="T6" fmla="*/ 1122363 w 299"/>
                <a:gd name="T7" fmla="*/ 558800 h 298"/>
                <a:gd name="T8" fmla="*/ 559305 w 299"/>
                <a:gd name="T9" fmla="*/ 0 h 298"/>
                <a:gd name="T10" fmla="*/ 559305 w 299"/>
                <a:gd name="T11" fmla="*/ 1065095 h 298"/>
                <a:gd name="T12" fmla="*/ 56306 w 299"/>
                <a:gd name="T13" fmla="*/ 558800 h 298"/>
                <a:gd name="T14" fmla="*/ 559305 w 299"/>
                <a:gd name="T15" fmla="*/ 56255 h 298"/>
                <a:gd name="T16" fmla="*/ 1066057 w 299"/>
                <a:gd name="T17" fmla="*/ 558800 h 298"/>
                <a:gd name="T18" fmla="*/ 559305 w 299"/>
                <a:gd name="T19" fmla="*/ 1065095 h 29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99"/>
                <a:gd name="T31" fmla="*/ 0 h 298"/>
                <a:gd name="T32" fmla="*/ 299 w 299"/>
                <a:gd name="T33" fmla="*/ 298 h 29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99" h="298">
                  <a:moveTo>
                    <a:pt x="149" y="0"/>
                  </a:moveTo>
                  <a:cubicBezTo>
                    <a:pt x="67" y="0"/>
                    <a:pt x="0" y="67"/>
                    <a:pt x="0" y="149"/>
                  </a:cubicBezTo>
                  <a:cubicBezTo>
                    <a:pt x="0" y="232"/>
                    <a:pt x="67" y="298"/>
                    <a:pt x="149" y="298"/>
                  </a:cubicBezTo>
                  <a:cubicBezTo>
                    <a:pt x="232" y="298"/>
                    <a:pt x="299" y="232"/>
                    <a:pt x="299" y="149"/>
                  </a:cubicBezTo>
                  <a:cubicBezTo>
                    <a:pt x="299" y="67"/>
                    <a:pt x="232" y="0"/>
                    <a:pt x="149" y="0"/>
                  </a:cubicBezTo>
                  <a:close/>
                  <a:moveTo>
                    <a:pt x="149" y="284"/>
                  </a:moveTo>
                  <a:cubicBezTo>
                    <a:pt x="75" y="284"/>
                    <a:pt x="15" y="223"/>
                    <a:pt x="15" y="149"/>
                  </a:cubicBezTo>
                  <a:cubicBezTo>
                    <a:pt x="15" y="75"/>
                    <a:pt x="75" y="15"/>
                    <a:pt x="149" y="15"/>
                  </a:cubicBezTo>
                  <a:cubicBezTo>
                    <a:pt x="223" y="15"/>
                    <a:pt x="284" y="75"/>
                    <a:pt x="284" y="149"/>
                  </a:cubicBezTo>
                  <a:cubicBezTo>
                    <a:pt x="284" y="223"/>
                    <a:pt x="223" y="284"/>
                    <a:pt x="149" y="284"/>
                  </a:cubicBezTo>
                  <a:close/>
                </a:path>
              </a:pathLst>
            </a:custGeom>
            <a:solidFill>
              <a:srgbClr val="0070C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solidFill>
                  <a:schemeClr val="accent1"/>
                </a:solidFill>
              </a:endParaRPr>
            </a:p>
          </p:txBody>
        </p:sp>
        <p:sp>
          <p:nvSpPr>
            <p:cNvPr id="62" name="Freeform 1790"/>
            <p:cNvSpPr>
              <a:spLocks noChangeArrowheads="1"/>
            </p:cNvSpPr>
            <p:nvPr/>
          </p:nvSpPr>
          <p:spPr bwMode="auto">
            <a:xfrm rot="5880000">
              <a:off x="3797300" y="4196080"/>
              <a:ext cx="404813" cy="393700"/>
            </a:xfrm>
            <a:custGeom>
              <a:avLst/>
              <a:gdLst>
                <a:gd name="T0" fmla="*/ 281120 w 108"/>
                <a:gd name="T1" fmla="*/ 393700 h 105"/>
                <a:gd name="T2" fmla="*/ 206155 w 108"/>
                <a:gd name="T3" fmla="*/ 303711 h 105"/>
                <a:gd name="T4" fmla="*/ 0 w 108"/>
                <a:gd name="T5" fmla="*/ 172478 h 105"/>
                <a:gd name="T6" fmla="*/ 198658 w 108"/>
                <a:gd name="T7" fmla="*/ 0 h 105"/>
                <a:gd name="T8" fmla="*/ 404813 w 108"/>
                <a:gd name="T9" fmla="*/ 206224 h 105"/>
                <a:gd name="T10" fmla="*/ 281120 w 108"/>
                <a:gd name="T11" fmla="*/ 393700 h 105"/>
                <a:gd name="T12" fmla="*/ 0 60000 65536"/>
                <a:gd name="T13" fmla="*/ 0 60000 65536"/>
                <a:gd name="T14" fmla="*/ 0 60000 65536"/>
                <a:gd name="T15" fmla="*/ 0 60000 65536"/>
                <a:gd name="T16" fmla="*/ 0 60000 65536"/>
                <a:gd name="T17" fmla="*/ 0 60000 65536"/>
                <a:gd name="T18" fmla="*/ 0 w 108"/>
                <a:gd name="T19" fmla="*/ 0 h 105"/>
                <a:gd name="T20" fmla="*/ 108 w 108"/>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108" h="105">
                  <a:moveTo>
                    <a:pt x="75" y="105"/>
                  </a:moveTo>
                  <a:cubicBezTo>
                    <a:pt x="69" y="96"/>
                    <a:pt x="63" y="88"/>
                    <a:pt x="55" y="81"/>
                  </a:cubicBezTo>
                  <a:cubicBezTo>
                    <a:pt x="40" y="65"/>
                    <a:pt x="20" y="53"/>
                    <a:pt x="0" y="46"/>
                  </a:cubicBezTo>
                  <a:cubicBezTo>
                    <a:pt x="4" y="20"/>
                    <a:pt x="26" y="0"/>
                    <a:pt x="53" y="0"/>
                  </a:cubicBezTo>
                  <a:cubicBezTo>
                    <a:pt x="83" y="0"/>
                    <a:pt x="108" y="25"/>
                    <a:pt x="108" y="55"/>
                  </a:cubicBezTo>
                  <a:cubicBezTo>
                    <a:pt x="108" y="77"/>
                    <a:pt x="94" y="96"/>
                    <a:pt x="75" y="105"/>
                  </a:cubicBezTo>
                  <a:close/>
                </a:path>
              </a:pathLst>
            </a:custGeom>
            <a:solidFill>
              <a:srgbClr val="0070C0"/>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solidFill>
                  <a:schemeClr val="accent1"/>
                </a:solidFill>
              </a:endParaRPr>
            </a:p>
          </p:txBody>
        </p:sp>
        <p:sp>
          <p:nvSpPr>
            <p:cNvPr id="64" name="矩形 1"/>
            <p:cNvSpPr>
              <a:spLocks noChangeArrowheads="1"/>
            </p:cNvSpPr>
            <p:nvPr/>
          </p:nvSpPr>
          <p:spPr bwMode="auto">
            <a:xfrm>
              <a:off x="3151823" y="3644583"/>
              <a:ext cx="809625" cy="722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a:spcBef>
                  <a:spcPct val="0"/>
                </a:spcBef>
              </a:pPr>
              <a:r>
                <a:rPr lang="zh-CN" altLang="en-US" sz="2000" dirty="0">
                  <a:solidFill>
                    <a:srgbClr val="0070C0"/>
                  </a:solidFill>
                  <a:latin typeface="微软雅黑" panose="020B0503020204020204" pitchFamily="34" charset="-122"/>
                  <a:ea typeface="微软雅黑" panose="020B0503020204020204" pitchFamily="34" charset="-122"/>
                </a:rPr>
                <a:t>合作性</a:t>
              </a:r>
            </a:p>
          </p:txBody>
        </p:sp>
      </p:grpSp>
      <p:grpSp>
        <p:nvGrpSpPr>
          <p:cNvPr id="65" name="组合 64"/>
          <p:cNvGrpSpPr/>
          <p:nvPr/>
        </p:nvGrpSpPr>
        <p:grpSpPr>
          <a:xfrm>
            <a:off x="3883661" y="4350918"/>
            <a:ext cx="2161539" cy="1520927"/>
            <a:chOff x="1175356" y="3430588"/>
            <a:chExt cx="1554401" cy="1139825"/>
          </a:xfrm>
        </p:grpSpPr>
        <p:sp>
          <p:nvSpPr>
            <p:cNvPr id="66" name="Freeform 10"/>
            <p:cNvSpPr>
              <a:spLocks noEditPoints="1" noChangeArrowheads="1"/>
            </p:cNvSpPr>
            <p:nvPr/>
          </p:nvSpPr>
          <p:spPr bwMode="auto">
            <a:xfrm>
              <a:off x="1389063" y="3430588"/>
              <a:ext cx="1139825" cy="1139825"/>
            </a:xfrm>
            <a:custGeom>
              <a:avLst/>
              <a:gdLst>
                <a:gd name="T0" fmla="*/ 569913 w 304"/>
                <a:gd name="T1" fmla="*/ 0 h 304"/>
                <a:gd name="T2" fmla="*/ 0 w 304"/>
                <a:gd name="T3" fmla="*/ 569913 h 304"/>
                <a:gd name="T4" fmla="*/ 569913 w 304"/>
                <a:gd name="T5" fmla="*/ 1139825 h 304"/>
                <a:gd name="T6" fmla="*/ 1139825 w 304"/>
                <a:gd name="T7" fmla="*/ 569913 h 304"/>
                <a:gd name="T8" fmla="*/ 569913 w 304"/>
                <a:gd name="T9" fmla="*/ 0 h 304"/>
                <a:gd name="T10" fmla="*/ 569913 w 304"/>
                <a:gd name="T11" fmla="*/ 1083584 h 304"/>
                <a:gd name="T12" fmla="*/ 56241 w 304"/>
                <a:gd name="T13" fmla="*/ 569913 h 304"/>
                <a:gd name="T14" fmla="*/ 569913 w 304"/>
                <a:gd name="T15" fmla="*/ 56241 h 304"/>
                <a:gd name="T16" fmla="*/ 1083584 w 304"/>
                <a:gd name="T17" fmla="*/ 569913 h 304"/>
                <a:gd name="T18" fmla="*/ 569913 w 304"/>
                <a:gd name="T19" fmla="*/ 1083584 h 3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04"/>
                <a:gd name="T31" fmla="*/ 0 h 304"/>
                <a:gd name="T32" fmla="*/ 304 w 304"/>
                <a:gd name="T33" fmla="*/ 304 h 3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04" h="304">
                  <a:moveTo>
                    <a:pt x="152" y="0"/>
                  </a:moveTo>
                  <a:cubicBezTo>
                    <a:pt x="68" y="0"/>
                    <a:pt x="0" y="68"/>
                    <a:pt x="0" y="152"/>
                  </a:cubicBezTo>
                  <a:cubicBezTo>
                    <a:pt x="0" y="236"/>
                    <a:pt x="68" y="304"/>
                    <a:pt x="152" y="304"/>
                  </a:cubicBezTo>
                  <a:cubicBezTo>
                    <a:pt x="236" y="304"/>
                    <a:pt x="304" y="236"/>
                    <a:pt x="304" y="152"/>
                  </a:cubicBezTo>
                  <a:cubicBezTo>
                    <a:pt x="304" y="68"/>
                    <a:pt x="236" y="0"/>
                    <a:pt x="152" y="0"/>
                  </a:cubicBezTo>
                  <a:close/>
                  <a:moveTo>
                    <a:pt x="152" y="289"/>
                  </a:moveTo>
                  <a:cubicBezTo>
                    <a:pt x="76" y="289"/>
                    <a:pt x="15" y="228"/>
                    <a:pt x="15" y="152"/>
                  </a:cubicBezTo>
                  <a:cubicBezTo>
                    <a:pt x="15" y="76"/>
                    <a:pt x="76" y="15"/>
                    <a:pt x="152" y="15"/>
                  </a:cubicBezTo>
                  <a:cubicBezTo>
                    <a:pt x="228" y="15"/>
                    <a:pt x="289" y="76"/>
                    <a:pt x="289" y="152"/>
                  </a:cubicBezTo>
                  <a:cubicBezTo>
                    <a:pt x="289" y="228"/>
                    <a:pt x="228" y="289"/>
                    <a:pt x="152" y="289"/>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solidFill>
                  <a:schemeClr val="accent1"/>
                </a:solidFill>
              </a:endParaRPr>
            </a:p>
          </p:txBody>
        </p:sp>
        <p:sp>
          <p:nvSpPr>
            <p:cNvPr id="67" name="Freeform 1788"/>
            <p:cNvSpPr>
              <a:spLocks noChangeArrowheads="1"/>
            </p:cNvSpPr>
            <p:nvPr/>
          </p:nvSpPr>
          <p:spPr bwMode="auto">
            <a:xfrm rot="19320000">
              <a:off x="1175356" y="3651952"/>
              <a:ext cx="404812" cy="393700"/>
            </a:xfrm>
            <a:custGeom>
              <a:avLst/>
              <a:gdLst>
                <a:gd name="T0" fmla="*/ 123693 w 108"/>
                <a:gd name="T1" fmla="*/ 393700 h 105"/>
                <a:gd name="T2" fmla="*/ 194909 w 108"/>
                <a:gd name="T3" fmla="*/ 303711 h 105"/>
                <a:gd name="T4" fmla="*/ 404812 w 108"/>
                <a:gd name="T5" fmla="*/ 172478 h 105"/>
                <a:gd name="T6" fmla="*/ 202406 w 108"/>
                <a:gd name="T7" fmla="*/ 0 h 105"/>
                <a:gd name="T8" fmla="*/ 0 w 108"/>
                <a:gd name="T9" fmla="*/ 206224 h 105"/>
                <a:gd name="T10" fmla="*/ 123693 w 108"/>
                <a:gd name="T11" fmla="*/ 393700 h 105"/>
                <a:gd name="T12" fmla="*/ 0 60000 65536"/>
                <a:gd name="T13" fmla="*/ 0 60000 65536"/>
                <a:gd name="T14" fmla="*/ 0 60000 65536"/>
                <a:gd name="T15" fmla="*/ 0 60000 65536"/>
                <a:gd name="T16" fmla="*/ 0 60000 65536"/>
                <a:gd name="T17" fmla="*/ 0 60000 65536"/>
                <a:gd name="T18" fmla="*/ 0 w 108"/>
                <a:gd name="T19" fmla="*/ 0 h 105"/>
                <a:gd name="T20" fmla="*/ 108 w 108"/>
                <a:gd name="T21" fmla="*/ 105 h 105"/>
              </a:gdLst>
              <a:ahLst/>
              <a:cxnLst>
                <a:cxn ang="T12">
                  <a:pos x="T0" y="T1"/>
                </a:cxn>
                <a:cxn ang="T13">
                  <a:pos x="T2" y="T3"/>
                </a:cxn>
                <a:cxn ang="T14">
                  <a:pos x="T4" y="T5"/>
                </a:cxn>
                <a:cxn ang="T15">
                  <a:pos x="T6" y="T7"/>
                </a:cxn>
                <a:cxn ang="T16">
                  <a:pos x="T8" y="T9"/>
                </a:cxn>
                <a:cxn ang="T17">
                  <a:pos x="T10" y="T11"/>
                </a:cxn>
              </a:cxnLst>
              <a:rect l="T18" t="T19" r="T20" b="T21"/>
              <a:pathLst>
                <a:path w="108" h="105">
                  <a:moveTo>
                    <a:pt x="33" y="105"/>
                  </a:moveTo>
                  <a:cubicBezTo>
                    <a:pt x="38" y="96"/>
                    <a:pt x="44" y="88"/>
                    <a:pt x="52" y="81"/>
                  </a:cubicBezTo>
                  <a:cubicBezTo>
                    <a:pt x="68" y="65"/>
                    <a:pt x="87" y="53"/>
                    <a:pt x="108" y="46"/>
                  </a:cubicBezTo>
                  <a:cubicBezTo>
                    <a:pt x="104" y="20"/>
                    <a:pt x="81" y="0"/>
                    <a:pt x="54" y="0"/>
                  </a:cubicBezTo>
                  <a:cubicBezTo>
                    <a:pt x="24" y="0"/>
                    <a:pt x="0" y="25"/>
                    <a:pt x="0" y="55"/>
                  </a:cubicBezTo>
                  <a:cubicBezTo>
                    <a:pt x="0" y="77"/>
                    <a:pt x="13" y="96"/>
                    <a:pt x="33" y="105"/>
                  </a:cubicBez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bevel/>
                </a14:hiddenLine>
              </a:ext>
            </a:extLst>
          </p:spPr>
          <p:txBody>
            <a:bodyPr/>
            <a:lstStyle/>
            <a:p>
              <a:endParaRPr lang="zh-CN" altLang="en-US">
                <a:solidFill>
                  <a:schemeClr val="accent1"/>
                </a:solidFill>
              </a:endParaRPr>
            </a:p>
          </p:txBody>
        </p:sp>
        <p:sp>
          <p:nvSpPr>
            <p:cNvPr id="69" name="矩形 1"/>
            <p:cNvSpPr>
              <a:spLocks noChangeArrowheads="1"/>
            </p:cNvSpPr>
            <p:nvPr/>
          </p:nvSpPr>
          <p:spPr bwMode="auto">
            <a:xfrm>
              <a:off x="1495317" y="3794575"/>
              <a:ext cx="1234440" cy="411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spcBef>
                  <a:spcPct val="0"/>
                </a:spcBef>
              </a:pPr>
              <a:r>
                <a:rPr lang="zh-CN" altLang="en-US" sz="2800" dirty="0">
                  <a:solidFill>
                    <a:srgbClr val="548235"/>
                  </a:solidFill>
                  <a:latin typeface="微软雅黑" panose="020B0503020204020204" pitchFamily="34" charset="-122"/>
                  <a:ea typeface="微软雅黑" panose="020B0503020204020204" pitchFamily="34" charset="-122"/>
                </a:rPr>
                <a:t>用户化</a:t>
              </a:r>
            </a:p>
          </p:txBody>
        </p:sp>
      </p:grpSp>
      <p:sp>
        <p:nvSpPr>
          <p:cNvPr id="70" name="文本框 69"/>
          <p:cNvSpPr txBox="1"/>
          <p:nvPr/>
        </p:nvSpPr>
        <p:spPr>
          <a:xfrm>
            <a:off x="7637780" y="1337310"/>
            <a:ext cx="2906395" cy="72263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sz="2000" dirty="0">
                <a:solidFill>
                  <a:schemeClr val="tx2"/>
                </a:solidFill>
                <a:latin typeface="微软雅黑" panose="020B0503020204020204" pitchFamily="34" charset="-122"/>
                <a:ea typeface="微软雅黑" panose="020B0503020204020204" pitchFamily="34" charset="-122"/>
              </a:rPr>
              <a:t>Agent必须接受和理解不同形式的查询</a:t>
            </a:r>
          </a:p>
        </p:txBody>
      </p:sp>
      <p:sp>
        <p:nvSpPr>
          <p:cNvPr id="71" name="文本框 70"/>
          <p:cNvSpPr txBox="1"/>
          <p:nvPr/>
        </p:nvSpPr>
        <p:spPr>
          <a:xfrm>
            <a:off x="8432165" y="3096895"/>
            <a:ext cx="2906395" cy="102743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sz="2000" dirty="0">
                <a:solidFill>
                  <a:schemeClr val="tx2"/>
                </a:solidFill>
                <a:latin typeface="微软雅黑" panose="020B0503020204020204" pitchFamily="34" charset="-122"/>
                <a:ea typeface="微软雅黑" panose="020B0503020204020204" pitchFamily="34" charset="-122"/>
              </a:rPr>
              <a:t>Agent必须知道“什么时候”和“如何完成”一个目标任务</a:t>
            </a:r>
          </a:p>
        </p:txBody>
      </p:sp>
      <p:sp>
        <p:nvSpPr>
          <p:cNvPr id="72" name="文本框 71"/>
          <p:cNvSpPr txBox="1"/>
          <p:nvPr/>
        </p:nvSpPr>
        <p:spPr>
          <a:xfrm>
            <a:off x="7142480" y="5713095"/>
            <a:ext cx="3896995" cy="41783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sz="2000" dirty="0">
                <a:solidFill>
                  <a:schemeClr val="tx2"/>
                </a:solidFill>
                <a:latin typeface="微软雅黑" panose="020B0503020204020204" pitchFamily="34" charset="-122"/>
                <a:ea typeface="微软雅黑" panose="020B0503020204020204" pitchFamily="34" charset="-122"/>
              </a:rPr>
              <a:t>Agent必须同用户进行合作</a:t>
            </a:r>
          </a:p>
        </p:txBody>
      </p:sp>
      <p:sp>
        <p:nvSpPr>
          <p:cNvPr id="73" name="文本框 72"/>
          <p:cNvSpPr txBox="1"/>
          <p:nvPr/>
        </p:nvSpPr>
        <p:spPr>
          <a:xfrm>
            <a:off x="463550" y="4528820"/>
            <a:ext cx="3565525" cy="41783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sz="2000" dirty="0">
                <a:solidFill>
                  <a:schemeClr val="tx2"/>
                </a:solidFill>
                <a:latin typeface="微软雅黑" panose="020B0503020204020204" pitchFamily="34" charset="-122"/>
                <a:ea typeface="微软雅黑" panose="020B0503020204020204" pitchFamily="34" charset="-122"/>
              </a:rPr>
              <a:t>Agent能够适应不同的用户</a:t>
            </a:r>
          </a:p>
        </p:txBody>
      </p:sp>
      <p:sp>
        <p:nvSpPr>
          <p:cNvPr id="74" name="文本框 73"/>
          <p:cNvSpPr txBox="1"/>
          <p:nvPr/>
        </p:nvSpPr>
        <p:spPr>
          <a:xfrm>
            <a:off x="1347470" y="1050925"/>
            <a:ext cx="3565525" cy="54864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智能Agents技术特点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p:cTn id="7" dur="500" fill="hold"/>
                                        <p:tgtEl>
                                          <p:spTgt spid="40"/>
                                        </p:tgtEl>
                                        <p:attrNameLst>
                                          <p:attrName>ppt_w</p:attrName>
                                        </p:attrNameLst>
                                      </p:cBhvr>
                                      <p:tavLst>
                                        <p:tav tm="0">
                                          <p:val>
                                            <p:fltVal val="0"/>
                                          </p:val>
                                        </p:tav>
                                        <p:tav tm="100000">
                                          <p:val>
                                            <p:strVal val="#ppt_w"/>
                                          </p:val>
                                        </p:tav>
                                      </p:tavLst>
                                    </p:anim>
                                    <p:anim calcmode="lin" valueType="num">
                                      <p:cBhvr>
                                        <p:cTn id="8" dur="500" fill="hold"/>
                                        <p:tgtEl>
                                          <p:spTgt spid="40"/>
                                        </p:tgtEl>
                                        <p:attrNameLst>
                                          <p:attrName>ppt_h</p:attrName>
                                        </p:attrNameLst>
                                      </p:cBhvr>
                                      <p:tavLst>
                                        <p:tav tm="0">
                                          <p:val>
                                            <p:fltVal val="0"/>
                                          </p:val>
                                        </p:tav>
                                        <p:tav tm="100000">
                                          <p:val>
                                            <p:strVal val="#ppt_h"/>
                                          </p:val>
                                        </p:tav>
                                      </p:tavLst>
                                    </p:anim>
                                    <p:animEffect transition="in" filter="fade">
                                      <p:cBhvr>
                                        <p:cTn id="9" dur="500"/>
                                        <p:tgtEl>
                                          <p:spTgt spid="40"/>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41"/>
                                        </p:tgtEl>
                                        <p:attrNameLst>
                                          <p:attrName>style.visibility</p:attrName>
                                        </p:attrNameLst>
                                      </p:cBhvr>
                                      <p:to>
                                        <p:strVal val="visible"/>
                                      </p:to>
                                    </p:set>
                                    <p:anim calcmode="lin" valueType="num">
                                      <p:cBhvr>
                                        <p:cTn id="13" dur="500" fill="hold"/>
                                        <p:tgtEl>
                                          <p:spTgt spid="41"/>
                                        </p:tgtEl>
                                        <p:attrNameLst>
                                          <p:attrName>ppt_w</p:attrName>
                                        </p:attrNameLst>
                                      </p:cBhvr>
                                      <p:tavLst>
                                        <p:tav tm="0">
                                          <p:val>
                                            <p:fltVal val="0"/>
                                          </p:val>
                                        </p:tav>
                                        <p:tav tm="100000">
                                          <p:val>
                                            <p:strVal val="#ppt_w"/>
                                          </p:val>
                                        </p:tav>
                                      </p:tavLst>
                                    </p:anim>
                                    <p:anim calcmode="lin" valueType="num">
                                      <p:cBhvr>
                                        <p:cTn id="14" dur="500" fill="hold"/>
                                        <p:tgtEl>
                                          <p:spTgt spid="41"/>
                                        </p:tgtEl>
                                        <p:attrNameLst>
                                          <p:attrName>ppt_h</p:attrName>
                                        </p:attrNameLst>
                                      </p:cBhvr>
                                      <p:tavLst>
                                        <p:tav tm="0">
                                          <p:val>
                                            <p:fltVal val="0"/>
                                          </p:val>
                                        </p:tav>
                                        <p:tav tm="100000">
                                          <p:val>
                                            <p:strVal val="#ppt_h"/>
                                          </p:val>
                                        </p:tav>
                                      </p:tavLst>
                                    </p:anim>
                                    <p:animEffect transition="in" filter="fade">
                                      <p:cBhvr>
                                        <p:cTn id="15" dur="500"/>
                                        <p:tgtEl>
                                          <p:spTgt spid="41"/>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p:cTn id="19" dur="500" fill="hold"/>
                                        <p:tgtEl>
                                          <p:spTgt spid="42"/>
                                        </p:tgtEl>
                                        <p:attrNameLst>
                                          <p:attrName>ppt_w</p:attrName>
                                        </p:attrNameLst>
                                      </p:cBhvr>
                                      <p:tavLst>
                                        <p:tav tm="0">
                                          <p:val>
                                            <p:fltVal val="0"/>
                                          </p:val>
                                        </p:tav>
                                        <p:tav tm="100000">
                                          <p:val>
                                            <p:strVal val="#ppt_w"/>
                                          </p:val>
                                        </p:tav>
                                      </p:tavLst>
                                    </p:anim>
                                    <p:anim calcmode="lin" valueType="num">
                                      <p:cBhvr>
                                        <p:cTn id="20" dur="500" fill="hold"/>
                                        <p:tgtEl>
                                          <p:spTgt spid="42"/>
                                        </p:tgtEl>
                                        <p:attrNameLst>
                                          <p:attrName>ppt_h</p:attrName>
                                        </p:attrNameLst>
                                      </p:cBhvr>
                                      <p:tavLst>
                                        <p:tav tm="0">
                                          <p:val>
                                            <p:fltVal val="0"/>
                                          </p:val>
                                        </p:tav>
                                        <p:tav tm="100000">
                                          <p:val>
                                            <p:strVal val="#ppt_h"/>
                                          </p:val>
                                        </p:tav>
                                      </p:tavLst>
                                    </p:anim>
                                    <p:animEffect transition="in" filter="fade">
                                      <p:cBhvr>
                                        <p:cTn id="21" dur="500"/>
                                        <p:tgtEl>
                                          <p:spTgt spid="42"/>
                                        </p:tgtEl>
                                      </p:cBhvr>
                                    </p:animEffect>
                                  </p:childTnLst>
                                </p:cTn>
                              </p:par>
                            </p:childTnLst>
                          </p:cTn>
                        </p:par>
                        <p:par>
                          <p:cTn id="22" fill="hold">
                            <p:stCondLst>
                              <p:cond delay="1500"/>
                            </p:stCondLst>
                            <p:childTnLst>
                              <p:par>
                                <p:cTn id="23" presetID="53" presetClass="entr" presetSubtype="16" fill="hold" grpId="0" nodeType="afterEffect">
                                  <p:stCondLst>
                                    <p:cond delay="0"/>
                                  </p:stCondLst>
                                  <p:childTnLst>
                                    <p:set>
                                      <p:cBhvr>
                                        <p:cTn id="24" dur="1" fill="hold">
                                          <p:stCondLst>
                                            <p:cond delay="0"/>
                                          </p:stCondLst>
                                        </p:cTn>
                                        <p:tgtEl>
                                          <p:spTgt spid="43"/>
                                        </p:tgtEl>
                                        <p:attrNameLst>
                                          <p:attrName>style.visibility</p:attrName>
                                        </p:attrNameLst>
                                      </p:cBhvr>
                                      <p:to>
                                        <p:strVal val="visible"/>
                                      </p:to>
                                    </p:set>
                                    <p:anim calcmode="lin" valueType="num">
                                      <p:cBhvr>
                                        <p:cTn id="25" dur="500" fill="hold"/>
                                        <p:tgtEl>
                                          <p:spTgt spid="43"/>
                                        </p:tgtEl>
                                        <p:attrNameLst>
                                          <p:attrName>ppt_w</p:attrName>
                                        </p:attrNameLst>
                                      </p:cBhvr>
                                      <p:tavLst>
                                        <p:tav tm="0">
                                          <p:val>
                                            <p:fltVal val="0"/>
                                          </p:val>
                                        </p:tav>
                                        <p:tav tm="100000">
                                          <p:val>
                                            <p:strVal val="#ppt_w"/>
                                          </p:val>
                                        </p:tav>
                                      </p:tavLst>
                                    </p:anim>
                                    <p:anim calcmode="lin" valueType="num">
                                      <p:cBhvr>
                                        <p:cTn id="26" dur="500" fill="hold"/>
                                        <p:tgtEl>
                                          <p:spTgt spid="43"/>
                                        </p:tgtEl>
                                        <p:attrNameLst>
                                          <p:attrName>ppt_h</p:attrName>
                                        </p:attrNameLst>
                                      </p:cBhvr>
                                      <p:tavLst>
                                        <p:tav tm="0">
                                          <p:val>
                                            <p:fltVal val="0"/>
                                          </p:val>
                                        </p:tav>
                                        <p:tav tm="100000">
                                          <p:val>
                                            <p:strVal val="#ppt_h"/>
                                          </p:val>
                                        </p:tav>
                                      </p:tavLst>
                                    </p:anim>
                                    <p:animEffect transition="in" filter="fade">
                                      <p:cBhvr>
                                        <p:cTn id="27" dur="500"/>
                                        <p:tgtEl>
                                          <p:spTgt spid="43"/>
                                        </p:tgtEl>
                                      </p:cBhvr>
                                    </p:animEffect>
                                  </p:childTnLst>
                                </p:cTn>
                              </p:par>
                            </p:childTnLst>
                          </p:cTn>
                        </p:par>
                        <p:par>
                          <p:cTn id="28" fill="hold">
                            <p:stCondLst>
                              <p:cond delay="2000"/>
                            </p:stCondLst>
                            <p:childTnLst>
                              <p:par>
                                <p:cTn id="29" presetID="53" presetClass="entr" presetSubtype="16" fill="hold" grpId="0" nodeType="after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p:cTn id="31" dur="500" fill="hold"/>
                                        <p:tgtEl>
                                          <p:spTgt spid="44"/>
                                        </p:tgtEl>
                                        <p:attrNameLst>
                                          <p:attrName>ppt_w</p:attrName>
                                        </p:attrNameLst>
                                      </p:cBhvr>
                                      <p:tavLst>
                                        <p:tav tm="0">
                                          <p:val>
                                            <p:fltVal val="0"/>
                                          </p:val>
                                        </p:tav>
                                        <p:tav tm="100000">
                                          <p:val>
                                            <p:strVal val="#ppt_w"/>
                                          </p:val>
                                        </p:tav>
                                      </p:tavLst>
                                    </p:anim>
                                    <p:anim calcmode="lin" valueType="num">
                                      <p:cBhvr>
                                        <p:cTn id="32" dur="500" fill="hold"/>
                                        <p:tgtEl>
                                          <p:spTgt spid="44"/>
                                        </p:tgtEl>
                                        <p:attrNameLst>
                                          <p:attrName>ppt_h</p:attrName>
                                        </p:attrNameLst>
                                      </p:cBhvr>
                                      <p:tavLst>
                                        <p:tav tm="0">
                                          <p:val>
                                            <p:fltVal val="0"/>
                                          </p:val>
                                        </p:tav>
                                        <p:tav tm="100000">
                                          <p:val>
                                            <p:strVal val="#ppt_h"/>
                                          </p:val>
                                        </p:tav>
                                      </p:tavLst>
                                    </p:anim>
                                    <p:animEffect transition="in" filter="fade">
                                      <p:cBhvr>
                                        <p:cTn id="33" dur="500"/>
                                        <p:tgtEl>
                                          <p:spTgt spid="44"/>
                                        </p:tgtEl>
                                      </p:cBhvr>
                                    </p:animEffect>
                                  </p:childTnLst>
                                </p:cTn>
                              </p:par>
                            </p:childTnLst>
                          </p:cTn>
                        </p:par>
                        <p:par>
                          <p:cTn id="34" fill="hold">
                            <p:stCondLst>
                              <p:cond delay="2500"/>
                            </p:stCondLst>
                            <p:childTnLst>
                              <p:par>
                                <p:cTn id="35" presetID="10" presetClass="entr" presetSubtype="0" fill="hold" nodeType="afterEffect">
                                  <p:stCondLst>
                                    <p:cond delay="0"/>
                                  </p:stCondLst>
                                  <p:childTnLst>
                                    <p:set>
                                      <p:cBhvr>
                                        <p:cTn id="36" dur="1" fill="hold">
                                          <p:stCondLst>
                                            <p:cond delay="0"/>
                                          </p:stCondLst>
                                        </p:cTn>
                                        <p:tgtEl>
                                          <p:spTgt spid="45"/>
                                        </p:tgtEl>
                                        <p:attrNameLst>
                                          <p:attrName>style.visibility</p:attrName>
                                        </p:attrNameLst>
                                      </p:cBhvr>
                                      <p:to>
                                        <p:strVal val="visible"/>
                                      </p:to>
                                    </p:set>
                                    <p:animEffect transition="in" filter="fade">
                                      <p:cBhvr>
                                        <p:cTn id="37" dur="500"/>
                                        <p:tgtEl>
                                          <p:spTgt spid="45"/>
                                        </p:tgtEl>
                                      </p:cBhvr>
                                    </p:animEffect>
                                  </p:childTnLst>
                                </p:cTn>
                              </p:par>
                            </p:childTnLst>
                          </p:cTn>
                        </p:par>
                        <p:par>
                          <p:cTn id="38" fill="hold">
                            <p:stCondLst>
                              <p:cond delay="3000"/>
                            </p:stCondLst>
                            <p:childTnLst>
                              <p:par>
                                <p:cTn id="39" presetID="10" presetClass="entr" presetSubtype="0" fill="hold" nodeType="after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childTnLst>
                          </p:cTn>
                        </p:par>
                        <p:par>
                          <p:cTn id="42" fill="hold">
                            <p:stCondLst>
                              <p:cond delay="3500"/>
                            </p:stCondLst>
                            <p:childTnLst>
                              <p:par>
                                <p:cTn id="43" presetID="10" presetClass="entr" presetSubtype="0" fill="hold" nodeType="afterEffect">
                                  <p:stCondLst>
                                    <p:cond delay="0"/>
                                  </p:stCondLst>
                                  <p:childTnLst>
                                    <p:set>
                                      <p:cBhvr>
                                        <p:cTn id="44" dur="1" fill="hold">
                                          <p:stCondLst>
                                            <p:cond delay="0"/>
                                          </p:stCondLst>
                                        </p:cTn>
                                        <p:tgtEl>
                                          <p:spTgt spid="55"/>
                                        </p:tgtEl>
                                        <p:attrNameLst>
                                          <p:attrName>style.visibility</p:attrName>
                                        </p:attrNameLst>
                                      </p:cBhvr>
                                      <p:to>
                                        <p:strVal val="visible"/>
                                      </p:to>
                                    </p:set>
                                    <p:animEffect transition="in" filter="fade">
                                      <p:cBhvr>
                                        <p:cTn id="45" dur="500"/>
                                        <p:tgtEl>
                                          <p:spTgt spid="55"/>
                                        </p:tgtEl>
                                      </p:cBhvr>
                                    </p:animEffect>
                                  </p:childTnLst>
                                </p:cTn>
                              </p:par>
                            </p:childTnLst>
                          </p:cTn>
                        </p:par>
                        <p:par>
                          <p:cTn id="46" fill="hold">
                            <p:stCondLst>
                              <p:cond delay="4000"/>
                            </p:stCondLst>
                            <p:childTnLst>
                              <p:par>
                                <p:cTn id="47" presetID="10" presetClass="entr" presetSubtype="0" fill="hold" nodeType="afterEffect">
                                  <p:stCondLst>
                                    <p:cond delay="0"/>
                                  </p:stCondLst>
                                  <p:childTnLst>
                                    <p:set>
                                      <p:cBhvr>
                                        <p:cTn id="48" dur="1" fill="hold">
                                          <p:stCondLst>
                                            <p:cond delay="0"/>
                                          </p:stCondLst>
                                        </p:cTn>
                                        <p:tgtEl>
                                          <p:spTgt spid="60"/>
                                        </p:tgtEl>
                                        <p:attrNameLst>
                                          <p:attrName>style.visibility</p:attrName>
                                        </p:attrNameLst>
                                      </p:cBhvr>
                                      <p:to>
                                        <p:strVal val="visible"/>
                                      </p:to>
                                    </p:set>
                                    <p:animEffect transition="in" filter="fade">
                                      <p:cBhvr>
                                        <p:cTn id="49" dur="500"/>
                                        <p:tgtEl>
                                          <p:spTgt spid="60"/>
                                        </p:tgtEl>
                                      </p:cBhvr>
                                    </p:animEffect>
                                  </p:childTnLst>
                                </p:cTn>
                              </p:par>
                            </p:childTnLst>
                          </p:cTn>
                        </p:par>
                        <p:par>
                          <p:cTn id="50" fill="hold">
                            <p:stCondLst>
                              <p:cond delay="4500"/>
                            </p:stCondLst>
                            <p:childTnLst>
                              <p:par>
                                <p:cTn id="51" presetID="10" presetClass="entr" presetSubtype="0" fill="hold" nodeType="after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fade">
                                      <p:cBhvr>
                                        <p:cTn id="53"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bldLvl="0" animBg="1"/>
      <p:bldP spid="41" grpId="0" bldLvl="0" animBg="1"/>
      <p:bldP spid="42" grpId="0" bldLvl="0" animBg="1"/>
      <p:bldP spid="43" grpId="0" bldLvl="0" animBg="1"/>
      <p:bldP spid="44"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文本框 182"/>
          <p:cNvSpPr txBox="1"/>
          <p:nvPr/>
        </p:nvSpPr>
        <p:spPr>
          <a:xfrm>
            <a:off x="3234055" y="1760855"/>
            <a:ext cx="5798185" cy="41783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sz="2000" dirty="0">
                <a:solidFill>
                  <a:schemeClr val="tx2"/>
                </a:solidFill>
                <a:latin typeface="微软雅黑" panose="020B0503020204020204" pitchFamily="34" charset="-122"/>
                <a:ea typeface="微软雅黑" panose="020B0503020204020204" pitchFamily="34" charset="-122"/>
              </a:rPr>
              <a:t>核心是知识库的建立，建立过程一般需要三个表</a:t>
            </a:r>
          </a:p>
        </p:txBody>
      </p:sp>
      <p:sp>
        <p:nvSpPr>
          <p:cNvPr id="196" name="文本框 4"/>
          <p:cNvSpPr>
            <a:spLocks noChangeArrowheads="1"/>
          </p:cNvSpPr>
          <p:nvPr/>
        </p:nvSpPr>
        <p:spPr bwMode="auto">
          <a:xfrm>
            <a:off x="1494155" y="260350"/>
            <a:ext cx="10420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基于多Agents的过滤系统</a:t>
            </a:r>
          </a:p>
        </p:txBody>
      </p:sp>
      <p:sp>
        <p:nvSpPr>
          <p:cNvPr id="197"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pic>
        <p:nvPicPr>
          <p:cNvPr id="16" name="Picture 2" descr="C:\Users\Administrator\Desktop\25p1ckfib9.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4" name="文本框 73"/>
          <p:cNvSpPr txBox="1"/>
          <p:nvPr/>
        </p:nvSpPr>
        <p:spPr>
          <a:xfrm>
            <a:off x="1347470" y="1050925"/>
            <a:ext cx="7641590" cy="54864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多Agents智能过滤系统中知识库的建立</a:t>
            </a:r>
          </a:p>
        </p:txBody>
      </p:sp>
      <p:grpSp>
        <p:nvGrpSpPr>
          <p:cNvPr id="8" name="组合 7"/>
          <p:cNvGrpSpPr/>
          <p:nvPr/>
        </p:nvGrpSpPr>
        <p:grpSpPr>
          <a:xfrm rot="10800000">
            <a:off x="304164" y="2178685"/>
            <a:ext cx="10778490" cy="4592320"/>
            <a:chOff x="-242379" y="803187"/>
            <a:chExt cx="10400906" cy="3952176"/>
          </a:xfrm>
        </p:grpSpPr>
        <p:sp>
          <p:nvSpPr>
            <p:cNvPr id="9" name="Freeform 138"/>
            <p:cNvSpPr/>
            <p:nvPr/>
          </p:nvSpPr>
          <p:spPr bwMode="auto">
            <a:xfrm>
              <a:off x="4419041" y="803187"/>
              <a:ext cx="229490" cy="883605"/>
            </a:xfrm>
            <a:custGeom>
              <a:avLst/>
              <a:gdLst>
                <a:gd name="T0" fmla="*/ 161 w 161"/>
                <a:gd name="T1" fmla="*/ 438 h 619"/>
                <a:gd name="T2" fmla="*/ 161 w 161"/>
                <a:gd name="T3" fmla="*/ 51 h 619"/>
                <a:gd name="T4" fmla="*/ 110 w 161"/>
                <a:gd name="T5" fmla="*/ 0 h 619"/>
                <a:gd name="T6" fmla="*/ 51 w 161"/>
                <a:gd name="T7" fmla="*/ 0 h 619"/>
                <a:gd name="T8" fmla="*/ 0 w 161"/>
                <a:gd name="T9" fmla="*/ 51 h 619"/>
                <a:gd name="T10" fmla="*/ 0 w 161"/>
                <a:gd name="T11" fmla="*/ 619 h 619"/>
                <a:gd name="T12" fmla="*/ 161 w 161"/>
                <a:gd name="T13" fmla="*/ 438 h 619"/>
              </a:gdLst>
              <a:ahLst/>
              <a:cxnLst>
                <a:cxn ang="0">
                  <a:pos x="T0" y="T1"/>
                </a:cxn>
                <a:cxn ang="0">
                  <a:pos x="T2" y="T3"/>
                </a:cxn>
                <a:cxn ang="0">
                  <a:pos x="T4" y="T5"/>
                </a:cxn>
                <a:cxn ang="0">
                  <a:pos x="T6" y="T7"/>
                </a:cxn>
                <a:cxn ang="0">
                  <a:pos x="T8" y="T9"/>
                </a:cxn>
                <a:cxn ang="0">
                  <a:pos x="T10" y="T11"/>
                </a:cxn>
                <a:cxn ang="0">
                  <a:pos x="T12" y="T13"/>
                </a:cxn>
              </a:cxnLst>
              <a:rect l="0" t="0" r="r" b="b"/>
              <a:pathLst>
                <a:path w="161" h="619">
                  <a:moveTo>
                    <a:pt x="161" y="438"/>
                  </a:moveTo>
                  <a:cubicBezTo>
                    <a:pt x="161" y="51"/>
                    <a:pt x="161" y="51"/>
                    <a:pt x="161" y="51"/>
                  </a:cubicBezTo>
                  <a:cubicBezTo>
                    <a:pt x="161" y="23"/>
                    <a:pt x="138" y="0"/>
                    <a:pt x="110" y="0"/>
                  </a:cubicBezTo>
                  <a:cubicBezTo>
                    <a:pt x="51" y="0"/>
                    <a:pt x="51" y="0"/>
                    <a:pt x="51" y="0"/>
                  </a:cubicBezTo>
                  <a:cubicBezTo>
                    <a:pt x="23" y="0"/>
                    <a:pt x="0" y="23"/>
                    <a:pt x="0" y="51"/>
                  </a:cubicBezTo>
                  <a:cubicBezTo>
                    <a:pt x="0" y="619"/>
                    <a:pt x="0" y="619"/>
                    <a:pt x="0" y="619"/>
                  </a:cubicBezTo>
                  <a:cubicBezTo>
                    <a:pt x="9" y="561"/>
                    <a:pt x="53" y="461"/>
                    <a:pt x="161" y="438"/>
                  </a:cubicBezTo>
                  <a:close/>
                </a:path>
              </a:pathLst>
            </a:custGeom>
            <a:solidFill>
              <a:schemeClr val="bg1"/>
            </a:solidFill>
            <a:ln>
              <a:noFill/>
            </a:ln>
          </p:spPr>
          <p:txBody>
            <a:bodyPr/>
            <a:lstStyle/>
            <a:p>
              <a:endParaRPr lang="zh-CN" altLang="en-US" sz="1600">
                <a:solidFill>
                  <a:srgbClr val="080808"/>
                </a:solidFill>
              </a:endParaRPr>
            </a:p>
          </p:txBody>
        </p:sp>
        <p:sp>
          <p:nvSpPr>
            <p:cNvPr id="10" name="Freeform 140"/>
            <p:cNvSpPr/>
            <p:nvPr/>
          </p:nvSpPr>
          <p:spPr bwMode="auto">
            <a:xfrm>
              <a:off x="4419041" y="3514468"/>
              <a:ext cx="1500618" cy="1240895"/>
            </a:xfrm>
            <a:custGeom>
              <a:avLst/>
              <a:gdLst>
                <a:gd name="T0" fmla="*/ 1004 w 1051"/>
                <a:gd name="T1" fmla="*/ 0 h 869"/>
                <a:gd name="T2" fmla="*/ 218 w 1051"/>
                <a:gd name="T3" fmla="*/ 0 h 869"/>
                <a:gd name="T4" fmla="*/ 161 w 1051"/>
                <a:gd name="T5" fmla="*/ 5 h 869"/>
                <a:gd name="T6" fmla="*/ 0 w 1051"/>
                <a:gd name="T7" fmla="*/ 186 h 869"/>
                <a:gd name="T8" fmla="*/ 0 w 1051"/>
                <a:gd name="T9" fmla="*/ 201 h 869"/>
                <a:gd name="T10" fmla="*/ 0 w 1051"/>
                <a:gd name="T11" fmla="*/ 818 h 869"/>
                <a:gd name="T12" fmla="*/ 51 w 1051"/>
                <a:gd name="T13" fmla="*/ 869 h 869"/>
                <a:gd name="T14" fmla="*/ 110 w 1051"/>
                <a:gd name="T15" fmla="*/ 869 h 869"/>
                <a:gd name="T16" fmla="*/ 161 w 1051"/>
                <a:gd name="T17" fmla="*/ 818 h 869"/>
                <a:gd name="T18" fmla="*/ 161 w 1051"/>
                <a:gd name="T19" fmla="*/ 101 h 869"/>
                <a:gd name="T20" fmla="*/ 214 w 1051"/>
                <a:gd name="T21" fmla="*/ 92 h 869"/>
                <a:gd name="T22" fmla="*/ 1005 w 1051"/>
                <a:gd name="T23" fmla="*/ 92 h 869"/>
                <a:gd name="T24" fmla="*/ 1051 w 1051"/>
                <a:gd name="T25" fmla="*/ 46 h 869"/>
                <a:gd name="T26" fmla="*/ 1004 w 1051"/>
                <a:gd name="T27" fmla="*/ 0 h 8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51" h="869">
                  <a:moveTo>
                    <a:pt x="1004" y="0"/>
                  </a:moveTo>
                  <a:cubicBezTo>
                    <a:pt x="998" y="1"/>
                    <a:pt x="364" y="6"/>
                    <a:pt x="218" y="0"/>
                  </a:cubicBezTo>
                  <a:cubicBezTo>
                    <a:pt x="197" y="0"/>
                    <a:pt x="178" y="2"/>
                    <a:pt x="161" y="5"/>
                  </a:cubicBezTo>
                  <a:cubicBezTo>
                    <a:pt x="53" y="28"/>
                    <a:pt x="9" y="127"/>
                    <a:pt x="0" y="186"/>
                  </a:cubicBezTo>
                  <a:cubicBezTo>
                    <a:pt x="0" y="201"/>
                    <a:pt x="0" y="201"/>
                    <a:pt x="0" y="201"/>
                  </a:cubicBezTo>
                  <a:cubicBezTo>
                    <a:pt x="0" y="818"/>
                    <a:pt x="0" y="818"/>
                    <a:pt x="0" y="818"/>
                  </a:cubicBezTo>
                  <a:cubicBezTo>
                    <a:pt x="0" y="846"/>
                    <a:pt x="23" y="869"/>
                    <a:pt x="51" y="869"/>
                  </a:cubicBezTo>
                  <a:cubicBezTo>
                    <a:pt x="110" y="869"/>
                    <a:pt x="110" y="869"/>
                    <a:pt x="110" y="869"/>
                  </a:cubicBezTo>
                  <a:cubicBezTo>
                    <a:pt x="138" y="869"/>
                    <a:pt x="161" y="846"/>
                    <a:pt x="161" y="818"/>
                  </a:cubicBezTo>
                  <a:cubicBezTo>
                    <a:pt x="161" y="101"/>
                    <a:pt x="161" y="101"/>
                    <a:pt x="161" y="101"/>
                  </a:cubicBezTo>
                  <a:cubicBezTo>
                    <a:pt x="176" y="95"/>
                    <a:pt x="193" y="92"/>
                    <a:pt x="214" y="92"/>
                  </a:cubicBezTo>
                  <a:cubicBezTo>
                    <a:pt x="363" y="98"/>
                    <a:pt x="979" y="93"/>
                    <a:pt x="1005" y="92"/>
                  </a:cubicBezTo>
                  <a:cubicBezTo>
                    <a:pt x="1030" y="92"/>
                    <a:pt x="1051" y="71"/>
                    <a:pt x="1051" y="46"/>
                  </a:cubicBezTo>
                  <a:cubicBezTo>
                    <a:pt x="1050" y="21"/>
                    <a:pt x="1030" y="1"/>
                    <a:pt x="1004" y="0"/>
                  </a:cubicBezTo>
                  <a:close/>
                </a:path>
              </a:pathLst>
            </a:custGeom>
            <a:solidFill>
              <a:srgbClr val="0070C0"/>
            </a:solidFill>
            <a:ln>
              <a:noFill/>
            </a:ln>
          </p:spPr>
          <p:txBody>
            <a:bodyPr/>
            <a:lstStyle/>
            <a:p>
              <a:endParaRPr lang="zh-CN" altLang="en-US" sz="1600">
                <a:solidFill>
                  <a:srgbClr val="080808"/>
                </a:solidFill>
              </a:endParaRPr>
            </a:p>
          </p:txBody>
        </p:sp>
        <p:sp>
          <p:nvSpPr>
            <p:cNvPr id="11" name="Freeform 141"/>
            <p:cNvSpPr/>
            <p:nvPr/>
          </p:nvSpPr>
          <p:spPr bwMode="auto">
            <a:xfrm>
              <a:off x="4502867" y="2839739"/>
              <a:ext cx="1374" cy="20613"/>
            </a:xfrm>
            <a:custGeom>
              <a:avLst/>
              <a:gdLst>
                <a:gd name="T0" fmla="*/ 1 w 1"/>
                <a:gd name="T1" fmla="*/ 2 h 15"/>
                <a:gd name="T2" fmla="*/ 0 w 1"/>
                <a:gd name="T3" fmla="*/ 0 h 15"/>
                <a:gd name="T4" fmla="*/ 0 w 1"/>
                <a:gd name="T5" fmla="*/ 15 h 15"/>
                <a:gd name="T6" fmla="*/ 1 w 1"/>
                <a:gd name="T7" fmla="*/ 2 h 15"/>
              </a:gdLst>
              <a:ahLst/>
              <a:cxnLst>
                <a:cxn ang="0">
                  <a:pos x="T0" y="T1"/>
                </a:cxn>
                <a:cxn ang="0">
                  <a:pos x="T2" y="T3"/>
                </a:cxn>
                <a:cxn ang="0">
                  <a:pos x="T4" y="T5"/>
                </a:cxn>
                <a:cxn ang="0">
                  <a:pos x="T6" y="T7"/>
                </a:cxn>
              </a:cxnLst>
              <a:rect l="0" t="0" r="r" b="b"/>
              <a:pathLst>
                <a:path w="1" h="15">
                  <a:moveTo>
                    <a:pt x="1" y="2"/>
                  </a:moveTo>
                  <a:cubicBezTo>
                    <a:pt x="0" y="1"/>
                    <a:pt x="0" y="0"/>
                    <a:pt x="0" y="0"/>
                  </a:cubicBezTo>
                  <a:cubicBezTo>
                    <a:pt x="0" y="15"/>
                    <a:pt x="0" y="15"/>
                    <a:pt x="0" y="15"/>
                  </a:cubicBezTo>
                  <a:cubicBezTo>
                    <a:pt x="1" y="11"/>
                    <a:pt x="1" y="6"/>
                    <a:pt x="1" y="2"/>
                  </a:cubicBezTo>
                  <a:close/>
                </a:path>
              </a:pathLst>
            </a:custGeom>
            <a:solidFill>
              <a:srgbClr val="FFDE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80808"/>
                </a:solidFill>
              </a:endParaRPr>
            </a:p>
          </p:txBody>
        </p:sp>
        <p:sp>
          <p:nvSpPr>
            <p:cNvPr id="12" name="Freeform 142"/>
            <p:cNvSpPr/>
            <p:nvPr/>
          </p:nvSpPr>
          <p:spPr bwMode="auto">
            <a:xfrm>
              <a:off x="3149288" y="2529172"/>
              <a:ext cx="1499243" cy="1250515"/>
            </a:xfrm>
            <a:custGeom>
              <a:avLst/>
              <a:gdLst>
                <a:gd name="T0" fmla="*/ 889 w 1050"/>
                <a:gd name="T1" fmla="*/ 6 h 876"/>
                <a:gd name="T2" fmla="*/ 833 w 1050"/>
                <a:gd name="T3" fmla="*/ 1 h 876"/>
                <a:gd name="T4" fmla="*/ 46 w 1050"/>
                <a:gd name="T5" fmla="*/ 1 h 876"/>
                <a:gd name="T6" fmla="*/ 0 w 1050"/>
                <a:gd name="T7" fmla="*/ 47 h 876"/>
                <a:gd name="T8" fmla="*/ 46 w 1050"/>
                <a:gd name="T9" fmla="*/ 93 h 876"/>
                <a:gd name="T10" fmla="*/ 836 w 1050"/>
                <a:gd name="T11" fmla="*/ 93 h 876"/>
                <a:gd name="T12" fmla="*/ 889 w 1050"/>
                <a:gd name="T13" fmla="*/ 102 h 876"/>
                <a:gd name="T14" fmla="*/ 889 w 1050"/>
                <a:gd name="T15" fmla="*/ 876 h 876"/>
                <a:gd name="T16" fmla="*/ 1050 w 1050"/>
                <a:gd name="T17" fmla="*/ 695 h 876"/>
                <a:gd name="T18" fmla="*/ 1050 w 1050"/>
                <a:gd name="T19" fmla="*/ 202 h 876"/>
                <a:gd name="T20" fmla="*/ 1050 w 1050"/>
                <a:gd name="T21" fmla="*/ 186 h 876"/>
                <a:gd name="T22" fmla="*/ 889 w 1050"/>
                <a:gd name="T23" fmla="*/ 6 h 8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0" h="876">
                  <a:moveTo>
                    <a:pt x="889" y="6"/>
                  </a:moveTo>
                  <a:cubicBezTo>
                    <a:pt x="872" y="2"/>
                    <a:pt x="853" y="0"/>
                    <a:pt x="833" y="1"/>
                  </a:cubicBezTo>
                  <a:cubicBezTo>
                    <a:pt x="687" y="6"/>
                    <a:pt x="53" y="1"/>
                    <a:pt x="46" y="1"/>
                  </a:cubicBezTo>
                  <a:cubicBezTo>
                    <a:pt x="21" y="1"/>
                    <a:pt x="0" y="21"/>
                    <a:pt x="0" y="47"/>
                  </a:cubicBezTo>
                  <a:cubicBezTo>
                    <a:pt x="0" y="72"/>
                    <a:pt x="20" y="93"/>
                    <a:pt x="46" y="93"/>
                  </a:cubicBezTo>
                  <a:cubicBezTo>
                    <a:pt x="72" y="93"/>
                    <a:pt x="688" y="98"/>
                    <a:pt x="836" y="93"/>
                  </a:cubicBezTo>
                  <a:cubicBezTo>
                    <a:pt x="857" y="92"/>
                    <a:pt x="875" y="96"/>
                    <a:pt x="889" y="102"/>
                  </a:cubicBezTo>
                  <a:cubicBezTo>
                    <a:pt x="889" y="876"/>
                    <a:pt x="889" y="876"/>
                    <a:pt x="889" y="876"/>
                  </a:cubicBezTo>
                  <a:cubicBezTo>
                    <a:pt x="898" y="817"/>
                    <a:pt x="942" y="718"/>
                    <a:pt x="1050" y="695"/>
                  </a:cubicBezTo>
                  <a:cubicBezTo>
                    <a:pt x="1050" y="202"/>
                    <a:pt x="1050" y="202"/>
                    <a:pt x="1050" y="202"/>
                  </a:cubicBezTo>
                  <a:cubicBezTo>
                    <a:pt x="1050" y="186"/>
                    <a:pt x="1050" y="186"/>
                    <a:pt x="1050" y="186"/>
                  </a:cubicBezTo>
                  <a:cubicBezTo>
                    <a:pt x="1041" y="128"/>
                    <a:pt x="997" y="29"/>
                    <a:pt x="889" y="6"/>
                  </a:cubicBezTo>
                  <a:close/>
                </a:path>
              </a:pathLst>
            </a:custGeom>
            <a:solidFill>
              <a:srgbClr val="0070C0"/>
            </a:solidFill>
            <a:ln>
              <a:noFill/>
            </a:ln>
          </p:spPr>
          <p:txBody>
            <a:bodyPr/>
            <a:lstStyle/>
            <a:p>
              <a:endParaRPr lang="zh-CN" altLang="en-US" sz="1600">
                <a:solidFill>
                  <a:srgbClr val="080808"/>
                </a:solidFill>
              </a:endParaRPr>
            </a:p>
          </p:txBody>
        </p:sp>
        <p:sp>
          <p:nvSpPr>
            <p:cNvPr id="13" name="Freeform 143"/>
            <p:cNvSpPr/>
            <p:nvPr/>
          </p:nvSpPr>
          <p:spPr bwMode="auto">
            <a:xfrm>
              <a:off x="4419041" y="1420199"/>
              <a:ext cx="1500618" cy="1374192"/>
            </a:xfrm>
            <a:custGeom>
              <a:avLst/>
              <a:gdLst>
                <a:gd name="T0" fmla="*/ 1004 w 1051"/>
                <a:gd name="T1" fmla="*/ 1 h 963"/>
                <a:gd name="T2" fmla="*/ 218 w 1051"/>
                <a:gd name="T3" fmla="*/ 1 h 963"/>
                <a:gd name="T4" fmla="*/ 161 w 1051"/>
                <a:gd name="T5" fmla="*/ 6 h 963"/>
                <a:gd name="T6" fmla="*/ 0 w 1051"/>
                <a:gd name="T7" fmla="*/ 187 h 963"/>
                <a:gd name="T8" fmla="*/ 0 w 1051"/>
                <a:gd name="T9" fmla="*/ 201 h 963"/>
                <a:gd name="T10" fmla="*/ 0 w 1051"/>
                <a:gd name="T11" fmla="*/ 783 h 963"/>
                <a:gd name="T12" fmla="*/ 161 w 1051"/>
                <a:gd name="T13" fmla="*/ 963 h 963"/>
                <a:gd name="T14" fmla="*/ 161 w 1051"/>
                <a:gd name="T15" fmla="*/ 102 h 963"/>
                <a:gd name="T16" fmla="*/ 214 w 1051"/>
                <a:gd name="T17" fmla="*/ 93 h 963"/>
                <a:gd name="T18" fmla="*/ 1005 w 1051"/>
                <a:gd name="T19" fmla="*/ 93 h 963"/>
                <a:gd name="T20" fmla="*/ 1051 w 1051"/>
                <a:gd name="T21" fmla="*/ 46 h 963"/>
                <a:gd name="T22" fmla="*/ 1004 w 1051"/>
                <a:gd name="T23" fmla="*/ 1 h 9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51" h="963">
                  <a:moveTo>
                    <a:pt x="1004" y="1"/>
                  </a:moveTo>
                  <a:cubicBezTo>
                    <a:pt x="998" y="1"/>
                    <a:pt x="364" y="6"/>
                    <a:pt x="218" y="1"/>
                  </a:cubicBezTo>
                  <a:cubicBezTo>
                    <a:pt x="197" y="0"/>
                    <a:pt x="178" y="2"/>
                    <a:pt x="161" y="6"/>
                  </a:cubicBezTo>
                  <a:cubicBezTo>
                    <a:pt x="53" y="29"/>
                    <a:pt x="9" y="129"/>
                    <a:pt x="0" y="187"/>
                  </a:cubicBezTo>
                  <a:cubicBezTo>
                    <a:pt x="0" y="201"/>
                    <a:pt x="0" y="201"/>
                    <a:pt x="0" y="201"/>
                  </a:cubicBezTo>
                  <a:cubicBezTo>
                    <a:pt x="0" y="783"/>
                    <a:pt x="0" y="783"/>
                    <a:pt x="0" y="783"/>
                  </a:cubicBezTo>
                  <a:cubicBezTo>
                    <a:pt x="108" y="806"/>
                    <a:pt x="152" y="905"/>
                    <a:pt x="161" y="963"/>
                  </a:cubicBezTo>
                  <a:cubicBezTo>
                    <a:pt x="161" y="102"/>
                    <a:pt x="161" y="102"/>
                    <a:pt x="161" y="102"/>
                  </a:cubicBezTo>
                  <a:cubicBezTo>
                    <a:pt x="176" y="96"/>
                    <a:pt x="193" y="92"/>
                    <a:pt x="214" y="93"/>
                  </a:cubicBezTo>
                  <a:cubicBezTo>
                    <a:pt x="363" y="98"/>
                    <a:pt x="979" y="93"/>
                    <a:pt x="1005" y="93"/>
                  </a:cubicBezTo>
                  <a:cubicBezTo>
                    <a:pt x="1031" y="93"/>
                    <a:pt x="1051" y="72"/>
                    <a:pt x="1051" y="46"/>
                  </a:cubicBezTo>
                  <a:cubicBezTo>
                    <a:pt x="1051" y="21"/>
                    <a:pt x="1030" y="1"/>
                    <a:pt x="1004" y="1"/>
                  </a:cubicBezTo>
                  <a:close/>
                </a:path>
              </a:pathLst>
            </a:custGeom>
            <a:solidFill>
              <a:srgbClr val="0070C0"/>
            </a:solidFill>
            <a:ln>
              <a:noFill/>
            </a:ln>
          </p:spPr>
          <p:txBody>
            <a:bodyPr/>
            <a:lstStyle/>
            <a:p>
              <a:endParaRPr lang="zh-CN" altLang="en-US" sz="1600">
                <a:solidFill>
                  <a:srgbClr val="080808"/>
                </a:solidFill>
              </a:endParaRPr>
            </a:p>
          </p:txBody>
        </p:sp>
        <p:sp>
          <p:nvSpPr>
            <p:cNvPr id="18" name="TextBox 101"/>
            <p:cNvSpPr txBox="1"/>
            <p:nvPr/>
          </p:nvSpPr>
          <p:spPr bwMode="auto">
            <a:xfrm rot="10800000">
              <a:off x="6345350" y="3368385"/>
              <a:ext cx="2159349" cy="621899"/>
            </a:xfrm>
            <a:prstGeom prst="rect">
              <a:avLst/>
            </a:prstGeom>
            <a:noFill/>
          </p:spPr>
          <p:txBody>
            <a:bodyPr wrap="square">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000" dirty="0">
                  <a:solidFill>
                    <a:schemeClr val="accent1">
                      <a:lumMod val="75000"/>
                    </a:schemeClr>
                  </a:solidFill>
                </a:rPr>
                <a:t>主题词、相关词和过滤词表</a:t>
              </a:r>
            </a:p>
          </p:txBody>
        </p:sp>
        <p:sp>
          <p:nvSpPr>
            <p:cNvPr id="20" name="椭圆 19"/>
            <p:cNvSpPr/>
            <p:nvPr/>
          </p:nvSpPr>
          <p:spPr>
            <a:xfrm>
              <a:off x="5590452" y="3300820"/>
              <a:ext cx="536130" cy="536130"/>
            </a:xfrm>
            <a:prstGeom prst="ellipse">
              <a:avLst/>
            </a:prstGeom>
            <a:solidFill>
              <a:srgbClr val="0070C0"/>
            </a:solidFill>
            <a:ln>
              <a:solidFill>
                <a:schemeClr val="tx2"/>
              </a:solidFill>
            </a:ln>
          </p:spPr>
          <p:txBody>
            <a:bodyPr/>
            <a:lstStyle/>
            <a:p>
              <a:endParaRPr lang="zh-CN" altLang="en-US" sz="1600">
                <a:solidFill>
                  <a:srgbClr val="080808"/>
                </a:solidFill>
              </a:endParaRPr>
            </a:p>
          </p:txBody>
        </p:sp>
        <p:sp>
          <p:nvSpPr>
            <p:cNvPr id="21" name="椭圆 20"/>
            <p:cNvSpPr/>
            <p:nvPr/>
          </p:nvSpPr>
          <p:spPr>
            <a:xfrm>
              <a:off x="5590452" y="1230720"/>
              <a:ext cx="536130" cy="536130"/>
            </a:xfrm>
            <a:prstGeom prst="ellipse">
              <a:avLst/>
            </a:prstGeom>
            <a:solidFill>
              <a:srgbClr val="0070C0"/>
            </a:solidFill>
            <a:ln>
              <a:noFill/>
            </a:ln>
          </p:spPr>
          <p:txBody>
            <a:bodyPr/>
            <a:lstStyle/>
            <a:p>
              <a:endParaRPr lang="zh-CN" altLang="en-US" sz="1600">
                <a:solidFill>
                  <a:srgbClr val="080808"/>
                </a:solidFill>
              </a:endParaRPr>
            </a:p>
          </p:txBody>
        </p:sp>
        <p:sp>
          <p:nvSpPr>
            <p:cNvPr id="22" name="椭圆 21"/>
            <p:cNvSpPr/>
            <p:nvPr/>
          </p:nvSpPr>
          <p:spPr>
            <a:xfrm>
              <a:off x="2881223" y="2324222"/>
              <a:ext cx="536130" cy="536130"/>
            </a:xfrm>
            <a:prstGeom prst="ellipse">
              <a:avLst/>
            </a:prstGeom>
            <a:solidFill>
              <a:srgbClr val="0070C0"/>
            </a:solidFill>
            <a:ln>
              <a:noFill/>
            </a:ln>
          </p:spPr>
          <p:txBody>
            <a:bodyPr/>
            <a:lstStyle/>
            <a:p>
              <a:endParaRPr lang="zh-CN" altLang="en-US" sz="1600">
                <a:solidFill>
                  <a:srgbClr val="080808"/>
                </a:solidFill>
              </a:endParaRPr>
            </a:p>
          </p:txBody>
        </p:sp>
        <p:sp>
          <p:nvSpPr>
            <p:cNvPr id="26" name="TextBox 109"/>
            <p:cNvSpPr txBox="1"/>
            <p:nvPr/>
          </p:nvSpPr>
          <p:spPr bwMode="auto">
            <a:xfrm>
              <a:off x="3305969" y="892281"/>
              <a:ext cx="1159292" cy="303299"/>
            </a:xfrm>
            <a:prstGeom prst="rect">
              <a:avLst/>
            </a:prstGeom>
            <a:noFill/>
          </p:spPr>
          <p:txBody>
            <a:bodyPr wrap="square">
              <a:spAutoFit/>
            </a:bodyPr>
            <a:lstStyle>
              <a:defPPr>
                <a:defRPr lang="zh-CN"/>
              </a:defPPr>
              <a:lvl1pPr algn="ctr" fontAlgn="auto">
                <a:spcBef>
                  <a:spcPts val="0"/>
                </a:spcBef>
                <a:spcAft>
                  <a:spcPts val="0"/>
                </a:spcAft>
                <a:defRPr sz="1600" spc="300">
                  <a:solidFill>
                    <a:srgbClr val="284848"/>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dirty="0">
                  <a:solidFill>
                    <a:schemeClr val="bg1"/>
                  </a:solidFill>
                </a:rPr>
                <a:t>添加标题</a:t>
              </a:r>
            </a:p>
          </p:txBody>
        </p:sp>
        <p:sp>
          <p:nvSpPr>
            <p:cNvPr id="3" name="TextBox 101"/>
            <p:cNvSpPr txBox="1"/>
            <p:nvPr/>
          </p:nvSpPr>
          <p:spPr bwMode="auto">
            <a:xfrm rot="10800000">
              <a:off x="228217" y="3008798"/>
              <a:ext cx="2527002" cy="359587"/>
            </a:xfrm>
            <a:prstGeom prst="rect">
              <a:avLst/>
            </a:prstGeom>
            <a:noFill/>
          </p:spPr>
          <p:txBody>
            <a:bodyPr wrap="square">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000" dirty="0">
                  <a:solidFill>
                    <a:schemeClr val="accent1">
                      <a:lumMod val="75000"/>
                    </a:schemeClr>
                  </a:solidFill>
                </a:rPr>
                <a:t>用户个性化文件表</a:t>
              </a:r>
            </a:p>
          </p:txBody>
        </p:sp>
        <p:sp>
          <p:nvSpPr>
            <p:cNvPr id="4" name="TextBox 101"/>
            <p:cNvSpPr txBox="1"/>
            <p:nvPr/>
          </p:nvSpPr>
          <p:spPr bwMode="auto">
            <a:xfrm rot="10800000">
              <a:off x="6243021" y="1229991"/>
              <a:ext cx="2261679" cy="621899"/>
            </a:xfrm>
            <a:prstGeom prst="rect">
              <a:avLst/>
            </a:prstGeom>
            <a:noFill/>
          </p:spPr>
          <p:txBody>
            <a:bodyPr wrap="square">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r>
                <a:rPr lang="zh-CN" altLang="en-US" sz="2000" dirty="0">
                  <a:solidFill>
                    <a:schemeClr val="accent1">
                      <a:lumMod val="75000"/>
                    </a:schemeClr>
                  </a:solidFill>
                </a:rPr>
                <a:t>检索结果数据表（WWW资源表）</a:t>
              </a:r>
            </a:p>
          </p:txBody>
        </p:sp>
        <p:sp>
          <p:nvSpPr>
            <p:cNvPr id="5" name="TextBox 101"/>
            <p:cNvSpPr txBox="1"/>
            <p:nvPr/>
          </p:nvSpPr>
          <p:spPr bwMode="auto">
            <a:xfrm rot="10800000">
              <a:off x="5507103" y="2565052"/>
              <a:ext cx="2997598" cy="803332"/>
            </a:xfrm>
            <a:prstGeom prst="rect">
              <a:avLst/>
            </a:prstGeom>
            <a:noFill/>
          </p:spPr>
          <p:txBody>
            <a:bodyPr wrap="square">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zh-CN" altLang="en-US" sz="1800" dirty="0">
                  <a:solidFill>
                    <a:schemeClr val="tx2"/>
                  </a:solidFill>
                </a:rPr>
                <a:t>采用关联词典优点：</a:t>
              </a:r>
            </a:p>
            <a:p>
              <a:pPr algn="l"/>
              <a:r>
                <a:rPr lang="zh-CN" altLang="en-US" sz="1800" dirty="0">
                  <a:solidFill>
                    <a:schemeClr val="tx2"/>
                  </a:solidFill>
                </a:rPr>
                <a:t>用户界面友好</a:t>
              </a:r>
            </a:p>
            <a:p>
              <a:pPr algn="l"/>
              <a:r>
                <a:rPr lang="zh-CN" altLang="en-US" sz="1800" dirty="0">
                  <a:solidFill>
                    <a:schemeClr val="tx2"/>
                  </a:solidFill>
                </a:rPr>
                <a:t>满足个性化查询</a:t>
              </a:r>
            </a:p>
          </p:txBody>
        </p:sp>
        <p:sp>
          <p:nvSpPr>
            <p:cNvPr id="6" name="TextBox 101"/>
            <p:cNvSpPr txBox="1"/>
            <p:nvPr/>
          </p:nvSpPr>
          <p:spPr bwMode="auto">
            <a:xfrm rot="10800000">
              <a:off x="-242379" y="1563893"/>
              <a:ext cx="2997598" cy="1275495"/>
            </a:xfrm>
            <a:prstGeom prst="rect">
              <a:avLst/>
            </a:prstGeom>
            <a:noFill/>
          </p:spPr>
          <p:txBody>
            <a:bodyPr wrap="square">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zh-CN" altLang="en-US" sz="1800" dirty="0">
                  <a:solidFill>
                    <a:schemeClr val="tx2"/>
                  </a:solidFill>
                </a:rPr>
                <a:t>包含两个内容：</a:t>
              </a:r>
            </a:p>
            <a:p>
              <a:pPr algn="l"/>
              <a:r>
                <a:rPr lang="zh-CN" altLang="en-US" sz="1800" dirty="0">
                  <a:solidFill>
                    <a:schemeClr val="tx2"/>
                  </a:solidFill>
                </a:rPr>
                <a:t>一是保存了各个用户感兴趣的主题信息；二是保存了用户经常性的网络行为特征</a:t>
              </a:r>
            </a:p>
          </p:txBody>
        </p:sp>
        <p:sp>
          <p:nvSpPr>
            <p:cNvPr id="7" name="TextBox 101"/>
            <p:cNvSpPr txBox="1"/>
            <p:nvPr/>
          </p:nvSpPr>
          <p:spPr bwMode="auto">
            <a:xfrm rot="10800000">
              <a:off x="8425043" y="1257315"/>
              <a:ext cx="1733484" cy="567251"/>
            </a:xfrm>
            <a:prstGeom prst="rect">
              <a:avLst/>
            </a:prstGeom>
            <a:noFill/>
          </p:spPr>
          <p:txBody>
            <a:bodyPr wrap="square">
              <a:spAutoFit/>
            </a:bodyPr>
            <a:lstStyle>
              <a:defPPr>
                <a:defRPr lang="zh-CN"/>
              </a:defPPr>
              <a:lvl1pPr algn="ctr" fontAlgn="auto">
                <a:spcBef>
                  <a:spcPts val="0"/>
                </a:spcBef>
                <a:spcAft>
                  <a:spcPts val="0"/>
                </a:spcAft>
                <a:defRPr sz="1600" spc="300">
                  <a:solidFill>
                    <a:srgbClr val="F83003"/>
                  </a:solidFill>
                  <a:latin typeface="微软雅黑" panose="020B0503020204020204" pitchFamily="34" charset="-122"/>
                  <a:ea typeface="微软雅黑" panose="020B0503020204020204" pitchFamily="34" charset="-122"/>
                  <a:cs typeface="Arial" panose="020B0604020202020204" pitchFamily="34" charset="0"/>
                </a:defRPr>
              </a:lvl1pPr>
            </a:lstStyle>
            <a:p>
              <a:pPr algn="l"/>
              <a:r>
                <a:rPr lang="zh-CN" altLang="en-US" sz="1800" dirty="0">
                  <a:solidFill>
                    <a:schemeClr val="tx2"/>
                  </a:solidFill>
                </a:rPr>
                <a:t>从WWW上获取站点信息</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anim calcmode="lin" valueType="num">
                                      <p:cBhvr>
                                        <p:cTn id="8" dur="500" fill="hold"/>
                                        <p:tgtEl>
                                          <p:spTgt spid="8"/>
                                        </p:tgtEl>
                                        <p:attrNameLst>
                                          <p:attrName>ppt_x</p:attrName>
                                        </p:attrNameLst>
                                      </p:cBhvr>
                                      <p:tavLst>
                                        <p:tav tm="0">
                                          <p:val>
                                            <p:strVal val="#ppt_x"/>
                                          </p:val>
                                        </p:tav>
                                        <p:tav tm="100000">
                                          <p:val>
                                            <p:strVal val="#ppt_x"/>
                                          </p:val>
                                        </p:tav>
                                      </p:tavLst>
                                    </p:anim>
                                    <p:anim calcmode="lin" valueType="num">
                                      <p:cBhvr>
                                        <p:cTn id="9" dur="5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26" presetClass="emph" presetSubtype="0" fill="hold" nodeType="afterEffect">
                                  <p:stCondLst>
                                    <p:cond delay="0"/>
                                  </p:stCondLst>
                                  <p:childTnLst>
                                    <p:animEffect transition="out" filter="fade">
                                      <p:cBhvr>
                                        <p:cTn id="12" dur="500" tmFilter="0, 0; .2, .5; .8, .5; 1, 0"/>
                                        <p:tgtEl>
                                          <p:spTgt spid="8"/>
                                        </p:tgtEl>
                                      </p:cBhvr>
                                    </p:animEffect>
                                    <p:animScale>
                                      <p:cBhvr>
                                        <p:cTn id="13"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文本框 182"/>
          <p:cNvSpPr txBox="1"/>
          <p:nvPr/>
        </p:nvSpPr>
        <p:spPr>
          <a:xfrm>
            <a:off x="7913370" y="1834515"/>
            <a:ext cx="4001770" cy="468503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en-US" altLang="zh-CN" sz="2000" dirty="0">
                <a:solidFill>
                  <a:schemeClr val="tx2"/>
                </a:solidFill>
                <a:latin typeface="微软雅黑" panose="020B0503020204020204" pitchFamily="34" charset="-122"/>
                <a:ea typeface="微软雅黑" panose="020B0503020204020204" pitchFamily="34" charset="-122"/>
              </a:rPr>
              <a:t>       </a:t>
            </a:r>
            <a:r>
              <a:rPr lang="zh-CN" altLang="en-US" sz="2000" dirty="0">
                <a:solidFill>
                  <a:srgbClr val="00B0F0"/>
                </a:solidFill>
                <a:latin typeface="微软雅黑" panose="020B0503020204020204" pitchFamily="34" charset="-122"/>
                <a:ea typeface="微软雅黑" panose="020B0503020204020204" pitchFamily="34" charset="-122"/>
              </a:rPr>
              <a:t>用户界面Agent</a:t>
            </a:r>
            <a:r>
              <a:rPr lang="zh-CN" altLang="en-US" sz="2000" dirty="0">
                <a:solidFill>
                  <a:schemeClr val="tx1"/>
                </a:solidFill>
                <a:latin typeface="微软雅黑" panose="020B0503020204020204" pitchFamily="34" charset="-122"/>
                <a:ea typeface="微软雅黑" panose="020B0503020204020204" pitchFamily="34" charset="-122"/>
              </a:rPr>
              <a:t>是用户和过滤系统的中介；</a:t>
            </a:r>
            <a:r>
              <a:rPr lang="zh-CN" altLang="en-US" sz="2000" dirty="0">
                <a:solidFill>
                  <a:srgbClr val="00B0F0"/>
                </a:solidFill>
                <a:latin typeface="微软雅黑" panose="020B0503020204020204" pitchFamily="34" charset="-122"/>
                <a:ea typeface="微软雅黑" panose="020B0503020204020204" pitchFamily="34" charset="-122"/>
              </a:rPr>
              <a:t>过滤查找Agent</a:t>
            </a:r>
            <a:r>
              <a:rPr lang="zh-CN" altLang="en-US" sz="2000" dirty="0">
                <a:solidFill>
                  <a:schemeClr val="tx1"/>
                </a:solidFill>
                <a:latin typeface="微软雅黑" panose="020B0503020204020204" pitchFamily="34" charset="-122"/>
                <a:ea typeface="微软雅黑" panose="020B0503020204020204" pitchFamily="34" charset="-122"/>
              </a:rPr>
              <a:t>接受用户的特征请求，对WWW资源库进行查找和过滤；</a:t>
            </a:r>
            <a:r>
              <a:rPr lang="zh-CN" altLang="en-US" sz="2000" dirty="0">
                <a:solidFill>
                  <a:srgbClr val="00B0F0"/>
                </a:solidFill>
                <a:latin typeface="微软雅黑" panose="020B0503020204020204" pitchFamily="34" charset="-122"/>
                <a:ea typeface="微软雅黑" panose="020B0503020204020204" pitchFamily="34" charset="-122"/>
              </a:rPr>
              <a:t>兴趣学习Agent</a:t>
            </a:r>
            <a:r>
              <a:rPr lang="zh-CN" altLang="en-US" sz="2000" dirty="0">
                <a:solidFill>
                  <a:schemeClr val="tx1"/>
                </a:solidFill>
                <a:latin typeface="微软雅黑" panose="020B0503020204020204" pitchFamily="34" charset="-122"/>
                <a:ea typeface="微软雅黑" panose="020B0503020204020204" pitchFamily="34" charset="-122"/>
              </a:rPr>
              <a:t>接受来自用户界面的反馈信息，对个性化文件库的信息进行修改；</a:t>
            </a:r>
            <a:r>
              <a:rPr lang="zh-CN" altLang="en-US" sz="2000" dirty="0">
                <a:solidFill>
                  <a:srgbClr val="00B0F0"/>
                </a:solidFill>
                <a:latin typeface="微软雅黑" panose="020B0503020204020204" pitchFamily="34" charset="-122"/>
                <a:ea typeface="微软雅黑" panose="020B0503020204020204" pitchFamily="34" charset="-122"/>
              </a:rPr>
              <a:t>搜索更新Agent</a:t>
            </a:r>
            <a:r>
              <a:rPr lang="zh-CN" altLang="en-US" sz="2000" dirty="0">
                <a:solidFill>
                  <a:schemeClr val="tx1"/>
                </a:solidFill>
                <a:latin typeface="微软雅黑" panose="020B0503020204020204" pitchFamily="34" charset="-122"/>
                <a:ea typeface="微软雅黑" panose="020B0503020204020204" pitchFamily="34" charset="-122"/>
              </a:rPr>
              <a:t>和</a:t>
            </a:r>
            <a:r>
              <a:rPr lang="zh-CN" altLang="en-US" sz="2000" dirty="0">
                <a:solidFill>
                  <a:srgbClr val="00B0F0"/>
                </a:solidFill>
                <a:latin typeface="微软雅黑" panose="020B0503020204020204" pitchFamily="34" charset="-122"/>
                <a:ea typeface="微软雅黑" panose="020B0503020204020204" pitchFamily="34" charset="-122"/>
              </a:rPr>
              <a:t>站点操作Agent</a:t>
            </a:r>
            <a:r>
              <a:rPr lang="zh-CN" altLang="en-US" sz="2000" dirty="0">
                <a:solidFill>
                  <a:schemeClr val="tx1"/>
                </a:solidFill>
                <a:latin typeface="微软雅黑" panose="020B0503020204020204" pitchFamily="34" charset="-122"/>
                <a:ea typeface="微软雅黑" panose="020B0503020204020204" pitchFamily="34" charset="-122"/>
              </a:rPr>
              <a:t>是面向网络操作的，搜索更新Agent按一定周期自动从web上获取信息补充到WWW资源库中，站点操作Agent直接面向资源系统或者站点获取信息，并将结果返回到用户界面Agent；</a:t>
            </a:r>
            <a:r>
              <a:rPr lang="zh-CN" altLang="en-US" sz="2000" dirty="0">
                <a:solidFill>
                  <a:srgbClr val="00B0F0"/>
                </a:solidFill>
                <a:latin typeface="微软雅黑" panose="020B0503020204020204" pitchFamily="34" charset="-122"/>
                <a:ea typeface="微软雅黑" panose="020B0503020204020204" pitchFamily="34" charset="-122"/>
              </a:rPr>
              <a:t>系统总控Agent</a:t>
            </a:r>
            <a:r>
              <a:rPr lang="zh-CN" altLang="en-US" sz="2000" dirty="0">
                <a:solidFill>
                  <a:schemeClr val="tx1"/>
                </a:solidFill>
                <a:latin typeface="微软雅黑" panose="020B0503020204020204" pitchFamily="34" charset="-122"/>
                <a:ea typeface="微软雅黑" panose="020B0503020204020204" pitchFamily="34" charset="-122"/>
              </a:rPr>
              <a:t>负责多Agents之间的通信与协作</a:t>
            </a:r>
          </a:p>
        </p:txBody>
      </p:sp>
      <p:sp>
        <p:nvSpPr>
          <p:cNvPr id="196" name="文本框 4"/>
          <p:cNvSpPr>
            <a:spLocks noChangeArrowheads="1"/>
          </p:cNvSpPr>
          <p:nvPr/>
        </p:nvSpPr>
        <p:spPr bwMode="auto">
          <a:xfrm>
            <a:off x="1494155" y="260350"/>
            <a:ext cx="10420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基于多Agents的过滤系统</a:t>
            </a:r>
          </a:p>
        </p:txBody>
      </p:sp>
      <p:sp>
        <p:nvSpPr>
          <p:cNvPr id="197"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pic>
        <p:nvPicPr>
          <p:cNvPr id="16" name="Picture 2" descr="C:\Users\Administrator\Desktop\25p1ckfib9.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4" name="文本框 73"/>
          <p:cNvSpPr txBox="1"/>
          <p:nvPr/>
        </p:nvSpPr>
        <p:spPr>
          <a:xfrm>
            <a:off x="1347470" y="1050925"/>
            <a:ext cx="7641590" cy="54864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多Agents智能过滤系统的总体框图</a:t>
            </a:r>
          </a:p>
        </p:txBody>
      </p:sp>
      <p:graphicFrame>
        <p:nvGraphicFramePr>
          <p:cNvPr id="2" name="对象 -2147482406"/>
          <p:cNvGraphicFramePr/>
          <p:nvPr/>
        </p:nvGraphicFramePr>
        <p:xfrm>
          <a:off x="674370" y="1709420"/>
          <a:ext cx="6997065" cy="4810125"/>
        </p:xfrm>
        <a:graphic>
          <a:graphicData uri="http://schemas.openxmlformats.org/presentationml/2006/ole">
            <mc:AlternateContent xmlns:mc="http://schemas.openxmlformats.org/markup-compatibility/2006">
              <mc:Choice xmlns:v="urn:schemas-microsoft-com:vml" Requires="v">
                <p:oleObj spid="_x0000_s7179" r:id="rId4" imgW="7874000" imgH="5905500" progId="Visio.Drawing.11">
                  <p:embed/>
                </p:oleObj>
              </mc:Choice>
              <mc:Fallback>
                <p:oleObj r:id="rId4" imgW="7874000" imgH="5905500" progId="Visio.Drawing.11">
                  <p:embed/>
                  <p:pic>
                    <p:nvPicPr>
                      <p:cNvPr id="0" name="图片 3075"/>
                      <p:cNvPicPr/>
                      <p:nvPr/>
                    </p:nvPicPr>
                    <p:blipFill>
                      <a:blip r:embed="rId5"/>
                      <a:stretch>
                        <a:fillRect/>
                      </a:stretch>
                    </p:blipFill>
                    <p:spPr>
                      <a:xfrm>
                        <a:off x="674370" y="1709420"/>
                        <a:ext cx="6997065" cy="48101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4"/>
          <p:cNvSpPr>
            <a:spLocks noChangeArrowheads="1"/>
          </p:cNvSpPr>
          <p:nvPr/>
        </p:nvSpPr>
        <p:spPr bwMode="auto">
          <a:xfrm>
            <a:off x="1494155" y="260350"/>
            <a:ext cx="10420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基于多Agents的过滤系统</a:t>
            </a:r>
          </a:p>
        </p:txBody>
      </p:sp>
      <p:sp>
        <p:nvSpPr>
          <p:cNvPr id="197"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pic>
        <p:nvPicPr>
          <p:cNvPr id="16" name="Picture 2" descr="C:\Users\Administrator\Desktop\25p1ckfib9.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4" name="文本框 73"/>
          <p:cNvSpPr txBox="1"/>
          <p:nvPr/>
        </p:nvSpPr>
        <p:spPr>
          <a:xfrm>
            <a:off x="1347470" y="1050925"/>
            <a:ext cx="7641590" cy="54864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多Agents智能过滤系统的总体框图</a:t>
            </a:r>
          </a:p>
        </p:txBody>
      </p:sp>
      <p:sp>
        <p:nvSpPr>
          <p:cNvPr id="80" name="圆角矩形 79"/>
          <p:cNvSpPr/>
          <p:nvPr/>
        </p:nvSpPr>
        <p:spPr>
          <a:xfrm>
            <a:off x="843915" y="2089785"/>
            <a:ext cx="1574800" cy="529590"/>
          </a:xfrm>
          <a:prstGeom prst="roundRect">
            <a:avLst/>
          </a:prstGeom>
        </p:spPr>
        <p:style>
          <a:lnRef idx="0">
            <a:schemeClr val="lt1">
              <a:hueOff val="0"/>
              <a:satOff val="0"/>
              <a:lumOff val="0"/>
              <a:alphaOff val="0"/>
            </a:schemeClr>
          </a:lnRef>
          <a:fillRef idx="3">
            <a:schemeClr val="accent1">
              <a:alpha val="90000"/>
              <a:hueOff val="0"/>
              <a:satOff val="0"/>
              <a:lumOff val="0"/>
              <a:alphaOff val="-39998"/>
            </a:schemeClr>
          </a:fillRef>
          <a:effectRef idx="2">
            <a:schemeClr val="accent1">
              <a:alpha val="90000"/>
              <a:hueOff val="0"/>
              <a:satOff val="0"/>
              <a:lumOff val="0"/>
              <a:alphaOff val="-39998"/>
            </a:schemeClr>
          </a:effectRef>
          <a:fontRef idx="minor">
            <a:schemeClr val="lt1"/>
          </a:fontRef>
        </p:style>
      </p:sp>
      <p:sp>
        <p:nvSpPr>
          <p:cNvPr id="3" name="圆角矩形 2"/>
          <p:cNvSpPr/>
          <p:nvPr/>
        </p:nvSpPr>
        <p:spPr>
          <a:xfrm>
            <a:off x="843915" y="2619375"/>
            <a:ext cx="1574800" cy="529590"/>
          </a:xfrm>
          <a:prstGeom prst="roundRect">
            <a:avLst/>
          </a:prstGeom>
        </p:spPr>
        <p:style>
          <a:lnRef idx="0">
            <a:schemeClr val="lt1">
              <a:hueOff val="0"/>
              <a:satOff val="0"/>
              <a:lumOff val="0"/>
              <a:alphaOff val="0"/>
            </a:schemeClr>
          </a:lnRef>
          <a:fillRef idx="3">
            <a:schemeClr val="accent1">
              <a:alpha val="90000"/>
              <a:hueOff val="0"/>
              <a:satOff val="0"/>
              <a:lumOff val="0"/>
              <a:alphaOff val="-39997"/>
            </a:schemeClr>
          </a:fillRef>
          <a:effectRef idx="2">
            <a:schemeClr val="accent1">
              <a:alpha val="90000"/>
              <a:hueOff val="0"/>
              <a:satOff val="0"/>
              <a:lumOff val="0"/>
              <a:alphaOff val="-39997"/>
            </a:schemeClr>
          </a:effectRef>
          <a:fontRef idx="minor">
            <a:schemeClr val="lt1"/>
          </a:fontRef>
        </p:style>
      </p:sp>
      <p:sp>
        <p:nvSpPr>
          <p:cNvPr id="4" name="圆角矩形 3"/>
          <p:cNvSpPr/>
          <p:nvPr/>
        </p:nvSpPr>
        <p:spPr>
          <a:xfrm>
            <a:off x="843915" y="3148965"/>
            <a:ext cx="1574800" cy="529590"/>
          </a:xfrm>
          <a:prstGeom prst="roundRect">
            <a:avLst/>
          </a:prstGeom>
        </p:spPr>
        <p:style>
          <a:lnRef idx="0">
            <a:schemeClr val="lt1">
              <a:hueOff val="0"/>
              <a:satOff val="0"/>
              <a:lumOff val="0"/>
              <a:alphaOff val="0"/>
            </a:schemeClr>
          </a:lnRef>
          <a:fillRef idx="3">
            <a:schemeClr val="accent1">
              <a:alpha val="90000"/>
              <a:hueOff val="0"/>
              <a:satOff val="0"/>
              <a:lumOff val="0"/>
              <a:alphaOff val="-39996"/>
            </a:schemeClr>
          </a:fillRef>
          <a:effectRef idx="2">
            <a:schemeClr val="accent1">
              <a:alpha val="90000"/>
              <a:hueOff val="0"/>
              <a:satOff val="0"/>
              <a:lumOff val="0"/>
              <a:alphaOff val="-39996"/>
            </a:schemeClr>
          </a:effectRef>
          <a:fontRef idx="minor">
            <a:schemeClr val="lt1"/>
          </a:fontRef>
        </p:style>
      </p:sp>
      <p:sp>
        <p:nvSpPr>
          <p:cNvPr id="5" name="圆角矩形 4"/>
          <p:cNvSpPr/>
          <p:nvPr/>
        </p:nvSpPr>
        <p:spPr>
          <a:xfrm>
            <a:off x="843915" y="3678555"/>
            <a:ext cx="1574800" cy="529590"/>
          </a:xfrm>
          <a:prstGeom prst="roundRect">
            <a:avLst/>
          </a:prstGeom>
        </p:spPr>
        <p:style>
          <a:lnRef idx="0">
            <a:schemeClr val="lt1">
              <a:hueOff val="0"/>
              <a:satOff val="0"/>
              <a:lumOff val="0"/>
              <a:alphaOff val="0"/>
            </a:schemeClr>
          </a:lnRef>
          <a:fillRef idx="3">
            <a:schemeClr val="accent1">
              <a:alpha val="90000"/>
              <a:hueOff val="0"/>
              <a:satOff val="0"/>
              <a:lumOff val="0"/>
              <a:alphaOff val="-39995"/>
            </a:schemeClr>
          </a:fillRef>
          <a:effectRef idx="2">
            <a:schemeClr val="accent1">
              <a:alpha val="90000"/>
              <a:hueOff val="0"/>
              <a:satOff val="0"/>
              <a:lumOff val="0"/>
              <a:alphaOff val="-39995"/>
            </a:schemeClr>
          </a:effectRef>
          <a:fontRef idx="minor">
            <a:schemeClr val="lt1"/>
          </a:fontRef>
        </p:style>
      </p:sp>
      <p:sp>
        <p:nvSpPr>
          <p:cNvPr id="7" name="圆角矩形 6"/>
          <p:cNvSpPr/>
          <p:nvPr/>
        </p:nvSpPr>
        <p:spPr>
          <a:xfrm>
            <a:off x="843915" y="4208145"/>
            <a:ext cx="1574800" cy="529590"/>
          </a:xfrm>
          <a:prstGeom prst="roundRect">
            <a:avLst/>
          </a:prstGeom>
        </p:spPr>
        <p:style>
          <a:lnRef idx="0">
            <a:schemeClr val="lt1">
              <a:hueOff val="0"/>
              <a:satOff val="0"/>
              <a:lumOff val="0"/>
              <a:alphaOff val="0"/>
            </a:schemeClr>
          </a:lnRef>
          <a:fillRef idx="3">
            <a:schemeClr val="accent1">
              <a:alpha val="90000"/>
              <a:hueOff val="0"/>
              <a:satOff val="0"/>
              <a:lumOff val="0"/>
              <a:alphaOff val="-39994"/>
            </a:schemeClr>
          </a:fillRef>
          <a:effectRef idx="2">
            <a:schemeClr val="accent1">
              <a:alpha val="90000"/>
              <a:hueOff val="0"/>
              <a:satOff val="0"/>
              <a:lumOff val="0"/>
              <a:alphaOff val="-39994"/>
            </a:schemeClr>
          </a:effectRef>
          <a:fontRef idx="minor">
            <a:schemeClr val="lt1"/>
          </a:fontRef>
        </p:style>
      </p:sp>
      <p:sp>
        <p:nvSpPr>
          <p:cNvPr id="9" name="圆角矩形 8"/>
          <p:cNvSpPr/>
          <p:nvPr/>
        </p:nvSpPr>
        <p:spPr>
          <a:xfrm>
            <a:off x="843915" y="4737735"/>
            <a:ext cx="1574800" cy="529590"/>
          </a:xfrm>
          <a:prstGeom prst="roundRect">
            <a:avLst/>
          </a:prstGeom>
        </p:spPr>
        <p:style>
          <a:lnRef idx="0">
            <a:schemeClr val="lt1">
              <a:hueOff val="0"/>
              <a:satOff val="0"/>
              <a:lumOff val="0"/>
              <a:alphaOff val="0"/>
            </a:schemeClr>
          </a:lnRef>
          <a:fillRef idx="3">
            <a:schemeClr val="accent1">
              <a:alpha val="90000"/>
              <a:hueOff val="0"/>
              <a:satOff val="0"/>
              <a:lumOff val="0"/>
              <a:alphaOff val="-39992"/>
            </a:schemeClr>
          </a:fillRef>
          <a:effectRef idx="2">
            <a:schemeClr val="accent1">
              <a:alpha val="90000"/>
              <a:hueOff val="0"/>
              <a:satOff val="0"/>
              <a:lumOff val="0"/>
              <a:alphaOff val="-39992"/>
            </a:schemeClr>
          </a:effectRef>
          <a:fontRef idx="minor">
            <a:schemeClr val="lt1"/>
          </a:fontRef>
        </p:style>
      </p:sp>
      <p:sp>
        <p:nvSpPr>
          <p:cNvPr id="10" name="圆角矩形 9"/>
          <p:cNvSpPr/>
          <p:nvPr/>
        </p:nvSpPr>
        <p:spPr>
          <a:xfrm>
            <a:off x="844550" y="5267325"/>
            <a:ext cx="1574800" cy="529590"/>
          </a:xfrm>
          <a:prstGeom prst="roundRect">
            <a:avLst/>
          </a:prstGeom>
        </p:spPr>
        <p:style>
          <a:lnRef idx="0">
            <a:schemeClr val="lt1">
              <a:hueOff val="0"/>
              <a:satOff val="0"/>
              <a:lumOff val="0"/>
              <a:alphaOff val="0"/>
            </a:schemeClr>
          </a:lnRef>
          <a:fillRef idx="3">
            <a:schemeClr val="accent1">
              <a:alpha val="90000"/>
              <a:hueOff val="0"/>
              <a:satOff val="0"/>
              <a:lumOff val="0"/>
              <a:alphaOff val="-39991"/>
            </a:schemeClr>
          </a:fillRef>
          <a:effectRef idx="2">
            <a:schemeClr val="accent1">
              <a:alpha val="90000"/>
              <a:hueOff val="0"/>
              <a:satOff val="0"/>
              <a:lumOff val="0"/>
              <a:alphaOff val="-39991"/>
            </a:schemeClr>
          </a:effectRef>
          <a:fontRef idx="minor">
            <a:schemeClr val="lt1"/>
          </a:fontRef>
        </p:style>
      </p:sp>
      <p:sp>
        <p:nvSpPr>
          <p:cNvPr id="11" name="圆角矩形 10"/>
          <p:cNvSpPr/>
          <p:nvPr/>
        </p:nvSpPr>
        <p:spPr>
          <a:xfrm>
            <a:off x="2418715" y="2089785"/>
            <a:ext cx="9286240" cy="529590"/>
          </a:xfrm>
          <a:prstGeom prst="roundRect">
            <a:avLst/>
          </a:prstGeom>
          <a:solidFill>
            <a:schemeClr val="accent5">
              <a:lumMod val="20000"/>
              <a:lumOff val="80000"/>
            </a:schemeClr>
          </a:solidFill>
        </p:spPr>
        <p:style>
          <a:lnRef idx="0">
            <a:schemeClr val="lt1">
              <a:hueOff val="0"/>
              <a:satOff val="0"/>
              <a:lumOff val="0"/>
              <a:alphaOff val="0"/>
            </a:schemeClr>
          </a:lnRef>
          <a:fillRef idx="3">
            <a:schemeClr val="accent1">
              <a:alpha val="90000"/>
              <a:hueOff val="0"/>
              <a:satOff val="0"/>
              <a:lumOff val="0"/>
              <a:alphaOff val="-39997"/>
            </a:schemeClr>
          </a:fillRef>
          <a:effectRef idx="2">
            <a:schemeClr val="accent1">
              <a:alpha val="90000"/>
              <a:hueOff val="0"/>
              <a:satOff val="0"/>
              <a:lumOff val="0"/>
              <a:alphaOff val="-39997"/>
            </a:schemeClr>
          </a:effectRef>
          <a:fontRef idx="minor">
            <a:schemeClr val="lt1"/>
          </a:fontRef>
        </p:style>
      </p:sp>
      <p:sp>
        <p:nvSpPr>
          <p:cNvPr id="12" name="圆角矩形 11"/>
          <p:cNvSpPr/>
          <p:nvPr/>
        </p:nvSpPr>
        <p:spPr>
          <a:xfrm>
            <a:off x="2418715" y="2619375"/>
            <a:ext cx="9286240" cy="529590"/>
          </a:xfrm>
          <a:prstGeom prst="roundRect">
            <a:avLst/>
          </a:prstGeom>
          <a:solidFill>
            <a:schemeClr val="accent5">
              <a:lumMod val="20000"/>
              <a:lumOff val="80000"/>
            </a:schemeClr>
          </a:solidFill>
        </p:spPr>
        <p:style>
          <a:lnRef idx="0">
            <a:schemeClr val="lt1">
              <a:hueOff val="0"/>
              <a:satOff val="0"/>
              <a:lumOff val="0"/>
              <a:alphaOff val="0"/>
            </a:schemeClr>
          </a:lnRef>
          <a:fillRef idx="3">
            <a:schemeClr val="accent1">
              <a:alpha val="90000"/>
              <a:hueOff val="0"/>
              <a:satOff val="0"/>
              <a:lumOff val="0"/>
              <a:alphaOff val="-39996"/>
            </a:schemeClr>
          </a:fillRef>
          <a:effectRef idx="2">
            <a:schemeClr val="accent1">
              <a:alpha val="90000"/>
              <a:hueOff val="0"/>
              <a:satOff val="0"/>
              <a:lumOff val="0"/>
              <a:alphaOff val="-39996"/>
            </a:schemeClr>
          </a:effectRef>
          <a:fontRef idx="minor">
            <a:schemeClr val="lt1"/>
          </a:fontRef>
        </p:style>
      </p:sp>
      <p:sp>
        <p:nvSpPr>
          <p:cNvPr id="13" name="圆角矩形 12"/>
          <p:cNvSpPr/>
          <p:nvPr/>
        </p:nvSpPr>
        <p:spPr>
          <a:xfrm>
            <a:off x="2418715" y="3148965"/>
            <a:ext cx="9286240" cy="529590"/>
          </a:xfrm>
          <a:prstGeom prst="roundRect">
            <a:avLst/>
          </a:prstGeom>
          <a:solidFill>
            <a:schemeClr val="accent5">
              <a:lumMod val="20000"/>
              <a:lumOff val="80000"/>
            </a:schemeClr>
          </a:solidFill>
        </p:spPr>
        <p:style>
          <a:lnRef idx="0">
            <a:schemeClr val="lt1">
              <a:hueOff val="0"/>
              <a:satOff val="0"/>
              <a:lumOff val="0"/>
              <a:alphaOff val="0"/>
            </a:schemeClr>
          </a:lnRef>
          <a:fillRef idx="3">
            <a:schemeClr val="accent1">
              <a:alpha val="90000"/>
              <a:hueOff val="0"/>
              <a:satOff val="0"/>
              <a:lumOff val="0"/>
              <a:alphaOff val="-39995"/>
            </a:schemeClr>
          </a:fillRef>
          <a:effectRef idx="2">
            <a:schemeClr val="accent1">
              <a:alpha val="90000"/>
              <a:hueOff val="0"/>
              <a:satOff val="0"/>
              <a:lumOff val="0"/>
              <a:alphaOff val="-39995"/>
            </a:schemeClr>
          </a:effectRef>
          <a:fontRef idx="minor">
            <a:schemeClr val="lt1"/>
          </a:fontRef>
        </p:style>
        <p:txBody>
          <a:bodyPr/>
          <a:lstStyle/>
          <a:p>
            <a:r>
              <a:rPr lang="zh-CN" altLang="en-US" sz="1600">
                <a:solidFill>
                  <a:schemeClr val="tx1"/>
                </a:solidFill>
                <a:latin typeface="微软雅黑" panose="020B0503020204020204" pitchFamily="34" charset="-122"/>
                <a:ea typeface="微软雅黑" panose="020B0503020204020204" pitchFamily="34" charset="-122"/>
              </a:rPr>
              <a:t>站点操作Agent是直接与信息源进行连接获取信息的代理，可以在现有网络通信协议TCP1/P基础上实现</a:t>
            </a:r>
          </a:p>
        </p:txBody>
      </p:sp>
      <p:sp>
        <p:nvSpPr>
          <p:cNvPr id="14" name="圆角矩形 13"/>
          <p:cNvSpPr/>
          <p:nvPr/>
        </p:nvSpPr>
        <p:spPr>
          <a:xfrm>
            <a:off x="2418715" y="3678555"/>
            <a:ext cx="9286240" cy="529590"/>
          </a:xfrm>
          <a:prstGeom prst="roundRect">
            <a:avLst/>
          </a:prstGeom>
          <a:solidFill>
            <a:schemeClr val="accent5">
              <a:lumMod val="20000"/>
              <a:lumOff val="80000"/>
            </a:schemeClr>
          </a:solidFill>
        </p:spPr>
        <p:style>
          <a:lnRef idx="0">
            <a:schemeClr val="lt1">
              <a:hueOff val="0"/>
              <a:satOff val="0"/>
              <a:lumOff val="0"/>
              <a:alphaOff val="0"/>
            </a:schemeClr>
          </a:lnRef>
          <a:fillRef idx="3">
            <a:schemeClr val="accent1">
              <a:alpha val="90000"/>
              <a:hueOff val="0"/>
              <a:satOff val="0"/>
              <a:lumOff val="0"/>
              <a:alphaOff val="-39994"/>
            </a:schemeClr>
          </a:fillRef>
          <a:effectRef idx="2">
            <a:schemeClr val="accent1">
              <a:alpha val="90000"/>
              <a:hueOff val="0"/>
              <a:satOff val="0"/>
              <a:lumOff val="0"/>
              <a:alphaOff val="-39994"/>
            </a:schemeClr>
          </a:effectRef>
          <a:fontRef idx="minor">
            <a:schemeClr val="lt1"/>
          </a:fontRef>
        </p:style>
        <p:txBody>
          <a:bodyPr/>
          <a:lstStyle/>
          <a:p>
            <a:r>
              <a:rPr lang="zh-CN" altLang="en-US" sz="1600">
                <a:solidFill>
                  <a:schemeClr val="tx1"/>
                </a:solidFill>
                <a:latin typeface="微软雅黑" panose="020B0503020204020204" pitchFamily="34" charset="-122"/>
                <a:ea typeface="微软雅黑" panose="020B0503020204020204" pitchFamily="34" charset="-122"/>
              </a:rPr>
              <a:t>兴趣学习Agent与用户界面Agent以及个性化文件库相连，接受并存储用户界面Agent的反馈评价信息表</a:t>
            </a:r>
          </a:p>
        </p:txBody>
      </p:sp>
      <p:sp>
        <p:nvSpPr>
          <p:cNvPr id="15" name="圆角矩形 14"/>
          <p:cNvSpPr/>
          <p:nvPr/>
        </p:nvSpPr>
        <p:spPr>
          <a:xfrm>
            <a:off x="2418715" y="4208145"/>
            <a:ext cx="9286240" cy="529590"/>
          </a:xfrm>
          <a:prstGeom prst="roundRect">
            <a:avLst/>
          </a:prstGeom>
          <a:solidFill>
            <a:schemeClr val="accent5">
              <a:lumMod val="20000"/>
              <a:lumOff val="80000"/>
            </a:schemeClr>
          </a:solidFill>
        </p:spPr>
        <p:style>
          <a:lnRef idx="0">
            <a:schemeClr val="lt1">
              <a:hueOff val="0"/>
              <a:satOff val="0"/>
              <a:lumOff val="0"/>
              <a:alphaOff val="0"/>
            </a:schemeClr>
          </a:lnRef>
          <a:fillRef idx="3">
            <a:schemeClr val="accent1">
              <a:alpha val="90000"/>
              <a:hueOff val="0"/>
              <a:satOff val="0"/>
              <a:lumOff val="0"/>
              <a:alphaOff val="-39993"/>
            </a:schemeClr>
          </a:fillRef>
          <a:effectRef idx="2">
            <a:schemeClr val="accent1">
              <a:alpha val="90000"/>
              <a:hueOff val="0"/>
              <a:satOff val="0"/>
              <a:lumOff val="0"/>
              <a:alphaOff val="-39993"/>
            </a:schemeClr>
          </a:effectRef>
          <a:fontRef idx="minor">
            <a:schemeClr val="lt1"/>
          </a:fontRef>
        </p:style>
        <p:txBody>
          <a:bodyPr/>
          <a:lstStyle/>
          <a:p>
            <a:r>
              <a:rPr lang="zh-CN" altLang="en-US" sz="1600">
                <a:solidFill>
                  <a:schemeClr val="tx1"/>
                </a:solidFill>
                <a:latin typeface="微软雅黑" panose="020B0503020204020204" pitchFamily="34" charset="-122"/>
                <a:ea typeface="微软雅黑" panose="020B0503020204020204" pitchFamily="34" charset="-122"/>
              </a:rPr>
              <a:t>将用户的查找请求转换为若干个底层搜索引擎处理格式；向各个搜索引擎发送查询请求，并统一其返回检索结果；不需要建立庞大的索引数据库，也不需要使用复杂的检索机制，便于维护</a:t>
            </a:r>
          </a:p>
        </p:txBody>
      </p:sp>
      <p:sp>
        <p:nvSpPr>
          <p:cNvPr id="18" name="圆角矩形 17"/>
          <p:cNvSpPr/>
          <p:nvPr/>
        </p:nvSpPr>
        <p:spPr>
          <a:xfrm>
            <a:off x="2418715" y="4737735"/>
            <a:ext cx="9286240" cy="529590"/>
          </a:xfrm>
          <a:prstGeom prst="roundRect">
            <a:avLst/>
          </a:prstGeom>
          <a:solidFill>
            <a:schemeClr val="accent5">
              <a:lumMod val="20000"/>
              <a:lumOff val="80000"/>
            </a:schemeClr>
          </a:solidFill>
        </p:spPr>
        <p:style>
          <a:lnRef idx="0">
            <a:schemeClr val="lt1">
              <a:hueOff val="0"/>
              <a:satOff val="0"/>
              <a:lumOff val="0"/>
              <a:alphaOff val="0"/>
            </a:schemeClr>
          </a:lnRef>
          <a:fillRef idx="3">
            <a:schemeClr val="accent1">
              <a:alpha val="90000"/>
              <a:hueOff val="0"/>
              <a:satOff val="0"/>
              <a:lumOff val="0"/>
              <a:alphaOff val="-39991"/>
            </a:schemeClr>
          </a:fillRef>
          <a:effectRef idx="2">
            <a:schemeClr val="accent1">
              <a:alpha val="90000"/>
              <a:hueOff val="0"/>
              <a:satOff val="0"/>
              <a:lumOff val="0"/>
              <a:alphaOff val="-39991"/>
            </a:schemeClr>
          </a:effectRef>
          <a:fontRef idx="minor">
            <a:schemeClr val="lt1"/>
          </a:fontRef>
        </p:style>
        <p:txBody>
          <a:bodyPr/>
          <a:lstStyle/>
          <a:p>
            <a:r>
              <a:rPr lang="zh-CN" altLang="en-US" sz="1600">
                <a:solidFill>
                  <a:schemeClr val="tx1"/>
                </a:solidFill>
                <a:latin typeface="微软雅黑" panose="020B0503020204020204" pitchFamily="34" charset="-122"/>
                <a:ea typeface="微软雅黑" panose="020B0503020204020204" pitchFamily="34" charset="-122"/>
              </a:rPr>
              <a:t>该模块分为系统初始化和系统设置两个子模块</a:t>
            </a:r>
          </a:p>
        </p:txBody>
      </p:sp>
      <p:sp>
        <p:nvSpPr>
          <p:cNvPr id="19" name="圆角矩形 18"/>
          <p:cNvSpPr/>
          <p:nvPr/>
        </p:nvSpPr>
        <p:spPr>
          <a:xfrm>
            <a:off x="2419350" y="5267325"/>
            <a:ext cx="9286240" cy="529590"/>
          </a:xfrm>
          <a:prstGeom prst="roundRect">
            <a:avLst/>
          </a:prstGeom>
          <a:solidFill>
            <a:schemeClr val="accent5">
              <a:lumMod val="20000"/>
              <a:lumOff val="80000"/>
            </a:schemeClr>
          </a:solidFill>
        </p:spPr>
        <p:style>
          <a:lnRef idx="0">
            <a:schemeClr val="lt1">
              <a:hueOff val="0"/>
              <a:satOff val="0"/>
              <a:lumOff val="0"/>
              <a:alphaOff val="0"/>
            </a:schemeClr>
          </a:lnRef>
          <a:fillRef idx="3">
            <a:schemeClr val="accent1">
              <a:alpha val="90000"/>
              <a:hueOff val="0"/>
              <a:satOff val="0"/>
              <a:lumOff val="0"/>
              <a:alphaOff val="-39990"/>
            </a:schemeClr>
          </a:fillRef>
          <a:effectRef idx="2">
            <a:schemeClr val="accent1">
              <a:alpha val="90000"/>
              <a:hueOff val="0"/>
              <a:satOff val="0"/>
              <a:lumOff val="0"/>
              <a:alphaOff val="-39990"/>
            </a:schemeClr>
          </a:effectRef>
          <a:fontRef idx="minor">
            <a:schemeClr val="lt1"/>
          </a:fontRef>
        </p:style>
        <p:txBody>
          <a:bodyPr/>
          <a:lstStyle/>
          <a:p>
            <a:r>
              <a:rPr lang="zh-CN" altLang="en-US" sz="1600">
                <a:solidFill>
                  <a:schemeClr val="tx1"/>
                </a:solidFill>
                <a:latin typeface="微软雅黑" panose="020B0503020204020204" pitchFamily="34" charset="-122"/>
                <a:ea typeface="微软雅黑" panose="020B0503020204020204" pitchFamily="34" charset="-122"/>
              </a:rPr>
              <a:t>对用户长期没有访问的网站信息和主题兴趣，采用一定策略减少其权值</a:t>
            </a:r>
          </a:p>
        </p:txBody>
      </p:sp>
      <p:sp>
        <p:nvSpPr>
          <p:cNvPr id="20" name="文本框 19"/>
          <p:cNvSpPr txBox="1"/>
          <p:nvPr/>
        </p:nvSpPr>
        <p:spPr>
          <a:xfrm>
            <a:off x="767715" y="2178050"/>
            <a:ext cx="1650365" cy="352425"/>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用户界面Agent</a:t>
            </a:r>
          </a:p>
        </p:txBody>
      </p:sp>
      <p:sp>
        <p:nvSpPr>
          <p:cNvPr id="21" name="文本框 20"/>
          <p:cNvSpPr txBox="1"/>
          <p:nvPr/>
        </p:nvSpPr>
        <p:spPr>
          <a:xfrm>
            <a:off x="807085" y="5355590"/>
            <a:ext cx="1650365" cy="352425"/>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知识库管理模块</a:t>
            </a:r>
          </a:p>
        </p:txBody>
      </p:sp>
      <p:sp>
        <p:nvSpPr>
          <p:cNvPr id="22" name="文本框 21"/>
          <p:cNvSpPr txBox="1"/>
          <p:nvPr/>
        </p:nvSpPr>
        <p:spPr>
          <a:xfrm>
            <a:off x="843915" y="4826000"/>
            <a:ext cx="1650365" cy="352425"/>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系统管理模块</a:t>
            </a:r>
          </a:p>
        </p:txBody>
      </p:sp>
      <p:sp>
        <p:nvSpPr>
          <p:cNvPr id="24" name="文本框 23"/>
          <p:cNvSpPr txBox="1"/>
          <p:nvPr/>
        </p:nvSpPr>
        <p:spPr>
          <a:xfrm>
            <a:off x="806450" y="4297045"/>
            <a:ext cx="1650365" cy="352425"/>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搜索更新Agent</a:t>
            </a:r>
          </a:p>
        </p:txBody>
      </p:sp>
      <p:sp>
        <p:nvSpPr>
          <p:cNvPr id="25" name="文本框 24"/>
          <p:cNvSpPr txBox="1"/>
          <p:nvPr/>
        </p:nvSpPr>
        <p:spPr>
          <a:xfrm>
            <a:off x="843915" y="3767455"/>
            <a:ext cx="1650365" cy="352425"/>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兴趣学习Agent</a:t>
            </a:r>
          </a:p>
        </p:txBody>
      </p:sp>
      <p:sp>
        <p:nvSpPr>
          <p:cNvPr id="26" name="文本框 25"/>
          <p:cNvSpPr txBox="1"/>
          <p:nvPr/>
        </p:nvSpPr>
        <p:spPr>
          <a:xfrm>
            <a:off x="805815" y="3252470"/>
            <a:ext cx="1650365" cy="352425"/>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站点操作Agent</a:t>
            </a:r>
          </a:p>
        </p:txBody>
      </p:sp>
      <p:sp>
        <p:nvSpPr>
          <p:cNvPr id="27" name="文本框 26"/>
          <p:cNvSpPr txBox="1"/>
          <p:nvPr/>
        </p:nvSpPr>
        <p:spPr>
          <a:xfrm>
            <a:off x="843915" y="2708275"/>
            <a:ext cx="1650365" cy="352425"/>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过滤查找Agent</a:t>
            </a:r>
          </a:p>
        </p:txBody>
      </p:sp>
      <p:sp>
        <p:nvSpPr>
          <p:cNvPr id="28" name="文本框 27"/>
          <p:cNvSpPr txBox="1"/>
          <p:nvPr/>
        </p:nvSpPr>
        <p:spPr>
          <a:xfrm>
            <a:off x="2418715" y="2056765"/>
            <a:ext cx="9286240" cy="596265"/>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实现信息导引，帮助用户确定自己需要的信息所在的领域，细化和规范查询要求；提供用户相关信息反馈窗口，记录用户对查找结果的满意程度；为用户提供注册登录界面，以便存储用户的个性化信息</a:t>
            </a:r>
          </a:p>
        </p:txBody>
      </p:sp>
      <p:sp>
        <p:nvSpPr>
          <p:cNvPr id="29" name="文本框 28"/>
          <p:cNvSpPr txBox="1"/>
          <p:nvPr/>
        </p:nvSpPr>
        <p:spPr>
          <a:xfrm>
            <a:off x="2418080" y="2585720"/>
            <a:ext cx="9286240" cy="596265"/>
          </a:xfrm>
          <a:prstGeom prst="rect">
            <a:avLst/>
          </a:prstGeom>
          <a:noFill/>
        </p:spPr>
        <p:txBody>
          <a:bodyPr wrap="square" rtlCol="0">
            <a:spAutoFit/>
          </a:bodyPr>
          <a:lstStyle/>
          <a:p>
            <a:r>
              <a:rPr lang="zh-CN" altLang="en-US" sz="1600">
                <a:latin typeface="微软雅黑" panose="020B0503020204020204" pitchFamily="34" charset="-122"/>
                <a:ea typeface="微软雅黑" panose="020B0503020204020204" pitchFamily="34" charset="-122"/>
              </a:rPr>
              <a:t>过滤查找功能是根据用户界面Agent的请求实现对WWW资源库的查找，并将查找结果反馈给用户界面</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4"/>
          <p:cNvSpPr>
            <a:spLocks noChangeArrowheads="1"/>
          </p:cNvSpPr>
          <p:nvPr/>
        </p:nvSpPr>
        <p:spPr bwMode="auto">
          <a:xfrm>
            <a:off x="1494155" y="260350"/>
            <a:ext cx="10420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基于文本匹配的过滤系统</a:t>
            </a:r>
          </a:p>
        </p:txBody>
      </p:sp>
      <p:sp>
        <p:nvSpPr>
          <p:cNvPr id="197"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pic>
        <p:nvPicPr>
          <p:cNvPr id="16" name="Picture 2" descr="C:\Users\Administrator\Desktop\25p1ckfib9.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4" name="文本框 73"/>
          <p:cNvSpPr txBox="1"/>
          <p:nvPr/>
        </p:nvSpPr>
        <p:spPr>
          <a:xfrm>
            <a:off x="1347470" y="1050925"/>
            <a:ext cx="7641590" cy="54864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总体设计</a:t>
            </a:r>
          </a:p>
        </p:txBody>
      </p:sp>
      <p:graphicFrame>
        <p:nvGraphicFramePr>
          <p:cNvPr id="2" name="对象 -2147482405"/>
          <p:cNvGraphicFramePr/>
          <p:nvPr/>
        </p:nvGraphicFramePr>
        <p:xfrm>
          <a:off x="304165" y="1969770"/>
          <a:ext cx="7325995" cy="4123055"/>
        </p:xfrm>
        <a:graphic>
          <a:graphicData uri="http://schemas.openxmlformats.org/presentationml/2006/ole">
            <mc:AlternateContent xmlns:mc="http://schemas.openxmlformats.org/markup-compatibility/2006">
              <mc:Choice xmlns:v="urn:schemas-microsoft-com:vml" Requires="v">
                <p:oleObj spid="_x0000_s8203" r:id="rId4" imgW="8483600" imgH="5600700" progId="Visio.Drawing.11">
                  <p:embed/>
                </p:oleObj>
              </mc:Choice>
              <mc:Fallback>
                <p:oleObj r:id="rId4" imgW="8483600" imgH="5600700" progId="Visio.Drawing.11">
                  <p:embed/>
                  <p:pic>
                    <p:nvPicPr>
                      <p:cNvPr id="0" name="图片 2"/>
                      <p:cNvPicPr/>
                      <p:nvPr/>
                    </p:nvPicPr>
                    <p:blipFill>
                      <a:blip r:embed="rId5"/>
                      <a:stretch>
                        <a:fillRect/>
                      </a:stretch>
                    </p:blipFill>
                    <p:spPr>
                      <a:xfrm>
                        <a:off x="304165" y="1969770"/>
                        <a:ext cx="7325995" cy="4123055"/>
                      </a:xfrm>
                      <a:prstGeom prst="rect">
                        <a:avLst/>
                      </a:prstGeom>
                      <a:noFill/>
                      <a:ln w="38100">
                        <a:noFill/>
                        <a:miter/>
                      </a:ln>
                    </p:spPr>
                  </p:pic>
                </p:oleObj>
              </mc:Fallback>
            </mc:AlternateContent>
          </a:graphicData>
        </a:graphic>
      </p:graphicFrame>
      <p:sp>
        <p:nvSpPr>
          <p:cNvPr id="4" name="文本框 3"/>
          <p:cNvSpPr txBox="1"/>
          <p:nvPr/>
        </p:nvSpPr>
        <p:spPr>
          <a:xfrm>
            <a:off x="7913370" y="2445385"/>
            <a:ext cx="4001770" cy="364744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fontAlgn="auto">
              <a:lnSpc>
                <a:spcPts val="3500"/>
              </a:lnSpc>
            </a:pPr>
            <a:r>
              <a:rPr lang="en-US" altLang="zh-CN" sz="2000" dirty="0">
                <a:solidFill>
                  <a:schemeClr val="tx2"/>
                </a:solidFill>
                <a:latin typeface="微软雅黑" panose="020B0503020204020204" pitchFamily="34" charset="-122"/>
                <a:ea typeface="微软雅黑" panose="020B0503020204020204" pitchFamily="34" charset="-122"/>
              </a:rPr>
              <a:t>       </a:t>
            </a:r>
            <a:r>
              <a:rPr lang="zh-CN" altLang="en-US" sz="2000" dirty="0">
                <a:solidFill>
                  <a:schemeClr val="tx2"/>
                </a:solidFill>
                <a:latin typeface="微软雅黑" panose="020B0503020204020204" pitchFamily="34" charset="-122"/>
                <a:ea typeface="微软雅黑" panose="020B0503020204020204" pitchFamily="34" charset="-122"/>
              </a:rPr>
              <a:t>系统采用后台程序和监控端相结合的结构。监控端负责网页信息的截获，并将其反馈给后台程序，接收后台程序的命令对网页重定向不做处理。后台程序负责网页信息的检测和判定并将判定结果发送给监控端，同时，维护数据库更新并提供相关管理界面。</a:t>
            </a:r>
          </a:p>
        </p:txBody>
      </p:sp>
      <p:sp>
        <p:nvSpPr>
          <p:cNvPr id="5" name="文本框 4"/>
          <p:cNvSpPr txBox="1"/>
          <p:nvPr/>
        </p:nvSpPr>
        <p:spPr>
          <a:xfrm>
            <a:off x="2305050" y="6278245"/>
            <a:ext cx="4001770" cy="41783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en-US" altLang="zh-CN" sz="2000" dirty="0">
                <a:solidFill>
                  <a:schemeClr val="tx2"/>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系统工作原理</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文本框 182"/>
          <p:cNvSpPr txBox="1"/>
          <p:nvPr/>
        </p:nvSpPr>
        <p:spPr>
          <a:xfrm>
            <a:off x="1070610" y="2205990"/>
            <a:ext cx="4001770" cy="98044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fontAlgn="auto">
              <a:lnSpc>
                <a:spcPts val="3500"/>
              </a:lnSpc>
            </a:pPr>
            <a:r>
              <a:rPr sz="2000" dirty="0">
                <a:solidFill>
                  <a:schemeClr val="tx2"/>
                </a:solidFill>
                <a:latin typeface="微软雅黑" panose="020B0503020204020204" pitchFamily="34" charset="-122"/>
                <a:ea typeface="微软雅黑" panose="020B0503020204020204" pitchFamily="34" charset="-122"/>
              </a:rPr>
              <a:t>系统的过滤方法采用URL/IP 过滤和内容过滤相结合的方法</a:t>
            </a:r>
          </a:p>
        </p:txBody>
      </p:sp>
      <p:sp>
        <p:nvSpPr>
          <p:cNvPr id="196" name="文本框 4"/>
          <p:cNvSpPr>
            <a:spLocks noChangeArrowheads="1"/>
          </p:cNvSpPr>
          <p:nvPr/>
        </p:nvSpPr>
        <p:spPr bwMode="auto">
          <a:xfrm>
            <a:off x="1494155" y="260350"/>
            <a:ext cx="10420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基于文本匹配的过滤系统</a:t>
            </a:r>
          </a:p>
        </p:txBody>
      </p:sp>
      <p:sp>
        <p:nvSpPr>
          <p:cNvPr id="197"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pic>
        <p:nvPicPr>
          <p:cNvPr id="16" name="Picture 2" descr="C:\Users\Administrator\Desktop\25p1ckfib9.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4" name="文本框 73"/>
          <p:cNvSpPr txBox="1"/>
          <p:nvPr/>
        </p:nvSpPr>
        <p:spPr>
          <a:xfrm>
            <a:off x="1347470" y="1050925"/>
            <a:ext cx="7641590" cy="54864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总体设计</a:t>
            </a:r>
          </a:p>
        </p:txBody>
      </p:sp>
      <p:graphicFrame>
        <p:nvGraphicFramePr>
          <p:cNvPr id="2" name="对象 -2147482404"/>
          <p:cNvGraphicFramePr/>
          <p:nvPr/>
        </p:nvGraphicFramePr>
        <p:xfrm>
          <a:off x="6277610" y="1050925"/>
          <a:ext cx="5164455" cy="5728335"/>
        </p:xfrm>
        <a:graphic>
          <a:graphicData uri="http://schemas.openxmlformats.org/presentationml/2006/ole">
            <mc:AlternateContent xmlns:mc="http://schemas.openxmlformats.org/markup-compatibility/2006">
              <mc:Choice xmlns:v="urn:schemas-microsoft-com:vml" Requires="v">
                <p:oleObj spid="_x0000_s9227" r:id="rId4" imgW="6413500" imgH="12395200" progId="Visio.Drawing.11">
                  <p:embed/>
                </p:oleObj>
              </mc:Choice>
              <mc:Fallback>
                <p:oleObj r:id="rId4" imgW="6413500" imgH="12395200" progId="Visio.Drawing.11">
                  <p:embed/>
                  <p:pic>
                    <p:nvPicPr>
                      <p:cNvPr id="0" name="图片 2"/>
                      <p:cNvPicPr/>
                      <p:nvPr/>
                    </p:nvPicPr>
                    <p:blipFill>
                      <a:blip r:embed="rId5"/>
                      <a:stretch>
                        <a:fillRect/>
                      </a:stretch>
                    </p:blipFill>
                    <p:spPr>
                      <a:xfrm>
                        <a:off x="6277610" y="1050925"/>
                        <a:ext cx="5164455" cy="5728335"/>
                      </a:xfrm>
                      <a:prstGeom prst="rect">
                        <a:avLst/>
                      </a:prstGeom>
                      <a:noFill/>
                      <a:ln w="38100">
                        <a:noFill/>
                        <a:miter/>
                      </a:ln>
                    </p:spPr>
                  </p:pic>
                </p:oleObj>
              </mc:Fallback>
            </mc:AlternateContent>
          </a:graphicData>
        </a:graphic>
      </p:graphicFrame>
      <p:sp>
        <p:nvSpPr>
          <p:cNvPr id="4" name="文本框 3"/>
          <p:cNvSpPr txBox="1"/>
          <p:nvPr/>
        </p:nvSpPr>
        <p:spPr>
          <a:xfrm>
            <a:off x="8888730" y="6361430"/>
            <a:ext cx="2355850" cy="41783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en-US" altLang="zh-CN" sz="2000" dirty="0">
                <a:solidFill>
                  <a:schemeClr val="tx2"/>
                </a:solidFill>
                <a:latin typeface="微软雅黑" panose="020B0503020204020204" pitchFamily="34" charset="-122"/>
                <a:ea typeface="微软雅黑" panose="020B0503020204020204" pitchFamily="34" charset="-122"/>
              </a:rPr>
              <a:t>       </a:t>
            </a:r>
            <a:r>
              <a:rPr lang="zh-CN" altLang="en-US" sz="1800" dirty="0">
                <a:solidFill>
                  <a:schemeClr val="tx1"/>
                </a:solidFill>
                <a:latin typeface="微软雅黑" panose="020B0503020204020204" pitchFamily="34" charset="-122"/>
                <a:ea typeface="微软雅黑" panose="020B0503020204020204" pitchFamily="34" charset="-122"/>
              </a:rPr>
              <a:t>网页判定流程</a:t>
            </a:r>
          </a:p>
        </p:txBody>
      </p:sp>
      <p:sp>
        <p:nvSpPr>
          <p:cNvPr id="5" name="菱形 4"/>
          <p:cNvSpPr/>
          <p:nvPr/>
        </p:nvSpPr>
        <p:spPr>
          <a:xfrm>
            <a:off x="441960" y="2505075"/>
            <a:ext cx="396875" cy="3816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70610" y="3912870"/>
            <a:ext cx="4001770" cy="142494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fontAlgn="auto">
              <a:lnSpc>
                <a:spcPts val="3500"/>
              </a:lnSpc>
            </a:pPr>
            <a:r>
              <a:rPr sz="2000" dirty="0">
                <a:solidFill>
                  <a:schemeClr val="tx2"/>
                </a:solidFill>
                <a:latin typeface="微软雅黑" panose="020B0503020204020204" pitchFamily="34" charset="-122"/>
                <a:ea typeface="微软雅黑" panose="020B0503020204020204" pitchFamily="34" charset="-122"/>
              </a:rPr>
              <a:t>网页文本过滤模块采用字符串匹配过滤和文本分类过滤两种过滤模式相结合的策略</a:t>
            </a:r>
          </a:p>
        </p:txBody>
      </p:sp>
      <p:sp>
        <p:nvSpPr>
          <p:cNvPr id="7" name="菱形 6"/>
          <p:cNvSpPr/>
          <p:nvPr/>
        </p:nvSpPr>
        <p:spPr>
          <a:xfrm>
            <a:off x="441960" y="4434205"/>
            <a:ext cx="396875" cy="381635"/>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4"/>
          <p:cNvSpPr>
            <a:spLocks noChangeArrowheads="1"/>
          </p:cNvSpPr>
          <p:nvPr/>
        </p:nvSpPr>
        <p:spPr bwMode="auto">
          <a:xfrm>
            <a:off x="1494155" y="260350"/>
            <a:ext cx="10420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基于文本匹配的过滤系统</a:t>
            </a:r>
          </a:p>
        </p:txBody>
      </p:sp>
      <p:sp>
        <p:nvSpPr>
          <p:cNvPr id="197"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pic>
        <p:nvPicPr>
          <p:cNvPr id="16" name="Picture 2" descr="C:\Users\Administrator\Desktop\25p1ckfib9.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4" name="文本框 73"/>
          <p:cNvSpPr txBox="1"/>
          <p:nvPr/>
        </p:nvSpPr>
        <p:spPr>
          <a:xfrm>
            <a:off x="1347470" y="1050925"/>
            <a:ext cx="7641590" cy="54864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模块设计</a:t>
            </a:r>
            <a:r>
              <a:rPr lang="en-US" altLang="zh-CN" sz="2800" dirty="0">
                <a:solidFill>
                  <a:schemeClr val="accent1">
                    <a:lumMod val="75000"/>
                  </a:schemeClr>
                </a:solidFill>
                <a:latin typeface="微软雅黑" panose="020B0503020204020204" pitchFamily="34" charset="-122"/>
                <a:ea typeface="微软雅黑" panose="020B0503020204020204" pitchFamily="34" charset="-122"/>
              </a:rPr>
              <a:t>---基于IP/URL 的过滤模块</a:t>
            </a:r>
          </a:p>
        </p:txBody>
      </p:sp>
      <p:sp>
        <p:nvSpPr>
          <p:cNvPr id="4" name="文本框 3"/>
          <p:cNvSpPr txBox="1"/>
          <p:nvPr/>
        </p:nvSpPr>
        <p:spPr>
          <a:xfrm>
            <a:off x="5993130" y="1544955"/>
            <a:ext cx="5754370" cy="498094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fontAlgn="auto">
              <a:lnSpc>
                <a:spcPts val="3500"/>
              </a:lnSpc>
            </a:pPr>
            <a:r>
              <a:rPr lang="zh-CN" altLang="en-US" sz="2000" dirty="0">
                <a:solidFill>
                  <a:schemeClr val="tx2"/>
                </a:solidFill>
                <a:latin typeface="微软雅黑" panose="020B0503020204020204" pitchFamily="34" charset="-122"/>
                <a:ea typeface="微软雅黑" panose="020B0503020204020204" pitchFamily="34" charset="-122"/>
              </a:rPr>
              <a:t>基于 IP/URL 的过滤模块是三个过滤模块中的最上层，网页信息要首先经过该模块的处理</a:t>
            </a:r>
          </a:p>
          <a:p>
            <a:pPr algn="l" fontAlgn="auto">
              <a:lnSpc>
                <a:spcPts val="3500"/>
              </a:lnSpc>
            </a:pPr>
            <a:endParaRPr lang="zh-CN" altLang="en-US" sz="2000" dirty="0">
              <a:solidFill>
                <a:schemeClr val="tx2"/>
              </a:solidFill>
              <a:latin typeface="微软雅黑" panose="020B0503020204020204" pitchFamily="34" charset="-122"/>
              <a:ea typeface="微软雅黑" panose="020B0503020204020204" pitchFamily="34" charset="-122"/>
            </a:endParaRPr>
          </a:p>
          <a:p>
            <a:pPr algn="l" fontAlgn="auto">
              <a:lnSpc>
                <a:spcPts val="3500"/>
              </a:lnSpc>
            </a:pPr>
            <a:r>
              <a:rPr lang="zh-CN" altLang="en-US" sz="2000" dirty="0">
                <a:solidFill>
                  <a:schemeClr val="tx2"/>
                </a:solidFill>
                <a:latin typeface="微软雅黑" panose="020B0503020204020204" pitchFamily="34" charset="-122"/>
                <a:ea typeface="微软雅黑" panose="020B0503020204020204" pitchFamily="34" charset="-122"/>
              </a:rPr>
              <a:t>两个查询操作：</a:t>
            </a:r>
          </a:p>
          <a:p>
            <a:pPr algn="l" fontAlgn="auto">
              <a:lnSpc>
                <a:spcPts val="3500"/>
              </a:lnSpc>
            </a:pPr>
            <a:r>
              <a:rPr lang="zh-CN" altLang="en-US" sz="2000" dirty="0">
                <a:solidFill>
                  <a:schemeClr val="tx2"/>
                </a:solidFill>
                <a:latin typeface="微软雅黑" panose="020B0503020204020204" pitchFamily="34" charset="-122"/>
                <a:ea typeface="微软雅黑" panose="020B0503020204020204" pitchFamily="34" charset="-122"/>
              </a:rPr>
              <a:t>      待检测网页 URL 的查询。</a:t>
            </a:r>
          </a:p>
          <a:p>
            <a:pPr algn="l" fontAlgn="auto">
              <a:lnSpc>
                <a:spcPts val="3500"/>
              </a:lnSpc>
            </a:pPr>
            <a:r>
              <a:rPr lang="zh-CN" altLang="en-US" sz="2000" dirty="0">
                <a:solidFill>
                  <a:schemeClr val="tx2"/>
                </a:solidFill>
                <a:latin typeface="微软雅黑" panose="020B0503020204020204" pitchFamily="34" charset="-122"/>
                <a:ea typeface="微软雅黑" panose="020B0503020204020204" pitchFamily="34" charset="-122"/>
              </a:rPr>
              <a:t>      用户自定义黑名单库的查询操作。</a:t>
            </a:r>
          </a:p>
          <a:p>
            <a:pPr algn="l" fontAlgn="auto">
              <a:lnSpc>
                <a:spcPts val="3500"/>
              </a:lnSpc>
            </a:pPr>
            <a:r>
              <a:rPr lang="zh-CN" altLang="en-US" sz="2000" dirty="0">
                <a:solidFill>
                  <a:schemeClr val="tx2"/>
                </a:solidFill>
                <a:latin typeface="微软雅黑" panose="020B0503020204020204" pitchFamily="34" charset="-122"/>
                <a:ea typeface="微软雅黑" panose="020B0503020204020204" pitchFamily="34" charset="-122"/>
              </a:rPr>
              <a:t>黑名单库接受三个更新操作：</a:t>
            </a:r>
          </a:p>
          <a:p>
            <a:pPr algn="l" fontAlgn="auto">
              <a:lnSpc>
                <a:spcPts val="3500"/>
              </a:lnSpc>
            </a:pPr>
            <a:r>
              <a:rPr lang="zh-CN" altLang="en-US" sz="2000" dirty="0">
                <a:solidFill>
                  <a:schemeClr val="tx2"/>
                </a:solidFill>
                <a:latin typeface="微软雅黑" panose="020B0503020204020204" pitchFamily="34" charset="-122"/>
                <a:ea typeface="微软雅黑" panose="020B0503020204020204" pitchFamily="34" charset="-122"/>
              </a:rPr>
              <a:t>     接收基于字符串模式匹配的过滤模块反馈信息</a:t>
            </a:r>
          </a:p>
          <a:p>
            <a:pPr algn="l" fontAlgn="auto">
              <a:lnSpc>
                <a:spcPts val="3500"/>
              </a:lnSpc>
            </a:pPr>
            <a:r>
              <a:rPr lang="zh-CN" altLang="en-US" sz="2000" dirty="0">
                <a:solidFill>
                  <a:schemeClr val="tx2"/>
                </a:solidFill>
                <a:latin typeface="微软雅黑" panose="020B0503020204020204" pitchFamily="34" charset="-122"/>
                <a:ea typeface="微软雅黑" panose="020B0503020204020204" pitchFamily="34" charset="-122"/>
              </a:rPr>
              <a:t>     接收基于文本分类技术的过滤模块反馈信息</a:t>
            </a:r>
          </a:p>
          <a:p>
            <a:pPr algn="l" fontAlgn="auto">
              <a:lnSpc>
                <a:spcPts val="3500"/>
              </a:lnSpc>
            </a:pPr>
            <a:r>
              <a:rPr lang="zh-CN" altLang="en-US" sz="2000" dirty="0">
                <a:solidFill>
                  <a:schemeClr val="tx2"/>
                </a:solidFill>
                <a:latin typeface="微软雅黑" panose="020B0503020204020204" pitchFamily="34" charset="-122"/>
                <a:ea typeface="微软雅黑" panose="020B0503020204020204" pitchFamily="34" charset="-122"/>
              </a:rPr>
              <a:t>     接收用户自定义操作，对黑名单库进行的添加   和删除操作</a:t>
            </a:r>
          </a:p>
        </p:txBody>
      </p:sp>
      <p:sp>
        <p:nvSpPr>
          <p:cNvPr id="5" name="文本框 4"/>
          <p:cNvSpPr txBox="1"/>
          <p:nvPr/>
        </p:nvSpPr>
        <p:spPr>
          <a:xfrm>
            <a:off x="1200785" y="6080125"/>
            <a:ext cx="4001770" cy="41783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en-US" altLang="zh-CN" sz="2000" dirty="0">
                <a:solidFill>
                  <a:schemeClr val="tx2"/>
                </a:solidFill>
                <a:latin typeface="微软雅黑" panose="020B0503020204020204" pitchFamily="34" charset="-122"/>
                <a:ea typeface="微软雅黑" panose="020B0503020204020204" pitchFamily="34" charset="-122"/>
              </a:rPr>
              <a:t>      </a:t>
            </a:r>
            <a:r>
              <a:rPr sz="1800" dirty="0">
                <a:solidFill>
                  <a:schemeClr val="tx1"/>
                </a:solidFill>
                <a:latin typeface="微软雅黑" panose="020B0503020204020204" pitchFamily="34" charset="-122"/>
                <a:ea typeface="微软雅黑" panose="020B0503020204020204" pitchFamily="34" charset="-122"/>
              </a:rPr>
              <a:t>基于IP/URL的过滤模块流程图</a:t>
            </a:r>
          </a:p>
        </p:txBody>
      </p:sp>
      <p:graphicFrame>
        <p:nvGraphicFramePr>
          <p:cNvPr id="2" name="对象 -2147482403"/>
          <p:cNvGraphicFramePr/>
          <p:nvPr/>
        </p:nvGraphicFramePr>
        <p:xfrm>
          <a:off x="1200785" y="1599565"/>
          <a:ext cx="4135755" cy="4123055"/>
        </p:xfrm>
        <a:graphic>
          <a:graphicData uri="http://schemas.openxmlformats.org/presentationml/2006/ole">
            <mc:AlternateContent xmlns:mc="http://schemas.openxmlformats.org/markup-compatibility/2006">
              <mc:Choice xmlns:v="urn:schemas-microsoft-com:vml" Requires="v">
                <p:oleObj spid="_x0000_s10251" r:id="rId4" imgW="3911600" imgH="5295900" progId="Visio.Drawing.11">
                  <p:embed/>
                </p:oleObj>
              </mc:Choice>
              <mc:Fallback>
                <p:oleObj r:id="rId4" imgW="3911600" imgH="5295900" progId="Visio.Drawing.11">
                  <p:embed/>
                  <p:pic>
                    <p:nvPicPr>
                      <p:cNvPr id="0" name="图片 3075"/>
                      <p:cNvPicPr/>
                      <p:nvPr/>
                    </p:nvPicPr>
                    <p:blipFill>
                      <a:blip r:embed="rId5"/>
                      <a:stretch>
                        <a:fillRect/>
                      </a:stretch>
                    </p:blipFill>
                    <p:spPr>
                      <a:xfrm>
                        <a:off x="1200785" y="1599565"/>
                        <a:ext cx="4135755" cy="4123055"/>
                      </a:xfrm>
                      <a:prstGeom prst="rect">
                        <a:avLst/>
                      </a:prstGeom>
                      <a:noFill/>
                      <a:ln w="38100">
                        <a:noFill/>
                        <a:miter/>
                      </a:ln>
                    </p:spPr>
                  </p:pic>
                </p:oleObj>
              </mc:Fallback>
            </mc:AlternateContent>
          </a:graphicData>
        </a:graphic>
      </p:graphicFrame>
      <p:sp>
        <p:nvSpPr>
          <p:cNvPr id="78" name="矩形 77"/>
          <p:cNvSpPr/>
          <p:nvPr/>
        </p:nvSpPr>
        <p:spPr bwMode="auto">
          <a:xfrm>
            <a:off x="6097265" y="3552574"/>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6097265" y="4044064"/>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6097265" y="4865754"/>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8" name="矩形 7"/>
          <p:cNvSpPr/>
          <p:nvPr/>
        </p:nvSpPr>
        <p:spPr bwMode="auto">
          <a:xfrm>
            <a:off x="6097265" y="5292474"/>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9" name="矩形 8"/>
          <p:cNvSpPr/>
          <p:nvPr/>
        </p:nvSpPr>
        <p:spPr bwMode="auto">
          <a:xfrm>
            <a:off x="6097265" y="5722369"/>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4"/>
          <p:cNvSpPr>
            <a:spLocks noChangeArrowheads="1"/>
          </p:cNvSpPr>
          <p:nvPr/>
        </p:nvSpPr>
        <p:spPr bwMode="auto">
          <a:xfrm>
            <a:off x="1494155" y="260350"/>
            <a:ext cx="10420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基于文本匹配的过滤系统</a:t>
            </a:r>
          </a:p>
        </p:txBody>
      </p:sp>
      <p:sp>
        <p:nvSpPr>
          <p:cNvPr id="197"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pic>
        <p:nvPicPr>
          <p:cNvPr id="16" name="Picture 2" descr="C:\Users\Administrator\Desktop\25p1ckfib9.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4" name="文本框 73"/>
          <p:cNvSpPr txBox="1"/>
          <p:nvPr/>
        </p:nvSpPr>
        <p:spPr>
          <a:xfrm>
            <a:off x="1347470" y="1050925"/>
            <a:ext cx="7641590" cy="54864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模块设计</a:t>
            </a:r>
            <a:r>
              <a:rPr lang="en-US" altLang="zh-CN" sz="2800" dirty="0">
                <a:solidFill>
                  <a:schemeClr val="accent1">
                    <a:lumMod val="75000"/>
                  </a:schemeClr>
                </a:solidFill>
                <a:latin typeface="微软雅黑" panose="020B0503020204020204" pitchFamily="34" charset="-122"/>
                <a:ea typeface="微软雅黑" panose="020B0503020204020204" pitchFamily="34" charset="-122"/>
              </a:rPr>
              <a:t>---基于字符串模式匹配的过滤模块</a:t>
            </a:r>
          </a:p>
        </p:txBody>
      </p:sp>
      <p:sp>
        <p:nvSpPr>
          <p:cNvPr id="4" name="文本框 3"/>
          <p:cNvSpPr txBox="1"/>
          <p:nvPr/>
        </p:nvSpPr>
        <p:spPr>
          <a:xfrm>
            <a:off x="5871210" y="2885440"/>
            <a:ext cx="5754370" cy="275844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fontAlgn="auto">
              <a:lnSpc>
                <a:spcPts val="3500"/>
              </a:lnSpc>
            </a:pPr>
            <a:r>
              <a:rPr lang="zh-CN" altLang="en-US" sz="2000" dirty="0">
                <a:solidFill>
                  <a:schemeClr val="tx2"/>
                </a:solidFill>
                <a:latin typeface="微软雅黑" panose="020B0503020204020204" pitchFamily="34" charset="-122"/>
                <a:ea typeface="微软雅黑" panose="020B0503020204020204" pitchFamily="34" charset="-122"/>
              </a:rPr>
              <a:t>基于字符串匹配的过滤模块采用AC-BMH作为其核心算法</a:t>
            </a:r>
          </a:p>
          <a:p>
            <a:pPr algn="l" fontAlgn="auto">
              <a:lnSpc>
                <a:spcPts val="3500"/>
              </a:lnSpc>
            </a:pPr>
            <a:endParaRPr lang="zh-CN" altLang="en-US" sz="2000" dirty="0">
              <a:solidFill>
                <a:schemeClr val="tx2"/>
              </a:solidFill>
              <a:latin typeface="微软雅黑" panose="020B0503020204020204" pitchFamily="34" charset="-122"/>
              <a:ea typeface="微软雅黑" panose="020B0503020204020204" pitchFamily="34" charset="-122"/>
            </a:endParaRPr>
          </a:p>
          <a:p>
            <a:pPr algn="l" fontAlgn="auto">
              <a:lnSpc>
                <a:spcPts val="3500"/>
              </a:lnSpc>
            </a:pPr>
            <a:r>
              <a:rPr lang="zh-CN" altLang="en-US" sz="2000" dirty="0">
                <a:solidFill>
                  <a:schemeClr val="tx2"/>
                </a:solidFill>
                <a:latin typeface="微软雅黑" panose="020B0503020204020204" pitchFamily="34" charset="-122"/>
                <a:ea typeface="微软雅黑" panose="020B0503020204020204" pitchFamily="34" charset="-122"/>
              </a:rPr>
              <a:t>基于字符串匹配的文本过滤的特点：</a:t>
            </a:r>
          </a:p>
          <a:p>
            <a:pPr algn="l" fontAlgn="auto">
              <a:lnSpc>
                <a:spcPts val="3500"/>
              </a:lnSpc>
            </a:pPr>
            <a:r>
              <a:rPr lang="en-US" altLang="zh-CN" sz="2000" dirty="0">
                <a:solidFill>
                  <a:schemeClr val="tx2"/>
                </a:solidFill>
                <a:latin typeface="微软雅黑" panose="020B0503020204020204" pitchFamily="34" charset="-122"/>
                <a:ea typeface="微软雅黑" panose="020B0503020204020204" pitchFamily="34" charset="-122"/>
              </a:rPr>
              <a:t>1.  </a:t>
            </a:r>
            <a:r>
              <a:rPr lang="zh-CN" altLang="en-US" sz="2000" dirty="0">
                <a:solidFill>
                  <a:schemeClr val="tx2"/>
                </a:solidFill>
                <a:latin typeface="微软雅黑" panose="020B0503020204020204" pitchFamily="34" charset="-122"/>
                <a:ea typeface="微软雅黑" panose="020B0503020204020204" pitchFamily="34" charset="-122"/>
              </a:rPr>
              <a:t>主要针对中文文本过滤</a:t>
            </a:r>
          </a:p>
          <a:p>
            <a:pPr algn="l" fontAlgn="auto">
              <a:lnSpc>
                <a:spcPts val="3500"/>
              </a:lnSpc>
            </a:pPr>
            <a:r>
              <a:rPr lang="en-US" altLang="zh-CN" sz="2000" dirty="0">
                <a:solidFill>
                  <a:schemeClr val="tx2"/>
                </a:solidFill>
                <a:latin typeface="微软雅黑" panose="020B0503020204020204" pitchFamily="34" charset="-122"/>
                <a:ea typeface="微软雅黑" panose="020B0503020204020204" pitchFamily="34" charset="-122"/>
              </a:rPr>
              <a:t>2.  </a:t>
            </a:r>
            <a:r>
              <a:rPr lang="zh-CN" altLang="en-US" sz="2000" dirty="0">
                <a:solidFill>
                  <a:schemeClr val="tx2"/>
                </a:solidFill>
                <a:latin typeface="微软雅黑" panose="020B0503020204020204" pitchFamily="34" charset="-122"/>
                <a:ea typeface="微软雅黑" panose="020B0503020204020204" pitchFamily="34" charset="-122"/>
              </a:rPr>
              <a:t>敏感词库中的词语一般较短</a:t>
            </a:r>
          </a:p>
        </p:txBody>
      </p:sp>
      <p:sp>
        <p:nvSpPr>
          <p:cNvPr id="5" name="文本框 4"/>
          <p:cNvSpPr txBox="1"/>
          <p:nvPr/>
        </p:nvSpPr>
        <p:spPr>
          <a:xfrm>
            <a:off x="1200785" y="6080125"/>
            <a:ext cx="4001770" cy="41783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en-US" altLang="zh-CN" sz="2000" dirty="0">
                <a:solidFill>
                  <a:schemeClr val="tx2"/>
                </a:solidFill>
                <a:latin typeface="微软雅黑" panose="020B0503020204020204" pitchFamily="34" charset="-122"/>
                <a:ea typeface="微软雅黑" panose="020B0503020204020204" pitchFamily="34" charset="-122"/>
              </a:rPr>
              <a:t>      </a:t>
            </a:r>
            <a:r>
              <a:rPr sz="1800" dirty="0">
                <a:solidFill>
                  <a:schemeClr val="tx1"/>
                </a:solidFill>
                <a:latin typeface="微软雅黑" panose="020B0503020204020204" pitchFamily="34" charset="-122"/>
                <a:ea typeface="微软雅黑" panose="020B0503020204020204" pitchFamily="34" charset="-122"/>
              </a:rPr>
              <a:t>字符串匹配过滤算法流程图</a:t>
            </a:r>
          </a:p>
        </p:txBody>
      </p:sp>
      <p:graphicFrame>
        <p:nvGraphicFramePr>
          <p:cNvPr id="2" name="对象 -2147482402"/>
          <p:cNvGraphicFramePr/>
          <p:nvPr/>
        </p:nvGraphicFramePr>
        <p:xfrm>
          <a:off x="675640" y="1599565"/>
          <a:ext cx="4667250" cy="4288155"/>
        </p:xfrm>
        <a:graphic>
          <a:graphicData uri="http://schemas.openxmlformats.org/presentationml/2006/ole">
            <mc:AlternateContent xmlns:mc="http://schemas.openxmlformats.org/markup-compatibility/2006">
              <mc:Choice xmlns:v="urn:schemas-microsoft-com:vml" Requires="v">
                <p:oleObj spid="_x0000_s11275" r:id="rId4" imgW="7658100" imgH="7429500" progId="Visio.Drawing.11">
                  <p:embed/>
                </p:oleObj>
              </mc:Choice>
              <mc:Fallback>
                <p:oleObj r:id="rId4" imgW="7658100" imgH="7429500" progId="Visio.Drawing.11">
                  <p:embed/>
                  <p:pic>
                    <p:nvPicPr>
                      <p:cNvPr id="0" name="图片 2"/>
                      <p:cNvPicPr/>
                      <p:nvPr/>
                    </p:nvPicPr>
                    <p:blipFill>
                      <a:blip r:embed="rId5"/>
                      <a:stretch>
                        <a:fillRect/>
                      </a:stretch>
                    </p:blipFill>
                    <p:spPr>
                      <a:xfrm>
                        <a:off x="675640" y="1599565"/>
                        <a:ext cx="4667250" cy="428815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4"/>
          <p:cNvSpPr>
            <a:spLocks noChangeArrowheads="1"/>
          </p:cNvSpPr>
          <p:nvPr/>
        </p:nvSpPr>
        <p:spPr bwMode="auto">
          <a:xfrm>
            <a:off x="1494155" y="260350"/>
            <a:ext cx="10420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基于文本匹配的过滤系统</a:t>
            </a:r>
          </a:p>
        </p:txBody>
      </p:sp>
      <p:sp>
        <p:nvSpPr>
          <p:cNvPr id="197"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pic>
        <p:nvPicPr>
          <p:cNvPr id="16" name="Picture 2" descr="C:\Users\Administrator\Desktop\25p1ckfib9.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4" name="文本框 73"/>
          <p:cNvSpPr txBox="1"/>
          <p:nvPr/>
        </p:nvSpPr>
        <p:spPr>
          <a:xfrm>
            <a:off x="1347470" y="1050925"/>
            <a:ext cx="7641590" cy="54864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sz="2800" dirty="0">
                <a:solidFill>
                  <a:schemeClr val="accent1">
                    <a:lumMod val="75000"/>
                  </a:schemeClr>
                </a:solidFill>
                <a:latin typeface="微软雅黑" panose="020B0503020204020204" pitchFamily="34" charset="-122"/>
                <a:ea typeface="微软雅黑" panose="020B0503020204020204" pitchFamily="34" charset="-122"/>
              </a:rPr>
              <a:t>模块设计</a:t>
            </a:r>
            <a:r>
              <a:rPr lang="en-US" altLang="zh-CN" sz="2800" dirty="0">
                <a:solidFill>
                  <a:schemeClr val="accent1">
                    <a:lumMod val="75000"/>
                  </a:schemeClr>
                </a:solidFill>
                <a:latin typeface="微软雅黑" panose="020B0503020204020204" pitchFamily="34" charset="-122"/>
                <a:ea typeface="微软雅黑" panose="020B0503020204020204" pitchFamily="34" charset="-122"/>
              </a:rPr>
              <a:t>---基于文本分类技术的过滤模块</a:t>
            </a:r>
          </a:p>
        </p:txBody>
      </p:sp>
      <p:sp>
        <p:nvSpPr>
          <p:cNvPr id="4" name="文本框 3"/>
          <p:cNvSpPr txBox="1"/>
          <p:nvPr/>
        </p:nvSpPr>
        <p:spPr>
          <a:xfrm>
            <a:off x="1757680" y="2108200"/>
            <a:ext cx="1998980" cy="133223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fontAlgn="auto">
              <a:lnSpc>
                <a:spcPct val="100000"/>
              </a:lnSpc>
            </a:pPr>
            <a:r>
              <a:rPr lang="zh-CN" altLang="en-US" sz="2000" dirty="0">
                <a:solidFill>
                  <a:schemeClr val="tx2"/>
                </a:solidFill>
                <a:latin typeface="微软雅黑" panose="020B0503020204020204" pitchFamily="34" charset="-122"/>
                <a:ea typeface="微软雅黑" panose="020B0503020204020204" pitchFamily="34" charset="-122"/>
              </a:rPr>
              <a:t>当之前过滤策略都将网页判定为正常网页时才进行该模块的处理</a:t>
            </a:r>
          </a:p>
        </p:txBody>
      </p:sp>
      <p:sp>
        <p:nvSpPr>
          <p:cNvPr id="5" name="文本框 4"/>
          <p:cNvSpPr txBox="1"/>
          <p:nvPr/>
        </p:nvSpPr>
        <p:spPr>
          <a:xfrm>
            <a:off x="1347470" y="4678045"/>
            <a:ext cx="2499995" cy="65913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sz="1800" dirty="0">
                <a:solidFill>
                  <a:schemeClr val="tx1"/>
                </a:solidFill>
                <a:latin typeface="微软雅黑" panose="020B0503020204020204" pitchFamily="34" charset="-122"/>
                <a:ea typeface="微软雅黑" panose="020B0503020204020204" pitchFamily="34" charset="-122"/>
              </a:rPr>
              <a:t>中文网页过滤的处理对象是单个的Web 页面</a:t>
            </a:r>
          </a:p>
        </p:txBody>
      </p:sp>
      <p:sp>
        <p:nvSpPr>
          <p:cNvPr id="9" name="AutoShape 4"/>
          <p:cNvSpPr>
            <a:spLocks noChangeArrowheads="1"/>
          </p:cNvSpPr>
          <p:nvPr>
            <p:custDataLst>
              <p:tags r:id="rId1"/>
            </p:custDataLst>
          </p:nvPr>
        </p:nvSpPr>
        <p:spPr bwMode="white">
          <a:xfrm>
            <a:off x="4851187" y="2018999"/>
            <a:ext cx="2181209" cy="1510068"/>
          </a:xfrm>
          <a:prstGeom prst="roundRect">
            <a:avLst>
              <a:gd name="adj" fmla="val 7012"/>
            </a:avLst>
          </a:prstGeom>
          <a:noFill/>
          <a:ln w="38100" cap="flat" cmpd="sng" algn="ctr">
            <a:solidFill>
              <a:srgbClr val="767171"/>
            </a:solidFill>
            <a:prstDash val="solid"/>
          </a:ln>
          <a:effectLst/>
        </p:spPr>
        <p:txBody>
          <a:bodyPr anchor="ctr"/>
          <a:lstStyle/>
          <a:p>
            <a:pPr marL="0" lvl="2" algn="ctr" defTabSz="-635" eaLnBrk="0" fontAlgn="ctr" hangingPunct="0">
              <a:buClr>
                <a:srgbClr val="FF0000"/>
              </a:buClr>
              <a:buSzPct val="70000"/>
              <a:buFont typeface="Wingdings" panose="05000000000000000000" pitchFamily="2" charset="2"/>
              <a:buChar char="n"/>
              <a:tabLst>
                <a:tab pos="136525" algn="l"/>
              </a:tabLst>
              <a:defRPr/>
            </a:pPr>
            <a:endParaRPr lang="zh-CN" altLang="en-US" sz="1400" b="1" kern="0" dirty="0">
              <a:solidFill>
                <a:srgbClr val="FFFFFF"/>
              </a:solidFill>
              <a:latin typeface="微软雅黑" panose="020B0503020204020204" pitchFamily="34" charset="-122"/>
              <a:ea typeface="微软雅黑" panose="020B0503020204020204" pitchFamily="34" charset="-122"/>
            </a:endParaRPr>
          </a:p>
        </p:txBody>
      </p:sp>
      <p:sp>
        <p:nvSpPr>
          <p:cNvPr id="6" name="AutoShape 4"/>
          <p:cNvSpPr>
            <a:spLocks noChangeArrowheads="1"/>
          </p:cNvSpPr>
          <p:nvPr>
            <p:custDataLst>
              <p:tags r:id="rId2"/>
            </p:custDataLst>
          </p:nvPr>
        </p:nvSpPr>
        <p:spPr bwMode="white">
          <a:xfrm>
            <a:off x="1666027" y="2018999"/>
            <a:ext cx="2181209" cy="1510068"/>
          </a:xfrm>
          <a:prstGeom prst="roundRect">
            <a:avLst>
              <a:gd name="adj" fmla="val 7012"/>
            </a:avLst>
          </a:prstGeom>
          <a:noFill/>
          <a:ln w="38100" cap="flat" cmpd="sng" algn="ctr">
            <a:solidFill>
              <a:schemeClr val="bg2">
                <a:lumMod val="50000"/>
              </a:schemeClr>
            </a:solidFill>
            <a:prstDash val="solid"/>
          </a:ln>
          <a:effectLst/>
        </p:spPr>
        <p:txBody>
          <a:bodyPr anchor="ctr"/>
          <a:lstStyle/>
          <a:p>
            <a:pPr marL="0" lvl="2" algn="ctr" defTabSz="-635" eaLnBrk="0" fontAlgn="ctr" hangingPunct="0">
              <a:buClr>
                <a:srgbClr val="FF0000"/>
              </a:buClr>
              <a:buSzPct val="70000"/>
              <a:buFont typeface="Wingdings" panose="05000000000000000000" pitchFamily="2" charset="2"/>
              <a:buChar char="n"/>
              <a:tabLst>
                <a:tab pos="136525" algn="l"/>
              </a:tabLst>
              <a:defRPr/>
            </a:pPr>
            <a:endParaRPr lang="zh-CN" altLang="en-US" sz="1400" b="1" kern="0" dirty="0">
              <a:solidFill>
                <a:srgbClr val="FFFFFF"/>
              </a:solidFill>
              <a:latin typeface="微软雅黑" panose="020B0503020204020204" pitchFamily="34" charset="-122"/>
              <a:ea typeface="微软雅黑" panose="020B0503020204020204" pitchFamily="34" charset="-122"/>
            </a:endParaRPr>
          </a:p>
        </p:txBody>
      </p:sp>
      <p:sp>
        <p:nvSpPr>
          <p:cNvPr id="7" name="AutoShape 4"/>
          <p:cNvSpPr>
            <a:spLocks noChangeArrowheads="1"/>
          </p:cNvSpPr>
          <p:nvPr>
            <p:custDataLst>
              <p:tags r:id="rId3"/>
            </p:custDataLst>
          </p:nvPr>
        </p:nvSpPr>
        <p:spPr bwMode="white">
          <a:xfrm>
            <a:off x="8036982" y="2018364"/>
            <a:ext cx="2181209" cy="1510068"/>
          </a:xfrm>
          <a:prstGeom prst="roundRect">
            <a:avLst>
              <a:gd name="adj" fmla="val 7012"/>
            </a:avLst>
          </a:prstGeom>
          <a:noFill/>
          <a:ln w="38100" cap="flat" cmpd="sng" algn="ctr">
            <a:solidFill>
              <a:srgbClr val="767171"/>
            </a:solidFill>
            <a:prstDash val="solid"/>
          </a:ln>
          <a:effectLst/>
        </p:spPr>
        <p:txBody>
          <a:bodyPr anchor="ctr"/>
          <a:lstStyle/>
          <a:p>
            <a:pPr marL="0" lvl="2" algn="ctr" defTabSz="-635" eaLnBrk="0" fontAlgn="ctr" hangingPunct="0">
              <a:buClr>
                <a:srgbClr val="FF0000"/>
              </a:buClr>
              <a:buSzPct val="70000"/>
              <a:buFont typeface="Wingdings" panose="05000000000000000000" pitchFamily="2" charset="2"/>
              <a:buChar char="n"/>
              <a:tabLst>
                <a:tab pos="136525" algn="l"/>
              </a:tabLst>
              <a:defRPr/>
            </a:pPr>
            <a:endParaRPr lang="zh-CN" altLang="en-US" sz="1400" b="1" kern="0" dirty="0">
              <a:solidFill>
                <a:srgbClr val="FFFFFF"/>
              </a:solidFill>
              <a:latin typeface="微软雅黑" panose="020B0503020204020204" pitchFamily="34" charset="-122"/>
              <a:ea typeface="微软雅黑" panose="020B0503020204020204" pitchFamily="34" charset="-122"/>
            </a:endParaRPr>
          </a:p>
        </p:txBody>
      </p:sp>
      <p:sp>
        <p:nvSpPr>
          <p:cNvPr id="10" name="文本框 9"/>
          <p:cNvSpPr txBox="1"/>
          <p:nvPr/>
        </p:nvSpPr>
        <p:spPr>
          <a:xfrm>
            <a:off x="4942205" y="2108200"/>
            <a:ext cx="1998980" cy="133223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fontAlgn="auto">
              <a:lnSpc>
                <a:spcPct val="100000"/>
              </a:lnSpc>
            </a:pPr>
            <a:r>
              <a:rPr lang="zh-CN" altLang="en-US" sz="2000" dirty="0">
                <a:solidFill>
                  <a:schemeClr val="tx2"/>
                </a:solidFill>
                <a:latin typeface="微软雅黑" panose="020B0503020204020204" pitchFamily="34" charset="-122"/>
                <a:ea typeface="微软雅黑" panose="020B0503020204020204" pitchFamily="34" charset="-122"/>
              </a:rPr>
              <a:t>基于文本分类的过滤模块选取支持向量机算法作为模块核心算法</a:t>
            </a:r>
          </a:p>
        </p:txBody>
      </p:sp>
      <p:sp>
        <p:nvSpPr>
          <p:cNvPr id="11" name="文本框 10"/>
          <p:cNvSpPr txBox="1"/>
          <p:nvPr/>
        </p:nvSpPr>
        <p:spPr>
          <a:xfrm>
            <a:off x="8128635" y="2107565"/>
            <a:ext cx="1998980" cy="133223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fontAlgn="auto">
              <a:lnSpc>
                <a:spcPct val="100000"/>
              </a:lnSpc>
            </a:pPr>
            <a:r>
              <a:rPr lang="zh-CN" altLang="en-US" sz="2000" dirty="0">
                <a:solidFill>
                  <a:schemeClr val="tx2"/>
                </a:solidFill>
                <a:latin typeface="微软雅黑" panose="020B0503020204020204" pitchFamily="34" charset="-122"/>
                <a:ea typeface="微软雅黑" panose="020B0503020204020204" pitchFamily="34" charset="-122"/>
              </a:rPr>
              <a:t>支持向量机文本分类算法分为训练过程和识别过程</a:t>
            </a:r>
          </a:p>
        </p:txBody>
      </p:sp>
      <p:sp>
        <p:nvSpPr>
          <p:cNvPr id="48" name="Right Brace 112"/>
          <p:cNvSpPr/>
          <p:nvPr/>
        </p:nvSpPr>
        <p:spPr>
          <a:xfrm rot="16200000">
            <a:off x="5727700" y="697230"/>
            <a:ext cx="427355" cy="7165340"/>
          </a:xfrm>
          <a:prstGeom prst="rightBrace">
            <a:avLst>
              <a:gd name="adj1" fmla="val 47292"/>
              <a:gd name="adj2" fmla="val 50110"/>
            </a:avLst>
          </a:prstGeom>
          <a:ln w="12700">
            <a:solidFill>
              <a:srgbClr val="767171"/>
            </a:solidFill>
            <a:headEnd type="none"/>
            <a:tailEnd type="none"/>
          </a:ln>
        </p:spPr>
        <p:style>
          <a:lnRef idx="1">
            <a:schemeClr val="accent1"/>
          </a:lnRef>
          <a:fillRef idx="0">
            <a:schemeClr val="accent1"/>
          </a:fillRef>
          <a:effectRef idx="0">
            <a:schemeClr val="accent1"/>
          </a:effectRef>
          <a:fontRef idx="minor">
            <a:schemeClr val="tx1"/>
          </a:fontRef>
        </p:style>
        <p:txBody>
          <a:bodyPr lIns="69896" tIns="34949" rIns="69896" bIns="34949" rtlCol="0" anchor="ctr"/>
          <a:lstStyle/>
          <a:p>
            <a:pPr algn="ctr" defTabSz="699135"/>
            <a:endParaRPr lang="en-US" sz="1350">
              <a:solidFill>
                <a:schemeClr val="accent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4942205" y="4678045"/>
            <a:ext cx="2204085" cy="120777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sz="1800" dirty="0">
                <a:solidFill>
                  <a:schemeClr val="tx1"/>
                </a:solidFill>
                <a:latin typeface="微软雅黑" panose="020B0503020204020204" pitchFamily="34" charset="-122"/>
                <a:ea typeface="微软雅黑" panose="020B0503020204020204" pitchFamily="34" charset="-122"/>
              </a:rPr>
              <a:t>训练样本库只包含支持向量的样本，训练出来的分类模型占用空间少</a:t>
            </a:r>
          </a:p>
        </p:txBody>
      </p:sp>
      <p:sp>
        <p:nvSpPr>
          <p:cNvPr id="13" name="文本框 12"/>
          <p:cNvSpPr txBox="1"/>
          <p:nvPr/>
        </p:nvSpPr>
        <p:spPr>
          <a:xfrm>
            <a:off x="8416925" y="4678045"/>
            <a:ext cx="2432050" cy="93345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sz="1800" dirty="0">
                <a:solidFill>
                  <a:schemeClr val="tx1"/>
                </a:solidFill>
                <a:latin typeface="微软雅黑" panose="020B0503020204020204" pitchFamily="34" charset="-122"/>
                <a:ea typeface="微软雅黑" panose="020B0503020204020204" pitchFamily="34" charset="-122"/>
              </a:rPr>
              <a:t>支持向量机是一种原生的两类分类算法，很适合网页过滤</a:t>
            </a:r>
          </a:p>
        </p:txBody>
      </p:sp>
      <p:sp>
        <p:nvSpPr>
          <p:cNvPr id="14" name="文本框 13"/>
          <p:cNvSpPr txBox="1"/>
          <p:nvPr/>
        </p:nvSpPr>
        <p:spPr>
          <a:xfrm>
            <a:off x="5327650" y="3818890"/>
            <a:ext cx="1228725" cy="417830"/>
          </a:xfrm>
          <a:prstGeom prst="rect">
            <a:avLst/>
          </a:prstGeom>
          <a:noFill/>
        </p:spPr>
        <p:txBody>
          <a:bodyPr wrap="squar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sz="2000" dirty="0">
                <a:solidFill>
                  <a:schemeClr val="tx2"/>
                </a:solidFill>
                <a:latin typeface="微软雅黑" panose="020B0503020204020204" pitchFamily="34" charset="-122"/>
                <a:ea typeface="微软雅黑" panose="020B0503020204020204" pitchFamily="34" charset="-122"/>
              </a:rPr>
              <a:t>原       因</a:t>
            </a:r>
          </a:p>
        </p:txBody>
      </p:sp>
      <p:sp>
        <p:nvSpPr>
          <p:cNvPr id="15" name="矩形 14"/>
          <p:cNvSpPr/>
          <p:nvPr/>
        </p:nvSpPr>
        <p:spPr>
          <a:xfrm>
            <a:off x="3847465" y="2494915"/>
            <a:ext cx="1003300" cy="558165"/>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032625" y="2495550"/>
            <a:ext cx="1003300" cy="558165"/>
          </a:xfrm>
          <a:prstGeom prst="rect">
            <a:avLst/>
          </a:prstGeom>
          <a:solidFill>
            <a:schemeClr val="accent3">
              <a:lumMod val="75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Top)">
                                      <p:cBhvr>
                                        <p:cTn id="7" dur="500"/>
                                        <p:tgtEl>
                                          <p:spTgt spid="9"/>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slide(fromTop)">
                                      <p:cBhvr>
                                        <p:cTn id="11" dur="500"/>
                                        <p:tgtEl>
                                          <p:spTgt spid="6"/>
                                        </p:tgtEl>
                                      </p:cBhvr>
                                    </p:animEffect>
                                  </p:childTnLst>
                                </p:cTn>
                              </p:par>
                            </p:childTnLst>
                          </p:cTn>
                        </p:par>
                        <p:par>
                          <p:cTn id="12" fill="hold">
                            <p:stCondLst>
                              <p:cond delay="1000"/>
                            </p:stCondLst>
                            <p:childTnLst>
                              <p:par>
                                <p:cTn id="13" presetID="1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slide(fromTop)">
                                      <p:cBhvr>
                                        <p:cTn id="15" dur="500"/>
                                        <p:tgtEl>
                                          <p:spTgt spid="7"/>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left)">
                                      <p:cBhvr>
                                        <p:cTn id="19"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6" grpId="0" bldLvl="0" animBg="1"/>
      <p:bldP spid="7" grpId="0" bldLvl="0" animBg="1"/>
      <p:bldP spid="48"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4964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4"/>
          <p:cNvSpPr txBox="1"/>
          <p:nvPr/>
        </p:nvSpPr>
        <p:spPr bwMode="auto">
          <a:xfrm>
            <a:off x="10001251" y="6429375"/>
            <a:ext cx="1879600" cy="266700"/>
          </a:xfrm>
          <a:prstGeom prst="rect">
            <a:avLst/>
          </a:prstGeom>
          <a:noFill/>
          <a:ln w="9525">
            <a:noFill/>
            <a:miter lim="800000"/>
          </a:ln>
        </p:spPr>
        <p:txBody>
          <a:bodyPr/>
          <a:lstStyle/>
          <a:p>
            <a:pPr algn="ctr">
              <a:spcBef>
                <a:spcPct val="20000"/>
              </a:spcBef>
              <a:buFont typeface="Arial" panose="020B0604020202020204" pitchFamily="34"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p:nvPr/>
        </p:nvSpPr>
        <p:spPr bwMode="auto">
          <a:xfrm>
            <a:off x="1492885" y="2856865"/>
            <a:ext cx="9283065" cy="1783080"/>
          </a:xfrm>
          <a:prstGeom prst="rect">
            <a:avLst/>
          </a:prstGeom>
          <a:noFill/>
          <a:ln w="9525">
            <a:noFill/>
            <a:miter lim="800000"/>
          </a:ln>
        </p:spPr>
        <p:txBody>
          <a:bodyPr/>
          <a:lstStyle/>
          <a:p>
            <a:r>
              <a:rPr lang="en-US" altLang="zh-CN" sz="60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4.7</a:t>
            </a:r>
            <a:r>
              <a:rPr lang="zh-CN" altLang="en-US" sz="60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本章小结与思考题</a:t>
            </a:r>
            <a:endParaRPr lang="zh-CN" altLang="en-US" sz="6000" dirty="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Bottom)">
                                      <p:cBhvr>
                                        <p:cTn id="11" dur="500"/>
                                        <p:tgtEl>
                                          <p:spTgt spid="5"/>
                                        </p:tgtEl>
                                      </p:cBhvr>
                                    </p:animEffect>
                                  </p:childTnLst>
                                </p:cTn>
                              </p:par>
                              <p:par>
                                <p:cTn id="12" presetID="0" presetClass="path" presetSubtype="0" accel="50000" decel="50000" fill="hold" nodeType="withEffect">
                                  <p:stCondLst>
                                    <p:cond delay="0"/>
                                  </p:stCondLst>
                                  <p:childTnLst>
                                    <p:animMotion origin="layout" path="M -0.90955 5.64292E-6 L 3.05556E-6 5.64292E-6 " pathEditMode="relative" ptsTypes="AA">
                                      <p:cBhvr>
                                        <p:cTn id="13"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0392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4"/>
          <p:cNvSpPr txBox="1"/>
          <p:nvPr/>
        </p:nvSpPr>
        <p:spPr bwMode="auto">
          <a:xfrm>
            <a:off x="10001251" y="6429375"/>
            <a:ext cx="1879600" cy="266700"/>
          </a:xfrm>
          <a:prstGeom prst="rect">
            <a:avLst/>
          </a:prstGeom>
          <a:noFill/>
          <a:ln w="9525">
            <a:noFill/>
            <a:miter lim="800000"/>
          </a:ln>
        </p:spPr>
        <p:txBody>
          <a:bodyPr/>
          <a:lstStyle/>
          <a:p>
            <a:pPr algn="ctr">
              <a:spcBef>
                <a:spcPct val="20000"/>
              </a:spcBef>
              <a:buFont typeface="Arial" panose="020B0604020202020204" pitchFamily="34"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p:nvPr/>
        </p:nvSpPr>
        <p:spPr bwMode="auto">
          <a:xfrm>
            <a:off x="1995170" y="2590800"/>
            <a:ext cx="9359900" cy="1677035"/>
          </a:xfrm>
          <a:prstGeom prst="rect">
            <a:avLst/>
          </a:prstGeom>
          <a:noFill/>
          <a:ln w="9525">
            <a:noFill/>
            <a:miter lim="800000"/>
          </a:ln>
        </p:spPr>
        <p:txBody>
          <a:bodyPr/>
          <a:lstStyle/>
          <a:p>
            <a:r>
              <a:rPr lang="en-US" altLang="zh-CN" sz="6000" dirty="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4.1</a:t>
            </a:r>
            <a:r>
              <a:rPr lang="zh-CN" altLang="en-US" sz="6000" dirty="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网络信息内容过滤概述</a:t>
            </a:r>
          </a:p>
          <a:p>
            <a:endParaRPr lang="en-US" altLang="zh-CN" sz="6000" dirty="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Bottom)">
                                      <p:cBhvr>
                                        <p:cTn id="11" dur="500"/>
                                        <p:tgtEl>
                                          <p:spTgt spid="5"/>
                                        </p:tgtEl>
                                      </p:cBhvr>
                                    </p:animEffect>
                                  </p:childTnLst>
                                </p:cTn>
                              </p:par>
                              <p:par>
                                <p:cTn id="12" presetID="0" presetClass="path" presetSubtype="0" accel="50000" decel="50000" fill="hold" nodeType="withEffect">
                                  <p:stCondLst>
                                    <p:cond delay="0"/>
                                  </p:stCondLst>
                                  <p:childTnLst>
                                    <p:animMotion origin="layout" path="M -0.90955 5.64292E-6 L 3.05556E-6 5.64292E-6 " pathEditMode="relative" ptsTypes="AA">
                                      <p:cBhvr>
                                        <p:cTn id="13"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4"/>
          <p:cNvSpPr>
            <a:spLocks noChangeArrowheads="1"/>
          </p:cNvSpPr>
          <p:nvPr/>
        </p:nvSpPr>
        <p:spPr bwMode="auto">
          <a:xfrm>
            <a:off x="1494155" y="260350"/>
            <a:ext cx="10420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本章小结与思考</a:t>
            </a:r>
          </a:p>
        </p:txBody>
      </p:sp>
      <p:sp>
        <p:nvSpPr>
          <p:cNvPr id="197"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pic>
        <p:nvPicPr>
          <p:cNvPr id="16" name="Picture 2" descr="C:\Users\Administrator\Desktop\25p1ckfib9.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1" name="文本框 70"/>
          <p:cNvSpPr txBox="1"/>
          <p:nvPr/>
        </p:nvSpPr>
        <p:spPr>
          <a:xfrm>
            <a:off x="1125644" y="1247458"/>
            <a:ext cx="1415772" cy="584775"/>
          </a:xfrm>
          <a:prstGeom prst="rect">
            <a:avLst/>
          </a:prstGeom>
          <a:noFill/>
        </p:spPr>
        <p:txBody>
          <a:bodyPr wrap="non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r>
              <a:rPr lang="zh-CN" altLang="en-US" dirty="0"/>
              <a:t>思考题</a:t>
            </a:r>
          </a:p>
        </p:txBody>
      </p:sp>
      <p:cxnSp>
        <p:nvCxnSpPr>
          <p:cNvPr id="2" name="直接连接符 1"/>
          <p:cNvCxnSpPr/>
          <p:nvPr/>
        </p:nvCxnSpPr>
        <p:spPr>
          <a:xfrm>
            <a:off x="701487" y="2401112"/>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701487" y="3116656"/>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701487" y="3795256"/>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a:off x="701487" y="4556980"/>
            <a:ext cx="4098513" cy="0"/>
          </a:xfrm>
          <a:prstGeom prst="line">
            <a:avLst/>
          </a:prstGeom>
          <a:ln>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bwMode="auto">
          <a:xfrm>
            <a:off x="1097910" y="2625474"/>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79" name="矩形 78"/>
          <p:cNvSpPr/>
          <p:nvPr/>
        </p:nvSpPr>
        <p:spPr bwMode="auto">
          <a:xfrm>
            <a:off x="1079438" y="3313310"/>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80" name="矩形 79"/>
          <p:cNvSpPr/>
          <p:nvPr/>
        </p:nvSpPr>
        <p:spPr bwMode="auto">
          <a:xfrm>
            <a:off x="1079438" y="4027124"/>
            <a:ext cx="216000" cy="216024"/>
          </a:xfrm>
          <a:prstGeom prst="rect">
            <a:avLst/>
          </a:prstGeom>
          <a:solidFill>
            <a:srgbClr val="32303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400" dirty="0">
              <a:solidFill>
                <a:schemeClr val="bg1"/>
              </a:solidFill>
              <a:latin typeface="微软雅黑" panose="020B0503020204020204" pitchFamily="34" charset="-122"/>
              <a:ea typeface="微软雅黑" panose="020B0503020204020204" pitchFamily="34" charset="-122"/>
            </a:endParaRPr>
          </a:p>
        </p:txBody>
      </p:sp>
      <p:sp>
        <p:nvSpPr>
          <p:cNvPr id="81" name="文本框 12"/>
          <p:cNvSpPr txBox="1"/>
          <p:nvPr/>
        </p:nvSpPr>
        <p:spPr>
          <a:xfrm>
            <a:off x="1522603" y="2491434"/>
            <a:ext cx="3277397" cy="62484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t>网页内容过滤有哪些应用？目前主要有哪些方法？</a:t>
            </a:r>
          </a:p>
        </p:txBody>
      </p:sp>
      <p:sp>
        <p:nvSpPr>
          <p:cNvPr id="82" name="文本框 13"/>
          <p:cNvSpPr txBox="1"/>
          <p:nvPr/>
        </p:nvSpPr>
        <p:spPr>
          <a:xfrm>
            <a:off x="1451626" y="3956116"/>
            <a:ext cx="3552403" cy="35814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t>简要描述网络信息内容过滤的主要方法。</a:t>
            </a:r>
          </a:p>
        </p:txBody>
      </p:sp>
      <p:sp>
        <p:nvSpPr>
          <p:cNvPr id="83" name="文本框 14"/>
          <p:cNvSpPr txBox="1"/>
          <p:nvPr/>
        </p:nvSpPr>
        <p:spPr>
          <a:xfrm>
            <a:off x="1451629" y="3249960"/>
            <a:ext cx="3348086" cy="35814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sz="1400" dirty="0"/>
              <a:t>简单描述字符串匹配过滤算法。</a:t>
            </a:r>
          </a:p>
        </p:txBody>
      </p:sp>
      <p:pic>
        <p:nvPicPr>
          <p:cNvPr id="8" name="图片 7"/>
          <p:cNvPicPr>
            <a:picLocks noChangeAspect="1"/>
          </p:cNvPicPr>
          <p:nvPr/>
        </p:nvPicPr>
        <p:blipFill>
          <a:blip r:embed="rId3"/>
          <a:stretch>
            <a:fillRect/>
          </a:stretch>
        </p:blipFill>
        <p:spPr>
          <a:xfrm>
            <a:off x="6557010" y="2152650"/>
            <a:ext cx="3561080" cy="25527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文本框 4"/>
          <p:cNvSpPr>
            <a:spLocks noChangeArrowheads="1"/>
          </p:cNvSpPr>
          <p:nvPr/>
        </p:nvSpPr>
        <p:spPr bwMode="auto">
          <a:xfrm>
            <a:off x="1494155" y="260350"/>
            <a:ext cx="10420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smtClean="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本章练习</a:t>
            </a:r>
            <a:r>
              <a:rPr lang="en-US" altLang="zh-CN" sz="4000" dirty="0" smtClean="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a:t>
            </a:r>
            <a:r>
              <a:rPr lang="zh-CN" altLang="en-US" sz="4000" dirty="0" smtClean="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垃圾邮件过滤器</a:t>
            </a:r>
            <a:endPar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endParaRPr>
          </a:p>
        </p:txBody>
      </p:sp>
      <p:sp>
        <p:nvSpPr>
          <p:cNvPr id="197"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pic>
        <p:nvPicPr>
          <p:cNvPr id="16" name="Picture 2" descr="C:\Users\Administrator\Desktop\25p1ckfib9.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1" name="文本框 70"/>
          <p:cNvSpPr txBox="1"/>
          <p:nvPr/>
        </p:nvSpPr>
        <p:spPr>
          <a:xfrm>
            <a:off x="460375" y="1322130"/>
            <a:ext cx="7571303" cy="584775"/>
          </a:xfrm>
          <a:prstGeom prst="rect">
            <a:avLst/>
          </a:prstGeom>
          <a:noFill/>
        </p:spPr>
        <p:txBody>
          <a:bodyPr wrap="none" rtlCol="0">
            <a:spAutoFit/>
          </a:bodyPr>
          <a:lstStyle>
            <a:defPPr>
              <a:defRPr lang="zh-CN"/>
            </a:defPPr>
            <a:lvl1pPr>
              <a:defRPr sz="3200">
                <a:solidFill>
                  <a:srgbClr val="F784A5"/>
                </a:solidFill>
                <a:latin typeface="华康俪金黑W8(P)" panose="020B0800000000000000" pitchFamily="34" charset="-122"/>
                <a:ea typeface="华康俪金黑W8(P)" panose="020B0800000000000000" pitchFamily="34" charset="-122"/>
              </a:defRPr>
            </a:lvl1pPr>
          </a:lstStyle>
          <a:p>
            <a:r>
              <a:rPr lang="zh-CN" altLang="en-US" dirty="0" smtClean="0"/>
              <a:t>使用</a:t>
            </a:r>
            <a:r>
              <a:rPr lang="en-US" altLang="zh-CN" dirty="0" smtClean="0"/>
              <a:t>“</a:t>
            </a:r>
            <a:r>
              <a:rPr lang="zh-CN" altLang="en-US" dirty="0" smtClean="0"/>
              <a:t>贝叶斯推断</a:t>
            </a:r>
            <a:r>
              <a:rPr lang="en-US" altLang="zh-CN" dirty="0" smtClean="0"/>
              <a:t>”</a:t>
            </a:r>
            <a:r>
              <a:rPr lang="zh-CN" altLang="en-US" dirty="0" smtClean="0"/>
              <a:t>过滤</a:t>
            </a:r>
            <a:r>
              <a:rPr lang="zh-CN" altLang="en-US" dirty="0"/>
              <a:t>垃圾</a:t>
            </a:r>
            <a:r>
              <a:rPr lang="zh-CN" altLang="en-US" dirty="0" smtClean="0"/>
              <a:t>邮件步骤：</a:t>
            </a:r>
            <a:endParaRPr lang="zh-CN" altLang="en-US" dirty="0"/>
          </a:p>
        </p:txBody>
      </p:sp>
      <p:sp>
        <p:nvSpPr>
          <p:cNvPr id="3" name="AutoShape 4" descr="https://timgsa.baidu.com/timg?image&amp;quality=80&amp;size=b9999_10000&amp;sec=1490787924994&amp;di=b0b7c5c52273eff18ec0fc1b90c63acd&amp;imgtype=0&amp;src=http%3A%2F%2Fwww.mahaixiang.cn%2Fuploads%2Fallimg%2F1311%2F1-13110113343D09.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229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17597" y="1050856"/>
            <a:ext cx="1172585" cy="76205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
        <p:nvSpPr>
          <p:cNvPr id="20" name="TextBox 35"/>
          <p:cNvSpPr txBox="1">
            <a:spLocks noChangeArrowheads="1"/>
          </p:cNvSpPr>
          <p:nvPr/>
        </p:nvSpPr>
        <p:spPr bwMode="auto">
          <a:xfrm>
            <a:off x="405765" y="1953085"/>
            <a:ext cx="9634162"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spcBef>
                <a:spcPct val="0"/>
              </a:spcBef>
              <a:buFont typeface="+mj-lt"/>
              <a:buAutoNum type="arabicPeriod"/>
            </a:pPr>
            <a:r>
              <a:rPr lang="zh-CN" altLang="en-US" sz="2400" dirty="0" smtClean="0">
                <a:latin typeface="微软雅黑" panose="020B0503020204020204" pitchFamily="34" charset="-122"/>
                <a:ea typeface="微软雅黑" panose="020B0503020204020204" pitchFamily="34" charset="-122"/>
              </a:rPr>
              <a:t>收集数据，已准备好两类邮件数据，正常邮件和垃圾邮件各</a:t>
            </a:r>
            <a:r>
              <a:rPr lang="en-US" altLang="zh-CN" sz="2400" dirty="0" smtClean="0">
                <a:latin typeface="微软雅黑" panose="020B0503020204020204" pitchFamily="34" charset="-122"/>
                <a:ea typeface="微软雅黑" panose="020B0503020204020204" pitchFamily="34" charset="-122"/>
              </a:rPr>
              <a:t>25</a:t>
            </a:r>
            <a:r>
              <a:rPr lang="zh-CN" altLang="en-US" sz="2400" dirty="0" smtClean="0">
                <a:latin typeface="微软雅黑" panose="020B0503020204020204" pitchFamily="34" charset="-122"/>
                <a:ea typeface="微软雅黑" panose="020B0503020204020204" pitchFamily="34" charset="-122"/>
              </a:rPr>
              <a:t>份；</a:t>
            </a:r>
            <a:endParaRPr lang="en-US" altLang="zh-CN" sz="2400" dirty="0" smtClean="0">
              <a:latin typeface="微软雅黑" panose="020B0503020204020204" pitchFamily="34" charset="-122"/>
              <a:ea typeface="微软雅黑" panose="020B0503020204020204" pitchFamily="34" charset="-122"/>
            </a:endParaRPr>
          </a:p>
          <a:p>
            <a:pPr marL="457200" indent="-457200">
              <a:spcBef>
                <a:spcPct val="0"/>
              </a:spcBef>
              <a:buFont typeface="+mj-lt"/>
              <a:buAutoNum type="arabicPeriod"/>
            </a:pPr>
            <a:endParaRPr lang="en-US" altLang="zh-CN" sz="2400" dirty="0" smtClean="0">
              <a:latin typeface="微软雅黑" panose="020B0503020204020204" pitchFamily="34" charset="-122"/>
              <a:ea typeface="微软雅黑" panose="020B0503020204020204" pitchFamily="34" charset="-122"/>
            </a:endParaRPr>
          </a:p>
          <a:p>
            <a:pPr marL="457200" indent="-457200">
              <a:spcBef>
                <a:spcPct val="0"/>
              </a:spcBef>
              <a:buFont typeface="+mj-lt"/>
              <a:buAutoNum type="arabicPeriod"/>
            </a:pPr>
            <a:r>
              <a:rPr lang="zh-CN" altLang="en-US" sz="2400" dirty="0" smtClean="0">
                <a:latin typeface="微软雅黑" panose="020B0503020204020204" pitchFamily="34" charset="-122"/>
                <a:ea typeface="微软雅黑" panose="020B0503020204020204" pitchFamily="34" charset="-122"/>
              </a:rPr>
              <a:t>分析数据</a:t>
            </a:r>
            <a:r>
              <a:rPr lang="zh-CN" altLang="en-US" sz="2400" dirty="0">
                <a:latin typeface="微软雅黑" panose="020B0503020204020204" pitchFamily="34" charset="-122"/>
                <a:ea typeface="微软雅黑" panose="020B0503020204020204" pitchFamily="34" charset="-122"/>
              </a:rPr>
              <a:t>：切分</a:t>
            </a:r>
            <a:r>
              <a:rPr lang="zh-CN" altLang="en-US" sz="2400" dirty="0" smtClean="0">
                <a:latin typeface="微软雅黑" panose="020B0503020204020204" pitchFamily="34" charset="-122"/>
                <a:ea typeface="微软雅黑" panose="020B0503020204020204" pitchFamily="34" charset="-122"/>
              </a:rPr>
              <a:t>文本。利用</a:t>
            </a:r>
            <a:r>
              <a:rPr lang="zh-CN" altLang="en-US" sz="2400" dirty="0">
                <a:latin typeface="微软雅黑" panose="020B0503020204020204" pitchFamily="34" charset="-122"/>
                <a:ea typeface="微软雅黑" panose="020B0503020204020204" pitchFamily="34" charset="-122"/>
              </a:rPr>
              <a:t>正则表达式</a:t>
            </a:r>
            <a:r>
              <a:rPr lang="zh-CN" altLang="en-US" sz="2400" dirty="0" smtClean="0">
                <a:latin typeface="微软雅黑" panose="020B0503020204020204" pitchFamily="34" charset="-122"/>
                <a:ea typeface="微软雅黑" panose="020B0503020204020204" pitchFamily="34" charset="-122"/>
              </a:rPr>
              <a:t>对文件</a:t>
            </a:r>
            <a:r>
              <a:rPr lang="zh-CN" altLang="en-US" sz="2400" dirty="0">
                <a:latin typeface="微软雅黑" panose="020B0503020204020204" pitchFamily="34" charset="-122"/>
                <a:ea typeface="微软雅黑" panose="020B0503020204020204" pitchFamily="34" charset="-122"/>
              </a:rPr>
              <a:t>进行</a:t>
            </a:r>
            <a:r>
              <a:rPr lang="zh-CN" altLang="en-US" sz="2400" dirty="0" smtClean="0">
                <a:latin typeface="微软雅黑" panose="020B0503020204020204" pitchFamily="34" charset="-122"/>
                <a:ea typeface="微软雅黑" panose="020B0503020204020204" pitchFamily="34" charset="-122"/>
              </a:rPr>
              <a:t>解析</a:t>
            </a:r>
            <a:r>
              <a:rPr lang="en-US" altLang="zh-CN" sz="2400" dirty="0" smtClean="0">
                <a:latin typeface="微软雅黑" panose="020B0503020204020204" pitchFamily="34" charset="-122"/>
                <a:ea typeface="微软雅黑" panose="020B0503020204020204" pitchFamily="34" charset="-122"/>
              </a:rPr>
              <a:t>token</a:t>
            </a:r>
            <a:r>
              <a:rPr lang="zh-CN" altLang="en-US" sz="2400" dirty="0">
                <a:latin typeface="微软雅黑" panose="020B0503020204020204" pitchFamily="34" charset="-122"/>
                <a:ea typeface="微软雅黑" panose="020B0503020204020204" pitchFamily="34" charset="-122"/>
              </a:rPr>
              <a:t>序列</a:t>
            </a:r>
            <a:r>
              <a:rPr lang="zh-CN" altLang="en-US" sz="2400" dirty="0" smtClean="0">
                <a:latin typeface="微软雅黑" panose="020B0503020204020204" pitchFamily="34" charset="-122"/>
                <a:ea typeface="微软雅黑" panose="020B0503020204020204" pitchFamily="34" charset="-122"/>
              </a:rPr>
              <a:t>。并对数据进行相关处理；</a:t>
            </a:r>
            <a:endParaRPr lang="en-US" altLang="zh-CN" sz="2400" dirty="0" smtClean="0">
              <a:latin typeface="微软雅黑" panose="020B0503020204020204" pitchFamily="34" charset="-122"/>
              <a:ea typeface="微软雅黑" panose="020B0503020204020204" pitchFamily="34" charset="-122"/>
            </a:endParaRPr>
          </a:p>
          <a:p>
            <a:pPr marL="457200" indent="-457200">
              <a:spcBef>
                <a:spcPct val="0"/>
              </a:spcBef>
              <a:buFont typeface="+mj-lt"/>
              <a:buAutoNum type="arabicPeriod"/>
            </a:pPr>
            <a:endParaRPr lang="en-US" altLang="zh-CN" sz="2400" dirty="0" smtClean="0">
              <a:latin typeface="微软雅黑" panose="020B0503020204020204" pitchFamily="34" charset="-122"/>
              <a:ea typeface="微软雅黑" panose="020B0503020204020204" pitchFamily="34" charset="-122"/>
            </a:endParaRPr>
          </a:p>
          <a:p>
            <a:pPr marL="457200" indent="-457200">
              <a:spcBef>
                <a:spcPct val="0"/>
              </a:spcBef>
              <a:buFont typeface="+mj-lt"/>
              <a:buAutoNum type="arabicPeriod"/>
            </a:pPr>
            <a:r>
              <a:rPr lang="zh-CN" altLang="en-US" sz="2400" dirty="0" smtClean="0">
                <a:solidFill>
                  <a:schemeClr val="tx1"/>
                </a:solidFill>
                <a:latin typeface="微软雅黑" panose="020B0503020204020204" pitchFamily="34" charset="-122"/>
                <a:ea typeface="微软雅黑" panose="020B0503020204020204" pitchFamily="34" charset="-122"/>
              </a:rPr>
              <a:t>训练算法：利用朴素贝叶斯设计垃圾分类器</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marL="457200" indent="-457200">
              <a:spcBef>
                <a:spcPct val="0"/>
              </a:spcBef>
              <a:buFont typeface="+mj-lt"/>
              <a:buAutoNum type="arabicPeriod"/>
            </a:pP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457200" indent="-457200">
              <a:spcBef>
                <a:spcPct val="0"/>
              </a:spcBef>
              <a:buFont typeface="+mj-lt"/>
              <a:buAutoNum type="arabicPeriod"/>
            </a:pPr>
            <a:r>
              <a:rPr lang="zh-CN" altLang="en-US" sz="2400" dirty="0" smtClean="0">
                <a:latin typeface="微软雅黑" panose="020B0503020204020204" pitchFamily="34" charset="-122"/>
                <a:ea typeface="微软雅黑" panose="020B0503020204020204" pitchFamily="34" charset="-122"/>
              </a:rPr>
              <a:t>测试算法：使用测试集来测试分类过滤效果。</a:t>
            </a:r>
            <a:endParaRPr lang="zh-CN" altLang="en-US" sz="2400" dirty="0">
              <a:solidFill>
                <a:schemeClr val="tx1"/>
              </a:solidFill>
              <a:latin typeface="微软雅黑" panose="020B0503020204020204" pitchFamily="34" charset="-122"/>
              <a:ea typeface="微软雅黑" panose="020B0503020204020204" pitchFamily="34" charset="-122"/>
            </a:endParaRPr>
          </a:p>
          <a:p>
            <a:pPr marL="457200" indent="-457200">
              <a:spcBef>
                <a:spcPct val="0"/>
              </a:spcBef>
              <a:buFont typeface="+mj-lt"/>
              <a:buAutoNum type="arabicPeriod"/>
            </a:pPr>
            <a:endParaRPr lang="en-US" altLang="zh-CN" sz="2400" dirty="0" smtClean="0">
              <a:solidFill>
                <a:schemeClr val="tx1"/>
              </a:solidFill>
              <a:latin typeface="微软雅黑" panose="020B0503020204020204" pitchFamily="34" charset="-122"/>
              <a:ea typeface="微软雅黑" panose="020B0503020204020204" pitchFamily="34" charset="-122"/>
            </a:endParaRPr>
          </a:p>
          <a:p>
            <a:pPr marL="457200" indent="-457200">
              <a:spcBef>
                <a:spcPct val="0"/>
              </a:spcBef>
              <a:buFont typeface="+mj-lt"/>
              <a:buAutoNum type="arabicPeriod"/>
            </a:pPr>
            <a:endParaRPr lang="en-US" altLang="zh-CN" sz="2400" dirty="0">
              <a:latin typeface="微软雅黑" panose="020B0503020204020204" pitchFamily="34" charset="-122"/>
              <a:ea typeface="微软雅黑" panose="020B0503020204020204" pitchFamily="34" charset="-122"/>
            </a:endParaRPr>
          </a:p>
          <a:p>
            <a:pPr marL="457200" indent="-457200">
              <a:spcBef>
                <a:spcPct val="0"/>
              </a:spcBef>
              <a:buFont typeface="+mj-lt"/>
              <a:buAutoNum type="arabicPeriod"/>
            </a:pPr>
            <a:endParaRPr lang="zh-CN" altLang="en-US" sz="2400" dirty="0">
              <a:solidFill>
                <a:schemeClr val="tx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3841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1+#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文本框 340"/>
          <p:cNvSpPr txBox="1"/>
          <p:nvPr/>
        </p:nvSpPr>
        <p:spPr>
          <a:xfrm>
            <a:off x="1494659" y="3615648"/>
            <a:ext cx="8797777" cy="3139440"/>
          </a:xfrm>
          <a:prstGeom prst="rect">
            <a:avLst/>
          </a:prstGeom>
        </p:spPr>
        <p:txBody>
          <a:bodyPr wrap="square">
            <a:spAutoFit/>
          </a:bodyPr>
          <a:lstStyle>
            <a:defPPr>
              <a:defRPr lang="zh-CN"/>
            </a:defPPr>
            <a:lvl1pPr>
              <a:lnSpc>
                <a:spcPct val="125000"/>
              </a:lnSpc>
              <a:defRPr>
                <a:solidFill>
                  <a:schemeClr val="tx1">
                    <a:lumMod val="65000"/>
                    <a:lumOff val="35000"/>
                  </a:schemeClr>
                </a:solidFill>
                <a:latin typeface="微软雅黑" panose="020B0503020204020204" pitchFamily="34" charset="-122"/>
                <a:ea typeface="微软雅黑" panose="020B0503020204020204" pitchFamily="34" charset="-122"/>
              </a:defRPr>
            </a:lvl1pPr>
          </a:lstStyle>
          <a:p>
            <a:pPr marL="342900" indent="-342900">
              <a:buFont typeface="Arial" panose="020B0604020202020204" pitchFamily="34" charset="0"/>
              <a:buChar char="•"/>
            </a:pPr>
            <a:r>
              <a:rPr lang="zh-CN" altLang="en-US" sz="2000" dirty="0"/>
              <a:t>相比于信息检索技术，网络信息过滤技术是一种更系统化的方法，用来从动态的信息流中抽取出符合个性化需求的信息</a:t>
            </a:r>
          </a:p>
          <a:p>
            <a:pPr marL="342900" indent="-342900">
              <a:buFont typeface="Arial" panose="020B0604020202020204" pitchFamily="34" charset="0"/>
              <a:buChar char="•"/>
            </a:pPr>
            <a:endParaRPr lang="en-US" altLang="zh-CN" sz="2000" dirty="0"/>
          </a:p>
          <a:p>
            <a:pPr marL="342900" lvl="1" indent="-342900">
              <a:lnSpc>
                <a:spcPct val="125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相比于传统的信息检索模式，信息过滤技术具有较高的可扩展性，能适应大规模用户群和海量信息</a:t>
            </a:r>
          </a:p>
          <a:p>
            <a:pPr marL="342900" lvl="1" indent="-342900">
              <a:lnSpc>
                <a:spcPct val="125000"/>
              </a:lnSpc>
              <a:buFont typeface="Arial" panose="020B0604020202020204" pitchFamily="34" charset="0"/>
              <a:buChar char="•"/>
            </a:pP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pPr marL="342900" lvl="1" indent="-342900">
              <a:lnSpc>
                <a:spcPct val="125000"/>
              </a:lnSpc>
              <a:buFont typeface="Arial" panose="020B0604020202020204" pitchFamily="34" charset="0"/>
              <a:buChar cha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可以为用户提供及时、个性化的信息服务，具有了一定的智能和较高的自动化程度</a:t>
            </a:r>
            <a:endParaRPr lang="en-US" altLang="zh-CN" sz="2000" dirty="0"/>
          </a:p>
        </p:txBody>
      </p:sp>
      <p:sp>
        <p:nvSpPr>
          <p:cNvPr id="78" name="圆角矩形 77"/>
          <p:cNvSpPr/>
          <p:nvPr/>
        </p:nvSpPr>
        <p:spPr>
          <a:xfrm>
            <a:off x="1494790" y="1299845"/>
            <a:ext cx="9330055" cy="2103120"/>
          </a:xfrm>
          <a:prstGeom prst="roundRect">
            <a:avLst>
              <a:gd name="adj" fmla="val 9394"/>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1801366" y="1556896"/>
            <a:ext cx="8717280" cy="1588770"/>
          </a:xfrm>
          <a:prstGeom prst="rect">
            <a:avLst/>
          </a:prstGeom>
        </p:spPr>
        <p:txBody>
          <a:bodyPr wrap="none">
            <a:spAutoFit/>
          </a:bodyPr>
          <a:lstStyle/>
          <a:p>
            <a:r>
              <a:rPr lang="zh-CN" altLang="en-US" sz="3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定义：根据用户的信息需求，运用一定的标准和</a:t>
            </a:r>
          </a:p>
          <a:p>
            <a:r>
              <a:rPr lang="zh-CN" altLang="en-US" sz="3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工具，从大量的动态网络信息流中选取相关的信</a:t>
            </a:r>
          </a:p>
          <a:p>
            <a:r>
              <a:rPr lang="zh-CN" altLang="en-US" sz="3200"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息或剔除不相关信息的过程。</a:t>
            </a:r>
            <a:endParaRPr lang="zh-CN" altLang="en-US" sz="3200" b="1" dirty="0">
              <a:solidFill>
                <a:schemeClr val="bg1"/>
              </a:solidFill>
              <a:latin typeface="微软雅黑" panose="020B0503020204020204" pitchFamily="34" charset="-122"/>
              <a:ea typeface="微软雅黑" panose="020B0503020204020204" pitchFamily="34" charset="-122"/>
            </a:endParaRPr>
          </a:p>
        </p:txBody>
      </p:sp>
      <p:sp>
        <p:nvSpPr>
          <p:cNvPr id="80" name="文本框 4"/>
          <p:cNvSpPr>
            <a:spLocks noChangeArrowheads="1"/>
          </p:cNvSpPr>
          <p:nvPr/>
        </p:nvSpPr>
        <p:spPr bwMode="auto">
          <a:xfrm>
            <a:off x="1494368" y="260350"/>
            <a:ext cx="7769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网络信息内容过滤概述</a:t>
            </a:r>
            <a:r>
              <a:rPr lang="en-US" altLang="zh-CN"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a:t>
            </a:r>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定义</a:t>
            </a:r>
          </a:p>
        </p:txBody>
      </p:sp>
      <p:sp>
        <p:nvSpPr>
          <p:cNvPr id="81"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pic>
        <p:nvPicPr>
          <p:cNvPr id="83" name="Picture 2" descr="C:\Users\Administrator\Desktop\25p1ckfib9.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文本框 145"/>
          <p:cNvSpPr txBox="1"/>
          <p:nvPr/>
        </p:nvSpPr>
        <p:spPr>
          <a:xfrm>
            <a:off x="1395730" y="5267960"/>
            <a:ext cx="3521710" cy="417830"/>
          </a:xfrm>
          <a:prstGeom prst="rect">
            <a:avLst/>
          </a:prstGeom>
          <a:noFill/>
        </p:spPr>
        <p:txBody>
          <a:bodyPr wrap="square" rtlCol="0">
            <a:spAutoFit/>
          </a:bodyPr>
          <a:lstStyle/>
          <a:p>
            <a:pPr indent="0">
              <a:buFont typeface="Arial" panose="020B0604020202020204" pitchFamily="34" charset="0"/>
              <a:buNone/>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网络信息内容过滤基本原理</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1" name="文本框 4"/>
          <p:cNvSpPr>
            <a:spLocks noChangeArrowheads="1"/>
          </p:cNvSpPr>
          <p:nvPr/>
        </p:nvSpPr>
        <p:spPr bwMode="auto">
          <a:xfrm>
            <a:off x="1494368" y="260350"/>
            <a:ext cx="7769985" cy="131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网络信息内容过滤概述</a:t>
            </a:r>
            <a:r>
              <a:rPr lang="en-US" altLang="zh-CN"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a:t>
            </a:r>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原理</a:t>
            </a:r>
          </a:p>
          <a:p>
            <a:endPar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endParaRPr>
          </a:p>
        </p:txBody>
      </p:sp>
      <p:sp>
        <p:nvSpPr>
          <p:cNvPr id="22"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pic>
        <p:nvPicPr>
          <p:cNvPr id="23" name="Picture 2" descr="C:\Users\Administrator\Desktop\25p1ckfib9.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2" name="对象 -2147482450"/>
          <p:cNvGraphicFramePr/>
          <p:nvPr/>
        </p:nvGraphicFramePr>
        <p:xfrm>
          <a:off x="675005" y="2141220"/>
          <a:ext cx="5207000" cy="3043555"/>
        </p:xfrm>
        <a:graphic>
          <a:graphicData uri="http://schemas.openxmlformats.org/presentationml/2006/ole">
            <mc:AlternateContent xmlns:mc="http://schemas.openxmlformats.org/markup-compatibility/2006">
              <mc:Choice xmlns:v="urn:schemas-microsoft-com:vml" Requires="v">
                <p:oleObj spid="_x0000_s3088" r:id="rId4" imgW="6070600" imgH="2641600" progId="Visio.Drawing.11">
                  <p:embed/>
                </p:oleObj>
              </mc:Choice>
              <mc:Fallback>
                <p:oleObj r:id="rId4" imgW="6070600" imgH="2641600" progId="Visio.Drawing.11">
                  <p:embed/>
                  <p:pic>
                    <p:nvPicPr>
                      <p:cNvPr id="0" name="图片 3075"/>
                      <p:cNvPicPr/>
                      <p:nvPr/>
                    </p:nvPicPr>
                    <p:blipFill>
                      <a:blip r:embed="rId5"/>
                      <a:stretch>
                        <a:fillRect/>
                      </a:stretch>
                    </p:blipFill>
                    <p:spPr>
                      <a:xfrm>
                        <a:off x="675005" y="2141220"/>
                        <a:ext cx="5207000" cy="3043555"/>
                      </a:xfrm>
                      <a:prstGeom prst="rect">
                        <a:avLst/>
                      </a:prstGeom>
                      <a:noFill/>
                      <a:ln w="38100">
                        <a:noFill/>
                        <a:miter/>
                      </a:ln>
                    </p:spPr>
                  </p:pic>
                </p:oleObj>
              </mc:Fallback>
            </mc:AlternateContent>
          </a:graphicData>
        </a:graphic>
      </p:graphicFrame>
      <p:sp>
        <p:nvSpPr>
          <p:cNvPr id="199" name="矩形 198"/>
          <p:cNvSpPr/>
          <p:nvPr/>
        </p:nvSpPr>
        <p:spPr bwMode="auto">
          <a:xfrm>
            <a:off x="6261977" y="2140910"/>
            <a:ext cx="216000"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7063105" y="1303020"/>
            <a:ext cx="4267835" cy="417830"/>
          </a:xfrm>
          <a:prstGeom prst="rect">
            <a:avLst/>
          </a:prstGeom>
          <a:noFill/>
        </p:spPr>
        <p:txBody>
          <a:bodyPr wrap="square" rtlCol="0">
            <a:spAutoFit/>
          </a:bodyPr>
          <a:lstStyle/>
          <a:p>
            <a:pPr indent="0">
              <a:buFont typeface="Arial" panose="020B0604020202020204" pitchFamily="34" charset="0"/>
              <a:buNone/>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网络信息内容过滤系统常见特点</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 name="矩形 3"/>
          <p:cNvSpPr/>
          <p:nvPr/>
        </p:nvSpPr>
        <p:spPr bwMode="auto">
          <a:xfrm>
            <a:off x="6260072" y="2923865"/>
            <a:ext cx="216000"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5" name="矩形 4"/>
          <p:cNvSpPr/>
          <p:nvPr/>
        </p:nvSpPr>
        <p:spPr bwMode="auto">
          <a:xfrm>
            <a:off x="6260072" y="3711900"/>
            <a:ext cx="216000"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6" name="矩形 5"/>
          <p:cNvSpPr/>
          <p:nvPr/>
        </p:nvSpPr>
        <p:spPr bwMode="auto">
          <a:xfrm>
            <a:off x="6260072" y="4499935"/>
            <a:ext cx="216000"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7" name="矩形 6"/>
          <p:cNvSpPr/>
          <p:nvPr/>
        </p:nvSpPr>
        <p:spPr bwMode="auto">
          <a:xfrm>
            <a:off x="6260072" y="5368615"/>
            <a:ext cx="216000"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10" name="矩形 9"/>
          <p:cNvSpPr/>
          <p:nvPr/>
        </p:nvSpPr>
        <p:spPr bwMode="auto">
          <a:xfrm>
            <a:off x="6260072" y="6252535"/>
            <a:ext cx="216000" cy="2160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200" dirty="0">
              <a:solidFill>
                <a:schemeClr val="bg1"/>
              </a:solidFill>
              <a:latin typeface="微软雅黑" panose="020B0503020204020204" pitchFamily="34" charset="-122"/>
              <a:ea typeface="微软雅黑" panose="020B0503020204020204" pitchFamily="34" charset="-122"/>
            </a:endParaRPr>
          </a:p>
        </p:txBody>
      </p:sp>
      <p:sp>
        <p:nvSpPr>
          <p:cNvPr id="200" name="文本框 12"/>
          <p:cNvSpPr txBox="1"/>
          <p:nvPr/>
        </p:nvSpPr>
        <p:spPr>
          <a:xfrm>
            <a:off x="6477635" y="1942465"/>
            <a:ext cx="5441315" cy="85344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过滤系统是为无结构化和半结构化的数据而设计的信息系统</a:t>
            </a:r>
          </a:p>
        </p:txBody>
      </p:sp>
      <p:sp>
        <p:nvSpPr>
          <p:cNvPr id="13" name="文本框 12"/>
          <p:cNvSpPr txBox="1"/>
          <p:nvPr/>
        </p:nvSpPr>
        <p:spPr>
          <a:xfrm>
            <a:off x="6477000" y="2795905"/>
            <a:ext cx="5441950" cy="47244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信息过滤系统主要用来处理大量的动态的信息</a:t>
            </a:r>
          </a:p>
        </p:txBody>
      </p:sp>
      <p:sp>
        <p:nvSpPr>
          <p:cNvPr id="14" name="文本框 13"/>
          <p:cNvSpPr txBox="1"/>
          <p:nvPr/>
        </p:nvSpPr>
        <p:spPr>
          <a:xfrm>
            <a:off x="6476365" y="3543300"/>
            <a:ext cx="5441950" cy="47244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过滤系统包含大量的数据</a:t>
            </a:r>
          </a:p>
        </p:txBody>
      </p:sp>
      <p:sp>
        <p:nvSpPr>
          <p:cNvPr id="15" name="文本框 14"/>
          <p:cNvSpPr txBox="1"/>
          <p:nvPr/>
        </p:nvSpPr>
        <p:spPr>
          <a:xfrm>
            <a:off x="6476365" y="4331335"/>
            <a:ext cx="5441950" cy="85344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典型的过滤系统应用包含输入的数据流或是远程数据源的在线广播(比如新闻组、Email)</a:t>
            </a:r>
          </a:p>
        </p:txBody>
      </p:sp>
      <p:sp>
        <p:nvSpPr>
          <p:cNvPr id="17" name="文本框 16"/>
          <p:cNvSpPr txBox="1"/>
          <p:nvPr/>
        </p:nvSpPr>
        <p:spPr>
          <a:xfrm>
            <a:off x="6477000" y="5200015"/>
            <a:ext cx="5441315" cy="85344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过滤是基于对个体或群组的信息偏好的描述，也称为用户趣向</a:t>
            </a:r>
          </a:p>
        </p:txBody>
      </p:sp>
      <p:sp>
        <p:nvSpPr>
          <p:cNvPr id="18" name="文本框 17"/>
          <p:cNvSpPr txBox="1"/>
          <p:nvPr/>
        </p:nvSpPr>
        <p:spPr>
          <a:xfrm>
            <a:off x="6476365" y="6053455"/>
            <a:ext cx="5441950" cy="853440"/>
          </a:xfrm>
          <a:prstGeom prst="rect">
            <a:avLst/>
          </a:prstGeom>
        </p:spPr>
        <p:txBody>
          <a:bodyPr wrap="square">
            <a:spAutoFit/>
          </a:bodyPr>
          <a:lstStyle>
            <a:defPPr>
              <a:defRPr lang="zh-CN"/>
            </a:defPPr>
            <a:lvl1pPr>
              <a:lnSpc>
                <a:spcPct val="125000"/>
              </a:lnSpc>
              <a:defRPr sz="2000">
                <a:solidFill>
                  <a:schemeClr val="tx1">
                    <a:lumMod val="65000"/>
                    <a:lumOff val="35000"/>
                  </a:schemeClr>
                </a:solidFill>
                <a:latin typeface="微软雅黑" panose="020B0503020204020204" pitchFamily="34" charset="-122"/>
                <a:ea typeface="微软雅黑" panose="020B0503020204020204" pitchFamily="34" charset="-122"/>
              </a:defRPr>
            </a:lvl1pPr>
          </a:lstStyle>
          <a:p>
            <a:r>
              <a:rPr lang="zh-CN" altLang="en-US" dirty="0"/>
              <a:t>过滤是从动态的数据流中收集或去掉某些文本信息</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文本框 182"/>
          <p:cNvSpPr txBox="1"/>
          <p:nvPr/>
        </p:nvSpPr>
        <p:spPr>
          <a:xfrm>
            <a:off x="675067" y="5926153"/>
            <a:ext cx="10342880" cy="613410"/>
          </a:xfrm>
          <a:prstGeom prst="rect">
            <a:avLst/>
          </a:prstGeom>
          <a:noFill/>
        </p:spPr>
        <p:txBody>
          <a:bodyPr wrap="none" rtlCol="0">
            <a:spAutoFit/>
          </a:bodyPr>
          <a:lstStyle>
            <a:defPPr>
              <a:defRPr lang="zh-CN"/>
            </a:defPPr>
            <a:lvl1pPr>
              <a:defRPr sz="3200">
                <a:solidFill>
                  <a:srgbClr val="31B5D6"/>
                </a:solidFill>
                <a:latin typeface="华康俪金黑W8(P)" panose="020B0800000000000000" pitchFamily="34" charset="-122"/>
                <a:ea typeface="华康俪金黑W8(P)" panose="020B0800000000000000" pitchFamily="34" charset="-122"/>
              </a:defRPr>
            </a:lvl1pPr>
          </a:lstStyle>
          <a:p>
            <a:pPr algn="l"/>
            <a:r>
              <a:rPr lang="zh-CN" altLang="en-US" dirty="0">
                <a:latin typeface="微软雅黑" panose="020B0503020204020204" pitchFamily="34" charset="-122"/>
                <a:ea typeface="微软雅黑" panose="020B0503020204020204" pitchFamily="34" charset="-122"/>
              </a:rPr>
              <a:t>网络信息内容过滤具有重要的现实意义和巨大的应用价值</a:t>
            </a:r>
          </a:p>
        </p:txBody>
      </p:sp>
      <p:sp>
        <p:nvSpPr>
          <p:cNvPr id="196" name="文本框 4"/>
          <p:cNvSpPr>
            <a:spLocks noChangeArrowheads="1"/>
          </p:cNvSpPr>
          <p:nvPr/>
        </p:nvSpPr>
        <p:spPr bwMode="auto">
          <a:xfrm>
            <a:off x="1494368" y="260350"/>
            <a:ext cx="7769985" cy="701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网络信息内容过滤概述</a:t>
            </a:r>
            <a:r>
              <a:rPr lang="en-US" altLang="zh-CN"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a:t>
            </a:r>
            <a:r>
              <a:rPr lang="zh-CN" altLang="en-US" sz="4000" dirty="0">
                <a:solidFill>
                  <a:srgbClr val="31B5D6"/>
                </a:solidFill>
                <a:latin typeface="华康俪金黑W8(P)" panose="020B0800000000000000" pitchFamily="34" charset="-122"/>
                <a:ea typeface="华康俪金黑W8(P)" panose="020B0800000000000000" pitchFamily="34" charset="-122"/>
                <a:sym typeface="Calibri" panose="020F0502020204030204" pitchFamily="34" charset="0"/>
              </a:rPr>
              <a:t>意义</a:t>
            </a:r>
          </a:p>
        </p:txBody>
      </p:sp>
      <p:sp>
        <p:nvSpPr>
          <p:cNvPr id="197" name="直接连接符 13"/>
          <p:cNvSpPr>
            <a:spLocks noChangeShapeType="1"/>
          </p:cNvSpPr>
          <p:nvPr/>
        </p:nvSpPr>
        <p:spPr bwMode="auto">
          <a:xfrm>
            <a:off x="675217" y="927100"/>
            <a:ext cx="8313800" cy="0"/>
          </a:xfrm>
          <a:prstGeom prst="line">
            <a:avLst/>
          </a:prstGeom>
          <a:noFill/>
          <a:ln w="6350">
            <a:solidFill>
              <a:srgbClr val="4A7EBB">
                <a:alpha val="25098"/>
              </a:srgbClr>
            </a:solidFill>
            <a:bevel/>
          </a:ln>
          <a:extLst>
            <a:ext uri="{909E8E84-426E-40DD-AFC4-6F175D3DCCD1}">
              <a14:hiddenFill xmlns:a14="http://schemas.microsoft.com/office/drawing/2010/main">
                <a:noFill/>
              </a14:hiddenFill>
            </a:ext>
          </a:extLst>
        </p:spPr>
        <p:txBody>
          <a:bodyPr/>
          <a:lstStyle/>
          <a:p>
            <a:endParaRPr lang="zh-CN" altLang="en-US">
              <a:latin typeface="Arial" panose="020B0604020202020204" pitchFamily="34" charset="0"/>
            </a:endParaRPr>
          </a:p>
        </p:txBody>
      </p:sp>
      <p:sp>
        <p:nvSpPr>
          <p:cNvPr id="3" name="Freeform 48"/>
          <p:cNvSpPr/>
          <p:nvPr/>
        </p:nvSpPr>
        <p:spPr bwMode="gray">
          <a:xfrm flipH="1">
            <a:off x="2024380" y="1513205"/>
            <a:ext cx="3515360" cy="1981835"/>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Lst>
            <a:ahLst/>
            <a:cxnLst>
              <a:cxn ang="0">
                <a:pos x="T0" y="T1"/>
              </a:cxn>
              <a:cxn ang="0">
                <a:pos x="T2" y="T3"/>
              </a:cxn>
              <a:cxn ang="0">
                <a:pos x="T4" y="T5"/>
              </a:cxn>
              <a:cxn ang="0">
                <a:pos x="T6" y="T7"/>
              </a:cxn>
              <a:cxn ang="0">
                <a:pos x="T8" y="T9"/>
              </a:cxn>
              <a:cxn ang="0">
                <a:pos x="T10" y="T11"/>
              </a:cxn>
              <a:cxn ang="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bg1">
              <a:lumMod val="75000"/>
            </a:schemeClr>
          </a:solidFill>
          <a:ln w="28575" cmpd="sng">
            <a:solidFill>
              <a:srgbClr val="F8F8F8"/>
            </a:solidFill>
            <a:round/>
          </a:ln>
          <a:effectLst>
            <a:outerShdw dist="107763" dir="2700000" algn="ctr" rotWithShape="0">
              <a:srgbClr val="1C1C1C">
                <a:alpha val="50000"/>
              </a:srgbClr>
            </a:outerShdw>
          </a:effectLst>
        </p:spPr>
        <p:txBody>
          <a:bodyPr/>
          <a:lstStyle/>
          <a:p>
            <a:pPr>
              <a:defRPr/>
            </a:pPr>
            <a:endParaRPr lang="zh-CN" altLang="en-US">
              <a:latin typeface="微软雅黑" panose="020B0503020204020204" pitchFamily="34" charset="-122"/>
              <a:ea typeface="微软雅黑" panose="020B0503020204020204" pitchFamily="34" charset="-122"/>
            </a:endParaRPr>
          </a:p>
        </p:txBody>
      </p:sp>
      <p:sp>
        <p:nvSpPr>
          <p:cNvPr id="4" name="Freeform 49"/>
          <p:cNvSpPr/>
          <p:nvPr/>
        </p:nvSpPr>
        <p:spPr bwMode="gray">
          <a:xfrm>
            <a:off x="5635625" y="1513205"/>
            <a:ext cx="3629025" cy="1981835"/>
          </a:xfrm>
          <a:custGeom>
            <a:avLst/>
            <a:gdLst>
              <a:gd name="T0" fmla="*/ 2147483647 w 1299"/>
              <a:gd name="T1" fmla="*/ 2147483647 h 1008"/>
              <a:gd name="T2" fmla="*/ 2147483647 w 1299"/>
              <a:gd name="T3" fmla="*/ 2147483647 h 1008"/>
              <a:gd name="T4" fmla="*/ 2147483647 w 1299"/>
              <a:gd name="T5" fmla="*/ 2147483647 h 1008"/>
              <a:gd name="T6" fmla="*/ 2147483647 w 1299"/>
              <a:gd name="T7" fmla="*/ 0 h 1008"/>
              <a:gd name="T8" fmla="*/ 2147483647 w 1299"/>
              <a:gd name="T9" fmla="*/ 0 h 1008"/>
              <a:gd name="T10" fmla="*/ 0 w 1299"/>
              <a:gd name="T11" fmla="*/ 2147483647 h 1008"/>
              <a:gd name="T12" fmla="*/ 2147483647 w 1299"/>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3DA2CB"/>
          </a:solidFill>
          <a:ln w="28575" cmpd="sng">
            <a:solidFill>
              <a:srgbClr val="F8F8F8"/>
            </a:solidFill>
            <a:round/>
          </a:ln>
          <a:effectLst>
            <a:outerShdw dist="107763" dir="2700000" algn="ctr" rotWithShape="0">
              <a:srgbClr val="1C1C1C">
                <a:alpha val="50000"/>
              </a:srgbClr>
            </a:outerShdw>
          </a:effectLst>
        </p:spPr>
        <p:txBody>
          <a:bodyPr/>
          <a:lstStyle/>
          <a:p>
            <a:endParaRPr lang="zh-CN" altLang="en-US">
              <a:latin typeface="微软雅黑" panose="020B0503020204020204" pitchFamily="34" charset="-122"/>
              <a:ea typeface="微软雅黑" panose="020B0503020204020204" pitchFamily="34" charset="-122"/>
            </a:endParaRPr>
          </a:p>
        </p:txBody>
      </p:sp>
      <p:sp>
        <p:nvSpPr>
          <p:cNvPr id="5" name="Freeform 50"/>
          <p:cNvSpPr/>
          <p:nvPr/>
        </p:nvSpPr>
        <p:spPr bwMode="gray">
          <a:xfrm>
            <a:off x="2024380" y="3596005"/>
            <a:ext cx="3516630" cy="1791335"/>
          </a:xfrm>
          <a:custGeom>
            <a:avLst/>
            <a:gdLst>
              <a:gd name="T0" fmla="*/ 2147483647 w 1299"/>
              <a:gd name="T1" fmla="*/ 2147483647 h 1008"/>
              <a:gd name="T2" fmla="*/ 2147483647 w 1299"/>
              <a:gd name="T3" fmla="*/ 2147483647 h 1008"/>
              <a:gd name="T4" fmla="*/ 2147483647 w 1299"/>
              <a:gd name="T5" fmla="*/ 2147483647 h 1008"/>
              <a:gd name="T6" fmla="*/ 2147483647 w 1299"/>
              <a:gd name="T7" fmla="*/ 0 h 1008"/>
              <a:gd name="T8" fmla="*/ 2147483647 w 1299"/>
              <a:gd name="T9" fmla="*/ 0 h 1008"/>
              <a:gd name="T10" fmla="*/ 0 w 1299"/>
              <a:gd name="T11" fmla="*/ 2147483647 h 1008"/>
              <a:gd name="T12" fmla="*/ 2147483647 w 1299"/>
              <a:gd name="T13" fmla="*/ 2147483647 h 10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rgbClr val="3DA2CB"/>
          </a:solidFill>
          <a:ln w="28575" cmpd="sng">
            <a:solidFill>
              <a:srgbClr val="31B5D6"/>
            </a:solidFill>
            <a:round/>
          </a:ln>
          <a:effectLst>
            <a:outerShdw dist="107763" dir="2700000" algn="ctr" rotWithShape="0">
              <a:srgbClr val="1C1C1C">
                <a:alpha val="50000"/>
              </a:srgbClr>
            </a:outerShdw>
          </a:effectLst>
        </p:spPr>
        <p:txBody>
          <a:bodyPr/>
          <a:lstStyle/>
          <a:p>
            <a:endParaRPr lang="zh-CN" altLang="en-US">
              <a:latin typeface="微软雅黑" panose="020B0503020204020204" pitchFamily="34" charset="-122"/>
              <a:ea typeface="微软雅黑" panose="020B0503020204020204" pitchFamily="34" charset="-122"/>
            </a:endParaRPr>
          </a:p>
        </p:txBody>
      </p:sp>
      <p:sp>
        <p:nvSpPr>
          <p:cNvPr id="10" name="Freeform 51"/>
          <p:cNvSpPr/>
          <p:nvPr/>
        </p:nvSpPr>
        <p:spPr bwMode="gray">
          <a:xfrm flipH="1">
            <a:off x="5635625" y="3596005"/>
            <a:ext cx="3629025" cy="1791335"/>
          </a:xfrm>
          <a:custGeom>
            <a:avLst/>
            <a:gdLst>
              <a:gd name="T0" fmla="*/ 303 w 1299"/>
              <a:gd name="T1" fmla="*/ 1008 h 1008"/>
              <a:gd name="T2" fmla="*/ 1299 w 1299"/>
              <a:gd name="T3" fmla="*/ 1008 h 1008"/>
              <a:gd name="T4" fmla="*/ 1296 w 1299"/>
              <a:gd name="T5" fmla="*/ 315 h 1008"/>
              <a:gd name="T6" fmla="*/ 942 w 1299"/>
              <a:gd name="T7" fmla="*/ 0 h 1008"/>
              <a:gd name="T8" fmla="*/ 3 w 1299"/>
              <a:gd name="T9" fmla="*/ 0 h 1008"/>
              <a:gd name="T10" fmla="*/ 0 w 1299"/>
              <a:gd name="T11" fmla="*/ 723 h 1008"/>
              <a:gd name="T12" fmla="*/ 303 w 1299"/>
              <a:gd name="T13" fmla="*/ 1008 h 1008"/>
            </a:gdLst>
            <a:ahLst/>
            <a:cxnLst>
              <a:cxn ang="0">
                <a:pos x="T0" y="T1"/>
              </a:cxn>
              <a:cxn ang="0">
                <a:pos x="T2" y="T3"/>
              </a:cxn>
              <a:cxn ang="0">
                <a:pos x="T4" y="T5"/>
              </a:cxn>
              <a:cxn ang="0">
                <a:pos x="T6" y="T7"/>
              </a:cxn>
              <a:cxn ang="0">
                <a:pos x="T8" y="T9"/>
              </a:cxn>
              <a:cxn ang="0">
                <a:pos x="T10" y="T11"/>
              </a:cxn>
              <a:cxn ang="0">
                <a:pos x="T12" y="T13"/>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solidFill>
            <a:schemeClr val="bg1">
              <a:lumMod val="75000"/>
            </a:schemeClr>
          </a:solidFill>
          <a:ln w="28575" cmpd="sng">
            <a:solidFill>
              <a:srgbClr val="F8F8F8"/>
            </a:solidFill>
            <a:round/>
          </a:ln>
          <a:effectLst>
            <a:outerShdw dist="107763" dir="2700000" algn="ctr" rotWithShape="0">
              <a:srgbClr val="1C1C1C">
                <a:alpha val="50000"/>
              </a:srgbClr>
            </a:outerShdw>
          </a:effectLst>
        </p:spPr>
        <p:txBody>
          <a:bodyPr/>
          <a:lstStyle/>
          <a:p>
            <a:pPr>
              <a:defRPr/>
            </a:pPr>
            <a:endParaRPr lang="zh-CN" altLang="en-US">
              <a:latin typeface="微软雅黑" panose="020B0503020204020204" pitchFamily="34" charset="-122"/>
              <a:ea typeface="微软雅黑" panose="020B0503020204020204" pitchFamily="34" charset="-122"/>
            </a:endParaRPr>
          </a:p>
        </p:txBody>
      </p:sp>
      <p:sp>
        <p:nvSpPr>
          <p:cNvPr id="12" name="Rectangle 59"/>
          <p:cNvSpPr>
            <a:spLocks noChangeArrowheads="1"/>
          </p:cNvSpPr>
          <p:nvPr/>
        </p:nvSpPr>
        <p:spPr bwMode="auto">
          <a:xfrm>
            <a:off x="2476930" y="2079888"/>
            <a:ext cx="2611120" cy="848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tx2"/>
                </a:solidFill>
                <a:latin typeface="微软雅黑" panose="020B0503020204020204" pitchFamily="34" charset="-122"/>
                <a:ea typeface="微软雅黑" panose="020B0503020204020204" pitchFamily="34" charset="-122"/>
              </a:rPr>
              <a:t>改善Internet信息查询技术的需要</a:t>
            </a:r>
          </a:p>
        </p:txBody>
      </p:sp>
      <p:sp>
        <p:nvSpPr>
          <p:cNvPr id="13" name="Rectangle 60"/>
          <p:cNvSpPr>
            <a:spLocks noChangeArrowheads="1"/>
          </p:cNvSpPr>
          <p:nvPr/>
        </p:nvSpPr>
        <p:spPr bwMode="auto">
          <a:xfrm>
            <a:off x="6153070" y="2079571"/>
            <a:ext cx="2611120" cy="848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tx2"/>
                </a:solidFill>
                <a:latin typeface="微软雅黑" panose="020B0503020204020204" pitchFamily="34" charset="-122"/>
                <a:ea typeface="微软雅黑" panose="020B0503020204020204" pitchFamily="34" charset="-122"/>
              </a:rPr>
              <a:t>个性化服务的基础</a:t>
            </a:r>
          </a:p>
        </p:txBody>
      </p:sp>
      <p:sp>
        <p:nvSpPr>
          <p:cNvPr id="14" name="Rectangle 61"/>
          <p:cNvSpPr>
            <a:spLocks noChangeArrowheads="1"/>
          </p:cNvSpPr>
          <p:nvPr/>
        </p:nvSpPr>
        <p:spPr bwMode="auto">
          <a:xfrm>
            <a:off x="2629543" y="4028488"/>
            <a:ext cx="2458720" cy="848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tx2"/>
                </a:solidFill>
                <a:latin typeface="微软雅黑" panose="020B0503020204020204" pitchFamily="34" charset="-122"/>
                <a:ea typeface="微软雅黑" panose="020B0503020204020204" pitchFamily="34" charset="-122"/>
              </a:rPr>
              <a:t>维护我国信息安全的迫切需要</a:t>
            </a:r>
          </a:p>
        </p:txBody>
      </p:sp>
      <p:sp>
        <p:nvSpPr>
          <p:cNvPr id="15" name="Rectangle 62"/>
          <p:cNvSpPr>
            <a:spLocks noChangeArrowheads="1"/>
          </p:cNvSpPr>
          <p:nvPr/>
        </p:nvSpPr>
        <p:spPr bwMode="auto">
          <a:xfrm>
            <a:off x="5927725" y="3884295"/>
            <a:ext cx="3061970" cy="1214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smtClean="0">
                <a:solidFill>
                  <a:schemeClr val="tx2"/>
                </a:solidFill>
                <a:latin typeface="微软雅黑" panose="020B0503020204020204" pitchFamily="34" charset="-122"/>
                <a:ea typeface="微软雅黑" panose="020B0503020204020204" pitchFamily="34" charset="-122"/>
              </a:rPr>
              <a:t>信息中介（信息服务供应商）开展网络增值服务的手段</a:t>
            </a:r>
          </a:p>
        </p:txBody>
      </p:sp>
      <p:pic>
        <p:nvPicPr>
          <p:cNvPr id="16" name="Picture 2" descr="C:\Users\Administrator\Desktop\25p1ckfib9.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369" y="154498"/>
            <a:ext cx="896358" cy="8963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par>
                                <p:cTn id="18" presetID="42" presetClass="entr" presetSubtype="0" fill="hold" grpId="0"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1000"/>
                                        <p:tgtEl>
                                          <p:spTgt spid="13"/>
                                        </p:tgtEl>
                                      </p:cBhvr>
                                    </p:animEffect>
                                    <p:anim calcmode="lin" valueType="num">
                                      <p:cBhvr>
                                        <p:cTn id="21" dur="1000" fill="hold"/>
                                        <p:tgtEl>
                                          <p:spTgt spid="13"/>
                                        </p:tgtEl>
                                        <p:attrNameLst>
                                          <p:attrName>ppt_x</p:attrName>
                                        </p:attrNameLst>
                                      </p:cBhvr>
                                      <p:tavLst>
                                        <p:tav tm="0">
                                          <p:val>
                                            <p:strVal val="#ppt_x"/>
                                          </p:val>
                                        </p:tav>
                                        <p:tav tm="100000">
                                          <p:val>
                                            <p:strVal val="#ppt_x"/>
                                          </p:val>
                                        </p:tav>
                                      </p:tavLst>
                                    </p:anim>
                                    <p:anim calcmode="lin" valueType="num">
                                      <p:cBhvr>
                                        <p:cTn id="2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fade">
                                      <p:cBhvr>
                                        <p:cTn id="35" dur="1000"/>
                                        <p:tgtEl>
                                          <p:spTgt spid="15"/>
                                        </p:tgtEl>
                                      </p:cBhvr>
                                    </p:animEffect>
                                    <p:anim calcmode="lin" valueType="num">
                                      <p:cBhvr>
                                        <p:cTn id="36" dur="1000" fill="hold"/>
                                        <p:tgtEl>
                                          <p:spTgt spid="15"/>
                                        </p:tgtEl>
                                        <p:attrNameLst>
                                          <p:attrName>ppt_x</p:attrName>
                                        </p:attrNameLst>
                                      </p:cBhvr>
                                      <p:tavLst>
                                        <p:tav tm="0">
                                          <p:val>
                                            <p:strVal val="#ppt_x"/>
                                          </p:val>
                                        </p:tav>
                                        <p:tav tm="100000">
                                          <p:val>
                                            <p:strVal val="#ppt_x"/>
                                          </p:val>
                                        </p:tav>
                                      </p:tavLst>
                                    </p:anim>
                                    <p:anim calcmode="lin" valueType="num">
                                      <p:cBhvr>
                                        <p:cTn id="37" dur="1000" fill="hold"/>
                                        <p:tgtEl>
                                          <p:spTgt spid="15"/>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1000"/>
                                        <p:tgtEl>
                                          <p:spTgt spid="10"/>
                                        </p:tgtEl>
                                      </p:cBhvr>
                                    </p:animEffect>
                                    <p:anim calcmode="lin" valueType="num">
                                      <p:cBhvr>
                                        <p:cTn id="41" dur="1000" fill="hold"/>
                                        <p:tgtEl>
                                          <p:spTgt spid="10"/>
                                        </p:tgtEl>
                                        <p:attrNameLst>
                                          <p:attrName>ppt_x</p:attrName>
                                        </p:attrNameLst>
                                      </p:cBhvr>
                                      <p:tavLst>
                                        <p:tav tm="0">
                                          <p:val>
                                            <p:strVal val="#ppt_x"/>
                                          </p:val>
                                        </p:tav>
                                        <p:tav tm="100000">
                                          <p:val>
                                            <p:strVal val="#ppt_x"/>
                                          </p:val>
                                        </p:tav>
                                      </p:tavLst>
                                    </p:anim>
                                    <p:anim calcmode="lin" valueType="num">
                                      <p:cBhvr>
                                        <p:cTn id="42"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2" grpId="0" bldLvl="0" animBg="1"/>
      <p:bldP spid="13" grpId="0" bldLvl="0" animBg="1"/>
      <p:bldP spid="14" grpId="0" bldLvl="0" animBg="1"/>
      <p:bldP spid="15"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0392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4"/>
          <p:cNvSpPr txBox="1"/>
          <p:nvPr/>
        </p:nvSpPr>
        <p:spPr bwMode="auto">
          <a:xfrm>
            <a:off x="10001251" y="6429375"/>
            <a:ext cx="1879600" cy="266700"/>
          </a:xfrm>
          <a:prstGeom prst="rect">
            <a:avLst/>
          </a:prstGeom>
          <a:noFill/>
          <a:ln w="9525">
            <a:noFill/>
            <a:miter lim="800000"/>
          </a:ln>
        </p:spPr>
        <p:txBody>
          <a:bodyPr/>
          <a:lstStyle/>
          <a:p>
            <a:pPr algn="ctr">
              <a:spcBef>
                <a:spcPct val="20000"/>
              </a:spcBef>
              <a:buFont typeface="Arial" panose="020B0604020202020204" pitchFamily="34"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p:nvPr/>
        </p:nvSpPr>
        <p:spPr bwMode="auto">
          <a:xfrm>
            <a:off x="2050474" y="2188788"/>
            <a:ext cx="8179376" cy="2118360"/>
          </a:xfrm>
          <a:prstGeom prst="rect">
            <a:avLst/>
          </a:prstGeom>
          <a:noFill/>
          <a:ln w="9525">
            <a:noFill/>
            <a:miter lim="800000"/>
          </a:ln>
        </p:spPr>
        <p:txBody>
          <a:bodyPr/>
          <a:lstStyle/>
          <a:p>
            <a:r>
              <a:rPr lang="en-US" altLang="zh-CN" sz="40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4.2 </a:t>
            </a:r>
            <a:r>
              <a:rPr lang="zh-CN" altLang="en-US" sz="40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a:t>
            </a:r>
            <a:r>
              <a:rPr lang="zh-CN" altLang="en-US" sz="40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信息内容过滤</a:t>
            </a:r>
            <a:r>
              <a:rPr lang="zh-CN" altLang="en-US" sz="40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技术的分类</a:t>
            </a:r>
            <a:endParaRPr lang="en-US" altLang="zh-CN" sz="4000" dirty="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Bottom)">
                                      <p:cBhvr>
                                        <p:cTn id="11" dur="500"/>
                                        <p:tgtEl>
                                          <p:spTgt spid="5"/>
                                        </p:tgtEl>
                                      </p:cBhvr>
                                    </p:animEffect>
                                  </p:childTnLst>
                                </p:cTn>
                              </p:par>
                              <p:par>
                                <p:cTn id="12" presetID="0" presetClass="path" presetSubtype="0" accel="50000" decel="50000" fill="hold" nodeType="withEffect">
                                  <p:stCondLst>
                                    <p:cond delay="0"/>
                                  </p:stCondLst>
                                  <p:childTnLst>
                                    <p:animMotion origin="layout" path="M -0.90955 5.64292E-6 L 3.05556E-6 5.64292E-6 " pathEditMode="relative" ptsTypes="AA">
                                      <p:cBhvr>
                                        <p:cTn id="13"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7" name="组合 276"/>
          <p:cNvGrpSpPr/>
          <p:nvPr/>
        </p:nvGrpSpPr>
        <p:grpSpPr>
          <a:xfrm>
            <a:off x="609116" y="261257"/>
            <a:ext cx="1214822" cy="760080"/>
            <a:chOff x="1922078" y="0"/>
            <a:chExt cx="8347844" cy="3447438"/>
          </a:xfrm>
        </p:grpSpPr>
        <p:grpSp>
          <p:nvGrpSpPr>
            <p:cNvPr id="278" name="组合 277"/>
            <p:cNvGrpSpPr/>
            <p:nvPr/>
          </p:nvGrpSpPr>
          <p:grpSpPr>
            <a:xfrm rot="20997101">
              <a:off x="5080902" y="0"/>
              <a:ext cx="659781" cy="793569"/>
              <a:chOff x="9397113" y="1572484"/>
              <a:chExt cx="739439" cy="900000"/>
            </a:xfrm>
          </p:grpSpPr>
          <p:pic>
            <p:nvPicPr>
              <p:cNvPr id="336" name="图片 335"/>
              <p:cNvPicPr>
                <a:picLocks noChangeAspect="1"/>
              </p:cNvPicPr>
              <p:nvPr/>
            </p:nvPicPr>
            <p:blipFill rotWithShape="1">
              <a:blip r:embed="rId2" cstate="print">
                <a:extLst>
                  <a:ext uri="{28A0092B-C50C-407E-A947-70E740481C1C}">
                    <a14:useLocalDpi xmlns:a14="http://schemas.microsoft.com/office/drawing/2010/main" val="0"/>
                  </a:ext>
                </a:extLst>
              </a:blip>
              <a:srcRect l="7621" t="-1409" r="6212" b="16890"/>
              <a:stretch>
                <a:fillRect/>
              </a:stretch>
            </p:blipFill>
            <p:spPr>
              <a:xfrm>
                <a:off x="9402521" y="1678027"/>
                <a:ext cx="734031" cy="720000"/>
              </a:xfrm>
              <a:prstGeom prst="rect">
                <a:avLst/>
              </a:prstGeom>
            </p:spPr>
          </p:pic>
          <p:sp>
            <p:nvSpPr>
              <p:cNvPr id="337" name="椭圆 336"/>
              <p:cNvSpPr/>
              <p:nvPr/>
            </p:nvSpPr>
            <p:spPr>
              <a:xfrm>
                <a:off x="9397113" y="157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9" name="组合 278"/>
            <p:cNvGrpSpPr/>
            <p:nvPr/>
          </p:nvGrpSpPr>
          <p:grpSpPr>
            <a:xfrm rot="2455872">
              <a:off x="9009447" y="1071465"/>
              <a:ext cx="659781" cy="793569"/>
              <a:chOff x="8752405" y="680495"/>
              <a:chExt cx="739439" cy="900000"/>
            </a:xfrm>
          </p:grpSpPr>
          <p:pic>
            <p:nvPicPr>
              <p:cNvPr id="334" name="图片 333"/>
              <p:cNvPicPr>
                <a:picLocks noChangeAspect="1"/>
              </p:cNvPicPr>
              <p:nvPr/>
            </p:nvPicPr>
            <p:blipFill rotWithShape="1">
              <a:blip r:embed="rId3" cstate="print">
                <a:extLst>
                  <a:ext uri="{28A0092B-C50C-407E-A947-70E740481C1C}">
                    <a14:useLocalDpi xmlns:a14="http://schemas.microsoft.com/office/drawing/2010/main" val="0"/>
                  </a:ext>
                </a:extLst>
              </a:blip>
              <a:srcRect l="16849" r="13873" b="27651"/>
              <a:stretch>
                <a:fillRect/>
              </a:stretch>
            </p:blipFill>
            <p:spPr>
              <a:xfrm>
                <a:off x="8771844" y="740799"/>
                <a:ext cx="720000" cy="751928"/>
              </a:xfrm>
              <a:prstGeom prst="rect">
                <a:avLst/>
              </a:prstGeom>
            </p:spPr>
          </p:pic>
          <p:sp>
            <p:nvSpPr>
              <p:cNvPr id="335" name="椭圆 334"/>
              <p:cNvSpPr/>
              <p:nvPr/>
            </p:nvSpPr>
            <p:spPr>
              <a:xfrm>
                <a:off x="8752405" y="680495"/>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0" name="组合 279"/>
            <p:cNvGrpSpPr/>
            <p:nvPr/>
          </p:nvGrpSpPr>
          <p:grpSpPr>
            <a:xfrm rot="20539373">
              <a:off x="4239050" y="1051458"/>
              <a:ext cx="642436" cy="793569"/>
              <a:chOff x="7798300" y="2128176"/>
              <a:chExt cx="720000" cy="900000"/>
            </a:xfrm>
          </p:grpSpPr>
          <p:pic>
            <p:nvPicPr>
              <p:cNvPr id="332" name="图片 331"/>
              <p:cNvPicPr>
                <a:picLocks noChangeAspect="1"/>
              </p:cNvPicPr>
              <p:nvPr/>
            </p:nvPicPr>
            <p:blipFill rotWithShape="1">
              <a:blip r:embed="rId4" cstate="print">
                <a:extLst>
                  <a:ext uri="{28A0092B-C50C-407E-A947-70E740481C1C}">
                    <a14:useLocalDpi xmlns:a14="http://schemas.microsoft.com/office/drawing/2010/main" val="0"/>
                  </a:ext>
                </a:extLst>
              </a:blip>
              <a:srcRect l="17059" t="11812" r="20535" b="18535"/>
              <a:stretch>
                <a:fillRect/>
              </a:stretch>
            </p:blipFill>
            <p:spPr>
              <a:xfrm>
                <a:off x="7835765" y="2190111"/>
                <a:ext cx="645071" cy="720000"/>
              </a:xfrm>
              <a:prstGeom prst="rect">
                <a:avLst/>
              </a:prstGeom>
            </p:spPr>
          </p:pic>
          <p:sp>
            <p:nvSpPr>
              <p:cNvPr id="333" name="椭圆 332"/>
              <p:cNvSpPr/>
              <p:nvPr/>
            </p:nvSpPr>
            <p:spPr>
              <a:xfrm>
                <a:off x="7798300" y="212817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1" name="组合 280"/>
            <p:cNvGrpSpPr/>
            <p:nvPr/>
          </p:nvGrpSpPr>
          <p:grpSpPr>
            <a:xfrm rot="622440">
              <a:off x="6257266" y="1278812"/>
              <a:ext cx="643355" cy="793569"/>
              <a:chOff x="5457544" y="2382484"/>
              <a:chExt cx="721030" cy="900000"/>
            </a:xfrm>
          </p:grpSpPr>
          <p:pic>
            <p:nvPicPr>
              <p:cNvPr id="330" name="图片 32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458574" y="2472484"/>
                <a:ext cx="720000" cy="720000"/>
              </a:xfrm>
              <a:prstGeom prst="rect">
                <a:avLst/>
              </a:prstGeom>
            </p:spPr>
          </p:pic>
          <p:sp>
            <p:nvSpPr>
              <p:cNvPr id="331" name="椭圆 330"/>
              <p:cNvSpPr/>
              <p:nvPr/>
            </p:nvSpPr>
            <p:spPr>
              <a:xfrm>
                <a:off x="5457544" y="2382484"/>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2" name="组合 281"/>
            <p:cNvGrpSpPr/>
            <p:nvPr/>
          </p:nvGrpSpPr>
          <p:grpSpPr>
            <a:xfrm rot="713899">
              <a:off x="6982111" y="246490"/>
              <a:ext cx="642436" cy="811512"/>
              <a:chOff x="2594245" y="3143107"/>
              <a:chExt cx="720000" cy="920349"/>
            </a:xfrm>
          </p:grpSpPr>
          <p:pic>
            <p:nvPicPr>
              <p:cNvPr id="328" name="图片 327"/>
              <p:cNvPicPr>
                <a:picLocks noChangeAspect="1"/>
              </p:cNvPicPr>
              <p:nvPr/>
            </p:nvPicPr>
            <p:blipFill rotWithShape="1">
              <a:blip r:embed="rId6" cstate="print">
                <a:extLst>
                  <a:ext uri="{28A0092B-C50C-407E-A947-70E740481C1C}">
                    <a14:useLocalDpi xmlns:a14="http://schemas.microsoft.com/office/drawing/2010/main" val="0"/>
                  </a:ext>
                </a:extLst>
              </a:blip>
              <a:srcRect l="17103" r="18740" b="27941"/>
              <a:stretch>
                <a:fillRect/>
              </a:stretch>
            </p:blipFill>
            <p:spPr>
              <a:xfrm>
                <a:off x="2624542" y="3143107"/>
                <a:ext cx="641048" cy="720000"/>
              </a:xfrm>
              <a:prstGeom prst="rect">
                <a:avLst/>
              </a:prstGeom>
            </p:spPr>
          </p:pic>
          <p:sp>
            <p:nvSpPr>
              <p:cNvPr id="329" name="椭圆 328"/>
              <p:cNvSpPr/>
              <p:nvPr/>
            </p:nvSpPr>
            <p:spPr>
              <a:xfrm>
                <a:off x="2594245" y="3163456"/>
                <a:ext cx="720000" cy="9000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3" name="组合 282"/>
            <p:cNvGrpSpPr/>
            <p:nvPr/>
          </p:nvGrpSpPr>
          <p:grpSpPr>
            <a:xfrm rot="20351331">
              <a:off x="2986611" y="357756"/>
              <a:ext cx="642436" cy="793569"/>
              <a:chOff x="3277182" y="773323"/>
              <a:chExt cx="720000" cy="900000"/>
            </a:xfrm>
          </p:grpSpPr>
          <p:sp>
            <p:nvSpPr>
              <p:cNvPr id="326" name="椭圆 325"/>
              <p:cNvSpPr/>
              <p:nvPr/>
            </p:nvSpPr>
            <p:spPr>
              <a:xfrm>
                <a:off x="3277182" y="773323"/>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7" name="图片 326"/>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77182" y="883868"/>
                <a:ext cx="720000" cy="720000"/>
              </a:xfrm>
              <a:prstGeom prst="rect">
                <a:avLst/>
              </a:prstGeom>
            </p:spPr>
          </p:pic>
        </p:grpSp>
        <p:grpSp>
          <p:nvGrpSpPr>
            <p:cNvPr id="284" name="组合 283"/>
            <p:cNvGrpSpPr/>
            <p:nvPr/>
          </p:nvGrpSpPr>
          <p:grpSpPr>
            <a:xfrm rot="1912890">
              <a:off x="7930945" y="1382649"/>
              <a:ext cx="648427" cy="793569"/>
              <a:chOff x="5384758" y="1250900"/>
              <a:chExt cx="726714" cy="900000"/>
            </a:xfrm>
          </p:grpSpPr>
          <p:sp>
            <p:nvSpPr>
              <p:cNvPr id="324" name="椭圆 323"/>
              <p:cNvSpPr/>
              <p:nvPr/>
            </p:nvSpPr>
            <p:spPr>
              <a:xfrm>
                <a:off x="5384758" y="1250900"/>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5" name="图片 3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391472" y="1268881"/>
                <a:ext cx="720000" cy="720000"/>
              </a:xfrm>
              <a:prstGeom prst="rect">
                <a:avLst/>
              </a:prstGeom>
              <a:ln>
                <a:noFill/>
              </a:ln>
            </p:spPr>
          </p:pic>
        </p:grpSp>
        <p:grpSp>
          <p:nvGrpSpPr>
            <p:cNvPr id="285" name="组合 284"/>
            <p:cNvGrpSpPr/>
            <p:nvPr/>
          </p:nvGrpSpPr>
          <p:grpSpPr>
            <a:xfrm rot="1354213">
              <a:off x="7092076" y="1228721"/>
              <a:ext cx="642436" cy="793569"/>
              <a:chOff x="3639753" y="2488176"/>
              <a:chExt cx="720000" cy="900000"/>
            </a:xfrm>
          </p:grpSpPr>
          <p:sp>
            <p:nvSpPr>
              <p:cNvPr id="322" name="椭圆 321"/>
              <p:cNvSpPr/>
              <p:nvPr/>
            </p:nvSpPr>
            <p:spPr>
              <a:xfrm>
                <a:off x="3639753" y="2488176"/>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3" name="图片 322"/>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05576" y="2565261"/>
                <a:ext cx="547109" cy="720000"/>
              </a:xfrm>
              <a:prstGeom prst="rect">
                <a:avLst/>
              </a:prstGeom>
            </p:spPr>
          </p:pic>
        </p:grpSp>
        <p:grpSp>
          <p:nvGrpSpPr>
            <p:cNvPr id="286" name="组合 285"/>
            <p:cNvGrpSpPr/>
            <p:nvPr/>
          </p:nvGrpSpPr>
          <p:grpSpPr>
            <a:xfrm rot="19874646">
              <a:off x="3552291" y="1752953"/>
              <a:ext cx="647730" cy="793569"/>
              <a:chOff x="4707387" y="271511"/>
              <a:chExt cx="725933" cy="900000"/>
            </a:xfrm>
          </p:grpSpPr>
          <p:sp>
            <p:nvSpPr>
              <p:cNvPr id="320" name="椭圆 319"/>
              <p:cNvSpPr/>
              <p:nvPr/>
            </p:nvSpPr>
            <p:spPr>
              <a:xfrm>
                <a:off x="4713320" y="271511"/>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1" name="图片 3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707387" y="347898"/>
                <a:ext cx="720000" cy="720000"/>
              </a:xfrm>
              <a:prstGeom prst="rect">
                <a:avLst/>
              </a:prstGeom>
            </p:spPr>
          </p:pic>
        </p:grpSp>
        <p:grpSp>
          <p:nvGrpSpPr>
            <p:cNvPr id="287" name="组合 286"/>
            <p:cNvGrpSpPr/>
            <p:nvPr/>
          </p:nvGrpSpPr>
          <p:grpSpPr>
            <a:xfrm>
              <a:off x="5902457" y="519563"/>
              <a:ext cx="647456" cy="793569"/>
              <a:chOff x="4355614" y="1671769"/>
              <a:chExt cx="725626" cy="900000"/>
            </a:xfrm>
          </p:grpSpPr>
          <p:sp>
            <p:nvSpPr>
              <p:cNvPr id="318" name="椭圆 317"/>
              <p:cNvSpPr/>
              <p:nvPr/>
            </p:nvSpPr>
            <p:spPr>
              <a:xfrm>
                <a:off x="4355614" y="1671769"/>
                <a:ext cx="720000" cy="900000"/>
              </a:xfrm>
              <a:prstGeom prst="ellipse">
                <a:avLst/>
              </a:prstGeom>
              <a:noFill/>
              <a:ln w="28575">
                <a:solidFill>
                  <a:srgbClr val="F784A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9" name="图片 3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361240" y="1732379"/>
                <a:ext cx="720000" cy="720000"/>
              </a:xfrm>
              <a:prstGeom prst="rect">
                <a:avLst/>
              </a:prstGeom>
            </p:spPr>
          </p:pic>
        </p:grpSp>
        <p:grpSp>
          <p:nvGrpSpPr>
            <p:cNvPr id="288" name="组合 287"/>
            <p:cNvGrpSpPr/>
            <p:nvPr/>
          </p:nvGrpSpPr>
          <p:grpSpPr>
            <a:xfrm rot="3261331">
              <a:off x="8178834" y="2216888"/>
              <a:ext cx="645495" cy="803045"/>
              <a:chOff x="6534782" y="2204846"/>
              <a:chExt cx="732066" cy="900000"/>
            </a:xfrm>
          </p:grpSpPr>
          <p:sp>
            <p:nvSpPr>
              <p:cNvPr id="316" name="椭圆 315"/>
              <p:cNvSpPr/>
              <p:nvPr/>
            </p:nvSpPr>
            <p:spPr>
              <a:xfrm>
                <a:off x="6534782" y="2204846"/>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7" name="图片 31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546848" y="2294846"/>
                <a:ext cx="720000" cy="720000"/>
              </a:xfrm>
              <a:prstGeom prst="rect">
                <a:avLst/>
              </a:prstGeom>
            </p:spPr>
          </p:pic>
        </p:grpSp>
        <p:grpSp>
          <p:nvGrpSpPr>
            <p:cNvPr id="289" name="组合 288"/>
            <p:cNvGrpSpPr/>
            <p:nvPr/>
          </p:nvGrpSpPr>
          <p:grpSpPr>
            <a:xfrm rot="1881527">
              <a:off x="8180043" y="493339"/>
              <a:ext cx="646830" cy="793569"/>
              <a:chOff x="5993772" y="258109"/>
              <a:chExt cx="724925" cy="900000"/>
            </a:xfrm>
          </p:grpSpPr>
          <p:sp>
            <p:nvSpPr>
              <p:cNvPr id="314" name="椭圆 313"/>
              <p:cNvSpPr/>
              <p:nvPr/>
            </p:nvSpPr>
            <p:spPr>
              <a:xfrm>
                <a:off x="5993772" y="25810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5" name="图片 314"/>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998697" y="334099"/>
                <a:ext cx="720000" cy="720000"/>
              </a:xfrm>
              <a:prstGeom prst="rect">
                <a:avLst/>
              </a:prstGeom>
            </p:spPr>
          </p:pic>
        </p:grpSp>
        <p:grpSp>
          <p:nvGrpSpPr>
            <p:cNvPr id="290" name="组合 289"/>
            <p:cNvGrpSpPr/>
            <p:nvPr/>
          </p:nvGrpSpPr>
          <p:grpSpPr>
            <a:xfrm rot="3066563">
              <a:off x="9550518" y="2274810"/>
              <a:ext cx="635764" cy="803045"/>
              <a:chOff x="8806213" y="2910111"/>
              <a:chExt cx="721030" cy="900000"/>
            </a:xfrm>
          </p:grpSpPr>
          <p:sp>
            <p:nvSpPr>
              <p:cNvPr id="312" name="椭圆 311"/>
              <p:cNvSpPr/>
              <p:nvPr/>
            </p:nvSpPr>
            <p:spPr>
              <a:xfrm>
                <a:off x="8807243" y="2910111"/>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3" name="图片 31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06213" y="3000111"/>
                <a:ext cx="720000" cy="720000"/>
              </a:xfrm>
              <a:prstGeom prst="rect">
                <a:avLst/>
              </a:prstGeom>
            </p:spPr>
          </p:pic>
        </p:grpSp>
        <p:grpSp>
          <p:nvGrpSpPr>
            <p:cNvPr id="291" name="组合 290"/>
            <p:cNvGrpSpPr/>
            <p:nvPr/>
          </p:nvGrpSpPr>
          <p:grpSpPr>
            <a:xfrm rot="20849518">
              <a:off x="5023848" y="1251597"/>
              <a:ext cx="644890" cy="793569"/>
              <a:chOff x="7330781" y="818297"/>
              <a:chExt cx="722751" cy="900000"/>
            </a:xfrm>
          </p:grpSpPr>
          <p:sp>
            <p:nvSpPr>
              <p:cNvPr id="310" name="椭圆 309"/>
              <p:cNvSpPr/>
              <p:nvPr/>
            </p:nvSpPr>
            <p:spPr>
              <a:xfrm>
                <a:off x="7330781" y="818297"/>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11" name="图片 310"/>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333532" y="908881"/>
                <a:ext cx="720000" cy="720000"/>
              </a:xfrm>
              <a:prstGeom prst="rect">
                <a:avLst/>
              </a:prstGeom>
            </p:spPr>
          </p:pic>
        </p:grpSp>
        <p:grpSp>
          <p:nvGrpSpPr>
            <p:cNvPr id="292" name="组合 291"/>
            <p:cNvGrpSpPr/>
            <p:nvPr/>
          </p:nvGrpSpPr>
          <p:grpSpPr>
            <a:xfrm rot="19756194">
              <a:off x="1922078" y="1474933"/>
              <a:ext cx="653202" cy="793569"/>
              <a:chOff x="2213446" y="1768419"/>
              <a:chExt cx="732066" cy="900000"/>
            </a:xfrm>
          </p:grpSpPr>
          <p:pic>
            <p:nvPicPr>
              <p:cNvPr id="308" name="图片 307"/>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2213446" y="1851769"/>
                <a:ext cx="720000" cy="720000"/>
              </a:xfrm>
              <a:prstGeom prst="rect">
                <a:avLst/>
              </a:prstGeom>
            </p:spPr>
          </p:pic>
          <p:sp>
            <p:nvSpPr>
              <p:cNvPr id="309" name="椭圆 308"/>
              <p:cNvSpPr/>
              <p:nvPr/>
            </p:nvSpPr>
            <p:spPr>
              <a:xfrm>
                <a:off x="2225512" y="1768419"/>
                <a:ext cx="720000" cy="900000"/>
              </a:xfrm>
              <a:prstGeom prst="ellipse">
                <a:avLst/>
              </a:prstGeom>
              <a:noFill/>
              <a:ln w="28575">
                <a:solidFill>
                  <a:srgbClr val="31B5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93" name="直接连接符 292"/>
            <p:cNvCxnSpPr>
              <a:stCxn id="320" idx="4"/>
            </p:cNvCxnSpPr>
            <p:nvPr/>
          </p:nvCxnSpPr>
          <p:spPr>
            <a:xfrm>
              <a:off x="4069361" y="2496316"/>
              <a:ext cx="2026640" cy="95112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4" name="直接连接符 293"/>
            <p:cNvCxnSpPr>
              <a:stCxn id="309" idx="4"/>
            </p:cNvCxnSpPr>
            <p:nvPr/>
          </p:nvCxnSpPr>
          <p:spPr>
            <a:xfrm>
              <a:off x="2456061" y="2210036"/>
              <a:ext cx="3639940" cy="12374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5" name="直接连接符 294"/>
            <p:cNvCxnSpPr>
              <a:stCxn id="326" idx="4"/>
            </p:cNvCxnSpPr>
            <p:nvPr/>
          </p:nvCxnSpPr>
          <p:spPr>
            <a:xfrm>
              <a:off x="3448802" y="1125437"/>
              <a:ext cx="2647199" cy="23220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96" name="直接连接符 295"/>
            <p:cNvCxnSpPr>
              <a:stCxn id="333" idx="4"/>
            </p:cNvCxnSpPr>
            <p:nvPr/>
          </p:nvCxnSpPr>
          <p:spPr>
            <a:xfrm>
              <a:off x="4680753" y="1826292"/>
              <a:ext cx="1415248" cy="162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7" name="直接连接符 296"/>
            <p:cNvCxnSpPr>
              <a:stCxn id="337" idx="4"/>
            </p:cNvCxnSpPr>
            <p:nvPr/>
          </p:nvCxnSpPr>
          <p:spPr>
            <a:xfrm>
              <a:off x="5471483" y="788996"/>
              <a:ext cx="624518" cy="26584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8" name="直接连接符 297"/>
            <p:cNvCxnSpPr>
              <a:stCxn id="318" idx="4"/>
            </p:cNvCxnSpPr>
            <p:nvPr/>
          </p:nvCxnSpPr>
          <p:spPr>
            <a:xfrm flipH="1">
              <a:off x="6096001" y="1313132"/>
              <a:ext cx="127674" cy="21343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99" name="直接连接符 298"/>
            <p:cNvCxnSpPr>
              <a:stCxn id="310" idx="4"/>
            </p:cNvCxnSpPr>
            <p:nvPr/>
          </p:nvCxnSpPr>
          <p:spPr>
            <a:xfrm>
              <a:off x="5431029" y="2036014"/>
              <a:ext cx="664972" cy="141142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0" name="直接连接符 299"/>
            <p:cNvCxnSpPr>
              <a:stCxn id="331" idx="4"/>
            </p:cNvCxnSpPr>
            <p:nvPr/>
          </p:nvCxnSpPr>
          <p:spPr>
            <a:xfrm flipH="1">
              <a:off x="6096001" y="2065812"/>
              <a:ext cx="411041" cy="13816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01" name="直接连接符 300"/>
            <p:cNvCxnSpPr>
              <a:stCxn id="329" idx="4"/>
            </p:cNvCxnSpPr>
            <p:nvPr/>
          </p:nvCxnSpPr>
          <p:spPr>
            <a:xfrm flipH="1">
              <a:off x="6096001" y="1049284"/>
              <a:ext cx="1123671" cy="23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2" name="直接连接符 301"/>
            <p:cNvCxnSpPr>
              <a:stCxn id="322" idx="4"/>
            </p:cNvCxnSpPr>
            <p:nvPr/>
          </p:nvCxnSpPr>
          <p:spPr>
            <a:xfrm flipH="1">
              <a:off x="6096001" y="1991900"/>
              <a:ext cx="1165001" cy="145553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3" name="直接连接符 302"/>
            <p:cNvCxnSpPr>
              <a:stCxn id="314" idx="4"/>
            </p:cNvCxnSpPr>
            <p:nvPr/>
          </p:nvCxnSpPr>
          <p:spPr>
            <a:xfrm flipH="1">
              <a:off x="6096001" y="1227805"/>
              <a:ext cx="2199096" cy="2219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304" name="直接连接符 303"/>
            <p:cNvCxnSpPr>
              <a:stCxn id="324" idx="4"/>
            </p:cNvCxnSpPr>
            <p:nvPr/>
          </p:nvCxnSpPr>
          <p:spPr>
            <a:xfrm flipH="1">
              <a:off x="6096001" y="2114778"/>
              <a:ext cx="1947047" cy="1332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5" name="直接连接符 304"/>
            <p:cNvCxnSpPr>
              <a:stCxn id="335" idx="4"/>
            </p:cNvCxnSpPr>
            <p:nvPr/>
          </p:nvCxnSpPr>
          <p:spPr>
            <a:xfrm flipH="1">
              <a:off x="6096001" y="1762337"/>
              <a:ext cx="2976830" cy="1685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306" name="直接连接符 305"/>
            <p:cNvCxnSpPr>
              <a:stCxn id="312" idx="4"/>
            </p:cNvCxnSpPr>
            <p:nvPr/>
          </p:nvCxnSpPr>
          <p:spPr>
            <a:xfrm flipH="1">
              <a:off x="6096001" y="2928776"/>
              <a:ext cx="3460161" cy="5186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07" name="直接连接符 306"/>
            <p:cNvCxnSpPr>
              <a:stCxn id="316" idx="4"/>
            </p:cNvCxnSpPr>
            <p:nvPr/>
          </p:nvCxnSpPr>
          <p:spPr>
            <a:xfrm flipH="1">
              <a:off x="6096001" y="2848076"/>
              <a:ext cx="2076184" cy="599362"/>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组合 6"/>
          <p:cNvGrpSpPr/>
          <p:nvPr/>
        </p:nvGrpSpPr>
        <p:grpSpPr>
          <a:xfrm>
            <a:off x="655309" y="1032131"/>
            <a:ext cx="10477147" cy="66943"/>
            <a:chOff x="655309" y="1032131"/>
            <a:chExt cx="10477147" cy="66943"/>
          </a:xfrm>
        </p:grpSpPr>
        <p:sp>
          <p:nvSpPr>
            <p:cNvPr id="338" name="矩形 337"/>
            <p:cNvSpPr/>
            <p:nvPr/>
          </p:nvSpPr>
          <p:spPr>
            <a:xfrm flipV="1">
              <a:off x="655309"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9" name="矩形 338"/>
            <p:cNvSpPr/>
            <p:nvPr/>
          </p:nvSpPr>
          <p:spPr>
            <a:xfrm flipV="1">
              <a:off x="2152044"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0" name="矩形 339"/>
            <p:cNvSpPr/>
            <p:nvPr/>
          </p:nvSpPr>
          <p:spPr>
            <a:xfrm flipV="1">
              <a:off x="364878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1" name="矩形 340"/>
            <p:cNvSpPr/>
            <p:nvPr/>
          </p:nvSpPr>
          <p:spPr>
            <a:xfrm flipV="1">
              <a:off x="5145515"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2" name="矩形 341"/>
            <p:cNvSpPr/>
            <p:nvPr/>
          </p:nvSpPr>
          <p:spPr>
            <a:xfrm flipV="1">
              <a:off x="6642250" y="1032131"/>
              <a:ext cx="1496735" cy="66943"/>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3" name="矩形 342"/>
            <p:cNvSpPr/>
            <p:nvPr/>
          </p:nvSpPr>
          <p:spPr>
            <a:xfrm flipV="1">
              <a:off x="8138985" y="1032131"/>
              <a:ext cx="1496735" cy="66943"/>
            </a:xfrm>
            <a:prstGeom prst="rect">
              <a:avLst/>
            </a:prstGeom>
            <a:solidFill>
              <a:srgbClr val="F784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4" name="矩形 343"/>
            <p:cNvSpPr/>
            <p:nvPr/>
          </p:nvSpPr>
          <p:spPr>
            <a:xfrm flipV="1">
              <a:off x="9635721" y="1032131"/>
              <a:ext cx="1496735" cy="669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45" name="文本框 344"/>
          <p:cNvSpPr txBox="1"/>
          <p:nvPr/>
        </p:nvSpPr>
        <p:spPr>
          <a:xfrm>
            <a:off x="2493605" y="331131"/>
            <a:ext cx="6786880" cy="701040"/>
          </a:xfrm>
          <a:prstGeom prst="rect">
            <a:avLst/>
          </a:prstGeom>
          <a:noFill/>
        </p:spPr>
        <p:txBody>
          <a:bodyPr wrap="none" rtlCol="0">
            <a:spAutoFit/>
          </a:bodyPr>
          <a:lstStyle/>
          <a:p>
            <a:r>
              <a:rPr lang="zh-CN" altLang="en-US" sz="4000" dirty="0" smtClean="0">
                <a:solidFill>
                  <a:srgbClr val="31B5D6"/>
                </a:solidFill>
                <a:latin typeface="华康俪金黑W8(P)" panose="020B0800000000000000" pitchFamily="34" charset="-122"/>
                <a:ea typeface="华康俪金黑W8(P)" panose="020B0800000000000000" pitchFamily="34" charset="-122"/>
              </a:rPr>
              <a:t>网络信息内容过滤技术的分类</a:t>
            </a:r>
            <a:endParaRPr lang="zh-CN" altLang="en-US" sz="4000" dirty="0">
              <a:solidFill>
                <a:srgbClr val="31B5D6"/>
              </a:solidFill>
              <a:latin typeface="华康俪金黑W8(P)" panose="020B0800000000000000" pitchFamily="34" charset="-122"/>
              <a:ea typeface="华康俪金黑W8(P)" panose="020B0800000000000000" pitchFamily="34" charset="-122"/>
            </a:endParaRPr>
          </a:p>
        </p:txBody>
      </p:sp>
      <p:grpSp>
        <p:nvGrpSpPr>
          <p:cNvPr id="8" name="组合 7"/>
          <p:cNvGrpSpPr/>
          <p:nvPr/>
        </p:nvGrpSpPr>
        <p:grpSpPr>
          <a:xfrm>
            <a:off x="1287427" y="1698830"/>
            <a:ext cx="0" cy="1274033"/>
            <a:chOff x="1246610" y="1440872"/>
            <a:chExt cx="0" cy="955525"/>
          </a:xfrm>
        </p:grpSpPr>
        <p:cxnSp>
          <p:nvCxnSpPr>
            <p:cNvPr id="10" name="直接连接符 9"/>
            <p:cNvCxnSpPr/>
            <p:nvPr/>
          </p:nvCxnSpPr>
          <p:spPr>
            <a:xfrm flipV="1">
              <a:off x="1246610" y="1907384"/>
              <a:ext cx="0" cy="489013"/>
            </a:xfrm>
            <a:prstGeom prst="line">
              <a:avLst/>
            </a:prstGeom>
            <a:ln w="12700">
              <a:solidFill>
                <a:srgbClr val="5B8F9F"/>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V="1">
              <a:off x="1246610" y="1440872"/>
              <a:ext cx="0" cy="489013"/>
            </a:xfrm>
            <a:prstGeom prst="line">
              <a:avLst/>
            </a:prstGeom>
            <a:ln w="44450">
              <a:solidFill>
                <a:srgbClr val="5B8F9F"/>
              </a:solidFill>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5942264" y="1712800"/>
            <a:ext cx="0" cy="1274033"/>
            <a:chOff x="4375887" y="1440872"/>
            <a:chExt cx="0" cy="955525"/>
          </a:xfrm>
        </p:grpSpPr>
        <p:cxnSp>
          <p:nvCxnSpPr>
            <p:cNvPr id="13" name="直接连接符 12"/>
            <p:cNvCxnSpPr/>
            <p:nvPr/>
          </p:nvCxnSpPr>
          <p:spPr>
            <a:xfrm flipV="1">
              <a:off x="4375887" y="1907384"/>
              <a:ext cx="0" cy="489013"/>
            </a:xfrm>
            <a:prstGeom prst="line">
              <a:avLst/>
            </a:prstGeom>
            <a:ln w="12700">
              <a:solidFill>
                <a:srgbClr val="5B8F9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V="1">
              <a:off x="4375887" y="1440872"/>
              <a:ext cx="0" cy="489013"/>
            </a:xfrm>
            <a:prstGeom prst="line">
              <a:avLst/>
            </a:prstGeom>
            <a:ln w="44450">
              <a:solidFill>
                <a:srgbClr val="5B8F9F"/>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648534" y="4216867"/>
            <a:ext cx="0" cy="1276035"/>
            <a:chOff x="2806749" y="3318922"/>
            <a:chExt cx="0" cy="957026"/>
          </a:xfrm>
        </p:grpSpPr>
        <p:cxnSp>
          <p:nvCxnSpPr>
            <p:cNvPr id="16" name="直接连接符 15"/>
            <p:cNvCxnSpPr/>
            <p:nvPr/>
          </p:nvCxnSpPr>
          <p:spPr>
            <a:xfrm>
              <a:off x="2806749" y="3318922"/>
              <a:ext cx="0" cy="490513"/>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806749" y="3786935"/>
              <a:ext cx="0" cy="489013"/>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8235805" y="4216867"/>
            <a:ext cx="0" cy="1276035"/>
            <a:chOff x="5942025" y="3318922"/>
            <a:chExt cx="0" cy="957026"/>
          </a:xfrm>
        </p:grpSpPr>
        <p:cxnSp>
          <p:nvCxnSpPr>
            <p:cNvPr id="19" name="直接连接符 18"/>
            <p:cNvCxnSpPr/>
            <p:nvPr/>
          </p:nvCxnSpPr>
          <p:spPr>
            <a:xfrm>
              <a:off x="5942025" y="3318922"/>
              <a:ext cx="0" cy="490513"/>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5942025" y="3786935"/>
              <a:ext cx="0" cy="489013"/>
            </a:xfrm>
            <a:prstGeom prst="line">
              <a:avLst/>
            </a:prstGeom>
            <a:ln w="444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21" name="矩形 20"/>
          <p:cNvSpPr/>
          <p:nvPr/>
        </p:nvSpPr>
        <p:spPr>
          <a:xfrm>
            <a:off x="1348079" y="1493461"/>
            <a:ext cx="2638233" cy="1090029"/>
          </a:xfrm>
          <a:prstGeom prst="rect">
            <a:avLst/>
          </a:prstGeom>
        </p:spPr>
        <p:txBody>
          <a:bodyPr lIns="115205" tIns="57602" rIns="115205" bIns="57602"/>
          <a:lstStyle/>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基于内容的过滤</a:t>
            </a:r>
          </a:p>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协作过滤</a:t>
            </a:r>
          </a:p>
        </p:txBody>
      </p:sp>
      <p:sp>
        <p:nvSpPr>
          <p:cNvPr id="22" name="矩形 21"/>
          <p:cNvSpPr/>
          <p:nvPr/>
        </p:nvSpPr>
        <p:spPr>
          <a:xfrm>
            <a:off x="6025727" y="1493943"/>
            <a:ext cx="2729653" cy="1089660"/>
          </a:xfrm>
          <a:prstGeom prst="rect">
            <a:avLst/>
          </a:prstGeom>
        </p:spPr>
        <p:txBody>
          <a:bodyPr lIns="115205" tIns="57602" rIns="115205" bIns="57602"/>
          <a:lstStyle/>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上游过滤</a:t>
            </a:r>
          </a:p>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下游过滤</a:t>
            </a:r>
          </a:p>
        </p:txBody>
      </p:sp>
      <p:sp>
        <p:nvSpPr>
          <p:cNvPr id="23" name="矩形 22"/>
          <p:cNvSpPr/>
          <p:nvPr/>
        </p:nvSpPr>
        <p:spPr>
          <a:xfrm>
            <a:off x="8235950" y="4634865"/>
            <a:ext cx="2638425" cy="1501775"/>
          </a:xfrm>
          <a:prstGeom prst="rect">
            <a:avLst/>
          </a:prstGeom>
        </p:spPr>
        <p:txBody>
          <a:bodyPr lIns="115205" tIns="57602" rIns="115205" bIns="57602" anchor="b"/>
          <a:lstStyle/>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专门过滤软件</a:t>
            </a:r>
          </a:p>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网络应用程序</a:t>
            </a:r>
          </a:p>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其他过滤工具</a:t>
            </a:r>
          </a:p>
        </p:txBody>
      </p:sp>
      <p:sp>
        <p:nvSpPr>
          <p:cNvPr id="24" name="矩形 23"/>
          <p:cNvSpPr/>
          <p:nvPr/>
        </p:nvSpPr>
        <p:spPr>
          <a:xfrm>
            <a:off x="1281430" y="2973070"/>
            <a:ext cx="2260600" cy="1473200"/>
          </a:xfrm>
          <a:prstGeom prst="rect">
            <a:avLst/>
          </a:prstGeom>
          <a:solidFill>
            <a:srgbClr val="5B8F9F"/>
          </a:solidFill>
          <a:ln>
            <a:noFill/>
          </a:ln>
        </p:spPr>
        <p:style>
          <a:lnRef idx="2">
            <a:schemeClr val="accent1">
              <a:shade val="50000"/>
            </a:schemeClr>
          </a:lnRef>
          <a:fillRef idx="1">
            <a:schemeClr val="accent1"/>
          </a:fillRef>
          <a:effectRef idx="0">
            <a:schemeClr val="accent1"/>
          </a:effectRef>
          <a:fontRef idx="minor">
            <a:schemeClr val="lt1"/>
          </a:fontRef>
        </p:style>
        <p:txBody>
          <a:bodyPr lIns="115205" tIns="57602" rIns="115205" bIns="57602" anchor="ctr"/>
          <a:lstStyle/>
          <a:p>
            <a:pPr algn="ctr">
              <a:defRPr/>
            </a:pPr>
            <a:r>
              <a:rPr lang="zh-CN" altLang="en-US" sz="3065" dirty="0" smtClean="0">
                <a:solidFill>
                  <a:schemeClr val="tx2"/>
                </a:solidFill>
                <a:latin typeface="微软雅黑" panose="020B0503020204020204" pitchFamily="34" charset="-122"/>
                <a:ea typeface="微软雅黑" panose="020B0503020204020204" pitchFamily="34" charset="-122"/>
              </a:rPr>
              <a:t>根据过滤方法分类</a:t>
            </a:r>
          </a:p>
        </p:txBody>
      </p:sp>
      <p:sp>
        <p:nvSpPr>
          <p:cNvPr id="25" name="矩形 24"/>
          <p:cNvSpPr/>
          <p:nvPr/>
        </p:nvSpPr>
        <p:spPr>
          <a:xfrm>
            <a:off x="3648710" y="2973070"/>
            <a:ext cx="2171065" cy="1473200"/>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lIns="115205" tIns="57602" rIns="115205" bIns="57602" anchor="ctr"/>
          <a:lstStyle/>
          <a:p>
            <a:pPr algn="ctr">
              <a:defRPr/>
            </a:pPr>
            <a:r>
              <a:rPr lang="zh-CN" altLang="en-US" sz="3065" dirty="0" smtClean="0">
                <a:solidFill>
                  <a:schemeClr val="tx2"/>
                </a:solidFill>
                <a:latin typeface="微软雅黑" panose="020B0503020204020204" pitchFamily="34" charset="-122"/>
                <a:ea typeface="微软雅黑" panose="020B0503020204020204" pitchFamily="34" charset="-122"/>
              </a:rPr>
              <a:t>根据操作的主动性分类</a:t>
            </a:r>
          </a:p>
        </p:txBody>
      </p:sp>
      <p:sp>
        <p:nvSpPr>
          <p:cNvPr id="26" name="矩形 25"/>
          <p:cNvSpPr/>
          <p:nvPr/>
        </p:nvSpPr>
        <p:spPr>
          <a:xfrm>
            <a:off x="5942330" y="2973070"/>
            <a:ext cx="2155825" cy="1473835"/>
          </a:xfrm>
          <a:prstGeom prst="rect">
            <a:avLst/>
          </a:prstGeom>
          <a:solidFill>
            <a:srgbClr val="5B8F9F"/>
          </a:solidFill>
          <a:ln>
            <a:noFill/>
          </a:ln>
        </p:spPr>
        <p:style>
          <a:lnRef idx="2">
            <a:schemeClr val="accent1">
              <a:shade val="50000"/>
            </a:schemeClr>
          </a:lnRef>
          <a:fillRef idx="1">
            <a:schemeClr val="accent1"/>
          </a:fillRef>
          <a:effectRef idx="0">
            <a:schemeClr val="accent1"/>
          </a:effectRef>
          <a:fontRef idx="minor">
            <a:schemeClr val="lt1"/>
          </a:fontRef>
        </p:style>
        <p:txBody>
          <a:bodyPr lIns="115205" tIns="57602" rIns="115205" bIns="57602" anchor="ctr"/>
          <a:lstStyle/>
          <a:p>
            <a:pPr algn="ctr">
              <a:defRPr/>
            </a:pPr>
            <a:r>
              <a:rPr lang="zh-CN" altLang="en-US" sz="3065" dirty="0" smtClean="0">
                <a:solidFill>
                  <a:schemeClr val="tx2"/>
                </a:solidFill>
                <a:latin typeface="微软雅黑" panose="020B0503020204020204" pitchFamily="34" charset="-122"/>
                <a:ea typeface="微软雅黑" panose="020B0503020204020204" pitchFamily="34" charset="-122"/>
              </a:rPr>
              <a:t>根据过滤位置分类</a:t>
            </a:r>
          </a:p>
        </p:txBody>
      </p:sp>
      <p:sp>
        <p:nvSpPr>
          <p:cNvPr id="27" name="矩形 26"/>
          <p:cNvSpPr/>
          <p:nvPr/>
        </p:nvSpPr>
        <p:spPr>
          <a:xfrm>
            <a:off x="8235950" y="2973070"/>
            <a:ext cx="2140585" cy="1473200"/>
          </a:xfrm>
          <a:prstGeom prst="rect">
            <a:avLst/>
          </a:prstGeom>
          <a:solidFill>
            <a:srgbClr val="31B5D6"/>
          </a:solidFill>
          <a:ln>
            <a:noFill/>
          </a:ln>
        </p:spPr>
        <p:style>
          <a:lnRef idx="2">
            <a:schemeClr val="accent1">
              <a:shade val="50000"/>
            </a:schemeClr>
          </a:lnRef>
          <a:fillRef idx="1">
            <a:schemeClr val="accent1"/>
          </a:fillRef>
          <a:effectRef idx="0">
            <a:schemeClr val="accent1"/>
          </a:effectRef>
          <a:fontRef idx="minor">
            <a:schemeClr val="lt1"/>
          </a:fontRef>
        </p:style>
        <p:txBody>
          <a:bodyPr lIns="115205" tIns="57602" rIns="115205" bIns="57602" anchor="ctr"/>
          <a:lstStyle/>
          <a:p>
            <a:pPr algn="ctr">
              <a:defRPr/>
            </a:pPr>
            <a:r>
              <a:rPr lang="zh-CN" altLang="en-US" sz="3065" dirty="0" smtClean="0">
                <a:solidFill>
                  <a:schemeClr val="tx2"/>
                </a:solidFill>
                <a:latin typeface="微软雅黑" panose="020B0503020204020204" pitchFamily="34" charset="-122"/>
                <a:ea typeface="微软雅黑" panose="020B0503020204020204" pitchFamily="34" charset="-122"/>
              </a:rPr>
              <a:t>根据过滤的不同应用分类</a:t>
            </a:r>
          </a:p>
        </p:txBody>
      </p:sp>
      <p:sp>
        <p:nvSpPr>
          <p:cNvPr id="30" name="矩形 29"/>
          <p:cNvSpPr/>
          <p:nvPr/>
        </p:nvSpPr>
        <p:spPr>
          <a:xfrm>
            <a:off x="3648684" y="4840546"/>
            <a:ext cx="2638233" cy="1090029"/>
          </a:xfrm>
          <a:prstGeom prst="rect">
            <a:avLst/>
          </a:prstGeom>
        </p:spPr>
        <p:txBody>
          <a:bodyPr lIns="115205" tIns="57602" rIns="115205" bIns="57602"/>
          <a:lstStyle/>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主动过滤</a:t>
            </a:r>
          </a:p>
          <a:p>
            <a:pPr>
              <a:lnSpc>
                <a:spcPct val="120000"/>
              </a:lnSpc>
              <a:defRPr/>
            </a:pPr>
            <a:r>
              <a:rPr lang="zh-CN" altLang="en-US" sz="2400" dirty="0">
                <a:solidFill>
                  <a:schemeClr val="accent1"/>
                </a:solidFill>
                <a:latin typeface="微软雅黑" panose="020B0503020204020204" pitchFamily="34" charset="-122"/>
                <a:ea typeface="微软雅黑" panose="020B0503020204020204" pitchFamily="34" charset="-122"/>
              </a:rPr>
              <a:t>被动过滤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left)">
                                      <p:cBhvr>
                                        <p:cTn id="16" dur="500"/>
                                        <p:tgtEl>
                                          <p:spTgt spid="21"/>
                                        </p:tgtEl>
                                      </p:cBhvr>
                                    </p:animEffect>
                                  </p:childTnLst>
                                </p:cTn>
                              </p:par>
                            </p:childTnLst>
                          </p:cTn>
                        </p:par>
                        <p:par>
                          <p:cTn id="17" fill="hold">
                            <p:stCondLst>
                              <p:cond delay="1500"/>
                            </p:stCondLst>
                            <p:childTnLst>
                              <p:par>
                                <p:cTn id="18" presetID="2" presetClass="entr" presetSubtype="1"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additive="base">
                                        <p:cTn id="20" dur="500" fill="hold"/>
                                        <p:tgtEl>
                                          <p:spTgt spid="25"/>
                                        </p:tgtEl>
                                        <p:attrNameLst>
                                          <p:attrName>ppt_x</p:attrName>
                                        </p:attrNameLst>
                                      </p:cBhvr>
                                      <p:tavLst>
                                        <p:tav tm="0">
                                          <p:val>
                                            <p:strVal val="#ppt_x"/>
                                          </p:val>
                                        </p:tav>
                                        <p:tav tm="100000">
                                          <p:val>
                                            <p:strVal val="#ppt_x"/>
                                          </p:val>
                                        </p:tav>
                                      </p:tavLst>
                                    </p:anim>
                                    <p:anim calcmode="lin" valueType="num">
                                      <p:cBhvr additive="base">
                                        <p:cTn id="21" dur="500" fill="hold"/>
                                        <p:tgtEl>
                                          <p:spTgt spid="25"/>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22" presetClass="entr" presetSubtype="1"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wipe(up)">
                                      <p:cBhvr>
                                        <p:cTn id="25" dur="500"/>
                                        <p:tgtEl>
                                          <p:spTgt spid="15"/>
                                        </p:tgtEl>
                                      </p:cBhvr>
                                    </p:animEffect>
                                  </p:childTnLst>
                                </p:cTn>
                              </p:par>
                            </p:childTnLst>
                          </p:cTn>
                        </p:par>
                        <p:par>
                          <p:cTn id="26" fill="hold">
                            <p:stCondLst>
                              <p:cond delay="2500"/>
                            </p:stCondLst>
                            <p:childTnLst>
                              <p:par>
                                <p:cTn id="27" presetID="2" presetClass="entr" presetSubtype="4"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ppt_x"/>
                                          </p:val>
                                        </p:tav>
                                        <p:tav tm="100000">
                                          <p:val>
                                            <p:strVal val="#ppt_x"/>
                                          </p:val>
                                        </p:tav>
                                      </p:tavLst>
                                    </p:anim>
                                    <p:anim calcmode="lin" valueType="num">
                                      <p:cBhvr additive="base">
                                        <p:cTn id="30" dur="500" fill="hold"/>
                                        <p:tgtEl>
                                          <p:spTgt spid="26"/>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2" presetClass="entr" presetSubtype="4" fill="hold"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down)">
                                      <p:cBhvr>
                                        <p:cTn id="34" dur="500"/>
                                        <p:tgtEl>
                                          <p:spTgt spid="12"/>
                                        </p:tgtEl>
                                      </p:cBhvr>
                                    </p:animEffect>
                                  </p:childTnLst>
                                </p:cTn>
                              </p:par>
                            </p:childTnLst>
                          </p:cTn>
                        </p:par>
                        <p:par>
                          <p:cTn id="35" fill="hold">
                            <p:stCondLst>
                              <p:cond delay="3500"/>
                            </p:stCondLst>
                            <p:childTnLst>
                              <p:par>
                                <p:cTn id="36" presetID="22" presetClass="entr" presetSubtype="8" fill="hold" grpId="0"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wipe(left)">
                                      <p:cBhvr>
                                        <p:cTn id="38" dur="500"/>
                                        <p:tgtEl>
                                          <p:spTgt spid="22"/>
                                        </p:tgtEl>
                                      </p:cBhvr>
                                    </p:animEffect>
                                  </p:childTnLst>
                                </p:cTn>
                              </p:par>
                            </p:childTnLst>
                          </p:cTn>
                        </p:par>
                        <p:par>
                          <p:cTn id="39" fill="hold">
                            <p:stCondLst>
                              <p:cond delay="4000"/>
                            </p:stCondLst>
                            <p:childTnLst>
                              <p:par>
                                <p:cTn id="40" presetID="2" presetClass="entr" presetSubtype="1" fill="hold" grpId="0" nodeType="afterEffect">
                                  <p:stCondLst>
                                    <p:cond delay="0"/>
                                  </p:stCondLst>
                                  <p:childTnLst>
                                    <p:set>
                                      <p:cBhvr>
                                        <p:cTn id="41" dur="1" fill="hold">
                                          <p:stCondLst>
                                            <p:cond delay="0"/>
                                          </p:stCondLst>
                                        </p:cTn>
                                        <p:tgtEl>
                                          <p:spTgt spid="27"/>
                                        </p:tgtEl>
                                        <p:attrNameLst>
                                          <p:attrName>style.visibility</p:attrName>
                                        </p:attrNameLst>
                                      </p:cBhvr>
                                      <p:to>
                                        <p:strVal val="visible"/>
                                      </p:to>
                                    </p:set>
                                    <p:anim calcmode="lin" valueType="num">
                                      <p:cBhvr additive="base">
                                        <p:cTn id="42" dur="500" fill="hold"/>
                                        <p:tgtEl>
                                          <p:spTgt spid="27"/>
                                        </p:tgtEl>
                                        <p:attrNameLst>
                                          <p:attrName>ppt_x</p:attrName>
                                        </p:attrNameLst>
                                      </p:cBhvr>
                                      <p:tavLst>
                                        <p:tav tm="0">
                                          <p:val>
                                            <p:strVal val="#ppt_x"/>
                                          </p:val>
                                        </p:tav>
                                        <p:tav tm="100000">
                                          <p:val>
                                            <p:strVal val="#ppt_x"/>
                                          </p:val>
                                        </p:tav>
                                      </p:tavLst>
                                    </p:anim>
                                    <p:anim calcmode="lin" valueType="num">
                                      <p:cBhvr additive="base">
                                        <p:cTn id="43" dur="500" fill="hold"/>
                                        <p:tgtEl>
                                          <p:spTgt spid="27"/>
                                        </p:tgtEl>
                                        <p:attrNameLst>
                                          <p:attrName>ppt_y</p:attrName>
                                        </p:attrNameLst>
                                      </p:cBhvr>
                                      <p:tavLst>
                                        <p:tav tm="0">
                                          <p:val>
                                            <p:strVal val="0-#ppt_h/2"/>
                                          </p:val>
                                        </p:tav>
                                        <p:tav tm="100000">
                                          <p:val>
                                            <p:strVal val="#ppt_y"/>
                                          </p:val>
                                        </p:tav>
                                      </p:tavLst>
                                    </p:anim>
                                  </p:childTnLst>
                                </p:cTn>
                              </p:par>
                            </p:childTnLst>
                          </p:cTn>
                        </p:par>
                        <p:par>
                          <p:cTn id="44" fill="hold">
                            <p:stCondLst>
                              <p:cond delay="4500"/>
                            </p:stCondLst>
                            <p:childTnLst>
                              <p:par>
                                <p:cTn id="45" presetID="22" presetClass="entr" presetSubtype="1" fill="hold" nodeType="afterEffect">
                                  <p:stCondLst>
                                    <p:cond delay="0"/>
                                  </p:stCondLst>
                                  <p:childTnLst>
                                    <p:set>
                                      <p:cBhvr>
                                        <p:cTn id="46" dur="1" fill="hold">
                                          <p:stCondLst>
                                            <p:cond delay="0"/>
                                          </p:stCondLst>
                                        </p:cTn>
                                        <p:tgtEl>
                                          <p:spTgt spid="18"/>
                                        </p:tgtEl>
                                        <p:attrNameLst>
                                          <p:attrName>style.visibility</p:attrName>
                                        </p:attrNameLst>
                                      </p:cBhvr>
                                      <p:to>
                                        <p:strVal val="visible"/>
                                      </p:to>
                                    </p:set>
                                    <p:animEffect transition="in" filter="wipe(up)">
                                      <p:cBhvr>
                                        <p:cTn id="47" dur="500"/>
                                        <p:tgtEl>
                                          <p:spTgt spid="18"/>
                                        </p:tgtEl>
                                      </p:cBhvr>
                                    </p:animEffect>
                                  </p:childTnLst>
                                </p:cTn>
                              </p:par>
                            </p:childTnLst>
                          </p:cTn>
                        </p:par>
                        <p:par>
                          <p:cTn id="48" fill="hold">
                            <p:stCondLst>
                              <p:cond delay="5000"/>
                            </p:stCondLst>
                            <p:childTnLst>
                              <p:par>
                                <p:cTn id="49" presetID="22" presetClass="entr" presetSubtype="8"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left)">
                                      <p:cBhvr>
                                        <p:cTn id="51" dur="500"/>
                                        <p:tgtEl>
                                          <p:spTgt spid="23"/>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30"/>
                                        </p:tgtEl>
                                        <p:attrNameLst>
                                          <p:attrName>style.visibility</p:attrName>
                                        </p:attrNameLst>
                                      </p:cBhvr>
                                      <p:to>
                                        <p:strVal val="visible"/>
                                      </p:to>
                                    </p:set>
                                    <p:animEffect transition="in" filter="wipe(left)">
                                      <p:cBhvr>
                                        <p:cTn id="55"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bldLvl="0" animBg="1"/>
      <p:bldP spid="25" grpId="0" bldLvl="0" animBg="1"/>
      <p:bldP spid="26" grpId="0" bldLvl="0" animBg="1"/>
      <p:bldP spid="27" grpId="0" bldLvl="0" animBg="1"/>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ei.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203929"/>
            <a:ext cx="11597803" cy="6358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副标题 4"/>
          <p:cNvSpPr txBox="1"/>
          <p:nvPr/>
        </p:nvSpPr>
        <p:spPr bwMode="auto">
          <a:xfrm>
            <a:off x="10001251" y="6429375"/>
            <a:ext cx="1879600" cy="266700"/>
          </a:xfrm>
          <a:prstGeom prst="rect">
            <a:avLst/>
          </a:prstGeom>
          <a:noFill/>
          <a:ln w="9525">
            <a:noFill/>
            <a:miter lim="800000"/>
          </a:ln>
        </p:spPr>
        <p:txBody>
          <a:bodyPr/>
          <a:lstStyle/>
          <a:p>
            <a:pPr algn="ctr">
              <a:spcBef>
                <a:spcPct val="20000"/>
              </a:spcBef>
              <a:buFont typeface="Arial" panose="020B0604020202020204" pitchFamily="34" charset="0"/>
              <a:buNone/>
              <a:defRPr/>
            </a:pPr>
            <a:r>
              <a:rPr lang="en-US" altLang="zh-CN" sz="1100" dirty="0" err="1">
                <a:solidFill>
                  <a:schemeClr val="tx1">
                    <a:tint val="75000"/>
                  </a:schemeClr>
                </a:solidFill>
                <a:latin typeface="+mn-lt"/>
                <a:ea typeface="+mn-ea"/>
              </a:rPr>
              <a:t>Jasmine.More</a:t>
            </a:r>
            <a:endParaRPr lang="zh-CN" altLang="en-US" sz="1100" dirty="0">
              <a:solidFill>
                <a:schemeClr val="tx1">
                  <a:tint val="75000"/>
                </a:schemeClr>
              </a:solidFill>
              <a:latin typeface="+mn-lt"/>
              <a:ea typeface="+mn-ea"/>
            </a:endParaRPr>
          </a:p>
        </p:txBody>
      </p:sp>
      <p:sp>
        <p:nvSpPr>
          <p:cNvPr id="4" name="副标题 4"/>
          <p:cNvSpPr txBox="1"/>
          <p:nvPr/>
        </p:nvSpPr>
        <p:spPr bwMode="auto">
          <a:xfrm>
            <a:off x="1911927" y="2004060"/>
            <a:ext cx="8317923" cy="2118360"/>
          </a:xfrm>
          <a:prstGeom prst="rect">
            <a:avLst/>
          </a:prstGeom>
          <a:noFill/>
          <a:ln w="9525">
            <a:noFill/>
            <a:miter lim="800000"/>
          </a:ln>
        </p:spPr>
        <p:txBody>
          <a:bodyPr/>
          <a:lstStyle/>
          <a:p>
            <a:r>
              <a:rPr lang="en-US" altLang="zh-CN" sz="40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4.3 </a:t>
            </a:r>
            <a:r>
              <a:rPr lang="zh-CN" altLang="en-US" sz="40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网络</a:t>
            </a:r>
            <a:r>
              <a:rPr lang="zh-CN" altLang="en-US" sz="4000" dirty="0" smtClean="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信息内容过滤的一般流程</a:t>
            </a:r>
            <a:endParaRPr lang="en-US" altLang="zh-CN" sz="4000" dirty="0">
              <a:solidFill>
                <a:schemeClr val="accent3"/>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1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slide(fromBottom)">
                                      <p:cBhvr>
                                        <p:cTn id="11" dur="500"/>
                                        <p:tgtEl>
                                          <p:spTgt spid="5"/>
                                        </p:tgtEl>
                                      </p:cBhvr>
                                    </p:animEffect>
                                  </p:childTnLst>
                                </p:cTn>
                              </p:par>
                              <p:par>
                                <p:cTn id="12" presetID="0" presetClass="path" presetSubtype="0" accel="50000" decel="50000" fill="hold" nodeType="withEffect">
                                  <p:stCondLst>
                                    <p:cond delay="0"/>
                                  </p:stCondLst>
                                  <p:childTnLst>
                                    <p:animMotion origin="layout" path="M -0.90955 5.64292E-6 L 3.05556E-6 5.64292E-6 " pathEditMode="relative" ptsTypes="AA">
                                      <p:cBhvr>
                                        <p:cTn id="13"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KOZHO13yzUCaepRpRzBw5w"/>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2849</TotalTime>
  <Words>1949</Words>
  <Application>Microsoft Office PowerPoint</Application>
  <PresentationFormat>自定义</PresentationFormat>
  <Paragraphs>253</Paragraphs>
  <Slides>31</Slides>
  <Notes>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31</vt:i4>
      </vt:variant>
    </vt:vector>
  </HeadingPairs>
  <TitlesOfParts>
    <vt:vector size="46" baseType="lpstr">
      <vt:lpstr>Arial</vt:lpstr>
      <vt:lpstr>宋体</vt:lpstr>
      <vt:lpstr>华文黑体</vt:lpstr>
      <vt:lpstr>华康俪金黑W8(P)</vt:lpstr>
      <vt:lpstr>Segoe UI</vt:lpstr>
      <vt:lpstr>微软雅黑</vt:lpstr>
      <vt:lpstr>方正兰亭黑_GBK</vt:lpstr>
      <vt:lpstr>Times New Roman</vt:lpstr>
      <vt:lpstr>黑体</vt:lpstr>
      <vt:lpstr>方正粗宋简体</vt:lpstr>
      <vt:lpstr>Calibri</vt:lpstr>
      <vt:lpstr>Wingdings</vt:lpstr>
      <vt:lpstr>Calibri Light</vt:lpstr>
      <vt:lpstr>默认设计模板</vt:lpstr>
      <vt:lpstr>Microsoft Visio 绘图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 zhao</dc:creator>
  <cp:lastModifiedBy>libin</cp:lastModifiedBy>
  <cp:revision>229</cp:revision>
  <dcterms:created xsi:type="dcterms:W3CDTF">2014-04-19T11:56:00Z</dcterms:created>
  <dcterms:modified xsi:type="dcterms:W3CDTF">2017-04-05T02:02:13Z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2052-10.1.0.6260</vt:lpwstr>
  </property>
</Properties>
</file>