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notesSlides/notesSlide8.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2"/>
  </p:notesMasterIdLst>
  <p:sldIdLst>
    <p:sldId id="262" r:id="rId2"/>
    <p:sldId id="312" r:id="rId3"/>
    <p:sldId id="314" r:id="rId4"/>
    <p:sldId id="318" r:id="rId5"/>
    <p:sldId id="316" r:id="rId6"/>
    <p:sldId id="369" r:id="rId7"/>
    <p:sldId id="320" r:id="rId8"/>
    <p:sldId id="396" r:id="rId9"/>
    <p:sldId id="319" r:id="rId10"/>
    <p:sldId id="370" r:id="rId11"/>
    <p:sldId id="317" r:id="rId12"/>
    <p:sldId id="371" r:id="rId13"/>
    <p:sldId id="372" r:id="rId14"/>
    <p:sldId id="397" r:id="rId15"/>
    <p:sldId id="374" r:id="rId16"/>
    <p:sldId id="373" r:id="rId17"/>
    <p:sldId id="327" r:id="rId18"/>
    <p:sldId id="399" r:id="rId19"/>
    <p:sldId id="271" r:id="rId20"/>
    <p:sldId id="390" r:id="rId21"/>
    <p:sldId id="391" r:id="rId22"/>
    <p:sldId id="392" r:id="rId23"/>
    <p:sldId id="393" r:id="rId24"/>
    <p:sldId id="400" r:id="rId25"/>
    <p:sldId id="325" r:id="rId26"/>
    <p:sldId id="287" r:id="rId27"/>
    <p:sldId id="322" r:id="rId28"/>
    <p:sldId id="394" r:id="rId29"/>
    <p:sldId id="395" r:id="rId30"/>
    <p:sldId id="268" r:id="rId31"/>
  </p:sldIdLst>
  <p:sldSz cx="12192000" cy="6858000"/>
  <p:notesSz cx="6858000" cy="9144000"/>
  <p:embeddedFontLst>
    <p:embeddedFont>
      <p:font typeface="Calibri" pitchFamily="34" charset="0"/>
      <p:regular r:id="rId33"/>
      <p:bold r:id="rId34"/>
      <p:italic r:id="rId35"/>
      <p:boldItalic r:id="rId36"/>
    </p:embeddedFont>
    <p:embeddedFont>
      <p:font typeface="方正粗宋简体" charset="-122"/>
      <p:regular r:id="rId37"/>
    </p:embeddedFont>
    <p:embeddedFont>
      <p:font typeface="微软雅黑" pitchFamily="34" charset="-122"/>
      <p:regular r:id="rId38"/>
      <p:bold r:id="rId39"/>
    </p:embeddedFont>
    <p:embeddedFont>
      <p:font typeface="黑体" pitchFamily="49" charset="-122"/>
      <p:regular r:id="rId40"/>
    </p:embeddedFont>
    <p:embeddedFont>
      <p:font typeface="Impact" pitchFamily="34" charset="0"/>
      <p:regular r:id="rId41"/>
    </p:embeddedFont>
    <p:embeddedFont>
      <p:font typeface="Calibri Light" pitchFamily="34" charset="0"/>
      <p:regular r:id="rId42"/>
      <p:italic r:id="rId43"/>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784A5"/>
    <a:srgbClr val="3DA2CB"/>
    <a:srgbClr val="31B5D6"/>
    <a:srgbClr val="DBAA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73" autoAdjust="0"/>
    <p:restoredTop sz="94660"/>
  </p:normalViewPr>
  <p:slideViewPr>
    <p:cSldViewPr snapToGrid="0">
      <p:cViewPr>
        <p:scale>
          <a:sx n="60" d="100"/>
          <a:sy n="60" d="100"/>
        </p:scale>
        <p:origin x="-1086" y="-204"/>
      </p:cViewPr>
      <p:guideLst>
        <p:guide orient="horz" pos="2160"/>
        <p:guide pos="3840"/>
      </p:guideLst>
    </p:cSldViewPr>
  </p:slideViewPr>
  <p:notesTextViewPr>
    <p:cViewPr>
      <p:scale>
        <a:sx n="1" d="1"/>
        <a:sy n="1" d="1"/>
      </p:scale>
      <p:origin x="0" y="0"/>
    </p:cViewPr>
  </p:notesTextViewPr>
  <p:sorterViewPr>
    <p:cViewPr>
      <p:scale>
        <a:sx n="66" d="100"/>
        <a:sy n="66" d="100"/>
      </p:scale>
      <p:origin x="0" y="2388"/>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A48DD8-EB7F-4451-8518-639FEF532BC2}" type="doc">
      <dgm:prSet loTypeId="urn:microsoft.com/office/officeart/2005/8/layout/hProcess3" loCatId="process" qsTypeId="urn:microsoft.com/office/officeart/2005/8/quickstyle/simple1" qsCatId="simple" csTypeId="urn:microsoft.com/office/officeart/2005/8/colors/accent1_2" csCatId="accent1" phldr="1"/>
      <dgm:spPr/>
    </dgm:pt>
    <dgm:pt modelId="{E855C9CE-01DA-44C9-BAD7-6EA41828C21D}">
      <dgm:prSet phldrT="[文本]" custT="1"/>
      <dgm:spPr/>
      <dgm:t>
        <a:bodyPr/>
        <a:lstStyle/>
        <a:p>
          <a:r>
            <a:rPr lang="zh-CN" altLang="en-US" sz="1800" b="1" dirty="0" smtClean="0">
              <a:solidFill>
                <a:schemeClr val="tx1"/>
              </a:solidFill>
              <a:latin typeface="微软雅黑" pitchFamily="34" charset="-122"/>
              <a:ea typeface="微软雅黑" pitchFamily="34" charset="-122"/>
            </a:rPr>
            <a:t>表现形式分类</a:t>
          </a:r>
          <a:endParaRPr lang="zh-CN" altLang="en-US" sz="1800" b="1" dirty="0">
            <a:solidFill>
              <a:schemeClr val="tx1"/>
            </a:solidFill>
            <a:latin typeface="微软雅黑" pitchFamily="34" charset="-122"/>
            <a:ea typeface="微软雅黑" pitchFamily="34" charset="-122"/>
          </a:endParaRPr>
        </a:p>
      </dgm:t>
    </dgm:pt>
    <dgm:pt modelId="{52E04A9B-63A6-4F6A-A5DF-5558B449F8CE}" type="parTrans" cxnId="{D414A7B2-6A66-4646-BF99-6D9F332F9975}">
      <dgm:prSet/>
      <dgm:spPr/>
      <dgm:t>
        <a:bodyPr/>
        <a:lstStyle/>
        <a:p>
          <a:endParaRPr lang="zh-CN" altLang="en-US"/>
        </a:p>
      </dgm:t>
    </dgm:pt>
    <dgm:pt modelId="{9529F3A5-955B-4C13-A9D1-605A4F435831}" type="sibTrans" cxnId="{D414A7B2-6A66-4646-BF99-6D9F332F9975}">
      <dgm:prSet/>
      <dgm:spPr/>
      <dgm:t>
        <a:bodyPr/>
        <a:lstStyle/>
        <a:p>
          <a:endParaRPr lang="zh-CN" altLang="en-US"/>
        </a:p>
      </dgm:t>
    </dgm:pt>
    <dgm:pt modelId="{CDB6D667-C975-46FF-AE6C-65026B1F657E}" type="pres">
      <dgm:prSet presAssocID="{2FA48DD8-EB7F-4451-8518-639FEF532BC2}" presName="Name0" presStyleCnt="0">
        <dgm:presLayoutVars>
          <dgm:dir/>
          <dgm:animLvl val="lvl"/>
          <dgm:resizeHandles val="exact"/>
        </dgm:presLayoutVars>
      </dgm:prSet>
      <dgm:spPr/>
    </dgm:pt>
    <dgm:pt modelId="{A978001F-F385-4F41-A039-28FA2C2F44F4}" type="pres">
      <dgm:prSet presAssocID="{2FA48DD8-EB7F-4451-8518-639FEF532BC2}" presName="dummy" presStyleCnt="0"/>
      <dgm:spPr/>
    </dgm:pt>
    <dgm:pt modelId="{48768363-9D25-4FD8-A4C9-21BF6DDE65BB}" type="pres">
      <dgm:prSet presAssocID="{2FA48DD8-EB7F-4451-8518-639FEF532BC2}" presName="linH" presStyleCnt="0"/>
      <dgm:spPr/>
    </dgm:pt>
    <dgm:pt modelId="{A0A05E83-EAB7-4D7E-BF35-97FDAD2F16A9}" type="pres">
      <dgm:prSet presAssocID="{2FA48DD8-EB7F-4451-8518-639FEF532BC2}" presName="padding1" presStyleCnt="0"/>
      <dgm:spPr/>
    </dgm:pt>
    <dgm:pt modelId="{27400D78-2F90-47D5-AFE3-938B85C92742}" type="pres">
      <dgm:prSet presAssocID="{E855C9CE-01DA-44C9-BAD7-6EA41828C21D}" presName="linV" presStyleCnt="0"/>
      <dgm:spPr/>
    </dgm:pt>
    <dgm:pt modelId="{79DC37B3-2FA0-47AF-AFCB-1EAAD24AB259}" type="pres">
      <dgm:prSet presAssocID="{E855C9CE-01DA-44C9-BAD7-6EA41828C21D}" presName="spVertical1" presStyleCnt="0"/>
      <dgm:spPr/>
    </dgm:pt>
    <dgm:pt modelId="{E11275C8-9DC9-41D3-8953-6A9B9BC51EC8}" type="pres">
      <dgm:prSet presAssocID="{E855C9CE-01DA-44C9-BAD7-6EA41828C21D}" presName="parTx" presStyleLbl="revTx" presStyleIdx="0" presStyleCnt="1" custLinFactNeighborX="-7117" custLinFactNeighborY="-144">
        <dgm:presLayoutVars>
          <dgm:chMax val="0"/>
          <dgm:chPref val="0"/>
          <dgm:bulletEnabled val="1"/>
        </dgm:presLayoutVars>
      </dgm:prSet>
      <dgm:spPr/>
      <dgm:t>
        <a:bodyPr/>
        <a:lstStyle/>
        <a:p>
          <a:endParaRPr lang="zh-CN" altLang="en-US"/>
        </a:p>
      </dgm:t>
    </dgm:pt>
    <dgm:pt modelId="{9E80B861-7044-4474-8CAD-0A83B05F91FA}" type="pres">
      <dgm:prSet presAssocID="{E855C9CE-01DA-44C9-BAD7-6EA41828C21D}" presName="spVertical2" presStyleCnt="0"/>
      <dgm:spPr/>
    </dgm:pt>
    <dgm:pt modelId="{E3EE2892-3BFD-47BF-BCAC-2E9FBAC30307}" type="pres">
      <dgm:prSet presAssocID="{E855C9CE-01DA-44C9-BAD7-6EA41828C21D}" presName="spVertical3" presStyleCnt="0"/>
      <dgm:spPr/>
    </dgm:pt>
    <dgm:pt modelId="{BDD0E4A1-D2B5-4382-B8E9-45BCC56547FA}" type="pres">
      <dgm:prSet presAssocID="{2FA48DD8-EB7F-4451-8518-639FEF532BC2}" presName="padding2" presStyleCnt="0"/>
      <dgm:spPr/>
    </dgm:pt>
    <dgm:pt modelId="{7D30C1D0-D04D-4336-A852-25437F63D043}" type="pres">
      <dgm:prSet presAssocID="{2FA48DD8-EB7F-4451-8518-639FEF532BC2}" presName="negArrow" presStyleCnt="0"/>
      <dgm:spPr/>
    </dgm:pt>
    <dgm:pt modelId="{FFB11DA4-9622-4BFC-BC6B-CA73056CF5EC}" type="pres">
      <dgm:prSet presAssocID="{2FA48DD8-EB7F-4451-8518-639FEF532BC2}" presName="backgroundArrow" presStyleLbl="node1" presStyleIdx="0" presStyleCnt="1" custLinFactX="59033" custLinFactY="100000" custLinFactNeighborX="100000" custLinFactNeighborY="103908"/>
      <dgm:spPr/>
    </dgm:pt>
  </dgm:ptLst>
  <dgm:cxnLst>
    <dgm:cxn modelId="{D414A7B2-6A66-4646-BF99-6D9F332F9975}" srcId="{2FA48DD8-EB7F-4451-8518-639FEF532BC2}" destId="{E855C9CE-01DA-44C9-BAD7-6EA41828C21D}" srcOrd="0" destOrd="0" parTransId="{52E04A9B-63A6-4F6A-A5DF-5558B449F8CE}" sibTransId="{9529F3A5-955B-4C13-A9D1-605A4F435831}"/>
    <dgm:cxn modelId="{A7557755-FBA2-4740-811B-A22C0E8138AC}" type="presOf" srcId="{E855C9CE-01DA-44C9-BAD7-6EA41828C21D}" destId="{E11275C8-9DC9-41D3-8953-6A9B9BC51EC8}" srcOrd="0" destOrd="0" presId="urn:microsoft.com/office/officeart/2005/8/layout/hProcess3"/>
    <dgm:cxn modelId="{9A20F2B8-4779-42E1-B5DA-EA347CD07144}" type="presOf" srcId="{2FA48DD8-EB7F-4451-8518-639FEF532BC2}" destId="{CDB6D667-C975-46FF-AE6C-65026B1F657E}" srcOrd="0" destOrd="0" presId="urn:microsoft.com/office/officeart/2005/8/layout/hProcess3"/>
    <dgm:cxn modelId="{355FB5A4-A9FC-4846-9C61-5D5858B82027}" type="presParOf" srcId="{CDB6D667-C975-46FF-AE6C-65026B1F657E}" destId="{A978001F-F385-4F41-A039-28FA2C2F44F4}" srcOrd="0" destOrd="0" presId="urn:microsoft.com/office/officeart/2005/8/layout/hProcess3"/>
    <dgm:cxn modelId="{0E88004B-C5E5-4909-83AB-73240107BF0A}" type="presParOf" srcId="{CDB6D667-C975-46FF-AE6C-65026B1F657E}" destId="{48768363-9D25-4FD8-A4C9-21BF6DDE65BB}" srcOrd="1" destOrd="0" presId="urn:microsoft.com/office/officeart/2005/8/layout/hProcess3"/>
    <dgm:cxn modelId="{EFE5CC3A-D0EB-4677-AA62-3133AFAB23AC}" type="presParOf" srcId="{48768363-9D25-4FD8-A4C9-21BF6DDE65BB}" destId="{A0A05E83-EAB7-4D7E-BF35-97FDAD2F16A9}" srcOrd="0" destOrd="0" presId="urn:microsoft.com/office/officeart/2005/8/layout/hProcess3"/>
    <dgm:cxn modelId="{8DE8ABF8-6DB4-4DC1-BD27-D239246D9EBB}" type="presParOf" srcId="{48768363-9D25-4FD8-A4C9-21BF6DDE65BB}" destId="{27400D78-2F90-47D5-AFE3-938B85C92742}" srcOrd="1" destOrd="0" presId="urn:microsoft.com/office/officeart/2005/8/layout/hProcess3"/>
    <dgm:cxn modelId="{A6706BED-6FA9-47C8-A100-015333FDC83E}" type="presParOf" srcId="{27400D78-2F90-47D5-AFE3-938B85C92742}" destId="{79DC37B3-2FA0-47AF-AFCB-1EAAD24AB259}" srcOrd="0" destOrd="0" presId="urn:microsoft.com/office/officeart/2005/8/layout/hProcess3"/>
    <dgm:cxn modelId="{7FD99AD9-26C8-4F06-BFE4-643C07B93EED}" type="presParOf" srcId="{27400D78-2F90-47D5-AFE3-938B85C92742}" destId="{E11275C8-9DC9-41D3-8953-6A9B9BC51EC8}" srcOrd="1" destOrd="0" presId="urn:microsoft.com/office/officeart/2005/8/layout/hProcess3"/>
    <dgm:cxn modelId="{456C2F01-0B72-4D33-922B-E12D7D47A09B}" type="presParOf" srcId="{27400D78-2F90-47D5-AFE3-938B85C92742}" destId="{9E80B861-7044-4474-8CAD-0A83B05F91FA}" srcOrd="2" destOrd="0" presId="urn:microsoft.com/office/officeart/2005/8/layout/hProcess3"/>
    <dgm:cxn modelId="{26F2DE76-9A54-4591-8EDB-5A88FED738B2}" type="presParOf" srcId="{27400D78-2F90-47D5-AFE3-938B85C92742}" destId="{E3EE2892-3BFD-47BF-BCAC-2E9FBAC30307}" srcOrd="3" destOrd="0" presId="urn:microsoft.com/office/officeart/2005/8/layout/hProcess3"/>
    <dgm:cxn modelId="{2A4EC3B4-E0BA-45BF-A782-A61608996E50}" type="presParOf" srcId="{48768363-9D25-4FD8-A4C9-21BF6DDE65BB}" destId="{BDD0E4A1-D2B5-4382-B8E9-45BCC56547FA}" srcOrd="2" destOrd="0" presId="urn:microsoft.com/office/officeart/2005/8/layout/hProcess3"/>
    <dgm:cxn modelId="{3C3862BD-9DE0-4989-9418-8488BB174FAE}" type="presParOf" srcId="{48768363-9D25-4FD8-A4C9-21BF6DDE65BB}" destId="{7D30C1D0-D04D-4336-A852-25437F63D043}" srcOrd="3" destOrd="0" presId="urn:microsoft.com/office/officeart/2005/8/layout/hProcess3"/>
    <dgm:cxn modelId="{84F2AF17-F873-4E0B-86AB-B03069DB8EE0}" type="presParOf" srcId="{48768363-9D25-4FD8-A4C9-21BF6DDE65BB}" destId="{FFB11DA4-9622-4BFC-BC6B-CA73056CF5EC}" srcOrd="4" destOrd="0" presId="urn:microsoft.com/office/officeart/2005/8/layout/hProcess3"/>
  </dgm:cxnLst>
  <dgm:bg/>
  <dgm:whole/>
</dgm:dataModel>
</file>

<file path=ppt/diagrams/data2.xml><?xml version="1.0" encoding="utf-8"?>
<dgm:dataModel xmlns:dgm="http://schemas.openxmlformats.org/drawingml/2006/diagram" xmlns:a="http://schemas.openxmlformats.org/drawingml/2006/main">
  <dgm:ptLst>
    <dgm:pt modelId="{D0CAD53B-6436-49F0-B2EA-BB131E422530}" type="doc">
      <dgm:prSet loTypeId="urn:microsoft.com/office/officeart/2005/8/layout/radial5" loCatId="relationship" qsTypeId="urn:microsoft.com/office/officeart/2005/8/quickstyle/simple2" qsCatId="simple" csTypeId="urn:microsoft.com/office/officeart/2005/8/colors/colorful4" csCatId="colorful" phldr="1"/>
      <dgm:spPr/>
      <dgm:t>
        <a:bodyPr/>
        <a:lstStyle/>
        <a:p>
          <a:endParaRPr lang="zh-CN" altLang="en-US"/>
        </a:p>
      </dgm:t>
    </dgm:pt>
    <dgm:pt modelId="{186E3D6C-601F-4AA1-9CBA-EB52ECFE8488}">
      <dgm:prSet phldrT="[文本]" custT="1"/>
      <dgm:spPr>
        <a:xfrm>
          <a:off x="2952956" y="1983167"/>
          <a:ext cx="1523638" cy="1523638"/>
        </a:xfrm>
        <a:noFill/>
        <a:ln w="34925" cap="flat" cmpd="sng" algn="ctr">
          <a:solidFill>
            <a:srgbClr val="0066CC"/>
          </a:solidFill>
          <a:prstDash val="solid"/>
        </a:ln>
        <a:effectLst>
          <a:outerShdw blurRad="40000" dist="20000" dir="5400000" rotWithShape="0">
            <a:srgbClr val="000000">
              <a:alpha val="38000"/>
            </a:srgbClr>
          </a:outerShdw>
        </a:effectLst>
      </dgm:spPr>
      <dgm:t>
        <a:bodyPr/>
        <a:lstStyle/>
        <a:p>
          <a:pPr>
            <a:lnSpc>
              <a:spcPts val="2000"/>
            </a:lnSpc>
          </a:pPr>
          <a:r>
            <a:rPr lang="zh-CN" altLang="en-US" sz="1800" b="1" dirty="0" smtClean="0">
              <a:solidFill>
                <a:srgbClr val="0066CC"/>
              </a:solidFill>
              <a:effectLst/>
              <a:latin typeface="微软雅黑" pitchFamily="34" charset="-122"/>
              <a:ea typeface="微软雅黑" pitchFamily="34" charset="-122"/>
              <a:cs typeface="+mn-cs"/>
            </a:rPr>
            <a:t>网络舆情</a:t>
          </a:r>
          <a:endParaRPr lang="en-US" altLang="zh-CN" sz="1800" b="1" dirty="0" smtClean="0">
            <a:solidFill>
              <a:srgbClr val="0066CC"/>
            </a:solidFill>
            <a:effectLst/>
            <a:latin typeface="微软雅黑" pitchFamily="34" charset="-122"/>
            <a:ea typeface="微软雅黑" pitchFamily="34" charset="-122"/>
            <a:cs typeface="+mn-cs"/>
          </a:endParaRPr>
        </a:p>
        <a:p>
          <a:pPr>
            <a:lnSpc>
              <a:spcPts val="2000"/>
            </a:lnSpc>
          </a:pPr>
          <a:r>
            <a:rPr lang="zh-CN" altLang="en-US" sz="1800" b="1" dirty="0" smtClean="0">
              <a:solidFill>
                <a:srgbClr val="0066CC"/>
              </a:solidFill>
              <a:effectLst/>
              <a:latin typeface="微软雅黑" pitchFamily="34" charset="-122"/>
              <a:ea typeface="微软雅黑" pitchFamily="34" charset="-122"/>
              <a:cs typeface="+mn-cs"/>
            </a:rPr>
            <a:t>特点</a:t>
          </a:r>
          <a:endParaRPr lang="zh-CN" altLang="en-US" sz="1800" b="1" dirty="0">
            <a:solidFill>
              <a:srgbClr val="0066CC"/>
            </a:solidFill>
            <a:effectLst/>
            <a:latin typeface="微软雅黑" pitchFamily="34" charset="-122"/>
            <a:ea typeface="微软雅黑" pitchFamily="34" charset="-122"/>
            <a:cs typeface="+mn-cs"/>
          </a:endParaRPr>
        </a:p>
      </dgm:t>
    </dgm:pt>
    <dgm:pt modelId="{C0368C09-2DB3-4740-8DD0-DA2669E694A0}" type="parTrans" cxnId="{8C6E93B9-6833-45AD-AFD9-EC7E41945F8A}">
      <dgm:prSet/>
      <dgm:spPr/>
      <dgm:t>
        <a:bodyPr/>
        <a:lstStyle/>
        <a:p>
          <a:endParaRPr lang="zh-CN" altLang="en-US">
            <a:latin typeface="微软雅黑" pitchFamily="34" charset="-122"/>
            <a:ea typeface="微软雅黑" pitchFamily="34" charset="-122"/>
          </a:endParaRPr>
        </a:p>
      </dgm:t>
    </dgm:pt>
    <dgm:pt modelId="{10AB6890-CBCD-470D-848F-CDC73F86DE2C}" type="sibTrans" cxnId="{8C6E93B9-6833-45AD-AFD9-EC7E41945F8A}">
      <dgm:prSet/>
      <dgm:spPr/>
      <dgm:t>
        <a:bodyPr/>
        <a:lstStyle/>
        <a:p>
          <a:endParaRPr lang="zh-CN" altLang="en-US">
            <a:latin typeface="微软雅黑" pitchFamily="34" charset="-122"/>
            <a:ea typeface="微软雅黑" pitchFamily="34" charset="-122"/>
          </a:endParaRPr>
        </a:p>
      </dgm:t>
    </dgm:pt>
    <dgm:pt modelId="{59D3524C-E899-49C5-9D43-D6656CB7F7E7}">
      <dgm:prSet phldrT="[文本]" custT="1"/>
      <dgm:spPr>
        <a:xfrm>
          <a:off x="3029138" y="3815"/>
          <a:ext cx="1371274" cy="1371274"/>
        </a:xfrm>
        <a:solidFill>
          <a:srgbClr val="0066CC"/>
        </a:solidFill>
        <a:ln w="38100" cap="flat" cmpd="sng" algn="ctr">
          <a:noFill/>
          <a:prstDash val="solid"/>
        </a:ln>
        <a:effectLst>
          <a:outerShdw blurRad="40000" dist="20000" dir="5400000" rotWithShape="0">
            <a:srgbClr val="000000">
              <a:alpha val="38000"/>
            </a:srgbClr>
          </a:outerShdw>
        </a:effectLst>
      </dgm:spPr>
      <dgm:t>
        <a:bodyPr/>
        <a:lstStyle/>
        <a:p>
          <a:pPr>
            <a:lnSpc>
              <a:spcPts val="1500"/>
            </a:lnSpc>
          </a:pPr>
          <a:r>
            <a:rPr lang="zh-CN" altLang="en-US" sz="2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一</a:t>
          </a:r>
          <a:endParaRPr lang="zh-CN" altLang="en-US" sz="2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endParaRPr>
        </a:p>
      </dgm:t>
    </dgm:pt>
    <dgm:pt modelId="{BD1708AD-7A97-4257-9CB6-B0242F93C390}" type="parTrans" cxnId="{6564A98E-1CBA-42F3-83FE-6E1FC6530213}">
      <dgm:prSet/>
      <dgm:spPr>
        <a:xfrm rot="16200000">
          <a:off x="3553635" y="1429231"/>
          <a:ext cx="322280" cy="518037"/>
        </a:xfrm>
        <a:solidFill>
          <a:srgbClr val="0066CC"/>
        </a:solidFill>
        <a:ln>
          <a:noFill/>
        </a:ln>
        <a:effectLst>
          <a:outerShdw blurRad="40000" dist="20000" dir="5400000" rotWithShape="0">
            <a:srgbClr val="000000">
              <a:alpha val="38000"/>
            </a:srgbClr>
          </a:outerShdw>
        </a:effectLst>
      </dgm:spPr>
      <dgm:t>
        <a:bodyPr/>
        <a:lstStyle/>
        <a:p>
          <a:endParaRPr lang="zh-CN" altLang="en-US">
            <a:solidFill>
              <a:sysClr val="window" lastClr="FFFFFF"/>
            </a:solidFill>
            <a:latin typeface="微软雅黑" pitchFamily="34" charset="-122"/>
            <a:ea typeface="微软雅黑" pitchFamily="34" charset="-122"/>
            <a:cs typeface="+mn-cs"/>
          </a:endParaRPr>
        </a:p>
      </dgm:t>
    </dgm:pt>
    <dgm:pt modelId="{7999FED0-F325-4227-A3A1-5EF98585FA3F}" type="sibTrans" cxnId="{6564A98E-1CBA-42F3-83FE-6E1FC6530213}">
      <dgm:prSet/>
      <dgm:spPr/>
      <dgm:t>
        <a:bodyPr/>
        <a:lstStyle/>
        <a:p>
          <a:endParaRPr lang="zh-CN" altLang="en-US">
            <a:latin typeface="微软雅黑" pitchFamily="34" charset="-122"/>
            <a:ea typeface="微软雅黑" pitchFamily="34" charset="-122"/>
          </a:endParaRPr>
        </a:p>
      </dgm:t>
    </dgm:pt>
    <dgm:pt modelId="{3D24C5FA-6508-45BA-AAA3-5862E4852272}">
      <dgm:prSet phldrT="[文本]" custT="1"/>
      <dgm:spPr>
        <a:xfrm>
          <a:off x="4636219" y="777745"/>
          <a:ext cx="1371274" cy="1371274"/>
        </a:xfrm>
        <a:solidFill>
          <a:srgbClr val="0066CC"/>
        </a:solidFill>
        <a:ln w="38100" cap="flat" cmpd="sng" algn="ctr">
          <a:noFill/>
          <a:prstDash val="solid"/>
        </a:ln>
        <a:effectLst>
          <a:outerShdw blurRad="40000" dist="20000" dir="5400000" rotWithShape="0">
            <a:srgbClr val="000000">
              <a:alpha val="38000"/>
            </a:srgbClr>
          </a:outerShdw>
        </a:effectLst>
      </dgm:spPr>
      <dgm:t>
        <a:bodyPr/>
        <a:lstStyle/>
        <a:p>
          <a:pPr>
            <a:lnSpc>
              <a:spcPts val="1500"/>
            </a:lnSpc>
          </a:pPr>
          <a:r>
            <a:rPr lang="zh-CN" altLang="en-US" sz="2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二</a:t>
          </a:r>
          <a:endParaRPr lang="zh-CN" altLang="en-US" sz="2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endParaRPr>
        </a:p>
      </dgm:t>
    </dgm:pt>
    <dgm:pt modelId="{52DE2218-718B-4C6E-8AC3-6C1F50D0AD2D}" type="parTrans" cxnId="{201AD72E-4A9A-40AB-91F6-DC516D2CB6D7}">
      <dgm:prSet/>
      <dgm:spPr>
        <a:xfrm rot="19285714">
          <a:off x="4379825" y="1827103"/>
          <a:ext cx="322280" cy="518037"/>
        </a:xfrm>
        <a:solidFill>
          <a:srgbClr val="0066CC"/>
        </a:solidFill>
        <a:ln>
          <a:noFill/>
        </a:ln>
        <a:effectLst>
          <a:outerShdw blurRad="40000" dist="20000" dir="5400000" rotWithShape="0">
            <a:srgbClr val="000000">
              <a:alpha val="38000"/>
            </a:srgbClr>
          </a:outerShdw>
        </a:effectLst>
      </dgm:spPr>
      <dgm:t>
        <a:bodyPr/>
        <a:lstStyle/>
        <a:p>
          <a:endParaRPr lang="zh-CN" altLang="en-US">
            <a:solidFill>
              <a:sysClr val="window" lastClr="FFFFFF"/>
            </a:solidFill>
            <a:latin typeface="微软雅黑" pitchFamily="34" charset="-122"/>
            <a:ea typeface="微软雅黑" pitchFamily="34" charset="-122"/>
            <a:cs typeface="+mn-cs"/>
          </a:endParaRPr>
        </a:p>
      </dgm:t>
    </dgm:pt>
    <dgm:pt modelId="{3D266424-0F5F-484D-BA7D-6D6E1A114760}" type="sibTrans" cxnId="{201AD72E-4A9A-40AB-91F6-DC516D2CB6D7}">
      <dgm:prSet/>
      <dgm:spPr/>
      <dgm:t>
        <a:bodyPr/>
        <a:lstStyle/>
        <a:p>
          <a:endParaRPr lang="zh-CN" altLang="en-US">
            <a:latin typeface="微软雅黑" pitchFamily="34" charset="-122"/>
            <a:ea typeface="微软雅黑" pitchFamily="34" charset="-122"/>
          </a:endParaRPr>
        </a:p>
      </dgm:t>
    </dgm:pt>
    <dgm:pt modelId="{42B535FE-42E8-4894-99BA-1382C7A122A2}">
      <dgm:prSet phldrT="[文本]" custT="1"/>
      <dgm:spPr>
        <a:xfrm>
          <a:off x="5033135" y="2516748"/>
          <a:ext cx="1371274" cy="1371274"/>
        </a:xfrm>
        <a:solidFill>
          <a:srgbClr val="0066CC"/>
        </a:solidFill>
        <a:ln w="38100" cap="flat" cmpd="sng" algn="ctr">
          <a:noFill/>
          <a:prstDash val="solid"/>
        </a:ln>
        <a:effectLst>
          <a:outerShdw blurRad="40000" dist="20000" dir="5400000" rotWithShape="0">
            <a:srgbClr val="000000">
              <a:alpha val="38000"/>
            </a:srgbClr>
          </a:outerShdw>
        </a:effectLst>
      </dgm:spPr>
      <dgm:t>
        <a:bodyPr/>
        <a:lstStyle/>
        <a:p>
          <a:pPr>
            <a:lnSpc>
              <a:spcPts val="1500"/>
            </a:lnSpc>
          </a:pPr>
          <a:r>
            <a:rPr lang="zh-CN" altLang="en-US" sz="2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三</a:t>
          </a:r>
          <a:endParaRPr lang="zh-CN" altLang="en-US" sz="2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endParaRPr>
        </a:p>
      </dgm:t>
    </dgm:pt>
    <dgm:pt modelId="{856456DD-0039-4A91-98FE-416C2C328164}" type="parTrans" cxnId="{E0BA839E-2EE7-4743-B86B-684D3585768C}">
      <dgm:prSet/>
      <dgm:spPr>
        <a:xfrm rot="771429">
          <a:off x="4583877" y="2721114"/>
          <a:ext cx="322280" cy="518037"/>
        </a:xfrm>
        <a:solidFill>
          <a:srgbClr val="0066CC"/>
        </a:solidFill>
        <a:ln>
          <a:noFill/>
        </a:ln>
        <a:effectLst>
          <a:outerShdw blurRad="40000" dist="20000" dir="5400000" rotWithShape="0">
            <a:srgbClr val="000000">
              <a:alpha val="38000"/>
            </a:srgbClr>
          </a:outerShdw>
        </a:effectLst>
      </dgm:spPr>
      <dgm:t>
        <a:bodyPr/>
        <a:lstStyle/>
        <a:p>
          <a:endParaRPr lang="zh-CN" altLang="en-US">
            <a:solidFill>
              <a:sysClr val="window" lastClr="FFFFFF"/>
            </a:solidFill>
            <a:latin typeface="微软雅黑" pitchFamily="34" charset="-122"/>
            <a:ea typeface="微软雅黑" pitchFamily="34" charset="-122"/>
            <a:cs typeface="+mn-cs"/>
          </a:endParaRPr>
        </a:p>
      </dgm:t>
    </dgm:pt>
    <dgm:pt modelId="{5362245E-E2D1-45B0-922C-A063435B89B2}" type="sibTrans" cxnId="{E0BA839E-2EE7-4743-B86B-684D3585768C}">
      <dgm:prSet/>
      <dgm:spPr/>
      <dgm:t>
        <a:bodyPr/>
        <a:lstStyle/>
        <a:p>
          <a:endParaRPr lang="zh-CN" altLang="en-US">
            <a:latin typeface="微软雅黑" pitchFamily="34" charset="-122"/>
            <a:ea typeface="微软雅黑" pitchFamily="34" charset="-122"/>
          </a:endParaRPr>
        </a:p>
      </dgm:t>
    </dgm:pt>
    <dgm:pt modelId="{2BD7E754-D6CC-46A4-A4EA-32D09525DF17}">
      <dgm:prSet phldrT="[文本]" custT="1"/>
      <dgm:spPr>
        <a:xfrm>
          <a:off x="3921001" y="3911321"/>
          <a:ext cx="1371274" cy="1371274"/>
        </a:xfrm>
        <a:solidFill>
          <a:srgbClr val="0066CC"/>
        </a:solidFill>
        <a:ln w="38100" cap="flat" cmpd="sng" algn="ctr">
          <a:noFill/>
          <a:prstDash val="solid"/>
        </a:ln>
        <a:effectLst>
          <a:outerShdw blurRad="40000" dist="20000" dir="5400000" rotWithShape="0">
            <a:srgbClr val="000000">
              <a:alpha val="38000"/>
            </a:srgbClr>
          </a:outerShdw>
        </a:effectLst>
      </dgm:spPr>
      <dgm:t>
        <a:bodyPr/>
        <a:lstStyle/>
        <a:p>
          <a:pPr>
            <a:lnSpc>
              <a:spcPts val="1500"/>
            </a:lnSpc>
          </a:pPr>
          <a:r>
            <a:rPr lang="zh-CN" altLang="en-US" sz="2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四</a:t>
          </a:r>
          <a:endParaRPr lang="zh-CN" altLang="en-US" sz="2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endParaRPr>
        </a:p>
      </dgm:t>
    </dgm:pt>
    <dgm:pt modelId="{542B8B8C-EF2D-402E-B576-59485F5F6DB6}" type="parTrans" cxnId="{0970A3C4-0CBC-4BB3-916D-C7399B4DE9BD}">
      <dgm:prSet/>
      <dgm:spPr>
        <a:xfrm rot="3857143">
          <a:off x="4012136" y="3438055"/>
          <a:ext cx="322280" cy="518037"/>
        </a:xfrm>
        <a:solidFill>
          <a:srgbClr val="0066CC"/>
        </a:solidFill>
        <a:ln>
          <a:noFill/>
        </a:ln>
        <a:effectLst>
          <a:outerShdw blurRad="40000" dist="20000" dir="5400000" rotWithShape="0">
            <a:srgbClr val="000000">
              <a:alpha val="38000"/>
            </a:srgbClr>
          </a:outerShdw>
        </a:effectLst>
      </dgm:spPr>
      <dgm:t>
        <a:bodyPr/>
        <a:lstStyle/>
        <a:p>
          <a:endParaRPr lang="zh-CN" altLang="en-US">
            <a:solidFill>
              <a:sysClr val="window" lastClr="FFFFFF"/>
            </a:solidFill>
            <a:latin typeface="微软雅黑" pitchFamily="34" charset="-122"/>
            <a:ea typeface="微软雅黑" pitchFamily="34" charset="-122"/>
            <a:cs typeface="+mn-cs"/>
          </a:endParaRPr>
        </a:p>
      </dgm:t>
    </dgm:pt>
    <dgm:pt modelId="{18AA8E03-C91B-401C-9766-DFD0907A5AB6}" type="sibTrans" cxnId="{0970A3C4-0CBC-4BB3-916D-C7399B4DE9BD}">
      <dgm:prSet/>
      <dgm:spPr/>
      <dgm:t>
        <a:bodyPr/>
        <a:lstStyle/>
        <a:p>
          <a:endParaRPr lang="zh-CN" altLang="en-US">
            <a:latin typeface="微软雅黑" pitchFamily="34" charset="-122"/>
            <a:ea typeface="微软雅黑" pitchFamily="34" charset="-122"/>
          </a:endParaRPr>
        </a:p>
      </dgm:t>
    </dgm:pt>
    <dgm:pt modelId="{F3A1472D-4FB8-449D-89D1-D5E6763CFE46}">
      <dgm:prSet phldrT="[文本]" custT="1"/>
      <dgm:spPr>
        <a:xfrm>
          <a:off x="2137275" y="3911321"/>
          <a:ext cx="1371274" cy="1371274"/>
        </a:xfrm>
        <a:solidFill>
          <a:srgbClr val="0066CC"/>
        </a:solidFill>
        <a:ln w="38100" cap="flat" cmpd="sng" algn="ctr">
          <a:noFill/>
          <a:prstDash val="solid"/>
        </a:ln>
        <a:effectLst>
          <a:outerShdw blurRad="40000" dist="20000" dir="5400000" rotWithShape="0">
            <a:srgbClr val="000000">
              <a:alpha val="38000"/>
            </a:srgbClr>
          </a:outerShdw>
        </a:effectLst>
      </dgm:spPr>
      <dgm:t>
        <a:bodyPr/>
        <a:lstStyle/>
        <a:p>
          <a:pPr>
            <a:lnSpc>
              <a:spcPts val="1500"/>
            </a:lnSpc>
          </a:pPr>
          <a:r>
            <a:rPr lang="zh-CN" altLang="en-US" sz="2400" b="1"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rPr>
            <a:t>五</a:t>
          </a:r>
          <a:endParaRPr lang="zh-CN" altLang="en-US" sz="2400" b="1"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cs typeface="+mn-cs"/>
          </a:endParaRPr>
        </a:p>
      </dgm:t>
    </dgm:pt>
    <dgm:pt modelId="{B394AE0E-7D49-4A29-BF7B-D449E8FDACB2}" type="parTrans" cxnId="{3B1C69C6-C20E-4394-9696-5D4BF3D025FA}">
      <dgm:prSet/>
      <dgm:spPr>
        <a:xfrm rot="6942857">
          <a:off x="3095134" y="3438055"/>
          <a:ext cx="322280" cy="518037"/>
        </a:xfrm>
        <a:solidFill>
          <a:srgbClr val="0066CC"/>
        </a:solidFill>
        <a:ln>
          <a:noFill/>
        </a:ln>
        <a:effectLst>
          <a:outerShdw blurRad="40000" dist="20000" dir="5400000" rotWithShape="0">
            <a:srgbClr val="000000">
              <a:alpha val="38000"/>
            </a:srgbClr>
          </a:outerShdw>
        </a:effectLst>
      </dgm:spPr>
      <dgm:t>
        <a:bodyPr/>
        <a:lstStyle/>
        <a:p>
          <a:endParaRPr lang="zh-CN" altLang="en-US">
            <a:solidFill>
              <a:sysClr val="window" lastClr="FFFFFF"/>
            </a:solidFill>
            <a:latin typeface="微软雅黑" pitchFamily="34" charset="-122"/>
            <a:ea typeface="微软雅黑" pitchFamily="34" charset="-122"/>
            <a:cs typeface="+mn-cs"/>
          </a:endParaRPr>
        </a:p>
      </dgm:t>
    </dgm:pt>
    <dgm:pt modelId="{26BED5A6-9BEF-4C7D-870E-9A54DF7EFB3E}" type="sibTrans" cxnId="{3B1C69C6-C20E-4394-9696-5D4BF3D025FA}">
      <dgm:prSet/>
      <dgm:spPr/>
      <dgm:t>
        <a:bodyPr/>
        <a:lstStyle/>
        <a:p>
          <a:endParaRPr lang="zh-CN" altLang="en-US">
            <a:latin typeface="微软雅黑" pitchFamily="34" charset="-122"/>
            <a:ea typeface="微软雅黑" pitchFamily="34" charset="-122"/>
          </a:endParaRPr>
        </a:p>
      </dgm:t>
    </dgm:pt>
    <dgm:pt modelId="{185016CD-3AAF-4EA2-8EE3-84D001B6E9C0}" type="pres">
      <dgm:prSet presAssocID="{D0CAD53B-6436-49F0-B2EA-BB131E422530}" presName="Name0" presStyleCnt="0">
        <dgm:presLayoutVars>
          <dgm:chMax val="1"/>
          <dgm:dir/>
          <dgm:animLvl val="ctr"/>
          <dgm:resizeHandles val="exact"/>
        </dgm:presLayoutVars>
      </dgm:prSet>
      <dgm:spPr/>
      <dgm:t>
        <a:bodyPr/>
        <a:lstStyle/>
        <a:p>
          <a:endParaRPr lang="zh-CN" altLang="en-US"/>
        </a:p>
      </dgm:t>
    </dgm:pt>
    <dgm:pt modelId="{AC60B0D0-E26B-4EF5-90AB-6169E2A8EF10}" type="pres">
      <dgm:prSet presAssocID="{186E3D6C-601F-4AA1-9CBA-EB52ECFE8488}" presName="centerShape" presStyleLbl="node0" presStyleIdx="0" presStyleCnt="1" custScaleX="138322"/>
      <dgm:spPr>
        <a:prstGeom prst="ellipse">
          <a:avLst/>
        </a:prstGeom>
      </dgm:spPr>
      <dgm:t>
        <a:bodyPr/>
        <a:lstStyle/>
        <a:p>
          <a:endParaRPr lang="zh-CN" altLang="en-US"/>
        </a:p>
      </dgm:t>
    </dgm:pt>
    <dgm:pt modelId="{622878C7-CF97-4AC9-A06D-9970200DD9F9}" type="pres">
      <dgm:prSet presAssocID="{BD1708AD-7A97-4257-9CB6-B0242F93C390}" presName="parTrans" presStyleLbl="sibTrans2D1" presStyleIdx="0" presStyleCnt="5"/>
      <dgm:spPr>
        <a:prstGeom prst="rightArrow">
          <a:avLst>
            <a:gd name="adj1" fmla="val 60000"/>
            <a:gd name="adj2" fmla="val 50000"/>
          </a:avLst>
        </a:prstGeom>
      </dgm:spPr>
      <dgm:t>
        <a:bodyPr/>
        <a:lstStyle/>
        <a:p>
          <a:endParaRPr lang="zh-CN" altLang="en-US"/>
        </a:p>
      </dgm:t>
    </dgm:pt>
    <dgm:pt modelId="{60A1305A-4CDB-4463-B249-8A3C983FAC74}" type="pres">
      <dgm:prSet presAssocID="{BD1708AD-7A97-4257-9CB6-B0242F93C390}" presName="connectorText" presStyleLbl="sibTrans2D1" presStyleIdx="0" presStyleCnt="5"/>
      <dgm:spPr/>
      <dgm:t>
        <a:bodyPr/>
        <a:lstStyle/>
        <a:p>
          <a:endParaRPr lang="zh-CN" altLang="en-US"/>
        </a:p>
      </dgm:t>
    </dgm:pt>
    <dgm:pt modelId="{5F97D607-F571-4917-A97F-79ED7C0C19D2}" type="pres">
      <dgm:prSet presAssocID="{59D3524C-E899-49C5-9D43-D6656CB7F7E7}" presName="node" presStyleLbl="node1" presStyleIdx="0" presStyleCnt="5">
        <dgm:presLayoutVars>
          <dgm:bulletEnabled val="1"/>
        </dgm:presLayoutVars>
      </dgm:prSet>
      <dgm:spPr>
        <a:prstGeom prst="ellipse">
          <a:avLst/>
        </a:prstGeom>
      </dgm:spPr>
      <dgm:t>
        <a:bodyPr/>
        <a:lstStyle/>
        <a:p>
          <a:endParaRPr lang="zh-CN" altLang="en-US"/>
        </a:p>
      </dgm:t>
    </dgm:pt>
    <dgm:pt modelId="{2A789BF8-BECF-4D07-BA52-AA141F024B3B}" type="pres">
      <dgm:prSet presAssocID="{52DE2218-718B-4C6E-8AC3-6C1F50D0AD2D}" presName="parTrans" presStyleLbl="sibTrans2D1" presStyleIdx="1" presStyleCnt="5"/>
      <dgm:spPr>
        <a:prstGeom prst="rightArrow">
          <a:avLst>
            <a:gd name="adj1" fmla="val 60000"/>
            <a:gd name="adj2" fmla="val 50000"/>
          </a:avLst>
        </a:prstGeom>
      </dgm:spPr>
      <dgm:t>
        <a:bodyPr/>
        <a:lstStyle/>
        <a:p>
          <a:endParaRPr lang="zh-CN" altLang="en-US"/>
        </a:p>
      </dgm:t>
    </dgm:pt>
    <dgm:pt modelId="{7C05864D-D6A4-43B2-A0C4-5175AB693765}" type="pres">
      <dgm:prSet presAssocID="{52DE2218-718B-4C6E-8AC3-6C1F50D0AD2D}" presName="connectorText" presStyleLbl="sibTrans2D1" presStyleIdx="1" presStyleCnt="5"/>
      <dgm:spPr/>
      <dgm:t>
        <a:bodyPr/>
        <a:lstStyle/>
        <a:p>
          <a:endParaRPr lang="zh-CN" altLang="en-US"/>
        </a:p>
      </dgm:t>
    </dgm:pt>
    <dgm:pt modelId="{D88FB904-D5CB-4D8C-8B3A-E19495AE423B}" type="pres">
      <dgm:prSet presAssocID="{3D24C5FA-6508-45BA-AAA3-5862E4852272}" presName="node" presStyleLbl="node1" presStyleIdx="1" presStyleCnt="5">
        <dgm:presLayoutVars>
          <dgm:bulletEnabled val="1"/>
        </dgm:presLayoutVars>
      </dgm:prSet>
      <dgm:spPr>
        <a:prstGeom prst="ellipse">
          <a:avLst/>
        </a:prstGeom>
      </dgm:spPr>
      <dgm:t>
        <a:bodyPr/>
        <a:lstStyle/>
        <a:p>
          <a:endParaRPr lang="zh-CN" altLang="en-US"/>
        </a:p>
      </dgm:t>
    </dgm:pt>
    <dgm:pt modelId="{E492AD16-B5B3-477A-BE94-9FC4D2E850B5}" type="pres">
      <dgm:prSet presAssocID="{856456DD-0039-4A91-98FE-416C2C328164}" presName="parTrans" presStyleLbl="sibTrans2D1" presStyleIdx="2" presStyleCnt="5"/>
      <dgm:spPr>
        <a:prstGeom prst="rightArrow">
          <a:avLst>
            <a:gd name="adj1" fmla="val 60000"/>
            <a:gd name="adj2" fmla="val 50000"/>
          </a:avLst>
        </a:prstGeom>
      </dgm:spPr>
      <dgm:t>
        <a:bodyPr/>
        <a:lstStyle/>
        <a:p>
          <a:endParaRPr lang="zh-CN" altLang="en-US"/>
        </a:p>
      </dgm:t>
    </dgm:pt>
    <dgm:pt modelId="{03506BCF-182A-4DCD-9B7B-E697C7B0A387}" type="pres">
      <dgm:prSet presAssocID="{856456DD-0039-4A91-98FE-416C2C328164}" presName="connectorText" presStyleLbl="sibTrans2D1" presStyleIdx="2" presStyleCnt="5"/>
      <dgm:spPr/>
      <dgm:t>
        <a:bodyPr/>
        <a:lstStyle/>
        <a:p>
          <a:endParaRPr lang="zh-CN" altLang="en-US"/>
        </a:p>
      </dgm:t>
    </dgm:pt>
    <dgm:pt modelId="{010B5CEF-EBDF-4699-A5B8-98CCF0267E98}" type="pres">
      <dgm:prSet presAssocID="{42B535FE-42E8-4894-99BA-1382C7A122A2}" presName="node" presStyleLbl="node1" presStyleIdx="2" presStyleCnt="5">
        <dgm:presLayoutVars>
          <dgm:bulletEnabled val="1"/>
        </dgm:presLayoutVars>
      </dgm:prSet>
      <dgm:spPr>
        <a:prstGeom prst="ellipse">
          <a:avLst/>
        </a:prstGeom>
      </dgm:spPr>
      <dgm:t>
        <a:bodyPr/>
        <a:lstStyle/>
        <a:p>
          <a:endParaRPr lang="zh-CN" altLang="en-US"/>
        </a:p>
      </dgm:t>
    </dgm:pt>
    <dgm:pt modelId="{A7CD35BD-FE1D-4514-B2C4-D6207CDB5E93}" type="pres">
      <dgm:prSet presAssocID="{542B8B8C-EF2D-402E-B576-59485F5F6DB6}" presName="parTrans" presStyleLbl="sibTrans2D1" presStyleIdx="3" presStyleCnt="5"/>
      <dgm:spPr>
        <a:prstGeom prst="rightArrow">
          <a:avLst>
            <a:gd name="adj1" fmla="val 60000"/>
            <a:gd name="adj2" fmla="val 50000"/>
          </a:avLst>
        </a:prstGeom>
      </dgm:spPr>
      <dgm:t>
        <a:bodyPr/>
        <a:lstStyle/>
        <a:p>
          <a:endParaRPr lang="zh-CN" altLang="en-US"/>
        </a:p>
      </dgm:t>
    </dgm:pt>
    <dgm:pt modelId="{AF263BD9-3139-4616-AE35-99B16F90C8AC}" type="pres">
      <dgm:prSet presAssocID="{542B8B8C-EF2D-402E-B576-59485F5F6DB6}" presName="connectorText" presStyleLbl="sibTrans2D1" presStyleIdx="3" presStyleCnt="5"/>
      <dgm:spPr/>
      <dgm:t>
        <a:bodyPr/>
        <a:lstStyle/>
        <a:p>
          <a:endParaRPr lang="zh-CN" altLang="en-US"/>
        </a:p>
      </dgm:t>
    </dgm:pt>
    <dgm:pt modelId="{28697490-14A2-4860-8CC3-A0A571CBE904}" type="pres">
      <dgm:prSet presAssocID="{2BD7E754-D6CC-46A4-A4EA-32D09525DF17}" presName="node" presStyleLbl="node1" presStyleIdx="3" presStyleCnt="5">
        <dgm:presLayoutVars>
          <dgm:bulletEnabled val="1"/>
        </dgm:presLayoutVars>
      </dgm:prSet>
      <dgm:spPr>
        <a:prstGeom prst="ellipse">
          <a:avLst/>
        </a:prstGeom>
      </dgm:spPr>
      <dgm:t>
        <a:bodyPr/>
        <a:lstStyle/>
        <a:p>
          <a:endParaRPr lang="zh-CN" altLang="en-US"/>
        </a:p>
      </dgm:t>
    </dgm:pt>
    <dgm:pt modelId="{84A16D57-3E02-41A7-9A0D-5AFB53973C16}" type="pres">
      <dgm:prSet presAssocID="{B394AE0E-7D49-4A29-BF7B-D449E8FDACB2}" presName="parTrans" presStyleLbl="sibTrans2D1" presStyleIdx="4" presStyleCnt="5"/>
      <dgm:spPr>
        <a:prstGeom prst="rightArrow">
          <a:avLst>
            <a:gd name="adj1" fmla="val 60000"/>
            <a:gd name="adj2" fmla="val 50000"/>
          </a:avLst>
        </a:prstGeom>
      </dgm:spPr>
      <dgm:t>
        <a:bodyPr/>
        <a:lstStyle/>
        <a:p>
          <a:endParaRPr lang="zh-CN" altLang="en-US"/>
        </a:p>
      </dgm:t>
    </dgm:pt>
    <dgm:pt modelId="{44919A4F-7C6B-4B0F-A425-CDF04B2AE28B}" type="pres">
      <dgm:prSet presAssocID="{B394AE0E-7D49-4A29-BF7B-D449E8FDACB2}" presName="connectorText" presStyleLbl="sibTrans2D1" presStyleIdx="4" presStyleCnt="5"/>
      <dgm:spPr/>
      <dgm:t>
        <a:bodyPr/>
        <a:lstStyle/>
        <a:p>
          <a:endParaRPr lang="zh-CN" altLang="en-US"/>
        </a:p>
      </dgm:t>
    </dgm:pt>
    <dgm:pt modelId="{980BA0AF-614A-4CDC-8541-EB5761B252F7}" type="pres">
      <dgm:prSet presAssocID="{F3A1472D-4FB8-449D-89D1-D5E6763CFE46}" presName="node" presStyleLbl="node1" presStyleIdx="4" presStyleCnt="5">
        <dgm:presLayoutVars>
          <dgm:bulletEnabled val="1"/>
        </dgm:presLayoutVars>
      </dgm:prSet>
      <dgm:spPr>
        <a:prstGeom prst="ellipse">
          <a:avLst/>
        </a:prstGeom>
      </dgm:spPr>
      <dgm:t>
        <a:bodyPr/>
        <a:lstStyle/>
        <a:p>
          <a:endParaRPr lang="zh-CN" altLang="en-US"/>
        </a:p>
      </dgm:t>
    </dgm:pt>
  </dgm:ptLst>
  <dgm:cxnLst>
    <dgm:cxn modelId="{6564A98E-1CBA-42F3-83FE-6E1FC6530213}" srcId="{186E3D6C-601F-4AA1-9CBA-EB52ECFE8488}" destId="{59D3524C-E899-49C5-9D43-D6656CB7F7E7}" srcOrd="0" destOrd="0" parTransId="{BD1708AD-7A97-4257-9CB6-B0242F93C390}" sibTransId="{7999FED0-F325-4227-A3A1-5EF98585FA3F}"/>
    <dgm:cxn modelId="{B943912D-EE40-4BAA-B60D-F0FE8E6D17C5}" type="presOf" srcId="{BD1708AD-7A97-4257-9CB6-B0242F93C390}" destId="{622878C7-CF97-4AC9-A06D-9970200DD9F9}" srcOrd="0" destOrd="0" presId="urn:microsoft.com/office/officeart/2005/8/layout/radial5"/>
    <dgm:cxn modelId="{9CBA4851-E9AB-434A-A978-E1C36C387B62}" type="presOf" srcId="{186E3D6C-601F-4AA1-9CBA-EB52ECFE8488}" destId="{AC60B0D0-E26B-4EF5-90AB-6169E2A8EF10}" srcOrd="0" destOrd="0" presId="urn:microsoft.com/office/officeart/2005/8/layout/radial5"/>
    <dgm:cxn modelId="{5D5407D8-54BB-4DA7-8721-9EE878A96AFF}" type="presOf" srcId="{BD1708AD-7A97-4257-9CB6-B0242F93C390}" destId="{60A1305A-4CDB-4463-B249-8A3C983FAC74}" srcOrd="1" destOrd="0" presId="urn:microsoft.com/office/officeart/2005/8/layout/radial5"/>
    <dgm:cxn modelId="{E449F4BE-6C0C-4970-BF18-1F50434A9EB5}" type="presOf" srcId="{B394AE0E-7D49-4A29-BF7B-D449E8FDACB2}" destId="{84A16D57-3E02-41A7-9A0D-5AFB53973C16}" srcOrd="0" destOrd="0" presId="urn:microsoft.com/office/officeart/2005/8/layout/radial5"/>
    <dgm:cxn modelId="{0970A3C4-0CBC-4BB3-916D-C7399B4DE9BD}" srcId="{186E3D6C-601F-4AA1-9CBA-EB52ECFE8488}" destId="{2BD7E754-D6CC-46A4-A4EA-32D09525DF17}" srcOrd="3" destOrd="0" parTransId="{542B8B8C-EF2D-402E-B576-59485F5F6DB6}" sibTransId="{18AA8E03-C91B-401C-9766-DFD0907A5AB6}"/>
    <dgm:cxn modelId="{8C6E93B9-6833-45AD-AFD9-EC7E41945F8A}" srcId="{D0CAD53B-6436-49F0-B2EA-BB131E422530}" destId="{186E3D6C-601F-4AA1-9CBA-EB52ECFE8488}" srcOrd="0" destOrd="0" parTransId="{C0368C09-2DB3-4740-8DD0-DA2669E694A0}" sibTransId="{10AB6890-CBCD-470D-848F-CDC73F86DE2C}"/>
    <dgm:cxn modelId="{DDE3D352-5B06-4F67-A129-19210A28A443}" type="presOf" srcId="{3D24C5FA-6508-45BA-AAA3-5862E4852272}" destId="{D88FB904-D5CB-4D8C-8B3A-E19495AE423B}" srcOrd="0" destOrd="0" presId="urn:microsoft.com/office/officeart/2005/8/layout/radial5"/>
    <dgm:cxn modelId="{28BCFC9B-EC51-41BD-B8D8-94DA5F60575C}" type="presOf" srcId="{42B535FE-42E8-4894-99BA-1382C7A122A2}" destId="{010B5CEF-EBDF-4699-A5B8-98CCF0267E98}" srcOrd="0" destOrd="0" presId="urn:microsoft.com/office/officeart/2005/8/layout/radial5"/>
    <dgm:cxn modelId="{1BD92FD2-E275-4097-A6F5-9C76A7C87099}" type="presOf" srcId="{542B8B8C-EF2D-402E-B576-59485F5F6DB6}" destId="{AF263BD9-3139-4616-AE35-99B16F90C8AC}" srcOrd="1" destOrd="0" presId="urn:microsoft.com/office/officeart/2005/8/layout/radial5"/>
    <dgm:cxn modelId="{201AD72E-4A9A-40AB-91F6-DC516D2CB6D7}" srcId="{186E3D6C-601F-4AA1-9CBA-EB52ECFE8488}" destId="{3D24C5FA-6508-45BA-AAA3-5862E4852272}" srcOrd="1" destOrd="0" parTransId="{52DE2218-718B-4C6E-8AC3-6C1F50D0AD2D}" sibTransId="{3D266424-0F5F-484D-BA7D-6D6E1A114760}"/>
    <dgm:cxn modelId="{4EA718CC-0305-45C2-9CF9-92E623B9B66F}" type="presOf" srcId="{52DE2218-718B-4C6E-8AC3-6C1F50D0AD2D}" destId="{7C05864D-D6A4-43B2-A0C4-5175AB693765}" srcOrd="1" destOrd="0" presId="urn:microsoft.com/office/officeart/2005/8/layout/radial5"/>
    <dgm:cxn modelId="{F644E362-CC41-403F-A2DF-3DE47020031C}" type="presOf" srcId="{856456DD-0039-4A91-98FE-416C2C328164}" destId="{03506BCF-182A-4DCD-9B7B-E697C7B0A387}" srcOrd="1" destOrd="0" presId="urn:microsoft.com/office/officeart/2005/8/layout/radial5"/>
    <dgm:cxn modelId="{FF8E3ABF-9829-44BC-9184-83AB4906E4D4}" type="presOf" srcId="{2BD7E754-D6CC-46A4-A4EA-32D09525DF17}" destId="{28697490-14A2-4860-8CC3-A0A571CBE904}" srcOrd="0" destOrd="0" presId="urn:microsoft.com/office/officeart/2005/8/layout/radial5"/>
    <dgm:cxn modelId="{BC9C84BF-0880-40F2-8875-6DB4B02670DE}" type="presOf" srcId="{B394AE0E-7D49-4A29-BF7B-D449E8FDACB2}" destId="{44919A4F-7C6B-4B0F-A425-CDF04B2AE28B}" srcOrd="1" destOrd="0" presId="urn:microsoft.com/office/officeart/2005/8/layout/radial5"/>
    <dgm:cxn modelId="{8C8CCF81-484B-41AB-A243-2E2BA2913A17}" type="presOf" srcId="{F3A1472D-4FB8-449D-89D1-D5E6763CFE46}" destId="{980BA0AF-614A-4CDC-8541-EB5761B252F7}" srcOrd="0" destOrd="0" presId="urn:microsoft.com/office/officeart/2005/8/layout/radial5"/>
    <dgm:cxn modelId="{3B1C69C6-C20E-4394-9696-5D4BF3D025FA}" srcId="{186E3D6C-601F-4AA1-9CBA-EB52ECFE8488}" destId="{F3A1472D-4FB8-449D-89D1-D5E6763CFE46}" srcOrd="4" destOrd="0" parTransId="{B394AE0E-7D49-4A29-BF7B-D449E8FDACB2}" sibTransId="{26BED5A6-9BEF-4C7D-870E-9A54DF7EFB3E}"/>
    <dgm:cxn modelId="{54AD7CC6-10EE-4B17-974B-DB197A9D393E}" type="presOf" srcId="{D0CAD53B-6436-49F0-B2EA-BB131E422530}" destId="{185016CD-3AAF-4EA2-8EE3-84D001B6E9C0}" srcOrd="0" destOrd="0" presId="urn:microsoft.com/office/officeart/2005/8/layout/radial5"/>
    <dgm:cxn modelId="{326A862E-7948-4913-BE17-143D1A86C403}" type="presOf" srcId="{542B8B8C-EF2D-402E-B576-59485F5F6DB6}" destId="{A7CD35BD-FE1D-4514-B2C4-D6207CDB5E93}" srcOrd="0" destOrd="0" presId="urn:microsoft.com/office/officeart/2005/8/layout/radial5"/>
    <dgm:cxn modelId="{E0BA839E-2EE7-4743-B86B-684D3585768C}" srcId="{186E3D6C-601F-4AA1-9CBA-EB52ECFE8488}" destId="{42B535FE-42E8-4894-99BA-1382C7A122A2}" srcOrd="2" destOrd="0" parTransId="{856456DD-0039-4A91-98FE-416C2C328164}" sibTransId="{5362245E-E2D1-45B0-922C-A063435B89B2}"/>
    <dgm:cxn modelId="{28FA3945-5885-4A5E-89AC-98A5934E0C93}" type="presOf" srcId="{59D3524C-E899-49C5-9D43-D6656CB7F7E7}" destId="{5F97D607-F571-4917-A97F-79ED7C0C19D2}" srcOrd="0" destOrd="0" presId="urn:microsoft.com/office/officeart/2005/8/layout/radial5"/>
    <dgm:cxn modelId="{00316E19-D9A8-48B4-B206-B8E8AD569036}" type="presOf" srcId="{52DE2218-718B-4C6E-8AC3-6C1F50D0AD2D}" destId="{2A789BF8-BECF-4D07-BA52-AA141F024B3B}" srcOrd="0" destOrd="0" presId="urn:microsoft.com/office/officeart/2005/8/layout/radial5"/>
    <dgm:cxn modelId="{ED27B159-8A18-4FCF-AB39-EE79C140C573}" type="presOf" srcId="{856456DD-0039-4A91-98FE-416C2C328164}" destId="{E492AD16-B5B3-477A-BE94-9FC4D2E850B5}" srcOrd="0" destOrd="0" presId="urn:microsoft.com/office/officeart/2005/8/layout/radial5"/>
    <dgm:cxn modelId="{B60480DC-D39B-4373-94A7-011EFF25F018}" type="presParOf" srcId="{185016CD-3AAF-4EA2-8EE3-84D001B6E9C0}" destId="{AC60B0D0-E26B-4EF5-90AB-6169E2A8EF10}" srcOrd="0" destOrd="0" presId="urn:microsoft.com/office/officeart/2005/8/layout/radial5"/>
    <dgm:cxn modelId="{AF648728-1528-4489-8C44-96B005969FC4}" type="presParOf" srcId="{185016CD-3AAF-4EA2-8EE3-84D001B6E9C0}" destId="{622878C7-CF97-4AC9-A06D-9970200DD9F9}" srcOrd="1" destOrd="0" presId="urn:microsoft.com/office/officeart/2005/8/layout/radial5"/>
    <dgm:cxn modelId="{F04C791B-472C-4D25-B2A9-E9EBAE997057}" type="presParOf" srcId="{622878C7-CF97-4AC9-A06D-9970200DD9F9}" destId="{60A1305A-4CDB-4463-B249-8A3C983FAC74}" srcOrd="0" destOrd="0" presId="urn:microsoft.com/office/officeart/2005/8/layout/radial5"/>
    <dgm:cxn modelId="{371250B5-C6DB-424C-B88A-F840E1798FC4}" type="presParOf" srcId="{185016CD-3AAF-4EA2-8EE3-84D001B6E9C0}" destId="{5F97D607-F571-4917-A97F-79ED7C0C19D2}" srcOrd="2" destOrd="0" presId="urn:microsoft.com/office/officeart/2005/8/layout/radial5"/>
    <dgm:cxn modelId="{32333D7B-91D7-4FFE-BE4F-607C9AC0334B}" type="presParOf" srcId="{185016CD-3AAF-4EA2-8EE3-84D001B6E9C0}" destId="{2A789BF8-BECF-4D07-BA52-AA141F024B3B}" srcOrd="3" destOrd="0" presId="urn:microsoft.com/office/officeart/2005/8/layout/radial5"/>
    <dgm:cxn modelId="{3BE91275-3146-4554-8C25-F45B8D7F691B}" type="presParOf" srcId="{2A789BF8-BECF-4D07-BA52-AA141F024B3B}" destId="{7C05864D-D6A4-43B2-A0C4-5175AB693765}" srcOrd="0" destOrd="0" presId="urn:microsoft.com/office/officeart/2005/8/layout/radial5"/>
    <dgm:cxn modelId="{25B4C7F8-5B02-4592-8CB7-20027693A313}" type="presParOf" srcId="{185016CD-3AAF-4EA2-8EE3-84D001B6E9C0}" destId="{D88FB904-D5CB-4D8C-8B3A-E19495AE423B}" srcOrd="4" destOrd="0" presId="urn:microsoft.com/office/officeart/2005/8/layout/radial5"/>
    <dgm:cxn modelId="{2AECCE05-8B5A-4870-9874-88EB545D0A62}" type="presParOf" srcId="{185016CD-3AAF-4EA2-8EE3-84D001B6E9C0}" destId="{E492AD16-B5B3-477A-BE94-9FC4D2E850B5}" srcOrd="5" destOrd="0" presId="urn:microsoft.com/office/officeart/2005/8/layout/radial5"/>
    <dgm:cxn modelId="{5386E552-73BC-445F-AA13-EB56FF30B6B5}" type="presParOf" srcId="{E492AD16-B5B3-477A-BE94-9FC4D2E850B5}" destId="{03506BCF-182A-4DCD-9B7B-E697C7B0A387}" srcOrd="0" destOrd="0" presId="urn:microsoft.com/office/officeart/2005/8/layout/radial5"/>
    <dgm:cxn modelId="{F339FEEB-CD12-489C-9DEE-BA98EEC06D62}" type="presParOf" srcId="{185016CD-3AAF-4EA2-8EE3-84D001B6E9C0}" destId="{010B5CEF-EBDF-4699-A5B8-98CCF0267E98}" srcOrd="6" destOrd="0" presId="urn:microsoft.com/office/officeart/2005/8/layout/radial5"/>
    <dgm:cxn modelId="{2A966BD6-5C13-49D8-8B49-4DD3E44485B8}" type="presParOf" srcId="{185016CD-3AAF-4EA2-8EE3-84D001B6E9C0}" destId="{A7CD35BD-FE1D-4514-B2C4-D6207CDB5E93}" srcOrd="7" destOrd="0" presId="urn:microsoft.com/office/officeart/2005/8/layout/radial5"/>
    <dgm:cxn modelId="{F1778919-9EBE-47CA-814A-23ED3B5BBD80}" type="presParOf" srcId="{A7CD35BD-FE1D-4514-B2C4-D6207CDB5E93}" destId="{AF263BD9-3139-4616-AE35-99B16F90C8AC}" srcOrd="0" destOrd="0" presId="urn:microsoft.com/office/officeart/2005/8/layout/radial5"/>
    <dgm:cxn modelId="{6F67CFFE-63B4-42BB-BA96-A7827599EFCE}" type="presParOf" srcId="{185016CD-3AAF-4EA2-8EE3-84D001B6E9C0}" destId="{28697490-14A2-4860-8CC3-A0A571CBE904}" srcOrd="8" destOrd="0" presId="urn:microsoft.com/office/officeart/2005/8/layout/radial5"/>
    <dgm:cxn modelId="{D1902053-C018-4E58-98B6-26458F1E1EF7}" type="presParOf" srcId="{185016CD-3AAF-4EA2-8EE3-84D001B6E9C0}" destId="{84A16D57-3E02-41A7-9A0D-5AFB53973C16}" srcOrd="9" destOrd="0" presId="urn:microsoft.com/office/officeart/2005/8/layout/radial5"/>
    <dgm:cxn modelId="{8275B5AE-3C7F-44E5-A371-5862AC67CBE2}" type="presParOf" srcId="{84A16D57-3E02-41A7-9A0D-5AFB53973C16}" destId="{44919A4F-7C6B-4B0F-A425-CDF04B2AE28B}" srcOrd="0" destOrd="0" presId="urn:microsoft.com/office/officeart/2005/8/layout/radial5"/>
    <dgm:cxn modelId="{9986A397-9158-4985-ADEE-42D45587FDE3}" type="presParOf" srcId="{185016CD-3AAF-4EA2-8EE3-84D001B6E9C0}" destId="{980BA0AF-614A-4CDC-8541-EB5761B252F7}" srcOrd="10" destOrd="0" presId="urn:microsoft.com/office/officeart/2005/8/layout/radial5"/>
  </dgm:cxnLst>
  <dgm:bg/>
  <dgm:whole/>
</dgm:dataModel>
</file>

<file path=ppt/diagrams/data3.xml><?xml version="1.0" encoding="utf-8"?>
<dgm:dataModel xmlns:dgm="http://schemas.openxmlformats.org/drawingml/2006/diagram" xmlns:a="http://schemas.openxmlformats.org/drawingml/2006/main">
  <dgm:ptLst>
    <dgm:pt modelId="{FB9A1326-7F60-4227-8EA0-9382FAFD1CC2}"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zh-CN" altLang="en-US"/>
        </a:p>
      </dgm:t>
    </dgm:pt>
    <dgm:pt modelId="{DEAD24A4-FC0D-41A7-AA1C-245ABE5811FA}">
      <dgm:prSet phldrT="[文本]"/>
      <dgm:spPr/>
      <dgm:t>
        <a:bodyPr/>
        <a:lstStyle/>
        <a:p>
          <a:r>
            <a:rPr lang="zh-CN" b="1" dirty="0" smtClean="0">
              <a:latin typeface="微软雅黑" pitchFamily="34" charset="-122"/>
              <a:ea typeface="微软雅黑" pitchFamily="34" charset="-122"/>
            </a:rPr>
            <a:t>确定对象集和评估因素集</a:t>
          </a:r>
          <a:endParaRPr lang="zh-CN" altLang="en-US" b="1" dirty="0">
            <a:latin typeface="微软雅黑" pitchFamily="34" charset="-122"/>
            <a:ea typeface="微软雅黑" pitchFamily="34" charset="-122"/>
          </a:endParaRPr>
        </a:p>
      </dgm:t>
    </dgm:pt>
    <dgm:pt modelId="{0CD2EA74-83D6-4E7B-8ACE-9374383BB18A}" type="parTrans" cxnId="{6854D09F-90CB-4947-AF80-5BE8B493FE4C}">
      <dgm:prSet/>
      <dgm:spPr/>
      <dgm:t>
        <a:bodyPr/>
        <a:lstStyle/>
        <a:p>
          <a:endParaRPr lang="zh-CN" altLang="en-US"/>
        </a:p>
      </dgm:t>
    </dgm:pt>
    <dgm:pt modelId="{2DC63F5D-8107-462D-A927-335EC6CC81F3}" type="sibTrans" cxnId="{6854D09F-90CB-4947-AF80-5BE8B493FE4C}">
      <dgm:prSet/>
      <dgm:spPr>
        <a:solidFill>
          <a:schemeClr val="accent2">
            <a:alpha val="90000"/>
          </a:schemeClr>
        </a:solidFill>
      </dgm:spPr>
      <dgm:t>
        <a:bodyPr/>
        <a:lstStyle/>
        <a:p>
          <a:endParaRPr lang="zh-CN" altLang="en-US"/>
        </a:p>
      </dgm:t>
    </dgm:pt>
    <dgm:pt modelId="{E07EBCEE-E9A6-49BA-B1B0-85AD3A205661}">
      <dgm:prSet phldrT="[文本]"/>
      <dgm:spPr/>
      <dgm:t>
        <a:bodyPr/>
        <a:lstStyle/>
        <a:p>
          <a:r>
            <a:rPr lang="zh-CN" b="1" dirty="0" smtClean="0">
              <a:latin typeface="微软雅黑" pitchFamily="34" charset="-122"/>
              <a:ea typeface="微软雅黑" pitchFamily="34" charset="-122"/>
            </a:rPr>
            <a:t>确定评估集</a:t>
          </a:r>
          <a:endParaRPr lang="zh-CN" altLang="en-US" dirty="0">
            <a:latin typeface="微软雅黑" pitchFamily="34" charset="-122"/>
            <a:ea typeface="微软雅黑" pitchFamily="34" charset="-122"/>
          </a:endParaRPr>
        </a:p>
      </dgm:t>
    </dgm:pt>
    <dgm:pt modelId="{F490E60A-7108-4867-8D74-50C8E7550D86}" type="parTrans" cxnId="{2663066E-4392-43CD-B0C6-298B2AE7B07A}">
      <dgm:prSet/>
      <dgm:spPr/>
      <dgm:t>
        <a:bodyPr/>
        <a:lstStyle/>
        <a:p>
          <a:endParaRPr lang="zh-CN" altLang="en-US"/>
        </a:p>
      </dgm:t>
    </dgm:pt>
    <dgm:pt modelId="{7FDE2A5D-F87F-42CB-B8BF-9BF93B6EAFB1}" type="sibTrans" cxnId="{2663066E-4392-43CD-B0C6-298B2AE7B07A}">
      <dgm:prSet/>
      <dgm:spPr>
        <a:solidFill>
          <a:schemeClr val="accent2">
            <a:alpha val="90000"/>
          </a:schemeClr>
        </a:solidFill>
      </dgm:spPr>
      <dgm:t>
        <a:bodyPr/>
        <a:lstStyle/>
        <a:p>
          <a:endParaRPr lang="zh-CN" altLang="en-US"/>
        </a:p>
      </dgm:t>
    </dgm:pt>
    <dgm:pt modelId="{289D5C84-A6DE-4BEE-86E1-6CB81A18A37C}">
      <dgm:prSet phldrT="[文本]"/>
      <dgm:spPr/>
      <dgm:t>
        <a:bodyPr/>
        <a:lstStyle/>
        <a:p>
          <a:r>
            <a:rPr lang="zh-CN" b="1" dirty="0" smtClean="0">
              <a:latin typeface="微软雅黑" pitchFamily="34" charset="-122"/>
              <a:ea typeface="微软雅黑" pitchFamily="34" charset="-122"/>
            </a:rPr>
            <a:t>评估指标权重的确定</a:t>
          </a:r>
          <a:endParaRPr lang="zh-CN" altLang="en-US" b="1" dirty="0" smtClean="0">
            <a:latin typeface="微软雅黑" pitchFamily="34" charset="-122"/>
            <a:ea typeface="微软雅黑" pitchFamily="34" charset="-122"/>
          </a:endParaRPr>
        </a:p>
      </dgm:t>
    </dgm:pt>
    <dgm:pt modelId="{EBAC8CC5-D0B0-410B-87F1-99D91827A628}" type="parTrans" cxnId="{0AFC46D0-810C-403B-8302-5FD851704615}">
      <dgm:prSet/>
      <dgm:spPr/>
      <dgm:t>
        <a:bodyPr/>
        <a:lstStyle/>
        <a:p>
          <a:endParaRPr lang="zh-CN" altLang="en-US"/>
        </a:p>
      </dgm:t>
    </dgm:pt>
    <dgm:pt modelId="{9B2E855A-36C3-4643-9826-542EAC60C834}" type="sibTrans" cxnId="{0AFC46D0-810C-403B-8302-5FD851704615}">
      <dgm:prSet/>
      <dgm:spPr>
        <a:solidFill>
          <a:schemeClr val="accent2">
            <a:alpha val="90000"/>
          </a:schemeClr>
        </a:solidFill>
      </dgm:spPr>
      <dgm:t>
        <a:bodyPr/>
        <a:lstStyle/>
        <a:p>
          <a:endParaRPr lang="zh-CN" altLang="en-US"/>
        </a:p>
      </dgm:t>
    </dgm:pt>
    <dgm:pt modelId="{780B9A9F-6773-4467-A67F-1FDF80A3E4BE}">
      <dgm:prSet phldrT="[文本]"/>
      <dgm:spPr/>
      <dgm:t>
        <a:bodyPr/>
        <a:lstStyle/>
        <a:p>
          <a:r>
            <a:rPr lang="zh-CN" b="1" dirty="0" smtClean="0">
              <a:latin typeface="微软雅黑" pitchFamily="34" charset="-122"/>
              <a:ea typeface="微软雅黑" pitchFamily="34" charset="-122"/>
            </a:rPr>
            <a:t>评估指标隶属度的确定</a:t>
          </a:r>
          <a:endParaRPr lang="zh-CN" altLang="en-US" b="1" dirty="0" smtClean="0">
            <a:latin typeface="微软雅黑" pitchFamily="34" charset="-122"/>
            <a:ea typeface="微软雅黑" pitchFamily="34" charset="-122"/>
          </a:endParaRPr>
        </a:p>
      </dgm:t>
    </dgm:pt>
    <dgm:pt modelId="{89B21555-47D5-4BD3-89B8-47D54691F695}" type="parTrans" cxnId="{E386AC36-4787-4558-99D3-E5E6310849FA}">
      <dgm:prSet/>
      <dgm:spPr/>
      <dgm:t>
        <a:bodyPr/>
        <a:lstStyle/>
        <a:p>
          <a:endParaRPr lang="zh-CN" altLang="en-US"/>
        </a:p>
      </dgm:t>
    </dgm:pt>
    <dgm:pt modelId="{92CC4E9E-418B-4ADB-BBB1-AF08436D5A20}" type="sibTrans" cxnId="{E386AC36-4787-4558-99D3-E5E6310849FA}">
      <dgm:prSet/>
      <dgm:spPr/>
      <dgm:t>
        <a:bodyPr/>
        <a:lstStyle/>
        <a:p>
          <a:endParaRPr lang="zh-CN" altLang="en-US"/>
        </a:p>
      </dgm:t>
    </dgm:pt>
    <dgm:pt modelId="{F2EB2601-4959-4FF2-8341-A36D1CCB874E}" type="pres">
      <dgm:prSet presAssocID="{FB9A1326-7F60-4227-8EA0-9382FAFD1CC2}" presName="outerComposite" presStyleCnt="0">
        <dgm:presLayoutVars>
          <dgm:chMax val="5"/>
          <dgm:dir/>
          <dgm:resizeHandles val="exact"/>
        </dgm:presLayoutVars>
      </dgm:prSet>
      <dgm:spPr/>
      <dgm:t>
        <a:bodyPr/>
        <a:lstStyle/>
        <a:p>
          <a:endParaRPr lang="zh-CN" altLang="en-US"/>
        </a:p>
      </dgm:t>
    </dgm:pt>
    <dgm:pt modelId="{8DA71F2A-5674-4621-8951-50C839A1E9F5}" type="pres">
      <dgm:prSet presAssocID="{FB9A1326-7F60-4227-8EA0-9382FAFD1CC2}" presName="dummyMaxCanvas" presStyleCnt="0">
        <dgm:presLayoutVars/>
      </dgm:prSet>
      <dgm:spPr/>
    </dgm:pt>
    <dgm:pt modelId="{46ACE377-51C1-46E9-BF76-2883CAE4C699}" type="pres">
      <dgm:prSet presAssocID="{FB9A1326-7F60-4227-8EA0-9382FAFD1CC2}" presName="FourNodes_1" presStyleLbl="node1" presStyleIdx="0" presStyleCnt="4">
        <dgm:presLayoutVars>
          <dgm:bulletEnabled val="1"/>
        </dgm:presLayoutVars>
      </dgm:prSet>
      <dgm:spPr/>
      <dgm:t>
        <a:bodyPr/>
        <a:lstStyle/>
        <a:p>
          <a:endParaRPr lang="zh-CN" altLang="en-US"/>
        </a:p>
      </dgm:t>
    </dgm:pt>
    <dgm:pt modelId="{D301DB76-48A3-4017-BE66-D7F1AB95E935}" type="pres">
      <dgm:prSet presAssocID="{FB9A1326-7F60-4227-8EA0-9382FAFD1CC2}" presName="FourNodes_2" presStyleLbl="node1" presStyleIdx="1" presStyleCnt="4">
        <dgm:presLayoutVars>
          <dgm:bulletEnabled val="1"/>
        </dgm:presLayoutVars>
      </dgm:prSet>
      <dgm:spPr/>
      <dgm:t>
        <a:bodyPr/>
        <a:lstStyle/>
        <a:p>
          <a:endParaRPr lang="zh-CN" altLang="en-US"/>
        </a:p>
      </dgm:t>
    </dgm:pt>
    <dgm:pt modelId="{11A6BB92-FE89-44D6-BA5B-5874F5236F6C}" type="pres">
      <dgm:prSet presAssocID="{FB9A1326-7F60-4227-8EA0-9382FAFD1CC2}" presName="FourNodes_3" presStyleLbl="node1" presStyleIdx="2" presStyleCnt="4">
        <dgm:presLayoutVars>
          <dgm:bulletEnabled val="1"/>
        </dgm:presLayoutVars>
      </dgm:prSet>
      <dgm:spPr/>
      <dgm:t>
        <a:bodyPr/>
        <a:lstStyle/>
        <a:p>
          <a:endParaRPr lang="zh-CN" altLang="en-US"/>
        </a:p>
      </dgm:t>
    </dgm:pt>
    <dgm:pt modelId="{3C61F83D-0CEB-436D-9579-280104D93E98}" type="pres">
      <dgm:prSet presAssocID="{FB9A1326-7F60-4227-8EA0-9382FAFD1CC2}" presName="FourNodes_4" presStyleLbl="node1" presStyleIdx="3" presStyleCnt="4">
        <dgm:presLayoutVars>
          <dgm:bulletEnabled val="1"/>
        </dgm:presLayoutVars>
      </dgm:prSet>
      <dgm:spPr/>
      <dgm:t>
        <a:bodyPr/>
        <a:lstStyle/>
        <a:p>
          <a:endParaRPr lang="zh-CN" altLang="en-US"/>
        </a:p>
      </dgm:t>
    </dgm:pt>
    <dgm:pt modelId="{AB0A130D-2C5E-4892-9648-7066CB5B445A}" type="pres">
      <dgm:prSet presAssocID="{FB9A1326-7F60-4227-8EA0-9382FAFD1CC2}" presName="FourConn_1-2" presStyleLbl="fgAccFollowNode1" presStyleIdx="0" presStyleCnt="3">
        <dgm:presLayoutVars>
          <dgm:bulletEnabled val="1"/>
        </dgm:presLayoutVars>
      </dgm:prSet>
      <dgm:spPr/>
      <dgm:t>
        <a:bodyPr/>
        <a:lstStyle/>
        <a:p>
          <a:endParaRPr lang="zh-CN" altLang="en-US"/>
        </a:p>
      </dgm:t>
    </dgm:pt>
    <dgm:pt modelId="{6370004E-C88A-43BA-A9F2-01796D1E1A6E}" type="pres">
      <dgm:prSet presAssocID="{FB9A1326-7F60-4227-8EA0-9382FAFD1CC2}" presName="FourConn_2-3" presStyleLbl="fgAccFollowNode1" presStyleIdx="1" presStyleCnt="3">
        <dgm:presLayoutVars>
          <dgm:bulletEnabled val="1"/>
        </dgm:presLayoutVars>
      </dgm:prSet>
      <dgm:spPr/>
      <dgm:t>
        <a:bodyPr/>
        <a:lstStyle/>
        <a:p>
          <a:endParaRPr lang="zh-CN" altLang="en-US"/>
        </a:p>
      </dgm:t>
    </dgm:pt>
    <dgm:pt modelId="{522A84C9-056B-46CF-A246-F6266FC045BA}" type="pres">
      <dgm:prSet presAssocID="{FB9A1326-7F60-4227-8EA0-9382FAFD1CC2}" presName="FourConn_3-4" presStyleLbl="fgAccFollowNode1" presStyleIdx="2" presStyleCnt="3">
        <dgm:presLayoutVars>
          <dgm:bulletEnabled val="1"/>
        </dgm:presLayoutVars>
      </dgm:prSet>
      <dgm:spPr/>
      <dgm:t>
        <a:bodyPr/>
        <a:lstStyle/>
        <a:p>
          <a:endParaRPr lang="zh-CN" altLang="en-US"/>
        </a:p>
      </dgm:t>
    </dgm:pt>
    <dgm:pt modelId="{74BF6CCB-B3CB-49E0-8EB5-F2F4ECF459EB}" type="pres">
      <dgm:prSet presAssocID="{FB9A1326-7F60-4227-8EA0-9382FAFD1CC2}" presName="FourNodes_1_text" presStyleLbl="node1" presStyleIdx="3" presStyleCnt="4">
        <dgm:presLayoutVars>
          <dgm:bulletEnabled val="1"/>
        </dgm:presLayoutVars>
      </dgm:prSet>
      <dgm:spPr/>
      <dgm:t>
        <a:bodyPr/>
        <a:lstStyle/>
        <a:p>
          <a:endParaRPr lang="zh-CN" altLang="en-US"/>
        </a:p>
      </dgm:t>
    </dgm:pt>
    <dgm:pt modelId="{3BC9D60F-CC48-4F49-8DDA-565FE2D4BED3}" type="pres">
      <dgm:prSet presAssocID="{FB9A1326-7F60-4227-8EA0-9382FAFD1CC2}" presName="FourNodes_2_text" presStyleLbl="node1" presStyleIdx="3" presStyleCnt="4">
        <dgm:presLayoutVars>
          <dgm:bulletEnabled val="1"/>
        </dgm:presLayoutVars>
      </dgm:prSet>
      <dgm:spPr/>
      <dgm:t>
        <a:bodyPr/>
        <a:lstStyle/>
        <a:p>
          <a:endParaRPr lang="zh-CN" altLang="en-US"/>
        </a:p>
      </dgm:t>
    </dgm:pt>
    <dgm:pt modelId="{0DCEF2D6-8201-401C-805D-25ED375F2ACE}" type="pres">
      <dgm:prSet presAssocID="{FB9A1326-7F60-4227-8EA0-9382FAFD1CC2}" presName="FourNodes_3_text" presStyleLbl="node1" presStyleIdx="3" presStyleCnt="4">
        <dgm:presLayoutVars>
          <dgm:bulletEnabled val="1"/>
        </dgm:presLayoutVars>
      </dgm:prSet>
      <dgm:spPr/>
      <dgm:t>
        <a:bodyPr/>
        <a:lstStyle/>
        <a:p>
          <a:endParaRPr lang="zh-CN" altLang="en-US"/>
        </a:p>
      </dgm:t>
    </dgm:pt>
    <dgm:pt modelId="{585BE494-5480-44BF-BDE8-E9D02A4FA164}" type="pres">
      <dgm:prSet presAssocID="{FB9A1326-7F60-4227-8EA0-9382FAFD1CC2}" presName="FourNodes_4_text" presStyleLbl="node1" presStyleIdx="3" presStyleCnt="4">
        <dgm:presLayoutVars>
          <dgm:bulletEnabled val="1"/>
        </dgm:presLayoutVars>
      </dgm:prSet>
      <dgm:spPr/>
      <dgm:t>
        <a:bodyPr/>
        <a:lstStyle/>
        <a:p>
          <a:endParaRPr lang="zh-CN" altLang="en-US"/>
        </a:p>
      </dgm:t>
    </dgm:pt>
  </dgm:ptLst>
  <dgm:cxnLst>
    <dgm:cxn modelId="{6854D09F-90CB-4947-AF80-5BE8B493FE4C}" srcId="{FB9A1326-7F60-4227-8EA0-9382FAFD1CC2}" destId="{DEAD24A4-FC0D-41A7-AA1C-245ABE5811FA}" srcOrd="0" destOrd="0" parTransId="{0CD2EA74-83D6-4E7B-8ACE-9374383BB18A}" sibTransId="{2DC63F5D-8107-462D-A927-335EC6CC81F3}"/>
    <dgm:cxn modelId="{698CDA57-8A99-4513-BF1C-BE437214DB35}" type="presOf" srcId="{DEAD24A4-FC0D-41A7-AA1C-245ABE5811FA}" destId="{74BF6CCB-B3CB-49E0-8EB5-F2F4ECF459EB}" srcOrd="1" destOrd="0" presId="urn:microsoft.com/office/officeart/2005/8/layout/vProcess5"/>
    <dgm:cxn modelId="{380C54FB-0C15-487D-9A29-B46381E0957F}" type="presOf" srcId="{DEAD24A4-FC0D-41A7-AA1C-245ABE5811FA}" destId="{46ACE377-51C1-46E9-BF76-2883CAE4C699}" srcOrd="0" destOrd="0" presId="urn:microsoft.com/office/officeart/2005/8/layout/vProcess5"/>
    <dgm:cxn modelId="{99BA4AD6-B675-4A54-AE4C-8FE7BB7DA26B}" type="presOf" srcId="{9B2E855A-36C3-4643-9826-542EAC60C834}" destId="{522A84C9-056B-46CF-A246-F6266FC045BA}" srcOrd="0" destOrd="0" presId="urn:microsoft.com/office/officeart/2005/8/layout/vProcess5"/>
    <dgm:cxn modelId="{4AE102D4-0345-49D0-AA7D-A7E17EF7FE40}" type="presOf" srcId="{780B9A9F-6773-4467-A67F-1FDF80A3E4BE}" destId="{585BE494-5480-44BF-BDE8-E9D02A4FA164}" srcOrd="1" destOrd="0" presId="urn:microsoft.com/office/officeart/2005/8/layout/vProcess5"/>
    <dgm:cxn modelId="{7AE23278-B5FC-4B97-A533-67EFF26B963B}" type="presOf" srcId="{E07EBCEE-E9A6-49BA-B1B0-85AD3A205661}" destId="{D301DB76-48A3-4017-BE66-D7F1AB95E935}" srcOrd="0" destOrd="0" presId="urn:microsoft.com/office/officeart/2005/8/layout/vProcess5"/>
    <dgm:cxn modelId="{519CB53F-8E39-41BA-BA7C-2E0E1C40DA7A}" type="presOf" srcId="{780B9A9F-6773-4467-A67F-1FDF80A3E4BE}" destId="{3C61F83D-0CEB-436D-9579-280104D93E98}" srcOrd="0" destOrd="0" presId="urn:microsoft.com/office/officeart/2005/8/layout/vProcess5"/>
    <dgm:cxn modelId="{0AFC46D0-810C-403B-8302-5FD851704615}" srcId="{FB9A1326-7F60-4227-8EA0-9382FAFD1CC2}" destId="{289D5C84-A6DE-4BEE-86E1-6CB81A18A37C}" srcOrd="2" destOrd="0" parTransId="{EBAC8CC5-D0B0-410B-87F1-99D91827A628}" sibTransId="{9B2E855A-36C3-4643-9826-542EAC60C834}"/>
    <dgm:cxn modelId="{A0954AF8-5137-40E4-9725-7E31976C3309}" type="presOf" srcId="{FB9A1326-7F60-4227-8EA0-9382FAFD1CC2}" destId="{F2EB2601-4959-4FF2-8341-A36D1CCB874E}" srcOrd="0" destOrd="0" presId="urn:microsoft.com/office/officeart/2005/8/layout/vProcess5"/>
    <dgm:cxn modelId="{16E0DEE9-D0F8-45F5-8872-15772C33ABE1}" type="presOf" srcId="{7FDE2A5D-F87F-42CB-B8BF-9BF93B6EAFB1}" destId="{6370004E-C88A-43BA-A9F2-01796D1E1A6E}" srcOrd="0" destOrd="0" presId="urn:microsoft.com/office/officeart/2005/8/layout/vProcess5"/>
    <dgm:cxn modelId="{E386AC36-4787-4558-99D3-E5E6310849FA}" srcId="{FB9A1326-7F60-4227-8EA0-9382FAFD1CC2}" destId="{780B9A9F-6773-4467-A67F-1FDF80A3E4BE}" srcOrd="3" destOrd="0" parTransId="{89B21555-47D5-4BD3-89B8-47D54691F695}" sibTransId="{92CC4E9E-418B-4ADB-BBB1-AF08436D5A20}"/>
    <dgm:cxn modelId="{F9B431F4-3A8B-42F2-8D50-0429DED01FC9}" type="presOf" srcId="{2DC63F5D-8107-462D-A927-335EC6CC81F3}" destId="{AB0A130D-2C5E-4892-9648-7066CB5B445A}" srcOrd="0" destOrd="0" presId="urn:microsoft.com/office/officeart/2005/8/layout/vProcess5"/>
    <dgm:cxn modelId="{11330B4F-5E69-43A1-96DE-1F3F1A7BDA00}" type="presOf" srcId="{289D5C84-A6DE-4BEE-86E1-6CB81A18A37C}" destId="{11A6BB92-FE89-44D6-BA5B-5874F5236F6C}" srcOrd="0" destOrd="0" presId="urn:microsoft.com/office/officeart/2005/8/layout/vProcess5"/>
    <dgm:cxn modelId="{ECBC0A9F-9F29-4FD9-AADC-91353AB6CDB8}" type="presOf" srcId="{E07EBCEE-E9A6-49BA-B1B0-85AD3A205661}" destId="{3BC9D60F-CC48-4F49-8DDA-565FE2D4BED3}" srcOrd="1" destOrd="0" presId="urn:microsoft.com/office/officeart/2005/8/layout/vProcess5"/>
    <dgm:cxn modelId="{A3759F5C-51BD-4E70-A9C6-8FF5EC9AB142}" type="presOf" srcId="{289D5C84-A6DE-4BEE-86E1-6CB81A18A37C}" destId="{0DCEF2D6-8201-401C-805D-25ED375F2ACE}" srcOrd="1" destOrd="0" presId="urn:microsoft.com/office/officeart/2005/8/layout/vProcess5"/>
    <dgm:cxn modelId="{2663066E-4392-43CD-B0C6-298B2AE7B07A}" srcId="{FB9A1326-7F60-4227-8EA0-9382FAFD1CC2}" destId="{E07EBCEE-E9A6-49BA-B1B0-85AD3A205661}" srcOrd="1" destOrd="0" parTransId="{F490E60A-7108-4867-8D74-50C8E7550D86}" sibTransId="{7FDE2A5D-F87F-42CB-B8BF-9BF93B6EAFB1}"/>
    <dgm:cxn modelId="{26238480-2FBD-4D22-BFA2-653861BBF390}" type="presParOf" srcId="{F2EB2601-4959-4FF2-8341-A36D1CCB874E}" destId="{8DA71F2A-5674-4621-8951-50C839A1E9F5}" srcOrd="0" destOrd="0" presId="urn:microsoft.com/office/officeart/2005/8/layout/vProcess5"/>
    <dgm:cxn modelId="{782058D4-BA8E-4ABE-9A12-E358DF23C6C0}" type="presParOf" srcId="{F2EB2601-4959-4FF2-8341-A36D1CCB874E}" destId="{46ACE377-51C1-46E9-BF76-2883CAE4C699}" srcOrd="1" destOrd="0" presId="urn:microsoft.com/office/officeart/2005/8/layout/vProcess5"/>
    <dgm:cxn modelId="{6DF4B673-3F4B-49F7-8910-4C183AD63EA4}" type="presParOf" srcId="{F2EB2601-4959-4FF2-8341-A36D1CCB874E}" destId="{D301DB76-48A3-4017-BE66-D7F1AB95E935}" srcOrd="2" destOrd="0" presId="urn:microsoft.com/office/officeart/2005/8/layout/vProcess5"/>
    <dgm:cxn modelId="{4BB96CAE-A878-49D8-B22C-FE9FA7911C07}" type="presParOf" srcId="{F2EB2601-4959-4FF2-8341-A36D1CCB874E}" destId="{11A6BB92-FE89-44D6-BA5B-5874F5236F6C}" srcOrd="3" destOrd="0" presId="urn:microsoft.com/office/officeart/2005/8/layout/vProcess5"/>
    <dgm:cxn modelId="{084D637A-8AC4-4748-96D3-C64737CA46C8}" type="presParOf" srcId="{F2EB2601-4959-4FF2-8341-A36D1CCB874E}" destId="{3C61F83D-0CEB-436D-9579-280104D93E98}" srcOrd="4" destOrd="0" presId="urn:microsoft.com/office/officeart/2005/8/layout/vProcess5"/>
    <dgm:cxn modelId="{67DB4C1E-9825-420D-9710-9EFBF02BD5AD}" type="presParOf" srcId="{F2EB2601-4959-4FF2-8341-A36D1CCB874E}" destId="{AB0A130D-2C5E-4892-9648-7066CB5B445A}" srcOrd="5" destOrd="0" presId="urn:microsoft.com/office/officeart/2005/8/layout/vProcess5"/>
    <dgm:cxn modelId="{2F1DF9BD-59CD-44F3-B4EB-3D42EEC1DDA3}" type="presParOf" srcId="{F2EB2601-4959-4FF2-8341-A36D1CCB874E}" destId="{6370004E-C88A-43BA-A9F2-01796D1E1A6E}" srcOrd="6" destOrd="0" presId="urn:microsoft.com/office/officeart/2005/8/layout/vProcess5"/>
    <dgm:cxn modelId="{0F19E43D-168F-4799-A028-8C0A3BBB5EF7}" type="presParOf" srcId="{F2EB2601-4959-4FF2-8341-A36D1CCB874E}" destId="{522A84C9-056B-46CF-A246-F6266FC045BA}" srcOrd="7" destOrd="0" presId="urn:microsoft.com/office/officeart/2005/8/layout/vProcess5"/>
    <dgm:cxn modelId="{61FA3CDD-86E6-4424-A2E0-D462ED6F3570}" type="presParOf" srcId="{F2EB2601-4959-4FF2-8341-A36D1CCB874E}" destId="{74BF6CCB-B3CB-49E0-8EB5-F2F4ECF459EB}" srcOrd="8" destOrd="0" presId="urn:microsoft.com/office/officeart/2005/8/layout/vProcess5"/>
    <dgm:cxn modelId="{688AA4E2-1BB9-4607-A0E3-33E748E79658}" type="presParOf" srcId="{F2EB2601-4959-4FF2-8341-A36D1CCB874E}" destId="{3BC9D60F-CC48-4F49-8DDA-565FE2D4BED3}" srcOrd="9" destOrd="0" presId="urn:microsoft.com/office/officeart/2005/8/layout/vProcess5"/>
    <dgm:cxn modelId="{9F4B3C97-077D-4077-B1A0-FFBDEA74C2DD}" type="presParOf" srcId="{F2EB2601-4959-4FF2-8341-A36D1CCB874E}" destId="{0DCEF2D6-8201-401C-805D-25ED375F2ACE}" srcOrd="10" destOrd="0" presId="urn:microsoft.com/office/officeart/2005/8/layout/vProcess5"/>
    <dgm:cxn modelId="{B08DEA40-4DDA-4317-B303-D27CB9E8AB95}" type="presParOf" srcId="{F2EB2601-4959-4FF2-8341-A36D1CCB874E}" destId="{585BE494-5480-44BF-BDE8-E9D02A4FA164}" srcOrd="11" destOrd="0" presId="urn:microsoft.com/office/officeart/2005/8/layout/vProcess5"/>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12260-BB8C-4259-9A9A-07FD49D660DE}">
      <dsp:nvSpPr>
        <dsp:cNvPr id="0" name=""/>
        <dsp:cNvSpPr/>
      </dsp:nvSpPr>
      <dsp:spPr>
        <a:xfrm rot="5400000">
          <a:off x="6344855" y="-3038492"/>
          <a:ext cx="813121" cy="709761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网络内容安全既是一门新兴的课题，又需要多个学科进行交叉研究。不局限于技术领域，对它的研究将更加复杂和丰富。</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sp:txBody>
      <dsp:txXfrm rot="-5400000">
        <a:off x="3202610" y="143446"/>
        <a:ext cx="7057920" cy="733735"/>
      </dsp:txXfrm>
    </dsp:sp>
    <dsp:sp modelId="{F4149E3D-D159-4E8D-9645-4C34100CAD08}">
      <dsp:nvSpPr>
        <dsp:cNvPr id="0" name=""/>
        <dsp:cNvSpPr/>
      </dsp:nvSpPr>
      <dsp:spPr>
        <a:xfrm>
          <a:off x="772750" y="2113"/>
          <a:ext cx="2429859" cy="1016401"/>
        </a:xfrm>
        <a:prstGeom prst="round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endParaRPr lang="zh-CN" altLang="en-US" sz="3600" kern="1200" dirty="0">
            <a:latin typeface="微软雅黑" panose="020B0503020204020204" pitchFamily="34" charset="-122"/>
            <a:ea typeface="华康俪金黑W8(P)"/>
          </a:endParaRPr>
        </a:p>
      </dsp:txBody>
      <dsp:txXfrm>
        <a:off x="822367" y="51730"/>
        <a:ext cx="2330625" cy="917167"/>
      </dsp:txXfrm>
    </dsp:sp>
    <dsp:sp modelId="{C36456F2-C104-49EC-A4F4-9E741C50E57D}">
      <dsp:nvSpPr>
        <dsp:cNvPr id="0" name=""/>
        <dsp:cNvSpPr/>
      </dsp:nvSpPr>
      <dsp:spPr>
        <a:xfrm rot="5400000">
          <a:off x="6361903" y="-1971271"/>
          <a:ext cx="813121" cy="709761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在网络信息内容研究中，从互联网技术角度入手仍然是对网络信息内容安全管理最有效的手段。</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sp:txBody>
      <dsp:txXfrm rot="-5400000">
        <a:off x="3219658" y="1210667"/>
        <a:ext cx="7057920" cy="733735"/>
      </dsp:txXfrm>
    </dsp:sp>
    <dsp:sp modelId="{988D9766-81DD-42EA-8025-F35CE451537D}">
      <dsp:nvSpPr>
        <dsp:cNvPr id="0" name=""/>
        <dsp:cNvSpPr/>
      </dsp:nvSpPr>
      <dsp:spPr>
        <a:xfrm>
          <a:off x="772750" y="1069334"/>
          <a:ext cx="2446906" cy="1016401"/>
        </a:xfrm>
        <a:prstGeom prst="roundRect">
          <a:avLst/>
        </a:prstGeom>
        <a:gradFill rotWithShape="0">
          <a:gsLst>
            <a:gs pos="0">
              <a:schemeClr val="accent1">
                <a:alpha val="90000"/>
                <a:hueOff val="0"/>
                <a:satOff val="0"/>
                <a:lumOff val="0"/>
                <a:alphaOff val="-13333"/>
                <a:satMod val="103000"/>
                <a:lumMod val="102000"/>
                <a:tint val="94000"/>
              </a:schemeClr>
            </a:gs>
            <a:gs pos="50000">
              <a:schemeClr val="accent1">
                <a:alpha val="90000"/>
                <a:hueOff val="0"/>
                <a:satOff val="0"/>
                <a:lumOff val="0"/>
                <a:alphaOff val="-13333"/>
                <a:satMod val="110000"/>
                <a:lumMod val="100000"/>
                <a:shade val="100000"/>
              </a:schemeClr>
            </a:gs>
            <a:gs pos="100000">
              <a:schemeClr val="accent1">
                <a:alpha val="90000"/>
                <a:hueOff val="0"/>
                <a:satOff val="0"/>
                <a:lumOff val="0"/>
                <a:alphaOff val="-1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anose="020B0503020204020204" pitchFamily="34" charset="-122"/>
              <a:ea typeface="华康俪金黑W8(P)"/>
            </a:rPr>
            <a:t>互联</a:t>
          </a:r>
          <a:endParaRPr lang="zh-CN" altLang="en-US" sz="3600" kern="1200" dirty="0">
            <a:latin typeface="微软雅黑" panose="020B0503020204020204" pitchFamily="34" charset="-122"/>
            <a:ea typeface="华康俪金黑W8(P)"/>
          </a:endParaRPr>
        </a:p>
      </dsp:txBody>
      <dsp:txXfrm>
        <a:off x="822367" y="1118951"/>
        <a:ext cx="2347672" cy="917167"/>
      </dsp:txXfrm>
    </dsp:sp>
    <dsp:sp modelId="{B384A40A-3548-4A73-A19D-621C79A2EA79}">
      <dsp:nvSpPr>
        <dsp:cNvPr id="0" name=""/>
        <dsp:cNvSpPr/>
      </dsp:nvSpPr>
      <dsp:spPr>
        <a:xfrm rot="5400000">
          <a:off x="6327568" y="-885396"/>
          <a:ext cx="813121" cy="709761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银行都将基于企业大数据平台开展银行直销业务，同时按照产业链金融服务事业部模式开展业务</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sp:txBody>
      <dsp:txXfrm rot="-5400000">
        <a:off x="3185323" y="2296542"/>
        <a:ext cx="7057920" cy="733735"/>
      </dsp:txXfrm>
    </dsp:sp>
    <dsp:sp modelId="{D516C599-DE5A-42A2-88A9-704EB00499F1}">
      <dsp:nvSpPr>
        <dsp:cNvPr id="0" name=""/>
        <dsp:cNvSpPr/>
      </dsp:nvSpPr>
      <dsp:spPr>
        <a:xfrm>
          <a:off x="772750" y="2136556"/>
          <a:ext cx="2412571" cy="1016401"/>
        </a:xfrm>
        <a:prstGeom prst="roundRect">
          <a:avLst/>
        </a:prstGeom>
        <a:gradFill rotWithShape="0">
          <a:gsLst>
            <a:gs pos="0">
              <a:schemeClr val="accent1">
                <a:alpha val="90000"/>
                <a:hueOff val="0"/>
                <a:satOff val="0"/>
                <a:lumOff val="0"/>
                <a:alphaOff val="-26667"/>
                <a:satMod val="103000"/>
                <a:lumMod val="102000"/>
                <a:tint val="94000"/>
              </a:schemeClr>
            </a:gs>
            <a:gs pos="50000">
              <a:schemeClr val="accent1">
                <a:alpha val="90000"/>
                <a:hueOff val="0"/>
                <a:satOff val="0"/>
                <a:lumOff val="0"/>
                <a:alphaOff val="-26667"/>
                <a:satMod val="110000"/>
                <a:lumMod val="100000"/>
                <a:shade val="100000"/>
              </a:schemeClr>
            </a:gs>
            <a:gs pos="100000">
              <a:schemeClr val="accent1">
                <a:alpha val="90000"/>
                <a:hueOff val="0"/>
                <a:satOff val="0"/>
                <a:lumOff val="0"/>
                <a:alphaOff val="-2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anose="020B0503020204020204" pitchFamily="34" charset="-122"/>
              <a:ea typeface="华康俪金黑W8(P)"/>
            </a:rPr>
            <a:t>海量</a:t>
          </a:r>
          <a:endParaRPr lang="zh-CN" altLang="en-US" sz="3600" kern="1200" dirty="0">
            <a:latin typeface="微软雅黑" panose="020B0503020204020204" pitchFamily="34" charset="-122"/>
            <a:ea typeface="华康俪金黑W8(P)"/>
          </a:endParaRPr>
        </a:p>
      </dsp:txBody>
      <dsp:txXfrm>
        <a:off x="822367" y="2186173"/>
        <a:ext cx="2313337" cy="917167"/>
      </dsp:txXfrm>
    </dsp:sp>
    <dsp:sp modelId="{1F0D7FAF-2C3A-41BB-B40E-71733DC8AA53}">
      <dsp:nvSpPr>
        <dsp:cNvPr id="0" name=""/>
        <dsp:cNvSpPr/>
      </dsp:nvSpPr>
      <dsp:spPr>
        <a:xfrm rot="5400000">
          <a:off x="6327528" y="163172"/>
          <a:ext cx="813121" cy="7097613"/>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solidFill>
                <a:schemeClr val="tx1">
                  <a:lumMod val="65000"/>
                  <a:lumOff val="35000"/>
                </a:schemeClr>
              </a:solidFill>
              <a:latin typeface="微软雅黑" pitchFamily="34" charset="-122"/>
              <a:ea typeface="微软雅黑" pitchFamily="34" charset="-122"/>
              <a:cs typeface="+mn-cs"/>
            </a:rPr>
            <a:t>因大数据系统的出现，所有依赖信息不对称盈利的业务都将消失。</a:t>
          </a:r>
          <a:endParaRPr lang="zh-CN" altLang="en-US" sz="1800" kern="1200" dirty="0">
            <a:solidFill>
              <a:schemeClr val="tx1">
                <a:lumMod val="65000"/>
                <a:lumOff val="35000"/>
              </a:schemeClr>
            </a:solidFill>
            <a:latin typeface="微软雅黑" pitchFamily="34" charset="-122"/>
            <a:ea typeface="微软雅黑" pitchFamily="34" charset="-122"/>
            <a:cs typeface="+mn-cs"/>
          </a:endParaRPr>
        </a:p>
      </dsp:txBody>
      <dsp:txXfrm rot="-5400000">
        <a:off x="3185283" y="3345111"/>
        <a:ext cx="7057920" cy="733735"/>
      </dsp:txXfrm>
    </dsp:sp>
    <dsp:sp modelId="{E6E01B5A-8BEE-4FEC-8416-8610EF675C5F}">
      <dsp:nvSpPr>
        <dsp:cNvPr id="0" name=""/>
        <dsp:cNvSpPr/>
      </dsp:nvSpPr>
      <dsp:spPr>
        <a:xfrm>
          <a:off x="772750" y="3203778"/>
          <a:ext cx="2412532" cy="1016401"/>
        </a:xfrm>
        <a:prstGeom prst="round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zh-CN" altLang="en-US" sz="3600" kern="1200" dirty="0" smtClean="0">
              <a:latin typeface="微软雅黑" panose="020B0503020204020204" pitchFamily="34" charset="-122"/>
              <a:ea typeface="华康俪金黑W8(P)"/>
            </a:rPr>
            <a:t>融合</a:t>
          </a:r>
          <a:endParaRPr lang="zh-CN" altLang="en-US" sz="3600" kern="1200" dirty="0">
            <a:latin typeface="微软雅黑" panose="020B0503020204020204" pitchFamily="34" charset="-122"/>
            <a:ea typeface="华康俪金黑W8(P)"/>
          </a:endParaRPr>
        </a:p>
      </dsp:txBody>
      <dsp:txXfrm>
        <a:off x="822367" y="3253395"/>
        <a:ext cx="2313298" cy="91716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D9FA4-EA2D-4642-9AB3-58F4DFE4A986}" type="datetimeFigureOut">
              <a:rPr lang="zh-CN" altLang="en-US" smtClean="0"/>
              <a:pPr/>
              <a:t>2017/3/31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ED7E9-B20B-40CB-89C0-CAF7F9D5953A}" type="slidenum">
              <a:rPr lang="zh-CN" altLang="en-US" smtClean="0"/>
              <a:pPr/>
              <a:t>‹#›</a:t>
            </a:fld>
            <a:endParaRPr lang="zh-CN" altLang="en-US"/>
          </a:p>
        </p:txBody>
      </p:sp>
    </p:spTree>
    <p:extLst>
      <p:ext uri="{BB962C8B-B14F-4D97-AF65-F5344CB8AC3E}">
        <p14:creationId xmlns:p14="http://schemas.microsoft.com/office/powerpoint/2010/main" xmlns="" val="398692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pPr/>
              <a:t>1</a:t>
            </a:fld>
            <a:endParaRPr lang="zh-CN" altLang="en-US"/>
          </a:p>
        </p:txBody>
      </p:sp>
    </p:spTree>
    <p:extLst>
      <p:ext uri="{BB962C8B-B14F-4D97-AF65-F5344CB8AC3E}">
        <p14:creationId xmlns:p14="http://schemas.microsoft.com/office/powerpoint/2010/main" xmlns="" val="1716355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pPr/>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pPr/>
              <a:t>19</a:t>
            </a:fld>
            <a:endParaRPr lang="zh-CN" altLang="en-US"/>
          </a:p>
        </p:txBody>
      </p:sp>
    </p:spTree>
    <p:extLst>
      <p:ext uri="{BB962C8B-B14F-4D97-AF65-F5344CB8AC3E}">
        <p14:creationId xmlns:p14="http://schemas.microsoft.com/office/powerpoint/2010/main" xmlns="" val="3946050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pPr/>
              <a:t>20</a:t>
            </a:fld>
            <a:endParaRPr lang="zh-CN" altLang="en-US"/>
          </a:p>
        </p:txBody>
      </p:sp>
    </p:spTree>
    <p:extLst>
      <p:ext uri="{BB962C8B-B14F-4D97-AF65-F5344CB8AC3E}">
        <p14:creationId xmlns:p14="http://schemas.microsoft.com/office/powerpoint/2010/main" xmlns="" val="3946050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pPr/>
              <a:t>21</a:t>
            </a:fld>
            <a:endParaRPr lang="zh-CN" altLang="en-US"/>
          </a:p>
        </p:txBody>
      </p:sp>
    </p:spTree>
    <p:extLst>
      <p:ext uri="{BB962C8B-B14F-4D97-AF65-F5344CB8AC3E}">
        <p14:creationId xmlns:p14="http://schemas.microsoft.com/office/powerpoint/2010/main" xmlns="" val="394605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pPr/>
              <a:t>22</a:t>
            </a:fld>
            <a:endParaRPr lang="zh-CN" altLang="en-US"/>
          </a:p>
        </p:txBody>
      </p:sp>
    </p:spTree>
    <p:extLst>
      <p:ext uri="{BB962C8B-B14F-4D97-AF65-F5344CB8AC3E}">
        <p14:creationId xmlns:p14="http://schemas.microsoft.com/office/powerpoint/2010/main" xmlns="" val="394605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pPr/>
              <a:t>23</a:t>
            </a:fld>
            <a:endParaRPr lang="zh-CN" altLang="en-US"/>
          </a:p>
        </p:txBody>
      </p:sp>
    </p:spTree>
    <p:extLst>
      <p:ext uri="{BB962C8B-B14F-4D97-AF65-F5344CB8AC3E}">
        <p14:creationId xmlns:p14="http://schemas.microsoft.com/office/powerpoint/2010/main" xmlns="" val="3946050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pPr/>
              <a:t>26</a:t>
            </a:fld>
            <a:endParaRPr lang="zh-CN" altLang="en-US"/>
          </a:p>
        </p:txBody>
      </p:sp>
    </p:spTree>
    <p:extLst>
      <p:ext uri="{BB962C8B-B14F-4D97-AF65-F5344CB8AC3E}">
        <p14:creationId xmlns:p14="http://schemas.microsoft.com/office/powerpoint/2010/main" xmlns="" val="153426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pPr>
                <a:defRPr/>
              </a:pPr>
              <a:t>‹#›</a:t>
            </a:fld>
            <a:endParaRPr lang="zh-CN" altLang="zh-CN"/>
          </a:p>
        </p:txBody>
      </p:sp>
    </p:spTree>
    <p:extLst>
      <p:ext uri="{BB962C8B-B14F-4D97-AF65-F5344CB8AC3E}">
        <p14:creationId xmlns:p14="http://schemas.microsoft.com/office/powerpoint/2010/main" xmlns="" val="220608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pPr>
                <a:defRPr/>
              </a:pPr>
              <a:t>‹#›</a:t>
            </a:fld>
            <a:endParaRPr lang="zh-CN" altLang="zh-CN"/>
          </a:p>
        </p:txBody>
      </p:sp>
    </p:spTree>
    <p:extLst>
      <p:ext uri="{BB962C8B-B14F-4D97-AF65-F5344CB8AC3E}">
        <p14:creationId xmlns:p14="http://schemas.microsoft.com/office/powerpoint/2010/main" xmlns="" val="2693788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C0FD89F-CBC1-4F5A-B5D7-D8ADB918AF9A}" type="slidenum">
              <a:rPr lang="zh-CN" altLang="zh-CN"/>
              <a:pPr>
                <a:defRPr/>
              </a:pPr>
              <a:t>‹#›</a:t>
            </a:fld>
            <a:endParaRPr lang="zh-CN" altLang="zh-CN"/>
          </a:p>
        </p:txBody>
      </p:sp>
    </p:spTree>
    <p:extLst>
      <p:ext uri="{BB962C8B-B14F-4D97-AF65-F5344CB8AC3E}">
        <p14:creationId xmlns:p14="http://schemas.microsoft.com/office/powerpoint/2010/main" xmlns="" val="3702840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20709" b="20363"/>
          <a:stretch/>
        </p:blipFill>
        <p:spPr>
          <a:xfrm>
            <a:off x="152400" y="-14515"/>
            <a:ext cx="11504149" cy="6872515"/>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pPr>
                <a:defRPr/>
              </a:pPr>
              <a:t>‹#›</a:t>
            </a:fld>
            <a:endParaRPr lang="zh-CN" altLang="zh-CN"/>
          </a:p>
        </p:txBody>
      </p:sp>
    </p:spTree>
    <p:extLst>
      <p:ext uri="{BB962C8B-B14F-4D97-AF65-F5344CB8AC3E}">
        <p14:creationId xmlns:p14="http://schemas.microsoft.com/office/powerpoint/2010/main" xmlns="" val="40742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3586250" y="1245799"/>
            <a:ext cx="6480000" cy="6480000"/>
            <a:chOff x="3586250" y="1245799"/>
            <a:chExt cx="6480000" cy="6480000"/>
          </a:xfrm>
        </p:grpSpPr>
        <p:sp>
          <p:nvSpPr>
            <p:cNvPr id="8" name="弧形 7"/>
            <p:cNvSpPr/>
            <p:nvPr/>
          </p:nvSpPr>
          <p:spPr>
            <a:xfrm>
              <a:off x="4305300" y="1964849"/>
              <a:ext cx="5041900" cy="5041900"/>
            </a:xfrm>
            <a:prstGeom prst="arc">
              <a:avLst>
                <a:gd name="adj1" fmla="val 13814770"/>
                <a:gd name="adj2" fmla="val 1284488"/>
              </a:avLst>
            </a:prstGeom>
            <a:ln w="381000">
              <a:solidFill>
                <a:srgbClr val="31B5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a:off x="3946250" y="1605799"/>
              <a:ext cx="5760000" cy="5760000"/>
            </a:xfrm>
            <a:prstGeom prst="arc">
              <a:avLst>
                <a:gd name="adj1" fmla="val 13814770"/>
                <a:gd name="adj2" fmla="val 1284488"/>
              </a:avLst>
            </a:prstGeom>
            <a:ln w="381000">
              <a:solidFill>
                <a:srgbClr val="F784A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a:off x="3586250" y="1245799"/>
              <a:ext cx="6480000" cy="6480000"/>
            </a:xfrm>
            <a:prstGeom prst="arc">
              <a:avLst>
                <a:gd name="adj1" fmla="val 13814770"/>
                <a:gd name="adj2" fmla="val 1284488"/>
              </a:avLst>
            </a:prstGeom>
            <a:ln w="3810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 name="Oval 15"/>
          <p:cNvSpPr/>
          <p:nvPr userDrawn="1"/>
        </p:nvSpPr>
        <p:spPr>
          <a:xfrm>
            <a:off x="1608110" y="1405008"/>
            <a:ext cx="6133399" cy="4271893"/>
          </a:xfrm>
          <a:custGeom>
            <a:avLst/>
            <a:gdLst>
              <a:gd name="connsiteX0" fmla="*/ 1112520 w 2895600"/>
              <a:gd name="connsiteY0" fmla="*/ 0 h 1487173"/>
              <a:gd name="connsiteX1" fmla="*/ 1776897 w 2895600"/>
              <a:gd name="connsiteY1" fmla="*/ 523460 h 1487173"/>
              <a:gd name="connsiteX2" fmla="*/ 1981200 w 2895600"/>
              <a:gd name="connsiteY2" fmla="*/ 443446 h 1487173"/>
              <a:gd name="connsiteX3" fmla="*/ 2283615 w 2895600"/>
              <a:gd name="connsiteY3" fmla="*/ 724590 h 1487173"/>
              <a:gd name="connsiteX4" fmla="*/ 2461260 w 2895600"/>
              <a:gd name="connsiteY4" fmla="*/ 685800 h 1487173"/>
              <a:gd name="connsiteX5" fmla="*/ 2895600 w 2895600"/>
              <a:gd name="connsiteY5" fmla="*/ 1120140 h 1487173"/>
              <a:gd name="connsiteX6" fmla="*/ 2698117 w 2895600"/>
              <a:gd name="connsiteY6" fmla="*/ 1478280 h 1487173"/>
              <a:gd name="connsiteX7" fmla="*/ 2700675 w 2895600"/>
              <a:gd name="connsiteY7" fmla="*/ 1487173 h 1487173"/>
              <a:gd name="connsiteX8" fmla="*/ 64333 w 2895600"/>
              <a:gd name="connsiteY8" fmla="*/ 1478280 h 1487173"/>
              <a:gd name="connsiteX9" fmla="*/ 0 w 2895600"/>
              <a:gd name="connsiteY9" fmla="*/ 1257300 h 1487173"/>
              <a:gd name="connsiteX10" fmla="*/ 419100 w 2895600"/>
              <a:gd name="connsiteY10" fmla="*/ 838200 h 1487173"/>
              <a:gd name="connsiteX11" fmla="*/ 445895 w 2895600"/>
              <a:gd name="connsiteY11" fmla="*/ 840901 h 1487173"/>
              <a:gd name="connsiteX12" fmla="*/ 426720 w 2895600"/>
              <a:gd name="connsiteY12" fmla="*/ 685800 h 1487173"/>
              <a:gd name="connsiteX13" fmla="*/ 1112520 w 2895600"/>
              <a:gd name="connsiteY13" fmla="*/ 0 h 1487173"/>
              <a:gd name="connsiteX0" fmla="*/ 1112520 w 2895600"/>
              <a:gd name="connsiteY0" fmla="*/ 0 h 1656195"/>
              <a:gd name="connsiteX1" fmla="*/ 1776897 w 2895600"/>
              <a:gd name="connsiteY1" fmla="*/ 523460 h 1656195"/>
              <a:gd name="connsiteX2" fmla="*/ 1981200 w 2895600"/>
              <a:gd name="connsiteY2" fmla="*/ 443446 h 1656195"/>
              <a:gd name="connsiteX3" fmla="*/ 2283615 w 2895600"/>
              <a:gd name="connsiteY3" fmla="*/ 724590 h 1656195"/>
              <a:gd name="connsiteX4" fmla="*/ 2461260 w 2895600"/>
              <a:gd name="connsiteY4" fmla="*/ 685800 h 1656195"/>
              <a:gd name="connsiteX5" fmla="*/ 2895600 w 2895600"/>
              <a:gd name="connsiteY5" fmla="*/ 1120140 h 1656195"/>
              <a:gd name="connsiteX6" fmla="*/ 2698117 w 2895600"/>
              <a:gd name="connsiteY6" fmla="*/ 1478280 h 1656195"/>
              <a:gd name="connsiteX7" fmla="*/ 1980496 w 2895600"/>
              <a:gd name="connsiteY7" fmla="*/ 1656195 h 1656195"/>
              <a:gd name="connsiteX8" fmla="*/ 64333 w 2895600"/>
              <a:gd name="connsiteY8" fmla="*/ 1478280 h 1656195"/>
              <a:gd name="connsiteX9" fmla="*/ 0 w 2895600"/>
              <a:gd name="connsiteY9" fmla="*/ 1257300 h 1656195"/>
              <a:gd name="connsiteX10" fmla="*/ 419100 w 2895600"/>
              <a:gd name="connsiteY10" fmla="*/ 838200 h 1656195"/>
              <a:gd name="connsiteX11" fmla="*/ 445895 w 2895600"/>
              <a:gd name="connsiteY11" fmla="*/ 840901 h 1656195"/>
              <a:gd name="connsiteX12" fmla="*/ 426720 w 2895600"/>
              <a:gd name="connsiteY12" fmla="*/ 685800 h 1656195"/>
              <a:gd name="connsiteX13" fmla="*/ 1112520 w 2895600"/>
              <a:gd name="connsiteY13" fmla="*/ 0 h 1656195"/>
              <a:gd name="connsiteX0" fmla="*/ 1112520 w 2895600"/>
              <a:gd name="connsiteY0" fmla="*/ 0 h 1668502"/>
              <a:gd name="connsiteX1" fmla="*/ 1776897 w 2895600"/>
              <a:gd name="connsiteY1" fmla="*/ 523460 h 1668502"/>
              <a:gd name="connsiteX2" fmla="*/ 1981200 w 2895600"/>
              <a:gd name="connsiteY2" fmla="*/ 443446 h 1668502"/>
              <a:gd name="connsiteX3" fmla="*/ 2283615 w 2895600"/>
              <a:gd name="connsiteY3" fmla="*/ 724590 h 1668502"/>
              <a:gd name="connsiteX4" fmla="*/ 2461260 w 2895600"/>
              <a:gd name="connsiteY4" fmla="*/ 685800 h 1668502"/>
              <a:gd name="connsiteX5" fmla="*/ 2895600 w 2895600"/>
              <a:gd name="connsiteY5" fmla="*/ 1120140 h 1668502"/>
              <a:gd name="connsiteX6" fmla="*/ 2698117 w 2895600"/>
              <a:gd name="connsiteY6" fmla="*/ 1478280 h 1668502"/>
              <a:gd name="connsiteX7" fmla="*/ 1980496 w 2895600"/>
              <a:gd name="connsiteY7" fmla="*/ 1656195 h 1668502"/>
              <a:gd name="connsiteX8" fmla="*/ 64333 w 2895600"/>
              <a:gd name="connsiteY8" fmla="*/ 1478280 h 1668502"/>
              <a:gd name="connsiteX9" fmla="*/ 0 w 2895600"/>
              <a:gd name="connsiteY9" fmla="*/ 1257300 h 1668502"/>
              <a:gd name="connsiteX10" fmla="*/ 419100 w 2895600"/>
              <a:gd name="connsiteY10" fmla="*/ 838200 h 1668502"/>
              <a:gd name="connsiteX11" fmla="*/ 445895 w 2895600"/>
              <a:gd name="connsiteY11" fmla="*/ 840901 h 1668502"/>
              <a:gd name="connsiteX12" fmla="*/ 426720 w 2895600"/>
              <a:gd name="connsiteY12" fmla="*/ 685800 h 1668502"/>
              <a:gd name="connsiteX13" fmla="*/ 1112520 w 2895600"/>
              <a:gd name="connsiteY13" fmla="*/ 0 h 1668502"/>
              <a:gd name="connsiteX0" fmla="*/ 1112520 w 2895600"/>
              <a:gd name="connsiteY0" fmla="*/ 0 h 1687775"/>
              <a:gd name="connsiteX1" fmla="*/ 1776897 w 2895600"/>
              <a:gd name="connsiteY1" fmla="*/ 523460 h 1687775"/>
              <a:gd name="connsiteX2" fmla="*/ 1981200 w 2895600"/>
              <a:gd name="connsiteY2" fmla="*/ 443446 h 1687775"/>
              <a:gd name="connsiteX3" fmla="*/ 2283615 w 2895600"/>
              <a:gd name="connsiteY3" fmla="*/ 724590 h 1687775"/>
              <a:gd name="connsiteX4" fmla="*/ 2461260 w 2895600"/>
              <a:gd name="connsiteY4" fmla="*/ 685800 h 1687775"/>
              <a:gd name="connsiteX5" fmla="*/ 2895600 w 2895600"/>
              <a:gd name="connsiteY5" fmla="*/ 1120140 h 1687775"/>
              <a:gd name="connsiteX6" fmla="*/ 2698117 w 2895600"/>
              <a:gd name="connsiteY6" fmla="*/ 1478280 h 1687775"/>
              <a:gd name="connsiteX7" fmla="*/ 1980496 w 2895600"/>
              <a:gd name="connsiteY7" fmla="*/ 1656195 h 1687775"/>
              <a:gd name="connsiteX8" fmla="*/ 1965798 w 2895600"/>
              <a:gd name="connsiteY8" fmla="*/ 1670891 h 1687775"/>
              <a:gd name="connsiteX9" fmla="*/ 64333 w 2895600"/>
              <a:gd name="connsiteY9" fmla="*/ 1478280 h 1687775"/>
              <a:gd name="connsiteX10" fmla="*/ 0 w 2895600"/>
              <a:gd name="connsiteY10" fmla="*/ 1257300 h 1687775"/>
              <a:gd name="connsiteX11" fmla="*/ 419100 w 2895600"/>
              <a:gd name="connsiteY11" fmla="*/ 838200 h 1687775"/>
              <a:gd name="connsiteX12" fmla="*/ 445895 w 2895600"/>
              <a:gd name="connsiteY12" fmla="*/ 840901 h 1687775"/>
              <a:gd name="connsiteX13" fmla="*/ 426720 w 2895600"/>
              <a:gd name="connsiteY13" fmla="*/ 685800 h 1687775"/>
              <a:gd name="connsiteX14" fmla="*/ 1112520 w 2895600"/>
              <a:gd name="connsiteY14" fmla="*/ 0 h 1687775"/>
              <a:gd name="connsiteX0" fmla="*/ 1112520 w 2895600"/>
              <a:gd name="connsiteY0" fmla="*/ 0 h 1693144"/>
              <a:gd name="connsiteX1" fmla="*/ 1776897 w 2895600"/>
              <a:gd name="connsiteY1" fmla="*/ 523460 h 1693144"/>
              <a:gd name="connsiteX2" fmla="*/ 1981200 w 2895600"/>
              <a:gd name="connsiteY2" fmla="*/ 443446 h 1693144"/>
              <a:gd name="connsiteX3" fmla="*/ 2283615 w 2895600"/>
              <a:gd name="connsiteY3" fmla="*/ 724590 h 1693144"/>
              <a:gd name="connsiteX4" fmla="*/ 2461260 w 2895600"/>
              <a:gd name="connsiteY4" fmla="*/ 685800 h 1693144"/>
              <a:gd name="connsiteX5" fmla="*/ 2895600 w 2895600"/>
              <a:gd name="connsiteY5" fmla="*/ 1120140 h 1693144"/>
              <a:gd name="connsiteX6" fmla="*/ 2698117 w 2895600"/>
              <a:gd name="connsiteY6" fmla="*/ 1478280 h 1693144"/>
              <a:gd name="connsiteX7" fmla="*/ 1980496 w 2895600"/>
              <a:gd name="connsiteY7" fmla="*/ 1656195 h 1693144"/>
              <a:gd name="connsiteX8" fmla="*/ 863483 w 2895600"/>
              <a:gd name="connsiteY8" fmla="*/ 1678240 h 1693144"/>
              <a:gd name="connsiteX9" fmla="*/ 64333 w 2895600"/>
              <a:gd name="connsiteY9" fmla="*/ 1478280 h 1693144"/>
              <a:gd name="connsiteX10" fmla="*/ 0 w 2895600"/>
              <a:gd name="connsiteY10" fmla="*/ 1257300 h 1693144"/>
              <a:gd name="connsiteX11" fmla="*/ 419100 w 2895600"/>
              <a:gd name="connsiteY11" fmla="*/ 838200 h 1693144"/>
              <a:gd name="connsiteX12" fmla="*/ 445895 w 2895600"/>
              <a:gd name="connsiteY12" fmla="*/ 840901 h 1693144"/>
              <a:gd name="connsiteX13" fmla="*/ 426720 w 2895600"/>
              <a:gd name="connsiteY13" fmla="*/ 685800 h 1693144"/>
              <a:gd name="connsiteX14" fmla="*/ 1112520 w 2895600"/>
              <a:gd name="connsiteY14" fmla="*/ 0 h 1693144"/>
              <a:gd name="connsiteX0" fmla="*/ 1112520 w 2895600"/>
              <a:gd name="connsiteY0" fmla="*/ 0 h 1656322"/>
              <a:gd name="connsiteX1" fmla="*/ 1776897 w 2895600"/>
              <a:gd name="connsiteY1" fmla="*/ 523460 h 1656322"/>
              <a:gd name="connsiteX2" fmla="*/ 1981200 w 2895600"/>
              <a:gd name="connsiteY2" fmla="*/ 443446 h 1656322"/>
              <a:gd name="connsiteX3" fmla="*/ 2283615 w 2895600"/>
              <a:gd name="connsiteY3" fmla="*/ 724590 h 1656322"/>
              <a:gd name="connsiteX4" fmla="*/ 2461260 w 2895600"/>
              <a:gd name="connsiteY4" fmla="*/ 685800 h 1656322"/>
              <a:gd name="connsiteX5" fmla="*/ 2895600 w 2895600"/>
              <a:gd name="connsiteY5" fmla="*/ 1120140 h 1656322"/>
              <a:gd name="connsiteX6" fmla="*/ 2698117 w 2895600"/>
              <a:gd name="connsiteY6" fmla="*/ 1478280 h 1656322"/>
              <a:gd name="connsiteX7" fmla="*/ 1980496 w 2895600"/>
              <a:gd name="connsiteY7" fmla="*/ 1656195 h 1656322"/>
              <a:gd name="connsiteX8" fmla="*/ 951668 w 2895600"/>
              <a:gd name="connsiteY8" fmla="*/ 1450427 h 1656322"/>
              <a:gd name="connsiteX9" fmla="*/ 64333 w 2895600"/>
              <a:gd name="connsiteY9" fmla="*/ 1478280 h 1656322"/>
              <a:gd name="connsiteX10" fmla="*/ 0 w 2895600"/>
              <a:gd name="connsiteY10" fmla="*/ 1257300 h 1656322"/>
              <a:gd name="connsiteX11" fmla="*/ 419100 w 2895600"/>
              <a:gd name="connsiteY11" fmla="*/ 838200 h 1656322"/>
              <a:gd name="connsiteX12" fmla="*/ 445895 w 2895600"/>
              <a:gd name="connsiteY12" fmla="*/ 840901 h 1656322"/>
              <a:gd name="connsiteX13" fmla="*/ 426720 w 2895600"/>
              <a:gd name="connsiteY13" fmla="*/ 685800 h 1656322"/>
              <a:gd name="connsiteX14" fmla="*/ 1112520 w 2895600"/>
              <a:gd name="connsiteY14" fmla="*/ 0 h 1656322"/>
              <a:gd name="connsiteX0" fmla="*/ 1112520 w 2895600"/>
              <a:gd name="connsiteY0" fmla="*/ 0 h 1684771"/>
              <a:gd name="connsiteX1" fmla="*/ 1776897 w 2895600"/>
              <a:gd name="connsiteY1" fmla="*/ 523460 h 1684771"/>
              <a:gd name="connsiteX2" fmla="*/ 1981200 w 2895600"/>
              <a:gd name="connsiteY2" fmla="*/ 443446 h 1684771"/>
              <a:gd name="connsiteX3" fmla="*/ 2283615 w 2895600"/>
              <a:gd name="connsiteY3" fmla="*/ 724590 h 1684771"/>
              <a:gd name="connsiteX4" fmla="*/ 2461260 w 2895600"/>
              <a:gd name="connsiteY4" fmla="*/ 685800 h 1684771"/>
              <a:gd name="connsiteX5" fmla="*/ 2895600 w 2895600"/>
              <a:gd name="connsiteY5" fmla="*/ 1120140 h 1684771"/>
              <a:gd name="connsiteX6" fmla="*/ 2698117 w 2895600"/>
              <a:gd name="connsiteY6" fmla="*/ 1478280 h 1684771"/>
              <a:gd name="connsiteX7" fmla="*/ 1980496 w 2895600"/>
              <a:gd name="connsiteY7" fmla="*/ 1656195 h 1684771"/>
              <a:gd name="connsiteX8" fmla="*/ 1965798 w 2895600"/>
              <a:gd name="connsiteY8" fmla="*/ 1663542 h 1684771"/>
              <a:gd name="connsiteX9" fmla="*/ 951668 w 2895600"/>
              <a:gd name="connsiteY9" fmla="*/ 1450427 h 1684771"/>
              <a:gd name="connsiteX10" fmla="*/ 64333 w 2895600"/>
              <a:gd name="connsiteY10" fmla="*/ 1478280 h 1684771"/>
              <a:gd name="connsiteX11" fmla="*/ 0 w 2895600"/>
              <a:gd name="connsiteY11" fmla="*/ 1257300 h 1684771"/>
              <a:gd name="connsiteX12" fmla="*/ 419100 w 2895600"/>
              <a:gd name="connsiteY12" fmla="*/ 838200 h 1684771"/>
              <a:gd name="connsiteX13" fmla="*/ 445895 w 2895600"/>
              <a:gd name="connsiteY13" fmla="*/ 840901 h 1684771"/>
              <a:gd name="connsiteX14" fmla="*/ 426720 w 2895600"/>
              <a:gd name="connsiteY14" fmla="*/ 685800 h 1684771"/>
              <a:gd name="connsiteX15" fmla="*/ 1112520 w 2895600"/>
              <a:gd name="connsiteY15" fmla="*/ 0 h 1684771"/>
              <a:gd name="connsiteX0" fmla="*/ 1112520 w 2895600"/>
              <a:gd name="connsiteY0" fmla="*/ 0 h 1667103"/>
              <a:gd name="connsiteX1" fmla="*/ 1776897 w 2895600"/>
              <a:gd name="connsiteY1" fmla="*/ 523460 h 1667103"/>
              <a:gd name="connsiteX2" fmla="*/ 1981200 w 2895600"/>
              <a:gd name="connsiteY2" fmla="*/ 443446 h 1667103"/>
              <a:gd name="connsiteX3" fmla="*/ 2283615 w 2895600"/>
              <a:gd name="connsiteY3" fmla="*/ 724590 h 1667103"/>
              <a:gd name="connsiteX4" fmla="*/ 2461260 w 2895600"/>
              <a:gd name="connsiteY4" fmla="*/ 685800 h 1667103"/>
              <a:gd name="connsiteX5" fmla="*/ 2895600 w 2895600"/>
              <a:gd name="connsiteY5" fmla="*/ 1120140 h 1667103"/>
              <a:gd name="connsiteX6" fmla="*/ 2698117 w 2895600"/>
              <a:gd name="connsiteY6" fmla="*/ 1478280 h 1667103"/>
              <a:gd name="connsiteX7" fmla="*/ 2274446 w 2895600"/>
              <a:gd name="connsiteY7" fmla="*/ 1443080 h 1667103"/>
              <a:gd name="connsiteX8" fmla="*/ 1965798 w 2895600"/>
              <a:gd name="connsiteY8" fmla="*/ 1663542 h 1667103"/>
              <a:gd name="connsiteX9" fmla="*/ 951668 w 2895600"/>
              <a:gd name="connsiteY9" fmla="*/ 1450427 h 1667103"/>
              <a:gd name="connsiteX10" fmla="*/ 64333 w 2895600"/>
              <a:gd name="connsiteY10" fmla="*/ 1478280 h 1667103"/>
              <a:gd name="connsiteX11" fmla="*/ 0 w 2895600"/>
              <a:gd name="connsiteY11" fmla="*/ 1257300 h 1667103"/>
              <a:gd name="connsiteX12" fmla="*/ 419100 w 2895600"/>
              <a:gd name="connsiteY12" fmla="*/ 838200 h 1667103"/>
              <a:gd name="connsiteX13" fmla="*/ 445895 w 2895600"/>
              <a:gd name="connsiteY13" fmla="*/ 840901 h 1667103"/>
              <a:gd name="connsiteX14" fmla="*/ 426720 w 2895600"/>
              <a:gd name="connsiteY14" fmla="*/ 685800 h 1667103"/>
              <a:gd name="connsiteX15" fmla="*/ 1112520 w 2895600"/>
              <a:gd name="connsiteY15" fmla="*/ 0 h 1667103"/>
              <a:gd name="connsiteX0" fmla="*/ 1112520 w 2895600"/>
              <a:gd name="connsiteY0" fmla="*/ 0 h 1667103"/>
              <a:gd name="connsiteX1" fmla="*/ 1776897 w 2895600"/>
              <a:gd name="connsiteY1" fmla="*/ 523460 h 1667103"/>
              <a:gd name="connsiteX2" fmla="*/ 1981200 w 2895600"/>
              <a:gd name="connsiteY2" fmla="*/ 443446 h 1667103"/>
              <a:gd name="connsiteX3" fmla="*/ 2283615 w 2895600"/>
              <a:gd name="connsiteY3" fmla="*/ 724590 h 1667103"/>
              <a:gd name="connsiteX4" fmla="*/ 2461260 w 2895600"/>
              <a:gd name="connsiteY4" fmla="*/ 685800 h 1667103"/>
              <a:gd name="connsiteX5" fmla="*/ 2895600 w 2895600"/>
              <a:gd name="connsiteY5" fmla="*/ 1120140 h 1667103"/>
              <a:gd name="connsiteX6" fmla="*/ 2698117 w 2895600"/>
              <a:gd name="connsiteY6" fmla="*/ 1478280 h 1667103"/>
              <a:gd name="connsiteX7" fmla="*/ 2274446 w 2895600"/>
              <a:gd name="connsiteY7" fmla="*/ 1443080 h 1667103"/>
              <a:gd name="connsiteX8" fmla="*/ 1965798 w 2895600"/>
              <a:gd name="connsiteY8" fmla="*/ 1663542 h 1667103"/>
              <a:gd name="connsiteX9" fmla="*/ 951668 w 2895600"/>
              <a:gd name="connsiteY9" fmla="*/ 1450427 h 1667103"/>
              <a:gd name="connsiteX10" fmla="*/ 951669 w 2895600"/>
              <a:gd name="connsiteY10" fmla="*/ 1465124 h 1667103"/>
              <a:gd name="connsiteX11" fmla="*/ 64333 w 2895600"/>
              <a:gd name="connsiteY11" fmla="*/ 1478280 h 1667103"/>
              <a:gd name="connsiteX12" fmla="*/ 0 w 2895600"/>
              <a:gd name="connsiteY12" fmla="*/ 1257300 h 1667103"/>
              <a:gd name="connsiteX13" fmla="*/ 419100 w 2895600"/>
              <a:gd name="connsiteY13" fmla="*/ 838200 h 1667103"/>
              <a:gd name="connsiteX14" fmla="*/ 445895 w 2895600"/>
              <a:gd name="connsiteY14" fmla="*/ 840901 h 1667103"/>
              <a:gd name="connsiteX15" fmla="*/ 426720 w 2895600"/>
              <a:gd name="connsiteY15" fmla="*/ 685800 h 1667103"/>
              <a:gd name="connsiteX16" fmla="*/ 1112520 w 2895600"/>
              <a:gd name="connsiteY16" fmla="*/ 0 h 1667103"/>
              <a:gd name="connsiteX0" fmla="*/ 1112520 w 2895600"/>
              <a:gd name="connsiteY0" fmla="*/ 0 h 1836772"/>
              <a:gd name="connsiteX1" fmla="*/ 1776897 w 2895600"/>
              <a:gd name="connsiteY1" fmla="*/ 523460 h 1836772"/>
              <a:gd name="connsiteX2" fmla="*/ 1981200 w 2895600"/>
              <a:gd name="connsiteY2" fmla="*/ 443446 h 1836772"/>
              <a:gd name="connsiteX3" fmla="*/ 2283615 w 2895600"/>
              <a:gd name="connsiteY3" fmla="*/ 724590 h 1836772"/>
              <a:gd name="connsiteX4" fmla="*/ 2461260 w 2895600"/>
              <a:gd name="connsiteY4" fmla="*/ 685800 h 1836772"/>
              <a:gd name="connsiteX5" fmla="*/ 2895600 w 2895600"/>
              <a:gd name="connsiteY5" fmla="*/ 1120140 h 1836772"/>
              <a:gd name="connsiteX6" fmla="*/ 2698117 w 2895600"/>
              <a:gd name="connsiteY6" fmla="*/ 1478280 h 1836772"/>
              <a:gd name="connsiteX7" fmla="*/ 2274446 w 2895600"/>
              <a:gd name="connsiteY7" fmla="*/ 1443080 h 1836772"/>
              <a:gd name="connsiteX8" fmla="*/ 1965798 w 2895600"/>
              <a:gd name="connsiteY8" fmla="*/ 1663542 h 1836772"/>
              <a:gd name="connsiteX9" fmla="*/ 1326456 w 2895600"/>
              <a:gd name="connsiteY9" fmla="*/ 1832564 h 1836772"/>
              <a:gd name="connsiteX10" fmla="*/ 951668 w 2895600"/>
              <a:gd name="connsiteY10" fmla="*/ 1450427 h 1836772"/>
              <a:gd name="connsiteX11" fmla="*/ 951669 w 2895600"/>
              <a:gd name="connsiteY11" fmla="*/ 1465124 h 1836772"/>
              <a:gd name="connsiteX12" fmla="*/ 64333 w 2895600"/>
              <a:gd name="connsiteY12" fmla="*/ 1478280 h 1836772"/>
              <a:gd name="connsiteX13" fmla="*/ 0 w 2895600"/>
              <a:gd name="connsiteY13" fmla="*/ 1257300 h 1836772"/>
              <a:gd name="connsiteX14" fmla="*/ 419100 w 2895600"/>
              <a:gd name="connsiteY14" fmla="*/ 838200 h 1836772"/>
              <a:gd name="connsiteX15" fmla="*/ 445895 w 2895600"/>
              <a:gd name="connsiteY15" fmla="*/ 840901 h 1836772"/>
              <a:gd name="connsiteX16" fmla="*/ 426720 w 2895600"/>
              <a:gd name="connsiteY16" fmla="*/ 685800 h 1836772"/>
              <a:gd name="connsiteX17" fmla="*/ 1112520 w 2895600"/>
              <a:gd name="connsiteY17" fmla="*/ 0 h 1836772"/>
              <a:gd name="connsiteX0" fmla="*/ 1112520 w 2895600"/>
              <a:gd name="connsiteY0" fmla="*/ 0 h 1836772"/>
              <a:gd name="connsiteX1" fmla="*/ 1776897 w 2895600"/>
              <a:gd name="connsiteY1" fmla="*/ 523460 h 1836772"/>
              <a:gd name="connsiteX2" fmla="*/ 1981200 w 2895600"/>
              <a:gd name="connsiteY2" fmla="*/ 443446 h 1836772"/>
              <a:gd name="connsiteX3" fmla="*/ 2283615 w 2895600"/>
              <a:gd name="connsiteY3" fmla="*/ 724590 h 1836772"/>
              <a:gd name="connsiteX4" fmla="*/ 2461260 w 2895600"/>
              <a:gd name="connsiteY4" fmla="*/ 685800 h 1836772"/>
              <a:gd name="connsiteX5" fmla="*/ 2895600 w 2895600"/>
              <a:gd name="connsiteY5" fmla="*/ 1120140 h 1836772"/>
              <a:gd name="connsiteX6" fmla="*/ 2698117 w 2895600"/>
              <a:gd name="connsiteY6" fmla="*/ 1478280 h 1836772"/>
              <a:gd name="connsiteX7" fmla="*/ 2274446 w 2895600"/>
              <a:gd name="connsiteY7" fmla="*/ 1443080 h 1836772"/>
              <a:gd name="connsiteX8" fmla="*/ 1965798 w 2895600"/>
              <a:gd name="connsiteY8" fmla="*/ 1663542 h 1836772"/>
              <a:gd name="connsiteX9" fmla="*/ 1326456 w 2895600"/>
              <a:gd name="connsiteY9" fmla="*/ 1832564 h 1836772"/>
              <a:gd name="connsiteX10" fmla="*/ 951668 w 2895600"/>
              <a:gd name="connsiteY10" fmla="*/ 1450427 h 1836772"/>
              <a:gd name="connsiteX11" fmla="*/ 738555 w 2895600"/>
              <a:gd name="connsiteY11" fmla="*/ 1450427 h 1836772"/>
              <a:gd name="connsiteX12" fmla="*/ 64333 w 2895600"/>
              <a:gd name="connsiteY12" fmla="*/ 1478280 h 1836772"/>
              <a:gd name="connsiteX13" fmla="*/ 0 w 2895600"/>
              <a:gd name="connsiteY13" fmla="*/ 1257300 h 1836772"/>
              <a:gd name="connsiteX14" fmla="*/ 419100 w 2895600"/>
              <a:gd name="connsiteY14" fmla="*/ 838200 h 1836772"/>
              <a:gd name="connsiteX15" fmla="*/ 445895 w 2895600"/>
              <a:gd name="connsiteY15" fmla="*/ 840901 h 1836772"/>
              <a:gd name="connsiteX16" fmla="*/ 426720 w 2895600"/>
              <a:gd name="connsiteY16" fmla="*/ 685800 h 1836772"/>
              <a:gd name="connsiteX17" fmla="*/ 1112520 w 2895600"/>
              <a:gd name="connsiteY17" fmla="*/ 0 h 1836772"/>
              <a:gd name="connsiteX0" fmla="*/ 1112520 w 2895600"/>
              <a:gd name="connsiteY0" fmla="*/ 0 h 2133864"/>
              <a:gd name="connsiteX1" fmla="*/ 1776897 w 2895600"/>
              <a:gd name="connsiteY1" fmla="*/ 523460 h 2133864"/>
              <a:gd name="connsiteX2" fmla="*/ 1981200 w 2895600"/>
              <a:gd name="connsiteY2" fmla="*/ 443446 h 2133864"/>
              <a:gd name="connsiteX3" fmla="*/ 2283615 w 2895600"/>
              <a:gd name="connsiteY3" fmla="*/ 724590 h 2133864"/>
              <a:gd name="connsiteX4" fmla="*/ 2461260 w 2895600"/>
              <a:gd name="connsiteY4" fmla="*/ 685800 h 2133864"/>
              <a:gd name="connsiteX5" fmla="*/ 2895600 w 2895600"/>
              <a:gd name="connsiteY5" fmla="*/ 1120140 h 2133864"/>
              <a:gd name="connsiteX6" fmla="*/ 2698117 w 2895600"/>
              <a:gd name="connsiteY6" fmla="*/ 1478280 h 2133864"/>
              <a:gd name="connsiteX7" fmla="*/ 2274446 w 2895600"/>
              <a:gd name="connsiteY7" fmla="*/ 1443080 h 2133864"/>
              <a:gd name="connsiteX8" fmla="*/ 1965798 w 2895600"/>
              <a:gd name="connsiteY8" fmla="*/ 1663542 h 2133864"/>
              <a:gd name="connsiteX9" fmla="*/ 1326456 w 2895600"/>
              <a:gd name="connsiteY9" fmla="*/ 1832564 h 2133864"/>
              <a:gd name="connsiteX10" fmla="*/ 885529 w 2895600"/>
              <a:gd name="connsiteY10" fmla="*/ 2133864 h 2133864"/>
              <a:gd name="connsiteX11" fmla="*/ 738555 w 2895600"/>
              <a:gd name="connsiteY11" fmla="*/ 1450427 h 2133864"/>
              <a:gd name="connsiteX12" fmla="*/ 64333 w 2895600"/>
              <a:gd name="connsiteY12" fmla="*/ 1478280 h 2133864"/>
              <a:gd name="connsiteX13" fmla="*/ 0 w 2895600"/>
              <a:gd name="connsiteY13" fmla="*/ 1257300 h 2133864"/>
              <a:gd name="connsiteX14" fmla="*/ 419100 w 2895600"/>
              <a:gd name="connsiteY14" fmla="*/ 838200 h 2133864"/>
              <a:gd name="connsiteX15" fmla="*/ 445895 w 2895600"/>
              <a:gd name="connsiteY15" fmla="*/ 840901 h 2133864"/>
              <a:gd name="connsiteX16" fmla="*/ 426720 w 2895600"/>
              <a:gd name="connsiteY16" fmla="*/ 685800 h 2133864"/>
              <a:gd name="connsiteX17" fmla="*/ 1112520 w 2895600"/>
              <a:gd name="connsiteY17" fmla="*/ 0 h 2133864"/>
              <a:gd name="connsiteX0" fmla="*/ 1112520 w 2895600"/>
              <a:gd name="connsiteY0" fmla="*/ 0 h 2133864"/>
              <a:gd name="connsiteX1" fmla="*/ 1776897 w 2895600"/>
              <a:gd name="connsiteY1" fmla="*/ 523460 h 2133864"/>
              <a:gd name="connsiteX2" fmla="*/ 1981200 w 2895600"/>
              <a:gd name="connsiteY2" fmla="*/ 443446 h 2133864"/>
              <a:gd name="connsiteX3" fmla="*/ 2283615 w 2895600"/>
              <a:gd name="connsiteY3" fmla="*/ 724590 h 2133864"/>
              <a:gd name="connsiteX4" fmla="*/ 2461260 w 2895600"/>
              <a:gd name="connsiteY4" fmla="*/ 685800 h 2133864"/>
              <a:gd name="connsiteX5" fmla="*/ 2895600 w 2895600"/>
              <a:gd name="connsiteY5" fmla="*/ 1120140 h 2133864"/>
              <a:gd name="connsiteX6" fmla="*/ 2698117 w 2895600"/>
              <a:gd name="connsiteY6" fmla="*/ 1478280 h 2133864"/>
              <a:gd name="connsiteX7" fmla="*/ 2274446 w 2895600"/>
              <a:gd name="connsiteY7" fmla="*/ 1443080 h 2133864"/>
              <a:gd name="connsiteX8" fmla="*/ 1965798 w 2895600"/>
              <a:gd name="connsiteY8" fmla="*/ 1663542 h 2133864"/>
              <a:gd name="connsiteX9" fmla="*/ 1326456 w 2895600"/>
              <a:gd name="connsiteY9" fmla="*/ 1832564 h 2133864"/>
              <a:gd name="connsiteX10" fmla="*/ 885529 w 2895600"/>
              <a:gd name="connsiteY10" fmla="*/ 2133864 h 2133864"/>
              <a:gd name="connsiteX11" fmla="*/ 473999 w 2895600"/>
              <a:gd name="connsiteY11" fmla="*/ 1729681 h 2133864"/>
              <a:gd name="connsiteX12" fmla="*/ 64333 w 2895600"/>
              <a:gd name="connsiteY12" fmla="*/ 1478280 h 2133864"/>
              <a:gd name="connsiteX13" fmla="*/ 0 w 2895600"/>
              <a:gd name="connsiteY13" fmla="*/ 1257300 h 2133864"/>
              <a:gd name="connsiteX14" fmla="*/ 419100 w 2895600"/>
              <a:gd name="connsiteY14" fmla="*/ 838200 h 2133864"/>
              <a:gd name="connsiteX15" fmla="*/ 445895 w 2895600"/>
              <a:gd name="connsiteY15" fmla="*/ 840901 h 2133864"/>
              <a:gd name="connsiteX16" fmla="*/ 426720 w 2895600"/>
              <a:gd name="connsiteY16" fmla="*/ 685800 h 2133864"/>
              <a:gd name="connsiteX17" fmla="*/ 1112520 w 2895600"/>
              <a:gd name="connsiteY17" fmla="*/ 0 h 2133864"/>
              <a:gd name="connsiteX0" fmla="*/ 1112520 w 2895600"/>
              <a:gd name="connsiteY0" fmla="*/ 0 h 1928098"/>
              <a:gd name="connsiteX1" fmla="*/ 1776897 w 2895600"/>
              <a:gd name="connsiteY1" fmla="*/ 523460 h 1928098"/>
              <a:gd name="connsiteX2" fmla="*/ 1981200 w 2895600"/>
              <a:gd name="connsiteY2" fmla="*/ 443446 h 1928098"/>
              <a:gd name="connsiteX3" fmla="*/ 2283615 w 2895600"/>
              <a:gd name="connsiteY3" fmla="*/ 724590 h 1928098"/>
              <a:gd name="connsiteX4" fmla="*/ 2461260 w 2895600"/>
              <a:gd name="connsiteY4" fmla="*/ 685800 h 1928098"/>
              <a:gd name="connsiteX5" fmla="*/ 2895600 w 2895600"/>
              <a:gd name="connsiteY5" fmla="*/ 1120140 h 1928098"/>
              <a:gd name="connsiteX6" fmla="*/ 2698117 w 2895600"/>
              <a:gd name="connsiteY6" fmla="*/ 1478280 h 1928098"/>
              <a:gd name="connsiteX7" fmla="*/ 2274446 w 2895600"/>
              <a:gd name="connsiteY7" fmla="*/ 1443080 h 1928098"/>
              <a:gd name="connsiteX8" fmla="*/ 1965798 w 2895600"/>
              <a:gd name="connsiteY8" fmla="*/ 1663542 h 1928098"/>
              <a:gd name="connsiteX9" fmla="*/ 1326456 w 2895600"/>
              <a:gd name="connsiteY9" fmla="*/ 1832564 h 1928098"/>
              <a:gd name="connsiteX10" fmla="*/ 878180 w 2895600"/>
              <a:gd name="connsiteY10" fmla="*/ 1928098 h 1928098"/>
              <a:gd name="connsiteX11" fmla="*/ 473999 w 2895600"/>
              <a:gd name="connsiteY11" fmla="*/ 1729681 h 1928098"/>
              <a:gd name="connsiteX12" fmla="*/ 64333 w 2895600"/>
              <a:gd name="connsiteY12" fmla="*/ 1478280 h 1928098"/>
              <a:gd name="connsiteX13" fmla="*/ 0 w 2895600"/>
              <a:gd name="connsiteY13" fmla="*/ 1257300 h 1928098"/>
              <a:gd name="connsiteX14" fmla="*/ 419100 w 2895600"/>
              <a:gd name="connsiteY14" fmla="*/ 838200 h 1928098"/>
              <a:gd name="connsiteX15" fmla="*/ 445895 w 2895600"/>
              <a:gd name="connsiteY15" fmla="*/ 840901 h 1928098"/>
              <a:gd name="connsiteX16" fmla="*/ 426720 w 2895600"/>
              <a:gd name="connsiteY16" fmla="*/ 685800 h 1928098"/>
              <a:gd name="connsiteX17" fmla="*/ 1112520 w 2895600"/>
              <a:gd name="connsiteY17" fmla="*/ 0 h 1928098"/>
              <a:gd name="connsiteX0" fmla="*/ 1112520 w 2895600"/>
              <a:gd name="connsiteY0" fmla="*/ 0 h 1932344"/>
              <a:gd name="connsiteX1" fmla="*/ 1776897 w 2895600"/>
              <a:gd name="connsiteY1" fmla="*/ 523460 h 1932344"/>
              <a:gd name="connsiteX2" fmla="*/ 1981200 w 2895600"/>
              <a:gd name="connsiteY2" fmla="*/ 443446 h 1932344"/>
              <a:gd name="connsiteX3" fmla="*/ 2283615 w 2895600"/>
              <a:gd name="connsiteY3" fmla="*/ 724590 h 1932344"/>
              <a:gd name="connsiteX4" fmla="*/ 2461260 w 2895600"/>
              <a:gd name="connsiteY4" fmla="*/ 685800 h 1932344"/>
              <a:gd name="connsiteX5" fmla="*/ 2895600 w 2895600"/>
              <a:gd name="connsiteY5" fmla="*/ 1120140 h 1932344"/>
              <a:gd name="connsiteX6" fmla="*/ 2698117 w 2895600"/>
              <a:gd name="connsiteY6" fmla="*/ 1478280 h 1932344"/>
              <a:gd name="connsiteX7" fmla="*/ 2274446 w 2895600"/>
              <a:gd name="connsiteY7" fmla="*/ 1443080 h 1932344"/>
              <a:gd name="connsiteX8" fmla="*/ 1965798 w 2895600"/>
              <a:gd name="connsiteY8" fmla="*/ 1663542 h 1932344"/>
              <a:gd name="connsiteX9" fmla="*/ 1326456 w 2895600"/>
              <a:gd name="connsiteY9" fmla="*/ 1832564 h 1932344"/>
              <a:gd name="connsiteX10" fmla="*/ 878180 w 2895600"/>
              <a:gd name="connsiteY10" fmla="*/ 1928098 h 1932344"/>
              <a:gd name="connsiteX11" fmla="*/ 473999 w 2895600"/>
              <a:gd name="connsiteY11" fmla="*/ 1729681 h 1932344"/>
              <a:gd name="connsiteX12" fmla="*/ 64333 w 2895600"/>
              <a:gd name="connsiteY12" fmla="*/ 1478280 h 1932344"/>
              <a:gd name="connsiteX13" fmla="*/ 0 w 2895600"/>
              <a:gd name="connsiteY13" fmla="*/ 1257300 h 1932344"/>
              <a:gd name="connsiteX14" fmla="*/ 419100 w 2895600"/>
              <a:gd name="connsiteY14" fmla="*/ 838200 h 1932344"/>
              <a:gd name="connsiteX15" fmla="*/ 445895 w 2895600"/>
              <a:gd name="connsiteY15" fmla="*/ 840901 h 1932344"/>
              <a:gd name="connsiteX16" fmla="*/ 426720 w 2895600"/>
              <a:gd name="connsiteY16" fmla="*/ 685800 h 1932344"/>
              <a:gd name="connsiteX17" fmla="*/ 1112520 w 2895600"/>
              <a:gd name="connsiteY17" fmla="*/ 0 h 1932344"/>
              <a:gd name="connsiteX0" fmla="*/ 1112520 w 2895600"/>
              <a:gd name="connsiteY0" fmla="*/ 0 h 1932344"/>
              <a:gd name="connsiteX1" fmla="*/ 1776897 w 2895600"/>
              <a:gd name="connsiteY1" fmla="*/ 523460 h 1932344"/>
              <a:gd name="connsiteX2" fmla="*/ 1981200 w 2895600"/>
              <a:gd name="connsiteY2" fmla="*/ 443446 h 1932344"/>
              <a:gd name="connsiteX3" fmla="*/ 2283615 w 2895600"/>
              <a:gd name="connsiteY3" fmla="*/ 724590 h 1932344"/>
              <a:gd name="connsiteX4" fmla="*/ 2461260 w 2895600"/>
              <a:gd name="connsiteY4" fmla="*/ 685800 h 1932344"/>
              <a:gd name="connsiteX5" fmla="*/ 2895600 w 2895600"/>
              <a:gd name="connsiteY5" fmla="*/ 1120140 h 1932344"/>
              <a:gd name="connsiteX6" fmla="*/ 2698117 w 2895600"/>
              <a:gd name="connsiteY6" fmla="*/ 1478280 h 1932344"/>
              <a:gd name="connsiteX7" fmla="*/ 2274446 w 2895600"/>
              <a:gd name="connsiteY7" fmla="*/ 1443080 h 1932344"/>
              <a:gd name="connsiteX8" fmla="*/ 1980496 w 2895600"/>
              <a:gd name="connsiteY8" fmla="*/ 1854611 h 1932344"/>
              <a:gd name="connsiteX9" fmla="*/ 1326456 w 2895600"/>
              <a:gd name="connsiteY9" fmla="*/ 1832564 h 1932344"/>
              <a:gd name="connsiteX10" fmla="*/ 878180 w 2895600"/>
              <a:gd name="connsiteY10" fmla="*/ 1928098 h 1932344"/>
              <a:gd name="connsiteX11" fmla="*/ 473999 w 2895600"/>
              <a:gd name="connsiteY11" fmla="*/ 1729681 h 1932344"/>
              <a:gd name="connsiteX12" fmla="*/ 64333 w 2895600"/>
              <a:gd name="connsiteY12" fmla="*/ 1478280 h 1932344"/>
              <a:gd name="connsiteX13" fmla="*/ 0 w 2895600"/>
              <a:gd name="connsiteY13" fmla="*/ 1257300 h 1932344"/>
              <a:gd name="connsiteX14" fmla="*/ 419100 w 2895600"/>
              <a:gd name="connsiteY14" fmla="*/ 838200 h 1932344"/>
              <a:gd name="connsiteX15" fmla="*/ 445895 w 2895600"/>
              <a:gd name="connsiteY15" fmla="*/ 840901 h 1932344"/>
              <a:gd name="connsiteX16" fmla="*/ 426720 w 2895600"/>
              <a:gd name="connsiteY16" fmla="*/ 685800 h 1932344"/>
              <a:gd name="connsiteX17" fmla="*/ 1112520 w 2895600"/>
              <a:gd name="connsiteY17" fmla="*/ 0 h 1932344"/>
              <a:gd name="connsiteX0" fmla="*/ 1112520 w 2895600"/>
              <a:gd name="connsiteY0" fmla="*/ 0 h 1928394"/>
              <a:gd name="connsiteX1" fmla="*/ 1776897 w 2895600"/>
              <a:gd name="connsiteY1" fmla="*/ 523460 h 1928394"/>
              <a:gd name="connsiteX2" fmla="*/ 1981200 w 2895600"/>
              <a:gd name="connsiteY2" fmla="*/ 443446 h 1928394"/>
              <a:gd name="connsiteX3" fmla="*/ 2283615 w 2895600"/>
              <a:gd name="connsiteY3" fmla="*/ 724590 h 1928394"/>
              <a:gd name="connsiteX4" fmla="*/ 2461260 w 2895600"/>
              <a:gd name="connsiteY4" fmla="*/ 685800 h 1928394"/>
              <a:gd name="connsiteX5" fmla="*/ 2895600 w 2895600"/>
              <a:gd name="connsiteY5" fmla="*/ 1120140 h 1928394"/>
              <a:gd name="connsiteX6" fmla="*/ 2698117 w 2895600"/>
              <a:gd name="connsiteY6" fmla="*/ 1478280 h 1928394"/>
              <a:gd name="connsiteX7" fmla="*/ 2274446 w 2895600"/>
              <a:gd name="connsiteY7" fmla="*/ 1443080 h 1928394"/>
              <a:gd name="connsiteX8" fmla="*/ 1980496 w 2895600"/>
              <a:gd name="connsiteY8" fmla="*/ 1854611 h 1928394"/>
              <a:gd name="connsiteX9" fmla="*/ 1458734 w 2895600"/>
              <a:gd name="connsiteY9" fmla="*/ 1685588 h 1928394"/>
              <a:gd name="connsiteX10" fmla="*/ 878180 w 2895600"/>
              <a:gd name="connsiteY10" fmla="*/ 1928098 h 1928394"/>
              <a:gd name="connsiteX11" fmla="*/ 473999 w 2895600"/>
              <a:gd name="connsiteY11" fmla="*/ 1729681 h 1928394"/>
              <a:gd name="connsiteX12" fmla="*/ 64333 w 2895600"/>
              <a:gd name="connsiteY12" fmla="*/ 1478280 h 1928394"/>
              <a:gd name="connsiteX13" fmla="*/ 0 w 2895600"/>
              <a:gd name="connsiteY13" fmla="*/ 1257300 h 1928394"/>
              <a:gd name="connsiteX14" fmla="*/ 419100 w 2895600"/>
              <a:gd name="connsiteY14" fmla="*/ 838200 h 1928394"/>
              <a:gd name="connsiteX15" fmla="*/ 445895 w 2895600"/>
              <a:gd name="connsiteY15" fmla="*/ 840901 h 1928394"/>
              <a:gd name="connsiteX16" fmla="*/ 426720 w 2895600"/>
              <a:gd name="connsiteY16" fmla="*/ 685800 h 1928394"/>
              <a:gd name="connsiteX17" fmla="*/ 1112520 w 2895600"/>
              <a:gd name="connsiteY17" fmla="*/ 0 h 1928394"/>
              <a:gd name="connsiteX0" fmla="*/ 1112520 w 2895600"/>
              <a:gd name="connsiteY0" fmla="*/ 0 h 2016464"/>
              <a:gd name="connsiteX1" fmla="*/ 1776897 w 2895600"/>
              <a:gd name="connsiteY1" fmla="*/ 523460 h 2016464"/>
              <a:gd name="connsiteX2" fmla="*/ 1981200 w 2895600"/>
              <a:gd name="connsiteY2" fmla="*/ 443446 h 2016464"/>
              <a:gd name="connsiteX3" fmla="*/ 2283615 w 2895600"/>
              <a:gd name="connsiteY3" fmla="*/ 724590 h 2016464"/>
              <a:gd name="connsiteX4" fmla="*/ 2461260 w 2895600"/>
              <a:gd name="connsiteY4" fmla="*/ 685800 h 2016464"/>
              <a:gd name="connsiteX5" fmla="*/ 2895600 w 2895600"/>
              <a:gd name="connsiteY5" fmla="*/ 1120140 h 2016464"/>
              <a:gd name="connsiteX6" fmla="*/ 2698117 w 2895600"/>
              <a:gd name="connsiteY6" fmla="*/ 1478280 h 2016464"/>
              <a:gd name="connsiteX7" fmla="*/ 2274446 w 2895600"/>
              <a:gd name="connsiteY7" fmla="*/ 1443080 h 2016464"/>
              <a:gd name="connsiteX8" fmla="*/ 1980496 w 2895600"/>
              <a:gd name="connsiteY8" fmla="*/ 1854611 h 2016464"/>
              <a:gd name="connsiteX9" fmla="*/ 1458734 w 2895600"/>
              <a:gd name="connsiteY9" fmla="*/ 1685588 h 2016464"/>
              <a:gd name="connsiteX10" fmla="*/ 878180 w 2895600"/>
              <a:gd name="connsiteY10" fmla="*/ 2016284 h 2016464"/>
              <a:gd name="connsiteX11" fmla="*/ 473999 w 2895600"/>
              <a:gd name="connsiteY11" fmla="*/ 1729681 h 2016464"/>
              <a:gd name="connsiteX12" fmla="*/ 64333 w 2895600"/>
              <a:gd name="connsiteY12" fmla="*/ 1478280 h 2016464"/>
              <a:gd name="connsiteX13" fmla="*/ 0 w 2895600"/>
              <a:gd name="connsiteY13" fmla="*/ 1257300 h 2016464"/>
              <a:gd name="connsiteX14" fmla="*/ 419100 w 2895600"/>
              <a:gd name="connsiteY14" fmla="*/ 838200 h 2016464"/>
              <a:gd name="connsiteX15" fmla="*/ 445895 w 2895600"/>
              <a:gd name="connsiteY15" fmla="*/ 840901 h 2016464"/>
              <a:gd name="connsiteX16" fmla="*/ 426720 w 2895600"/>
              <a:gd name="connsiteY16" fmla="*/ 685800 h 2016464"/>
              <a:gd name="connsiteX17" fmla="*/ 1112520 w 2895600"/>
              <a:gd name="connsiteY17" fmla="*/ 0 h 2016464"/>
              <a:gd name="connsiteX0" fmla="*/ 1112520 w 2895600"/>
              <a:gd name="connsiteY0" fmla="*/ 0 h 2016782"/>
              <a:gd name="connsiteX1" fmla="*/ 1776897 w 2895600"/>
              <a:gd name="connsiteY1" fmla="*/ 523460 h 2016782"/>
              <a:gd name="connsiteX2" fmla="*/ 1981200 w 2895600"/>
              <a:gd name="connsiteY2" fmla="*/ 443446 h 2016782"/>
              <a:gd name="connsiteX3" fmla="*/ 2283615 w 2895600"/>
              <a:gd name="connsiteY3" fmla="*/ 724590 h 2016782"/>
              <a:gd name="connsiteX4" fmla="*/ 2461260 w 2895600"/>
              <a:gd name="connsiteY4" fmla="*/ 685800 h 2016782"/>
              <a:gd name="connsiteX5" fmla="*/ 2895600 w 2895600"/>
              <a:gd name="connsiteY5" fmla="*/ 1120140 h 2016782"/>
              <a:gd name="connsiteX6" fmla="*/ 2698117 w 2895600"/>
              <a:gd name="connsiteY6" fmla="*/ 1478280 h 2016782"/>
              <a:gd name="connsiteX7" fmla="*/ 2274446 w 2895600"/>
              <a:gd name="connsiteY7" fmla="*/ 1443080 h 2016782"/>
              <a:gd name="connsiteX8" fmla="*/ 1980496 w 2895600"/>
              <a:gd name="connsiteY8" fmla="*/ 1854611 h 2016782"/>
              <a:gd name="connsiteX9" fmla="*/ 1458734 w 2895600"/>
              <a:gd name="connsiteY9" fmla="*/ 1685588 h 2016782"/>
              <a:gd name="connsiteX10" fmla="*/ 878180 w 2895600"/>
              <a:gd name="connsiteY10" fmla="*/ 2016284 h 2016782"/>
              <a:gd name="connsiteX11" fmla="*/ 620974 w 2895600"/>
              <a:gd name="connsiteY11" fmla="*/ 1604752 h 2016782"/>
              <a:gd name="connsiteX12" fmla="*/ 64333 w 2895600"/>
              <a:gd name="connsiteY12" fmla="*/ 1478280 h 2016782"/>
              <a:gd name="connsiteX13" fmla="*/ 0 w 2895600"/>
              <a:gd name="connsiteY13" fmla="*/ 1257300 h 2016782"/>
              <a:gd name="connsiteX14" fmla="*/ 419100 w 2895600"/>
              <a:gd name="connsiteY14" fmla="*/ 838200 h 2016782"/>
              <a:gd name="connsiteX15" fmla="*/ 445895 w 2895600"/>
              <a:gd name="connsiteY15" fmla="*/ 840901 h 2016782"/>
              <a:gd name="connsiteX16" fmla="*/ 426720 w 2895600"/>
              <a:gd name="connsiteY16" fmla="*/ 685800 h 2016782"/>
              <a:gd name="connsiteX17" fmla="*/ 1112520 w 2895600"/>
              <a:gd name="connsiteY17" fmla="*/ 0 h 201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95600" h="2016782">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cubicBezTo>
                  <a:pt x="2458910" y="1537585"/>
                  <a:pt x="2394049" y="1380358"/>
                  <a:pt x="2274446" y="1443080"/>
                </a:cubicBezTo>
                <a:cubicBezTo>
                  <a:pt x="2154843" y="1505802"/>
                  <a:pt x="2151967" y="1888906"/>
                  <a:pt x="1980496" y="1854611"/>
                </a:cubicBezTo>
                <a:cubicBezTo>
                  <a:pt x="1772281" y="1858285"/>
                  <a:pt x="1627756" y="1721107"/>
                  <a:pt x="1458734" y="1685588"/>
                </a:cubicBezTo>
                <a:cubicBezTo>
                  <a:pt x="1265216" y="1766425"/>
                  <a:pt x="1017807" y="2029757"/>
                  <a:pt x="878180" y="2016284"/>
                </a:cubicBezTo>
                <a:cubicBezTo>
                  <a:pt x="738553" y="2002811"/>
                  <a:pt x="756615" y="1679722"/>
                  <a:pt x="620974" y="1604752"/>
                </a:cubicBezTo>
                <a:cubicBezTo>
                  <a:pt x="473085" y="1609394"/>
                  <a:pt x="222944" y="1512917"/>
                  <a:pt x="64333" y="1478280"/>
                </a:cubicBez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
        <p:nvSpPr>
          <p:cNvPr id="12" name="Oval 15"/>
          <p:cNvSpPr/>
          <p:nvPr userDrawn="1"/>
        </p:nvSpPr>
        <p:spPr>
          <a:xfrm>
            <a:off x="8067051" y="4699001"/>
            <a:ext cx="4124950" cy="2159000"/>
          </a:xfrm>
          <a:custGeom>
            <a:avLst/>
            <a:gdLst/>
            <a:ahLst/>
            <a:cxnLst/>
            <a:rect l="l" t="t" r="r" b="b"/>
            <a:pathLst>
              <a:path w="2895600" h="1478280">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lnTo>
                  <a:pt x="64333" y="1478280"/>
                </a:ln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Tree>
    <p:extLst>
      <p:ext uri="{BB962C8B-B14F-4D97-AF65-F5344CB8AC3E}">
        <p14:creationId xmlns:p14="http://schemas.microsoft.com/office/powerpoint/2010/main" xmlns="" val="402490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192EC532-050E-4A33-A28B-21717A782A77}" type="slidenum">
              <a:rPr lang="zh-CN" altLang="zh-CN"/>
              <a:pPr>
                <a:defRPr/>
              </a:pPr>
              <a:t>‹#›</a:t>
            </a:fld>
            <a:endParaRPr lang="zh-CN" altLang="zh-CN"/>
          </a:p>
        </p:txBody>
      </p:sp>
    </p:spTree>
    <p:extLst>
      <p:ext uri="{BB962C8B-B14F-4D97-AF65-F5344CB8AC3E}">
        <p14:creationId xmlns:p14="http://schemas.microsoft.com/office/powerpoint/2010/main" xmlns="" val="268858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504FB6E-327E-47FC-81CE-1B6A37B039A4}" type="slidenum">
              <a:rPr lang="zh-CN" altLang="zh-CN"/>
              <a:pPr>
                <a:defRPr/>
              </a:pPr>
              <a:t>‹#›</a:t>
            </a:fld>
            <a:endParaRPr lang="zh-CN" altLang="zh-CN"/>
          </a:p>
        </p:txBody>
      </p:sp>
    </p:spTree>
    <p:extLst>
      <p:ext uri="{BB962C8B-B14F-4D97-AF65-F5344CB8AC3E}">
        <p14:creationId xmlns:p14="http://schemas.microsoft.com/office/powerpoint/2010/main" xmlns="" val="1730124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179D5D2B-392F-42A8-A446-2D80C114FBC0}" type="slidenum">
              <a:rPr lang="zh-CN" altLang="zh-CN"/>
              <a:pPr>
                <a:defRPr/>
              </a:pPr>
              <a:t>‹#›</a:t>
            </a:fld>
            <a:endParaRPr lang="zh-CN" altLang="zh-CN"/>
          </a:p>
        </p:txBody>
      </p:sp>
    </p:spTree>
    <p:extLst>
      <p:ext uri="{BB962C8B-B14F-4D97-AF65-F5344CB8AC3E}">
        <p14:creationId xmlns:p14="http://schemas.microsoft.com/office/powerpoint/2010/main" xmlns="" val="1293499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A93C9212-0C7C-4A93-A109-DE8FC9F27E0E}" type="slidenum">
              <a:rPr lang="zh-CN" altLang="zh-CN"/>
              <a:pPr>
                <a:defRPr/>
              </a:pPr>
              <a:t>‹#›</a:t>
            </a:fld>
            <a:endParaRPr lang="zh-CN" altLang="zh-CN"/>
          </a:p>
        </p:txBody>
      </p:sp>
    </p:spTree>
    <p:extLst>
      <p:ext uri="{BB962C8B-B14F-4D97-AF65-F5344CB8AC3E}">
        <p14:creationId xmlns:p14="http://schemas.microsoft.com/office/powerpoint/2010/main" xmlns="" val="2840688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046BA6AF-A09D-45F8-A016-8F8C6C34EA8B}" type="slidenum">
              <a:rPr lang="zh-CN" altLang="zh-CN"/>
              <a:pPr>
                <a:defRPr/>
              </a:pPr>
              <a:t>‹#›</a:t>
            </a:fld>
            <a:endParaRPr lang="zh-CN" altLang="zh-CN"/>
          </a:p>
        </p:txBody>
      </p:sp>
    </p:spTree>
    <p:extLst>
      <p:ext uri="{BB962C8B-B14F-4D97-AF65-F5344CB8AC3E}">
        <p14:creationId xmlns:p14="http://schemas.microsoft.com/office/powerpoint/2010/main" xmlns="" val="2604384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7DD717B-590C-42CC-A9BA-ABB80DAFC902}" type="slidenum">
              <a:rPr lang="zh-CN" altLang="zh-CN"/>
              <a:pPr>
                <a:defRPr/>
              </a:pPr>
              <a:t>‹#›</a:t>
            </a:fld>
            <a:endParaRPr lang="zh-CN" altLang="zh-CN"/>
          </a:p>
        </p:txBody>
      </p:sp>
    </p:spTree>
    <p:extLst>
      <p:ext uri="{BB962C8B-B14F-4D97-AF65-F5344CB8AC3E}">
        <p14:creationId xmlns:p14="http://schemas.microsoft.com/office/powerpoint/2010/main" xmlns="" val="423814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8CD0F70D-59E7-40B5-A1A2-CC96C214C48C}" type="slidenum">
              <a:rPr lang="zh-CN" altLang="zh-CN"/>
              <a:pPr>
                <a:defRPr/>
              </a:pPr>
              <a:t>‹#›</a:t>
            </a:fld>
            <a:endParaRPr lang="zh-CN" altLang="zh-CN"/>
          </a:p>
        </p:txBody>
      </p:sp>
    </p:spTree>
    <p:extLst>
      <p:ext uri="{BB962C8B-B14F-4D97-AF65-F5344CB8AC3E}">
        <p14:creationId xmlns:p14="http://schemas.microsoft.com/office/powerpoint/2010/main" xmlns="" val="1654757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openxmlformats.org/officeDocument/2006/relationships/image" Target="../media/image18.gif"/><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image" Target="../media/image18.gif"/><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openxmlformats.org/officeDocument/2006/relationships/image" Target="../media/image18.gif"/><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1" Type="http://schemas.microsoft.com/office/2007/relationships/diagramDrawing" Target="../diagrams/drawing1.xml"/><Relationship Id="rId2" Type="http://schemas.openxmlformats.org/officeDocument/2006/relationships/image" Target="../media/image18.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659317"/>
            <a:ext cx="12192000" cy="1552201"/>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1"/>
          </a:p>
        </p:txBody>
      </p:sp>
      <p:sp>
        <p:nvSpPr>
          <p:cNvPr id="70" name="文本框 69"/>
          <p:cNvSpPr txBox="1"/>
          <p:nvPr/>
        </p:nvSpPr>
        <p:spPr>
          <a:xfrm>
            <a:off x="2510807" y="4683003"/>
            <a:ext cx="7333535" cy="1015663"/>
          </a:xfrm>
          <a:prstGeom prst="rect">
            <a:avLst/>
          </a:prstGeom>
          <a:noFill/>
        </p:spPr>
        <p:txBody>
          <a:bodyPr wrap="square" rtlCol="0">
            <a:spAutoFit/>
          </a:bodyPr>
          <a:lstStyle/>
          <a:p>
            <a:pPr algn="dist"/>
            <a:r>
              <a:rPr lang="zh-CN" altLang="en-US" sz="6000" dirty="0" smtClean="0">
                <a:solidFill>
                  <a:schemeClr val="bg1"/>
                </a:solidFill>
                <a:latin typeface="方正粗宋简体" panose="03000509000000000000" pitchFamily="65" charset="-122"/>
                <a:ea typeface="方正粗宋简体" panose="03000509000000000000" pitchFamily="65" charset="-122"/>
              </a:rPr>
              <a:t>网络信息内容安全</a:t>
            </a:r>
            <a:endParaRPr lang="zh-CN" altLang="en-US" sz="6000" dirty="0">
              <a:solidFill>
                <a:schemeClr val="bg1"/>
              </a:solidFill>
              <a:latin typeface="方正粗宋简体" panose="03000509000000000000" pitchFamily="65" charset="-122"/>
              <a:ea typeface="方正粗宋简体" panose="03000509000000000000" pitchFamily="65" charset="-122"/>
            </a:endParaRPr>
          </a:p>
        </p:txBody>
      </p:sp>
      <p:sp>
        <p:nvSpPr>
          <p:cNvPr id="71" name="文本框 70"/>
          <p:cNvSpPr txBox="1"/>
          <p:nvPr/>
        </p:nvSpPr>
        <p:spPr>
          <a:xfrm>
            <a:off x="2710197" y="5624090"/>
            <a:ext cx="7086167" cy="554126"/>
          </a:xfrm>
          <a:prstGeom prst="rect">
            <a:avLst/>
          </a:prstGeom>
          <a:noFill/>
        </p:spPr>
        <p:txBody>
          <a:bodyPr wrap="square" rtlCol="0">
            <a:spAutoFit/>
          </a:bodyPr>
          <a:lstStyle/>
          <a:p>
            <a:pPr algn="dist"/>
            <a:r>
              <a:rPr lang="zh-CN" altLang="en-US" sz="3001" dirty="0" smtClean="0">
                <a:latin typeface="微软雅黑" pitchFamily="34" charset="-122"/>
                <a:ea typeface="微软雅黑" pitchFamily="34" charset="-122"/>
              </a:rPr>
              <a:t>第七章   网络舆情分析</a:t>
            </a:r>
            <a:endParaRPr lang="zh-CN" altLang="en-US" sz="3001" dirty="0">
              <a:latin typeface="微软雅黑" pitchFamily="34" charset="-122"/>
              <a:ea typeface="微软雅黑" pitchFamily="34" charset="-122"/>
            </a:endParaRPr>
          </a:p>
        </p:txBody>
      </p:sp>
      <p:sp>
        <p:nvSpPr>
          <p:cNvPr id="102" name="文本框 101"/>
          <p:cNvSpPr txBox="1"/>
          <p:nvPr/>
        </p:nvSpPr>
        <p:spPr>
          <a:xfrm>
            <a:off x="3689505" y="6349289"/>
            <a:ext cx="4223463" cy="461665"/>
          </a:xfrm>
          <a:prstGeom prst="rect">
            <a:avLst/>
          </a:prstGeom>
          <a:noFill/>
        </p:spPr>
        <p:txBody>
          <a:bodyPr wrap="square" rtlCol="0">
            <a:spAutoFit/>
          </a:bodyPr>
          <a:lstStyle/>
          <a:p>
            <a:pPr algn="ctr"/>
            <a:r>
              <a:rPr lang="zh-CN" altLang="en-US" sz="2400" dirty="0" smtClean="0">
                <a:solidFill>
                  <a:schemeClr val="bg2">
                    <a:lumMod val="10000"/>
                  </a:schemeClr>
                </a:solidFill>
                <a:latin typeface="黑体" pitchFamily="49" charset="-122"/>
                <a:ea typeface="黑体" pitchFamily="49" charset="-122"/>
              </a:rPr>
              <a:t>西北工业大学   杨黎斌</a:t>
            </a:r>
            <a:endParaRPr lang="zh-CN" altLang="en-US" sz="2400" dirty="0">
              <a:solidFill>
                <a:schemeClr val="bg2">
                  <a:lumMod val="10000"/>
                </a:schemeClr>
              </a:solidFill>
              <a:latin typeface="黑体" pitchFamily="49" charset="-122"/>
              <a:ea typeface="黑体" pitchFamily="49" charset="-122"/>
            </a:endParaRPr>
          </a:p>
        </p:txBody>
      </p:sp>
      <p:grpSp>
        <p:nvGrpSpPr>
          <p:cNvPr id="18" name="组合 17"/>
          <p:cNvGrpSpPr/>
          <p:nvPr/>
        </p:nvGrpSpPr>
        <p:grpSpPr>
          <a:xfrm>
            <a:off x="1921216" y="192860"/>
            <a:ext cx="8579793" cy="3265984"/>
            <a:chOff x="1921216" y="192860"/>
            <a:chExt cx="8579793" cy="3265984"/>
          </a:xfrm>
        </p:grpSpPr>
        <p:grpSp>
          <p:nvGrpSpPr>
            <p:cNvPr id="7188" name="组合 7187"/>
            <p:cNvGrpSpPr/>
            <p:nvPr/>
          </p:nvGrpSpPr>
          <p:grpSpPr>
            <a:xfrm rot="20997101">
              <a:off x="4594305" y="192860"/>
              <a:ext cx="659781" cy="793569"/>
              <a:chOff x="9397113" y="1572484"/>
              <a:chExt cx="739439" cy="900000"/>
            </a:xfrm>
          </p:grpSpPr>
          <p:pic>
            <p:nvPicPr>
              <p:cNvPr id="7168" name="图片 7167"/>
              <p:cNvPicPr>
                <a:picLocks noChangeAspect="1"/>
              </p:cNvPicPr>
              <p:nvPr/>
            </p:nvPicPr>
            <p:blipFill rotWithShape="1">
              <a:blip r:embed="rId3">
                <a:extLst>
                  <a:ext uri="{28A0092B-C50C-407E-A947-70E740481C1C}">
                    <a14:useLocalDpi xmlns:a14="http://schemas.microsoft.com/office/drawing/2010/main" xmlns="" val="0"/>
                  </a:ext>
                </a:extLst>
              </a:blip>
              <a:srcRect l="7621" t="-1409" r="6212" b="16890"/>
              <a:stretch/>
            </p:blipFill>
            <p:spPr>
              <a:xfrm>
                <a:off x="9402521" y="1678027"/>
                <a:ext cx="734031" cy="720000"/>
              </a:xfrm>
              <a:prstGeom prst="rect">
                <a:avLst/>
              </a:prstGeom>
            </p:spPr>
          </p:pic>
          <p:sp>
            <p:nvSpPr>
              <p:cNvPr id="25" name="椭圆 2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89" name="组合 7188"/>
            <p:cNvGrpSpPr/>
            <p:nvPr/>
          </p:nvGrpSpPr>
          <p:grpSpPr>
            <a:xfrm rot="2455872">
              <a:off x="9545795" y="1200076"/>
              <a:ext cx="659781" cy="793569"/>
              <a:chOff x="8752405" y="680495"/>
              <a:chExt cx="739439" cy="900000"/>
            </a:xfrm>
          </p:grpSpPr>
          <p:pic>
            <p:nvPicPr>
              <p:cNvPr id="29" name="图片 28"/>
              <p:cNvPicPr>
                <a:picLocks noChangeAspect="1"/>
              </p:cNvPicPr>
              <p:nvPr/>
            </p:nvPicPr>
            <p:blipFill rotWithShape="1">
              <a:blip r:embed="rId4">
                <a:extLst>
                  <a:ext uri="{28A0092B-C50C-407E-A947-70E740481C1C}">
                    <a14:useLocalDpi xmlns:a14="http://schemas.microsoft.com/office/drawing/2010/main" xmlns="" val="0"/>
                  </a:ext>
                </a:extLst>
              </a:blip>
              <a:srcRect l="16849" r="13873" b="27651"/>
              <a:stretch/>
            </p:blipFill>
            <p:spPr>
              <a:xfrm>
                <a:off x="8771844" y="740799"/>
                <a:ext cx="720000" cy="751928"/>
              </a:xfrm>
              <a:prstGeom prst="rect">
                <a:avLst/>
              </a:prstGeom>
            </p:spPr>
          </p:pic>
          <p:sp>
            <p:nvSpPr>
              <p:cNvPr id="26" name="椭圆 25"/>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90" name="组合 7189"/>
            <p:cNvGrpSpPr/>
            <p:nvPr/>
          </p:nvGrpSpPr>
          <p:grpSpPr>
            <a:xfrm rot="20539373">
              <a:off x="3895784" y="1063209"/>
              <a:ext cx="642436" cy="793569"/>
              <a:chOff x="7798300" y="2128176"/>
              <a:chExt cx="720000" cy="900000"/>
            </a:xfrm>
          </p:grpSpPr>
          <p:pic>
            <p:nvPicPr>
              <p:cNvPr id="7175" name="图片 7174"/>
              <p:cNvPicPr>
                <a:picLocks noChangeAspect="1"/>
              </p:cNvPicPr>
              <p:nvPr/>
            </p:nvPicPr>
            <p:blipFill rotWithShape="1">
              <a:blip r:embed="rId5">
                <a:extLst>
                  <a:ext uri="{28A0092B-C50C-407E-A947-70E740481C1C}">
                    <a14:useLocalDpi xmlns:a14="http://schemas.microsoft.com/office/drawing/2010/main" xmlns="" val="0"/>
                  </a:ext>
                </a:extLst>
              </a:blip>
              <a:srcRect l="17059" t="11812" r="20535" b="18535"/>
              <a:stretch/>
            </p:blipFill>
            <p:spPr>
              <a:xfrm>
                <a:off x="7835765" y="2190111"/>
                <a:ext cx="645071" cy="720000"/>
              </a:xfrm>
              <a:prstGeom prst="rect">
                <a:avLst/>
              </a:prstGeom>
            </p:spPr>
          </p:pic>
          <p:sp>
            <p:nvSpPr>
              <p:cNvPr id="34" name="椭圆 33"/>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91" name="组合 7190"/>
            <p:cNvGrpSpPr/>
            <p:nvPr/>
          </p:nvGrpSpPr>
          <p:grpSpPr>
            <a:xfrm rot="622440">
              <a:off x="6993372" y="431407"/>
              <a:ext cx="643355" cy="793569"/>
              <a:chOff x="5457544" y="2382484"/>
              <a:chExt cx="721030" cy="900000"/>
            </a:xfrm>
          </p:grpSpPr>
          <p:pic>
            <p:nvPicPr>
              <p:cNvPr id="7171" name="图片 7170"/>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5458574" y="2472484"/>
                <a:ext cx="720000" cy="720000"/>
              </a:xfrm>
              <a:prstGeom prst="rect">
                <a:avLst/>
              </a:prstGeom>
            </p:spPr>
          </p:pic>
          <p:sp>
            <p:nvSpPr>
              <p:cNvPr id="37" name="椭圆 36"/>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rot="20351331">
              <a:off x="2777184" y="624184"/>
              <a:ext cx="642436" cy="793569"/>
              <a:chOff x="3277182" y="773323"/>
              <a:chExt cx="720000" cy="900000"/>
            </a:xfrm>
          </p:grpSpPr>
          <p:sp>
            <p:nvSpPr>
              <p:cNvPr id="45" name="椭圆 44"/>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3277182" y="883868"/>
                <a:ext cx="720000" cy="720000"/>
              </a:xfrm>
              <a:prstGeom prst="rect">
                <a:avLst/>
              </a:prstGeom>
            </p:spPr>
          </p:pic>
        </p:grpSp>
        <p:grpSp>
          <p:nvGrpSpPr>
            <p:cNvPr id="7173" name="组合 7172"/>
            <p:cNvGrpSpPr/>
            <p:nvPr/>
          </p:nvGrpSpPr>
          <p:grpSpPr>
            <a:xfrm rot="1912890">
              <a:off x="8324851" y="1445561"/>
              <a:ext cx="648427" cy="793569"/>
              <a:chOff x="5384758" y="1250900"/>
              <a:chExt cx="726714" cy="900000"/>
            </a:xfrm>
          </p:grpSpPr>
          <p:sp>
            <p:nvSpPr>
              <p:cNvPr id="36" name="椭圆 35"/>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8">
                <a:extLst>
                  <a:ext uri="{28A0092B-C50C-407E-A947-70E740481C1C}">
                    <a14:useLocalDpi xmlns:a14="http://schemas.microsoft.com/office/drawing/2010/main" xmlns="" val="0"/>
                  </a:ext>
                </a:extLst>
              </a:blip>
              <a:stretch>
                <a:fillRect/>
              </a:stretch>
            </p:blipFill>
            <p:spPr>
              <a:xfrm>
                <a:off x="5391472" y="1268881"/>
                <a:ext cx="720000" cy="720000"/>
              </a:xfrm>
              <a:prstGeom prst="rect">
                <a:avLst/>
              </a:prstGeom>
              <a:ln>
                <a:noFill/>
              </a:ln>
            </p:spPr>
          </p:pic>
        </p:grpSp>
        <p:grpSp>
          <p:nvGrpSpPr>
            <p:cNvPr id="7176" name="组合 7175"/>
            <p:cNvGrpSpPr/>
            <p:nvPr/>
          </p:nvGrpSpPr>
          <p:grpSpPr>
            <a:xfrm rot="1354213">
              <a:off x="7257146" y="1255327"/>
              <a:ext cx="642436" cy="793569"/>
              <a:chOff x="3639753" y="2488176"/>
              <a:chExt cx="720000" cy="900000"/>
            </a:xfrm>
          </p:grpSpPr>
          <p:sp>
            <p:nvSpPr>
              <p:cNvPr id="46" name="椭圆 45"/>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9">
                <a:extLst>
                  <a:ext uri="{28A0092B-C50C-407E-A947-70E740481C1C}">
                    <a14:useLocalDpi xmlns:a14="http://schemas.microsoft.com/office/drawing/2010/main" xmlns="" val="0"/>
                  </a:ext>
                </a:extLst>
              </a:blip>
              <a:stretch>
                <a:fillRect/>
              </a:stretch>
            </p:blipFill>
            <p:spPr>
              <a:xfrm>
                <a:off x="3705576" y="2565261"/>
                <a:ext cx="547109" cy="720000"/>
              </a:xfrm>
              <a:prstGeom prst="rect">
                <a:avLst/>
              </a:prstGeom>
            </p:spPr>
          </p:pic>
        </p:grpSp>
        <p:grpSp>
          <p:nvGrpSpPr>
            <p:cNvPr id="7172" name="组合 7171"/>
            <p:cNvGrpSpPr/>
            <p:nvPr/>
          </p:nvGrpSpPr>
          <p:grpSpPr>
            <a:xfrm rot="19874646">
              <a:off x="3299688" y="1751721"/>
              <a:ext cx="647730" cy="793569"/>
              <a:chOff x="4707387" y="271511"/>
              <a:chExt cx="725933" cy="900000"/>
            </a:xfrm>
          </p:grpSpPr>
          <p:sp>
            <p:nvSpPr>
              <p:cNvPr id="24" name="椭圆 23"/>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4707387" y="347898"/>
                <a:ext cx="720000" cy="720000"/>
              </a:xfrm>
              <a:prstGeom prst="rect">
                <a:avLst/>
              </a:prstGeom>
            </p:spPr>
          </p:pic>
        </p:grpSp>
        <p:grpSp>
          <p:nvGrpSpPr>
            <p:cNvPr id="7174" name="组合 7173"/>
            <p:cNvGrpSpPr/>
            <p:nvPr/>
          </p:nvGrpSpPr>
          <p:grpSpPr>
            <a:xfrm rot="19414460">
              <a:off x="2170159" y="2542950"/>
              <a:ext cx="647456" cy="793569"/>
              <a:chOff x="4355614" y="1671769"/>
              <a:chExt cx="725626" cy="900000"/>
            </a:xfrm>
          </p:grpSpPr>
          <p:sp>
            <p:nvSpPr>
              <p:cNvPr id="41" name="椭圆 40"/>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0" name="图片 7169"/>
              <p:cNvPicPr>
                <a:picLocks noChangeAspect="1"/>
              </p:cNvPicPr>
              <p:nvPr/>
            </p:nvPicPr>
            <p:blipFill>
              <a:blip r:embed="rId11">
                <a:extLst>
                  <a:ext uri="{28A0092B-C50C-407E-A947-70E740481C1C}">
                    <a14:useLocalDpi xmlns:a14="http://schemas.microsoft.com/office/drawing/2010/main" xmlns="" val="0"/>
                  </a:ext>
                </a:extLst>
              </a:blip>
              <a:stretch>
                <a:fillRect/>
              </a:stretch>
            </p:blipFill>
            <p:spPr>
              <a:xfrm>
                <a:off x="4361240" y="1732379"/>
                <a:ext cx="720000" cy="720000"/>
              </a:xfrm>
              <a:prstGeom prst="rect">
                <a:avLst/>
              </a:prstGeom>
            </p:spPr>
          </p:pic>
        </p:grpSp>
        <p:grpSp>
          <p:nvGrpSpPr>
            <p:cNvPr id="7182" name="组合 7181"/>
            <p:cNvGrpSpPr/>
            <p:nvPr/>
          </p:nvGrpSpPr>
          <p:grpSpPr>
            <a:xfrm rot="3261331">
              <a:off x="8917619" y="2218585"/>
              <a:ext cx="645495" cy="803045"/>
              <a:chOff x="6534782" y="2204846"/>
              <a:chExt cx="732066" cy="900000"/>
            </a:xfrm>
          </p:grpSpPr>
          <p:sp>
            <p:nvSpPr>
              <p:cNvPr id="35" name="椭圆 34"/>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7" name="图片 7176"/>
              <p:cNvPicPr>
                <a:picLocks noChangeAspect="1"/>
              </p:cNvPicPr>
              <p:nvPr/>
            </p:nvPicPr>
            <p:blipFill>
              <a:blip r:embed="rId12">
                <a:extLst>
                  <a:ext uri="{28A0092B-C50C-407E-A947-70E740481C1C}">
                    <a14:useLocalDpi xmlns:a14="http://schemas.microsoft.com/office/drawing/2010/main" xmlns="" val="0"/>
                  </a:ext>
                </a:extLst>
              </a:blip>
              <a:stretch>
                <a:fillRect/>
              </a:stretch>
            </p:blipFill>
            <p:spPr>
              <a:xfrm>
                <a:off x="6546848" y="2294846"/>
                <a:ext cx="720000" cy="720000"/>
              </a:xfrm>
              <a:prstGeom prst="rect">
                <a:avLst/>
              </a:prstGeom>
            </p:spPr>
          </p:pic>
        </p:grpSp>
        <p:grpSp>
          <p:nvGrpSpPr>
            <p:cNvPr id="7184" name="组合 7183"/>
            <p:cNvGrpSpPr/>
            <p:nvPr/>
          </p:nvGrpSpPr>
          <p:grpSpPr>
            <a:xfrm rot="1881527">
              <a:off x="8519801" y="497692"/>
              <a:ext cx="646830" cy="793569"/>
              <a:chOff x="5993772" y="258109"/>
              <a:chExt cx="724925" cy="900000"/>
            </a:xfrm>
          </p:grpSpPr>
          <p:sp>
            <p:nvSpPr>
              <p:cNvPr id="33" name="椭圆 32"/>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9" name="图片 7178"/>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5998697" y="334099"/>
                <a:ext cx="720000" cy="720000"/>
              </a:xfrm>
              <a:prstGeom prst="rect">
                <a:avLst/>
              </a:prstGeom>
            </p:spPr>
          </p:pic>
        </p:grpSp>
        <p:grpSp>
          <p:nvGrpSpPr>
            <p:cNvPr id="7186" name="组合 7185"/>
            <p:cNvGrpSpPr/>
            <p:nvPr/>
          </p:nvGrpSpPr>
          <p:grpSpPr>
            <a:xfrm rot="3066563">
              <a:off x="9781605" y="2529217"/>
              <a:ext cx="635764" cy="803045"/>
              <a:chOff x="8806213" y="2910111"/>
              <a:chExt cx="721030" cy="900000"/>
            </a:xfrm>
          </p:grpSpPr>
          <p:sp>
            <p:nvSpPr>
              <p:cNvPr id="2" name="椭圆 1"/>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80" name="图片 7179"/>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8806213" y="3000111"/>
                <a:ext cx="720000" cy="720000"/>
              </a:xfrm>
              <a:prstGeom prst="rect">
                <a:avLst/>
              </a:prstGeom>
            </p:spPr>
          </p:pic>
        </p:grpSp>
        <p:grpSp>
          <p:nvGrpSpPr>
            <p:cNvPr id="7183" name="组合 7182"/>
            <p:cNvGrpSpPr/>
            <p:nvPr/>
          </p:nvGrpSpPr>
          <p:grpSpPr>
            <a:xfrm rot="20849518">
              <a:off x="4617491" y="1468461"/>
              <a:ext cx="644890" cy="793569"/>
              <a:chOff x="7330781" y="818297"/>
              <a:chExt cx="722751" cy="900000"/>
            </a:xfrm>
          </p:grpSpPr>
          <p:sp>
            <p:nvSpPr>
              <p:cNvPr id="27" name="椭圆 26"/>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81" name="图片 7180"/>
              <p:cNvPicPr>
                <a:picLocks noChangeAspect="1"/>
              </p:cNvPicPr>
              <p:nvPr/>
            </p:nvPicPr>
            <p:blipFill>
              <a:blip r:embed="rId15">
                <a:extLst>
                  <a:ext uri="{28A0092B-C50C-407E-A947-70E740481C1C}">
                    <a14:useLocalDpi xmlns:a14="http://schemas.microsoft.com/office/drawing/2010/main" xmlns="" val="0"/>
                  </a:ext>
                </a:extLst>
              </a:blip>
              <a:stretch>
                <a:fillRect/>
              </a:stretch>
            </p:blipFill>
            <p:spPr>
              <a:xfrm>
                <a:off x="7333532" y="908881"/>
                <a:ext cx="720000" cy="720000"/>
              </a:xfrm>
              <a:prstGeom prst="rect">
                <a:avLst/>
              </a:prstGeom>
            </p:spPr>
          </p:pic>
        </p:grpSp>
        <p:grpSp>
          <p:nvGrpSpPr>
            <p:cNvPr id="7185" name="组合 7184"/>
            <p:cNvGrpSpPr/>
            <p:nvPr/>
          </p:nvGrpSpPr>
          <p:grpSpPr>
            <a:xfrm rot="19756194">
              <a:off x="1921216" y="1486339"/>
              <a:ext cx="653202" cy="793569"/>
              <a:chOff x="2213446" y="1768419"/>
              <a:chExt cx="732066" cy="900000"/>
            </a:xfrm>
          </p:grpSpPr>
          <p:pic>
            <p:nvPicPr>
              <p:cNvPr id="7178" name="图片 7177"/>
              <p:cNvPicPr>
                <a:picLocks noChangeAspect="1"/>
              </p:cNvPicPr>
              <p:nvPr/>
            </p:nvPicPr>
            <p:blipFill>
              <a:blip r:embed="rId16">
                <a:extLst>
                  <a:ext uri="{28A0092B-C50C-407E-A947-70E740481C1C}">
                    <a14:useLocalDpi xmlns:a14="http://schemas.microsoft.com/office/drawing/2010/main" xmlns="" val="0"/>
                  </a:ext>
                </a:extLst>
              </a:blip>
              <a:stretch>
                <a:fillRect/>
              </a:stretch>
            </p:blipFill>
            <p:spPr>
              <a:xfrm>
                <a:off x="2213446" y="1851769"/>
                <a:ext cx="720000" cy="720000"/>
              </a:xfrm>
              <a:prstGeom prst="rect">
                <a:avLst/>
              </a:prstGeom>
            </p:spPr>
          </p:pic>
          <p:sp>
            <p:nvSpPr>
              <p:cNvPr id="66" name="椭圆 65"/>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193" name="直接连接符 7192"/>
            <p:cNvCxnSpPr>
              <a:stCxn id="24" idx="4"/>
            </p:cNvCxnSpPr>
            <p:nvPr/>
          </p:nvCxnSpPr>
          <p:spPr>
            <a:xfrm>
              <a:off x="3816758" y="2495084"/>
              <a:ext cx="2279243" cy="952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66" idx="4"/>
            </p:cNvCxnSpPr>
            <p:nvPr/>
          </p:nvCxnSpPr>
          <p:spPr>
            <a:xfrm>
              <a:off x="2455199" y="2221442"/>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5" idx="4"/>
            </p:cNvCxnSpPr>
            <p:nvPr/>
          </p:nvCxnSpPr>
          <p:spPr>
            <a:xfrm>
              <a:off x="3239375" y="1391865"/>
              <a:ext cx="2856626" cy="2055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34" idx="4"/>
            </p:cNvCxnSpPr>
            <p:nvPr/>
          </p:nvCxnSpPr>
          <p:spPr>
            <a:xfrm>
              <a:off x="4337487" y="1838043"/>
              <a:ext cx="1758514" cy="1609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25" idx="4"/>
            </p:cNvCxnSpPr>
            <p:nvPr/>
          </p:nvCxnSpPr>
          <p:spPr>
            <a:xfrm>
              <a:off x="4984886" y="981856"/>
              <a:ext cx="1111115" cy="2465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41" idx="4"/>
            </p:cNvCxnSpPr>
            <p:nvPr/>
          </p:nvCxnSpPr>
          <p:spPr>
            <a:xfrm>
              <a:off x="2727469" y="3260488"/>
              <a:ext cx="3368532" cy="186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27" idx="4"/>
            </p:cNvCxnSpPr>
            <p:nvPr/>
          </p:nvCxnSpPr>
          <p:spPr>
            <a:xfrm>
              <a:off x="5024672" y="2252878"/>
              <a:ext cx="1071329" cy="1194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7" idx="4"/>
            </p:cNvCxnSpPr>
            <p:nvPr/>
          </p:nvCxnSpPr>
          <p:spPr>
            <a:xfrm flipH="1">
              <a:off x="6096001" y="1218407"/>
              <a:ext cx="1147147" cy="2229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46" idx="4"/>
            </p:cNvCxnSpPr>
            <p:nvPr/>
          </p:nvCxnSpPr>
          <p:spPr>
            <a:xfrm flipH="1">
              <a:off x="6096001" y="2018506"/>
              <a:ext cx="1330071" cy="14289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33" idx="4"/>
            </p:cNvCxnSpPr>
            <p:nvPr/>
          </p:nvCxnSpPr>
          <p:spPr>
            <a:xfrm flipH="1">
              <a:off x="6096001" y="1232158"/>
              <a:ext cx="2538854" cy="221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6" idx="4"/>
            </p:cNvCxnSpPr>
            <p:nvPr/>
          </p:nvCxnSpPr>
          <p:spPr>
            <a:xfrm flipH="1">
              <a:off x="6096001" y="2177690"/>
              <a:ext cx="2340953" cy="1269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26" idx="4"/>
            </p:cNvCxnSpPr>
            <p:nvPr/>
          </p:nvCxnSpPr>
          <p:spPr>
            <a:xfrm flipH="1">
              <a:off x="6096001" y="1890948"/>
              <a:ext cx="3513178" cy="1556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2" idx="4"/>
            </p:cNvCxnSpPr>
            <p:nvPr/>
          </p:nvCxnSpPr>
          <p:spPr>
            <a:xfrm flipH="1">
              <a:off x="6096001" y="3183183"/>
              <a:ext cx="3691248" cy="264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35" idx="4"/>
            </p:cNvCxnSpPr>
            <p:nvPr/>
          </p:nvCxnSpPr>
          <p:spPr>
            <a:xfrm flipH="1">
              <a:off x="6096001" y="2849773"/>
              <a:ext cx="2814969" cy="597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6096001" y="2024541"/>
              <a:ext cx="414" cy="142289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72" name="图片 71"/>
          <p:cNvPicPr>
            <a:picLocks noChangeAspect="1"/>
          </p:cNvPicPr>
          <p:nvPr/>
        </p:nvPicPr>
        <p:blipFill>
          <a:blip r:embed="rId17" cstate="print">
            <a:extLst>
              <a:ext uri="{28A0092B-C50C-407E-A947-70E740481C1C}">
                <a14:useLocalDpi xmlns:a14="http://schemas.microsoft.com/office/drawing/2010/main" xmlns="" val="0"/>
              </a:ext>
            </a:extLst>
          </a:blip>
          <a:stretch>
            <a:fillRect/>
          </a:stretch>
        </p:blipFill>
        <p:spPr>
          <a:xfrm>
            <a:off x="5619415" y="1218407"/>
            <a:ext cx="954000" cy="954000"/>
          </a:xfrm>
          <a:prstGeom prst="rect">
            <a:avLst/>
          </a:prstGeom>
        </p:spPr>
      </p:pic>
      <p:pic>
        <p:nvPicPr>
          <p:cNvPr id="74" name="Picture 5" descr="“大数据时代 安全”的图片搜索结果"/>
          <p:cNvPicPr>
            <a:picLocks noChangeAspect="1" noChangeArrowheads="1"/>
          </p:cNvPicPr>
          <p:nvPr/>
        </p:nvPicPr>
        <p:blipFill>
          <a:blip r:embed="rId18" cstate="print">
            <a:extLst>
              <a:ext uri="{28A0092B-C50C-407E-A947-70E740481C1C}">
                <a14:useLocalDpi xmlns:a14="http://schemas.microsoft.com/office/drawing/2010/main" xmlns="" val="0"/>
              </a:ext>
            </a:extLst>
          </a:blip>
          <a:srcRect/>
          <a:stretch>
            <a:fillRect/>
          </a:stretch>
        </p:blipFill>
        <p:spPr bwMode="auto">
          <a:xfrm>
            <a:off x="5215611" y="3431136"/>
            <a:ext cx="1776150" cy="1055176"/>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60259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组合 73"/>
          <p:cNvGrpSpPr/>
          <p:nvPr/>
        </p:nvGrpSpPr>
        <p:grpSpPr>
          <a:xfrm>
            <a:off x="2835313" y="1871803"/>
            <a:ext cx="7189968" cy="3835822"/>
            <a:chOff x="1258888" y="1628775"/>
            <a:chExt cx="7189968" cy="3835822"/>
          </a:xfrm>
        </p:grpSpPr>
        <p:sp>
          <p:nvSpPr>
            <p:cNvPr id="75" name="AutoShape 4152"/>
            <p:cNvSpPr>
              <a:spLocks noChangeArrowheads="1"/>
            </p:cNvSpPr>
            <p:nvPr/>
          </p:nvSpPr>
          <p:spPr bwMode="auto">
            <a:xfrm rot="5400000">
              <a:off x="1798553" y="2703597"/>
              <a:ext cx="3776831" cy="16271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3229 w 21600"/>
                <a:gd name="T13" fmla="*/ 3229 h 21600"/>
                <a:gd name="T14" fmla="*/ 18371 w 21600"/>
                <a:gd name="T15" fmla="*/ 18371 h 21600"/>
              </a:gdLst>
              <a:ahLst/>
              <a:cxnLst>
                <a:cxn ang="T8">
                  <a:pos x="T0" y="T1"/>
                </a:cxn>
                <a:cxn ang="T9">
                  <a:pos x="T2" y="T3"/>
                </a:cxn>
                <a:cxn ang="T10">
                  <a:pos x="T4" y="T5"/>
                </a:cxn>
                <a:cxn ang="T11">
                  <a:pos x="T6" y="T7"/>
                </a:cxn>
              </a:cxnLst>
              <a:rect l="T12" t="T13" r="T14" b="T15"/>
              <a:pathLst>
                <a:path w="21600" h="21600">
                  <a:moveTo>
                    <a:pt x="0" y="0"/>
                  </a:moveTo>
                  <a:lnTo>
                    <a:pt x="2857" y="21600"/>
                  </a:lnTo>
                  <a:lnTo>
                    <a:pt x="18743" y="21600"/>
                  </a:lnTo>
                  <a:lnTo>
                    <a:pt x="21600" y="0"/>
                  </a:lnTo>
                  <a:lnTo>
                    <a:pt x="0" y="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sp>
          <p:nvSpPr>
            <p:cNvPr id="76" name="Freeform 4219"/>
            <p:cNvSpPr>
              <a:spLocks/>
            </p:cNvSpPr>
            <p:nvPr/>
          </p:nvSpPr>
          <p:spPr bwMode="auto">
            <a:xfrm>
              <a:off x="2873375" y="3013075"/>
              <a:ext cx="1557338" cy="768350"/>
            </a:xfrm>
            <a:custGeom>
              <a:avLst/>
              <a:gdLst>
                <a:gd name="T0" fmla="*/ 2147483647 w 1376"/>
                <a:gd name="T1" fmla="*/ 2147483647 h 680"/>
                <a:gd name="T2" fmla="*/ 2147483647 w 1376"/>
                <a:gd name="T3" fmla="*/ 0 h 680"/>
                <a:gd name="T4" fmla="*/ 2147483647 w 1376"/>
                <a:gd name="T5" fmla="*/ 2147483647 h 680"/>
                <a:gd name="T6" fmla="*/ 0 w 1376"/>
                <a:gd name="T7" fmla="*/ 2147483647 h 680"/>
                <a:gd name="T8" fmla="*/ 0 w 1376"/>
                <a:gd name="T9" fmla="*/ 2147483647 h 680"/>
                <a:gd name="T10" fmla="*/ 2147483647 w 1376"/>
                <a:gd name="T11" fmla="*/ 2147483647 h 680"/>
                <a:gd name="T12" fmla="*/ 2147483647 w 1376"/>
                <a:gd name="T13" fmla="*/ 2147483647 h 680"/>
                <a:gd name="T14" fmla="*/ 2147483647 w 1376"/>
                <a:gd name="T15" fmla="*/ 2147483647 h 6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76" h="680">
                  <a:moveTo>
                    <a:pt x="1376" y="202"/>
                  </a:moveTo>
                  <a:lnTo>
                    <a:pt x="832" y="0"/>
                  </a:lnTo>
                  <a:lnTo>
                    <a:pt x="832" y="186"/>
                  </a:lnTo>
                  <a:lnTo>
                    <a:pt x="0" y="370"/>
                  </a:lnTo>
                  <a:lnTo>
                    <a:pt x="0" y="680"/>
                  </a:lnTo>
                  <a:lnTo>
                    <a:pt x="832" y="494"/>
                  </a:lnTo>
                  <a:lnTo>
                    <a:pt x="832" y="680"/>
                  </a:lnTo>
                  <a:lnTo>
                    <a:pt x="1376" y="202"/>
                  </a:lnTo>
                  <a:close/>
                </a:path>
              </a:pathLst>
            </a:custGeom>
            <a:gradFill>
              <a:gsLst>
                <a:gs pos="33000">
                  <a:srgbClr val="F68426">
                    <a:lumMod val="60000"/>
                    <a:lumOff val="40000"/>
                  </a:srgbClr>
                </a:gs>
                <a:gs pos="100000">
                  <a:srgbClr val="F68426"/>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0" fontAlgn="auto" latinLnBrk="0" hangingPunct="0">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F9F9F9"/>
                </a:solidFill>
                <a:effectLst/>
                <a:uLnTx/>
                <a:uFillTx/>
                <a:latin typeface="微软雅黑" pitchFamily="34" charset="-122"/>
                <a:ea typeface="微软雅黑" pitchFamily="34" charset="-122"/>
                <a:cs typeface="+mn-cs"/>
              </a:endParaRPr>
            </a:p>
          </p:txBody>
        </p:sp>
        <p:sp>
          <p:nvSpPr>
            <p:cNvPr id="77" name="Freeform 4220"/>
            <p:cNvSpPr>
              <a:spLocks/>
            </p:cNvSpPr>
            <p:nvPr/>
          </p:nvSpPr>
          <p:spPr bwMode="auto">
            <a:xfrm>
              <a:off x="2873375" y="4198938"/>
              <a:ext cx="1557338" cy="771525"/>
            </a:xfrm>
            <a:custGeom>
              <a:avLst/>
              <a:gdLst>
                <a:gd name="T0" fmla="*/ 2147483647 w 1376"/>
                <a:gd name="T1" fmla="*/ 2147483647 h 682"/>
                <a:gd name="T2" fmla="*/ 2147483647 w 1376"/>
                <a:gd name="T3" fmla="*/ 2147483647 h 682"/>
                <a:gd name="T4" fmla="*/ 2147483647 w 1376"/>
                <a:gd name="T5" fmla="*/ 2147483647 h 682"/>
                <a:gd name="T6" fmla="*/ 0 w 1376"/>
                <a:gd name="T7" fmla="*/ 2147483647 h 682"/>
                <a:gd name="T8" fmla="*/ 0 w 1376"/>
                <a:gd name="T9" fmla="*/ 0 h 682"/>
                <a:gd name="T10" fmla="*/ 2147483647 w 1376"/>
                <a:gd name="T11" fmla="*/ 2147483647 h 682"/>
                <a:gd name="T12" fmla="*/ 2147483647 w 1376"/>
                <a:gd name="T13" fmla="*/ 0 h 682"/>
                <a:gd name="T14" fmla="*/ 2147483647 w 1376"/>
                <a:gd name="T15" fmla="*/ 2147483647 h 68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76" h="682">
                  <a:moveTo>
                    <a:pt x="1376" y="480"/>
                  </a:moveTo>
                  <a:lnTo>
                    <a:pt x="832" y="682"/>
                  </a:lnTo>
                  <a:lnTo>
                    <a:pt x="832" y="496"/>
                  </a:lnTo>
                  <a:lnTo>
                    <a:pt x="0" y="310"/>
                  </a:lnTo>
                  <a:lnTo>
                    <a:pt x="0" y="0"/>
                  </a:lnTo>
                  <a:lnTo>
                    <a:pt x="832" y="186"/>
                  </a:lnTo>
                  <a:lnTo>
                    <a:pt x="832" y="0"/>
                  </a:lnTo>
                  <a:lnTo>
                    <a:pt x="1376" y="480"/>
                  </a:lnTo>
                  <a:close/>
                </a:path>
              </a:pathLst>
            </a:custGeom>
            <a:gradFill>
              <a:gsLst>
                <a:gs pos="33000">
                  <a:srgbClr val="F68426">
                    <a:lumMod val="60000"/>
                    <a:lumOff val="40000"/>
                  </a:srgbClr>
                </a:gs>
                <a:gs pos="100000">
                  <a:srgbClr val="F68426"/>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0" fontAlgn="auto" latinLnBrk="0" hangingPunct="0">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F9F9F9"/>
                </a:solidFill>
                <a:effectLst/>
                <a:uLnTx/>
                <a:uFillTx/>
                <a:latin typeface="微软雅黑" pitchFamily="34" charset="-122"/>
                <a:ea typeface="微软雅黑" pitchFamily="34" charset="-122"/>
                <a:cs typeface="+mn-cs"/>
              </a:endParaRPr>
            </a:p>
          </p:txBody>
        </p:sp>
        <p:sp>
          <p:nvSpPr>
            <p:cNvPr id="78" name="Freeform 4222"/>
            <p:cNvSpPr>
              <a:spLocks/>
            </p:cNvSpPr>
            <p:nvPr/>
          </p:nvSpPr>
          <p:spPr bwMode="auto">
            <a:xfrm>
              <a:off x="2873375" y="1827213"/>
              <a:ext cx="1519238" cy="1033462"/>
            </a:xfrm>
            <a:custGeom>
              <a:avLst/>
              <a:gdLst>
                <a:gd name="T0" fmla="*/ 2147483647 w 1342"/>
                <a:gd name="T1" fmla="*/ 2147483647 h 914"/>
                <a:gd name="T2" fmla="*/ 2147483647 w 1342"/>
                <a:gd name="T3" fmla="*/ 0 h 914"/>
                <a:gd name="T4" fmla="*/ 2147483647 w 1342"/>
                <a:gd name="T5" fmla="*/ 2147483647 h 914"/>
                <a:gd name="T6" fmla="*/ 0 w 1342"/>
                <a:gd name="T7" fmla="*/ 2147483647 h 914"/>
                <a:gd name="T8" fmla="*/ 0 w 1342"/>
                <a:gd name="T9" fmla="*/ 2147483647 h 914"/>
                <a:gd name="T10" fmla="*/ 2147483647 w 1342"/>
                <a:gd name="T11" fmla="*/ 2147483647 h 914"/>
                <a:gd name="T12" fmla="*/ 2147483647 w 1342"/>
                <a:gd name="T13" fmla="*/ 2147483647 h 914"/>
                <a:gd name="T14" fmla="*/ 2147483647 w 1342"/>
                <a:gd name="T15" fmla="*/ 2147483647 h 91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42" h="914">
                  <a:moveTo>
                    <a:pt x="1342" y="82"/>
                  </a:moveTo>
                  <a:lnTo>
                    <a:pt x="832" y="0"/>
                  </a:lnTo>
                  <a:lnTo>
                    <a:pt x="832" y="186"/>
                  </a:lnTo>
                  <a:lnTo>
                    <a:pt x="0" y="606"/>
                  </a:lnTo>
                  <a:lnTo>
                    <a:pt x="0" y="914"/>
                  </a:lnTo>
                  <a:lnTo>
                    <a:pt x="832" y="494"/>
                  </a:lnTo>
                  <a:lnTo>
                    <a:pt x="832" y="680"/>
                  </a:lnTo>
                  <a:lnTo>
                    <a:pt x="1342" y="82"/>
                  </a:lnTo>
                  <a:close/>
                </a:path>
              </a:pathLst>
            </a:custGeom>
            <a:gradFill>
              <a:gsLst>
                <a:gs pos="33000">
                  <a:srgbClr val="F68426">
                    <a:lumMod val="60000"/>
                    <a:lumOff val="40000"/>
                  </a:srgbClr>
                </a:gs>
                <a:gs pos="100000">
                  <a:srgbClr val="F68426"/>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marL="0" marR="0" lvl="0" indent="0" algn="ctr" defTabSz="914400" eaLnBrk="0" fontAlgn="auto" latinLnBrk="0" hangingPunct="0">
                <a:lnSpc>
                  <a:spcPct val="120000"/>
                </a:lnSpc>
                <a:spcBef>
                  <a:spcPts val="0"/>
                </a:spcBef>
                <a:spcAft>
                  <a:spcPts val="0"/>
                </a:spcAft>
                <a:buClrTx/>
                <a:buSzTx/>
                <a:buFontTx/>
                <a:buNone/>
                <a:tabLst/>
                <a:defRPr/>
              </a:pPr>
              <a:endParaRPr kumimoji="0" lang="zh-CN" altLang="en-US" sz="1200" b="0" i="0" u="none" strike="noStrike" kern="0" cap="none" spc="0" normalizeH="0" baseline="0" noProof="0" dirty="0">
                <a:ln>
                  <a:noFill/>
                </a:ln>
                <a:solidFill>
                  <a:srgbClr val="F9F9F9"/>
                </a:solidFill>
                <a:effectLst/>
                <a:uLnTx/>
                <a:uFillTx/>
                <a:latin typeface="微软雅黑" pitchFamily="34" charset="-122"/>
                <a:ea typeface="微软雅黑" pitchFamily="34" charset="-122"/>
                <a:cs typeface="+mn-cs"/>
              </a:endParaRPr>
            </a:p>
          </p:txBody>
        </p:sp>
        <p:sp>
          <p:nvSpPr>
            <p:cNvPr id="80" name="Rectangle 4228"/>
            <p:cNvSpPr>
              <a:spLocks noChangeArrowheads="1"/>
            </p:cNvSpPr>
            <p:nvPr/>
          </p:nvSpPr>
          <p:spPr bwMode="auto">
            <a:xfrm>
              <a:off x="1258888" y="2325688"/>
              <a:ext cx="1512887" cy="677862"/>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b="1" i="0" u="none" strike="noStrike" kern="0" cap="none" spc="0" normalizeH="0" baseline="0" noProof="0" dirty="0" smtClean="0">
                  <a:ln>
                    <a:noFill/>
                  </a:ln>
                  <a:solidFill>
                    <a:srgbClr val="4D4D4D"/>
                  </a:solidFill>
                  <a:effectLst/>
                  <a:uLnTx/>
                  <a:uFillTx/>
                  <a:latin typeface="微软雅黑" pitchFamily="34" charset="-122"/>
                  <a:ea typeface="微软雅黑" pitchFamily="34" charset="-122"/>
                  <a:cs typeface="+mn-cs"/>
                </a:rPr>
                <a:t>数据爬取</a:t>
              </a:r>
              <a:endParaRPr kumimoji="0" lang="zh-CN" altLang="en-US" b="1"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sp>
          <p:nvSpPr>
            <p:cNvPr id="81" name="Rectangle 4228"/>
            <p:cNvSpPr>
              <a:spLocks noChangeArrowheads="1"/>
            </p:cNvSpPr>
            <p:nvPr/>
          </p:nvSpPr>
          <p:spPr bwMode="auto">
            <a:xfrm>
              <a:off x="1258888" y="3260725"/>
              <a:ext cx="1512887" cy="677862"/>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anchor="ctr"/>
            <a:lstStyle/>
            <a:p>
              <a:pPr lvl="0" algn="ctr">
                <a:lnSpc>
                  <a:spcPct val="120000"/>
                </a:lnSpc>
                <a:defRPr/>
              </a:pPr>
              <a:r>
                <a:rPr kumimoji="0" lang="zh-CN" altLang="en-US" b="1" i="0" u="none" strike="noStrike" kern="0" cap="none" spc="0" normalizeH="0" baseline="0" noProof="0" dirty="0" smtClean="0">
                  <a:ln>
                    <a:noFill/>
                  </a:ln>
                  <a:solidFill>
                    <a:srgbClr val="4D4D4D"/>
                  </a:solidFill>
                  <a:effectLst/>
                  <a:uLnTx/>
                  <a:uFillTx/>
                  <a:latin typeface="微软雅黑" pitchFamily="34" charset="-122"/>
                  <a:ea typeface="微软雅黑" pitchFamily="34" charset="-122"/>
                </a:rPr>
                <a:t>数据存储</a:t>
              </a:r>
              <a:endParaRPr kumimoji="0" lang="zh-CN" altLang="en-US" b="1" i="0" u="none" strike="noStrike" kern="0" cap="none" spc="0" normalizeH="0" baseline="0" noProof="0" dirty="0">
                <a:ln>
                  <a:noFill/>
                </a:ln>
                <a:solidFill>
                  <a:srgbClr val="4D4D4D"/>
                </a:solidFill>
                <a:effectLst/>
                <a:uLnTx/>
                <a:uFillTx/>
                <a:latin typeface="微软雅黑" pitchFamily="34" charset="-122"/>
                <a:ea typeface="微软雅黑" pitchFamily="34" charset="-122"/>
              </a:endParaRPr>
            </a:p>
          </p:txBody>
        </p:sp>
        <p:sp>
          <p:nvSpPr>
            <p:cNvPr id="82" name="Rectangle 4228"/>
            <p:cNvSpPr>
              <a:spLocks noChangeArrowheads="1"/>
            </p:cNvSpPr>
            <p:nvPr/>
          </p:nvSpPr>
          <p:spPr bwMode="auto">
            <a:xfrm>
              <a:off x="1258888" y="4122738"/>
              <a:ext cx="1512887" cy="677862"/>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anchor="ctr"/>
            <a:lstStyle/>
            <a:p>
              <a:pPr lvl="0" algn="ctr">
                <a:lnSpc>
                  <a:spcPct val="120000"/>
                </a:lnSpc>
                <a:defRPr/>
              </a:pPr>
              <a:r>
                <a:rPr kumimoji="0" lang="zh-CN" altLang="en-US" b="1" i="0" u="none" strike="noStrike" kern="0" cap="none" spc="0" normalizeH="0" baseline="0" noProof="0" dirty="0" smtClean="0">
                  <a:ln>
                    <a:noFill/>
                  </a:ln>
                  <a:solidFill>
                    <a:srgbClr val="4D4D4D"/>
                  </a:solidFill>
                  <a:effectLst/>
                  <a:uLnTx/>
                  <a:uFillTx/>
                  <a:latin typeface="微软雅黑" pitchFamily="34" charset="-122"/>
                  <a:ea typeface="微软雅黑" pitchFamily="34" charset="-122"/>
                </a:rPr>
                <a:t>数据清洗</a:t>
              </a:r>
              <a:endParaRPr kumimoji="0" lang="zh-CN" altLang="en-US" b="1" i="0" u="none" strike="noStrike" kern="0" cap="none" spc="0" normalizeH="0" baseline="0" noProof="0" dirty="0">
                <a:ln>
                  <a:noFill/>
                </a:ln>
                <a:solidFill>
                  <a:srgbClr val="4D4D4D"/>
                </a:solidFill>
                <a:effectLst/>
                <a:uLnTx/>
                <a:uFillTx/>
                <a:latin typeface="微软雅黑" pitchFamily="34" charset="-122"/>
                <a:ea typeface="微软雅黑" pitchFamily="34" charset="-122"/>
              </a:endParaRPr>
            </a:p>
          </p:txBody>
        </p:sp>
        <p:sp>
          <p:nvSpPr>
            <p:cNvPr id="84" name="Rectangle 4228"/>
            <p:cNvSpPr>
              <a:spLocks noChangeArrowheads="1"/>
            </p:cNvSpPr>
            <p:nvPr/>
          </p:nvSpPr>
          <p:spPr bwMode="auto">
            <a:xfrm>
              <a:off x="4496924" y="1687768"/>
              <a:ext cx="3951932" cy="3776829"/>
            </a:xfrm>
            <a:custGeom>
              <a:avLst/>
              <a:gdLst/>
              <a:ahLst/>
              <a:cxnLst/>
              <a:rect l="l" t="t" r="r" b="b"/>
              <a:pathLst>
                <a:path w="3951932" h="4730750">
                  <a:moveTo>
                    <a:pt x="0" y="0"/>
                  </a:moveTo>
                  <a:lnTo>
                    <a:pt x="3951932" y="0"/>
                  </a:lnTo>
                  <a:lnTo>
                    <a:pt x="3951932" y="4730750"/>
                  </a:lnTo>
                  <a:lnTo>
                    <a:pt x="0" y="4730750"/>
                  </a:lnTo>
                  <a:close/>
                </a:path>
              </a:pathLst>
            </a:cu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a:extLst/>
          </p:spPr>
          <p:txBody>
            <a:bodyPr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200" b="1"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p:txBody>
        </p:sp>
        <p:sp>
          <p:nvSpPr>
            <p:cNvPr id="85" name="Line 4263"/>
            <p:cNvSpPr>
              <a:spLocks noChangeShapeType="1"/>
            </p:cNvSpPr>
            <p:nvPr/>
          </p:nvSpPr>
          <p:spPr bwMode="auto">
            <a:xfrm>
              <a:off x="4515311" y="2434661"/>
              <a:ext cx="3527425" cy="0"/>
            </a:xfrm>
            <a:prstGeom prst="line">
              <a:avLst/>
            </a:prstGeom>
            <a:noFill/>
            <a:ln w="9525">
              <a:solidFill>
                <a:srgbClr val="949494"/>
              </a:solidFill>
              <a:prstDash val="dash"/>
              <a:round/>
              <a:headEnd type="oval" w="sm" len="sm"/>
              <a:tailEnd type="oval"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86" name="Line 4265"/>
            <p:cNvSpPr>
              <a:spLocks noChangeShapeType="1"/>
            </p:cNvSpPr>
            <p:nvPr/>
          </p:nvSpPr>
          <p:spPr bwMode="auto">
            <a:xfrm>
              <a:off x="4500563" y="4104709"/>
              <a:ext cx="3527425" cy="0"/>
            </a:xfrm>
            <a:prstGeom prst="line">
              <a:avLst/>
            </a:prstGeom>
            <a:noFill/>
            <a:ln w="9525">
              <a:solidFill>
                <a:srgbClr val="949494"/>
              </a:solidFill>
              <a:prstDash val="dash"/>
              <a:round/>
              <a:headEnd type="oval" w="sm" len="sm"/>
              <a:tailEnd type="oval"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88" name="TextBox 87"/>
            <p:cNvSpPr txBox="1"/>
            <p:nvPr/>
          </p:nvSpPr>
          <p:spPr bwMode="auto">
            <a:xfrm>
              <a:off x="4681937" y="2904870"/>
              <a:ext cx="3122530" cy="1061829"/>
            </a:xfrm>
            <a:prstGeom prst="rect">
              <a:avLst/>
            </a:prstGeom>
            <a:noFill/>
          </p:spPr>
          <p:txBody>
            <a:bodyPr vert="horz" wrap="square" lIns="91440" tIns="45720" rIns="91440" bIns="45720" numCol="1" anchor="t" anchorCtr="0" compatLnSpc="1">
              <a:prstTxWarp prst="textNoShape">
                <a:avLst/>
              </a:prstTxWarp>
              <a:spAutoFit/>
            </a:bodyPr>
            <a:lstStyle/>
            <a:p>
              <a:pPr>
                <a:lnSpc>
                  <a:spcPct val="150000"/>
                </a:lnSpc>
                <a:defRPr/>
              </a:pPr>
              <a:r>
                <a:rPr lang="zh-CN" altLang="en-US" sz="1400" kern="0" dirty="0" smtClean="0">
                  <a:solidFill>
                    <a:srgbClr val="7D7D7D"/>
                  </a:solidFill>
                  <a:latin typeface="微软雅黑" pitchFamily="34" charset="-122"/>
                  <a:ea typeface="微软雅黑" pitchFamily="34" charset="-122"/>
                </a:rPr>
                <a:t>分布式文件存储系统</a:t>
              </a:r>
              <a:endParaRPr lang="en-US" altLang="zh-CN" sz="1400" kern="0" dirty="0" smtClean="0">
                <a:solidFill>
                  <a:srgbClr val="7D7D7D"/>
                </a:solidFill>
                <a:latin typeface="微软雅黑" pitchFamily="34" charset="-122"/>
                <a:ea typeface="微软雅黑" pitchFamily="34" charset="-122"/>
              </a:endParaRPr>
            </a:p>
            <a:p>
              <a:pPr>
                <a:lnSpc>
                  <a:spcPct val="150000"/>
                </a:lnSpc>
                <a:defRPr/>
              </a:pPr>
              <a:r>
                <a:rPr lang="en-US" altLang="zh-CN" sz="1400" kern="0" dirty="0" smtClean="0">
                  <a:solidFill>
                    <a:srgbClr val="7D7D7D"/>
                  </a:solidFill>
                  <a:latin typeface="微软雅黑" pitchFamily="34" charset="-122"/>
                  <a:ea typeface="微软雅黑" pitchFamily="34" charset="-122"/>
                </a:rPr>
                <a:t>NoSQL </a:t>
              </a:r>
              <a:r>
                <a:rPr lang="zh-CN" altLang="en-US" sz="1400" kern="0" dirty="0" smtClean="0">
                  <a:solidFill>
                    <a:srgbClr val="7D7D7D"/>
                  </a:solidFill>
                  <a:latin typeface="微软雅黑" pitchFamily="34" charset="-122"/>
                  <a:ea typeface="微软雅黑" pitchFamily="34" charset="-122"/>
                </a:rPr>
                <a:t>数据库</a:t>
              </a:r>
              <a:endParaRPr lang="en-US" altLang="zh-CN" sz="1400" kern="0" dirty="0" smtClean="0">
                <a:solidFill>
                  <a:srgbClr val="7D7D7D"/>
                </a:solidFill>
                <a:latin typeface="微软雅黑" pitchFamily="34" charset="-122"/>
                <a:ea typeface="微软雅黑" pitchFamily="34" charset="-122"/>
              </a:endParaRPr>
            </a:p>
            <a:p>
              <a:pPr>
                <a:lnSpc>
                  <a:spcPct val="150000"/>
                </a:lnSpc>
                <a:defRPr/>
              </a:pPr>
              <a:r>
                <a:rPr lang="zh-CN" altLang="en-US" sz="1400" kern="0" dirty="0" smtClean="0">
                  <a:solidFill>
                    <a:srgbClr val="7D7D7D"/>
                  </a:solidFill>
                  <a:latin typeface="微软雅黑" pitchFamily="34" charset="-122"/>
                  <a:ea typeface="微软雅黑" pitchFamily="34" charset="-122"/>
                </a:rPr>
                <a:t>分布式并行数据库系统</a:t>
              </a:r>
              <a:endParaRPr kumimoji="0" lang="zh-CN" altLang="en-US" sz="1400" b="0" i="0" u="none" strike="noStrike" kern="0" cap="none" spc="0" normalizeH="0" baseline="0" noProof="0" dirty="0">
                <a:ln>
                  <a:noFill/>
                </a:ln>
                <a:solidFill>
                  <a:srgbClr val="7D7D7D"/>
                </a:solidFill>
                <a:effectLst/>
                <a:uLnTx/>
                <a:uFillTx/>
                <a:latin typeface="微软雅黑" pitchFamily="34" charset="-122"/>
                <a:ea typeface="微软雅黑" pitchFamily="34" charset="-122"/>
              </a:endParaRPr>
            </a:p>
          </p:txBody>
        </p:sp>
        <p:sp>
          <p:nvSpPr>
            <p:cNvPr id="89" name="TextBox 88"/>
            <p:cNvSpPr txBox="1"/>
            <p:nvPr/>
          </p:nvSpPr>
          <p:spPr bwMode="auto">
            <a:xfrm>
              <a:off x="4755678" y="1827213"/>
              <a:ext cx="3122530" cy="381066"/>
            </a:xfrm>
            <a:prstGeom prst="rect">
              <a:avLst/>
            </a:prstGeom>
            <a:noFill/>
          </p:spPr>
          <p:txBody>
            <a:bodyPr vert="horz" wrap="square" lIns="91440" tIns="45720" rIns="91440" bIns="45720" numCol="1" anchor="t" anchorCtr="0" compatLnSpc="1">
              <a:prstTxWarp prst="textNoShape">
                <a:avLst/>
              </a:prstTxWarp>
              <a:spAutoFit/>
            </a:bodyPr>
            <a:lstStyle/>
            <a:p>
              <a:pPr lvl="0">
                <a:lnSpc>
                  <a:spcPct val="150000"/>
                </a:lnSpc>
                <a:defRPr/>
              </a:pPr>
              <a:r>
                <a:rPr kumimoji="0" lang="zh-CN" altLang="en-US" sz="1400" b="0" i="0" u="none" strike="noStrike" kern="0" cap="none" spc="0" normalizeH="0" baseline="0" noProof="0" dirty="0" smtClean="0">
                  <a:ln>
                    <a:noFill/>
                  </a:ln>
                  <a:solidFill>
                    <a:srgbClr val="7D7D7D"/>
                  </a:solidFill>
                  <a:effectLst/>
                  <a:uLnTx/>
                  <a:uFillTx/>
                  <a:latin typeface="微软雅黑" pitchFamily="34" charset="-122"/>
                  <a:ea typeface="微软雅黑" pitchFamily="34" charset="-122"/>
                </a:rPr>
                <a:t>网络爬虫：</a:t>
              </a:r>
              <a:r>
                <a:rPr lang="zh-CN" altLang="en-US" sz="1400" dirty="0" smtClean="0"/>
                <a:t> </a:t>
              </a:r>
              <a:r>
                <a:rPr lang="en-US" altLang="zh-CN" sz="1400" kern="0" dirty="0" smtClean="0">
                  <a:solidFill>
                    <a:srgbClr val="7D7D7D"/>
                  </a:solidFill>
                  <a:latin typeface="微软雅黑" pitchFamily="34" charset="-122"/>
                  <a:ea typeface="微软雅黑" pitchFamily="34" charset="-122"/>
                </a:rPr>
                <a:t>Heritrix</a:t>
              </a:r>
              <a:r>
                <a:rPr lang="zh-CN" altLang="en-US" sz="1400" kern="0" dirty="0" smtClean="0">
                  <a:solidFill>
                    <a:srgbClr val="7D7D7D"/>
                  </a:solidFill>
                  <a:latin typeface="微软雅黑" pitchFamily="34" charset="-122"/>
                  <a:ea typeface="微软雅黑" pitchFamily="34" charset="-122"/>
                </a:rPr>
                <a:t>，</a:t>
              </a:r>
              <a:r>
                <a:rPr lang="en-US" altLang="zh-CN" sz="1400" kern="0" dirty="0" smtClean="0">
                  <a:solidFill>
                    <a:srgbClr val="7D7D7D"/>
                  </a:solidFill>
                  <a:latin typeface="微软雅黑" pitchFamily="34" charset="-122"/>
                  <a:ea typeface="微软雅黑" pitchFamily="34" charset="-122"/>
                </a:rPr>
                <a:t>Nutch</a:t>
              </a:r>
              <a:r>
                <a:rPr lang="zh-CN" altLang="en-US" sz="1400" kern="0" dirty="0" smtClean="0">
                  <a:solidFill>
                    <a:srgbClr val="7D7D7D"/>
                  </a:solidFill>
                  <a:latin typeface="微软雅黑" pitchFamily="34" charset="-122"/>
                  <a:ea typeface="微软雅黑" pitchFamily="34" charset="-122"/>
                </a:rPr>
                <a:t>和</a:t>
              </a:r>
              <a:r>
                <a:rPr lang="en-US" altLang="zh-CN" sz="1400" kern="0" dirty="0" smtClean="0">
                  <a:solidFill>
                    <a:srgbClr val="7D7D7D"/>
                  </a:solidFill>
                  <a:latin typeface="微软雅黑" pitchFamily="34" charset="-122"/>
                  <a:ea typeface="微软雅黑" pitchFamily="34" charset="-122"/>
                </a:rPr>
                <a:t>Labin</a:t>
              </a:r>
              <a:endParaRPr lang="zh-CN" altLang="en-US" sz="1400" kern="0" dirty="0">
                <a:solidFill>
                  <a:srgbClr val="7D7D7D"/>
                </a:solidFill>
                <a:latin typeface="微软雅黑" pitchFamily="34" charset="-122"/>
                <a:ea typeface="微软雅黑" pitchFamily="34" charset="-122"/>
              </a:endParaRPr>
            </a:p>
          </p:txBody>
        </p:sp>
        <p:sp>
          <p:nvSpPr>
            <p:cNvPr id="90" name="TextBox 89"/>
            <p:cNvSpPr txBox="1"/>
            <p:nvPr/>
          </p:nvSpPr>
          <p:spPr bwMode="auto">
            <a:xfrm>
              <a:off x="4652439" y="4823920"/>
              <a:ext cx="3272310" cy="377411"/>
            </a:xfrm>
            <a:prstGeom prst="rect">
              <a:avLst/>
            </a:prstGeom>
            <a:noFill/>
          </p:spPr>
          <p:txBody>
            <a:bodyPr vert="horz" wrap="square" lIns="91440" tIns="45720" rIns="91440" bIns="45720" numCol="1" anchor="t" anchorCtr="0" compatLnSpc="1">
              <a:prstTxWarp prst="textNoShape">
                <a:avLst/>
              </a:prstTxWarp>
              <a:spAutoFit/>
            </a:bodyPr>
            <a:lstStyle/>
            <a:p>
              <a:pPr lvl="0">
                <a:lnSpc>
                  <a:spcPct val="150000"/>
                </a:lnSpc>
                <a:defRPr/>
              </a:pPr>
              <a:endParaRPr kumimoji="0" lang="zh-CN" altLang="en-US" sz="1400" b="0" i="0" u="none" strike="noStrike" kern="0" cap="none" spc="0" normalizeH="0" baseline="0" noProof="0" dirty="0">
                <a:ln>
                  <a:noFill/>
                </a:ln>
                <a:solidFill>
                  <a:srgbClr val="7D7D7D"/>
                </a:solidFill>
                <a:effectLst/>
                <a:uLnTx/>
                <a:uFillTx/>
                <a:latin typeface="微软雅黑" pitchFamily="34" charset="-122"/>
                <a:ea typeface="微软雅黑" pitchFamily="34" charset="-122"/>
              </a:endParaRPr>
            </a:p>
          </p:txBody>
        </p:sp>
      </p:grpSp>
      <p:sp>
        <p:nvSpPr>
          <p:cNvPr id="93" name="矩形 92"/>
          <p:cNvSpPr/>
          <p:nvPr/>
        </p:nvSpPr>
        <p:spPr>
          <a:xfrm>
            <a:off x="6351638" y="4816648"/>
            <a:ext cx="3308555" cy="377411"/>
          </a:xfrm>
          <a:prstGeom prst="rect">
            <a:avLst/>
          </a:prstGeom>
        </p:spPr>
        <p:txBody>
          <a:bodyPr wrap="square">
            <a:spAutoFit/>
          </a:bodyPr>
          <a:lstStyle/>
          <a:p>
            <a:pPr>
              <a:lnSpc>
                <a:spcPct val="150000"/>
              </a:lnSpc>
              <a:defRPr/>
            </a:pPr>
            <a:r>
              <a:rPr lang="zh-CN" altLang="en-US" sz="1400" kern="0" dirty="0" smtClean="0">
                <a:solidFill>
                  <a:srgbClr val="7D7D7D"/>
                </a:solidFill>
                <a:latin typeface="微软雅黑" pitchFamily="34" charset="-122"/>
                <a:ea typeface="微软雅黑" pitchFamily="34" charset="-122"/>
              </a:rPr>
              <a:t>整理已采集数据</a:t>
            </a:r>
          </a:p>
        </p:txBody>
      </p:sp>
      <p:sp>
        <p:nvSpPr>
          <p:cNvPr id="87" name="矩形 86"/>
          <p:cNvSpPr/>
          <p:nvPr/>
        </p:nvSpPr>
        <p:spPr>
          <a:xfrm>
            <a:off x="1543211" y="1588955"/>
            <a:ext cx="2492990" cy="461665"/>
          </a:xfrm>
          <a:prstGeom prst="rect">
            <a:avLst/>
          </a:prstGeom>
        </p:spPr>
        <p:txBody>
          <a:bodyPr wrap="none">
            <a:spAutoFit/>
          </a:bodyPr>
          <a:lstStyle/>
          <a:p>
            <a:pPr marL="457200" indent="-457200">
              <a:buFont typeface="+mj-ea"/>
              <a:buAutoNum type="circleNumDbPlain"/>
            </a:pPr>
            <a:r>
              <a:rPr lang="zh-CN" altLang="en-US" sz="2400" b="1" dirty="0" smtClean="0">
                <a:solidFill>
                  <a:srgbClr val="F784A5"/>
                </a:solidFill>
                <a:latin typeface="微软雅黑" pitchFamily="34" charset="-122"/>
                <a:ea typeface="微软雅黑" pitchFamily="34" charset="-122"/>
              </a:rPr>
              <a:t>信息采集技术</a:t>
            </a:r>
          </a:p>
        </p:txBody>
      </p:sp>
      <p:sp>
        <p:nvSpPr>
          <p:cNvPr id="91"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网络舆情分析关键技术</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92"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94"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413452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矩形 130"/>
          <p:cNvSpPr/>
          <p:nvPr/>
        </p:nvSpPr>
        <p:spPr>
          <a:xfrm>
            <a:off x="8316822" y="2197071"/>
            <a:ext cx="2552741" cy="387836"/>
          </a:xfrm>
          <a:prstGeom prst="rect">
            <a:avLst/>
          </a:prstGeom>
          <a:solidFill>
            <a:srgbClr val="6FA0DB">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Single-pass </a:t>
            </a:r>
            <a:r>
              <a:rPr lang="zh-CN" altLang="en-US" dirty="0" smtClean="0">
                <a:latin typeface="微软雅黑" pitchFamily="34" charset="-122"/>
                <a:ea typeface="微软雅黑" pitchFamily="34" charset="-122"/>
              </a:rPr>
              <a:t>聚类算法</a:t>
            </a:r>
            <a:endParaRPr lang="zh-CN" altLang="en-US" dirty="0">
              <a:latin typeface="微软雅黑" pitchFamily="34" charset="-122"/>
              <a:ea typeface="微软雅黑" pitchFamily="34" charset="-122"/>
            </a:endParaRPr>
          </a:p>
        </p:txBody>
      </p:sp>
      <p:sp>
        <p:nvSpPr>
          <p:cNvPr id="132" name="矩形 131"/>
          <p:cNvSpPr/>
          <p:nvPr/>
        </p:nvSpPr>
        <p:spPr>
          <a:xfrm>
            <a:off x="8316822" y="2893148"/>
            <a:ext cx="2552741" cy="387836"/>
          </a:xfrm>
          <a:prstGeom prst="rect">
            <a:avLst/>
          </a:prstGeom>
          <a:solidFill>
            <a:srgbClr val="8AAC46">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K -means</a:t>
            </a:r>
            <a:endParaRPr lang="zh-CN" altLang="en-US" dirty="0">
              <a:latin typeface="微软雅黑" pitchFamily="34" charset="-122"/>
              <a:ea typeface="微软雅黑" pitchFamily="34" charset="-122"/>
            </a:endParaRPr>
          </a:p>
        </p:txBody>
      </p:sp>
      <p:sp>
        <p:nvSpPr>
          <p:cNvPr id="133" name="矩形 132"/>
          <p:cNvSpPr/>
          <p:nvPr/>
        </p:nvSpPr>
        <p:spPr>
          <a:xfrm>
            <a:off x="8316822" y="3589225"/>
            <a:ext cx="2537992" cy="387836"/>
          </a:xfrm>
          <a:prstGeom prst="rect">
            <a:avLst/>
          </a:prstGeom>
          <a:solidFill>
            <a:srgbClr val="F68426">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KNN </a:t>
            </a:r>
            <a:r>
              <a:rPr lang="zh-CN" altLang="en-US" dirty="0" smtClean="0">
                <a:latin typeface="微软雅黑" pitchFamily="34" charset="-122"/>
                <a:ea typeface="微软雅黑" pitchFamily="34" charset="-122"/>
              </a:rPr>
              <a:t>最邻近法</a:t>
            </a:r>
            <a:endParaRPr lang="zh-CN" altLang="en-US" dirty="0">
              <a:latin typeface="微软雅黑" pitchFamily="34" charset="-122"/>
              <a:ea typeface="微软雅黑" pitchFamily="34" charset="-122"/>
            </a:endParaRPr>
          </a:p>
        </p:txBody>
      </p:sp>
      <p:sp>
        <p:nvSpPr>
          <p:cNvPr id="134" name="矩形 133"/>
          <p:cNvSpPr/>
          <p:nvPr/>
        </p:nvSpPr>
        <p:spPr>
          <a:xfrm>
            <a:off x="8318152" y="4285303"/>
            <a:ext cx="2521914" cy="387836"/>
          </a:xfrm>
          <a:prstGeom prst="rect">
            <a:avLst/>
          </a:prstGeom>
          <a:solidFill>
            <a:srgbClr val="FF0000">
              <a:alpha val="6902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SVM</a:t>
            </a:r>
            <a:r>
              <a:rPr lang="zh-CN" altLang="en-US" dirty="0" smtClean="0">
                <a:latin typeface="微软雅黑" pitchFamily="34" charset="-122"/>
                <a:ea typeface="微软雅黑" pitchFamily="34" charset="-122"/>
              </a:rPr>
              <a:t>支持向量机</a:t>
            </a:r>
            <a:endParaRPr lang="zh-CN" altLang="en-US" dirty="0">
              <a:latin typeface="微软雅黑" pitchFamily="34" charset="-122"/>
              <a:ea typeface="微软雅黑" pitchFamily="34" charset="-122"/>
            </a:endParaRPr>
          </a:p>
        </p:txBody>
      </p:sp>
      <p:sp>
        <p:nvSpPr>
          <p:cNvPr id="135" name="矩形 134"/>
          <p:cNvSpPr/>
          <p:nvPr/>
        </p:nvSpPr>
        <p:spPr>
          <a:xfrm>
            <a:off x="8336485" y="4930439"/>
            <a:ext cx="2533077" cy="387836"/>
          </a:xfrm>
          <a:prstGeom prst="rect">
            <a:avLst/>
          </a:prstGeom>
          <a:solidFill>
            <a:schemeClr val="tx2">
              <a:lumMod val="60000"/>
              <a:lumOff val="40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SOM </a:t>
            </a:r>
            <a:r>
              <a:rPr lang="zh-CN" altLang="en-US" dirty="0" smtClean="0">
                <a:latin typeface="微软雅黑" pitchFamily="34" charset="-122"/>
                <a:ea typeface="微软雅黑" pitchFamily="34" charset="-122"/>
              </a:rPr>
              <a:t>神经网络聚类</a:t>
            </a:r>
          </a:p>
        </p:txBody>
      </p:sp>
      <p:sp>
        <p:nvSpPr>
          <p:cNvPr id="136" name="左大括号 135"/>
          <p:cNvSpPr/>
          <p:nvPr/>
        </p:nvSpPr>
        <p:spPr>
          <a:xfrm>
            <a:off x="7610168" y="2286001"/>
            <a:ext cx="280219" cy="2934929"/>
          </a:xfrm>
          <a:prstGeom prst="leftBrace">
            <a:avLst>
              <a:gd name="adj1" fmla="val 8333"/>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8433" name="Picture 1" descr="D:\A研三\组会\51pptmoban.com\放大镜\3D小人手拿放大镜ppt素材图片-www.51pptmoban.com (1).jpg"/>
          <p:cNvPicPr>
            <a:picLocks noChangeAspect="1" noChangeArrowheads="1"/>
          </p:cNvPicPr>
          <p:nvPr/>
        </p:nvPicPr>
        <p:blipFill>
          <a:blip r:embed="rId2" cstate="print"/>
          <a:srcRect b="5825"/>
          <a:stretch>
            <a:fillRect/>
          </a:stretch>
        </p:blipFill>
        <p:spPr bwMode="auto">
          <a:xfrm>
            <a:off x="6236573" y="2873478"/>
            <a:ext cx="1256674" cy="1256070"/>
          </a:xfrm>
          <a:prstGeom prst="rect">
            <a:avLst/>
          </a:prstGeom>
          <a:noFill/>
        </p:spPr>
      </p:pic>
      <p:cxnSp>
        <p:nvCxnSpPr>
          <p:cNvPr id="149" name="直接连接符 148"/>
          <p:cNvCxnSpPr/>
          <p:nvPr/>
        </p:nvCxnSpPr>
        <p:spPr>
          <a:xfrm>
            <a:off x="1114430" y="2991048"/>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1" name="矩形 150"/>
          <p:cNvSpPr/>
          <p:nvPr/>
        </p:nvSpPr>
        <p:spPr bwMode="auto">
          <a:xfrm>
            <a:off x="1702582" y="3185914"/>
            <a:ext cx="185200" cy="191467"/>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153" name="文本框 12"/>
          <p:cNvSpPr txBox="1"/>
          <p:nvPr/>
        </p:nvSpPr>
        <p:spPr>
          <a:xfrm>
            <a:off x="1935546" y="3074100"/>
            <a:ext cx="3277397" cy="337015"/>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en-US" altLang="zh-CN" sz="1400" dirty="0" smtClean="0"/>
              <a:t>Single-pass</a:t>
            </a:r>
            <a:r>
              <a:rPr lang="zh-CN" altLang="en-US" sz="1400" dirty="0" smtClean="0"/>
              <a:t>：动态聚类表现良好</a:t>
            </a:r>
            <a:endParaRPr lang="zh-CN" altLang="en-US" sz="1400" dirty="0"/>
          </a:p>
        </p:txBody>
      </p:sp>
      <p:cxnSp>
        <p:nvCxnSpPr>
          <p:cNvPr id="157" name="直接连接符 156"/>
          <p:cNvCxnSpPr/>
          <p:nvPr/>
        </p:nvCxnSpPr>
        <p:spPr>
          <a:xfrm>
            <a:off x="1089850" y="3674390"/>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8" name="矩形 157"/>
          <p:cNvSpPr/>
          <p:nvPr/>
        </p:nvSpPr>
        <p:spPr bwMode="auto">
          <a:xfrm>
            <a:off x="1678002" y="3869256"/>
            <a:ext cx="185200" cy="191467"/>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159" name="文本框 12"/>
          <p:cNvSpPr txBox="1"/>
          <p:nvPr/>
        </p:nvSpPr>
        <p:spPr>
          <a:xfrm>
            <a:off x="1910966" y="3757442"/>
            <a:ext cx="3457435" cy="36163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en-US" altLang="zh-CN" sz="1400" dirty="0" smtClean="0"/>
              <a:t>K-means</a:t>
            </a:r>
            <a:r>
              <a:rPr lang="zh-CN" altLang="en-US" sz="1400" dirty="0" smtClean="0"/>
              <a:t>：基于硬划分的无监督聚类算法</a:t>
            </a:r>
            <a:endParaRPr lang="zh-CN" altLang="en-US" sz="1400" dirty="0"/>
          </a:p>
        </p:txBody>
      </p:sp>
      <p:cxnSp>
        <p:nvCxnSpPr>
          <p:cNvPr id="160" name="直接连接符 159"/>
          <p:cNvCxnSpPr/>
          <p:nvPr/>
        </p:nvCxnSpPr>
        <p:spPr>
          <a:xfrm>
            <a:off x="1089850" y="4249577"/>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1" name="矩形 160"/>
          <p:cNvSpPr/>
          <p:nvPr/>
        </p:nvSpPr>
        <p:spPr bwMode="auto">
          <a:xfrm>
            <a:off x="1678002" y="4444443"/>
            <a:ext cx="185200" cy="191467"/>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162" name="文本框 12"/>
          <p:cNvSpPr txBox="1"/>
          <p:nvPr/>
        </p:nvSpPr>
        <p:spPr>
          <a:xfrm>
            <a:off x="1910966" y="4332629"/>
            <a:ext cx="3277397" cy="36163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en-US" altLang="zh-CN" sz="1400" dirty="0" smtClean="0"/>
              <a:t>KNN</a:t>
            </a:r>
            <a:r>
              <a:rPr lang="zh-CN" altLang="en-US" sz="1400" dirty="0" smtClean="0"/>
              <a:t>：基于类比学习的非参数分类技术</a:t>
            </a:r>
            <a:endParaRPr lang="zh-CN" altLang="en-US" sz="1400" dirty="0"/>
          </a:p>
        </p:txBody>
      </p:sp>
      <p:cxnSp>
        <p:nvCxnSpPr>
          <p:cNvPr id="163" name="直接连接符 162"/>
          <p:cNvCxnSpPr/>
          <p:nvPr/>
        </p:nvCxnSpPr>
        <p:spPr>
          <a:xfrm>
            <a:off x="1104597" y="4854261"/>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4" name="矩形 163"/>
          <p:cNvSpPr/>
          <p:nvPr/>
        </p:nvSpPr>
        <p:spPr bwMode="auto">
          <a:xfrm>
            <a:off x="1692749" y="5049127"/>
            <a:ext cx="185200" cy="191467"/>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165" name="文本框 12"/>
          <p:cNvSpPr txBox="1"/>
          <p:nvPr/>
        </p:nvSpPr>
        <p:spPr>
          <a:xfrm>
            <a:off x="1925713" y="4937313"/>
            <a:ext cx="3277397" cy="36163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en-US" altLang="zh-CN" sz="1400" dirty="0" smtClean="0"/>
              <a:t>SVM</a:t>
            </a:r>
            <a:r>
              <a:rPr lang="zh-CN" altLang="en-US" sz="1400" dirty="0" smtClean="0"/>
              <a:t>：多热点事件识别</a:t>
            </a:r>
            <a:endParaRPr lang="zh-CN" altLang="en-US" sz="1400" dirty="0"/>
          </a:p>
        </p:txBody>
      </p:sp>
      <p:cxnSp>
        <p:nvCxnSpPr>
          <p:cNvPr id="166" name="直接连接符 165"/>
          <p:cNvCxnSpPr/>
          <p:nvPr/>
        </p:nvCxnSpPr>
        <p:spPr>
          <a:xfrm>
            <a:off x="1104598" y="5429448"/>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7" name="矩形 166"/>
          <p:cNvSpPr/>
          <p:nvPr/>
        </p:nvSpPr>
        <p:spPr bwMode="auto">
          <a:xfrm>
            <a:off x="1692750" y="5624314"/>
            <a:ext cx="185200" cy="191467"/>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itchFamily="34" charset="-122"/>
              <a:ea typeface="微软雅黑" pitchFamily="34" charset="-122"/>
            </a:endParaRPr>
          </a:p>
        </p:txBody>
      </p:sp>
      <p:sp>
        <p:nvSpPr>
          <p:cNvPr id="168" name="文本框 12"/>
          <p:cNvSpPr txBox="1"/>
          <p:nvPr/>
        </p:nvSpPr>
        <p:spPr>
          <a:xfrm>
            <a:off x="1925714" y="5512500"/>
            <a:ext cx="3277397" cy="337015"/>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en-US" altLang="zh-CN" sz="1400" dirty="0" smtClean="0"/>
              <a:t>SOM</a:t>
            </a:r>
            <a:r>
              <a:rPr lang="zh-CN" altLang="en-US" sz="1400" dirty="0" smtClean="0"/>
              <a:t>：人工神经网络</a:t>
            </a:r>
            <a:endParaRPr lang="zh-CN" altLang="en-US" sz="1400" dirty="0"/>
          </a:p>
        </p:txBody>
      </p:sp>
      <p:cxnSp>
        <p:nvCxnSpPr>
          <p:cNvPr id="169" name="直接连接符 168"/>
          <p:cNvCxnSpPr/>
          <p:nvPr/>
        </p:nvCxnSpPr>
        <p:spPr>
          <a:xfrm>
            <a:off x="1139008" y="6024300"/>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086011" y="2534886"/>
            <a:ext cx="1210588" cy="338554"/>
          </a:xfrm>
          <a:prstGeom prst="rect">
            <a:avLst/>
          </a:prstGeom>
        </p:spPr>
        <p:txBody>
          <a:bodyPr wrap="none">
            <a:spAutoFit/>
          </a:bodyPr>
          <a:lstStyle/>
          <a:p>
            <a:r>
              <a:rPr lang="zh-CN" altLang="en-US" sz="1600" b="1" dirty="0" smtClean="0">
                <a:latin typeface="微软雅黑" pitchFamily="34" charset="-122"/>
                <a:ea typeface="微软雅黑" pitchFamily="34" charset="-122"/>
              </a:rPr>
              <a:t>主要算法：</a:t>
            </a:r>
          </a:p>
        </p:txBody>
      </p:sp>
      <p:sp>
        <p:nvSpPr>
          <p:cNvPr id="30" name="矩形 29"/>
          <p:cNvSpPr/>
          <p:nvPr/>
        </p:nvSpPr>
        <p:spPr>
          <a:xfrm>
            <a:off x="1448618" y="1431300"/>
            <a:ext cx="2377574" cy="461665"/>
          </a:xfrm>
          <a:prstGeom prst="rect">
            <a:avLst/>
          </a:prstGeom>
        </p:spPr>
        <p:txBody>
          <a:bodyPr wrap="none">
            <a:spAutoFit/>
          </a:bodyPr>
          <a:lstStyle/>
          <a:p>
            <a:pPr marL="342900" indent="-342900">
              <a:buFont typeface="+mj-ea"/>
              <a:buAutoNum type="circleNumDbPlain" startAt="2"/>
            </a:pPr>
            <a:r>
              <a:rPr lang="zh-CN" altLang="en-US" sz="2400" b="1" dirty="0" smtClean="0">
                <a:solidFill>
                  <a:srgbClr val="F784A5"/>
                </a:solidFill>
                <a:latin typeface="微软雅黑" pitchFamily="34" charset="-122"/>
                <a:ea typeface="微软雅黑" pitchFamily="34" charset="-122"/>
              </a:rPr>
              <a:t>热点发现技术</a:t>
            </a:r>
          </a:p>
        </p:txBody>
      </p:sp>
      <p:sp>
        <p:nvSpPr>
          <p:cNvPr id="34"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网络舆情分析关键技术</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35"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36" name="Picture 2" descr="C:\Users\Administrator\Desktop\25p1ckfib9.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309166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1"/>
                                        </p:tgtEl>
                                        <p:attrNameLst>
                                          <p:attrName>style.visibility</p:attrName>
                                        </p:attrNameLst>
                                      </p:cBhvr>
                                      <p:to>
                                        <p:strVal val="visible"/>
                                      </p:to>
                                    </p:set>
                                    <p:anim calcmode="lin" valueType="num">
                                      <p:cBhvr additive="base">
                                        <p:cTn id="7" dur="500" fill="hold"/>
                                        <p:tgtEl>
                                          <p:spTgt spid="131"/>
                                        </p:tgtEl>
                                        <p:attrNameLst>
                                          <p:attrName>ppt_x</p:attrName>
                                        </p:attrNameLst>
                                      </p:cBhvr>
                                      <p:tavLst>
                                        <p:tav tm="0">
                                          <p:val>
                                            <p:strVal val="0-#ppt_w/2"/>
                                          </p:val>
                                        </p:tav>
                                        <p:tav tm="100000">
                                          <p:val>
                                            <p:strVal val="#ppt_x"/>
                                          </p:val>
                                        </p:tav>
                                      </p:tavLst>
                                    </p:anim>
                                    <p:anim calcmode="lin" valueType="num">
                                      <p:cBhvr additive="base">
                                        <p:cTn id="8" dur="500" fill="hold"/>
                                        <p:tgtEl>
                                          <p:spTgt spid="13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
                                  </p:stCondLst>
                                  <p:childTnLst>
                                    <p:set>
                                      <p:cBhvr>
                                        <p:cTn id="10" dur="1" fill="hold">
                                          <p:stCondLst>
                                            <p:cond delay="0"/>
                                          </p:stCondLst>
                                        </p:cTn>
                                        <p:tgtEl>
                                          <p:spTgt spid="132"/>
                                        </p:tgtEl>
                                        <p:attrNameLst>
                                          <p:attrName>style.visibility</p:attrName>
                                        </p:attrNameLst>
                                      </p:cBhvr>
                                      <p:to>
                                        <p:strVal val="visible"/>
                                      </p:to>
                                    </p:set>
                                    <p:anim calcmode="lin" valueType="num">
                                      <p:cBhvr additive="base">
                                        <p:cTn id="11" dur="500" fill="hold"/>
                                        <p:tgtEl>
                                          <p:spTgt spid="132"/>
                                        </p:tgtEl>
                                        <p:attrNameLst>
                                          <p:attrName>ppt_x</p:attrName>
                                        </p:attrNameLst>
                                      </p:cBhvr>
                                      <p:tavLst>
                                        <p:tav tm="0">
                                          <p:val>
                                            <p:strVal val="0-#ppt_w/2"/>
                                          </p:val>
                                        </p:tav>
                                        <p:tav tm="100000">
                                          <p:val>
                                            <p:strVal val="#ppt_x"/>
                                          </p:val>
                                        </p:tav>
                                      </p:tavLst>
                                    </p:anim>
                                    <p:anim calcmode="lin" valueType="num">
                                      <p:cBhvr additive="base">
                                        <p:cTn id="12" dur="500" fill="hold"/>
                                        <p:tgtEl>
                                          <p:spTgt spid="13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00"/>
                                  </p:stCondLst>
                                  <p:childTnLst>
                                    <p:set>
                                      <p:cBhvr>
                                        <p:cTn id="14" dur="1" fill="hold">
                                          <p:stCondLst>
                                            <p:cond delay="0"/>
                                          </p:stCondLst>
                                        </p:cTn>
                                        <p:tgtEl>
                                          <p:spTgt spid="133"/>
                                        </p:tgtEl>
                                        <p:attrNameLst>
                                          <p:attrName>style.visibility</p:attrName>
                                        </p:attrNameLst>
                                      </p:cBhvr>
                                      <p:to>
                                        <p:strVal val="visible"/>
                                      </p:to>
                                    </p:set>
                                    <p:anim calcmode="lin" valueType="num">
                                      <p:cBhvr additive="base">
                                        <p:cTn id="15" dur="500" fill="hold"/>
                                        <p:tgtEl>
                                          <p:spTgt spid="133"/>
                                        </p:tgtEl>
                                        <p:attrNameLst>
                                          <p:attrName>ppt_x</p:attrName>
                                        </p:attrNameLst>
                                      </p:cBhvr>
                                      <p:tavLst>
                                        <p:tav tm="0">
                                          <p:val>
                                            <p:strVal val="0-#ppt_w/2"/>
                                          </p:val>
                                        </p:tav>
                                        <p:tav tm="100000">
                                          <p:val>
                                            <p:strVal val="#ppt_x"/>
                                          </p:val>
                                        </p:tav>
                                      </p:tavLst>
                                    </p:anim>
                                    <p:anim calcmode="lin" valueType="num">
                                      <p:cBhvr additive="base">
                                        <p:cTn id="16" dur="500" fill="hold"/>
                                        <p:tgtEl>
                                          <p:spTgt spid="13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300"/>
                                  </p:stCondLst>
                                  <p:childTnLst>
                                    <p:set>
                                      <p:cBhvr>
                                        <p:cTn id="18" dur="1" fill="hold">
                                          <p:stCondLst>
                                            <p:cond delay="0"/>
                                          </p:stCondLst>
                                        </p:cTn>
                                        <p:tgtEl>
                                          <p:spTgt spid="134"/>
                                        </p:tgtEl>
                                        <p:attrNameLst>
                                          <p:attrName>style.visibility</p:attrName>
                                        </p:attrNameLst>
                                      </p:cBhvr>
                                      <p:to>
                                        <p:strVal val="visible"/>
                                      </p:to>
                                    </p:set>
                                    <p:anim calcmode="lin" valueType="num">
                                      <p:cBhvr additive="base">
                                        <p:cTn id="19" dur="500" fill="hold"/>
                                        <p:tgtEl>
                                          <p:spTgt spid="134"/>
                                        </p:tgtEl>
                                        <p:attrNameLst>
                                          <p:attrName>ppt_x</p:attrName>
                                        </p:attrNameLst>
                                      </p:cBhvr>
                                      <p:tavLst>
                                        <p:tav tm="0">
                                          <p:val>
                                            <p:strVal val="0-#ppt_w/2"/>
                                          </p:val>
                                        </p:tav>
                                        <p:tav tm="100000">
                                          <p:val>
                                            <p:strVal val="#ppt_x"/>
                                          </p:val>
                                        </p:tav>
                                      </p:tavLst>
                                    </p:anim>
                                    <p:anim calcmode="lin" valueType="num">
                                      <p:cBhvr additive="base">
                                        <p:cTn id="20" dur="500" fill="hold"/>
                                        <p:tgtEl>
                                          <p:spTgt spid="134"/>
                                        </p:tgtEl>
                                        <p:attrNameLst>
                                          <p:attrName>ppt_y</p:attrName>
                                        </p:attrNameLst>
                                      </p:cBhvr>
                                      <p:tavLst>
                                        <p:tav tm="0">
                                          <p:val>
                                            <p:strVal val="#ppt_y"/>
                                          </p:val>
                                        </p:tav>
                                        <p:tav tm="100000">
                                          <p:val>
                                            <p:strVal val="#ppt_y"/>
                                          </p:val>
                                        </p:tav>
                                      </p:tavLst>
                                    </p:anim>
                                  </p:childTnLst>
                                </p:cTn>
                              </p:par>
                            </p:childTnLst>
                          </p:cTn>
                        </p:par>
                        <p:par>
                          <p:cTn id="21" fill="hold">
                            <p:stCondLst>
                              <p:cond delay="800"/>
                            </p:stCondLst>
                            <p:childTnLst>
                              <p:par>
                                <p:cTn id="22" presetID="2" presetClass="entr" presetSubtype="8" fill="hold" grpId="0" nodeType="afterEffect">
                                  <p:stCondLst>
                                    <p:cond delay="0"/>
                                  </p:stCondLst>
                                  <p:childTnLst>
                                    <p:set>
                                      <p:cBhvr>
                                        <p:cTn id="23" dur="1" fill="hold">
                                          <p:stCondLst>
                                            <p:cond delay="0"/>
                                          </p:stCondLst>
                                        </p:cTn>
                                        <p:tgtEl>
                                          <p:spTgt spid="135"/>
                                        </p:tgtEl>
                                        <p:attrNameLst>
                                          <p:attrName>style.visibility</p:attrName>
                                        </p:attrNameLst>
                                      </p:cBhvr>
                                      <p:to>
                                        <p:strVal val="visible"/>
                                      </p:to>
                                    </p:set>
                                    <p:anim calcmode="lin" valueType="num">
                                      <p:cBhvr additive="base">
                                        <p:cTn id="24" dur="500" fill="hold"/>
                                        <p:tgtEl>
                                          <p:spTgt spid="135"/>
                                        </p:tgtEl>
                                        <p:attrNameLst>
                                          <p:attrName>ppt_x</p:attrName>
                                        </p:attrNameLst>
                                      </p:cBhvr>
                                      <p:tavLst>
                                        <p:tav tm="0">
                                          <p:val>
                                            <p:strVal val="0-#ppt_w/2"/>
                                          </p:val>
                                        </p:tav>
                                        <p:tav tm="100000">
                                          <p:val>
                                            <p:strVal val="#ppt_x"/>
                                          </p:val>
                                        </p:tav>
                                      </p:tavLst>
                                    </p:anim>
                                    <p:anim calcmode="lin" valueType="num">
                                      <p:cBhvr additive="base">
                                        <p:cTn id="25" dur="500" fill="hold"/>
                                        <p:tgtEl>
                                          <p:spTgt spid="1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4" name="Freeform 274"/>
          <p:cNvSpPr>
            <a:spLocks/>
          </p:cNvSpPr>
          <p:nvPr/>
        </p:nvSpPr>
        <p:spPr bwMode="auto">
          <a:xfrm>
            <a:off x="4068087" y="2466712"/>
            <a:ext cx="1440000" cy="1440000"/>
          </a:xfrm>
          <a:prstGeom prst="flowChartConnector">
            <a:avLst/>
          </a:prstGeom>
          <a:solidFill>
            <a:srgbClr val="F784A5"/>
          </a:solidFill>
          <a:ln>
            <a:noFill/>
          </a:ln>
          <a:effectLst>
            <a:reflection endPos="21000" dist="50800" dir="5400000" sy="-100000" algn="bl" rotWithShape="0"/>
          </a:effectLst>
          <a:extLst/>
        </p:spPr>
        <p:txBody>
          <a:bodyPr vert="horz" wrap="square" lIns="91440" tIns="45720" rIns="91440" bIns="45720" numCol="1" anchor="t" anchorCtr="0" compatLnSpc="1">
            <a:prstTxWarp prst="textNoShape">
              <a:avLst/>
            </a:prstTxWarp>
          </a:bodyPr>
          <a:lstStyle/>
          <a:p>
            <a:endParaRPr lang="zh-CN" altLang="en-US" dirty="0"/>
          </a:p>
        </p:txBody>
      </p:sp>
      <p:sp>
        <p:nvSpPr>
          <p:cNvPr id="175" name="TextBox 33"/>
          <p:cNvSpPr txBox="1"/>
          <p:nvPr/>
        </p:nvSpPr>
        <p:spPr>
          <a:xfrm>
            <a:off x="4234087" y="2777316"/>
            <a:ext cx="1107996" cy="369332"/>
          </a:xfrm>
          <a:prstGeom prst="rect">
            <a:avLst/>
          </a:prstGeom>
          <a:noFill/>
        </p:spPr>
        <p:txBody>
          <a:bodyPr wrap="none" rtlCol="0">
            <a:spAutoFit/>
          </a:bodyPr>
          <a:lstStyle/>
          <a:p>
            <a:pPr algn="ctr"/>
            <a:r>
              <a:rPr lang="zh-CN" altLang="en-US" dirty="0" smtClean="0">
                <a:solidFill>
                  <a:schemeClr val="bg1"/>
                </a:solidFill>
                <a:latin typeface="微软雅黑" pitchFamily="34" charset="-122"/>
                <a:ea typeface="微软雅黑" pitchFamily="34" charset="-122"/>
              </a:rPr>
              <a:t>热点评估</a:t>
            </a:r>
            <a:endParaRPr lang="en-US" altLang="zh-CN" dirty="0">
              <a:solidFill>
                <a:schemeClr val="bg1"/>
              </a:solidFill>
              <a:latin typeface="微软雅黑" pitchFamily="34" charset="-122"/>
              <a:ea typeface="微软雅黑" pitchFamily="34" charset="-122"/>
            </a:endParaRPr>
          </a:p>
        </p:txBody>
      </p:sp>
      <p:cxnSp>
        <p:nvCxnSpPr>
          <p:cNvPr id="176" name="直接箭头连接符 175"/>
          <p:cNvCxnSpPr/>
          <p:nvPr/>
        </p:nvCxnSpPr>
        <p:spPr>
          <a:xfrm flipH="1">
            <a:off x="1125644" y="2271520"/>
            <a:ext cx="2427907" cy="0"/>
          </a:xfrm>
          <a:prstGeom prst="straightConnector1">
            <a:avLst/>
          </a:prstGeom>
          <a:ln>
            <a:solidFill>
              <a:srgbClr val="F784A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a:endCxn id="174" idx="1"/>
          </p:cNvCxnSpPr>
          <p:nvPr/>
        </p:nvCxnSpPr>
        <p:spPr>
          <a:xfrm>
            <a:off x="3553551" y="2271520"/>
            <a:ext cx="725419" cy="406075"/>
          </a:xfrm>
          <a:prstGeom prst="line">
            <a:avLst/>
          </a:prstGeom>
          <a:ln>
            <a:solidFill>
              <a:srgbClr val="F784A5"/>
            </a:solidFill>
          </a:ln>
        </p:spPr>
        <p:style>
          <a:lnRef idx="1">
            <a:schemeClr val="accent1"/>
          </a:lnRef>
          <a:fillRef idx="0">
            <a:schemeClr val="accent1"/>
          </a:fillRef>
          <a:effectRef idx="0">
            <a:schemeClr val="accent1"/>
          </a:effectRef>
          <a:fontRef idx="minor">
            <a:schemeClr val="tx1"/>
          </a:fontRef>
        </p:style>
      </p:cxnSp>
      <p:sp>
        <p:nvSpPr>
          <p:cNvPr id="178" name="文本框 88"/>
          <p:cNvSpPr txBox="1"/>
          <p:nvPr/>
        </p:nvSpPr>
        <p:spPr>
          <a:xfrm>
            <a:off x="1514617" y="2491668"/>
            <a:ext cx="2113487" cy="2246769"/>
          </a:xfrm>
          <a:prstGeom prst="rect">
            <a:avLst/>
          </a:prstGeom>
          <a:noFill/>
        </p:spPr>
        <p:txBody>
          <a:bodyPr wrap="square" rtlCol="0">
            <a:spAutoFit/>
          </a:bodyPr>
          <a:lstStyle/>
          <a:p>
            <a:pPr marL="285750" indent="-285750">
              <a:buFont typeface="Wingdings" pitchFamily="2" charset="2"/>
              <a:buChar char="l"/>
            </a:pP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词频统计：</a:t>
            </a:r>
            <a:endParaRPr lang="en-US" altLang="zh-CN"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r>
              <a:rPr lang="en-US" altLang="zh-CN" dirty="0" smtClean="0">
                <a:solidFill>
                  <a:schemeClr val="bg2">
                    <a:lumMod val="25000"/>
                  </a:schemeClr>
                </a:solidFill>
                <a:latin typeface="微软雅黑" panose="020B0503020204020204" pitchFamily="34" charset="-122"/>
                <a:ea typeface="微软雅黑" panose="020B0503020204020204" pitchFamily="34" charset="-122"/>
              </a:rPr>
              <a:t>	TF-IDF</a:t>
            </a:r>
          </a:p>
          <a:p>
            <a:pPr marL="285750" indent="-285750"/>
            <a:r>
              <a:rPr lang="en-US" altLang="zh-CN" dirty="0" smtClean="0">
                <a:solidFill>
                  <a:schemeClr val="bg2">
                    <a:lumMod val="25000"/>
                  </a:schemeClr>
                </a:solidFill>
                <a:latin typeface="微软雅黑" panose="020B0503020204020204" pitchFamily="34" charset="-122"/>
                <a:ea typeface="微软雅黑" panose="020B0503020204020204" pitchFamily="34" charset="-122"/>
              </a:rPr>
              <a:t>	</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与领域词典结合</a:t>
            </a:r>
            <a:endParaRPr lang="en-US" altLang="zh-CN"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endParaRPr lang="zh-CN" altLang="en-US" dirty="0">
              <a:solidFill>
                <a:schemeClr val="bg2">
                  <a:lumMod val="25000"/>
                </a:schemeClr>
              </a:solidFill>
              <a:latin typeface="微软雅黑" panose="020B0503020204020204" pitchFamily="34" charset="-122"/>
              <a:ea typeface="微软雅黑" panose="020B0503020204020204" pitchFamily="34" charset="-122"/>
            </a:endParaRPr>
          </a:p>
          <a:p>
            <a:pPr marL="285750" indent="-285750">
              <a:buFont typeface="Wingdings" pitchFamily="2" charset="2"/>
              <a:buChar char="l"/>
            </a:pP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情感分类：</a:t>
            </a:r>
            <a:endParaRPr lang="en-US" altLang="zh-CN"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r>
              <a:rPr lang="en-US" altLang="zh-CN" dirty="0" smtClean="0">
                <a:solidFill>
                  <a:schemeClr val="bg2">
                    <a:lumMod val="25000"/>
                  </a:schemeClr>
                </a:solidFill>
                <a:latin typeface="微软雅黑" panose="020B0503020204020204" pitchFamily="34" charset="-122"/>
                <a:ea typeface="微软雅黑" panose="020B0503020204020204" pitchFamily="34" charset="-122"/>
              </a:rPr>
              <a:t>	</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基于概率论</a:t>
            </a:r>
            <a:endParaRPr lang="en-US" altLang="zh-CN"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r>
              <a:rPr lang="en-US" altLang="zh-CN" dirty="0" smtClean="0">
                <a:solidFill>
                  <a:schemeClr val="bg2">
                    <a:lumMod val="25000"/>
                  </a:schemeClr>
                </a:solidFill>
                <a:latin typeface="微软雅黑" panose="020B0503020204020204" pitchFamily="34" charset="-122"/>
                <a:ea typeface="微软雅黑" panose="020B0503020204020204" pitchFamily="34" charset="-122"/>
              </a:rPr>
              <a:t>	</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基于信息论</a:t>
            </a:r>
            <a:endParaRPr lang="en-US" altLang="zh-CN"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buFont typeface="Wingdings" pitchFamily="2" charset="2"/>
              <a:buChar char="l"/>
            </a:pP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79" name="Freeform 274"/>
          <p:cNvSpPr>
            <a:spLocks/>
          </p:cNvSpPr>
          <p:nvPr/>
        </p:nvSpPr>
        <p:spPr bwMode="auto">
          <a:xfrm>
            <a:off x="6476989" y="2456881"/>
            <a:ext cx="1440000" cy="1440000"/>
          </a:xfrm>
          <a:prstGeom prst="flowChartConnector">
            <a:avLst/>
          </a:prstGeom>
          <a:solidFill>
            <a:srgbClr val="F784A5"/>
          </a:solidFill>
          <a:ln>
            <a:noFill/>
          </a:ln>
          <a:effectLst>
            <a:reflection endPos="21000" dist="50800" dir="5400000" sy="-100000" algn="bl" rotWithShape="0"/>
          </a:effectLst>
          <a:extLst/>
        </p:spPr>
        <p:txBody>
          <a:bodyPr vert="horz" wrap="square" lIns="91440" tIns="45720" rIns="91440" bIns="45720" numCol="1" anchor="t" anchorCtr="0" compatLnSpc="1">
            <a:prstTxWarp prst="textNoShape">
              <a:avLst/>
            </a:prstTxWarp>
          </a:bodyPr>
          <a:lstStyle/>
          <a:p>
            <a:endParaRPr lang="zh-CN" altLang="en-US" dirty="0"/>
          </a:p>
        </p:txBody>
      </p:sp>
      <p:sp>
        <p:nvSpPr>
          <p:cNvPr id="180" name="TextBox 33"/>
          <p:cNvSpPr txBox="1"/>
          <p:nvPr/>
        </p:nvSpPr>
        <p:spPr>
          <a:xfrm>
            <a:off x="6642989" y="2767485"/>
            <a:ext cx="1107996" cy="369332"/>
          </a:xfrm>
          <a:prstGeom prst="rect">
            <a:avLst/>
          </a:prstGeom>
          <a:noFill/>
        </p:spPr>
        <p:txBody>
          <a:bodyPr wrap="none" rtlCol="0">
            <a:spAutoFit/>
          </a:bodyPr>
          <a:lstStyle/>
          <a:p>
            <a:pPr algn="ctr"/>
            <a:r>
              <a:rPr lang="zh-CN" altLang="en-US" dirty="0" smtClean="0">
                <a:solidFill>
                  <a:schemeClr val="bg1"/>
                </a:solidFill>
                <a:latin typeface="微软雅黑" pitchFamily="34" charset="-122"/>
                <a:ea typeface="微软雅黑" pitchFamily="34" charset="-122"/>
              </a:rPr>
              <a:t>热点跟踪</a:t>
            </a:r>
            <a:endParaRPr lang="en-US" altLang="zh-CN" dirty="0">
              <a:solidFill>
                <a:schemeClr val="bg1"/>
              </a:solidFill>
              <a:latin typeface="微软雅黑" pitchFamily="34" charset="-122"/>
              <a:ea typeface="微软雅黑" pitchFamily="34" charset="-122"/>
            </a:endParaRPr>
          </a:p>
        </p:txBody>
      </p:sp>
      <p:cxnSp>
        <p:nvCxnSpPr>
          <p:cNvPr id="181" name="直接箭头连接符 180"/>
          <p:cNvCxnSpPr/>
          <p:nvPr/>
        </p:nvCxnSpPr>
        <p:spPr>
          <a:xfrm>
            <a:off x="8499176" y="2320682"/>
            <a:ext cx="2414630" cy="9563"/>
          </a:xfrm>
          <a:prstGeom prst="straightConnector1">
            <a:avLst/>
          </a:prstGeom>
          <a:ln>
            <a:solidFill>
              <a:srgbClr val="F784A5"/>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V="1">
            <a:off x="7806002" y="2315497"/>
            <a:ext cx="703817" cy="550876"/>
          </a:xfrm>
          <a:prstGeom prst="line">
            <a:avLst/>
          </a:prstGeom>
          <a:ln>
            <a:solidFill>
              <a:srgbClr val="F784A5"/>
            </a:solidFill>
          </a:ln>
        </p:spPr>
        <p:style>
          <a:lnRef idx="1">
            <a:schemeClr val="accent1"/>
          </a:lnRef>
          <a:fillRef idx="0">
            <a:schemeClr val="accent1"/>
          </a:fillRef>
          <a:effectRef idx="0">
            <a:schemeClr val="accent1"/>
          </a:effectRef>
          <a:fontRef idx="minor">
            <a:schemeClr val="tx1"/>
          </a:fontRef>
        </p:style>
      </p:cxnSp>
      <p:sp>
        <p:nvSpPr>
          <p:cNvPr id="183" name="文本框 88"/>
          <p:cNvSpPr txBox="1"/>
          <p:nvPr/>
        </p:nvSpPr>
        <p:spPr>
          <a:xfrm>
            <a:off x="8569260" y="2658817"/>
            <a:ext cx="2510883" cy="2246769"/>
          </a:xfrm>
          <a:prstGeom prst="rect">
            <a:avLst/>
          </a:prstGeom>
          <a:noFill/>
        </p:spPr>
        <p:txBody>
          <a:bodyPr wrap="square" rtlCol="0">
            <a:spAutoFit/>
          </a:bodyPr>
          <a:lstStyle/>
          <a:p>
            <a:pPr marL="285750" indent="-285750">
              <a:buFont typeface="Wingdings" pitchFamily="2" charset="2"/>
              <a:buChar char="l"/>
            </a:pPr>
            <a:r>
              <a:rPr lang="en-US" altLang="zh-CN" dirty="0" smtClean="0">
                <a:solidFill>
                  <a:schemeClr val="bg2">
                    <a:lumMod val="25000"/>
                  </a:schemeClr>
                </a:solidFill>
                <a:latin typeface="微软雅黑" panose="020B0503020204020204" pitchFamily="34" charset="-122"/>
                <a:ea typeface="微软雅黑" panose="020B0503020204020204" pitchFamily="34" charset="-122"/>
              </a:rPr>
              <a:t>K</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最近邻算法</a:t>
            </a:r>
            <a:endParaRPr lang="en-US" altLang="zh-CN"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r>
              <a:rPr lang="en-US" altLang="zh-CN" dirty="0" smtClean="0">
                <a:solidFill>
                  <a:schemeClr val="bg2">
                    <a:lumMod val="25000"/>
                  </a:schemeClr>
                </a:solidFill>
                <a:latin typeface="微软雅黑" panose="020B0503020204020204" pitchFamily="34" charset="-122"/>
                <a:ea typeface="微软雅黑" panose="020B0503020204020204" pitchFamily="34" charset="-122"/>
              </a:rPr>
              <a:t>	</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分类准确性高，速度慢</a:t>
            </a:r>
            <a:endParaRPr lang="en-US" altLang="zh-CN"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endParaRPr lang="zh-CN" altLang="en-US"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buFont typeface="Wingdings" pitchFamily="2" charset="2"/>
              <a:buChar char="l"/>
            </a:pP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朴素贝叶斯算法</a:t>
            </a:r>
            <a:endParaRPr lang="en-US" altLang="zh-CN"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r>
              <a:rPr lang="en-US" altLang="zh-CN" dirty="0" smtClean="0">
                <a:solidFill>
                  <a:schemeClr val="bg2">
                    <a:lumMod val="25000"/>
                  </a:schemeClr>
                </a:solidFill>
                <a:latin typeface="微软雅黑" panose="020B0503020204020204" pitchFamily="34" charset="-122"/>
                <a:ea typeface="微软雅黑" panose="020B0503020204020204" pitchFamily="34" charset="-122"/>
              </a:rPr>
              <a:t>	</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分类效率相对稳定，误差率易受干扰</a:t>
            </a:r>
            <a:endParaRPr lang="en-US" altLang="zh-CN" dirty="0" smtClean="0">
              <a:solidFill>
                <a:schemeClr val="bg2">
                  <a:lumMod val="25000"/>
                </a:schemeClr>
              </a:solidFill>
              <a:latin typeface="微软雅黑" panose="020B0503020204020204" pitchFamily="34" charset="-122"/>
              <a:ea typeface="微软雅黑" panose="020B0503020204020204" pitchFamily="34" charset="-122"/>
            </a:endParaRPr>
          </a:p>
          <a:p>
            <a:pPr marL="285750" indent="-285750"/>
            <a:r>
              <a:rPr lang="en-US" altLang="zh-CN" sz="1400" dirty="0" smtClean="0">
                <a:solidFill>
                  <a:schemeClr val="bg2">
                    <a:lumMod val="25000"/>
                  </a:schemeClr>
                </a:solidFill>
                <a:latin typeface="微软雅黑" panose="020B0503020204020204" pitchFamily="34" charset="-122"/>
                <a:ea typeface="微软雅黑" panose="020B0503020204020204" pitchFamily="34" charset="-122"/>
              </a:rPr>
              <a:t>	</a:t>
            </a:r>
            <a:endParaRPr lang="zh-CN" altLang="en-US" sz="1400"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189" name="文本框 70"/>
          <p:cNvSpPr txBox="1"/>
          <p:nvPr/>
        </p:nvSpPr>
        <p:spPr>
          <a:xfrm>
            <a:off x="6602211" y="5101703"/>
            <a:ext cx="4636060" cy="400110"/>
          </a:xfrm>
          <a:prstGeom prst="rect">
            <a:avLst/>
          </a:prstGeom>
          <a:noFill/>
        </p:spPr>
        <p:txBody>
          <a:bodyPr wrap="squar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sz="2000" dirty="0" smtClean="0">
                <a:solidFill>
                  <a:srgbClr val="00B0F0"/>
                </a:solidFill>
                <a:latin typeface="微软雅黑" pitchFamily="34" charset="-122"/>
                <a:ea typeface="微软雅黑" pitchFamily="34" charset="-122"/>
              </a:rPr>
              <a:t>通过对热点的快速分类实现跟踪</a:t>
            </a:r>
            <a:endParaRPr lang="zh-CN" altLang="en-US" sz="2000" dirty="0">
              <a:solidFill>
                <a:srgbClr val="00B0F0"/>
              </a:solidFill>
              <a:latin typeface="微软雅黑" pitchFamily="34" charset="-122"/>
              <a:ea typeface="微软雅黑" pitchFamily="34" charset="-122"/>
            </a:endParaRPr>
          </a:p>
        </p:txBody>
      </p:sp>
      <p:sp>
        <p:nvSpPr>
          <p:cNvPr id="190" name="文本框 70"/>
          <p:cNvSpPr txBox="1"/>
          <p:nvPr/>
        </p:nvSpPr>
        <p:spPr>
          <a:xfrm>
            <a:off x="1091231" y="5106617"/>
            <a:ext cx="4636060" cy="400110"/>
          </a:xfrm>
          <a:prstGeom prst="rect">
            <a:avLst/>
          </a:prstGeom>
          <a:noFill/>
        </p:spPr>
        <p:txBody>
          <a:bodyPr wrap="squar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sz="2000" dirty="0" smtClean="0">
                <a:solidFill>
                  <a:srgbClr val="00B0F0"/>
                </a:solidFill>
                <a:latin typeface="微软雅黑" pitchFamily="34" charset="-122"/>
                <a:ea typeface="微软雅黑" pitchFamily="34" charset="-122"/>
              </a:rPr>
              <a:t>对热点舆情进行等级评估与阈值设定</a:t>
            </a:r>
            <a:endParaRPr lang="zh-CN" altLang="en-US" sz="2000" dirty="0">
              <a:solidFill>
                <a:srgbClr val="00B0F0"/>
              </a:solidFill>
              <a:latin typeface="微软雅黑" pitchFamily="34" charset="-122"/>
              <a:ea typeface="微软雅黑" pitchFamily="34" charset="-122"/>
            </a:endParaRPr>
          </a:p>
        </p:txBody>
      </p:sp>
      <p:sp>
        <p:nvSpPr>
          <p:cNvPr id="19" name="矩形 18"/>
          <p:cNvSpPr/>
          <p:nvPr/>
        </p:nvSpPr>
        <p:spPr>
          <a:xfrm>
            <a:off x="1385556" y="1257879"/>
            <a:ext cx="2800767" cy="461665"/>
          </a:xfrm>
          <a:prstGeom prst="rect">
            <a:avLst/>
          </a:prstGeom>
        </p:spPr>
        <p:txBody>
          <a:bodyPr wrap="none">
            <a:spAutoFit/>
          </a:bodyPr>
          <a:lstStyle/>
          <a:p>
            <a:pPr marL="457200" indent="-457200">
              <a:buFont typeface="+mj-ea"/>
              <a:buAutoNum type="circleNumDbPlain" startAt="3"/>
            </a:pPr>
            <a:r>
              <a:rPr lang="zh-CN" altLang="en-US" sz="2400" b="1" dirty="0" smtClean="0">
                <a:solidFill>
                  <a:srgbClr val="F784A5"/>
                </a:solidFill>
                <a:latin typeface="微软雅黑" pitchFamily="34" charset="-122"/>
                <a:ea typeface="微软雅黑" pitchFamily="34" charset="-122"/>
              </a:rPr>
              <a:t>热点评估与跟踪</a:t>
            </a:r>
          </a:p>
        </p:txBody>
      </p:sp>
      <p:sp>
        <p:nvSpPr>
          <p:cNvPr id="20"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网络舆情分析关键技术</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21"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22"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3661007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0" name="图示 169"/>
          <p:cNvGraphicFramePr/>
          <p:nvPr/>
        </p:nvGraphicFramePr>
        <p:xfrm>
          <a:off x="4701459" y="1884790"/>
          <a:ext cx="5887884" cy="3365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408" name="Rectangle 2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7" name="矩形 186"/>
          <p:cNvSpPr/>
          <p:nvPr/>
        </p:nvSpPr>
        <p:spPr>
          <a:xfrm>
            <a:off x="5919100" y="5692568"/>
            <a:ext cx="4288353" cy="400110"/>
          </a:xfrm>
          <a:prstGeom prst="rect">
            <a:avLst/>
          </a:prstGeom>
        </p:spPr>
        <p:txBody>
          <a:bodyPr wrap="none">
            <a:spAutoFit/>
          </a:bodyPr>
          <a:lstStyle/>
          <a:p>
            <a:r>
              <a:rPr lang="zh-CN" altLang="en-US" sz="2000" dirty="0" smtClean="0">
                <a:solidFill>
                  <a:schemeClr val="accent2"/>
                </a:solidFill>
                <a:latin typeface="微软雅黑" pitchFamily="34" charset="-122"/>
                <a:ea typeface="微软雅黑" pitchFamily="34" charset="-122"/>
              </a:rPr>
              <a:t>网络舆情安全评估模型一般构建步骤</a:t>
            </a:r>
          </a:p>
        </p:txBody>
      </p:sp>
      <p:cxnSp>
        <p:nvCxnSpPr>
          <p:cNvPr id="189" name="直接连接符 188"/>
          <p:cNvCxnSpPr/>
          <p:nvPr/>
        </p:nvCxnSpPr>
        <p:spPr>
          <a:xfrm>
            <a:off x="583488" y="2858312"/>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1" name="文本框 12"/>
          <p:cNvSpPr txBox="1"/>
          <p:nvPr/>
        </p:nvSpPr>
        <p:spPr>
          <a:xfrm>
            <a:off x="932655" y="2926616"/>
            <a:ext cx="3277397" cy="1295355"/>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en-US" altLang="zh-CN" sz="1600" dirty="0" smtClean="0"/>
              <a:t>        </a:t>
            </a:r>
            <a:r>
              <a:rPr lang="zh-CN" altLang="en-US" sz="1600" dirty="0" smtClean="0"/>
              <a:t>网络舆情的等级评估通常采用综合评判方法，即对受到多种因素制约的事物或现象做出一个总体评判。</a:t>
            </a:r>
            <a:endParaRPr lang="en-US" altLang="zh-CN" sz="1600" dirty="0" smtClean="0"/>
          </a:p>
        </p:txBody>
      </p:sp>
      <p:cxnSp>
        <p:nvCxnSpPr>
          <p:cNvPr id="192" name="直接连接符 191"/>
          <p:cNvCxnSpPr/>
          <p:nvPr/>
        </p:nvCxnSpPr>
        <p:spPr>
          <a:xfrm>
            <a:off x="529411" y="5429436"/>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549075" y="4210242"/>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4" name="矩形 193"/>
          <p:cNvSpPr/>
          <p:nvPr/>
        </p:nvSpPr>
        <p:spPr>
          <a:xfrm>
            <a:off x="835741" y="4344699"/>
            <a:ext cx="3411794" cy="1054135"/>
          </a:xfrm>
          <a:prstGeom prst="rect">
            <a:avLst/>
          </a:prstGeom>
        </p:spPr>
        <p:txBody>
          <a:bodyPr wrap="square">
            <a:spAutoFit/>
          </a:bodyPr>
          <a:lstStyle/>
          <a:p>
            <a:pPr>
              <a:lnSpc>
                <a:spcPct val="125000"/>
              </a:lnSpc>
            </a:pPr>
            <a:r>
              <a:rPr lang="zh-CN" altLang="en-US" dirty="0" smtClean="0"/>
              <a:t> </a:t>
            </a:r>
            <a:r>
              <a:rPr lang="en-US" altLang="zh-CN" dirty="0" smtClean="0"/>
              <a:t>        </a:t>
            </a:r>
            <a:r>
              <a:rPr lang="zh-CN" altLang="en-US" sz="1600" dirty="0" smtClean="0">
                <a:solidFill>
                  <a:schemeClr val="tx1">
                    <a:lumMod val="65000"/>
                    <a:lumOff val="35000"/>
                  </a:schemeClr>
                </a:solidFill>
                <a:latin typeface="微软雅黑" pitchFamily="34" charset="-122"/>
                <a:ea typeface="微软雅黑" pitchFamily="34" charset="-122"/>
              </a:rPr>
              <a:t>我国对网络舆情的等级评估采用多级模糊综合评判模型，模型的确定主要涉及算子的选择。</a:t>
            </a:r>
          </a:p>
        </p:txBody>
      </p:sp>
      <p:sp>
        <p:nvSpPr>
          <p:cNvPr id="16" name="矩形 15"/>
          <p:cNvSpPr/>
          <p:nvPr/>
        </p:nvSpPr>
        <p:spPr>
          <a:xfrm>
            <a:off x="1054480" y="1557424"/>
            <a:ext cx="2492990" cy="461665"/>
          </a:xfrm>
          <a:prstGeom prst="rect">
            <a:avLst/>
          </a:prstGeom>
        </p:spPr>
        <p:txBody>
          <a:bodyPr wrap="none">
            <a:spAutoFit/>
          </a:bodyPr>
          <a:lstStyle/>
          <a:p>
            <a:pPr marL="457200" indent="-457200">
              <a:buFont typeface="+mj-ea"/>
              <a:buAutoNum type="circleNumDbPlain" startAt="4"/>
            </a:pPr>
            <a:r>
              <a:rPr lang="zh-CN" altLang="en-US" sz="2400" b="1" dirty="0" smtClean="0">
                <a:solidFill>
                  <a:srgbClr val="F784A5"/>
                </a:solidFill>
                <a:latin typeface="微软雅黑" pitchFamily="34" charset="-122"/>
                <a:ea typeface="微软雅黑" pitchFamily="34" charset="-122"/>
              </a:rPr>
              <a:t>舆情等级评估</a:t>
            </a:r>
          </a:p>
        </p:txBody>
      </p:sp>
      <p:sp>
        <p:nvSpPr>
          <p:cNvPr id="17"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网络舆情分析关键技术</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8"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9" name="Picture 2" descr="C:\Users\Administrator\Desktop\25p1ckfib9.gi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16479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副标题 4"/>
          <p:cNvSpPr txBox="1">
            <a:spLocks/>
          </p:cNvSpPr>
          <p:nvPr/>
        </p:nvSpPr>
        <p:spPr bwMode="auto">
          <a:xfrm>
            <a:off x="10001251" y="6429375"/>
            <a:ext cx="1879600" cy="266700"/>
          </a:xfrm>
          <a:prstGeom prst="rect">
            <a:avLst/>
          </a:prstGeom>
          <a:noFill/>
          <a:ln w="9525">
            <a:noFill/>
            <a:miter lim="800000"/>
            <a:headEnd/>
            <a:tailEnd/>
          </a:ln>
        </p:spPr>
        <p:txBody>
          <a:bodyPr/>
          <a:lstStyle/>
          <a:p>
            <a:pPr algn="ctr">
              <a:spcBef>
                <a:spcPct val="20000"/>
              </a:spcBef>
              <a:buFont typeface="Arial"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a:spLocks/>
          </p:cNvSpPr>
          <p:nvPr/>
        </p:nvSpPr>
        <p:spPr bwMode="auto">
          <a:xfrm>
            <a:off x="2410155" y="1988840"/>
            <a:ext cx="7334251" cy="1668760"/>
          </a:xfrm>
          <a:prstGeom prst="rect">
            <a:avLst/>
          </a:prstGeom>
          <a:noFill/>
          <a:ln w="9525">
            <a:noFill/>
            <a:miter lim="800000"/>
            <a:headEnd/>
            <a:tailEnd/>
          </a:ln>
        </p:spPr>
        <p:txBody>
          <a:bodyPr/>
          <a:lstStyle/>
          <a:p>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网络舆情分析</a:t>
            </a:r>
            <a:endPar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endParaRPr>
          </a:p>
          <a:p>
            <a:r>
              <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				</a:t>
            </a:r>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系统框架</a:t>
            </a:r>
            <a:endParaRPr lang="en-US" altLang="zh-CN"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xmlns="" val="3622047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3"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网络舆情分析系统框架</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84"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62" name="图片 161"/>
          <p:cNvPicPr>
            <a:picLocks noChangeAspect="1"/>
          </p:cNvPicPr>
          <p:nvPr/>
        </p:nvPicPr>
        <p:blipFill>
          <a:blip r:embed="rId2"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
        <p:nvSpPr>
          <p:cNvPr id="62466"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0"/>
          <p:cNvSpPr/>
          <p:nvPr/>
        </p:nvSpPr>
        <p:spPr>
          <a:xfrm>
            <a:off x="1474166" y="1237900"/>
            <a:ext cx="6303169" cy="1477328"/>
          </a:xfrm>
          <a:prstGeom prst="rect">
            <a:avLst/>
          </a:prstGeom>
        </p:spPr>
        <p:txBody>
          <a:bodyPr wrap="square">
            <a:spAutoFit/>
          </a:bodyPr>
          <a:lstStyle/>
          <a:p>
            <a:r>
              <a:rPr lang="zh-CN" altLang="en-US" b="1" dirty="0" smtClean="0">
                <a:solidFill>
                  <a:schemeClr val="tx2"/>
                </a:solidFill>
                <a:latin typeface="微软雅黑" pitchFamily="34" charset="-122"/>
                <a:ea typeface="微软雅黑" pitchFamily="34" charset="-122"/>
              </a:rPr>
              <a:t>总体设计原则：</a:t>
            </a:r>
            <a:r>
              <a:rPr lang="zh-CN" altLang="en-US" dirty="0" smtClean="0">
                <a:solidFill>
                  <a:schemeClr val="tx2"/>
                </a:solidFill>
                <a:latin typeface="微软雅黑" pitchFamily="34" charset="-122"/>
                <a:ea typeface="微软雅黑" pitchFamily="34" charset="-122"/>
              </a:rPr>
              <a:t>流程化、标准化、模式化</a:t>
            </a:r>
            <a:endParaRPr lang="en-US" altLang="zh-CN" dirty="0" smtClean="0">
              <a:solidFill>
                <a:schemeClr val="tx2"/>
              </a:solidFill>
              <a:latin typeface="微软雅黑" pitchFamily="34" charset="-122"/>
              <a:ea typeface="微软雅黑" pitchFamily="34" charset="-122"/>
            </a:endParaRPr>
          </a:p>
          <a:p>
            <a:endParaRPr lang="zh-CN" altLang="en-US" dirty="0">
              <a:solidFill>
                <a:schemeClr val="tx2"/>
              </a:solidFill>
              <a:latin typeface="微软雅黑" pitchFamily="34" charset="-122"/>
              <a:ea typeface="微软雅黑" pitchFamily="34" charset="-122"/>
            </a:endParaRPr>
          </a:p>
          <a:p>
            <a:pPr algn="just"/>
            <a:r>
              <a:rPr lang="zh-CN" altLang="en-US" b="1" dirty="0" smtClean="0">
                <a:solidFill>
                  <a:schemeClr val="tx2"/>
                </a:solidFill>
                <a:latin typeface="微软雅黑" pitchFamily="34" charset="-122"/>
                <a:ea typeface="微软雅黑" pitchFamily="34" charset="-122"/>
              </a:rPr>
              <a:t>系统关键：</a:t>
            </a:r>
            <a:r>
              <a:rPr lang="zh-CN" altLang="en-US" dirty="0" smtClean="0">
                <a:solidFill>
                  <a:schemeClr val="tx2"/>
                </a:solidFill>
                <a:latin typeface="微软雅黑" pitchFamily="34" charset="-122"/>
                <a:ea typeface="微软雅黑" pitchFamily="34" charset="-122"/>
              </a:rPr>
              <a:t>信息采集和舆情分析</a:t>
            </a:r>
            <a:endParaRPr lang="en-US" altLang="zh-CN" dirty="0" smtClean="0">
              <a:solidFill>
                <a:schemeClr val="tx2"/>
              </a:solidFill>
              <a:latin typeface="微软雅黑" pitchFamily="34" charset="-122"/>
              <a:ea typeface="微软雅黑" pitchFamily="34" charset="-122"/>
            </a:endParaRPr>
          </a:p>
          <a:p>
            <a:pPr algn="just"/>
            <a:endParaRPr lang="en-US" altLang="zh-CN" b="1" dirty="0" smtClean="0">
              <a:solidFill>
                <a:schemeClr val="tx2"/>
              </a:solidFill>
              <a:latin typeface="微软雅黑" pitchFamily="34" charset="-122"/>
              <a:ea typeface="微软雅黑" pitchFamily="34" charset="-122"/>
            </a:endParaRPr>
          </a:p>
          <a:p>
            <a:pPr algn="just"/>
            <a:r>
              <a:rPr lang="zh-CN" altLang="en-US" b="1" dirty="0" smtClean="0">
                <a:solidFill>
                  <a:schemeClr val="tx2"/>
                </a:solidFill>
                <a:latin typeface="微软雅黑" pitchFamily="34" charset="-122"/>
                <a:ea typeface="微软雅黑" pitchFamily="34" charset="-122"/>
              </a:rPr>
              <a:t>信息源的选择：</a:t>
            </a:r>
            <a:r>
              <a:rPr lang="zh-CN" altLang="en-US" dirty="0" smtClean="0">
                <a:solidFill>
                  <a:schemeClr val="tx2"/>
                </a:solidFill>
                <a:latin typeface="微软雅黑" pitchFamily="34" charset="-122"/>
                <a:ea typeface="微软雅黑" pitchFamily="34" charset="-122"/>
              </a:rPr>
              <a:t>人工设定和机器学习</a:t>
            </a:r>
            <a:endParaRPr lang="en-US" altLang="zh-CN" dirty="0">
              <a:solidFill>
                <a:schemeClr val="tx2"/>
              </a:solidFill>
              <a:latin typeface="微软雅黑" pitchFamily="34" charset="-122"/>
              <a:ea typeface="微软雅黑" pitchFamily="34" charset="-122"/>
            </a:endParaRPr>
          </a:p>
        </p:txBody>
      </p:sp>
      <p:pic>
        <p:nvPicPr>
          <p:cNvPr id="3" name="Picture 2" descr="C:\Users\qin\AppData\Roaming\Tencent\Users\252752518\QQ\WinTemp\RichOle\PO}F4WAK{C(04P5(FVTG5_5.png"/>
          <p:cNvPicPr>
            <a:picLocks noChangeAspect="1" noChangeArrowheads="1"/>
          </p:cNvPicPr>
          <p:nvPr/>
        </p:nvPicPr>
        <p:blipFill>
          <a:blip r:embed="rId3"/>
          <a:srcRect/>
          <a:stretch>
            <a:fillRect/>
          </a:stretch>
        </p:blipFill>
        <p:spPr bwMode="auto">
          <a:xfrm>
            <a:off x="1970690" y="4193629"/>
            <a:ext cx="6553198" cy="1355834"/>
          </a:xfrm>
          <a:prstGeom prst="rect">
            <a:avLst/>
          </a:prstGeom>
          <a:ln w="88900" cap="sq" cmpd="thickThin">
            <a:solidFill>
              <a:srgbClr val="000000"/>
            </a:solidFill>
            <a:prstDash val="solid"/>
            <a:miter lim="800000"/>
          </a:ln>
          <a:effectLst>
            <a:innerShdw blurRad="76200">
              <a:srgbClr val="000000"/>
            </a:innerShdw>
          </a:effectLst>
        </p:spPr>
      </p:pic>
      <p:sp>
        <p:nvSpPr>
          <p:cNvPr id="15" name="文本框 70"/>
          <p:cNvSpPr txBox="1"/>
          <p:nvPr/>
        </p:nvSpPr>
        <p:spPr>
          <a:xfrm>
            <a:off x="1552221" y="3060492"/>
            <a:ext cx="3570208" cy="46166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sz="2400" b="1" dirty="0" smtClean="0">
                <a:latin typeface="微软雅黑" pitchFamily="34" charset="-122"/>
                <a:ea typeface="微软雅黑" pitchFamily="34" charset="-122"/>
              </a:rPr>
              <a:t>典型舆情系统业务流程：</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xmlns="" val="614360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3"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网络舆情分析系统框架</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84"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62" name="图片 161"/>
          <p:cNvPicPr>
            <a:picLocks noChangeAspect="1"/>
          </p:cNvPicPr>
          <p:nvPr/>
        </p:nvPicPr>
        <p:blipFill>
          <a:blip r:embed="rId2"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
        <p:nvSpPr>
          <p:cNvPr id="6349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Picture 2" descr="C:\Users\qin\AppData\Roaming\Tencent\Users\252752518\QQ\WinTemp\RichOle\}UNVHCM_~P9{8H85`7}6QAL.png"/>
          <p:cNvPicPr>
            <a:picLocks noChangeAspect="1" noChangeArrowheads="1"/>
          </p:cNvPicPr>
          <p:nvPr/>
        </p:nvPicPr>
        <p:blipFill>
          <a:blip r:embed="rId3"/>
          <a:srcRect/>
          <a:stretch>
            <a:fillRect/>
          </a:stretch>
        </p:blipFill>
        <p:spPr bwMode="auto">
          <a:xfrm>
            <a:off x="4934606" y="1623849"/>
            <a:ext cx="6480332" cy="4020206"/>
          </a:xfrm>
          <a:prstGeom prst="rect">
            <a:avLst/>
          </a:prstGeom>
          <a:ln w="88900" cap="sq" cmpd="thickThin">
            <a:solidFill>
              <a:srgbClr val="000000"/>
            </a:solidFill>
            <a:prstDash val="solid"/>
            <a:miter lim="800000"/>
          </a:ln>
          <a:effectLst>
            <a:innerShdw blurRad="76200">
              <a:srgbClr val="000000"/>
            </a:innerShdw>
          </a:effectLst>
        </p:spPr>
      </p:pic>
      <p:cxnSp>
        <p:nvCxnSpPr>
          <p:cNvPr id="11" name="直接连接符 10"/>
          <p:cNvCxnSpPr/>
          <p:nvPr/>
        </p:nvCxnSpPr>
        <p:spPr>
          <a:xfrm>
            <a:off x="417708" y="2290753"/>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70412" y="3621145"/>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70412" y="5009217"/>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6" name="文本框 12"/>
          <p:cNvSpPr txBox="1"/>
          <p:nvPr/>
        </p:nvSpPr>
        <p:spPr>
          <a:xfrm>
            <a:off x="576672" y="2467819"/>
            <a:ext cx="3743080" cy="1015663"/>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pPr>
              <a:buFont typeface="Wingdings" pitchFamily="2" charset="2"/>
              <a:buChar char="n"/>
            </a:pPr>
            <a:r>
              <a:rPr lang="zh-CN" altLang="en-US" sz="1600" dirty="0" smtClean="0"/>
              <a:t>  信息采集：从数据源进行网页抓取，经正文提取、内容去重等操作，然后将数据表示为便于处理的形式。</a:t>
            </a:r>
            <a:endParaRPr lang="en-US" altLang="zh-CN" sz="1600" dirty="0"/>
          </a:p>
        </p:txBody>
      </p:sp>
      <p:sp>
        <p:nvSpPr>
          <p:cNvPr id="18" name="文本框 70"/>
          <p:cNvSpPr txBox="1"/>
          <p:nvPr/>
        </p:nvSpPr>
        <p:spPr>
          <a:xfrm>
            <a:off x="716649" y="1436644"/>
            <a:ext cx="2492990" cy="46166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marL="457200" indent="-457200">
              <a:buFont typeface="+mj-ea"/>
              <a:buAutoNum type="circleNumDbPlain"/>
            </a:pPr>
            <a:r>
              <a:rPr lang="zh-CN" altLang="en-US" sz="2400" b="1" dirty="0" smtClean="0">
                <a:latin typeface="微软雅黑" pitchFamily="34" charset="-122"/>
                <a:ea typeface="微软雅黑" pitchFamily="34" charset="-122"/>
              </a:rPr>
              <a:t>系统总体架构</a:t>
            </a:r>
            <a:endParaRPr lang="zh-CN" altLang="en-US" sz="2400" b="1" dirty="0">
              <a:latin typeface="微软雅黑" pitchFamily="34" charset="-122"/>
              <a:ea typeface="微软雅黑" pitchFamily="34" charset="-122"/>
            </a:endParaRPr>
          </a:p>
        </p:txBody>
      </p:sp>
      <p:sp>
        <p:nvSpPr>
          <p:cNvPr id="19" name="文本框 12"/>
          <p:cNvSpPr txBox="1"/>
          <p:nvPr/>
        </p:nvSpPr>
        <p:spPr>
          <a:xfrm>
            <a:off x="555648" y="3783724"/>
            <a:ext cx="3743080" cy="1015663"/>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pPr>
              <a:buFont typeface="Wingdings" pitchFamily="2" charset="2"/>
              <a:buChar char="n"/>
            </a:pPr>
            <a:r>
              <a:rPr lang="zh-CN" altLang="en-US" sz="1600" dirty="0" smtClean="0"/>
              <a:t>  舆情分析：利用分类、聚类算法对信息进行分析处理，形成舆情简报传递给前台。</a:t>
            </a:r>
            <a:endParaRPr lang="en-US" altLang="zh-CN" sz="1600" dirty="0"/>
          </a:p>
        </p:txBody>
      </p:sp>
    </p:spTree>
    <p:extLst>
      <p:ext uri="{BB962C8B-B14F-4D97-AF65-F5344CB8AC3E}">
        <p14:creationId xmlns:p14="http://schemas.microsoft.com/office/powerpoint/2010/main" xmlns="" val="16479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文本框 70"/>
          <p:cNvSpPr txBox="1"/>
          <p:nvPr/>
        </p:nvSpPr>
        <p:spPr>
          <a:xfrm>
            <a:off x="716649" y="1436644"/>
            <a:ext cx="2492990" cy="46166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marL="457200" indent="-457200">
              <a:buFont typeface="+mj-ea"/>
              <a:buAutoNum type="circleNumDbPlain" startAt="2"/>
            </a:pPr>
            <a:r>
              <a:rPr lang="zh-CN" altLang="en-US" sz="2400" b="1" dirty="0" smtClean="0">
                <a:latin typeface="微软雅黑" pitchFamily="34" charset="-122"/>
                <a:ea typeface="微软雅黑" pitchFamily="34" charset="-122"/>
              </a:rPr>
              <a:t>关键技术分析</a:t>
            </a:r>
            <a:endParaRPr lang="zh-CN" altLang="en-US" sz="2400" b="1" dirty="0">
              <a:latin typeface="微软雅黑" pitchFamily="34" charset="-122"/>
              <a:ea typeface="微软雅黑" pitchFamily="34" charset="-122"/>
            </a:endParaRPr>
          </a:p>
        </p:txBody>
      </p:sp>
      <p:grpSp>
        <p:nvGrpSpPr>
          <p:cNvPr id="80" name="组合 79"/>
          <p:cNvGrpSpPr/>
          <p:nvPr/>
        </p:nvGrpSpPr>
        <p:grpSpPr>
          <a:xfrm>
            <a:off x="4531369" y="2633106"/>
            <a:ext cx="2670092" cy="2275413"/>
            <a:chOff x="3545731" y="2428154"/>
            <a:chExt cx="2670092" cy="2275413"/>
          </a:xfrm>
        </p:grpSpPr>
        <p:sp>
          <p:nvSpPr>
            <p:cNvPr id="81" name="椭圆 6"/>
            <p:cNvSpPr/>
            <p:nvPr/>
          </p:nvSpPr>
          <p:spPr>
            <a:xfrm rot="10800000">
              <a:off x="3912096" y="2428154"/>
              <a:ext cx="2295129" cy="2275413"/>
            </a:xfrm>
            <a:custGeom>
              <a:avLst/>
              <a:gdLst/>
              <a:ahLst/>
              <a:cxnLst/>
              <a:rect l="l" t="t" r="r" b="b"/>
              <a:pathLst>
                <a:path w="2295129" h="2275413">
                  <a:moveTo>
                    <a:pt x="1337568" y="0"/>
                  </a:moveTo>
                  <a:cubicBezTo>
                    <a:pt x="1713211" y="0"/>
                    <a:pt x="2052687" y="154850"/>
                    <a:pt x="2295129" y="404701"/>
                  </a:cubicBezTo>
                  <a:cubicBezTo>
                    <a:pt x="1827474" y="1308842"/>
                    <a:pt x="772209" y="2025485"/>
                    <a:pt x="384531" y="2275413"/>
                  </a:cubicBezTo>
                  <a:cubicBezTo>
                    <a:pt x="146596" y="2034317"/>
                    <a:pt x="0" y="1703062"/>
                    <a:pt x="0" y="1337568"/>
                  </a:cubicBezTo>
                  <a:cubicBezTo>
                    <a:pt x="0" y="598850"/>
                    <a:pt x="598850" y="0"/>
                    <a:pt x="1337568" y="0"/>
                  </a:cubicBezTo>
                  <a:close/>
                </a:path>
              </a:pathLst>
            </a:custGeom>
            <a:gradFill flip="none" rotWithShape="1">
              <a:gsLst>
                <a:gs pos="43000">
                  <a:srgbClr val="FF7711"/>
                </a:gs>
                <a:gs pos="67000">
                  <a:srgbClr val="FFAA01"/>
                </a:gs>
                <a:gs pos="100000">
                  <a:srgbClr val="FECE02"/>
                </a:gs>
                <a:gs pos="0">
                  <a:srgbClr val="C73E01"/>
                </a:gs>
                <a:gs pos="80000">
                  <a:srgbClr val="FFC000"/>
                </a:gs>
              </a:gsLst>
              <a:lin ang="5400000" scaled="1"/>
              <a:tileRect/>
            </a:gradFill>
            <a:ln w="3175">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2" name="椭圆 6"/>
            <p:cNvSpPr/>
            <p:nvPr/>
          </p:nvSpPr>
          <p:spPr>
            <a:xfrm rot="10800000">
              <a:off x="3920694" y="2428154"/>
              <a:ext cx="2295129" cy="2275413"/>
            </a:xfrm>
            <a:custGeom>
              <a:avLst/>
              <a:gdLst/>
              <a:ahLst/>
              <a:cxnLst/>
              <a:rect l="l" t="t" r="r" b="b"/>
              <a:pathLst>
                <a:path w="2295129" h="2275413">
                  <a:moveTo>
                    <a:pt x="1337568" y="0"/>
                  </a:moveTo>
                  <a:cubicBezTo>
                    <a:pt x="1713211" y="0"/>
                    <a:pt x="2052687" y="154850"/>
                    <a:pt x="2295129" y="404701"/>
                  </a:cubicBezTo>
                  <a:cubicBezTo>
                    <a:pt x="1827474" y="1308842"/>
                    <a:pt x="772209" y="2025485"/>
                    <a:pt x="384531" y="2275413"/>
                  </a:cubicBezTo>
                  <a:cubicBezTo>
                    <a:pt x="146596" y="2034317"/>
                    <a:pt x="0" y="1703062"/>
                    <a:pt x="0" y="1337568"/>
                  </a:cubicBezTo>
                  <a:cubicBezTo>
                    <a:pt x="0" y="598850"/>
                    <a:pt x="598850" y="0"/>
                    <a:pt x="1337568" y="0"/>
                  </a:cubicBezTo>
                  <a:close/>
                </a:path>
              </a:pathLst>
            </a:cu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3" name="椭圆 82"/>
            <p:cNvSpPr/>
            <p:nvPr/>
          </p:nvSpPr>
          <p:spPr>
            <a:xfrm rot="5217985">
              <a:off x="5300404" y="3062918"/>
              <a:ext cx="1014502" cy="502943"/>
            </a:xfrm>
            <a:prstGeom prst="ellipse">
              <a:avLst/>
            </a:prstGeom>
            <a:gradFill flip="none" rotWithShape="1">
              <a:gsLst>
                <a:gs pos="84000">
                  <a:schemeClr val="bg1">
                    <a:alpha val="0"/>
                  </a:schemeClr>
                </a:gs>
                <a:gs pos="12000">
                  <a:schemeClr val="bg1">
                    <a:alpha val="60000"/>
                  </a:schemeClr>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4" name="TextBox 11"/>
            <p:cNvSpPr txBox="1">
              <a:spLocks noChangeArrowheads="1"/>
            </p:cNvSpPr>
            <p:nvPr/>
          </p:nvSpPr>
          <p:spPr bwMode="auto">
            <a:xfrm flipH="1">
              <a:off x="4647088" y="3823031"/>
              <a:ext cx="1309173" cy="646331"/>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ts val="0"/>
                </a:spcBef>
                <a:spcAft>
                  <a:spcPts val="0"/>
                </a:spcAft>
                <a:defRPr/>
              </a:pPr>
              <a:r>
                <a:rPr lang="zh-CN" altLang="en-US" kern="0" dirty="0" smtClean="0">
                  <a:solidFill>
                    <a:schemeClr val="bg1"/>
                  </a:solidFill>
                  <a:latin typeface="微软雅黑" pitchFamily="34" charset="-122"/>
                  <a:ea typeface="微软雅黑" pitchFamily="34" charset="-122"/>
                </a:rPr>
                <a:t>舆情分析引擎</a:t>
              </a:r>
              <a:endParaRPr lang="en-US" altLang="zh-CN" kern="0" dirty="0" smtClean="0">
                <a:solidFill>
                  <a:schemeClr val="bg1"/>
                </a:solidFill>
                <a:latin typeface="微软雅黑" pitchFamily="34" charset="-122"/>
                <a:ea typeface="微软雅黑" pitchFamily="34" charset="-122"/>
              </a:endParaRPr>
            </a:p>
          </p:txBody>
        </p:sp>
        <p:sp>
          <p:nvSpPr>
            <p:cNvPr id="146" name="椭圆 145"/>
            <p:cNvSpPr/>
            <p:nvPr/>
          </p:nvSpPr>
          <p:spPr>
            <a:xfrm rot="18967632">
              <a:off x="3545731" y="3150223"/>
              <a:ext cx="2653328" cy="419772"/>
            </a:xfrm>
            <a:prstGeom prst="ellipse">
              <a:avLst/>
            </a:prstGeom>
            <a:solidFill>
              <a:schemeClr val="bg1"/>
            </a:solidFill>
            <a:ln w="3175">
              <a:solidFill>
                <a:schemeClr val="accent6">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grpSp>
        <p:nvGrpSpPr>
          <p:cNvPr id="147" name="组合 146"/>
          <p:cNvGrpSpPr/>
          <p:nvPr/>
        </p:nvGrpSpPr>
        <p:grpSpPr>
          <a:xfrm>
            <a:off x="3803106" y="2778533"/>
            <a:ext cx="2310500" cy="2275414"/>
            <a:chOff x="5332361" y="2573581"/>
            <a:chExt cx="2310500" cy="2275414"/>
          </a:xfrm>
        </p:grpSpPr>
        <p:grpSp>
          <p:nvGrpSpPr>
            <p:cNvPr id="148" name="组合 58"/>
            <p:cNvGrpSpPr/>
            <p:nvPr/>
          </p:nvGrpSpPr>
          <p:grpSpPr>
            <a:xfrm>
              <a:off x="5332361" y="2573581"/>
              <a:ext cx="2310500" cy="2275414"/>
              <a:chOff x="2846694" y="2581300"/>
              <a:chExt cx="2310500" cy="2275414"/>
            </a:xfrm>
          </p:grpSpPr>
          <p:sp>
            <p:nvSpPr>
              <p:cNvPr id="163" name="椭圆 6"/>
              <p:cNvSpPr/>
              <p:nvPr/>
            </p:nvSpPr>
            <p:spPr>
              <a:xfrm>
                <a:off x="2862065" y="2581301"/>
                <a:ext cx="2295129" cy="2275413"/>
              </a:xfrm>
              <a:custGeom>
                <a:avLst/>
                <a:gdLst/>
                <a:ahLst/>
                <a:cxnLst/>
                <a:rect l="l" t="t" r="r" b="b"/>
                <a:pathLst>
                  <a:path w="2295129" h="2275413">
                    <a:moveTo>
                      <a:pt x="1337568" y="0"/>
                    </a:moveTo>
                    <a:cubicBezTo>
                      <a:pt x="1713211" y="0"/>
                      <a:pt x="2052687" y="154850"/>
                      <a:pt x="2295129" y="404701"/>
                    </a:cubicBezTo>
                    <a:cubicBezTo>
                      <a:pt x="1827474" y="1308842"/>
                      <a:pt x="772209" y="2025485"/>
                      <a:pt x="384531" y="2275413"/>
                    </a:cubicBezTo>
                    <a:cubicBezTo>
                      <a:pt x="146596" y="2034317"/>
                      <a:pt x="0" y="1703062"/>
                      <a:pt x="0" y="1337568"/>
                    </a:cubicBezTo>
                    <a:cubicBezTo>
                      <a:pt x="0" y="598850"/>
                      <a:pt x="598850" y="0"/>
                      <a:pt x="1337568" y="0"/>
                    </a:cubicBezTo>
                    <a:close/>
                  </a:path>
                </a:pathLst>
              </a:custGeom>
              <a:gradFill flip="none" rotWithShape="1">
                <a:gsLst>
                  <a:gs pos="0">
                    <a:srgbClr val="BE1247"/>
                  </a:gs>
                  <a:gs pos="25000">
                    <a:srgbClr val="D2144F"/>
                  </a:gs>
                  <a:gs pos="42000">
                    <a:srgbClr val="BE1247"/>
                  </a:gs>
                  <a:gs pos="100000">
                    <a:srgbClr val="FA9496"/>
                  </a:gs>
                </a:gsLst>
                <a:lin ang="14400000" scaled="0"/>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64" name="椭圆 163"/>
              <p:cNvSpPr/>
              <p:nvPr/>
            </p:nvSpPr>
            <p:spPr>
              <a:xfrm rot="19429506">
                <a:off x="3067135" y="2948183"/>
                <a:ext cx="1014502" cy="502943"/>
              </a:xfrm>
              <a:prstGeom prst="ellipse">
                <a:avLst/>
              </a:prstGeom>
              <a:gradFill flip="none" rotWithShape="1">
                <a:gsLst>
                  <a:gs pos="84000">
                    <a:schemeClr val="bg1">
                      <a:alpha val="0"/>
                    </a:schemeClr>
                  </a:gs>
                  <a:gs pos="12000">
                    <a:schemeClr val="bg1">
                      <a:alpha val="60000"/>
                    </a:schemeClr>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65" name="椭圆 6"/>
              <p:cNvSpPr/>
              <p:nvPr/>
            </p:nvSpPr>
            <p:spPr>
              <a:xfrm>
                <a:off x="2846694" y="2581300"/>
                <a:ext cx="2295129" cy="2275413"/>
              </a:xfrm>
              <a:custGeom>
                <a:avLst/>
                <a:gdLst/>
                <a:ahLst/>
                <a:cxnLst/>
                <a:rect l="l" t="t" r="r" b="b"/>
                <a:pathLst>
                  <a:path w="2295129" h="2275413">
                    <a:moveTo>
                      <a:pt x="1337568" y="0"/>
                    </a:moveTo>
                    <a:cubicBezTo>
                      <a:pt x="1713211" y="0"/>
                      <a:pt x="2052687" y="154850"/>
                      <a:pt x="2295129" y="404701"/>
                    </a:cubicBezTo>
                    <a:cubicBezTo>
                      <a:pt x="1827474" y="1308842"/>
                      <a:pt x="772209" y="2025485"/>
                      <a:pt x="384531" y="2275413"/>
                    </a:cubicBezTo>
                    <a:cubicBezTo>
                      <a:pt x="146596" y="2034317"/>
                      <a:pt x="0" y="1703062"/>
                      <a:pt x="0" y="1337568"/>
                    </a:cubicBezTo>
                    <a:cubicBezTo>
                      <a:pt x="0" y="598850"/>
                      <a:pt x="598850" y="0"/>
                      <a:pt x="1337568" y="0"/>
                    </a:cubicBezTo>
                    <a:close/>
                  </a:path>
                </a:pathLst>
              </a:custGeom>
              <a:gradFill flip="none" rotWithShape="1">
                <a:gsLst>
                  <a:gs pos="84000">
                    <a:srgbClr val="BE1247">
                      <a:alpha val="80000"/>
                    </a:srgbClr>
                  </a:gs>
                  <a:gs pos="100000">
                    <a:schemeClr val="bg1">
                      <a:alpha val="0"/>
                    </a:schemeClr>
                  </a:gs>
                  <a:gs pos="53000">
                    <a:schemeClr val="bg1">
                      <a:alpha val="0"/>
                    </a:schemeClr>
                  </a:gs>
                </a:gsLst>
                <a:path path="circle">
                  <a:fillToRect l="50000" t="50000" r="50000" b="50000"/>
                </a:path>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grpSp>
        <p:sp>
          <p:nvSpPr>
            <p:cNvPr id="162" name="TextBox 11"/>
            <p:cNvSpPr txBox="1">
              <a:spLocks noChangeArrowheads="1"/>
            </p:cNvSpPr>
            <p:nvPr/>
          </p:nvSpPr>
          <p:spPr bwMode="auto">
            <a:xfrm flipH="1">
              <a:off x="5852808" y="3291651"/>
              <a:ext cx="1309173" cy="646331"/>
            </a:xfrm>
            <a:prstGeom prst="rect">
              <a:avLst/>
            </a:prstGeom>
            <a:noFill/>
            <a:ln>
              <a:noFill/>
            </a:ln>
            <a:effectLs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fontAlgn="auto" hangingPunct="1">
                <a:spcBef>
                  <a:spcPts val="0"/>
                </a:spcBef>
                <a:spcAft>
                  <a:spcPts val="0"/>
                </a:spcAft>
                <a:defRPr/>
              </a:pPr>
              <a:r>
                <a:rPr lang="zh-CN" altLang="en-US" kern="0" dirty="0" smtClean="0">
                  <a:solidFill>
                    <a:schemeClr val="bg1"/>
                  </a:solidFill>
                  <a:latin typeface="微软雅黑" pitchFamily="34" charset="-122"/>
                  <a:ea typeface="微软雅黑" pitchFamily="34" charset="-122"/>
                </a:rPr>
                <a:t>舆情搜索引擎</a:t>
              </a:r>
              <a:endParaRPr lang="en-US" altLang="zh-CN" kern="0" dirty="0" smtClean="0">
                <a:solidFill>
                  <a:schemeClr val="bg1"/>
                </a:solidFill>
                <a:latin typeface="微软雅黑" pitchFamily="34" charset="-122"/>
                <a:ea typeface="微软雅黑" pitchFamily="34" charset="-122"/>
              </a:endParaRPr>
            </a:p>
          </p:txBody>
        </p:sp>
      </p:grpSp>
      <p:cxnSp>
        <p:nvCxnSpPr>
          <p:cNvPr id="166" name="直接连接符 165"/>
          <p:cNvCxnSpPr/>
          <p:nvPr/>
        </p:nvCxnSpPr>
        <p:spPr>
          <a:xfrm>
            <a:off x="6903799" y="2778533"/>
            <a:ext cx="3206768" cy="1"/>
          </a:xfrm>
          <a:prstGeom prst="line">
            <a:avLst/>
          </a:prstGeom>
          <a:ln>
            <a:solidFill>
              <a:schemeClr val="accent6">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1253583" y="4949356"/>
            <a:ext cx="2919794" cy="0"/>
          </a:xfrm>
          <a:prstGeom prst="line">
            <a:avLst/>
          </a:prstGeom>
          <a:ln>
            <a:solidFill>
              <a:srgbClr val="E21C3D"/>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68" name="TextBox 11"/>
          <p:cNvSpPr txBox="1">
            <a:spLocks noChangeArrowheads="1"/>
          </p:cNvSpPr>
          <p:nvPr/>
        </p:nvSpPr>
        <p:spPr bwMode="auto">
          <a:xfrm flipH="1">
            <a:off x="1072055" y="3849976"/>
            <a:ext cx="2681388" cy="867930"/>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auto" hangingPunct="1">
              <a:lnSpc>
                <a:spcPct val="120000"/>
              </a:lnSpc>
              <a:spcBef>
                <a:spcPts val="0"/>
              </a:spcBef>
              <a:spcAft>
                <a:spcPts val="0"/>
              </a:spcAft>
              <a:defRPr/>
            </a:pPr>
            <a:r>
              <a:rPr lang="zh-CN" altLang="en-US" sz="1400" kern="0" dirty="0" smtClean="0">
                <a:solidFill>
                  <a:schemeClr val="bg1">
                    <a:lumMod val="50000"/>
                  </a:schemeClr>
                </a:solidFill>
                <a:latin typeface="微软雅黑" pitchFamily="34" charset="-122"/>
                <a:ea typeface="微软雅黑" pitchFamily="34" charset="-122"/>
              </a:rPr>
              <a:t>包括信息源的选择和信息的采集</a:t>
            </a:r>
            <a:endParaRPr lang="en-US" altLang="zh-CN" sz="1400" kern="0" dirty="0" smtClean="0">
              <a:solidFill>
                <a:schemeClr val="bg1">
                  <a:lumMod val="50000"/>
                </a:schemeClr>
              </a:solidFill>
              <a:latin typeface="微软雅黑" pitchFamily="34" charset="-122"/>
              <a:ea typeface="微软雅黑" pitchFamily="34" charset="-122"/>
            </a:endParaRPr>
          </a:p>
          <a:p>
            <a:pPr eaLnBrk="1" fontAlgn="auto" hangingPunct="1">
              <a:lnSpc>
                <a:spcPct val="120000"/>
              </a:lnSpc>
              <a:spcBef>
                <a:spcPts val="0"/>
              </a:spcBef>
              <a:spcAft>
                <a:spcPts val="0"/>
              </a:spcAft>
              <a:defRPr/>
            </a:pPr>
            <a:r>
              <a:rPr lang="zh-CN" altLang="en-US" sz="1400" kern="0" dirty="0" smtClean="0">
                <a:solidFill>
                  <a:schemeClr val="bg1">
                    <a:lumMod val="50000"/>
                  </a:schemeClr>
                </a:solidFill>
                <a:latin typeface="微软雅黑" pitchFamily="34" charset="-122"/>
                <a:ea typeface="微软雅黑" pitchFamily="34" charset="-122"/>
              </a:rPr>
              <a:t>在传统搜索引擎基础上进行拓展</a:t>
            </a:r>
            <a:endParaRPr lang="en-US" altLang="zh-CN" sz="1400" kern="0" dirty="0" smtClean="0">
              <a:solidFill>
                <a:schemeClr val="bg1">
                  <a:lumMod val="50000"/>
                </a:schemeClr>
              </a:solidFill>
              <a:latin typeface="微软雅黑" pitchFamily="34" charset="-122"/>
              <a:ea typeface="微软雅黑" pitchFamily="34" charset="-122"/>
            </a:endParaRPr>
          </a:p>
          <a:p>
            <a:pPr eaLnBrk="1" fontAlgn="auto" hangingPunct="1">
              <a:lnSpc>
                <a:spcPct val="120000"/>
              </a:lnSpc>
              <a:spcBef>
                <a:spcPts val="0"/>
              </a:spcBef>
              <a:spcAft>
                <a:spcPts val="0"/>
              </a:spcAft>
              <a:defRPr/>
            </a:pPr>
            <a:r>
              <a:rPr lang="zh-CN" altLang="en-US" sz="1400" kern="0" dirty="0" smtClean="0">
                <a:solidFill>
                  <a:schemeClr val="bg1">
                    <a:lumMod val="50000"/>
                  </a:schemeClr>
                </a:solidFill>
                <a:latin typeface="微软雅黑" pitchFamily="34" charset="-122"/>
                <a:ea typeface="微软雅黑" pitchFamily="34" charset="-122"/>
              </a:rPr>
              <a:t>搜索的广度和深度影响系统性能</a:t>
            </a:r>
            <a:endParaRPr lang="en-US" altLang="zh-CN" sz="1400" kern="0" dirty="0" smtClean="0">
              <a:solidFill>
                <a:schemeClr val="bg1">
                  <a:lumMod val="50000"/>
                </a:schemeClr>
              </a:solidFill>
              <a:latin typeface="微软雅黑" pitchFamily="34" charset="-122"/>
              <a:ea typeface="微软雅黑" pitchFamily="34" charset="-122"/>
            </a:endParaRPr>
          </a:p>
        </p:txBody>
      </p:sp>
      <p:sp>
        <p:nvSpPr>
          <p:cNvPr id="169" name="TextBox 11"/>
          <p:cNvSpPr txBox="1">
            <a:spLocks noChangeArrowheads="1"/>
          </p:cNvSpPr>
          <p:nvPr/>
        </p:nvSpPr>
        <p:spPr bwMode="auto">
          <a:xfrm flipH="1">
            <a:off x="7561044" y="2919833"/>
            <a:ext cx="2549523" cy="2160591"/>
          </a:xfrm>
          <a:prstGeom prst="rect">
            <a:avLst/>
          </a:prstGeom>
          <a:noFill/>
          <a:ln>
            <a:noFill/>
          </a:ln>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defRPr/>
            </a:pPr>
            <a:r>
              <a:rPr lang="zh-CN" altLang="en-US" sz="1400" kern="0" dirty="0" smtClean="0">
                <a:solidFill>
                  <a:schemeClr val="bg1">
                    <a:lumMod val="50000"/>
                  </a:schemeClr>
                </a:solidFill>
                <a:latin typeface="微软雅黑" pitchFamily="34" charset="-122"/>
                <a:ea typeface="微软雅黑" pitchFamily="34" charset="-122"/>
              </a:rPr>
              <a:t>功能：</a:t>
            </a:r>
            <a:endParaRPr lang="en-US" altLang="zh-CN" sz="1400" kern="0" dirty="0" smtClean="0">
              <a:solidFill>
                <a:schemeClr val="bg1">
                  <a:lumMod val="50000"/>
                </a:schemeClr>
              </a:solidFill>
              <a:latin typeface="微软雅黑" pitchFamily="34" charset="-122"/>
              <a:ea typeface="微软雅黑" pitchFamily="34" charset="-122"/>
            </a:endParaRPr>
          </a:p>
          <a:p>
            <a:pPr eaLnBrk="1" hangingPunct="1">
              <a:lnSpc>
                <a:spcPct val="120000"/>
              </a:lnSpc>
              <a:defRPr/>
            </a:pPr>
            <a:r>
              <a:rPr lang="zh-CN" altLang="en-US" sz="1400" kern="0" dirty="0" smtClean="0">
                <a:solidFill>
                  <a:schemeClr val="bg1">
                    <a:lumMod val="50000"/>
                  </a:schemeClr>
                </a:solidFill>
                <a:latin typeface="微软雅黑" pitchFamily="34" charset="-122"/>
                <a:ea typeface="微软雅黑" pitchFamily="34" charset="-122"/>
              </a:rPr>
              <a:t>        信息的概念化</a:t>
            </a:r>
            <a:endParaRPr lang="en-US" altLang="zh-CN" sz="1400" kern="0" dirty="0" smtClean="0">
              <a:solidFill>
                <a:schemeClr val="bg1">
                  <a:lumMod val="50000"/>
                </a:schemeClr>
              </a:solidFill>
              <a:latin typeface="微软雅黑" pitchFamily="34" charset="-122"/>
              <a:ea typeface="微软雅黑" pitchFamily="34" charset="-122"/>
            </a:endParaRPr>
          </a:p>
          <a:p>
            <a:pPr eaLnBrk="1" hangingPunct="1">
              <a:lnSpc>
                <a:spcPct val="120000"/>
              </a:lnSpc>
              <a:defRPr/>
            </a:pPr>
            <a:r>
              <a:rPr lang="zh-CN" altLang="en-US" sz="1400" kern="0" dirty="0" smtClean="0">
                <a:solidFill>
                  <a:schemeClr val="bg1">
                    <a:lumMod val="50000"/>
                  </a:schemeClr>
                </a:solidFill>
                <a:latin typeface="微软雅黑" pitchFamily="34" charset="-122"/>
                <a:ea typeface="微软雅黑" pitchFamily="34" charset="-122"/>
              </a:rPr>
              <a:t>        焦点的发现</a:t>
            </a:r>
            <a:endParaRPr lang="en-US" altLang="zh-CN" sz="1400" kern="0" dirty="0" smtClean="0">
              <a:solidFill>
                <a:schemeClr val="bg1">
                  <a:lumMod val="50000"/>
                </a:schemeClr>
              </a:solidFill>
              <a:latin typeface="微软雅黑" pitchFamily="34" charset="-122"/>
              <a:ea typeface="微软雅黑" pitchFamily="34" charset="-122"/>
            </a:endParaRPr>
          </a:p>
          <a:p>
            <a:pPr eaLnBrk="1" hangingPunct="1">
              <a:lnSpc>
                <a:spcPct val="120000"/>
              </a:lnSpc>
              <a:defRPr/>
            </a:pPr>
            <a:r>
              <a:rPr lang="zh-CN" altLang="en-US" sz="1400" kern="0" dirty="0" smtClean="0">
                <a:solidFill>
                  <a:schemeClr val="bg1">
                    <a:lumMod val="50000"/>
                  </a:schemeClr>
                </a:solidFill>
                <a:latin typeface="微软雅黑" pitchFamily="34" charset="-122"/>
                <a:ea typeface="微软雅黑" pitchFamily="34" charset="-122"/>
              </a:rPr>
              <a:t>        事件的追踪</a:t>
            </a:r>
            <a:endParaRPr lang="en-US" altLang="zh-CN" sz="1400" kern="0" dirty="0" smtClean="0">
              <a:solidFill>
                <a:schemeClr val="bg1">
                  <a:lumMod val="50000"/>
                </a:schemeClr>
              </a:solidFill>
              <a:latin typeface="微软雅黑" pitchFamily="34" charset="-122"/>
              <a:ea typeface="微软雅黑" pitchFamily="34" charset="-122"/>
            </a:endParaRPr>
          </a:p>
          <a:p>
            <a:pPr eaLnBrk="1" hangingPunct="1">
              <a:lnSpc>
                <a:spcPct val="120000"/>
              </a:lnSpc>
              <a:defRPr/>
            </a:pPr>
            <a:r>
              <a:rPr lang="zh-CN" altLang="en-US" sz="1400" kern="0" dirty="0" smtClean="0">
                <a:solidFill>
                  <a:schemeClr val="bg1">
                    <a:lumMod val="50000"/>
                  </a:schemeClr>
                </a:solidFill>
                <a:latin typeface="微软雅黑" pitchFamily="34" charset="-122"/>
                <a:ea typeface="微软雅黑" pitchFamily="34" charset="-122"/>
              </a:rPr>
              <a:t>主要技术：</a:t>
            </a:r>
            <a:endParaRPr lang="en-US" altLang="zh-CN" sz="1400" kern="0" dirty="0" smtClean="0">
              <a:solidFill>
                <a:schemeClr val="bg1">
                  <a:lumMod val="50000"/>
                </a:schemeClr>
              </a:solidFill>
              <a:latin typeface="微软雅黑" pitchFamily="34" charset="-122"/>
              <a:ea typeface="微软雅黑" pitchFamily="34" charset="-122"/>
            </a:endParaRPr>
          </a:p>
          <a:p>
            <a:pPr eaLnBrk="1" hangingPunct="1">
              <a:lnSpc>
                <a:spcPct val="120000"/>
              </a:lnSpc>
              <a:defRPr/>
            </a:pPr>
            <a:r>
              <a:rPr lang="en-US" altLang="zh-CN" sz="1400" kern="0" dirty="0" smtClean="0">
                <a:solidFill>
                  <a:schemeClr val="bg1">
                    <a:lumMod val="50000"/>
                  </a:schemeClr>
                </a:solidFill>
                <a:latin typeface="微软雅黑" pitchFamily="34" charset="-122"/>
                <a:ea typeface="微软雅黑" pitchFamily="34" charset="-122"/>
              </a:rPr>
              <a:t>         </a:t>
            </a:r>
            <a:r>
              <a:rPr lang="zh-CN" altLang="en-US" sz="1400" kern="0" dirty="0" smtClean="0">
                <a:solidFill>
                  <a:schemeClr val="bg1">
                    <a:lumMod val="50000"/>
                  </a:schemeClr>
                </a:solidFill>
                <a:latin typeface="微软雅黑" pitchFamily="34" charset="-122"/>
                <a:ea typeface="微软雅黑" pitchFamily="34" charset="-122"/>
              </a:rPr>
              <a:t>文本聚类</a:t>
            </a:r>
            <a:endParaRPr lang="en-US" altLang="zh-CN" sz="1400" kern="0" dirty="0" smtClean="0">
              <a:solidFill>
                <a:schemeClr val="bg1">
                  <a:lumMod val="50000"/>
                </a:schemeClr>
              </a:solidFill>
              <a:latin typeface="微软雅黑" pitchFamily="34" charset="-122"/>
              <a:ea typeface="微软雅黑" pitchFamily="34" charset="-122"/>
            </a:endParaRPr>
          </a:p>
          <a:p>
            <a:pPr eaLnBrk="1" hangingPunct="1">
              <a:lnSpc>
                <a:spcPct val="120000"/>
              </a:lnSpc>
              <a:defRPr/>
            </a:pPr>
            <a:r>
              <a:rPr lang="en-US" altLang="zh-CN" sz="1400" kern="0" dirty="0" smtClean="0">
                <a:solidFill>
                  <a:schemeClr val="bg1">
                    <a:lumMod val="50000"/>
                  </a:schemeClr>
                </a:solidFill>
                <a:latin typeface="微软雅黑" pitchFamily="34" charset="-122"/>
                <a:ea typeface="微软雅黑" pitchFamily="34" charset="-122"/>
              </a:rPr>
              <a:t>         </a:t>
            </a:r>
            <a:r>
              <a:rPr lang="zh-CN" altLang="en-US" sz="1400" kern="0" dirty="0" smtClean="0">
                <a:solidFill>
                  <a:schemeClr val="bg1">
                    <a:lumMod val="50000"/>
                  </a:schemeClr>
                </a:solidFill>
                <a:latin typeface="微软雅黑" pitchFamily="34" charset="-122"/>
                <a:ea typeface="微软雅黑" pitchFamily="34" charset="-122"/>
              </a:rPr>
              <a:t>文本分类</a:t>
            </a:r>
            <a:endParaRPr lang="en-US" altLang="zh-CN" sz="1400" kern="0" dirty="0" smtClean="0">
              <a:solidFill>
                <a:schemeClr val="bg1">
                  <a:lumMod val="50000"/>
                </a:schemeClr>
              </a:solidFill>
              <a:latin typeface="微软雅黑" pitchFamily="34" charset="-122"/>
              <a:ea typeface="微软雅黑" pitchFamily="34" charset="-122"/>
            </a:endParaRPr>
          </a:p>
          <a:p>
            <a:pPr eaLnBrk="1" hangingPunct="1">
              <a:lnSpc>
                <a:spcPct val="120000"/>
              </a:lnSpc>
              <a:defRPr/>
            </a:pPr>
            <a:r>
              <a:rPr lang="en-US" altLang="zh-CN" sz="1400" kern="0" dirty="0" smtClean="0">
                <a:solidFill>
                  <a:schemeClr val="bg1">
                    <a:lumMod val="50000"/>
                  </a:schemeClr>
                </a:solidFill>
                <a:latin typeface="微软雅黑" pitchFamily="34" charset="-122"/>
                <a:ea typeface="微软雅黑" pitchFamily="34" charset="-122"/>
              </a:rPr>
              <a:t>         </a:t>
            </a:r>
            <a:r>
              <a:rPr lang="zh-CN" altLang="en-US" sz="1400" kern="0" dirty="0" smtClean="0">
                <a:solidFill>
                  <a:schemeClr val="bg1">
                    <a:lumMod val="50000"/>
                  </a:schemeClr>
                </a:solidFill>
                <a:latin typeface="微软雅黑" pitchFamily="34" charset="-122"/>
                <a:ea typeface="微软雅黑" pitchFamily="34" charset="-122"/>
              </a:rPr>
              <a:t>文本倾向性分析</a:t>
            </a:r>
            <a:endParaRPr lang="en-US" altLang="zh-CN" sz="1400" kern="0" dirty="0">
              <a:solidFill>
                <a:schemeClr val="bg1">
                  <a:lumMod val="50000"/>
                </a:schemeClr>
              </a:solidFill>
              <a:latin typeface="微软雅黑" pitchFamily="34" charset="-122"/>
              <a:ea typeface="微软雅黑" pitchFamily="34" charset="-122"/>
            </a:endParaRPr>
          </a:p>
        </p:txBody>
      </p:sp>
      <p:sp>
        <p:nvSpPr>
          <p:cNvPr id="173"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网络舆情分析系统框架</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74"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75" name="图片 174"/>
          <p:cNvPicPr>
            <a:picLocks noChangeAspect="1"/>
          </p:cNvPicPr>
          <p:nvPr/>
        </p:nvPicPr>
        <p:blipFill>
          <a:blip r:embed="rId2"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Tree>
    <p:extLst>
      <p:ext uri="{BB962C8B-B14F-4D97-AF65-F5344CB8AC3E}">
        <p14:creationId xmlns:p14="http://schemas.microsoft.com/office/powerpoint/2010/main" xmlns="" val="358945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200" fill="hold"/>
                                        <p:tgtEl>
                                          <p:spTgt spid="80"/>
                                        </p:tgtEl>
                                        <p:attrNameLst>
                                          <p:attrName>ppt_x</p:attrName>
                                        </p:attrNameLst>
                                      </p:cBhvr>
                                      <p:tavLst>
                                        <p:tav tm="0">
                                          <p:val>
                                            <p:strVal val="0-#ppt_w/2"/>
                                          </p:val>
                                        </p:tav>
                                        <p:tav tm="100000">
                                          <p:val>
                                            <p:strVal val="#ppt_x"/>
                                          </p:val>
                                        </p:tav>
                                      </p:tavLst>
                                    </p:anim>
                                    <p:anim calcmode="lin" valueType="num">
                                      <p:cBhvr additive="base">
                                        <p:cTn id="8" dur="200" fill="hold"/>
                                        <p:tgtEl>
                                          <p:spTgt spid="8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47"/>
                                        </p:tgtEl>
                                        <p:attrNameLst>
                                          <p:attrName>style.visibility</p:attrName>
                                        </p:attrNameLst>
                                      </p:cBhvr>
                                      <p:to>
                                        <p:strVal val="visible"/>
                                      </p:to>
                                    </p:set>
                                    <p:anim calcmode="lin" valueType="num">
                                      <p:cBhvr additive="base">
                                        <p:cTn id="11" dur="200" fill="hold"/>
                                        <p:tgtEl>
                                          <p:spTgt spid="147"/>
                                        </p:tgtEl>
                                        <p:attrNameLst>
                                          <p:attrName>ppt_x</p:attrName>
                                        </p:attrNameLst>
                                      </p:cBhvr>
                                      <p:tavLst>
                                        <p:tav tm="0">
                                          <p:val>
                                            <p:strVal val="1+#ppt_w/2"/>
                                          </p:val>
                                        </p:tav>
                                        <p:tav tm="100000">
                                          <p:val>
                                            <p:strVal val="#ppt_x"/>
                                          </p:val>
                                        </p:tav>
                                      </p:tavLst>
                                    </p:anim>
                                    <p:anim calcmode="lin" valueType="num">
                                      <p:cBhvr additive="base">
                                        <p:cTn id="12" dur="200" fill="hold"/>
                                        <p:tgtEl>
                                          <p:spTgt spid="147"/>
                                        </p:tgtEl>
                                        <p:attrNameLst>
                                          <p:attrName>ppt_y</p:attrName>
                                        </p:attrNameLst>
                                      </p:cBhvr>
                                      <p:tavLst>
                                        <p:tav tm="0">
                                          <p:val>
                                            <p:strVal val="#ppt_y"/>
                                          </p:val>
                                        </p:tav>
                                        <p:tav tm="100000">
                                          <p:val>
                                            <p:strVal val="#ppt_y"/>
                                          </p:val>
                                        </p:tav>
                                      </p:tavLst>
                                    </p:anim>
                                  </p:childTnLst>
                                </p:cTn>
                              </p:par>
                            </p:childTnLst>
                          </p:cTn>
                        </p:par>
                        <p:par>
                          <p:cTn id="13" fill="hold">
                            <p:stCondLst>
                              <p:cond delay="200"/>
                            </p:stCondLst>
                            <p:childTnLst>
                              <p:par>
                                <p:cTn id="14" presetID="22" presetClass="entr" presetSubtype="2" fill="hold" nodeType="afterEffect">
                                  <p:stCondLst>
                                    <p:cond delay="0"/>
                                  </p:stCondLst>
                                  <p:childTnLst>
                                    <p:set>
                                      <p:cBhvr>
                                        <p:cTn id="15" dur="1" fill="hold">
                                          <p:stCondLst>
                                            <p:cond delay="0"/>
                                          </p:stCondLst>
                                        </p:cTn>
                                        <p:tgtEl>
                                          <p:spTgt spid="167"/>
                                        </p:tgtEl>
                                        <p:attrNameLst>
                                          <p:attrName>style.visibility</p:attrName>
                                        </p:attrNameLst>
                                      </p:cBhvr>
                                      <p:to>
                                        <p:strVal val="visible"/>
                                      </p:to>
                                    </p:set>
                                    <p:animEffect transition="in" filter="wipe(right)">
                                      <p:cBhvr>
                                        <p:cTn id="16" dur="500"/>
                                        <p:tgtEl>
                                          <p:spTgt spid="167"/>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animEffect transition="in" filter="fade">
                                      <p:cBhvr>
                                        <p:cTn id="19" dur="1000"/>
                                        <p:tgtEl>
                                          <p:spTgt spid="168"/>
                                        </p:tgtEl>
                                      </p:cBhvr>
                                    </p:animEffect>
                                    <p:anim calcmode="lin" valueType="num">
                                      <p:cBhvr>
                                        <p:cTn id="20" dur="1000" fill="hold"/>
                                        <p:tgtEl>
                                          <p:spTgt spid="168"/>
                                        </p:tgtEl>
                                        <p:attrNameLst>
                                          <p:attrName>ppt_x</p:attrName>
                                        </p:attrNameLst>
                                      </p:cBhvr>
                                      <p:tavLst>
                                        <p:tav tm="0">
                                          <p:val>
                                            <p:strVal val="#ppt_x"/>
                                          </p:val>
                                        </p:tav>
                                        <p:tav tm="100000">
                                          <p:val>
                                            <p:strVal val="#ppt_x"/>
                                          </p:val>
                                        </p:tav>
                                      </p:tavLst>
                                    </p:anim>
                                    <p:anim calcmode="lin" valueType="num">
                                      <p:cBhvr>
                                        <p:cTn id="21" dur="1000" fill="hold"/>
                                        <p:tgtEl>
                                          <p:spTgt spid="168"/>
                                        </p:tgtEl>
                                        <p:attrNameLst>
                                          <p:attrName>ppt_y</p:attrName>
                                        </p:attrNameLst>
                                      </p:cBhvr>
                                      <p:tavLst>
                                        <p:tav tm="0">
                                          <p:val>
                                            <p:strVal val="#ppt_y+.1"/>
                                          </p:val>
                                        </p:tav>
                                        <p:tav tm="100000">
                                          <p:val>
                                            <p:strVal val="#ppt_y"/>
                                          </p:val>
                                        </p:tav>
                                      </p:tavLst>
                                    </p:anim>
                                  </p:childTnLst>
                                </p:cTn>
                              </p:par>
                            </p:childTnLst>
                          </p:cTn>
                        </p:par>
                        <p:par>
                          <p:cTn id="22" fill="hold">
                            <p:stCondLst>
                              <p:cond delay="1200"/>
                            </p:stCondLst>
                            <p:childTnLst>
                              <p:par>
                                <p:cTn id="23" presetID="22" presetClass="entr" presetSubtype="8" fill="hold" nodeType="afterEffect">
                                  <p:stCondLst>
                                    <p:cond delay="0"/>
                                  </p:stCondLst>
                                  <p:childTnLst>
                                    <p:set>
                                      <p:cBhvr>
                                        <p:cTn id="24" dur="1" fill="hold">
                                          <p:stCondLst>
                                            <p:cond delay="0"/>
                                          </p:stCondLst>
                                        </p:cTn>
                                        <p:tgtEl>
                                          <p:spTgt spid="166"/>
                                        </p:tgtEl>
                                        <p:attrNameLst>
                                          <p:attrName>style.visibility</p:attrName>
                                        </p:attrNameLst>
                                      </p:cBhvr>
                                      <p:to>
                                        <p:strVal val="visible"/>
                                      </p:to>
                                    </p:set>
                                    <p:animEffect transition="in" filter="wipe(left)">
                                      <p:cBhvr>
                                        <p:cTn id="25" dur="500"/>
                                        <p:tgtEl>
                                          <p:spTgt spid="166"/>
                                        </p:tgtEl>
                                      </p:cBhvr>
                                    </p:animEffect>
                                  </p:childTnLst>
                                </p:cTn>
                              </p:par>
                              <p:par>
                                <p:cTn id="26" presetID="47" presetClass="entr" presetSubtype="0" fill="hold" grpId="0" nodeType="withEffect">
                                  <p:stCondLst>
                                    <p:cond delay="0"/>
                                  </p:stCondLst>
                                  <p:childTnLst>
                                    <p:set>
                                      <p:cBhvr>
                                        <p:cTn id="27" dur="1" fill="hold">
                                          <p:stCondLst>
                                            <p:cond delay="0"/>
                                          </p:stCondLst>
                                        </p:cTn>
                                        <p:tgtEl>
                                          <p:spTgt spid="169"/>
                                        </p:tgtEl>
                                        <p:attrNameLst>
                                          <p:attrName>style.visibility</p:attrName>
                                        </p:attrNameLst>
                                      </p:cBhvr>
                                      <p:to>
                                        <p:strVal val="visible"/>
                                      </p:to>
                                    </p:set>
                                    <p:animEffect transition="in" filter="fade">
                                      <p:cBhvr>
                                        <p:cTn id="28" dur="1000"/>
                                        <p:tgtEl>
                                          <p:spTgt spid="169"/>
                                        </p:tgtEl>
                                      </p:cBhvr>
                                    </p:animEffect>
                                    <p:anim calcmode="lin" valueType="num">
                                      <p:cBhvr>
                                        <p:cTn id="29" dur="1000" fill="hold"/>
                                        <p:tgtEl>
                                          <p:spTgt spid="169"/>
                                        </p:tgtEl>
                                        <p:attrNameLst>
                                          <p:attrName>ppt_x</p:attrName>
                                        </p:attrNameLst>
                                      </p:cBhvr>
                                      <p:tavLst>
                                        <p:tav tm="0">
                                          <p:val>
                                            <p:strVal val="#ppt_x"/>
                                          </p:val>
                                        </p:tav>
                                        <p:tav tm="100000">
                                          <p:val>
                                            <p:strVal val="#ppt_x"/>
                                          </p:val>
                                        </p:tav>
                                      </p:tavLst>
                                    </p:anim>
                                    <p:anim calcmode="lin" valueType="num">
                                      <p:cBhvr>
                                        <p:cTn id="30" dur="1000" fill="hold"/>
                                        <p:tgtEl>
                                          <p:spTgt spid="1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p:bldP spid="16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副标题 4"/>
          <p:cNvSpPr txBox="1">
            <a:spLocks/>
          </p:cNvSpPr>
          <p:nvPr/>
        </p:nvSpPr>
        <p:spPr bwMode="auto">
          <a:xfrm>
            <a:off x="10001251" y="6429375"/>
            <a:ext cx="1879600" cy="266700"/>
          </a:xfrm>
          <a:prstGeom prst="rect">
            <a:avLst/>
          </a:prstGeom>
          <a:noFill/>
          <a:ln w="9525">
            <a:noFill/>
            <a:miter lim="800000"/>
            <a:headEnd/>
            <a:tailEnd/>
          </a:ln>
        </p:spPr>
        <p:txBody>
          <a:bodyPr/>
          <a:lstStyle/>
          <a:p>
            <a:pPr algn="ctr">
              <a:spcBef>
                <a:spcPct val="20000"/>
              </a:spcBef>
              <a:buFont typeface="Arial"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a:spLocks/>
          </p:cNvSpPr>
          <p:nvPr/>
        </p:nvSpPr>
        <p:spPr bwMode="auto">
          <a:xfrm>
            <a:off x="2410155" y="1988840"/>
            <a:ext cx="7334251" cy="1668760"/>
          </a:xfrm>
          <a:prstGeom prst="rect">
            <a:avLst/>
          </a:prstGeom>
          <a:noFill/>
          <a:ln w="9525">
            <a:noFill/>
            <a:miter lim="800000"/>
            <a:headEnd/>
            <a:tailEnd/>
          </a:ln>
        </p:spPr>
        <p:txBody>
          <a:bodyPr/>
          <a:lstStyle/>
          <a:p>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网络舆情分析</a:t>
            </a:r>
            <a:endPar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endParaRPr>
          </a:p>
          <a:p>
            <a:r>
              <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				</a:t>
            </a:r>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常用方法</a:t>
            </a:r>
            <a:endParaRPr lang="en-US" altLang="zh-CN"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xmlns="" val="3622047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网络舆情分析常用方法</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10"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11" name="图片 110"/>
          <p:cNvPicPr>
            <a:picLocks noChangeAspect="1"/>
          </p:cNvPicPr>
          <p:nvPr/>
        </p:nvPicPr>
        <p:blipFill>
          <a:blip r:embed="rId3"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
        <p:nvSpPr>
          <p:cNvPr id="112" name="文本框 70"/>
          <p:cNvSpPr txBox="1"/>
          <p:nvPr/>
        </p:nvSpPr>
        <p:spPr>
          <a:xfrm>
            <a:off x="1583751" y="1373582"/>
            <a:ext cx="4391379" cy="461665"/>
          </a:xfrm>
          <a:prstGeom prst="rect">
            <a:avLst/>
          </a:prstGeom>
          <a:noFill/>
        </p:spPr>
        <p:txBody>
          <a:bodyPr wrap="squar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marL="457200" indent="-457200">
              <a:buFont typeface="+mj-ea"/>
              <a:buAutoNum type="circleNumDbPlain"/>
            </a:pPr>
            <a:r>
              <a:rPr lang="zh-CN" altLang="en-US" sz="2400" b="1" dirty="0" smtClean="0">
                <a:latin typeface="微软雅黑" pitchFamily="34" charset="-122"/>
                <a:ea typeface="微软雅黑" pitchFamily="34" charset="-122"/>
              </a:rPr>
              <a:t>高仿真网络信息深度抽取</a:t>
            </a:r>
            <a:endParaRPr lang="zh-CN" altLang="en-US" sz="2400" b="1" dirty="0">
              <a:latin typeface="微软雅黑" pitchFamily="34" charset="-122"/>
              <a:ea typeface="微软雅黑" pitchFamily="34" charset="-122"/>
            </a:endParaRPr>
          </a:p>
        </p:txBody>
      </p:sp>
      <p:pic>
        <p:nvPicPr>
          <p:cNvPr id="109569" name="Picture 1" descr="C:\Users\qin\AppData\Roaming\Tencent\Users\252752518\QQ\WinTemp\RichOle\N~E%U_]1T@$}1Q}V`RNASSU.png"/>
          <p:cNvPicPr>
            <a:picLocks noChangeAspect="1" noChangeArrowheads="1"/>
          </p:cNvPicPr>
          <p:nvPr/>
        </p:nvPicPr>
        <p:blipFill>
          <a:blip r:embed="rId4"/>
          <a:srcRect/>
          <a:stretch>
            <a:fillRect/>
          </a:stretch>
        </p:blipFill>
        <p:spPr bwMode="auto">
          <a:xfrm>
            <a:off x="6621517" y="2443655"/>
            <a:ext cx="4414345" cy="2953332"/>
          </a:xfrm>
          <a:prstGeom prst="rect">
            <a:avLst/>
          </a:prstGeom>
          <a:ln w="88900" cap="sq" cmpd="thickThin">
            <a:solidFill>
              <a:srgbClr val="000000"/>
            </a:solidFill>
            <a:prstDash val="solid"/>
            <a:miter lim="800000"/>
          </a:ln>
          <a:effectLst>
            <a:innerShdw blurRad="76200">
              <a:srgbClr val="000000"/>
            </a:innerShdw>
          </a:effectLst>
        </p:spPr>
      </p:pic>
      <p:cxnSp>
        <p:nvCxnSpPr>
          <p:cNvPr id="113" name="直接连接符 112"/>
          <p:cNvCxnSpPr/>
          <p:nvPr/>
        </p:nvCxnSpPr>
        <p:spPr>
          <a:xfrm>
            <a:off x="1079871" y="2795262"/>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1079871" y="3731530"/>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1079871" y="4804280"/>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bwMode="auto">
          <a:xfrm>
            <a:off x="1476294" y="301962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dirty="0">
              <a:solidFill>
                <a:schemeClr val="bg1"/>
              </a:solidFill>
              <a:latin typeface="微软雅黑" pitchFamily="34" charset="-122"/>
              <a:ea typeface="微软雅黑" pitchFamily="34" charset="-122"/>
            </a:endParaRPr>
          </a:p>
        </p:txBody>
      </p:sp>
      <p:sp>
        <p:nvSpPr>
          <p:cNvPr id="118" name="矩形 117"/>
          <p:cNvSpPr/>
          <p:nvPr/>
        </p:nvSpPr>
        <p:spPr bwMode="auto">
          <a:xfrm>
            <a:off x="1457822" y="3959716"/>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dirty="0">
              <a:solidFill>
                <a:schemeClr val="bg1"/>
              </a:solidFill>
              <a:latin typeface="微软雅黑" pitchFamily="34" charset="-122"/>
              <a:ea typeface="微软雅黑" pitchFamily="34" charset="-122"/>
            </a:endParaRPr>
          </a:p>
        </p:txBody>
      </p:sp>
      <p:sp>
        <p:nvSpPr>
          <p:cNvPr id="119" name="文本框 12"/>
          <p:cNvSpPr txBox="1"/>
          <p:nvPr/>
        </p:nvSpPr>
        <p:spPr>
          <a:xfrm>
            <a:off x="1900987" y="2956560"/>
            <a:ext cx="3277397" cy="679801"/>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en-US" sz="1600" dirty="0" smtClean="0"/>
              <a:t>重点研究原创网络互动式动态信息提取</a:t>
            </a:r>
            <a:endParaRPr lang="en-US" altLang="zh-CN" sz="1600" dirty="0"/>
          </a:p>
        </p:txBody>
      </p:sp>
      <p:sp>
        <p:nvSpPr>
          <p:cNvPr id="120" name="文本框 14"/>
          <p:cNvSpPr txBox="1"/>
          <p:nvPr/>
        </p:nvSpPr>
        <p:spPr>
          <a:xfrm>
            <a:off x="1908753" y="3874558"/>
            <a:ext cx="3348086" cy="707886"/>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en-US" sz="1600" dirty="0" smtClean="0"/>
              <a:t>形成高性能动态信息提取系统，组成舆情监控系统的信息获取模块</a:t>
            </a:r>
            <a:endParaRPr lang="zh-CN" altLang="en-US" sz="1600" dirty="0"/>
          </a:p>
        </p:txBody>
      </p:sp>
    </p:spTree>
    <p:extLst>
      <p:ext uri="{BB962C8B-B14F-4D97-AF65-F5344CB8AC3E}">
        <p14:creationId xmlns:p14="http://schemas.microsoft.com/office/powerpoint/2010/main" xmlns="" val="2084909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494368" y="195699"/>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a:solidFill>
                  <a:srgbClr val="31B5D6"/>
                </a:solidFill>
                <a:latin typeface="微软雅黑" pitchFamily="34" charset="-122"/>
                <a:ea typeface="微软雅黑" pitchFamily="34" charset="-122"/>
                <a:sym typeface="Calibri" pitchFamily="34" charset="0"/>
              </a:rPr>
              <a:t>目录</a:t>
            </a:r>
          </a:p>
        </p:txBody>
      </p:sp>
      <p:sp>
        <p:nvSpPr>
          <p:cNvPr id="18435" name="直接连接符 13"/>
          <p:cNvSpPr>
            <a:spLocks noChangeShapeType="1"/>
          </p:cNvSpPr>
          <p:nvPr/>
        </p:nvSpPr>
        <p:spPr bwMode="auto">
          <a:xfrm>
            <a:off x="675218" y="845125"/>
            <a:ext cx="6193367"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grpSp>
        <p:nvGrpSpPr>
          <p:cNvPr id="5" name="Group 4"/>
          <p:cNvGrpSpPr>
            <a:grpSpLocks/>
          </p:cNvGrpSpPr>
          <p:nvPr/>
        </p:nvGrpSpPr>
        <p:grpSpPr bwMode="auto">
          <a:xfrm>
            <a:off x="1269967" y="1524783"/>
            <a:ext cx="1016000" cy="665162"/>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7" name="Line 8"/>
          <p:cNvSpPr>
            <a:spLocks noChangeShapeType="1"/>
          </p:cNvSpPr>
          <p:nvPr/>
        </p:nvSpPr>
        <p:spPr bwMode="auto">
          <a:xfrm>
            <a:off x="2082767" y="2134603"/>
            <a:ext cx="64008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8" name="Text Box 9"/>
          <p:cNvSpPr txBox="1">
            <a:spLocks noChangeArrowheads="1"/>
          </p:cNvSpPr>
          <p:nvPr/>
        </p:nvSpPr>
        <p:spPr bwMode="auto">
          <a:xfrm>
            <a:off x="2991274" y="1588503"/>
            <a:ext cx="2646878" cy="461665"/>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400" dirty="0" smtClean="0">
                <a:effectLst>
                  <a:outerShdw blurRad="38100" dist="38100" dir="2700000" algn="tl">
                    <a:srgbClr val="C0C0C0"/>
                  </a:outerShdw>
                </a:effectLst>
                <a:latin typeface="微软雅黑" pitchFamily="34" charset="-122"/>
                <a:ea typeface="微软雅黑" pitchFamily="34" charset="-122"/>
              </a:rPr>
              <a:t>网络舆情分析概述</a:t>
            </a:r>
            <a:endParaRPr lang="en-US" altLang="zh-CN" sz="2400" dirty="0">
              <a:effectLst>
                <a:outerShdw blurRad="38100" dist="38100" dir="2700000" algn="tl">
                  <a:srgbClr val="C0C0C0"/>
                </a:outerShdw>
              </a:effectLst>
              <a:latin typeface="微软雅黑" pitchFamily="34" charset="-122"/>
              <a:ea typeface="微软雅黑" pitchFamily="34" charset="-122"/>
            </a:endParaRPr>
          </a:p>
        </p:txBody>
      </p:sp>
      <p:sp>
        <p:nvSpPr>
          <p:cNvPr id="9" name="Text Box 10"/>
          <p:cNvSpPr txBox="1">
            <a:spLocks noChangeArrowheads="1"/>
          </p:cNvSpPr>
          <p:nvPr/>
        </p:nvSpPr>
        <p:spPr bwMode="gray">
          <a:xfrm>
            <a:off x="1585540" y="1623428"/>
            <a:ext cx="36580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400" dirty="0">
                <a:solidFill>
                  <a:srgbClr val="F8F8F8"/>
                </a:solidFill>
                <a:latin typeface="微软雅黑" pitchFamily="34" charset="-122"/>
                <a:ea typeface="微软雅黑" pitchFamily="34" charset="-122"/>
              </a:rPr>
              <a:t>1</a:t>
            </a:r>
          </a:p>
        </p:txBody>
      </p:sp>
      <p:grpSp>
        <p:nvGrpSpPr>
          <p:cNvPr id="10" name="Group 11"/>
          <p:cNvGrpSpPr>
            <a:grpSpLocks/>
          </p:cNvGrpSpPr>
          <p:nvPr/>
        </p:nvGrpSpPr>
        <p:grpSpPr bwMode="auto">
          <a:xfrm>
            <a:off x="1269967" y="2310601"/>
            <a:ext cx="1016000" cy="665162"/>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1" name="Line 15"/>
          <p:cNvSpPr>
            <a:spLocks noChangeShapeType="1"/>
          </p:cNvSpPr>
          <p:nvPr/>
        </p:nvSpPr>
        <p:spPr bwMode="auto">
          <a:xfrm>
            <a:off x="2082767" y="2920416"/>
            <a:ext cx="64008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3" name="Text Box 17"/>
          <p:cNvSpPr txBox="1">
            <a:spLocks noChangeArrowheads="1"/>
          </p:cNvSpPr>
          <p:nvPr/>
        </p:nvSpPr>
        <p:spPr bwMode="gray">
          <a:xfrm>
            <a:off x="1585540" y="2409242"/>
            <a:ext cx="36580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400" dirty="0">
                <a:solidFill>
                  <a:srgbClr val="F8F8F8"/>
                </a:solidFill>
                <a:latin typeface="微软雅黑" pitchFamily="34" charset="-122"/>
                <a:ea typeface="微软雅黑" pitchFamily="34" charset="-122"/>
              </a:rPr>
              <a:t>2</a:t>
            </a:r>
          </a:p>
        </p:txBody>
      </p:sp>
      <p:grpSp>
        <p:nvGrpSpPr>
          <p:cNvPr id="14" name="Group 18"/>
          <p:cNvGrpSpPr>
            <a:grpSpLocks/>
          </p:cNvGrpSpPr>
          <p:nvPr/>
        </p:nvGrpSpPr>
        <p:grpSpPr bwMode="auto">
          <a:xfrm>
            <a:off x="1269967" y="3096419"/>
            <a:ext cx="1016000" cy="665162"/>
            <a:chOff x="1110" y="2656"/>
            <a:chExt cx="1549" cy="1351"/>
          </a:xfrm>
          <a:gradFill flip="none" rotWithShape="1">
            <a:gsLst>
              <a:gs pos="0">
                <a:schemeClr val="bg2">
                  <a:lumMod val="60000"/>
                  <a:lumOff val="40000"/>
                  <a:shade val="30000"/>
                  <a:satMod val="115000"/>
                </a:schemeClr>
              </a:gs>
              <a:gs pos="50000">
                <a:schemeClr val="bg2">
                  <a:lumMod val="60000"/>
                  <a:lumOff val="40000"/>
                  <a:shade val="67500"/>
                  <a:satMod val="115000"/>
                </a:schemeClr>
              </a:gs>
              <a:gs pos="100000">
                <a:schemeClr val="bg2">
                  <a:lumMod val="60000"/>
                  <a:lumOff val="40000"/>
                  <a:shade val="100000"/>
                  <a:satMod val="115000"/>
                </a:schemeClr>
              </a:gs>
            </a:gsLst>
            <a:lin ang="2700000" scaled="1"/>
            <a:tileRect/>
          </a:gra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5" name="Line 22"/>
          <p:cNvSpPr>
            <a:spLocks noChangeShapeType="1"/>
          </p:cNvSpPr>
          <p:nvPr/>
        </p:nvSpPr>
        <p:spPr bwMode="auto">
          <a:xfrm>
            <a:off x="2082767" y="3706228"/>
            <a:ext cx="64008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16" name="Text Box 23"/>
          <p:cNvSpPr txBox="1">
            <a:spLocks noChangeArrowheads="1"/>
          </p:cNvSpPr>
          <p:nvPr/>
        </p:nvSpPr>
        <p:spPr bwMode="auto">
          <a:xfrm>
            <a:off x="3007867" y="2310602"/>
            <a:ext cx="3262432" cy="461665"/>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400" dirty="0" smtClean="0">
                <a:effectLst>
                  <a:outerShdw blurRad="38100" dist="38100" dir="2700000" algn="tl">
                    <a:srgbClr val="C0C0C0"/>
                  </a:outerShdw>
                </a:effectLst>
                <a:latin typeface="微软雅黑" pitchFamily="34" charset="-122"/>
                <a:ea typeface="微软雅黑" pitchFamily="34" charset="-122"/>
              </a:rPr>
              <a:t>网络舆情分析关键技术</a:t>
            </a:r>
            <a:endParaRPr lang="zh-CN" altLang="en-US" sz="2400" dirty="0">
              <a:effectLst>
                <a:outerShdw blurRad="38100" dist="38100" dir="2700000" algn="tl">
                  <a:srgbClr val="C0C0C0"/>
                </a:outerShdw>
              </a:effectLst>
              <a:latin typeface="微软雅黑" pitchFamily="34" charset="-122"/>
              <a:ea typeface="微软雅黑" pitchFamily="34" charset="-122"/>
            </a:endParaRPr>
          </a:p>
        </p:txBody>
      </p:sp>
      <p:sp>
        <p:nvSpPr>
          <p:cNvPr id="17" name="Text Box 24"/>
          <p:cNvSpPr txBox="1">
            <a:spLocks noChangeArrowheads="1"/>
          </p:cNvSpPr>
          <p:nvPr/>
        </p:nvSpPr>
        <p:spPr bwMode="gray">
          <a:xfrm>
            <a:off x="1585540" y="3195054"/>
            <a:ext cx="36580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400" dirty="0">
                <a:solidFill>
                  <a:srgbClr val="F8F8F8"/>
                </a:solidFill>
                <a:latin typeface="微软雅黑" pitchFamily="34" charset="-122"/>
                <a:ea typeface="微软雅黑" pitchFamily="34" charset="-122"/>
              </a:rPr>
              <a:t>3</a:t>
            </a:r>
          </a:p>
        </p:txBody>
      </p:sp>
      <p:grpSp>
        <p:nvGrpSpPr>
          <p:cNvPr id="18" name="Group 25"/>
          <p:cNvGrpSpPr>
            <a:grpSpLocks/>
          </p:cNvGrpSpPr>
          <p:nvPr/>
        </p:nvGrpSpPr>
        <p:grpSpPr bwMode="auto">
          <a:xfrm>
            <a:off x="1269967" y="3882237"/>
            <a:ext cx="1016000" cy="665162"/>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19" name="Line 29"/>
          <p:cNvSpPr>
            <a:spLocks noChangeShapeType="1"/>
          </p:cNvSpPr>
          <p:nvPr/>
        </p:nvSpPr>
        <p:spPr bwMode="auto">
          <a:xfrm>
            <a:off x="2082767" y="4492041"/>
            <a:ext cx="64008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0" name="Text Box 30"/>
          <p:cNvSpPr txBox="1">
            <a:spLocks noChangeArrowheads="1"/>
          </p:cNvSpPr>
          <p:nvPr/>
        </p:nvSpPr>
        <p:spPr bwMode="auto">
          <a:xfrm>
            <a:off x="3007867" y="3128224"/>
            <a:ext cx="2646878" cy="461665"/>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400" dirty="0" smtClean="0">
                <a:effectLst>
                  <a:outerShdw blurRad="38100" dist="38100" dir="2700000" algn="tl">
                    <a:srgbClr val="C0C0C0"/>
                  </a:outerShdw>
                </a:effectLst>
                <a:latin typeface="微软雅黑" pitchFamily="34" charset="-122"/>
                <a:ea typeface="微软雅黑" pitchFamily="34" charset="-122"/>
              </a:rPr>
              <a:t>舆情分析系统框架</a:t>
            </a:r>
            <a:endParaRPr lang="en-US" altLang="zh-CN" sz="2400" dirty="0">
              <a:effectLst>
                <a:outerShdw blurRad="38100" dist="38100" dir="2700000" algn="tl">
                  <a:srgbClr val="C0C0C0"/>
                </a:outerShdw>
              </a:effectLst>
              <a:latin typeface="微软雅黑" pitchFamily="34" charset="-122"/>
              <a:ea typeface="微软雅黑" pitchFamily="34" charset="-122"/>
            </a:endParaRPr>
          </a:p>
        </p:txBody>
      </p:sp>
      <p:sp>
        <p:nvSpPr>
          <p:cNvPr id="21" name="Text Box 31"/>
          <p:cNvSpPr txBox="1">
            <a:spLocks noChangeArrowheads="1"/>
          </p:cNvSpPr>
          <p:nvPr/>
        </p:nvSpPr>
        <p:spPr bwMode="gray">
          <a:xfrm>
            <a:off x="1585540" y="3980867"/>
            <a:ext cx="36580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400" dirty="0">
                <a:solidFill>
                  <a:srgbClr val="F8F8F8"/>
                </a:solidFill>
                <a:latin typeface="微软雅黑" pitchFamily="34" charset="-122"/>
                <a:ea typeface="微软雅黑" pitchFamily="34" charset="-122"/>
              </a:rPr>
              <a:t>4</a:t>
            </a:r>
          </a:p>
        </p:txBody>
      </p:sp>
      <p:grpSp>
        <p:nvGrpSpPr>
          <p:cNvPr id="22" name="Group 25"/>
          <p:cNvGrpSpPr>
            <a:grpSpLocks/>
          </p:cNvGrpSpPr>
          <p:nvPr/>
        </p:nvGrpSpPr>
        <p:grpSpPr bwMode="auto">
          <a:xfrm>
            <a:off x="1282809" y="4668055"/>
            <a:ext cx="1016000" cy="665162"/>
            <a:chOff x="3174" y="2656"/>
            <a:chExt cx="1549" cy="1351"/>
          </a:xfrm>
          <a:solidFill>
            <a:srgbClr val="31B5D6"/>
          </a:solidFill>
        </p:grpSpPr>
        <p:sp>
          <p:nvSpPr>
            <p:cNvPr id="26"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27"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sp>
          <p:nvSpPr>
            <p:cNvPr id="28"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endParaRPr lang="zh-CN" altLang="en-US">
                <a:latin typeface="微软雅黑" pitchFamily="34" charset="-122"/>
                <a:ea typeface="微软雅黑" pitchFamily="34" charset="-122"/>
              </a:endParaRPr>
            </a:p>
          </p:txBody>
        </p:sp>
      </p:grpSp>
      <p:sp>
        <p:nvSpPr>
          <p:cNvPr id="23" name="Line 29"/>
          <p:cNvSpPr>
            <a:spLocks noChangeShapeType="1"/>
          </p:cNvSpPr>
          <p:nvPr/>
        </p:nvSpPr>
        <p:spPr bwMode="auto">
          <a:xfrm>
            <a:off x="2095467" y="5277853"/>
            <a:ext cx="6400800" cy="0"/>
          </a:xfrm>
          <a:prstGeom prst="line">
            <a:avLst/>
          </a:prstGeom>
          <a:noFill/>
          <a:ln w="25400">
            <a:solidFill>
              <a:schemeClr val="tx1"/>
            </a:solidFill>
            <a:prstDash val="sysDot"/>
            <a:round/>
            <a:headEnd/>
            <a:tailEnd type="oval" w="med" len="med"/>
          </a:ln>
          <a:extLst>
            <a:ext uri="{909E8E84-426E-40DD-AFC4-6F175D3DCCD1}">
              <a14:hiddenFill xmlns:a14="http://schemas.microsoft.com/office/drawing/2010/main" xmlns="">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endParaRPr lang="zh-CN" altLang="en-US">
              <a:latin typeface="微软雅黑" pitchFamily="34" charset="-122"/>
              <a:ea typeface="微软雅黑" pitchFamily="34" charset="-122"/>
            </a:endParaRPr>
          </a:p>
        </p:txBody>
      </p:sp>
      <p:sp>
        <p:nvSpPr>
          <p:cNvPr id="25" name="Text Box 31"/>
          <p:cNvSpPr txBox="1">
            <a:spLocks noChangeArrowheads="1"/>
          </p:cNvSpPr>
          <p:nvPr/>
        </p:nvSpPr>
        <p:spPr bwMode="gray">
          <a:xfrm>
            <a:off x="1598240" y="4766679"/>
            <a:ext cx="365806"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lgn="ctr"/>
            <a:r>
              <a:rPr lang="en-US" altLang="zh-CN" sz="2400" dirty="0">
                <a:solidFill>
                  <a:srgbClr val="F8F8F8"/>
                </a:solidFill>
                <a:latin typeface="微软雅黑" pitchFamily="34" charset="-122"/>
                <a:ea typeface="微软雅黑" pitchFamily="34" charset="-122"/>
              </a:rPr>
              <a:t>5</a:t>
            </a:r>
          </a:p>
        </p:txBody>
      </p:sp>
      <p:pic>
        <p:nvPicPr>
          <p:cNvPr id="41"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369" y="200678"/>
            <a:ext cx="944631" cy="944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3" name="Text Box 30"/>
          <p:cNvSpPr txBox="1">
            <a:spLocks noChangeArrowheads="1"/>
          </p:cNvSpPr>
          <p:nvPr/>
        </p:nvSpPr>
        <p:spPr bwMode="auto">
          <a:xfrm>
            <a:off x="3044446" y="4739645"/>
            <a:ext cx="2954655" cy="461665"/>
          </a:xfrm>
          <a:prstGeom prst="rect">
            <a:avLst/>
          </a:prstGeom>
          <a:noFill/>
          <a:ln w="9525" algn="ctr">
            <a:noFill/>
            <a:miter lim="800000"/>
            <a:headEnd/>
            <a:tailEnd/>
          </a:ln>
        </p:spPr>
        <p:txBody>
          <a:bodyPr wrap="none">
            <a:spAutoFit/>
          </a:bodyPr>
          <a:lstStyle>
            <a:defPPr>
              <a:defRPr lang="zh-CN"/>
            </a:defPPr>
            <a:lvl1pPr>
              <a:defRPr sz="2400">
                <a:effectLst>
                  <a:outerShdw blurRad="38100" dist="38100" dir="2700000" algn="tl">
                    <a:srgbClr val="C0C0C0"/>
                  </a:outerShdw>
                </a:effectLst>
                <a:latin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a:defRPr>
                <a:latin typeface="Arial" charset="0"/>
              </a:defRPr>
            </a:lvl6pPr>
            <a:lvl7pPr>
              <a:defRPr>
                <a:latin typeface="Arial" charset="0"/>
              </a:defRPr>
            </a:lvl7pPr>
            <a:lvl8pPr>
              <a:defRPr>
                <a:latin typeface="Arial" charset="0"/>
              </a:defRPr>
            </a:lvl8pPr>
            <a:lvl9pPr>
              <a:defRPr>
                <a:latin typeface="Arial" charset="0"/>
              </a:defRPr>
            </a:lvl9pPr>
          </a:lstStyle>
          <a:p>
            <a:r>
              <a:rPr lang="zh-CN" altLang="en-US" dirty="0" smtClean="0">
                <a:latin typeface="微软雅黑" pitchFamily="34" charset="-122"/>
                <a:ea typeface="微软雅黑" pitchFamily="34" charset="-122"/>
              </a:rPr>
              <a:t>典型应用及发展趋势</a:t>
            </a:r>
            <a:endParaRPr lang="en-US" altLang="zh-CN" dirty="0">
              <a:latin typeface="微软雅黑" pitchFamily="34" charset="-122"/>
              <a:ea typeface="微软雅黑" pitchFamily="34" charset="-122"/>
            </a:endParaRPr>
          </a:p>
        </p:txBody>
      </p:sp>
      <p:sp>
        <p:nvSpPr>
          <p:cNvPr id="44" name="Text Box 30"/>
          <p:cNvSpPr txBox="1">
            <a:spLocks noChangeArrowheads="1"/>
          </p:cNvSpPr>
          <p:nvPr/>
        </p:nvSpPr>
        <p:spPr bwMode="auto">
          <a:xfrm>
            <a:off x="3049905" y="3927010"/>
            <a:ext cx="2646878" cy="461665"/>
          </a:xfrm>
          <a:prstGeom prst="rect">
            <a:avLst/>
          </a:prstGeom>
          <a:noFill/>
          <a:ln w="9525" algn="ctr">
            <a:noFill/>
            <a:miter lim="800000"/>
            <a:headEnd/>
            <a:tailEnd/>
          </a:ln>
        </p:spPr>
        <p:txBody>
          <a:bodyPr wrap="none">
            <a:spAutoFit/>
          </a:bodyPr>
          <a:ls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r>
              <a:rPr lang="zh-CN" altLang="en-US" sz="2400" dirty="0" smtClean="0">
                <a:effectLst>
                  <a:outerShdw blurRad="38100" dist="38100" dir="2700000" algn="tl">
                    <a:srgbClr val="C0C0C0"/>
                  </a:outerShdw>
                </a:effectLst>
                <a:latin typeface="微软雅黑" pitchFamily="34" charset="-122"/>
                <a:ea typeface="微软雅黑" pitchFamily="34" charset="-122"/>
              </a:rPr>
              <a:t>舆情分析常用方法</a:t>
            </a:r>
            <a:endParaRPr lang="en-US" altLang="zh-CN" sz="2400" dirty="0">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xmlns="" val="1925336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网络舆情分析常用方法</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10"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11" name="图片 110"/>
          <p:cNvPicPr>
            <a:picLocks noChangeAspect="1"/>
          </p:cNvPicPr>
          <p:nvPr/>
        </p:nvPicPr>
        <p:blipFill>
          <a:blip r:embed="rId3"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
        <p:nvSpPr>
          <p:cNvPr id="112" name="文本框 70"/>
          <p:cNvSpPr txBox="1"/>
          <p:nvPr/>
        </p:nvSpPr>
        <p:spPr>
          <a:xfrm>
            <a:off x="1583751" y="1373582"/>
            <a:ext cx="4391379" cy="461665"/>
          </a:xfrm>
          <a:prstGeom prst="rect">
            <a:avLst/>
          </a:prstGeom>
          <a:noFill/>
        </p:spPr>
        <p:txBody>
          <a:bodyPr wrap="squar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marL="457200" indent="-457200">
              <a:buFont typeface="+mj-ea"/>
              <a:buAutoNum type="circleNumDbPlain" startAt="2"/>
            </a:pPr>
            <a:r>
              <a:rPr lang="zh-CN" altLang="en-US" sz="2400" b="1" dirty="0" smtClean="0">
                <a:latin typeface="微软雅黑" pitchFamily="34" charset="-122"/>
                <a:ea typeface="微软雅黑" pitchFamily="34" charset="-122"/>
              </a:rPr>
              <a:t>信息自动提取机器人技术</a:t>
            </a:r>
            <a:endParaRPr lang="zh-CN" altLang="en-US" sz="2400" b="1" dirty="0">
              <a:latin typeface="微软雅黑" pitchFamily="34" charset="-122"/>
              <a:ea typeface="微软雅黑" pitchFamily="34" charset="-122"/>
            </a:endParaRPr>
          </a:p>
        </p:txBody>
      </p:sp>
      <p:grpSp>
        <p:nvGrpSpPr>
          <p:cNvPr id="23" name="组合 22"/>
          <p:cNvGrpSpPr/>
          <p:nvPr/>
        </p:nvGrpSpPr>
        <p:grpSpPr>
          <a:xfrm>
            <a:off x="2668671" y="2339493"/>
            <a:ext cx="6244503" cy="3270354"/>
            <a:chOff x="5333043" y="1929590"/>
            <a:chExt cx="6244503" cy="3270354"/>
          </a:xfrm>
        </p:grpSpPr>
        <p:sp>
          <p:nvSpPr>
            <p:cNvPr id="15" name="Freeform 48"/>
            <p:cNvSpPr>
              <a:spLocks/>
            </p:cNvSpPr>
            <p:nvPr/>
          </p:nvSpPr>
          <p:spPr bwMode="gray">
            <a:xfrm flipH="1">
              <a:off x="5333043" y="1929590"/>
              <a:ext cx="3073400" cy="155575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bg1">
                <a:lumMod val="75000"/>
              </a:schemeClr>
            </a:solidFill>
            <a:ln w="28575" cmpd="sng">
              <a:solidFill>
                <a:srgbClr val="F8F8F8"/>
              </a:solidFill>
              <a:round/>
              <a:headEnd/>
              <a:tailEnd/>
            </a:ln>
            <a:effectLst>
              <a:outerShdw dist="107763" dir="2700000" algn="ctr" rotWithShape="0">
                <a:srgbClr val="1C1C1C">
                  <a:alpha val="50000"/>
                </a:srgbClr>
              </a:outerShdw>
            </a:effectLst>
          </p:spPr>
          <p:txBody>
            <a:bodyPr/>
            <a:lstStyle/>
            <a:p>
              <a:pPr>
                <a:defRPr/>
              </a:pPr>
              <a:endParaRPr lang="zh-CN" altLang="en-US">
                <a:latin typeface="微软雅黑" pitchFamily="34" charset="-122"/>
                <a:ea typeface="微软雅黑" pitchFamily="34" charset="-122"/>
              </a:endParaRPr>
            </a:p>
          </p:txBody>
        </p:sp>
        <p:sp>
          <p:nvSpPr>
            <p:cNvPr id="16" name="Freeform 49"/>
            <p:cNvSpPr>
              <a:spLocks/>
            </p:cNvSpPr>
            <p:nvPr/>
          </p:nvSpPr>
          <p:spPr bwMode="gray">
            <a:xfrm>
              <a:off x="8502453" y="1929590"/>
              <a:ext cx="3075093" cy="1555750"/>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3DA2CB"/>
            </a:solidFill>
            <a:ln w="28575" cmpd="sng">
              <a:solidFill>
                <a:srgbClr val="F8F8F8"/>
              </a:solidFill>
              <a:round/>
              <a:headEnd/>
              <a:tailEnd/>
            </a:ln>
            <a:effectLst>
              <a:outerShdw dist="107763" dir="2700000" algn="ctr" rotWithShape="0">
                <a:srgbClr val="1C1C1C">
                  <a:alpha val="50000"/>
                </a:srgbClr>
              </a:outerShdw>
            </a:effectLst>
          </p:spPr>
          <p:txBody>
            <a:bodyPr/>
            <a:lstStyle/>
            <a:p>
              <a:endParaRPr lang="zh-CN" altLang="en-US">
                <a:latin typeface="微软雅黑" pitchFamily="34" charset="-122"/>
                <a:ea typeface="微软雅黑" pitchFamily="34" charset="-122"/>
              </a:endParaRPr>
            </a:p>
          </p:txBody>
        </p:sp>
        <p:sp>
          <p:nvSpPr>
            <p:cNvPr id="17" name="Freeform 50"/>
            <p:cNvSpPr>
              <a:spLocks/>
            </p:cNvSpPr>
            <p:nvPr/>
          </p:nvSpPr>
          <p:spPr bwMode="gray">
            <a:xfrm>
              <a:off x="5334101" y="3585774"/>
              <a:ext cx="3073400" cy="1614170"/>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3DA2CB"/>
            </a:solidFill>
            <a:ln w="28575" cmpd="sng">
              <a:solidFill>
                <a:srgbClr val="31B5D6"/>
              </a:solidFill>
              <a:round/>
              <a:headEnd/>
              <a:tailEnd/>
            </a:ln>
            <a:effectLst>
              <a:outerShdw dist="107763" dir="2700000" algn="ctr" rotWithShape="0">
                <a:srgbClr val="1C1C1C">
                  <a:alpha val="50000"/>
                </a:srgbClr>
              </a:outerShdw>
            </a:effectLst>
          </p:spPr>
          <p:txBody>
            <a:bodyPr/>
            <a:lstStyle/>
            <a:p>
              <a:endParaRPr lang="zh-CN" altLang="en-US">
                <a:latin typeface="微软雅黑" pitchFamily="34" charset="-122"/>
                <a:ea typeface="微软雅黑" pitchFamily="34" charset="-122"/>
              </a:endParaRPr>
            </a:p>
          </p:txBody>
        </p:sp>
        <p:sp>
          <p:nvSpPr>
            <p:cNvPr id="18" name="Freeform 51"/>
            <p:cNvSpPr>
              <a:spLocks/>
            </p:cNvSpPr>
            <p:nvPr/>
          </p:nvSpPr>
          <p:spPr bwMode="gray">
            <a:xfrm flipH="1">
              <a:off x="8502453" y="3585774"/>
              <a:ext cx="3075093" cy="1614170"/>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bg1">
                <a:lumMod val="75000"/>
              </a:schemeClr>
            </a:solidFill>
            <a:ln w="28575" cmpd="sng">
              <a:solidFill>
                <a:srgbClr val="F8F8F8"/>
              </a:solidFill>
              <a:round/>
              <a:headEnd/>
              <a:tailEnd/>
            </a:ln>
            <a:effectLst>
              <a:outerShdw dist="107763" dir="2700000" algn="ctr" rotWithShape="0">
                <a:srgbClr val="1C1C1C">
                  <a:alpha val="50000"/>
                </a:srgbClr>
              </a:outerShdw>
            </a:effectLst>
          </p:spPr>
          <p:txBody>
            <a:bodyPr/>
            <a:lstStyle/>
            <a:p>
              <a:pPr>
                <a:defRPr/>
              </a:pPr>
              <a:endParaRPr lang="zh-CN" altLang="en-US">
                <a:latin typeface="微软雅黑" pitchFamily="34" charset="-122"/>
                <a:ea typeface="微软雅黑" pitchFamily="34" charset="-122"/>
              </a:endParaRPr>
            </a:p>
          </p:txBody>
        </p:sp>
        <p:sp>
          <p:nvSpPr>
            <p:cNvPr id="19" name="Rectangle 59"/>
            <p:cNvSpPr>
              <a:spLocks noChangeArrowheads="1"/>
            </p:cNvSpPr>
            <p:nvPr/>
          </p:nvSpPr>
          <p:spPr bwMode="auto">
            <a:xfrm>
              <a:off x="5718276" y="2509782"/>
              <a:ext cx="261112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b="1" dirty="0" smtClean="0">
                  <a:solidFill>
                    <a:schemeClr val="bg1"/>
                  </a:solidFill>
                  <a:latin typeface="微软雅黑" pitchFamily="34" charset="-122"/>
                  <a:ea typeface="微软雅黑" pitchFamily="34" charset="-122"/>
                </a:rPr>
                <a:t>1</a:t>
              </a:r>
              <a:r>
                <a:rPr lang="zh-CN" altLang="en-US" b="1" dirty="0" smtClean="0">
                  <a:solidFill>
                    <a:schemeClr val="bg1"/>
                  </a:solidFill>
                  <a:latin typeface="微软雅黑" pitchFamily="34" charset="-122"/>
                  <a:ea typeface="微软雅黑" pitchFamily="34" charset="-122"/>
                </a:rPr>
                <a:t>、个性化可配置的信息自动提取技术</a:t>
              </a:r>
            </a:p>
            <a:p>
              <a:pPr eaLnBrk="1" hangingPunct="1"/>
              <a:endParaRPr lang="en-US" altLang="zh-CN" dirty="0">
                <a:solidFill>
                  <a:schemeClr val="bg1"/>
                </a:solidFill>
                <a:latin typeface="微软雅黑" pitchFamily="34" charset="-122"/>
                <a:ea typeface="微软雅黑" pitchFamily="34" charset="-122"/>
              </a:endParaRPr>
            </a:p>
          </p:txBody>
        </p:sp>
        <p:sp>
          <p:nvSpPr>
            <p:cNvPr id="20" name="Rectangle 60"/>
            <p:cNvSpPr>
              <a:spLocks noChangeArrowheads="1"/>
            </p:cNvSpPr>
            <p:nvPr/>
          </p:nvSpPr>
          <p:spPr bwMode="auto">
            <a:xfrm>
              <a:off x="8779736" y="2369060"/>
              <a:ext cx="2611120" cy="923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eaLnBrk="1" hangingPunct="1"/>
              <a:r>
                <a:rPr lang="en-US" altLang="zh-CN" b="1" dirty="0" smtClean="0">
                  <a:solidFill>
                    <a:schemeClr val="bg1"/>
                  </a:solidFill>
                  <a:latin typeface="微软雅黑" pitchFamily="34" charset="-122"/>
                  <a:ea typeface="微软雅黑" pitchFamily="34" charset="-122"/>
                </a:rPr>
                <a:t>2</a:t>
              </a:r>
              <a:r>
                <a:rPr lang="zh-CN" altLang="en-US" b="1" dirty="0" smtClean="0">
                  <a:solidFill>
                    <a:schemeClr val="bg1"/>
                  </a:solidFill>
                  <a:latin typeface="微软雅黑" pitchFamily="34" charset="-122"/>
                  <a:ea typeface="微软雅黑" pitchFamily="34" charset="-122"/>
                </a:rPr>
                <a:t>、互动式信息的智能提取技术</a:t>
              </a:r>
            </a:p>
            <a:p>
              <a:pPr eaLnBrk="1" hangingPunct="1"/>
              <a:endParaRPr lang="en-US" altLang="zh-CN" dirty="0">
                <a:solidFill>
                  <a:schemeClr val="bg1"/>
                </a:solidFill>
                <a:latin typeface="微软雅黑" pitchFamily="34" charset="-122"/>
                <a:ea typeface="微软雅黑" pitchFamily="34" charset="-122"/>
              </a:endParaRPr>
            </a:p>
          </p:txBody>
        </p:sp>
        <p:sp>
          <p:nvSpPr>
            <p:cNvPr id="21" name="Rectangle 61"/>
            <p:cNvSpPr>
              <a:spLocks noChangeArrowheads="1"/>
            </p:cNvSpPr>
            <p:nvPr/>
          </p:nvSpPr>
          <p:spPr bwMode="auto">
            <a:xfrm>
              <a:off x="5717219" y="4163742"/>
              <a:ext cx="245872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chemeClr val="bg1"/>
                  </a:solidFill>
                  <a:latin typeface="微软雅黑" pitchFamily="34" charset="-122"/>
                  <a:ea typeface="微软雅黑" pitchFamily="34" charset="-122"/>
                </a:rPr>
                <a:t>3</a:t>
              </a:r>
              <a:r>
                <a:rPr lang="zh-CN" altLang="en-US" b="1" dirty="0" smtClean="0">
                  <a:solidFill>
                    <a:schemeClr val="bg1"/>
                  </a:solidFill>
                  <a:latin typeface="微软雅黑" pitchFamily="34" charset="-122"/>
                  <a:ea typeface="微软雅黑" pitchFamily="34" charset="-122"/>
                </a:rPr>
                <a:t>、网页编写语言的实时语义理解技术</a:t>
              </a:r>
              <a:endParaRPr lang="en-US" altLang="zh-CN" b="1" dirty="0">
                <a:solidFill>
                  <a:schemeClr val="bg1"/>
                </a:solidFill>
                <a:latin typeface="微软雅黑" pitchFamily="34" charset="-122"/>
                <a:ea typeface="微软雅黑" pitchFamily="34" charset="-122"/>
              </a:endParaRPr>
            </a:p>
          </p:txBody>
        </p:sp>
        <p:sp>
          <p:nvSpPr>
            <p:cNvPr id="22" name="Rectangle 62"/>
            <p:cNvSpPr>
              <a:spLocks noChangeArrowheads="1"/>
            </p:cNvSpPr>
            <p:nvPr/>
          </p:nvSpPr>
          <p:spPr bwMode="auto">
            <a:xfrm>
              <a:off x="8794553" y="4258357"/>
              <a:ext cx="261112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dirty="0" smtClean="0">
                  <a:solidFill>
                    <a:schemeClr val="bg1"/>
                  </a:solidFill>
                  <a:latin typeface="微软雅黑" pitchFamily="34" charset="-122"/>
                  <a:ea typeface="微软雅黑" pitchFamily="34" charset="-122"/>
                </a:rPr>
                <a:t>4</a:t>
              </a:r>
              <a:r>
                <a:rPr lang="zh-CN" altLang="en-US" b="1" dirty="0" smtClean="0">
                  <a:solidFill>
                    <a:schemeClr val="bg1"/>
                  </a:solidFill>
                  <a:latin typeface="微软雅黑" pitchFamily="34" charset="-122"/>
                  <a:ea typeface="微软雅黑" pitchFamily="34" charset="-122"/>
                </a:rPr>
                <a:t>、多线程内容提取技术</a:t>
              </a:r>
            </a:p>
          </p:txBody>
        </p:sp>
      </p:grpSp>
    </p:spTree>
    <p:extLst>
      <p:ext uri="{BB962C8B-B14F-4D97-AF65-F5344CB8AC3E}">
        <p14:creationId xmlns:p14="http://schemas.microsoft.com/office/powerpoint/2010/main" xmlns="" val="2084909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网络舆情分析常用方法</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10"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11" name="图片 110"/>
          <p:cNvPicPr>
            <a:picLocks noChangeAspect="1"/>
          </p:cNvPicPr>
          <p:nvPr/>
        </p:nvPicPr>
        <p:blipFill>
          <a:blip r:embed="rId3"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
        <p:nvSpPr>
          <p:cNvPr id="112" name="文本框 70"/>
          <p:cNvSpPr txBox="1"/>
          <p:nvPr/>
        </p:nvSpPr>
        <p:spPr>
          <a:xfrm>
            <a:off x="1583750" y="1373582"/>
            <a:ext cx="6787739" cy="461665"/>
          </a:xfrm>
          <a:prstGeom prst="rect">
            <a:avLst/>
          </a:prstGeom>
          <a:noFill/>
        </p:spPr>
        <p:txBody>
          <a:bodyPr wrap="squar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marL="457200" indent="-457200">
              <a:buFont typeface="+mj-ea"/>
              <a:buAutoNum type="circleNumDbPlain" startAt="3"/>
            </a:pPr>
            <a:r>
              <a:rPr lang="zh-CN" altLang="en-US" sz="2400" b="1" dirty="0" smtClean="0">
                <a:latin typeface="微软雅黑" pitchFamily="34" charset="-122"/>
                <a:ea typeface="微软雅黑" pitchFamily="34" charset="-122"/>
              </a:rPr>
              <a:t>基于语义的海量文本特征快速提取与分类</a:t>
            </a:r>
          </a:p>
        </p:txBody>
      </p:sp>
      <p:sp>
        <p:nvSpPr>
          <p:cNvPr id="23" name="流程图: 磁盘 22"/>
          <p:cNvSpPr/>
          <p:nvPr/>
        </p:nvSpPr>
        <p:spPr>
          <a:xfrm>
            <a:off x="5344527" y="2270235"/>
            <a:ext cx="1103587" cy="81980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磁盘 23"/>
          <p:cNvSpPr/>
          <p:nvPr/>
        </p:nvSpPr>
        <p:spPr>
          <a:xfrm>
            <a:off x="10463058" y="4929351"/>
            <a:ext cx="1045779" cy="74623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7709349" y="2285996"/>
            <a:ext cx="1403131" cy="7252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基于分词的文本特征提取</a:t>
            </a:r>
          </a:p>
        </p:txBody>
      </p:sp>
      <p:sp>
        <p:nvSpPr>
          <p:cNvPr id="26" name="矩形 25"/>
          <p:cNvSpPr/>
          <p:nvPr/>
        </p:nvSpPr>
        <p:spPr>
          <a:xfrm>
            <a:off x="6490149" y="3557753"/>
            <a:ext cx="1566041" cy="557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基于字频统计的文本特征提取</a:t>
            </a:r>
          </a:p>
        </p:txBody>
      </p:sp>
      <p:sp>
        <p:nvSpPr>
          <p:cNvPr id="27" name="矩形 26"/>
          <p:cNvSpPr/>
          <p:nvPr/>
        </p:nvSpPr>
        <p:spPr>
          <a:xfrm>
            <a:off x="8960079" y="4230419"/>
            <a:ext cx="1334814" cy="499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分类特征统计分析</a:t>
            </a:r>
          </a:p>
        </p:txBody>
      </p:sp>
      <p:sp>
        <p:nvSpPr>
          <p:cNvPr id="28" name="矩形 27"/>
          <p:cNvSpPr/>
          <p:nvPr/>
        </p:nvSpPr>
        <p:spPr>
          <a:xfrm>
            <a:off x="4971400" y="4545723"/>
            <a:ext cx="1823544" cy="688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基于互联网网络媒体特性的多媒体特征提取</a:t>
            </a:r>
            <a:endParaRPr lang="zh-CN" altLang="en-US" sz="1400" dirty="0">
              <a:latin typeface="微软雅黑" pitchFamily="34" charset="-122"/>
              <a:ea typeface="微软雅黑" pitchFamily="34" charset="-122"/>
            </a:endParaRPr>
          </a:p>
        </p:txBody>
      </p:sp>
      <p:cxnSp>
        <p:nvCxnSpPr>
          <p:cNvPr id="30" name="直接箭头连接符 29"/>
          <p:cNvCxnSpPr>
            <a:stCxn id="23" idx="4"/>
            <a:endCxn id="25" idx="1"/>
          </p:cNvCxnSpPr>
          <p:nvPr/>
        </p:nvCxnSpPr>
        <p:spPr>
          <a:xfrm flipV="1">
            <a:off x="6448114" y="2648603"/>
            <a:ext cx="1261235" cy="31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形状 34"/>
          <p:cNvCxnSpPr>
            <a:stCxn id="25" idx="3"/>
            <a:endCxn id="27" idx="0"/>
          </p:cNvCxnSpPr>
          <p:nvPr/>
        </p:nvCxnSpPr>
        <p:spPr>
          <a:xfrm>
            <a:off x="9112480" y="2648603"/>
            <a:ext cx="515006" cy="158181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27" idx="3"/>
            <a:endCxn id="24" idx="1"/>
          </p:cNvCxnSpPr>
          <p:nvPr/>
        </p:nvCxnSpPr>
        <p:spPr>
          <a:xfrm>
            <a:off x="10294893" y="4480040"/>
            <a:ext cx="691055" cy="449311"/>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6" idx="3"/>
          </p:cNvCxnSpPr>
          <p:nvPr/>
        </p:nvCxnSpPr>
        <p:spPr>
          <a:xfrm flipV="1">
            <a:off x="8056190" y="3831021"/>
            <a:ext cx="1576552" cy="5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肘形连接符 42"/>
          <p:cNvCxnSpPr>
            <a:stCxn id="28" idx="3"/>
            <a:endCxn id="27" idx="1"/>
          </p:cNvCxnSpPr>
          <p:nvPr/>
        </p:nvCxnSpPr>
        <p:spPr>
          <a:xfrm flipV="1">
            <a:off x="6794944" y="4480040"/>
            <a:ext cx="2165135" cy="40989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23" idx="3"/>
            <a:endCxn id="28" idx="0"/>
          </p:cNvCxnSpPr>
          <p:nvPr/>
        </p:nvCxnSpPr>
        <p:spPr>
          <a:xfrm rot="5400000">
            <a:off x="5161906" y="3811308"/>
            <a:ext cx="1455682" cy="13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肘形连接符 47"/>
          <p:cNvCxnSpPr>
            <a:endCxn id="26" idx="1"/>
          </p:cNvCxnSpPr>
          <p:nvPr/>
        </p:nvCxnSpPr>
        <p:spPr>
          <a:xfrm rot="16200000" flipH="1">
            <a:off x="5875293" y="3221421"/>
            <a:ext cx="809298" cy="42041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044981" y="3153102"/>
            <a:ext cx="867102" cy="646331"/>
          </a:xfrm>
          <a:prstGeom prst="rect">
            <a:avLst/>
          </a:prstGeom>
          <a:noFill/>
        </p:spPr>
        <p:txBody>
          <a:bodyPr wrap="square" rtlCol="0">
            <a:spAutoFit/>
          </a:bodyPr>
          <a:lstStyle/>
          <a:p>
            <a:r>
              <a:rPr lang="zh-CN" altLang="en-US" sz="1200" dirty="0" smtClean="0">
                <a:solidFill>
                  <a:schemeClr val="bg2">
                    <a:lumMod val="50000"/>
                  </a:schemeClr>
                </a:solidFill>
                <a:latin typeface="微软雅黑" pitchFamily="34" charset="-122"/>
                <a:ea typeface="微软雅黑" pitchFamily="34" charset="-122"/>
              </a:rPr>
              <a:t>互联网舆情信息原始数据库</a:t>
            </a:r>
            <a:endParaRPr lang="zh-CN" altLang="en-US" sz="1200" dirty="0">
              <a:solidFill>
                <a:schemeClr val="bg2">
                  <a:lumMod val="50000"/>
                </a:schemeClr>
              </a:solidFill>
              <a:latin typeface="微软雅黑" pitchFamily="34" charset="-122"/>
              <a:ea typeface="微软雅黑" pitchFamily="34" charset="-122"/>
            </a:endParaRPr>
          </a:p>
        </p:txBody>
      </p:sp>
      <p:sp>
        <p:nvSpPr>
          <p:cNvPr id="54" name="TextBox 53"/>
          <p:cNvSpPr txBox="1"/>
          <p:nvPr/>
        </p:nvSpPr>
        <p:spPr>
          <a:xfrm>
            <a:off x="10478822" y="5717627"/>
            <a:ext cx="1156139" cy="830997"/>
          </a:xfrm>
          <a:prstGeom prst="rect">
            <a:avLst/>
          </a:prstGeom>
          <a:noFill/>
        </p:spPr>
        <p:txBody>
          <a:bodyPr wrap="square" rtlCol="0">
            <a:spAutoFit/>
          </a:bodyPr>
          <a:lstStyle/>
          <a:p>
            <a:r>
              <a:rPr lang="zh-CN" altLang="en-US" sz="1200" dirty="0" smtClean="0">
                <a:solidFill>
                  <a:schemeClr val="bg2">
                    <a:lumMod val="50000"/>
                  </a:schemeClr>
                </a:solidFill>
                <a:latin typeface="微软雅黑" pitchFamily="34" charset="-122"/>
                <a:ea typeface="微软雅黑" pitchFamily="34" charset="-122"/>
              </a:rPr>
              <a:t>互联网舆情信息作业数据库</a:t>
            </a:r>
            <a:endParaRPr lang="en-US" altLang="zh-CN" sz="1200" dirty="0" smtClean="0">
              <a:solidFill>
                <a:schemeClr val="bg2">
                  <a:lumMod val="50000"/>
                </a:schemeClr>
              </a:solidFill>
              <a:latin typeface="微软雅黑" pitchFamily="34" charset="-122"/>
              <a:ea typeface="微软雅黑" pitchFamily="34" charset="-122"/>
            </a:endParaRPr>
          </a:p>
          <a:p>
            <a:r>
              <a:rPr lang="zh-CN" altLang="en-US" sz="1200" dirty="0" smtClean="0">
                <a:solidFill>
                  <a:schemeClr val="bg2">
                    <a:lumMod val="50000"/>
                  </a:schemeClr>
                </a:solidFill>
                <a:latin typeface="微软雅黑" pitchFamily="34" charset="-122"/>
                <a:ea typeface="微软雅黑" pitchFamily="34" charset="-122"/>
              </a:rPr>
              <a:t>（标准化、正则化）</a:t>
            </a:r>
            <a:endParaRPr lang="zh-CN" altLang="en-US" sz="1200" dirty="0">
              <a:solidFill>
                <a:schemeClr val="bg2">
                  <a:lumMod val="50000"/>
                </a:schemeClr>
              </a:solidFill>
              <a:latin typeface="微软雅黑" pitchFamily="34" charset="-122"/>
              <a:ea typeface="微软雅黑" pitchFamily="34" charset="-122"/>
            </a:endParaRPr>
          </a:p>
        </p:txBody>
      </p:sp>
      <p:cxnSp>
        <p:nvCxnSpPr>
          <p:cNvPr id="55" name="直接连接符 54"/>
          <p:cNvCxnSpPr/>
          <p:nvPr/>
        </p:nvCxnSpPr>
        <p:spPr>
          <a:xfrm>
            <a:off x="606891" y="2590304"/>
            <a:ext cx="3636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606891" y="3526572"/>
            <a:ext cx="3636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06891" y="4709684"/>
            <a:ext cx="3636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8" name="矩形 57"/>
          <p:cNvSpPr/>
          <p:nvPr/>
        </p:nvSpPr>
        <p:spPr bwMode="auto">
          <a:xfrm>
            <a:off x="624930" y="2814666"/>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dirty="0">
              <a:solidFill>
                <a:schemeClr val="bg1"/>
              </a:solidFill>
              <a:latin typeface="微软雅黑" pitchFamily="34" charset="-122"/>
              <a:ea typeface="微软雅黑" pitchFamily="34" charset="-122"/>
            </a:endParaRPr>
          </a:p>
        </p:txBody>
      </p:sp>
      <p:sp>
        <p:nvSpPr>
          <p:cNvPr id="59" name="矩形 58"/>
          <p:cNvSpPr/>
          <p:nvPr/>
        </p:nvSpPr>
        <p:spPr bwMode="auto">
          <a:xfrm>
            <a:off x="606458" y="3754758"/>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600" dirty="0">
              <a:solidFill>
                <a:schemeClr val="bg1"/>
              </a:solidFill>
              <a:latin typeface="微软雅黑" pitchFamily="34" charset="-122"/>
              <a:ea typeface="微软雅黑" pitchFamily="34" charset="-122"/>
            </a:endParaRPr>
          </a:p>
        </p:txBody>
      </p:sp>
      <p:sp>
        <p:nvSpPr>
          <p:cNvPr id="60" name="文本框 12"/>
          <p:cNvSpPr txBox="1"/>
          <p:nvPr/>
        </p:nvSpPr>
        <p:spPr>
          <a:xfrm>
            <a:off x="1049623" y="2751602"/>
            <a:ext cx="2986349" cy="707886"/>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en-US" sz="1600" dirty="0" smtClean="0"/>
              <a:t>重点研究网络文本媒体的语义特征提取</a:t>
            </a:r>
            <a:endParaRPr lang="en-US" altLang="zh-CN" sz="1600" dirty="0"/>
          </a:p>
        </p:txBody>
      </p:sp>
      <p:sp>
        <p:nvSpPr>
          <p:cNvPr id="61" name="文本框 14"/>
          <p:cNvSpPr txBox="1"/>
          <p:nvPr/>
        </p:nvSpPr>
        <p:spPr>
          <a:xfrm>
            <a:off x="1057389" y="3669600"/>
            <a:ext cx="2915521" cy="1015663"/>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en-US" sz="1600" dirty="0" smtClean="0"/>
              <a:t>形成基于语义的文本特征快速提取与分类系统，组成舆情监控系统的信息分析模块</a:t>
            </a:r>
            <a:endParaRPr lang="zh-CN" altLang="en-US" sz="1600" dirty="0"/>
          </a:p>
        </p:txBody>
      </p:sp>
    </p:spTree>
    <p:extLst>
      <p:ext uri="{BB962C8B-B14F-4D97-AF65-F5344CB8AC3E}">
        <p14:creationId xmlns:p14="http://schemas.microsoft.com/office/powerpoint/2010/main" xmlns="" val="2084909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网络舆情分析常用方法</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10"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11" name="图片 110"/>
          <p:cNvPicPr>
            <a:picLocks noChangeAspect="1"/>
          </p:cNvPicPr>
          <p:nvPr/>
        </p:nvPicPr>
        <p:blipFill>
          <a:blip r:embed="rId3"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
        <p:nvSpPr>
          <p:cNvPr id="112" name="文本框 70"/>
          <p:cNvSpPr txBox="1"/>
          <p:nvPr/>
        </p:nvSpPr>
        <p:spPr>
          <a:xfrm>
            <a:off x="1583751" y="1373582"/>
            <a:ext cx="3445450" cy="461665"/>
          </a:xfrm>
          <a:prstGeom prst="rect">
            <a:avLst/>
          </a:prstGeom>
          <a:noFill/>
        </p:spPr>
        <p:txBody>
          <a:bodyPr wrap="squar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marL="457200" indent="-457200">
              <a:buFont typeface="+mj-ea"/>
              <a:buAutoNum type="circleNumDbPlain" startAt="4"/>
            </a:pPr>
            <a:r>
              <a:rPr lang="zh-CN" altLang="en-US" sz="2400" b="1" dirty="0" smtClean="0">
                <a:latin typeface="微软雅黑" pitchFamily="34" charset="-122"/>
                <a:ea typeface="微软雅黑" pitchFamily="34" charset="-122"/>
              </a:rPr>
              <a:t>多媒体群件理解技术</a:t>
            </a:r>
          </a:p>
        </p:txBody>
      </p:sp>
      <p:sp>
        <p:nvSpPr>
          <p:cNvPr id="29" name="Line 1598"/>
          <p:cNvSpPr>
            <a:spLocks noChangeShapeType="1"/>
          </p:cNvSpPr>
          <p:nvPr/>
        </p:nvSpPr>
        <p:spPr bwMode="auto">
          <a:xfrm>
            <a:off x="5495935" y="6324123"/>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sp>
        <p:nvSpPr>
          <p:cNvPr id="31" name="Line 1599"/>
          <p:cNvSpPr>
            <a:spLocks noChangeShapeType="1"/>
          </p:cNvSpPr>
          <p:nvPr/>
        </p:nvSpPr>
        <p:spPr bwMode="auto">
          <a:xfrm>
            <a:off x="5495935" y="6324123"/>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sp>
        <p:nvSpPr>
          <p:cNvPr id="32" name="Line 1600"/>
          <p:cNvSpPr>
            <a:spLocks noChangeShapeType="1"/>
          </p:cNvSpPr>
          <p:nvPr/>
        </p:nvSpPr>
        <p:spPr bwMode="auto">
          <a:xfrm>
            <a:off x="5483235" y="6238398"/>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sp>
        <p:nvSpPr>
          <p:cNvPr id="33" name="Line 1601"/>
          <p:cNvSpPr>
            <a:spLocks noChangeShapeType="1"/>
          </p:cNvSpPr>
          <p:nvPr/>
        </p:nvSpPr>
        <p:spPr bwMode="auto">
          <a:xfrm>
            <a:off x="5483235" y="6238398"/>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sp>
        <p:nvSpPr>
          <p:cNvPr id="34" name="Line 1602"/>
          <p:cNvSpPr>
            <a:spLocks noChangeShapeType="1"/>
          </p:cNvSpPr>
          <p:nvPr/>
        </p:nvSpPr>
        <p:spPr bwMode="auto">
          <a:xfrm>
            <a:off x="5470535" y="6171723"/>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sp>
        <p:nvSpPr>
          <p:cNvPr id="36" name="Line 1603"/>
          <p:cNvSpPr>
            <a:spLocks noChangeShapeType="1"/>
          </p:cNvSpPr>
          <p:nvPr/>
        </p:nvSpPr>
        <p:spPr bwMode="auto">
          <a:xfrm>
            <a:off x="5470535" y="6171723"/>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sp>
        <p:nvSpPr>
          <p:cNvPr id="38" name="Oval 2713"/>
          <p:cNvSpPr>
            <a:spLocks noChangeArrowheads="1"/>
          </p:cNvSpPr>
          <p:nvPr/>
        </p:nvSpPr>
        <p:spPr bwMode="auto">
          <a:xfrm>
            <a:off x="4415004" y="4628673"/>
            <a:ext cx="2763838" cy="630238"/>
          </a:xfrm>
          <a:prstGeom prst="ellipse">
            <a:avLst/>
          </a:prstGeom>
          <a:solidFill>
            <a:srgbClr val="EEECE1">
              <a:alpha val="36862"/>
            </a:srgbClr>
          </a:solidFill>
          <a:ln>
            <a:noFill/>
          </a:ln>
          <a:effectLst/>
          <a:extLst>
            <a:ext uri="{91240B29-F687-4F45-9708-019B960494DF}">
              <a14:hiddenLine xmlns:a14="http://schemas.microsoft.com/office/drawing/2010/main" xmlns="" w="9525">
                <a:solidFill>
                  <a:srgbClr val="99FF66"/>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Impact" pitchFamily="34" charset="0"/>
              <a:ea typeface="微软雅黑" pitchFamily="34" charset="-122"/>
            </a:endParaRPr>
          </a:p>
        </p:txBody>
      </p:sp>
      <p:sp>
        <p:nvSpPr>
          <p:cNvPr id="39" name="灰色3"/>
          <p:cNvSpPr>
            <a:spLocks/>
          </p:cNvSpPr>
          <p:nvPr/>
        </p:nvSpPr>
        <p:spPr bwMode="auto">
          <a:xfrm>
            <a:off x="5056354" y="2185787"/>
            <a:ext cx="2249488" cy="1331912"/>
          </a:xfrm>
          <a:custGeom>
            <a:avLst/>
            <a:gdLst>
              <a:gd name="T0" fmla="*/ 0 w 1296"/>
              <a:gd name="T1" fmla="*/ 0 h 768"/>
              <a:gd name="T2" fmla="*/ 2147483647 w 1296"/>
              <a:gd name="T3" fmla="*/ 2147483647 h 768"/>
              <a:gd name="T4" fmla="*/ 2147483647 w 1296"/>
              <a:gd name="T5" fmla="*/ 2147483647 h 768"/>
              <a:gd name="T6" fmla="*/ 2147483647 w 1296"/>
              <a:gd name="T7" fmla="*/ 0 h 768"/>
              <a:gd name="T8" fmla="*/ 0 w 1296"/>
              <a:gd name="T9" fmla="*/ 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768">
                <a:moveTo>
                  <a:pt x="0" y="0"/>
                </a:moveTo>
                <a:lnTo>
                  <a:pt x="432" y="768"/>
                </a:lnTo>
                <a:lnTo>
                  <a:pt x="1296" y="768"/>
                </a:lnTo>
                <a:lnTo>
                  <a:pt x="864" y="0"/>
                </a:lnTo>
                <a:lnTo>
                  <a:pt x="0" y="0"/>
                </a:lnTo>
                <a:close/>
              </a:path>
            </a:pathLst>
          </a:custGeom>
          <a:gradFill rotWithShape="1">
            <a:gsLst>
              <a:gs pos="0">
                <a:srgbClr val="DDDDDD"/>
              </a:gs>
              <a:gs pos="100000">
                <a:srgbClr val="FFFFFF"/>
              </a:gs>
            </a:gsLst>
            <a:lin ang="5400000" scaled="1"/>
          </a:gradFill>
          <a:ln w="3175">
            <a:solidFill>
              <a:srgbClr val="C0C0C0"/>
            </a:solidFill>
            <a:miter lim="800000"/>
            <a:headEnd/>
            <a:tailEnd/>
          </a:ln>
        </p:spPr>
        <p:txBody>
          <a:bodyPr wrap="none" anchor="ctr"/>
          <a:lstStyle/>
          <a:p>
            <a:endParaRPr lang="zh-CN" altLang="en-US" kern="0" dirty="0">
              <a:solidFill>
                <a:sysClr val="windowText" lastClr="000000"/>
              </a:solidFill>
              <a:ea typeface="微软雅黑" pitchFamily="34" charset="-122"/>
            </a:endParaRPr>
          </a:p>
        </p:txBody>
      </p:sp>
      <p:sp>
        <p:nvSpPr>
          <p:cNvPr id="40" name="灰色2"/>
          <p:cNvSpPr>
            <a:spLocks/>
          </p:cNvSpPr>
          <p:nvPr/>
        </p:nvSpPr>
        <p:spPr bwMode="auto">
          <a:xfrm>
            <a:off x="5045242" y="3601837"/>
            <a:ext cx="2249487" cy="1335087"/>
          </a:xfrm>
          <a:custGeom>
            <a:avLst/>
            <a:gdLst>
              <a:gd name="T0" fmla="*/ 0 w 1296"/>
              <a:gd name="T1" fmla="*/ 2147483647 h 768"/>
              <a:gd name="T2" fmla="*/ 2147483647 w 1296"/>
              <a:gd name="T3" fmla="*/ 2147483647 h 768"/>
              <a:gd name="T4" fmla="*/ 2147483647 w 1296"/>
              <a:gd name="T5" fmla="*/ 0 h 768"/>
              <a:gd name="T6" fmla="*/ 2147483647 w 1296"/>
              <a:gd name="T7" fmla="*/ 0 h 768"/>
              <a:gd name="T8" fmla="*/ 0 w 1296"/>
              <a:gd name="T9" fmla="*/ 2147483647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768">
                <a:moveTo>
                  <a:pt x="0" y="768"/>
                </a:moveTo>
                <a:lnTo>
                  <a:pt x="864" y="768"/>
                </a:lnTo>
                <a:lnTo>
                  <a:pt x="1296" y="0"/>
                </a:lnTo>
                <a:lnTo>
                  <a:pt x="432" y="0"/>
                </a:lnTo>
                <a:lnTo>
                  <a:pt x="0" y="768"/>
                </a:lnTo>
                <a:close/>
              </a:path>
            </a:pathLst>
          </a:custGeom>
          <a:gradFill rotWithShape="1">
            <a:gsLst>
              <a:gs pos="0">
                <a:srgbClr val="DDDDDD"/>
              </a:gs>
              <a:gs pos="100000">
                <a:srgbClr val="FFFFFF"/>
              </a:gs>
            </a:gsLst>
            <a:lin ang="5400000" scaled="1"/>
          </a:gradFill>
          <a:ln w="3175">
            <a:solidFill>
              <a:srgbClr val="C0C0C0"/>
            </a:solidFill>
            <a:miter lim="800000"/>
            <a:headEnd/>
            <a:tailEnd/>
          </a:ln>
        </p:spPr>
        <p:txBody>
          <a:bodyPr wrap="none" anchor="ctr"/>
          <a:lstStyle/>
          <a:p>
            <a:endParaRPr lang="zh-CN" altLang="en-US" kern="0" dirty="0">
              <a:solidFill>
                <a:sysClr val="windowText" lastClr="000000"/>
              </a:solidFill>
              <a:ea typeface="微软雅黑" pitchFamily="34" charset="-122"/>
            </a:endParaRPr>
          </a:p>
        </p:txBody>
      </p:sp>
      <p:sp>
        <p:nvSpPr>
          <p:cNvPr id="42" name="灰色1"/>
          <p:cNvSpPr>
            <a:spLocks/>
          </p:cNvSpPr>
          <p:nvPr/>
        </p:nvSpPr>
        <p:spPr bwMode="auto">
          <a:xfrm>
            <a:off x="4234029" y="2211187"/>
            <a:ext cx="1500188" cy="2665412"/>
          </a:xfrm>
          <a:custGeom>
            <a:avLst/>
            <a:gdLst>
              <a:gd name="T0" fmla="*/ 0 w 864"/>
              <a:gd name="T1" fmla="*/ 2147483647 h 1536"/>
              <a:gd name="T2" fmla="*/ 2147483647 w 864"/>
              <a:gd name="T3" fmla="*/ 2147483647 h 1536"/>
              <a:gd name="T4" fmla="*/ 2147483647 w 864"/>
              <a:gd name="T5" fmla="*/ 2147483647 h 1536"/>
              <a:gd name="T6" fmla="*/ 2147483647 w 864"/>
              <a:gd name="T7" fmla="*/ 0 h 1536"/>
              <a:gd name="T8" fmla="*/ 0 w 864"/>
              <a:gd name="T9" fmla="*/ 2147483647 h 15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4" h="1536">
                <a:moveTo>
                  <a:pt x="0" y="768"/>
                </a:moveTo>
                <a:lnTo>
                  <a:pt x="432" y="1536"/>
                </a:lnTo>
                <a:lnTo>
                  <a:pt x="864" y="768"/>
                </a:lnTo>
                <a:lnTo>
                  <a:pt x="432" y="0"/>
                </a:lnTo>
                <a:lnTo>
                  <a:pt x="0" y="768"/>
                </a:lnTo>
                <a:close/>
              </a:path>
            </a:pathLst>
          </a:custGeom>
          <a:gradFill rotWithShape="1">
            <a:gsLst>
              <a:gs pos="0">
                <a:srgbClr val="DDDDDD"/>
              </a:gs>
              <a:gs pos="100000">
                <a:srgbClr val="FFFFFF"/>
              </a:gs>
            </a:gsLst>
            <a:lin ang="5400000" scaled="1"/>
          </a:gradFill>
          <a:ln w="3175">
            <a:solidFill>
              <a:srgbClr val="C0C0C0"/>
            </a:solidFill>
            <a:miter lim="800000"/>
            <a:headEnd/>
            <a:tailEnd/>
          </a:ln>
        </p:spPr>
        <p:txBody>
          <a:bodyPr wrap="none" anchor="ctr"/>
          <a:lstStyle/>
          <a:p>
            <a:endParaRPr lang="zh-CN" altLang="en-US" kern="0" dirty="0">
              <a:solidFill>
                <a:sysClr val="windowText" lastClr="000000"/>
              </a:solidFill>
              <a:ea typeface="微软雅黑" pitchFamily="34" charset="-122"/>
            </a:endParaRPr>
          </a:p>
        </p:txBody>
      </p:sp>
      <p:sp>
        <p:nvSpPr>
          <p:cNvPr id="44" name="深色2"/>
          <p:cNvSpPr>
            <a:spLocks/>
          </p:cNvSpPr>
          <p:nvPr/>
        </p:nvSpPr>
        <p:spPr bwMode="auto">
          <a:xfrm>
            <a:off x="5056354" y="2179161"/>
            <a:ext cx="2249488" cy="1331912"/>
          </a:xfrm>
          <a:custGeom>
            <a:avLst/>
            <a:gdLst>
              <a:gd name="T0" fmla="*/ 0 w 1296"/>
              <a:gd name="T1" fmla="*/ 0 h 768"/>
              <a:gd name="T2" fmla="*/ 2147483647 w 1296"/>
              <a:gd name="T3" fmla="*/ 2147483647 h 768"/>
              <a:gd name="T4" fmla="*/ 2147483647 w 1296"/>
              <a:gd name="T5" fmla="*/ 2147483647 h 768"/>
              <a:gd name="T6" fmla="*/ 2147483647 w 1296"/>
              <a:gd name="T7" fmla="*/ 0 h 768"/>
              <a:gd name="T8" fmla="*/ 0 w 1296"/>
              <a:gd name="T9" fmla="*/ 0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768">
                <a:moveTo>
                  <a:pt x="0" y="0"/>
                </a:moveTo>
                <a:lnTo>
                  <a:pt x="432" y="768"/>
                </a:lnTo>
                <a:lnTo>
                  <a:pt x="1296" y="768"/>
                </a:lnTo>
                <a:lnTo>
                  <a:pt x="864" y="0"/>
                </a:lnTo>
                <a:lnTo>
                  <a:pt x="0" y="0"/>
                </a:lnTo>
                <a:close/>
              </a:path>
            </a:pathLst>
          </a:custGeom>
          <a:gradFill>
            <a:gsLst>
              <a:gs pos="100000">
                <a:srgbClr val="2676FF">
                  <a:lumMod val="60000"/>
                  <a:lumOff val="40000"/>
                </a:srgbClr>
              </a:gs>
              <a:gs pos="0">
                <a:srgbClr val="2676FF"/>
              </a:gs>
            </a:gsLst>
            <a:lin ang="16200000" scaled="0"/>
          </a:gradFill>
          <a:ln w="3175" cap="flat" cmpd="sng" algn="ctr">
            <a:solidFill>
              <a:srgbClr val="89CC40">
                <a:lumMod val="60000"/>
                <a:lumOff val="40000"/>
              </a:srgbClr>
            </a:solidFill>
            <a:prstDash val="solid"/>
          </a:ln>
          <a:effectLst/>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45" name="深色3"/>
          <p:cNvSpPr>
            <a:spLocks/>
          </p:cNvSpPr>
          <p:nvPr/>
        </p:nvSpPr>
        <p:spPr bwMode="auto">
          <a:xfrm>
            <a:off x="5045242" y="3595211"/>
            <a:ext cx="2249487" cy="1335087"/>
          </a:xfrm>
          <a:custGeom>
            <a:avLst/>
            <a:gdLst>
              <a:gd name="T0" fmla="*/ 0 w 1296"/>
              <a:gd name="T1" fmla="*/ 2147483647 h 768"/>
              <a:gd name="T2" fmla="*/ 2147483647 w 1296"/>
              <a:gd name="T3" fmla="*/ 2147483647 h 768"/>
              <a:gd name="T4" fmla="*/ 2147483647 w 1296"/>
              <a:gd name="T5" fmla="*/ 0 h 768"/>
              <a:gd name="T6" fmla="*/ 2147483647 w 1296"/>
              <a:gd name="T7" fmla="*/ 0 h 768"/>
              <a:gd name="T8" fmla="*/ 0 w 1296"/>
              <a:gd name="T9" fmla="*/ 2147483647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6" h="768">
                <a:moveTo>
                  <a:pt x="0" y="768"/>
                </a:moveTo>
                <a:lnTo>
                  <a:pt x="864" y="768"/>
                </a:lnTo>
                <a:lnTo>
                  <a:pt x="1296" y="0"/>
                </a:lnTo>
                <a:lnTo>
                  <a:pt x="432" y="0"/>
                </a:lnTo>
                <a:lnTo>
                  <a:pt x="0" y="768"/>
                </a:lnTo>
                <a:close/>
              </a:path>
            </a:pathLst>
          </a:custGeom>
          <a:gradFill>
            <a:gsLst>
              <a:gs pos="100000">
                <a:srgbClr val="2676FF">
                  <a:lumMod val="60000"/>
                  <a:lumOff val="40000"/>
                </a:srgbClr>
              </a:gs>
              <a:gs pos="0">
                <a:srgbClr val="2676FF"/>
              </a:gs>
            </a:gsLst>
            <a:lin ang="16200000" scaled="0"/>
          </a:gradFill>
          <a:ln w="3175" cap="flat" cmpd="sng" algn="ctr">
            <a:solidFill>
              <a:srgbClr val="89CC40">
                <a:lumMod val="60000"/>
                <a:lumOff val="40000"/>
              </a:srgbClr>
            </a:solidFill>
            <a:prstDash val="solid"/>
          </a:ln>
          <a:effectLst/>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47" name="深色1"/>
          <p:cNvSpPr>
            <a:spLocks/>
          </p:cNvSpPr>
          <p:nvPr/>
        </p:nvSpPr>
        <p:spPr bwMode="auto">
          <a:xfrm>
            <a:off x="4234029" y="2204561"/>
            <a:ext cx="1500188" cy="2665412"/>
          </a:xfrm>
          <a:custGeom>
            <a:avLst/>
            <a:gdLst>
              <a:gd name="T0" fmla="*/ 0 w 864"/>
              <a:gd name="T1" fmla="*/ 2147483647 h 1536"/>
              <a:gd name="T2" fmla="*/ 2147483647 w 864"/>
              <a:gd name="T3" fmla="*/ 2147483647 h 1536"/>
              <a:gd name="T4" fmla="*/ 2147483647 w 864"/>
              <a:gd name="T5" fmla="*/ 2147483647 h 1536"/>
              <a:gd name="T6" fmla="*/ 2147483647 w 864"/>
              <a:gd name="T7" fmla="*/ 0 h 1536"/>
              <a:gd name="T8" fmla="*/ 0 w 864"/>
              <a:gd name="T9" fmla="*/ 2147483647 h 15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4" h="1536">
                <a:moveTo>
                  <a:pt x="0" y="768"/>
                </a:moveTo>
                <a:lnTo>
                  <a:pt x="432" y="1536"/>
                </a:lnTo>
                <a:lnTo>
                  <a:pt x="864" y="768"/>
                </a:lnTo>
                <a:lnTo>
                  <a:pt x="432" y="0"/>
                </a:lnTo>
                <a:lnTo>
                  <a:pt x="0" y="768"/>
                </a:lnTo>
                <a:close/>
              </a:path>
            </a:pathLst>
          </a:custGeom>
          <a:gradFill>
            <a:gsLst>
              <a:gs pos="100000">
                <a:srgbClr val="2676FF">
                  <a:lumMod val="60000"/>
                  <a:lumOff val="40000"/>
                </a:srgbClr>
              </a:gs>
              <a:gs pos="0">
                <a:srgbClr val="2676FF"/>
              </a:gs>
            </a:gsLst>
            <a:lin ang="16200000" scaled="0"/>
          </a:gradFill>
          <a:ln w="3175" cap="flat" cmpd="sng" algn="ctr">
            <a:solidFill>
              <a:srgbClr val="89CC40">
                <a:lumMod val="60000"/>
                <a:lumOff val="40000"/>
              </a:srgbClr>
            </a:solidFill>
            <a:prstDash val="solid"/>
          </a:ln>
          <a:effectLst/>
        </p:spPr>
        <p:txBody>
          <a:bodyPr vert="eaVert"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sp>
        <p:nvSpPr>
          <p:cNvPr id="49" name="Line 1598"/>
          <p:cNvSpPr>
            <a:spLocks noChangeShapeType="1"/>
          </p:cNvSpPr>
          <p:nvPr/>
        </p:nvSpPr>
        <p:spPr bwMode="auto">
          <a:xfrm>
            <a:off x="5553242" y="6324123"/>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sp>
        <p:nvSpPr>
          <p:cNvPr id="51" name="Line 1599"/>
          <p:cNvSpPr>
            <a:spLocks noChangeShapeType="1"/>
          </p:cNvSpPr>
          <p:nvPr/>
        </p:nvSpPr>
        <p:spPr bwMode="auto">
          <a:xfrm>
            <a:off x="5553242" y="6324123"/>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sp>
        <p:nvSpPr>
          <p:cNvPr id="52" name="Line 1600"/>
          <p:cNvSpPr>
            <a:spLocks noChangeShapeType="1"/>
          </p:cNvSpPr>
          <p:nvPr/>
        </p:nvSpPr>
        <p:spPr bwMode="auto">
          <a:xfrm>
            <a:off x="5540542" y="6238398"/>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sp>
        <p:nvSpPr>
          <p:cNvPr id="53" name="Line 1601"/>
          <p:cNvSpPr>
            <a:spLocks noChangeShapeType="1"/>
          </p:cNvSpPr>
          <p:nvPr/>
        </p:nvSpPr>
        <p:spPr bwMode="auto">
          <a:xfrm>
            <a:off x="5540542" y="6238398"/>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sp>
        <p:nvSpPr>
          <p:cNvPr id="62" name="Line 1602"/>
          <p:cNvSpPr>
            <a:spLocks noChangeShapeType="1"/>
          </p:cNvSpPr>
          <p:nvPr/>
        </p:nvSpPr>
        <p:spPr bwMode="auto">
          <a:xfrm>
            <a:off x="5527842" y="6171723"/>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sp>
        <p:nvSpPr>
          <p:cNvPr id="63" name="Line 1603"/>
          <p:cNvSpPr>
            <a:spLocks noChangeShapeType="1"/>
          </p:cNvSpPr>
          <p:nvPr/>
        </p:nvSpPr>
        <p:spPr bwMode="auto">
          <a:xfrm>
            <a:off x="5527842" y="6171723"/>
            <a:ext cx="1587" cy="1588"/>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dirty="0">
              <a:latin typeface="Impact" pitchFamily="34" charset="0"/>
              <a:ea typeface="微软雅黑" pitchFamily="34" charset="-122"/>
            </a:endParaRPr>
          </a:p>
        </p:txBody>
      </p:sp>
      <p:grpSp>
        <p:nvGrpSpPr>
          <p:cNvPr id="64" name="组合 63"/>
          <p:cNvGrpSpPr/>
          <p:nvPr/>
        </p:nvGrpSpPr>
        <p:grpSpPr>
          <a:xfrm>
            <a:off x="5198057" y="3764180"/>
            <a:ext cx="1751184" cy="3032094"/>
            <a:chOff x="6916551" y="3480392"/>
            <a:chExt cx="1751184" cy="3032094"/>
          </a:xfrm>
        </p:grpSpPr>
        <p:sp>
          <p:nvSpPr>
            <p:cNvPr id="65" name="TextBox 19"/>
            <p:cNvSpPr txBox="1">
              <a:spLocks noChangeArrowheads="1"/>
            </p:cNvSpPr>
            <p:nvPr/>
          </p:nvSpPr>
          <p:spPr bwMode="auto">
            <a:xfrm>
              <a:off x="6916551" y="5238291"/>
              <a:ext cx="1728238" cy="1274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eaLnBrk="1" hangingPunct="1">
                <a:lnSpc>
                  <a:spcPct val="120000"/>
                </a:lnSpc>
                <a:defRPr/>
              </a:pPr>
              <a:r>
                <a:rPr lang="zh-CN" altLang="en-US" sz="1600" b="1" kern="0" dirty="0" smtClean="0">
                  <a:solidFill>
                    <a:srgbClr val="00B0F0"/>
                  </a:solidFill>
                  <a:latin typeface="微软雅黑" pitchFamily="34" charset="-122"/>
                  <a:ea typeface="微软雅黑" pitchFamily="34" charset="-122"/>
                </a:rPr>
                <a:t>综合环境信息和相关媒体信息的多媒体群件理解技术</a:t>
              </a:r>
              <a:endParaRPr lang="zh-CN" altLang="en-US" sz="1600" b="1" kern="0" dirty="0">
                <a:solidFill>
                  <a:srgbClr val="00B0F0"/>
                </a:solidFill>
                <a:latin typeface="微软雅黑" pitchFamily="34" charset="-122"/>
                <a:ea typeface="微软雅黑" pitchFamily="34" charset="-122"/>
              </a:endParaRPr>
            </a:p>
          </p:txBody>
        </p:sp>
        <p:cxnSp>
          <p:nvCxnSpPr>
            <p:cNvPr id="66" name="直接连接符 65"/>
            <p:cNvCxnSpPr/>
            <p:nvPr/>
          </p:nvCxnSpPr>
          <p:spPr>
            <a:xfrm>
              <a:off x="8667735" y="3480392"/>
              <a:ext cx="0" cy="2108848"/>
            </a:xfrm>
            <a:prstGeom prst="line">
              <a:avLst/>
            </a:prstGeom>
            <a:ln>
              <a:headEnd type="oval"/>
              <a:tailEnd type="oval"/>
            </a:ln>
            <a:effectLst>
              <a:outerShdw blurRad="50800" dist="38100" dir="5400000" algn="t"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grpSp>
      <p:grpSp>
        <p:nvGrpSpPr>
          <p:cNvPr id="68" name="组合 67"/>
          <p:cNvGrpSpPr/>
          <p:nvPr/>
        </p:nvGrpSpPr>
        <p:grpSpPr>
          <a:xfrm>
            <a:off x="6805225" y="2410927"/>
            <a:ext cx="2195765" cy="849197"/>
            <a:chOff x="8523719" y="2127139"/>
            <a:chExt cx="2195765" cy="849197"/>
          </a:xfrm>
        </p:grpSpPr>
        <p:cxnSp>
          <p:nvCxnSpPr>
            <p:cNvPr id="69" name="直接连接符 68"/>
            <p:cNvCxnSpPr/>
            <p:nvPr/>
          </p:nvCxnSpPr>
          <p:spPr>
            <a:xfrm>
              <a:off x="8523719" y="2976336"/>
              <a:ext cx="2179999" cy="0"/>
            </a:xfrm>
            <a:prstGeom prst="line">
              <a:avLst/>
            </a:prstGeom>
            <a:ln>
              <a:headEnd type="oval"/>
              <a:tailEnd type="oval"/>
            </a:ln>
            <a:effectLst>
              <a:outerShdw blurRad="50800" dist="38100" dir="5400000" algn="t"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sp>
          <p:nvSpPr>
            <p:cNvPr id="70" name="TextBox 19"/>
            <p:cNvSpPr txBox="1">
              <a:spLocks noChangeArrowheads="1"/>
            </p:cNvSpPr>
            <p:nvPr/>
          </p:nvSpPr>
          <p:spPr bwMode="auto">
            <a:xfrm>
              <a:off x="8991246" y="2127139"/>
              <a:ext cx="1728238" cy="6582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defRPr/>
              </a:pPr>
              <a:r>
                <a:rPr lang="zh-CN" altLang="en-US" sz="1600" b="1" kern="0" dirty="0" smtClean="0">
                  <a:solidFill>
                    <a:srgbClr val="00B0F0"/>
                  </a:solidFill>
                  <a:latin typeface="微软雅黑" pitchFamily="34" charset="-122"/>
                  <a:ea typeface="微软雅黑" pitchFamily="34" charset="-122"/>
                </a:rPr>
                <a:t>图像核心信息快速提取技术</a:t>
              </a:r>
              <a:endParaRPr lang="zh-CN" altLang="en-US" sz="1600" b="1" kern="0" dirty="0">
                <a:solidFill>
                  <a:srgbClr val="00B0F0"/>
                </a:solidFill>
                <a:latin typeface="微软雅黑" pitchFamily="34" charset="-122"/>
                <a:ea typeface="微软雅黑" pitchFamily="34" charset="-122"/>
              </a:endParaRPr>
            </a:p>
          </p:txBody>
        </p:sp>
      </p:grpSp>
      <p:grpSp>
        <p:nvGrpSpPr>
          <p:cNvPr id="73" name="组合 72"/>
          <p:cNvGrpSpPr/>
          <p:nvPr/>
        </p:nvGrpSpPr>
        <p:grpSpPr>
          <a:xfrm>
            <a:off x="2375189" y="2152041"/>
            <a:ext cx="2089566" cy="1385226"/>
            <a:chOff x="1213067" y="1868253"/>
            <a:chExt cx="2089566" cy="1385226"/>
          </a:xfrm>
        </p:grpSpPr>
        <p:sp>
          <p:nvSpPr>
            <p:cNvPr id="75" name="TextBox 19"/>
            <p:cNvSpPr txBox="1">
              <a:spLocks noChangeArrowheads="1"/>
            </p:cNvSpPr>
            <p:nvPr/>
          </p:nvSpPr>
          <p:spPr bwMode="auto">
            <a:xfrm>
              <a:off x="1307660" y="1868253"/>
              <a:ext cx="1728238" cy="12741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eaLnBrk="1" hangingPunct="1">
                <a:lnSpc>
                  <a:spcPct val="120000"/>
                </a:lnSpc>
                <a:defRPr/>
              </a:pPr>
              <a:r>
                <a:rPr lang="zh-CN" altLang="en-US" sz="1600" b="1" kern="0" dirty="0" smtClean="0">
                  <a:solidFill>
                    <a:srgbClr val="00B0F0"/>
                  </a:solidFill>
                  <a:latin typeface="微软雅黑" pitchFamily="34" charset="-122"/>
                  <a:ea typeface="微软雅黑" pitchFamily="34" charset="-122"/>
                </a:rPr>
                <a:t>综合字词、标点和模式匹配的文本核心信息快速提取</a:t>
              </a:r>
              <a:endParaRPr kumimoji="0" lang="zh-CN" altLang="en-US" sz="1600" b="1" i="0" u="none" strike="noStrike" kern="0" cap="none" spc="0" normalizeH="0" baseline="0" noProof="0" dirty="0">
                <a:ln>
                  <a:noFill/>
                </a:ln>
                <a:solidFill>
                  <a:srgbClr val="00B0F0"/>
                </a:solidFill>
                <a:effectLst/>
                <a:uLnTx/>
                <a:uFillTx/>
                <a:latin typeface="微软雅黑" pitchFamily="34" charset="-122"/>
                <a:ea typeface="微软雅黑" pitchFamily="34" charset="-122"/>
              </a:endParaRPr>
            </a:p>
          </p:txBody>
        </p:sp>
        <p:cxnSp>
          <p:nvCxnSpPr>
            <p:cNvPr id="76" name="直接连接符 75"/>
            <p:cNvCxnSpPr/>
            <p:nvPr/>
          </p:nvCxnSpPr>
          <p:spPr>
            <a:xfrm flipH="1">
              <a:off x="1213067" y="3253479"/>
              <a:ext cx="2089566" cy="0"/>
            </a:xfrm>
            <a:prstGeom prst="line">
              <a:avLst/>
            </a:prstGeom>
            <a:ln>
              <a:headEnd type="oval"/>
              <a:tailEnd type="oval"/>
            </a:ln>
            <a:effectLst>
              <a:outerShdw blurRad="50800" dist="38100" dir="5400000" algn="t"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xmlns="" val="208490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par>
                                <p:cTn id="12" presetID="10" presetClass="exit" presetSubtype="0" fill="hold" grpId="1" nodeType="withEffect">
                                  <p:stCondLst>
                                    <p:cond delay="0"/>
                                  </p:stCondLst>
                                  <p:childTnLst>
                                    <p:animEffect transition="out" filter="fade">
                                      <p:cBhvr>
                                        <p:cTn id="13" dur="500"/>
                                        <p:tgtEl>
                                          <p:spTgt spid="42"/>
                                        </p:tgtEl>
                                      </p:cBhvr>
                                    </p:animEffect>
                                    <p:set>
                                      <p:cBhvr>
                                        <p:cTn id="14" dur="1" fill="hold">
                                          <p:stCondLst>
                                            <p:cond delay="499"/>
                                          </p:stCondLst>
                                        </p:cTn>
                                        <p:tgtEl>
                                          <p:spTgt spid="42"/>
                                        </p:tgtEl>
                                        <p:attrNameLst>
                                          <p:attrName>style.visibility</p:attrName>
                                        </p:attrNameLst>
                                      </p:cBhvr>
                                      <p:to>
                                        <p:strVal val="hidden"/>
                                      </p:to>
                                    </p:set>
                                  </p:childTnLst>
                                </p:cTn>
                              </p:par>
                              <p:par>
                                <p:cTn id="15" presetID="10" presetClass="entr" presetSubtype="0" fill="hold" grpId="2" nodeType="with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par>
                          <p:cTn id="18" fill="hold">
                            <p:stCondLst>
                              <p:cond delay="1000"/>
                            </p:stCondLst>
                            <p:childTnLst>
                              <p:par>
                                <p:cTn id="19" presetID="22" presetClass="entr" presetSubtype="4"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ipe(down)">
                                      <p:cBhvr>
                                        <p:cTn id="21" dur="500"/>
                                        <p:tgtEl>
                                          <p:spTgt spid="39"/>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par>
                                <p:cTn id="26" presetID="10" presetClass="exit" presetSubtype="0" fill="hold" grpId="1" nodeType="withEffect">
                                  <p:stCondLst>
                                    <p:cond delay="0"/>
                                  </p:stCondLst>
                                  <p:childTnLst>
                                    <p:animEffect transition="out" filter="fade">
                                      <p:cBhvr>
                                        <p:cTn id="27" dur="500"/>
                                        <p:tgtEl>
                                          <p:spTgt spid="39"/>
                                        </p:tgtEl>
                                      </p:cBhvr>
                                    </p:animEffect>
                                    <p:set>
                                      <p:cBhvr>
                                        <p:cTn id="28" dur="1" fill="hold">
                                          <p:stCondLst>
                                            <p:cond delay="499"/>
                                          </p:stCondLst>
                                        </p:cTn>
                                        <p:tgtEl>
                                          <p:spTgt spid="39"/>
                                        </p:tgtEl>
                                        <p:attrNameLst>
                                          <p:attrName>style.visibility</p:attrName>
                                        </p:attrNameLst>
                                      </p:cBhvr>
                                      <p:to>
                                        <p:strVal val="hidden"/>
                                      </p:to>
                                    </p:set>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68"/>
                                        </p:tgtEl>
                                        <p:attrNameLst>
                                          <p:attrName>style.visibility</p:attrName>
                                        </p:attrNameLst>
                                      </p:cBhvr>
                                      <p:to>
                                        <p:strVal val="visible"/>
                                      </p:to>
                                    </p:set>
                                    <p:anim calcmode="lin" valueType="num">
                                      <p:cBhvr additive="base">
                                        <p:cTn id="32" dur="100" fill="hold"/>
                                        <p:tgtEl>
                                          <p:spTgt spid="68"/>
                                        </p:tgtEl>
                                        <p:attrNameLst>
                                          <p:attrName>ppt_x</p:attrName>
                                        </p:attrNameLst>
                                      </p:cBhvr>
                                      <p:tavLst>
                                        <p:tav tm="0">
                                          <p:val>
                                            <p:strVal val="0-#ppt_w/2"/>
                                          </p:val>
                                        </p:tav>
                                        <p:tav tm="100000">
                                          <p:val>
                                            <p:strVal val="#ppt_x"/>
                                          </p:val>
                                        </p:tav>
                                      </p:tavLst>
                                    </p:anim>
                                    <p:anim calcmode="lin" valueType="num">
                                      <p:cBhvr additive="base">
                                        <p:cTn id="33" dur="100" fill="hold"/>
                                        <p:tgtEl>
                                          <p:spTgt spid="68"/>
                                        </p:tgtEl>
                                        <p:attrNameLst>
                                          <p:attrName>ppt_y</p:attrName>
                                        </p:attrNameLst>
                                      </p:cBhvr>
                                      <p:tavLst>
                                        <p:tav tm="0">
                                          <p:val>
                                            <p:strVal val="#ppt_y"/>
                                          </p:val>
                                        </p:tav>
                                        <p:tav tm="100000">
                                          <p:val>
                                            <p:strVal val="#ppt_y"/>
                                          </p:val>
                                        </p:tav>
                                      </p:tavLst>
                                    </p:anim>
                                  </p:childTnLst>
                                </p:cTn>
                              </p:par>
                              <p:par>
                                <p:cTn id="34" presetID="10" presetClass="entr" presetSubtype="0" fill="hold" grpId="2"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par>
                          <p:cTn id="37" fill="hold">
                            <p:stCondLst>
                              <p:cond delay="2500"/>
                            </p:stCondLst>
                            <p:childTnLst>
                              <p:par>
                                <p:cTn id="38" presetID="22" presetClass="entr" presetSubtype="4" fill="hold" grpId="0" nodeType="after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down)">
                                      <p:cBhvr>
                                        <p:cTn id="40" dur="500"/>
                                        <p:tgtEl>
                                          <p:spTgt spid="40"/>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par>
                                <p:cTn id="45" presetID="10" presetClass="exit" presetSubtype="0" fill="hold" grpId="1" nodeType="withEffect">
                                  <p:stCondLst>
                                    <p:cond delay="0"/>
                                  </p:stCondLst>
                                  <p:childTnLst>
                                    <p:animEffect transition="out" filter="fade">
                                      <p:cBhvr>
                                        <p:cTn id="46" dur="500"/>
                                        <p:tgtEl>
                                          <p:spTgt spid="40"/>
                                        </p:tgtEl>
                                      </p:cBhvr>
                                    </p:animEffect>
                                    <p:set>
                                      <p:cBhvr>
                                        <p:cTn id="47" dur="1" fill="hold">
                                          <p:stCondLst>
                                            <p:cond delay="499"/>
                                          </p:stCondLst>
                                        </p:cTn>
                                        <p:tgtEl>
                                          <p:spTgt spid="40"/>
                                        </p:tgtEl>
                                        <p:attrNameLst>
                                          <p:attrName>style.visibility</p:attrName>
                                        </p:attrNameLst>
                                      </p:cBhvr>
                                      <p:to>
                                        <p:strVal val="hidden"/>
                                      </p:to>
                                    </p:set>
                                  </p:childTnLst>
                                </p:cTn>
                              </p:par>
                            </p:childTnLst>
                          </p:cTn>
                        </p:par>
                        <p:par>
                          <p:cTn id="48" fill="hold">
                            <p:stCondLst>
                              <p:cond delay="3500"/>
                            </p:stCondLst>
                            <p:childTnLst>
                              <p:par>
                                <p:cTn id="49" presetID="2" presetClass="entr" presetSubtype="1" fill="hold" nodeType="afterEffect">
                                  <p:stCondLst>
                                    <p:cond delay="0"/>
                                  </p:stCondLst>
                                  <p:childTnLst>
                                    <p:set>
                                      <p:cBhvr>
                                        <p:cTn id="50" dur="1" fill="hold">
                                          <p:stCondLst>
                                            <p:cond delay="0"/>
                                          </p:stCondLst>
                                        </p:cTn>
                                        <p:tgtEl>
                                          <p:spTgt spid="64"/>
                                        </p:tgtEl>
                                        <p:attrNameLst>
                                          <p:attrName>style.visibility</p:attrName>
                                        </p:attrNameLst>
                                      </p:cBhvr>
                                      <p:to>
                                        <p:strVal val="visible"/>
                                      </p:to>
                                    </p:set>
                                    <p:anim calcmode="lin" valueType="num">
                                      <p:cBhvr additive="base">
                                        <p:cTn id="51" dur="100" fill="hold"/>
                                        <p:tgtEl>
                                          <p:spTgt spid="64"/>
                                        </p:tgtEl>
                                        <p:attrNameLst>
                                          <p:attrName>ppt_x</p:attrName>
                                        </p:attrNameLst>
                                      </p:cBhvr>
                                      <p:tavLst>
                                        <p:tav tm="0">
                                          <p:val>
                                            <p:strVal val="#ppt_x"/>
                                          </p:val>
                                        </p:tav>
                                        <p:tav tm="100000">
                                          <p:val>
                                            <p:strVal val="#ppt_x"/>
                                          </p:val>
                                        </p:tav>
                                      </p:tavLst>
                                    </p:anim>
                                    <p:anim calcmode="lin" valueType="num">
                                      <p:cBhvr additive="base">
                                        <p:cTn id="52" dur="100" fill="hold"/>
                                        <p:tgtEl>
                                          <p:spTgt spid="64"/>
                                        </p:tgtEl>
                                        <p:attrNameLst>
                                          <p:attrName>ppt_y</p:attrName>
                                        </p:attrNameLst>
                                      </p:cBhvr>
                                      <p:tavLst>
                                        <p:tav tm="0">
                                          <p:val>
                                            <p:strVal val="0-#ppt_h/2"/>
                                          </p:val>
                                        </p:tav>
                                        <p:tav tm="100000">
                                          <p:val>
                                            <p:strVal val="#ppt_y"/>
                                          </p:val>
                                        </p:tav>
                                      </p:tavLst>
                                    </p:anim>
                                  </p:childTnLst>
                                </p:cTn>
                              </p:par>
                              <p:par>
                                <p:cTn id="53" presetID="10" presetClass="entr" presetSubtype="0" fill="hold" grpId="2"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39" grpId="2" animBg="1"/>
      <p:bldP spid="40" grpId="0" animBg="1"/>
      <p:bldP spid="40" grpId="1" animBg="1"/>
      <p:bldP spid="40" grpId="2" animBg="1"/>
      <p:bldP spid="42" grpId="0" animBg="1"/>
      <p:bldP spid="42" grpId="1" animBg="1"/>
      <p:bldP spid="42" grpId="2" animBg="1"/>
      <p:bldP spid="44" grpId="0" animBg="1"/>
      <p:bldP spid="45" grpId="0" animBg="1"/>
      <p:bldP spid="4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网络舆情分析常用方法</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10"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11" name="图片 110"/>
          <p:cNvPicPr>
            <a:picLocks noChangeAspect="1"/>
          </p:cNvPicPr>
          <p:nvPr/>
        </p:nvPicPr>
        <p:blipFill>
          <a:blip r:embed="rId3"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
        <p:nvSpPr>
          <p:cNvPr id="112" name="文本框 70"/>
          <p:cNvSpPr txBox="1"/>
          <p:nvPr/>
        </p:nvSpPr>
        <p:spPr>
          <a:xfrm>
            <a:off x="1583750" y="1373582"/>
            <a:ext cx="4501740" cy="461665"/>
          </a:xfrm>
          <a:prstGeom prst="rect">
            <a:avLst/>
          </a:prstGeom>
          <a:noFill/>
        </p:spPr>
        <p:txBody>
          <a:bodyPr wrap="squar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marL="457200" indent="-457200">
              <a:buFont typeface="+mj-ea"/>
              <a:buAutoNum type="circleNumDbPlain" startAt="5"/>
            </a:pPr>
            <a:r>
              <a:rPr lang="zh-CN" altLang="en-US" sz="2400" b="1" dirty="0" smtClean="0">
                <a:latin typeface="微软雅黑" pitchFamily="34" charset="-122"/>
                <a:ea typeface="微软雅黑" pitchFamily="34" charset="-122"/>
              </a:rPr>
              <a:t>非结构信息自组织聚合表达</a:t>
            </a:r>
          </a:p>
        </p:txBody>
      </p:sp>
      <p:grpSp>
        <p:nvGrpSpPr>
          <p:cNvPr id="82" name="组合 81"/>
          <p:cNvGrpSpPr/>
          <p:nvPr/>
        </p:nvGrpSpPr>
        <p:grpSpPr>
          <a:xfrm>
            <a:off x="4587745" y="1949664"/>
            <a:ext cx="6815955" cy="4051741"/>
            <a:chOff x="4587745" y="1949664"/>
            <a:chExt cx="6815955" cy="4051741"/>
          </a:xfrm>
        </p:grpSpPr>
        <p:sp>
          <p:nvSpPr>
            <p:cNvPr id="35" name="流程图: 磁盘 34"/>
            <p:cNvSpPr/>
            <p:nvPr/>
          </p:nvSpPr>
          <p:spPr>
            <a:xfrm>
              <a:off x="5565221" y="2112582"/>
              <a:ext cx="914400" cy="693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磁盘 36"/>
            <p:cNvSpPr/>
            <p:nvPr/>
          </p:nvSpPr>
          <p:spPr>
            <a:xfrm>
              <a:off x="9075720" y="2138858"/>
              <a:ext cx="914400" cy="693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磁盘 40"/>
            <p:cNvSpPr/>
            <p:nvPr/>
          </p:nvSpPr>
          <p:spPr>
            <a:xfrm>
              <a:off x="9327969" y="2044262"/>
              <a:ext cx="914400" cy="693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磁盘 42"/>
            <p:cNvSpPr/>
            <p:nvPr/>
          </p:nvSpPr>
          <p:spPr>
            <a:xfrm>
              <a:off x="9627512" y="1949664"/>
              <a:ext cx="914400" cy="69368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589994" y="3689129"/>
              <a:ext cx="2790498" cy="630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分类数据库数据挖掘引擎</a:t>
              </a:r>
              <a:endParaRPr lang="zh-CN" altLang="en-US" dirty="0"/>
            </a:p>
          </p:txBody>
        </p:sp>
        <p:sp>
          <p:nvSpPr>
            <p:cNvPr id="48" name="流程图: 可选过程 47"/>
            <p:cNvSpPr/>
            <p:nvPr/>
          </p:nvSpPr>
          <p:spPr>
            <a:xfrm>
              <a:off x="4587745" y="5092262"/>
              <a:ext cx="1040524" cy="81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舆情热点分析</a:t>
              </a:r>
              <a:endParaRPr lang="zh-CN" altLang="en-US" dirty="0"/>
            </a:p>
          </p:txBody>
        </p:sp>
        <p:sp>
          <p:nvSpPr>
            <p:cNvPr id="50" name="流程图: 可选过程 49"/>
            <p:cNvSpPr/>
            <p:nvPr/>
          </p:nvSpPr>
          <p:spPr>
            <a:xfrm>
              <a:off x="6048682" y="5118537"/>
              <a:ext cx="1040524" cy="81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舆情焦点分析</a:t>
              </a:r>
              <a:endParaRPr lang="zh-CN" altLang="en-US" dirty="0"/>
            </a:p>
          </p:txBody>
        </p:sp>
        <p:sp>
          <p:nvSpPr>
            <p:cNvPr id="54" name="流程图: 可选过程 53"/>
            <p:cNvSpPr/>
            <p:nvPr/>
          </p:nvSpPr>
          <p:spPr>
            <a:xfrm>
              <a:off x="7478087" y="5160579"/>
              <a:ext cx="1040524" cy="81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舆情演变分析</a:t>
              </a:r>
              <a:endParaRPr lang="zh-CN" altLang="en-US" dirty="0"/>
            </a:p>
          </p:txBody>
        </p:sp>
        <p:sp>
          <p:nvSpPr>
            <p:cNvPr id="55" name="流程图: 可选过程 54"/>
            <p:cNvSpPr/>
            <p:nvPr/>
          </p:nvSpPr>
          <p:spPr>
            <a:xfrm>
              <a:off x="9002087" y="5171088"/>
              <a:ext cx="1040524" cy="81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舆情关联分析</a:t>
              </a:r>
              <a:endParaRPr lang="zh-CN" altLang="en-US" dirty="0"/>
            </a:p>
          </p:txBody>
        </p:sp>
        <p:sp>
          <p:nvSpPr>
            <p:cNvPr id="56" name="流程图: 可选过程 55"/>
            <p:cNvSpPr/>
            <p:nvPr/>
          </p:nvSpPr>
          <p:spPr>
            <a:xfrm>
              <a:off x="10363176" y="5181598"/>
              <a:ext cx="1040524" cy="81980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舆情综合分析</a:t>
              </a:r>
              <a:endParaRPr lang="zh-CN" altLang="en-US" dirty="0"/>
            </a:p>
          </p:txBody>
        </p:sp>
        <p:cxnSp>
          <p:nvCxnSpPr>
            <p:cNvPr id="58" name="直接箭头连接符 57"/>
            <p:cNvCxnSpPr>
              <a:stCxn id="35" idx="4"/>
              <a:endCxn id="37" idx="2"/>
            </p:cNvCxnSpPr>
            <p:nvPr/>
          </p:nvCxnSpPr>
          <p:spPr>
            <a:xfrm>
              <a:off x="6479621" y="2459424"/>
              <a:ext cx="2596099" cy="262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肘形连接符 59"/>
            <p:cNvCxnSpPr>
              <a:stCxn id="41" idx="3"/>
              <a:endCxn id="46" idx="0"/>
            </p:cNvCxnSpPr>
            <p:nvPr/>
          </p:nvCxnSpPr>
          <p:spPr>
            <a:xfrm rot="5400000">
              <a:off x="8409614" y="2313574"/>
              <a:ext cx="951184" cy="17999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肘形连接符 63"/>
            <p:cNvCxnSpPr>
              <a:stCxn id="46" idx="2"/>
              <a:endCxn id="48" idx="0"/>
            </p:cNvCxnSpPr>
            <p:nvPr/>
          </p:nvCxnSpPr>
          <p:spPr>
            <a:xfrm rot="5400000">
              <a:off x="6160369" y="3267387"/>
              <a:ext cx="772513" cy="287723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46" idx="2"/>
              <a:endCxn id="56" idx="0"/>
            </p:cNvCxnSpPr>
            <p:nvPr/>
          </p:nvCxnSpPr>
          <p:spPr>
            <a:xfrm rot="16200000" flipH="1">
              <a:off x="9003416" y="3301575"/>
              <a:ext cx="861849" cy="2898195"/>
            </a:xfrm>
            <a:prstGeom prst="bentConnector3">
              <a:avLst>
                <a:gd name="adj1" fmla="val 4451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endCxn id="50" idx="0"/>
            </p:cNvCxnSpPr>
            <p:nvPr/>
          </p:nvCxnSpPr>
          <p:spPr>
            <a:xfrm rot="16200000" flipH="1">
              <a:off x="6345606" y="4895198"/>
              <a:ext cx="436179" cy="10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endCxn id="54" idx="0"/>
            </p:cNvCxnSpPr>
            <p:nvPr/>
          </p:nvCxnSpPr>
          <p:spPr>
            <a:xfrm rot="16200000" flipH="1">
              <a:off x="7756617" y="4918847"/>
              <a:ext cx="478220" cy="52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endCxn id="55" idx="0"/>
            </p:cNvCxnSpPr>
            <p:nvPr/>
          </p:nvCxnSpPr>
          <p:spPr>
            <a:xfrm rot="16200000" flipH="1">
              <a:off x="9285873" y="4934612"/>
              <a:ext cx="457198" cy="157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83" name="直接连接符 82"/>
          <p:cNvCxnSpPr/>
          <p:nvPr/>
        </p:nvCxnSpPr>
        <p:spPr>
          <a:xfrm>
            <a:off x="701489" y="3271176"/>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01489" y="3811236"/>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701489" y="4351296"/>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矩形 86"/>
          <p:cNvSpPr/>
          <p:nvPr/>
        </p:nvSpPr>
        <p:spPr bwMode="auto">
          <a:xfrm>
            <a:off x="1162563" y="345859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itchFamily="34" charset="-122"/>
              <a:ea typeface="微软雅黑" pitchFamily="34" charset="-122"/>
            </a:endParaRPr>
          </a:p>
        </p:txBody>
      </p:sp>
      <p:sp>
        <p:nvSpPr>
          <p:cNvPr id="88" name="矩形 87"/>
          <p:cNvSpPr/>
          <p:nvPr/>
        </p:nvSpPr>
        <p:spPr bwMode="auto">
          <a:xfrm>
            <a:off x="1162563" y="399865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itchFamily="34" charset="-122"/>
              <a:ea typeface="微软雅黑" pitchFamily="34" charset="-122"/>
            </a:endParaRPr>
          </a:p>
        </p:txBody>
      </p:sp>
      <p:sp>
        <p:nvSpPr>
          <p:cNvPr id="90" name="文本框 12"/>
          <p:cNvSpPr txBox="1"/>
          <p:nvPr/>
        </p:nvSpPr>
        <p:spPr>
          <a:xfrm>
            <a:off x="1522604" y="3280341"/>
            <a:ext cx="3277397" cy="51180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en-US" sz="2400" dirty="0" smtClean="0"/>
              <a:t>数据仓储模块</a:t>
            </a:r>
            <a:endParaRPr lang="zh-CN" altLang="en-US" sz="2400" dirty="0"/>
          </a:p>
        </p:txBody>
      </p:sp>
      <p:sp>
        <p:nvSpPr>
          <p:cNvPr id="91" name="文本框 13"/>
          <p:cNvSpPr txBox="1"/>
          <p:nvPr/>
        </p:nvSpPr>
        <p:spPr>
          <a:xfrm>
            <a:off x="1522604" y="3820401"/>
            <a:ext cx="3277397" cy="51180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en-US" sz="2400" dirty="0" smtClean="0"/>
              <a:t>数据类型挖掘引擎模块</a:t>
            </a:r>
            <a:endParaRPr lang="zh-CN" altLang="en-US" sz="2400" dirty="0"/>
          </a:p>
        </p:txBody>
      </p:sp>
      <p:sp>
        <p:nvSpPr>
          <p:cNvPr id="92" name="矩形 91"/>
          <p:cNvSpPr/>
          <p:nvPr/>
        </p:nvSpPr>
        <p:spPr bwMode="auto">
          <a:xfrm>
            <a:off x="1155307" y="2928822"/>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itchFamily="34" charset="-122"/>
              <a:ea typeface="微软雅黑" pitchFamily="34" charset="-122"/>
            </a:endParaRPr>
          </a:p>
        </p:txBody>
      </p:sp>
      <p:sp>
        <p:nvSpPr>
          <p:cNvPr id="93" name="文本框 12"/>
          <p:cNvSpPr txBox="1"/>
          <p:nvPr/>
        </p:nvSpPr>
        <p:spPr>
          <a:xfrm>
            <a:off x="1515348" y="2750569"/>
            <a:ext cx="3277397" cy="511807"/>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itchFamily="34" charset="-122"/>
                <a:ea typeface="微软雅黑" pitchFamily="34" charset="-122"/>
              </a:defRPr>
            </a:lvl1pPr>
          </a:lstStyle>
          <a:p>
            <a:r>
              <a:rPr lang="zh-CN" altLang="en-US" sz="2400" dirty="0" smtClean="0"/>
              <a:t>数据分析模块</a:t>
            </a:r>
            <a:endParaRPr lang="zh-CN" altLang="en-US" sz="2400" dirty="0"/>
          </a:p>
        </p:txBody>
      </p:sp>
    </p:spTree>
    <p:extLst>
      <p:ext uri="{BB962C8B-B14F-4D97-AF65-F5344CB8AC3E}">
        <p14:creationId xmlns:p14="http://schemas.microsoft.com/office/powerpoint/2010/main" xmlns="" val="2084909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副标题 4"/>
          <p:cNvSpPr txBox="1">
            <a:spLocks/>
          </p:cNvSpPr>
          <p:nvPr/>
        </p:nvSpPr>
        <p:spPr bwMode="auto">
          <a:xfrm>
            <a:off x="10001251" y="6429375"/>
            <a:ext cx="1879600" cy="266700"/>
          </a:xfrm>
          <a:prstGeom prst="rect">
            <a:avLst/>
          </a:prstGeom>
          <a:noFill/>
          <a:ln w="9525">
            <a:noFill/>
            <a:miter lim="800000"/>
            <a:headEnd/>
            <a:tailEnd/>
          </a:ln>
        </p:spPr>
        <p:txBody>
          <a:bodyPr/>
          <a:lstStyle/>
          <a:p>
            <a:pPr algn="ctr">
              <a:spcBef>
                <a:spcPct val="20000"/>
              </a:spcBef>
              <a:buFont typeface="Arial"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a:spLocks/>
          </p:cNvSpPr>
          <p:nvPr/>
        </p:nvSpPr>
        <p:spPr bwMode="auto">
          <a:xfrm>
            <a:off x="2410155" y="1988840"/>
            <a:ext cx="7334251" cy="1195794"/>
          </a:xfrm>
          <a:prstGeom prst="rect">
            <a:avLst/>
          </a:prstGeom>
          <a:noFill/>
          <a:ln w="9525">
            <a:noFill/>
            <a:miter lim="800000"/>
            <a:headEnd/>
            <a:tailEnd/>
          </a:ln>
        </p:spPr>
        <p:txBody>
          <a:bodyPr/>
          <a:lstStyle/>
          <a:p>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典型应用及发展趋势</a:t>
            </a:r>
            <a:endParaRPr lang="en-US" altLang="zh-CN"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xmlns="" val="3622047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网络舆情分析的典型应用</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68"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69" name="图片 168"/>
          <p:cNvPicPr>
            <a:picLocks noChangeAspect="1"/>
          </p:cNvPicPr>
          <p:nvPr/>
        </p:nvPicPr>
        <p:blipFill>
          <a:blip r:embed="rId2"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
        <p:nvSpPr>
          <p:cNvPr id="1433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70" name="图片 169" descr="图片1.png"/>
          <p:cNvPicPr>
            <a:picLocks noChangeAspect="1"/>
          </p:cNvPicPr>
          <p:nvPr/>
        </p:nvPicPr>
        <p:blipFill>
          <a:blip r:embed="rId3"/>
          <a:stretch>
            <a:fillRect/>
          </a:stretch>
        </p:blipFill>
        <p:spPr>
          <a:xfrm>
            <a:off x="5031117" y="2168811"/>
            <a:ext cx="6162399" cy="3380651"/>
          </a:xfrm>
          <a:prstGeom prst="rect">
            <a:avLst/>
          </a:prstGeom>
          <a:ln w="88900" cap="sq" cmpd="thickThin">
            <a:solidFill>
              <a:srgbClr val="000000"/>
            </a:solidFill>
            <a:prstDash val="solid"/>
            <a:miter lim="800000"/>
          </a:ln>
          <a:effectLst>
            <a:innerShdw blurRad="76200">
              <a:srgbClr val="000000"/>
            </a:innerShdw>
          </a:effectLst>
        </p:spPr>
      </p:pic>
      <p:sp>
        <p:nvSpPr>
          <p:cNvPr id="171" name="矩形 170"/>
          <p:cNvSpPr/>
          <p:nvPr/>
        </p:nvSpPr>
        <p:spPr>
          <a:xfrm>
            <a:off x="1143091" y="2704094"/>
            <a:ext cx="3350082" cy="2723823"/>
          </a:xfrm>
          <a:prstGeom prst="rect">
            <a:avLst/>
          </a:prstGeom>
        </p:spPr>
        <p:txBody>
          <a:bodyPr wrap="square">
            <a:spAutoFit/>
          </a:bodyPr>
          <a:lstStyle/>
          <a:p>
            <a:pPr>
              <a:lnSpc>
                <a:spcPct val="150000"/>
              </a:lnSpc>
            </a:pPr>
            <a:r>
              <a:rPr lang="zh-CN" altLang="en-US" dirty="0" smtClean="0">
                <a:solidFill>
                  <a:schemeClr val="tx2"/>
                </a:solidFill>
                <a:latin typeface="微软雅黑" pitchFamily="34" charset="-122"/>
                <a:ea typeface="微软雅黑" pitchFamily="34" charset="-122"/>
              </a:rPr>
              <a:t>        利用网络协商与人机对话模拟等技术实现目标站点的信息获取，进行归一化存储，最终呈现系统目标站点的讨论分析情况和具体内容。</a:t>
            </a:r>
            <a:endParaRPr lang="zh-CN" altLang="en-US" dirty="0">
              <a:solidFill>
                <a:schemeClr val="tx2"/>
              </a:solidFill>
              <a:latin typeface="微软雅黑" pitchFamily="34" charset="-122"/>
              <a:ea typeface="微软雅黑" pitchFamily="34" charset="-122"/>
            </a:endParaRPr>
          </a:p>
          <a:p>
            <a:endParaRPr lang="zh-CN" altLang="en-US" dirty="0">
              <a:solidFill>
                <a:schemeClr val="tx2"/>
              </a:solidFill>
              <a:latin typeface="微软雅黑" pitchFamily="34" charset="-122"/>
              <a:ea typeface="微软雅黑" pitchFamily="34" charset="-122"/>
            </a:endParaRPr>
          </a:p>
          <a:p>
            <a:endParaRPr lang="en-US" altLang="zh-CN" dirty="0">
              <a:solidFill>
                <a:schemeClr val="tx2"/>
              </a:solidFill>
              <a:latin typeface="微软雅黑" pitchFamily="34" charset="-122"/>
              <a:ea typeface="微软雅黑" pitchFamily="34" charset="-122"/>
            </a:endParaRPr>
          </a:p>
        </p:txBody>
      </p:sp>
      <p:sp>
        <p:nvSpPr>
          <p:cNvPr id="172" name="文本框 182"/>
          <p:cNvSpPr txBox="1"/>
          <p:nvPr/>
        </p:nvSpPr>
        <p:spPr>
          <a:xfrm>
            <a:off x="633792" y="1476073"/>
            <a:ext cx="4698722" cy="584775"/>
          </a:xfrm>
          <a:prstGeom prst="rect">
            <a:avLst/>
          </a:prstGeom>
          <a:noFill/>
        </p:spPr>
        <p:txBody>
          <a:bodyPr wrap="non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r>
              <a:rPr lang="zh-CN" altLang="en-US" dirty="0" smtClean="0"/>
              <a:t>互联网论坛信息监控案例</a:t>
            </a:r>
            <a:endParaRPr lang="zh-CN" altLang="en-US" dirty="0"/>
          </a:p>
        </p:txBody>
      </p:sp>
    </p:spTree>
    <p:extLst>
      <p:ext uri="{BB962C8B-B14F-4D97-AF65-F5344CB8AC3E}">
        <p14:creationId xmlns:p14="http://schemas.microsoft.com/office/powerpoint/2010/main" xmlns="" val="10818497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reeform 12"/>
          <p:cNvSpPr>
            <a:spLocks/>
          </p:cNvSpPr>
          <p:nvPr/>
        </p:nvSpPr>
        <p:spPr bwMode="auto">
          <a:xfrm flipH="1" flipV="1">
            <a:off x="10511242" y="600668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sp>
        <p:nvSpPr>
          <p:cNvPr id="36"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网络舆情分析的典型应用</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3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38" name="图片 37"/>
          <p:cNvPicPr>
            <a:picLocks noChangeAspect="1"/>
          </p:cNvPicPr>
          <p:nvPr/>
        </p:nvPicPr>
        <p:blipFill>
          <a:blip r:embed="rId3" cstate="print"/>
          <a:stretch>
            <a:fillRect/>
          </a:stretch>
        </p:blipFill>
        <p:spPr>
          <a:xfrm>
            <a:off x="285710" y="214286"/>
            <a:ext cx="1032273" cy="785818"/>
          </a:xfrm>
          <a:prstGeom prst="rect">
            <a:avLst/>
          </a:prstGeom>
          <a:effectLst>
            <a:reflection blurRad="6350" stA="52000" endA="300" endPos="35000" dir="5400000" sy="-100000" algn="bl" rotWithShape="0"/>
          </a:effectLst>
        </p:spPr>
      </p:pic>
      <p:pic>
        <p:nvPicPr>
          <p:cNvPr id="13313" name="Picture 1" descr="C:\Users\qin\AppData\Roaming\Tencent\Users\252752518\QQ\WinTemp\RichOle\X$YOS01@QA)VZ%)M%92AF5D.png"/>
          <p:cNvPicPr>
            <a:picLocks noChangeAspect="1" noChangeArrowheads="1"/>
          </p:cNvPicPr>
          <p:nvPr/>
        </p:nvPicPr>
        <p:blipFill>
          <a:blip r:embed="rId4"/>
          <a:srcRect/>
          <a:stretch>
            <a:fillRect/>
          </a:stretch>
        </p:blipFill>
        <p:spPr bwMode="auto">
          <a:xfrm>
            <a:off x="1213945" y="2349057"/>
            <a:ext cx="2600325" cy="1543050"/>
          </a:xfrm>
          <a:prstGeom prst="rect">
            <a:avLst/>
          </a:prstGeom>
          <a:noFill/>
        </p:spPr>
      </p:pic>
      <p:pic>
        <p:nvPicPr>
          <p:cNvPr id="13314" name="Picture 2" descr="C:\Users\qin\AppData\Roaming\Tencent\Users\252752518\QQ\WinTemp\RichOle\DXQ7G6QGUIPECOSB63F8(4W.png"/>
          <p:cNvPicPr>
            <a:picLocks noChangeAspect="1" noChangeArrowheads="1"/>
          </p:cNvPicPr>
          <p:nvPr/>
        </p:nvPicPr>
        <p:blipFill>
          <a:blip r:embed="rId5"/>
          <a:srcRect/>
          <a:stretch>
            <a:fillRect/>
          </a:stretch>
        </p:blipFill>
        <p:spPr bwMode="auto">
          <a:xfrm>
            <a:off x="8213926" y="2412118"/>
            <a:ext cx="2364737" cy="1484805"/>
          </a:xfrm>
          <a:prstGeom prst="rect">
            <a:avLst/>
          </a:prstGeom>
          <a:noFill/>
        </p:spPr>
      </p:pic>
      <p:pic>
        <p:nvPicPr>
          <p:cNvPr id="13316" name="Picture 4" descr="C:\Users\qin\AppData\Roaming\Tencent\Users\252752518\QQ\WinTemp\RichOle\1ZHJ41$FMNY%ZQ)EM~DY9A7.png"/>
          <p:cNvPicPr>
            <a:picLocks noChangeAspect="1" noChangeArrowheads="1"/>
          </p:cNvPicPr>
          <p:nvPr/>
        </p:nvPicPr>
        <p:blipFill>
          <a:blip r:embed="rId6"/>
          <a:srcRect/>
          <a:stretch>
            <a:fillRect/>
          </a:stretch>
        </p:blipFill>
        <p:spPr bwMode="auto">
          <a:xfrm>
            <a:off x="4887319" y="2364822"/>
            <a:ext cx="2266950" cy="1504950"/>
          </a:xfrm>
          <a:prstGeom prst="rect">
            <a:avLst/>
          </a:prstGeom>
          <a:noFill/>
        </p:spPr>
      </p:pic>
      <p:sp>
        <p:nvSpPr>
          <p:cNvPr id="43" name="TextBox 42"/>
          <p:cNvSpPr txBox="1"/>
          <p:nvPr/>
        </p:nvSpPr>
        <p:spPr>
          <a:xfrm>
            <a:off x="1374148" y="4256028"/>
            <a:ext cx="2127088" cy="707886"/>
          </a:xfrm>
          <a:prstGeom prst="rect">
            <a:avLst/>
          </a:prstGeom>
          <a:noFill/>
        </p:spPr>
        <p:txBody>
          <a:bodyPr wrap="square" rtlCol="0">
            <a:spAutoFit/>
          </a:bodyPr>
          <a:lstStyle/>
          <a:p>
            <a:pPr algn="ctr"/>
            <a:r>
              <a:rPr lang="zh-CN" altLang="en-US" sz="2000" dirty="0" smtClean="0">
                <a:latin typeface="微软雅黑" pitchFamily="34" charset="-122"/>
                <a:ea typeface="微软雅黑" pitchFamily="34" charset="-122"/>
              </a:rPr>
              <a:t>定点站点</a:t>
            </a:r>
            <a:endParaRPr lang="en-US" altLang="zh-CN" sz="2000" dirty="0" smtClean="0">
              <a:latin typeface="微软雅黑" pitchFamily="34" charset="-122"/>
              <a:ea typeface="微软雅黑" pitchFamily="34" charset="-122"/>
            </a:endParaRPr>
          </a:p>
          <a:p>
            <a:pPr algn="ctr"/>
            <a:r>
              <a:rPr lang="zh-CN" altLang="en-US" sz="2000" dirty="0" smtClean="0">
                <a:latin typeface="微软雅黑" pitchFamily="34" charset="-122"/>
                <a:ea typeface="微软雅黑" pitchFamily="34" charset="-122"/>
              </a:rPr>
              <a:t>深入挖掘机制</a:t>
            </a:r>
            <a:endParaRPr lang="zh-CN" altLang="en-US" sz="2000" dirty="0">
              <a:latin typeface="微软雅黑" pitchFamily="34" charset="-122"/>
              <a:ea typeface="微软雅黑" pitchFamily="34" charset="-122"/>
            </a:endParaRPr>
          </a:p>
        </p:txBody>
      </p:sp>
      <p:sp>
        <p:nvSpPr>
          <p:cNvPr id="44" name="TextBox 43"/>
          <p:cNvSpPr txBox="1"/>
          <p:nvPr/>
        </p:nvSpPr>
        <p:spPr>
          <a:xfrm>
            <a:off x="4900369" y="4250773"/>
            <a:ext cx="2127088" cy="1015663"/>
          </a:xfrm>
          <a:prstGeom prst="rect">
            <a:avLst/>
          </a:prstGeom>
          <a:noFill/>
        </p:spPr>
        <p:txBody>
          <a:bodyPr wrap="square" rtlCol="0">
            <a:spAutoFit/>
          </a:bodyPr>
          <a:lstStyle/>
          <a:p>
            <a:pPr algn="ctr"/>
            <a:r>
              <a:rPr lang="zh-CN" altLang="en-US" sz="2000" dirty="0" smtClean="0">
                <a:latin typeface="微软雅黑" pitchFamily="34" charset="-122"/>
                <a:ea typeface="微软雅黑" pitchFamily="34" charset="-122"/>
              </a:rPr>
              <a:t>异构数据归一化存储与目标站点热点查询</a:t>
            </a:r>
            <a:endParaRPr lang="zh-CN" altLang="en-US" sz="2000" dirty="0">
              <a:latin typeface="微软雅黑" pitchFamily="34" charset="-122"/>
              <a:ea typeface="微软雅黑" pitchFamily="34" charset="-122"/>
            </a:endParaRPr>
          </a:p>
        </p:txBody>
      </p:sp>
      <p:sp>
        <p:nvSpPr>
          <p:cNvPr id="12" name="TextBox 11"/>
          <p:cNvSpPr txBox="1"/>
          <p:nvPr/>
        </p:nvSpPr>
        <p:spPr>
          <a:xfrm>
            <a:off x="8316231" y="4308580"/>
            <a:ext cx="2127088" cy="707886"/>
          </a:xfrm>
          <a:prstGeom prst="rect">
            <a:avLst/>
          </a:prstGeom>
          <a:noFill/>
        </p:spPr>
        <p:txBody>
          <a:bodyPr wrap="square" rtlCol="0">
            <a:spAutoFit/>
          </a:bodyPr>
          <a:lstStyle/>
          <a:p>
            <a:pPr algn="ctr"/>
            <a:r>
              <a:rPr lang="zh-CN" altLang="en-US" sz="2000" dirty="0" smtClean="0">
                <a:latin typeface="微软雅黑" pitchFamily="34" charset="-122"/>
                <a:ea typeface="微软雅黑" pitchFamily="34" charset="-122"/>
              </a:rPr>
              <a:t>监控目标热点自动发现功能</a:t>
            </a:r>
          </a:p>
        </p:txBody>
      </p:sp>
    </p:spTree>
    <p:extLst>
      <p:ext uri="{BB962C8B-B14F-4D97-AF65-F5344CB8AC3E}">
        <p14:creationId xmlns:p14="http://schemas.microsoft.com/office/powerpoint/2010/main" xmlns="" val="16864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7.85742E-7 -3.33333E-6 L -0.39495 -0.11018 " pathEditMode="relative" rAng="0" ptsTypes="AA">
                                      <p:cBhvr>
                                        <p:cTn id="8" dur="500" spd="-99900" fill="hold"/>
                                        <p:tgtEl>
                                          <p:spTgt spid="95"/>
                                        </p:tgtEl>
                                        <p:attrNameLst>
                                          <p:attrName>ppt_x,ppt_y</p:attrName>
                                        </p:attrNameLst>
                                      </p:cBhvr>
                                      <p:rCtr x="-19748" y="-5509"/>
                                    </p:animMotion>
                                  </p:childTnLst>
                                </p:cTn>
                              </p:par>
                              <p:par>
                                <p:cTn id="9" presetID="42"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fade">
                                      <p:cBhvr>
                                        <p:cTn id="11" dur="1000"/>
                                        <p:tgtEl>
                                          <p:spTgt spid="43"/>
                                        </p:tgtEl>
                                      </p:cBhvr>
                                    </p:animEffect>
                                    <p:anim calcmode="lin" valueType="num">
                                      <p:cBhvr>
                                        <p:cTn id="12" dur="1000" fill="hold"/>
                                        <p:tgtEl>
                                          <p:spTgt spid="43"/>
                                        </p:tgtEl>
                                        <p:attrNameLst>
                                          <p:attrName>ppt_x</p:attrName>
                                        </p:attrNameLst>
                                      </p:cBhvr>
                                      <p:tavLst>
                                        <p:tav tm="0">
                                          <p:val>
                                            <p:strVal val="#ppt_x"/>
                                          </p:val>
                                        </p:tav>
                                        <p:tav tm="100000">
                                          <p:val>
                                            <p:strVal val="#ppt_x"/>
                                          </p:val>
                                        </p:tav>
                                      </p:tavLst>
                                    </p:anim>
                                    <p:anim calcmode="lin" valueType="num">
                                      <p:cBhvr>
                                        <p:cTn id="13" dur="1000" fill="hold"/>
                                        <p:tgtEl>
                                          <p:spTgt spid="43"/>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1000"/>
                                        <p:tgtEl>
                                          <p:spTgt spid="44"/>
                                        </p:tgtEl>
                                      </p:cBhvr>
                                    </p:animEffect>
                                    <p:anim calcmode="lin" valueType="num">
                                      <p:cBhvr>
                                        <p:cTn id="17" dur="1000" fill="hold"/>
                                        <p:tgtEl>
                                          <p:spTgt spid="44"/>
                                        </p:tgtEl>
                                        <p:attrNameLst>
                                          <p:attrName>ppt_x</p:attrName>
                                        </p:attrNameLst>
                                      </p:cBhvr>
                                      <p:tavLst>
                                        <p:tav tm="0">
                                          <p:val>
                                            <p:strVal val="#ppt_x"/>
                                          </p:val>
                                        </p:tav>
                                        <p:tav tm="100000">
                                          <p:val>
                                            <p:strVal val="#ppt_x"/>
                                          </p:val>
                                        </p:tav>
                                      </p:tavLst>
                                    </p:anim>
                                    <p:anim calcmode="lin" valueType="num">
                                      <p:cBhvr>
                                        <p:cTn id="18" dur="1000" fill="hold"/>
                                        <p:tgtEl>
                                          <p:spTgt spid="44"/>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43" grpId="0"/>
      <p:bldP spid="44" grpId="0"/>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网络舆情分析的发展趋势</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63"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64" name="图片 163"/>
          <p:cNvPicPr>
            <a:picLocks noChangeAspect="1"/>
          </p:cNvPicPr>
          <p:nvPr/>
        </p:nvPicPr>
        <p:blipFill>
          <a:blip r:embed="rId2"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
        <p:nvSpPr>
          <p:cNvPr id="165" name="文本框 70"/>
          <p:cNvSpPr txBox="1"/>
          <p:nvPr/>
        </p:nvSpPr>
        <p:spPr>
          <a:xfrm>
            <a:off x="716649" y="1436644"/>
            <a:ext cx="4339650" cy="46166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marL="457200" indent="-457200">
              <a:buFont typeface="+mj-ea"/>
              <a:buAutoNum type="circleNumDbPlain"/>
            </a:pPr>
            <a:r>
              <a:rPr lang="zh-CN" altLang="en-US" sz="2400" b="1" dirty="0" smtClean="0">
                <a:latin typeface="微软雅黑" pitchFamily="34" charset="-122"/>
                <a:ea typeface="微软雅黑" pitchFamily="34" charset="-122"/>
              </a:rPr>
              <a:t>针对信息源的深入信息采集</a:t>
            </a:r>
            <a:endParaRPr lang="zh-CN" altLang="en-US" sz="2400" b="1" dirty="0">
              <a:latin typeface="微软雅黑" pitchFamily="34" charset="-122"/>
              <a:ea typeface="微软雅黑" pitchFamily="34" charset="-122"/>
            </a:endParaRPr>
          </a:p>
        </p:txBody>
      </p:sp>
      <p:pic>
        <p:nvPicPr>
          <p:cNvPr id="166" name="图片 165"/>
          <p:cNvPicPr/>
          <p:nvPr/>
        </p:nvPicPr>
        <p:blipFill>
          <a:blip r:embed="rId3">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4696845" y="2889595"/>
            <a:ext cx="5661100" cy="1950419"/>
          </a:xfrm>
          <a:prstGeom prst="rect">
            <a:avLst/>
          </a:prstGeom>
        </p:spPr>
      </p:pic>
      <p:sp>
        <p:nvSpPr>
          <p:cNvPr id="8" name="矩形 7"/>
          <p:cNvSpPr/>
          <p:nvPr/>
        </p:nvSpPr>
        <p:spPr>
          <a:xfrm>
            <a:off x="1379573" y="2704094"/>
            <a:ext cx="2987475" cy="1477328"/>
          </a:xfrm>
          <a:prstGeom prst="rect">
            <a:avLst/>
          </a:prstGeom>
        </p:spPr>
        <p:txBody>
          <a:bodyPr wrap="square">
            <a:spAutoFit/>
          </a:bodyPr>
          <a:lstStyle/>
          <a:p>
            <a:pPr>
              <a:lnSpc>
                <a:spcPct val="150000"/>
              </a:lnSpc>
            </a:pPr>
            <a:r>
              <a:rPr lang="zh-CN" altLang="en-US" dirty="0" smtClean="0">
                <a:solidFill>
                  <a:schemeClr val="tx2"/>
                </a:solidFill>
                <a:latin typeface="微软雅黑" pitchFamily="34" charset="-122"/>
                <a:ea typeface="微软雅黑" pitchFamily="34" charset="-122"/>
              </a:rPr>
              <a:t>        </a:t>
            </a:r>
            <a:r>
              <a:rPr lang="zh-CN" altLang="en-US" dirty="0" smtClean="0">
                <a:solidFill>
                  <a:schemeClr val="tx2"/>
                </a:solidFill>
                <a:latin typeface="微软雅黑" pitchFamily="34" charset="-122"/>
                <a:ea typeface="微软雅黑" pitchFamily="34" charset="-122"/>
              </a:rPr>
              <a:t>信息采集的深入性和全面性是重点解决问题。</a:t>
            </a:r>
            <a:endParaRPr lang="zh-CN" altLang="en-US" dirty="0">
              <a:solidFill>
                <a:schemeClr val="tx2"/>
              </a:solidFill>
              <a:latin typeface="微软雅黑" pitchFamily="34" charset="-122"/>
              <a:ea typeface="微软雅黑" pitchFamily="34" charset="-122"/>
            </a:endParaRPr>
          </a:p>
          <a:p>
            <a:endParaRPr lang="zh-CN" altLang="en-US" dirty="0">
              <a:solidFill>
                <a:schemeClr val="tx2"/>
              </a:solidFill>
              <a:latin typeface="微软雅黑" pitchFamily="34" charset="-122"/>
              <a:ea typeface="微软雅黑" pitchFamily="34" charset="-122"/>
            </a:endParaRPr>
          </a:p>
          <a:p>
            <a:endParaRPr lang="en-US" altLang="zh-CN"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xmlns="" val="9985561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网络舆情分析的发展趋势</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63"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64" name="图片 163"/>
          <p:cNvPicPr>
            <a:picLocks noChangeAspect="1"/>
          </p:cNvPicPr>
          <p:nvPr/>
        </p:nvPicPr>
        <p:blipFill>
          <a:blip r:embed="rId2"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
        <p:nvSpPr>
          <p:cNvPr id="165" name="文本框 70"/>
          <p:cNvSpPr txBox="1"/>
          <p:nvPr/>
        </p:nvSpPr>
        <p:spPr>
          <a:xfrm>
            <a:off x="716649" y="1436644"/>
            <a:ext cx="3416320" cy="46166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marL="457200" indent="-457200">
              <a:buFont typeface="+mj-ea"/>
              <a:buAutoNum type="circleNumDbPlain" startAt="2"/>
            </a:pPr>
            <a:r>
              <a:rPr lang="zh-CN" altLang="en-US" sz="2400" b="1" dirty="0" smtClean="0">
                <a:latin typeface="微软雅黑" pitchFamily="34" charset="-122"/>
                <a:ea typeface="微软雅黑" pitchFamily="34" charset="-122"/>
              </a:rPr>
              <a:t>异构信息的融合分析</a:t>
            </a:r>
            <a:endParaRPr lang="zh-CN" altLang="en-US" sz="2400" b="1" dirty="0">
              <a:latin typeface="微软雅黑" pitchFamily="34" charset="-122"/>
              <a:ea typeface="微软雅黑" pitchFamily="34" charset="-122"/>
            </a:endParaRPr>
          </a:p>
        </p:txBody>
      </p:sp>
      <p:grpSp>
        <p:nvGrpSpPr>
          <p:cNvPr id="7" name="深色圆1"/>
          <p:cNvGrpSpPr/>
          <p:nvPr/>
        </p:nvGrpSpPr>
        <p:grpSpPr>
          <a:xfrm>
            <a:off x="3833048" y="2572636"/>
            <a:ext cx="2376487" cy="2374900"/>
            <a:chOff x="2423929" y="2241550"/>
            <a:chExt cx="2376487" cy="2374900"/>
          </a:xfrm>
        </p:grpSpPr>
        <p:sp>
          <p:nvSpPr>
            <p:cNvPr id="8" name="椭圆 1"/>
            <p:cNvSpPr/>
            <p:nvPr/>
          </p:nvSpPr>
          <p:spPr>
            <a:xfrm>
              <a:off x="2423929" y="2241550"/>
              <a:ext cx="2160587" cy="2374900"/>
            </a:xfrm>
            <a:custGeom>
              <a:avLst/>
              <a:gdLst/>
              <a:ahLst/>
              <a:cxnLst/>
              <a:rect l="l" t="t" r="r" b="b"/>
              <a:pathLst>
                <a:path w="2160240" h="2376264">
                  <a:moveTo>
                    <a:pt x="1188132" y="0"/>
                  </a:moveTo>
                  <a:cubicBezTo>
                    <a:pt x="1590403" y="0"/>
                    <a:pt x="1945982" y="199917"/>
                    <a:pt x="2160240" y="506305"/>
                  </a:cubicBezTo>
                  <a:cubicBezTo>
                    <a:pt x="2023867" y="698904"/>
                    <a:pt x="1944216" y="934216"/>
                    <a:pt x="1944216" y="1188132"/>
                  </a:cubicBezTo>
                  <a:cubicBezTo>
                    <a:pt x="1944216" y="1442048"/>
                    <a:pt x="2023867" y="1677360"/>
                    <a:pt x="2160240" y="1869959"/>
                  </a:cubicBezTo>
                  <a:cubicBezTo>
                    <a:pt x="1945982" y="2176348"/>
                    <a:pt x="1590403" y="2376264"/>
                    <a:pt x="1188132" y="2376264"/>
                  </a:cubicBezTo>
                  <a:cubicBezTo>
                    <a:pt x="531945" y="2376264"/>
                    <a:pt x="0" y="1844319"/>
                    <a:pt x="0" y="1188132"/>
                  </a:cubicBezTo>
                  <a:cubicBezTo>
                    <a:pt x="0" y="531945"/>
                    <a:pt x="531945" y="0"/>
                    <a:pt x="1188132" y="0"/>
                  </a:cubicBezTo>
                  <a:close/>
                </a:path>
              </a:pathLst>
            </a:custGeom>
            <a:gradFill>
              <a:gsLst>
                <a:gs pos="0">
                  <a:srgbClr val="C00000">
                    <a:lumMod val="60000"/>
                    <a:lumOff val="40000"/>
                  </a:srgbClr>
                </a:gs>
                <a:gs pos="100000">
                  <a:srgbClr val="C00000"/>
                </a:gs>
              </a:gsLst>
              <a:lin ang="5400000" scaled="0"/>
            </a:gradFill>
            <a:ln w="3175" cap="flat" cmpd="sng" algn="ctr">
              <a:solidFill>
                <a:srgbClr val="C00000">
                  <a:lumMod val="60000"/>
                  <a:lumOff val="40000"/>
                </a:srgbClr>
              </a:solidFill>
              <a:prstDash val="solid"/>
            </a:ln>
            <a:effectLst>
              <a:outerShdw blurRad="50800" dist="38100" dir="2700000" algn="tl" rotWithShape="0">
                <a:prstClr val="black">
                  <a:alpha val="40000"/>
                </a:prstClr>
              </a:outerShdw>
            </a:effectLst>
          </p:spPr>
          <p:txBody>
            <a:bodyPr rIns="360000" anchor="ctr"/>
            <a:lstStyle/>
            <a:p>
              <a:pPr lvl="0" algn="ctr">
                <a:lnSpc>
                  <a:spcPct val="150000"/>
                </a:lnSpc>
                <a:defRPr/>
              </a:pPr>
              <a:r>
                <a:rPr lang="zh-CN" altLang="en-US" b="1" kern="0" dirty="0" smtClean="0">
                  <a:solidFill>
                    <a:sysClr val="window" lastClr="FFFFFF"/>
                  </a:solidFill>
                  <a:latin typeface="微软雅黑" pitchFamily="34" charset="-122"/>
                  <a:ea typeface="微软雅黑" pitchFamily="34" charset="-122"/>
                </a:rPr>
                <a:t>数据格式</a:t>
              </a:r>
              <a:endParaRPr lang="en-US" altLang="zh-CN" b="1" kern="0" dirty="0" smtClean="0">
                <a:solidFill>
                  <a:sysClr val="window" lastClr="FFFFFF"/>
                </a:solidFill>
                <a:latin typeface="微软雅黑" pitchFamily="34" charset="-122"/>
                <a:ea typeface="微软雅黑" pitchFamily="34" charset="-122"/>
              </a:endParaRPr>
            </a:p>
          </p:txBody>
        </p:sp>
        <p:sp>
          <p:nvSpPr>
            <p:cNvPr id="9" name="椭圆 9"/>
            <p:cNvSpPr/>
            <p:nvPr/>
          </p:nvSpPr>
          <p:spPr>
            <a:xfrm>
              <a:off x="4368616" y="2747963"/>
              <a:ext cx="431800" cy="1362075"/>
            </a:xfrm>
            <a:custGeom>
              <a:avLst/>
              <a:gdLst/>
              <a:ahLst/>
              <a:cxnLst/>
              <a:rect l="l" t="t" r="r" b="b"/>
              <a:pathLst>
                <a:path w="432048" h="1363654">
                  <a:moveTo>
                    <a:pt x="216024" y="0"/>
                  </a:moveTo>
                  <a:cubicBezTo>
                    <a:pt x="352397" y="192599"/>
                    <a:pt x="432048" y="427911"/>
                    <a:pt x="432048" y="681827"/>
                  </a:cubicBezTo>
                  <a:cubicBezTo>
                    <a:pt x="432048" y="935743"/>
                    <a:pt x="352397" y="1171055"/>
                    <a:pt x="216024" y="1363654"/>
                  </a:cubicBezTo>
                  <a:cubicBezTo>
                    <a:pt x="79651" y="1171055"/>
                    <a:pt x="0" y="935743"/>
                    <a:pt x="0" y="681827"/>
                  </a:cubicBezTo>
                  <a:cubicBezTo>
                    <a:pt x="0" y="427911"/>
                    <a:pt x="79651" y="192599"/>
                    <a:pt x="216024" y="0"/>
                  </a:cubicBezTo>
                  <a:close/>
                </a:path>
              </a:pathLst>
            </a:custGeom>
            <a:gradFill>
              <a:gsLst>
                <a:gs pos="0">
                  <a:srgbClr val="C00000">
                    <a:lumMod val="60000"/>
                    <a:lumOff val="40000"/>
                  </a:srgbClr>
                </a:gs>
                <a:gs pos="100000">
                  <a:srgbClr val="C00000"/>
                </a:gs>
              </a:gsLst>
              <a:lin ang="5400000" scaled="0"/>
            </a:gradFill>
            <a:ln w="3175" cap="flat" cmpd="sng" algn="ctr">
              <a:solidFill>
                <a:srgbClr val="C00000">
                  <a:lumMod val="60000"/>
                  <a:lumOff val="40000"/>
                </a:srgbClr>
              </a:solidFill>
              <a:prstDash val="solid"/>
            </a:ln>
            <a:effectLst>
              <a:outerShdw blurRad="50800" dist="38100" dir="2700000" algn="tl" rotWithShape="0">
                <a:prstClr val="black">
                  <a:alpha val="40000"/>
                </a:prstClr>
              </a:outerShdw>
            </a:effectLst>
          </p:spPr>
          <p:txBody>
            <a:bodyPr rIns="360000" anchor="ctr"/>
            <a:lstStyle/>
            <a:p>
              <a:pPr marL="0" marR="0" lvl="0" indent="0" algn="ctr" defTabSz="914400" eaLnBrk="1" fontAlgn="auto" latinLnBrk="0" hangingPunct="1">
                <a:lnSpc>
                  <a:spcPct val="15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endParaRPr>
            </a:p>
          </p:txBody>
        </p:sp>
      </p:grpSp>
      <p:grpSp>
        <p:nvGrpSpPr>
          <p:cNvPr id="10" name="浅色圆1"/>
          <p:cNvGrpSpPr/>
          <p:nvPr/>
        </p:nvGrpSpPr>
        <p:grpSpPr>
          <a:xfrm>
            <a:off x="5777735" y="2572636"/>
            <a:ext cx="2376488" cy="2374900"/>
            <a:chOff x="4368616" y="2241550"/>
            <a:chExt cx="2376488" cy="2374900"/>
          </a:xfrm>
        </p:grpSpPr>
        <p:sp>
          <p:nvSpPr>
            <p:cNvPr id="11" name="椭圆 13"/>
            <p:cNvSpPr/>
            <p:nvPr/>
          </p:nvSpPr>
          <p:spPr>
            <a:xfrm>
              <a:off x="4584516" y="2241550"/>
              <a:ext cx="2160588" cy="2374900"/>
            </a:xfrm>
            <a:custGeom>
              <a:avLst/>
              <a:gdLst/>
              <a:ahLst/>
              <a:cxnLst/>
              <a:rect l="l" t="t" r="r" b="b"/>
              <a:pathLst>
                <a:path w="2160240" h="2376264">
                  <a:moveTo>
                    <a:pt x="972108" y="0"/>
                  </a:moveTo>
                  <a:cubicBezTo>
                    <a:pt x="1628295" y="0"/>
                    <a:pt x="2160240" y="531945"/>
                    <a:pt x="2160240" y="1188132"/>
                  </a:cubicBezTo>
                  <a:cubicBezTo>
                    <a:pt x="2160240" y="1844319"/>
                    <a:pt x="1628295" y="2376264"/>
                    <a:pt x="972108" y="2376264"/>
                  </a:cubicBezTo>
                  <a:cubicBezTo>
                    <a:pt x="569837" y="2376264"/>
                    <a:pt x="214259" y="2176348"/>
                    <a:pt x="0" y="1869959"/>
                  </a:cubicBezTo>
                  <a:cubicBezTo>
                    <a:pt x="136373" y="1677360"/>
                    <a:pt x="216024" y="1442048"/>
                    <a:pt x="216024" y="1188132"/>
                  </a:cubicBezTo>
                  <a:cubicBezTo>
                    <a:pt x="216024" y="934216"/>
                    <a:pt x="136373" y="698904"/>
                    <a:pt x="0" y="506305"/>
                  </a:cubicBezTo>
                  <a:cubicBezTo>
                    <a:pt x="214259" y="199917"/>
                    <a:pt x="569837" y="0"/>
                    <a:pt x="972108" y="0"/>
                  </a:cubicBezTo>
                  <a:close/>
                </a:path>
              </a:pathLst>
            </a:custGeom>
            <a:gradFill>
              <a:gsLst>
                <a:gs pos="33000">
                  <a:srgbClr val="F9F9F9"/>
                </a:gs>
                <a:gs pos="100000">
                  <a:srgbClr val="D7D7D7"/>
                </a:gs>
              </a:gsLst>
              <a:lin ang="5400000" scaled="0"/>
            </a:gradFill>
            <a:ln w="3175" cap="flat" cmpd="sng" algn="ctr">
              <a:solidFill>
                <a:srgbClr val="EAEAEA"/>
              </a:solidFill>
              <a:prstDash val="solid"/>
            </a:ln>
            <a:effectLst>
              <a:outerShdw blurRad="50800" dist="38100" dir="2700000" algn="tl" rotWithShape="0">
                <a:prstClr val="black">
                  <a:alpha val="40000"/>
                </a:prstClr>
              </a:outerShdw>
            </a:effectLst>
          </p:spPr>
          <p:txBody>
            <a:bodyPr lIns="360000" anchor="ctr"/>
            <a:lstStyle/>
            <a:p>
              <a:pPr lvl="0" algn="ctr">
                <a:lnSpc>
                  <a:spcPct val="150000"/>
                </a:lnSpc>
                <a:defRPr/>
              </a:pPr>
              <a:r>
                <a:rPr lang="zh-CN" altLang="en-US" b="1" kern="0" dirty="0" smtClean="0">
                  <a:solidFill>
                    <a:srgbClr val="4D4D4D"/>
                  </a:solidFill>
                  <a:latin typeface="微软雅黑" pitchFamily="34" charset="-122"/>
                  <a:ea typeface="微软雅黑" pitchFamily="34" charset="-122"/>
                </a:rPr>
                <a:t>语义分析</a:t>
              </a:r>
              <a:endParaRPr kumimoji="0" lang="en-US" altLang="zh-CN" b="1" i="0" u="none" strike="noStrike" kern="0" cap="none" spc="0" normalizeH="0" baseline="0" noProof="0" dirty="0" smtClean="0">
                <a:ln>
                  <a:noFill/>
                </a:ln>
                <a:solidFill>
                  <a:srgbClr val="4D4D4D"/>
                </a:solidFill>
                <a:effectLst/>
                <a:uLnTx/>
                <a:uFillTx/>
                <a:latin typeface="微软雅黑" pitchFamily="34" charset="-122"/>
                <a:ea typeface="微软雅黑" pitchFamily="34" charset="-122"/>
              </a:endParaRPr>
            </a:p>
          </p:txBody>
        </p:sp>
        <p:sp>
          <p:nvSpPr>
            <p:cNvPr id="12" name="椭圆 9"/>
            <p:cNvSpPr/>
            <p:nvPr/>
          </p:nvSpPr>
          <p:spPr>
            <a:xfrm>
              <a:off x="4368616" y="2747963"/>
              <a:ext cx="431800" cy="1362075"/>
            </a:xfrm>
            <a:custGeom>
              <a:avLst/>
              <a:gdLst/>
              <a:ahLst/>
              <a:cxnLst/>
              <a:rect l="l" t="t" r="r" b="b"/>
              <a:pathLst>
                <a:path w="432048" h="1363654">
                  <a:moveTo>
                    <a:pt x="216024" y="0"/>
                  </a:moveTo>
                  <a:cubicBezTo>
                    <a:pt x="352397" y="192599"/>
                    <a:pt x="432048" y="427911"/>
                    <a:pt x="432048" y="681827"/>
                  </a:cubicBezTo>
                  <a:cubicBezTo>
                    <a:pt x="432048" y="935743"/>
                    <a:pt x="352397" y="1171055"/>
                    <a:pt x="216024" y="1363654"/>
                  </a:cubicBezTo>
                  <a:cubicBezTo>
                    <a:pt x="79651" y="1171055"/>
                    <a:pt x="0" y="935743"/>
                    <a:pt x="0" y="681827"/>
                  </a:cubicBezTo>
                  <a:cubicBezTo>
                    <a:pt x="0" y="427911"/>
                    <a:pt x="79651" y="192599"/>
                    <a:pt x="216024" y="0"/>
                  </a:cubicBezTo>
                  <a:close/>
                </a:path>
              </a:pathLst>
            </a:custGeom>
            <a:solidFill>
              <a:srgbClr val="C00000">
                <a:lumMod val="40000"/>
                <a:lumOff val="60000"/>
              </a:srgbClr>
            </a:solidFill>
            <a:ln w="3175" cap="flat" cmpd="sng" algn="ctr">
              <a:solidFill>
                <a:srgbClr val="C00000">
                  <a:lumMod val="20000"/>
                  <a:lumOff val="80000"/>
                </a:srgbClr>
              </a:solid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 lastClr="FFFFFF"/>
                </a:solidFill>
                <a:effectLst/>
                <a:uLnTx/>
                <a:uFillTx/>
                <a:latin typeface="Impact" pitchFamily="34" charset="0"/>
                <a:ea typeface="微软雅黑" pitchFamily="34" charset="-122"/>
                <a:cs typeface="+mn-cs"/>
              </a:endParaRPr>
            </a:p>
          </p:txBody>
        </p:sp>
      </p:grpSp>
      <p:grpSp>
        <p:nvGrpSpPr>
          <p:cNvPr id="13" name="左文本"/>
          <p:cNvGrpSpPr/>
          <p:nvPr/>
        </p:nvGrpSpPr>
        <p:grpSpPr>
          <a:xfrm>
            <a:off x="2142956" y="3256030"/>
            <a:ext cx="3418532" cy="1188889"/>
            <a:chOff x="733837" y="2924944"/>
            <a:chExt cx="3418532" cy="1188889"/>
          </a:xfrm>
        </p:grpSpPr>
        <p:sp>
          <p:nvSpPr>
            <p:cNvPr id="14" name="左文本"/>
            <p:cNvSpPr txBox="1">
              <a:spLocks noChangeArrowheads="1"/>
            </p:cNvSpPr>
            <p:nvPr/>
          </p:nvSpPr>
          <p:spPr bwMode="auto">
            <a:xfrm>
              <a:off x="733837" y="2924944"/>
              <a:ext cx="1644015"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eaLnBrk="1" hangingPunct="1">
                <a:lnSpc>
                  <a:spcPct val="150000"/>
                </a:lnSpc>
                <a:defRPr/>
              </a:pPr>
              <a:r>
                <a:rPr lang="zh-CN" altLang="en-US" sz="1400" kern="0" dirty="0" smtClean="0">
                  <a:solidFill>
                    <a:srgbClr val="7D7D7D"/>
                  </a:solidFill>
                  <a:latin typeface="微软雅黑" pitchFamily="34" charset="-122"/>
                  <a:ea typeface="微软雅黑" pitchFamily="34" charset="-122"/>
                </a:rPr>
                <a:t>采取通用的具有高度扩展性的数据格式进行资源整合</a:t>
              </a:r>
              <a:endParaRPr kumimoji="0" lang="zh-CN" altLang="en-US" sz="1400" i="0" u="none" strike="noStrike" kern="0" cap="none" spc="0" normalizeH="0" baseline="0" noProof="0" dirty="0">
                <a:ln>
                  <a:noFill/>
                </a:ln>
                <a:solidFill>
                  <a:srgbClr val="7D7D7D"/>
                </a:solidFill>
                <a:effectLst/>
                <a:uLnTx/>
                <a:uFillTx/>
                <a:latin typeface="微软雅黑" pitchFamily="34" charset="-122"/>
                <a:ea typeface="微软雅黑" pitchFamily="34" charset="-122"/>
              </a:endParaRPr>
            </a:p>
          </p:txBody>
        </p:sp>
        <p:cxnSp>
          <p:nvCxnSpPr>
            <p:cNvPr id="15" name="左线条"/>
            <p:cNvCxnSpPr/>
            <p:nvPr/>
          </p:nvCxnSpPr>
          <p:spPr>
            <a:xfrm>
              <a:off x="827584" y="4113833"/>
              <a:ext cx="3324785" cy="0"/>
            </a:xfrm>
            <a:prstGeom prst="line">
              <a:avLst/>
            </a:prstGeom>
            <a:noFill/>
            <a:ln w="9525" cap="flat" cmpd="sng" algn="ctr">
              <a:solidFill>
                <a:srgbClr val="7D7D7D"/>
              </a:solidFill>
              <a:prstDash val="solid"/>
              <a:headEnd type="oval"/>
              <a:tailEnd type="oval"/>
            </a:ln>
            <a:effectLst/>
          </p:spPr>
        </p:cxnSp>
      </p:grpSp>
      <p:grpSp>
        <p:nvGrpSpPr>
          <p:cNvPr id="16" name="右文本"/>
          <p:cNvGrpSpPr/>
          <p:nvPr/>
        </p:nvGrpSpPr>
        <p:grpSpPr>
          <a:xfrm>
            <a:off x="6425088" y="3256030"/>
            <a:ext cx="3504302" cy="1188889"/>
            <a:chOff x="5015969" y="2924944"/>
            <a:chExt cx="3504302" cy="1188889"/>
          </a:xfrm>
        </p:grpSpPr>
        <p:sp>
          <p:nvSpPr>
            <p:cNvPr id="17" name="右文本"/>
            <p:cNvSpPr txBox="1">
              <a:spLocks noChangeArrowheads="1"/>
            </p:cNvSpPr>
            <p:nvPr/>
          </p:nvSpPr>
          <p:spPr bwMode="auto">
            <a:xfrm>
              <a:off x="6804248" y="2924944"/>
              <a:ext cx="1716023" cy="10237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lvl="0" algn="r" eaLnBrk="1" hangingPunct="1">
                <a:lnSpc>
                  <a:spcPct val="150000"/>
                </a:lnSpc>
                <a:defRPr/>
              </a:pPr>
              <a:r>
                <a:rPr lang="zh-CN" altLang="en-US" sz="1400" kern="0" dirty="0" smtClean="0">
                  <a:solidFill>
                    <a:srgbClr val="7D7D7D"/>
                  </a:solidFill>
                  <a:latin typeface="微软雅黑" pitchFamily="34" charset="-122"/>
                  <a:ea typeface="微软雅黑" pitchFamily="34" charset="-122"/>
                </a:rPr>
                <a:t>采取基于语义等应用层上层信息的抽象融合分析</a:t>
              </a:r>
              <a:endParaRPr kumimoji="0" lang="zh-CN" altLang="en-US" sz="1400" i="0" u="none" strike="noStrike" kern="0" cap="none" spc="0" normalizeH="0" baseline="0" noProof="0" dirty="0">
                <a:ln>
                  <a:noFill/>
                </a:ln>
                <a:solidFill>
                  <a:srgbClr val="7D7D7D"/>
                </a:solidFill>
                <a:effectLst/>
                <a:uLnTx/>
                <a:uFillTx/>
                <a:latin typeface="微软雅黑" pitchFamily="34" charset="-122"/>
                <a:ea typeface="微软雅黑" pitchFamily="34" charset="-122"/>
              </a:endParaRPr>
            </a:p>
          </p:txBody>
        </p:sp>
        <p:cxnSp>
          <p:nvCxnSpPr>
            <p:cNvPr id="18" name="右线条"/>
            <p:cNvCxnSpPr/>
            <p:nvPr/>
          </p:nvCxnSpPr>
          <p:spPr>
            <a:xfrm>
              <a:off x="5015969" y="4113833"/>
              <a:ext cx="3444463" cy="0"/>
            </a:xfrm>
            <a:prstGeom prst="line">
              <a:avLst/>
            </a:prstGeom>
            <a:noFill/>
            <a:ln w="9525" cap="flat" cmpd="sng" algn="ctr">
              <a:solidFill>
                <a:srgbClr val="7D7D7D"/>
              </a:solidFill>
              <a:prstDash val="solid"/>
              <a:headEnd type="oval"/>
              <a:tailEnd type="oval"/>
            </a:ln>
            <a:effectLst/>
          </p:spPr>
        </p:cxnSp>
      </p:grpSp>
    </p:spTree>
    <p:extLst>
      <p:ext uri="{BB962C8B-B14F-4D97-AF65-F5344CB8AC3E}">
        <p14:creationId xmlns:p14="http://schemas.microsoft.com/office/powerpoint/2010/main" xmlns="" val="99855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par>
                                <p:cTn id="8" presetID="21"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par>
                          <p:cTn id="11" fill="hold">
                            <p:stCondLst>
                              <p:cond delay="2000"/>
                            </p:stCondLst>
                            <p:childTnLst>
                              <p:par>
                                <p:cTn id="12" presetID="22" presetClass="entr" presetSubtype="2"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par>
                                <p:cTn id="15" presetID="22" presetClass="entr" presetSubtype="8"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网络舆情分析的发展趋势</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63"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64" name="图片 163"/>
          <p:cNvPicPr>
            <a:picLocks noChangeAspect="1"/>
          </p:cNvPicPr>
          <p:nvPr/>
        </p:nvPicPr>
        <p:blipFill>
          <a:blip r:embed="rId2" cstate="print"/>
          <a:stretch>
            <a:fillRect/>
          </a:stretch>
        </p:blipFill>
        <p:spPr>
          <a:xfrm>
            <a:off x="285710" y="214286"/>
            <a:ext cx="1032273" cy="785818"/>
          </a:xfrm>
          <a:prstGeom prst="rect">
            <a:avLst/>
          </a:prstGeom>
          <a:effectLst>
            <a:reflection blurRad="6350" stA="52000" endA="300" endPos="35000" dir="5400000" sy="-100000" algn="bl" rotWithShape="0"/>
          </a:effectLst>
        </p:spPr>
      </p:pic>
      <p:sp>
        <p:nvSpPr>
          <p:cNvPr id="165" name="文本框 70"/>
          <p:cNvSpPr txBox="1"/>
          <p:nvPr/>
        </p:nvSpPr>
        <p:spPr>
          <a:xfrm>
            <a:off x="716649" y="1436644"/>
            <a:ext cx="4031873" cy="46166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marL="457200" indent="-457200">
              <a:buFont typeface="+mj-ea"/>
              <a:buAutoNum type="circleNumDbPlain" startAt="3"/>
            </a:pPr>
            <a:r>
              <a:rPr lang="zh-CN" altLang="en-US" sz="2400" b="1" dirty="0" smtClean="0">
                <a:latin typeface="微软雅黑" pitchFamily="34" charset="-122"/>
                <a:ea typeface="微软雅黑" pitchFamily="34" charset="-122"/>
              </a:rPr>
              <a:t>非结构信息的结构化表达</a:t>
            </a:r>
            <a:endParaRPr lang="zh-CN" altLang="en-US" sz="2400" b="1" dirty="0">
              <a:latin typeface="微软雅黑" pitchFamily="34" charset="-122"/>
              <a:ea typeface="微软雅黑" pitchFamily="34" charset="-122"/>
            </a:endParaRPr>
          </a:p>
        </p:txBody>
      </p:sp>
      <p:grpSp>
        <p:nvGrpSpPr>
          <p:cNvPr id="7" name="组合 6"/>
          <p:cNvGrpSpPr/>
          <p:nvPr/>
        </p:nvGrpSpPr>
        <p:grpSpPr>
          <a:xfrm>
            <a:off x="3796559" y="2126500"/>
            <a:ext cx="6971289" cy="4185827"/>
            <a:chOff x="2771800" y="1259397"/>
            <a:chExt cx="6971289" cy="4185827"/>
          </a:xfrm>
        </p:grpSpPr>
        <p:grpSp>
          <p:nvGrpSpPr>
            <p:cNvPr id="8" name="组合 40"/>
            <p:cNvGrpSpPr/>
            <p:nvPr/>
          </p:nvGrpSpPr>
          <p:grpSpPr>
            <a:xfrm>
              <a:off x="2771800" y="1259397"/>
              <a:ext cx="6971289" cy="3393741"/>
              <a:chOff x="1019175" y="1052514"/>
              <a:chExt cx="10728273" cy="5395142"/>
            </a:xfrm>
          </p:grpSpPr>
          <p:sp>
            <p:nvSpPr>
              <p:cNvPr id="13" name="Rectangle 4"/>
              <p:cNvSpPr>
                <a:spLocks noChangeArrowheads="1"/>
              </p:cNvSpPr>
              <p:nvPr/>
            </p:nvSpPr>
            <p:spPr bwMode="auto">
              <a:xfrm>
                <a:off x="1019175" y="1485901"/>
                <a:ext cx="10728273" cy="657224"/>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lvl="0" algn="r">
                  <a:lnSpc>
                    <a:spcPct val="120000"/>
                  </a:lnSpc>
                  <a:defRPr/>
                </a:pPr>
                <a:r>
                  <a:rPr lang="zh-CN" altLang="en-US" sz="1400" kern="0" dirty="0" smtClean="0">
                    <a:solidFill>
                      <a:srgbClr val="4D4D4D"/>
                    </a:solidFill>
                    <a:latin typeface="微软雅黑" pitchFamily="34" charset="-122"/>
                    <a:ea typeface="微软雅黑" pitchFamily="34" charset="-122"/>
                  </a:rPr>
                  <a:t>如：人名、地名、机构名、日期、时间、邮件地址等</a:t>
                </a:r>
                <a:endParaRPr kumimoji="0" lang="zh-CN" altLang="en-US" sz="1400" b="0" i="0" u="none" strike="noStrike" kern="0" cap="none" spc="0" normalizeH="0" baseline="0" noProof="0" dirty="0">
                  <a:ln>
                    <a:noFill/>
                  </a:ln>
                  <a:solidFill>
                    <a:srgbClr val="4D4D4D"/>
                  </a:solidFill>
                  <a:effectLst/>
                  <a:uLnTx/>
                  <a:uFillTx/>
                  <a:latin typeface="微软雅黑" pitchFamily="34" charset="-122"/>
                  <a:ea typeface="微软雅黑" pitchFamily="34" charset="-122"/>
                </a:endParaRPr>
              </a:p>
            </p:txBody>
          </p:sp>
          <p:grpSp>
            <p:nvGrpSpPr>
              <p:cNvPr id="14" name="组合 50"/>
              <p:cNvGrpSpPr/>
              <p:nvPr/>
            </p:nvGrpSpPr>
            <p:grpSpPr>
              <a:xfrm>
                <a:off x="1019175" y="2745713"/>
                <a:ext cx="10728273" cy="733924"/>
                <a:chOff x="1019175" y="2745713"/>
                <a:chExt cx="10728273" cy="733924"/>
              </a:xfrm>
            </p:grpSpPr>
            <p:sp>
              <p:nvSpPr>
                <p:cNvPr id="25" name="Rectangle 2"/>
                <p:cNvSpPr>
                  <a:spLocks noChangeArrowheads="1"/>
                </p:cNvSpPr>
                <p:nvPr/>
              </p:nvSpPr>
              <p:spPr bwMode="auto">
                <a:xfrm>
                  <a:off x="1019175" y="2757488"/>
                  <a:ext cx="10728273" cy="657226"/>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lvl="0" algn="r">
                    <a:lnSpc>
                      <a:spcPct val="120000"/>
                    </a:lnSpc>
                    <a:defRPr/>
                  </a:pPr>
                  <a:r>
                    <a:rPr lang="zh-CN" altLang="en-US" sz="1400" kern="0" dirty="0" smtClean="0">
                      <a:solidFill>
                        <a:srgbClr val="4D4D4D"/>
                      </a:solidFill>
                      <a:latin typeface="微软雅黑" pitchFamily="34" charset="-122"/>
                      <a:ea typeface="微软雅黑" pitchFamily="34" charset="-122"/>
                    </a:rPr>
                    <a:t>应用模板的方法搜索和识别别名词性条目的相关信息</a:t>
                  </a:r>
                  <a:endParaRPr kumimoji="0" lang="zh-CN" altLang="en-US" sz="1400" b="0" i="0" u="none" strike="noStrike" kern="0" cap="none" spc="0" normalizeH="0" baseline="0" noProof="0" dirty="0">
                    <a:ln>
                      <a:noFill/>
                    </a:ln>
                    <a:solidFill>
                      <a:srgbClr val="4D4D4D"/>
                    </a:solidFill>
                    <a:effectLst/>
                    <a:uLnTx/>
                    <a:uFillTx/>
                    <a:latin typeface="微软雅黑" pitchFamily="34" charset="-122"/>
                    <a:ea typeface="微软雅黑" pitchFamily="34" charset="-122"/>
                  </a:endParaRPr>
                </a:p>
              </p:txBody>
            </p:sp>
            <p:sp>
              <p:nvSpPr>
                <p:cNvPr id="26" name="Text Box 12"/>
                <p:cNvSpPr txBox="1">
                  <a:spLocks noChangeArrowheads="1"/>
                </p:cNvSpPr>
                <p:nvPr/>
              </p:nvSpPr>
              <p:spPr bwMode="auto">
                <a:xfrm>
                  <a:off x="1355725" y="2745713"/>
                  <a:ext cx="746125" cy="7339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dirty="0">
                      <a:ln>
                        <a:noFill/>
                      </a:ln>
                      <a:solidFill>
                        <a:srgbClr val="7D7D7D"/>
                      </a:solidFill>
                      <a:effectLst/>
                      <a:uLnTx/>
                      <a:uFillTx/>
                      <a:latin typeface="Impact" pitchFamily="34" charset="0"/>
                      <a:ea typeface="微软雅黑" pitchFamily="34" charset="-122"/>
                    </a:rPr>
                    <a:t>2</a:t>
                  </a:r>
                </a:p>
              </p:txBody>
            </p:sp>
          </p:grpSp>
          <p:grpSp>
            <p:nvGrpSpPr>
              <p:cNvPr id="15" name="组合 51"/>
              <p:cNvGrpSpPr/>
              <p:nvPr/>
            </p:nvGrpSpPr>
            <p:grpSpPr>
              <a:xfrm>
                <a:off x="1019175" y="4043571"/>
                <a:ext cx="10728273" cy="733924"/>
                <a:chOff x="1019175" y="4043571"/>
                <a:chExt cx="10728273" cy="733924"/>
              </a:xfrm>
            </p:grpSpPr>
            <p:sp>
              <p:nvSpPr>
                <p:cNvPr id="23" name="Rectangle 2"/>
                <p:cNvSpPr>
                  <a:spLocks noChangeArrowheads="1"/>
                </p:cNvSpPr>
                <p:nvPr/>
              </p:nvSpPr>
              <p:spPr bwMode="auto">
                <a:xfrm>
                  <a:off x="1019175" y="4055346"/>
                  <a:ext cx="10728273" cy="657226"/>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lvl="0" algn="r">
                    <a:lnSpc>
                      <a:spcPct val="120000"/>
                    </a:lnSpc>
                    <a:defRPr/>
                  </a:pPr>
                  <a:r>
                    <a:rPr lang="zh-CN" altLang="en-US" sz="1400" kern="0" dirty="0" smtClean="0">
                      <a:solidFill>
                        <a:srgbClr val="4D4D4D"/>
                      </a:solidFill>
                      <a:latin typeface="微软雅黑" pitchFamily="34" charset="-122"/>
                      <a:ea typeface="微软雅黑" pitchFamily="34" charset="-122"/>
                    </a:rPr>
                    <a:t>应用模板的方法搜索和专有名词之间的关系</a:t>
                  </a:r>
                  <a:endParaRPr lang="zh-CN" altLang="en-US" sz="1400" kern="0" dirty="0">
                    <a:solidFill>
                      <a:srgbClr val="4D4D4D"/>
                    </a:solidFill>
                    <a:latin typeface="微软雅黑" pitchFamily="34" charset="-122"/>
                    <a:ea typeface="微软雅黑" pitchFamily="34" charset="-122"/>
                  </a:endParaRPr>
                </a:p>
              </p:txBody>
            </p:sp>
            <p:sp>
              <p:nvSpPr>
                <p:cNvPr id="24" name="Text Box 12"/>
                <p:cNvSpPr txBox="1">
                  <a:spLocks noChangeArrowheads="1"/>
                </p:cNvSpPr>
                <p:nvPr/>
              </p:nvSpPr>
              <p:spPr bwMode="auto">
                <a:xfrm>
                  <a:off x="1355725" y="4043571"/>
                  <a:ext cx="746125" cy="7339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dirty="0" smtClean="0">
                      <a:ln>
                        <a:noFill/>
                      </a:ln>
                      <a:solidFill>
                        <a:srgbClr val="7D7D7D"/>
                      </a:solidFill>
                      <a:effectLst/>
                      <a:uLnTx/>
                      <a:uFillTx/>
                      <a:latin typeface="Impact" pitchFamily="34" charset="0"/>
                      <a:ea typeface="微软雅黑" pitchFamily="34" charset="-122"/>
                    </a:rPr>
                    <a:t>3</a:t>
                  </a:r>
                  <a:endParaRPr kumimoji="0" lang="en-US" altLang="zh-CN" sz="2400" b="0" i="0" u="none" strike="noStrike" kern="0" cap="none" spc="0" normalizeH="0" baseline="0" noProof="0" dirty="0">
                    <a:ln>
                      <a:noFill/>
                    </a:ln>
                    <a:solidFill>
                      <a:srgbClr val="7D7D7D"/>
                    </a:solidFill>
                    <a:effectLst/>
                    <a:uLnTx/>
                    <a:uFillTx/>
                    <a:latin typeface="Impact" pitchFamily="34" charset="0"/>
                    <a:ea typeface="微软雅黑" pitchFamily="34" charset="-122"/>
                  </a:endParaRPr>
                </a:p>
              </p:txBody>
            </p:sp>
          </p:grpSp>
          <p:grpSp>
            <p:nvGrpSpPr>
              <p:cNvPr id="16" name="组合 52"/>
              <p:cNvGrpSpPr/>
              <p:nvPr/>
            </p:nvGrpSpPr>
            <p:grpSpPr>
              <a:xfrm>
                <a:off x="1019175" y="5311932"/>
                <a:ext cx="10728273" cy="733924"/>
                <a:chOff x="1019175" y="5311932"/>
                <a:chExt cx="10728273" cy="733924"/>
              </a:xfrm>
            </p:grpSpPr>
            <p:sp>
              <p:nvSpPr>
                <p:cNvPr id="21" name="Rectangle 2"/>
                <p:cNvSpPr>
                  <a:spLocks noChangeArrowheads="1"/>
                </p:cNvSpPr>
                <p:nvPr/>
              </p:nvSpPr>
              <p:spPr bwMode="auto">
                <a:xfrm>
                  <a:off x="1019175" y="5323707"/>
                  <a:ext cx="10728273" cy="657226"/>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lvl="0" algn="r">
                    <a:lnSpc>
                      <a:spcPct val="120000"/>
                    </a:lnSpc>
                    <a:defRPr/>
                  </a:pPr>
                  <a:r>
                    <a:rPr lang="zh-CN" altLang="en-US" sz="1400" kern="0" dirty="0" smtClean="0">
                      <a:solidFill>
                        <a:srgbClr val="4D4D4D"/>
                      </a:solidFill>
                      <a:latin typeface="微软雅黑" pitchFamily="34" charset="-122"/>
                      <a:ea typeface="微软雅黑" pitchFamily="34" charset="-122"/>
                    </a:rPr>
                    <a:t>解决文本中的代词指称问题</a:t>
                  </a:r>
                  <a:endParaRPr lang="zh-CN" altLang="en-US" sz="1400" kern="0" dirty="0">
                    <a:solidFill>
                      <a:srgbClr val="4D4D4D"/>
                    </a:solidFill>
                    <a:latin typeface="微软雅黑" pitchFamily="34" charset="-122"/>
                    <a:ea typeface="微软雅黑" pitchFamily="34" charset="-122"/>
                  </a:endParaRPr>
                </a:p>
              </p:txBody>
            </p:sp>
            <p:sp>
              <p:nvSpPr>
                <p:cNvPr id="22" name="Text Box 12"/>
                <p:cNvSpPr txBox="1">
                  <a:spLocks noChangeArrowheads="1"/>
                </p:cNvSpPr>
                <p:nvPr/>
              </p:nvSpPr>
              <p:spPr bwMode="auto">
                <a:xfrm>
                  <a:off x="1355725" y="5311932"/>
                  <a:ext cx="746125" cy="7339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dirty="0" smtClean="0">
                      <a:ln>
                        <a:noFill/>
                      </a:ln>
                      <a:solidFill>
                        <a:srgbClr val="7D7D7D"/>
                      </a:solidFill>
                      <a:effectLst/>
                      <a:uLnTx/>
                      <a:uFillTx/>
                      <a:latin typeface="Impact" pitchFamily="34" charset="0"/>
                      <a:ea typeface="微软雅黑" pitchFamily="34" charset="-122"/>
                    </a:rPr>
                    <a:t>4</a:t>
                  </a:r>
                  <a:endParaRPr kumimoji="0" lang="en-US" altLang="zh-CN" sz="2400" b="0" i="0" u="none" strike="noStrike" kern="0" cap="none" spc="0" normalizeH="0" baseline="0" noProof="0" dirty="0">
                    <a:ln>
                      <a:noFill/>
                    </a:ln>
                    <a:solidFill>
                      <a:srgbClr val="7D7D7D"/>
                    </a:solidFill>
                    <a:effectLst/>
                    <a:uLnTx/>
                    <a:uFillTx/>
                    <a:latin typeface="Impact" pitchFamily="34" charset="0"/>
                    <a:ea typeface="微软雅黑" pitchFamily="34" charset="-122"/>
                  </a:endParaRPr>
                </a:p>
              </p:txBody>
            </p:sp>
          </p:grpSp>
          <p:sp>
            <p:nvSpPr>
              <p:cNvPr id="17" name="矩形 1"/>
              <p:cNvSpPr/>
              <p:nvPr/>
            </p:nvSpPr>
            <p:spPr>
              <a:xfrm>
                <a:off x="2130425" y="1052514"/>
                <a:ext cx="2343150" cy="1557337"/>
              </a:xfrm>
              <a:custGeom>
                <a:avLst/>
                <a:gdLst/>
                <a:ahLst/>
                <a:cxnLst/>
                <a:rect l="l" t="t" r="r" b="b"/>
                <a:pathLst>
                  <a:path w="2343150" h="1557337">
                    <a:moveTo>
                      <a:pt x="0" y="0"/>
                    </a:moveTo>
                    <a:lnTo>
                      <a:pt x="2343150" y="0"/>
                    </a:lnTo>
                    <a:lnTo>
                      <a:pt x="2343150" y="1168003"/>
                    </a:lnTo>
                    <a:lnTo>
                      <a:pt x="1171575" y="1557337"/>
                    </a:lnTo>
                    <a:lnTo>
                      <a:pt x="0" y="1168003"/>
                    </a:ln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horz"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400" kern="10" dirty="0" smtClean="0">
                    <a:ln w="9525">
                      <a:solidFill>
                        <a:sysClr val="window" lastClr="FFFFFF"/>
                      </a:solidFill>
                      <a:round/>
                      <a:headEnd/>
                      <a:tailEnd/>
                    </a:ln>
                    <a:solidFill>
                      <a:sysClr val="window" lastClr="FFFFFF"/>
                    </a:solidFill>
                    <a:latin typeface="微软雅黑" pitchFamily="34" charset="-122"/>
                    <a:ea typeface="微软雅黑" pitchFamily="34" charset="-122"/>
                  </a:rPr>
                  <a:t>专有名词</a:t>
                </a:r>
                <a:endParaRPr kumimoji="0" lang="zh-CN" altLang="en-US" sz="140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endParaRPr>
              </a:p>
            </p:txBody>
          </p:sp>
          <p:sp>
            <p:nvSpPr>
              <p:cNvPr id="18" name="矩形 18"/>
              <p:cNvSpPr/>
              <p:nvPr/>
            </p:nvSpPr>
            <p:spPr>
              <a:xfrm>
                <a:off x="2130425" y="2324099"/>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horz" lIns="0" rIns="0" anchor="ctr"/>
              <a:lstStyle/>
              <a:p>
                <a:pPr lvl="0" algn="ctr">
                  <a:defRPr/>
                </a:pPr>
                <a:r>
                  <a:rPr kumimoji="0" lang="zh-CN" altLang="en-US" sz="1400" b="0" i="0" u="none" strike="noStrike" kern="10" cap="none" spc="0" normalizeH="0" baseline="0" noProof="0" dirty="0" smtClean="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cs typeface="+mn-cs"/>
                  </a:rPr>
                  <a:t>模板要素</a:t>
                </a:r>
                <a:endParaRPr kumimoji="0" lang="zh-CN" altLang="en-US" sz="14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cs typeface="+mn-cs"/>
                </a:endParaRPr>
              </a:p>
            </p:txBody>
          </p:sp>
          <p:sp>
            <p:nvSpPr>
              <p:cNvPr id="19" name="矩形 19"/>
              <p:cNvSpPr/>
              <p:nvPr/>
            </p:nvSpPr>
            <p:spPr>
              <a:xfrm>
                <a:off x="2130425" y="3621957"/>
                <a:ext cx="2343150" cy="1557338"/>
              </a:xfrm>
              <a:custGeom>
                <a:avLst/>
                <a:gdLst/>
                <a:ahLst/>
                <a:cxnLst/>
                <a:rect l="l" t="t" r="r" b="b"/>
                <a:pathLst>
                  <a:path w="2343150" h="1557338">
                    <a:moveTo>
                      <a:pt x="2343150" y="0"/>
                    </a:moveTo>
                    <a:lnTo>
                      <a:pt x="2343150" y="1168004"/>
                    </a:lnTo>
                    <a:lnTo>
                      <a:pt x="1171575" y="1557338"/>
                    </a:lnTo>
                    <a:lnTo>
                      <a:pt x="0" y="1168004"/>
                    </a:lnTo>
                    <a:lnTo>
                      <a:pt x="0" y="560040"/>
                    </a:lnTo>
                    <a:lnTo>
                      <a:pt x="17388" y="560040"/>
                    </a:lnTo>
                    <a:lnTo>
                      <a:pt x="17388" y="5778"/>
                    </a:lnTo>
                    <a:lnTo>
                      <a:pt x="1171575" y="389335"/>
                    </a:ln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horz" lIns="0" rIns="0" anchor="ctr"/>
              <a:lstStyle/>
              <a:p>
                <a:pPr lvl="0" algn="ctr">
                  <a:defRPr/>
                </a:pPr>
                <a:r>
                  <a:rPr kumimoji="0" lang="zh-CN" altLang="en-US" sz="1400" b="0" i="0" u="none" strike="noStrike" kern="10" cap="none" spc="0" normalizeH="0" baseline="0" noProof="0" dirty="0" smtClean="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cs typeface="+mn-cs"/>
                  </a:rPr>
                  <a:t>模板关系</a:t>
                </a:r>
                <a:endParaRPr kumimoji="0" lang="zh-CN" altLang="en-US" sz="14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cs typeface="+mn-cs"/>
                </a:endParaRPr>
              </a:p>
            </p:txBody>
          </p:sp>
          <p:sp>
            <p:nvSpPr>
              <p:cNvPr id="20" name="矩形 20"/>
              <p:cNvSpPr/>
              <p:nvPr/>
            </p:nvSpPr>
            <p:spPr>
              <a:xfrm>
                <a:off x="2130425" y="4890318"/>
                <a:ext cx="2343150" cy="1557338"/>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horz" lIns="0" rIns="0" anchor="ctr"/>
              <a:lstStyle/>
              <a:p>
                <a:pPr lvl="0" algn="ctr">
                  <a:defRPr/>
                </a:pPr>
                <a:r>
                  <a:rPr lang="zh-CN" altLang="en-US" sz="1400" kern="10" dirty="0" smtClean="0">
                    <a:ln w="9525">
                      <a:solidFill>
                        <a:sysClr val="window" lastClr="FFFFFF"/>
                      </a:solidFill>
                      <a:round/>
                      <a:headEnd/>
                      <a:tailEnd/>
                    </a:ln>
                    <a:solidFill>
                      <a:sysClr val="window" lastClr="FFFFFF"/>
                    </a:solidFill>
                    <a:latin typeface="微软雅黑" pitchFamily="34" charset="-122"/>
                    <a:ea typeface="微软雅黑" pitchFamily="34" charset="-122"/>
                  </a:rPr>
                  <a:t>同指关系</a:t>
                </a:r>
                <a:endParaRPr kumimoji="0" lang="zh-CN" altLang="en-US" sz="14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cs typeface="+mn-cs"/>
                </a:endParaRPr>
              </a:p>
            </p:txBody>
          </p:sp>
        </p:grpSp>
        <p:sp>
          <p:nvSpPr>
            <p:cNvPr id="9" name="Rectangle 2"/>
            <p:cNvSpPr>
              <a:spLocks noChangeArrowheads="1"/>
            </p:cNvSpPr>
            <p:nvPr/>
          </p:nvSpPr>
          <p:spPr bwMode="auto">
            <a:xfrm>
              <a:off x="2771800" y="4738219"/>
              <a:ext cx="6971289" cy="413419"/>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anchor="ctr"/>
            <a:lstStyle/>
            <a:p>
              <a:pPr lvl="0" algn="r">
                <a:lnSpc>
                  <a:spcPct val="120000"/>
                </a:lnSpc>
                <a:defRPr/>
              </a:pPr>
              <a:r>
                <a:rPr lang="zh-CN" altLang="en-US" sz="1400" kern="0" dirty="0" smtClean="0">
                  <a:solidFill>
                    <a:srgbClr val="4D4D4D"/>
                  </a:solidFill>
                  <a:latin typeface="微软雅黑" pitchFamily="34" charset="-122"/>
                  <a:ea typeface="微软雅黑" pitchFamily="34" charset="-122"/>
                </a:rPr>
                <a:t>根据应用目标定义任务框架</a:t>
              </a:r>
              <a:endParaRPr lang="zh-CN" altLang="en-US" sz="1400" kern="0" dirty="0">
                <a:solidFill>
                  <a:srgbClr val="4D4D4D"/>
                </a:solidFill>
                <a:latin typeface="微软雅黑" pitchFamily="34" charset="-122"/>
                <a:ea typeface="微软雅黑" pitchFamily="34" charset="-122"/>
              </a:endParaRPr>
            </a:p>
          </p:txBody>
        </p:sp>
        <p:sp>
          <p:nvSpPr>
            <p:cNvPr id="10" name="Text Box 12"/>
            <p:cNvSpPr txBox="1">
              <a:spLocks noChangeArrowheads="1"/>
            </p:cNvSpPr>
            <p:nvPr/>
          </p:nvSpPr>
          <p:spPr bwMode="auto">
            <a:xfrm>
              <a:off x="2990492" y="4730812"/>
              <a:ext cx="48483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dirty="0" smtClean="0">
                  <a:ln>
                    <a:noFill/>
                  </a:ln>
                  <a:solidFill>
                    <a:srgbClr val="7D7D7D"/>
                  </a:solidFill>
                  <a:effectLst/>
                  <a:uLnTx/>
                  <a:uFillTx/>
                  <a:latin typeface="Impact" pitchFamily="34" charset="0"/>
                  <a:ea typeface="微软雅黑" pitchFamily="34" charset="-122"/>
                </a:rPr>
                <a:t>5</a:t>
              </a:r>
              <a:endParaRPr kumimoji="0" lang="en-US" altLang="zh-CN" sz="2400" b="0" i="0" u="none" strike="noStrike" kern="0" cap="none" spc="0" normalizeH="0" baseline="0" noProof="0" dirty="0">
                <a:ln>
                  <a:noFill/>
                </a:ln>
                <a:solidFill>
                  <a:srgbClr val="7D7D7D"/>
                </a:solidFill>
                <a:effectLst/>
                <a:uLnTx/>
                <a:uFillTx/>
                <a:latin typeface="Impact" pitchFamily="34" charset="0"/>
                <a:ea typeface="微软雅黑" pitchFamily="34" charset="-122"/>
              </a:endParaRPr>
            </a:p>
          </p:txBody>
        </p:sp>
        <p:sp>
          <p:nvSpPr>
            <p:cNvPr id="11" name="矩形 20"/>
            <p:cNvSpPr/>
            <p:nvPr/>
          </p:nvSpPr>
          <p:spPr>
            <a:xfrm>
              <a:off x="3493896" y="4465602"/>
              <a:ext cx="1522591" cy="979622"/>
            </a:xfrm>
            <a:custGeom>
              <a:avLst/>
              <a:gdLst/>
              <a:ahLst/>
              <a:cxnLst/>
              <a:rect l="l" t="t" r="r" b="b"/>
              <a:pathLst>
                <a:path w="2343150" h="1557338">
                  <a:moveTo>
                    <a:pt x="0" y="0"/>
                  </a:moveTo>
                  <a:lnTo>
                    <a:pt x="1171575" y="389335"/>
                  </a:lnTo>
                  <a:lnTo>
                    <a:pt x="2343150" y="0"/>
                  </a:lnTo>
                  <a:lnTo>
                    <a:pt x="2343150" y="1168004"/>
                  </a:lnTo>
                  <a:lnTo>
                    <a:pt x="1171575" y="1557338"/>
                  </a:lnTo>
                  <a:lnTo>
                    <a:pt x="0" y="1168004"/>
                  </a:lnTo>
                  <a:close/>
                </a:path>
              </a:pathLst>
            </a:custGeom>
            <a:gradFill>
              <a:gsLst>
                <a:gs pos="33000">
                  <a:srgbClr val="2676FF">
                    <a:lumMod val="60000"/>
                    <a:lumOff val="40000"/>
                  </a:srgbClr>
                </a:gs>
                <a:gs pos="100000">
                  <a:srgbClr val="2676FF"/>
                </a:gs>
              </a:gsLst>
              <a:lin ang="5400000" scaled="0"/>
            </a:gradFill>
            <a:ln w="3175" cap="flat" cmpd="sng" algn="ctr">
              <a:solidFill>
                <a:srgbClr val="D7D7D7"/>
              </a:solidFill>
              <a:prstDash val="solid"/>
            </a:ln>
            <a:effectLst>
              <a:outerShdw blurRad="50800" dist="38100" dir="2700000" algn="tl" rotWithShape="0">
                <a:prstClr val="black">
                  <a:alpha val="40000"/>
                </a:prstClr>
              </a:outerShdw>
            </a:effectLst>
          </p:spPr>
          <p:txBody>
            <a:bodyPr vert="horz" lIns="0" rIns="0" anchor="ctr"/>
            <a:lstStyle/>
            <a:p>
              <a:pPr lvl="0" algn="ctr">
                <a:defRPr/>
              </a:pPr>
              <a:r>
                <a:rPr kumimoji="0" lang="zh-CN" altLang="en-US" sz="1400" b="0" i="0" u="none" strike="noStrike" kern="10" cap="none" spc="0" normalizeH="0" baseline="0" noProof="0" dirty="0" smtClean="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cs typeface="+mn-cs"/>
                </a:rPr>
                <a:t>脚本模板</a:t>
              </a:r>
              <a:endParaRPr kumimoji="0" lang="zh-CN" altLang="en-US" sz="1400" b="0" i="0" u="none" strike="noStrike" kern="10" cap="none" spc="0" normalizeH="0" baseline="0" noProof="0" dirty="0">
                <a:ln w="9525">
                  <a:solidFill>
                    <a:sysClr val="window" lastClr="FFFFFF"/>
                  </a:solidFill>
                  <a:round/>
                  <a:headEnd/>
                  <a:tailEnd/>
                </a:ln>
                <a:solidFill>
                  <a:sysClr val="window" lastClr="FFFFFF"/>
                </a:solidFill>
                <a:effectLst/>
                <a:uLnTx/>
                <a:uFillTx/>
                <a:latin typeface="微软雅黑" pitchFamily="34" charset="-122"/>
                <a:ea typeface="微软雅黑" pitchFamily="34" charset="-122"/>
                <a:cs typeface="+mn-cs"/>
              </a:endParaRPr>
            </a:p>
          </p:txBody>
        </p:sp>
        <p:sp>
          <p:nvSpPr>
            <p:cNvPr id="12" name="Text Box 12"/>
            <p:cNvSpPr txBox="1">
              <a:spLocks noChangeArrowheads="1"/>
            </p:cNvSpPr>
            <p:nvPr/>
          </p:nvSpPr>
          <p:spPr bwMode="auto">
            <a:xfrm>
              <a:off x="3007044" y="1527175"/>
              <a:ext cx="484836"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altLang="zh-CN" sz="2400" b="0" i="0" u="none" strike="noStrike" kern="0" cap="none" spc="0" normalizeH="0" baseline="0" noProof="0" dirty="0" smtClean="0">
                  <a:ln>
                    <a:noFill/>
                  </a:ln>
                  <a:solidFill>
                    <a:srgbClr val="7D7D7D"/>
                  </a:solidFill>
                  <a:effectLst/>
                  <a:uLnTx/>
                  <a:uFillTx/>
                  <a:latin typeface="Impact" pitchFamily="34" charset="0"/>
                  <a:ea typeface="微软雅黑" pitchFamily="34" charset="-122"/>
                </a:rPr>
                <a:t>1</a:t>
              </a:r>
              <a:endParaRPr kumimoji="0" lang="en-US" altLang="zh-CN" sz="2400" b="0" i="0" u="none" strike="noStrike" kern="0" cap="none" spc="0" normalizeH="0" baseline="0" noProof="0" dirty="0">
                <a:ln>
                  <a:noFill/>
                </a:ln>
                <a:solidFill>
                  <a:srgbClr val="7D7D7D"/>
                </a:solidFill>
                <a:effectLst/>
                <a:uLnTx/>
                <a:uFillTx/>
                <a:latin typeface="Impact" pitchFamily="34" charset="0"/>
                <a:ea typeface="微软雅黑" pitchFamily="34" charset="-122"/>
              </a:endParaRPr>
            </a:p>
          </p:txBody>
        </p:sp>
      </p:grpSp>
      <p:sp>
        <p:nvSpPr>
          <p:cNvPr id="27" name="矩形 26"/>
          <p:cNvSpPr/>
          <p:nvPr/>
        </p:nvSpPr>
        <p:spPr>
          <a:xfrm>
            <a:off x="512470" y="2625267"/>
            <a:ext cx="2955944" cy="2308324"/>
          </a:xfrm>
          <a:prstGeom prst="rect">
            <a:avLst/>
          </a:prstGeom>
        </p:spPr>
        <p:txBody>
          <a:bodyPr wrap="square">
            <a:spAutoFit/>
          </a:bodyPr>
          <a:lstStyle/>
          <a:p>
            <a:pPr>
              <a:lnSpc>
                <a:spcPct val="150000"/>
              </a:lnSpc>
            </a:pPr>
            <a:r>
              <a:rPr lang="zh-CN" altLang="en-US" dirty="0" smtClean="0">
                <a:solidFill>
                  <a:schemeClr val="tx2"/>
                </a:solidFill>
                <a:latin typeface="微软雅黑" pitchFamily="34" charset="-122"/>
                <a:ea typeface="微软雅黑" pitchFamily="34" charset="-122"/>
              </a:rPr>
              <a:t>        通常，非机构信息的结构化表达被归结为文本信息提取问题，信息提取技术可分为五个层次。</a:t>
            </a:r>
            <a:endParaRPr lang="zh-CN" altLang="en-US" dirty="0">
              <a:solidFill>
                <a:schemeClr val="tx2"/>
              </a:solidFill>
              <a:latin typeface="微软雅黑" pitchFamily="34" charset="-122"/>
              <a:ea typeface="微软雅黑" pitchFamily="34" charset="-122"/>
            </a:endParaRPr>
          </a:p>
          <a:p>
            <a:endParaRPr lang="zh-CN" altLang="en-US" dirty="0">
              <a:solidFill>
                <a:schemeClr val="tx2"/>
              </a:solidFill>
              <a:latin typeface="微软雅黑" pitchFamily="34" charset="-122"/>
              <a:ea typeface="微软雅黑" pitchFamily="34" charset="-122"/>
            </a:endParaRPr>
          </a:p>
          <a:p>
            <a:endParaRPr lang="en-US" altLang="zh-CN" dirty="0">
              <a:solidFill>
                <a:schemeClr val="tx2"/>
              </a:solidFill>
              <a:latin typeface="微软雅黑" pitchFamily="34" charset="-122"/>
              <a:ea typeface="微软雅黑" pitchFamily="34" charset="-122"/>
            </a:endParaRPr>
          </a:p>
        </p:txBody>
      </p:sp>
    </p:spTree>
    <p:extLst>
      <p:ext uri="{BB962C8B-B14F-4D97-AF65-F5344CB8AC3E}">
        <p14:creationId xmlns:p14="http://schemas.microsoft.com/office/powerpoint/2010/main" xmlns="" val="998556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副标题 4"/>
          <p:cNvSpPr txBox="1">
            <a:spLocks/>
          </p:cNvSpPr>
          <p:nvPr/>
        </p:nvSpPr>
        <p:spPr bwMode="auto">
          <a:xfrm>
            <a:off x="10001251" y="6429375"/>
            <a:ext cx="1879600" cy="266700"/>
          </a:xfrm>
          <a:prstGeom prst="rect">
            <a:avLst/>
          </a:prstGeom>
          <a:noFill/>
          <a:ln w="9525">
            <a:noFill/>
            <a:miter lim="800000"/>
            <a:headEnd/>
            <a:tailEnd/>
          </a:ln>
        </p:spPr>
        <p:txBody>
          <a:bodyPr/>
          <a:lstStyle/>
          <a:p>
            <a:pPr algn="ctr">
              <a:spcBef>
                <a:spcPct val="20000"/>
              </a:spcBef>
              <a:buFont typeface="Arial"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a:spLocks/>
          </p:cNvSpPr>
          <p:nvPr/>
        </p:nvSpPr>
        <p:spPr bwMode="auto">
          <a:xfrm>
            <a:off x="2410155" y="1988840"/>
            <a:ext cx="7334251" cy="1143000"/>
          </a:xfrm>
          <a:prstGeom prst="rect">
            <a:avLst/>
          </a:prstGeom>
          <a:noFill/>
          <a:ln w="9525">
            <a:noFill/>
            <a:miter lim="800000"/>
            <a:headEnd/>
            <a:tailEnd/>
          </a:ln>
        </p:spPr>
        <p:txBody>
          <a:bodyPr/>
          <a:lstStyle/>
          <a:p>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网络舆情分析概述</a:t>
            </a:r>
            <a:endParaRPr lang="en-US" altLang="zh-CN"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xmlns="" val="3622047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nvSpPr>
        <p:spPr>
          <a:xfrm>
            <a:off x="92360" y="4146997"/>
            <a:ext cx="12192000" cy="2711003"/>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1">
              <a:solidFill>
                <a:srgbClr val="31B5D6"/>
              </a:solidFill>
            </a:endParaRPr>
          </a:p>
        </p:txBody>
      </p:sp>
      <p:sp>
        <p:nvSpPr>
          <p:cNvPr id="10" name="矩形 9"/>
          <p:cNvSpPr/>
          <p:nvPr/>
        </p:nvSpPr>
        <p:spPr>
          <a:xfrm>
            <a:off x="0" y="1"/>
            <a:ext cx="12192000" cy="271100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endParaRPr lang="zh-CN" altLang="en-US" sz="1801"/>
          </a:p>
        </p:txBody>
      </p:sp>
      <p:sp>
        <p:nvSpPr>
          <p:cNvPr id="11" name="文本框 10"/>
          <p:cNvSpPr txBox="1"/>
          <p:nvPr/>
        </p:nvSpPr>
        <p:spPr>
          <a:xfrm>
            <a:off x="3662530" y="1695342"/>
            <a:ext cx="4607127" cy="1015663"/>
          </a:xfrm>
          <a:prstGeom prst="rect">
            <a:avLst/>
          </a:prstGeom>
          <a:noFill/>
        </p:spPr>
        <p:txBody>
          <a:bodyPr wrap="square" rtlCol="0">
            <a:spAutoFit/>
          </a:bodyPr>
          <a:lstStyle/>
          <a:p>
            <a:pPr algn="dist"/>
            <a:r>
              <a:rPr lang="zh-CN" altLang="en-US" sz="6000" dirty="0" smtClean="0">
                <a:solidFill>
                  <a:srgbClr val="31B5D6"/>
                </a:solidFill>
                <a:latin typeface="方正粗宋简体" panose="03000509000000000000" pitchFamily="65" charset="-122"/>
                <a:ea typeface="方正粗宋简体" panose="03000509000000000000" pitchFamily="65" charset="-122"/>
              </a:rPr>
              <a:t>大数据时代</a:t>
            </a:r>
            <a:endParaRPr lang="zh-CN" altLang="en-US" sz="6000" dirty="0">
              <a:solidFill>
                <a:srgbClr val="31B5D6"/>
              </a:solidFill>
              <a:latin typeface="方正粗宋简体" panose="03000509000000000000" pitchFamily="65" charset="-122"/>
              <a:ea typeface="方正粗宋简体" panose="03000509000000000000" pitchFamily="65" charset="-122"/>
            </a:endParaRPr>
          </a:p>
        </p:txBody>
      </p:sp>
      <p:sp>
        <p:nvSpPr>
          <p:cNvPr id="17" name="文本框 16"/>
          <p:cNvSpPr txBox="1"/>
          <p:nvPr/>
        </p:nvSpPr>
        <p:spPr>
          <a:xfrm>
            <a:off x="3168055" y="4268852"/>
            <a:ext cx="6027934" cy="707886"/>
          </a:xfrm>
          <a:prstGeom prst="rect">
            <a:avLst/>
          </a:prstGeom>
          <a:noFill/>
        </p:spPr>
        <p:txBody>
          <a:bodyPr wrap="square" rtlCol="0">
            <a:spAutoFit/>
          </a:bodyPr>
          <a:lstStyle/>
          <a:p>
            <a:pPr algn="ctr"/>
            <a:r>
              <a:rPr lang="zh-CN" altLang="en-US" sz="4000" dirty="0">
                <a:solidFill>
                  <a:schemeClr val="bg1"/>
                </a:solidFill>
                <a:latin typeface="微软雅黑" pitchFamily="34" charset="-122"/>
                <a:ea typeface="微软雅黑" pitchFamily="34" charset="-122"/>
              </a:rPr>
              <a:t>期望数据与安全完美</a:t>
            </a:r>
            <a:r>
              <a:rPr lang="zh-CN" altLang="en-US" sz="4000" dirty="0" smtClean="0">
                <a:solidFill>
                  <a:schemeClr val="bg1"/>
                </a:solidFill>
                <a:latin typeface="微软雅黑" pitchFamily="34" charset="-122"/>
                <a:ea typeface="微软雅黑" pitchFamily="34" charset="-122"/>
              </a:rPr>
              <a:t>平衡</a:t>
            </a:r>
            <a:endParaRPr lang="zh-CN" altLang="en-US" sz="4000" dirty="0">
              <a:solidFill>
                <a:schemeClr val="bg1"/>
              </a:solidFill>
              <a:latin typeface="微软雅黑" pitchFamily="34" charset="-122"/>
              <a:ea typeface="微软雅黑" pitchFamily="34" charset="-122"/>
            </a:endParaRPr>
          </a:p>
        </p:txBody>
      </p:sp>
      <p:sp>
        <p:nvSpPr>
          <p:cNvPr id="2" name="AutoShape 2" descr="“大数据时代 安全”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413" name="Picture 5" descr="“大数据时代 安全”的图片搜索结果"/>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706268" y="2729820"/>
            <a:ext cx="2451913" cy="1456633"/>
          </a:xfrm>
          <a:prstGeom prst="rect">
            <a:avLst/>
          </a:prstGeom>
          <a:ln>
            <a:noFill/>
          </a:ln>
          <a:effectLst>
            <a:softEdge rad="112500"/>
          </a:effectLst>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907730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网络舆情分析概述</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81"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83" name="Picture 2" descr="C:\Users\Administrator\Desktop\25p1ckfib9.gif"/>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82" name="图片 8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1302361" y="3775586"/>
            <a:ext cx="4062119" cy="2539375"/>
          </a:xfrm>
          <a:prstGeom prst="rect">
            <a:avLst/>
          </a:prstGeom>
        </p:spPr>
      </p:pic>
      <p:sp>
        <p:nvSpPr>
          <p:cNvPr id="9" name="Rectangle 24"/>
          <p:cNvSpPr>
            <a:spLocks noChangeArrowheads="1"/>
          </p:cNvSpPr>
          <p:nvPr/>
        </p:nvSpPr>
        <p:spPr bwMode="auto">
          <a:xfrm>
            <a:off x="1451647" y="2155825"/>
            <a:ext cx="1088761"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srgbClr val="FFFFFF"/>
                </a:solidFill>
                <a:effectLst/>
                <a:uLnTx/>
                <a:uFillTx/>
                <a:ea typeface="微软雅黑" pitchFamily="34" charset="-122"/>
              </a:rPr>
              <a:t>    竞选？</a:t>
            </a:r>
            <a:endParaRPr kumimoji="0" lang="zh-CN" altLang="en-US" sz="1800" b="1" i="0" u="none" strike="noStrike" kern="0" cap="none" spc="0" normalizeH="0" baseline="0" noProof="0" dirty="0">
              <a:ln>
                <a:noFill/>
              </a:ln>
              <a:solidFill>
                <a:srgbClr val="FFFFFF"/>
              </a:solidFill>
              <a:effectLst/>
              <a:uLnTx/>
              <a:uFillTx/>
              <a:ea typeface="微软雅黑" pitchFamily="34" charset="-122"/>
            </a:endParaRPr>
          </a:p>
        </p:txBody>
      </p:sp>
      <p:sp>
        <p:nvSpPr>
          <p:cNvPr id="12" name="椭圆形标注 11"/>
          <p:cNvSpPr/>
          <p:nvPr/>
        </p:nvSpPr>
        <p:spPr>
          <a:xfrm>
            <a:off x="4145280" y="2209800"/>
            <a:ext cx="1813560" cy="1234440"/>
          </a:xfrm>
          <a:prstGeom prst="wedgeEllipseCallout">
            <a:avLst/>
          </a:prstGeom>
          <a:solidFill>
            <a:schemeClr val="accent1">
              <a:lumMod val="60000"/>
              <a:lumOff val="40000"/>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形标注 12"/>
          <p:cNvSpPr/>
          <p:nvPr/>
        </p:nvSpPr>
        <p:spPr>
          <a:xfrm flipH="1">
            <a:off x="716280" y="1828800"/>
            <a:ext cx="2255520" cy="1584960"/>
          </a:xfrm>
          <a:prstGeom prst="wedgeEllipse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1097280" y="1859280"/>
            <a:ext cx="1584960" cy="1478280"/>
          </a:xfrm>
          <a:prstGeom prst="rect">
            <a:avLst/>
          </a:prstGeom>
          <a:noFill/>
          <a:ln>
            <a:noFill/>
          </a:ln>
        </p:spPr>
        <p:txBody>
          <a:bodyPr wrap="square" rtlCol="0">
            <a:spAutoFit/>
          </a:bodyPr>
          <a:lstStyle/>
          <a:p>
            <a:pPr>
              <a:lnSpc>
                <a:spcPct val="125000"/>
              </a:lnSpc>
            </a:pPr>
            <a:r>
              <a:rPr lang="zh-CN" altLang="en-US" b="1" dirty="0" smtClean="0">
                <a:solidFill>
                  <a:schemeClr val="tx2"/>
                </a:solidFill>
                <a:latin typeface="微软雅黑" pitchFamily="34" charset="-122"/>
                <a:ea typeface="微软雅黑" pitchFamily="34" charset="-122"/>
                <a:sym typeface="Calibri" pitchFamily="34" charset="0"/>
              </a:rPr>
              <a:t>人大选举</a:t>
            </a:r>
            <a:r>
              <a:rPr lang="en-US" altLang="zh-CN" b="1" dirty="0" smtClean="0">
                <a:solidFill>
                  <a:schemeClr val="tx2"/>
                </a:solidFill>
                <a:latin typeface="微软雅黑" pitchFamily="34" charset="-122"/>
                <a:ea typeface="微软雅黑" pitchFamily="34" charset="-122"/>
                <a:sym typeface="Calibri" pitchFamily="34" charset="0"/>
              </a:rPr>
              <a:t>…</a:t>
            </a:r>
          </a:p>
          <a:p>
            <a:pPr>
              <a:lnSpc>
                <a:spcPct val="125000"/>
              </a:lnSpc>
            </a:pPr>
            <a:r>
              <a:rPr lang="zh-CN" altLang="en-US" b="1" dirty="0" smtClean="0">
                <a:solidFill>
                  <a:schemeClr val="tx2"/>
                </a:solidFill>
                <a:latin typeface="微软雅黑" pitchFamily="34" charset="-122"/>
                <a:ea typeface="微软雅黑" pitchFamily="34" charset="-122"/>
                <a:sym typeface="Calibri" pitchFamily="34" charset="0"/>
              </a:rPr>
              <a:t>总统换届</a:t>
            </a:r>
            <a:r>
              <a:rPr lang="en-US" altLang="zh-CN" b="1" dirty="0" smtClean="0">
                <a:solidFill>
                  <a:schemeClr val="tx2"/>
                </a:solidFill>
                <a:latin typeface="微软雅黑" pitchFamily="34" charset="-122"/>
                <a:ea typeface="微软雅黑" pitchFamily="34" charset="-122"/>
                <a:sym typeface="Calibri" pitchFamily="34" charset="0"/>
              </a:rPr>
              <a:t>…</a:t>
            </a:r>
          </a:p>
          <a:p>
            <a:pPr>
              <a:lnSpc>
                <a:spcPct val="125000"/>
              </a:lnSpc>
            </a:pPr>
            <a:r>
              <a:rPr lang="en-US" altLang="zh-CN" b="1" dirty="0" smtClean="0">
                <a:solidFill>
                  <a:schemeClr val="tx2"/>
                </a:solidFill>
                <a:latin typeface="微软雅黑" pitchFamily="34" charset="-122"/>
                <a:ea typeface="微软雅黑" pitchFamily="34" charset="-122"/>
                <a:sym typeface="Calibri" pitchFamily="34" charset="0"/>
              </a:rPr>
              <a:t>…</a:t>
            </a:r>
          </a:p>
          <a:p>
            <a:pPr>
              <a:lnSpc>
                <a:spcPct val="125000"/>
              </a:lnSpc>
            </a:pPr>
            <a:r>
              <a:rPr lang="zh-CN" altLang="en-US" b="1" dirty="0" smtClean="0">
                <a:solidFill>
                  <a:schemeClr val="tx2"/>
                </a:solidFill>
                <a:latin typeface="微软雅黑" pitchFamily="34" charset="-122"/>
                <a:ea typeface="微软雅黑" pitchFamily="34" charset="-122"/>
                <a:sym typeface="Calibri" pitchFamily="34" charset="0"/>
              </a:rPr>
              <a:t>萨德部署</a:t>
            </a:r>
            <a:r>
              <a:rPr lang="en-US" altLang="zh-CN" b="1" dirty="0" smtClean="0">
                <a:solidFill>
                  <a:schemeClr val="tx2"/>
                </a:solidFill>
                <a:latin typeface="微软雅黑" pitchFamily="34" charset="-122"/>
                <a:ea typeface="微软雅黑" pitchFamily="34" charset="-122"/>
                <a:sym typeface="Calibri" pitchFamily="34" charset="0"/>
              </a:rPr>
              <a:t>…</a:t>
            </a:r>
            <a:endParaRPr lang="zh-CN" altLang="en-US" b="1" dirty="0" smtClean="0">
              <a:solidFill>
                <a:schemeClr val="tx2"/>
              </a:solidFill>
              <a:latin typeface="微软雅黑" pitchFamily="34" charset="-122"/>
              <a:ea typeface="微软雅黑" pitchFamily="34" charset="-122"/>
              <a:sym typeface="Calibri" pitchFamily="34" charset="0"/>
            </a:endParaRPr>
          </a:p>
        </p:txBody>
      </p:sp>
      <p:sp>
        <p:nvSpPr>
          <p:cNvPr id="16" name="TextBox 15"/>
          <p:cNvSpPr txBox="1"/>
          <p:nvPr/>
        </p:nvSpPr>
        <p:spPr>
          <a:xfrm>
            <a:off x="4328160" y="2240280"/>
            <a:ext cx="1813560" cy="1131079"/>
          </a:xfrm>
          <a:prstGeom prst="rect">
            <a:avLst/>
          </a:prstGeom>
          <a:noFill/>
          <a:ln>
            <a:noFill/>
          </a:ln>
        </p:spPr>
        <p:txBody>
          <a:bodyPr wrap="square" rtlCol="0">
            <a:spAutoFit/>
          </a:bodyPr>
          <a:lstStyle/>
          <a:p>
            <a:pPr>
              <a:lnSpc>
                <a:spcPct val="125000"/>
              </a:lnSpc>
            </a:pPr>
            <a:r>
              <a:rPr lang="zh-CN" altLang="en-US" b="1" dirty="0" smtClean="0">
                <a:solidFill>
                  <a:schemeClr val="tx2"/>
                </a:solidFill>
                <a:latin typeface="微软雅黑" pitchFamily="34" charset="-122"/>
                <a:ea typeface="微软雅黑" pitchFamily="34" charset="-122"/>
                <a:sym typeface="Calibri" pitchFamily="34" charset="0"/>
              </a:rPr>
              <a:t>两会召开</a:t>
            </a:r>
            <a:r>
              <a:rPr lang="en-US" altLang="zh-CN" b="1" dirty="0" smtClean="0">
                <a:solidFill>
                  <a:schemeClr val="tx2"/>
                </a:solidFill>
                <a:latin typeface="微软雅黑" pitchFamily="34" charset="-122"/>
                <a:ea typeface="微软雅黑" pitchFamily="34" charset="-122"/>
                <a:sym typeface="Calibri" pitchFamily="34" charset="0"/>
              </a:rPr>
              <a:t>…</a:t>
            </a:r>
          </a:p>
          <a:p>
            <a:pPr>
              <a:lnSpc>
                <a:spcPct val="125000"/>
              </a:lnSpc>
            </a:pPr>
            <a:r>
              <a:rPr lang="en-US" altLang="zh-CN" b="1" dirty="0" smtClean="0">
                <a:solidFill>
                  <a:schemeClr val="tx2"/>
                </a:solidFill>
                <a:latin typeface="微软雅黑" pitchFamily="34" charset="-122"/>
                <a:ea typeface="微软雅黑" pitchFamily="34" charset="-122"/>
                <a:sym typeface="Calibri" pitchFamily="34" charset="0"/>
              </a:rPr>
              <a:t>…</a:t>
            </a:r>
          </a:p>
          <a:p>
            <a:pPr>
              <a:lnSpc>
                <a:spcPct val="125000"/>
              </a:lnSpc>
            </a:pPr>
            <a:r>
              <a:rPr lang="zh-CN" altLang="en-US" b="1" dirty="0" smtClean="0">
                <a:solidFill>
                  <a:schemeClr val="tx2"/>
                </a:solidFill>
                <a:latin typeface="微软雅黑" pitchFamily="34" charset="-122"/>
                <a:ea typeface="微软雅黑" pitchFamily="34" charset="-122"/>
                <a:sym typeface="Calibri" pitchFamily="34" charset="0"/>
              </a:rPr>
              <a:t>经贸合作</a:t>
            </a:r>
            <a:r>
              <a:rPr lang="en-US" altLang="zh-CN" b="1" dirty="0" smtClean="0">
                <a:solidFill>
                  <a:schemeClr val="tx2"/>
                </a:solidFill>
                <a:latin typeface="微软雅黑" pitchFamily="34" charset="-122"/>
                <a:ea typeface="微软雅黑" pitchFamily="34" charset="-122"/>
                <a:sym typeface="Calibri" pitchFamily="34" charset="0"/>
              </a:rPr>
              <a:t>…</a:t>
            </a:r>
          </a:p>
        </p:txBody>
      </p:sp>
      <p:sp>
        <p:nvSpPr>
          <p:cNvPr id="17" name="直接连接符 2"/>
          <p:cNvSpPr>
            <a:spLocks noChangeShapeType="1"/>
          </p:cNvSpPr>
          <p:nvPr/>
        </p:nvSpPr>
        <p:spPr bwMode="auto">
          <a:xfrm flipV="1">
            <a:off x="6463179" y="1497504"/>
            <a:ext cx="45719" cy="4796616"/>
          </a:xfrm>
          <a:prstGeom prst="line">
            <a:avLst/>
          </a:prstGeom>
          <a:noFill/>
          <a:ln w="22225" cap="flat" cmpd="sng">
            <a:solidFill>
              <a:srgbClr val="DC9F0B"/>
            </a:solidFill>
            <a:prstDash val="dash"/>
            <a:round/>
            <a:headEnd type="oval" w="med" len="med"/>
            <a:tailEnd type="oval"/>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 name="矩形 17"/>
          <p:cNvSpPr/>
          <p:nvPr/>
        </p:nvSpPr>
        <p:spPr>
          <a:xfrm>
            <a:off x="7010400" y="2539753"/>
            <a:ext cx="4369903" cy="3160008"/>
          </a:xfrm>
          <a:prstGeom prst="rect">
            <a:avLst/>
          </a:prstGeom>
          <a:solidFill>
            <a:schemeClr val="bg1">
              <a:lumMod val="95000"/>
              <a:alpha val="82000"/>
            </a:schemeClr>
          </a:solidFill>
          <a:ln w="3175">
            <a:solidFill>
              <a:srgbClr val="00B0F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altLang="zh-CN" sz="1400" dirty="0" smtClean="0">
                <a:solidFill>
                  <a:schemeClr val="bg2">
                    <a:lumMod val="25000"/>
                  </a:schemeClr>
                </a:solidFill>
                <a:latin typeface="微软雅黑" panose="020B0503020204020204" pitchFamily="34" charset="-122"/>
                <a:ea typeface="微软雅黑" panose="020B0503020204020204" pitchFamily="34" charset="-122"/>
              </a:rPr>
              <a:t>        </a:t>
            </a:r>
            <a:r>
              <a:rPr lang="zh-CN" altLang="en-US" dirty="0" smtClean="0">
                <a:solidFill>
                  <a:schemeClr val="bg2">
                    <a:lumMod val="25000"/>
                  </a:schemeClr>
                </a:solidFill>
                <a:latin typeface="微软雅黑" panose="020B0503020204020204" pitchFamily="34" charset="-122"/>
                <a:ea typeface="微软雅黑" panose="020B0503020204020204" pitchFamily="34" charset="-122"/>
              </a:rPr>
              <a:t>舆情指在一定的社会空间内，围绕中介性社会事项的发生、发展和变化，作为主体的民众对作为客体的国家管理者产生和持有的社会政治态度。如果把中间的一些定语省略掉，</a:t>
            </a:r>
            <a:r>
              <a:rPr lang="zh-CN" altLang="en-US" sz="2000" b="1" dirty="0" smtClean="0">
                <a:solidFill>
                  <a:srgbClr val="F05425"/>
                </a:solidFill>
              </a:rPr>
              <a:t>舆情就是民众的社会政治态度</a:t>
            </a:r>
            <a:r>
              <a:rPr lang="zh-CN" altLang="en-US" sz="1400" dirty="0" smtClean="0">
                <a:solidFill>
                  <a:schemeClr val="bg2">
                    <a:lumMod val="25000"/>
                  </a:schemeClr>
                </a:solidFill>
                <a:latin typeface="微软雅黑" panose="020B0503020204020204" pitchFamily="34" charset="-122"/>
                <a:ea typeface="微软雅黑" panose="020B0503020204020204" pitchFamily="34" charset="-122"/>
              </a:rPr>
              <a:t>。</a:t>
            </a:r>
            <a:endParaRPr lang="en-US" b="1" dirty="0">
              <a:solidFill>
                <a:srgbClr val="F05425"/>
              </a:solidFill>
            </a:endParaRPr>
          </a:p>
        </p:txBody>
      </p:sp>
      <p:sp>
        <p:nvSpPr>
          <p:cNvPr id="20" name="TextBox 19"/>
          <p:cNvSpPr txBox="1"/>
          <p:nvPr/>
        </p:nvSpPr>
        <p:spPr>
          <a:xfrm>
            <a:off x="6888480" y="1508761"/>
            <a:ext cx="3002280" cy="830997"/>
          </a:xfrm>
          <a:prstGeom prst="rect">
            <a:avLst/>
          </a:prstGeom>
          <a:noFill/>
        </p:spPr>
        <p:txBody>
          <a:bodyPr wrap="square" rtlCol="0">
            <a:spAutoFit/>
          </a:bodyPr>
          <a:lstStyle/>
          <a:p>
            <a:pPr algn="ctr"/>
            <a:r>
              <a:rPr lang="zh-CN" altLang="en-US" sz="4800" b="1" dirty="0" smtClean="0">
                <a:solidFill>
                  <a:srgbClr val="FC6F18"/>
                </a:solidFill>
                <a:latin typeface="微软雅黑" pitchFamily="34" charset="-122"/>
                <a:ea typeface="微软雅黑" pitchFamily="34" charset="-122"/>
                <a:cs typeface="+mj-cs"/>
              </a:rPr>
              <a:t>网络舆情</a:t>
            </a:r>
          </a:p>
        </p:txBody>
      </p:sp>
    </p:spTree>
    <p:extLst>
      <p:ext uri="{BB962C8B-B14F-4D97-AF65-F5344CB8AC3E}">
        <p14:creationId xmlns:p14="http://schemas.microsoft.com/office/powerpoint/2010/main" xmlns="" val="271872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00"/>
                                        <p:tgtEl>
                                          <p:spTgt spid="17"/>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anim calcmode="lin" valueType="num">
                                      <p:cBhvr>
                                        <p:cTn id="11" dur="1000" fill="hold"/>
                                        <p:tgtEl>
                                          <p:spTgt spid="18"/>
                                        </p:tgtEl>
                                        <p:attrNameLst>
                                          <p:attrName>ppt_x</p:attrName>
                                        </p:attrNameLst>
                                      </p:cBhvr>
                                      <p:tavLst>
                                        <p:tav tm="0">
                                          <p:val>
                                            <p:strVal val="#ppt_x"/>
                                          </p:val>
                                        </p:tav>
                                        <p:tav tm="100000">
                                          <p:val>
                                            <p:strVal val="#ppt_x"/>
                                          </p:val>
                                        </p:tav>
                                      </p:tavLst>
                                    </p:anim>
                                    <p:anim calcmode="lin" valueType="num">
                                      <p:cBhvr>
                                        <p:cTn id="1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44"/>
          <p:cNvSpPr>
            <a:spLocks noEditPoints="1"/>
          </p:cNvSpPr>
          <p:nvPr/>
        </p:nvSpPr>
        <p:spPr bwMode="auto">
          <a:xfrm>
            <a:off x="4800413" y="2684264"/>
            <a:ext cx="75147" cy="71624"/>
          </a:xfrm>
          <a:custGeom>
            <a:avLst/>
            <a:gdLst>
              <a:gd name="T0" fmla="*/ 0 w 40"/>
              <a:gd name="T1" fmla="*/ 38 h 38"/>
              <a:gd name="T2" fmla="*/ 0 w 40"/>
              <a:gd name="T3" fmla="*/ 38 h 38"/>
              <a:gd name="T4" fmla="*/ 0 w 40"/>
              <a:gd name="T5" fmla="*/ 38 h 38"/>
              <a:gd name="T6" fmla="*/ 0 w 40"/>
              <a:gd name="T7" fmla="*/ 38 h 38"/>
              <a:gd name="T8" fmla="*/ 0 w 40"/>
              <a:gd name="T9" fmla="*/ 38 h 38"/>
              <a:gd name="T10" fmla="*/ 0 w 40"/>
              <a:gd name="T11" fmla="*/ 38 h 38"/>
              <a:gd name="T12" fmla="*/ 0 w 40"/>
              <a:gd name="T13" fmla="*/ 38 h 38"/>
              <a:gd name="T14" fmla="*/ 40 w 40"/>
              <a:gd name="T15" fmla="*/ 0 h 38"/>
              <a:gd name="T16" fmla="*/ 40 w 40"/>
              <a:gd name="T17" fmla="*/ 0 h 38"/>
              <a:gd name="T18" fmla="*/ 40 w 40"/>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38">
                <a:moveTo>
                  <a:pt x="0" y="38"/>
                </a:moveTo>
                <a:cubicBezTo>
                  <a:pt x="0" y="38"/>
                  <a:pt x="0" y="38"/>
                  <a:pt x="0" y="38"/>
                </a:cubicBezTo>
                <a:cubicBezTo>
                  <a:pt x="0" y="38"/>
                  <a:pt x="0" y="38"/>
                  <a:pt x="0" y="38"/>
                </a:cubicBezTo>
                <a:cubicBezTo>
                  <a:pt x="0" y="38"/>
                  <a:pt x="0" y="38"/>
                  <a:pt x="0" y="38"/>
                </a:cubicBezTo>
                <a:moveTo>
                  <a:pt x="0" y="38"/>
                </a:moveTo>
                <a:cubicBezTo>
                  <a:pt x="0" y="38"/>
                  <a:pt x="0" y="38"/>
                  <a:pt x="0" y="38"/>
                </a:cubicBezTo>
                <a:cubicBezTo>
                  <a:pt x="0" y="38"/>
                  <a:pt x="0" y="38"/>
                  <a:pt x="0" y="38"/>
                </a:cubicBezTo>
                <a:moveTo>
                  <a:pt x="40" y="0"/>
                </a:moveTo>
                <a:cubicBezTo>
                  <a:pt x="40" y="0"/>
                  <a:pt x="40" y="0"/>
                  <a:pt x="40" y="0"/>
                </a:cubicBezTo>
                <a:cubicBezTo>
                  <a:pt x="40" y="0"/>
                  <a:pt x="40" y="0"/>
                  <a:pt x="40" y="0"/>
                </a:cubicBezTo>
              </a:path>
            </a:pathLst>
          </a:cu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24" name="Freeform 49"/>
          <p:cNvSpPr>
            <a:spLocks/>
          </p:cNvSpPr>
          <p:nvPr/>
        </p:nvSpPr>
        <p:spPr bwMode="auto">
          <a:xfrm>
            <a:off x="3539535" y="2030098"/>
            <a:ext cx="375735" cy="327594"/>
          </a:xfrm>
          <a:custGeom>
            <a:avLst/>
            <a:gdLst>
              <a:gd name="T0" fmla="*/ 147 w 199"/>
              <a:gd name="T1" fmla="*/ 0 h 174"/>
              <a:gd name="T2" fmla="*/ 72 w 199"/>
              <a:gd name="T3" fmla="*/ 80 h 174"/>
              <a:gd name="T4" fmla="*/ 36 w 199"/>
              <a:gd name="T5" fmla="*/ 43 h 174"/>
              <a:gd name="T6" fmla="*/ 16 w 199"/>
              <a:gd name="T7" fmla="*/ 64 h 174"/>
              <a:gd name="T8" fmla="*/ 30 w 199"/>
              <a:gd name="T9" fmla="*/ 79 h 174"/>
              <a:gd name="T10" fmla="*/ 25 w 199"/>
              <a:gd name="T11" fmla="*/ 84 h 174"/>
              <a:gd name="T12" fmla="*/ 47 w 199"/>
              <a:gd name="T13" fmla="*/ 107 h 174"/>
              <a:gd name="T14" fmla="*/ 43 w 199"/>
              <a:gd name="T15" fmla="*/ 110 h 174"/>
              <a:gd name="T16" fmla="*/ 0 w 199"/>
              <a:gd name="T17" fmla="*/ 107 h 174"/>
              <a:gd name="T18" fmla="*/ 67 w 199"/>
              <a:gd name="T19" fmla="*/ 174 h 174"/>
              <a:gd name="T20" fmla="*/ 159 w 199"/>
              <a:gd name="T21" fmla="*/ 174 h 174"/>
              <a:gd name="T22" fmla="*/ 199 w 199"/>
              <a:gd name="T23" fmla="*/ 134 h 174"/>
              <a:gd name="T24" fmla="*/ 199 w 199"/>
              <a:gd name="T25" fmla="*/ 51 h 174"/>
              <a:gd name="T26" fmla="*/ 147 w 199"/>
              <a:gd name="T2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174">
                <a:moveTo>
                  <a:pt x="147" y="0"/>
                </a:moveTo>
                <a:cubicBezTo>
                  <a:pt x="72" y="80"/>
                  <a:pt x="72" y="80"/>
                  <a:pt x="72" y="80"/>
                </a:cubicBezTo>
                <a:cubicBezTo>
                  <a:pt x="36" y="43"/>
                  <a:pt x="36" y="43"/>
                  <a:pt x="36" y="43"/>
                </a:cubicBezTo>
                <a:cubicBezTo>
                  <a:pt x="16" y="64"/>
                  <a:pt x="16" y="64"/>
                  <a:pt x="16" y="64"/>
                </a:cubicBezTo>
                <a:cubicBezTo>
                  <a:pt x="30" y="79"/>
                  <a:pt x="30" y="79"/>
                  <a:pt x="30" y="79"/>
                </a:cubicBezTo>
                <a:cubicBezTo>
                  <a:pt x="25" y="84"/>
                  <a:pt x="25" y="84"/>
                  <a:pt x="25" y="84"/>
                </a:cubicBezTo>
                <a:cubicBezTo>
                  <a:pt x="47" y="107"/>
                  <a:pt x="47" y="107"/>
                  <a:pt x="47" y="107"/>
                </a:cubicBezTo>
                <a:cubicBezTo>
                  <a:pt x="43" y="110"/>
                  <a:pt x="43" y="110"/>
                  <a:pt x="43" y="110"/>
                </a:cubicBezTo>
                <a:cubicBezTo>
                  <a:pt x="0" y="107"/>
                  <a:pt x="0" y="107"/>
                  <a:pt x="0" y="107"/>
                </a:cubicBezTo>
                <a:cubicBezTo>
                  <a:pt x="67" y="174"/>
                  <a:pt x="67" y="174"/>
                  <a:pt x="67" y="174"/>
                </a:cubicBezTo>
                <a:cubicBezTo>
                  <a:pt x="159" y="174"/>
                  <a:pt x="159" y="174"/>
                  <a:pt x="159" y="174"/>
                </a:cubicBezTo>
                <a:cubicBezTo>
                  <a:pt x="181" y="174"/>
                  <a:pt x="199" y="156"/>
                  <a:pt x="199" y="134"/>
                </a:cubicBezTo>
                <a:cubicBezTo>
                  <a:pt x="199" y="51"/>
                  <a:pt x="199" y="51"/>
                  <a:pt x="199" y="51"/>
                </a:cubicBezTo>
                <a:cubicBezTo>
                  <a:pt x="147" y="0"/>
                  <a:pt x="147" y="0"/>
                  <a:pt x="147" y="0"/>
                </a:cubicBezTo>
              </a:path>
            </a:pathLst>
          </a:custGeom>
          <a:solidFill>
            <a:srgbClr val="17A4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25" name="Freeform 50"/>
          <p:cNvSpPr>
            <a:spLocks/>
          </p:cNvSpPr>
          <p:nvPr/>
        </p:nvSpPr>
        <p:spPr bwMode="auto">
          <a:xfrm>
            <a:off x="3539535" y="2024227"/>
            <a:ext cx="286498" cy="233660"/>
          </a:xfrm>
          <a:custGeom>
            <a:avLst/>
            <a:gdLst>
              <a:gd name="T0" fmla="*/ 152 w 152"/>
              <a:gd name="T1" fmla="*/ 15 h 124"/>
              <a:gd name="T2" fmla="*/ 134 w 152"/>
              <a:gd name="T3" fmla="*/ 20 h 124"/>
              <a:gd name="T4" fmla="*/ 147 w 152"/>
              <a:gd name="T5" fmla="*/ 3 h 124"/>
              <a:gd name="T6" fmla="*/ 128 w 152"/>
              <a:gd name="T7" fmla="*/ 10 h 124"/>
              <a:gd name="T8" fmla="*/ 105 w 152"/>
              <a:gd name="T9" fmla="*/ 0 h 124"/>
              <a:gd name="T10" fmla="*/ 74 w 152"/>
              <a:gd name="T11" fmla="*/ 31 h 124"/>
              <a:gd name="T12" fmla="*/ 75 w 152"/>
              <a:gd name="T13" fmla="*/ 39 h 124"/>
              <a:gd name="T14" fmla="*/ 10 w 152"/>
              <a:gd name="T15" fmla="*/ 6 h 124"/>
              <a:gd name="T16" fmla="*/ 6 w 152"/>
              <a:gd name="T17" fmla="*/ 22 h 124"/>
              <a:gd name="T18" fmla="*/ 20 w 152"/>
              <a:gd name="T19" fmla="*/ 48 h 124"/>
              <a:gd name="T20" fmla="*/ 6 w 152"/>
              <a:gd name="T21" fmla="*/ 44 h 124"/>
              <a:gd name="T22" fmla="*/ 6 w 152"/>
              <a:gd name="T23" fmla="*/ 44 h 124"/>
              <a:gd name="T24" fmla="*/ 31 w 152"/>
              <a:gd name="T25" fmla="*/ 75 h 124"/>
              <a:gd name="T26" fmla="*/ 23 w 152"/>
              <a:gd name="T27" fmla="*/ 76 h 124"/>
              <a:gd name="T28" fmla="*/ 17 w 152"/>
              <a:gd name="T29" fmla="*/ 75 h 124"/>
              <a:gd name="T30" fmla="*/ 46 w 152"/>
              <a:gd name="T31" fmla="*/ 97 h 124"/>
              <a:gd name="T32" fmla="*/ 7 w 152"/>
              <a:gd name="T33" fmla="*/ 110 h 124"/>
              <a:gd name="T34" fmla="*/ 0 w 152"/>
              <a:gd name="T35" fmla="*/ 110 h 124"/>
              <a:gd name="T36" fmla="*/ 48 w 152"/>
              <a:gd name="T37" fmla="*/ 124 h 124"/>
              <a:gd name="T38" fmla="*/ 136 w 152"/>
              <a:gd name="T39" fmla="*/ 35 h 124"/>
              <a:gd name="T40" fmla="*/ 136 w 152"/>
              <a:gd name="T41" fmla="*/ 31 h 124"/>
              <a:gd name="T42" fmla="*/ 152 w 152"/>
              <a:gd name="T43"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24">
                <a:moveTo>
                  <a:pt x="152" y="15"/>
                </a:moveTo>
                <a:cubicBezTo>
                  <a:pt x="146" y="17"/>
                  <a:pt x="140" y="19"/>
                  <a:pt x="134" y="20"/>
                </a:cubicBezTo>
                <a:cubicBezTo>
                  <a:pt x="140" y="16"/>
                  <a:pt x="145" y="10"/>
                  <a:pt x="147" y="3"/>
                </a:cubicBezTo>
                <a:cubicBezTo>
                  <a:pt x="141" y="6"/>
                  <a:pt x="135" y="9"/>
                  <a:pt x="128" y="10"/>
                </a:cubicBezTo>
                <a:cubicBezTo>
                  <a:pt x="122" y="4"/>
                  <a:pt x="114" y="0"/>
                  <a:pt x="105" y="0"/>
                </a:cubicBezTo>
                <a:cubicBezTo>
                  <a:pt x="88" y="0"/>
                  <a:pt x="74" y="14"/>
                  <a:pt x="74" y="31"/>
                </a:cubicBezTo>
                <a:cubicBezTo>
                  <a:pt x="74" y="34"/>
                  <a:pt x="74" y="36"/>
                  <a:pt x="75" y="39"/>
                </a:cubicBezTo>
                <a:cubicBezTo>
                  <a:pt x="49" y="37"/>
                  <a:pt x="26" y="25"/>
                  <a:pt x="10" y="6"/>
                </a:cubicBezTo>
                <a:cubicBezTo>
                  <a:pt x="8" y="11"/>
                  <a:pt x="6" y="16"/>
                  <a:pt x="6" y="22"/>
                </a:cubicBezTo>
                <a:cubicBezTo>
                  <a:pt x="6" y="32"/>
                  <a:pt x="12" y="42"/>
                  <a:pt x="20" y="48"/>
                </a:cubicBezTo>
                <a:cubicBezTo>
                  <a:pt x="15" y="47"/>
                  <a:pt x="10" y="46"/>
                  <a:pt x="6" y="44"/>
                </a:cubicBezTo>
                <a:cubicBezTo>
                  <a:pt x="6" y="44"/>
                  <a:pt x="6" y="44"/>
                  <a:pt x="6" y="44"/>
                </a:cubicBezTo>
                <a:cubicBezTo>
                  <a:pt x="6" y="59"/>
                  <a:pt x="17" y="72"/>
                  <a:pt x="31" y="75"/>
                </a:cubicBezTo>
                <a:cubicBezTo>
                  <a:pt x="28" y="75"/>
                  <a:pt x="26" y="76"/>
                  <a:pt x="23" y="76"/>
                </a:cubicBezTo>
                <a:cubicBezTo>
                  <a:pt x="21" y="76"/>
                  <a:pt x="19" y="76"/>
                  <a:pt x="17" y="75"/>
                </a:cubicBezTo>
                <a:cubicBezTo>
                  <a:pt x="21" y="88"/>
                  <a:pt x="32" y="97"/>
                  <a:pt x="46" y="97"/>
                </a:cubicBezTo>
                <a:cubicBezTo>
                  <a:pt x="35" y="105"/>
                  <a:pt x="22" y="110"/>
                  <a:pt x="7" y="110"/>
                </a:cubicBezTo>
                <a:cubicBezTo>
                  <a:pt x="5" y="110"/>
                  <a:pt x="2" y="110"/>
                  <a:pt x="0" y="110"/>
                </a:cubicBezTo>
                <a:cubicBezTo>
                  <a:pt x="14" y="118"/>
                  <a:pt x="30" y="124"/>
                  <a:pt x="48" y="124"/>
                </a:cubicBezTo>
                <a:cubicBezTo>
                  <a:pt x="105" y="124"/>
                  <a:pt x="136" y="76"/>
                  <a:pt x="136" y="35"/>
                </a:cubicBezTo>
                <a:cubicBezTo>
                  <a:pt x="136" y="34"/>
                  <a:pt x="136" y="32"/>
                  <a:pt x="136" y="31"/>
                </a:cubicBezTo>
                <a:cubicBezTo>
                  <a:pt x="142" y="27"/>
                  <a:pt x="147" y="21"/>
                  <a:pt x="152" y="15"/>
                </a:cubicBezTo>
                <a:close/>
              </a:path>
            </a:pathLst>
          </a:custGeom>
          <a:solidFill>
            <a:srgbClr val="F5F7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27" name="Freeform 52"/>
          <p:cNvSpPr>
            <a:spLocks noEditPoints="1"/>
          </p:cNvSpPr>
          <p:nvPr/>
        </p:nvSpPr>
        <p:spPr bwMode="auto">
          <a:xfrm>
            <a:off x="2775422" y="2328196"/>
            <a:ext cx="4697" cy="0"/>
          </a:xfrm>
          <a:custGeom>
            <a:avLst/>
            <a:gdLst>
              <a:gd name="T0" fmla="*/ 1 w 2"/>
              <a:gd name="T1" fmla="*/ 0 w 2"/>
              <a:gd name="T2" fmla="*/ 1 w 2"/>
              <a:gd name="T3" fmla="*/ 1 w 2"/>
              <a:gd name="T4" fmla="*/ 1 w 2"/>
              <a:gd name="T5" fmla="*/ 1 w 2"/>
              <a:gd name="T6" fmla="*/ 1 w 2"/>
              <a:gd name="T7" fmla="*/ 1 w 2"/>
              <a:gd name="T8" fmla="*/ 1 w 2"/>
              <a:gd name="T9" fmla="*/ 2 w 2"/>
              <a:gd name="T10" fmla="*/ 2 w 2"/>
              <a:gd name="T11" fmla="*/ 2 w 2"/>
              <a:gd name="T12" fmla="*/ 2 w 2"/>
              <a:gd name="T13" fmla="*/ 2 w 2"/>
              <a:gd name="T14"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Lst>
            <a:rect l="0" t="0" r="r" b="b"/>
            <a:pathLst>
              <a:path w="2">
                <a:moveTo>
                  <a:pt x="1" y="0"/>
                </a:moveTo>
                <a:cubicBezTo>
                  <a:pt x="0" y="0"/>
                  <a:pt x="0" y="0"/>
                  <a:pt x="0" y="0"/>
                </a:cubicBezTo>
                <a:cubicBezTo>
                  <a:pt x="0" y="0"/>
                  <a:pt x="0"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44" name="Freeform 43"/>
          <p:cNvSpPr>
            <a:spLocks/>
          </p:cNvSpPr>
          <p:nvPr/>
        </p:nvSpPr>
        <p:spPr bwMode="auto">
          <a:xfrm>
            <a:off x="4545376" y="2425703"/>
            <a:ext cx="482585" cy="482585"/>
          </a:xfrm>
          <a:custGeom>
            <a:avLst/>
            <a:gdLst>
              <a:gd name="T0" fmla="*/ 256 w 256"/>
              <a:gd name="T1" fmla="*/ 216 h 256"/>
              <a:gd name="T2" fmla="*/ 216 w 256"/>
              <a:gd name="T3" fmla="*/ 256 h 256"/>
              <a:gd name="T4" fmla="*/ 40 w 256"/>
              <a:gd name="T5" fmla="*/ 256 h 256"/>
              <a:gd name="T6" fmla="*/ 0 w 256"/>
              <a:gd name="T7" fmla="*/ 216 h 256"/>
              <a:gd name="T8" fmla="*/ 0 w 256"/>
              <a:gd name="T9" fmla="*/ 40 h 256"/>
              <a:gd name="T10" fmla="*/ 40 w 256"/>
              <a:gd name="T11" fmla="*/ 0 h 256"/>
              <a:gd name="T12" fmla="*/ 216 w 256"/>
              <a:gd name="T13" fmla="*/ 0 h 256"/>
              <a:gd name="T14" fmla="*/ 256 w 256"/>
              <a:gd name="T15" fmla="*/ 40 h 256"/>
              <a:gd name="T16" fmla="*/ 256 w 256"/>
              <a:gd name="T17" fmla="*/ 2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216"/>
                </a:moveTo>
                <a:cubicBezTo>
                  <a:pt x="256" y="238"/>
                  <a:pt x="238" y="256"/>
                  <a:pt x="216" y="256"/>
                </a:cubicBezTo>
                <a:cubicBezTo>
                  <a:pt x="40" y="256"/>
                  <a:pt x="40" y="256"/>
                  <a:pt x="40" y="256"/>
                </a:cubicBezTo>
                <a:cubicBezTo>
                  <a:pt x="18" y="256"/>
                  <a:pt x="0" y="238"/>
                  <a:pt x="0" y="216"/>
                </a:cubicBezTo>
                <a:cubicBezTo>
                  <a:pt x="0" y="40"/>
                  <a:pt x="0" y="40"/>
                  <a:pt x="0" y="40"/>
                </a:cubicBezTo>
                <a:cubicBezTo>
                  <a:pt x="0" y="18"/>
                  <a:pt x="18" y="0"/>
                  <a:pt x="40" y="0"/>
                </a:cubicBezTo>
                <a:cubicBezTo>
                  <a:pt x="216" y="0"/>
                  <a:pt x="216" y="0"/>
                  <a:pt x="216" y="0"/>
                </a:cubicBezTo>
                <a:cubicBezTo>
                  <a:pt x="238" y="0"/>
                  <a:pt x="256" y="18"/>
                  <a:pt x="256" y="40"/>
                </a:cubicBezTo>
                <a:cubicBezTo>
                  <a:pt x="256" y="216"/>
                  <a:pt x="256" y="216"/>
                  <a:pt x="256" y="216"/>
                </a:cubicBezTo>
              </a:path>
            </a:pathLst>
          </a:custGeom>
          <a:solidFill>
            <a:srgbClr val="DA48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45" name="Freeform 44"/>
          <p:cNvSpPr>
            <a:spLocks noEditPoints="1"/>
          </p:cNvSpPr>
          <p:nvPr/>
        </p:nvSpPr>
        <p:spPr bwMode="auto">
          <a:xfrm>
            <a:off x="4952813" y="2836664"/>
            <a:ext cx="75147" cy="71624"/>
          </a:xfrm>
          <a:custGeom>
            <a:avLst/>
            <a:gdLst>
              <a:gd name="T0" fmla="*/ 0 w 40"/>
              <a:gd name="T1" fmla="*/ 38 h 38"/>
              <a:gd name="T2" fmla="*/ 0 w 40"/>
              <a:gd name="T3" fmla="*/ 38 h 38"/>
              <a:gd name="T4" fmla="*/ 0 w 40"/>
              <a:gd name="T5" fmla="*/ 38 h 38"/>
              <a:gd name="T6" fmla="*/ 0 w 40"/>
              <a:gd name="T7" fmla="*/ 38 h 38"/>
              <a:gd name="T8" fmla="*/ 0 w 40"/>
              <a:gd name="T9" fmla="*/ 38 h 38"/>
              <a:gd name="T10" fmla="*/ 0 w 40"/>
              <a:gd name="T11" fmla="*/ 38 h 38"/>
              <a:gd name="T12" fmla="*/ 0 w 40"/>
              <a:gd name="T13" fmla="*/ 38 h 38"/>
              <a:gd name="T14" fmla="*/ 40 w 40"/>
              <a:gd name="T15" fmla="*/ 0 h 38"/>
              <a:gd name="T16" fmla="*/ 40 w 40"/>
              <a:gd name="T17" fmla="*/ 0 h 38"/>
              <a:gd name="T18" fmla="*/ 40 w 40"/>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0" h="38">
                <a:moveTo>
                  <a:pt x="0" y="38"/>
                </a:moveTo>
                <a:cubicBezTo>
                  <a:pt x="0" y="38"/>
                  <a:pt x="0" y="38"/>
                  <a:pt x="0" y="38"/>
                </a:cubicBezTo>
                <a:cubicBezTo>
                  <a:pt x="0" y="38"/>
                  <a:pt x="0" y="38"/>
                  <a:pt x="0" y="38"/>
                </a:cubicBezTo>
                <a:cubicBezTo>
                  <a:pt x="0" y="38"/>
                  <a:pt x="0" y="38"/>
                  <a:pt x="0" y="38"/>
                </a:cubicBezTo>
                <a:moveTo>
                  <a:pt x="0" y="38"/>
                </a:moveTo>
                <a:cubicBezTo>
                  <a:pt x="0" y="38"/>
                  <a:pt x="0" y="38"/>
                  <a:pt x="0" y="38"/>
                </a:cubicBezTo>
                <a:cubicBezTo>
                  <a:pt x="0" y="38"/>
                  <a:pt x="0" y="38"/>
                  <a:pt x="0" y="38"/>
                </a:cubicBezTo>
                <a:moveTo>
                  <a:pt x="40" y="0"/>
                </a:moveTo>
                <a:cubicBezTo>
                  <a:pt x="40" y="0"/>
                  <a:pt x="40" y="0"/>
                  <a:pt x="40" y="0"/>
                </a:cubicBezTo>
                <a:cubicBezTo>
                  <a:pt x="40" y="0"/>
                  <a:pt x="40" y="0"/>
                  <a:pt x="40" y="0"/>
                </a:cubicBezTo>
              </a:path>
            </a:pathLst>
          </a:cu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46" name="Freeform 45"/>
          <p:cNvSpPr>
            <a:spLocks/>
          </p:cNvSpPr>
          <p:nvPr/>
        </p:nvSpPr>
        <p:spPr bwMode="auto">
          <a:xfrm>
            <a:off x="4675709" y="2541946"/>
            <a:ext cx="352252" cy="366342"/>
          </a:xfrm>
          <a:custGeom>
            <a:avLst/>
            <a:gdLst>
              <a:gd name="T0" fmla="*/ 87 w 187"/>
              <a:gd name="T1" fmla="*/ 0 h 194"/>
              <a:gd name="T2" fmla="*/ 30 w 187"/>
              <a:gd name="T3" fmla="*/ 3 h 194"/>
              <a:gd name="T4" fmla="*/ 10 w 187"/>
              <a:gd name="T5" fmla="*/ 33 h 194"/>
              <a:gd name="T6" fmla="*/ 10 w 187"/>
              <a:gd name="T7" fmla="*/ 55 h 194"/>
              <a:gd name="T8" fmla="*/ 42 w 187"/>
              <a:gd name="T9" fmla="*/ 88 h 194"/>
              <a:gd name="T10" fmla="*/ 9 w 187"/>
              <a:gd name="T11" fmla="*/ 100 h 194"/>
              <a:gd name="T12" fmla="*/ 0 w 187"/>
              <a:gd name="T13" fmla="*/ 136 h 194"/>
              <a:gd name="T14" fmla="*/ 58 w 187"/>
              <a:gd name="T15" fmla="*/ 194 h 194"/>
              <a:gd name="T16" fmla="*/ 147 w 187"/>
              <a:gd name="T17" fmla="*/ 194 h 194"/>
              <a:gd name="T18" fmla="*/ 147 w 187"/>
              <a:gd name="T19" fmla="*/ 194 h 194"/>
              <a:gd name="T20" fmla="*/ 147 w 187"/>
              <a:gd name="T21" fmla="*/ 194 h 194"/>
              <a:gd name="T22" fmla="*/ 147 w 187"/>
              <a:gd name="T23" fmla="*/ 194 h 194"/>
              <a:gd name="T24" fmla="*/ 187 w 187"/>
              <a:gd name="T25" fmla="*/ 156 h 194"/>
              <a:gd name="T26" fmla="*/ 187 w 187"/>
              <a:gd name="T27" fmla="*/ 156 h 194"/>
              <a:gd name="T28" fmla="*/ 187 w 187"/>
              <a:gd name="T29" fmla="*/ 154 h 194"/>
              <a:gd name="T30" fmla="*/ 187 w 187"/>
              <a:gd name="T31" fmla="*/ 65 h 194"/>
              <a:gd name="T32" fmla="*/ 124 w 187"/>
              <a:gd name="T33" fmla="*/ 2 h 194"/>
              <a:gd name="T34" fmla="*/ 114 w 187"/>
              <a:gd name="T35" fmla="*/ 12 h 194"/>
              <a:gd name="T36" fmla="*/ 125 w 187"/>
              <a:gd name="T37" fmla="*/ 23 h 194"/>
              <a:gd name="T38" fmla="*/ 117 w 187"/>
              <a:gd name="T39" fmla="*/ 30 h 194"/>
              <a:gd name="T40" fmla="*/ 87 w 187"/>
              <a:gd name="T41"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7" h="194">
                <a:moveTo>
                  <a:pt x="87" y="0"/>
                </a:moveTo>
                <a:cubicBezTo>
                  <a:pt x="30" y="3"/>
                  <a:pt x="30" y="3"/>
                  <a:pt x="30" y="3"/>
                </a:cubicBezTo>
                <a:cubicBezTo>
                  <a:pt x="10" y="33"/>
                  <a:pt x="10" y="33"/>
                  <a:pt x="10" y="33"/>
                </a:cubicBezTo>
                <a:cubicBezTo>
                  <a:pt x="10" y="55"/>
                  <a:pt x="10" y="55"/>
                  <a:pt x="10" y="55"/>
                </a:cubicBezTo>
                <a:cubicBezTo>
                  <a:pt x="42" y="88"/>
                  <a:pt x="42" y="88"/>
                  <a:pt x="42" y="88"/>
                </a:cubicBezTo>
                <a:cubicBezTo>
                  <a:pt x="9" y="100"/>
                  <a:pt x="9" y="100"/>
                  <a:pt x="9" y="100"/>
                </a:cubicBezTo>
                <a:cubicBezTo>
                  <a:pt x="0" y="136"/>
                  <a:pt x="0" y="136"/>
                  <a:pt x="0" y="136"/>
                </a:cubicBezTo>
                <a:cubicBezTo>
                  <a:pt x="58" y="194"/>
                  <a:pt x="58" y="194"/>
                  <a:pt x="58" y="194"/>
                </a:cubicBezTo>
                <a:cubicBezTo>
                  <a:pt x="147" y="194"/>
                  <a:pt x="147" y="194"/>
                  <a:pt x="147" y="194"/>
                </a:cubicBezTo>
                <a:cubicBezTo>
                  <a:pt x="147" y="194"/>
                  <a:pt x="147" y="194"/>
                  <a:pt x="147" y="194"/>
                </a:cubicBezTo>
                <a:cubicBezTo>
                  <a:pt x="147" y="194"/>
                  <a:pt x="147" y="194"/>
                  <a:pt x="147" y="194"/>
                </a:cubicBezTo>
                <a:cubicBezTo>
                  <a:pt x="147" y="194"/>
                  <a:pt x="147" y="194"/>
                  <a:pt x="147" y="194"/>
                </a:cubicBezTo>
                <a:cubicBezTo>
                  <a:pt x="169" y="194"/>
                  <a:pt x="186" y="177"/>
                  <a:pt x="187" y="156"/>
                </a:cubicBezTo>
                <a:cubicBezTo>
                  <a:pt x="187" y="156"/>
                  <a:pt x="187" y="156"/>
                  <a:pt x="187" y="156"/>
                </a:cubicBezTo>
                <a:cubicBezTo>
                  <a:pt x="187" y="155"/>
                  <a:pt x="187" y="155"/>
                  <a:pt x="187" y="154"/>
                </a:cubicBezTo>
                <a:cubicBezTo>
                  <a:pt x="187" y="65"/>
                  <a:pt x="187" y="65"/>
                  <a:pt x="187" y="65"/>
                </a:cubicBezTo>
                <a:cubicBezTo>
                  <a:pt x="124" y="2"/>
                  <a:pt x="124" y="2"/>
                  <a:pt x="124" y="2"/>
                </a:cubicBezTo>
                <a:cubicBezTo>
                  <a:pt x="114" y="12"/>
                  <a:pt x="114" y="12"/>
                  <a:pt x="114" y="12"/>
                </a:cubicBezTo>
                <a:cubicBezTo>
                  <a:pt x="125" y="23"/>
                  <a:pt x="125" y="23"/>
                  <a:pt x="125" y="23"/>
                </a:cubicBezTo>
                <a:cubicBezTo>
                  <a:pt x="117" y="30"/>
                  <a:pt x="117" y="30"/>
                  <a:pt x="117" y="30"/>
                </a:cubicBezTo>
                <a:cubicBezTo>
                  <a:pt x="87" y="0"/>
                  <a:pt x="87" y="0"/>
                  <a:pt x="87" y="0"/>
                </a:cubicBezTo>
              </a:path>
            </a:pathLst>
          </a:custGeom>
          <a:solidFill>
            <a:srgbClr val="BA3D2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47" name="Freeform 46"/>
          <p:cNvSpPr>
            <a:spLocks/>
          </p:cNvSpPr>
          <p:nvPr/>
        </p:nvSpPr>
        <p:spPr bwMode="auto">
          <a:xfrm>
            <a:off x="4853009" y="2546643"/>
            <a:ext cx="93934" cy="93934"/>
          </a:xfrm>
          <a:custGeom>
            <a:avLst/>
            <a:gdLst>
              <a:gd name="T0" fmla="*/ 48 w 80"/>
              <a:gd name="T1" fmla="*/ 32 h 80"/>
              <a:gd name="T2" fmla="*/ 48 w 80"/>
              <a:gd name="T3" fmla="*/ 0 h 80"/>
              <a:gd name="T4" fmla="*/ 32 w 80"/>
              <a:gd name="T5" fmla="*/ 0 h 80"/>
              <a:gd name="T6" fmla="*/ 32 w 80"/>
              <a:gd name="T7" fmla="*/ 32 h 80"/>
              <a:gd name="T8" fmla="*/ 0 w 80"/>
              <a:gd name="T9" fmla="*/ 32 h 80"/>
              <a:gd name="T10" fmla="*/ 0 w 80"/>
              <a:gd name="T11" fmla="*/ 48 h 80"/>
              <a:gd name="T12" fmla="*/ 32 w 80"/>
              <a:gd name="T13" fmla="*/ 48 h 80"/>
              <a:gd name="T14" fmla="*/ 32 w 80"/>
              <a:gd name="T15" fmla="*/ 80 h 80"/>
              <a:gd name="T16" fmla="*/ 48 w 80"/>
              <a:gd name="T17" fmla="*/ 80 h 80"/>
              <a:gd name="T18" fmla="*/ 48 w 80"/>
              <a:gd name="T19" fmla="*/ 48 h 80"/>
              <a:gd name="T20" fmla="*/ 80 w 80"/>
              <a:gd name="T21" fmla="*/ 48 h 80"/>
              <a:gd name="T22" fmla="*/ 80 w 80"/>
              <a:gd name="T23" fmla="*/ 32 h 80"/>
              <a:gd name="T24" fmla="*/ 48 w 80"/>
              <a:gd name="T25"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80">
                <a:moveTo>
                  <a:pt x="48" y="32"/>
                </a:moveTo>
                <a:lnTo>
                  <a:pt x="48" y="0"/>
                </a:lnTo>
                <a:lnTo>
                  <a:pt x="32" y="0"/>
                </a:lnTo>
                <a:lnTo>
                  <a:pt x="32" y="32"/>
                </a:lnTo>
                <a:lnTo>
                  <a:pt x="0" y="32"/>
                </a:lnTo>
                <a:lnTo>
                  <a:pt x="0" y="48"/>
                </a:lnTo>
                <a:lnTo>
                  <a:pt x="32" y="48"/>
                </a:lnTo>
                <a:lnTo>
                  <a:pt x="32" y="80"/>
                </a:lnTo>
                <a:lnTo>
                  <a:pt x="48" y="80"/>
                </a:lnTo>
                <a:lnTo>
                  <a:pt x="48" y="48"/>
                </a:lnTo>
                <a:lnTo>
                  <a:pt x="80" y="48"/>
                </a:lnTo>
                <a:lnTo>
                  <a:pt x="80" y="32"/>
                </a:lnTo>
                <a:lnTo>
                  <a:pt x="48" y="32"/>
                </a:lnTo>
                <a:close/>
              </a:path>
            </a:pathLst>
          </a:custGeom>
          <a:solidFill>
            <a:srgbClr val="F5F7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48" name="Freeform 47"/>
          <p:cNvSpPr>
            <a:spLocks noEditPoints="1"/>
          </p:cNvSpPr>
          <p:nvPr/>
        </p:nvSpPr>
        <p:spPr bwMode="auto">
          <a:xfrm>
            <a:off x="4662793" y="2541946"/>
            <a:ext cx="177300" cy="279453"/>
          </a:xfrm>
          <a:custGeom>
            <a:avLst/>
            <a:gdLst>
              <a:gd name="T0" fmla="*/ 76 w 94"/>
              <a:gd name="T1" fmla="*/ 84 h 148"/>
              <a:gd name="T2" fmla="*/ 72 w 94"/>
              <a:gd name="T3" fmla="*/ 58 h 148"/>
              <a:gd name="T4" fmla="*/ 85 w 94"/>
              <a:gd name="T5" fmla="*/ 35 h 148"/>
              <a:gd name="T6" fmla="*/ 72 w 94"/>
              <a:gd name="T7" fmla="*/ 10 h 148"/>
              <a:gd name="T8" fmla="*/ 84 w 94"/>
              <a:gd name="T9" fmla="*/ 10 h 148"/>
              <a:gd name="T10" fmla="*/ 94 w 94"/>
              <a:gd name="T11" fmla="*/ 0 h 148"/>
              <a:gd name="T12" fmla="*/ 50 w 94"/>
              <a:gd name="T13" fmla="*/ 0 h 148"/>
              <a:gd name="T14" fmla="*/ 9 w 94"/>
              <a:gd name="T15" fmla="*/ 34 h 148"/>
              <a:gd name="T16" fmla="*/ 47 w 94"/>
              <a:gd name="T17" fmla="*/ 67 h 148"/>
              <a:gd name="T18" fmla="*/ 51 w 94"/>
              <a:gd name="T19" fmla="*/ 87 h 148"/>
              <a:gd name="T20" fmla="*/ 0 w 94"/>
              <a:gd name="T21" fmla="*/ 119 h 148"/>
              <a:gd name="T22" fmla="*/ 46 w 94"/>
              <a:gd name="T23" fmla="*/ 148 h 148"/>
              <a:gd name="T24" fmla="*/ 94 w 94"/>
              <a:gd name="T25" fmla="*/ 115 h 148"/>
              <a:gd name="T26" fmla="*/ 76 w 94"/>
              <a:gd name="T27" fmla="*/ 84 h 148"/>
              <a:gd name="T28" fmla="*/ 26 w 94"/>
              <a:gd name="T29" fmla="*/ 34 h 148"/>
              <a:gd name="T30" fmla="*/ 43 w 94"/>
              <a:gd name="T31" fmla="*/ 7 h 148"/>
              <a:gd name="T32" fmla="*/ 67 w 94"/>
              <a:gd name="T33" fmla="*/ 35 h 148"/>
              <a:gd name="T34" fmla="*/ 51 w 94"/>
              <a:gd name="T35" fmla="*/ 60 h 148"/>
              <a:gd name="T36" fmla="*/ 26 w 94"/>
              <a:gd name="T37" fmla="*/ 34 h 148"/>
              <a:gd name="T38" fmla="*/ 46 w 94"/>
              <a:gd name="T39" fmla="*/ 140 h 148"/>
              <a:gd name="T40" fmla="*/ 16 w 94"/>
              <a:gd name="T41" fmla="*/ 116 h 148"/>
              <a:gd name="T42" fmla="*/ 48 w 94"/>
              <a:gd name="T43" fmla="*/ 92 h 148"/>
              <a:gd name="T44" fmla="*/ 79 w 94"/>
              <a:gd name="T45" fmla="*/ 117 h 148"/>
              <a:gd name="T46" fmla="*/ 46 w 94"/>
              <a:gd name="T47" fmla="*/ 14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4" h="148">
                <a:moveTo>
                  <a:pt x="76" y="84"/>
                </a:moveTo>
                <a:cubicBezTo>
                  <a:pt x="62" y="74"/>
                  <a:pt x="58" y="68"/>
                  <a:pt x="72" y="58"/>
                </a:cubicBezTo>
                <a:cubicBezTo>
                  <a:pt x="79" y="52"/>
                  <a:pt x="85" y="44"/>
                  <a:pt x="85" y="35"/>
                </a:cubicBezTo>
                <a:cubicBezTo>
                  <a:pt x="85" y="24"/>
                  <a:pt x="81" y="15"/>
                  <a:pt x="72" y="10"/>
                </a:cubicBezTo>
                <a:cubicBezTo>
                  <a:pt x="84" y="10"/>
                  <a:pt x="84" y="10"/>
                  <a:pt x="84" y="10"/>
                </a:cubicBezTo>
                <a:cubicBezTo>
                  <a:pt x="94" y="0"/>
                  <a:pt x="94" y="0"/>
                  <a:pt x="94" y="0"/>
                </a:cubicBezTo>
                <a:cubicBezTo>
                  <a:pt x="94" y="0"/>
                  <a:pt x="57" y="0"/>
                  <a:pt x="50" y="0"/>
                </a:cubicBezTo>
                <a:cubicBezTo>
                  <a:pt x="23" y="0"/>
                  <a:pt x="9" y="16"/>
                  <a:pt x="9" y="34"/>
                </a:cubicBezTo>
                <a:cubicBezTo>
                  <a:pt x="9" y="52"/>
                  <a:pt x="22" y="67"/>
                  <a:pt x="47" y="67"/>
                </a:cubicBezTo>
                <a:cubicBezTo>
                  <a:pt x="43" y="74"/>
                  <a:pt x="44" y="82"/>
                  <a:pt x="51" y="87"/>
                </a:cubicBezTo>
                <a:cubicBezTo>
                  <a:pt x="9" y="87"/>
                  <a:pt x="0" y="105"/>
                  <a:pt x="0" y="119"/>
                </a:cubicBezTo>
                <a:cubicBezTo>
                  <a:pt x="0" y="137"/>
                  <a:pt x="21" y="148"/>
                  <a:pt x="46" y="148"/>
                </a:cubicBezTo>
                <a:cubicBezTo>
                  <a:pt x="81" y="148"/>
                  <a:pt x="94" y="130"/>
                  <a:pt x="94" y="115"/>
                </a:cubicBezTo>
                <a:cubicBezTo>
                  <a:pt x="94" y="103"/>
                  <a:pt x="90" y="95"/>
                  <a:pt x="76" y="84"/>
                </a:cubicBezTo>
                <a:close/>
                <a:moveTo>
                  <a:pt x="26" y="34"/>
                </a:moveTo>
                <a:cubicBezTo>
                  <a:pt x="24" y="18"/>
                  <a:pt x="32" y="7"/>
                  <a:pt x="43" y="7"/>
                </a:cubicBezTo>
                <a:cubicBezTo>
                  <a:pt x="55" y="7"/>
                  <a:pt x="65" y="20"/>
                  <a:pt x="67" y="35"/>
                </a:cubicBezTo>
                <a:cubicBezTo>
                  <a:pt x="69" y="51"/>
                  <a:pt x="63" y="61"/>
                  <a:pt x="51" y="60"/>
                </a:cubicBezTo>
                <a:cubicBezTo>
                  <a:pt x="39" y="60"/>
                  <a:pt x="28" y="49"/>
                  <a:pt x="26" y="34"/>
                </a:cubicBezTo>
                <a:close/>
                <a:moveTo>
                  <a:pt x="46" y="140"/>
                </a:moveTo>
                <a:cubicBezTo>
                  <a:pt x="29" y="140"/>
                  <a:pt x="16" y="129"/>
                  <a:pt x="16" y="116"/>
                </a:cubicBezTo>
                <a:cubicBezTo>
                  <a:pt x="16" y="103"/>
                  <a:pt x="31" y="92"/>
                  <a:pt x="48" y="92"/>
                </a:cubicBezTo>
                <a:cubicBezTo>
                  <a:pt x="68" y="92"/>
                  <a:pt x="79" y="104"/>
                  <a:pt x="79" y="117"/>
                </a:cubicBezTo>
                <a:cubicBezTo>
                  <a:pt x="79" y="130"/>
                  <a:pt x="69" y="140"/>
                  <a:pt x="46" y="140"/>
                </a:cubicBezTo>
                <a:close/>
              </a:path>
            </a:pathLst>
          </a:custGeom>
          <a:solidFill>
            <a:srgbClr val="F5F7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49" name="Freeform 48"/>
          <p:cNvSpPr>
            <a:spLocks/>
          </p:cNvSpPr>
          <p:nvPr/>
        </p:nvSpPr>
        <p:spPr bwMode="auto">
          <a:xfrm>
            <a:off x="3585085" y="2027507"/>
            <a:ext cx="482585" cy="482585"/>
          </a:xfrm>
          <a:custGeom>
            <a:avLst/>
            <a:gdLst>
              <a:gd name="T0" fmla="*/ 256 w 256"/>
              <a:gd name="T1" fmla="*/ 216 h 256"/>
              <a:gd name="T2" fmla="*/ 216 w 256"/>
              <a:gd name="T3" fmla="*/ 256 h 256"/>
              <a:gd name="T4" fmla="*/ 40 w 256"/>
              <a:gd name="T5" fmla="*/ 256 h 256"/>
              <a:gd name="T6" fmla="*/ 0 w 256"/>
              <a:gd name="T7" fmla="*/ 216 h 256"/>
              <a:gd name="T8" fmla="*/ 0 w 256"/>
              <a:gd name="T9" fmla="*/ 40 h 256"/>
              <a:gd name="T10" fmla="*/ 40 w 256"/>
              <a:gd name="T11" fmla="*/ 0 h 256"/>
              <a:gd name="T12" fmla="*/ 216 w 256"/>
              <a:gd name="T13" fmla="*/ 0 h 256"/>
              <a:gd name="T14" fmla="*/ 256 w 256"/>
              <a:gd name="T15" fmla="*/ 40 h 256"/>
              <a:gd name="T16" fmla="*/ 256 w 256"/>
              <a:gd name="T17" fmla="*/ 2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216"/>
                </a:moveTo>
                <a:cubicBezTo>
                  <a:pt x="256" y="238"/>
                  <a:pt x="238" y="256"/>
                  <a:pt x="216" y="256"/>
                </a:cubicBezTo>
                <a:cubicBezTo>
                  <a:pt x="40" y="256"/>
                  <a:pt x="40" y="256"/>
                  <a:pt x="40" y="256"/>
                </a:cubicBezTo>
                <a:cubicBezTo>
                  <a:pt x="18" y="256"/>
                  <a:pt x="0" y="238"/>
                  <a:pt x="0" y="216"/>
                </a:cubicBezTo>
                <a:cubicBezTo>
                  <a:pt x="0" y="40"/>
                  <a:pt x="0" y="40"/>
                  <a:pt x="0" y="40"/>
                </a:cubicBezTo>
                <a:cubicBezTo>
                  <a:pt x="0" y="18"/>
                  <a:pt x="18" y="0"/>
                  <a:pt x="40" y="0"/>
                </a:cubicBezTo>
                <a:cubicBezTo>
                  <a:pt x="216" y="0"/>
                  <a:pt x="216" y="0"/>
                  <a:pt x="216" y="0"/>
                </a:cubicBezTo>
                <a:cubicBezTo>
                  <a:pt x="238" y="0"/>
                  <a:pt x="256" y="18"/>
                  <a:pt x="256" y="40"/>
                </a:cubicBezTo>
                <a:cubicBezTo>
                  <a:pt x="256" y="216"/>
                  <a:pt x="256" y="216"/>
                  <a:pt x="256" y="216"/>
                </a:cubicBezTo>
              </a:path>
            </a:pathLst>
          </a:custGeom>
          <a:solidFill>
            <a:srgbClr val="1AB7E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50" name="Freeform 49"/>
          <p:cNvSpPr>
            <a:spLocks/>
          </p:cNvSpPr>
          <p:nvPr/>
        </p:nvSpPr>
        <p:spPr bwMode="auto">
          <a:xfrm>
            <a:off x="3691935" y="2182498"/>
            <a:ext cx="375735" cy="327594"/>
          </a:xfrm>
          <a:custGeom>
            <a:avLst/>
            <a:gdLst>
              <a:gd name="T0" fmla="*/ 147 w 199"/>
              <a:gd name="T1" fmla="*/ 0 h 174"/>
              <a:gd name="T2" fmla="*/ 72 w 199"/>
              <a:gd name="T3" fmla="*/ 80 h 174"/>
              <a:gd name="T4" fmla="*/ 36 w 199"/>
              <a:gd name="T5" fmla="*/ 43 h 174"/>
              <a:gd name="T6" fmla="*/ 16 w 199"/>
              <a:gd name="T7" fmla="*/ 64 h 174"/>
              <a:gd name="T8" fmla="*/ 30 w 199"/>
              <a:gd name="T9" fmla="*/ 79 h 174"/>
              <a:gd name="T10" fmla="*/ 25 w 199"/>
              <a:gd name="T11" fmla="*/ 84 h 174"/>
              <a:gd name="T12" fmla="*/ 47 w 199"/>
              <a:gd name="T13" fmla="*/ 107 h 174"/>
              <a:gd name="T14" fmla="*/ 43 w 199"/>
              <a:gd name="T15" fmla="*/ 110 h 174"/>
              <a:gd name="T16" fmla="*/ 0 w 199"/>
              <a:gd name="T17" fmla="*/ 107 h 174"/>
              <a:gd name="T18" fmla="*/ 67 w 199"/>
              <a:gd name="T19" fmla="*/ 174 h 174"/>
              <a:gd name="T20" fmla="*/ 159 w 199"/>
              <a:gd name="T21" fmla="*/ 174 h 174"/>
              <a:gd name="T22" fmla="*/ 199 w 199"/>
              <a:gd name="T23" fmla="*/ 134 h 174"/>
              <a:gd name="T24" fmla="*/ 199 w 199"/>
              <a:gd name="T25" fmla="*/ 51 h 174"/>
              <a:gd name="T26" fmla="*/ 147 w 199"/>
              <a:gd name="T27" fmla="*/ 0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9" h="174">
                <a:moveTo>
                  <a:pt x="147" y="0"/>
                </a:moveTo>
                <a:cubicBezTo>
                  <a:pt x="72" y="80"/>
                  <a:pt x="72" y="80"/>
                  <a:pt x="72" y="80"/>
                </a:cubicBezTo>
                <a:cubicBezTo>
                  <a:pt x="36" y="43"/>
                  <a:pt x="36" y="43"/>
                  <a:pt x="36" y="43"/>
                </a:cubicBezTo>
                <a:cubicBezTo>
                  <a:pt x="16" y="64"/>
                  <a:pt x="16" y="64"/>
                  <a:pt x="16" y="64"/>
                </a:cubicBezTo>
                <a:cubicBezTo>
                  <a:pt x="30" y="79"/>
                  <a:pt x="30" y="79"/>
                  <a:pt x="30" y="79"/>
                </a:cubicBezTo>
                <a:cubicBezTo>
                  <a:pt x="25" y="84"/>
                  <a:pt x="25" y="84"/>
                  <a:pt x="25" y="84"/>
                </a:cubicBezTo>
                <a:cubicBezTo>
                  <a:pt x="47" y="107"/>
                  <a:pt x="47" y="107"/>
                  <a:pt x="47" y="107"/>
                </a:cubicBezTo>
                <a:cubicBezTo>
                  <a:pt x="43" y="110"/>
                  <a:pt x="43" y="110"/>
                  <a:pt x="43" y="110"/>
                </a:cubicBezTo>
                <a:cubicBezTo>
                  <a:pt x="0" y="107"/>
                  <a:pt x="0" y="107"/>
                  <a:pt x="0" y="107"/>
                </a:cubicBezTo>
                <a:cubicBezTo>
                  <a:pt x="67" y="174"/>
                  <a:pt x="67" y="174"/>
                  <a:pt x="67" y="174"/>
                </a:cubicBezTo>
                <a:cubicBezTo>
                  <a:pt x="159" y="174"/>
                  <a:pt x="159" y="174"/>
                  <a:pt x="159" y="174"/>
                </a:cubicBezTo>
                <a:cubicBezTo>
                  <a:pt x="181" y="174"/>
                  <a:pt x="199" y="156"/>
                  <a:pt x="199" y="134"/>
                </a:cubicBezTo>
                <a:cubicBezTo>
                  <a:pt x="199" y="51"/>
                  <a:pt x="199" y="51"/>
                  <a:pt x="199" y="51"/>
                </a:cubicBezTo>
                <a:cubicBezTo>
                  <a:pt x="147" y="0"/>
                  <a:pt x="147" y="0"/>
                  <a:pt x="147" y="0"/>
                </a:cubicBezTo>
              </a:path>
            </a:pathLst>
          </a:custGeom>
          <a:solidFill>
            <a:srgbClr val="17A4D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51" name="Freeform 50"/>
          <p:cNvSpPr>
            <a:spLocks/>
          </p:cNvSpPr>
          <p:nvPr/>
        </p:nvSpPr>
        <p:spPr bwMode="auto">
          <a:xfrm>
            <a:off x="3691935" y="2176627"/>
            <a:ext cx="286498" cy="233660"/>
          </a:xfrm>
          <a:custGeom>
            <a:avLst/>
            <a:gdLst>
              <a:gd name="T0" fmla="*/ 152 w 152"/>
              <a:gd name="T1" fmla="*/ 15 h 124"/>
              <a:gd name="T2" fmla="*/ 134 w 152"/>
              <a:gd name="T3" fmla="*/ 20 h 124"/>
              <a:gd name="T4" fmla="*/ 147 w 152"/>
              <a:gd name="T5" fmla="*/ 3 h 124"/>
              <a:gd name="T6" fmla="*/ 128 w 152"/>
              <a:gd name="T7" fmla="*/ 10 h 124"/>
              <a:gd name="T8" fmla="*/ 105 w 152"/>
              <a:gd name="T9" fmla="*/ 0 h 124"/>
              <a:gd name="T10" fmla="*/ 74 w 152"/>
              <a:gd name="T11" fmla="*/ 31 h 124"/>
              <a:gd name="T12" fmla="*/ 75 w 152"/>
              <a:gd name="T13" fmla="*/ 39 h 124"/>
              <a:gd name="T14" fmla="*/ 10 w 152"/>
              <a:gd name="T15" fmla="*/ 6 h 124"/>
              <a:gd name="T16" fmla="*/ 6 w 152"/>
              <a:gd name="T17" fmla="*/ 22 h 124"/>
              <a:gd name="T18" fmla="*/ 20 w 152"/>
              <a:gd name="T19" fmla="*/ 48 h 124"/>
              <a:gd name="T20" fmla="*/ 6 w 152"/>
              <a:gd name="T21" fmla="*/ 44 h 124"/>
              <a:gd name="T22" fmla="*/ 6 w 152"/>
              <a:gd name="T23" fmla="*/ 44 h 124"/>
              <a:gd name="T24" fmla="*/ 31 w 152"/>
              <a:gd name="T25" fmla="*/ 75 h 124"/>
              <a:gd name="T26" fmla="*/ 23 w 152"/>
              <a:gd name="T27" fmla="*/ 76 h 124"/>
              <a:gd name="T28" fmla="*/ 17 w 152"/>
              <a:gd name="T29" fmla="*/ 75 h 124"/>
              <a:gd name="T30" fmla="*/ 46 w 152"/>
              <a:gd name="T31" fmla="*/ 97 h 124"/>
              <a:gd name="T32" fmla="*/ 7 w 152"/>
              <a:gd name="T33" fmla="*/ 110 h 124"/>
              <a:gd name="T34" fmla="*/ 0 w 152"/>
              <a:gd name="T35" fmla="*/ 110 h 124"/>
              <a:gd name="T36" fmla="*/ 48 w 152"/>
              <a:gd name="T37" fmla="*/ 124 h 124"/>
              <a:gd name="T38" fmla="*/ 136 w 152"/>
              <a:gd name="T39" fmla="*/ 35 h 124"/>
              <a:gd name="T40" fmla="*/ 136 w 152"/>
              <a:gd name="T41" fmla="*/ 31 h 124"/>
              <a:gd name="T42" fmla="*/ 152 w 152"/>
              <a:gd name="T43" fmla="*/ 1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2" h="124">
                <a:moveTo>
                  <a:pt x="152" y="15"/>
                </a:moveTo>
                <a:cubicBezTo>
                  <a:pt x="146" y="17"/>
                  <a:pt x="140" y="19"/>
                  <a:pt x="134" y="20"/>
                </a:cubicBezTo>
                <a:cubicBezTo>
                  <a:pt x="140" y="16"/>
                  <a:pt x="145" y="10"/>
                  <a:pt x="147" y="3"/>
                </a:cubicBezTo>
                <a:cubicBezTo>
                  <a:pt x="141" y="6"/>
                  <a:pt x="135" y="9"/>
                  <a:pt x="128" y="10"/>
                </a:cubicBezTo>
                <a:cubicBezTo>
                  <a:pt x="122" y="4"/>
                  <a:pt x="114" y="0"/>
                  <a:pt x="105" y="0"/>
                </a:cubicBezTo>
                <a:cubicBezTo>
                  <a:pt x="88" y="0"/>
                  <a:pt x="74" y="14"/>
                  <a:pt x="74" y="31"/>
                </a:cubicBezTo>
                <a:cubicBezTo>
                  <a:pt x="74" y="34"/>
                  <a:pt x="74" y="36"/>
                  <a:pt x="75" y="39"/>
                </a:cubicBezTo>
                <a:cubicBezTo>
                  <a:pt x="49" y="37"/>
                  <a:pt x="26" y="25"/>
                  <a:pt x="10" y="6"/>
                </a:cubicBezTo>
                <a:cubicBezTo>
                  <a:pt x="8" y="11"/>
                  <a:pt x="6" y="16"/>
                  <a:pt x="6" y="22"/>
                </a:cubicBezTo>
                <a:cubicBezTo>
                  <a:pt x="6" y="32"/>
                  <a:pt x="12" y="42"/>
                  <a:pt x="20" y="48"/>
                </a:cubicBezTo>
                <a:cubicBezTo>
                  <a:pt x="15" y="47"/>
                  <a:pt x="10" y="46"/>
                  <a:pt x="6" y="44"/>
                </a:cubicBezTo>
                <a:cubicBezTo>
                  <a:pt x="6" y="44"/>
                  <a:pt x="6" y="44"/>
                  <a:pt x="6" y="44"/>
                </a:cubicBezTo>
                <a:cubicBezTo>
                  <a:pt x="6" y="59"/>
                  <a:pt x="17" y="72"/>
                  <a:pt x="31" y="75"/>
                </a:cubicBezTo>
                <a:cubicBezTo>
                  <a:pt x="28" y="75"/>
                  <a:pt x="26" y="76"/>
                  <a:pt x="23" y="76"/>
                </a:cubicBezTo>
                <a:cubicBezTo>
                  <a:pt x="21" y="76"/>
                  <a:pt x="19" y="76"/>
                  <a:pt x="17" y="75"/>
                </a:cubicBezTo>
                <a:cubicBezTo>
                  <a:pt x="21" y="88"/>
                  <a:pt x="32" y="97"/>
                  <a:pt x="46" y="97"/>
                </a:cubicBezTo>
                <a:cubicBezTo>
                  <a:pt x="35" y="105"/>
                  <a:pt x="22" y="110"/>
                  <a:pt x="7" y="110"/>
                </a:cubicBezTo>
                <a:cubicBezTo>
                  <a:pt x="5" y="110"/>
                  <a:pt x="2" y="110"/>
                  <a:pt x="0" y="110"/>
                </a:cubicBezTo>
                <a:cubicBezTo>
                  <a:pt x="14" y="118"/>
                  <a:pt x="30" y="124"/>
                  <a:pt x="48" y="124"/>
                </a:cubicBezTo>
                <a:cubicBezTo>
                  <a:pt x="105" y="124"/>
                  <a:pt x="136" y="76"/>
                  <a:pt x="136" y="35"/>
                </a:cubicBezTo>
                <a:cubicBezTo>
                  <a:pt x="136" y="34"/>
                  <a:pt x="136" y="32"/>
                  <a:pt x="136" y="31"/>
                </a:cubicBezTo>
                <a:cubicBezTo>
                  <a:pt x="142" y="27"/>
                  <a:pt x="147" y="21"/>
                  <a:pt x="152" y="15"/>
                </a:cubicBezTo>
                <a:close/>
              </a:path>
            </a:pathLst>
          </a:custGeom>
          <a:solidFill>
            <a:srgbClr val="F5F7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52" name="Freeform 51"/>
          <p:cNvSpPr>
            <a:spLocks/>
          </p:cNvSpPr>
          <p:nvPr/>
        </p:nvSpPr>
        <p:spPr bwMode="auto">
          <a:xfrm>
            <a:off x="2521559" y="1998011"/>
            <a:ext cx="482585" cy="482585"/>
          </a:xfrm>
          <a:custGeom>
            <a:avLst/>
            <a:gdLst>
              <a:gd name="T0" fmla="*/ 256 w 256"/>
              <a:gd name="T1" fmla="*/ 216 h 256"/>
              <a:gd name="T2" fmla="*/ 216 w 256"/>
              <a:gd name="T3" fmla="*/ 256 h 256"/>
              <a:gd name="T4" fmla="*/ 40 w 256"/>
              <a:gd name="T5" fmla="*/ 256 h 256"/>
              <a:gd name="T6" fmla="*/ 0 w 256"/>
              <a:gd name="T7" fmla="*/ 216 h 256"/>
              <a:gd name="T8" fmla="*/ 0 w 256"/>
              <a:gd name="T9" fmla="*/ 40 h 256"/>
              <a:gd name="T10" fmla="*/ 40 w 256"/>
              <a:gd name="T11" fmla="*/ 0 h 256"/>
              <a:gd name="T12" fmla="*/ 216 w 256"/>
              <a:gd name="T13" fmla="*/ 0 h 256"/>
              <a:gd name="T14" fmla="*/ 256 w 256"/>
              <a:gd name="T15" fmla="*/ 40 h 256"/>
              <a:gd name="T16" fmla="*/ 256 w 256"/>
              <a:gd name="T17" fmla="*/ 2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216"/>
                </a:moveTo>
                <a:cubicBezTo>
                  <a:pt x="256" y="238"/>
                  <a:pt x="238" y="256"/>
                  <a:pt x="216" y="256"/>
                </a:cubicBezTo>
                <a:cubicBezTo>
                  <a:pt x="40" y="256"/>
                  <a:pt x="40" y="256"/>
                  <a:pt x="40" y="256"/>
                </a:cubicBezTo>
                <a:cubicBezTo>
                  <a:pt x="18" y="256"/>
                  <a:pt x="0" y="238"/>
                  <a:pt x="0" y="216"/>
                </a:cubicBezTo>
                <a:cubicBezTo>
                  <a:pt x="0" y="40"/>
                  <a:pt x="0" y="40"/>
                  <a:pt x="0" y="40"/>
                </a:cubicBezTo>
                <a:cubicBezTo>
                  <a:pt x="0" y="18"/>
                  <a:pt x="18" y="0"/>
                  <a:pt x="40" y="0"/>
                </a:cubicBezTo>
                <a:cubicBezTo>
                  <a:pt x="216" y="0"/>
                  <a:pt x="216" y="0"/>
                  <a:pt x="216" y="0"/>
                </a:cubicBezTo>
                <a:cubicBezTo>
                  <a:pt x="238" y="0"/>
                  <a:pt x="256" y="18"/>
                  <a:pt x="256" y="40"/>
                </a:cubicBezTo>
                <a:cubicBezTo>
                  <a:pt x="256" y="216"/>
                  <a:pt x="256" y="216"/>
                  <a:pt x="256" y="216"/>
                </a:cubicBezTo>
              </a:path>
            </a:pathLst>
          </a:custGeom>
          <a:solidFill>
            <a:srgbClr val="3B579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53" name="Freeform 52"/>
          <p:cNvSpPr>
            <a:spLocks noEditPoints="1"/>
          </p:cNvSpPr>
          <p:nvPr/>
        </p:nvSpPr>
        <p:spPr bwMode="auto">
          <a:xfrm>
            <a:off x="2927822" y="2480596"/>
            <a:ext cx="4697" cy="0"/>
          </a:xfrm>
          <a:custGeom>
            <a:avLst/>
            <a:gdLst>
              <a:gd name="T0" fmla="*/ 1 w 2"/>
              <a:gd name="T1" fmla="*/ 0 w 2"/>
              <a:gd name="T2" fmla="*/ 1 w 2"/>
              <a:gd name="T3" fmla="*/ 1 w 2"/>
              <a:gd name="T4" fmla="*/ 1 w 2"/>
              <a:gd name="T5" fmla="*/ 1 w 2"/>
              <a:gd name="T6" fmla="*/ 1 w 2"/>
              <a:gd name="T7" fmla="*/ 1 w 2"/>
              <a:gd name="T8" fmla="*/ 1 w 2"/>
              <a:gd name="T9" fmla="*/ 2 w 2"/>
              <a:gd name="T10" fmla="*/ 2 w 2"/>
              <a:gd name="T11" fmla="*/ 2 w 2"/>
              <a:gd name="T12" fmla="*/ 2 w 2"/>
              <a:gd name="T13" fmla="*/ 2 w 2"/>
              <a:gd name="T14" fmla="*/ 2 w 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Lst>
            <a:rect l="0" t="0" r="r" b="b"/>
            <a:pathLst>
              <a:path w="2">
                <a:moveTo>
                  <a:pt x="1" y="0"/>
                </a:moveTo>
                <a:cubicBezTo>
                  <a:pt x="0" y="0"/>
                  <a:pt x="0" y="0"/>
                  <a:pt x="0" y="0"/>
                </a:cubicBezTo>
                <a:cubicBezTo>
                  <a:pt x="0" y="0"/>
                  <a:pt x="0"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D9D9D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54" name="Freeform 53"/>
          <p:cNvSpPr>
            <a:spLocks/>
          </p:cNvSpPr>
          <p:nvPr/>
        </p:nvSpPr>
        <p:spPr bwMode="auto">
          <a:xfrm>
            <a:off x="2694162" y="2107209"/>
            <a:ext cx="309981" cy="373387"/>
          </a:xfrm>
          <a:custGeom>
            <a:avLst/>
            <a:gdLst>
              <a:gd name="T0" fmla="*/ 73 w 164"/>
              <a:gd name="T1" fmla="*/ 0 h 198"/>
              <a:gd name="T2" fmla="*/ 0 w 164"/>
              <a:gd name="T3" fmla="*/ 86 h 198"/>
              <a:gd name="T4" fmla="*/ 41 w 164"/>
              <a:gd name="T5" fmla="*/ 127 h 198"/>
              <a:gd name="T6" fmla="*/ 17 w 164"/>
              <a:gd name="T7" fmla="*/ 151 h 198"/>
              <a:gd name="T8" fmla="*/ 63 w 164"/>
              <a:gd name="T9" fmla="*/ 198 h 198"/>
              <a:gd name="T10" fmla="*/ 124 w 164"/>
              <a:gd name="T11" fmla="*/ 198 h 198"/>
              <a:gd name="T12" fmla="*/ 124 w 164"/>
              <a:gd name="T13" fmla="*/ 198 h 198"/>
              <a:gd name="T14" fmla="*/ 125 w 164"/>
              <a:gd name="T15" fmla="*/ 198 h 198"/>
              <a:gd name="T16" fmla="*/ 125 w 164"/>
              <a:gd name="T17" fmla="*/ 198 h 198"/>
              <a:gd name="T18" fmla="*/ 125 w 164"/>
              <a:gd name="T19" fmla="*/ 198 h 198"/>
              <a:gd name="T20" fmla="*/ 125 w 164"/>
              <a:gd name="T21" fmla="*/ 198 h 198"/>
              <a:gd name="T22" fmla="*/ 125 w 164"/>
              <a:gd name="T23" fmla="*/ 198 h 198"/>
              <a:gd name="T24" fmla="*/ 126 w 164"/>
              <a:gd name="T25" fmla="*/ 198 h 198"/>
              <a:gd name="T26" fmla="*/ 126 w 164"/>
              <a:gd name="T27" fmla="*/ 198 h 198"/>
              <a:gd name="T28" fmla="*/ 126 w 164"/>
              <a:gd name="T29" fmla="*/ 198 h 198"/>
              <a:gd name="T30" fmla="*/ 126 w 164"/>
              <a:gd name="T31" fmla="*/ 198 h 198"/>
              <a:gd name="T32" fmla="*/ 164 w 164"/>
              <a:gd name="T33" fmla="*/ 158 h 198"/>
              <a:gd name="T34" fmla="*/ 164 w 164"/>
              <a:gd name="T35" fmla="*/ 91 h 198"/>
              <a:gd name="T36" fmla="*/ 73 w 164"/>
              <a:gd name="T37"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4" h="198">
                <a:moveTo>
                  <a:pt x="73" y="0"/>
                </a:moveTo>
                <a:cubicBezTo>
                  <a:pt x="0" y="86"/>
                  <a:pt x="0" y="86"/>
                  <a:pt x="0" y="86"/>
                </a:cubicBezTo>
                <a:cubicBezTo>
                  <a:pt x="41" y="127"/>
                  <a:pt x="41" y="127"/>
                  <a:pt x="41" y="127"/>
                </a:cubicBezTo>
                <a:cubicBezTo>
                  <a:pt x="17" y="151"/>
                  <a:pt x="17" y="151"/>
                  <a:pt x="17" y="151"/>
                </a:cubicBezTo>
                <a:cubicBezTo>
                  <a:pt x="63" y="198"/>
                  <a:pt x="63" y="198"/>
                  <a:pt x="63" y="198"/>
                </a:cubicBezTo>
                <a:cubicBezTo>
                  <a:pt x="124" y="198"/>
                  <a:pt x="124" y="198"/>
                  <a:pt x="124" y="198"/>
                </a:cubicBezTo>
                <a:cubicBezTo>
                  <a:pt x="124" y="198"/>
                  <a:pt x="124" y="198"/>
                  <a:pt x="124" y="198"/>
                </a:cubicBezTo>
                <a:cubicBezTo>
                  <a:pt x="124" y="198"/>
                  <a:pt x="124" y="198"/>
                  <a:pt x="125" y="198"/>
                </a:cubicBezTo>
                <a:cubicBezTo>
                  <a:pt x="125" y="198"/>
                  <a:pt x="125" y="198"/>
                  <a:pt x="125" y="198"/>
                </a:cubicBezTo>
                <a:cubicBezTo>
                  <a:pt x="125" y="198"/>
                  <a:pt x="125" y="198"/>
                  <a:pt x="125" y="198"/>
                </a:cubicBezTo>
                <a:cubicBezTo>
                  <a:pt x="125" y="198"/>
                  <a:pt x="125" y="198"/>
                  <a:pt x="125" y="198"/>
                </a:cubicBezTo>
                <a:cubicBezTo>
                  <a:pt x="125" y="198"/>
                  <a:pt x="125" y="198"/>
                  <a:pt x="125" y="198"/>
                </a:cubicBezTo>
                <a:cubicBezTo>
                  <a:pt x="125" y="198"/>
                  <a:pt x="126" y="198"/>
                  <a:pt x="126" y="198"/>
                </a:cubicBezTo>
                <a:cubicBezTo>
                  <a:pt x="126" y="198"/>
                  <a:pt x="126" y="198"/>
                  <a:pt x="126" y="198"/>
                </a:cubicBezTo>
                <a:cubicBezTo>
                  <a:pt x="126" y="198"/>
                  <a:pt x="126" y="198"/>
                  <a:pt x="126" y="198"/>
                </a:cubicBezTo>
                <a:cubicBezTo>
                  <a:pt x="126" y="198"/>
                  <a:pt x="126" y="198"/>
                  <a:pt x="126" y="198"/>
                </a:cubicBezTo>
                <a:cubicBezTo>
                  <a:pt x="147" y="197"/>
                  <a:pt x="164" y="179"/>
                  <a:pt x="164" y="158"/>
                </a:cubicBezTo>
                <a:cubicBezTo>
                  <a:pt x="164" y="91"/>
                  <a:pt x="164" y="91"/>
                  <a:pt x="164" y="91"/>
                </a:cubicBezTo>
                <a:cubicBezTo>
                  <a:pt x="73" y="0"/>
                  <a:pt x="73" y="0"/>
                  <a:pt x="73" y="0"/>
                </a:cubicBezTo>
              </a:path>
            </a:pathLst>
          </a:custGeom>
          <a:solidFill>
            <a:srgbClr val="324A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55" name="Freeform 54"/>
          <p:cNvSpPr>
            <a:spLocks/>
          </p:cNvSpPr>
          <p:nvPr/>
        </p:nvSpPr>
        <p:spPr bwMode="auto">
          <a:xfrm>
            <a:off x="2692988" y="2107209"/>
            <a:ext cx="139726" cy="285324"/>
          </a:xfrm>
          <a:custGeom>
            <a:avLst/>
            <a:gdLst>
              <a:gd name="T0" fmla="*/ 48 w 74"/>
              <a:gd name="T1" fmla="*/ 59 h 151"/>
              <a:gd name="T2" fmla="*/ 48 w 74"/>
              <a:gd name="T3" fmla="*/ 34 h 151"/>
              <a:gd name="T4" fmla="*/ 48 w 74"/>
              <a:gd name="T5" fmla="*/ 34 h 151"/>
              <a:gd name="T6" fmla="*/ 48 w 74"/>
              <a:gd name="T7" fmla="*/ 33 h 151"/>
              <a:gd name="T8" fmla="*/ 54 w 74"/>
              <a:gd name="T9" fmla="*/ 27 h 151"/>
              <a:gd name="T10" fmla="*/ 74 w 74"/>
              <a:gd name="T11" fmla="*/ 27 h 151"/>
              <a:gd name="T12" fmla="*/ 74 w 74"/>
              <a:gd name="T13" fmla="*/ 17 h 151"/>
              <a:gd name="T14" fmla="*/ 74 w 74"/>
              <a:gd name="T15" fmla="*/ 13 h 151"/>
              <a:gd name="T16" fmla="*/ 74 w 74"/>
              <a:gd name="T17" fmla="*/ 0 h 151"/>
              <a:gd name="T18" fmla="*/ 44 w 74"/>
              <a:gd name="T19" fmla="*/ 0 h 151"/>
              <a:gd name="T20" fmla="*/ 44 w 74"/>
              <a:gd name="T21" fmla="*/ 0 h 151"/>
              <a:gd name="T22" fmla="*/ 18 w 74"/>
              <a:gd name="T23" fmla="*/ 29 h 151"/>
              <a:gd name="T24" fmla="*/ 18 w 74"/>
              <a:gd name="T25" fmla="*/ 59 h 151"/>
              <a:gd name="T26" fmla="*/ 0 w 74"/>
              <a:gd name="T27" fmla="*/ 59 h 151"/>
              <a:gd name="T28" fmla="*/ 0 w 74"/>
              <a:gd name="T29" fmla="*/ 86 h 151"/>
              <a:gd name="T30" fmla="*/ 18 w 74"/>
              <a:gd name="T31" fmla="*/ 86 h 151"/>
              <a:gd name="T32" fmla="*/ 18 w 74"/>
              <a:gd name="T33" fmla="*/ 151 h 151"/>
              <a:gd name="T34" fmla="*/ 48 w 74"/>
              <a:gd name="T35" fmla="*/ 151 h 151"/>
              <a:gd name="T36" fmla="*/ 48 w 74"/>
              <a:gd name="T37" fmla="*/ 83 h 151"/>
              <a:gd name="T38" fmla="*/ 68 w 74"/>
              <a:gd name="T39" fmla="*/ 83 h 151"/>
              <a:gd name="T40" fmla="*/ 71 w 74"/>
              <a:gd name="T41" fmla="*/ 59 h 151"/>
              <a:gd name="T42" fmla="*/ 48 w 74"/>
              <a:gd name="T43" fmla="*/ 59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151">
                <a:moveTo>
                  <a:pt x="48" y="59"/>
                </a:moveTo>
                <a:cubicBezTo>
                  <a:pt x="48" y="34"/>
                  <a:pt x="48" y="34"/>
                  <a:pt x="48" y="34"/>
                </a:cubicBezTo>
                <a:cubicBezTo>
                  <a:pt x="48" y="34"/>
                  <a:pt x="48" y="34"/>
                  <a:pt x="48" y="34"/>
                </a:cubicBezTo>
                <a:cubicBezTo>
                  <a:pt x="48" y="33"/>
                  <a:pt x="48" y="33"/>
                  <a:pt x="48" y="33"/>
                </a:cubicBezTo>
                <a:cubicBezTo>
                  <a:pt x="48" y="30"/>
                  <a:pt x="51" y="27"/>
                  <a:pt x="54" y="27"/>
                </a:cubicBezTo>
                <a:cubicBezTo>
                  <a:pt x="74" y="27"/>
                  <a:pt x="74" y="27"/>
                  <a:pt x="74" y="27"/>
                </a:cubicBezTo>
                <a:cubicBezTo>
                  <a:pt x="74" y="17"/>
                  <a:pt x="74" y="17"/>
                  <a:pt x="74" y="17"/>
                </a:cubicBezTo>
                <a:cubicBezTo>
                  <a:pt x="74" y="13"/>
                  <a:pt x="74" y="13"/>
                  <a:pt x="74" y="13"/>
                </a:cubicBezTo>
                <a:cubicBezTo>
                  <a:pt x="74" y="0"/>
                  <a:pt x="74" y="0"/>
                  <a:pt x="74" y="0"/>
                </a:cubicBezTo>
                <a:cubicBezTo>
                  <a:pt x="44" y="0"/>
                  <a:pt x="44" y="0"/>
                  <a:pt x="44" y="0"/>
                </a:cubicBezTo>
                <a:cubicBezTo>
                  <a:pt x="44" y="0"/>
                  <a:pt x="44" y="0"/>
                  <a:pt x="44" y="0"/>
                </a:cubicBezTo>
                <a:cubicBezTo>
                  <a:pt x="29" y="1"/>
                  <a:pt x="18" y="13"/>
                  <a:pt x="18" y="29"/>
                </a:cubicBezTo>
                <a:cubicBezTo>
                  <a:pt x="18" y="59"/>
                  <a:pt x="18" y="59"/>
                  <a:pt x="18" y="59"/>
                </a:cubicBezTo>
                <a:cubicBezTo>
                  <a:pt x="0" y="59"/>
                  <a:pt x="0" y="59"/>
                  <a:pt x="0" y="59"/>
                </a:cubicBezTo>
                <a:cubicBezTo>
                  <a:pt x="0" y="86"/>
                  <a:pt x="0" y="86"/>
                  <a:pt x="0" y="86"/>
                </a:cubicBezTo>
                <a:cubicBezTo>
                  <a:pt x="18" y="86"/>
                  <a:pt x="18" y="86"/>
                  <a:pt x="18" y="86"/>
                </a:cubicBezTo>
                <a:cubicBezTo>
                  <a:pt x="18" y="151"/>
                  <a:pt x="18" y="151"/>
                  <a:pt x="18" y="151"/>
                </a:cubicBezTo>
                <a:cubicBezTo>
                  <a:pt x="48" y="151"/>
                  <a:pt x="48" y="151"/>
                  <a:pt x="48" y="151"/>
                </a:cubicBezTo>
                <a:cubicBezTo>
                  <a:pt x="48" y="83"/>
                  <a:pt x="48" y="83"/>
                  <a:pt x="48" y="83"/>
                </a:cubicBezTo>
                <a:cubicBezTo>
                  <a:pt x="68" y="83"/>
                  <a:pt x="68" y="83"/>
                  <a:pt x="68" y="83"/>
                </a:cubicBezTo>
                <a:cubicBezTo>
                  <a:pt x="71" y="59"/>
                  <a:pt x="71" y="59"/>
                  <a:pt x="71" y="59"/>
                </a:cubicBezTo>
                <a:lnTo>
                  <a:pt x="48" y="59"/>
                </a:lnTo>
                <a:close/>
              </a:path>
            </a:pathLst>
          </a:custGeom>
          <a:solidFill>
            <a:srgbClr val="F5F7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59" name="Freeform 37"/>
          <p:cNvSpPr>
            <a:spLocks/>
          </p:cNvSpPr>
          <p:nvPr/>
        </p:nvSpPr>
        <p:spPr bwMode="auto">
          <a:xfrm>
            <a:off x="5974851" y="1648053"/>
            <a:ext cx="56360" cy="110372"/>
          </a:xfrm>
          <a:custGeom>
            <a:avLst/>
            <a:gdLst>
              <a:gd name="T0" fmla="*/ 18 w 48"/>
              <a:gd name="T1" fmla="*/ 94 h 94"/>
              <a:gd name="T2" fmla="*/ 32 w 48"/>
              <a:gd name="T3" fmla="*/ 94 h 94"/>
              <a:gd name="T4" fmla="*/ 32 w 48"/>
              <a:gd name="T5" fmla="*/ 57 h 94"/>
              <a:gd name="T6" fmla="*/ 48 w 48"/>
              <a:gd name="T7" fmla="*/ 0 h 94"/>
              <a:gd name="T8" fmla="*/ 34 w 48"/>
              <a:gd name="T9" fmla="*/ 0 h 94"/>
              <a:gd name="T10" fmla="*/ 24 w 48"/>
              <a:gd name="T11" fmla="*/ 37 h 94"/>
              <a:gd name="T12" fmla="*/ 15 w 48"/>
              <a:gd name="T13" fmla="*/ 0 h 94"/>
              <a:gd name="T14" fmla="*/ 0 w 48"/>
              <a:gd name="T15" fmla="*/ 0 h 94"/>
              <a:gd name="T16" fmla="*/ 18 w 48"/>
              <a:gd name="T17" fmla="*/ 57 h 94"/>
              <a:gd name="T18" fmla="*/ 18 w 48"/>
              <a:gd name="T19" fmla="*/ 9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94">
                <a:moveTo>
                  <a:pt x="18" y="94"/>
                </a:moveTo>
                <a:lnTo>
                  <a:pt x="32" y="94"/>
                </a:lnTo>
                <a:lnTo>
                  <a:pt x="32" y="57"/>
                </a:lnTo>
                <a:lnTo>
                  <a:pt x="48" y="0"/>
                </a:lnTo>
                <a:lnTo>
                  <a:pt x="34" y="0"/>
                </a:lnTo>
                <a:lnTo>
                  <a:pt x="24" y="37"/>
                </a:lnTo>
                <a:lnTo>
                  <a:pt x="15" y="0"/>
                </a:lnTo>
                <a:lnTo>
                  <a:pt x="0" y="0"/>
                </a:lnTo>
                <a:lnTo>
                  <a:pt x="18" y="57"/>
                </a:lnTo>
                <a:lnTo>
                  <a:pt x="18" y="94"/>
                </a:lnTo>
                <a:close/>
              </a:path>
            </a:pathLst>
          </a:custGeom>
          <a:solidFill>
            <a:srgbClr val="F5F7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60" name="Freeform 38"/>
          <p:cNvSpPr>
            <a:spLocks/>
          </p:cNvSpPr>
          <p:nvPr/>
        </p:nvSpPr>
        <p:spPr bwMode="auto">
          <a:xfrm>
            <a:off x="6086397" y="1676233"/>
            <a:ext cx="43444" cy="83366"/>
          </a:xfrm>
          <a:custGeom>
            <a:avLst/>
            <a:gdLst>
              <a:gd name="T0" fmla="*/ 6 w 23"/>
              <a:gd name="T1" fmla="*/ 44 h 44"/>
              <a:gd name="T2" fmla="*/ 15 w 23"/>
              <a:gd name="T3" fmla="*/ 38 h 44"/>
              <a:gd name="T4" fmla="*/ 15 w 23"/>
              <a:gd name="T5" fmla="*/ 43 h 44"/>
              <a:gd name="T6" fmla="*/ 23 w 23"/>
              <a:gd name="T7" fmla="*/ 43 h 44"/>
              <a:gd name="T8" fmla="*/ 23 w 23"/>
              <a:gd name="T9" fmla="*/ 0 h 44"/>
              <a:gd name="T10" fmla="*/ 15 w 23"/>
              <a:gd name="T11" fmla="*/ 0 h 44"/>
              <a:gd name="T12" fmla="*/ 15 w 23"/>
              <a:gd name="T13" fmla="*/ 33 h 44"/>
              <a:gd name="T14" fmla="*/ 10 w 23"/>
              <a:gd name="T15" fmla="*/ 36 h 44"/>
              <a:gd name="T16" fmla="*/ 8 w 23"/>
              <a:gd name="T17" fmla="*/ 33 h 44"/>
              <a:gd name="T18" fmla="*/ 8 w 23"/>
              <a:gd name="T19" fmla="*/ 0 h 44"/>
              <a:gd name="T20" fmla="*/ 0 w 23"/>
              <a:gd name="T21" fmla="*/ 0 h 44"/>
              <a:gd name="T22" fmla="*/ 0 w 23"/>
              <a:gd name="T23" fmla="*/ 36 h 44"/>
              <a:gd name="T24" fmla="*/ 6 w 23"/>
              <a:gd name="T25"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44">
                <a:moveTo>
                  <a:pt x="6" y="44"/>
                </a:moveTo>
                <a:cubicBezTo>
                  <a:pt x="8" y="44"/>
                  <a:pt x="11" y="42"/>
                  <a:pt x="15" y="38"/>
                </a:cubicBezTo>
                <a:cubicBezTo>
                  <a:pt x="15" y="43"/>
                  <a:pt x="15" y="43"/>
                  <a:pt x="15" y="43"/>
                </a:cubicBezTo>
                <a:cubicBezTo>
                  <a:pt x="23" y="43"/>
                  <a:pt x="23" y="43"/>
                  <a:pt x="23" y="43"/>
                </a:cubicBezTo>
                <a:cubicBezTo>
                  <a:pt x="23" y="0"/>
                  <a:pt x="23" y="0"/>
                  <a:pt x="23" y="0"/>
                </a:cubicBezTo>
                <a:cubicBezTo>
                  <a:pt x="15" y="0"/>
                  <a:pt x="15" y="0"/>
                  <a:pt x="15" y="0"/>
                </a:cubicBezTo>
                <a:cubicBezTo>
                  <a:pt x="15" y="33"/>
                  <a:pt x="15" y="33"/>
                  <a:pt x="15" y="33"/>
                </a:cubicBezTo>
                <a:cubicBezTo>
                  <a:pt x="14" y="34"/>
                  <a:pt x="12" y="36"/>
                  <a:pt x="10" y="36"/>
                </a:cubicBezTo>
                <a:cubicBezTo>
                  <a:pt x="8" y="36"/>
                  <a:pt x="8" y="35"/>
                  <a:pt x="8" y="33"/>
                </a:cubicBezTo>
                <a:cubicBezTo>
                  <a:pt x="8" y="0"/>
                  <a:pt x="8" y="0"/>
                  <a:pt x="8" y="0"/>
                </a:cubicBezTo>
                <a:cubicBezTo>
                  <a:pt x="0" y="0"/>
                  <a:pt x="0" y="0"/>
                  <a:pt x="0" y="0"/>
                </a:cubicBezTo>
                <a:cubicBezTo>
                  <a:pt x="0" y="36"/>
                  <a:pt x="0" y="36"/>
                  <a:pt x="0" y="36"/>
                </a:cubicBezTo>
                <a:cubicBezTo>
                  <a:pt x="0" y="40"/>
                  <a:pt x="1" y="44"/>
                  <a:pt x="6" y="44"/>
                </a:cubicBezTo>
                <a:close/>
              </a:path>
            </a:pathLst>
          </a:custGeom>
          <a:solidFill>
            <a:srgbClr val="F5F7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61" name="Freeform 39"/>
          <p:cNvSpPr>
            <a:spLocks noEditPoints="1"/>
          </p:cNvSpPr>
          <p:nvPr/>
        </p:nvSpPr>
        <p:spPr bwMode="auto">
          <a:xfrm>
            <a:off x="6031211" y="1676233"/>
            <a:ext cx="43444" cy="83366"/>
          </a:xfrm>
          <a:custGeom>
            <a:avLst/>
            <a:gdLst>
              <a:gd name="T0" fmla="*/ 0 w 23"/>
              <a:gd name="T1" fmla="*/ 32 h 44"/>
              <a:gd name="T2" fmla="*/ 11 w 23"/>
              <a:gd name="T3" fmla="*/ 44 h 44"/>
              <a:gd name="T4" fmla="*/ 23 w 23"/>
              <a:gd name="T5" fmla="*/ 32 h 44"/>
              <a:gd name="T6" fmla="*/ 23 w 23"/>
              <a:gd name="T7" fmla="*/ 12 h 44"/>
              <a:gd name="T8" fmla="*/ 11 w 23"/>
              <a:gd name="T9" fmla="*/ 0 h 44"/>
              <a:gd name="T10" fmla="*/ 0 w 23"/>
              <a:gd name="T11" fmla="*/ 12 h 44"/>
              <a:gd name="T12" fmla="*/ 0 w 23"/>
              <a:gd name="T13" fmla="*/ 32 h 44"/>
              <a:gd name="T14" fmla="*/ 8 w 23"/>
              <a:gd name="T15" fmla="*/ 12 h 44"/>
              <a:gd name="T16" fmla="*/ 11 w 23"/>
              <a:gd name="T17" fmla="*/ 8 h 44"/>
              <a:gd name="T18" fmla="*/ 14 w 23"/>
              <a:gd name="T19" fmla="*/ 12 h 44"/>
              <a:gd name="T20" fmla="*/ 14 w 23"/>
              <a:gd name="T21" fmla="*/ 32 h 44"/>
              <a:gd name="T22" fmla="*/ 11 w 23"/>
              <a:gd name="T23" fmla="*/ 36 h 44"/>
              <a:gd name="T24" fmla="*/ 8 w 23"/>
              <a:gd name="T25" fmla="*/ 32 h 44"/>
              <a:gd name="T26" fmla="*/ 8 w 23"/>
              <a:gd name="T27" fmla="*/ 1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44">
                <a:moveTo>
                  <a:pt x="0" y="32"/>
                </a:moveTo>
                <a:cubicBezTo>
                  <a:pt x="0" y="40"/>
                  <a:pt x="4" y="44"/>
                  <a:pt x="11" y="44"/>
                </a:cubicBezTo>
                <a:cubicBezTo>
                  <a:pt x="18" y="44"/>
                  <a:pt x="23" y="40"/>
                  <a:pt x="23" y="32"/>
                </a:cubicBezTo>
                <a:cubicBezTo>
                  <a:pt x="23" y="12"/>
                  <a:pt x="23" y="12"/>
                  <a:pt x="23" y="12"/>
                </a:cubicBezTo>
                <a:cubicBezTo>
                  <a:pt x="23" y="5"/>
                  <a:pt x="18" y="0"/>
                  <a:pt x="11" y="0"/>
                </a:cubicBezTo>
                <a:cubicBezTo>
                  <a:pt x="4" y="0"/>
                  <a:pt x="0" y="5"/>
                  <a:pt x="0" y="12"/>
                </a:cubicBezTo>
                <a:lnTo>
                  <a:pt x="0" y="32"/>
                </a:lnTo>
                <a:close/>
                <a:moveTo>
                  <a:pt x="8" y="12"/>
                </a:moveTo>
                <a:cubicBezTo>
                  <a:pt x="8" y="10"/>
                  <a:pt x="9" y="8"/>
                  <a:pt x="11" y="8"/>
                </a:cubicBezTo>
                <a:cubicBezTo>
                  <a:pt x="13" y="8"/>
                  <a:pt x="14" y="10"/>
                  <a:pt x="14" y="12"/>
                </a:cubicBezTo>
                <a:cubicBezTo>
                  <a:pt x="14" y="32"/>
                  <a:pt x="14" y="32"/>
                  <a:pt x="14" y="32"/>
                </a:cubicBezTo>
                <a:cubicBezTo>
                  <a:pt x="14" y="34"/>
                  <a:pt x="13" y="36"/>
                  <a:pt x="11" y="36"/>
                </a:cubicBezTo>
                <a:cubicBezTo>
                  <a:pt x="9" y="36"/>
                  <a:pt x="8" y="34"/>
                  <a:pt x="8" y="32"/>
                </a:cubicBezTo>
                <a:lnTo>
                  <a:pt x="8" y="12"/>
                </a:lnTo>
                <a:close/>
              </a:path>
            </a:pathLst>
          </a:custGeom>
          <a:solidFill>
            <a:srgbClr val="F5F7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68" name="Oval 420"/>
          <p:cNvSpPr>
            <a:spLocks noChangeArrowheads="1"/>
          </p:cNvSpPr>
          <p:nvPr/>
        </p:nvSpPr>
        <p:spPr bwMode="auto">
          <a:xfrm>
            <a:off x="730771" y="2692417"/>
            <a:ext cx="482247" cy="483420"/>
          </a:xfrm>
          <a:prstGeom prst="ellipse">
            <a:avLst/>
          </a:prstGeom>
          <a:solidFill>
            <a:srgbClr val="739BE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69" name="Freeform 421"/>
          <p:cNvSpPr>
            <a:spLocks/>
          </p:cNvSpPr>
          <p:nvPr/>
        </p:nvSpPr>
        <p:spPr bwMode="auto">
          <a:xfrm>
            <a:off x="858666" y="2862553"/>
            <a:ext cx="350832" cy="313285"/>
          </a:xfrm>
          <a:custGeom>
            <a:avLst/>
            <a:gdLst>
              <a:gd name="T0" fmla="*/ 57 w 186"/>
              <a:gd name="T1" fmla="*/ 166 h 166"/>
              <a:gd name="T2" fmla="*/ 60 w 186"/>
              <a:gd name="T3" fmla="*/ 166 h 166"/>
              <a:gd name="T4" fmla="*/ 186 w 186"/>
              <a:gd name="T5" fmla="*/ 61 h 166"/>
              <a:gd name="T6" fmla="*/ 125 w 186"/>
              <a:gd name="T7" fmla="*/ 0 h 166"/>
              <a:gd name="T8" fmla="*/ 0 w 186"/>
              <a:gd name="T9" fmla="*/ 108 h 166"/>
              <a:gd name="T10" fmla="*/ 57 w 186"/>
              <a:gd name="T11" fmla="*/ 166 h 166"/>
            </a:gdLst>
            <a:ahLst/>
            <a:cxnLst>
              <a:cxn ang="0">
                <a:pos x="T0" y="T1"/>
              </a:cxn>
              <a:cxn ang="0">
                <a:pos x="T2" y="T3"/>
              </a:cxn>
              <a:cxn ang="0">
                <a:pos x="T4" y="T5"/>
              </a:cxn>
              <a:cxn ang="0">
                <a:pos x="T6" y="T7"/>
              </a:cxn>
              <a:cxn ang="0">
                <a:pos x="T8" y="T9"/>
              </a:cxn>
              <a:cxn ang="0">
                <a:pos x="T10" y="T11"/>
              </a:cxn>
            </a:cxnLst>
            <a:rect l="0" t="0" r="r" b="b"/>
            <a:pathLst>
              <a:path w="186" h="166">
                <a:moveTo>
                  <a:pt x="57" y="166"/>
                </a:moveTo>
                <a:cubicBezTo>
                  <a:pt x="58" y="166"/>
                  <a:pt x="59" y="166"/>
                  <a:pt x="60" y="166"/>
                </a:cubicBezTo>
                <a:cubicBezTo>
                  <a:pt x="123" y="166"/>
                  <a:pt x="175" y="121"/>
                  <a:pt x="186" y="61"/>
                </a:cubicBezTo>
                <a:cubicBezTo>
                  <a:pt x="125" y="0"/>
                  <a:pt x="125" y="0"/>
                  <a:pt x="125" y="0"/>
                </a:cubicBezTo>
                <a:cubicBezTo>
                  <a:pt x="0" y="108"/>
                  <a:pt x="0" y="108"/>
                  <a:pt x="0" y="108"/>
                </a:cubicBezTo>
                <a:lnTo>
                  <a:pt x="57" y="166"/>
                </a:lnTo>
                <a:close/>
              </a:path>
            </a:pathLst>
          </a:custGeom>
          <a:solidFill>
            <a:srgbClr val="6188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0" name="Freeform 422"/>
          <p:cNvSpPr>
            <a:spLocks/>
          </p:cNvSpPr>
          <p:nvPr/>
        </p:nvSpPr>
        <p:spPr bwMode="auto">
          <a:xfrm>
            <a:off x="837546" y="2819139"/>
            <a:ext cx="287471" cy="247577"/>
          </a:xfrm>
          <a:custGeom>
            <a:avLst/>
            <a:gdLst>
              <a:gd name="T0" fmla="*/ 76 w 152"/>
              <a:gd name="T1" fmla="*/ 0 h 131"/>
              <a:gd name="T2" fmla="*/ 0 w 152"/>
              <a:gd name="T3" fmla="*/ 58 h 131"/>
              <a:gd name="T4" fmla="*/ 16 w 152"/>
              <a:gd name="T5" fmla="*/ 95 h 131"/>
              <a:gd name="T6" fmla="*/ 11 w 152"/>
              <a:gd name="T7" fmla="*/ 131 h 131"/>
              <a:gd name="T8" fmla="*/ 55 w 152"/>
              <a:gd name="T9" fmla="*/ 114 h 131"/>
              <a:gd name="T10" fmla="*/ 76 w 152"/>
              <a:gd name="T11" fmla="*/ 116 h 131"/>
              <a:gd name="T12" fmla="*/ 152 w 152"/>
              <a:gd name="T13" fmla="*/ 58 h 131"/>
              <a:gd name="T14" fmla="*/ 76 w 152"/>
              <a:gd name="T15" fmla="*/ 0 h 1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2" h="131">
                <a:moveTo>
                  <a:pt x="76" y="0"/>
                </a:moveTo>
                <a:cubicBezTo>
                  <a:pt x="34" y="0"/>
                  <a:pt x="0" y="26"/>
                  <a:pt x="0" y="58"/>
                </a:cubicBezTo>
                <a:cubicBezTo>
                  <a:pt x="0" y="72"/>
                  <a:pt x="6" y="85"/>
                  <a:pt x="16" y="95"/>
                </a:cubicBezTo>
                <a:cubicBezTo>
                  <a:pt x="11" y="131"/>
                  <a:pt x="11" y="131"/>
                  <a:pt x="11" y="131"/>
                </a:cubicBezTo>
                <a:cubicBezTo>
                  <a:pt x="55" y="114"/>
                  <a:pt x="55" y="114"/>
                  <a:pt x="55" y="114"/>
                </a:cubicBezTo>
                <a:cubicBezTo>
                  <a:pt x="62" y="116"/>
                  <a:pt x="69" y="116"/>
                  <a:pt x="76" y="116"/>
                </a:cubicBezTo>
                <a:cubicBezTo>
                  <a:pt x="118" y="116"/>
                  <a:pt x="152" y="90"/>
                  <a:pt x="152" y="58"/>
                </a:cubicBezTo>
                <a:cubicBezTo>
                  <a:pt x="152" y="26"/>
                  <a:pt x="118" y="0"/>
                  <a:pt x="76" y="0"/>
                </a:cubicBezTo>
                <a:close/>
              </a:path>
            </a:pathLst>
          </a:custGeom>
          <a:solidFill>
            <a:srgbClr val="F5F7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1" name="Oval 361"/>
          <p:cNvSpPr>
            <a:spLocks noChangeArrowheads="1"/>
          </p:cNvSpPr>
          <p:nvPr/>
        </p:nvSpPr>
        <p:spPr bwMode="auto">
          <a:xfrm>
            <a:off x="1497689" y="2179684"/>
            <a:ext cx="482247" cy="483420"/>
          </a:xfrm>
          <a:prstGeom prst="ellipse">
            <a:avLst/>
          </a:prstGeom>
          <a:solidFill>
            <a:srgbClr val="A491E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2" name="Freeform 362"/>
          <p:cNvSpPr>
            <a:spLocks/>
          </p:cNvSpPr>
          <p:nvPr/>
        </p:nvSpPr>
        <p:spPr bwMode="auto">
          <a:xfrm>
            <a:off x="1613851" y="2350993"/>
            <a:ext cx="353179" cy="309765"/>
          </a:xfrm>
          <a:custGeom>
            <a:avLst/>
            <a:gdLst>
              <a:gd name="T0" fmla="*/ 80 w 187"/>
              <a:gd name="T1" fmla="*/ 164 h 164"/>
              <a:gd name="T2" fmla="*/ 187 w 187"/>
              <a:gd name="T3" fmla="*/ 78 h 164"/>
              <a:gd name="T4" fmla="*/ 109 w 187"/>
              <a:gd name="T5" fmla="*/ 0 h 164"/>
              <a:gd name="T6" fmla="*/ 0 w 187"/>
              <a:gd name="T7" fmla="*/ 85 h 164"/>
              <a:gd name="T8" fmla="*/ 80 w 187"/>
              <a:gd name="T9" fmla="*/ 164 h 164"/>
            </a:gdLst>
            <a:ahLst/>
            <a:cxnLst>
              <a:cxn ang="0">
                <a:pos x="T0" y="T1"/>
              </a:cxn>
              <a:cxn ang="0">
                <a:pos x="T2" y="T3"/>
              </a:cxn>
              <a:cxn ang="0">
                <a:pos x="T4" y="T5"/>
              </a:cxn>
              <a:cxn ang="0">
                <a:pos x="T6" y="T7"/>
              </a:cxn>
              <a:cxn ang="0">
                <a:pos x="T8" y="T9"/>
              </a:cxn>
            </a:cxnLst>
            <a:rect l="0" t="0" r="r" b="b"/>
            <a:pathLst>
              <a:path w="187" h="164">
                <a:moveTo>
                  <a:pt x="80" y="164"/>
                </a:moveTo>
                <a:cubicBezTo>
                  <a:pt x="130" y="159"/>
                  <a:pt x="172" y="124"/>
                  <a:pt x="187" y="78"/>
                </a:cubicBezTo>
                <a:cubicBezTo>
                  <a:pt x="109" y="0"/>
                  <a:pt x="109" y="0"/>
                  <a:pt x="109" y="0"/>
                </a:cubicBezTo>
                <a:cubicBezTo>
                  <a:pt x="0" y="85"/>
                  <a:pt x="0" y="85"/>
                  <a:pt x="0" y="85"/>
                </a:cubicBezTo>
                <a:lnTo>
                  <a:pt x="80" y="164"/>
                </a:lnTo>
                <a:close/>
              </a:path>
            </a:pathLst>
          </a:custGeom>
          <a:solidFill>
            <a:srgbClr val="8D79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3" name="Freeform 363"/>
          <p:cNvSpPr>
            <a:spLocks/>
          </p:cNvSpPr>
          <p:nvPr/>
        </p:nvSpPr>
        <p:spPr bwMode="auto">
          <a:xfrm>
            <a:off x="1595077" y="2327526"/>
            <a:ext cx="287471" cy="207683"/>
          </a:xfrm>
          <a:custGeom>
            <a:avLst/>
            <a:gdLst>
              <a:gd name="T0" fmla="*/ 110 w 152"/>
              <a:gd name="T1" fmla="*/ 110 h 110"/>
              <a:gd name="T2" fmla="*/ 37 w 152"/>
              <a:gd name="T3" fmla="*/ 110 h 110"/>
              <a:gd name="T4" fmla="*/ 11 w 152"/>
              <a:gd name="T5" fmla="*/ 99 h 110"/>
              <a:gd name="T6" fmla="*/ 0 w 152"/>
              <a:gd name="T7" fmla="*/ 72 h 110"/>
              <a:gd name="T8" fmla="*/ 16 w 152"/>
              <a:gd name="T9" fmla="*/ 41 h 110"/>
              <a:gd name="T10" fmla="*/ 16 w 152"/>
              <a:gd name="T11" fmla="*/ 40 h 110"/>
              <a:gd name="T12" fmla="*/ 44 w 152"/>
              <a:gd name="T13" fmla="*/ 12 h 110"/>
              <a:gd name="T14" fmla="*/ 55 w 152"/>
              <a:gd name="T15" fmla="*/ 14 h 110"/>
              <a:gd name="T16" fmla="*/ 87 w 152"/>
              <a:gd name="T17" fmla="*/ 0 h 110"/>
              <a:gd name="T18" fmla="*/ 115 w 152"/>
              <a:gd name="T19" fmla="*/ 9 h 110"/>
              <a:gd name="T20" fmla="*/ 130 w 152"/>
              <a:gd name="T21" fmla="*/ 29 h 110"/>
              <a:gd name="T22" fmla="*/ 152 w 152"/>
              <a:gd name="T23" fmla="*/ 67 h 110"/>
              <a:gd name="T24" fmla="*/ 140 w 152"/>
              <a:gd name="T25" fmla="*/ 97 h 110"/>
              <a:gd name="T26" fmla="*/ 110 w 152"/>
              <a:gd name="T2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110">
                <a:moveTo>
                  <a:pt x="110" y="110"/>
                </a:moveTo>
                <a:cubicBezTo>
                  <a:pt x="37" y="110"/>
                  <a:pt x="37" y="110"/>
                  <a:pt x="37" y="110"/>
                </a:cubicBezTo>
                <a:cubicBezTo>
                  <a:pt x="27" y="110"/>
                  <a:pt x="18" y="106"/>
                  <a:pt x="11" y="99"/>
                </a:cubicBezTo>
                <a:cubicBezTo>
                  <a:pt x="4" y="92"/>
                  <a:pt x="0" y="82"/>
                  <a:pt x="0" y="72"/>
                </a:cubicBezTo>
                <a:cubicBezTo>
                  <a:pt x="0" y="60"/>
                  <a:pt x="6" y="48"/>
                  <a:pt x="16" y="41"/>
                </a:cubicBezTo>
                <a:cubicBezTo>
                  <a:pt x="16" y="41"/>
                  <a:pt x="16" y="40"/>
                  <a:pt x="16" y="40"/>
                </a:cubicBezTo>
                <a:cubicBezTo>
                  <a:pt x="16" y="24"/>
                  <a:pt x="29" y="12"/>
                  <a:pt x="44" y="12"/>
                </a:cubicBezTo>
                <a:cubicBezTo>
                  <a:pt x="48" y="12"/>
                  <a:pt x="52" y="12"/>
                  <a:pt x="55" y="14"/>
                </a:cubicBezTo>
                <a:cubicBezTo>
                  <a:pt x="63" y="5"/>
                  <a:pt x="75" y="0"/>
                  <a:pt x="87" y="0"/>
                </a:cubicBezTo>
                <a:cubicBezTo>
                  <a:pt x="97" y="0"/>
                  <a:pt x="107" y="3"/>
                  <a:pt x="115" y="9"/>
                </a:cubicBezTo>
                <a:cubicBezTo>
                  <a:pt x="122" y="14"/>
                  <a:pt x="127" y="21"/>
                  <a:pt x="130" y="29"/>
                </a:cubicBezTo>
                <a:cubicBezTo>
                  <a:pt x="143" y="37"/>
                  <a:pt x="152" y="51"/>
                  <a:pt x="152" y="67"/>
                </a:cubicBezTo>
                <a:cubicBezTo>
                  <a:pt x="152" y="78"/>
                  <a:pt x="147" y="89"/>
                  <a:pt x="140" y="97"/>
                </a:cubicBezTo>
                <a:cubicBezTo>
                  <a:pt x="132" y="105"/>
                  <a:pt x="121" y="110"/>
                  <a:pt x="110" y="110"/>
                </a:cubicBezTo>
                <a:close/>
              </a:path>
            </a:pathLst>
          </a:custGeom>
          <a:solidFill>
            <a:srgbClr val="F5F7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6" name="Freeform 11"/>
          <p:cNvSpPr>
            <a:spLocks/>
          </p:cNvSpPr>
          <p:nvPr/>
        </p:nvSpPr>
        <p:spPr bwMode="auto">
          <a:xfrm>
            <a:off x="1751141" y="3801982"/>
            <a:ext cx="2725134" cy="1703546"/>
          </a:xfrm>
          <a:custGeom>
            <a:avLst/>
            <a:gdLst>
              <a:gd name="T0" fmla="*/ 637 w 1862"/>
              <a:gd name="T1" fmla="*/ 318 h 1164"/>
              <a:gd name="T2" fmla="*/ 635 w 1862"/>
              <a:gd name="T3" fmla="*/ 326 h 1164"/>
              <a:gd name="T4" fmla="*/ 630 w 1862"/>
              <a:gd name="T5" fmla="*/ 335 h 1164"/>
              <a:gd name="T6" fmla="*/ 622 w 1862"/>
              <a:gd name="T7" fmla="*/ 342 h 1164"/>
              <a:gd name="T8" fmla="*/ 612 w 1862"/>
              <a:gd name="T9" fmla="*/ 349 h 1164"/>
              <a:gd name="T10" fmla="*/ 582 w 1862"/>
              <a:gd name="T11" fmla="*/ 363 h 1164"/>
              <a:gd name="T12" fmla="*/ 543 w 1862"/>
              <a:gd name="T13" fmla="*/ 374 h 1164"/>
              <a:gd name="T14" fmla="*/ 497 w 1862"/>
              <a:gd name="T15" fmla="*/ 385 h 1164"/>
              <a:gd name="T16" fmla="*/ 443 w 1862"/>
              <a:gd name="T17" fmla="*/ 391 h 1164"/>
              <a:gd name="T18" fmla="*/ 382 w 1862"/>
              <a:gd name="T19" fmla="*/ 396 h 1164"/>
              <a:gd name="T20" fmla="*/ 318 w 1862"/>
              <a:gd name="T21" fmla="*/ 398 h 1164"/>
              <a:gd name="T22" fmla="*/ 286 w 1862"/>
              <a:gd name="T23" fmla="*/ 398 h 1164"/>
              <a:gd name="T24" fmla="*/ 223 w 1862"/>
              <a:gd name="T25" fmla="*/ 394 h 1164"/>
              <a:gd name="T26" fmla="*/ 167 w 1862"/>
              <a:gd name="T27" fmla="*/ 388 h 1164"/>
              <a:gd name="T28" fmla="*/ 116 w 1862"/>
              <a:gd name="T29" fmla="*/ 380 h 1164"/>
              <a:gd name="T30" fmla="*/ 73 w 1862"/>
              <a:gd name="T31" fmla="*/ 369 h 1164"/>
              <a:gd name="T32" fmla="*/ 39 w 1862"/>
              <a:gd name="T33" fmla="*/ 357 h 1164"/>
              <a:gd name="T34" fmla="*/ 19 w 1862"/>
              <a:gd name="T35" fmla="*/ 346 h 1164"/>
              <a:gd name="T36" fmla="*/ 11 w 1862"/>
              <a:gd name="T37" fmla="*/ 338 h 1164"/>
              <a:gd name="T38" fmla="*/ 4 w 1862"/>
              <a:gd name="T39" fmla="*/ 331 h 1164"/>
              <a:gd name="T40" fmla="*/ 1 w 1862"/>
              <a:gd name="T41" fmla="*/ 322 h 1164"/>
              <a:gd name="T42" fmla="*/ 0 w 1862"/>
              <a:gd name="T43" fmla="*/ 318 h 1164"/>
              <a:gd name="T44" fmla="*/ 1 w 1862"/>
              <a:gd name="T45" fmla="*/ 286 h 1164"/>
              <a:gd name="T46" fmla="*/ 6 w 1862"/>
              <a:gd name="T47" fmla="*/ 254 h 1164"/>
              <a:gd name="T48" fmla="*/ 15 w 1862"/>
              <a:gd name="T49" fmla="*/ 224 h 1164"/>
              <a:gd name="T50" fmla="*/ 25 w 1862"/>
              <a:gd name="T51" fmla="*/ 194 h 1164"/>
              <a:gd name="T52" fmla="*/ 39 w 1862"/>
              <a:gd name="T53" fmla="*/ 166 h 1164"/>
              <a:gd name="T54" fmla="*/ 54 w 1862"/>
              <a:gd name="T55" fmla="*/ 140 h 1164"/>
              <a:gd name="T56" fmla="*/ 73 w 1862"/>
              <a:gd name="T57" fmla="*/ 116 h 1164"/>
              <a:gd name="T58" fmla="*/ 93 w 1862"/>
              <a:gd name="T59" fmla="*/ 93 h 1164"/>
              <a:gd name="T60" fmla="*/ 116 w 1862"/>
              <a:gd name="T61" fmla="*/ 73 h 1164"/>
              <a:gd name="T62" fmla="*/ 140 w 1862"/>
              <a:gd name="T63" fmla="*/ 54 h 1164"/>
              <a:gd name="T64" fmla="*/ 167 w 1862"/>
              <a:gd name="T65" fmla="*/ 39 h 1164"/>
              <a:gd name="T66" fmla="*/ 194 w 1862"/>
              <a:gd name="T67" fmla="*/ 25 h 1164"/>
              <a:gd name="T68" fmla="*/ 223 w 1862"/>
              <a:gd name="T69" fmla="*/ 15 h 1164"/>
              <a:gd name="T70" fmla="*/ 254 w 1862"/>
              <a:gd name="T71" fmla="*/ 6 h 1164"/>
              <a:gd name="T72" fmla="*/ 286 w 1862"/>
              <a:gd name="T73" fmla="*/ 1 h 1164"/>
              <a:gd name="T74" fmla="*/ 318 w 1862"/>
              <a:gd name="T75" fmla="*/ 0 h 1164"/>
              <a:gd name="T76" fmla="*/ 335 w 1862"/>
              <a:gd name="T77" fmla="*/ 0 h 1164"/>
              <a:gd name="T78" fmla="*/ 367 w 1862"/>
              <a:gd name="T79" fmla="*/ 4 h 1164"/>
              <a:gd name="T80" fmla="*/ 398 w 1862"/>
              <a:gd name="T81" fmla="*/ 9 h 1164"/>
              <a:gd name="T82" fmla="*/ 428 w 1862"/>
              <a:gd name="T83" fmla="*/ 19 h 1164"/>
              <a:gd name="T84" fmla="*/ 456 w 1862"/>
              <a:gd name="T85" fmla="*/ 32 h 1164"/>
              <a:gd name="T86" fmla="*/ 484 w 1862"/>
              <a:gd name="T87" fmla="*/ 46 h 1164"/>
              <a:gd name="T88" fmla="*/ 509 w 1862"/>
              <a:gd name="T89" fmla="*/ 63 h 1164"/>
              <a:gd name="T90" fmla="*/ 532 w 1862"/>
              <a:gd name="T91" fmla="*/ 83 h 1164"/>
              <a:gd name="T92" fmla="*/ 554 w 1862"/>
              <a:gd name="T93" fmla="*/ 104 h 1164"/>
              <a:gd name="T94" fmla="*/ 573 w 1862"/>
              <a:gd name="T95" fmla="*/ 128 h 1164"/>
              <a:gd name="T96" fmla="*/ 590 w 1862"/>
              <a:gd name="T97" fmla="*/ 153 h 1164"/>
              <a:gd name="T98" fmla="*/ 605 w 1862"/>
              <a:gd name="T99" fmla="*/ 180 h 1164"/>
              <a:gd name="T100" fmla="*/ 618 w 1862"/>
              <a:gd name="T101" fmla="*/ 209 h 1164"/>
              <a:gd name="T102" fmla="*/ 626 w 1862"/>
              <a:gd name="T103" fmla="*/ 239 h 1164"/>
              <a:gd name="T104" fmla="*/ 633 w 1862"/>
              <a:gd name="T105" fmla="*/ 270 h 1164"/>
              <a:gd name="T106" fmla="*/ 636 w 1862"/>
              <a:gd name="T107" fmla="*/ 302 h 1164"/>
              <a:gd name="T108" fmla="*/ 637 w 1862"/>
              <a:gd name="T109" fmla="*/ 318 h 11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62"/>
              <a:gd name="T166" fmla="*/ 0 h 1164"/>
              <a:gd name="T167" fmla="*/ 1862 w 1862"/>
              <a:gd name="T168" fmla="*/ 1164 h 1164"/>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62" h="1164">
                <a:moveTo>
                  <a:pt x="1862" y="930"/>
                </a:moveTo>
                <a:lnTo>
                  <a:pt x="1862" y="930"/>
                </a:lnTo>
                <a:lnTo>
                  <a:pt x="1860" y="942"/>
                </a:lnTo>
                <a:lnTo>
                  <a:pt x="1856" y="954"/>
                </a:lnTo>
                <a:lnTo>
                  <a:pt x="1850" y="966"/>
                </a:lnTo>
                <a:lnTo>
                  <a:pt x="1842" y="978"/>
                </a:lnTo>
                <a:lnTo>
                  <a:pt x="1832" y="988"/>
                </a:lnTo>
                <a:lnTo>
                  <a:pt x="1820" y="1000"/>
                </a:lnTo>
                <a:lnTo>
                  <a:pt x="1806" y="1010"/>
                </a:lnTo>
                <a:lnTo>
                  <a:pt x="1788" y="1020"/>
                </a:lnTo>
                <a:lnTo>
                  <a:pt x="1750" y="1042"/>
                </a:lnTo>
                <a:lnTo>
                  <a:pt x="1702" y="1060"/>
                </a:lnTo>
                <a:lnTo>
                  <a:pt x="1650" y="1078"/>
                </a:lnTo>
                <a:lnTo>
                  <a:pt x="1588" y="1094"/>
                </a:lnTo>
                <a:lnTo>
                  <a:pt x="1522" y="1110"/>
                </a:lnTo>
                <a:lnTo>
                  <a:pt x="1452" y="1124"/>
                </a:lnTo>
                <a:lnTo>
                  <a:pt x="1374" y="1134"/>
                </a:lnTo>
                <a:lnTo>
                  <a:pt x="1294" y="1144"/>
                </a:lnTo>
                <a:lnTo>
                  <a:pt x="1208" y="1152"/>
                </a:lnTo>
                <a:lnTo>
                  <a:pt x="1118" y="1158"/>
                </a:lnTo>
                <a:lnTo>
                  <a:pt x="1026" y="1162"/>
                </a:lnTo>
                <a:lnTo>
                  <a:pt x="930" y="1164"/>
                </a:lnTo>
                <a:lnTo>
                  <a:pt x="836" y="1162"/>
                </a:lnTo>
                <a:lnTo>
                  <a:pt x="744" y="1158"/>
                </a:lnTo>
                <a:lnTo>
                  <a:pt x="654" y="1152"/>
                </a:lnTo>
                <a:lnTo>
                  <a:pt x="568" y="1144"/>
                </a:lnTo>
                <a:lnTo>
                  <a:pt x="488" y="1134"/>
                </a:lnTo>
                <a:lnTo>
                  <a:pt x="410" y="1124"/>
                </a:lnTo>
                <a:lnTo>
                  <a:pt x="338" y="1110"/>
                </a:lnTo>
                <a:lnTo>
                  <a:pt x="272" y="1094"/>
                </a:lnTo>
                <a:lnTo>
                  <a:pt x="212" y="1078"/>
                </a:lnTo>
                <a:lnTo>
                  <a:pt x="158" y="1060"/>
                </a:lnTo>
                <a:lnTo>
                  <a:pt x="112" y="1042"/>
                </a:lnTo>
                <a:lnTo>
                  <a:pt x="74" y="1020"/>
                </a:lnTo>
                <a:lnTo>
                  <a:pt x="56" y="1010"/>
                </a:lnTo>
                <a:lnTo>
                  <a:pt x="42" y="1000"/>
                </a:lnTo>
                <a:lnTo>
                  <a:pt x="30" y="988"/>
                </a:lnTo>
                <a:lnTo>
                  <a:pt x="18" y="978"/>
                </a:lnTo>
                <a:lnTo>
                  <a:pt x="10" y="966"/>
                </a:lnTo>
                <a:lnTo>
                  <a:pt x="4" y="954"/>
                </a:lnTo>
                <a:lnTo>
                  <a:pt x="2" y="942"/>
                </a:lnTo>
                <a:lnTo>
                  <a:pt x="0" y="930"/>
                </a:lnTo>
                <a:lnTo>
                  <a:pt x="2" y="882"/>
                </a:lnTo>
                <a:lnTo>
                  <a:pt x="4" y="836"/>
                </a:lnTo>
                <a:lnTo>
                  <a:pt x="10" y="788"/>
                </a:lnTo>
                <a:lnTo>
                  <a:pt x="18" y="742"/>
                </a:lnTo>
                <a:lnTo>
                  <a:pt x="30" y="698"/>
                </a:lnTo>
                <a:lnTo>
                  <a:pt x="42" y="654"/>
                </a:lnTo>
                <a:lnTo>
                  <a:pt x="56" y="610"/>
                </a:lnTo>
                <a:lnTo>
                  <a:pt x="74" y="568"/>
                </a:lnTo>
                <a:lnTo>
                  <a:pt x="92" y="526"/>
                </a:lnTo>
                <a:lnTo>
                  <a:pt x="112" y="486"/>
                </a:lnTo>
                <a:lnTo>
                  <a:pt x="134" y="448"/>
                </a:lnTo>
                <a:lnTo>
                  <a:pt x="158" y="410"/>
                </a:lnTo>
                <a:lnTo>
                  <a:pt x="184" y="374"/>
                </a:lnTo>
                <a:lnTo>
                  <a:pt x="212" y="338"/>
                </a:lnTo>
                <a:lnTo>
                  <a:pt x="242" y="304"/>
                </a:lnTo>
                <a:lnTo>
                  <a:pt x="272" y="272"/>
                </a:lnTo>
                <a:lnTo>
                  <a:pt x="304" y="242"/>
                </a:lnTo>
                <a:lnTo>
                  <a:pt x="338" y="212"/>
                </a:lnTo>
                <a:lnTo>
                  <a:pt x="374" y="184"/>
                </a:lnTo>
                <a:lnTo>
                  <a:pt x="410" y="158"/>
                </a:lnTo>
                <a:lnTo>
                  <a:pt x="448" y="134"/>
                </a:lnTo>
                <a:lnTo>
                  <a:pt x="488" y="112"/>
                </a:lnTo>
                <a:lnTo>
                  <a:pt x="528" y="92"/>
                </a:lnTo>
                <a:lnTo>
                  <a:pt x="568" y="72"/>
                </a:lnTo>
                <a:lnTo>
                  <a:pt x="610" y="56"/>
                </a:lnTo>
                <a:lnTo>
                  <a:pt x="654" y="42"/>
                </a:lnTo>
                <a:lnTo>
                  <a:pt x="698" y="28"/>
                </a:lnTo>
                <a:lnTo>
                  <a:pt x="744" y="18"/>
                </a:lnTo>
                <a:lnTo>
                  <a:pt x="790" y="10"/>
                </a:lnTo>
                <a:lnTo>
                  <a:pt x="836" y="4"/>
                </a:lnTo>
                <a:lnTo>
                  <a:pt x="882" y="0"/>
                </a:lnTo>
                <a:lnTo>
                  <a:pt x="930" y="0"/>
                </a:lnTo>
                <a:lnTo>
                  <a:pt x="978" y="0"/>
                </a:lnTo>
                <a:lnTo>
                  <a:pt x="1026" y="4"/>
                </a:lnTo>
                <a:lnTo>
                  <a:pt x="1072" y="10"/>
                </a:lnTo>
                <a:lnTo>
                  <a:pt x="1118" y="18"/>
                </a:lnTo>
                <a:lnTo>
                  <a:pt x="1164" y="28"/>
                </a:lnTo>
                <a:lnTo>
                  <a:pt x="1208" y="42"/>
                </a:lnTo>
                <a:lnTo>
                  <a:pt x="1250" y="56"/>
                </a:lnTo>
                <a:lnTo>
                  <a:pt x="1294" y="72"/>
                </a:lnTo>
                <a:lnTo>
                  <a:pt x="1334" y="92"/>
                </a:lnTo>
                <a:lnTo>
                  <a:pt x="1374" y="112"/>
                </a:lnTo>
                <a:lnTo>
                  <a:pt x="1414" y="134"/>
                </a:lnTo>
                <a:lnTo>
                  <a:pt x="1452" y="158"/>
                </a:lnTo>
                <a:lnTo>
                  <a:pt x="1488" y="184"/>
                </a:lnTo>
                <a:lnTo>
                  <a:pt x="1522" y="212"/>
                </a:lnTo>
                <a:lnTo>
                  <a:pt x="1556" y="242"/>
                </a:lnTo>
                <a:lnTo>
                  <a:pt x="1588" y="272"/>
                </a:lnTo>
                <a:lnTo>
                  <a:pt x="1620" y="304"/>
                </a:lnTo>
                <a:lnTo>
                  <a:pt x="1650" y="338"/>
                </a:lnTo>
                <a:lnTo>
                  <a:pt x="1676" y="374"/>
                </a:lnTo>
                <a:lnTo>
                  <a:pt x="1702" y="410"/>
                </a:lnTo>
                <a:lnTo>
                  <a:pt x="1726" y="448"/>
                </a:lnTo>
                <a:lnTo>
                  <a:pt x="1750" y="486"/>
                </a:lnTo>
                <a:lnTo>
                  <a:pt x="1770" y="526"/>
                </a:lnTo>
                <a:lnTo>
                  <a:pt x="1788" y="568"/>
                </a:lnTo>
                <a:lnTo>
                  <a:pt x="1806" y="610"/>
                </a:lnTo>
                <a:lnTo>
                  <a:pt x="1820" y="654"/>
                </a:lnTo>
                <a:lnTo>
                  <a:pt x="1832" y="698"/>
                </a:lnTo>
                <a:lnTo>
                  <a:pt x="1842" y="742"/>
                </a:lnTo>
                <a:lnTo>
                  <a:pt x="1850" y="788"/>
                </a:lnTo>
                <a:lnTo>
                  <a:pt x="1856" y="836"/>
                </a:lnTo>
                <a:lnTo>
                  <a:pt x="1860" y="882"/>
                </a:lnTo>
                <a:lnTo>
                  <a:pt x="1862" y="930"/>
                </a:lnTo>
                <a:close/>
              </a:path>
            </a:pathLst>
          </a:custGeom>
          <a:gradFill rotWithShape="1">
            <a:gsLst>
              <a:gs pos="0">
                <a:srgbClr val="EAEAEA"/>
              </a:gs>
              <a:gs pos="100000">
                <a:srgbClr val="B2B2B2"/>
              </a:gs>
            </a:gsLst>
            <a:lin ang="5400000" scaled="1"/>
          </a:gra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latin typeface="微软雅黑" pitchFamily="34" charset="-122"/>
              <a:ea typeface="微软雅黑" pitchFamily="34" charset="-122"/>
            </a:endParaRPr>
          </a:p>
        </p:txBody>
      </p:sp>
      <p:sp>
        <p:nvSpPr>
          <p:cNvPr id="97" name="Text Box 13"/>
          <p:cNvSpPr txBox="1">
            <a:spLocks noChangeArrowheads="1"/>
          </p:cNvSpPr>
          <p:nvPr/>
        </p:nvSpPr>
        <p:spPr bwMode="auto">
          <a:xfrm>
            <a:off x="2000375" y="4516076"/>
            <a:ext cx="2232000" cy="424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微软雅黑" pitchFamily="34" charset="-122"/>
              </a:defRPr>
            </a:lvl1pPr>
            <a:lvl2pPr marL="742950" indent="-285750" eaLnBrk="0" hangingPunct="0">
              <a:defRPr b="1">
                <a:solidFill>
                  <a:schemeClr val="tx1"/>
                </a:solidFill>
                <a:latin typeface="Arial" charset="0"/>
                <a:ea typeface="微软雅黑" pitchFamily="34" charset="-122"/>
              </a:defRPr>
            </a:lvl2pPr>
            <a:lvl3pPr marL="1143000" indent="-228600" eaLnBrk="0" hangingPunct="0">
              <a:defRPr b="1">
                <a:solidFill>
                  <a:schemeClr val="tx1"/>
                </a:solidFill>
                <a:latin typeface="Arial" charset="0"/>
                <a:ea typeface="微软雅黑" pitchFamily="34" charset="-122"/>
              </a:defRPr>
            </a:lvl3pPr>
            <a:lvl4pPr marL="1600200" indent="-228600" eaLnBrk="0" hangingPunct="0">
              <a:defRPr b="1">
                <a:solidFill>
                  <a:schemeClr val="tx1"/>
                </a:solidFill>
                <a:latin typeface="Arial" charset="0"/>
                <a:ea typeface="微软雅黑" pitchFamily="34" charset="-122"/>
              </a:defRPr>
            </a:lvl4pPr>
            <a:lvl5pPr marL="2057400" indent="-228600" eaLnBrk="0" hangingPunct="0">
              <a:defRPr b="1">
                <a:solidFill>
                  <a:schemeClr val="tx1"/>
                </a:solidFill>
                <a:latin typeface="Arial" charset="0"/>
                <a:ea typeface="微软雅黑" pitchFamily="34" charset="-122"/>
              </a:defRPr>
            </a:lvl5pPr>
            <a:lvl6pPr marL="2514600" indent="-228600" eaLnBrk="0" fontAlgn="base" hangingPunct="0">
              <a:spcBef>
                <a:spcPct val="0"/>
              </a:spcBef>
              <a:spcAft>
                <a:spcPct val="0"/>
              </a:spcAft>
              <a:defRPr b="1">
                <a:solidFill>
                  <a:schemeClr val="tx1"/>
                </a:solidFill>
                <a:latin typeface="Arial" charset="0"/>
                <a:ea typeface="微软雅黑" pitchFamily="34" charset="-122"/>
              </a:defRPr>
            </a:lvl6pPr>
            <a:lvl7pPr marL="2971800" indent="-228600" eaLnBrk="0" fontAlgn="base" hangingPunct="0">
              <a:spcBef>
                <a:spcPct val="0"/>
              </a:spcBef>
              <a:spcAft>
                <a:spcPct val="0"/>
              </a:spcAft>
              <a:defRPr b="1">
                <a:solidFill>
                  <a:schemeClr val="tx1"/>
                </a:solidFill>
                <a:latin typeface="Arial" charset="0"/>
                <a:ea typeface="微软雅黑" pitchFamily="34" charset="-122"/>
              </a:defRPr>
            </a:lvl7pPr>
            <a:lvl8pPr marL="3429000" indent="-228600" eaLnBrk="0" fontAlgn="base" hangingPunct="0">
              <a:spcBef>
                <a:spcPct val="0"/>
              </a:spcBef>
              <a:spcAft>
                <a:spcPct val="0"/>
              </a:spcAft>
              <a:defRPr b="1">
                <a:solidFill>
                  <a:schemeClr val="tx1"/>
                </a:solidFill>
                <a:latin typeface="Arial" charset="0"/>
                <a:ea typeface="微软雅黑" pitchFamily="34" charset="-122"/>
              </a:defRPr>
            </a:lvl8pPr>
            <a:lvl9pPr marL="3886200" indent="-228600" eaLnBrk="0" fontAlgn="base" hangingPunct="0">
              <a:spcBef>
                <a:spcPct val="0"/>
              </a:spcBef>
              <a:spcAft>
                <a:spcPct val="0"/>
              </a:spcAft>
              <a:defRPr b="1">
                <a:solidFill>
                  <a:schemeClr val="tx1"/>
                </a:solidFill>
                <a:latin typeface="Arial" charset="0"/>
                <a:ea typeface="微软雅黑" pitchFamily="34" charset="-122"/>
              </a:defRPr>
            </a:lvl9pPr>
          </a:lstStyle>
          <a:p>
            <a:pPr lvl="0" algn="ctr" eaLnBrk="1" latinLnBrk="1" hangingPunct="1">
              <a:lnSpc>
                <a:spcPct val="120000"/>
              </a:lnSpc>
              <a:defRPr/>
            </a:pPr>
            <a:r>
              <a:rPr kumimoji="1" lang="zh-CN" altLang="en-US" kern="0" dirty="0" smtClean="0">
                <a:solidFill>
                  <a:srgbClr val="5F5F5F"/>
                </a:solidFill>
                <a:latin typeface="微软雅黑" pitchFamily="34" charset="-122"/>
              </a:rPr>
              <a:t>网络舆情存在空间</a:t>
            </a:r>
            <a:endParaRPr kumimoji="1" lang="zh-CN" altLang="en-US" kern="0" dirty="0">
              <a:solidFill>
                <a:srgbClr val="5F5F5F"/>
              </a:solidFill>
              <a:latin typeface="微软雅黑" pitchFamily="34" charset="-122"/>
            </a:endParaRPr>
          </a:p>
        </p:txBody>
      </p:sp>
      <p:sp>
        <p:nvSpPr>
          <p:cNvPr id="98" name="Freeform 23"/>
          <p:cNvSpPr>
            <a:spLocks/>
          </p:cNvSpPr>
          <p:nvPr/>
        </p:nvSpPr>
        <p:spPr bwMode="auto">
          <a:xfrm>
            <a:off x="5269728" y="3217128"/>
            <a:ext cx="482585" cy="482585"/>
          </a:xfrm>
          <a:custGeom>
            <a:avLst/>
            <a:gdLst>
              <a:gd name="T0" fmla="*/ 256 w 256"/>
              <a:gd name="T1" fmla="*/ 216 h 256"/>
              <a:gd name="T2" fmla="*/ 216 w 256"/>
              <a:gd name="T3" fmla="*/ 256 h 256"/>
              <a:gd name="T4" fmla="*/ 40 w 256"/>
              <a:gd name="T5" fmla="*/ 256 h 256"/>
              <a:gd name="T6" fmla="*/ 0 w 256"/>
              <a:gd name="T7" fmla="*/ 216 h 256"/>
              <a:gd name="T8" fmla="*/ 0 w 256"/>
              <a:gd name="T9" fmla="*/ 40 h 256"/>
              <a:gd name="T10" fmla="*/ 40 w 256"/>
              <a:gd name="T11" fmla="*/ 0 h 256"/>
              <a:gd name="T12" fmla="*/ 216 w 256"/>
              <a:gd name="T13" fmla="*/ 0 h 256"/>
              <a:gd name="T14" fmla="*/ 256 w 256"/>
              <a:gd name="T15" fmla="*/ 40 h 256"/>
              <a:gd name="T16" fmla="*/ 256 w 256"/>
              <a:gd name="T17" fmla="*/ 2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216"/>
                </a:moveTo>
                <a:cubicBezTo>
                  <a:pt x="256" y="238"/>
                  <a:pt x="238" y="256"/>
                  <a:pt x="216" y="256"/>
                </a:cubicBezTo>
                <a:cubicBezTo>
                  <a:pt x="40" y="256"/>
                  <a:pt x="40" y="256"/>
                  <a:pt x="40" y="256"/>
                </a:cubicBezTo>
                <a:cubicBezTo>
                  <a:pt x="17" y="256"/>
                  <a:pt x="0" y="238"/>
                  <a:pt x="0" y="216"/>
                </a:cubicBezTo>
                <a:cubicBezTo>
                  <a:pt x="0" y="40"/>
                  <a:pt x="0" y="40"/>
                  <a:pt x="0" y="40"/>
                </a:cubicBezTo>
                <a:cubicBezTo>
                  <a:pt x="0" y="18"/>
                  <a:pt x="17" y="0"/>
                  <a:pt x="40" y="0"/>
                </a:cubicBezTo>
                <a:cubicBezTo>
                  <a:pt x="216" y="0"/>
                  <a:pt x="216" y="0"/>
                  <a:pt x="216" y="0"/>
                </a:cubicBezTo>
                <a:cubicBezTo>
                  <a:pt x="238" y="0"/>
                  <a:pt x="256" y="18"/>
                  <a:pt x="256" y="40"/>
                </a:cubicBezTo>
                <a:cubicBezTo>
                  <a:pt x="256" y="216"/>
                  <a:pt x="256" y="216"/>
                  <a:pt x="256" y="216"/>
                </a:cubicBezTo>
              </a:path>
            </a:pathLst>
          </a:custGeom>
          <a:solidFill>
            <a:srgbClr val="E04C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99" name="Freeform 24"/>
          <p:cNvSpPr>
            <a:spLocks/>
          </p:cNvSpPr>
          <p:nvPr/>
        </p:nvSpPr>
        <p:spPr bwMode="auto">
          <a:xfrm>
            <a:off x="5384797" y="3339242"/>
            <a:ext cx="367516" cy="360471"/>
          </a:xfrm>
          <a:custGeom>
            <a:avLst/>
            <a:gdLst>
              <a:gd name="T0" fmla="*/ 41 w 195"/>
              <a:gd name="T1" fmla="*/ 0 h 191"/>
              <a:gd name="T2" fmla="*/ 0 w 195"/>
              <a:gd name="T3" fmla="*/ 55 h 191"/>
              <a:gd name="T4" fmla="*/ 13 w 195"/>
              <a:gd name="T5" fmla="*/ 115 h 191"/>
              <a:gd name="T6" fmla="*/ 89 w 195"/>
              <a:gd name="T7" fmla="*/ 191 h 191"/>
              <a:gd name="T8" fmla="*/ 155 w 195"/>
              <a:gd name="T9" fmla="*/ 191 h 191"/>
              <a:gd name="T10" fmla="*/ 195 w 195"/>
              <a:gd name="T11" fmla="*/ 151 h 191"/>
              <a:gd name="T12" fmla="*/ 195 w 195"/>
              <a:gd name="T13" fmla="*/ 82 h 191"/>
              <a:gd name="T14" fmla="*/ 120 w 195"/>
              <a:gd name="T15" fmla="*/ 8 h 191"/>
              <a:gd name="T16" fmla="*/ 41 w 195"/>
              <a:gd name="T17"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91">
                <a:moveTo>
                  <a:pt x="41" y="0"/>
                </a:moveTo>
                <a:cubicBezTo>
                  <a:pt x="0" y="55"/>
                  <a:pt x="0" y="55"/>
                  <a:pt x="0" y="55"/>
                </a:cubicBezTo>
                <a:cubicBezTo>
                  <a:pt x="13" y="115"/>
                  <a:pt x="13" y="115"/>
                  <a:pt x="13" y="115"/>
                </a:cubicBezTo>
                <a:cubicBezTo>
                  <a:pt x="89" y="191"/>
                  <a:pt x="89" y="191"/>
                  <a:pt x="89" y="191"/>
                </a:cubicBezTo>
                <a:cubicBezTo>
                  <a:pt x="155" y="191"/>
                  <a:pt x="155" y="191"/>
                  <a:pt x="155" y="191"/>
                </a:cubicBezTo>
                <a:cubicBezTo>
                  <a:pt x="177" y="191"/>
                  <a:pt x="195" y="173"/>
                  <a:pt x="195" y="151"/>
                </a:cubicBezTo>
                <a:cubicBezTo>
                  <a:pt x="195" y="82"/>
                  <a:pt x="195" y="82"/>
                  <a:pt x="195" y="82"/>
                </a:cubicBezTo>
                <a:cubicBezTo>
                  <a:pt x="120" y="8"/>
                  <a:pt x="120" y="8"/>
                  <a:pt x="120" y="8"/>
                </a:cubicBezTo>
                <a:cubicBezTo>
                  <a:pt x="41" y="0"/>
                  <a:pt x="41" y="0"/>
                  <a:pt x="41" y="0"/>
                </a:cubicBezTo>
              </a:path>
            </a:pathLst>
          </a:custGeom>
          <a:solidFill>
            <a:srgbClr val="C9447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100" name="Freeform 25"/>
          <p:cNvSpPr>
            <a:spLocks noEditPoints="1"/>
          </p:cNvSpPr>
          <p:nvPr/>
        </p:nvSpPr>
        <p:spPr bwMode="auto">
          <a:xfrm>
            <a:off x="5369533" y="3314585"/>
            <a:ext cx="286498" cy="287672"/>
          </a:xfrm>
          <a:custGeom>
            <a:avLst/>
            <a:gdLst>
              <a:gd name="T0" fmla="*/ 76 w 152"/>
              <a:gd name="T1" fmla="*/ 0 h 152"/>
              <a:gd name="T2" fmla="*/ 0 w 152"/>
              <a:gd name="T3" fmla="*/ 76 h 152"/>
              <a:gd name="T4" fmla="*/ 76 w 152"/>
              <a:gd name="T5" fmla="*/ 152 h 152"/>
              <a:gd name="T6" fmla="*/ 152 w 152"/>
              <a:gd name="T7" fmla="*/ 76 h 152"/>
              <a:gd name="T8" fmla="*/ 76 w 152"/>
              <a:gd name="T9" fmla="*/ 0 h 152"/>
              <a:gd name="T10" fmla="*/ 130 w 152"/>
              <a:gd name="T11" fmla="*/ 53 h 152"/>
              <a:gd name="T12" fmla="*/ 134 w 152"/>
              <a:gd name="T13" fmla="*/ 70 h 152"/>
              <a:gd name="T14" fmla="*/ 128 w 152"/>
              <a:gd name="T15" fmla="*/ 70 h 152"/>
              <a:gd name="T16" fmla="*/ 97 w 152"/>
              <a:gd name="T17" fmla="*/ 73 h 152"/>
              <a:gd name="T18" fmla="*/ 92 w 152"/>
              <a:gd name="T19" fmla="*/ 62 h 152"/>
              <a:gd name="T20" fmla="*/ 123 w 152"/>
              <a:gd name="T21" fmla="*/ 41 h 152"/>
              <a:gd name="T22" fmla="*/ 130 w 152"/>
              <a:gd name="T23" fmla="*/ 53 h 152"/>
              <a:gd name="T24" fmla="*/ 27 w 152"/>
              <a:gd name="T25" fmla="*/ 109 h 152"/>
              <a:gd name="T26" fmla="*/ 22 w 152"/>
              <a:gd name="T27" fmla="*/ 99 h 152"/>
              <a:gd name="T28" fmla="*/ 17 w 152"/>
              <a:gd name="T29" fmla="*/ 76 h 152"/>
              <a:gd name="T30" fmla="*/ 30 w 152"/>
              <a:gd name="T31" fmla="*/ 77 h 152"/>
              <a:gd name="T32" fmla="*/ 76 w 152"/>
              <a:gd name="T33" fmla="*/ 69 h 152"/>
              <a:gd name="T34" fmla="*/ 81 w 152"/>
              <a:gd name="T35" fmla="*/ 78 h 152"/>
              <a:gd name="T36" fmla="*/ 80 w 152"/>
              <a:gd name="T37" fmla="*/ 78 h 152"/>
              <a:gd name="T38" fmla="*/ 27 w 152"/>
              <a:gd name="T39" fmla="*/ 109 h 152"/>
              <a:gd name="T40" fmla="*/ 99 w 152"/>
              <a:gd name="T41" fmla="*/ 22 h 152"/>
              <a:gd name="T42" fmla="*/ 111 w 152"/>
              <a:gd name="T43" fmla="*/ 29 h 152"/>
              <a:gd name="T44" fmla="*/ 84 w 152"/>
              <a:gd name="T45" fmla="*/ 47 h 152"/>
              <a:gd name="T46" fmla="*/ 83 w 152"/>
              <a:gd name="T47" fmla="*/ 47 h 152"/>
              <a:gd name="T48" fmla="*/ 63 w 152"/>
              <a:gd name="T49" fmla="*/ 19 h 152"/>
              <a:gd name="T50" fmla="*/ 76 w 152"/>
              <a:gd name="T51" fmla="*/ 17 h 152"/>
              <a:gd name="T52" fmla="*/ 99 w 152"/>
              <a:gd name="T53" fmla="*/ 22 h 152"/>
              <a:gd name="T54" fmla="*/ 35 w 152"/>
              <a:gd name="T55" fmla="*/ 35 h 152"/>
              <a:gd name="T56" fmla="*/ 46 w 152"/>
              <a:gd name="T57" fmla="*/ 25 h 152"/>
              <a:gd name="T58" fmla="*/ 67 w 152"/>
              <a:gd name="T59" fmla="*/ 53 h 152"/>
              <a:gd name="T60" fmla="*/ 56 w 152"/>
              <a:gd name="T61" fmla="*/ 57 h 152"/>
              <a:gd name="T62" fmla="*/ 30 w 152"/>
              <a:gd name="T63" fmla="*/ 60 h 152"/>
              <a:gd name="T64" fmla="*/ 20 w 152"/>
              <a:gd name="T65" fmla="*/ 59 h 152"/>
              <a:gd name="T66" fmla="*/ 22 w 152"/>
              <a:gd name="T67" fmla="*/ 53 h 152"/>
              <a:gd name="T68" fmla="*/ 35 w 152"/>
              <a:gd name="T69" fmla="*/ 35 h 152"/>
              <a:gd name="T70" fmla="*/ 53 w 152"/>
              <a:gd name="T71" fmla="*/ 130 h 152"/>
              <a:gd name="T72" fmla="*/ 39 w 152"/>
              <a:gd name="T73" fmla="*/ 122 h 152"/>
              <a:gd name="T74" fmla="*/ 55 w 152"/>
              <a:gd name="T75" fmla="*/ 109 h 152"/>
              <a:gd name="T76" fmla="*/ 86 w 152"/>
              <a:gd name="T77" fmla="*/ 94 h 152"/>
              <a:gd name="T78" fmla="*/ 88 w 152"/>
              <a:gd name="T79" fmla="*/ 93 h 152"/>
              <a:gd name="T80" fmla="*/ 96 w 152"/>
              <a:gd name="T81" fmla="*/ 120 h 152"/>
              <a:gd name="T82" fmla="*/ 97 w 152"/>
              <a:gd name="T83" fmla="*/ 131 h 152"/>
              <a:gd name="T84" fmla="*/ 76 w 152"/>
              <a:gd name="T85" fmla="*/ 135 h 152"/>
              <a:gd name="T86" fmla="*/ 53 w 152"/>
              <a:gd name="T87" fmla="*/ 130 h 152"/>
              <a:gd name="T88" fmla="*/ 117 w 152"/>
              <a:gd name="T89" fmla="*/ 117 h 152"/>
              <a:gd name="T90" fmla="*/ 113 w 152"/>
              <a:gd name="T91" fmla="*/ 121 h 152"/>
              <a:gd name="T92" fmla="*/ 104 w 152"/>
              <a:gd name="T93" fmla="*/ 89 h 152"/>
              <a:gd name="T94" fmla="*/ 128 w 152"/>
              <a:gd name="T95" fmla="*/ 87 h 152"/>
              <a:gd name="T96" fmla="*/ 134 w 152"/>
              <a:gd name="T97" fmla="*/ 87 h 152"/>
              <a:gd name="T98" fmla="*/ 130 w 152"/>
              <a:gd name="T99" fmla="*/ 99 h 152"/>
              <a:gd name="T100" fmla="*/ 117 w 152"/>
              <a:gd name="T101" fmla="*/ 11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2" h="152">
                <a:moveTo>
                  <a:pt x="76" y="0"/>
                </a:moveTo>
                <a:cubicBezTo>
                  <a:pt x="34" y="0"/>
                  <a:pt x="0" y="34"/>
                  <a:pt x="0" y="76"/>
                </a:cubicBezTo>
                <a:cubicBezTo>
                  <a:pt x="0" y="118"/>
                  <a:pt x="34" y="152"/>
                  <a:pt x="76" y="152"/>
                </a:cubicBezTo>
                <a:cubicBezTo>
                  <a:pt x="118" y="152"/>
                  <a:pt x="152" y="118"/>
                  <a:pt x="152" y="76"/>
                </a:cubicBezTo>
                <a:cubicBezTo>
                  <a:pt x="152" y="34"/>
                  <a:pt x="118" y="0"/>
                  <a:pt x="76" y="0"/>
                </a:cubicBezTo>
                <a:close/>
                <a:moveTo>
                  <a:pt x="130" y="53"/>
                </a:moveTo>
                <a:cubicBezTo>
                  <a:pt x="132" y="58"/>
                  <a:pt x="134" y="64"/>
                  <a:pt x="134" y="70"/>
                </a:cubicBezTo>
                <a:cubicBezTo>
                  <a:pt x="132" y="70"/>
                  <a:pt x="130" y="70"/>
                  <a:pt x="128" y="70"/>
                </a:cubicBezTo>
                <a:cubicBezTo>
                  <a:pt x="118" y="70"/>
                  <a:pt x="108" y="71"/>
                  <a:pt x="97" y="73"/>
                </a:cubicBezTo>
                <a:cubicBezTo>
                  <a:pt x="96" y="69"/>
                  <a:pt x="94" y="65"/>
                  <a:pt x="92" y="62"/>
                </a:cubicBezTo>
                <a:cubicBezTo>
                  <a:pt x="104" y="56"/>
                  <a:pt x="114" y="49"/>
                  <a:pt x="123" y="41"/>
                </a:cubicBezTo>
                <a:cubicBezTo>
                  <a:pt x="126" y="45"/>
                  <a:pt x="128" y="49"/>
                  <a:pt x="130" y="53"/>
                </a:cubicBezTo>
                <a:close/>
                <a:moveTo>
                  <a:pt x="27" y="109"/>
                </a:moveTo>
                <a:cubicBezTo>
                  <a:pt x="25" y="106"/>
                  <a:pt x="23" y="102"/>
                  <a:pt x="22" y="99"/>
                </a:cubicBezTo>
                <a:cubicBezTo>
                  <a:pt x="19" y="92"/>
                  <a:pt x="17" y="84"/>
                  <a:pt x="17" y="76"/>
                </a:cubicBezTo>
                <a:cubicBezTo>
                  <a:pt x="22" y="77"/>
                  <a:pt x="26" y="77"/>
                  <a:pt x="30" y="77"/>
                </a:cubicBezTo>
                <a:cubicBezTo>
                  <a:pt x="45" y="77"/>
                  <a:pt x="60" y="74"/>
                  <a:pt x="76" y="69"/>
                </a:cubicBezTo>
                <a:cubicBezTo>
                  <a:pt x="78" y="72"/>
                  <a:pt x="79" y="75"/>
                  <a:pt x="81" y="78"/>
                </a:cubicBezTo>
                <a:cubicBezTo>
                  <a:pt x="80" y="78"/>
                  <a:pt x="80" y="78"/>
                  <a:pt x="80" y="78"/>
                </a:cubicBezTo>
                <a:cubicBezTo>
                  <a:pt x="59" y="85"/>
                  <a:pt x="40" y="96"/>
                  <a:pt x="27" y="109"/>
                </a:cubicBezTo>
                <a:close/>
                <a:moveTo>
                  <a:pt x="99" y="22"/>
                </a:moveTo>
                <a:cubicBezTo>
                  <a:pt x="103" y="24"/>
                  <a:pt x="107" y="26"/>
                  <a:pt x="111" y="29"/>
                </a:cubicBezTo>
                <a:cubicBezTo>
                  <a:pt x="103" y="36"/>
                  <a:pt x="94" y="42"/>
                  <a:pt x="84" y="47"/>
                </a:cubicBezTo>
                <a:cubicBezTo>
                  <a:pt x="83" y="47"/>
                  <a:pt x="83" y="47"/>
                  <a:pt x="83" y="47"/>
                </a:cubicBezTo>
                <a:cubicBezTo>
                  <a:pt x="77" y="36"/>
                  <a:pt x="70" y="27"/>
                  <a:pt x="63" y="19"/>
                </a:cubicBezTo>
                <a:cubicBezTo>
                  <a:pt x="67" y="18"/>
                  <a:pt x="72" y="17"/>
                  <a:pt x="76" y="17"/>
                </a:cubicBezTo>
                <a:cubicBezTo>
                  <a:pt x="84" y="17"/>
                  <a:pt x="92" y="19"/>
                  <a:pt x="99" y="22"/>
                </a:cubicBezTo>
                <a:close/>
                <a:moveTo>
                  <a:pt x="35" y="35"/>
                </a:moveTo>
                <a:cubicBezTo>
                  <a:pt x="38" y="31"/>
                  <a:pt x="42" y="28"/>
                  <a:pt x="46" y="25"/>
                </a:cubicBezTo>
                <a:cubicBezTo>
                  <a:pt x="53" y="33"/>
                  <a:pt x="61" y="43"/>
                  <a:pt x="67" y="53"/>
                </a:cubicBezTo>
                <a:cubicBezTo>
                  <a:pt x="63" y="55"/>
                  <a:pt x="60" y="56"/>
                  <a:pt x="56" y="57"/>
                </a:cubicBezTo>
                <a:cubicBezTo>
                  <a:pt x="47" y="59"/>
                  <a:pt x="39" y="60"/>
                  <a:pt x="30" y="60"/>
                </a:cubicBezTo>
                <a:cubicBezTo>
                  <a:pt x="27" y="60"/>
                  <a:pt x="23" y="60"/>
                  <a:pt x="20" y="59"/>
                </a:cubicBezTo>
                <a:cubicBezTo>
                  <a:pt x="20" y="57"/>
                  <a:pt x="21" y="55"/>
                  <a:pt x="22" y="53"/>
                </a:cubicBezTo>
                <a:cubicBezTo>
                  <a:pt x="25" y="46"/>
                  <a:pt x="29" y="40"/>
                  <a:pt x="35" y="35"/>
                </a:cubicBezTo>
                <a:close/>
                <a:moveTo>
                  <a:pt x="53" y="130"/>
                </a:moveTo>
                <a:cubicBezTo>
                  <a:pt x="48" y="128"/>
                  <a:pt x="43" y="125"/>
                  <a:pt x="39" y="122"/>
                </a:cubicBezTo>
                <a:cubicBezTo>
                  <a:pt x="44" y="117"/>
                  <a:pt x="49" y="113"/>
                  <a:pt x="55" y="109"/>
                </a:cubicBezTo>
                <a:cubicBezTo>
                  <a:pt x="64" y="103"/>
                  <a:pt x="75" y="98"/>
                  <a:pt x="86" y="94"/>
                </a:cubicBezTo>
                <a:cubicBezTo>
                  <a:pt x="86" y="94"/>
                  <a:pt x="87" y="94"/>
                  <a:pt x="88" y="93"/>
                </a:cubicBezTo>
                <a:cubicBezTo>
                  <a:pt x="91" y="103"/>
                  <a:pt x="94" y="112"/>
                  <a:pt x="96" y="120"/>
                </a:cubicBezTo>
                <a:cubicBezTo>
                  <a:pt x="97" y="124"/>
                  <a:pt x="97" y="127"/>
                  <a:pt x="97" y="131"/>
                </a:cubicBezTo>
                <a:cubicBezTo>
                  <a:pt x="91" y="133"/>
                  <a:pt x="83" y="135"/>
                  <a:pt x="76" y="135"/>
                </a:cubicBezTo>
                <a:cubicBezTo>
                  <a:pt x="68" y="135"/>
                  <a:pt x="60" y="133"/>
                  <a:pt x="53" y="130"/>
                </a:cubicBezTo>
                <a:close/>
                <a:moveTo>
                  <a:pt x="117" y="117"/>
                </a:moveTo>
                <a:cubicBezTo>
                  <a:pt x="116" y="119"/>
                  <a:pt x="115" y="120"/>
                  <a:pt x="113" y="121"/>
                </a:cubicBezTo>
                <a:cubicBezTo>
                  <a:pt x="112" y="111"/>
                  <a:pt x="109" y="101"/>
                  <a:pt x="104" y="89"/>
                </a:cubicBezTo>
                <a:cubicBezTo>
                  <a:pt x="112" y="88"/>
                  <a:pt x="120" y="87"/>
                  <a:pt x="128" y="87"/>
                </a:cubicBezTo>
                <a:cubicBezTo>
                  <a:pt x="130" y="87"/>
                  <a:pt x="132" y="87"/>
                  <a:pt x="134" y="87"/>
                </a:cubicBezTo>
                <a:cubicBezTo>
                  <a:pt x="133" y="91"/>
                  <a:pt x="132" y="95"/>
                  <a:pt x="130" y="99"/>
                </a:cubicBezTo>
                <a:cubicBezTo>
                  <a:pt x="127" y="106"/>
                  <a:pt x="123" y="112"/>
                  <a:pt x="117" y="117"/>
                </a:cubicBezTo>
                <a:close/>
              </a:path>
            </a:pathLst>
          </a:custGeom>
          <a:solidFill>
            <a:srgbClr val="F5F7F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ysClr val="windowText" lastClr="000000"/>
              </a:solidFill>
              <a:effectLst/>
              <a:uLnTx/>
              <a:uFillTx/>
              <a:latin typeface="等线"/>
              <a:cs typeface="+mn-cs"/>
            </a:endParaRPr>
          </a:p>
        </p:txBody>
      </p:sp>
      <p:sp>
        <p:nvSpPr>
          <p:cNvPr id="101" name="Freeform 95"/>
          <p:cNvSpPr>
            <a:spLocks/>
          </p:cNvSpPr>
          <p:nvPr/>
        </p:nvSpPr>
        <p:spPr bwMode="auto">
          <a:xfrm>
            <a:off x="318340" y="3424618"/>
            <a:ext cx="461346" cy="461346"/>
          </a:xfrm>
          <a:custGeom>
            <a:avLst/>
            <a:gdLst>
              <a:gd name="T0" fmla="*/ 256 w 256"/>
              <a:gd name="T1" fmla="*/ 216 h 256"/>
              <a:gd name="T2" fmla="*/ 216 w 256"/>
              <a:gd name="T3" fmla="*/ 256 h 256"/>
              <a:gd name="T4" fmla="*/ 40 w 256"/>
              <a:gd name="T5" fmla="*/ 256 h 256"/>
              <a:gd name="T6" fmla="*/ 0 w 256"/>
              <a:gd name="T7" fmla="*/ 216 h 256"/>
              <a:gd name="T8" fmla="*/ 0 w 256"/>
              <a:gd name="T9" fmla="*/ 40 h 256"/>
              <a:gd name="T10" fmla="*/ 40 w 256"/>
              <a:gd name="T11" fmla="*/ 0 h 256"/>
              <a:gd name="T12" fmla="*/ 216 w 256"/>
              <a:gd name="T13" fmla="*/ 0 h 256"/>
              <a:gd name="T14" fmla="*/ 256 w 256"/>
              <a:gd name="T15" fmla="*/ 40 h 256"/>
              <a:gd name="T16" fmla="*/ 256 w 256"/>
              <a:gd name="T17" fmla="*/ 2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216"/>
                </a:moveTo>
                <a:cubicBezTo>
                  <a:pt x="256" y="238"/>
                  <a:pt x="238" y="256"/>
                  <a:pt x="216" y="256"/>
                </a:cubicBezTo>
                <a:cubicBezTo>
                  <a:pt x="40" y="256"/>
                  <a:pt x="40" y="256"/>
                  <a:pt x="40" y="256"/>
                </a:cubicBezTo>
                <a:cubicBezTo>
                  <a:pt x="18" y="256"/>
                  <a:pt x="0" y="238"/>
                  <a:pt x="0" y="216"/>
                </a:cubicBezTo>
                <a:cubicBezTo>
                  <a:pt x="0" y="40"/>
                  <a:pt x="0" y="40"/>
                  <a:pt x="0" y="40"/>
                </a:cubicBezTo>
                <a:cubicBezTo>
                  <a:pt x="0" y="18"/>
                  <a:pt x="18" y="0"/>
                  <a:pt x="40" y="0"/>
                </a:cubicBezTo>
                <a:cubicBezTo>
                  <a:pt x="216" y="0"/>
                  <a:pt x="216" y="0"/>
                  <a:pt x="216" y="0"/>
                </a:cubicBezTo>
                <a:cubicBezTo>
                  <a:pt x="238" y="0"/>
                  <a:pt x="256" y="18"/>
                  <a:pt x="256" y="40"/>
                </a:cubicBezTo>
                <a:lnTo>
                  <a:pt x="256" y="216"/>
                </a:lnTo>
                <a:close/>
              </a:path>
            </a:pathLst>
          </a:custGeom>
          <a:solidFill>
            <a:srgbClr val="739BE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96"/>
          <p:cNvSpPr>
            <a:spLocks/>
          </p:cNvSpPr>
          <p:nvPr/>
        </p:nvSpPr>
        <p:spPr bwMode="auto">
          <a:xfrm>
            <a:off x="412253" y="3518530"/>
            <a:ext cx="367433" cy="367433"/>
          </a:xfrm>
          <a:custGeom>
            <a:avLst/>
            <a:gdLst>
              <a:gd name="T0" fmla="*/ 204 w 204"/>
              <a:gd name="T1" fmla="*/ 164 h 204"/>
              <a:gd name="T2" fmla="*/ 204 w 204"/>
              <a:gd name="T3" fmla="*/ 66 h 204"/>
              <a:gd name="T4" fmla="*/ 152 w 204"/>
              <a:gd name="T5" fmla="*/ 14 h 204"/>
              <a:gd name="T6" fmla="*/ 142 w 204"/>
              <a:gd name="T7" fmla="*/ 22 h 204"/>
              <a:gd name="T8" fmla="*/ 121 w 204"/>
              <a:gd name="T9" fmla="*/ 0 h 204"/>
              <a:gd name="T10" fmla="*/ 108 w 204"/>
              <a:gd name="T11" fmla="*/ 13 h 204"/>
              <a:gd name="T12" fmla="*/ 129 w 204"/>
              <a:gd name="T13" fmla="*/ 34 h 204"/>
              <a:gd name="T14" fmla="*/ 105 w 204"/>
              <a:gd name="T15" fmla="*/ 56 h 204"/>
              <a:gd name="T16" fmla="*/ 49 w 204"/>
              <a:gd name="T17" fmla="*/ 0 h 204"/>
              <a:gd name="T18" fmla="*/ 36 w 204"/>
              <a:gd name="T19" fmla="*/ 13 h 204"/>
              <a:gd name="T20" fmla="*/ 92 w 204"/>
              <a:gd name="T21" fmla="*/ 68 h 204"/>
              <a:gd name="T22" fmla="*/ 0 w 204"/>
              <a:gd name="T23" fmla="*/ 152 h 204"/>
              <a:gd name="T24" fmla="*/ 52 w 204"/>
              <a:gd name="T25" fmla="*/ 204 h 204"/>
              <a:gd name="T26" fmla="*/ 164 w 204"/>
              <a:gd name="T27" fmla="*/ 204 h 204"/>
              <a:gd name="T28" fmla="*/ 204 w 204"/>
              <a:gd name="T29"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204">
                <a:moveTo>
                  <a:pt x="204" y="164"/>
                </a:moveTo>
                <a:cubicBezTo>
                  <a:pt x="204" y="66"/>
                  <a:pt x="204" y="66"/>
                  <a:pt x="204" y="66"/>
                </a:cubicBezTo>
                <a:cubicBezTo>
                  <a:pt x="152" y="14"/>
                  <a:pt x="152" y="14"/>
                  <a:pt x="152" y="14"/>
                </a:cubicBezTo>
                <a:cubicBezTo>
                  <a:pt x="142" y="22"/>
                  <a:pt x="142" y="22"/>
                  <a:pt x="142" y="22"/>
                </a:cubicBezTo>
                <a:cubicBezTo>
                  <a:pt x="121" y="0"/>
                  <a:pt x="121" y="0"/>
                  <a:pt x="121" y="0"/>
                </a:cubicBezTo>
                <a:cubicBezTo>
                  <a:pt x="108" y="13"/>
                  <a:pt x="108" y="13"/>
                  <a:pt x="108" y="13"/>
                </a:cubicBezTo>
                <a:cubicBezTo>
                  <a:pt x="129" y="34"/>
                  <a:pt x="129" y="34"/>
                  <a:pt x="129" y="34"/>
                </a:cubicBezTo>
                <a:cubicBezTo>
                  <a:pt x="105" y="56"/>
                  <a:pt x="105" y="56"/>
                  <a:pt x="105" y="56"/>
                </a:cubicBezTo>
                <a:cubicBezTo>
                  <a:pt x="49" y="0"/>
                  <a:pt x="49" y="0"/>
                  <a:pt x="49" y="0"/>
                </a:cubicBezTo>
                <a:cubicBezTo>
                  <a:pt x="36" y="13"/>
                  <a:pt x="36" y="13"/>
                  <a:pt x="36" y="13"/>
                </a:cubicBezTo>
                <a:cubicBezTo>
                  <a:pt x="92" y="68"/>
                  <a:pt x="92" y="68"/>
                  <a:pt x="92" y="68"/>
                </a:cubicBezTo>
                <a:cubicBezTo>
                  <a:pt x="0" y="152"/>
                  <a:pt x="0" y="152"/>
                  <a:pt x="0" y="152"/>
                </a:cubicBezTo>
                <a:cubicBezTo>
                  <a:pt x="52" y="204"/>
                  <a:pt x="52" y="204"/>
                  <a:pt x="52" y="204"/>
                </a:cubicBezTo>
                <a:cubicBezTo>
                  <a:pt x="164" y="204"/>
                  <a:pt x="164" y="204"/>
                  <a:pt x="164" y="204"/>
                </a:cubicBezTo>
                <a:cubicBezTo>
                  <a:pt x="186" y="204"/>
                  <a:pt x="204" y="186"/>
                  <a:pt x="204" y="164"/>
                </a:cubicBezTo>
                <a:close/>
              </a:path>
            </a:pathLst>
          </a:custGeom>
          <a:solidFill>
            <a:srgbClr val="6188D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Rectangle 97"/>
          <p:cNvSpPr>
            <a:spLocks noChangeArrowheads="1"/>
          </p:cNvSpPr>
          <p:nvPr/>
        </p:nvSpPr>
        <p:spPr bwMode="auto">
          <a:xfrm>
            <a:off x="412253" y="3543182"/>
            <a:ext cx="273521" cy="248868"/>
          </a:xfrm>
          <a:prstGeom prst="rect">
            <a:avLst/>
          </a:prstGeom>
          <a:solidFill>
            <a:srgbClr val="E6E8E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Rectangle 98"/>
          <p:cNvSpPr>
            <a:spLocks noChangeArrowheads="1"/>
          </p:cNvSpPr>
          <p:nvPr/>
        </p:nvSpPr>
        <p:spPr bwMode="auto">
          <a:xfrm>
            <a:off x="597730" y="3518530"/>
            <a:ext cx="31696" cy="42261"/>
          </a:xfrm>
          <a:prstGeom prst="rect">
            <a:avLst/>
          </a:prstGeom>
          <a:solidFill>
            <a:srgbClr val="505A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Rectangle 99"/>
          <p:cNvSpPr>
            <a:spLocks noChangeArrowheads="1"/>
          </p:cNvSpPr>
          <p:nvPr/>
        </p:nvSpPr>
        <p:spPr bwMode="auto">
          <a:xfrm>
            <a:off x="469774" y="3518530"/>
            <a:ext cx="30522" cy="42261"/>
          </a:xfrm>
          <a:prstGeom prst="rect">
            <a:avLst/>
          </a:prstGeom>
          <a:solidFill>
            <a:srgbClr val="505A6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Rectangle 100"/>
          <p:cNvSpPr>
            <a:spLocks noChangeArrowheads="1"/>
          </p:cNvSpPr>
          <p:nvPr/>
        </p:nvSpPr>
        <p:spPr bwMode="auto">
          <a:xfrm>
            <a:off x="442774" y="3604225"/>
            <a:ext cx="212478" cy="157304"/>
          </a:xfrm>
          <a:prstGeom prst="rect">
            <a:avLst/>
          </a:prstGeom>
          <a:solidFill>
            <a:srgbClr val="F5F7FA"/>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cxnSp>
        <p:nvCxnSpPr>
          <p:cNvPr id="108" name="直接连接符 107"/>
          <p:cNvCxnSpPr>
            <a:stCxn id="102" idx="0"/>
          </p:cNvCxnSpPr>
          <p:nvPr/>
        </p:nvCxnSpPr>
        <p:spPr>
          <a:xfrm>
            <a:off x="779686" y="3813917"/>
            <a:ext cx="1049114" cy="654844"/>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16200000" flipH="1">
            <a:off x="1129221" y="3135002"/>
            <a:ext cx="959644" cy="911462"/>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rot="16200000" flipH="1">
            <a:off x="1623293" y="2876905"/>
            <a:ext cx="1092379" cy="616494"/>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rot="16200000" flipH="1">
            <a:off x="2331215" y="2965394"/>
            <a:ext cx="1062883" cy="11505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a:off x="3098131" y="2932961"/>
            <a:ext cx="1195618" cy="342150"/>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a:off x="3931415" y="2999329"/>
            <a:ext cx="959644" cy="828847"/>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10800000" flipV="1">
            <a:off x="4336027" y="3700845"/>
            <a:ext cx="1197557" cy="590935"/>
          </a:xfrm>
          <a:prstGeom prst="line">
            <a:avLst/>
          </a:prstGeom>
          <a:ln w="9525">
            <a:solidFill>
              <a:schemeClr val="accent2"/>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22" name="图示 121"/>
          <p:cNvGraphicFramePr/>
          <p:nvPr/>
        </p:nvGraphicFramePr>
        <p:xfrm>
          <a:off x="5497863" y="4055806"/>
          <a:ext cx="1979569" cy="1297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2" name="文本框 70"/>
          <p:cNvSpPr txBox="1"/>
          <p:nvPr/>
        </p:nvSpPr>
        <p:spPr>
          <a:xfrm>
            <a:off x="8030326" y="2265096"/>
            <a:ext cx="1798890" cy="58477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a:buFont typeface="Wingdings" pitchFamily="2" charset="2"/>
              <a:buChar char="n"/>
            </a:pPr>
            <a:r>
              <a:rPr lang="zh-CN" altLang="en-US" dirty="0" smtClean="0">
                <a:solidFill>
                  <a:schemeClr val="bg2">
                    <a:lumMod val="50000"/>
                  </a:schemeClr>
                </a:solidFill>
              </a:rPr>
              <a:t>    文本</a:t>
            </a:r>
            <a:endParaRPr lang="zh-CN" altLang="en-US" dirty="0">
              <a:solidFill>
                <a:schemeClr val="bg2">
                  <a:lumMod val="50000"/>
                </a:schemeClr>
              </a:solidFill>
            </a:endParaRPr>
          </a:p>
        </p:txBody>
      </p:sp>
      <p:cxnSp>
        <p:nvCxnSpPr>
          <p:cNvPr id="134" name="直接连接符 133"/>
          <p:cNvCxnSpPr/>
          <p:nvPr/>
        </p:nvCxnSpPr>
        <p:spPr>
          <a:xfrm>
            <a:off x="7949384" y="2949677"/>
            <a:ext cx="3111910" cy="1588"/>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35" name="文本框 70"/>
          <p:cNvSpPr txBox="1"/>
          <p:nvPr/>
        </p:nvSpPr>
        <p:spPr>
          <a:xfrm>
            <a:off x="8049991" y="3361393"/>
            <a:ext cx="1798890" cy="58477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a:buFont typeface="Wingdings" pitchFamily="2" charset="2"/>
              <a:buChar char="n"/>
            </a:pPr>
            <a:r>
              <a:rPr lang="zh-CN" altLang="en-US" dirty="0" smtClean="0">
                <a:solidFill>
                  <a:schemeClr val="bg2">
                    <a:lumMod val="50000"/>
                  </a:schemeClr>
                </a:solidFill>
              </a:rPr>
              <a:t>    图像</a:t>
            </a:r>
            <a:endParaRPr lang="zh-CN" altLang="en-US" dirty="0">
              <a:solidFill>
                <a:schemeClr val="bg2">
                  <a:lumMod val="50000"/>
                </a:schemeClr>
              </a:solidFill>
            </a:endParaRPr>
          </a:p>
        </p:txBody>
      </p:sp>
      <p:cxnSp>
        <p:nvCxnSpPr>
          <p:cNvPr id="136" name="直接连接符 135"/>
          <p:cNvCxnSpPr/>
          <p:nvPr/>
        </p:nvCxnSpPr>
        <p:spPr>
          <a:xfrm>
            <a:off x="7969049" y="4045974"/>
            <a:ext cx="3111910" cy="1588"/>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37" name="文本框 70"/>
          <p:cNvSpPr txBox="1"/>
          <p:nvPr/>
        </p:nvSpPr>
        <p:spPr>
          <a:xfrm>
            <a:off x="8049991" y="4408527"/>
            <a:ext cx="3440365" cy="58477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pPr>
              <a:buFont typeface="Wingdings" pitchFamily="2" charset="2"/>
              <a:buChar char="n"/>
            </a:pPr>
            <a:r>
              <a:rPr lang="zh-CN" altLang="en-US" dirty="0" smtClean="0">
                <a:solidFill>
                  <a:schemeClr val="bg2">
                    <a:lumMod val="50000"/>
                  </a:schemeClr>
                </a:solidFill>
              </a:rPr>
              <a:t>    音频、视频等</a:t>
            </a:r>
            <a:endParaRPr lang="zh-CN" altLang="en-US" dirty="0">
              <a:solidFill>
                <a:schemeClr val="bg2">
                  <a:lumMod val="50000"/>
                </a:schemeClr>
              </a:solidFill>
            </a:endParaRPr>
          </a:p>
        </p:txBody>
      </p:sp>
      <p:cxnSp>
        <p:nvCxnSpPr>
          <p:cNvPr id="138" name="直接连接符 137"/>
          <p:cNvCxnSpPr/>
          <p:nvPr/>
        </p:nvCxnSpPr>
        <p:spPr>
          <a:xfrm>
            <a:off x="7969049" y="5093108"/>
            <a:ext cx="3111910" cy="1588"/>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1444153" y="1273644"/>
            <a:ext cx="3490454" cy="461665"/>
          </a:xfrm>
          <a:prstGeom prst="rect">
            <a:avLst/>
          </a:prstGeom>
        </p:spPr>
        <p:txBody>
          <a:bodyPr wrap="square">
            <a:spAutoFit/>
          </a:bodyPr>
          <a:lstStyle/>
          <a:p>
            <a:r>
              <a:rPr lang="zh-CN" altLang="en-US" sz="2400" dirty="0" smtClean="0">
                <a:solidFill>
                  <a:srgbClr val="F784A5"/>
                </a:solidFill>
                <a:latin typeface="微软雅黑" pitchFamily="34" charset="-122"/>
                <a:ea typeface="微软雅黑" pitchFamily="34" charset="-122"/>
                <a:sym typeface="Calibri" pitchFamily="34" charset="0"/>
              </a:rPr>
              <a:t>网络舆情主要表现形态</a:t>
            </a:r>
          </a:p>
        </p:txBody>
      </p:sp>
      <p:sp>
        <p:nvSpPr>
          <p:cNvPr id="63"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网络舆情分析概述</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64"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65" name="Picture 2" descr="C:\Users\Administrator\Desktop\25p1ckfib9.gi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21269679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3" name="图示 162"/>
          <p:cNvGraphicFramePr/>
          <p:nvPr>
            <p:extLst>
              <p:ext uri="{D42A27DB-BD31-4B8C-83A1-F6EECF244321}">
                <p14:modId xmlns:p14="http://schemas.microsoft.com/office/powerpoint/2010/main" xmlns="" val="2212420749"/>
              </p:ext>
            </p:extLst>
          </p:nvPr>
        </p:nvGraphicFramePr>
        <p:xfrm>
          <a:off x="2535197" y="1866260"/>
          <a:ext cx="6286544" cy="3929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4" name="TextBox 1"/>
          <p:cNvSpPr txBox="1">
            <a:spLocks noChangeArrowheads="1"/>
          </p:cNvSpPr>
          <p:nvPr/>
        </p:nvSpPr>
        <p:spPr bwMode="auto">
          <a:xfrm rot="-505836">
            <a:off x="6023020" y="1596398"/>
            <a:ext cx="4176712" cy="30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l"/>
            </a:pPr>
            <a:r>
              <a:rPr lang="zh-CN" altLang="en-US" sz="1400" dirty="0" smtClean="0">
                <a:latin typeface="微软雅黑" pitchFamily="34" charset="-122"/>
                <a:ea typeface="微软雅黑" pitchFamily="34" charset="-122"/>
              </a:rPr>
              <a:t>直接性：通过网络直接发表意见，传播迅速</a:t>
            </a:r>
            <a:endParaRPr lang="zh-CN" altLang="en-US" sz="1400" dirty="0">
              <a:latin typeface="微软雅黑" pitchFamily="34" charset="-122"/>
              <a:ea typeface="微软雅黑" pitchFamily="34" charset="-122"/>
            </a:endParaRPr>
          </a:p>
        </p:txBody>
      </p:sp>
      <p:sp>
        <p:nvSpPr>
          <p:cNvPr id="165" name="TextBox 4"/>
          <p:cNvSpPr txBox="1">
            <a:spLocks noChangeArrowheads="1"/>
          </p:cNvSpPr>
          <p:nvPr/>
        </p:nvSpPr>
        <p:spPr bwMode="auto">
          <a:xfrm rot="-607575">
            <a:off x="7538107" y="2912042"/>
            <a:ext cx="327026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l"/>
            </a:pPr>
            <a:r>
              <a:rPr lang="zh-CN" altLang="en-US" sz="1400" dirty="0" smtClean="0">
                <a:latin typeface="微软雅黑" pitchFamily="34" charset="-122"/>
                <a:ea typeface="微软雅黑" pitchFamily="34" charset="-122"/>
              </a:rPr>
              <a:t>随意性和多元化：网民可匿名发表观点，健康观点和灰色言论并存</a:t>
            </a:r>
            <a:endParaRPr lang="zh-CN" altLang="en-US" sz="1400" dirty="0">
              <a:latin typeface="微软雅黑" pitchFamily="34" charset="-122"/>
              <a:ea typeface="微软雅黑" pitchFamily="34" charset="-122"/>
            </a:endParaRPr>
          </a:p>
        </p:txBody>
      </p:sp>
      <p:sp>
        <p:nvSpPr>
          <p:cNvPr id="166" name="TextBox 5"/>
          <p:cNvSpPr txBox="1">
            <a:spLocks noChangeArrowheads="1"/>
          </p:cNvSpPr>
          <p:nvPr/>
        </p:nvSpPr>
        <p:spPr bwMode="auto">
          <a:xfrm>
            <a:off x="7132426" y="5267312"/>
            <a:ext cx="2376487" cy="738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l"/>
            </a:pPr>
            <a:r>
              <a:rPr lang="zh-CN" altLang="en-US" sz="1400" dirty="0" smtClean="0">
                <a:latin typeface="微软雅黑" pitchFamily="34" charset="-122"/>
                <a:ea typeface="微软雅黑" pitchFamily="34" charset="-122"/>
              </a:rPr>
              <a:t>突发性：网络快速传播的特性使关注焦点迅速成长为舆论热点</a:t>
            </a:r>
            <a:endParaRPr lang="zh-CN" altLang="en-US" sz="1400" dirty="0">
              <a:latin typeface="微软雅黑" pitchFamily="34" charset="-122"/>
              <a:ea typeface="微软雅黑" pitchFamily="34" charset="-122"/>
            </a:endParaRPr>
          </a:p>
        </p:txBody>
      </p:sp>
      <p:sp>
        <p:nvSpPr>
          <p:cNvPr id="167" name="TextBox 7"/>
          <p:cNvSpPr txBox="1">
            <a:spLocks noChangeArrowheads="1"/>
          </p:cNvSpPr>
          <p:nvPr/>
        </p:nvSpPr>
        <p:spPr bwMode="auto">
          <a:xfrm rot="383696">
            <a:off x="2116796" y="5580786"/>
            <a:ext cx="2619375"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l"/>
            </a:pPr>
            <a:r>
              <a:rPr lang="zh-CN" altLang="en-US" sz="1400" dirty="0" smtClean="0">
                <a:latin typeface="微软雅黑" pitchFamily="34" charset="-122"/>
                <a:ea typeface="微软雅黑" pitchFamily="34" charset="-122"/>
              </a:rPr>
              <a:t>隐蔽性：虚拟网络空间中网民可以隐身发言</a:t>
            </a:r>
            <a:endParaRPr lang="zh-CN" altLang="en-US" sz="1400" dirty="0">
              <a:latin typeface="微软雅黑" pitchFamily="34" charset="-122"/>
              <a:ea typeface="微软雅黑" pitchFamily="34" charset="-122"/>
            </a:endParaRPr>
          </a:p>
        </p:txBody>
      </p:sp>
      <p:sp>
        <p:nvSpPr>
          <p:cNvPr id="170" name="TextBox 10"/>
          <p:cNvSpPr txBox="1">
            <a:spLocks noChangeArrowheads="1"/>
          </p:cNvSpPr>
          <p:nvPr/>
        </p:nvSpPr>
        <p:spPr bwMode="auto">
          <a:xfrm rot="21066444">
            <a:off x="1202192" y="3176548"/>
            <a:ext cx="2376488"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l"/>
            </a:pPr>
            <a:r>
              <a:rPr lang="zh-CN" altLang="en-US" sz="1400" dirty="0" smtClean="0">
                <a:latin typeface="微软雅黑" pitchFamily="34" charset="-122"/>
                <a:ea typeface="微软雅黑" pitchFamily="34" charset="-122"/>
              </a:rPr>
              <a:t>偏差性：网络舆情不等同于全民立场</a:t>
            </a:r>
            <a:endParaRPr lang="zh-CN" altLang="en-US" sz="1400" dirty="0">
              <a:latin typeface="微软雅黑" pitchFamily="34" charset="-122"/>
              <a:ea typeface="微软雅黑" pitchFamily="34" charset="-122"/>
            </a:endParaRPr>
          </a:p>
        </p:txBody>
      </p:sp>
      <p:sp>
        <p:nvSpPr>
          <p:cNvPr id="12" name="矩形 11"/>
          <p:cNvSpPr/>
          <p:nvPr/>
        </p:nvSpPr>
        <p:spPr>
          <a:xfrm>
            <a:off x="1386148" y="1399769"/>
            <a:ext cx="2954655" cy="461665"/>
          </a:xfrm>
          <a:prstGeom prst="rect">
            <a:avLst/>
          </a:prstGeom>
        </p:spPr>
        <p:txBody>
          <a:bodyPr wrap="none">
            <a:spAutoFit/>
          </a:bodyPr>
          <a:lstStyle/>
          <a:p>
            <a:r>
              <a:rPr lang="zh-CN" altLang="en-US" sz="2400" dirty="0" smtClean="0">
                <a:solidFill>
                  <a:srgbClr val="F784A5"/>
                </a:solidFill>
                <a:latin typeface="微软雅黑" pitchFamily="34" charset="-122"/>
                <a:ea typeface="微软雅黑" pitchFamily="34" charset="-122"/>
                <a:sym typeface="Calibri" pitchFamily="34" charset="0"/>
              </a:rPr>
              <a:t>网络舆情分析的特点</a:t>
            </a:r>
          </a:p>
        </p:txBody>
      </p:sp>
      <p:sp>
        <p:nvSpPr>
          <p:cNvPr id="16"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网络舆情分析概述</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8" name="Picture 2" descr="C:\Users\Administrator\Desktop\25p1ckfib9.gif"/>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2998361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文本框 70"/>
          <p:cNvSpPr txBox="1"/>
          <p:nvPr/>
        </p:nvSpPr>
        <p:spPr>
          <a:xfrm>
            <a:off x="1169889" y="1616168"/>
            <a:ext cx="4124782" cy="523220"/>
          </a:xfrm>
          <a:prstGeom prst="rect">
            <a:avLst/>
          </a:prstGeom>
          <a:noFill/>
        </p:spPr>
        <p:txBody>
          <a:bodyPr wrap="squar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sz="2800" dirty="0" smtClean="0">
                <a:latin typeface="微软雅黑" pitchFamily="34" charset="-122"/>
                <a:ea typeface="微软雅黑" pitchFamily="34" charset="-122"/>
              </a:rPr>
              <a:t>人工舆情监控存在问题</a:t>
            </a:r>
            <a:endParaRPr lang="zh-CN" altLang="en-US" sz="2800" dirty="0">
              <a:latin typeface="微软雅黑" pitchFamily="34" charset="-122"/>
              <a:ea typeface="微软雅黑" pitchFamily="34" charset="-122"/>
            </a:endParaRPr>
          </a:p>
        </p:txBody>
      </p:sp>
      <p:sp>
        <p:nvSpPr>
          <p:cNvPr id="126" name="圆角矩形 125"/>
          <p:cNvSpPr/>
          <p:nvPr/>
        </p:nvSpPr>
        <p:spPr>
          <a:xfrm>
            <a:off x="1555070" y="2495169"/>
            <a:ext cx="3222328" cy="2946985"/>
          </a:xfrm>
          <a:prstGeom prst="roundRect">
            <a:avLst>
              <a:gd name="adj" fmla="val 4785"/>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28" name="圆角矩形 127"/>
          <p:cNvSpPr/>
          <p:nvPr/>
        </p:nvSpPr>
        <p:spPr>
          <a:xfrm>
            <a:off x="6932640" y="2655667"/>
            <a:ext cx="3222328" cy="2565261"/>
          </a:xfrm>
          <a:prstGeom prst="roundRect">
            <a:avLst>
              <a:gd name="adj" fmla="val 478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33" name="直接连接符 132"/>
          <p:cNvCxnSpPr/>
          <p:nvPr/>
        </p:nvCxnSpPr>
        <p:spPr>
          <a:xfrm>
            <a:off x="1799303" y="3185652"/>
            <a:ext cx="2551471" cy="1588"/>
          </a:xfrm>
          <a:prstGeom prst="line">
            <a:avLst/>
          </a:prstGeom>
          <a:ln>
            <a:solidFill>
              <a:schemeClr val="accent1">
                <a:lumMod val="75000"/>
              </a:schemeClr>
            </a:solidFill>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1858297" y="2713699"/>
            <a:ext cx="2477729" cy="41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pPr>
            <a:r>
              <a:rPr lang="zh-CN" altLang="en-US" b="1" dirty="0" smtClean="0">
                <a:solidFill>
                  <a:schemeClr val="tx1"/>
                </a:solidFill>
              </a:rPr>
              <a:t>    </a:t>
            </a:r>
            <a:r>
              <a:rPr lang="zh-CN" altLang="en-US" b="1" dirty="0" smtClean="0">
                <a:solidFill>
                  <a:schemeClr val="tx1"/>
                </a:solidFill>
                <a:latin typeface="微软雅黑" pitchFamily="34" charset="-122"/>
                <a:ea typeface="微软雅黑" pitchFamily="34" charset="-122"/>
              </a:rPr>
              <a:t>舆情收集不全面</a:t>
            </a:r>
            <a:endParaRPr lang="zh-CN" altLang="en-US" b="1" dirty="0">
              <a:solidFill>
                <a:schemeClr val="tx1"/>
              </a:solidFill>
              <a:latin typeface="微软雅黑" pitchFamily="34" charset="-122"/>
              <a:ea typeface="微软雅黑" pitchFamily="34" charset="-122"/>
            </a:endParaRPr>
          </a:p>
        </p:txBody>
      </p:sp>
      <p:cxnSp>
        <p:nvCxnSpPr>
          <p:cNvPr id="135" name="直接连接符 134"/>
          <p:cNvCxnSpPr/>
          <p:nvPr/>
        </p:nvCxnSpPr>
        <p:spPr>
          <a:xfrm>
            <a:off x="1804220" y="3810001"/>
            <a:ext cx="2551471" cy="1588"/>
          </a:xfrm>
          <a:prstGeom prst="line">
            <a:avLst/>
          </a:prstGeom>
          <a:ln>
            <a:solidFill>
              <a:schemeClr val="accent1">
                <a:lumMod val="75000"/>
              </a:schemeClr>
            </a:solidFill>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1863214" y="3338048"/>
            <a:ext cx="2477729" cy="41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pPr>
            <a:r>
              <a:rPr lang="zh-CN" altLang="en-US" b="1" dirty="0" smtClean="0">
                <a:solidFill>
                  <a:schemeClr val="tx1"/>
                </a:solidFill>
              </a:rPr>
              <a:t>    </a:t>
            </a:r>
            <a:r>
              <a:rPr lang="zh-CN" altLang="en-US" b="1" dirty="0" smtClean="0">
                <a:solidFill>
                  <a:schemeClr val="tx1"/>
                </a:solidFill>
                <a:latin typeface="微软雅黑" pitchFamily="34" charset="-122"/>
                <a:ea typeface="微软雅黑" pitchFamily="34" charset="-122"/>
              </a:rPr>
              <a:t>舆情发现不及时</a:t>
            </a:r>
            <a:endParaRPr lang="zh-CN" altLang="en-US" b="1" dirty="0">
              <a:solidFill>
                <a:schemeClr val="tx1"/>
              </a:solidFill>
              <a:latin typeface="微软雅黑" pitchFamily="34" charset="-122"/>
              <a:ea typeface="微软雅黑" pitchFamily="34" charset="-122"/>
            </a:endParaRPr>
          </a:p>
        </p:txBody>
      </p:sp>
      <p:cxnSp>
        <p:nvCxnSpPr>
          <p:cNvPr id="137" name="直接连接符 136"/>
          <p:cNvCxnSpPr/>
          <p:nvPr/>
        </p:nvCxnSpPr>
        <p:spPr>
          <a:xfrm>
            <a:off x="1789471" y="4355690"/>
            <a:ext cx="2551471" cy="1588"/>
          </a:xfrm>
          <a:prstGeom prst="line">
            <a:avLst/>
          </a:prstGeom>
          <a:ln>
            <a:solidFill>
              <a:schemeClr val="accent1">
                <a:lumMod val="75000"/>
              </a:schemeClr>
            </a:solidFill>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8" name="矩形 137"/>
          <p:cNvSpPr/>
          <p:nvPr/>
        </p:nvSpPr>
        <p:spPr>
          <a:xfrm>
            <a:off x="1848465" y="3883737"/>
            <a:ext cx="2477729" cy="41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pPr>
            <a:r>
              <a:rPr lang="zh-CN" altLang="en-US" b="1" dirty="0" smtClean="0">
                <a:solidFill>
                  <a:schemeClr val="tx1"/>
                </a:solidFill>
              </a:rPr>
              <a:t>    </a:t>
            </a:r>
            <a:r>
              <a:rPr lang="zh-CN" altLang="en-US" b="1" dirty="0" smtClean="0">
                <a:solidFill>
                  <a:schemeClr val="tx1"/>
                </a:solidFill>
                <a:latin typeface="微软雅黑" pitchFamily="34" charset="-122"/>
                <a:ea typeface="微软雅黑" pitchFamily="34" charset="-122"/>
              </a:rPr>
              <a:t>舆情分析不准确</a:t>
            </a:r>
            <a:endParaRPr lang="zh-CN" altLang="en-US" b="1" dirty="0">
              <a:solidFill>
                <a:schemeClr val="tx1"/>
              </a:solidFill>
              <a:latin typeface="微软雅黑" pitchFamily="34" charset="-122"/>
              <a:ea typeface="微软雅黑" pitchFamily="34" charset="-122"/>
            </a:endParaRPr>
          </a:p>
        </p:txBody>
      </p:sp>
      <p:cxnSp>
        <p:nvCxnSpPr>
          <p:cNvPr id="139" name="直接连接符 138"/>
          <p:cNvCxnSpPr/>
          <p:nvPr/>
        </p:nvCxnSpPr>
        <p:spPr>
          <a:xfrm>
            <a:off x="1789471" y="4975123"/>
            <a:ext cx="2551471" cy="1588"/>
          </a:xfrm>
          <a:prstGeom prst="line">
            <a:avLst/>
          </a:prstGeom>
          <a:ln>
            <a:solidFill>
              <a:schemeClr val="accent1">
                <a:lumMod val="75000"/>
              </a:schemeClr>
            </a:solidFill>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0" name="矩形 139"/>
          <p:cNvSpPr/>
          <p:nvPr/>
        </p:nvSpPr>
        <p:spPr>
          <a:xfrm>
            <a:off x="1848465" y="4503170"/>
            <a:ext cx="2477729" cy="41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pPr>
            <a:r>
              <a:rPr lang="zh-CN" altLang="en-US" b="1" dirty="0" smtClean="0">
                <a:solidFill>
                  <a:schemeClr val="tx1"/>
                </a:solidFill>
              </a:rPr>
              <a:t>    </a:t>
            </a:r>
            <a:r>
              <a:rPr lang="zh-CN" altLang="en-US" b="1" dirty="0" smtClean="0">
                <a:solidFill>
                  <a:schemeClr val="tx1"/>
                </a:solidFill>
                <a:latin typeface="微软雅黑" pitchFamily="34" charset="-122"/>
                <a:ea typeface="微软雅黑" pitchFamily="34" charset="-122"/>
              </a:rPr>
              <a:t>舆情利用不便利</a:t>
            </a:r>
            <a:endParaRPr lang="zh-CN" altLang="en-US" b="1" dirty="0">
              <a:solidFill>
                <a:schemeClr val="tx1"/>
              </a:solidFill>
              <a:latin typeface="微软雅黑" pitchFamily="34" charset="-122"/>
              <a:ea typeface="微软雅黑" pitchFamily="34" charset="-122"/>
            </a:endParaRPr>
          </a:p>
        </p:txBody>
      </p:sp>
      <p:sp>
        <p:nvSpPr>
          <p:cNvPr id="143" name="文本框 70"/>
          <p:cNvSpPr txBox="1"/>
          <p:nvPr/>
        </p:nvSpPr>
        <p:spPr>
          <a:xfrm>
            <a:off x="6498973" y="1635832"/>
            <a:ext cx="4636060" cy="523220"/>
          </a:xfrm>
          <a:prstGeom prst="rect">
            <a:avLst/>
          </a:prstGeom>
          <a:noFill/>
        </p:spPr>
        <p:txBody>
          <a:bodyPr wrap="squar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sz="2800" dirty="0" smtClean="0">
                <a:latin typeface="微软雅黑" pitchFamily="34" charset="-122"/>
                <a:ea typeface="微软雅黑" pitchFamily="34" charset="-122"/>
              </a:rPr>
              <a:t>网络舆情分析应具备功能</a:t>
            </a:r>
            <a:endParaRPr lang="zh-CN" altLang="en-US" sz="2800" dirty="0">
              <a:latin typeface="微软雅黑" pitchFamily="34" charset="-122"/>
              <a:ea typeface="微软雅黑" pitchFamily="34" charset="-122"/>
            </a:endParaRPr>
          </a:p>
        </p:txBody>
      </p:sp>
      <p:cxnSp>
        <p:nvCxnSpPr>
          <p:cNvPr id="144" name="直接连接符 143"/>
          <p:cNvCxnSpPr/>
          <p:nvPr/>
        </p:nvCxnSpPr>
        <p:spPr>
          <a:xfrm>
            <a:off x="7221794" y="3357716"/>
            <a:ext cx="2551471" cy="1588"/>
          </a:xfrm>
          <a:prstGeom prst="line">
            <a:avLst/>
          </a:prstGeom>
          <a:ln>
            <a:solidFill>
              <a:schemeClr val="accent1">
                <a:lumMod val="75000"/>
              </a:schemeClr>
            </a:solidFill>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5" name="矩形 144"/>
          <p:cNvSpPr/>
          <p:nvPr/>
        </p:nvSpPr>
        <p:spPr>
          <a:xfrm>
            <a:off x="7280788" y="2885763"/>
            <a:ext cx="2477729" cy="41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pPr>
            <a:r>
              <a:rPr lang="zh-CN" altLang="en-US" b="1" dirty="0" smtClean="0">
                <a:solidFill>
                  <a:schemeClr val="tx1"/>
                </a:solidFill>
              </a:rPr>
              <a:t>    </a:t>
            </a:r>
            <a:r>
              <a:rPr lang="zh-CN" altLang="en-US" b="1" dirty="0" smtClean="0">
                <a:solidFill>
                  <a:schemeClr val="tx1"/>
                </a:solidFill>
                <a:latin typeface="微软雅黑" pitchFamily="34" charset="-122"/>
                <a:ea typeface="微软雅黑" pitchFamily="34" charset="-122"/>
              </a:rPr>
              <a:t>舆情分析引擎</a:t>
            </a:r>
            <a:endParaRPr lang="zh-CN" altLang="en-US" b="1" dirty="0">
              <a:solidFill>
                <a:schemeClr val="tx1"/>
              </a:solidFill>
              <a:latin typeface="微软雅黑" pitchFamily="34" charset="-122"/>
              <a:ea typeface="微软雅黑" pitchFamily="34" charset="-122"/>
            </a:endParaRPr>
          </a:p>
        </p:txBody>
      </p:sp>
      <p:cxnSp>
        <p:nvCxnSpPr>
          <p:cNvPr id="146" name="直接连接符 145"/>
          <p:cNvCxnSpPr/>
          <p:nvPr/>
        </p:nvCxnSpPr>
        <p:spPr>
          <a:xfrm>
            <a:off x="7251291" y="4021394"/>
            <a:ext cx="2551471" cy="1588"/>
          </a:xfrm>
          <a:prstGeom prst="line">
            <a:avLst/>
          </a:prstGeom>
          <a:ln>
            <a:solidFill>
              <a:schemeClr val="accent1">
                <a:lumMod val="75000"/>
              </a:schemeClr>
            </a:solidFill>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7" name="矩形 146"/>
          <p:cNvSpPr/>
          <p:nvPr/>
        </p:nvSpPr>
        <p:spPr>
          <a:xfrm>
            <a:off x="7310285" y="3549441"/>
            <a:ext cx="2477729" cy="41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pPr>
            <a:r>
              <a:rPr lang="zh-CN" altLang="en-US" b="1" dirty="0" smtClean="0">
                <a:solidFill>
                  <a:schemeClr val="tx1"/>
                </a:solidFill>
              </a:rPr>
              <a:t>    </a:t>
            </a:r>
            <a:r>
              <a:rPr lang="zh-CN" altLang="en-US" b="1" dirty="0" smtClean="0">
                <a:solidFill>
                  <a:schemeClr val="tx1"/>
                </a:solidFill>
                <a:latin typeface="微软雅黑" pitchFamily="34" charset="-122"/>
                <a:ea typeface="微软雅黑" pitchFamily="34" charset="-122"/>
              </a:rPr>
              <a:t>自动信息采集</a:t>
            </a:r>
            <a:endParaRPr lang="zh-CN" altLang="en-US" b="1" dirty="0">
              <a:solidFill>
                <a:schemeClr val="tx1"/>
              </a:solidFill>
              <a:latin typeface="微软雅黑" pitchFamily="34" charset="-122"/>
              <a:ea typeface="微软雅黑" pitchFamily="34" charset="-122"/>
            </a:endParaRPr>
          </a:p>
        </p:txBody>
      </p:sp>
      <p:cxnSp>
        <p:nvCxnSpPr>
          <p:cNvPr id="148" name="直接连接符 147"/>
          <p:cNvCxnSpPr/>
          <p:nvPr/>
        </p:nvCxnSpPr>
        <p:spPr>
          <a:xfrm>
            <a:off x="7251291" y="4714568"/>
            <a:ext cx="2551471" cy="1588"/>
          </a:xfrm>
          <a:prstGeom prst="line">
            <a:avLst/>
          </a:prstGeom>
          <a:ln>
            <a:solidFill>
              <a:schemeClr val="accent1">
                <a:lumMod val="75000"/>
              </a:schemeClr>
            </a:solidFill>
            <a:prstDash val="lg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7310285" y="4242615"/>
            <a:ext cx="2477729" cy="412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Wingdings" pitchFamily="2" charset="2"/>
              <a:buChar char="n"/>
            </a:pPr>
            <a:r>
              <a:rPr lang="zh-CN" altLang="en-US" b="1" dirty="0" smtClean="0">
                <a:solidFill>
                  <a:schemeClr val="tx1"/>
                </a:solidFill>
              </a:rPr>
              <a:t>    信息抽取</a:t>
            </a:r>
            <a:endParaRPr lang="zh-CN" altLang="en-US" b="1" dirty="0">
              <a:solidFill>
                <a:schemeClr val="tx1"/>
              </a:solidFill>
              <a:latin typeface="微软雅黑" pitchFamily="34" charset="-122"/>
              <a:ea typeface="微软雅黑" pitchFamily="34" charset="-122"/>
            </a:endParaRPr>
          </a:p>
        </p:txBody>
      </p:sp>
      <p:sp>
        <p:nvSpPr>
          <p:cNvPr id="90"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网络舆情分析概述</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91"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92"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3710995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副标题 4"/>
          <p:cNvSpPr txBox="1">
            <a:spLocks/>
          </p:cNvSpPr>
          <p:nvPr/>
        </p:nvSpPr>
        <p:spPr bwMode="auto">
          <a:xfrm>
            <a:off x="10001251" y="6429375"/>
            <a:ext cx="1879600" cy="266700"/>
          </a:xfrm>
          <a:prstGeom prst="rect">
            <a:avLst/>
          </a:prstGeom>
          <a:noFill/>
          <a:ln w="9525">
            <a:noFill/>
            <a:miter lim="800000"/>
            <a:headEnd/>
            <a:tailEnd/>
          </a:ln>
        </p:spPr>
        <p:txBody>
          <a:bodyPr/>
          <a:lstStyle/>
          <a:p>
            <a:pPr algn="ctr">
              <a:spcBef>
                <a:spcPct val="20000"/>
              </a:spcBef>
              <a:buFont typeface="Arial"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a:spLocks/>
          </p:cNvSpPr>
          <p:nvPr/>
        </p:nvSpPr>
        <p:spPr bwMode="auto">
          <a:xfrm>
            <a:off x="2410155" y="1988840"/>
            <a:ext cx="7334251" cy="1668760"/>
          </a:xfrm>
          <a:prstGeom prst="rect">
            <a:avLst/>
          </a:prstGeom>
          <a:noFill/>
          <a:ln w="9525">
            <a:noFill/>
            <a:miter lim="800000"/>
            <a:headEnd/>
            <a:tailEnd/>
          </a:ln>
        </p:spPr>
        <p:txBody>
          <a:bodyPr/>
          <a:lstStyle/>
          <a:p>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网络舆情分析</a:t>
            </a:r>
            <a:endPar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endParaRPr>
          </a:p>
          <a:p>
            <a:r>
              <a:rPr lang="en-US" altLang="zh-CN"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				</a:t>
            </a:r>
            <a:r>
              <a:rPr lang="zh-CN" altLang="en-US" sz="6000" dirty="0" smtClean="0">
                <a:solidFill>
                  <a:schemeClr val="accent3"/>
                </a:solidFill>
                <a:effectLst>
                  <a:outerShdw blurRad="38100" dist="38100" dir="2700000" algn="tl">
                    <a:srgbClr val="C0C0C0"/>
                  </a:outerShdw>
                </a:effectLst>
                <a:latin typeface="微软雅黑" pitchFamily="34" charset="-122"/>
                <a:ea typeface="微软雅黑" pitchFamily="34" charset="-122"/>
              </a:rPr>
              <a:t>关键技术</a:t>
            </a:r>
            <a:endParaRPr lang="en-US" altLang="zh-CN" sz="6000" dirty="0">
              <a:solidFill>
                <a:schemeClr val="accent3"/>
              </a:solidFill>
              <a:effectLst>
                <a:outerShdw blurRad="38100" dist="38100" dir="2700000" algn="tl">
                  <a:srgbClr val="C0C0C0"/>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xmlns="" val="36220472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2"/>
          <p:cNvSpPr txBox="1">
            <a:spLocks noGrp="1"/>
          </p:cNvSpPr>
          <p:nvPr/>
        </p:nvSpPr>
        <p:spPr bwMode="auto">
          <a:xfrm>
            <a:off x="11154834" y="6524626"/>
            <a:ext cx="605367"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lgn="l" defTabSz="457200">
              <a:defRPr>
                <a:solidFill>
                  <a:schemeClr val="tx1"/>
                </a:solidFill>
                <a:latin typeface="Arial" pitchFamily="34" charset="0"/>
                <a:ea typeface="宋体" pitchFamily="2" charset="-122"/>
              </a:defRPr>
            </a:lvl1pPr>
            <a:lvl2pPr marL="742950" indent="-285750" algn="l" defTabSz="457200">
              <a:defRPr>
                <a:solidFill>
                  <a:schemeClr val="tx1"/>
                </a:solidFill>
                <a:latin typeface="Arial" pitchFamily="34" charset="0"/>
                <a:ea typeface="宋体" pitchFamily="2" charset="-122"/>
              </a:defRPr>
            </a:lvl2pPr>
            <a:lvl3pPr marL="1143000" indent="-228600" algn="l" defTabSz="457200">
              <a:defRPr>
                <a:solidFill>
                  <a:schemeClr val="tx1"/>
                </a:solidFill>
                <a:latin typeface="Arial" pitchFamily="34" charset="0"/>
                <a:ea typeface="宋体" pitchFamily="2" charset="-122"/>
              </a:defRPr>
            </a:lvl3pPr>
            <a:lvl4pPr marL="1600200" indent="-228600" algn="l" defTabSz="457200">
              <a:defRPr>
                <a:solidFill>
                  <a:schemeClr val="tx1"/>
                </a:solidFill>
                <a:latin typeface="Arial" pitchFamily="34" charset="0"/>
                <a:ea typeface="宋体" pitchFamily="2" charset="-122"/>
              </a:defRPr>
            </a:lvl4pPr>
            <a:lvl5pPr marL="2057400" indent="-228600" algn="l" defTabSz="457200">
              <a:defRPr>
                <a:solidFill>
                  <a:schemeClr val="tx1"/>
                </a:solidFill>
                <a:latin typeface="Arial" pitchFamily="34" charset="0"/>
                <a:ea typeface="宋体" pitchFamily="2" charset="-122"/>
              </a:defRPr>
            </a:lvl5pPr>
            <a:lvl6pPr marL="2514600" indent="-228600" defTabSz="457200" fontAlgn="base">
              <a:spcBef>
                <a:spcPct val="0"/>
              </a:spcBef>
              <a:spcAft>
                <a:spcPct val="0"/>
              </a:spcAft>
              <a:defRPr>
                <a:solidFill>
                  <a:schemeClr val="tx1"/>
                </a:solidFill>
                <a:latin typeface="Arial" pitchFamily="34" charset="0"/>
                <a:ea typeface="宋体" pitchFamily="2" charset="-122"/>
              </a:defRPr>
            </a:lvl6pPr>
            <a:lvl7pPr marL="2971800" indent="-228600" defTabSz="457200" fontAlgn="base">
              <a:spcBef>
                <a:spcPct val="0"/>
              </a:spcBef>
              <a:spcAft>
                <a:spcPct val="0"/>
              </a:spcAft>
              <a:defRPr>
                <a:solidFill>
                  <a:schemeClr val="tx1"/>
                </a:solidFill>
                <a:latin typeface="Arial" pitchFamily="34" charset="0"/>
                <a:ea typeface="宋体" pitchFamily="2" charset="-122"/>
              </a:defRPr>
            </a:lvl7pPr>
            <a:lvl8pPr marL="3429000" indent="-228600" defTabSz="457200" fontAlgn="base">
              <a:spcBef>
                <a:spcPct val="0"/>
              </a:spcBef>
              <a:spcAft>
                <a:spcPct val="0"/>
              </a:spcAft>
              <a:defRPr>
                <a:solidFill>
                  <a:schemeClr val="tx1"/>
                </a:solidFill>
                <a:latin typeface="Arial" pitchFamily="34" charset="0"/>
                <a:ea typeface="宋体" pitchFamily="2" charset="-122"/>
              </a:defRPr>
            </a:lvl8pPr>
            <a:lvl9pPr marL="3886200" indent="-228600" defTabSz="457200" fontAlgn="base">
              <a:spcBef>
                <a:spcPct val="0"/>
              </a:spcBef>
              <a:spcAft>
                <a:spcPct val="0"/>
              </a:spcAft>
              <a:defRPr>
                <a:solidFill>
                  <a:schemeClr val="tx1"/>
                </a:solidFill>
                <a:latin typeface="Arial" pitchFamily="34" charset="0"/>
                <a:ea typeface="宋体" pitchFamily="2" charset="-122"/>
              </a:defRPr>
            </a:lvl9pPr>
          </a:lstStyle>
          <a:p>
            <a:pPr algn="r"/>
            <a:fld id="{A5E98FF5-FEAB-4E7F-8C43-192431B25E61}" type="slidenum">
              <a:rPr lang="en-US" altLang="zh-CN" sz="1200">
                <a:solidFill>
                  <a:schemeClr val="bg1"/>
                </a:solidFill>
                <a:latin typeface="Calibri" pitchFamily="34" charset="0"/>
              </a:rPr>
              <a:pPr algn="r"/>
              <a:t>9</a:t>
            </a:fld>
            <a:endParaRPr lang="en-US" altLang="zh-CN" sz="1200" dirty="0">
              <a:solidFill>
                <a:schemeClr val="bg1"/>
              </a:solidFill>
              <a:latin typeface="Calibri" pitchFamily="34" charset="0"/>
            </a:endParaRPr>
          </a:p>
        </p:txBody>
      </p:sp>
      <p:sp>
        <p:nvSpPr>
          <p:cNvPr id="137" name="矩形 1"/>
          <p:cNvSpPr/>
          <p:nvPr/>
        </p:nvSpPr>
        <p:spPr>
          <a:xfrm>
            <a:off x="868748" y="4142252"/>
            <a:ext cx="2199954" cy="461665"/>
          </a:xfrm>
          <a:prstGeom prst="rect">
            <a:avLst/>
          </a:prstGeom>
        </p:spPr>
        <p:txBody>
          <a:bodyPr wrap="square">
            <a:spAutoFit/>
          </a:bodyPr>
          <a:lstStyle/>
          <a:p>
            <a:pPr algn="ctr"/>
            <a:r>
              <a:rPr lang="zh-CN" altLang="en-US" sz="2400" b="1" dirty="0" smtClean="0">
                <a:latin typeface="微软雅黑" pitchFamily="34" charset="-122"/>
                <a:ea typeface="微软雅黑" pitchFamily="34" charset="-122"/>
              </a:rPr>
              <a:t>信息采集技术</a:t>
            </a:r>
            <a:endParaRPr lang="en-US" altLang="zh-CN" sz="2400" b="1" dirty="0">
              <a:latin typeface="微软雅黑" pitchFamily="34" charset="-122"/>
              <a:ea typeface="微软雅黑" pitchFamily="34" charset="-122"/>
            </a:endParaRPr>
          </a:p>
        </p:txBody>
      </p:sp>
      <p:sp>
        <p:nvSpPr>
          <p:cNvPr id="138" name="矩形 2"/>
          <p:cNvSpPr/>
          <p:nvPr/>
        </p:nvSpPr>
        <p:spPr>
          <a:xfrm>
            <a:off x="2972176" y="4114541"/>
            <a:ext cx="2320381" cy="461665"/>
          </a:xfrm>
          <a:prstGeom prst="rect">
            <a:avLst/>
          </a:prstGeom>
        </p:spPr>
        <p:txBody>
          <a:bodyPr wrap="square">
            <a:spAutoFit/>
          </a:bodyPr>
          <a:lstStyle/>
          <a:p>
            <a:pPr algn="ctr"/>
            <a:r>
              <a:rPr lang="zh-CN" altLang="en-US" sz="2400" b="1" dirty="0" smtClean="0">
                <a:latin typeface="微软雅黑" pitchFamily="34" charset="-122"/>
                <a:ea typeface="微软雅黑" pitchFamily="34" charset="-122"/>
              </a:rPr>
              <a:t>热点发现</a:t>
            </a:r>
            <a:endParaRPr lang="en-US" altLang="zh-CN" sz="2400" b="1" dirty="0">
              <a:latin typeface="微软雅黑" pitchFamily="34" charset="-122"/>
              <a:ea typeface="微软雅黑" pitchFamily="34" charset="-122"/>
            </a:endParaRPr>
          </a:p>
        </p:txBody>
      </p:sp>
      <p:sp>
        <p:nvSpPr>
          <p:cNvPr id="139" name="矩形 138"/>
          <p:cNvSpPr/>
          <p:nvPr/>
        </p:nvSpPr>
        <p:spPr>
          <a:xfrm>
            <a:off x="4871290" y="4097871"/>
            <a:ext cx="2410691" cy="461665"/>
          </a:xfrm>
          <a:prstGeom prst="rect">
            <a:avLst/>
          </a:prstGeom>
        </p:spPr>
        <p:txBody>
          <a:bodyPr wrap="square">
            <a:spAutoFit/>
          </a:bodyPr>
          <a:lstStyle/>
          <a:p>
            <a:pPr algn="ctr"/>
            <a:r>
              <a:rPr lang="zh-CN" altLang="en-US" sz="2400" b="1" dirty="0" smtClean="0">
                <a:latin typeface="微软雅黑" pitchFamily="34" charset="-122"/>
                <a:ea typeface="微软雅黑" pitchFamily="34" charset="-122"/>
              </a:rPr>
              <a:t>热点评估</a:t>
            </a:r>
            <a:endParaRPr lang="en-US" altLang="zh-CN" sz="2400" b="1" dirty="0">
              <a:latin typeface="微软雅黑" pitchFamily="34" charset="-122"/>
              <a:ea typeface="微软雅黑" pitchFamily="34" charset="-122"/>
            </a:endParaRPr>
          </a:p>
        </p:txBody>
      </p:sp>
      <p:grpSp>
        <p:nvGrpSpPr>
          <p:cNvPr id="152" name="组合 151"/>
          <p:cNvGrpSpPr/>
          <p:nvPr/>
        </p:nvGrpSpPr>
        <p:grpSpPr>
          <a:xfrm>
            <a:off x="5550316" y="2345968"/>
            <a:ext cx="1233946" cy="1223141"/>
            <a:chOff x="6184494" y="3614330"/>
            <a:chExt cx="478980" cy="478981"/>
          </a:xfrm>
        </p:grpSpPr>
        <p:sp>
          <p:nvSpPr>
            <p:cNvPr id="145" name="Freeform 166"/>
            <p:cNvSpPr>
              <a:spLocks/>
            </p:cNvSpPr>
            <p:nvPr/>
          </p:nvSpPr>
          <p:spPr bwMode="auto">
            <a:xfrm>
              <a:off x="6184494" y="3614330"/>
              <a:ext cx="478980" cy="478980"/>
            </a:xfrm>
            <a:custGeom>
              <a:avLst/>
              <a:gdLst>
                <a:gd name="T0" fmla="*/ 256 w 256"/>
                <a:gd name="T1" fmla="*/ 216 h 256"/>
                <a:gd name="T2" fmla="*/ 216 w 256"/>
                <a:gd name="T3" fmla="*/ 256 h 256"/>
                <a:gd name="T4" fmla="*/ 40 w 256"/>
                <a:gd name="T5" fmla="*/ 256 h 256"/>
                <a:gd name="T6" fmla="*/ 0 w 256"/>
                <a:gd name="T7" fmla="*/ 216 h 256"/>
                <a:gd name="T8" fmla="*/ 0 w 256"/>
                <a:gd name="T9" fmla="*/ 40 h 256"/>
                <a:gd name="T10" fmla="*/ 40 w 256"/>
                <a:gd name="T11" fmla="*/ 0 h 256"/>
                <a:gd name="T12" fmla="*/ 216 w 256"/>
                <a:gd name="T13" fmla="*/ 0 h 256"/>
                <a:gd name="T14" fmla="*/ 256 w 256"/>
                <a:gd name="T15" fmla="*/ 40 h 256"/>
                <a:gd name="T16" fmla="*/ 256 w 256"/>
                <a:gd name="T17" fmla="*/ 2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216"/>
                  </a:moveTo>
                  <a:cubicBezTo>
                    <a:pt x="256" y="238"/>
                    <a:pt x="238" y="256"/>
                    <a:pt x="216" y="256"/>
                  </a:cubicBezTo>
                  <a:cubicBezTo>
                    <a:pt x="40" y="256"/>
                    <a:pt x="40" y="256"/>
                    <a:pt x="40" y="256"/>
                  </a:cubicBezTo>
                  <a:cubicBezTo>
                    <a:pt x="18" y="256"/>
                    <a:pt x="0" y="238"/>
                    <a:pt x="0" y="216"/>
                  </a:cubicBezTo>
                  <a:cubicBezTo>
                    <a:pt x="0" y="40"/>
                    <a:pt x="0" y="40"/>
                    <a:pt x="0" y="40"/>
                  </a:cubicBezTo>
                  <a:cubicBezTo>
                    <a:pt x="0" y="18"/>
                    <a:pt x="18" y="0"/>
                    <a:pt x="40" y="0"/>
                  </a:cubicBezTo>
                  <a:cubicBezTo>
                    <a:pt x="216" y="0"/>
                    <a:pt x="216" y="0"/>
                    <a:pt x="216" y="0"/>
                  </a:cubicBezTo>
                  <a:cubicBezTo>
                    <a:pt x="238" y="0"/>
                    <a:pt x="256" y="18"/>
                    <a:pt x="256" y="40"/>
                  </a:cubicBezTo>
                  <a:lnTo>
                    <a:pt x="256" y="216"/>
                  </a:lnTo>
                  <a:close/>
                </a:path>
              </a:pathLst>
            </a:custGeom>
            <a:solidFill>
              <a:srgbClr val="A491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6" name="Freeform 167"/>
            <p:cNvSpPr>
              <a:spLocks/>
            </p:cNvSpPr>
            <p:nvPr/>
          </p:nvSpPr>
          <p:spPr bwMode="auto">
            <a:xfrm>
              <a:off x="6281233" y="3745283"/>
              <a:ext cx="382241" cy="348028"/>
            </a:xfrm>
            <a:custGeom>
              <a:avLst/>
              <a:gdLst>
                <a:gd name="T0" fmla="*/ 134 w 204"/>
                <a:gd name="T1" fmla="*/ 45 h 186"/>
                <a:gd name="T2" fmla="*/ 129 w 204"/>
                <a:gd name="T3" fmla="*/ 47 h 186"/>
                <a:gd name="T4" fmla="*/ 105 w 204"/>
                <a:gd name="T5" fmla="*/ 23 h 186"/>
                <a:gd name="T6" fmla="*/ 88 w 204"/>
                <a:gd name="T7" fmla="*/ 41 h 186"/>
                <a:gd name="T8" fmla="*/ 107 w 204"/>
                <a:gd name="T9" fmla="*/ 60 h 186"/>
                <a:gd name="T10" fmla="*/ 92 w 204"/>
                <a:gd name="T11" fmla="*/ 68 h 186"/>
                <a:gd name="T12" fmla="*/ 70 w 204"/>
                <a:gd name="T13" fmla="*/ 47 h 186"/>
                <a:gd name="T14" fmla="*/ 53 w 204"/>
                <a:gd name="T15" fmla="*/ 64 h 186"/>
                <a:gd name="T16" fmla="*/ 70 w 204"/>
                <a:gd name="T17" fmla="*/ 81 h 186"/>
                <a:gd name="T18" fmla="*/ 55 w 204"/>
                <a:gd name="T19" fmla="*/ 89 h 186"/>
                <a:gd name="T20" fmla="*/ 35 w 204"/>
                <a:gd name="T21" fmla="*/ 70 h 186"/>
                <a:gd name="T22" fmla="*/ 12 w 204"/>
                <a:gd name="T23" fmla="*/ 93 h 186"/>
                <a:gd name="T24" fmla="*/ 25 w 204"/>
                <a:gd name="T25" fmla="*/ 106 h 186"/>
                <a:gd name="T26" fmla="*/ 0 w 204"/>
                <a:gd name="T27" fmla="*/ 116 h 186"/>
                <a:gd name="T28" fmla="*/ 70 w 204"/>
                <a:gd name="T29" fmla="*/ 186 h 186"/>
                <a:gd name="T30" fmla="*/ 164 w 204"/>
                <a:gd name="T31" fmla="*/ 186 h 186"/>
                <a:gd name="T32" fmla="*/ 204 w 204"/>
                <a:gd name="T33" fmla="*/ 146 h 186"/>
                <a:gd name="T34" fmla="*/ 204 w 204"/>
                <a:gd name="T35" fmla="*/ 64 h 186"/>
                <a:gd name="T36" fmla="*/ 140 w 204"/>
                <a:gd name="T37" fmla="*/ 0 h 186"/>
                <a:gd name="T38" fmla="*/ 134 w 204"/>
                <a:gd name="T39" fmla="*/ 4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4" h="186">
                  <a:moveTo>
                    <a:pt x="134" y="45"/>
                  </a:moveTo>
                  <a:cubicBezTo>
                    <a:pt x="129" y="47"/>
                    <a:pt x="129" y="47"/>
                    <a:pt x="129" y="47"/>
                  </a:cubicBezTo>
                  <a:cubicBezTo>
                    <a:pt x="105" y="23"/>
                    <a:pt x="105" y="23"/>
                    <a:pt x="105" y="23"/>
                  </a:cubicBezTo>
                  <a:cubicBezTo>
                    <a:pt x="88" y="41"/>
                    <a:pt x="88" y="41"/>
                    <a:pt x="88" y="41"/>
                  </a:cubicBezTo>
                  <a:cubicBezTo>
                    <a:pt x="107" y="60"/>
                    <a:pt x="107" y="60"/>
                    <a:pt x="107" y="60"/>
                  </a:cubicBezTo>
                  <a:cubicBezTo>
                    <a:pt x="92" y="68"/>
                    <a:pt x="92" y="68"/>
                    <a:pt x="92" y="68"/>
                  </a:cubicBezTo>
                  <a:cubicBezTo>
                    <a:pt x="70" y="47"/>
                    <a:pt x="70" y="47"/>
                    <a:pt x="70" y="47"/>
                  </a:cubicBezTo>
                  <a:cubicBezTo>
                    <a:pt x="53" y="64"/>
                    <a:pt x="53" y="64"/>
                    <a:pt x="53" y="64"/>
                  </a:cubicBezTo>
                  <a:cubicBezTo>
                    <a:pt x="70" y="81"/>
                    <a:pt x="70" y="81"/>
                    <a:pt x="70" y="81"/>
                  </a:cubicBezTo>
                  <a:cubicBezTo>
                    <a:pt x="55" y="89"/>
                    <a:pt x="55" y="89"/>
                    <a:pt x="55" y="89"/>
                  </a:cubicBezTo>
                  <a:cubicBezTo>
                    <a:pt x="35" y="70"/>
                    <a:pt x="35" y="70"/>
                    <a:pt x="35" y="70"/>
                  </a:cubicBezTo>
                  <a:cubicBezTo>
                    <a:pt x="12" y="93"/>
                    <a:pt x="12" y="93"/>
                    <a:pt x="12" y="93"/>
                  </a:cubicBezTo>
                  <a:cubicBezTo>
                    <a:pt x="25" y="106"/>
                    <a:pt x="25" y="106"/>
                    <a:pt x="25" y="106"/>
                  </a:cubicBezTo>
                  <a:cubicBezTo>
                    <a:pt x="0" y="116"/>
                    <a:pt x="0" y="116"/>
                    <a:pt x="0" y="116"/>
                  </a:cubicBezTo>
                  <a:cubicBezTo>
                    <a:pt x="70" y="186"/>
                    <a:pt x="70" y="186"/>
                    <a:pt x="70" y="186"/>
                  </a:cubicBezTo>
                  <a:cubicBezTo>
                    <a:pt x="164" y="186"/>
                    <a:pt x="164" y="186"/>
                    <a:pt x="164" y="186"/>
                  </a:cubicBezTo>
                  <a:cubicBezTo>
                    <a:pt x="186" y="186"/>
                    <a:pt x="204" y="168"/>
                    <a:pt x="204" y="146"/>
                  </a:cubicBezTo>
                  <a:cubicBezTo>
                    <a:pt x="204" y="64"/>
                    <a:pt x="204" y="64"/>
                    <a:pt x="204" y="64"/>
                  </a:cubicBezTo>
                  <a:cubicBezTo>
                    <a:pt x="140" y="0"/>
                    <a:pt x="140" y="0"/>
                    <a:pt x="140" y="0"/>
                  </a:cubicBezTo>
                  <a:lnTo>
                    <a:pt x="134" y="45"/>
                  </a:lnTo>
                  <a:close/>
                </a:path>
              </a:pathLst>
            </a:custGeom>
            <a:solidFill>
              <a:srgbClr val="8D79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7" name="Rectangle 168"/>
            <p:cNvSpPr>
              <a:spLocks noChangeArrowheads="1"/>
            </p:cNvSpPr>
            <p:nvPr/>
          </p:nvSpPr>
          <p:spPr bwMode="auto">
            <a:xfrm>
              <a:off x="6303649" y="3876235"/>
              <a:ext cx="43651" cy="42471"/>
            </a:xfrm>
            <a:prstGeom prst="rect">
              <a:avLst/>
            </a:prstGeom>
            <a:solidFill>
              <a:srgbClr val="AFD36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8" name="Rectangle 169"/>
            <p:cNvSpPr>
              <a:spLocks noChangeArrowheads="1"/>
            </p:cNvSpPr>
            <p:nvPr/>
          </p:nvSpPr>
          <p:spPr bwMode="auto">
            <a:xfrm>
              <a:off x="6369715" y="3832585"/>
              <a:ext cx="42471" cy="86122"/>
            </a:xfrm>
            <a:prstGeom prst="rect">
              <a:avLst/>
            </a:prstGeom>
            <a:solidFill>
              <a:srgbClr val="AFD36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49" name="Rectangle 170"/>
            <p:cNvSpPr>
              <a:spLocks noChangeArrowheads="1"/>
            </p:cNvSpPr>
            <p:nvPr/>
          </p:nvSpPr>
          <p:spPr bwMode="auto">
            <a:xfrm>
              <a:off x="6434602" y="3787754"/>
              <a:ext cx="43651" cy="130953"/>
            </a:xfrm>
            <a:prstGeom prst="rect">
              <a:avLst/>
            </a:prstGeom>
            <a:solidFill>
              <a:srgbClr val="AFD36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0" name="Rectangle 171"/>
            <p:cNvSpPr>
              <a:spLocks noChangeArrowheads="1"/>
            </p:cNvSpPr>
            <p:nvPr/>
          </p:nvSpPr>
          <p:spPr bwMode="auto">
            <a:xfrm>
              <a:off x="6500668" y="3745283"/>
              <a:ext cx="42471" cy="173424"/>
            </a:xfrm>
            <a:prstGeom prst="rect">
              <a:avLst/>
            </a:prstGeom>
            <a:solidFill>
              <a:srgbClr val="AFD36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51" name="Rectangle 172"/>
            <p:cNvSpPr>
              <a:spLocks noChangeArrowheads="1"/>
            </p:cNvSpPr>
            <p:nvPr/>
          </p:nvSpPr>
          <p:spPr bwMode="auto">
            <a:xfrm>
              <a:off x="6281233" y="3939942"/>
              <a:ext cx="284321" cy="22416"/>
            </a:xfrm>
            <a:prstGeom prst="rect">
              <a:avLst/>
            </a:prstGeom>
            <a:solidFill>
              <a:srgbClr val="F5F7FA"/>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53" name="矩形 152"/>
          <p:cNvSpPr/>
          <p:nvPr/>
        </p:nvSpPr>
        <p:spPr>
          <a:xfrm>
            <a:off x="6970477" y="4117535"/>
            <a:ext cx="2410691" cy="461665"/>
          </a:xfrm>
          <a:prstGeom prst="rect">
            <a:avLst/>
          </a:prstGeom>
        </p:spPr>
        <p:txBody>
          <a:bodyPr wrap="square">
            <a:spAutoFit/>
          </a:bodyPr>
          <a:lstStyle/>
          <a:p>
            <a:pPr algn="ctr"/>
            <a:r>
              <a:rPr lang="zh-CN" altLang="en-US" sz="2400" b="1" dirty="0" smtClean="0">
                <a:latin typeface="微软雅黑" pitchFamily="34" charset="-122"/>
                <a:ea typeface="微软雅黑" pitchFamily="34" charset="-122"/>
              </a:rPr>
              <a:t>主题跟踪</a:t>
            </a:r>
            <a:endParaRPr lang="en-US" altLang="zh-CN" sz="2400" b="1" dirty="0">
              <a:latin typeface="微软雅黑" pitchFamily="34" charset="-122"/>
              <a:ea typeface="微软雅黑" pitchFamily="34" charset="-122"/>
            </a:endParaRPr>
          </a:p>
        </p:txBody>
      </p:sp>
      <p:sp>
        <p:nvSpPr>
          <p:cNvPr id="154" name="矩形 153"/>
          <p:cNvSpPr/>
          <p:nvPr/>
        </p:nvSpPr>
        <p:spPr>
          <a:xfrm>
            <a:off x="8873017" y="4117535"/>
            <a:ext cx="2410691" cy="461665"/>
          </a:xfrm>
          <a:prstGeom prst="rect">
            <a:avLst/>
          </a:prstGeom>
        </p:spPr>
        <p:txBody>
          <a:bodyPr wrap="square">
            <a:spAutoFit/>
          </a:bodyPr>
          <a:lstStyle/>
          <a:p>
            <a:pPr algn="ctr"/>
            <a:r>
              <a:rPr lang="zh-CN" altLang="en-US" sz="2400" b="1" dirty="0" smtClean="0">
                <a:latin typeface="微软雅黑" pitchFamily="34" charset="-122"/>
                <a:ea typeface="微软雅黑" pitchFamily="34" charset="-122"/>
              </a:rPr>
              <a:t>分析处理</a:t>
            </a:r>
            <a:endParaRPr lang="en-US" altLang="zh-CN" sz="2400" b="1" dirty="0">
              <a:latin typeface="微软雅黑" pitchFamily="34" charset="-122"/>
              <a:ea typeface="微软雅黑" pitchFamily="34" charset="-122"/>
            </a:endParaRPr>
          </a:p>
        </p:txBody>
      </p:sp>
      <p:grpSp>
        <p:nvGrpSpPr>
          <p:cNvPr id="159" name="组合 158"/>
          <p:cNvGrpSpPr/>
          <p:nvPr/>
        </p:nvGrpSpPr>
        <p:grpSpPr>
          <a:xfrm>
            <a:off x="1376829" y="2321813"/>
            <a:ext cx="1218889" cy="1232545"/>
            <a:chOff x="2556699" y="2277571"/>
            <a:chExt cx="461346" cy="461346"/>
          </a:xfrm>
        </p:grpSpPr>
        <p:sp>
          <p:nvSpPr>
            <p:cNvPr id="155" name="Freeform 348"/>
            <p:cNvSpPr>
              <a:spLocks/>
            </p:cNvSpPr>
            <p:nvPr/>
          </p:nvSpPr>
          <p:spPr bwMode="auto">
            <a:xfrm>
              <a:off x="2556699" y="2277571"/>
              <a:ext cx="461346" cy="461346"/>
            </a:xfrm>
            <a:custGeom>
              <a:avLst/>
              <a:gdLst>
                <a:gd name="T0" fmla="*/ 256 w 256"/>
                <a:gd name="T1" fmla="*/ 216 h 256"/>
                <a:gd name="T2" fmla="*/ 216 w 256"/>
                <a:gd name="T3" fmla="*/ 256 h 256"/>
                <a:gd name="T4" fmla="*/ 40 w 256"/>
                <a:gd name="T5" fmla="*/ 256 h 256"/>
                <a:gd name="T6" fmla="*/ 0 w 256"/>
                <a:gd name="T7" fmla="*/ 216 h 256"/>
                <a:gd name="T8" fmla="*/ 0 w 256"/>
                <a:gd name="T9" fmla="*/ 40 h 256"/>
                <a:gd name="T10" fmla="*/ 40 w 256"/>
                <a:gd name="T11" fmla="*/ 0 h 256"/>
                <a:gd name="T12" fmla="*/ 216 w 256"/>
                <a:gd name="T13" fmla="*/ 0 h 256"/>
                <a:gd name="T14" fmla="*/ 256 w 256"/>
                <a:gd name="T15" fmla="*/ 40 h 256"/>
                <a:gd name="T16" fmla="*/ 256 w 256"/>
                <a:gd name="T17" fmla="*/ 2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216"/>
                  </a:moveTo>
                  <a:cubicBezTo>
                    <a:pt x="256" y="238"/>
                    <a:pt x="238" y="256"/>
                    <a:pt x="216" y="256"/>
                  </a:cubicBezTo>
                  <a:cubicBezTo>
                    <a:pt x="40" y="256"/>
                    <a:pt x="40" y="256"/>
                    <a:pt x="40" y="256"/>
                  </a:cubicBezTo>
                  <a:cubicBezTo>
                    <a:pt x="18" y="256"/>
                    <a:pt x="0" y="238"/>
                    <a:pt x="0" y="216"/>
                  </a:cubicBezTo>
                  <a:cubicBezTo>
                    <a:pt x="0" y="40"/>
                    <a:pt x="0" y="40"/>
                    <a:pt x="0" y="40"/>
                  </a:cubicBezTo>
                  <a:cubicBezTo>
                    <a:pt x="0" y="18"/>
                    <a:pt x="18" y="0"/>
                    <a:pt x="40" y="0"/>
                  </a:cubicBezTo>
                  <a:cubicBezTo>
                    <a:pt x="216" y="0"/>
                    <a:pt x="216" y="0"/>
                    <a:pt x="216" y="0"/>
                  </a:cubicBezTo>
                  <a:cubicBezTo>
                    <a:pt x="238" y="0"/>
                    <a:pt x="256" y="18"/>
                    <a:pt x="256" y="40"/>
                  </a:cubicBezTo>
                  <a:lnTo>
                    <a:pt x="256" y="216"/>
                  </a:lnTo>
                  <a:close/>
                </a:path>
              </a:pathLst>
            </a:custGeom>
            <a:solidFill>
              <a:srgbClr val="AFD36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349"/>
            <p:cNvSpPr>
              <a:spLocks/>
            </p:cNvSpPr>
            <p:nvPr/>
          </p:nvSpPr>
          <p:spPr bwMode="auto">
            <a:xfrm>
              <a:off x="2668220" y="2441918"/>
              <a:ext cx="349824" cy="296999"/>
            </a:xfrm>
            <a:custGeom>
              <a:avLst/>
              <a:gdLst>
                <a:gd name="T0" fmla="*/ 0 w 194"/>
                <a:gd name="T1" fmla="*/ 85 h 165"/>
                <a:gd name="T2" fmla="*/ 80 w 194"/>
                <a:gd name="T3" fmla="*/ 165 h 165"/>
                <a:gd name="T4" fmla="*/ 154 w 194"/>
                <a:gd name="T5" fmla="*/ 165 h 165"/>
                <a:gd name="T6" fmla="*/ 194 w 194"/>
                <a:gd name="T7" fmla="*/ 126 h 165"/>
                <a:gd name="T8" fmla="*/ 194 w 194"/>
                <a:gd name="T9" fmla="*/ 85 h 165"/>
                <a:gd name="T10" fmla="*/ 109 w 194"/>
                <a:gd name="T11" fmla="*/ 0 h 165"/>
                <a:gd name="T12" fmla="*/ 0 w 194"/>
                <a:gd name="T13" fmla="*/ 85 h 165"/>
              </a:gdLst>
              <a:ahLst/>
              <a:cxnLst>
                <a:cxn ang="0">
                  <a:pos x="T0" y="T1"/>
                </a:cxn>
                <a:cxn ang="0">
                  <a:pos x="T2" y="T3"/>
                </a:cxn>
                <a:cxn ang="0">
                  <a:pos x="T4" y="T5"/>
                </a:cxn>
                <a:cxn ang="0">
                  <a:pos x="T6" y="T7"/>
                </a:cxn>
                <a:cxn ang="0">
                  <a:pos x="T8" y="T9"/>
                </a:cxn>
                <a:cxn ang="0">
                  <a:pos x="T10" y="T11"/>
                </a:cxn>
                <a:cxn ang="0">
                  <a:pos x="T12" y="T13"/>
                </a:cxn>
              </a:cxnLst>
              <a:rect l="0" t="0" r="r" b="b"/>
              <a:pathLst>
                <a:path w="194" h="165">
                  <a:moveTo>
                    <a:pt x="0" y="85"/>
                  </a:moveTo>
                  <a:cubicBezTo>
                    <a:pt x="80" y="165"/>
                    <a:pt x="80" y="165"/>
                    <a:pt x="80" y="165"/>
                  </a:cubicBezTo>
                  <a:cubicBezTo>
                    <a:pt x="154" y="165"/>
                    <a:pt x="154" y="165"/>
                    <a:pt x="154" y="165"/>
                  </a:cubicBezTo>
                  <a:cubicBezTo>
                    <a:pt x="176" y="165"/>
                    <a:pt x="194" y="147"/>
                    <a:pt x="194" y="126"/>
                  </a:cubicBezTo>
                  <a:cubicBezTo>
                    <a:pt x="194" y="85"/>
                    <a:pt x="194" y="85"/>
                    <a:pt x="194" y="85"/>
                  </a:cubicBezTo>
                  <a:cubicBezTo>
                    <a:pt x="109" y="0"/>
                    <a:pt x="109" y="0"/>
                    <a:pt x="109" y="0"/>
                  </a:cubicBezTo>
                  <a:lnTo>
                    <a:pt x="0" y="85"/>
                  </a:lnTo>
                  <a:close/>
                </a:path>
              </a:pathLst>
            </a:custGeom>
            <a:solidFill>
              <a:srgbClr val="9CC05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350"/>
            <p:cNvSpPr>
              <a:spLocks/>
            </p:cNvSpPr>
            <p:nvPr/>
          </p:nvSpPr>
          <p:spPr bwMode="auto">
            <a:xfrm>
              <a:off x="2650612" y="2418440"/>
              <a:ext cx="273521" cy="198391"/>
            </a:xfrm>
            <a:custGeom>
              <a:avLst/>
              <a:gdLst>
                <a:gd name="T0" fmla="*/ 110 w 152"/>
                <a:gd name="T1" fmla="*/ 110 h 110"/>
                <a:gd name="T2" fmla="*/ 37 w 152"/>
                <a:gd name="T3" fmla="*/ 110 h 110"/>
                <a:gd name="T4" fmla="*/ 11 w 152"/>
                <a:gd name="T5" fmla="*/ 99 h 110"/>
                <a:gd name="T6" fmla="*/ 0 w 152"/>
                <a:gd name="T7" fmla="*/ 72 h 110"/>
                <a:gd name="T8" fmla="*/ 16 w 152"/>
                <a:gd name="T9" fmla="*/ 41 h 110"/>
                <a:gd name="T10" fmla="*/ 16 w 152"/>
                <a:gd name="T11" fmla="*/ 40 h 110"/>
                <a:gd name="T12" fmla="*/ 44 w 152"/>
                <a:gd name="T13" fmla="*/ 12 h 110"/>
                <a:gd name="T14" fmla="*/ 55 w 152"/>
                <a:gd name="T15" fmla="*/ 14 h 110"/>
                <a:gd name="T16" fmla="*/ 87 w 152"/>
                <a:gd name="T17" fmla="*/ 0 h 110"/>
                <a:gd name="T18" fmla="*/ 115 w 152"/>
                <a:gd name="T19" fmla="*/ 9 h 110"/>
                <a:gd name="T20" fmla="*/ 130 w 152"/>
                <a:gd name="T21" fmla="*/ 29 h 110"/>
                <a:gd name="T22" fmla="*/ 152 w 152"/>
                <a:gd name="T23" fmla="*/ 67 h 110"/>
                <a:gd name="T24" fmla="*/ 140 w 152"/>
                <a:gd name="T25" fmla="*/ 97 h 110"/>
                <a:gd name="T26" fmla="*/ 110 w 152"/>
                <a:gd name="T27"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110">
                  <a:moveTo>
                    <a:pt x="110" y="110"/>
                  </a:moveTo>
                  <a:cubicBezTo>
                    <a:pt x="37" y="110"/>
                    <a:pt x="37" y="110"/>
                    <a:pt x="37" y="110"/>
                  </a:cubicBezTo>
                  <a:cubicBezTo>
                    <a:pt x="27" y="110"/>
                    <a:pt x="18" y="106"/>
                    <a:pt x="11" y="99"/>
                  </a:cubicBezTo>
                  <a:cubicBezTo>
                    <a:pt x="4" y="92"/>
                    <a:pt x="0" y="82"/>
                    <a:pt x="0" y="72"/>
                  </a:cubicBezTo>
                  <a:cubicBezTo>
                    <a:pt x="0" y="60"/>
                    <a:pt x="6" y="48"/>
                    <a:pt x="16" y="41"/>
                  </a:cubicBezTo>
                  <a:cubicBezTo>
                    <a:pt x="16" y="41"/>
                    <a:pt x="16" y="40"/>
                    <a:pt x="16" y="40"/>
                  </a:cubicBezTo>
                  <a:cubicBezTo>
                    <a:pt x="16" y="24"/>
                    <a:pt x="29" y="12"/>
                    <a:pt x="44" y="12"/>
                  </a:cubicBezTo>
                  <a:cubicBezTo>
                    <a:pt x="48" y="12"/>
                    <a:pt x="52" y="12"/>
                    <a:pt x="55" y="14"/>
                  </a:cubicBezTo>
                  <a:cubicBezTo>
                    <a:pt x="63" y="5"/>
                    <a:pt x="75" y="0"/>
                    <a:pt x="87" y="0"/>
                  </a:cubicBezTo>
                  <a:cubicBezTo>
                    <a:pt x="97" y="0"/>
                    <a:pt x="107" y="3"/>
                    <a:pt x="115" y="9"/>
                  </a:cubicBezTo>
                  <a:cubicBezTo>
                    <a:pt x="122" y="14"/>
                    <a:pt x="127" y="21"/>
                    <a:pt x="130" y="29"/>
                  </a:cubicBezTo>
                  <a:cubicBezTo>
                    <a:pt x="143" y="37"/>
                    <a:pt x="152" y="51"/>
                    <a:pt x="152" y="67"/>
                  </a:cubicBezTo>
                  <a:cubicBezTo>
                    <a:pt x="152" y="78"/>
                    <a:pt x="147" y="89"/>
                    <a:pt x="140" y="97"/>
                  </a:cubicBezTo>
                  <a:cubicBezTo>
                    <a:pt x="132" y="105"/>
                    <a:pt x="121" y="110"/>
                    <a:pt x="110" y="110"/>
                  </a:cubicBezTo>
                  <a:close/>
                </a:path>
              </a:pathLst>
            </a:custGeom>
            <a:solidFill>
              <a:srgbClr val="F5F7F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351"/>
            <p:cNvSpPr>
              <a:spLocks/>
            </p:cNvSpPr>
            <p:nvPr/>
          </p:nvSpPr>
          <p:spPr bwMode="auto">
            <a:xfrm>
              <a:off x="2735133" y="2475962"/>
              <a:ext cx="104478" cy="115043"/>
            </a:xfrm>
            <a:custGeom>
              <a:avLst/>
              <a:gdLst>
                <a:gd name="T0" fmla="*/ 63 w 89"/>
                <a:gd name="T1" fmla="*/ 45 h 98"/>
                <a:gd name="T2" fmla="*/ 63 w 89"/>
                <a:gd name="T3" fmla="*/ 0 h 98"/>
                <a:gd name="T4" fmla="*/ 26 w 89"/>
                <a:gd name="T5" fmla="*/ 0 h 98"/>
                <a:gd name="T6" fmla="*/ 26 w 89"/>
                <a:gd name="T7" fmla="*/ 45 h 98"/>
                <a:gd name="T8" fmla="*/ 0 w 89"/>
                <a:gd name="T9" fmla="*/ 45 h 98"/>
                <a:gd name="T10" fmla="*/ 45 w 89"/>
                <a:gd name="T11" fmla="*/ 98 h 98"/>
                <a:gd name="T12" fmla="*/ 89 w 89"/>
                <a:gd name="T13" fmla="*/ 45 h 98"/>
                <a:gd name="T14" fmla="*/ 63 w 89"/>
                <a:gd name="T15" fmla="*/ 45 h 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98">
                  <a:moveTo>
                    <a:pt x="63" y="45"/>
                  </a:moveTo>
                  <a:lnTo>
                    <a:pt x="63" y="0"/>
                  </a:lnTo>
                  <a:lnTo>
                    <a:pt x="26" y="0"/>
                  </a:lnTo>
                  <a:lnTo>
                    <a:pt x="26" y="45"/>
                  </a:lnTo>
                  <a:lnTo>
                    <a:pt x="0" y="45"/>
                  </a:lnTo>
                  <a:lnTo>
                    <a:pt x="45" y="98"/>
                  </a:lnTo>
                  <a:lnTo>
                    <a:pt x="89" y="45"/>
                  </a:lnTo>
                  <a:lnTo>
                    <a:pt x="63" y="45"/>
                  </a:lnTo>
                  <a:close/>
                </a:path>
              </a:pathLst>
            </a:custGeom>
            <a:solidFill>
              <a:srgbClr val="AFD36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64" name="组合 163"/>
          <p:cNvGrpSpPr/>
          <p:nvPr/>
        </p:nvGrpSpPr>
        <p:grpSpPr>
          <a:xfrm>
            <a:off x="3459156" y="2321932"/>
            <a:ext cx="1245584" cy="1202932"/>
            <a:chOff x="1718842" y="4607933"/>
            <a:chExt cx="476755" cy="475581"/>
          </a:xfrm>
        </p:grpSpPr>
        <p:sp>
          <p:nvSpPr>
            <p:cNvPr id="160" name="Freeform 98"/>
            <p:cNvSpPr>
              <a:spLocks/>
            </p:cNvSpPr>
            <p:nvPr/>
          </p:nvSpPr>
          <p:spPr bwMode="auto">
            <a:xfrm>
              <a:off x="1718842" y="4607933"/>
              <a:ext cx="476755" cy="475581"/>
            </a:xfrm>
            <a:custGeom>
              <a:avLst/>
              <a:gdLst>
                <a:gd name="T0" fmla="*/ 256 w 256"/>
                <a:gd name="T1" fmla="*/ 216 h 256"/>
                <a:gd name="T2" fmla="*/ 216 w 256"/>
                <a:gd name="T3" fmla="*/ 256 h 256"/>
                <a:gd name="T4" fmla="*/ 40 w 256"/>
                <a:gd name="T5" fmla="*/ 256 h 256"/>
                <a:gd name="T6" fmla="*/ 0 w 256"/>
                <a:gd name="T7" fmla="*/ 216 h 256"/>
                <a:gd name="T8" fmla="*/ 0 w 256"/>
                <a:gd name="T9" fmla="*/ 40 h 256"/>
                <a:gd name="T10" fmla="*/ 40 w 256"/>
                <a:gd name="T11" fmla="*/ 0 h 256"/>
                <a:gd name="T12" fmla="*/ 216 w 256"/>
                <a:gd name="T13" fmla="*/ 0 h 256"/>
                <a:gd name="T14" fmla="*/ 256 w 256"/>
                <a:gd name="T15" fmla="*/ 40 h 256"/>
                <a:gd name="T16" fmla="*/ 256 w 256"/>
                <a:gd name="T17" fmla="*/ 2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216"/>
                  </a:moveTo>
                  <a:cubicBezTo>
                    <a:pt x="256" y="238"/>
                    <a:pt x="238" y="256"/>
                    <a:pt x="216" y="256"/>
                  </a:cubicBezTo>
                  <a:cubicBezTo>
                    <a:pt x="40" y="256"/>
                    <a:pt x="40" y="256"/>
                    <a:pt x="40" y="256"/>
                  </a:cubicBezTo>
                  <a:cubicBezTo>
                    <a:pt x="18" y="256"/>
                    <a:pt x="0" y="238"/>
                    <a:pt x="0" y="216"/>
                  </a:cubicBezTo>
                  <a:cubicBezTo>
                    <a:pt x="0" y="40"/>
                    <a:pt x="0" y="40"/>
                    <a:pt x="0" y="40"/>
                  </a:cubicBezTo>
                  <a:cubicBezTo>
                    <a:pt x="0" y="18"/>
                    <a:pt x="18" y="0"/>
                    <a:pt x="40" y="0"/>
                  </a:cubicBezTo>
                  <a:cubicBezTo>
                    <a:pt x="216" y="0"/>
                    <a:pt x="216" y="0"/>
                    <a:pt x="216" y="0"/>
                  </a:cubicBezTo>
                  <a:cubicBezTo>
                    <a:pt x="238" y="0"/>
                    <a:pt x="256" y="18"/>
                    <a:pt x="256" y="40"/>
                  </a:cubicBezTo>
                  <a:lnTo>
                    <a:pt x="256" y="216"/>
                  </a:lnTo>
                  <a:close/>
                </a:path>
              </a:pathLst>
            </a:custGeom>
            <a:solidFill>
              <a:srgbClr val="A491E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1" name="Freeform 99"/>
            <p:cNvSpPr>
              <a:spLocks/>
            </p:cNvSpPr>
            <p:nvPr/>
          </p:nvSpPr>
          <p:spPr bwMode="auto">
            <a:xfrm>
              <a:off x="1842140" y="4748846"/>
              <a:ext cx="353457" cy="334668"/>
            </a:xfrm>
            <a:custGeom>
              <a:avLst/>
              <a:gdLst>
                <a:gd name="T0" fmla="*/ 0 w 190"/>
                <a:gd name="T1" fmla="*/ 125 h 180"/>
                <a:gd name="T2" fmla="*/ 56 w 190"/>
                <a:gd name="T3" fmla="*/ 180 h 180"/>
                <a:gd name="T4" fmla="*/ 150 w 190"/>
                <a:gd name="T5" fmla="*/ 180 h 180"/>
                <a:gd name="T6" fmla="*/ 190 w 190"/>
                <a:gd name="T7" fmla="*/ 140 h 180"/>
                <a:gd name="T8" fmla="*/ 190 w 190"/>
                <a:gd name="T9" fmla="*/ 64 h 180"/>
                <a:gd name="T10" fmla="*/ 126 w 190"/>
                <a:gd name="T11" fmla="*/ 0 h 180"/>
                <a:gd name="T12" fmla="*/ 0 w 190"/>
                <a:gd name="T13" fmla="*/ 125 h 180"/>
              </a:gdLst>
              <a:ahLst/>
              <a:cxnLst>
                <a:cxn ang="0">
                  <a:pos x="T0" y="T1"/>
                </a:cxn>
                <a:cxn ang="0">
                  <a:pos x="T2" y="T3"/>
                </a:cxn>
                <a:cxn ang="0">
                  <a:pos x="T4" y="T5"/>
                </a:cxn>
                <a:cxn ang="0">
                  <a:pos x="T6" y="T7"/>
                </a:cxn>
                <a:cxn ang="0">
                  <a:pos x="T8" y="T9"/>
                </a:cxn>
                <a:cxn ang="0">
                  <a:pos x="T10" y="T11"/>
                </a:cxn>
                <a:cxn ang="0">
                  <a:pos x="T12" y="T13"/>
                </a:cxn>
              </a:cxnLst>
              <a:rect l="0" t="0" r="r" b="b"/>
              <a:pathLst>
                <a:path w="190" h="180">
                  <a:moveTo>
                    <a:pt x="0" y="125"/>
                  </a:moveTo>
                  <a:cubicBezTo>
                    <a:pt x="56" y="180"/>
                    <a:pt x="56" y="180"/>
                    <a:pt x="56" y="180"/>
                  </a:cubicBezTo>
                  <a:cubicBezTo>
                    <a:pt x="150" y="180"/>
                    <a:pt x="150" y="180"/>
                    <a:pt x="150" y="180"/>
                  </a:cubicBezTo>
                  <a:cubicBezTo>
                    <a:pt x="172" y="180"/>
                    <a:pt x="190" y="162"/>
                    <a:pt x="190" y="140"/>
                  </a:cubicBezTo>
                  <a:cubicBezTo>
                    <a:pt x="190" y="64"/>
                    <a:pt x="190" y="64"/>
                    <a:pt x="190" y="64"/>
                  </a:cubicBezTo>
                  <a:cubicBezTo>
                    <a:pt x="126" y="0"/>
                    <a:pt x="126" y="0"/>
                    <a:pt x="126" y="0"/>
                  </a:cubicBezTo>
                  <a:lnTo>
                    <a:pt x="0" y="125"/>
                  </a:lnTo>
                  <a:close/>
                </a:path>
              </a:pathLst>
            </a:custGeom>
            <a:solidFill>
              <a:srgbClr val="8D79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2" name="Freeform 100"/>
            <p:cNvSpPr>
              <a:spLocks/>
            </p:cNvSpPr>
            <p:nvPr/>
          </p:nvSpPr>
          <p:spPr bwMode="auto">
            <a:xfrm>
              <a:off x="1824526" y="4713617"/>
              <a:ext cx="283000" cy="283000"/>
            </a:xfrm>
            <a:custGeom>
              <a:avLst/>
              <a:gdLst>
                <a:gd name="T0" fmla="*/ 17 w 152"/>
                <a:gd name="T1" fmla="*/ 152 h 152"/>
                <a:gd name="T2" fmla="*/ 58 w 152"/>
                <a:gd name="T3" fmla="*/ 111 h 152"/>
                <a:gd name="T4" fmla="*/ 91 w 152"/>
                <a:gd name="T5" fmla="*/ 122 h 152"/>
                <a:gd name="T6" fmla="*/ 152 w 152"/>
                <a:gd name="T7" fmla="*/ 61 h 152"/>
                <a:gd name="T8" fmla="*/ 91 w 152"/>
                <a:gd name="T9" fmla="*/ 0 h 152"/>
                <a:gd name="T10" fmla="*/ 31 w 152"/>
                <a:gd name="T11" fmla="*/ 61 h 152"/>
                <a:gd name="T12" fmla="*/ 41 w 152"/>
                <a:gd name="T13" fmla="*/ 94 h 152"/>
                <a:gd name="T14" fmla="*/ 0 w 152"/>
                <a:gd name="T15" fmla="*/ 135 h 152"/>
                <a:gd name="T16" fmla="*/ 17 w 152"/>
                <a:gd name="T17"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152">
                  <a:moveTo>
                    <a:pt x="17" y="152"/>
                  </a:moveTo>
                  <a:cubicBezTo>
                    <a:pt x="58" y="111"/>
                    <a:pt x="58" y="111"/>
                    <a:pt x="58" y="111"/>
                  </a:cubicBezTo>
                  <a:cubicBezTo>
                    <a:pt x="67" y="118"/>
                    <a:pt x="79" y="122"/>
                    <a:pt x="91" y="122"/>
                  </a:cubicBezTo>
                  <a:cubicBezTo>
                    <a:pt x="125" y="122"/>
                    <a:pt x="152" y="94"/>
                    <a:pt x="152" y="61"/>
                  </a:cubicBezTo>
                  <a:cubicBezTo>
                    <a:pt x="152" y="27"/>
                    <a:pt x="125" y="0"/>
                    <a:pt x="91" y="0"/>
                  </a:cubicBezTo>
                  <a:cubicBezTo>
                    <a:pt x="58" y="0"/>
                    <a:pt x="31" y="27"/>
                    <a:pt x="31" y="61"/>
                  </a:cubicBezTo>
                  <a:cubicBezTo>
                    <a:pt x="31" y="73"/>
                    <a:pt x="34" y="85"/>
                    <a:pt x="41" y="94"/>
                  </a:cubicBezTo>
                  <a:cubicBezTo>
                    <a:pt x="0" y="135"/>
                    <a:pt x="0" y="135"/>
                    <a:pt x="0" y="135"/>
                  </a:cubicBezTo>
                  <a:lnTo>
                    <a:pt x="17" y="152"/>
                  </a:lnTo>
                  <a:close/>
                </a:path>
              </a:pathLst>
            </a:custGeom>
            <a:solidFill>
              <a:srgbClr val="505A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63" name="Oval 101"/>
            <p:cNvSpPr>
              <a:spLocks noChangeArrowheads="1"/>
            </p:cNvSpPr>
            <p:nvPr/>
          </p:nvSpPr>
          <p:spPr bwMode="auto">
            <a:xfrm>
              <a:off x="1913771" y="4745323"/>
              <a:ext cx="162050" cy="162050"/>
            </a:xfrm>
            <a:prstGeom prst="ellipse">
              <a:avLst/>
            </a:prstGeom>
            <a:solidFill>
              <a:srgbClr val="F5F7F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74" name="组合 173"/>
          <p:cNvGrpSpPr/>
          <p:nvPr/>
        </p:nvGrpSpPr>
        <p:grpSpPr>
          <a:xfrm>
            <a:off x="7578632" y="2373250"/>
            <a:ext cx="1240904" cy="1240106"/>
            <a:chOff x="5440115" y="5352422"/>
            <a:chExt cx="476755" cy="475581"/>
          </a:xfrm>
        </p:grpSpPr>
        <p:sp>
          <p:nvSpPr>
            <p:cNvPr id="170" name="Freeform 24"/>
            <p:cNvSpPr>
              <a:spLocks/>
            </p:cNvSpPr>
            <p:nvPr/>
          </p:nvSpPr>
          <p:spPr bwMode="auto">
            <a:xfrm>
              <a:off x="5440115" y="5352422"/>
              <a:ext cx="476755" cy="475581"/>
            </a:xfrm>
            <a:custGeom>
              <a:avLst/>
              <a:gdLst>
                <a:gd name="T0" fmla="*/ 256 w 256"/>
                <a:gd name="T1" fmla="*/ 216 h 256"/>
                <a:gd name="T2" fmla="*/ 216 w 256"/>
                <a:gd name="T3" fmla="*/ 256 h 256"/>
                <a:gd name="T4" fmla="*/ 40 w 256"/>
                <a:gd name="T5" fmla="*/ 256 h 256"/>
                <a:gd name="T6" fmla="*/ 0 w 256"/>
                <a:gd name="T7" fmla="*/ 216 h 256"/>
                <a:gd name="T8" fmla="*/ 0 w 256"/>
                <a:gd name="T9" fmla="*/ 40 h 256"/>
                <a:gd name="T10" fmla="*/ 40 w 256"/>
                <a:gd name="T11" fmla="*/ 0 h 256"/>
                <a:gd name="T12" fmla="*/ 216 w 256"/>
                <a:gd name="T13" fmla="*/ 0 h 256"/>
                <a:gd name="T14" fmla="*/ 256 w 256"/>
                <a:gd name="T15" fmla="*/ 40 h 256"/>
                <a:gd name="T16" fmla="*/ 256 w 256"/>
                <a:gd name="T17" fmla="*/ 2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216"/>
                  </a:moveTo>
                  <a:cubicBezTo>
                    <a:pt x="256" y="238"/>
                    <a:pt x="238" y="256"/>
                    <a:pt x="216" y="256"/>
                  </a:cubicBezTo>
                  <a:cubicBezTo>
                    <a:pt x="40" y="256"/>
                    <a:pt x="40" y="256"/>
                    <a:pt x="40" y="256"/>
                  </a:cubicBezTo>
                  <a:cubicBezTo>
                    <a:pt x="18" y="256"/>
                    <a:pt x="0" y="238"/>
                    <a:pt x="0" y="216"/>
                  </a:cubicBezTo>
                  <a:cubicBezTo>
                    <a:pt x="0" y="40"/>
                    <a:pt x="0" y="40"/>
                    <a:pt x="0" y="40"/>
                  </a:cubicBezTo>
                  <a:cubicBezTo>
                    <a:pt x="0" y="18"/>
                    <a:pt x="18" y="0"/>
                    <a:pt x="40" y="0"/>
                  </a:cubicBezTo>
                  <a:cubicBezTo>
                    <a:pt x="216" y="0"/>
                    <a:pt x="216" y="0"/>
                    <a:pt x="216" y="0"/>
                  </a:cubicBezTo>
                  <a:cubicBezTo>
                    <a:pt x="238" y="0"/>
                    <a:pt x="256" y="18"/>
                    <a:pt x="256" y="40"/>
                  </a:cubicBezTo>
                  <a:lnTo>
                    <a:pt x="256" y="216"/>
                  </a:lnTo>
                  <a:close/>
                </a:path>
              </a:pathLst>
            </a:custGeom>
            <a:solidFill>
              <a:srgbClr val="81CEA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1" name="Freeform 25"/>
            <p:cNvSpPr>
              <a:spLocks/>
            </p:cNvSpPr>
            <p:nvPr/>
          </p:nvSpPr>
          <p:spPr bwMode="auto">
            <a:xfrm>
              <a:off x="5544625" y="5506252"/>
              <a:ext cx="372245" cy="321751"/>
            </a:xfrm>
            <a:custGeom>
              <a:avLst/>
              <a:gdLst>
                <a:gd name="T0" fmla="*/ 108 w 200"/>
                <a:gd name="T1" fmla="*/ 36 h 173"/>
                <a:gd name="T2" fmla="*/ 71 w 200"/>
                <a:gd name="T3" fmla="*/ 0 h 173"/>
                <a:gd name="T4" fmla="*/ 38 w 200"/>
                <a:gd name="T5" fmla="*/ 33 h 173"/>
                <a:gd name="T6" fmla="*/ 65 w 200"/>
                <a:gd name="T7" fmla="*/ 59 h 173"/>
                <a:gd name="T8" fmla="*/ 0 w 200"/>
                <a:gd name="T9" fmla="*/ 95 h 173"/>
                <a:gd name="T10" fmla="*/ 77 w 200"/>
                <a:gd name="T11" fmla="*/ 173 h 173"/>
                <a:gd name="T12" fmla="*/ 160 w 200"/>
                <a:gd name="T13" fmla="*/ 173 h 173"/>
                <a:gd name="T14" fmla="*/ 200 w 200"/>
                <a:gd name="T15" fmla="*/ 133 h 173"/>
                <a:gd name="T16" fmla="*/ 200 w 200"/>
                <a:gd name="T17" fmla="*/ 98 h 173"/>
                <a:gd name="T18" fmla="*/ 127 w 200"/>
                <a:gd name="T19" fmla="*/ 26 h 173"/>
                <a:gd name="T20" fmla="*/ 108 w 200"/>
                <a:gd name="T21" fmla="*/ 3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0" h="173">
                  <a:moveTo>
                    <a:pt x="108" y="36"/>
                  </a:moveTo>
                  <a:cubicBezTo>
                    <a:pt x="71" y="0"/>
                    <a:pt x="71" y="0"/>
                    <a:pt x="71" y="0"/>
                  </a:cubicBezTo>
                  <a:cubicBezTo>
                    <a:pt x="38" y="33"/>
                    <a:pt x="38" y="33"/>
                    <a:pt x="38" y="33"/>
                  </a:cubicBezTo>
                  <a:cubicBezTo>
                    <a:pt x="65" y="59"/>
                    <a:pt x="65" y="59"/>
                    <a:pt x="65" y="59"/>
                  </a:cubicBezTo>
                  <a:cubicBezTo>
                    <a:pt x="0" y="95"/>
                    <a:pt x="0" y="95"/>
                    <a:pt x="0" y="95"/>
                  </a:cubicBezTo>
                  <a:cubicBezTo>
                    <a:pt x="77" y="173"/>
                    <a:pt x="77" y="173"/>
                    <a:pt x="77" y="173"/>
                  </a:cubicBezTo>
                  <a:cubicBezTo>
                    <a:pt x="160" y="173"/>
                    <a:pt x="160" y="173"/>
                    <a:pt x="160" y="173"/>
                  </a:cubicBezTo>
                  <a:cubicBezTo>
                    <a:pt x="182" y="173"/>
                    <a:pt x="200" y="155"/>
                    <a:pt x="200" y="133"/>
                  </a:cubicBezTo>
                  <a:cubicBezTo>
                    <a:pt x="200" y="98"/>
                    <a:pt x="200" y="98"/>
                    <a:pt x="200" y="98"/>
                  </a:cubicBezTo>
                  <a:cubicBezTo>
                    <a:pt x="127" y="26"/>
                    <a:pt x="127" y="26"/>
                    <a:pt x="127" y="26"/>
                  </a:cubicBezTo>
                  <a:lnTo>
                    <a:pt x="108" y="36"/>
                  </a:lnTo>
                  <a:close/>
                </a:path>
              </a:pathLst>
            </a:custGeom>
            <a:solidFill>
              <a:srgbClr val="72BB9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2" name="Freeform 26"/>
            <p:cNvSpPr>
              <a:spLocks/>
            </p:cNvSpPr>
            <p:nvPr/>
          </p:nvSpPr>
          <p:spPr bwMode="auto">
            <a:xfrm>
              <a:off x="5684364" y="5541481"/>
              <a:ext cx="140913" cy="142087"/>
            </a:xfrm>
            <a:custGeom>
              <a:avLst/>
              <a:gdLst>
                <a:gd name="T0" fmla="*/ 70 w 76"/>
                <a:gd name="T1" fmla="*/ 60 h 76"/>
                <a:gd name="T2" fmla="*/ 50 w 76"/>
                <a:gd name="T3" fmla="*/ 50 h 76"/>
                <a:gd name="T4" fmla="*/ 51 w 76"/>
                <a:gd name="T5" fmla="*/ 43 h 76"/>
                <a:gd name="T6" fmla="*/ 53 w 76"/>
                <a:gd name="T7" fmla="*/ 41 h 76"/>
                <a:gd name="T8" fmla="*/ 53 w 76"/>
                <a:gd name="T9" fmla="*/ 41 h 76"/>
                <a:gd name="T10" fmla="*/ 58 w 76"/>
                <a:gd name="T11" fmla="*/ 22 h 76"/>
                <a:gd name="T12" fmla="*/ 38 w 76"/>
                <a:gd name="T13" fmla="*/ 1 h 76"/>
                <a:gd name="T14" fmla="*/ 38 w 76"/>
                <a:gd name="T15" fmla="*/ 1 h 76"/>
                <a:gd name="T16" fmla="*/ 38 w 76"/>
                <a:gd name="T17" fmla="*/ 1 h 76"/>
                <a:gd name="T18" fmla="*/ 38 w 76"/>
                <a:gd name="T19" fmla="*/ 0 h 76"/>
                <a:gd name="T20" fmla="*/ 38 w 76"/>
                <a:gd name="T21" fmla="*/ 0 h 76"/>
                <a:gd name="T22" fmla="*/ 19 w 76"/>
                <a:gd name="T23" fmla="*/ 22 h 76"/>
                <a:gd name="T24" fmla="*/ 24 w 76"/>
                <a:gd name="T25" fmla="*/ 41 h 76"/>
                <a:gd name="T26" fmla="*/ 24 w 76"/>
                <a:gd name="T27" fmla="*/ 41 h 76"/>
                <a:gd name="T28" fmla="*/ 24 w 76"/>
                <a:gd name="T29" fmla="*/ 41 h 76"/>
                <a:gd name="T30" fmla="*/ 26 w 76"/>
                <a:gd name="T31" fmla="*/ 43 h 76"/>
                <a:gd name="T32" fmla="*/ 27 w 76"/>
                <a:gd name="T33" fmla="*/ 50 h 76"/>
                <a:gd name="T34" fmla="*/ 6 w 76"/>
                <a:gd name="T35" fmla="*/ 60 h 76"/>
                <a:gd name="T36" fmla="*/ 0 w 76"/>
                <a:gd name="T37" fmla="*/ 68 h 76"/>
                <a:gd name="T38" fmla="*/ 0 w 76"/>
                <a:gd name="T39" fmla="*/ 76 h 76"/>
                <a:gd name="T40" fmla="*/ 76 w 76"/>
                <a:gd name="T41" fmla="*/ 76 h 76"/>
                <a:gd name="T42" fmla="*/ 76 w 76"/>
                <a:gd name="T43" fmla="*/ 68 h 76"/>
                <a:gd name="T44" fmla="*/ 70 w 76"/>
                <a:gd name="T45" fmla="*/ 6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6" h="76">
                  <a:moveTo>
                    <a:pt x="70" y="60"/>
                  </a:moveTo>
                  <a:cubicBezTo>
                    <a:pt x="70" y="60"/>
                    <a:pt x="52" y="55"/>
                    <a:pt x="50" y="50"/>
                  </a:cubicBezTo>
                  <a:cubicBezTo>
                    <a:pt x="49" y="48"/>
                    <a:pt x="50" y="45"/>
                    <a:pt x="51" y="43"/>
                  </a:cubicBezTo>
                  <a:cubicBezTo>
                    <a:pt x="52" y="42"/>
                    <a:pt x="52" y="42"/>
                    <a:pt x="53" y="41"/>
                  </a:cubicBezTo>
                  <a:cubicBezTo>
                    <a:pt x="53" y="41"/>
                    <a:pt x="53" y="41"/>
                    <a:pt x="53" y="41"/>
                  </a:cubicBezTo>
                  <a:cubicBezTo>
                    <a:pt x="56" y="36"/>
                    <a:pt x="58" y="30"/>
                    <a:pt x="58" y="22"/>
                  </a:cubicBezTo>
                  <a:cubicBezTo>
                    <a:pt x="58" y="10"/>
                    <a:pt x="49" y="1"/>
                    <a:pt x="38" y="1"/>
                  </a:cubicBezTo>
                  <a:cubicBezTo>
                    <a:pt x="38" y="1"/>
                    <a:pt x="38" y="1"/>
                    <a:pt x="38" y="1"/>
                  </a:cubicBezTo>
                  <a:cubicBezTo>
                    <a:pt x="38" y="1"/>
                    <a:pt x="38" y="0"/>
                    <a:pt x="38" y="1"/>
                  </a:cubicBezTo>
                  <a:cubicBezTo>
                    <a:pt x="38" y="1"/>
                    <a:pt x="38" y="0"/>
                    <a:pt x="38" y="0"/>
                  </a:cubicBezTo>
                  <a:cubicBezTo>
                    <a:pt x="38" y="0"/>
                    <a:pt x="38" y="0"/>
                    <a:pt x="38" y="0"/>
                  </a:cubicBezTo>
                  <a:cubicBezTo>
                    <a:pt x="28" y="1"/>
                    <a:pt x="18" y="10"/>
                    <a:pt x="19" y="22"/>
                  </a:cubicBezTo>
                  <a:cubicBezTo>
                    <a:pt x="19" y="30"/>
                    <a:pt x="21" y="36"/>
                    <a:pt x="24" y="41"/>
                  </a:cubicBezTo>
                  <a:cubicBezTo>
                    <a:pt x="24" y="41"/>
                    <a:pt x="24" y="41"/>
                    <a:pt x="24" y="41"/>
                  </a:cubicBezTo>
                  <a:cubicBezTo>
                    <a:pt x="24" y="41"/>
                    <a:pt x="24" y="41"/>
                    <a:pt x="24" y="41"/>
                  </a:cubicBezTo>
                  <a:cubicBezTo>
                    <a:pt x="25" y="42"/>
                    <a:pt x="25" y="42"/>
                    <a:pt x="26" y="43"/>
                  </a:cubicBezTo>
                  <a:cubicBezTo>
                    <a:pt x="27" y="45"/>
                    <a:pt x="28" y="48"/>
                    <a:pt x="27" y="50"/>
                  </a:cubicBezTo>
                  <a:cubicBezTo>
                    <a:pt x="25" y="55"/>
                    <a:pt x="6" y="60"/>
                    <a:pt x="6" y="60"/>
                  </a:cubicBezTo>
                  <a:cubicBezTo>
                    <a:pt x="3" y="61"/>
                    <a:pt x="0" y="65"/>
                    <a:pt x="0" y="68"/>
                  </a:cubicBezTo>
                  <a:cubicBezTo>
                    <a:pt x="0" y="76"/>
                    <a:pt x="0" y="76"/>
                    <a:pt x="0" y="76"/>
                  </a:cubicBezTo>
                  <a:cubicBezTo>
                    <a:pt x="76" y="76"/>
                    <a:pt x="76" y="76"/>
                    <a:pt x="76" y="76"/>
                  </a:cubicBezTo>
                  <a:cubicBezTo>
                    <a:pt x="76" y="68"/>
                    <a:pt x="76" y="68"/>
                    <a:pt x="76" y="68"/>
                  </a:cubicBezTo>
                  <a:cubicBezTo>
                    <a:pt x="76" y="65"/>
                    <a:pt x="74" y="61"/>
                    <a:pt x="70" y="60"/>
                  </a:cubicBezTo>
                  <a:close/>
                </a:path>
              </a:pathLst>
            </a:custGeom>
            <a:solidFill>
              <a:srgbClr val="CCD0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3" name="Freeform 27"/>
            <p:cNvSpPr>
              <a:spLocks/>
            </p:cNvSpPr>
            <p:nvPr/>
          </p:nvSpPr>
          <p:spPr bwMode="auto">
            <a:xfrm>
              <a:off x="5544625" y="5489813"/>
              <a:ext cx="193756" cy="193756"/>
            </a:xfrm>
            <a:custGeom>
              <a:avLst/>
              <a:gdLst>
                <a:gd name="T0" fmla="*/ 96 w 104"/>
                <a:gd name="T1" fmla="*/ 82 h 104"/>
                <a:gd name="T2" fmla="*/ 68 w 104"/>
                <a:gd name="T3" fmla="*/ 69 h 104"/>
                <a:gd name="T4" fmla="*/ 69 w 104"/>
                <a:gd name="T5" fmla="*/ 59 h 104"/>
                <a:gd name="T6" fmla="*/ 71 w 104"/>
                <a:gd name="T7" fmla="*/ 56 h 104"/>
                <a:gd name="T8" fmla="*/ 71 w 104"/>
                <a:gd name="T9" fmla="*/ 56 h 104"/>
                <a:gd name="T10" fmla="*/ 79 w 104"/>
                <a:gd name="T11" fmla="*/ 29 h 104"/>
                <a:gd name="T12" fmla="*/ 52 w 104"/>
                <a:gd name="T13" fmla="*/ 0 h 104"/>
                <a:gd name="T14" fmla="*/ 52 w 104"/>
                <a:gd name="T15" fmla="*/ 0 h 104"/>
                <a:gd name="T16" fmla="*/ 52 w 104"/>
                <a:gd name="T17" fmla="*/ 0 h 104"/>
                <a:gd name="T18" fmla="*/ 52 w 104"/>
                <a:gd name="T19" fmla="*/ 0 h 104"/>
                <a:gd name="T20" fmla="*/ 52 w 104"/>
                <a:gd name="T21" fmla="*/ 0 h 104"/>
                <a:gd name="T22" fmla="*/ 25 w 104"/>
                <a:gd name="T23" fmla="*/ 29 h 104"/>
                <a:gd name="T24" fmla="*/ 33 w 104"/>
                <a:gd name="T25" fmla="*/ 56 h 104"/>
                <a:gd name="T26" fmla="*/ 33 w 104"/>
                <a:gd name="T27" fmla="*/ 56 h 104"/>
                <a:gd name="T28" fmla="*/ 33 w 104"/>
                <a:gd name="T29" fmla="*/ 56 h 104"/>
                <a:gd name="T30" fmla="*/ 35 w 104"/>
                <a:gd name="T31" fmla="*/ 59 h 104"/>
                <a:gd name="T32" fmla="*/ 36 w 104"/>
                <a:gd name="T33" fmla="*/ 69 h 104"/>
                <a:gd name="T34" fmla="*/ 8 w 104"/>
                <a:gd name="T35" fmla="*/ 82 h 104"/>
                <a:gd name="T36" fmla="*/ 0 w 104"/>
                <a:gd name="T37" fmla="*/ 93 h 104"/>
                <a:gd name="T38" fmla="*/ 0 w 104"/>
                <a:gd name="T39" fmla="*/ 104 h 104"/>
                <a:gd name="T40" fmla="*/ 104 w 104"/>
                <a:gd name="T41" fmla="*/ 104 h 104"/>
                <a:gd name="T42" fmla="*/ 104 w 104"/>
                <a:gd name="T43" fmla="*/ 93 h 104"/>
                <a:gd name="T44" fmla="*/ 96 w 104"/>
                <a:gd name="T4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4" h="104">
                  <a:moveTo>
                    <a:pt x="96" y="82"/>
                  </a:moveTo>
                  <a:cubicBezTo>
                    <a:pt x="96" y="82"/>
                    <a:pt x="71" y="76"/>
                    <a:pt x="68" y="69"/>
                  </a:cubicBezTo>
                  <a:cubicBezTo>
                    <a:pt x="66" y="66"/>
                    <a:pt x="68" y="61"/>
                    <a:pt x="69" y="59"/>
                  </a:cubicBezTo>
                  <a:cubicBezTo>
                    <a:pt x="70" y="58"/>
                    <a:pt x="71" y="57"/>
                    <a:pt x="71" y="56"/>
                  </a:cubicBezTo>
                  <a:cubicBezTo>
                    <a:pt x="71" y="56"/>
                    <a:pt x="71" y="56"/>
                    <a:pt x="71" y="56"/>
                  </a:cubicBezTo>
                  <a:cubicBezTo>
                    <a:pt x="75" y="49"/>
                    <a:pt x="79" y="40"/>
                    <a:pt x="79" y="29"/>
                  </a:cubicBezTo>
                  <a:cubicBezTo>
                    <a:pt x="79" y="13"/>
                    <a:pt x="67" y="0"/>
                    <a:pt x="52" y="0"/>
                  </a:cubicBezTo>
                  <a:cubicBezTo>
                    <a:pt x="52" y="0"/>
                    <a:pt x="52" y="0"/>
                    <a:pt x="52" y="0"/>
                  </a:cubicBezTo>
                  <a:cubicBezTo>
                    <a:pt x="52" y="0"/>
                    <a:pt x="52" y="0"/>
                    <a:pt x="52" y="0"/>
                  </a:cubicBezTo>
                  <a:cubicBezTo>
                    <a:pt x="52" y="0"/>
                    <a:pt x="52" y="0"/>
                    <a:pt x="52" y="0"/>
                  </a:cubicBezTo>
                  <a:cubicBezTo>
                    <a:pt x="52" y="0"/>
                    <a:pt x="52" y="0"/>
                    <a:pt x="52" y="0"/>
                  </a:cubicBezTo>
                  <a:cubicBezTo>
                    <a:pt x="37" y="0"/>
                    <a:pt x="24" y="13"/>
                    <a:pt x="25" y="29"/>
                  </a:cubicBezTo>
                  <a:cubicBezTo>
                    <a:pt x="25" y="40"/>
                    <a:pt x="28" y="49"/>
                    <a:pt x="33" y="56"/>
                  </a:cubicBezTo>
                  <a:cubicBezTo>
                    <a:pt x="33" y="56"/>
                    <a:pt x="33" y="56"/>
                    <a:pt x="33" y="56"/>
                  </a:cubicBezTo>
                  <a:cubicBezTo>
                    <a:pt x="33" y="56"/>
                    <a:pt x="33" y="56"/>
                    <a:pt x="33" y="56"/>
                  </a:cubicBezTo>
                  <a:cubicBezTo>
                    <a:pt x="33" y="57"/>
                    <a:pt x="34" y="58"/>
                    <a:pt x="35" y="59"/>
                  </a:cubicBezTo>
                  <a:cubicBezTo>
                    <a:pt x="36" y="61"/>
                    <a:pt x="38" y="66"/>
                    <a:pt x="36" y="69"/>
                  </a:cubicBezTo>
                  <a:cubicBezTo>
                    <a:pt x="33" y="76"/>
                    <a:pt x="8" y="82"/>
                    <a:pt x="8" y="82"/>
                  </a:cubicBezTo>
                  <a:cubicBezTo>
                    <a:pt x="3" y="84"/>
                    <a:pt x="0" y="88"/>
                    <a:pt x="0" y="93"/>
                  </a:cubicBezTo>
                  <a:cubicBezTo>
                    <a:pt x="0" y="104"/>
                    <a:pt x="0" y="104"/>
                    <a:pt x="0" y="104"/>
                  </a:cubicBezTo>
                  <a:cubicBezTo>
                    <a:pt x="104" y="104"/>
                    <a:pt x="104" y="104"/>
                    <a:pt x="104" y="104"/>
                  </a:cubicBezTo>
                  <a:cubicBezTo>
                    <a:pt x="104" y="93"/>
                    <a:pt x="104" y="93"/>
                    <a:pt x="104" y="93"/>
                  </a:cubicBezTo>
                  <a:cubicBezTo>
                    <a:pt x="104" y="88"/>
                    <a:pt x="101" y="84"/>
                    <a:pt x="96" y="82"/>
                  </a:cubicBezTo>
                  <a:close/>
                </a:path>
              </a:pathLst>
            </a:custGeom>
            <a:solidFill>
              <a:srgbClr val="F5F7F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grpSp>
        <p:nvGrpSpPr>
          <p:cNvPr id="175" name="组合 174"/>
          <p:cNvGrpSpPr/>
          <p:nvPr/>
        </p:nvGrpSpPr>
        <p:grpSpPr>
          <a:xfrm>
            <a:off x="9483212" y="2448417"/>
            <a:ext cx="1194619" cy="1164938"/>
            <a:chOff x="10952164" y="3598863"/>
            <a:chExt cx="598488" cy="600075"/>
          </a:xfrm>
        </p:grpSpPr>
        <p:sp>
          <p:nvSpPr>
            <p:cNvPr id="176" name="Freeform 162"/>
            <p:cNvSpPr>
              <a:spLocks/>
            </p:cNvSpPr>
            <p:nvPr/>
          </p:nvSpPr>
          <p:spPr bwMode="auto">
            <a:xfrm>
              <a:off x="10952164" y="3598863"/>
              <a:ext cx="598488" cy="600075"/>
            </a:xfrm>
            <a:custGeom>
              <a:avLst/>
              <a:gdLst>
                <a:gd name="T0" fmla="*/ 256 w 256"/>
                <a:gd name="T1" fmla="*/ 216 h 256"/>
                <a:gd name="T2" fmla="*/ 216 w 256"/>
                <a:gd name="T3" fmla="*/ 256 h 256"/>
                <a:gd name="T4" fmla="*/ 40 w 256"/>
                <a:gd name="T5" fmla="*/ 256 h 256"/>
                <a:gd name="T6" fmla="*/ 0 w 256"/>
                <a:gd name="T7" fmla="*/ 216 h 256"/>
                <a:gd name="T8" fmla="*/ 0 w 256"/>
                <a:gd name="T9" fmla="*/ 40 h 256"/>
                <a:gd name="T10" fmla="*/ 40 w 256"/>
                <a:gd name="T11" fmla="*/ 0 h 256"/>
                <a:gd name="T12" fmla="*/ 216 w 256"/>
                <a:gd name="T13" fmla="*/ 0 h 256"/>
                <a:gd name="T14" fmla="*/ 256 w 256"/>
                <a:gd name="T15" fmla="*/ 40 h 256"/>
                <a:gd name="T16" fmla="*/ 256 w 256"/>
                <a:gd name="T17" fmla="*/ 21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56">
                  <a:moveTo>
                    <a:pt x="256" y="216"/>
                  </a:moveTo>
                  <a:cubicBezTo>
                    <a:pt x="256" y="238"/>
                    <a:pt x="238" y="256"/>
                    <a:pt x="216" y="256"/>
                  </a:cubicBezTo>
                  <a:cubicBezTo>
                    <a:pt x="40" y="256"/>
                    <a:pt x="40" y="256"/>
                    <a:pt x="40" y="256"/>
                  </a:cubicBezTo>
                  <a:cubicBezTo>
                    <a:pt x="18" y="256"/>
                    <a:pt x="0" y="238"/>
                    <a:pt x="0" y="216"/>
                  </a:cubicBezTo>
                  <a:cubicBezTo>
                    <a:pt x="0" y="40"/>
                    <a:pt x="0" y="40"/>
                    <a:pt x="0" y="40"/>
                  </a:cubicBezTo>
                  <a:cubicBezTo>
                    <a:pt x="0" y="18"/>
                    <a:pt x="18" y="0"/>
                    <a:pt x="40" y="0"/>
                  </a:cubicBezTo>
                  <a:cubicBezTo>
                    <a:pt x="216" y="0"/>
                    <a:pt x="216" y="0"/>
                    <a:pt x="216" y="0"/>
                  </a:cubicBezTo>
                  <a:cubicBezTo>
                    <a:pt x="238" y="0"/>
                    <a:pt x="256" y="18"/>
                    <a:pt x="256" y="40"/>
                  </a:cubicBezTo>
                  <a:lnTo>
                    <a:pt x="256" y="216"/>
                  </a:lnTo>
                  <a:close/>
                </a:path>
              </a:pathLst>
            </a:custGeom>
            <a:solidFill>
              <a:srgbClr val="7DC0E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7" name="Freeform 163"/>
            <p:cNvSpPr>
              <a:spLocks/>
            </p:cNvSpPr>
            <p:nvPr/>
          </p:nvSpPr>
          <p:spPr bwMode="auto">
            <a:xfrm>
              <a:off x="11082339" y="3744913"/>
              <a:ext cx="468313" cy="454025"/>
            </a:xfrm>
            <a:custGeom>
              <a:avLst/>
              <a:gdLst>
                <a:gd name="T0" fmla="*/ 200 w 200"/>
                <a:gd name="T1" fmla="*/ 58 h 194"/>
                <a:gd name="T2" fmla="*/ 142 w 200"/>
                <a:gd name="T3" fmla="*/ 0 h 194"/>
                <a:gd name="T4" fmla="*/ 96 w 200"/>
                <a:gd name="T5" fmla="*/ 46 h 194"/>
                <a:gd name="T6" fmla="*/ 56 w 200"/>
                <a:gd name="T7" fmla="*/ 5 h 194"/>
                <a:gd name="T8" fmla="*/ 49 w 200"/>
                <a:gd name="T9" fmla="*/ 12 h 194"/>
                <a:gd name="T10" fmla="*/ 41 w 200"/>
                <a:gd name="T11" fmla="*/ 40 h 194"/>
                <a:gd name="T12" fmla="*/ 15 w 200"/>
                <a:gd name="T13" fmla="*/ 46 h 194"/>
                <a:gd name="T14" fmla="*/ 6 w 200"/>
                <a:gd name="T15" fmla="*/ 55 h 194"/>
                <a:gd name="T16" fmla="*/ 47 w 200"/>
                <a:gd name="T17" fmla="*/ 95 h 194"/>
                <a:gd name="T18" fmla="*/ 0 w 200"/>
                <a:gd name="T19" fmla="*/ 141 h 194"/>
                <a:gd name="T20" fmla="*/ 53 w 200"/>
                <a:gd name="T21" fmla="*/ 194 h 194"/>
                <a:gd name="T22" fmla="*/ 160 w 200"/>
                <a:gd name="T23" fmla="*/ 194 h 194"/>
                <a:gd name="T24" fmla="*/ 200 w 200"/>
                <a:gd name="T25" fmla="*/ 154 h 194"/>
                <a:gd name="T26" fmla="*/ 200 w 200"/>
                <a:gd name="T27" fmla="*/ 5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 h="194">
                  <a:moveTo>
                    <a:pt x="200" y="58"/>
                  </a:moveTo>
                  <a:cubicBezTo>
                    <a:pt x="142" y="0"/>
                    <a:pt x="142" y="0"/>
                    <a:pt x="142" y="0"/>
                  </a:cubicBezTo>
                  <a:cubicBezTo>
                    <a:pt x="96" y="46"/>
                    <a:pt x="96" y="46"/>
                    <a:pt x="96" y="46"/>
                  </a:cubicBezTo>
                  <a:cubicBezTo>
                    <a:pt x="56" y="5"/>
                    <a:pt x="56" y="5"/>
                    <a:pt x="56" y="5"/>
                  </a:cubicBezTo>
                  <a:cubicBezTo>
                    <a:pt x="49" y="12"/>
                    <a:pt x="49" y="12"/>
                    <a:pt x="49" y="12"/>
                  </a:cubicBezTo>
                  <a:cubicBezTo>
                    <a:pt x="41" y="40"/>
                    <a:pt x="41" y="40"/>
                    <a:pt x="41" y="40"/>
                  </a:cubicBezTo>
                  <a:cubicBezTo>
                    <a:pt x="15" y="46"/>
                    <a:pt x="15" y="46"/>
                    <a:pt x="15" y="46"/>
                  </a:cubicBezTo>
                  <a:cubicBezTo>
                    <a:pt x="6" y="55"/>
                    <a:pt x="6" y="55"/>
                    <a:pt x="6" y="55"/>
                  </a:cubicBezTo>
                  <a:cubicBezTo>
                    <a:pt x="47" y="95"/>
                    <a:pt x="47" y="95"/>
                    <a:pt x="47" y="95"/>
                  </a:cubicBezTo>
                  <a:cubicBezTo>
                    <a:pt x="0" y="141"/>
                    <a:pt x="0" y="141"/>
                    <a:pt x="0" y="141"/>
                  </a:cubicBezTo>
                  <a:cubicBezTo>
                    <a:pt x="53" y="194"/>
                    <a:pt x="53" y="194"/>
                    <a:pt x="53" y="194"/>
                  </a:cubicBezTo>
                  <a:cubicBezTo>
                    <a:pt x="160" y="194"/>
                    <a:pt x="160" y="194"/>
                    <a:pt x="160" y="194"/>
                  </a:cubicBezTo>
                  <a:cubicBezTo>
                    <a:pt x="182" y="194"/>
                    <a:pt x="200" y="176"/>
                    <a:pt x="200" y="154"/>
                  </a:cubicBezTo>
                  <a:lnTo>
                    <a:pt x="200" y="58"/>
                  </a:lnTo>
                  <a:close/>
                </a:path>
              </a:pathLst>
            </a:custGeom>
            <a:solidFill>
              <a:srgbClr val="6DADD7"/>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8" name="Freeform 164"/>
            <p:cNvSpPr>
              <a:spLocks/>
            </p:cNvSpPr>
            <p:nvPr/>
          </p:nvSpPr>
          <p:spPr bwMode="auto">
            <a:xfrm>
              <a:off x="11220451" y="3735388"/>
              <a:ext cx="209550" cy="206375"/>
            </a:xfrm>
            <a:custGeom>
              <a:avLst/>
              <a:gdLst>
                <a:gd name="T0" fmla="*/ 89 w 89"/>
                <a:gd name="T1" fmla="*/ 17 h 88"/>
                <a:gd name="T2" fmla="*/ 71 w 89"/>
                <a:gd name="T3" fmla="*/ 0 h 88"/>
                <a:gd name="T4" fmla="*/ 59 w 89"/>
                <a:gd name="T5" fmla="*/ 5 h 88"/>
                <a:gd name="T6" fmla="*/ 0 w 89"/>
                <a:gd name="T7" fmla="*/ 63 h 88"/>
                <a:gd name="T8" fmla="*/ 25 w 89"/>
                <a:gd name="T9" fmla="*/ 88 h 88"/>
                <a:gd name="T10" fmla="*/ 84 w 89"/>
                <a:gd name="T11" fmla="*/ 30 h 88"/>
                <a:gd name="T12" fmla="*/ 84 w 89"/>
                <a:gd name="T13" fmla="*/ 30 h 88"/>
                <a:gd name="T14" fmla="*/ 89 w 89"/>
                <a:gd name="T15" fmla="*/ 17 h 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88">
                  <a:moveTo>
                    <a:pt x="89" y="17"/>
                  </a:moveTo>
                  <a:cubicBezTo>
                    <a:pt x="89" y="8"/>
                    <a:pt x="81" y="0"/>
                    <a:pt x="71" y="0"/>
                  </a:cubicBezTo>
                  <a:cubicBezTo>
                    <a:pt x="67" y="0"/>
                    <a:pt x="62" y="2"/>
                    <a:pt x="59" y="5"/>
                  </a:cubicBezTo>
                  <a:cubicBezTo>
                    <a:pt x="0" y="63"/>
                    <a:pt x="0" y="63"/>
                    <a:pt x="0" y="63"/>
                  </a:cubicBezTo>
                  <a:cubicBezTo>
                    <a:pt x="25" y="88"/>
                    <a:pt x="25" y="88"/>
                    <a:pt x="25" y="88"/>
                  </a:cubicBezTo>
                  <a:cubicBezTo>
                    <a:pt x="84" y="30"/>
                    <a:pt x="84" y="30"/>
                    <a:pt x="84" y="30"/>
                  </a:cubicBezTo>
                  <a:cubicBezTo>
                    <a:pt x="84" y="30"/>
                    <a:pt x="84" y="30"/>
                    <a:pt x="84" y="30"/>
                  </a:cubicBezTo>
                  <a:cubicBezTo>
                    <a:pt x="87" y="27"/>
                    <a:pt x="89" y="22"/>
                    <a:pt x="89" y="17"/>
                  </a:cubicBezTo>
                  <a:close/>
                </a:path>
              </a:pathLst>
            </a:custGeom>
            <a:solidFill>
              <a:srgbClr val="739BE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79" name="Freeform 165"/>
            <p:cNvSpPr>
              <a:spLocks/>
            </p:cNvSpPr>
            <p:nvPr/>
          </p:nvSpPr>
          <p:spPr bwMode="auto">
            <a:xfrm>
              <a:off x="11072814" y="3902076"/>
              <a:ext cx="185738" cy="182563"/>
            </a:xfrm>
            <a:custGeom>
              <a:avLst/>
              <a:gdLst>
                <a:gd name="T0" fmla="*/ 33 w 117"/>
                <a:gd name="T1" fmla="*/ 70 h 115"/>
                <a:gd name="T2" fmla="*/ 20 w 117"/>
                <a:gd name="T3" fmla="*/ 72 h 115"/>
                <a:gd name="T4" fmla="*/ 0 w 117"/>
                <a:gd name="T5" fmla="*/ 103 h 115"/>
                <a:gd name="T6" fmla="*/ 12 w 117"/>
                <a:gd name="T7" fmla="*/ 115 h 115"/>
                <a:gd name="T8" fmla="*/ 12 w 117"/>
                <a:gd name="T9" fmla="*/ 115 h 115"/>
                <a:gd name="T10" fmla="*/ 14 w 117"/>
                <a:gd name="T11" fmla="*/ 115 h 115"/>
                <a:gd name="T12" fmla="*/ 43 w 117"/>
                <a:gd name="T13" fmla="*/ 96 h 115"/>
                <a:gd name="T14" fmla="*/ 45 w 117"/>
                <a:gd name="T15" fmla="*/ 82 h 115"/>
                <a:gd name="T16" fmla="*/ 117 w 117"/>
                <a:gd name="T17" fmla="*/ 11 h 115"/>
                <a:gd name="T18" fmla="*/ 105 w 117"/>
                <a:gd name="T19" fmla="*/ 0 h 115"/>
                <a:gd name="T20" fmla="*/ 33 w 117"/>
                <a:gd name="T21" fmla="*/ 7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15">
                  <a:moveTo>
                    <a:pt x="33" y="70"/>
                  </a:moveTo>
                  <a:lnTo>
                    <a:pt x="20" y="72"/>
                  </a:lnTo>
                  <a:lnTo>
                    <a:pt x="0" y="103"/>
                  </a:lnTo>
                  <a:lnTo>
                    <a:pt x="12" y="115"/>
                  </a:lnTo>
                  <a:lnTo>
                    <a:pt x="12" y="115"/>
                  </a:lnTo>
                  <a:lnTo>
                    <a:pt x="14" y="115"/>
                  </a:lnTo>
                  <a:lnTo>
                    <a:pt x="43" y="96"/>
                  </a:lnTo>
                  <a:lnTo>
                    <a:pt x="45" y="82"/>
                  </a:lnTo>
                  <a:lnTo>
                    <a:pt x="117" y="11"/>
                  </a:lnTo>
                  <a:lnTo>
                    <a:pt x="105" y="0"/>
                  </a:lnTo>
                  <a:lnTo>
                    <a:pt x="33" y="70"/>
                  </a:lnTo>
                  <a:close/>
                </a:path>
              </a:pathLst>
            </a:custGeom>
            <a:solidFill>
              <a:srgbClr val="505A66"/>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0" name="Freeform 166"/>
            <p:cNvSpPr>
              <a:spLocks/>
            </p:cNvSpPr>
            <p:nvPr/>
          </p:nvSpPr>
          <p:spPr bwMode="auto">
            <a:xfrm>
              <a:off x="11263314" y="3775076"/>
              <a:ext cx="103188" cy="103188"/>
            </a:xfrm>
            <a:custGeom>
              <a:avLst/>
              <a:gdLst>
                <a:gd name="T0" fmla="*/ 7 w 65"/>
                <a:gd name="T1" fmla="*/ 65 h 65"/>
                <a:gd name="T2" fmla="*/ 0 w 65"/>
                <a:gd name="T3" fmla="*/ 59 h 65"/>
                <a:gd name="T4" fmla="*/ 59 w 65"/>
                <a:gd name="T5" fmla="*/ 0 h 65"/>
                <a:gd name="T6" fmla="*/ 65 w 65"/>
                <a:gd name="T7" fmla="*/ 7 h 65"/>
                <a:gd name="T8" fmla="*/ 7 w 65"/>
                <a:gd name="T9" fmla="*/ 65 h 65"/>
              </a:gdLst>
              <a:ahLst/>
              <a:cxnLst>
                <a:cxn ang="0">
                  <a:pos x="T0" y="T1"/>
                </a:cxn>
                <a:cxn ang="0">
                  <a:pos x="T2" y="T3"/>
                </a:cxn>
                <a:cxn ang="0">
                  <a:pos x="T4" y="T5"/>
                </a:cxn>
                <a:cxn ang="0">
                  <a:pos x="T6" y="T7"/>
                </a:cxn>
                <a:cxn ang="0">
                  <a:pos x="T8" y="T9"/>
                </a:cxn>
              </a:cxnLst>
              <a:rect l="0" t="0" r="r" b="b"/>
              <a:pathLst>
                <a:path w="65" h="65">
                  <a:moveTo>
                    <a:pt x="7" y="65"/>
                  </a:moveTo>
                  <a:lnTo>
                    <a:pt x="0" y="59"/>
                  </a:lnTo>
                  <a:lnTo>
                    <a:pt x="59" y="0"/>
                  </a:lnTo>
                  <a:lnTo>
                    <a:pt x="65" y="7"/>
                  </a:lnTo>
                  <a:lnTo>
                    <a:pt x="7" y="65"/>
                  </a:lnTo>
                  <a:close/>
                </a:path>
              </a:pathLst>
            </a:custGeom>
            <a:solidFill>
              <a:srgbClr val="6188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1" name="Freeform 167"/>
            <p:cNvSpPr>
              <a:spLocks/>
            </p:cNvSpPr>
            <p:nvPr/>
          </p:nvSpPr>
          <p:spPr bwMode="auto">
            <a:xfrm>
              <a:off x="11283951" y="3798888"/>
              <a:ext cx="103188" cy="103188"/>
            </a:xfrm>
            <a:custGeom>
              <a:avLst/>
              <a:gdLst>
                <a:gd name="T0" fmla="*/ 8 w 65"/>
                <a:gd name="T1" fmla="*/ 65 h 65"/>
                <a:gd name="T2" fmla="*/ 0 w 65"/>
                <a:gd name="T3" fmla="*/ 57 h 65"/>
                <a:gd name="T4" fmla="*/ 59 w 65"/>
                <a:gd name="T5" fmla="*/ 0 h 65"/>
                <a:gd name="T6" fmla="*/ 65 w 65"/>
                <a:gd name="T7" fmla="*/ 5 h 65"/>
                <a:gd name="T8" fmla="*/ 8 w 65"/>
                <a:gd name="T9" fmla="*/ 65 h 65"/>
              </a:gdLst>
              <a:ahLst/>
              <a:cxnLst>
                <a:cxn ang="0">
                  <a:pos x="T0" y="T1"/>
                </a:cxn>
                <a:cxn ang="0">
                  <a:pos x="T2" y="T3"/>
                </a:cxn>
                <a:cxn ang="0">
                  <a:pos x="T4" y="T5"/>
                </a:cxn>
                <a:cxn ang="0">
                  <a:pos x="T6" y="T7"/>
                </a:cxn>
                <a:cxn ang="0">
                  <a:pos x="T8" y="T9"/>
                </a:cxn>
              </a:cxnLst>
              <a:rect l="0" t="0" r="r" b="b"/>
              <a:pathLst>
                <a:path w="65" h="65">
                  <a:moveTo>
                    <a:pt x="8" y="65"/>
                  </a:moveTo>
                  <a:lnTo>
                    <a:pt x="0" y="57"/>
                  </a:lnTo>
                  <a:lnTo>
                    <a:pt x="59" y="0"/>
                  </a:lnTo>
                  <a:lnTo>
                    <a:pt x="65" y="5"/>
                  </a:lnTo>
                  <a:lnTo>
                    <a:pt x="8" y="65"/>
                  </a:lnTo>
                  <a:close/>
                </a:path>
              </a:pathLst>
            </a:custGeom>
            <a:solidFill>
              <a:srgbClr val="6188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2" name="Freeform 168"/>
            <p:cNvSpPr>
              <a:spLocks/>
            </p:cNvSpPr>
            <p:nvPr/>
          </p:nvSpPr>
          <p:spPr bwMode="auto">
            <a:xfrm>
              <a:off x="11072814" y="3732213"/>
              <a:ext cx="357188" cy="357188"/>
            </a:xfrm>
            <a:custGeom>
              <a:avLst/>
              <a:gdLst>
                <a:gd name="T0" fmla="*/ 0 w 152"/>
                <a:gd name="T1" fmla="*/ 35 h 152"/>
                <a:gd name="T2" fmla="*/ 35 w 152"/>
                <a:gd name="T3" fmla="*/ 70 h 152"/>
                <a:gd name="T4" fmla="*/ 47 w 152"/>
                <a:gd name="T5" fmla="*/ 68 h 152"/>
                <a:gd name="T6" fmla="*/ 127 w 152"/>
                <a:gd name="T7" fmla="*/ 147 h 152"/>
                <a:gd name="T8" fmla="*/ 127 w 152"/>
                <a:gd name="T9" fmla="*/ 147 h 152"/>
                <a:gd name="T10" fmla="*/ 137 w 152"/>
                <a:gd name="T11" fmla="*/ 152 h 152"/>
                <a:gd name="T12" fmla="*/ 152 w 152"/>
                <a:gd name="T13" fmla="*/ 137 h 152"/>
                <a:gd name="T14" fmla="*/ 148 w 152"/>
                <a:gd name="T15" fmla="*/ 127 h 152"/>
                <a:gd name="T16" fmla="*/ 68 w 152"/>
                <a:gd name="T17" fmla="*/ 47 h 152"/>
                <a:gd name="T18" fmla="*/ 70 w 152"/>
                <a:gd name="T19" fmla="*/ 35 h 152"/>
                <a:gd name="T20" fmla="*/ 35 w 152"/>
                <a:gd name="T21" fmla="*/ 0 h 152"/>
                <a:gd name="T22" fmla="*/ 26 w 152"/>
                <a:gd name="T23" fmla="*/ 1 h 152"/>
                <a:gd name="T24" fmla="*/ 46 w 152"/>
                <a:gd name="T25" fmla="*/ 22 h 152"/>
                <a:gd name="T26" fmla="*/ 46 w 152"/>
                <a:gd name="T27" fmla="*/ 22 h 152"/>
                <a:gd name="T28" fmla="*/ 40 w 152"/>
                <a:gd name="T29" fmla="*/ 40 h 152"/>
                <a:gd name="T30" fmla="*/ 22 w 152"/>
                <a:gd name="T31" fmla="*/ 47 h 152"/>
                <a:gd name="T32" fmla="*/ 1 w 152"/>
                <a:gd name="T33" fmla="*/ 26 h 152"/>
                <a:gd name="T34" fmla="*/ 0 w 152"/>
                <a:gd name="T35" fmla="*/ 35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 h="152">
                  <a:moveTo>
                    <a:pt x="0" y="35"/>
                  </a:moveTo>
                  <a:cubicBezTo>
                    <a:pt x="0" y="54"/>
                    <a:pt x="16" y="70"/>
                    <a:pt x="35" y="70"/>
                  </a:cubicBezTo>
                  <a:cubicBezTo>
                    <a:pt x="39" y="70"/>
                    <a:pt x="43" y="69"/>
                    <a:pt x="47" y="68"/>
                  </a:cubicBezTo>
                  <a:cubicBezTo>
                    <a:pt x="127" y="147"/>
                    <a:pt x="127" y="147"/>
                    <a:pt x="127" y="147"/>
                  </a:cubicBezTo>
                  <a:cubicBezTo>
                    <a:pt x="127" y="147"/>
                    <a:pt x="127" y="147"/>
                    <a:pt x="127" y="147"/>
                  </a:cubicBezTo>
                  <a:cubicBezTo>
                    <a:pt x="129" y="150"/>
                    <a:pt x="133" y="152"/>
                    <a:pt x="137" y="152"/>
                  </a:cubicBezTo>
                  <a:cubicBezTo>
                    <a:pt x="145" y="152"/>
                    <a:pt x="152" y="145"/>
                    <a:pt x="152" y="137"/>
                  </a:cubicBezTo>
                  <a:cubicBezTo>
                    <a:pt x="152" y="133"/>
                    <a:pt x="150" y="129"/>
                    <a:pt x="148" y="127"/>
                  </a:cubicBezTo>
                  <a:cubicBezTo>
                    <a:pt x="68" y="47"/>
                    <a:pt x="68" y="47"/>
                    <a:pt x="68" y="47"/>
                  </a:cubicBezTo>
                  <a:cubicBezTo>
                    <a:pt x="69" y="43"/>
                    <a:pt x="70" y="39"/>
                    <a:pt x="70" y="35"/>
                  </a:cubicBezTo>
                  <a:cubicBezTo>
                    <a:pt x="70" y="16"/>
                    <a:pt x="54" y="0"/>
                    <a:pt x="35" y="0"/>
                  </a:cubicBezTo>
                  <a:cubicBezTo>
                    <a:pt x="32" y="0"/>
                    <a:pt x="29" y="0"/>
                    <a:pt x="26" y="1"/>
                  </a:cubicBezTo>
                  <a:cubicBezTo>
                    <a:pt x="46" y="22"/>
                    <a:pt x="46" y="22"/>
                    <a:pt x="46" y="22"/>
                  </a:cubicBezTo>
                  <a:cubicBezTo>
                    <a:pt x="46" y="22"/>
                    <a:pt x="46" y="22"/>
                    <a:pt x="46" y="22"/>
                  </a:cubicBezTo>
                  <a:cubicBezTo>
                    <a:pt x="50" y="25"/>
                    <a:pt x="47" y="34"/>
                    <a:pt x="40" y="40"/>
                  </a:cubicBezTo>
                  <a:cubicBezTo>
                    <a:pt x="33" y="47"/>
                    <a:pt x="25" y="50"/>
                    <a:pt x="22" y="47"/>
                  </a:cubicBezTo>
                  <a:cubicBezTo>
                    <a:pt x="1" y="26"/>
                    <a:pt x="1" y="26"/>
                    <a:pt x="1" y="26"/>
                  </a:cubicBezTo>
                  <a:cubicBezTo>
                    <a:pt x="1" y="29"/>
                    <a:pt x="0" y="32"/>
                    <a:pt x="0" y="35"/>
                  </a:cubicBezTo>
                  <a:close/>
                </a:path>
              </a:pathLst>
            </a:custGeom>
            <a:solidFill>
              <a:srgbClr val="F5F7F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83" name="Oval 169"/>
            <p:cNvSpPr>
              <a:spLocks noChangeArrowheads="1"/>
            </p:cNvSpPr>
            <p:nvPr/>
          </p:nvSpPr>
          <p:spPr bwMode="auto">
            <a:xfrm>
              <a:off x="11380789" y="4040188"/>
              <a:ext cx="26988" cy="26988"/>
            </a:xfrm>
            <a:prstGeom prst="ellipse">
              <a:avLst/>
            </a:prstGeom>
            <a:solidFill>
              <a:srgbClr val="CCD0D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110" name="文本框 4"/>
          <p:cNvSpPr>
            <a:spLocks noChangeArrowheads="1"/>
          </p:cNvSpPr>
          <p:nvPr/>
        </p:nvSpPr>
        <p:spPr bwMode="auto">
          <a:xfrm>
            <a:off x="1494368" y="260350"/>
            <a:ext cx="7769985"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微软雅黑" pitchFamily="34" charset="-122"/>
                <a:ea typeface="微软雅黑" pitchFamily="34" charset="-122"/>
                <a:sym typeface="Calibri" pitchFamily="34" charset="0"/>
              </a:rPr>
              <a:t>网络舆情分析关键技术</a:t>
            </a:r>
            <a:endParaRPr lang="zh-CN" altLang="en-US" sz="4000" dirty="0">
              <a:solidFill>
                <a:srgbClr val="31B5D6"/>
              </a:solidFill>
              <a:latin typeface="微软雅黑" pitchFamily="34" charset="-122"/>
              <a:ea typeface="微软雅黑" pitchFamily="34" charset="-122"/>
              <a:sym typeface="Calibri" pitchFamily="34" charset="0"/>
            </a:endParaRPr>
          </a:p>
        </p:txBody>
      </p:sp>
      <p:sp>
        <p:nvSpPr>
          <p:cNvPr id="111"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headEnd/>
            <a:tailEnd/>
          </a:ln>
          <a:extLst>
            <a:ext uri="{909E8E84-426E-40DD-AFC4-6F175D3DCCD1}">
              <a14:hiddenFill xmlns:a14="http://schemas.microsoft.com/office/drawing/2010/main" xmlns="">
                <a:noFill/>
              </a14:hiddenFill>
            </a:ext>
          </a:extLst>
        </p:spPr>
        <p:txBody>
          <a:bodyPr/>
          <a:lstStyle/>
          <a:p>
            <a:endParaRPr lang="zh-CN" altLang="en-US">
              <a:latin typeface="Arial" pitchFamily="34" charset="0"/>
            </a:endParaRPr>
          </a:p>
        </p:txBody>
      </p:sp>
      <p:pic>
        <p:nvPicPr>
          <p:cNvPr id="112"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xmlns="" val="1798471965"/>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5639</TotalTime>
  <Words>1175</Words>
  <Application>Microsoft Office PowerPoint</Application>
  <PresentationFormat>自定义</PresentationFormat>
  <Paragraphs>235</Paragraphs>
  <Slides>30</Slides>
  <Notes>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宋体</vt:lpstr>
      <vt:lpstr>Calibri</vt:lpstr>
      <vt:lpstr>方正粗宋简体</vt:lpstr>
      <vt:lpstr>微软雅黑</vt:lpstr>
      <vt:lpstr>黑体</vt:lpstr>
      <vt:lpstr>等线</vt:lpstr>
      <vt:lpstr>华康俪金黑W8(P)</vt:lpstr>
      <vt:lpstr>Wingdings</vt:lpstr>
      <vt:lpstr>Impact</vt:lpstr>
      <vt:lpstr>Calibri Light</vt:lpstr>
      <vt:lpstr>默认设计模板</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zhao</dc:creator>
  <cp:lastModifiedBy>qin</cp:lastModifiedBy>
  <cp:revision>334</cp:revision>
  <dcterms:created xsi:type="dcterms:W3CDTF">2014-04-19T11:56:09Z</dcterms:created>
  <dcterms:modified xsi:type="dcterms:W3CDTF">2017-03-31T11:35:30Z</dcterms:modified>
</cp:coreProperties>
</file>