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60" r:id="rId2"/>
    <p:sldId id="256" r:id="rId3"/>
    <p:sldId id="288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51" r:id="rId15"/>
    <p:sldId id="352" r:id="rId16"/>
    <p:sldId id="353" r:id="rId17"/>
    <p:sldId id="357" r:id="rId18"/>
    <p:sldId id="358" r:id="rId19"/>
    <p:sldId id="359" r:id="rId20"/>
    <p:sldId id="361" r:id="rId21"/>
    <p:sldId id="354" r:id="rId22"/>
    <p:sldId id="356" r:id="rId23"/>
    <p:sldId id="362" r:id="rId24"/>
    <p:sldId id="363" r:id="rId25"/>
    <p:sldId id="355" r:id="rId26"/>
    <p:sldId id="350" r:id="rId27"/>
  </p:sldIdLst>
  <p:sldSz cx="9144000" cy="6858000" type="screen4x3"/>
  <p:notesSz cx="6858000" cy="9144000"/>
  <p:embeddedFontLst>
    <p:embeddedFont>
      <p:font typeface="仿宋_GB2312" panose="02010609030101010101" pitchFamily="49" charset="-122"/>
      <p:regular r:id="rId28"/>
    </p:embeddedFont>
    <p:embeddedFont>
      <p:font typeface="幼圆" panose="02010509060101010101" pitchFamily="49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  <p:embeddedFont>
      <p:font typeface="隶书" panose="02010509060101010101" pitchFamily="49" charset="-122"/>
      <p:regular r:id="rId32"/>
    </p:embeddedFont>
    <p:embeddedFont>
      <p:font typeface="华文新魏" panose="02010800040101010101" pitchFamily="2" charset="-122"/>
      <p:regular r:id="rId3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07"/>
    <a:srgbClr val="F5B20B"/>
    <a:srgbClr val="FBC605"/>
    <a:srgbClr val="FFCC00"/>
    <a:srgbClr val="FF9900"/>
    <a:srgbClr val="FF0000"/>
    <a:srgbClr val="CC66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6" autoAdjust="0"/>
    <p:restoredTop sz="94699" autoAdjust="0"/>
  </p:normalViewPr>
  <p:slideViewPr>
    <p:cSldViewPr>
      <p:cViewPr varScale="1">
        <p:scale>
          <a:sx n="68" d="100"/>
          <a:sy n="68" d="100"/>
        </p:scale>
        <p:origin x="116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D9A53-481F-48ED-ABBF-9873FF4D4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9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87BC8-BD5F-43B5-B013-F1F99DFDE4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0"/>
            <a:ext cx="22098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4770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3E94A-A631-4205-AB8A-2C80B4BBC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5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1816-6CA4-4769-859A-AE7F836B5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98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76B7F-BB8F-4A31-BC98-AA35E060C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8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B068B-33BE-4914-9D92-E28D5E0E0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55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CC59B-FE60-4806-8DDC-053E1E94EA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45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B25F-E669-4B6F-8006-66EEAF26E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6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49FEC-A244-466D-8296-C22F89998A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2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D692-4B72-40A9-88E8-9795EA182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62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7AA0E-D9E9-4D50-9998-C5E4E80A7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49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FC44D67-563F-446C-B131-12D7E37B8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381000" y="762000"/>
            <a:ext cx="8458200" cy="365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F"/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66FFFF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968500"/>
            <a:ext cx="8172450" cy="16764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8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人工智能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1" y="3933825"/>
            <a:ext cx="3312170" cy="9906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刘海波 沈晶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30325" y="3676650"/>
            <a:ext cx="7273925" cy="396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53" name="Picture 5" descr="aimovie-log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35909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6443663" y="260350"/>
            <a:ext cx="2490787" cy="579438"/>
            <a:chOff x="3833" y="346"/>
            <a:chExt cx="1569" cy="365"/>
          </a:xfrm>
        </p:grpSpPr>
        <p:pic>
          <p:nvPicPr>
            <p:cNvPr id="2055" name="Picture 7" descr="学校标志（彩色）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346"/>
              <a:ext cx="398" cy="2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8FC4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 descr="maoti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" y="346"/>
              <a:ext cx="1079" cy="22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8FC4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521" name="Text Box 9"/>
            <p:cNvSpPr txBox="1">
              <a:spLocks noChangeArrowheads="1"/>
            </p:cNvSpPr>
            <p:nvPr/>
          </p:nvSpPr>
          <p:spPr bwMode="auto">
            <a:xfrm>
              <a:off x="4010" y="538"/>
              <a:ext cx="13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200" b="1" i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Harbin Engineering University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MYCIN</a:t>
            </a:r>
            <a:r>
              <a:rPr lang="zh-CN" altLang="en-US" smtClean="0">
                <a:sym typeface="Wingdings" pitchFamily="2" charset="2"/>
              </a:rPr>
              <a:t>专家系统中有这样一条规则：</a:t>
            </a:r>
          </a:p>
          <a:p>
            <a:pPr lvl="1" eaLnBrk="1" hangingPunct="1">
              <a:buFontTx/>
              <a:buNone/>
              <a:defRPr/>
            </a:pPr>
            <a:endParaRPr lang="zh-CN" altLang="en-US" smtClean="0">
              <a:sym typeface="Wingdings" pitchFamily="2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IF (</a:t>
            </a:r>
            <a:r>
              <a:rPr lang="zh-CN" altLang="en-US" smtClean="0">
                <a:sym typeface="Wingdings" pitchFamily="2" charset="2"/>
              </a:rPr>
              <a:t>微生物</a:t>
            </a:r>
            <a:r>
              <a:rPr lang="en-US" altLang="zh-CN" smtClean="0">
                <a:sym typeface="Wingdings" pitchFamily="2" charset="2"/>
              </a:rPr>
              <a:t>,</a:t>
            </a:r>
            <a:r>
              <a:rPr lang="zh-CN" altLang="en-US" smtClean="0">
                <a:sym typeface="Wingdings" pitchFamily="2" charset="2"/>
              </a:rPr>
              <a:t>染色斑</a:t>
            </a:r>
            <a:r>
              <a:rPr lang="en-US" altLang="zh-CN" smtClean="0">
                <a:sym typeface="Wingdings" pitchFamily="2" charset="2"/>
              </a:rPr>
              <a:t>,</a:t>
            </a:r>
            <a:r>
              <a:rPr lang="zh-CN" altLang="en-US" smtClean="0">
                <a:sym typeface="Wingdings" pitchFamily="2" charset="2"/>
              </a:rPr>
              <a:t>革兰氏阴性）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mtClean="0">
                <a:sym typeface="Wingdings" pitchFamily="2" charset="2"/>
              </a:rPr>
              <a:t>		</a:t>
            </a:r>
            <a:r>
              <a:rPr lang="en-US" altLang="zh-CN" smtClean="0">
                <a:sym typeface="Wingdings" pitchFamily="2" charset="2"/>
              </a:rPr>
              <a:t>AND (</a:t>
            </a:r>
            <a:r>
              <a:rPr lang="zh-CN" altLang="en-US" smtClean="0">
                <a:sym typeface="Wingdings" pitchFamily="2" charset="2"/>
              </a:rPr>
              <a:t>微生物</a:t>
            </a:r>
            <a:r>
              <a:rPr lang="en-US" altLang="zh-CN" smtClean="0">
                <a:sym typeface="Wingdings" pitchFamily="2" charset="2"/>
              </a:rPr>
              <a:t>,</a:t>
            </a:r>
            <a:r>
              <a:rPr lang="zh-CN" altLang="en-US" smtClean="0">
                <a:sym typeface="Wingdings" pitchFamily="2" charset="2"/>
              </a:rPr>
              <a:t>形状</a:t>
            </a:r>
            <a:r>
              <a:rPr lang="en-US" altLang="zh-CN" smtClean="0">
                <a:sym typeface="Wingdings" pitchFamily="2" charset="2"/>
              </a:rPr>
              <a:t>,</a:t>
            </a:r>
            <a:r>
              <a:rPr lang="zh-CN" altLang="en-US" smtClean="0">
                <a:sym typeface="Wingdings" pitchFamily="2" charset="2"/>
              </a:rPr>
              <a:t>杆状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		AND (</a:t>
            </a:r>
            <a:r>
              <a:rPr lang="zh-CN" altLang="en-US" smtClean="0">
                <a:sym typeface="Wingdings" pitchFamily="2" charset="2"/>
              </a:rPr>
              <a:t>微生物</a:t>
            </a:r>
            <a:r>
              <a:rPr lang="en-US" altLang="zh-CN" smtClean="0">
                <a:sym typeface="Wingdings" pitchFamily="2" charset="2"/>
              </a:rPr>
              <a:t>,</a:t>
            </a:r>
            <a:r>
              <a:rPr lang="zh-CN" altLang="en-US" smtClean="0">
                <a:sym typeface="Wingdings" pitchFamily="2" charset="2"/>
              </a:rPr>
              <a:t>病人宿主类型</a:t>
            </a:r>
            <a:r>
              <a:rPr lang="en-US" altLang="zh-CN" smtClean="0">
                <a:sym typeface="Wingdings" pitchFamily="2" charset="2"/>
              </a:rPr>
              <a:t>,</a:t>
            </a:r>
            <a:r>
              <a:rPr lang="zh-CN" altLang="en-US" smtClean="0">
                <a:sym typeface="Wingdings" pitchFamily="2" charset="2"/>
              </a:rPr>
              <a:t>中间宿主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THEN (</a:t>
            </a:r>
            <a:r>
              <a:rPr lang="zh-CN" altLang="en-US" smtClean="0">
                <a:sym typeface="Wingdings" pitchFamily="2" charset="2"/>
              </a:rPr>
              <a:t>微生物</a:t>
            </a:r>
            <a:r>
              <a:rPr lang="en-US" altLang="zh-CN" smtClean="0">
                <a:sym typeface="Wingdings" pitchFamily="2" charset="2"/>
              </a:rPr>
              <a:t>,</a:t>
            </a:r>
            <a:r>
              <a:rPr lang="zh-CN" altLang="en-US" smtClean="0">
                <a:sym typeface="Wingdings" pitchFamily="2" charset="2"/>
              </a:rPr>
              <a:t>类别</a:t>
            </a:r>
            <a:r>
              <a:rPr lang="en-US" altLang="zh-CN" smtClean="0">
                <a:sym typeface="Wingdings" pitchFamily="2" charset="2"/>
              </a:rPr>
              <a:t>,</a:t>
            </a:r>
            <a:r>
              <a:rPr lang="zh-CN" altLang="en-US" smtClean="0">
                <a:sym typeface="Wingdings" pitchFamily="2" charset="2"/>
              </a:rPr>
              <a:t>绿脓杆菌</a:t>
            </a:r>
            <a:r>
              <a:rPr lang="en-US" altLang="zh-CN" smtClean="0">
                <a:sym typeface="Wingdings" pitchFamily="2" charset="2"/>
              </a:rPr>
              <a:t>,0.6)</a:t>
            </a:r>
          </a:p>
        </p:txBody>
      </p:sp>
      <p:grpSp>
        <p:nvGrpSpPr>
          <p:cNvPr id="210948" name="Group 1028"/>
          <p:cNvGrpSpPr>
            <a:grpSpLocks/>
          </p:cNvGrpSpPr>
          <p:nvPr/>
        </p:nvGrpSpPr>
        <p:grpSpPr bwMode="auto">
          <a:xfrm>
            <a:off x="1981200" y="4114800"/>
            <a:ext cx="2133600" cy="1819275"/>
            <a:chOff x="1396" y="1782"/>
            <a:chExt cx="812" cy="1146"/>
          </a:xfrm>
        </p:grpSpPr>
        <p:sp>
          <p:nvSpPr>
            <p:cNvPr id="13326" name="Freeform 1029"/>
            <p:cNvSpPr>
              <a:spLocks/>
            </p:cNvSpPr>
            <p:nvPr/>
          </p:nvSpPr>
          <p:spPr bwMode="auto">
            <a:xfrm>
              <a:off x="1396" y="1782"/>
              <a:ext cx="480" cy="914"/>
            </a:xfrm>
            <a:custGeom>
              <a:avLst/>
              <a:gdLst>
                <a:gd name="T0" fmla="*/ 117 w 480"/>
                <a:gd name="T1" fmla="*/ 491 h 914"/>
                <a:gd name="T2" fmla="*/ 301 w 480"/>
                <a:gd name="T3" fmla="*/ 476 h 914"/>
                <a:gd name="T4" fmla="*/ 378 w 480"/>
                <a:gd name="T5" fmla="*/ 422 h 914"/>
                <a:gd name="T6" fmla="*/ 409 w 480"/>
                <a:gd name="T7" fmla="*/ 376 h 914"/>
                <a:gd name="T8" fmla="*/ 463 w 480"/>
                <a:gd name="T9" fmla="*/ 230 h 914"/>
                <a:gd name="T10" fmla="*/ 416 w 480"/>
                <a:gd name="T11" fmla="*/ 23 h 914"/>
                <a:gd name="T12" fmla="*/ 401 w 480"/>
                <a:gd name="T13" fmla="*/ 7 h 914"/>
                <a:gd name="T14" fmla="*/ 309 w 480"/>
                <a:gd name="T15" fmla="*/ 0 h 914"/>
                <a:gd name="T16" fmla="*/ 186 w 480"/>
                <a:gd name="T17" fmla="*/ 23 h 914"/>
                <a:gd name="T18" fmla="*/ 117 w 480"/>
                <a:gd name="T19" fmla="*/ 61 h 914"/>
                <a:gd name="T20" fmla="*/ 63 w 480"/>
                <a:gd name="T21" fmla="*/ 107 h 914"/>
                <a:gd name="T22" fmla="*/ 25 w 480"/>
                <a:gd name="T23" fmla="*/ 169 h 914"/>
                <a:gd name="T24" fmla="*/ 71 w 480"/>
                <a:gd name="T25" fmla="*/ 453 h 914"/>
                <a:gd name="T26" fmla="*/ 102 w 480"/>
                <a:gd name="T27" fmla="*/ 522 h 914"/>
                <a:gd name="T28" fmla="*/ 132 w 480"/>
                <a:gd name="T29" fmla="*/ 568 h 914"/>
                <a:gd name="T30" fmla="*/ 171 w 480"/>
                <a:gd name="T31" fmla="*/ 645 h 914"/>
                <a:gd name="T32" fmla="*/ 248 w 480"/>
                <a:gd name="T33" fmla="*/ 845 h 914"/>
                <a:gd name="T34" fmla="*/ 271 w 480"/>
                <a:gd name="T35" fmla="*/ 914 h 9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80" h="914">
                  <a:moveTo>
                    <a:pt x="117" y="491"/>
                  </a:moveTo>
                  <a:cubicBezTo>
                    <a:pt x="176" y="512"/>
                    <a:pt x="243" y="496"/>
                    <a:pt x="301" y="476"/>
                  </a:cubicBezTo>
                  <a:cubicBezTo>
                    <a:pt x="325" y="454"/>
                    <a:pt x="357" y="450"/>
                    <a:pt x="378" y="422"/>
                  </a:cubicBezTo>
                  <a:cubicBezTo>
                    <a:pt x="389" y="407"/>
                    <a:pt x="409" y="376"/>
                    <a:pt x="409" y="376"/>
                  </a:cubicBezTo>
                  <a:cubicBezTo>
                    <a:pt x="425" y="325"/>
                    <a:pt x="450" y="281"/>
                    <a:pt x="463" y="230"/>
                  </a:cubicBezTo>
                  <a:cubicBezTo>
                    <a:pt x="457" y="112"/>
                    <a:pt x="480" y="87"/>
                    <a:pt x="416" y="23"/>
                  </a:cubicBezTo>
                  <a:cubicBezTo>
                    <a:pt x="411" y="18"/>
                    <a:pt x="408" y="9"/>
                    <a:pt x="401" y="7"/>
                  </a:cubicBezTo>
                  <a:cubicBezTo>
                    <a:pt x="371" y="1"/>
                    <a:pt x="340" y="2"/>
                    <a:pt x="309" y="0"/>
                  </a:cubicBezTo>
                  <a:cubicBezTo>
                    <a:pt x="278" y="3"/>
                    <a:pt x="217" y="2"/>
                    <a:pt x="186" y="23"/>
                  </a:cubicBezTo>
                  <a:cubicBezTo>
                    <a:pt x="133" y="58"/>
                    <a:pt x="158" y="49"/>
                    <a:pt x="117" y="61"/>
                  </a:cubicBezTo>
                  <a:cubicBezTo>
                    <a:pt x="100" y="79"/>
                    <a:pt x="78" y="88"/>
                    <a:pt x="63" y="107"/>
                  </a:cubicBezTo>
                  <a:cubicBezTo>
                    <a:pt x="46" y="128"/>
                    <a:pt x="43" y="149"/>
                    <a:pt x="25" y="169"/>
                  </a:cubicBezTo>
                  <a:cubicBezTo>
                    <a:pt x="7" y="222"/>
                    <a:pt x="0" y="406"/>
                    <a:pt x="71" y="453"/>
                  </a:cubicBezTo>
                  <a:cubicBezTo>
                    <a:pt x="79" y="476"/>
                    <a:pt x="90" y="501"/>
                    <a:pt x="102" y="522"/>
                  </a:cubicBezTo>
                  <a:cubicBezTo>
                    <a:pt x="111" y="538"/>
                    <a:pt x="126" y="551"/>
                    <a:pt x="132" y="568"/>
                  </a:cubicBezTo>
                  <a:cubicBezTo>
                    <a:pt x="142" y="596"/>
                    <a:pt x="154" y="620"/>
                    <a:pt x="171" y="645"/>
                  </a:cubicBezTo>
                  <a:cubicBezTo>
                    <a:pt x="191" y="712"/>
                    <a:pt x="216" y="784"/>
                    <a:pt x="248" y="845"/>
                  </a:cubicBezTo>
                  <a:cubicBezTo>
                    <a:pt x="256" y="880"/>
                    <a:pt x="271" y="881"/>
                    <a:pt x="271" y="91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50" name="Text Box 1030"/>
            <p:cNvSpPr txBox="1">
              <a:spLocks noChangeArrowheads="1"/>
            </p:cNvSpPr>
            <p:nvPr/>
          </p:nvSpPr>
          <p:spPr bwMode="auto">
            <a:xfrm>
              <a:off x="1488" y="26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对象</a:t>
              </a:r>
            </a:p>
          </p:txBody>
        </p:sp>
      </p:grpSp>
      <p:grpSp>
        <p:nvGrpSpPr>
          <p:cNvPr id="210951" name="Group 1031"/>
          <p:cNvGrpSpPr>
            <a:grpSpLocks/>
          </p:cNvGrpSpPr>
          <p:nvPr/>
        </p:nvGrpSpPr>
        <p:grpSpPr bwMode="auto">
          <a:xfrm>
            <a:off x="3200400" y="4114800"/>
            <a:ext cx="1219200" cy="1819275"/>
            <a:chOff x="1396" y="1782"/>
            <a:chExt cx="812" cy="1146"/>
          </a:xfrm>
        </p:grpSpPr>
        <p:sp>
          <p:nvSpPr>
            <p:cNvPr id="13324" name="Freeform 1032"/>
            <p:cNvSpPr>
              <a:spLocks/>
            </p:cNvSpPr>
            <p:nvPr/>
          </p:nvSpPr>
          <p:spPr bwMode="auto">
            <a:xfrm>
              <a:off x="1396" y="1782"/>
              <a:ext cx="480" cy="914"/>
            </a:xfrm>
            <a:custGeom>
              <a:avLst/>
              <a:gdLst>
                <a:gd name="T0" fmla="*/ 117 w 480"/>
                <a:gd name="T1" fmla="*/ 491 h 914"/>
                <a:gd name="T2" fmla="*/ 301 w 480"/>
                <a:gd name="T3" fmla="*/ 476 h 914"/>
                <a:gd name="T4" fmla="*/ 378 w 480"/>
                <a:gd name="T5" fmla="*/ 422 h 914"/>
                <a:gd name="T6" fmla="*/ 409 w 480"/>
                <a:gd name="T7" fmla="*/ 376 h 914"/>
                <a:gd name="T8" fmla="*/ 463 w 480"/>
                <a:gd name="T9" fmla="*/ 230 h 914"/>
                <a:gd name="T10" fmla="*/ 416 w 480"/>
                <a:gd name="T11" fmla="*/ 23 h 914"/>
                <a:gd name="T12" fmla="*/ 401 w 480"/>
                <a:gd name="T13" fmla="*/ 7 h 914"/>
                <a:gd name="T14" fmla="*/ 309 w 480"/>
                <a:gd name="T15" fmla="*/ 0 h 914"/>
                <a:gd name="T16" fmla="*/ 186 w 480"/>
                <a:gd name="T17" fmla="*/ 23 h 914"/>
                <a:gd name="T18" fmla="*/ 117 w 480"/>
                <a:gd name="T19" fmla="*/ 61 h 914"/>
                <a:gd name="T20" fmla="*/ 63 w 480"/>
                <a:gd name="T21" fmla="*/ 107 h 914"/>
                <a:gd name="T22" fmla="*/ 25 w 480"/>
                <a:gd name="T23" fmla="*/ 169 h 914"/>
                <a:gd name="T24" fmla="*/ 71 w 480"/>
                <a:gd name="T25" fmla="*/ 453 h 914"/>
                <a:gd name="T26" fmla="*/ 102 w 480"/>
                <a:gd name="T27" fmla="*/ 522 h 914"/>
                <a:gd name="T28" fmla="*/ 132 w 480"/>
                <a:gd name="T29" fmla="*/ 568 h 914"/>
                <a:gd name="T30" fmla="*/ 171 w 480"/>
                <a:gd name="T31" fmla="*/ 645 h 914"/>
                <a:gd name="T32" fmla="*/ 248 w 480"/>
                <a:gd name="T33" fmla="*/ 845 h 914"/>
                <a:gd name="T34" fmla="*/ 271 w 480"/>
                <a:gd name="T35" fmla="*/ 914 h 9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80" h="914">
                  <a:moveTo>
                    <a:pt x="117" y="491"/>
                  </a:moveTo>
                  <a:cubicBezTo>
                    <a:pt x="176" y="512"/>
                    <a:pt x="243" y="496"/>
                    <a:pt x="301" y="476"/>
                  </a:cubicBezTo>
                  <a:cubicBezTo>
                    <a:pt x="325" y="454"/>
                    <a:pt x="357" y="450"/>
                    <a:pt x="378" y="422"/>
                  </a:cubicBezTo>
                  <a:cubicBezTo>
                    <a:pt x="389" y="407"/>
                    <a:pt x="409" y="376"/>
                    <a:pt x="409" y="376"/>
                  </a:cubicBezTo>
                  <a:cubicBezTo>
                    <a:pt x="425" y="325"/>
                    <a:pt x="450" y="281"/>
                    <a:pt x="463" y="230"/>
                  </a:cubicBezTo>
                  <a:cubicBezTo>
                    <a:pt x="457" y="112"/>
                    <a:pt x="480" y="87"/>
                    <a:pt x="416" y="23"/>
                  </a:cubicBezTo>
                  <a:cubicBezTo>
                    <a:pt x="411" y="18"/>
                    <a:pt x="408" y="9"/>
                    <a:pt x="401" y="7"/>
                  </a:cubicBezTo>
                  <a:cubicBezTo>
                    <a:pt x="371" y="1"/>
                    <a:pt x="340" y="2"/>
                    <a:pt x="309" y="0"/>
                  </a:cubicBezTo>
                  <a:cubicBezTo>
                    <a:pt x="278" y="3"/>
                    <a:pt x="217" y="2"/>
                    <a:pt x="186" y="23"/>
                  </a:cubicBezTo>
                  <a:cubicBezTo>
                    <a:pt x="133" y="58"/>
                    <a:pt x="158" y="49"/>
                    <a:pt x="117" y="61"/>
                  </a:cubicBezTo>
                  <a:cubicBezTo>
                    <a:pt x="100" y="79"/>
                    <a:pt x="78" y="88"/>
                    <a:pt x="63" y="107"/>
                  </a:cubicBezTo>
                  <a:cubicBezTo>
                    <a:pt x="46" y="128"/>
                    <a:pt x="43" y="149"/>
                    <a:pt x="25" y="169"/>
                  </a:cubicBezTo>
                  <a:cubicBezTo>
                    <a:pt x="7" y="222"/>
                    <a:pt x="0" y="406"/>
                    <a:pt x="71" y="453"/>
                  </a:cubicBezTo>
                  <a:cubicBezTo>
                    <a:pt x="79" y="476"/>
                    <a:pt x="90" y="501"/>
                    <a:pt x="102" y="522"/>
                  </a:cubicBezTo>
                  <a:cubicBezTo>
                    <a:pt x="111" y="538"/>
                    <a:pt x="126" y="551"/>
                    <a:pt x="132" y="568"/>
                  </a:cubicBezTo>
                  <a:cubicBezTo>
                    <a:pt x="142" y="596"/>
                    <a:pt x="154" y="620"/>
                    <a:pt x="171" y="645"/>
                  </a:cubicBezTo>
                  <a:cubicBezTo>
                    <a:pt x="191" y="712"/>
                    <a:pt x="216" y="784"/>
                    <a:pt x="248" y="845"/>
                  </a:cubicBezTo>
                  <a:cubicBezTo>
                    <a:pt x="256" y="880"/>
                    <a:pt x="271" y="881"/>
                    <a:pt x="271" y="91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53" name="Text Box 1033"/>
            <p:cNvSpPr txBox="1">
              <a:spLocks noChangeArrowheads="1"/>
            </p:cNvSpPr>
            <p:nvPr/>
          </p:nvSpPr>
          <p:spPr bwMode="auto">
            <a:xfrm>
              <a:off x="1488" y="26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属性</a:t>
              </a:r>
            </a:p>
          </p:txBody>
        </p:sp>
      </p:grpSp>
      <p:grpSp>
        <p:nvGrpSpPr>
          <p:cNvPr id="210954" name="Group 1034"/>
          <p:cNvGrpSpPr>
            <a:grpSpLocks/>
          </p:cNvGrpSpPr>
          <p:nvPr/>
        </p:nvGrpSpPr>
        <p:grpSpPr bwMode="auto">
          <a:xfrm>
            <a:off x="4038600" y="4114800"/>
            <a:ext cx="2514600" cy="1819275"/>
            <a:chOff x="1396" y="1782"/>
            <a:chExt cx="812" cy="1146"/>
          </a:xfrm>
        </p:grpSpPr>
        <p:sp>
          <p:nvSpPr>
            <p:cNvPr id="13322" name="Freeform 1035"/>
            <p:cNvSpPr>
              <a:spLocks/>
            </p:cNvSpPr>
            <p:nvPr/>
          </p:nvSpPr>
          <p:spPr bwMode="auto">
            <a:xfrm>
              <a:off x="1396" y="1782"/>
              <a:ext cx="480" cy="914"/>
            </a:xfrm>
            <a:custGeom>
              <a:avLst/>
              <a:gdLst>
                <a:gd name="T0" fmla="*/ 117 w 480"/>
                <a:gd name="T1" fmla="*/ 491 h 914"/>
                <a:gd name="T2" fmla="*/ 301 w 480"/>
                <a:gd name="T3" fmla="*/ 476 h 914"/>
                <a:gd name="T4" fmla="*/ 378 w 480"/>
                <a:gd name="T5" fmla="*/ 422 h 914"/>
                <a:gd name="T6" fmla="*/ 409 w 480"/>
                <a:gd name="T7" fmla="*/ 376 h 914"/>
                <a:gd name="T8" fmla="*/ 463 w 480"/>
                <a:gd name="T9" fmla="*/ 230 h 914"/>
                <a:gd name="T10" fmla="*/ 416 w 480"/>
                <a:gd name="T11" fmla="*/ 23 h 914"/>
                <a:gd name="T12" fmla="*/ 401 w 480"/>
                <a:gd name="T13" fmla="*/ 7 h 914"/>
                <a:gd name="T14" fmla="*/ 309 w 480"/>
                <a:gd name="T15" fmla="*/ 0 h 914"/>
                <a:gd name="T16" fmla="*/ 186 w 480"/>
                <a:gd name="T17" fmla="*/ 23 h 914"/>
                <a:gd name="T18" fmla="*/ 117 w 480"/>
                <a:gd name="T19" fmla="*/ 61 h 914"/>
                <a:gd name="T20" fmla="*/ 63 w 480"/>
                <a:gd name="T21" fmla="*/ 107 h 914"/>
                <a:gd name="T22" fmla="*/ 25 w 480"/>
                <a:gd name="T23" fmla="*/ 169 h 914"/>
                <a:gd name="T24" fmla="*/ 71 w 480"/>
                <a:gd name="T25" fmla="*/ 453 h 914"/>
                <a:gd name="T26" fmla="*/ 102 w 480"/>
                <a:gd name="T27" fmla="*/ 522 h 914"/>
                <a:gd name="T28" fmla="*/ 132 w 480"/>
                <a:gd name="T29" fmla="*/ 568 h 914"/>
                <a:gd name="T30" fmla="*/ 171 w 480"/>
                <a:gd name="T31" fmla="*/ 645 h 914"/>
                <a:gd name="T32" fmla="*/ 248 w 480"/>
                <a:gd name="T33" fmla="*/ 845 h 914"/>
                <a:gd name="T34" fmla="*/ 271 w 480"/>
                <a:gd name="T35" fmla="*/ 914 h 9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80" h="914">
                  <a:moveTo>
                    <a:pt x="117" y="491"/>
                  </a:moveTo>
                  <a:cubicBezTo>
                    <a:pt x="176" y="512"/>
                    <a:pt x="243" y="496"/>
                    <a:pt x="301" y="476"/>
                  </a:cubicBezTo>
                  <a:cubicBezTo>
                    <a:pt x="325" y="454"/>
                    <a:pt x="357" y="450"/>
                    <a:pt x="378" y="422"/>
                  </a:cubicBezTo>
                  <a:cubicBezTo>
                    <a:pt x="389" y="407"/>
                    <a:pt x="409" y="376"/>
                    <a:pt x="409" y="376"/>
                  </a:cubicBezTo>
                  <a:cubicBezTo>
                    <a:pt x="425" y="325"/>
                    <a:pt x="450" y="281"/>
                    <a:pt x="463" y="230"/>
                  </a:cubicBezTo>
                  <a:cubicBezTo>
                    <a:pt x="457" y="112"/>
                    <a:pt x="480" y="87"/>
                    <a:pt x="416" y="23"/>
                  </a:cubicBezTo>
                  <a:cubicBezTo>
                    <a:pt x="411" y="18"/>
                    <a:pt x="408" y="9"/>
                    <a:pt x="401" y="7"/>
                  </a:cubicBezTo>
                  <a:cubicBezTo>
                    <a:pt x="371" y="1"/>
                    <a:pt x="340" y="2"/>
                    <a:pt x="309" y="0"/>
                  </a:cubicBezTo>
                  <a:cubicBezTo>
                    <a:pt x="278" y="3"/>
                    <a:pt x="217" y="2"/>
                    <a:pt x="186" y="23"/>
                  </a:cubicBezTo>
                  <a:cubicBezTo>
                    <a:pt x="133" y="58"/>
                    <a:pt x="158" y="49"/>
                    <a:pt x="117" y="61"/>
                  </a:cubicBezTo>
                  <a:cubicBezTo>
                    <a:pt x="100" y="79"/>
                    <a:pt x="78" y="88"/>
                    <a:pt x="63" y="107"/>
                  </a:cubicBezTo>
                  <a:cubicBezTo>
                    <a:pt x="46" y="128"/>
                    <a:pt x="43" y="149"/>
                    <a:pt x="25" y="169"/>
                  </a:cubicBezTo>
                  <a:cubicBezTo>
                    <a:pt x="7" y="222"/>
                    <a:pt x="0" y="406"/>
                    <a:pt x="71" y="453"/>
                  </a:cubicBezTo>
                  <a:cubicBezTo>
                    <a:pt x="79" y="476"/>
                    <a:pt x="90" y="501"/>
                    <a:pt x="102" y="522"/>
                  </a:cubicBezTo>
                  <a:cubicBezTo>
                    <a:pt x="111" y="538"/>
                    <a:pt x="126" y="551"/>
                    <a:pt x="132" y="568"/>
                  </a:cubicBezTo>
                  <a:cubicBezTo>
                    <a:pt x="142" y="596"/>
                    <a:pt x="154" y="620"/>
                    <a:pt x="171" y="645"/>
                  </a:cubicBezTo>
                  <a:cubicBezTo>
                    <a:pt x="191" y="712"/>
                    <a:pt x="216" y="784"/>
                    <a:pt x="248" y="845"/>
                  </a:cubicBezTo>
                  <a:cubicBezTo>
                    <a:pt x="256" y="880"/>
                    <a:pt x="271" y="881"/>
                    <a:pt x="271" y="91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56" name="Text Box 1036"/>
            <p:cNvSpPr txBox="1">
              <a:spLocks noChangeArrowheads="1"/>
            </p:cNvSpPr>
            <p:nvPr/>
          </p:nvSpPr>
          <p:spPr bwMode="auto">
            <a:xfrm>
              <a:off x="1488" y="26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属性值</a:t>
              </a:r>
            </a:p>
          </p:txBody>
        </p:sp>
      </p:grpSp>
      <p:grpSp>
        <p:nvGrpSpPr>
          <p:cNvPr id="210960" name="Group 1040"/>
          <p:cNvGrpSpPr>
            <a:grpSpLocks/>
          </p:cNvGrpSpPr>
          <p:nvPr/>
        </p:nvGrpSpPr>
        <p:grpSpPr bwMode="auto">
          <a:xfrm>
            <a:off x="5486400" y="4114800"/>
            <a:ext cx="1295400" cy="1819275"/>
            <a:chOff x="1396" y="1782"/>
            <a:chExt cx="812" cy="1146"/>
          </a:xfrm>
        </p:grpSpPr>
        <p:sp>
          <p:nvSpPr>
            <p:cNvPr id="13320" name="Freeform 1041"/>
            <p:cNvSpPr>
              <a:spLocks/>
            </p:cNvSpPr>
            <p:nvPr/>
          </p:nvSpPr>
          <p:spPr bwMode="auto">
            <a:xfrm>
              <a:off x="1396" y="1782"/>
              <a:ext cx="480" cy="914"/>
            </a:xfrm>
            <a:custGeom>
              <a:avLst/>
              <a:gdLst>
                <a:gd name="T0" fmla="*/ 117 w 480"/>
                <a:gd name="T1" fmla="*/ 491 h 914"/>
                <a:gd name="T2" fmla="*/ 301 w 480"/>
                <a:gd name="T3" fmla="*/ 476 h 914"/>
                <a:gd name="T4" fmla="*/ 378 w 480"/>
                <a:gd name="T5" fmla="*/ 422 h 914"/>
                <a:gd name="T6" fmla="*/ 409 w 480"/>
                <a:gd name="T7" fmla="*/ 376 h 914"/>
                <a:gd name="T8" fmla="*/ 463 w 480"/>
                <a:gd name="T9" fmla="*/ 230 h 914"/>
                <a:gd name="T10" fmla="*/ 416 w 480"/>
                <a:gd name="T11" fmla="*/ 23 h 914"/>
                <a:gd name="T12" fmla="*/ 401 w 480"/>
                <a:gd name="T13" fmla="*/ 7 h 914"/>
                <a:gd name="T14" fmla="*/ 309 w 480"/>
                <a:gd name="T15" fmla="*/ 0 h 914"/>
                <a:gd name="T16" fmla="*/ 186 w 480"/>
                <a:gd name="T17" fmla="*/ 23 h 914"/>
                <a:gd name="T18" fmla="*/ 117 w 480"/>
                <a:gd name="T19" fmla="*/ 61 h 914"/>
                <a:gd name="T20" fmla="*/ 63 w 480"/>
                <a:gd name="T21" fmla="*/ 107 h 914"/>
                <a:gd name="T22" fmla="*/ 25 w 480"/>
                <a:gd name="T23" fmla="*/ 169 h 914"/>
                <a:gd name="T24" fmla="*/ 71 w 480"/>
                <a:gd name="T25" fmla="*/ 453 h 914"/>
                <a:gd name="T26" fmla="*/ 102 w 480"/>
                <a:gd name="T27" fmla="*/ 522 h 914"/>
                <a:gd name="T28" fmla="*/ 132 w 480"/>
                <a:gd name="T29" fmla="*/ 568 h 914"/>
                <a:gd name="T30" fmla="*/ 171 w 480"/>
                <a:gd name="T31" fmla="*/ 645 h 914"/>
                <a:gd name="T32" fmla="*/ 248 w 480"/>
                <a:gd name="T33" fmla="*/ 845 h 914"/>
                <a:gd name="T34" fmla="*/ 271 w 480"/>
                <a:gd name="T35" fmla="*/ 914 h 9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80" h="914">
                  <a:moveTo>
                    <a:pt x="117" y="491"/>
                  </a:moveTo>
                  <a:cubicBezTo>
                    <a:pt x="176" y="512"/>
                    <a:pt x="243" y="496"/>
                    <a:pt x="301" y="476"/>
                  </a:cubicBezTo>
                  <a:cubicBezTo>
                    <a:pt x="325" y="454"/>
                    <a:pt x="357" y="450"/>
                    <a:pt x="378" y="422"/>
                  </a:cubicBezTo>
                  <a:cubicBezTo>
                    <a:pt x="389" y="407"/>
                    <a:pt x="409" y="376"/>
                    <a:pt x="409" y="376"/>
                  </a:cubicBezTo>
                  <a:cubicBezTo>
                    <a:pt x="425" y="325"/>
                    <a:pt x="450" y="281"/>
                    <a:pt x="463" y="230"/>
                  </a:cubicBezTo>
                  <a:cubicBezTo>
                    <a:pt x="457" y="112"/>
                    <a:pt x="480" y="87"/>
                    <a:pt x="416" y="23"/>
                  </a:cubicBezTo>
                  <a:cubicBezTo>
                    <a:pt x="411" y="18"/>
                    <a:pt x="408" y="9"/>
                    <a:pt x="401" y="7"/>
                  </a:cubicBezTo>
                  <a:cubicBezTo>
                    <a:pt x="371" y="1"/>
                    <a:pt x="340" y="2"/>
                    <a:pt x="309" y="0"/>
                  </a:cubicBezTo>
                  <a:cubicBezTo>
                    <a:pt x="278" y="3"/>
                    <a:pt x="217" y="2"/>
                    <a:pt x="186" y="23"/>
                  </a:cubicBezTo>
                  <a:cubicBezTo>
                    <a:pt x="133" y="58"/>
                    <a:pt x="158" y="49"/>
                    <a:pt x="117" y="61"/>
                  </a:cubicBezTo>
                  <a:cubicBezTo>
                    <a:pt x="100" y="79"/>
                    <a:pt x="78" y="88"/>
                    <a:pt x="63" y="107"/>
                  </a:cubicBezTo>
                  <a:cubicBezTo>
                    <a:pt x="46" y="128"/>
                    <a:pt x="43" y="149"/>
                    <a:pt x="25" y="169"/>
                  </a:cubicBezTo>
                  <a:cubicBezTo>
                    <a:pt x="7" y="222"/>
                    <a:pt x="0" y="406"/>
                    <a:pt x="71" y="453"/>
                  </a:cubicBezTo>
                  <a:cubicBezTo>
                    <a:pt x="79" y="476"/>
                    <a:pt x="90" y="501"/>
                    <a:pt x="102" y="522"/>
                  </a:cubicBezTo>
                  <a:cubicBezTo>
                    <a:pt x="111" y="538"/>
                    <a:pt x="126" y="551"/>
                    <a:pt x="132" y="568"/>
                  </a:cubicBezTo>
                  <a:cubicBezTo>
                    <a:pt x="142" y="596"/>
                    <a:pt x="154" y="620"/>
                    <a:pt x="171" y="645"/>
                  </a:cubicBezTo>
                  <a:cubicBezTo>
                    <a:pt x="191" y="712"/>
                    <a:pt x="216" y="784"/>
                    <a:pt x="248" y="845"/>
                  </a:cubicBezTo>
                  <a:cubicBezTo>
                    <a:pt x="256" y="880"/>
                    <a:pt x="271" y="881"/>
                    <a:pt x="271" y="91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62" name="Text Box 1042"/>
            <p:cNvSpPr txBox="1">
              <a:spLocks noChangeArrowheads="1"/>
            </p:cNvSpPr>
            <p:nvPr/>
          </p:nvSpPr>
          <p:spPr bwMode="auto">
            <a:xfrm>
              <a:off x="1488" y="26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置信度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14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产生式系统的基本结构</a:t>
            </a:r>
          </a:p>
        </p:txBody>
      </p:sp>
      <p:pic>
        <p:nvPicPr>
          <p:cNvPr id="14340" name="Picture 10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06"/>
          <a:stretch>
            <a:fillRect/>
          </a:stretch>
        </p:blipFill>
        <p:spPr bwMode="auto">
          <a:xfrm>
            <a:off x="900113" y="2205038"/>
            <a:ext cx="74676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4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产生式表示法的特点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</a:rPr>
              <a:t>自然性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</a:rPr>
              <a:t>模块性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</a:rPr>
              <a:t>有效性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</a:rPr>
              <a:t>清晰性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009999"/>
                </a:solidFill>
              </a:rPr>
              <a:t>效率低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009999"/>
                </a:solidFill>
              </a:rPr>
              <a:t>不能表达具有结构性的知识</a:t>
            </a:r>
          </a:p>
        </p:txBody>
      </p:sp>
      <p:pic>
        <p:nvPicPr>
          <p:cNvPr id="15364" name="Picture 1029" descr="R6B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5" b="16667"/>
          <a:stretch>
            <a:fillRect/>
          </a:stretch>
        </p:blipFill>
        <p:spPr bwMode="auto">
          <a:xfrm>
            <a:off x="5637213" y="4111625"/>
            <a:ext cx="3506787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产生式表示法适用于表示具有因果关系的过程性知识</a:t>
            </a:r>
            <a:endParaRPr lang="zh-CN" altLang="en-US" smtClean="0">
              <a:solidFill>
                <a:srgbClr val="009999"/>
              </a:solidFill>
            </a:endParaRPr>
          </a:p>
        </p:txBody>
      </p:sp>
      <p:pic>
        <p:nvPicPr>
          <p:cNvPr id="16388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644900"/>
            <a:ext cx="3527425" cy="15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Rule-based Deduction System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1981200" y="1447800"/>
            <a:ext cx="1219200" cy="588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Facts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5638800" y="1447800"/>
            <a:ext cx="1219200" cy="588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1981200" y="1447800"/>
            <a:ext cx="1219200" cy="588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Facts</a:t>
            </a:r>
          </a:p>
        </p:txBody>
      </p:sp>
      <p:sp>
        <p:nvSpPr>
          <p:cNvPr id="309257" name="AutoShape 9"/>
          <p:cNvSpPr>
            <a:spLocks noChangeArrowheads="1"/>
          </p:cNvSpPr>
          <p:nvPr/>
        </p:nvSpPr>
        <p:spPr bwMode="auto">
          <a:xfrm>
            <a:off x="3505200" y="2590800"/>
            <a:ext cx="1981200" cy="1066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Rules</a:t>
            </a:r>
          </a:p>
        </p:txBody>
      </p:sp>
      <p:sp>
        <p:nvSpPr>
          <p:cNvPr id="309258" name="Freeform 10"/>
          <p:cNvSpPr>
            <a:spLocks/>
          </p:cNvSpPr>
          <p:nvPr/>
        </p:nvSpPr>
        <p:spPr bwMode="auto">
          <a:xfrm>
            <a:off x="2514600" y="2057400"/>
            <a:ext cx="3810000" cy="990600"/>
          </a:xfrm>
          <a:custGeom>
            <a:avLst/>
            <a:gdLst>
              <a:gd name="T0" fmla="*/ 0 w 2400"/>
              <a:gd name="T1" fmla="*/ 0 h 624"/>
              <a:gd name="T2" fmla="*/ 2147483646 w 2400"/>
              <a:gd name="T3" fmla="*/ 2147483646 h 624"/>
              <a:gd name="T4" fmla="*/ 2147483646 w 240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0" h="624">
                <a:moveTo>
                  <a:pt x="0" y="0"/>
                </a:moveTo>
                <a:cubicBezTo>
                  <a:pt x="424" y="312"/>
                  <a:pt x="848" y="624"/>
                  <a:pt x="1248" y="624"/>
                </a:cubicBezTo>
                <a:cubicBezTo>
                  <a:pt x="1648" y="624"/>
                  <a:pt x="2024" y="312"/>
                  <a:pt x="24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59" name="AutoShape 11"/>
          <p:cNvSpPr>
            <a:spLocks noChangeArrowheads="1"/>
          </p:cNvSpPr>
          <p:nvPr/>
        </p:nvSpPr>
        <p:spPr bwMode="auto">
          <a:xfrm>
            <a:off x="4724400" y="4419600"/>
            <a:ext cx="2895600" cy="1752600"/>
          </a:xfrm>
          <a:prstGeom prst="wedgeRoundRectCallout">
            <a:avLst>
              <a:gd name="adj1" fmla="val -61347"/>
              <a:gd name="adj2" fmla="val -906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R1: L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W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</a:p>
          <a:p>
            <a:pPr algn="ctr" eaLnBrk="1" hangingPunct="1"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R2: L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W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endParaRPr lang="en-US" altLang="zh-CN" b="1" baseline="-25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algn="ctr" eaLnBrk="1" hangingPunct="1"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Rn: L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W</a:t>
            </a:r>
            <a:r>
              <a:rPr lang="en-US" altLang="zh-CN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n</a:t>
            </a:r>
            <a:endParaRPr lang="en-US" altLang="zh-CN" b="1" baseline="-25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8" grpId="0" animBg="1"/>
      <p:bldP spid="30925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Rule-based </a:t>
            </a:r>
            <a:r>
              <a:rPr lang="en-US" altLang="zh-CN" sz="4400" dirty="0" smtClean="0"/>
              <a:t>Deduction</a:t>
            </a:r>
            <a:endParaRPr lang="en-US" altLang="zh-CN" sz="4400" dirty="0" smtClean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规则正向演绎推理（</a:t>
            </a:r>
            <a:r>
              <a:rPr lang="en-US" altLang="zh-CN" smtClean="0"/>
              <a:t>Forward Chaining</a:t>
            </a:r>
            <a:r>
              <a:rPr lang="zh-CN" altLang="en-US" smtClean="0"/>
              <a:t>）</a:t>
            </a:r>
          </a:p>
          <a:p>
            <a:pPr eaLnBrk="1" hangingPunct="1">
              <a:defRPr/>
            </a:pPr>
            <a:r>
              <a:rPr lang="zh-CN" altLang="en-US" smtClean="0"/>
              <a:t>规则逆向演绎推理（</a:t>
            </a:r>
            <a:r>
              <a:rPr lang="en-US" altLang="zh-CN" smtClean="0"/>
              <a:t>Backward Chaining</a:t>
            </a:r>
            <a:r>
              <a:rPr lang="zh-CN" altLang="en-US" smtClean="0"/>
              <a:t>）</a:t>
            </a:r>
          </a:p>
          <a:p>
            <a:pPr eaLnBrk="1" hangingPunct="1">
              <a:defRPr/>
            </a:pPr>
            <a:r>
              <a:rPr lang="zh-CN" altLang="en-US" smtClean="0"/>
              <a:t>规则双向演绎推理（</a:t>
            </a:r>
            <a:r>
              <a:rPr lang="en-US" altLang="zh-CN" smtClean="0"/>
              <a:t>Bidirectional Chaining</a:t>
            </a:r>
            <a:r>
              <a:rPr lang="zh-CN" altLang="en-US" smtClean="0"/>
              <a:t>）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34671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Forward Chaining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smtClean="0"/>
              <a:t>要求：目标公式必须是析取式</a:t>
            </a:r>
          </a:p>
          <a:p>
            <a:pPr marL="609600" indent="-609600" eaLnBrk="1" hangingPunct="1">
              <a:defRPr/>
            </a:pPr>
            <a:r>
              <a:rPr lang="zh-CN" altLang="en-US" smtClean="0"/>
              <a:t>推理过程：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zh-CN" altLang="en-US" sz="2800" smtClean="0"/>
              <a:t>将事实表达式变换为标准与或形公式，画出事实与或图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zh-CN" altLang="en-US" sz="2800" smtClean="0"/>
              <a:t>将所有正向推理规则变换为标准</a:t>
            </a:r>
            <a:r>
              <a:rPr lang="en-US" altLang="zh-CN" sz="2800" smtClean="0"/>
              <a:t>F</a:t>
            </a:r>
            <a:r>
              <a:rPr lang="zh-CN" altLang="en-US" sz="2800" smtClean="0"/>
              <a:t>规则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zh-CN" altLang="en-US" sz="2800" smtClean="0"/>
              <a:t>对与或图的叶节点，搜索匹配的</a:t>
            </a:r>
            <a:r>
              <a:rPr lang="en-US" altLang="zh-CN" sz="2800" smtClean="0"/>
              <a:t>F</a:t>
            </a:r>
            <a:r>
              <a:rPr lang="zh-CN" altLang="en-US" sz="2800" smtClean="0"/>
              <a:t>规则，并把匹配的规则添加到与或图中</a:t>
            </a:r>
          </a:p>
          <a:p>
            <a:pPr marL="1371600" lvl="2" indent="-457200" eaLnBrk="1" hangingPunct="1">
              <a:buFontTx/>
              <a:buAutoNum type="arabicPeriod"/>
              <a:defRPr/>
            </a:pPr>
            <a:r>
              <a:rPr lang="zh-CN" altLang="en-US" sz="2800" smtClean="0"/>
              <a:t>检查目标公式的所有文字是否全部出现在与或图上，如果全部出现，命题得证，否则转</a:t>
            </a:r>
            <a:r>
              <a:rPr lang="en-US" altLang="zh-CN" sz="2800" smtClean="0"/>
              <a:t>3</a:t>
            </a:r>
          </a:p>
        </p:txBody>
      </p:sp>
      <p:grpSp>
        <p:nvGrpSpPr>
          <p:cNvPr id="311302" name="Group 6"/>
          <p:cNvGrpSpPr>
            <a:grpSpLocks/>
          </p:cNvGrpSpPr>
          <p:nvPr/>
        </p:nvGrpSpPr>
        <p:grpSpPr bwMode="auto">
          <a:xfrm>
            <a:off x="1857375" y="1752600"/>
            <a:ext cx="6143625" cy="1465263"/>
            <a:chOff x="1170" y="1104"/>
            <a:chExt cx="3870" cy="923"/>
          </a:xfrm>
        </p:grpSpPr>
        <p:sp>
          <p:nvSpPr>
            <p:cNvPr id="7173" name="Freeform 4"/>
            <p:cNvSpPr>
              <a:spLocks/>
            </p:cNvSpPr>
            <p:nvPr/>
          </p:nvSpPr>
          <p:spPr bwMode="auto">
            <a:xfrm>
              <a:off x="1170" y="1269"/>
              <a:ext cx="1652" cy="758"/>
            </a:xfrm>
            <a:custGeom>
              <a:avLst/>
              <a:gdLst>
                <a:gd name="T0" fmla="*/ 1090 w 1652"/>
                <a:gd name="T1" fmla="*/ 474 h 758"/>
                <a:gd name="T2" fmla="*/ 631 w 1652"/>
                <a:gd name="T3" fmla="*/ 474 h 758"/>
                <a:gd name="T4" fmla="*/ 26 w 1652"/>
                <a:gd name="T5" fmla="*/ 525 h 758"/>
                <a:gd name="T6" fmla="*/ 40 w 1652"/>
                <a:gd name="T7" fmla="*/ 627 h 758"/>
                <a:gd name="T8" fmla="*/ 113 w 1652"/>
                <a:gd name="T9" fmla="*/ 736 h 758"/>
                <a:gd name="T10" fmla="*/ 150 w 1652"/>
                <a:gd name="T11" fmla="*/ 743 h 758"/>
                <a:gd name="T12" fmla="*/ 193 w 1652"/>
                <a:gd name="T13" fmla="*/ 758 h 758"/>
                <a:gd name="T14" fmla="*/ 864 w 1652"/>
                <a:gd name="T15" fmla="*/ 736 h 758"/>
                <a:gd name="T16" fmla="*/ 959 w 1652"/>
                <a:gd name="T17" fmla="*/ 714 h 758"/>
                <a:gd name="T18" fmla="*/ 1032 w 1652"/>
                <a:gd name="T19" fmla="*/ 678 h 758"/>
                <a:gd name="T20" fmla="*/ 1039 w 1652"/>
                <a:gd name="T21" fmla="*/ 495 h 758"/>
                <a:gd name="T22" fmla="*/ 1047 w 1652"/>
                <a:gd name="T23" fmla="*/ 444 h 758"/>
                <a:gd name="T24" fmla="*/ 1112 w 1652"/>
                <a:gd name="T25" fmla="*/ 430 h 758"/>
                <a:gd name="T26" fmla="*/ 1273 w 1652"/>
                <a:gd name="T27" fmla="*/ 386 h 758"/>
                <a:gd name="T28" fmla="*/ 1375 w 1652"/>
                <a:gd name="T29" fmla="*/ 306 h 758"/>
                <a:gd name="T30" fmla="*/ 1433 w 1652"/>
                <a:gd name="T31" fmla="*/ 226 h 758"/>
                <a:gd name="T32" fmla="*/ 1448 w 1652"/>
                <a:gd name="T33" fmla="*/ 197 h 758"/>
                <a:gd name="T34" fmla="*/ 1469 w 1652"/>
                <a:gd name="T35" fmla="*/ 182 h 758"/>
                <a:gd name="T36" fmla="*/ 1499 w 1652"/>
                <a:gd name="T37" fmla="*/ 145 h 758"/>
                <a:gd name="T38" fmla="*/ 1535 w 1652"/>
                <a:gd name="T39" fmla="*/ 87 h 758"/>
                <a:gd name="T40" fmla="*/ 1623 w 1652"/>
                <a:gd name="T41" fmla="*/ 22 h 758"/>
                <a:gd name="T42" fmla="*/ 1652 w 1652"/>
                <a:gd name="T43" fmla="*/ 0 h 7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52" h="758">
                  <a:moveTo>
                    <a:pt x="1090" y="474"/>
                  </a:moveTo>
                  <a:cubicBezTo>
                    <a:pt x="938" y="445"/>
                    <a:pt x="784" y="463"/>
                    <a:pt x="631" y="474"/>
                  </a:cubicBezTo>
                  <a:cubicBezTo>
                    <a:pt x="462" y="582"/>
                    <a:pt x="218" y="445"/>
                    <a:pt x="26" y="525"/>
                  </a:cubicBezTo>
                  <a:cubicBezTo>
                    <a:pt x="0" y="562"/>
                    <a:pt x="2" y="601"/>
                    <a:pt x="40" y="627"/>
                  </a:cubicBezTo>
                  <a:cubicBezTo>
                    <a:pt x="56" y="673"/>
                    <a:pt x="63" y="714"/>
                    <a:pt x="113" y="736"/>
                  </a:cubicBezTo>
                  <a:cubicBezTo>
                    <a:pt x="124" y="741"/>
                    <a:pt x="138" y="740"/>
                    <a:pt x="150" y="743"/>
                  </a:cubicBezTo>
                  <a:cubicBezTo>
                    <a:pt x="165" y="747"/>
                    <a:pt x="193" y="758"/>
                    <a:pt x="193" y="758"/>
                  </a:cubicBezTo>
                  <a:cubicBezTo>
                    <a:pt x="485" y="753"/>
                    <a:pt x="607" y="745"/>
                    <a:pt x="864" y="736"/>
                  </a:cubicBezTo>
                  <a:cubicBezTo>
                    <a:pt x="895" y="729"/>
                    <a:pt x="929" y="725"/>
                    <a:pt x="959" y="714"/>
                  </a:cubicBezTo>
                  <a:cubicBezTo>
                    <a:pt x="986" y="704"/>
                    <a:pt x="1005" y="687"/>
                    <a:pt x="1032" y="678"/>
                  </a:cubicBezTo>
                  <a:cubicBezTo>
                    <a:pt x="1056" y="602"/>
                    <a:pt x="1046" y="618"/>
                    <a:pt x="1039" y="495"/>
                  </a:cubicBezTo>
                  <a:cubicBezTo>
                    <a:pt x="1042" y="478"/>
                    <a:pt x="1036" y="457"/>
                    <a:pt x="1047" y="444"/>
                  </a:cubicBezTo>
                  <a:cubicBezTo>
                    <a:pt x="1062" y="427"/>
                    <a:pt x="1091" y="436"/>
                    <a:pt x="1112" y="430"/>
                  </a:cubicBezTo>
                  <a:cubicBezTo>
                    <a:pt x="1168" y="415"/>
                    <a:pt x="1216" y="394"/>
                    <a:pt x="1273" y="386"/>
                  </a:cubicBezTo>
                  <a:cubicBezTo>
                    <a:pt x="1304" y="353"/>
                    <a:pt x="1342" y="338"/>
                    <a:pt x="1375" y="306"/>
                  </a:cubicBezTo>
                  <a:cubicBezTo>
                    <a:pt x="1391" y="274"/>
                    <a:pt x="1414" y="256"/>
                    <a:pt x="1433" y="226"/>
                  </a:cubicBezTo>
                  <a:cubicBezTo>
                    <a:pt x="1439" y="217"/>
                    <a:pt x="1441" y="205"/>
                    <a:pt x="1448" y="197"/>
                  </a:cubicBezTo>
                  <a:cubicBezTo>
                    <a:pt x="1453" y="190"/>
                    <a:pt x="1463" y="188"/>
                    <a:pt x="1469" y="182"/>
                  </a:cubicBezTo>
                  <a:cubicBezTo>
                    <a:pt x="1480" y="171"/>
                    <a:pt x="1490" y="158"/>
                    <a:pt x="1499" y="145"/>
                  </a:cubicBezTo>
                  <a:cubicBezTo>
                    <a:pt x="1519" y="114"/>
                    <a:pt x="1505" y="114"/>
                    <a:pt x="1535" y="87"/>
                  </a:cubicBezTo>
                  <a:cubicBezTo>
                    <a:pt x="1609" y="20"/>
                    <a:pt x="1577" y="54"/>
                    <a:pt x="1623" y="22"/>
                  </a:cubicBezTo>
                  <a:cubicBezTo>
                    <a:pt x="1633" y="15"/>
                    <a:pt x="1652" y="0"/>
                    <a:pt x="1652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01" name="Text Box 5"/>
            <p:cNvSpPr txBox="1">
              <a:spLocks noChangeArrowheads="1"/>
            </p:cNvSpPr>
            <p:nvPr/>
          </p:nvSpPr>
          <p:spPr bwMode="auto">
            <a:xfrm>
              <a:off x="2784" y="1104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用连接弧表示析取节点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Forward Chaining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sz="3600" dirty="0" smtClean="0"/>
              <a:t>事实表达式变换为与或形公式的步骤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消去蕴含符号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缩小否定符号辖域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变量命名标准化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en-US" altLang="zh-CN" dirty="0" err="1" smtClean="0"/>
              <a:t>Skolem</a:t>
            </a:r>
            <a:r>
              <a:rPr lang="zh-CN" altLang="en-US" dirty="0" smtClean="0"/>
              <a:t>化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隐去全称量词</a:t>
            </a:r>
          </a:p>
        </p:txBody>
      </p:sp>
      <p:pic>
        <p:nvPicPr>
          <p:cNvPr id="8196" name="Picture 6" descr="2008917234912155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/>
          <a:stretch>
            <a:fillRect/>
          </a:stretch>
        </p:blipFill>
        <p:spPr bwMode="auto">
          <a:xfrm>
            <a:off x="5076825" y="3213100"/>
            <a:ext cx="30956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Forward Chaining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zh-CN" sz="3600" smtClean="0"/>
              <a:t>F</a:t>
            </a:r>
            <a:r>
              <a:rPr lang="zh-CN" altLang="en-US" sz="3600" smtClean="0"/>
              <a:t>规则：</a:t>
            </a:r>
            <a:r>
              <a:rPr lang="en-US" altLang="zh-CN" sz="3600" smtClean="0">
                <a:sym typeface="Wingdings" pitchFamily="2" charset="2"/>
              </a:rPr>
              <a:t>L</a:t>
            </a:r>
            <a:r>
              <a:rPr lang="en-US" altLang="zh-CN" sz="3600" smtClean="0"/>
              <a:t>W</a:t>
            </a:r>
            <a:r>
              <a:rPr lang="en-US" altLang="zh-CN" sz="3600" smtClean="0">
                <a:sym typeface="Wingdings" pitchFamily="2" charset="2"/>
              </a:rPr>
              <a:t/>
            </a:r>
            <a:br>
              <a:rPr lang="en-US" altLang="zh-CN" sz="3600" smtClean="0">
                <a:sym typeface="Wingdings" pitchFamily="2" charset="2"/>
              </a:rPr>
            </a:br>
            <a:r>
              <a:rPr lang="en-US" altLang="zh-CN" smtClean="0">
                <a:sym typeface="Wingdings" pitchFamily="2" charset="2"/>
              </a:rPr>
              <a:t>L</a:t>
            </a:r>
            <a:r>
              <a:rPr lang="zh-CN" altLang="en-US" smtClean="0">
                <a:sym typeface="Wingdings" pitchFamily="2" charset="2"/>
              </a:rPr>
              <a:t>为规则前件，必须为单文字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>
                <a:sym typeface="Wingdings" pitchFamily="2" charset="2"/>
              </a:rPr>
              <a:t>W</a:t>
            </a:r>
            <a:r>
              <a:rPr lang="zh-CN" altLang="en-US" smtClean="0">
                <a:sym typeface="Wingdings" pitchFamily="2" charset="2"/>
              </a:rPr>
              <a:t>为规则后件，可以是任意的与或公式</a:t>
            </a:r>
            <a:br>
              <a:rPr lang="zh-CN" altLang="en-US" smtClean="0">
                <a:sym typeface="Wingdings" pitchFamily="2" charset="2"/>
              </a:rPr>
            </a:br>
            <a:endParaRPr lang="zh-CN" altLang="en-US" smtClean="0">
              <a:sym typeface="Wingdings" pitchFamily="2" charset="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57563"/>
            <a:ext cx="5337175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Forward Chaining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zh-CN" sz="3600" dirty="0" smtClean="0"/>
              <a:t>F</a:t>
            </a:r>
            <a:r>
              <a:rPr lang="zh-CN" altLang="en-US" sz="3600" dirty="0" smtClean="0"/>
              <a:t>规则标准化步骤：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暂时消去蕴含符号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缩小否定符号辖域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变量命名标准化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en-US" altLang="zh-CN" dirty="0" err="1" smtClean="0"/>
              <a:t>Skolem</a:t>
            </a:r>
            <a:r>
              <a:rPr lang="zh-CN" altLang="en-US" dirty="0" smtClean="0"/>
              <a:t>化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隐去全称量词</a:t>
            </a:r>
          </a:p>
          <a:p>
            <a:pPr marL="990600" lvl="1" indent="-533400" eaLnBrk="1" hangingPunct="1">
              <a:buFontTx/>
              <a:buAutoNum type="arabicParenR"/>
              <a:defRPr/>
            </a:pPr>
            <a:r>
              <a:rPr lang="zh-CN" altLang="en-US" dirty="0" smtClean="0"/>
              <a:t>恢复蕴含，成为标准</a:t>
            </a:r>
            <a:r>
              <a:rPr lang="en-US" altLang="zh-CN" dirty="0" smtClean="0"/>
              <a:t>F</a:t>
            </a:r>
            <a:r>
              <a:rPr lang="zh-CN" altLang="en-US" dirty="0" smtClean="0"/>
              <a:t>规则</a:t>
            </a:r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96975"/>
            <a:ext cx="1804987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1676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0" dirty="0" smtClean="0">
                <a:latin typeface="华文新魏" pitchFamily="2" charset="-122"/>
                <a:ea typeface="华文新魏" pitchFamily="2" charset="-122"/>
              </a:rPr>
              <a:t>12 Production  System &amp; Rule-based Deduction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295400" y="4724400"/>
            <a:ext cx="6553200" cy="39688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076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088"/>
            <a:ext cx="2987675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12" y="4397164"/>
            <a:ext cx="2152369" cy="196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Forward Chaining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sz="3600" dirty="0" smtClean="0"/>
              <a:t>例题</a:t>
            </a:r>
            <a:endParaRPr lang="en-US" altLang="zh-CN" sz="3600" dirty="0" smtClean="0"/>
          </a:p>
          <a:p>
            <a:pPr marL="1009650" lvl="1" indent="-609600" eaLnBrk="1" hangingPunct="1">
              <a:defRPr/>
            </a:pPr>
            <a:r>
              <a:rPr lang="zh-CN" altLang="zh-CN" dirty="0" smtClean="0">
                <a:effectLst/>
              </a:rPr>
              <a:t>已知</a:t>
            </a:r>
            <a:r>
              <a:rPr lang="zh-CN" altLang="en-US" dirty="0" smtClean="0">
                <a:effectLst/>
              </a:rPr>
              <a:t>：</a:t>
            </a:r>
            <a:r>
              <a:rPr lang="zh-CN" altLang="zh-CN" dirty="0" smtClean="0">
                <a:effectLst/>
              </a:rPr>
              <a:t>事实</a:t>
            </a:r>
            <a:r>
              <a:rPr lang="en-US" altLang="zh-CN" dirty="0">
                <a:effectLst/>
              </a:rPr>
              <a:t>A</a:t>
            </a:r>
            <a:r>
              <a:rPr lang="en-US" altLang="zh-CN" dirty="0">
                <a:effectLst/>
                <a:sym typeface="Symbol"/>
              </a:rPr>
              <a:t>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，规则：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-25000" dirty="0">
                <a:effectLst/>
              </a:rPr>
              <a:t>1</a:t>
            </a:r>
            <a:r>
              <a:rPr lang="zh-CN" altLang="zh-CN" dirty="0">
                <a:effectLst/>
              </a:rPr>
              <a:t>：</a:t>
            </a:r>
            <a:r>
              <a:rPr lang="en-US" altLang="zh-CN" dirty="0">
                <a:effectLst/>
              </a:rPr>
              <a:t>A</a:t>
            </a:r>
            <a:r>
              <a:rPr lang="en-US" altLang="zh-CN" dirty="0">
                <a:effectLst/>
                <a:sym typeface="Symbol"/>
              </a:rPr>
              <a:t></a:t>
            </a:r>
            <a:r>
              <a:rPr lang="en-US" altLang="zh-CN" dirty="0">
                <a:effectLst/>
              </a:rPr>
              <a:t> (C</a:t>
            </a:r>
            <a:r>
              <a:rPr lang="en-US" altLang="zh-CN" dirty="0">
                <a:effectLst/>
                <a:sym typeface="Symbol"/>
              </a:rPr>
              <a:t></a:t>
            </a:r>
            <a:r>
              <a:rPr lang="en-US" altLang="zh-CN" dirty="0">
                <a:effectLst/>
              </a:rPr>
              <a:t>D)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-25000" dirty="0">
                <a:effectLst/>
              </a:rPr>
              <a:t>2</a:t>
            </a:r>
            <a:r>
              <a:rPr lang="zh-CN" altLang="zh-CN" dirty="0">
                <a:effectLst/>
              </a:rPr>
              <a:t>：</a:t>
            </a:r>
            <a:r>
              <a:rPr lang="en-US" altLang="zh-CN" dirty="0">
                <a:effectLst/>
              </a:rPr>
              <a:t>B</a:t>
            </a:r>
            <a:r>
              <a:rPr lang="en-US" altLang="zh-CN" dirty="0">
                <a:effectLst/>
                <a:sym typeface="Symbol"/>
              </a:rPr>
              <a:t></a:t>
            </a:r>
            <a:r>
              <a:rPr lang="en-US" altLang="zh-CN" dirty="0">
                <a:effectLst/>
              </a:rPr>
              <a:t> (E</a:t>
            </a:r>
            <a:r>
              <a:rPr lang="en-US" altLang="zh-CN" dirty="0">
                <a:effectLst/>
                <a:sym typeface="Symbol"/>
              </a:rPr>
              <a:t></a:t>
            </a:r>
            <a:r>
              <a:rPr lang="en-US" altLang="zh-CN" dirty="0">
                <a:effectLst/>
              </a:rPr>
              <a:t>G)</a:t>
            </a:r>
            <a:r>
              <a:rPr lang="zh-CN" altLang="zh-CN" dirty="0" smtClean="0">
                <a:effectLst/>
              </a:rPr>
              <a:t>，</a:t>
            </a:r>
            <a:endParaRPr lang="en-US" altLang="zh-CN" dirty="0" smtClean="0">
              <a:effectLst/>
            </a:endParaRPr>
          </a:p>
          <a:p>
            <a:pPr marL="1009650" lvl="1" indent="-609600" eaLnBrk="1" hangingPunct="1">
              <a:defRPr/>
            </a:pPr>
            <a:r>
              <a:rPr lang="zh-CN" altLang="zh-CN" dirty="0" smtClean="0">
                <a:effectLst/>
              </a:rPr>
              <a:t>求证</a:t>
            </a:r>
            <a:r>
              <a:rPr lang="zh-CN" altLang="zh-CN" dirty="0">
                <a:effectLst/>
              </a:rPr>
              <a:t>：目标公式</a:t>
            </a:r>
            <a:r>
              <a:rPr lang="en-US" altLang="zh-CN" dirty="0">
                <a:effectLst/>
              </a:rPr>
              <a:t>C</a:t>
            </a:r>
            <a:r>
              <a:rPr lang="en-US" altLang="zh-CN" dirty="0">
                <a:effectLst/>
                <a:sym typeface="Symbol"/>
              </a:rPr>
              <a:t></a:t>
            </a:r>
            <a:r>
              <a:rPr lang="en-US" altLang="zh-CN" dirty="0">
                <a:effectLst/>
              </a:rPr>
              <a:t>G</a:t>
            </a:r>
            <a:r>
              <a:rPr lang="zh-CN" altLang="zh-CN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marL="1009650" lvl="1" indent="-609600" eaLnBrk="1" hangingPunct="1">
              <a:defRPr/>
            </a:pPr>
            <a:r>
              <a:rPr lang="zh-CN" altLang="en-US" dirty="0" smtClean="0">
                <a:effectLst/>
              </a:rPr>
              <a:t>证明：</a:t>
            </a:r>
            <a:endParaRPr lang="zh-CN" altLang="en-US" dirty="0" smtClean="0"/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63713" y="3644900"/>
          <a:ext cx="437673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Picture" r:id="rId4" imgW="2855976" imgH="1679448" progId="Word.Picture.8">
                  <p:embed/>
                </p:oleObj>
              </mc:Choice>
              <mc:Fallback>
                <p:oleObj name="Picture" r:id="rId4" imgW="2855976" imgH="1679448" progId="Word.Picture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4376737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Backward Chaining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要求：事实表达式必须是文字合取</a:t>
            </a:r>
          </a:p>
          <a:p>
            <a:pPr eaLnBrk="1" hangingPunct="1">
              <a:defRPr/>
            </a:pPr>
            <a:r>
              <a:rPr lang="zh-CN" altLang="en-US" smtClean="0"/>
              <a:t>推理过程：</a:t>
            </a:r>
          </a:p>
          <a:p>
            <a:pPr lvl="2" eaLnBrk="1" hangingPunct="1">
              <a:buFontTx/>
              <a:buAutoNum type="arabicPeriod"/>
              <a:defRPr/>
            </a:pPr>
            <a:r>
              <a:rPr lang="zh-CN" altLang="en-US" sz="2800" smtClean="0"/>
              <a:t>将目标公式变换为标准与或形公式，画出目标与或图</a:t>
            </a:r>
          </a:p>
          <a:p>
            <a:pPr lvl="2" eaLnBrk="1" hangingPunct="1">
              <a:buFontTx/>
              <a:buAutoNum type="arabicPeriod"/>
              <a:defRPr/>
            </a:pPr>
            <a:r>
              <a:rPr lang="zh-CN" altLang="en-US" sz="2800" smtClean="0"/>
              <a:t>将所有逆向推理规则变换为标准</a:t>
            </a:r>
            <a:r>
              <a:rPr lang="en-US" altLang="zh-CN" sz="2800" smtClean="0"/>
              <a:t>B</a:t>
            </a:r>
            <a:r>
              <a:rPr lang="zh-CN" altLang="en-US" sz="2800" smtClean="0"/>
              <a:t>规则</a:t>
            </a:r>
          </a:p>
          <a:p>
            <a:pPr lvl="2" eaLnBrk="1" hangingPunct="1">
              <a:buFontTx/>
              <a:buAutoNum type="arabicPeriod"/>
              <a:defRPr/>
            </a:pPr>
            <a:r>
              <a:rPr lang="zh-CN" altLang="en-US" sz="2800" smtClean="0"/>
              <a:t>按先事实、再规则的顺序，对与或图中尚未找到事实匹配的叶节点寻找匹配，如找到事实匹配，做相应标记，如找到</a:t>
            </a:r>
            <a:r>
              <a:rPr lang="en-US" altLang="zh-CN" sz="2800" smtClean="0"/>
              <a:t>B</a:t>
            </a:r>
            <a:r>
              <a:rPr lang="zh-CN" altLang="en-US" sz="2800" smtClean="0"/>
              <a:t>规则匹配，把此规则添加到与或图中</a:t>
            </a:r>
          </a:p>
          <a:p>
            <a:pPr lvl="2" eaLnBrk="1" hangingPunct="1">
              <a:buFontTx/>
              <a:buAutoNum type="arabicPeriod"/>
              <a:defRPr/>
            </a:pPr>
            <a:r>
              <a:rPr lang="zh-CN" altLang="en-US" sz="2800" smtClean="0"/>
              <a:t>如果所有叶节点都匹配到事实文字，命题得证，否则转</a:t>
            </a:r>
            <a:r>
              <a:rPr lang="en-US" altLang="zh-CN" sz="2800" smtClean="0"/>
              <a:t>3</a:t>
            </a:r>
          </a:p>
        </p:txBody>
      </p:sp>
      <p:grpSp>
        <p:nvGrpSpPr>
          <p:cNvPr id="312324" name="Group 4"/>
          <p:cNvGrpSpPr>
            <a:grpSpLocks/>
          </p:cNvGrpSpPr>
          <p:nvPr/>
        </p:nvGrpSpPr>
        <p:grpSpPr bwMode="auto">
          <a:xfrm>
            <a:off x="1295400" y="1752600"/>
            <a:ext cx="6143625" cy="1465263"/>
            <a:chOff x="1170" y="1104"/>
            <a:chExt cx="3870" cy="923"/>
          </a:xfrm>
        </p:grpSpPr>
        <p:sp>
          <p:nvSpPr>
            <p:cNvPr id="12293" name="Freeform 5"/>
            <p:cNvSpPr>
              <a:spLocks/>
            </p:cNvSpPr>
            <p:nvPr/>
          </p:nvSpPr>
          <p:spPr bwMode="auto">
            <a:xfrm>
              <a:off x="1170" y="1269"/>
              <a:ext cx="1652" cy="758"/>
            </a:xfrm>
            <a:custGeom>
              <a:avLst/>
              <a:gdLst>
                <a:gd name="T0" fmla="*/ 1090 w 1652"/>
                <a:gd name="T1" fmla="*/ 474 h 758"/>
                <a:gd name="T2" fmla="*/ 631 w 1652"/>
                <a:gd name="T3" fmla="*/ 474 h 758"/>
                <a:gd name="T4" fmla="*/ 26 w 1652"/>
                <a:gd name="T5" fmla="*/ 525 h 758"/>
                <a:gd name="T6" fmla="*/ 40 w 1652"/>
                <a:gd name="T7" fmla="*/ 627 h 758"/>
                <a:gd name="T8" fmla="*/ 113 w 1652"/>
                <a:gd name="T9" fmla="*/ 736 h 758"/>
                <a:gd name="T10" fmla="*/ 150 w 1652"/>
                <a:gd name="T11" fmla="*/ 743 h 758"/>
                <a:gd name="T12" fmla="*/ 193 w 1652"/>
                <a:gd name="T13" fmla="*/ 758 h 758"/>
                <a:gd name="T14" fmla="*/ 864 w 1652"/>
                <a:gd name="T15" fmla="*/ 736 h 758"/>
                <a:gd name="T16" fmla="*/ 959 w 1652"/>
                <a:gd name="T17" fmla="*/ 714 h 758"/>
                <a:gd name="T18" fmla="*/ 1032 w 1652"/>
                <a:gd name="T19" fmla="*/ 678 h 758"/>
                <a:gd name="T20" fmla="*/ 1039 w 1652"/>
                <a:gd name="T21" fmla="*/ 495 h 758"/>
                <a:gd name="T22" fmla="*/ 1047 w 1652"/>
                <a:gd name="T23" fmla="*/ 444 h 758"/>
                <a:gd name="T24" fmla="*/ 1112 w 1652"/>
                <a:gd name="T25" fmla="*/ 430 h 758"/>
                <a:gd name="T26" fmla="*/ 1273 w 1652"/>
                <a:gd name="T27" fmla="*/ 386 h 758"/>
                <a:gd name="T28" fmla="*/ 1375 w 1652"/>
                <a:gd name="T29" fmla="*/ 306 h 758"/>
                <a:gd name="T30" fmla="*/ 1433 w 1652"/>
                <a:gd name="T31" fmla="*/ 226 h 758"/>
                <a:gd name="T32" fmla="*/ 1448 w 1652"/>
                <a:gd name="T33" fmla="*/ 197 h 758"/>
                <a:gd name="T34" fmla="*/ 1469 w 1652"/>
                <a:gd name="T35" fmla="*/ 182 h 758"/>
                <a:gd name="T36" fmla="*/ 1499 w 1652"/>
                <a:gd name="T37" fmla="*/ 145 h 758"/>
                <a:gd name="T38" fmla="*/ 1535 w 1652"/>
                <a:gd name="T39" fmla="*/ 87 h 758"/>
                <a:gd name="T40" fmla="*/ 1623 w 1652"/>
                <a:gd name="T41" fmla="*/ 22 h 758"/>
                <a:gd name="T42" fmla="*/ 1652 w 1652"/>
                <a:gd name="T43" fmla="*/ 0 h 75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52" h="758">
                  <a:moveTo>
                    <a:pt x="1090" y="474"/>
                  </a:moveTo>
                  <a:cubicBezTo>
                    <a:pt x="938" y="445"/>
                    <a:pt x="784" y="463"/>
                    <a:pt x="631" y="474"/>
                  </a:cubicBezTo>
                  <a:cubicBezTo>
                    <a:pt x="462" y="582"/>
                    <a:pt x="218" y="445"/>
                    <a:pt x="26" y="525"/>
                  </a:cubicBezTo>
                  <a:cubicBezTo>
                    <a:pt x="0" y="562"/>
                    <a:pt x="2" y="601"/>
                    <a:pt x="40" y="627"/>
                  </a:cubicBezTo>
                  <a:cubicBezTo>
                    <a:pt x="56" y="673"/>
                    <a:pt x="63" y="714"/>
                    <a:pt x="113" y="736"/>
                  </a:cubicBezTo>
                  <a:cubicBezTo>
                    <a:pt x="124" y="741"/>
                    <a:pt x="138" y="740"/>
                    <a:pt x="150" y="743"/>
                  </a:cubicBezTo>
                  <a:cubicBezTo>
                    <a:pt x="165" y="747"/>
                    <a:pt x="193" y="758"/>
                    <a:pt x="193" y="758"/>
                  </a:cubicBezTo>
                  <a:cubicBezTo>
                    <a:pt x="485" y="753"/>
                    <a:pt x="607" y="745"/>
                    <a:pt x="864" y="736"/>
                  </a:cubicBezTo>
                  <a:cubicBezTo>
                    <a:pt x="895" y="729"/>
                    <a:pt x="929" y="725"/>
                    <a:pt x="959" y="714"/>
                  </a:cubicBezTo>
                  <a:cubicBezTo>
                    <a:pt x="986" y="704"/>
                    <a:pt x="1005" y="687"/>
                    <a:pt x="1032" y="678"/>
                  </a:cubicBezTo>
                  <a:cubicBezTo>
                    <a:pt x="1056" y="602"/>
                    <a:pt x="1046" y="618"/>
                    <a:pt x="1039" y="495"/>
                  </a:cubicBezTo>
                  <a:cubicBezTo>
                    <a:pt x="1042" y="478"/>
                    <a:pt x="1036" y="457"/>
                    <a:pt x="1047" y="444"/>
                  </a:cubicBezTo>
                  <a:cubicBezTo>
                    <a:pt x="1062" y="427"/>
                    <a:pt x="1091" y="436"/>
                    <a:pt x="1112" y="430"/>
                  </a:cubicBezTo>
                  <a:cubicBezTo>
                    <a:pt x="1168" y="415"/>
                    <a:pt x="1216" y="394"/>
                    <a:pt x="1273" y="386"/>
                  </a:cubicBezTo>
                  <a:cubicBezTo>
                    <a:pt x="1304" y="353"/>
                    <a:pt x="1342" y="338"/>
                    <a:pt x="1375" y="306"/>
                  </a:cubicBezTo>
                  <a:cubicBezTo>
                    <a:pt x="1391" y="274"/>
                    <a:pt x="1414" y="256"/>
                    <a:pt x="1433" y="226"/>
                  </a:cubicBezTo>
                  <a:cubicBezTo>
                    <a:pt x="1439" y="217"/>
                    <a:pt x="1441" y="205"/>
                    <a:pt x="1448" y="197"/>
                  </a:cubicBezTo>
                  <a:cubicBezTo>
                    <a:pt x="1453" y="190"/>
                    <a:pt x="1463" y="188"/>
                    <a:pt x="1469" y="182"/>
                  </a:cubicBezTo>
                  <a:cubicBezTo>
                    <a:pt x="1480" y="171"/>
                    <a:pt x="1490" y="158"/>
                    <a:pt x="1499" y="145"/>
                  </a:cubicBezTo>
                  <a:cubicBezTo>
                    <a:pt x="1519" y="114"/>
                    <a:pt x="1505" y="114"/>
                    <a:pt x="1535" y="87"/>
                  </a:cubicBezTo>
                  <a:cubicBezTo>
                    <a:pt x="1609" y="20"/>
                    <a:pt x="1577" y="54"/>
                    <a:pt x="1623" y="22"/>
                  </a:cubicBezTo>
                  <a:cubicBezTo>
                    <a:pt x="1633" y="15"/>
                    <a:pt x="1652" y="0"/>
                    <a:pt x="1652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26" name="Text Box 6"/>
            <p:cNvSpPr txBox="1">
              <a:spLocks noChangeArrowheads="1"/>
            </p:cNvSpPr>
            <p:nvPr/>
          </p:nvSpPr>
          <p:spPr bwMode="auto">
            <a:xfrm>
              <a:off x="2784" y="1104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用连接弧表示合取节点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Backward Chaining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/>
              <a:t>B</a:t>
            </a:r>
            <a:r>
              <a:rPr lang="zh-CN" altLang="en-US" sz="3600" smtClean="0"/>
              <a:t>规则：</a:t>
            </a:r>
            <a:r>
              <a:rPr lang="en-US" altLang="zh-CN" sz="3600" smtClean="0"/>
              <a:t>W</a:t>
            </a:r>
            <a:r>
              <a:rPr lang="en-US" altLang="zh-CN" sz="3600" smtClean="0">
                <a:sym typeface="Wingdings" pitchFamily="2" charset="2"/>
              </a:rPr>
              <a:t>L</a:t>
            </a:r>
            <a:br>
              <a:rPr lang="en-US" altLang="zh-CN" sz="3600" smtClean="0">
                <a:sym typeface="Wingdings" pitchFamily="2" charset="2"/>
              </a:rPr>
            </a:br>
            <a:r>
              <a:rPr lang="en-US" altLang="zh-CN" smtClean="0">
                <a:sym typeface="Wingdings" pitchFamily="2" charset="2"/>
              </a:rPr>
              <a:t>W</a:t>
            </a:r>
            <a:r>
              <a:rPr lang="zh-CN" altLang="en-US" smtClean="0">
                <a:sym typeface="Wingdings" pitchFamily="2" charset="2"/>
              </a:rPr>
              <a:t>为规则前件，可以是任意的与或公式</a:t>
            </a:r>
            <a:br>
              <a:rPr lang="zh-CN" altLang="en-US" smtClean="0">
                <a:sym typeface="Wingdings" pitchFamily="2" charset="2"/>
              </a:rPr>
            </a:br>
            <a:r>
              <a:rPr lang="en-US" altLang="zh-CN" smtClean="0">
                <a:sym typeface="Wingdings" pitchFamily="2" charset="2"/>
              </a:rPr>
              <a:t>L</a:t>
            </a:r>
            <a:r>
              <a:rPr lang="zh-CN" altLang="en-US" smtClean="0">
                <a:sym typeface="Wingdings" pitchFamily="2" charset="2"/>
              </a:rPr>
              <a:t>为规则后件，必须为单文字或单文字合取</a:t>
            </a:r>
            <a:endParaRPr lang="zh-CN" altLang="en-US" smtClean="0"/>
          </a:p>
          <a:p>
            <a:pPr lvl="1" eaLnBrk="1" hangingPunct="1">
              <a:buFontTx/>
              <a:buNone/>
              <a:defRPr/>
            </a:pPr>
            <a:endParaRPr lang="en-US" altLang="zh-CN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57563"/>
            <a:ext cx="5329237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986338"/>
            <a:ext cx="2095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Backward Chaining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ym typeface="Wingdings" pitchFamily="2" charset="2"/>
              </a:rPr>
              <a:t>例题：</a:t>
            </a:r>
            <a:r>
              <a:rPr lang="zh-CN" altLang="en-US" dirty="0" smtClean="0"/>
              <a:t>已知以下事实和</a:t>
            </a:r>
            <a:r>
              <a:rPr lang="zh-CN" altLang="en-US" dirty="0"/>
              <a:t>规则</a:t>
            </a:r>
            <a:r>
              <a:rPr lang="zh-CN" altLang="en-US" dirty="0" smtClean="0"/>
              <a:t>，问是否</a:t>
            </a:r>
            <a:r>
              <a:rPr lang="zh-CN" altLang="en-US" dirty="0"/>
              <a:t>存在一只猫</a:t>
            </a:r>
            <a:r>
              <a:rPr lang="zh-CN" altLang="en-US" dirty="0" smtClean="0"/>
              <a:t>和一</a:t>
            </a:r>
            <a:r>
              <a:rPr lang="zh-CN" altLang="en-US" dirty="0"/>
              <a:t>条狗，这只猫不怕这条狗？</a:t>
            </a:r>
            <a:endParaRPr lang="en-US" altLang="zh-CN" dirty="0" smtClean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434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556895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652963"/>
            <a:ext cx="1944687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Backward Chaining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ym typeface="Wingdings" pitchFamily="2" charset="2"/>
              </a:rPr>
              <a:t>解：</a:t>
            </a:r>
            <a:endParaRPr lang="en-US" altLang="zh-CN" dirty="0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692150"/>
            <a:ext cx="7138987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Bidirectional Chaining</a:t>
            </a:r>
          </a:p>
        </p:txBody>
      </p:sp>
      <p:grpSp>
        <p:nvGrpSpPr>
          <p:cNvPr id="313364" name="Group 20"/>
          <p:cNvGrpSpPr>
            <a:grpSpLocks/>
          </p:cNvGrpSpPr>
          <p:nvPr/>
        </p:nvGrpSpPr>
        <p:grpSpPr bwMode="auto">
          <a:xfrm>
            <a:off x="2514600" y="3276600"/>
            <a:ext cx="4038600" cy="579438"/>
            <a:chOff x="1584" y="2064"/>
            <a:chExt cx="2544" cy="365"/>
          </a:xfrm>
        </p:grpSpPr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1584" y="2304"/>
              <a:ext cx="2544" cy="0"/>
            </a:xfrm>
            <a:prstGeom prst="line">
              <a:avLst/>
            </a:prstGeom>
            <a:noFill/>
            <a:ln w="76200" cmpd="tri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51" name="Rectangle 7"/>
            <p:cNvSpPr>
              <a:spLocks noChangeArrowheads="1"/>
            </p:cNvSpPr>
            <p:nvPr/>
          </p:nvSpPr>
          <p:spPr bwMode="auto">
            <a:xfrm>
              <a:off x="2256" y="206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完全匹配</a:t>
              </a:r>
            </a:p>
          </p:txBody>
        </p:sp>
      </p:grpSp>
      <p:grpSp>
        <p:nvGrpSpPr>
          <p:cNvPr id="313363" name="Group 19"/>
          <p:cNvGrpSpPr>
            <a:grpSpLocks/>
          </p:cNvGrpSpPr>
          <p:nvPr/>
        </p:nvGrpSpPr>
        <p:grpSpPr bwMode="auto">
          <a:xfrm>
            <a:off x="2971800" y="3810000"/>
            <a:ext cx="3048000" cy="1570038"/>
            <a:chOff x="1872" y="2400"/>
            <a:chExt cx="1920" cy="989"/>
          </a:xfrm>
        </p:grpSpPr>
        <p:sp>
          <p:nvSpPr>
            <p:cNvPr id="313349" name="Rectangle 5"/>
            <p:cNvSpPr>
              <a:spLocks noChangeArrowheads="1"/>
            </p:cNvSpPr>
            <p:nvPr/>
          </p:nvSpPr>
          <p:spPr bwMode="auto">
            <a:xfrm>
              <a:off x="2256" y="3024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正向推理</a:t>
              </a:r>
            </a:p>
          </p:txBody>
        </p:sp>
        <p:sp>
          <p:nvSpPr>
            <p:cNvPr id="16395" name="AutoShape 10"/>
            <p:cNvSpPr>
              <a:spLocks noChangeArrowheads="1"/>
            </p:cNvSpPr>
            <p:nvPr/>
          </p:nvSpPr>
          <p:spPr bwMode="auto">
            <a:xfrm>
              <a:off x="2688" y="2400"/>
              <a:ext cx="288" cy="672"/>
            </a:xfrm>
            <a:prstGeom prst="up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6" name="Freeform 14"/>
            <p:cNvSpPr>
              <a:spLocks/>
            </p:cNvSpPr>
            <p:nvPr/>
          </p:nvSpPr>
          <p:spPr bwMode="auto">
            <a:xfrm>
              <a:off x="1872" y="2400"/>
              <a:ext cx="768" cy="672"/>
            </a:xfrm>
            <a:custGeom>
              <a:avLst/>
              <a:gdLst>
                <a:gd name="T0" fmla="*/ 768 w 768"/>
                <a:gd name="T1" fmla="*/ 672 h 672"/>
                <a:gd name="T2" fmla="*/ 432 w 768"/>
                <a:gd name="T3" fmla="*/ 336 h 672"/>
                <a:gd name="T4" fmla="*/ 0 w 768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672">
                  <a:moveTo>
                    <a:pt x="768" y="672"/>
                  </a:moveTo>
                  <a:cubicBezTo>
                    <a:pt x="664" y="560"/>
                    <a:pt x="560" y="448"/>
                    <a:pt x="432" y="336"/>
                  </a:cubicBezTo>
                  <a:cubicBezTo>
                    <a:pt x="304" y="224"/>
                    <a:pt x="152" y="112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Freeform 15"/>
            <p:cNvSpPr>
              <a:spLocks/>
            </p:cNvSpPr>
            <p:nvPr/>
          </p:nvSpPr>
          <p:spPr bwMode="auto">
            <a:xfrm flipH="1">
              <a:off x="3024" y="2400"/>
              <a:ext cx="768" cy="672"/>
            </a:xfrm>
            <a:custGeom>
              <a:avLst/>
              <a:gdLst>
                <a:gd name="T0" fmla="*/ 768 w 768"/>
                <a:gd name="T1" fmla="*/ 672 h 672"/>
                <a:gd name="T2" fmla="*/ 432 w 768"/>
                <a:gd name="T3" fmla="*/ 336 h 672"/>
                <a:gd name="T4" fmla="*/ 0 w 768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672">
                  <a:moveTo>
                    <a:pt x="768" y="672"/>
                  </a:moveTo>
                  <a:cubicBezTo>
                    <a:pt x="664" y="560"/>
                    <a:pt x="560" y="448"/>
                    <a:pt x="432" y="336"/>
                  </a:cubicBezTo>
                  <a:cubicBezTo>
                    <a:pt x="304" y="224"/>
                    <a:pt x="152" y="112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3362" name="Group 18"/>
          <p:cNvGrpSpPr>
            <a:grpSpLocks/>
          </p:cNvGrpSpPr>
          <p:nvPr/>
        </p:nvGrpSpPr>
        <p:grpSpPr bwMode="auto">
          <a:xfrm>
            <a:off x="2971800" y="1676400"/>
            <a:ext cx="3124200" cy="1752600"/>
            <a:chOff x="1872" y="1056"/>
            <a:chExt cx="1968" cy="1104"/>
          </a:xfrm>
        </p:grpSpPr>
        <p:sp>
          <p:nvSpPr>
            <p:cNvPr id="313348" name="Rectangle 4"/>
            <p:cNvSpPr>
              <a:spLocks noChangeArrowheads="1"/>
            </p:cNvSpPr>
            <p:nvPr/>
          </p:nvSpPr>
          <p:spPr bwMode="auto">
            <a:xfrm>
              <a:off x="2256" y="1056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逆向推理</a:t>
              </a:r>
            </a:p>
          </p:txBody>
        </p:sp>
        <p:sp>
          <p:nvSpPr>
            <p:cNvPr id="16391" name="AutoShape 11"/>
            <p:cNvSpPr>
              <a:spLocks noChangeArrowheads="1"/>
            </p:cNvSpPr>
            <p:nvPr/>
          </p:nvSpPr>
          <p:spPr bwMode="auto">
            <a:xfrm>
              <a:off x="2688" y="1440"/>
              <a:ext cx="288" cy="672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2" name="Freeform 16"/>
            <p:cNvSpPr>
              <a:spLocks/>
            </p:cNvSpPr>
            <p:nvPr/>
          </p:nvSpPr>
          <p:spPr bwMode="auto">
            <a:xfrm flipV="1">
              <a:off x="1872" y="1488"/>
              <a:ext cx="816" cy="672"/>
            </a:xfrm>
            <a:custGeom>
              <a:avLst/>
              <a:gdLst>
                <a:gd name="T0" fmla="*/ 1325 w 768"/>
                <a:gd name="T1" fmla="*/ 672 h 672"/>
                <a:gd name="T2" fmla="*/ 746 w 768"/>
                <a:gd name="T3" fmla="*/ 336 h 672"/>
                <a:gd name="T4" fmla="*/ 0 w 768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672">
                  <a:moveTo>
                    <a:pt x="768" y="672"/>
                  </a:moveTo>
                  <a:cubicBezTo>
                    <a:pt x="664" y="560"/>
                    <a:pt x="560" y="448"/>
                    <a:pt x="432" y="336"/>
                  </a:cubicBezTo>
                  <a:cubicBezTo>
                    <a:pt x="304" y="224"/>
                    <a:pt x="152" y="112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Freeform 17"/>
            <p:cNvSpPr>
              <a:spLocks/>
            </p:cNvSpPr>
            <p:nvPr/>
          </p:nvSpPr>
          <p:spPr bwMode="auto">
            <a:xfrm flipH="1" flipV="1">
              <a:off x="3024" y="1488"/>
              <a:ext cx="816" cy="672"/>
            </a:xfrm>
            <a:custGeom>
              <a:avLst/>
              <a:gdLst>
                <a:gd name="T0" fmla="*/ 1325 w 768"/>
                <a:gd name="T1" fmla="*/ 672 h 672"/>
                <a:gd name="T2" fmla="*/ 746 w 768"/>
                <a:gd name="T3" fmla="*/ 336 h 672"/>
                <a:gd name="T4" fmla="*/ 0 w 768"/>
                <a:gd name="T5" fmla="*/ 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672">
                  <a:moveTo>
                    <a:pt x="768" y="672"/>
                  </a:moveTo>
                  <a:cubicBezTo>
                    <a:pt x="664" y="560"/>
                    <a:pt x="560" y="448"/>
                    <a:pt x="432" y="336"/>
                  </a:cubicBezTo>
                  <a:cubicBezTo>
                    <a:pt x="304" y="224"/>
                    <a:pt x="152" y="112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Questions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双向？单向？哪个更好？</a:t>
            </a:r>
          </a:p>
        </p:txBody>
      </p:sp>
      <p:sp>
        <p:nvSpPr>
          <p:cNvPr id="17412" name="AutoShape 16"/>
          <p:cNvSpPr>
            <a:spLocks noChangeArrowheads="1"/>
          </p:cNvSpPr>
          <p:nvPr/>
        </p:nvSpPr>
        <p:spPr bwMode="auto">
          <a:xfrm>
            <a:off x="2743200" y="27432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3" name="AutoShape 17"/>
          <p:cNvSpPr>
            <a:spLocks noChangeArrowheads="1"/>
          </p:cNvSpPr>
          <p:nvPr/>
        </p:nvSpPr>
        <p:spPr bwMode="auto">
          <a:xfrm>
            <a:off x="4267200" y="3505200"/>
            <a:ext cx="1219200" cy="4572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4" name="AutoShape 18"/>
          <p:cNvSpPr>
            <a:spLocks noChangeArrowheads="1"/>
          </p:cNvSpPr>
          <p:nvPr/>
        </p:nvSpPr>
        <p:spPr bwMode="auto">
          <a:xfrm>
            <a:off x="3276600" y="4648200"/>
            <a:ext cx="1295400" cy="533400"/>
          </a:xfrm>
          <a:prstGeom prst="leftRightArrow">
            <a:avLst>
              <a:gd name="adj1" fmla="val 50000"/>
              <a:gd name="adj2" fmla="val 4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5" name="Line 19"/>
          <p:cNvSpPr>
            <a:spLocks noChangeShapeType="1"/>
          </p:cNvSpPr>
          <p:nvPr/>
        </p:nvSpPr>
        <p:spPr bwMode="auto">
          <a:xfrm flipV="1">
            <a:off x="3962400" y="2590800"/>
            <a:ext cx="0" cy="3276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Freeform 21"/>
          <p:cNvSpPr>
            <a:spLocks/>
          </p:cNvSpPr>
          <p:nvPr/>
        </p:nvSpPr>
        <p:spPr bwMode="auto">
          <a:xfrm>
            <a:off x="2209800" y="2667000"/>
            <a:ext cx="1447800" cy="3200400"/>
          </a:xfrm>
          <a:custGeom>
            <a:avLst/>
            <a:gdLst>
              <a:gd name="T0" fmla="*/ 0 w 912"/>
              <a:gd name="T1" fmla="*/ 0 h 2016"/>
              <a:gd name="T2" fmla="*/ 2147483646 w 912"/>
              <a:gd name="T3" fmla="*/ 2147483646 h 2016"/>
              <a:gd name="T4" fmla="*/ 2147483646 w 912"/>
              <a:gd name="T5" fmla="*/ 2147483646 h 20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016">
                <a:moveTo>
                  <a:pt x="0" y="0"/>
                </a:moveTo>
                <a:cubicBezTo>
                  <a:pt x="260" y="336"/>
                  <a:pt x="520" y="672"/>
                  <a:pt x="672" y="1008"/>
                </a:cubicBezTo>
                <a:cubicBezTo>
                  <a:pt x="824" y="1344"/>
                  <a:pt x="868" y="1680"/>
                  <a:pt x="912" y="201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Freeform 22"/>
          <p:cNvSpPr>
            <a:spLocks/>
          </p:cNvSpPr>
          <p:nvPr/>
        </p:nvSpPr>
        <p:spPr bwMode="auto">
          <a:xfrm>
            <a:off x="1828800" y="2743200"/>
            <a:ext cx="1447800" cy="3200400"/>
          </a:xfrm>
          <a:custGeom>
            <a:avLst/>
            <a:gdLst>
              <a:gd name="T0" fmla="*/ 0 w 912"/>
              <a:gd name="T1" fmla="*/ 0 h 2016"/>
              <a:gd name="T2" fmla="*/ 2147483646 w 912"/>
              <a:gd name="T3" fmla="*/ 2147483646 h 2016"/>
              <a:gd name="T4" fmla="*/ 2147483646 w 912"/>
              <a:gd name="T5" fmla="*/ 2147483646 h 20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016">
                <a:moveTo>
                  <a:pt x="0" y="0"/>
                </a:moveTo>
                <a:cubicBezTo>
                  <a:pt x="260" y="336"/>
                  <a:pt x="520" y="672"/>
                  <a:pt x="672" y="1008"/>
                </a:cubicBezTo>
                <a:cubicBezTo>
                  <a:pt x="824" y="1344"/>
                  <a:pt x="868" y="1680"/>
                  <a:pt x="912" y="201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Freeform 23"/>
          <p:cNvSpPr>
            <a:spLocks/>
          </p:cNvSpPr>
          <p:nvPr/>
        </p:nvSpPr>
        <p:spPr bwMode="auto">
          <a:xfrm flipH="1">
            <a:off x="4267200" y="2667000"/>
            <a:ext cx="1600200" cy="3200400"/>
          </a:xfrm>
          <a:custGeom>
            <a:avLst/>
            <a:gdLst>
              <a:gd name="T0" fmla="*/ 0 w 912"/>
              <a:gd name="T1" fmla="*/ 0 h 2016"/>
              <a:gd name="T2" fmla="*/ 2147483646 w 912"/>
              <a:gd name="T3" fmla="*/ 2147483646 h 2016"/>
              <a:gd name="T4" fmla="*/ 2147483646 w 912"/>
              <a:gd name="T5" fmla="*/ 2147483646 h 20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016">
                <a:moveTo>
                  <a:pt x="0" y="0"/>
                </a:moveTo>
                <a:cubicBezTo>
                  <a:pt x="260" y="336"/>
                  <a:pt x="520" y="672"/>
                  <a:pt x="672" y="1008"/>
                </a:cubicBezTo>
                <a:cubicBezTo>
                  <a:pt x="824" y="1344"/>
                  <a:pt x="868" y="1680"/>
                  <a:pt x="912" y="201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Freeform 24"/>
          <p:cNvSpPr>
            <a:spLocks/>
          </p:cNvSpPr>
          <p:nvPr/>
        </p:nvSpPr>
        <p:spPr bwMode="auto">
          <a:xfrm flipH="1">
            <a:off x="4648200" y="2743200"/>
            <a:ext cx="1600200" cy="3200400"/>
          </a:xfrm>
          <a:custGeom>
            <a:avLst/>
            <a:gdLst>
              <a:gd name="T0" fmla="*/ 0 w 912"/>
              <a:gd name="T1" fmla="*/ 0 h 2016"/>
              <a:gd name="T2" fmla="*/ 2147483646 w 912"/>
              <a:gd name="T3" fmla="*/ 2147483646 h 2016"/>
              <a:gd name="T4" fmla="*/ 2147483646 w 912"/>
              <a:gd name="T5" fmla="*/ 2147483646 h 20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016">
                <a:moveTo>
                  <a:pt x="0" y="0"/>
                </a:moveTo>
                <a:cubicBezTo>
                  <a:pt x="260" y="336"/>
                  <a:pt x="520" y="672"/>
                  <a:pt x="672" y="1008"/>
                </a:cubicBezTo>
                <a:cubicBezTo>
                  <a:pt x="824" y="1344"/>
                  <a:pt x="868" y="1680"/>
                  <a:pt x="912" y="201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学习要求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能</a:t>
            </a:r>
            <a:r>
              <a:rPr lang="zh-CN" altLang="en-US" dirty="0" smtClean="0"/>
              <a:t>利用产生式系统进行知识表示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能实现规则正向演绎推理</a:t>
            </a:r>
          </a:p>
          <a:p>
            <a:pPr eaLnBrk="1" hangingPunct="1">
              <a:defRPr/>
            </a:pPr>
            <a:r>
              <a:rPr lang="zh-CN" altLang="en-US" dirty="0"/>
              <a:t>能实现</a:t>
            </a:r>
            <a:r>
              <a:rPr lang="zh-CN" altLang="en-US" dirty="0" smtClean="0"/>
              <a:t>规则逆向演绎推理</a:t>
            </a:r>
          </a:p>
          <a:p>
            <a:pPr eaLnBrk="1" hangingPunct="1">
              <a:defRPr/>
            </a:pPr>
            <a:r>
              <a:rPr lang="zh-CN" altLang="en-US" dirty="0"/>
              <a:t>能解释</a:t>
            </a:r>
            <a:r>
              <a:rPr lang="zh-CN" altLang="en-US" dirty="0" smtClean="0"/>
              <a:t>规则双向演绎推理</a:t>
            </a:r>
          </a:p>
        </p:txBody>
      </p:sp>
      <p:pic>
        <p:nvPicPr>
          <p:cNvPr id="4100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2994025"/>
            <a:ext cx="4908550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Production System</a:t>
            </a:r>
            <a:r>
              <a:rPr lang="zh-CN" altLang="en-US" sz="3200" dirty="0" smtClean="0"/>
              <a:t>（产生式系统）</a:t>
            </a:r>
            <a:endParaRPr lang="zh-CN" altLang="en-US" dirty="0" smtClean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627563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1943</a:t>
            </a:r>
            <a:r>
              <a:rPr lang="zh-CN" altLang="en-US" smtClean="0"/>
              <a:t>年，美国数学家</a:t>
            </a:r>
            <a:r>
              <a:rPr lang="en-US" altLang="zh-CN" smtClean="0"/>
              <a:t>E.Post</a:t>
            </a:r>
            <a:r>
              <a:rPr lang="zh-CN" altLang="en-US" smtClean="0"/>
              <a:t>首次提出称为产生式系统（</a:t>
            </a:r>
            <a:r>
              <a:rPr lang="en-US" altLang="zh-CN" smtClean="0"/>
              <a:t>Production System</a:t>
            </a:r>
            <a:r>
              <a:rPr lang="zh-CN" altLang="en-US" smtClean="0"/>
              <a:t>）的计算模型，模型中的每一条规则称为一个产生式</a:t>
            </a:r>
          </a:p>
        </p:txBody>
      </p:sp>
      <p:pic>
        <p:nvPicPr>
          <p:cNvPr id="7172" name="Picture 2053" descr="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1066800"/>
            <a:ext cx="2390775" cy="3505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1972</a:t>
            </a:r>
            <a:r>
              <a:rPr lang="zh-CN" altLang="en-US" smtClean="0"/>
              <a:t>年，</a:t>
            </a:r>
            <a:r>
              <a:rPr lang="en-US" altLang="zh-CN" smtClean="0"/>
              <a:t>Newell</a:t>
            </a:r>
            <a:r>
              <a:rPr lang="zh-CN" altLang="en-US" smtClean="0"/>
              <a:t>和</a:t>
            </a:r>
            <a:r>
              <a:rPr lang="en-US" altLang="zh-CN" smtClean="0"/>
              <a:t>Simon</a:t>
            </a:r>
            <a:r>
              <a:rPr lang="zh-CN" altLang="en-US" smtClean="0"/>
              <a:t>在进行人类认知模型研究中，开发了基于规则的产生式系统</a:t>
            </a:r>
          </a:p>
        </p:txBody>
      </p:sp>
      <p:pic>
        <p:nvPicPr>
          <p:cNvPr id="8196" name="Picture 8" descr="simonandnewell1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321175" cy="3784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著名的专家系统</a:t>
            </a:r>
            <a:r>
              <a:rPr lang="en-US" altLang="zh-CN" smtClean="0"/>
              <a:t>DENDRAL</a:t>
            </a:r>
            <a:r>
              <a:rPr lang="zh-CN" altLang="en-US" smtClean="0"/>
              <a:t>和</a:t>
            </a:r>
            <a:r>
              <a:rPr lang="en-US" altLang="zh-CN" smtClean="0"/>
              <a:t>MYCIN</a:t>
            </a:r>
            <a:r>
              <a:rPr lang="zh-CN" altLang="en-US" smtClean="0"/>
              <a:t>使用的都是产生式规则来表示知识</a:t>
            </a:r>
          </a:p>
        </p:txBody>
      </p:sp>
      <p:pic>
        <p:nvPicPr>
          <p:cNvPr id="9220" name="Picture 7" descr="(normal size jp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349500"/>
            <a:ext cx="5049837" cy="346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79556" name="Picture 4" descr="feigenba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79675"/>
            <a:ext cx="2500312" cy="3218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79557" name="Picture 5" descr="164159main_lederberg_portrait_cr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23" y="2479675"/>
            <a:ext cx="2220913" cy="3218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1763713" y="5943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DENDRAL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研发团队</a:t>
            </a:r>
          </a:p>
        </p:txBody>
      </p:sp>
      <p:pic>
        <p:nvPicPr>
          <p:cNvPr id="9224" name="Picture 10" descr="Edward H. (Ted) Shortliffe, MD, Ph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2349500"/>
            <a:ext cx="2392362" cy="346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5435600" y="594360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MYCIN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研制者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Shortliffe </a:t>
            </a: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3543300" y="5300663"/>
            <a:ext cx="222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Joshua Lederberg </a:t>
            </a:r>
          </a:p>
        </p:txBody>
      </p: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1042988" y="5300663"/>
            <a:ext cx="2595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Edward </a:t>
            </a:r>
            <a:r>
              <a:rPr lang="en-US" altLang="zh-CN" sz="2000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Feigenbaum</a:t>
            </a:r>
            <a:r>
              <a:rPr lang="en-US" altLang="zh-CN" sz="20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54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4" grpId="0"/>
      <p:bldP spid="2795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目前大多数专家系统（尤其是中小型系统）都采用产生式系统的结构方式来建立</a:t>
            </a:r>
          </a:p>
        </p:txBody>
      </p:sp>
      <p:pic>
        <p:nvPicPr>
          <p:cNvPr id="10244" name="Picture 7" descr="st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81375"/>
            <a:ext cx="4608513" cy="3248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7" descr="glz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6925" y="2222500"/>
            <a:ext cx="2962275" cy="406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3" descr="200703122353023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9238" y="2924175"/>
            <a:ext cx="4248150" cy="3189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5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07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产生式的基本形式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         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Wingdings" pitchFamily="2" charset="2"/>
              </a:rPr>
              <a:t>Q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>
                <a:sym typeface="Wingdings" pitchFamily="2" charset="2"/>
              </a:rPr>
              <a:t>      </a:t>
            </a:r>
            <a:r>
              <a:rPr lang="zh-CN" altLang="en-US" dirty="0" smtClean="0">
                <a:sym typeface="Wingdings" pitchFamily="2" charset="2"/>
              </a:rPr>
              <a:t>或</a:t>
            </a:r>
            <a:r>
              <a:rPr lang="zh-CN" altLang="en-US" dirty="0" smtClean="0">
                <a:sym typeface="Wingdings" pitchFamily="2" charset="2"/>
              </a:rPr>
              <a:t/>
            </a:r>
            <a:br>
              <a:rPr lang="zh-CN" altLang="en-US" dirty="0" smtClean="0">
                <a:sym typeface="Wingdings" pitchFamily="2" charset="2"/>
              </a:rPr>
            </a:br>
            <a:r>
              <a:rPr lang="zh-CN" altLang="en-US" dirty="0" smtClean="0">
                <a:sym typeface="Wingdings" pitchFamily="2" charset="2"/>
              </a:rPr>
              <a:t>          </a:t>
            </a:r>
            <a:r>
              <a:rPr lang="en-US" altLang="zh-CN" dirty="0" smtClean="0">
                <a:sym typeface="Wingdings" pitchFamily="2" charset="2"/>
              </a:rPr>
              <a:t>IF   P   THEN   Q</a:t>
            </a:r>
            <a:endParaRPr lang="en-US" altLang="zh-CN" dirty="0" smtClean="0"/>
          </a:p>
        </p:txBody>
      </p:sp>
      <p:grpSp>
        <p:nvGrpSpPr>
          <p:cNvPr id="207880" name="Group 1032"/>
          <p:cNvGrpSpPr>
            <a:grpSpLocks/>
          </p:cNvGrpSpPr>
          <p:nvPr/>
        </p:nvGrpSpPr>
        <p:grpSpPr bwMode="auto">
          <a:xfrm>
            <a:off x="2216150" y="2828925"/>
            <a:ext cx="1289050" cy="1819275"/>
            <a:chOff x="1396" y="1782"/>
            <a:chExt cx="812" cy="1146"/>
          </a:xfrm>
        </p:grpSpPr>
        <p:sp>
          <p:nvSpPr>
            <p:cNvPr id="11272" name="Freeform 1028"/>
            <p:cNvSpPr>
              <a:spLocks/>
            </p:cNvSpPr>
            <p:nvPr/>
          </p:nvSpPr>
          <p:spPr bwMode="auto">
            <a:xfrm>
              <a:off x="1396" y="1782"/>
              <a:ext cx="480" cy="914"/>
            </a:xfrm>
            <a:custGeom>
              <a:avLst/>
              <a:gdLst>
                <a:gd name="T0" fmla="*/ 117 w 480"/>
                <a:gd name="T1" fmla="*/ 491 h 914"/>
                <a:gd name="T2" fmla="*/ 301 w 480"/>
                <a:gd name="T3" fmla="*/ 476 h 914"/>
                <a:gd name="T4" fmla="*/ 378 w 480"/>
                <a:gd name="T5" fmla="*/ 422 h 914"/>
                <a:gd name="T6" fmla="*/ 409 w 480"/>
                <a:gd name="T7" fmla="*/ 376 h 914"/>
                <a:gd name="T8" fmla="*/ 463 w 480"/>
                <a:gd name="T9" fmla="*/ 230 h 914"/>
                <a:gd name="T10" fmla="*/ 416 w 480"/>
                <a:gd name="T11" fmla="*/ 23 h 914"/>
                <a:gd name="T12" fmla="*/ 401 w 480"/>
                <a:gd name="T13" fmla="*/ 7 h 914"/>
                <a:gd name="T14" fmla="*/ 309 w 480"/>
                <a:gd name="T15" fmla="*/ 0 h 914"/>
                <a:gd name="T16" fmla="*/ 186 w 480"/>
                <a:gd name="T17" fmla="*/ 23 h 914"/>
                <a:gd name="T18" fmla="*/ 117 w 480"/>
                <a:gd name="T19" fmla="*/ 61 h 914"/>
                <a:gd name="T20" fmla="*/ 63 w 480"/>
                <a:gd name="T21" fmla="*/ 107 h 914"/>
                <a:gd name="T22" fmla="*/ 25 w 480"/>
                <a:gd name="T23" fmla="*/ 169 h 914"/>
                <a:gd name="T24" fmla="*/ 71 w 480"/>
                <a:gd name="T25" fmla="*/ 453 h 914"/>
                <a:gd name="T26" fmla="*/ 102 w 480"/>
                <a:gd name="T27" fmla="*/ 522 h 914"/>
                <a:gd name="T28" fmla="*/ 132 w 480"/>
                <a:gd name="T29" fmla="*/ 568 h 914"/>
                <a:gd name="T30" fmla="*/ 171 w 480"/>
                <a:gd name="T31" fmla="*/ 645 h 914"/>
                <a:gd name="T32" fmla="*/ 248 w 480"/>
                <a:gd name="T33" fmla="*/ 845 h 914"/>
                <a:gd name="T34" fmla="*/ 271 w 480"/>
                <a:gd name="T35" fmla="*/ 914 h 9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80" h="914">
                  <a:moveTo>
                    <a:pt x="117" y="491"/>
                  </a:moveTo>
                  <a:cubicBezTo>
                    <a:pt x="176" y="512"/>
                    <a:pt x="243" y="496"/>
                    <a:pt x="301" y="476"/>
                  </a:cubicBezTo>
                  <a:cubicBezTo>
                    <a:pt x="325" y="454"/>
                    <a:pt x="357" y="450"/>
                    <a:pt x="378" y="422"/>
                  </a:cubicBezTo>
                  <a:cubicBezTo>
                    <a:pt x="389" y="407"/>
                    <a:pt x="409" y="376"/>
                    <a:pt x="409" y="376"/>
                  </a:cubicBezTo>
                  <a:cubicBezTo>
                    <a:pt x="425" y="325"/>
                    <a:pt x="450" y="281"/>
                    <a:pt x="463" y="230"/>
                  </a:cubicBezTo>
                  <a:cubicBezTo>
                    <a:pt x="457" y="112"/>
                    <a:pt x="480" y="87"/>
                    <a:pt x="416" y="23"/>
                  </a:cubicBezTo>
                  <a:cubicBezTo>
                    <a:pt x="411" y="18"/>
                    <a:pt x="408" y="9"/>
                    <a:pt x="401" y="7"/>
                  </a:cubicBezTo>
                  <a:cubicBezTo>
                    <a:pt x="371" y="1"/>
                    <a:pt x="340" y="2"/>
                    <a:pt x="309" y="0"/>
                  </a:cubicBezTo>
                  <a:cubicBezTo>
                    <a:pt x="278" y="3"/>
                    <a:pt x="217" y="2"/>
                    <a:pt x="186" y="23"/>
                  </a:cubicBezTo>
                  <a:cubicBezTo>
                    <a:pt x="133" y="58"/>
                    <a:pt x="158" y="49"/>
                    <a:pt x="117" y="61"/>
                  </a:cubicBezTo>
                  <a:cubicBezTo>
                    <a:pt x="100" y="79"/>
                    <a:pt x="78" y="88"/>
                    <a:pt x="63" y="107"/>
                  </a:cubicBezTo>
                  <a:cubicBezTo>
                    <a:pt x="46" y="128"/>
                    <a:pt x="43" y="149"/>
                    <a:pt x="25" y="169"/>
                  </a:cubicBezTo>
                  <a:cubicBezTo>
                    <a:pt x="7" y="222"/>
                    <a:pt x="0" y="406"/>
                    <a:pt x="71" y="453"/>
                  </a:cubicBezTo>
                  <a:cubicBezTo>
                    <a:pt x="79" y="476"/>
                    <a:pt x="90" y="501"/>
                    <a:pt x="102" y="522"/>
                  </a:cubicBezTo>
                  <a:cubicBezTo>
                    <a:pt x="111" y="538"/>
                    <a:pt x="126" y="551"/>
                    <a:pt x="132" y="568"/>
                  </a:cubicBezTo>
                  <a:cubicBezTo>
                    <a:pt x="142" y="596"/>
                    <a:pt x="154" y="620"/>
                    <a:pt x="171" y="645"/>
                  </a:cubicBezTo>
                  <a:cubicBezTo>
                    <a:pt x="191" y="712"/>
                    <a:pt x="216" y="784"/>
                    <a:pt x="248" y="845"/>
                  </a:cubicBezTo>
                  <a:cubicBezTo>
                    <a:pt x="256" y="880"/>
                    <a:pt x="271" y="881"/>
                    <a:pt x="271" y="91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8" name="Text Box 1030"/>
            <p:cNvSpPr txBox="1">
              <a:spLocks noChangeArrowheads="1"/>
            </p:cNvSpPr>
            <p:nvPr/>
          </p:nvSpPr>
          <p:spPr bwMode="auto">
            <a:xfrm>
              <a:off x="1488" y="26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前提</a:t>
              </a:r>
            </a:p>
          </p:txBody>
        </p:sp>
      </p:grpSp>
      <p:grpSp>
        <p:nvGrpSpPr>
          <p:cNvPr id="207881" name="Group 1033"/>
          <p:cNvGrpSpPr>
            <a:grpSpLocks/>
          </p:cNvGrpSpPr>
          <p:nvPr/>
        </p:nvGrpSpPr>
        <p:grpSpPr bwMode="auto">
          <a:xfrm>
            <a:off x="4267200" y="2895600"/>
            <a:ext cx="1524000" cy="1752600"/>
            <a:chOff x="2688" y="1824"/>
            <a:chExt cx="960" cy="1104"/>
          </a:xfrm>
        </p:grpSpPr>
        <p:sp>
          <p:nvSpPr>
            <p:cNvPr id="11270" name="Freeform 1029"/>
            <p:cNvSpPr>
              <a:spLocks/>
            </p:cNvSpPr>
            <p:nvPr/>
          </p:nvSpPr>
          <p:spPr bwMode="auto">
            <a:xfrm>
              <a:off x="2688" y="1824"/>
              <a:ext cx="480" cy="914"/>
            </a:xfrm>
            <a:custGeom>
              <a:avLst/>
              <a:gdLst>
                <a:gd name="T0" fmla="*/ 117 w 480"/>
                <a:gd name="T1" fmla="*/ 491 h 914"/>
                <a:gd name="T2" fmla="*/ 301 w 480"/>
                <a:gd name="T3" fmla="*/ 476 h 914"/>
                <a:gd name="T4" fmla="*/ 378 w 480"/>
                <a:gd name="T5" fmla="*/ 422 h 914"/>
                <a:gd name="T6" fmla="*/ 409 w 480"/>
                <a:gd name="T7" fmla="*/ 376 h 914"/>
                <a:gd name="T8" fmla="*/ 463 w 480"/>
                <a:gd name="T9" fmla="*/ 230 h 914"/>
                <a:gd name="T10" fmla="*/ 416 w 480"/>
                <a:gd name="T11" fmla="*/ 23 h 914"/>
                <a:gd name="T12" fmla="*/ 401 w 480"/>
                <a:gd name="T13" fmla="*/ 7 h 914"/>
                <a:gd name="T14" fmla="*/ 309 w 480"/>
                <a:gd name="T15" fmla="*/ 0 h 914"/>
                <a:gd name="T16" fmla="*/ 186 w 480"/>
                <a:gd name="T17" fmla="*/ 23 h 914"/>
                <a:gd name="T18" fmla="*/ 117 w 480"/>
                <a:gd name="T19" fmla="*/ 61 h 914"/>
                <a:gd name="T20" fmla="*/ 63 w 480"/>
                <a:gd name="T21" fmla="*/ 107 h 914"/>
                <a:gd name="T22" fmla="*/ 25 w 480"/>
                <a:gd name="T23" fmla="*/ 169 h 914"/>
                <a:gd name="T24" fmla="*/ 71 w 480"/>
                <a:gd name="T25" fmla="*/ 453 h 914"/>
                <a:gd name="T26" fmla="*/ 102 w 480"/>
                <a:gd name="T27" fmla="*/ 522 h 914"/>
                <a:gd name="T28" fmla="*/ 132 w 480"/>
                <a:gd name="T29" fmla="*/ 568 h 914"/>
                <a:gd name="T30" fmla="*/ 171 w 480"/>
                <a:gd name="T31" fmla="*/ 645 h 914"/>
                <a:gd name="T32" fmla="*/ 248 w 480"/>
                <a:gd name="T33" fmla="*/ 845 h 914"/>
                <a:gd name="T34" fmla="*/ 271 w 480"/>
                <a:gd name="T35" fmla="*/ 914 h 9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80" h="914">
                  <a:moveTo>
                    <a:pt x="117" y="491"/>
                  </a:moveTo>
                  <a:cubicBezTo>
                    <a:pt x="176" y="512"/>
                    <a:pt x="243" y="496"/>
                    <a:pt x="301" y="476"/>
                  </a:cubicBezTo>
                  <a:cubicBezTo>
                    <a:pt x="325" y="454"/>
                    <a:pt x="357" y="450"/>
                    <a:pt x="378" y="422"/>
                  </a:cubicBezTo>
                  <a:cubicBezTo>
                    <a:pt x="389" y="407"/>
                    <a:pt x="409" y="376"/>
                    <a:pt x="409" y="376"/>
                  </a:cubicBezTo>
                  <a:cubicBezTo>
                    <a:pt x="425" y="325"/>
                    <a:pt x="450" y="281"/>
                    <a:pt x="463" y="230"/>
                  </a:cubicBezTo>
                  <a:cubicBezTo>
                    <a:pt x="457" y="112"/>
                    <a:pt x="480" y="87"/>
                    <a:pt x="416" y="23"/>
                  </a:cubicBezTo>
                  <a:cubicBezTo>
                    <a:pt x="411" y="18"/>
                    <a:pt x="408" y="9"/>
                    <a:pt x="401" y="7"/>
                  </a:cubicBezTo>
                  <a:cubicBezTo>
                    <a:pt x="371" y="1"/>
                    <a:pt x="340" y="2"/>
                    <a:pt x="309" y="0"/>
                  </a:cubicBezTo>
                  <a:cubicBezTo>
                    <a:pt x="278" y="3"/>
                    <a:pt x="217" y="2"/>
                    <a:pt x="186" y="23"/>
                  </a:cubicBezTo>
                  <a:cubicBezTo>
                    <a:pt x="133" y="58"/>
                    <a:pt x="158" y="49"/>
                    <a:pt x="117" y="61"/>
                  </a:cubicBezTo>
                  <a:cubicBezTo>
                    <a:pt x="100" y="79"/>
                    <a:pt x="78" y="88"/>
                    <a:pt x="63" y="107"/>
                  </a:cubicBezTo>
                  <a:cubicBezTo>
                    <a:pt x="46" y="128"/>
                    <a:pt x="43" y="149"/>
                    <a:pt x="25" y="169"/>
                  </a:cubicBezTo>
                  <a:cubicBezTo>
                    <a:pt x="7" y="222"/>
                    <a:pt x="0" y="406"/>
                    <a:pt x="71" y="453"/>
                  </a:cubicBezTo>
                  <a:cubicBezTo>
                    <a:pt x="79" y="476"/>
                    <a:pt x="90" y="501"/>
                    <a:pt x="102" y="522"/>
                  </a:cubicBezTo>
                  <a:cubicBezTo>
                    <a:pt x="111" y="538"/>
                    <a:pt x="126" y="551"/>
                    <a:pt x="132" y="568"/>
                  </a:cubicBezTo>
                  <a:cubicBezTo>
                    <a:pt x="142" y="596"/>
                    <a:pt x="154" y="620"/>
                    <a:pt x="171" y="645"/>
                  </a:cubicBezTo>
                  <a:cubicBezTo>
                    <a:pt x="191" y="712"/>
                    <a:pt x="216" y="784"/>
                    <a:pt x="248" y="845"/>
                  </a:cubicBezTo>
                  <a:cubicBezTo>
                    <a:pt x="256" y="880"/>
                    <a:pt x="271" y="881"/>
                    <a:pt x="271" y="914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9" name="Text Box 1031"/>
            <p:cNvSpPr txBox="1">
              <a:spLocks noChangeArrowheads="1"/>
            </p:cNvSpPr>
            <p:nvPr/>
          </p:nvSpPr>
          <p:spPr bwMode="auto">
            <a:xfrm>
              <a:off x="2928" y="26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结论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6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Production System</a:t>
            </a:r>
            <a:r>
              <a:rPr lang="zh-CN" altLang="en-US" sz="3200" dirty="0"/>
              <a:t>（产生式系统）</a:t>
            </a:r>
            <a:endParaRPr lang="zh-CN" altLang="en-US" dirty="0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产生式的</a:t>
            </a:r>
            <a:r>
              <a:rPr lang="en-US" altLang="zh-CN" smtClean="0"/>
              <a:t>BNF</a:t>
            </a:r>
            <a:r>
              <a:rPr lang="zh-CN" altLang="en-US" smtClean="0"/>
              <a:t>描述如下：</a:t>
            </a:r>
          </a:p>
          <a:p>
            <a:pPr lvl="1" eaLnBrk="1" hangingPunct="1">
              <a:buFontTx/>
              <a:buNone/>
              <a:defRPr/>
            </a:pPr>
            <a:endParaRPr lang="zh-CN" altLang="en-US" smtClean="0"/>
          </a:p>
          <a:p>
            <a:pPr lvl="1" eaLnBrk="1" hangingPunct="1">
              <a:buFontTx/>
              <a:buNone/>
              <a:defRPr/>
            </a:pPr>
            <a:r>
              <a:rPr lang="en-US" altLang="zh-CN" smtClean="0"/>
              <a:t>&lt;</a:t>
            </a:r>
            <a:r>
              <a:rPr lang="zh-CN" altLang="en-US" smtClean="0"/>
              <a:t>产生式</a:t>
            </a:r>
            <a:r>
              <a:rPr lang="en-US" altLang="zh-CN" smtClean="0"/>
              <a:t>&gt;::=&lt;</a:t>
            </a:r>
            <a:r>
              <a:rPr lang="zh-CN" altLang="en-US" smtClean="0"/>
              <a:t>前提</a:t>
            </a:r>
            <a:r>
              <a:rPr lang="en-US" altLang="zh-CN" smtClean="0"/>
              <a:t>&gt;</a:t>
            </a:r>
            <a:r>
              <a:rPr lang="en-US" altLang="zh-CN" smtClean="0">
                <a:sym typeface="Wingdings" pitchFamily="2" charset="2"/>
              </a:rPr>
              <a:t>&lt;</a:t>
            </a:r>
            <a:r>
              <a:rPr lang="zh-CN" altLang="en-US" smtClean="0">
                <a:sym typeface="Wingdings" pitchFamily="2" charset="2"/>
              </a:rPr>
              <a:t>结论</a:t>
            </a:r>
            <a:r>
              <a:rPr lang="en-US" altLang="zh-CN" smtClean="0">
                <a:sym typeface="Wingdings" pitchFamily="2" charset="2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&lt;</a:t>
            </a:r>
            <a:r>
              <a:rPr lang="zh-CN" altLang="en-US" smtClean="0">
                <a:sym typeface="Wingdings" pitchFamily="2" charset="2"/>
              </a:rPr>
              <a:t>前提</a:t>
            </a:r>
            <a:r>
              <a:rPr lang="en-US" altLang="zh-CN" smtClean="0">
                <a:sym typeface="Wingdings" pitchFamily="2" charset="2"/>
              </a:rPr>
              <a:t>&gt;::=&lt;</a:t>
            </a:r>
            <a:r>
              <a:rPr lang="zh-CN" altLang="en-US" smtClean="0">
                <a:sym typeface="Wingdings" pitchFamily="2" charset="2"/>
              </a:rPr>
              <a:t>简单条件</a:t>
            </a:r>
            <a:r>
              <a:rPr lang="en-US" altLang="zh-CN" smtClean="0">
                <a:sym typeface="Wingdings" pitchFamily="2" charset="2"/>
              </a:rPr>
              <a:t>&gt;|&lt;</a:t>
            </a:r>
            <a:r>
              <a:rPr lang="zh-CN" altLang="en-US" smtClean="0">
                <a:sym typeface="Wingdings" pitchFamily="2" charset="2"/>
              </a:rPr>
              <a:t>复合条件</a:t>
            </a:r>
            <a:r>
              <a:rPr lang="en-US" altLang="zh-CN" smtClean="0">
                <a:sym typeface="Wingdings" pitchFamily="2" charset="2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&lt;</a:t>
            </a:r>
            <a:r>
              <a:rPr lang="zh-CN" altLang="en-US" smtClean="0">
                <a:sym typeface="Wingdings" pitchFamily="2" charset="2"/>
              </a:rPr>
              <a:t>结论</a:t>
            </a:r>
            <a:r>
              <a:rPr lang="en-US" altLang="zh-CN" smtClean="0">
                <a:sym typeface="Wingdings" pitchFamily="2" charset="2"/>
              </a:rPr>
              <a:t>&gt;::=&lt;</a:t>
            </a:r>
            <a:r>
              <a:rPr lang="zh-CN" altLang="en-US" smtClean="0">
                <a:sym typeface="Wingdings" pitchFamily="2" charset="2"/>
              </a:rPr>
              <a:t>事实</a:t>
            </a:r>
            <a:r>
              <a:rPr lang="en-US" altLang="zh-CN" smtClean="0">
                <a:sym typeface="Wingdings" pitchFamily="2" charset="2"/>
              </a:rPr>
              <a:t>&gt;|&lt;</a:t>
            </a:r>
            <a:r>
              <a:rPr lang="zh-CN" altLang="en-US" smtClean="0">
                <a:sym typeface="Wingdings" pitchFamily="2" charset="2"/>
              </a:rPr>
              <a:t>操作</a:t>
            </a:r>
            <a:r>
              <a:rPr lang="en-US" altLang="zh-CN" smtClean="0">
                <a:sym typeface="Wingdings" pitchFamily="2" charset="2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&lt;</a:t>
            </a:r>
            <a:r>
              <a:rPr lang="zh-CN" altLang="en-US" smtClean="0">
                <a:sym typeface="Wingdings" pitchFamily="2" charset="2"/>
              </a:rPr>
              <a:t>复合条件</a:t>
            </a:r>
            <a:r>
              <a:rPr lang="en-US" altLang="zh-CN" smtClean="0">
                <a:sym typeface="Wingdings" pitchFamily="2" charset="2"/>
              </a:rPr>
              <a:t>&gt;::=&lt;</a:t>
            </a:r>
            <a:r>
              <a:rPr lang="zh-CN" altLang="en-US" smtClean="0">
                <a:sym typeface="Wingdings" pitchFamily="2" charset="2"/>
              </a:rPr>
              <a:t>简单条件</a:t>
            </a:r>
            <a:r>
              <a:rPr lang="en-US" altLang="zh-CN" smtClean="0">
                <a:sym typeface="Wingdings" pitchFamily="2" charset="2"/>
              </a:rPr>
              <a:t>&gt;AND&lt;</a:t>
            </a:r>
            <a:r>
              <a:rPr lang="zh-CN" altLang="en-US" smtClean="0">
                <a:sym typeface="Wingdings" pitchFamily="2" charset="2"/>
              </a:rPr>
              <a:t>简单条件</a:t>
            </a:r>
            <a:r>
              <a:rPr lang="en-US" altLang="zh-CN" smtClean="0">
                <a:sym typeface="Wingdings" pitchFamily="2" charset="2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				[(AND&lt;</a:t>
            </a:r>
            <a:r>
              <a:rPr lang="zh-CN" altLang="en-US" smtClean="0">
                <a:sym typeface="Wingdings" pitchFamily="2" charset="2"/>
              </a:rPr>
              <a:t>简单条件</a:t>
            </a:r>
            <a:r>
              <a:rPr lang="en-US" altLang="zh-CN" smtClean="0">
                <a:sym typeface="Wingdings" pitchFamily="2" charset="2"/>
              </a:rPr>
              <a:t>&gt;)…]|&lt;</a:t>
            </a:r>
            <a:r>
              <a:rPr lang="zh-CN" altLang="en-US" smtClean="0">
                <a:sym typeface="Wingdings" pitchFamily="2" charset="2"/>
              </a:rPr>
              <a:t>简单条件</a:t>
            </a:r>
            <a:r>
              <a:rPr lang="en-US" altLang="zh-CN" smtClean="0">
                <a:sym typeface="Wingdings" pitchFamily="2" charset="2"/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				OR&lt;</a:t>
            </a:r>
            <a:r>
              <a:rPr lang="zh-CN" altLang="en-US" smtClean="0">
                <a:sym typeface="Wingdings" pitchFamily="2" charset="2"/>
              </a:rPr>
              <a:t>简单条件</a:t>
            </a:r>
            <a:r>
              <a:rPr lang="en-US" altLang="zh-CN" smtClean="0">
                <a:sym typeface="Wingdings" pitchFamily="2" charset="2"/>
              </a:rPr>
              <a:t>&gt;[(OR&lt;</a:t>
            </a:r>
            <a:r>
              <a:rPr lang="zh-CN" altLang="en-US" smtClean="0">
                <a:sym typeface="Wingdings" pitchFamily="2" charset="2"/>
              </a:rPr>
              <a:t>简单条件</a:t>
            </a:r>
            <a:r>
              <a:rPr lang="en-US" altLang="zh-CN" smtClean="0">
                <a:sym typeface="Wingdings" pitchFamily="2" charset="2"/>
              </a:rPr>
              <a:t>&gt;)…]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mtClean="0">
                <a:sym typeface="Wingdings" pitchFamily="2" charset="2"/>
              </a:rPr>
              <a:t>&lt;</a:t>
            </a:r>
            <a:r>
              <a:rPr lang="zh-CN" altLang="en-US" smtClean="0">
                <a:sym typeface="Wingdings" pitchFamily="2" charset="2"/>
              </a:rPr>
              <a:t>操作</a:t>
            </a:r>
            <a:r>
              <a:rPr lang="en-US" altLang="zh-CN" smtClean="0">
                <a:sym typeface="Wingdings" pitchFamily="2" charset="2"/>
              </a:rPr>
              <a:t>&gt;::=&lt;</a:t>
            </a:r>
            <a:r>
              <a:rPr lang="zh-CN" altLang="en-US" smtClean="0">
                <a:sym typeface="Wingdings" pitchFamily="2" charset="2"/>
              </a:rPr>
              <a:t>操作名</a:t>
            </a:r>
            <a:r>
              <a:rPr lang="en-US" altLang="zh-CN" smtClean="0">
                <a:sym typeface="Wingdings" pitchFamily="2" charset="2"/>
              </a:rPr>
              <a:t>&gt;[(&lt;</a:t>
            </a:r>
            <a:r>
              <a:rPr lang="zh-CN" altLang="en-US" smtClean="0">
                <a:sym typeface="Wingdings" pitchFamily="2" charset="2"/>
              </a:rPr>
              <a:t>变元</a:t>
            </a:r>
            <a:r>
              <a:rPr lang="en-US" altLang="zh-CN" smtClean="0">
                <a:sym typeface="Wingdings" pitchFamily="2" charset="2"/>
              </a:rPr>
              <a:t>&gt;,…)]</a:t>
            </a:r>
          </a:p>
        </p:txBody>
      </p:sp>
    </p:spTree>
    <p:extLst>
      <p:ext uri="{BB962C8B-B14F-4D97-AF65-F5344CB8AC3E}">
        <p14:creationId xmlns:p14="http://schemas.microsoft.com/office/powerpoint/2010/main" val="16882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FFFFFF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Office\Templates\Powerpoint模板集\ARTERIES.POT</Template>
  <TotalTime>5303</TotalTime>
  <Words>691</Words>
  <Application>Microsoft Office PowerPoint</Application>
  <PresentationFormat>全屏显示(4:3)</PresentationFormat>
  <Paragraphs>122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宋体</vt:lpstr>
      <vt:lpstr>仿宋_GB2312</vt:lpstr>
      <vt:lpstr>幼圆</vt:lpstr>
      <vt:lpstr>微软雅黑</vt:lpstr>
      <vt:lpstr>Times New Roman</vt:lpstr>
      <vt:lpstr>Wingdings</vt:lpstr>
      <vt:lpstr>隶书</vt:lpstr>
      <vt:lpstr>华文新魏</vt:lpstr>
      <vt:lpstr>Symbol</vt:lpstr>
      <vt:lpstr>默认设计模板</vt:lpstr>
      <vt:lpstr>Picture</vt:lpstr>
      <vt:lpstr>人工智能</vt:lpstr>
      <vt:lpstr>12 Production  System &amp; Rule-based Deduction</vt:lpstr>
      <vt:lpstr>学习要求</vt:lpstr>
      <vt:lpstr>Production System（产生式系统）</vt:lpstr>
      <vt:lpstr>Production System（产生式系统）</vt:lpstr>
      <vt:lpstr>Production System（产生式系统）</vt:lpstr>
      <vt:lpstr>Production System（产生式系统）</vt:lpstr>
      <vt:lpstr>Production System（产生式系统）</vt:lpstr>
      <vt:lpstr>Production System（产生式系统）</vt:lpstr>
      <vt:lpstr>Production System（产生式系统）</vt:lpstr>
      <vt:lpstr>Production System（产生式系统）</vt:lpstr>
      <vt:lpstr>Production System（产生式系统）</vt:lpstr>
      <vt:lpstr>Production System（产生式系统）</vt:lpstr>
      <vt:lpstr>Rule-based Deduction System</vt:lpstr>
      <vt:lpstr>Rule-based Deduction</vt:lpstr>
      <vt:lpstr>Forward Chaining</vt:lpstr>
      <vt:lpstr>Forward Chaining</vt:lpstr>
      <vt:lpstr>Forward Chaining</vt:lpstr>
      <vt:lpstr>Forward Chaining</vt:lpstr>
      <vt:lpstr>Forward Chaining</vt:lpstr>
      <vt:lpstr>Backward Chaining</vt:lpstr>
      <vt:lpstr>Backward Chaining</vt:lpstr>
      <vt:lpstr>Backward Chaining</vt:lpstr>
      <vt:lpstr>Backward Chaining</vt:lpstr>
      <vt:lpstr>Bidirectional Chaining</vt:lpstr>
      <vt:lpstr>Questions</vt:lpstr>
    </vt:vector>
  </TitlesOfParts>
  <Company>哈尔滨工程大学计算机科学与技术学院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刘海波</dc:creator>
  <cp:lastModifiedBy>OO</cp:lastModifiedBy>
  <cp:revision>1496</cp:revision>
  <dcterms:created xsi:type="dcterms:W3CDTF">2006-06-27T12:52:39Z</dcterms:created>
  <dcterms:modified xsi:type="dcterms:W3CDTF">2020-11-02T09:13:54Z</dcterms:modified>
</cp:coreProperties>
</file>