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94" r:id="rId2"/>
    <p:sldId id="350" r:id="rId3"/>
    <p:sldId id="349" r:id="rId4"/>
    <p:sldId id="256" r:id="rId5"/>
    <p:sldId id="288" r:id="rId6"/>
    <p:sldId id="340" r:id="rId7"/>
    <p:sldId id="392" r:id="rId8"/>
    <p:sldId id="354" r:id="rId9"/>
    <p:sldId id="355" r:id="rId10"/>
    <p:sldId id="356" r:id="rId11"/>
    <p:sldId id="357" r:id="rId12"/>
    <p:sldId id="358" r:id="rId13"/>
    <p:sldId id="360" r:id="rId14"/>
    <p:sldId id="359" r:id="rId15"/>
    <p:sldId id="361" r:id="rId16"/>
    <p:sldId id="362" r:id="rId17"/>
    <p:sldId id="363" r:id="rId18"/>
    <p:sldId id="364" r:id="rId19"/>
    <p:sldId id="366" r:id="rId20"/>
    <p:sldId id="341" r:id="rId21"/>
    <p:sldId id="365" r:id="rId22"/>
    <p:sldId id="367" r:id="rId23"/>
    <p:sldId id="368" r:id="rId24"/>
    <p:sldId id="370" r:id="rId25"/>
    <p:sldId id="371" r:id="rId26"/>
    <p:sldId id="372" r:id="rId27"/>
    <p:sldId id="373" r:id="rId28"/>
    <p:sldId id="374" r:id="rId29"/>
    <p:sldId id="393" r:id="rId30"/>
    <p:sldId id="395" r:id="rId31"/>
    <p:sldId id="396" r:id="rId32"/>
    <p:sldId id="397" r:id="rId33"/>
    <p:sldId id="342" r:id="rId34"/>
    <p:sldId id="375" r:id="rId35"/>
    <p:sldId id="376" r:id="rId36"/>
    <p:sldId id="378" r:id="rId37"/>
    <p:sldId id="379" r:id="rId38"/>
    <p:sldId id="377" r:id="rId39"/>
    <p:sldId id="343" r:id="rId40"/>
    <p:sldId id="380" r:id="rId41"/>
    <p:sldId id="381" r:id="rId42"/>
    <p:sldId id="344" r:id="rId43"/>
    <p:sldId id="382" r:id="rId44"/>
    <p:sldId id="383" r:id="rId45"/>
    <p:sldId id="345" r:id="rId46"/>
    <p:sldId id="384" r:id="rId47"/>
    <p:sldId id="385" r:id="rId48"/>
    <p:sldId id="386" r:id="rId49"/>
    <p:sldId id="387" r:id="rId50"/>
    <p:sldId id="388" r:id="rId51"/>
    <p:sldId id="333" r:id="rId52"/>
  </p:sldIdLst>
  <p:sldSz cx="9144000" cy="6858000" type="screen4x3"/>
  <p:notesSz cx="6858000" cy="9144000"/>
  <p:embeddedFontLst>
    <p:embeddedFont>
      <p:font typeface="Tahoma" panose="020B0604030504040204" pitchFamily="34" charset="0"/>
      <p:regular r:id="rId53"/>
      <p:bold r:id="rId54"/>
    </p:embeddedFont>
    <p:embeddedFont>
      <p:font typeface="幼圆" panose="02010509060101010101" pitchFamily="49" charset="-122"/>
      <p:regular r:id="rId55"/>
    </p:embeddedFont>
    <p:embeddedFont>
      <p:font typeface="微软雅黑" panose="020B0503020204020204" pitchFamily="34" charset="-122"/>
      <p:regular r:id="rId56"/>
      <p:bold r:id="rId57"/>
    </p:embeddedFont>
    <p:embeddedFont>
      <p:font typeface="仿宋_GB2312" panose="02010609030101010101" pitchFamily="49" charset="-122"/>
      <p:regular r:id="rId58"/>
    </p:embeddedFont>
    <p:embeddedFont>
      <p:font typeface="隶书" panose="02010509060101010101" pitchFamily="49" charset="-122"/>
      <p:regular r:id="rId59"/>
    </p:embeddedFont>
    <p:embeddedFont>
      <p:font typeface="华文新魏" panose="02010800040101010101" pitchFamily="2" charset="-122"/>
      <p:regular r:id="rId6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003300"/>
    <a:srgbClr val="008000"/>
    <a:srgbClr val="66FF33"/>
    <a:srgbClr val="000066"/>
    <a:srgbClr val="CC0000"/>
    <a:srgbClr val="CC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6" autoAdjust="0"/>
    <p:restoredTop sz="98901" autoAdjust="0"/>
  </p:normalViewPr>
  <p:slideViewPr>
    <p:cSldViewPr snapToObjects="1">
      <p:cViewPr>
        <p:scale>
          <a:sx n="66" d="100"/>
          <a:sy n="66" d="100"/>
        </p:scale>
        <p:origin x="121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7C5C7-E6D7-481D-A008-9CE5E3274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8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C5BC9A-8724-45DE-BCA0-463F906C0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10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0"/>
            <a:ext cx="2209800" cy="6629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477000" cy="6629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C0C17-4388-4815-92BA-BEA7A15FB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37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365C8-B4D6-43D1-A129-88E8B71EB0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88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0F462-3D47-400C-B8A0-A3640A74B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38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1910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90AC9-FDB0-4DB3-92EC-354C41F233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65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2D915-34B3-41FB-A8C4-7A2255A300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21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04D8F-D9BF-4C75-A919-6B560434D5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8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7EF47-8555-4D0F-864E-42C2762650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830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E5DC0-DA8B-45A5-9F0E-6D393FDBBD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5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578FA-619E-4A95-97BD-BCF890BEA8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73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76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5344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1F5695A-2404-47A1-A8CE-68C3231ACF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8"/>
          <p:cNvSpPr>
            <a:spLocks noChangeArrowheads="1"/>
          </p:cNvSpPr>
          <p:nvPr userDrawn="1"/>
        </p:nvSpPr>
        <p:spPr bwMode="auto">
          <a:xfrm>
            <a:off x="381000" y="762000"/>
            <a:ext cx="8458200" cy="365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仿宋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F"/>
        <a:defRPr kumimoji="1"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幼圆" panose="020105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66FFFF"/>
            </a:gs>
            <a:gs pos="100000">
              <a:srgbClr val="FFFF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968500"/>
            <a:ext cx="8172450" cy="16764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8000" b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人工智能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36097" y="3933825"/>
            <a:ext cx="3168154" cy="990600"/>
          </a:xfrm>
        </p:spPr>
        <p:txBody>
          <a:bodyPr/>
          <a:lstStyle/>
          <a:p>
            <a:pPr algn="r" eaLnBrk="1" hangingPunct="1">
              <a:defRPr/>
            </a:pPr>
            <a:r>
              <a:rPr lang="zh-CN" altLang="en-US" sz="4400" dirty="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刘海波 沈晶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30325" y="3676650"/>
            <a:ext cx="7273925" cy="3968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FF99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2053" name="Picture 5" descr="aimovie-log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35909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6443663" y="260350"/>
            <a:ext cx="2490787" cy="579438"/>
            <a:chOff x="3833" y="346"/>
            <a:chExt cx="1569" cy="365"/>
          </a:xfrm>
        </p:grpSpPr>
        <p:pic>
          <p:nvPicPr>
            <p:cNvPr id="2055" name="Picture 7" descr="学校标志（彩色）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346"/>
              <a:ext cx="398" cy="246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8FC4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Picture 8" descr="maoti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1" y="346"/>
              <a:ext cx="1079" cy="22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8FC4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4010" y="538"/>
              <a:ext cx="139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1200" b="1" i="1">
                  <a:solidFill>
                    <a:srgbClr val="66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Harbin Engineering University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例：教师框架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1331913" y="1844675"/>
            <a:ext cx="6530975" cy="46005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框架名：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教师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姓名：单位（姓、名）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年龄：单位（岁）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性别：范围（男、女）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  缺省：男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职称：范围（教授，副教授，讲师，助教）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  缺省：讲师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部门：单位（系，教研室）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住址：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住址框架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工资：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工资框架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联系方式：电话：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</a:t>
            </a:r>
            <a:r>
              <a:rPr lang="en-US" altLang="zh-CN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E-mail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</a:p>
        </p:txBody>
      </p:sp>
      <p:sp>
        <p:nvSpPr>
          <p:cNvPr id="220166" name="Oval 6"/>
          <p:cNvSpPr>
            <a:spLocks noChangeArrowheads="1"/>
          </p:cNvSpPr>
          <p:nvPr/>
        </p:nvSpPr>
        <p:spPr bwMode="auto">
          <a:xfrm>
            <a:off x="2810603" y="4508500"/>
            <a:ext cx="1727200" cy="7921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例：教师框架</a:t>
            </a:r>
            <a:r>
              <a:rPr lang="zh-CN" altLang="en-US" sz="2800" smtClean="0"/>
              <a:t>（填入具体信息即得到</a:t>
            </a:r>
            <a:r>
              <a:rPr lang="zh-CN" altLang="en-US" sz="2800" smtClean="0">
                <a:solidFill>
                  <a:srgbClr val="FF0000"/>
                </a:solidFill>
              </a:rPr>
              <a:t>实例框架</a:t>
            </a:r>
            <a:r>
              <a:rPr lang="zh-CN" altLang="en-US" sz="2800" smtClean="0"/>
              <a:t>）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1331913" y="1844675"/>
            <a:ext cx="6530975" cy="46005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框架名：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教师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姓名：刘海波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年龄</a:t>
            </a:r>
            <a:r>
              <a:rPr lang="zh-CN" altLang="en-US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45</a:t>
            </a:r>
            <a:endParaRPr lang="en-US" altLang="zh-CN" sz="2000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性别：男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职称</a:t>
            </a:r>
            <a:r>
              <a:rPr lang="zh-CN" altLang="en-US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：教授</a:t>
            </a:r>
            <a:endParaRPr lang="zh-CN" altLang="en-US" sz="2000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部门：计算机</a:t>
            </a:r>
            <a:r>
              <a:rPr lang="zh-CN" altLang="en-US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学院</a:t>
            </a:r>
            <a:endParaRPr lang="zh-CN" altLang="en-US" sz="2000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住址：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住址框架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工资：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工资框架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联系方式：电话：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82519603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</a:t>
            </a:r>
            <a:r>
              <a:rPr lang="en-US" altLang="zh-CN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E-mail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liuhaibo@hrbeu.edu.cn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框架网络</a:t>
            </a:r>
          </a:p>
        </p:txBody>
      </p:sp>
      <p:grpSp>
        <p:nvGrpSpPr>
          <p:cNvPr id="23556" name="Group 18"/>
          <p:cNvGrpSpPr>
            <a:grpSpLocks/>
          </p:cNvGrpSpPr>
          <p:nvPr/>
        </p:nvGrpSpPr>
        <p:grpSpPr bwMode="auto">
          <a:xfrm>
            <a:off x="395288" y="1700213"/>
            <a:ext cx="8353425" cy="2927350"/>
            <a:chOff x="249" y="1071"/>
            <a:chExt cx="5262" cy="1844"/>
          </a:xfrm>
        </p:grpSpPr>
        <p:sp>
          <p:nvSpPr>
            <p:cNvPr id="222213" name="Text Box 5"/>
            <p:cNvSpPr txBox="1">
              <a:spLocks noChangeArrowheads="1"/>
            </p:cNvSpPr>
            <p:nvPr/>
          </p:nvSpPr>
          <p:spPr bwMode="auto">
            <a:xfrm>
              <a:off x="1973" y="1071"/>
              <a:ext cx="1406" cy="294"/>
            </a:xfrm>
            <a:prstGeom prst="rect">
              <a:avLst/>
            </a:prstGeom>
            <a:noFill/>
            <a:ln w="9525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0099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师生员工框架</a:t>
              </a:r>
            </a:p>
          </p:txBody>
        </p:sp>
        <p:sp>
          <p:nvSpPr>
            <p:cNvPr id="222214" name="Text Box 6"/>
            <p:cNvSpPr txBox="1">
              <a:spLocks noChangeArrowheads="1"/>
            </p:cNvSpPr>
            <p:nvPr/>
          </p:nvSpPr>
          <p:spPr bwMode="auto">
            <a:xfrm>
              <a:off x="748" y="1842"/>
              <a:ext cx="1406" cy="294"/>
            </a:xfrm>
            <a:prstGeom prst="rect">
              <a:avLst/>
            </a:prstGeom>
            <a:noFill/>
            <a:ln w="9525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0099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教职工框架</a:t>
              </a:r>
            </a:p>
          </p:txBody>
        </p:sp>
        <p:sp>
          <p:nvSpPr>
            <p:cNvPr id="222215" name="Text Box 7"/>
            <p:cNvSpPr txBox="1">
              <a:spLocks noChangeArrowheads="1"/>
            </p:cNvSpPr>
            <p:nvPr/>
          </p:nvSpPr>
          <p:spPr bwMode="auto">
            <a:xfrm>
              <a:off x="3107" y="1842"/>
              <a:ext cx="1406" cy="294"/>
            </a:xfrm>
            <a:prstGeom prst="rect">
              <a:avLst/>
            </a:prstGeom>
            <a:noFill/>
            <a:ln w="9525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0099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学生框架</a:t>
              </a:r>
            </a:p>
          </p:txBody>
        </p:sp>
        <p:sp>
          <p:nvSpPr>
            <p:cNvPr id="222216" name="Text Box 8"/>
            <p:cNvSpPr txBox="1">
              <a:spLocks noChangeArrowheads="1"/>
            </p:cNvSpPr>
            <p:nvPr/>
          </p:nvSpPr>
          <p:spPr bwMode="auto">
            <a:xfrm>
              <a:off x="249" y="2659"/>
              <a:ext cx="998" cy="256"/>
            </a:xfrm>
            <a:prstGeom prst="rect">
              <a:avLst/>
            </a:prstGeom>
            <a:noFill/>
            <a:ln w="9525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0099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教师框架</a:t>
              </a:r>
            </a:p>
          </p:txBody>
        </p:sp>
        <p:sp>
          <p:nvSpPr>
            <p:cNvPr id="222217" name="Text Box 9"/>
            <p:cNvSpPr txBox="1">
              <a:spLocks noChangeArrowheads="1"/>
            </p:cNvSpPr>
            <p:nvPr/>
          </p:nvSpPr>
          <p:spPr bwMode="auto">
            <a:xfrm>
              <a:off x="1429" y="2659"/>
              <a:ext cx="861" cy="256"/>
            </a:xfrm>
            <a:prstGeom prst="rect">
              <a:avLst/>
            </a:prstGeom>
            <a:noFill/>
            <a:ln w="9525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0099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工人框架</a:t>
              </a:r>
            </a:p>
          </p:txBody>
        </p:sp>
        <p:sp>
          <p:nvSpPr>
            <p:cNvPr id="222218" name="Text Box 10"/>
            <p:cNvSpPr txBox="1">
              <a:spLocks noChangeArrowheads="1"/>
            </p:cNvSpPr>
            <p:nvPr/>
          </p:nvSpPr>
          <p:spPr bwMode="auto">
            <a:xfrm>
              <a:off x="2472" y="2659"/>
              <a:ext cx="1315" cy="256"/>
            </a:xfrm>
            <a:prstGeom prst="rect">
              <a:avLst/>
            </a:prstGeom>
            <a:noFill/>
            <a:ln w="9525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0099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理学院学生框架</a:t>
              </a:r>
            </a:p>
          </p:txBody>
        </p:sp>
        <p:sp>
          <p:nvSpPr>
            <p:cNvPr id="222219" name="Text Box 11"/>
            <p:cNvSpPr txBox="1">
              <a:spLocks noChangeArrowheads="1"/>
            </p:cNvSpPr>
            <p:nvPr/>
          </p:nvSpPr>
          <p:spPr bwMode="auto">
            <a:xfrm>
              <a:off x="3923" y="2659"/>
              <a:ext cx="1588" cy="256"/>
            </a:xfrm>
            <a:prstGeom prst="rect">
              <a:avLst/>
            </a:prstGeom>
            <a:noFill/>
            <a:ln w="9525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rgbClr val="0099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计算机学院学生框架</a:t>
              </a:r>
            </a:p>
          </p:txBody>
        </p:sp>
        <p:sp>
          <p:nvSpPr>
            <p:cNvPr id="23564" name="Line 12"/>
            <p:cNvSpPr>
              <a:spLocks noChangeShapeType="1"/>
            </p:cNvSpPr>
            <p:nvPr/>
          </p:nvSpPr>
          <p:spPr bwMode="auto">
            <a:xfrm flipV="1">
              <a:off x="839" y="2160"/>
              <a:ext cx="408" cy="454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H="1" flipV="1">
              <a:off x="1519" y="2160"/>
              <a:ext cx="318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 flipH="1" flipV="1">
              <a:off x="4059" y="2115"/>
              <a:ext cx="318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V="1">
              <a:off x="3152" y="2160"/>
              <a:ext cx="318" cy="454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V="1">
              <a:off x="1973" y="1389"/>
              <a:ext cx="408" cy="454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 flipV="1">
              <a:off x="3016" y="1344"/>
              <a:ext cx="318" cy="499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框架网络</a:t>
            </a:r>
          </a:p>
        </p:txBody>
      </p:sp>
      <p:sp>
        <p:nvSpPr>
          <p:cNvPr id="224273" name="Rectangle 17"/>
          <p:cNvSpPr>
            <a:spLocks noChangeArrowheads="1"/>
          </p:cNvSpPr>
          <p:nvPr/>
        </p:nvSpPr>
        <p:spPr bwMode="auto">
          <a:xfrm>
            <a:off x="1331913" y="1844675"/>
            <a:ext cx="6530975" cy="46005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框架名：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教师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继承：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&lt;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教职工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&gt;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姓名：单位（姓、名）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年龄：单位（岁）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性别：范围（男、女）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  缺省：男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职称：范围（教授，副教授，讲师，助教）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  缺省：讲师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部门：单位（系，教研室）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住址：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住址框架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工资：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工资框架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联系方式：电话：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</a:t>
            </a:r>
            <a:r>
              <a:rPr lang="en-US" altLang="zh-CN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E-mail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</a:p>
        </p:txBody>
      </p:sp>
      <p:sp>
        <p:nvSpPr>
          <p:cNvPr id="224274" name="Oval 18"/>
          <p:cNvSpPr>
            <a:spLocks noChangeArrowheads="1"/>
          </p:cNvSpPr>
          <p:nvPr/>
        </p:nvSpPr>
        <p:spPr bwMode="auto">
          <a:xfrm>
            <a:off x="2843808" y="2132856"/>
            <a:ext cx="1366837" cy="4333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7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框架求解</a:t>
            </a:r>
          </a:p>
          <a:p>
            <a:pPr lvl="1" eaLnBrk="1" hangingPunct="1">
              <a:defRPr/>
            </a:pPr>
            <a:endParaRPr lang="zh-CN" altLang="en-US" sz="2400" smtClean="0"/>
          </a:p>
          <a:p>
            <a:pPr lvl="1" eaLnBrk="1" hangingPunct="1">
              <a:defRPr/>
            </a:pPr>
            <a:r>
              <a:rPr lang="zh-CN" altLang="en-US" sz="2400" smtClean="0"/>
              <a:t>匹配推理</a:t>
            </a:r>
          </a:p>
          <a:p>
            <a:pPr lvl="1" eaLnBrk="1" hangingPunct="1">
              <a:defRPr/>
            </a:pPr>
            <a:endParaRPr lang="zh-CN" altLang="en-US" sz="2400" smtClean="0"/>
          </a:p>
          <a:p>
            <a:pPr lvl="1" eaLnBrk="1" hangingPunct="1">
              <a:defRPr/>
            </a:pPr>
            <a:r>
              <a:rPr lang="zh-CN" altLang="en-US" sz="2400" smtClean="0"/>
              <a:t>继承推理</a:t>
            </a:r>
          </a:p>
        </p:txBody>
      </p:sp>
      <p:sp>
        <p:nvSpPr>
          <p:cNvPr id="223236" name="AutoShape 4"/>
          <p:cNvSpPr>
            <a:spLocks noChangeArrowheads="1"/>
          </p:cNvSpPr>
          <p:nvPr/>
        </p:nvSpPr>
        <p:spPr bwMode="auto">
          <a:xfrm>
            <a:off x="3708400" y="3644900"/>
            <a:ext cx="3671888" cy="2232025"/>
          </a:xfrm>
          <a:prstGeom prst="flowChartMagneticDisk">
            <a:avLst/>
          </a:prstGeom>
          <a:solidFill>
            <a:srgbClr val="0099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知识库</a:t>
            </a:r>
          </a:p>
          <a:p>
            <a:pPr algn="ctr" eaLnBrk="1" hangingPunct="1">
              <a:defRPr/>
            </a:pP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defRPr/>
            </a:pP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defRPr/>
            </a:pP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defRPr/>
            </a:pPr>
            <a:endParaRPr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defRPr/>
            </a:pPr>
            <a:endParaRPr lang="en-US" altLang="zh-CN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05" name="AutoShape 6"/>
          <p:cNvSpPr>
            <a:spLocks noChangeArrowheads="1"/>
          </p:cNvSpPr>
          <p:nvPr/>
        </p:nvSpPr>
        <p:spPr bwMode="auto">
          <a:xfrm>
            <a:off x="5508625" y="2781300"/>
            <a:ext cx="215900" cy="720725"/>
          </a:xfrm>
          <a:prstGeom prst="downArrow">
            <a:avLst>
              <a:gd name="adj1" fmla="val 50000"/>
              <a:gd name="adj2" fmla="val 8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6" name="AutoShape 7"/>
          <p:cNvSpPr>
            <a:spLocks noChangeArrowheads="1"/>
          </p:cNvSpPr>
          <p:nvPr/>
        </p:nvSpPr>
        <p:spPr bwMode="auto">
          <a:xfrm>
            <a:off x="4356100" y="4581525"/>
            <a:ext cx="2449513" cy="1152525"/>
          </a:xfrm>
          <a:prstGeom prst="flowChartMulti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3240" name="AutoShape 8"/>
          <p:cNvSpPr>
            <a:spLocks noChangeArrowheads="1"/>
          </p:cNvSpPr>
          <p:nvPr/>
        </p:nvSpPr>
        <p:spPr bwMode="auto">
          <a:xfrm>
            <a:off x="4787900" y="1557338"/>
            <a:ext cx="1871663" cy="1008062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问题框架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框架求解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例：学校拟从计算机学院选派一</a:t>
            </a:r>
            <a:r>
              <a:rPr lang="zh-CN" altLang="en-US" sz="2400" dirty="0" smtClean="0"/>
              <a:t>名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岁以上、</a:t>
            </a:r>
            <a:r>
              <a:rPr lang="zh-CN" altLang="en-US" sz="2400" dirty="0"/>
              <a:t>正高职</a:t>
            </a:r>
            <a:r>
              <a:rPr lang="zh-CN" altLang="en-US" sz="2400" dirty="0" smtClean="0"/>
              <a:t>男</a:t>
            </a:r>
            <a:r>
              <a:rPr lang="zh-CN" altLang="en-US" sz="2400" dirty="0" smtClean="0"/>
              <a:t>教师出国参加人工智能课程双语教学培训，该选谁？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1331913" y="2636838"/>
            <a:ext cx="6530975" cy="3808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框架名：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教师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姓名：刘海波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年龄</a:t>
            </a:r>
            <a:r>
              <a:rPr lang="zh-CN" altLang="en-US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endParaRPr lang="en-US" altLang="zh-CN" sz="2000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性别：男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职称</a:t>
            </a:r>
            <a:r>
              <a:rPr lang="zh-CN" altLang="en-US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：教授</a:t>
            </a:r>
            <a:endParaRPr lang="zh-CN" altLang="en-US" sz="2000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部门：计算机</a:t>
            </a:r>
            <a:r>
              <a:rPr lang="zh-CN" altLang="en-US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学院</a:t>
            </a:r>
            <a:endParaRPr lang="zh-CN" altLang="en-US" sz="2000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住址：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住址框架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工资：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工资框架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联系方式：电话：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82519603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</a:t>
            </a:r>
            <a:r>
              <a:rPr lang="en-US" altLang="zh-CN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E-mail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liuhaibo@hrbeu.edu.cn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>
            <a:off x="2195736" y="4005263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90" name="Line 10"/>
          <p:cNvSpPr>
            <a:spLocks noChangeShapeType="1"/>
          </p:cNvSpPr>
          <p:nvPr/>
        </p:nvSpPr>
        <p:spPr bwMode="auto">
          <a:xfrm>
            <a:off x="2195736" y="3644900"/>
            <a:ext cx="9366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91" name="Line 11"/>
          <p:cNvSpPr>
            <a:spLocks noChangeShapeType="1"/>
          </p:cNvSpPr>
          <p:nvPr/>
        </p:nvSpPr>
        <p:spPr bwMode="auto">
          <a:xfrm>
            <a:off x="2195736" y="4365625"/>
            <a:ext cx="1368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92" name="Line 12"/>
          <p:cNvSpPr>
            <a:spLocks noChangeShapeType="1"/>
          </p:cNvSpPr>
          <p:nvPr/>
        </p:nvSpPr>
        <p:spPr bwMode="auto">
          <a:xfrm>
            <a:off x="2195736" y="4652963"/>
            <a:ext cx="20161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3607618" y="2708275"/>
            <a:ext cx="1468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 b="0" dirty="0">
                <a:solidFill>
                  <a:srgbClr val="FF0000"/>
                </a:solidFill>
                <a:ea typeface="宋体" panose="02010600030101010101" pitchFamily="2" charset="-122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8" grpId="0" animBg="1"/>
      <p:bldP spid="225289" grpId="0" animBg="1"/>
      <p:bldP spid="225290" grpId="0" animBg="1"/>
      <p:bldP spid="225291" grpId="0" animBg="1"/>
      <p:bldP spid="225292" grpId="0" animBg="1"/>
      <p:bldP spid="2252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框架求解</a:t>
            </a:r>
          </a:p>
          <a:p>
            <a:pPr lvl="1" eaLnBrk="1" hangingPunct="1">
              <a:defRPr/>
            </a:pPr>
            <a:r>
              <a:rPr lang="zh-CN" altLang="en-US" sz="2400" dirty="0" smtClean="0"/>
              <a:t>例：所有月工资</a:t>
            </a:r>
            <a:r>
              <a:rPr lang="zh-CN" altLang="en-US" sz="2400" dirty="0" smtClean="0"/>
              <a:t>高于</a:t>
            </a:r>
            <a:r>
              <a:rPr lang="en-US" altLang="zh-CN" sz="2400" dirty="0" smtClean="0"/>
              <a:t>3500</a:t>
            </a:r>
            <a:r>
              <a:rPr lang="zh-CN" altLang="en-US" sz="2400" dirty="0" smtClean="0"/>
              <a:t>元</a:t>
            </a:r>
            <a:r>
              <a:rPr lang="zh-CN" altLang="en-US" sz="2400" dirty="0" smtClean="0"/>
              <a:t>的教授</a:t>
            </a:r>
            <a:r>
              <a:rPr lang="zh-CN" altLang="en-US" sz="2400" dirty="0" smtClean="0"/>
              <a:t>都要扣个人所得税，都谁该扣税？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1331913" y="2636838"/>
            <a:ext cx="6530975" cy="3808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框架名：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教师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姓名：刘海波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年龄</a:t>
            </a:r>
            <a:r>
              <a:rPr lang="zh-CN" altLang="en-US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en-US" altLang="zh-CN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endParaRPr lang="en-US" altLang="zh-CN" sz="2000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性别：男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职称</a:t>
            </a:r>
            <a:r>
              <a:rPr lang="zh-CN" altLang="en-US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：教授</a:t>
            </a:r>
            <a:endParaRPr lang="zh-CN" altLang="en-US" sz="2000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部门：计算机</a:t>
            </a:r>
            <a:r>
              <a:rPr lang="zh-CN" altLang="en-US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学院</a:t>
            </a:r>
            <a:endParaRPr lang="zh-CN" altLang="en-US" sz="2000" dirty="0">
              <a:solidFill>
                <a:schemeClr val="accent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住址：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住址框架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工资：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〈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工资框架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〉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</a:t>
            </a:r>
            <a:r>
              <a:rPr lang="zh-CN" altLang="en-US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联系方式：电话：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82519603</a:t>
            </a:r>
          </a:p>
          <a:p>
            <a:pPr marL="342900" indent="-342900"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</a:t>
            </a:r>
            <a:r>
              <a:rPr lang="en-US" altLang="zh-CN" sz="2000" dirty="0" smtClean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E-mail</a:t>
            </a:r>
            <a:r>
              <a:rPr lang="en-US" altLang="zh-CN" sz="2000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 liuhaibo@hrbeu.edu.cn</a:t>
            </a: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>
            <a:off x="2194818" y="4365625"/>
            <a:ext cx="1368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2" name="Line 8"/>
          <p:cNvSpPr>
            <a:spLocks noChangeShapeType="1"/>
          </p:cNvSpPr>
          <p:nvPr/>
        </p:nvSpPr>
        <p:spPr bwMode="auto">
          <a:xfrm>
            <a:off x="2194818" y="5373688"/>
            <a:ext cx="20891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6316" name="Group 12"/>
          <p:cNvGrpSpPr>
            <a:grpSpLocks/>
          </p:cNvGrpSpPr>
          <p:nvPr/>
        </p:nvGrpSpPr>
        <p:grpSpPr bwMode="auto">
          <a:xfrm>
            <a:off x="4355281" y="2852738"/>
            <a:ext cx="4321175" cy="2376487"/>
            <a:chOff x="2562" y="1797"/>
            <a:chExt cx="2722" cy="1497"/>
          </a:xfrm>
        </p:grpSpPr>
        <p:sp>
          <p:nvSpPr>
            <p:cNvPr id="226314" name="Rectangle 10"/>
            <p:cNvSpPr>
              <a:spLocks noChangeArrowheads="1"/>
            </p:cNvSpPr>
            <p:nvPr/>
          </p:nvSpPr>
          <p:spPr bwMode="auto">
            <a:xfrm>
              <a:off x="3515" y="1797"/>
              <a:ext cx="1769" cy="1361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FF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 eaLnBrk="1" hangingPunct="1">
                <a:lnSpc>
                  <a:spcPct val="110000"/>
                </a:lnSpc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  </a:t>
              </a:r>
              <a:r>
                <a:rPr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框架名：</a:t>
              </a:r>
              <a:r>
                <a:rPr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〈</a:t>
              </a:r>
              <a:r>
                <a:rPr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工资</a:t>
              </a:r>
              <a:r>
                <a:rPr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〉</a:t>
              </a:r>
            </a:p>
            <a:p>
              <a:pPr marL="342900" indent="-342900" eaLnBrk="1" hangingPunct="1">
                <a:lnSpc>
                  <a:spcPct val="110000"/>
                </a:lnSpc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      </a:t>
              </a:r>
              <a:r>
                <a:rPr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基本工资</a:t>
              </a:r>
              <a:r>
                <a:rPr lang="zh-CN" altLang="en-US" sz="2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：</a:t>
              </a:r>
              <a:r>
                <a:rPr lang="en-US" altLang="zh-CN" sz="2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5000</a:t>
              </a:r>
              <a:endPara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342900" indent="-342900" eaLnBrk="1" hangingPunct="1">
                <a:lnSpc>
                  <a:spcPct val="110000"/>
                </a:lnSpc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      </a:t>
              </a:r>
              <a:r>
                <a:rPr lang="zh-CN" altLang="en-US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岗位津贴</a:t>
              </a:r>
              <a:r>
                <a:rPr lang="zh-CN" altLang="en-US" sz="2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：</a:t>
              </a:r>
              <a:r>
                <a:rPr lang="en-US" altLang="zh-CN" sz="20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2000</a:t>
              </a:r>
              <a:endPara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marL="342900" indent="-342900" eaLnBrk="1" hangingPunct="1">
                <a:lnSpc>
                  <a:spcPct val="110000"/>
                </a:lnSpc>
                <a:buFont typeface="Wingdings" pitchFamily="2" charset="2"/>
                <a:buNone/>
                <a:defRPr/>
              </a:pPr>
              <a:r>
                <a:rPr lang="en-US" altLang="zh-CN" sz="20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幼圆" panose="02010509060101010101" pitchFamily="49" charset="-122"/>
                  <a:ea typeface="幼圆" panose="02010509060101010101" pitchFamily="49" charset="-122"/>
                </a:rPr>
                <a:t>      ……</a:t>
              </a:r>
            </a:p>
          </p:txBody>
        </p:sp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 flipV="1">
              <a:off x="2562" y="2069"/>
              <a:ext cx="908" cy="1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226317" name="Rectangle 13"/>
          <p:cNvSpPr>
            <a:spLocks noChangeArrowheads="1"/>
          </p:cNvSpPr>
          <p:nvPr/>
        </p:nvSpPr>
        <p:spPr bwMode="auto">
          <a:xfrm>
            <a:off x="3607618" y="2708275"/>
            <a:ext cx="1468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6000" b="0" dirty="0">
                <a:solidFill>
                  <a:srgbClr val="FF0000"/>
                </a:solidFill>
                <a:ea typeface="宋体" panose="02010600030101010101" pitchFamily="2" charset="-122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  <p:bldP spid="226311" grpId="0" animBg="1"/>
      <p:bldP spid="226312" grpId="0" animBg="1"/>
      <p:bldP spid="2263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框架表示法的特点</a:t>
            </a:r>
          </a:p>
          <a:p>
            <a:pPr lvl="1" eaLnBrk="1" hangingPunct="1">
              <a:defRPr/>
            </a:pPr>
            <a:r>
              <a:rPr lang="zh-CN" altLang="en-US" smtClean="0"/>
              <a:t>结构性 </a:t>
            </a:r>
          </a:p>
          <a:p>
            <a:pPr lvl="2" eaLnBrk="1" hangingPunct="1">
              <a:defRPr/>
            </a:pPr>
            <a:r>
              <a:rPr lang="zh-CN" altLang="en-US" smtClean="0"/>
              <a:t>便于表达结构性知识，能够将知识的内部结构关系及知识间的联系表示出来。 </a:t>
            </a:r>
          </a:p>
          <a:p>
            <a:pPr lvl="1" eaLnBrk="1" hangingPunct="1">
              <a:defRPr/>
            </a:pPr>
            <a:r>
              <a:rPr lang="zh-CN" altLang="en-US" smtClean="0"/>
              <a:t>继承性 </a:t>
            </a:r>
          </a:p>
          <a:p>
            <a:pPr lvl="2" eaLnBrk="1" hangingPunct="1">
              <a:defRPr/>
            </a:pPr>
            <a:r>
              <a:rPr lang="zh-CN" altLang="en-US" smtClean="0"/>
              <a:t>框架网络中，下层框架可以继承上层框架的槽值，也可以进行补充和修改。  </a:t>
            </a:r>
          </a:p>
          <a:p>
            <a:pPr lvl="1" eaLnBrk="1" hangingPunct="1">
              <a:defRPr/>
            </a:pPr>
            <a:r>
              <a:rPr lang="zh-CN" altLang="en-US" smtClean="0"/>
              <a:t>自然性 </a:t>
            </a:r>
          </a:p>
          <a:p>
            <a:pPr lvl="2" eaLnBrk="1" hangingPunct="1">
              <a:defRPr/>
            </a:pPr>
            <a:r>
              <a:rPr lang="zh-CN" altLang="en-US" smtClean="0"/>
              <a:t>框架表示法与人在观察事物时的思维活动是一致的。</a:t>
            </a:r>
            <a:endParaRPr lang="zh-CN" altLang="en-US" sz="2000" smtClean="0"/>
          </a:p>
          <a:p>
            <a:pPr lvl="1" eaLnBrk="1" hangingPunct="1">
              <a:defRPr/>
            </a:pP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Framework</a:t>
            </a:r>
            <a:r>
              <a:rPr lang="zh-CN" altLang="en-US" dirty="0" smtClean="0"/>
              <a:t>（框架表示法）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zh-CN" sz="2800" smtClean="0"/>
          </a:p>
          <a:p>
            <a:pPr eaLnBrk="1" hangingPunct="1">
              <a:defRPr/>
            </a:pPr>
            <a:r>
              <a:rPr lang="zh-CN" altLang="en-US" sz="2800" smtClean="0"/>
              <a:t>框架表示法适用于表示结构性知识</a:t>
            </a:r>
          </a:p>
          <a:p>
            <a:pPr eaLnBrk="1" hangingPunct="1">
              <a:defRPr/>
            </a:pPr>
            <a:endParaRPr lang="zh-CN" altLang="en-US" sz="2800" smtClean="0"/>
          </a:p>
          <a:p>
            <a:pPr eaLnBrk="1" hangingPunct="1">
              <a:defRPr/>
            </a:pPr>
            <a:r>
              <a:rPr lang="zh-CN" altLang="en-US" sz="2800" smtClean="0"/>
              <a:t>不适用于表示过程性知识</a:t>
            </a:r>
          </a:p>
          <a:p>
            <a:pPr eaLnBrk="1" hangingPunct="1">
              <a:defRPr/>
            </a:pPr>
            <a:endParaRPr kumimoji="0" lang="zh-CN" altLang="en-US" sz="2800" smtClean="0"/>
          </a:p>
          <a:p>
            <a:pPr eaLnBrk="1" hangingPunct="1">
              <a:defRPr/>
            </a:pPr>
            <a:r>
              <a:rPr kumimoji="0" lang="zh-CN" altLang="en-US" sz="2800" smtClean="0"/>
              <a:t>常用：框架</a:t>
            </a:r>
            <a:r>
              <a:rPr kumimoji="0" lang="en-US" altLang="zh-CN" sz="2800" smtClean="0"/>
              <a:t>+</a:t>
            </a:r>
            <a:r>
              <a:rPr kumimoji="0" lang="zh-CN" altLang="en-US" sz="2800" smtClean="0"/>
              <a:t>产生式</a:t>
            </a:r>
          </a:p>
        </p:txBody>
      </p:sp>
      <p:pic>
        <p:nvPicPr>
          <p:cNvPr id="29700" name="Picture 6" descr="http://www.bluelayermedia.com/wp-content/uploads/2011/05/framewor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4443413"/>
            <a:ext cx="3624262" cy="241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z="2800" smtClean="0"/>
              <a:t>对框架表示法的研究及应用</a:t>
            </a:r>
          </a:p>
          <a:p>
            <a:pPr lvl="1" eaLnBrk="1" hangingPunct="1">
              <a:defRPr/>
            </a:pPr>
            <a:r>
              <a:rPr kumimoji="0" lang="en-US" altLang="zh-CN" sz="2400" smtClean="0"/>
              <a:t>Bobow</a:t>
            </a:r>
            <a:r>
              <a:rPr kumimoji="0" lang="zh-CN" altLang="en-US" sz="2400" smtClean="0"/>
              <a:t>研制了基于框架的知识表示语言</a:t>
            </a:r>
            <a:r>
              <a:rPr kumimoji="0" lang="en-US" altLang="zh-CN" sz="2400" smtClean="0"/>
              <a:t>KRL</a:t>
            </a:r>
            <a:r>
              <a:rPr kumimoji="0" lang="zh-CN" altLang="en-US" sz="2000" smtClean="0"/>
              <a:t>（</a:t>
            </a:r>
            <a:r>
              <a:rPr kumimoji="0" lang="en-US" altLang="zh-CN" sz="2000" smtClean="0"/>
              <a:t>Knowledge Representation Language</a:t>
            </a:r>
            <a:r>
              <a:rPr kumimoji="0" lang="zh-CN" altLang="en-US" sz="2000" smtClean="0"/>
              <a:t>）</a:t>
            </a:r>
          </a:p>
          <a:p>
            <a:pPr lvl="1" eaLnBrk="1" hangingPunct="1">
              <a:defRPr/>
            </a:pPr>
            <a:r>
              <a:rPr kumimoji="0" lang="en-US" altLang="zh-CN" sz="2400" smtClean="0"/>
              <a:t>CMU</a:t>
            </a:r>
            <a:r>
              <a:rPr kumimoji="0" lang="zh-CN" altLang="en-US" sz="2400" smtClean="0"/>
              <a:t>研制了框架表示语言</a:t>
            </a:r>
            <a:r>
              <a:rPr kumimoji="0" lang="en-US" altLang="zh-CN" sz="2400" smtClean="0"/>
              <a:t>SRL</a:t>
            </a:r>
            <a:r>
              <a:rPr kumimoji="0" lang="zh-CN" altLang="en-US" sz="2000" smtClean="0"/>
              <a:t>（</a:t>
            </a:r>
            <a:r>
              <a:rPr kumimoji="0" lang="en-US" altLang="zh-CN" sz="2000" smtClean="0"/>
              <a:t>Schema Representation Language</a:t>
            </a:r>
            <a:r>
              <a:rPr kumimoji="0" lang="zh-CN" altLang="en-US" sz="2000" smtClean="0"/>
              <a:t>）</a:t>
            </a:r>
          </a:p>
          <a:p>
            <a:pPr lvl="1" eaLnBrk="1" hangingPunct="1">
              <a:defRPr/>
            </a:pPr>
            <a:r>
              <a:rPr kumimoji="0" lang="en-US" altLang="zh-CN" sz="2400" smtClean="0"/>
              <a:t>MIT-AI</a:t>
            </a:r>
            <a:r>
              <a:rPr kumimoji="0" lang="zh-CN" altLang="en-US" sz="2400" smtClean="0"/>
              <a:t>实验室研制了框架表示语言</a:t>
            </a:r>
            <a:r>
              <a:rPr kumimoji="0" lang="en-US" altLang="zh-CN" sz="2400" smtClean="0"/>
              <a:t>FRL</a:t>
            </a:r>
            <a:r>
              <a:rPr kumimoji="0" lang="zh-CN" altLang="en-US" sz="2000" smtClean="0"/>
              <a:t>（</a:t>
            </a:r>
            <a:r>
              <a:rPr kumimoji="0" lang="en-US" altLang="zh-CN" sz="2000" smtClean="0"/>
              <a:t>Frame Representation Language</a:t>
            </a:r>
            <a:r>
              <a:rPr kumimoji="0" lang="zh-CN" altLang="en-US" sz="2000" smtClean="0"/>
              <a:t>）</a:t>
            </a:r>
          </a:p>
          <a:p>
            <a:pPr lvl="1" eaLnBrk="1" hangingPunct="1">
              <a:defRPr/>
            </a:pPr>
            <a:r>
              <a:rPr kumimoji="0" lang="en-US" altLang="zh-CN" sz="2400" smtClean="0"/>
              <a:t>B.D.Clayton</a:t>
            </a:r>
            <a:r>
              <a:rPr kumimoji="0" lang="zh-CN" altLang="en-US" sz="2400" smtClean="0"/>
              <a:t>等人研制了基于框架、基于产生式规则、面向过程的通用型专家系统工具</a:t>
            </a:r>
            <a:r>
              <a:rPr kumimoji="0" lang="en-US" altLang="zh-CN" sz="2400" smtClean="0"/>
              <a:t>ART</a:t>
            </a:r>
            <a:r>
              <a:rPr kumimoji="0" lang="zh-CN" altLang="en-US" sz="2000" smtClean="0"/>
              <a:t>（</a:t>
            </a:r>
            <a:r>
              <a:rPr kumimoji="0" lang="en-US" altLang="zh-CN" sz="2000" smtClean="0"/>
              <a:t>Automated Reasoning Tool</a:t>
            </a:r>
            <a:r>
              <a:rPr kumimoji="0" lang="zh-CN" altLang="en-US" sz="2000" smtClean="0"/>
              <a:t>）</a:t>
            </a:r>
          </a:p>
          <a:p>
            <a:pPr lvl="1" eaLnBrk="1" hangingPunct="1">
              <a:defRPr/>
            </a:pPr>
            <a:r>
              <a:rPr kumimoji="0" lang="zh-CN" altLang="en-US" sz="2400" smtClean="0"/>
              <a:t>美国</a:t>
            </a:r>
            <a:r>
              <a:rPr kumimoji="0" lang="en-US" altLang="zh-CN" sz="2400" smtClean="0"/>
              <a:t>Intellicorp</a:t>
            </a:r>
            <a:r>
              <a:rPr kumimoji="0" lang="zh-CN" altLang="en-US" sz="2400" smtClean="0"/>
              <a:t>公司研制了基于框架、基于产生式规则、面向过程、面向对象的通用专家系统工具</a:t>
            </a:r>
            <a:r>
              <a:rPr kumimoji="0" lang="en-US" altLang="zh-CN" sz="2400" smtClean="0"/>
              <a:t>KEE</a:t>
            </a:r>
            <a:r>
              <a:rPr kumimoji="0" lang="zh-CN" altLang="en-US" sz="2000" smtClean="0"/>
              <a:t>（</a:t>
            </a:r>
            <a:r>
              <a:rPr kumimoji="0" lang="en-US" altLang="zh-CN" sz="2000" smtClean="0"/>
              <a:t>Knowledge Engineering Environment</a:t>
            </a:r>
            <a:r>
              <a:rPr kumimoji="0" lang="zh-CN" altLang="en-US" sz="2000" smtClean="0"/>
              <a:t>）</a:t>
            </a:r>
          </a:p>
          <a:p>
            <a:pPr lvl="1" eaLnBrk="1" hangingPunct="1">
              <a:defRPr/>
            </a:pPr>
            <a:r>
              <a:rPr kumimoji="0" lang="en-US" altLang="zh-CN" sz="2400" smtClean="0"/>
              <a:t>Stefik</a:t>
            </a:r>
            <a:r>
              <a:rPr kumimoji="0" lang="zh-CN" altLang="en-US" sz="2400" smtClean="0"/>
              <a:t>研制了用框架表示知识的多层规则系统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Review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仿宋_GB2312" pitchFamily="49" charset="-122"/>
              </a:rPr>
              <a:t>谓词逻辑表示法的应用</a:t>
            </a:r>
          </a:p>
          <a:p>
            <a:pPr lvl="1" eaLnBrk="1" hangingPunct="1">
              <a:defRPr/>
            </a:pPr>
            <a:r>
              <a:rPr lang="en-US" altLang="zh-CN" smtClean="0">
                <a:latin typeface="仿宋_GB2312" pitchFamily="49" charset="-122"/>
              </a:rPr>
              <a:t>Green</a:t>
            </a:r>
            <a:r>
              <a:rPr lang="zh-CN" altLang="en-US" smtClean="0">
                <a:latin typeface="仿宋_GB2312" pitchFamily="49" charset="-122"/>
              </a:rPr>
              <a:t>等人研制的</a:t>
            </a:r>
            <a:r>
              <a:rPr lang="en-US" altLang="zh-CN" smtClean="0">
                <a:latin typeface="仿宋_GB2312" pitchFamily="49" charset="-122"/>
              </a:rPr>
              <a:t>QA3</a:t>
            </a:r>
            <a:r>
              <a:rPr lang="zh-CN" altLang="en-US" smtClean="0">
                <a:latin typeface="仿宋_GB2312" pitchFamily="49" charset="-122"/>
              </a:rPr>
              <a:t>系统，用于求解化学问题</a:t>
            </a:r>
          </a:p>
          <a:p>
            <a:pPr lvl="1" eaLnBrk="1" hangingPunct="1">
              <a:defRPr/>
            </a:pPr>
            <a:r>
              <a:rPr lang="en-US" altLang="zh-CN" smtClean="0">
                <a:latin typeface="仿宋_GB2312" pitchFamily="49" charset="-122"/>
              </a:rPr>
              <a:t>Fiks</a:t>
            </a:r>
            <a:r>
              <a:rPr lang="zh-CN" altLang="en-US" smtClean="0">
                <a:latin typeface="仿宋_GB2312" pitchFamily="49" charset="-122"/>
              </a:rPr>
              <a:t>等人研制的</a:t>
            </a:r>
            <a:r>
              <a:rPr lang="en-US" altLang="zh-CN" smtClean="0">
                <a:latin typeface="仿宋_GB2312" pitchFamily="49" charset="-122"/>
              </a:rPr>
              <a:t>STRIPS</a:t>
            </a:r>
            <a:r>
              <a:rPr lang="zh-CN" altLang="en-US" smtClean="0">
                <a:latin typeface="仿宋_GB2312" pitchFamily="49" charset="-122"/>
              </a:rPr>
              <a:t>系统，用于机器人行动规划</a:t>
            </a:r>
          </a:p>
          <a:p>
            <a:pPr lvl="1" eaLnBrk="1" hangingPunct="1">
              <a:defRPr/>
            </a:pPr>
            <a:r>
              <a:rPr lang="en-US" altLang="zh-CN" smtClean="0">
                <a:latin typeface="仿宋_GB2312" pitchFamily="49" charset="-122"/>
              </a:rPr>
              <a:t>Filman</a:t>
            </a:r>
            <a:r>
              <a:rPr lang="zh-CN" altLang="en-US" smtClean="0">
                <a:latin typeface="仿宋_GB2312" pitchFamily="49" charset="-122"/>
              </a:rPr>
              <a:t>等人研制的</a:t>
            </a:r>
            <a:r>
              <a:rPr lang="en-US" altLang="zh-CN" smtClean="0">
                <a:latin typeface="仿宋_GB2312" pitchFamily="49" charset="-122"/>
              </a:rPr>
              <a:t>FOL</a:t>
            </a:r>
            <a:r>
              <a:rPr lang="zh-CN" altLang="en-US" smtClean="0">
                <a:latin typeface="仿宋_GB2312" pitchFamily="49" charset="-122"/>
              </a:rPr>
              <a:t>系统，用于定理证明</a:t>
            </a:r>
          </a:p>
          <a:p>
            <a:pPr lvl="1" eaLnBrk="1" hangingPunct="1">
              <a:defRPr/>
            </a:pPr>
            <a:r>
              <a:rPr lang="zh-CN" altLang="en-US" smtClean="0">
                <a:latin typeface="仿宋_GB2312" pitchFamily="49" charset="-122"/>
              </a:rPr>
              <a:t>以谓词逻辑为基础的人工智能语言</a:t>
            </a:r>
            <a:r>
              <a:rPr lang="en-US" altLang="zh-CN" smtClean="0">
                <a:latin typeface="仿宋_GB2312" pitchFamily="49" charset="-122"/>
              </a:rPr>
              <a:t>Prolog</a:t>
            </a:r>
          </a:p>
        </p:txBody>
      </p:sp>
      <p:pic>
        <p:nvPicPr>
          <p:cNvPr id="3076" name="Picture 3079" descr="Figuur%202%20_%20GebruikExpertSysteem%20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367213"/>
            <a:ext cx="3187700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/>
              <a:t>Semantic Network</a:t>
            </a:r>
            <a:r>
              <a:rPr lang="zh-CN" altLang="en-US" sz="4400" dirty="0" smtClean="0"/>
              <a:t>（语义网络）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5275263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1968</a:t>
            </a:r>
            <a:r>
              <a:rPr lang="zh-CN" altLang="en-US" smtClean="0"/>
              <a:t>年，</a:t>
            </a:r>
            <a:r>
              <a:rPr lang="en-US" altLang="zh-CN" smtClean="0"/>
              <a:t>M.R.Quillian</a:t>
            </a:r>
            <a:r>
              <a:rPr lang="zh-CN" altLang="en-US" smtClean="0"/>
              <a:t>在博士论文中提出了语义网络</a:t>
            </a:r>
          </a:p>
          <a:p>
            <a:pPr eaLnBrk="1" hangingPunct="1">
              <a:defRPr/>
            </a:pPr>
            <a:r>
              <a:rPr lang="zh-CN" altLang="en-US" smtClean="0"/>
              <a:t>他把语义网络作为人类联想记忆的一个显式心理学模型</a:t>
            </a:r>
          </a:p>
          <a:p>
            <a:pPr eaLnBrk="1" hangingPunct="1">
              <a:defRPr/>
            </a:pPr>
            <a:r>
              <a:rPr lang="en-US" altLang="zh-CN" smtClean="0"/>
              <a:t>1973</a:t>
            </a:r>
            <a:r>
              <a:rPr lang="zh-CN" altLang="en-US" smtClean="0"/>
              <a:t>年，</a:t>
            </a:r>
            <a:r>
              <a:rPr lang="en-US" altLang="zh-CN" smtClean="0"/>
              <a:t>Simon</a:t>
            </a:r>
            <a:r>
              <a:rPr lang="zh-CN" altLang="en-US" smtClean="0"/>
              <a:t>将语义网络用于自然语言理解系统</a:t>
            </a:r>
          </a:p>
        </p:txBody>
      </p:sp>
      <p:pic>
        <p:nvPicPr>
          <p:cNvPr id="31748" name="Picture 4" descr="quilli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8088" y="1066800"/>
            <a:ext cx="1871662" cy="2506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6" descr="sim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8088" y="3716338"/>
            <a:ext cx="1863725" cy="2476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/>
              <a:t>Semantic Network</a:t>
            </a:r>
            <a:r>
              <a:rPr lang="zh-CN" altLang="en-US" sz="4400" dirty="0" smtClean="0"/>
              <a:t>（语义网络）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语义网络是一种通过概念及其语义关系来表示知识的有向图（带有标识的有向图）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grpSp>
        <p:nvGrpSpPr>
          <p:cNvPr id="32772" name="Group 8"/>
          <p:cNvGrpSpPr>
            <a:grpSpLocks/>
          </p:cNvGrpSpPr>
          <p:nvPr/>
        </p:nvGrpSpPr>
        <p:grpSpPr bwMode="auto">
          <a:xfrm>
            <a:off x="1692275" y="3213100"/>
            <a:ext cx="3816350" cy="917575"/>
            <a:chOff x="1066" y="2024"/>
            <a:chExt cx="2404" cy="578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1066" y="2296"/>
              <a:ext cx="635" cy="30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>
              <a:off x="2835" y="2296"/>
              <a:ext cx="635" cy="30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775" name="Line 6"/>
            <p:cNvSpPr>
              <a:spLocks noChangeShapeType="1"/>
            </p:cNvSpPr>
            <p:nvPr/>
          </p:nvSpPr>
          <p:spPr bwMode="auto">
            <a:xfrm>
              <a:off x="1746" y="2432"/>
              <a:ext cx="99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1973" y="2024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>
                  <a:solidFill>
                    <a:schemeClr val="tx1"/>
                  </a:solidFill>
                  <a:ea typeface="宋体" panose="02010600030101010101" pitchFamily="2" charset="-122"/>
                </a:rPr>
                <a:t>R</a:t>
              </a:r>
              <a:r>
                <a:rPr lang="en-US" altLang="zh-CN" sz="2400" b="0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AB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/>
              <a:t>Semantic Network</a:t>
            </a:r>
            <a:r>
              <a:rPr lang="zh-CN" altLang="en-US" sz="4400" dirty="0" smtClean="0"/>
              <a:t>（语义网络）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常用基本语义关系</a:t>
            </a:r>
          </a:p>
          <a:p>
            <a:pPr lvl="1" eaLnBrk="1" hangingPunct="1">
              <a:defRPr/>
            </a:pPr>
            <a:r>
              <a:rPr lang="zh-CN" altLang="en-US" smtClean="0"/>
              <a:t>从属关系</a:t>
            </a:r>
          </a:p>
          <a:p>
            <a:pPr lvl="2" eaLnBrk="1" hangingPunct="1">
              <a:defRPr/>
            </a:pPr>
            <a:r>
              <a:rPr lang="en-US" altLang="zh-CN" smtClean="0"/>
              <a:t>AKO (A-Kind-Of)</a:t>
            </a:r>
          </a:p>
          <a:p>
            <a:pPr lvl="2" eaLnBrk="1" hangingPunct="1">
              <a:defRPr/>
            </a:pPr>
            <a:r>
              <a:rPr lang="en-US" altLang="zh-CN" smtClean="0"/>
              <a:t>AMO (A-Member-Of)</a:t>
            </a:r>
          </a:p>
          <a:p>
            <a:pPr lvl="2" eaLnBrk="1" hangingPunct="1">
              <a:defRPr/>
            </a:pPr>
            <a:r>
              <a:rPr lang="en-US" altLang="zh-CN" smtClean="0"/>
              <a:t>ISA (Is-A)</a:t>
            </a:r>
          </a:p>
          <a:p>
            <a:pPr lvl="1" eaLnBrk="1" hangingPunct="1">
              <a:defRPr/>
            </a:pPr>
            <a:r>
              <a:rPr lang="zh-CN" altLang="en-US" smtClean="0"/>
              <a:t>包含关系</a:t>
            </a:r>
          </a:p>
          <a:p>
            <a:pPr lvl="2" eaLnBrk="1" hangingPunct="1">
              <a:defRPr/>
            </a:pPr>
            <a:r>
              <a:rPr lang="en-US" altLang="zh-CN" smtClean="0"/>
              <a:t>APO (A-Part-Of)</a:t>
            </a:r>
          </a:p>
          <a:p>
            <a:pPr lvl="2" eaLnBrk="1" hangingPunct="1">
              <a:defRPr/>
            </a:pPr>
            <a:r>
              <a:rPr lang="en-US" altLang="zh-CN" smtClean="0"/>
              <a:t>CO (Composed-Of)</a:t>
            </a:r>
          </a:p>
          <a:p>
            <a:pPr lvl="1" eaLnBrk="1" hangingPunct="1">
              <a:defRPr/>
            </a:pPr>
            <a:r>
              <a:rPr lang="zh-CN" altLang="en-US" smtClean="0"/>
              <a:t>属性关系</a:t>
            </a:r>
          </a:p>
          <a:p>
            <a:pPr lvl="2" eaLnBrk="1" hangingPunct="1">
              <a:defRPr/>
            </a:pPr>
            <a:r>
              <a:rPr lang="en-US" altLang="zh-CN" smtClean="0"/>
              <a:t>HAVE</a:t>
            </a:r>
          </a:p>
          <a:p>
            <a:pPr lvl="2" eaLnBrk="1" hangingPunct="1">
              <a:defRPr/>
            </a:pPr>
            <a:r>
              <a:rPr lang="en-US" altLang="zh-CN" smtClean="0"/>
              <a:t>CAN</a:t>
            </a:r>
          </a:p>
        </p:txBody>
      </p:sp>
      <p:grpSp>
        <p:nvGrpSpPr>
          <p:cNvPr id="231445" name="Group 21"/>
          <p:cNvGrpSpPr>
            <a:grpSpLocks/>
          </p:cNvGrpSpPr>
          <p:nvPr/>
        </p:nvGrpSpPr>
        <p:grpSpPr bwMode="auto">
          <a:xfrm>
            <a:off x="5076825" y="1917700"/>
            <a:ext cx="2592388" cy="576263"/>
            <a:chOff x="3198" y="1208"/>
            <a:chExt cx="1633" cy="363"/>
          </a:xfrm>
        </p:grpSpPr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3198" y="1298"/>
              <a:ext cx="590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苹果树</a:t>
              </a:r>
            </a:p>
          </p:txBody>
        </p:sp>
        <p:sp>
          <p:nvSpPr>
            <p:cNvPr id="231434" name="Rectangle 10"/>
            <p:cNvSpPr>
              <a:spLocks noChangeArrowheads="1"/>
            </p:cNvSpPr>
            <p:nvPr/>
          </p:nvSpPr>
          <p:spPr bwMode="auto">
            <a:xfrm>
              <a:off x="4241" y="1298"/>
              <a:ext cx="590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果树</a:t>
              </a:r>
            </a:p>
          </p:txBody>
        </p:sp>
        <p:sp>
          <p:nvSpPr>
            <p:cNvPr id="33829" name="Line 11"/>
            <p:cNvSpPr>
              <a:spLocks noChangeShapeType="1"/>
            </p:cNvSpPr>
            <p:nvPr/>
          </p:nvSpPr>
          <p:spPr bwMode="auto">
            <a:xfrm>
              <a:off x="3788" y="1434"/>
              <a:ext cx="45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36" name="Rectangle 12"/>
            <p:cNvSpPr>
              <a:spLocks noChangeArrowheads="1"/>
            </p:cNvSpPr>
            <p:nvPr/>
          </p:nvSpPr>
          <p:spPr bwMode="auto">
            <a:xfrm>
              <a:off x="3878" y="1208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AKO</a:t>
              </a:r>
            </a:p>
          </p:txBody>
        </p:sp>
      </p:grpSp>
      <p:grpSp>
        <p:nvGrpSpPr>
          <p:cNvPr id="231447" name="Group 23"/>
          <p:cNvGrpSpPr>
            <a:grpSpLocks/>
          </p:cNvGrpSpPr>
          <p:nvPr/>
        </p:nvGrpSpPr>
        <p:grpSpPr bwMode="auto">
          <a:xfrm>
            <a:off x="5076825" y="3070225"/>
            <a:ext cx="2592388" cy="576263"/>
            <a:chOff x="3198" y="1934"/>
            <a:chExt cx="1633" cy="363"/>
          </a:xfrm>
        </p:grpSpPr>
        <p:sp>
          <p:nvSpPr>
            <p:cNvPr id="231437" name="Rectangle 13"/>
            <p:cNvSpPr>
              <a:spLocks noChangeArrowheads="1"/>
            </p:cNvSpPr>
            <p:nvPr/>
          </p:nvSpPr>
          <p:spPr bwMode="auto">
            <a:xfrm>
              <a:off x="3198" y="2024"/>
              <a:ext cx="588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刘翔</a:t>
              </a:r>
            </a:p>
          </p:txBody>
        </p:sp>
        <p:sp>
          <p:nvSpPr>
            <p:cNvPr id="231438" name="Rectangle 14"/>
            <p:cNvSpPr>
              <a:spLocks noChangeArrowheads="1"/>
            </p:cNvSpPr>
            <p:nvPr/>
          </p:nvSpPr>
          <p:spPr bwMode="auto">
            <a:xfrm>
              <a:off x="4240" y="2024"/>
              <a:ext cx="591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人</a:t>
              </a:r>
            </a:p>
          </p:txBody>
        </p:sp>
        <p:sp>
          <p:nvSpPr>
            <p:cNvPr id="33825" name="Line 15"/>
            <p:cNvSpPr>
              <a:spLocks noChangeShapeType="1"/>
            </p:cNvSpPr>
            <p:nvPr/>
          </p:nvSpPr>
          <p:spPr bwMode="auto">
            <a:xfrm>
              <a:off x="3787" y="2160"/>
              <a:ext cx="45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40" name="Rectangle 16"/>
            <p:cNvSpPr>
              <a:spLocks noChangeArrowheads="1"/>
            </p:cNvSpPr>
            <p:nvPr/>
          </p:nvSpPr>
          <p:spPr bwMode="auto">
            <a:xfrm>
              <a:off x="3877" y="1934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ISA</a:t>
              </a:r>
            </a:p>
          </p:txBody>
        </p:sp>
      </p:grpSp>
      <p:grpSp>
        <p:nvGrpSpPr>
          <p:cNvPr id="231446" name="Group 22"/>
          <p:cNvGrpSpPr>
            <a:grpSpLocks/>
          </p:cNvGrpSpPr>
          <p:nvPr/>
        </p:nvGrpSpPr>
        <p:grpSpPr bwMode="auto">
          <a:xfrm>
            <a:off x="5076825" y="2493963"/>
            <a:ext cx="2592388" cy="576262"/>
            <a:chOff x="3198" y="1571"/>
            <a:chExt cx="1633" cy="363"/>
          </a:xfrm>
        </p:grpSpPr>
        <p:sp>
          <p:nvSpPr>
            <p:cNvPr id="231441" name="Rectangle 17"/>
            <p:cNvSpPr>
              <a:spLocks noChangeArrowheads="1"/>
            </p:cNvSpPr>
            <p:nvPr/>
          </p:nvSpPr>
          <p:spPr bwMode="auto">
            <a:xfrm>
              <a:off x="3198" y="1661"/>
              <a:ext cx="590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刘翔</a:t>
              </a:r>
            </a:p>
          </p:txBody>
        </p:sp>
        <p:sp>
          <p:nvSpPr>
            <p:cNvPr id="231442" name="Rectangle 18"/>
            <p:cNvSpPr>
              <a:spLocks noChangeArrowheads="1"/>
            </p:cNvSpPr>
            <p:nvPr/>
          </p:nvSpPr>
          <p:spPr bwMode="auto">
            <a:xfrm>
              <a:off x="4241" y="1661"/>
              <a:ext cx="590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中国队</a:t>
              </a:r>
            </a:p>
          </p:txBody>
        </p:sp>
        <p:sp>
          <p:nvSpPr>
            <p:cNvPr id="33821" name="Line 19"/>
            <p:cNvSpPr>
              <a:spLocks noChangeShapeType="1"/>
            </p:cNvSpPr>
            <p:nvPr/>
          </p:nvSpPr>
          <p:spPr bwMode="auto">
            <a:xfrm>
              <a:off x="3787" y="1797"/>
              <a:ext cx="45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44" name="Rectangle 20"/>
            <p:cNvSpPr>
              <a:spLocks noChangeArrowheads="1"/>
            </p:cNvSpPr>
            <p:nvPr/>
          </p:nvSpPr>
          <p:spPr bwMode="auto">
            <a:xfrm>
              <a:off x="3833" y="1571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AMO</a:t>
              </a:r>
            </a:p>
          </p:txBody>
        </p:sp>
      </p:grpSp>
      <p:grpSp>
        <p:nvGrpSpPr>
          <p:cNvPr id="231448" name="Group 24"/>
          <p:cNvGrpSpPr>
            <a:grpSpLocks/>
          </p:cNvGrpSpPr>
          <p:nvPr/>
        </p:nvGrpSpPr>
        <p:grpSpPr bwMode="auto">
          <a:xfrm>
            <a:off x="5076825" y="3860800"/>
            <a:ext cx="2592388" cy="576263"/>
            <a:chOff x="3198" y="1934"/>
            <a:chExt cx="1633" cy="363"/>
          </a:xfrm>
        </p:grpSpPr>
        <p:sp>
          <p:nvSpPr>
            <p:cNvPr id="231449" name="Rectangle 25"/>
            <p:cNvSpPr>
              <a:spLocks noChangeArrowheads="1"/>
            </p:cNvSpPr>
            <p:nvPr/>
          </p:nvSpPr>
          <p:spPr bwMode="auto">
            <a:xfrm>
              <a:off x="3198" y="2024"/>
              <a:ext cx="588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腿</a:t>
              </a:r>
            </a:p>
          </p:txBody>
        </p:sp>
        <p:sp>
          <p:nvSpPr>
            <p:cNvPr id="231450" name="Rectangle 26"/>
            <p:cNvSpPr>
              <a:spLocks noChangeArrowheads="1"/>
            </p:cNvSpPr>
            <p:nvPr/>
          </p:nvSpPr>
          <p:spPr bwMode="auto">
            <a:xfrm>
              <a:off x="4240" y="2024"/>
              <a:ext cx="591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身体</a:t>
              </a:r>
            </a:p>
          </p:txBody>
        </p:sp>
        <p:sp>
          <p:nvSpPr>
            <p:cNvPr id="33817" name="Line 27"/>
            <p:cNvSpPr>
              <a:spLocks noChangeShapeType="1"/>
            </p:cNvSpPr>
            <p:nvPr/>
          </p:nvSpPr>
          <p:spPr bwMode="auto">
            <a:xfrm>
              <a:off x="3787" y="2160"/>
              <a:ext cx="45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2" name="Rectangle 28"/>
            <p:cNvSpPr>
              <a:spLocks noChangeArrowheads="1"/>
            </p:cNvSpPr>
            <p:nvPr/>
          </p:nvSpPr>
          <p:spPr bwMode="auto">
            <a:xfrm>
              <a:off x="3877" y="1934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APO</a:t>
              </a:r>
            </a:p>
          </p:txBody>
        </p:sp>
      </p:grpSp>
      <p:grpSp>
        <p:nvGrpSpPr>
          <p:cNvPr id="231453" name="Group 29"/>
          <p:cNvGrpSpPr>
            <a:grpSpLocks/>
          </p:cNvGrpSpPr>
          <p:nvPr/>
        </p:nvGrpSpPr>
        <p:grpSpPr bwMode="auto">
          <a:xfrm>
            <a:off x="5076825" y="4437063"/>
            <a:ext cx="2592388" cy="576262"/>
            <a:chOff x="3198" y="1934"/>
            <a:chExt cx="1633" cy="363"/>
          </a:xfrm>
        </p:grpSpPr>
        <p:sp>
          <p:nvSpPr>
            <p:cNvPr id="231454" name="Rectangle 30"/>
            <p:cNvSpPr>
              <a:spLocks noChangeArrowheads="1"/>
            </p:cNvSpPr>
            <p:nvPr/>
          </p:nvSpPr>
          <p:spPr bwMode="auto">
            <a:xfrm>
              <a:off x="3198" y="2024"/>
              <a:ext cx="588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计算机</a:t>
              </a:r>
            </a:p>
          </p:txBody>
        </p:sp>
        <p:sp>
          <p:nvSpPr>
            <p:cNvPr id="231455" name="Rectangle 31"/>
            <p:cNvSpPr>
              <a:spLocks noChangeArrowheads="1"/>
            </p:cNvSpPr>
            <p:nvPr/>
          </p:nvSpPr>
          <p:spPr bwMode="auto">
            <a:xfrm>
              <a:off x="4240" y="2024"/>
              <a:ext cx="591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CPU</a:t>
              </a:r>
            </a:p>
          </p:txBody>
        </p:sp>
        <p:sp>
          <p:nvSpPr>
            <p:cNvPr id="33813" name="Line 32"/>
            <p:cNvSpPr>
              <a:spLocks noChangeShapeType="1"/>
            </p:cNvSpPr>
            <p:nvPr/>
          </p:nvSpPr>
          <p:spPr bwMode="auto">
            <a:xfrm>
              <a:off x="3787" y="2160"/>
              <a:ext cx="45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3877" y="1934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CO</a:t>
              </a:r>
            </a:p>
          </p:txBody>
        </p:sp>
      </p:grpSp>
      <p:grpSp>
        <p:nvGrpSpPr>
          <p:cNvPr id="231458" name="Group 34"/>
          <p:cNvGrpSpPr>
            <a:grpSpLocks/>
          </p:cNvGrpSpPr>
          <p:nvPr/>
        </p:nvGrpSpPr>
        <p:grpSpPr bwMode="auto">
          <a:xfrm>
            <a:off x="5076825" y="5229225"/>
            <a:ext cx="2592388" cy="576263"/>
            <a:chOff x="3198" y="1934"/>
            <a:chExt cx="1633" cy="363"/>
          </a:xfrm>
        </p:grpSpPr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198" y="2024"/>
              <a:ext cx="588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王菲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4240" y="2024"/>
              <a:ext cx="591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豪宅</a:t>
              </a:r>
            </a:p>
          </p:txBody>
        </p:sp>
        <p:sp>
          <p:nvSpPr>
            <p:cNvPr id="33809" name="Line 37"/>
            <p:cNvSpPr>
              <a:spLocks noChangeShapeType="1"/>
            </p:cNvSpPr>
            <p:nvPr/>
          </p:nvSpPr>
          <p:spPr bwMode="auto">
            <a:xfrm>
              <a:off x="3787" y="2160"/>
              <a:ext cx="45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3877" y="1934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HAVE</a:t>
              </a:r>
            </a:p>
          </p:txBody>
        </p:sp>
      </p:grpSp>
      <p:grpSp>
        <p:nvGrpSpPr>
          <p:cNvPr id="231463" name="Group 39"/>
          <p:cNvGrpSpPr>
            <a:grpSpLocks/>
          </p:cNvGrpSpPr>
          <p:nvPr/>
        </p:nvGrpSpPr>
        <p:grpSpPr bwMode="auto">
          <a:xfrm>
            <a:off x="5076825" y="5805488"/>
            <a:ext cx="2592388" cy="576262"/>
            <a:chOff x="3198" y="1934"/>
            <a:chExt cx="1633" cy="363"/>
          </a:xfrm>
        </p:grpSpPr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3198" y="2024"/>
              <a:ext cx="588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小沈阳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4240" y="2024"/>
              <a:ext cx="591" cy="27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1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唱二人转</a:t>
              </a:r>
            </a:p>
          </p:txBody>
        </p:sp>
        <p:sp>
          <p:nvSpPr>
            <p:cNvPr id="33805" name="Line 42"/>
            <p:cNvSpPr>
              <a:spLocks noChangeShapeType="1"/>
            </p:cNvSpPr>
            <p:nvPr/>
          </p:nvSpPr>
          <p:spPr bwMode="auto">
            <a:xfrm>
              <a:off x="3787" y="2160"/>
              <a:ext cx="45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3877" y="1934"/>
              <a:ext cx="27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/>
              <a:t>Semantic Network</a:t>
            </a:r>
            <a:r>
              <a:rPr lang="zh-CN" altLang="en-US" sz="4400" dirty="0" smtClean="0"/>
              <a:t>（语义网络）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4267200" cy="5562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常用复合语义关系</a:t>
            </a:r>
          </a:p>
          <a:p>
            <a:pPr lvl="1" eaLnBrk="1" hangingPunct="1">
              <a:defRPr/>
            </a:pPr>
            <a:r>
              <a:rPr lang="zh-CN" altLang="en-US" smtClean="0"/>
              <a:t>时空复合关系</a:t>
            </a:r>
          </a:p>
          <a:p>
            <a:pPr lvl="2" eaLnBrk="1" hangingPunct="1">
              <a:defRPr/>
            </a:pPr>
            <a:r>
              <a:rPr lang="en-US" altLang="zh-CN" smtClean="0"/>
              <a:t>BEFORE</a:t>
            </a:r>
          </a:p>
          <a:p>
            <a:pPr lvl="2" eaLnBrk="1" hangingPunct="1">
              <a:defRPr/>
            </a:pPr>
            <a:r>
              <a:rPr lang="en-US" altLang="zh-CN" smtClean="0"/>
              <a:t>AFTER</a:t>
            </a:r>
          </a:p>
          <a:p>
            <a:pPr lvl="2" eaLnBrk="1" hangingPunct="1">
              <a:defRPr/>
            </a:pPr>
            <a:r>
              <a:rPr lang="en-US" altLang="zh-CN" smtClean="0"/>
              <a:t>AT</a:t>
            </a:r>
          </a:p>
          <a:p>
            <a:pPr lvl="2" eaLnBrk="1" hangingPunct="1">
              <a:defRPr/>
            </a:pPr>
            <a:r>
              <a:rPr lang="en-US" altLang="zh-CN" smtClean="0"/>
              <a:t>ON</a:t>
            </a:r>
          </a:p>
          <a:p>
            <a:pPr lvl="2" eaLnBrk="1" hangingPunct="1">
              <a:defRPr/>
            </a:pPr>
            <a:r>
              <a:rPr lang="en-US" altLang="zh-CN" smtClean="0"/>
              <a:t>ST (Similar-To)</a:t>
            </a:r>
          </a:p>
          <a:p>
            <a:pPr lvl="2" eaLnBrk="1" hangingPunct="1">
              <a:defRPr/>
            </a:pPr>
            <a:r>
              <a:rPr lang="en-US" altLang="zh-CN" smtClean="0"/>
              <a:t>NT (Near-To)</a:t>
            </a:r>
          </a:p>
        </p:txBody>
      </p:sp>
      <p:sp>
        <p:nvSpPr>
          <p:cNvPr id="275458" name="Rectangle 2"/>
          <p:cNvSpPr>
            <a:spLocks noChangeArrowheads="1"/>
          </p:cNvSpPr>
          <p:nvPr/>
        </p:nvSpPr>
        <p:spPr bwMode="auto">
          <a:xfrm>
            <a:off x="4716463" y="1066800"/>
            <a:ext cx="412273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F"/>
              <a:defRPr/>
            </a:pPr>
            <a:endParaRPr lang="en-US" altLang="zh-CN" sz="32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复合推论关系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BO (Because-Of)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FOR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THEN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GET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endParaRPr lang="en-US" altLang="zh-CN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仿宋_GB2312" pitchFamily="49" charset="-122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复合逻辑关系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AND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OR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smtClean="0"/>
              <a:t>Semantic Network</a:t>
            </a:r>
            <a:r>
              <a:rPr lang="zh-CN" altLang="en-US" sz="4400" smtClean="0"/>
              <a:t>（语义网络）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语义网络举例</a:t>
            </a:r>
          </a:p>
        </p:txBody>
      </p:sp>
      <p:grpSp>
        <p:nvGrpSpPr>
          <p:cNvPr id="35844" name="Group 2"/>
          <p:cNvGrpSpPr>
            <a:grpSpLocks/>
          </p:cNvGrpSpPr>
          <p:nvPr/>
        </p:nvGrpSpPr>
        <p:grpSpPr bwMode="auto">
          <a:xfrm>
            <a:off x="1116013" y="1700213"/>
            <a:ext cx="6769100" cy="4521200"/>
            <a:chOff x="703" y="1071"/>
            <a:chExt cx="4264" cy="2848"/>
          </a:xfrm>
        </p:grpSpPr>
        <p:sp>
          <p:nvSpPr>
            <p:cNvPr id="234500" name="Text Box 4"/>
            <p:cNvSpPr txBox="1">
              <a:spLocks noChangeArrowheads="1"/>
            </p:cNvSpPr>
            <p:nvPr/>
          </p:nvSpPr>
          <p:spPr bwMode="auto">
            <a:xfrm>
              <a:off x="1701" y="1253"/>
              <a:ext cx="499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环境</a:t>
              </a:r>
            </a:p>
          </p:txBody>
        </p:sp>
        <p:sp>
          <p:nvSpPr>
            <p:cNvPr id="234501" name="Text Box 5"/>
            <p:cNvSpPr txBox="1">
              <a:spLocks noChangeArrowheads="1"/>
            </p:cNvSpPr>
            <p:nvPr/>
          </p:nvSpPr>
          <p:spPr bwMode="auto">
            <a:xfrm>
              <a:off x="2744" y="1253"/>
              <a:ext cx="635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静悄悄</a:t>
              </a:r>
            </a:p>
          </p:txBody>
        </p:sp>
        <p:sp>
          <p:nvSpPr>
            <p:cNvPr id="35850" name="Line 6"/>
            <p:cNvSpPr>
              <a:spLocks noChangeShapeType="1"/>
            </p:cNvSpPr>
            <p:nvPr/>
          </p:nvSpPr>
          <p:spPr bwMode="auto">
            <a:xfrm>
              <a:off x="2200" y="1389"/>
              <a:ext cx="499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03" name="Text Box 7"/>
            <p:cNvSpPr txBox="1">
              <a:spLocks noChangeArrowheads="1"/>
            </p:cNvSpPr>
            <p:nvPr/>
          </p:nvSpPr>
          <p:spPr bwMode="auto">
            <a:xfrm>
              <a:off x="794" y="1813"/>
              <a:ext cx="499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时间</a:t>
              </a:r>
            </a:p>
          </p:txBody>
        </p:sp>
        <p:sp>
          <p:nvSpPr>
            <p:cNvPr id="234504" name="Text Box 8"/>
            <p:cNvSpPr txBox="1">
              <a:spLocks noChangeArrowheads="1"/>
            </p:cNvSpPr>
            <p:nvPr/>
          </p:nvSpPr>
          <p:spPr bwMode="auto">
            <a:xfrm>
              <a:off x="2744" y="1797"/>
              <a:ext cx="499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地点</a:t>
              </a:r>
            </a:p>
          </p:txBody>
        </p:sp>
        <p:sp>
          <p:nvSpPr>
            <p:cNvPr id="234505" name="Text Box 9"/>
            <p:cNvSpPr txBox="1">
              <a:spLocks noChangeArrowheads="1"/>
            </p:cNvSpPr>
            <p:nvPr/>
          </p:nvSpPr>
          <p:spPr bwMode="auto">
            <a:xfrm>
              <a:off x="1701" y="2523"/>
              <a:ext cx="499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动作</a:t>
              </a:r>
            </a:p>
          </p:txBody>
        </p:sp>
        <p:sp>
          <p:nvSpPr>
            <p:cNvPr id="234506" name="Text Box 10"/>
            <p:cNvSpPr txBox="1">
              <a:spLocks noChangeArrowheads="1"/>
            </p:cNvSpPr>
            <p:nvPr/>
          </p:nvSpPr>
          <p:spPr bwMode="auto">
            <a:xfrm>
              <a:off x="794" y="2523"/>
              <a:ext cx="499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夜晚</a:t>
              </a:r>
            </a:p>
          </p:txBody>
        </p:sp>
        <p:sp>
          <p:nvSpPr>
            <p:cNvPr id="35855" name="Line 11"/>
            <p:cNvSpPr>
              <a:spLocks noChangeShapeType="1"/>
            </p:cNvSpPr>
            <p:nvPr/>
          </p:nvSpPr>
          <p:spPr bwMode="auto">
            <a:xfrm>
              <a:off x="1066" y="2069"/>
              <a:ext cx="0" cy="40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08" name="Text Box 12"/>
            <p:cNvSpPr txBox="1">
              <a:spLocks noChangeArrowheads="1"/>
            </p:cNvSpPr>
            <p:nvPr/>
          </p:nvSpPr>
          <p:spPr bwMode="auto">
            <a:xfrm>
              <a:off x="4014" y="1797"/>
              <a:ext cx="499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军港</a:t>
              </a:r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>
              <a:off x="3243" y="1933"/>
              <a:ext cx="771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2200" y="2614"/>
              <a:ext cx="54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14" name="Text Box 18"/>
            <p:cNvSpPr txBox="1">
              <a:spLocks noChangeArrowheads="1"/>
            </p:cNvSpPr>
            <p:nvPr/>
          </p:nvSpPr>
          <p:spPr bwMode="auto">
            <a:xfrm>
              <a:off x="2744" y="2478"/>
              <a:ext cx="499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摇</a:t>
              </a:r>
            </a:p>
          </p:txBody>
        </p:sp>
        <p:sp>
          <p:nvSpPr>
            <p:cNvPr id="234515" name="Text Box 19"/>
            <p:cNvSpPr txBox="1">
              <a:spLocks noChangeArrowheads="1"/>
            </p:cNvSpPr>
            <p:nvPr/>
          </p:nvSpPr>
          <p:spPr bwMode="auto">
            <a:xfrm>
              <a:off x="2744" y="3657"/>
              <a:ext cx="499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战舰</a:t>
              </a:r>
            </a:p>
          </p:txBody>
        </p:sp>
        <p:sp>
          <p:nvSpPr>
            <p:cNvPr id="234516" name="Text Box 20"/>
            <p:cNvSpPr txBox="1">
              <a:spLocks noChangeArrowheads="1"/>
            </p:cNvSpPr>
            <p:nvPr/>
          </p:nvSpPr>
          <p:spPr bwMode="auto">
            <a:xfrm>
              <a:off x="1701" y="3249"/>
              <a:ext cx="499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轻轻</a:t>
              </a:r>
            </a:p>
          </p:txBody>
        </p:sp>
        <p:sp>
          <p:nvSpPr>
            <p:cNvPr id="234517" name="Text Box 21"/>
            <p:cNvSpPr txBox="1">
              <a:spLocks noChangeArrowheads="1"/>
            </p:cNvSpPr>
            <p:nvPr/>
          </p:nvSpPr>
          <p:spPr bwMode="auto">
            <a:xfrm>
              <a:off x="3606" y="3249"/>
              <a:ext cx="499" cy="2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海浪</a:t>
              </a:r>
            </a:p>
          </p:txBody>
        </p:sp>
        <p:sp>
          <p:nvSpPr>
            <p:cNvPr id="35863" name="Line 22"/>
            <p:cNvSpPr>
              <a:spLocks noChangeShapeType="1"/>
            </p:cNvSpPr>
            <p:nvPr/>
          </p:nvSpPr>
          <p:spPr bwMode="auto">
            <a:xfrm flipV="1">
              <a:off x="2018" y="2750"/>
              <a:ext cx="817" cy="4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Line 23"/>
            <p:cNvSpPr>
              <a:spLocks noChangeShapeType="1"/>
            </p:cNvSpPr>
            <p:nvPr/>
          </p:nvSpPr>
          <p:spPr bwMode="auto">
            <a:xfrm flipV="1">
              <a:off x="3016" y="2750"/>
              <a:ext cx="0" cy="90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Line 24"/>
            <p:cNvSpPr>
              <a:spLocks noChangeShapeType="1"/>
            </p:cNvSpPr>
            <p:nvPr/>
          </p:nvSpPr>
          <p:spPr bwMode="auto">
            <a:xfrm flipH="1" flipV="1">
              <a:off x="3198" y="2750"/>
              <a:ext cx="544" cy="49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25"/>
            <p:cNvSpPr>
              <a:spLocks noChangeShapeType="1"/>
            </p:cNvSpPr>
            <p:nvPr/>
          </p:nvSpPr>
          <p:spPr bwMode="auto">
            <a:xfrm flipH="1">
              <a:off x="3878" y="2069"/>
              <a:ext cx="318" cy="113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26"/>
            <p:cNvSpPr>
              <a:spLocks noChangeShapeType="1"/>
            </p:cNvSpPr>
            <p:nvPr/>
          </p:nvSpPr>
          <p:spPr bwMode="auto">
            <a:xfrm flipH="1">
              <a:off x="3243" y="3748"/>
              <a:ext cx="113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Line 27"/>
            <p:cNvSpPr>
              <a:spLocks noChangeShapeType="1"/>
            </p:cNvSpPr>
            <p:nvPr/>
          </p:nvSpPr>
          <p:spPr bwMode="auto">
            <a:xfrm>
              <a:off x="4377" y="2069"/>
              <a:ext cx="0" cy="16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4" name="AutoShape 28"/>
            <p:cNvSpPr>
              <a:spLocks noChangeArrowheads="1"/>
            </p:cNvSpPr>
            <p:nvPr/>
          </p:nvSpPr>
          <p:spPr bwMode="auto">
            <a:xfrm>
              <a:off x="1656" y="1752"/>
              <a:ext cx="590" cy="363"/>
            </a:xfrm>
            <a:prstGeom prst="flowChartDecision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AND</a:t>
              </a:r>
            </a:p>
          </p:txBody>
        </p:sp>
        <p:sp>
          <p:nvSpPr>
            <p:cNvPr id="35870" name="Line 29"/>
            <p:cNvSpPr>
              <a:spLocks noChangeShapeType="1"/>
            </p:cNvSpPr>
            <p:nvPr/>
          </p:nvSpPr>
          <p:spPr bwMode="auto">
            <a:xfrm>
              <a:off x="1928" y="1525"/>
              <a:ext cx="0" cy="22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30"/>
            <p:cNvSpPr>
              <a:spLocks noChangeShapeType="1"/>
            </p:cNvSpPr>
            <p:nvPr/>
          </p:nvSpPr>
          <p:spPr bwMode="auto">
            <a:xfrm>
              <a:off x="1293" y="1933"/>
              <a:ext cx="36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Line 31"/>
            <p:cNvSpPr>
              <a:spLocks noChangeShapeType="1"/>
            </p:cNvSpPr>
            <p:nvPr/>
          </p:nvSpPr>
          <p:spPr bwMode="auto">
            <a:xfrm flipV="1">
              <a:off x="1928" y="2115"/>
              <a:ext cx="0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3" name="Line 32"/>
            <p:cNvSpPr>
              <a:spLocks noChangeShapeType="1"/>
            </p:cNvSpPr>
            <p:nvPr/>
          </p:nvSpPr>
          <p:spPr bwMode="auto">
            <a:xfrm flipH="1" flipV="1">
              <a:off x="2245" y="1933"/>
              <a:ext cx="45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529" name="Text Box 33"/>
            <p:cNvSpPr txBox="1">
              <a:spLocks noChangeArrowheads="1"/>
            </p:cNvSpPr>
            <p:nvPr/>
          </p:nvSpPr>
          <p:spPr bwMode="auto">
            <a:xfrm>
              <a:off x="3379" y="1661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AT</a:t>
              </a:r>
            </a:p>
          </p:txBody>
        </p:sp>
        <p:sp>
          <p:nvSpPr>
            <p:cNvPr id="234530" name="Text Box 34"/>
            <p:cNvSpPr txBox="1">
              <a:spLocks noChangeArrowheads="1"/>
            </p:cNvSpPr>
            <p:nvPr/>
          </p:nvSpPr>
          <p:spPr bwMode="auto">
            <a:xfrm>
              <a:off x="703" y="216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AT</a:t>
              </a:r>
            </a:p>
          </p:txBody>
        </p:sp>
        <p:sp>
          <p:nvSpPr>
            <p:cNvPr id="234531" name="Text Box 35"/>
            <p:cNvSpPr txBox="1">
              <a:spLocks noChangeArrowheads="1"/>
            </p:cNvSpPr>
            <p:nvPr/>
          </p:nvSpPr>
          <p:spPr bwMode="auto">
            <a:xfrm>
              <a:off x="2200" y="2387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CO</a:t>
              </a:r>
            </a:p>
          </p:txBody>
        </p:sp>
        <p:sp>
          <p:nvSpPr>
            <p:cNvPr id="234532" name="Text Box 36"/>
            <p:cNvSpPr txBox="1">
              <a:spLocks noChangeArrowheads="1"/>
            </p:cNvSpPr>
            <p:nvPr/>
          </p:nvSpPr>
          <p:spPr bwMode="auto">
            <a:xfrm>
              <a:off x="3152" y="2976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Subject</a:t>
              </a:r>
            </a:p>
          </p:txBody>
        </p:sp>
        <p:sp>
          <p:nvSpPr>
            <p:cNvPr id="234533" name="Text Box 37"/>
            <p:cNvSpPr txBox="1">
              <a:spLocks noChangeArrowheads="1"/>
            </p:cNvSpPr>
            <p:nvPr/>
          </p:nvSpPr>
          <p:spPr bwMode="auto">
            <a:xfrm>
              <a:off x="3561" y="2432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HAVE</a:t>
              </a:r>
            </a:p>
          </p:txBody>
        </p:sp>
        <p:sp>
          <p:nvSpPr>
            <p:cNvPr id="234534" name="Text Box 38"/>
            <p:cNvSpPr txBox="1">
              <a:spLocks noChangeArrowheads="1"/>
            </p:cNvSpPr>
            <p:nvPr/>
          </p:nvSpPr>
          <p:spPr bwMode="auto">
            <a:xfrm>
              <a:off x="2699" y="3249"/>
              <a:ext cx="5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Object</a:t>
              </a:r>
            </a:p>
          </p:txBody>
        </p:sp>
        <p:sp>
          <p:nvSpPr>
            <p:cNvPr id="234536" name="Text Box 40"/>
            <p:cNvSpPr txBox="1">
              <a:spLocks noChangeArrowheads="1"/>
            </p:cNvSpPr>
            <p:nvPr/>
          </p:nvSpPr>
          <p:spPr bwMode="auto">
            <a:xfrm>
              <a:off x="2154" y="2976"/>
              <a:ext cx="5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How</a:t>
              </a:r>
            </a:p>
          </p:txBody>
        </p:sp>
        <p:sp>
          <p:nvSpPr>
            <p:cNvPr id="234537" name="Text Box 41"/>
            <p:cNvSpPr txBox="1">
              <a:spLocks noChangeArrowheads="1"/>
            </p:cNvSpPr>
            <p:nvPr/>
          </p:nvSpPr>
          <p:spPr bwMode="auto">
            <a:xfrm>
              <a:off x="4332" y="2886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HAVE</a:t>
              </a:r>
            </a:p>
          </p:txBody>
        </p:sp>
        <p:sp>
          <p:nvSpPr>
            <p:cNvPr id="234538" name="Text Box 42"/>
            <p:cNvSpPr txBox="1">
              <a:spLocks noChangeArrowheads="1"/>
            </p:cNvSpPr>
            <p:nvPr/>
          </p:nvSpPr>
          <p:spPr bwMode="auto">
            <a:xfrm>
              <a:off x="2200" y="1071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How</a:t>
              </a:r>
            </a:p>
          </p:txBody>
        </p:sp>
      </p:grpSp>
      <p:pic>
        <p:nvPicPr>
          <p:cNvPr id="274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2205038"/>
            <a:ext cx="4076700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542" name="Picture 46" descr="200505310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36738" y="-1719263"/>
            <a:ext cx="12312651" cy="959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443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2405063"/>
            <a:ext cx="18002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军港之夜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23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12 -0.024  0.033 -0.05867  0.058 -0.05867  C 0.095 -0.05867  0.125 -0.02267  0.125 0.02267  C 0.125 0.03733  0.122 0.05067  0.116 0.06267  C 0.117 0.06267  0 0.24267  0 0.244  C 0 0.24267  -0.117 0.06267  -0.116 0.06267  C -0.122 0.05067  -0.125 0.03733  -0.125 0.02267  C -0.125 -0.02267  -0.095 -0.05867  -0.057 -0.05867  C -0.033 -0.05867  -0.012 -0.024  0 0  Z" pathEditMode="relative" ptsTypes="">
                                      <p:cBhvr>
                                        <p:cTn id="23" dur="10000" fill="hold"/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smtClean="0"/>
              <a:t>Semantic Network</a:t>
            </a:r>
            <a:r>
              <a:rPr lang="zh-CN" altLang="en-US" sz="4400" smtClean="0"/>
              <a:t>（语义网络）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语义网络系统</a:t>
            </a:r>
          </a:p>
        </p:txBody>
      </p:sp>
      <p:grpSp>
        <p:nvGrpSpPr>
          <p:cNvPr id="36868" name="Group 82"/>
          <p:cNvGrpSpPr>
            <a:grpSpLocks/>
          </p:cNvGrpSpPr>
          <p:nvPr/>
        </p:nvGrpSpPr>
        <p:grpSpPr bwMode="auto">
          <a:xfrm>
            <a:off x="2700338" y="2205038"/>
            <a:ext cx="2592387" cy="2808287"/>
            <a:chOff x="1746" y="1752"/>
            <a:chExt cx="1633" cy="1769"/>
          </a:xfrm>
        </p:grpSpPr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1791" y="1752"/>
              <a:ext cx="1497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语义网络推理机</a:t>
              </a:r>
            </a:p>
          </p:txBody>
        </p:sp>
        <p:sp>
          <p:nvSpPr>
            <p:cNvPr id="235562" name="AutoShape 42"/>
            <p:cNvSpPr>
              <a:spLocks noChangeArrowheads="1"/>
            </p:cNvSpPr>
            <p:nvPr/>
          </p:nvSpPr>
          <p:spPr bwMode="auto">
            <a:xfrm>
              <a:off x="1746" y="2659"/>
              <a:ext cx="1633" cy="862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语义网络知识库</a:t>
              </a:r>
            </a:p>
          </p:txBody>
        </p:sp>
        <p:sp>
          <p:nvSpPr>
            <p:cNvPr id="36871" name="AutoShape 43"/>
            <p:cNvSpPr>
              <a:spLocks noChangeArrowheads="1"/>
            </p:cNvSpPr>
            <p:nvPr/>
          </p:nvSpPr>
          <p:spPr bwMode="auto">
            <a:xfrm>
              <a:off x="2426" y="2205"/>
              <a:ext cx="182" cy="409"/>
            </a:xfrm>
            <a:prstGeom prst="downArrow">
              <a:avLst>
                <a:gd name="adj1" fmla="val 50000"/>
                <a:gd name="adj2" fmla="val 561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564" name="Text Box 44"/>
            <p:cNvSpPr txBox="1">
              <a:spLocks noChangeArrowheads="1"/>
            </p:cNvSpPr>
            <p:nvPr/>
          </p:nvSpPr>
          <p:spPr bwMode="auto">
            <a:xfrm>
              <a:off x="1882" y="2251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匹配</a:t>
              </a:r>
            </a:p>
          </p:txBody>
        </p:sp>
        <p:sp>
          <p:nvSpPr>
            <p:cNvPr id="235565" name="Text Box 45"/>
            <p:cNvSpPr txBox="1">
              <a:spLocks noChangeArrowheads="1"/>
            </p:cNvSpPr>
            <p:nvPr/>
          </p:nvSpPr>
          <p:spPr bwMode="auto">
            <a:xfrm>
              <a:off x="2608" y="2251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rPr>
                <a:t>推论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smtClean="0"/>
              <a:t>Semantic Network</a:t>
            </a:r>
            <a:r>
              <a:rPr lang="zh-CN" altLang="en-US" sz="4400" smtClean="0"/>
              <a:t>（语义网络）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语义网络系统</a:t>
            </a:r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1187450" y="2060575"/>
            <a:ext cx="6048375" cy="3594100"/>
            <a:chOff x="748" y="1298"/>
            <a:chExt cx="3810" cy="2264"/>
          </a:xfrm>
        </p:grpSpPr>
        <p:sp>
          <p:nvSpPr>
            <p:cNvPr id="37896" name="Text Box 13"/>
            <p:cNvSpPr txBox="1">
              <a:spLocks noChangeArrowheads="1"/>
            </p:cNvSpPr>
            <p:nvPr/>
          </p:nvSpPr>
          <p:spPr bwMode="auto">
            <a:xfrm>
              <a:off x="839" y="1450"/>
              <a:ext cx="499" cy="2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09999"/>
                  </a:solidFill>
                  <a:ea typeface="仿宋_GB2312" panose="02010609030101010101" pitchFamily="49" charset="-122"/>
                </a:rPr>
                <a:t>时间</a:t>
              </a:r>
            </a:p>
          </p:txBody>
        </p:sp>
        <p:sp>
          <p:nvSpPr>
            <p:cNvPr id="37897" name="Text Box 14"/>
            <p:cNvSpPr txBox="1">
              <a:spLocks noChangeArrowheads="1"/>
            </p:cNvSpPr>
            <p:nvPr/>
          </p:nvSpPr>
          <p:spPr bwMode="auto">
            <a:xfrm>
              <a:off x="2789" y="1434"/>
              <a:ext cx="499" cy="2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09999"/>
                  </a:solidFill>
                  <a:ea typeface="仿宋_GB2312" panose="02010609030101010101" pitchFamily="49" charset="-122"/>
                </a:rPr>
                <a:t>地点</a:t>
              </a:r>
            </a:p>
          </p:txBody>
        </p:sp>
        <p:sp>
          <p:nvSpPr>
            <p:cNvPr id="37898" name="Text Box 15"/>
            <p:cNvSpPr txBox="1">
              <a:spLocks noChangeArrowheads="1"/>
            </p:cNvSpPr>
            <p:nvPr/>
          </p:nvSpPr>
          <p:spPr bwMode="auto">
            <a:xfrm>
              <a:off x="1746" y="2160"/>
              <a:ext cx="499" cy="2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09999"/>
                  </a:solidFill>
                  <a:ea typeface="仿宋_GB2312" panose="02010609030101010101" pitchFamily="49" charset="-122"/>
                </a:rPr>
                <a:t>动作</a:t>
              </a:r>
            </a:p>
          </p:txBody>
        </p:sp>
        <p:sp>
          <p:nvSpPr>
            <p:cNvPr id="37899" name="Text Box 16"/>
            <p:cNvSpPr txBox="1">
              <a:spLocks noChangeArrowheads="1"/>
            </p:cNvSpPr>
            <p:nvPr/>
          </p:nvSpPr>
          <p:spPr bwMode="auto">
            <a:xfrm>
              <a:off x="839" y="2160"/>
              <a:ext cx="499" cy="2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09999"/>
                  </a:solidFill>
                  <a:ea typeface="仿宋_GB2312" panose="02010609030101010101" pitchFamily="49" charset="-122"/>
                </a:rPr>
                <a:t>夜晚</a:t>
              </a:r>
            </a:p>
          </p:txBody>
        </p:sp>
        <p:sp>
          <p:nvSpPr>
            <p:cNvPr id="37900" name="Line 17"/>
            <p:cNvSpPr>
              <a:spLocks noChangeShapeType="1"/>
            </p:cNvSpPr>
            <p:nvPr/>
          </p:nvSpPr>
          <p:spPr bwMode="auto">
            <a:xfrm>
              <a:off x="1111" y="1706"/>
              <a:ext cx="0" cy="40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Text Box 18"/>
            <p:cNvSpPr txBox="1">
              <a:spLocks noChangeArrowheads="1"/>
            </p:cNvSpPr>
            <p:nvPr/>
          </p:nvSpPr>
          <p:spPr bwMode="auto">
            <a:xfrm>
              <a:off x="4059" y="1434"/>
              <a:ext cx="499" cy="2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09999"/>
                  </a:solidFill>
                  <a:ea typeface="仿宋_GB2312" panose="02010609030101010101" pitchFamily="49" charset="-122"/>
                </a:rPr>
                <a:t>军港</a:t>
              </a:r>
            </a:p>
          </p:txBody>
        </p:sp>
        <p:sp>
          <p:nvSpPr>
            <p:cNvPr id="37902" name="Line 19"/>
            <p:cNvSpPr>
              <a:spLocks noChangeShapeType="1"/>
            </p:cNvSpPr>
            <p:nvPr/>
          </p:nvSpPr>
          <p:spPr bwMode="auto">
            <a:xfrm>
              <a:off x="3288" y="1570"/>
              <a:ext cx="7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3" name="Line 20"/>
            <p:cNvSpPr>
              <a:spLocks noChangeShapeType="1"/>
            </p:cNvSpPr>
            <p:nvPr/>
          </p:nvSpPr>
          <p:spPr bwMode="auto">
            <a:xfrm>
              <a:off x="2245" y="2251"/>
              <a:ext cx="5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4" name="Text Box 21"/>
            <p:cNvSpPr txBox="1">
              <a:spLocks noChangeArrowheads="1"/>
            </p:cNvSpPr>
            <p:nvPr/>
          </p:nvSpPr>
          <p:spPr bwMode="auto">
            <a:xfrm>
              <a:off x="2789" y="2115"/>
              <a:ext cx="499" cy="2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09999"/>
                  </a:solidFill>
                  <a:ea typeface="仿宋_GB2312" panose="02010609030101010101" pitchFamily="49" charset="-122"/>
                </a:rPr>
                <a:t>？</a:t>
              </a:r>
            </a:p>
          </p:txBody>
        </p:sp>
        <p:sp>
          <p:nvSpPr>
            <p:cNvPr id="37905" name="Text Box 22"/>
            <p:cNvSpPr txBox="1">
              <a:spLocks noChangeArrowheads="1"/>
            </p:cNvSpPr>
            <p:nvPr/>
          </p:nvSpPr>
          <p:spPr bwMode="auto">
            <a:xfrm>
              <a:off x="2789" y="3294"/>
              <a:ext cx="499" cy="2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09999"/>
                  </a:solidFill>
                  <a:ea typeface="仿宋_GB2312" panose="02010609030101010101" pitchFamily="49" charset="-122"/>
                </a:rPr>
                <a:t>战舰</a:t>
              </a:r>
            </a:p>
          </p:txBody>
        </p:sp>
        <p:sp>
          <p:nvSpPr>
            <p:cNvPr id="37906" name="Text Box 23"/>
            <p:cNvSpPr txBox="1">
              <a:spLocks noChangeArrowheads="1"/>
            </p:cNvSpPr>
            <p:nvPr/>
          </p:nvSpPr>
          <p:spPr bwMode="auto">
            <a:xfrm>
              <a:off x="1746" y="2886"/>
              <a:ext cx="499" cy="2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09999"/>
                  </a:solidFill>
                  <a:ea typeface="仿宋_GB2312" panose="02010609030101010101" pitchFamily="49" charset="-122"/>
                </a:rPr>
                <a:t>？</a:t>
              </a:r>
            </a:p>
          </p:txBody>
        </p:sp>
        <p:sp>
          <p:nvSpPr>
            <p:cNvPr id="37907" name="Text Box 24"/>
            <p:cNvSpPr txBox="1">
              <a:spLocks noChangeArrowheads="1"/>
            </p:cNvSpPr>
            <p:nvPr/>
          </p:nvSpPr>
          <p:spPr bwMode="auto">
            <a:xfrm>
              <a:off x="3651" y="2886"/>
              <a:ext cx="499" cy="26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009999"/>
                  </a:solidFill>
                  <a:ea typeface="仿宋_GB2312" panose="02010609030101010101" pitchFamily="49" charset="-122"/>
                </a:rPr>
                <a:t>海浪</a:t>
              </a:r>
            </a:p>
          </p:txBody>
        </p:sp>
        <p:sp>
          <p:nvSpPr>
            <p:cNvPr id="37908" name="Line 25"/>
            <p:cNvSpPr>
              <a:spLocks noChangeShapeType="1"/>
            </p:cNvSpPr>
            <p:nvPr/>
          </p:nvSpPr>
          <p:spPr bwMode="auto">
            <a:xfrm flipV="1">
              <a:off x="2063" y="2387"/>
              <a:ext cx="817" cy="4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Line 26"/>
            <p:cNvSpPr>
              <a:spLocks noChangeShapeType="1"/>
            </p:cNvSpPr>
            <p:nvPr/>
          </p:nvSpPr>
          <p:spPr bwMode="auto">
            <a:xfrm flipV="1">
              <a:off x="3061" y="2387"/>
              <a:ext cx="0" cy="90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0" name="Line 27"/>
            <p:cNvSpPr>
              <a:spLocks noChangeShapeType="1"/>
            </p:cNvSpPr>
            <p:nvPr/>
          </p:nvSpPr>
          <p:spPr bwMode="auto">
            <a:xfrm flipH="1" flipV="1">
              <a:off x="3243" y="2387"/>
              <a:ext cx="544" cy="49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Line 28"/>
            <p:cNvSpPr>
              <a:spLocks noChangeShapeType="1"/>
            </p:cNvSpPr>
            <p:nvPr/>
          </p:nvSpPr>
          <p:spPr bwMode="auto">
            <a:xfrm flipH="1">
              <a:off x="3923" y="1706"/>
              <a:ext cx="318" cy="11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AutoShape 31"/>
            <p:cNvSpPr>
              <a:spLocks noChangeArrowheads="1"/>
            </p:cNvSpPr>
            <p:nvPr/>
          </p:nvSpPr>
          <p:spPr bwMode="auto">
            <a:xfrm>
              <a:off x="1701" y="1389"/>
              <a:ext cx="590" cy="363"/>
            </a:xfrm>
            <a:prstGeom prst="flowChartDecision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9999"/>
                  </a:solidFill>
                  <a:ea typeface="宋体" panose="02010600030101010101" pitchFamily="2" charset="-122"/>
                </a:rPr>
                <a:t>AND</a:t>
              </a:r>
            </a:p>
          </p:txBody>
        </p:sp>
        <p:sp>
          <p:nvSpPr>
            <p:cNvPr id="37913" name="Line 33"/>
            <p:cNvSpPr>
              <a:spLocks noChangeShapeType="1"/>
            </p:cNvSpPr>
            <p:nvPr/>
          </p:nvSpPr>
          <p:spPr bwMode="auto">
            <a:xfrm>
              <a:off x="1338" y="1570"/>
              <a:ext cx="36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Line 34"/>
            <p:cNvSpPr>
              <a:spLocks noChangeShapeType="1"/>
            </p:cNvSpPr>
            <p:nvPr/>
          </p:nvSpPr>
          <p:spPr bwMode="auto">
            <a:xfrm flipV="1">
              <a:off x="1973" y="1752"/>
              <a:ext cx="0" cy="3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35"/>
            <p:cNvSpPr>
              <a:spLocks noChangeShapeType="1"/>
            </p:cNvSpPr>
            <p:nvPr/>
          </p:nvSpPr>
          <p:spPr bwMode="auto">
            <a:xfrm flipH="1" flipV="1">
              <a:off x="2290" y="1570"/>
              <a:ext cx="45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Text Box 36"/>
            <p:cNvSpPr txBox="1">
              <a:spLocks noChangeArrowheads="1"/>
            </p:cNvSpPr>
            <p:nvPr/>
          </p:nvSpPr>
          <p:spPr bwMode="auto">
            <a:xfrm>
              <a:off x="3424" y="1298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800080"/>
                  </a:solidFill>
                  <a:ea typeface="仿宋_GB2312" panose="02010609030101010101" pitchFamily="49" charset="-122"/>
                </a:rPr>
                <a:t>AT</a:t>
              </a:r>
            </a:p>
          </p:txBody>
        </p:sp>
        <p:sp>
          <p:nvSpPr>
            <p:cNvPr id="37917" name="Text Box 37"/>
            <p:cNvSpPr txBox="1">
              <a:spLocks noChangeArrowheads="1"/>
            </p:cNvSpPr>
            <p:nvPr/>
          </p:nvSpPr>
          <p:spPr bwMode="auto">
            <a:xfrm>
              <a:off x="748" y="1797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800080"/>
                  </a:solidFill>
                  <a:ea typeface="仿宋_GB2312" panose="02010609030101010101" pitchFamily="49" charset="-122"/>
                </a:rPr>
                <a:t>AT</a:t>
              </a:r>
            </a:p>
          </p:txBody>
        </p:sp>
        <p:sp>
          <p:nvSpPr>
            <p:cNvPr id="37918" name="Text Box 38"/>
            <p:cNvSpPr txBox="1">
              <a:spLocks noChangeArrowheads="1"/>
            </p:cNvSpPr>
            <p:nvPr/>
          </p:nvSpPr>
          <p:spPr bwMode="auto">
            <a:xfrm>
              <a:off x="2245" y="2001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800080"/>
                  </a:solidFill>
                  <a:ea typeface="仿宋_GB2312" panose="02010609030101010101" pitchFamily="49" charset="-122"/>
                </a:rPr>
                <a:t>CO</a:t>
              </a:r>
            </a:p>
          </p:txBody>
        </p:sp>
        <p:sp>
          <p:nvSpPr>
            <p:cNvPr id="37919" name="Text Box 39"/>
            <p:cNvSpPr txBox="1">
              <a:spLocks noChangeArrowheads="1"/>
            </p:cNvSpPr>
            <p:nvPr/>
          </p:nvSpPr>
          <p:spPr bwMode="auto">
            <a:xfrm>
              <a:off x="3197" y="2613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800080"/>
                  </a:solidFill>
                  <a:ea typeface="仿宋_GB2312" panose="02010609030101010101" pitchFamily="49" charset="-122"/>
                </a:rPr>
                <a:t>Subject</a:t>
              </a:r>
            </a:p>
          </p:txBody>
        </p:sp>
        <p:sp>
          <p:nvSpPr>
            <p:cNvPr id="37920" name="Text Box 40"/>
            <p:cNvSpPr txBox="1">
              <a:spLocks noChangeArrowheads="1"/>
            </p:cNvSpPr>
            <p:nvPr/>
          </p:nvSpPr>
          <p:spPr bwMode="auto">
            <a:xfrm>
              <a:off x="3606" y="2069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800080"/>
                  </a:solidFill>
                  <a:ea typeface="仿宋_GB2312" panose="02010609030101010101" pitchFamily="49" charset="-122"/>
                </a:rPr>
                <a:t>HAVE</a:t>
              </a:r>
            </a:p>
          </p:txBody>
        </p:sp>
        <p:sp>
          <p:nvSpPr>
            <p:cNvPr id="37921" name="Text Box 41"/>
            <p:cNvSpPr txBox="1">
              <a:spLocks noChangeArrowheads="1"/>
            </p:cNvSpPr>
            <p:nvPr/>
          </p:nvSpPr>
          <p:spPr bwMode="auto">
            <a:xfrm>
              <a:off x="2744" y="2886"/>
              <a:ext cx="5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800080"/>
                  </a:solidFill>
                  <a:ea typeface="仿宋_GB2312" panose="02010609030101010101" pitchFamily="49" charset="-122"/>
                </a:rPr>
                <a:t>Object</a:t>
              </a:r>
            </a:p>
          </p:txBody>
        </p:sp>
        <p:sp>
          <p:nvSpPr>
            <p:cNvPr id="37922" name="Text Box 42"/>
            <p:cNvSpPr txBox="1">
              <a:spLocks noChangeArrowheads="1"/>
            </p:cNvSpPr>
            <p:nvPr/>
          </p:nvSpPr>
          <p:spPr bwMode="auto">
            <a:xfrm>
              <a:off x="2199" y="2613"/>
              <a:ext cx="5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99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800080"/>
                  </a:solidFill>
                  <a:ea typeface="仿宋_GB2312" panose="02010609030101010101" pitchFamily="49" charset="-122"/>
                </a:rPr>
                <a:t>How</a:t>
              </a:r>
            </a:p>
          </p:txBody>
        </p:sp>
      </p:grpSp>
      <p:grpSp>
        <p:nvGrpSpPr>
          <p:cNvPr id="236620" name="Group 76"/>
          <p:cNvGrpSpPr>
            <a:grpSpLocks/>
          </p:cNvGrpSpPr>
          <p:nvPr/>
        </p:nvGrpSpPr>
        <p:grpSpPr bwMode="auto">
          <a:xfrm>
            <a:off x="2771775" y="3357563"/>
            <a:ext cx="2447925" cy="1649412"/>
            <a:chOff x="1746" y="2115"/>
            <a:chExt cx="1542" cy="1039"/>
          </a:xfrm>
        </p:grpSpPr>
        <p:sp>
          <p:nvSpPr>
            <p:cNvPr id="37894" name="Text Box 74"/>
            <p:cNvSpPr txBox="1">
              <a:spLocks noChangeArrowheads="1"/>
            </p:cNvSpPr>
            <p:nvPr/>
          </p:nvSpPr>
          <p:spPr bwMode="auto">
            <a:xfrm>
              <a:off x="2789" y="2115"/>
              <a:ext cx="499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仿宋_GB2312" panose="02010609030101010101" pitchFamily="49" charset="-122"/>
                </a:rPr>
                <a:t>摇</a:t>
              </a:r>
            </a:p>
          </p:txBody>
        </p:sp>
        <p:sp>
          <p:nvSpPr>
            <p:cNvPr id="37895" name="Text Box 75"/>
            <p:cNvSpPr txBox="1">
              <a:spLocks noChangeArrowheads="1"/>
            </p:cNvSpPr>
            <p:nvPr/>
          </p:nvSpPr>
          <p:spPr bwMode="auto">
            <a:xfrm>
              <a:off x="1746" y="2886"/>
              <a:ext cx="499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仿宋_GB2312" panose="02010609030101010101" pitchFamily="49" charset="-122"/>
                </a:rPr>
                <a:t>轻轻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smtClean="0"/>
              <a:t>Semantic Network</a:t>
            </a:r>
            <a:r>
              <a:rPr lang="zh-CN" altLang="en-US" sz="4400" smtClean="0"/>
              <a:t>（语义网络）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语义网络表示法的特点</a:t>
            </a:r>
          </a:p>
          <a:p>
            <a:pPr lvl="1" eaLnBrk="1" hangingPunct="1">
              <a:defRPr/>
            </a:pPr>
            <a:r>
              <a:rPr kumimoji="0" lang="zh-CN" altLang="en-US" smtClean="0">
                <a:solidFill>
                  <a:srgbClr val="FF0000"/>
                </a:solidFill>
              </a:rPr>
              <a:t>结构性</a:t>
            </a:r>
          </a:p>
          <a:p>
            <a:pPr lvl="1" eaLnBrk="1" hangingPunct="1">
              <a:defRPr/>
            </a:pPr>
            <a:r>
              <a:rPr kumimoji="0" lang="zh-CN" altLang="en-US" smtClean="0">
                <a:solidFill>
                  <a:srgbClr val="FF0000"/>
                </a:solidFill>
              </a:rPr>
              <a:t>联想性</a:t>
            </a:r>
          </a:p>
          <a:p>
            <a:pPr lvl="1" eaLnBrk="1" hangingPunct="1">
              <a:defRPr/>
            </a:pPr>
            <a:r>
              <a:rPr kumimoji="0" lang="zh-CN" altLang="en-US" smtClean="0">
                <a:solidFill>
                  <a:srgbClr val="FF0000"/>
                </a:solidFill>
              </a:rPr>
              <a:t>自然性</a:t>
            </a:r>
          </a:p>
          <a:p>
            <a:pPr lvl="1" eaLnBrk="1" hangingPunct="1">
              <a:defRPr/>
            </a:pPr>
            <a:r>
              <a:rPr kumimoji="0" lang="zh-CN" altLang="en-US" smtClean="0">
                <a:solidFill>
                  <a:srgbClr val="009999"/>
                </a:solidFill>
              </a:rPr>
              <a:t>非严格性</a:t>
            </a:r>
          </a:p>
          <a:p>
            <a:pPr lvl="1" eaLnBrk="1" hangingPunct="1">
              <a:defRPr/>
            </a:pPr>
            <a:r>
              <a:rPr kumimoji="0" lang="zh-CN" altLang="en-US" smtClean="0">
                <a:solidFill>
                  <a:srgbClr val="009999"/>
                </a:solidFill>
              </a:rPr>
              <a:t>处理上的复杂性</a:t>
            </a:r>
          </a:p>
        </p:txBody>
      </p:sp>
      <p:pic>
        <p:nvPicPr>
          <p:cNvPr id="38916" name="Picture 3" descr="mindma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3609975"/>
            <a:ext cx="262890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smtClean="0"/>
              <a:t>Semantic Network</a:t>
            </a:r>
            <a:r>
              <a:rPr lang="zh-CN" altLang="en-US" sz="4400" smtClean="0"/>
              <a:t>（语义网络）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语义网络的应用</a:t>
            </a:r>
          </a:p>
          <a:p>
            <a:pPr lvl="1" eaLnBrk="1" hangingPunct="1">
              <a:defRPr/>
            </a:pPr>
            <a:r>
              <a:rPr lang="en-US" altLang="zh-CN" smtClean="0"/>
              <a:t>Walker</a:t>
            </a:r>
            <a:r>
              <a:rPr lang="zh-CN" altLang="en-US" smtClean="0"/>
              <a:t>研制的自然语言理解系统</a:t>
            </a:r>
          </a:p>
          <a:p>
            <a:pPr lvl="1" eaLnBrk="1" hangingPunct="1">
              <a:defRPr/>
            </a:pPr>
            <a:r>
              <a:rPr lang="en-US" altLang="zh-CN" smtClean="0"/>
              <a:t>Mytopoulos</a:t>
            </a:r>
            <a:r>
              <a:rPr lang="zh-CN" altLang="en-US" smtClean="0"/>
              <a:t>研制的自然语言理解系统</a:t>
            </a:r>
          </a:p>
          <a:p>
            <a:pPr lvl="1" eaLnBrk="1" hangingPunct="1">
              <a:defRPr/>
            </a:pPr>
            <a:r>
              <a:rPr lang="en-US" altLang="zh-CN" smtClean="0"/>
              <a:t>Simon</a:t>
            </a:r>
            <a:r>
              <a:rPr lang="zh-CN" altLang="en-US" smtClean="0"/>
              <a:t>研制的自然语言理解系统</a:t>
            </a:r>
          </a:p>
          <a:p>
            <a:pPr lvl="1" eaLnBrk="1" hangingPunct="1">
              <a:defRPr/>
            </a:pPr>
            <a:r>
              <a:rPr lang="en-US" altLang="zh-CN" smtClean="0"/>
              <a:t>Garbonell</a:t>
            </a:r>
            <a:r>
              <a:rPr lang="zh-CN" altLang="en-US" smtClean="0"/>
              <a:t>研制的回答地理问题的教学系统</a:t>
            </a:r>
          </a:p>
          <a:p>
            <a:pPr lvl="1" eaLnBrk="1" hangingPunct="1">
              <a:defRPr/>
            </a:pPr>
            <a:r>
              <a:rPr lang="en-US" altLang="zh-CN" smtClean="0"/>
              <a:t>Hays</a:t>
            </a:r>
            <a:r>
              <a:rPr lang="zh-CN" altLang="en-US" smtClean="0"/>
              <a:t>研制的描写概念的系统</a:t>
            </a:r>
          </a:p>
        </p:txBody>
      </p:sp>
      <p:pic>
        <p:nvPicPr>
          <p:cNvPr id="39940" name="Picture 3" descr="0236244140-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621213"/>
            <a:ext cx="2035175" cy="20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smtClean="0"/>
              <a:t>Semantic Network</a:t>
            </a:r>
            <a:r>
              <a:rPr lang="zh-CN" altLang="en-US" sz="4400" smtClean="0"/>
              <a:t>（语义网络）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solidFill>
                  <a:srgbClr val="CC0000"/>
                </a:solidFill>
              </a:rPr>
              <a:t>注意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CC0000"/>
                </a:solidFill>
              </a:rPr>
              <a:t>语义网络（</a:t>
            </a:r>
            <a:r>
              <a:rPr lang="en-US" altLang="zh-CN" smtClean="0">
                <a:solidFill>
                  <a:srgbClr val="CC0000"/>
                </a:solidFill>
              </a:rPr>
              <a:t>Semantic Network</a:t>
            </a:r>
            <a:r>
              <a:rPr lang="zh-CN" altLang="en-US" smtClean="0">
                <a:solidFill>
                  <a:srgbClr val="CC0000"/>
                </a:solidFill>
              </a:rPr>
              <a:t>）与语义网（</a:t>
            </a:r>
            <a:r>
              <a:rPr lang="en-US" altLang="zh-CN" smtClean="0">
                <a:solidFill>
                  <a:srgbClr val="CC0000"/>
                </a:solidFill>
              </a:rPr>
              <a:t>Semantic Web</a:t>
            </a:r>
            <a:r>
              <a:rPr lang="zh-CN" altLang="en-US" smtClean="0">
                <a:solidFill>
                  <a:srgbClr val="CC0000"/>
                </a:solidFill>
              </a:rPr>
              <a:t>）不是一回事！</a:t>
            </a:r>
          </a:p>
        </p:txBody>
      </p:sp>
      <p:pic>
        <p:nvPicPr>
          <p:cNvPr id="40964" name="Picture 5" descr="d0101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781300"/>
            <a:ext cx="296068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 descr="image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213100"/>
            <a:ext cx="32004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Review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幼圆" panose="02010509060101010101" pitchFamily="49" charset="-122"/>
              </a:rPr>
              <a:t>我们学过的知识表示方法</a:t>
            </a:r>
            <a:endParaRPr lang="zh-CN" altLang="en-US" dirty="0" smtClean="0">
              <a:latin typeface="幼圆" panose="02010509060101010101" pitchFamily="49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latin typeface="幼圆" panose="02010509060101010101" pitchFamily="49" charset="-122"/>
              </a:rPr>
              <a:t>State Space</a:t>
            </a:r>
            <a:r>
              <a:rPr lang="zh-CN" altLang="en-US" dirty="0">
                <a:solidFill>
                  <a:srgbClr val="0000FF"/>
                </a:solidFill>
                <a:latin typeface="幼圆" panose="02010509060101010101" pitchFamily="49" charset="-122"/>
              </a:rPr>
              <a:t>（状态空间表示法）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latin typeface="幼圆" panose="02010509060101010101" pitchFamily="49" charset="-122"/>
              </a:rPr>
              <a:t>Problem Reduction</a:t>
            </a:r>
            <a:r>
              <a:rPr lang="zh-CN" altLang="en-US" dirty="0">
                <a:solidFill>
                  <a:srgbClr val="0000FF"/>
                </a:solidFill>
                <a:latin typeface="幼圆" panose="02010509060101010101" pitchFamily="49" charset="-122"/>
              </a:rPr>
              <a:t>（问题归约表示法）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latin typeface="幼圆" panose="02010509060101010101" pitchFamily="49" charset="-122"/>
              </a:rPr>
              <a:t>Predicate Logic</a:t>
            </a:r>
            <a:r>
              <a:rPr lang="zh-CN" altLang="en-US" dirty="0">
                <a:solidFill>
                  <a:srgbClr val="0000FF"/>
                </a:solidFill>
                <a:latin typeface="幼圆" panose="02010509060101010101" pitchFamily="49" charset="-122"/>
              </a:rPr>
              <a:t>（谓词逻辑表示法）</a:t>
            </a:r>
          </a:p>
          <a:p>
            <a:pPr lvl="1"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latin typeface="幼圆" panose="02010509060101010101" pitchFamily="49" charset="-122"/>
              </a:rPr>
              <a:t>Production</a:t>
            </a:r>
            <a:r>
              <a:rPr lang="zh-CN" altLang="en-US" dirty="0">
                <a:solidFill>
                  <a:srgbClr val="0000FF"/>
                </a:solidFill>
                <a:latin typeface="幼圆" panose="02010509060101010101" pitchFamily="49" charset="-122"/>
              </a:rPr>
              <a:t>（产生式表示法）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/>
              <a:t>Knowledge Graph</a:t>
            </a:r>
            <a:r>
              <a:rPr lang="zh-CN" altLang="en-US" sz="4400" dirty="0" smtClean="0"/>
              <a:t>（知识图谱）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知识图谱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日由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正式提出。其初衷是为了提高搜索引擎的能力，改善用户的搜索质量以及搜索体验。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知识图谱主要目标是用来描述真实世界中存在的各种</a:t>
            </a:r>
            <a:r>
              <a:rPr lang="zh-CN" altLang="en-US" dirty="0" smtClean="0">
                <a:solidFill>
                  <a:srgbClr val="FF0000"/>
                </a:solidFill>
              </a:rPr>
              <a:t>实体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0000"/>
                </a:solidFill>
              </a:rPr>
              <a:t>概念</a:t>
            </a:r>
            <a:r>
              <a:rPr lang="zh-CN" altLang="en-US" dirty="0" smtClean="0"/>
              <a:t>，以及他们之间的</a:t>
            </a:r>
            <a:r>
              <a:rPr lang="zh-CN" altLang="en-US" dirty="0" smtClean="0">
                <a:solidFill>
                  <a:srgbClr val="FF0000"/>
                </a:solidFill>
              </a:rPr>
              <a:t>关系</a:t>
            </a:r>
            <a:r>
              <a:rPr lang="zh-CN" altLang="en-US" dirty="0" smtClean="0"/>
              <a:t>。其构成一张巨大的</a:t>
            </a:r>
            <a:r>
              <a:rPr lang="zh-CN" altLang="en-US" dirty="0" smtClean="0">
                <a:solidFill>
                  <a:srgbClr val="FF0000"/>
                </a:solidFill>
              </a:rPr>
              <a:t>语义网络图</a:t>
            </a:r>
            <a:r>
              <a:rPr lang="zh-CN" altLang="en-US" dirty="0" smtClean="0"/>
              <a:t>，节点表示实体或概念，边则由属性或关系构成。</a:t>
            </a: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目前知识图谱已被广泛应用于智能搜索、智能问答、个性化推荐、社会计算等领域。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/>
              <a:t>Knowledge Graph</a:t>
            </a:r>
            <a:r>
              <a:rPr lang="zh-CN" altLang="en-US" sz="4400" dirty="0" smtClean="0"/>
              <a:t>（知识图谱）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三元组</a:t>
            </a:r>
            <a:r>
              <a:rPr lang="zh-CN" altLang="en-US" dirty="0" smtClean="0"/>
              <a:t>是知识图谱的一种通用表示方式：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实体</a:t>
            </a:r>
            <a:r>
              <a:rPr lang="en-US" altLang="zh-CN" dirty="0" smtClean="0"/>
              <a:t>1-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实体</a:t>
            </a:r>
            <a:r>
              <a:rPr lang="en-US" altLang="zh-CN" dirty="0" smtClean="0"/>
              <a:t>2)</a:t>
            </a:r>
          </a:p>
          <a:p>
            <a:pPr lvl="1"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实体</a:t>
            </a:r>
            <a:r>
              <a:rPr lang="en-US" altLang="zh-CN" dirty="0" smtClean="0"/>
              <a:t>-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属性值</a:t>
            </a:r>
            <a:r>
              <a:rPr lang="en-US" altLang="zh-CN" dirty="0" smtClean="0"/>
              <a:t>)</a:t>
            </a:r>
          </a:p>
          <a:p>
            <a:pPr>
              <a:defRPr/>
            </a:pPr>
            <a:r>
              <a:rPr lang="zh-CN" altLang="en-US" dirty="0" smtClean="0"/>
              <a:t>常用的存储知识图谱的数据库：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Neo4j</a:t>
            </a:r>
          </a:p>
          <a:p>
            <a:pPr lvl="1">
              <a:defRPr/>
            </a:pPr>
            <a:r>
              <a:rPr lang="en-US" altLang="zh-CN" dirty="0" err="1" smtClean="0"/>
              <a:t>FlockDB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 smtClean="0"/>
              <a:t>GraphDB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/>
              <a:t>Knowledge Graph</a:t>
            </a:r>
            <a:r>
              <a:rPr lang="zh-CN" altLang="en-US" sz="4400" dirty="0" smtClean="0"/>
              <a:t>（知识图谱）</a:t>
            </a:r>
          </a:p>
        </p:txBody>
      </p:sp>
      <p:pic>
        <p:nvPicPr>
          <p:cNvPr id="4403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4"/>
          <a:stretch>
            <a:fillRect/>
          </a:stretch>
        </p:blipFill>
        <p:spPr bwMode="auto">
          <a:xfrm>
            <a:off x="900113" y="1628775"/>
            <a:ext cx="754538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782888" y="5421313"/>
            <a:ext cx="3959225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知识图谱的构建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Script</a:t>
            </a:r>
            <a:r>
              <a:rPr lang="zh-CN" altLang="en-US" smtClean="0"/>
              <a:t>（脚本表示法）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5203825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1975</a:t>
            </a:r>
            <a:r>
              <a:rPr lang="zh-CN" altLang="en-US" smtClean="0"/>
              <a:t>年，</a:t>
            </a:r>
            <a:r>
              <a:rPr lang="en-US" altLang="zh-CN" smtClean="0"/>
              <a:t>R.C.Schank</a:t>
            </a:r>
            <a:r>
              <a:rPr lang="zh-CN" altLang="en-US" smtClean="0"/>
              <a:t>根据他的概念依赖理论提出了脚本表示法</a:t>
            </a:r>
          </a:p>
          <a:p>
            <a:pPr eaLnBrk="1" hangingPunct="1">
              <a:defRPr/>
            </a:pPr>
            <a:endParaRPr kumimoji="0" lang="zh-CN" altLang="en-US" smtClean="0"/>
          </a:p>
          <a:p>
            <a:pPr eaLnBrk="1" hangingPunct="1">
              <a:defRPr/>
            </a:pPr>
            <a:endParaRPr lang="en-US" altLang="zh-CN" smtClean="0"/>
          </a:p>
        </p:txBody>
      </p:sp>
      <p:pic>
        <p:nvPicPr>
          <p:cNvPr id="41988" name="Picture 3" descr="schen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0425" y="1066800"/>
            <a:ext cx="2436813" cy="2722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381000" y="4505325"/>
            <a:ext cx="79962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itchFamily="2" charset="2"/>
              <a:buChar char="F"/>
              <a:defRPr/>
            </a:pPr>
            <a:r>
              <a:rPr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脚本与框架类似，由一组槽组成，用来表示特定领域内一些事件的发生序列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Script</a:t>
            </a:r>
            <a:r>
              <a:rPr lang="zh-CN" altLang="en-US" smtClean="0"/>
              <a:t>（脚本表示法）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mtClean="0"/>
              <a:t>概念依赖理论</a:t>
            </a:r>
          </a:p>
        </p:txBody>
      </p:sp>
      <p:grpSp>
        <p:nvGrpSpPr>
          <p:cNvPr id="46084" name="Group 12"/>
          <p:cNvGrpSpPr>
            <a:grpSpLocks/>
          </p:cNvGrpSpPr>
          <p:nvPr/>
        </p:nvGrpSpPr>
        <p:grpSpPr bwMode="auto">
          <a:xfrm>
            <a:off x="1258888" y="1773238"/>
            <a:ext cx="5976937" cy="3960812"/>
            <a:chOff x="793" y="1117"/>
            <a:chExt cx="3765" cy="2495"/>
          </a:xfrm>
        </p:grpSpPr>
        <p:sp>
          <p:nvSpPr>
            <p:cNvPr id="239620" name="AutoShape 4"/>
            <p:cNvSpPr>
              <a:spLocks noChangeArrowheads="1"/>
            </p:cNvSpPr>
            <p:nvPr/>
          </p:nvSpPr>
          <p:spPr bwMode="auto">
            <a:xfrm>
              <a:off x="793" y="1752"/>
              <a:ext cx="1043" cy="499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原子概念</a:t>
              </a:r>
              <a:endPara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9621" name="AutoShape 5"/>
            <p:cNvSpPr>
              <a:spLocks noChangeArrowheads="1"/>
            </p:cNvSpPr>
            <p:nvPr/>
          </p:nvSpPr>
          <p:spPr bwMode="auto">
            <a:xfrm>
              <a:off x="2018" y="2704"/>
              <a:ext cx="1316" cy="908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故事情节</a:t>
              </a:r>
              <a:endParaRPr lang="zh-CN" altLang="en-US" sz="2800"/>
            </a:p>
          </p:txBody>
        </p:sp>
        <p:sp>
          <p:nvSpPr>
            <p:cNvPr id="239622" name="AutoShape 6"/>
            <p:cNvSpPr>
              <a:spLocks noChangeArrowheads="1"/>
            </p:cNvSpPr>
            <p:nvPr/>
          </p:nvSpPr>
          <p:spPr bwMode="auto">
            <a:xfrm>
              <a:off x="2200" y="1117"/>
              <a:ext cx="1043" cy="499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原子概念</a:t>
              </a:r>
              <a:endPara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239623" name="AutoShape 7"/>
            <p:cNvSpPr>
              <a:spLocks noChangeArrowheads="1"/>
            </p:cNvSpPr>
            <p:nvPr/>
          </p:nvSpPr>
          <p:spPr bwMode="auto">
            <a:xfrm>
              <a:off x="3515" y="1797"/>
              <a:ext cx="1043" cy="499"/>
            </a:xfrm>
            <a:prstGeom prst="foldedCorner">
              <a:avLst>
                <a:gd name="adj" fmla="val 12500"/>
              </a:avLst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0" lang="zh-CN" altLang="en-US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仿宋_GB2312" pitchFamily="49" charset="-122"/>
                </a:rPr>
                <a:t>原子概念</a:t>
              </a:r>
              <a:endParaRPr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endParaRPr>
            </a:p>
          </p:txBody>
        </p:sp>
        <p:sp>
          <p:nvSpPr>
            <p:cNvPr id="46089" name="Line 8"/>
            <p:cNvSpPr>
              <a:spLocks noChangeShapeType="1"/>
            </p:cNvSpPr>
            <p:nvPr/>
          </p:nvSpPr>
          <p:spPr bwMode="auto">
            <a:xfrm flipV="1">
              <a:off x="1882" y="1661"/>
              <a:ext cx="771" cy="3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9"/>
            <p:cNvSpPr>
              <a:spLocks noChangeShapeType="1"/>
            </p:cNvSpPr>
            <p:nvPr/>
          </p:nvSpPr>
          <p:spPr bwMode="auto">
            <a:xfrm>
              <a:off x="3152" y="1616"/>
              <a:ext cx="635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0"/>
            <p:cNvSpPr>
              <a:spLocks noChangeShapeType="1"/>
            </p:cNvSpPr>
            <p:nvPr/>
          </p:nvSpPr>
          <p:spPr bwMode="auto">
            <a:xfrm flipH="1" flipV="1">
              <a:off x="1927" y="2160"/>
              <a:ext cx="154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AutoShape 11"/>
            <p:cNvSpPr>
              <a:spLocks noChangeArrowheads="1"/>
            </p:cNvSpPr>
            <p:nvPr/>
          </p:nvSpPr>
          <p:spPr bwMode="auto">
            <a:xfrm>
              <a:off x="2653" y="2296"/>
              <a:ext cx="136" cy="318"/>
            </a:xfrm>
            <a:prstGeom prst="upArrow">
              <a:avLst>
                <a:gd name="adj1" fmla="val 50000"/>
                <a:gd name="adj2" fmla="val 584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Script</a:t>
            </a:r>
            <a:r>
              <a:rPr lang="zh-CN" altLang="en-US" smtClean="0"/>
              <a:t>（脚本表示法）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smtClean="0"/>
              <a:t>Schank</a:t>
            </a:r>
            <a:r>
              <a:rPr kumimoji="0" lang="zh-CN" altLang="en-US" smtClean="0"/>
              <a:t>在其研制的</a:t>
            </a:r>
            <a:r>
              <a:rPr kumimoji="0" lang="en-US" altLang="zh-CN" smtClean="0"/>
              <a:t>SAM</a:t>
            </a:r>
            <a:r>
              <a:rPr kumimoji="0" lang="zh-CN" altLang="en-US" smtClean="0"/>
              <a:t>（</a:t>
            </a:r>
            <a:r>
              <a:rPr kumimoji="0" lang="en-US" altLang="zh-CN" smtClean="0"/>
              <a:t>Script Applier Mechanism</a:t>
            </a:r>
            <a:r>
              <a:rPr kumimoji="0" lang="zh-CN" altLang="en-US" smtClean="0"/>
              <a:t>）中对动作一类的概念进行了原子化，抽取了</a:t>
            </a:r>
            <a:r>
              <a:rPr kumimoji="0" lang="en-US" altLang="zh-CN" smtClean="0"/>
              <a:t>11</a:t>
            </a:r>
            <a:r>
              <a:rPr kumimoji="0" lang="zh-CN" altLang="en-US" smtClean="0"/>
              <a:t>种原子动作，并把它们作为槽来表示一些基本行为。</a:t>
            </a:r>
          </a:p>
          <a:p>
            <a:pPr eaLnBrk="1" hangingPunct="1">
              <a:defRPr/>
            </a:pPr>
            <a:r>
              <a:rPr kumimoji="0" lang="zh-CN" altLang="en-US" smtClean="0"/>
              <a:t>他用原子概念及其依赖关系把生活中每个事件编成一个脚本，并把时间的典型情节规范化。当接受一个故事时，就与相应脚本匹配，根据事先安排的脚本情节来理解故事。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Script</a:t>
            </a:r>
            <a:r>
              <a:rPr lang="zh-CN" altLang="en-US" smtClean="0"/>
              <a:t>（脚本表示法）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mtClean="0"/>
              <a:t>脚本描述的是特定范围内原型事件的结构，一般由以下几部分组成：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2800" smtClean="0">
                <a:solidFill>
                  <a:srgbClr val="FF0000"/>
                </a:solidFill>
              </a:rPr>
              <a:t>（如果你是冯小刚，想拍一部</a:t>
            </a:r>
            <a:br>
              <a:rPr kumimoji="0" lang="zh-CN" altLang="en-US" sz="2800" smtClean="0">
                <a:solidFill>
                  <a:srgbClr val="FF0000"/>
                </a:solidFill>
              </a:rPr>
            </a:br>
            <a:r>
              <a:rPr kumimoji="0" lang="en-US" altLang="zh-CN" sz="2800" smtClean="0">
                <a:solidFill>
                  <a:srgbClr val="FF0000"/>
                </a:solidFill>
              </a:rPr>
              <a:t>《</a:t>
            </a:r>
            <a:r>
              <a:rPr kumimoji="0" lang="zh-CN" altLang="en-US" sz="2800" smtClean="0">
                <a:solidFill>
                  <a:srgbClr val="FF0000"/>
                </a:solidFill>
              </a:rPr>
              <a:t>唐山大地震</a:t>
            </a:r>
            <a:r>
              <a:rPr kumimoji="0" lang="en-US" altLang="zh-CN" sz="2800" smtClean="0">
                <a:solidFill>
                  <a:srgbClr val="FF0000"/>
                </a:solidFill>
              </a:rPr>
              <a:t>》</a:t>
            </a:r>
            <a:r>
              <a:rPr kumimoji="0" lang="zh-CN" altLang="en-US" sz="2800" smtClean="0">
                <a:solidFill>
                  <a:srgbClr val="FF0000"/>
                </a:solidFill>
              </a:rPr>
              <a:t>，你希望编</a:t>
            </a:r>
            <a:br>
              <a:rPr kumimoji="0" lang="zh-CN" altLang="en-US" sz="2800" smtClean="0">
                <a:solidFill>
                  <a:srgbClr val="FF0000"/>
                </a:solidFill>
              </a:rPr>
            </a:br>
            <a:r>
              <a:rPr kumimoji="0" lang="zh-CN" altLang="en-US" sz="2800" smtClean="0">
                <a:solidFill>
                  <a:srgbClr val="FF0000"/>
                </a:solidFill>
              </a:rPr>
              <a:t>剧给你的脚本里都包含哪些</a:t>
            </a:r>
            <a:br>
              <a:rPr kumimoji="0" lang="zh-CN" altLang="en-US" sz="2800" smtClean="0">
                <a:solidFill>
                  <a:srgbClr val="FF0000"/>
                </a:solidFill>
              </a:rPr>
            </a:br>
            <a:r>
              <a:rPr kumimoji="0" lang="zh-CN" altLang="en-US" sz="2800" smtClean="0">
                <a:solidFill>
                  <a:srgbClr val="FF0000"/>
                </a:solidFill>
              </a:rPr>
              <a:t>要素？）</a:t>
            </a:r>
          </a:p>
          <a:p>
            <a:pPr lvl="1" eaLnBrk="1" hangingPunct="1">
              <a:defRPr/>
            </a:pPr>
            <a:r>
              <a:rPr kumimoji="0" lang="zh-CN" altLang="en-US" smtClean="0"/>
              <a:t>开场条件</a:t>
            </a:r>
          </a:p>
          <a:p>
            <a:pPr lvl="1" eaLnBrk="1" hangingPunct="1">
              <a:defRPr/>
            </a:pPr>
            <a:r>
              <a:rPr kumimoji="0" lang="zh-CN" altLang="en-US" smtClean="0"/>
              <a:t>角色</a:t>
            </a:r>
          </a:p>
          <a:p>
            <a:pPr lvl="1" eaLnBrk="1" hangingPunct="1">
              <a:defRPr/>
            </a:pPr>
            <a:r>
              <a:rPr kumimoji="0" lang="zh-CN" altLang="en-US" smtClean="0"/>
              <a:t>道具</a:t>
            </a:r>
          </a:p>
          <a:p>
            <a:pPr lvl="1" eaLnBrk="1" hangingPunct="1">
              <a:defRPr/>
            </a:pPr>
            <a:r>
              <a:rPr kumimoji="0" lang="zh-CN" altLang="en-US" smtClean="0"/>
              <a:t>场景</a:t>
            </a:r>
          </a:p>
          <a:p>
            <a:pPr lvl="1" eaLnBrk="1" hangingPunct="1">
              <a:defRPr/>
            </a:pPr>
            <a:r>
              <a:rPr kumimoji="0" lang="zh-CN" altLang="en-US" smtClean="0"/>
              <a:t>结局</a:t>
            </a:r>
          </a:p>
        </p:txBody>
      </p:sp>
      <p:pic>
        <p:nvPicPr>
          <p:cNvPr id="48132" name="Picture 5" descr="%E5%94%90%E5%B1%B1%E5%A4%A7%E5%9C%B0%E9%9C%8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133600"/>
            <a:ext cx="26003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Script</a:t>
            </a:r>
            <a:r>
              <a:rPr lang="zh-CN" altLang="en-US" smtClean="0"/>
              <a:t>（脚本表示法）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kumimoji="0" lang="zh-CN" altLang="en-US" smtClean="0"/>
              <a:t>脚本表示法举例（餐厅就餐）</a:t>
            </a:r>
            <a:endParaRPr kumimoji="0" lang="zh-CN" altLang="en-US" sz="28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smtClean="0"/>
              <a:t>脚本：餐厅就餐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smtClean="0"/>
              <a:t>开场条件：顾客饿了，需要进餐；顾客有钱。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smtClean="0"/>
              <a:t>角色：顾客、服务员、厨师、老板。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smtClean="0"/>
              <a:t>道具：食品、桌子、菜单、钱。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smtClean="0"/>
              <a:t>场景：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kumimoji="0" lang="zh-CN" altLang="en-US" smtClean="0"/>
              <a:t>第一场：进入餐厅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kumimoji="0" lang="zh-CN" altLang="en-US" smtClean="0"/>
              <a:t>第二场：点菜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kumimoji="0" lang="zh-CN" altLang="en-US" smtClean="0"/>
              <a:t>第三场：上菜进餐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kumimoji="0" lang="zh-CN" altLang="en-US" smtClean="0"/>
              <a:t>第四场：顾客离开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0" lang="zh-CN" altLang="en-US" smtClean="0"/>
              <a:t>结局：顾客吃了饭；顾客花了钱；老板赚了钱；餐厅的食品减少了。</a:t>
            </a:r>
          </a:p>
        </p:txBody>
      </p:sp>
      <p:pic>
        <p:nvPicPr>
          <p:cNvPr id="265223" name="Picture 7" descr="奥巴马邀梅德韦杰夫街头吃汉堡 旁边顾客镇静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62125"/>
            <a:ext cx="3830637" cy="3332163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5225" name="Picture 9" descr="奥巴马邀梅德韦杰夫街头吃汉堡 旁边顾客镇静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3213100"/>
            <a:ext cx="4267200" cy="3200400"/>
          </a:xfrm>
          <a:prstGeom prst="rect">
            <a:avLst/>
          </a:prstGeom>
          <a:noFill/>
          <a:ln w="57150" cmpd="thinThick">
            <a:solidFill>
              <a:schemeClr val="accent2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Script</a:t>
            </a:r>
            <a:r>
              <a:rPr lang="zh-CN" altLang="en-US" smtClean="0"/>
              <a:t>（脚本表示法）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zh-CN" altLang="en-US" smtClean="0"/>
              <a:t>脚本表示法适用于表示预先构思好的特定知识，如理解故事情节等</a:t>
            </a:r>
          </a:p>
          <a:p>
            <a:pPr eaLnBrk="1" hangingPunct="1">
              <a:defRPr/>
            </a:pPr>
            <a:endParaRPr kumimoji="0" lang="zh-CN" altLang="en-US" sz="2000" smtClean="0"/>
          </a:p>
          <a:p>
            <a:pPr eaLnBrk="1" hangingPunct="1">
              <a:defRPr/>
            </a:pPr>
            <a:r>
              <a:rPr kumimoji="0" lang="zh-CN" altLang="en-US" smtClean="0"/>
              <a:t>脚本与框架表示法相比，比较呆板，知识表达的范围也很窄</a:t>
            </a:r>
          </a:p>
          <a:p>
            <a:pPr eaLnBrk="1" hangingPunct="1">
              <a:defRPr/>
            </a:pPr>
            <a:endParaRPr kumimoji="0" lang="zh-CN" altLang="en-US" sz="2000" smtClean="0"/>
          </a:p>
          <a:p>
            <a:pPr eaLnBrk="1" hangingPunct="1">
              <a:defRPr/>
            </a:pPr>
            <a:r>
              <a:rPr kumimoji="0" lang="zh-CN" altLang="en-US" smtClean="0"/>
              <a:t>目前仅在自然语言理解领域有一些应用</a:t>
            </a:r>
          </a:p>
        </p:txBody>
      </p:sp>
      <p:pic>
        <p:nvPicPr>
          <p:cNvPr id="50180" name="Picture 3" descr="nlip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941888"/>
            <a:ext cx="26289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Procedure</a:t>
            </a:r>
            <a:r>
              <a:rPr lang="zh-CN" altLang="en-US" smtClean="0"/>
              <a:t>（过程表示法）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为了表现事物的发展规律，针对问题的求解过程，用相关知识加以设计和描述的方法，称之为过程表示法。</a:t>
            </a:r>
          </a:p>
          <a:p>
            <a:pPr eaLnBrk="1" hangingPunct="1">
              <a:defRPr/>
            </a:pPr>
            <a:r>
              <a:rPr lang="zh-CN" altLang="en-US" smtClean="0"/>
              <a:t>把问题求解划分的主要步骤及知识利用环节表示为一个个过程，每个过程就是一段程序，用于完成对一个具体事件或情况的处理。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pic>
        <p:nvPicPr>
          <p:cNvPr id="51204" name="Picture 5" descr="ANd9GcSK-Ds8iL6495JPSAt6AnLWCOZGwciMfqwjPfGnNcnEX8J8RrI&amp;t=1&amp;h=172&amp;w=162&amp;usg=__DCjNPWBwgBb_9x9e6U-Kczd6N98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797425"/>
            <a:ext cx="15430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 descr="ANd9GcSK-Ds8iL6495JPSAt6AnLWCOZGwciMfqwjPfGnNcnEX8J8RrI&amp;t=1&amp;h=172&amp;w=162&amp;usg=__DCjNPWBwgBb_9x9e6U-Kczd6N98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38" y="5445125"/>
            <a:ext cx="9334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7" descr="ANd9GcSK-Ds8iL6495JPSAt6AnLWCOZGwciMfqwjPfGnNcnEX8J8RrI&amp;t=1&amp;h=172&amp;w=162&amp;usg=__DCjNPWBwgBb_9x9e6U-Kczd6N98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00" y="5876925"/>
            <a:ext cx="527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8" descr="ANd9GcSK-Ds8iL6495JPSAt6AnLWCOZGwciMfqwjPfGnNcnEX8J8RrI&amp;t=1&amp;h=172&amp;w=162&amp;usg=__DCjNPWBwgBb_9x9e6U-Kczd6N98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6165850"/>
            <a:ext cx="25400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16764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6000" b="0" dirty="0" smtClean="0">
                <a:latin typeface="华文新魏" pitchFamily="2" charset="-122"/>
                <a:ea typeface="宋体" pitchFamily="2" charset="-122"/>
              </a:rPr>
              <a:t>14 More Knowledge Representations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295400" y="4724400"/>
            <a:ext cx="6553200" cy="39688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124" name="Picture 7" descr="20090114154059_2799526092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0050"/>
            <a:ext cx="30480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Procedure</a:t>
            </a:r>
            <a:r>
              <a:rPr lang="zh-CN" altLang="en-US" smtClean="0"/>
              <a:t>（过程表示法）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过程表示法的特点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FF0000"/>
                </a:solidFill>
              </a:rPr>
              <a:t>易实现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FF0000"/>
                </a:solidFill>
              </a:rPr>
              <a:t>效率高</a:t>
            </a:r>
          </a:p>
          <a:p>
            <a:pPr lvl="1" eaLnBrk="1" hangingPunct="1">
              <a:defRPr/>
            </a:pPr>
            <a:r>
              <a:rPr lang="zh-CN" altLang="en-US" smtClean="0">
                <a:solidFill>
                  <a:srgbClr val="009999"/>
                </a:solidFill>
              </a:rPr>
              <a:t>可维护性差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过程性与陈述性相融合的知识表示方法是一种发展趋势</a:t>
            </a:r>
          </a:p>
        </p:txBody>
      </p:sp>
      <p:pic>
        <p:nvPicPr>
          <p:cNvPr id="52228" name="Picture 3" descr="imgname--pccce---50226711--dominoes_pc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028700"/>
            <a:ext cx="2389187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Procedure</a:t>
            </a:r>
            <a:r>
              <a:rPr lang="zh-CN" altLang="en-US" smtClean="0"/>
              <a:t>（过程表示法）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过程表示法的应用</a:t>
            </a:r>
          </a:p>
          <a:p>
            <a:pPr lvl="1" eaLnBrk="1" hangingPunct="1">
              <a:defRPr/>
            </a:pPr>
            <a:endParaRPr lang="zh-CN" altLang="en-US" smtClean="0"/>
          </a:p>
          <a:p>
            <a:pPr lvl="1" eaLnBrk="1" hangingPunct="1">
              <a:defRPr/>
            </a:pPr>
            <a:r>
              <a:rPr lang="en-US" altLang="zh-CN" smtClean="0"/>
              <a:t>Raphael</a:t>
            </a:r>
            <a:r>
              <a:rPr lang="zh-CN" altLang="en-US" smtClean="0"/>
              <a:t>研制的语义信息检索系统</a:t>
            </a:r>
            <a:r>
              <a:rPr lang="en-US" altLang="zh-CN" smtClean="0"/>
              <a:t>SIR</a:t>
            </a:r>
            <a:r>
              <a:rPr lang="zh-CN" altLang="en-US" smtClean="0"/>
              <a:t>（</a:t>
            </a:r>
            <a:r>
              <a:rPr lang="en-US" altLang="zh-CN" smtClean="0"/>
              <a:t>Semantic Information Rtriever</a:t>
            </a:r>
            <a:r>
              <a:rPr lang="zh-CN" altLang="en-US" smtClean="0"/>
              <a:t>）</a:t>
            </a:r>
          </a:p>
          <a:p>
            <a:pPr lvl="1" eaLnBrk="1" hangingPunct="1">
              <a:defRPr/>
            </a:pPr>
            <a:endParaRPr lang="zh-CN" altLang="en-US" smtClean="0"/>
          </a:p>
          <a:p>
            <a:pPr lvl="1" eaLnBrk="1" hangingPunct="1">
              <a:defRPr/>
            </a:pPr>
            <a:r>
              <a:rPr lang="en-US" altLang="zh-CN" smtClean="0"/>
              <a:t>Woods</a:t>
            </a:r>
            <a:r>
              <a:rPr lang="zh-CN" altLang="en-US" smtClean="0"/>
              <a:t>研制的航班系统</a:t>
            </a:r>
          </a:p>
        </p:txBody>
      </p:sp>
      <p:pic>
        <p:nvPicPr>
          <p:cNvPr id="532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3055938"/>
            <a:ext cx="3003550" cy="357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Petri Net</a:t>
            </a:r>
            <a:r>
              <a:rPr lang="zh-CN" altLang="en-US" smtClean="0"/>
              <a:t>（</a:t>
            </a:r>
            <a:r>
              <a:rPr lang="en-US" altLang="zh-CN" smtClean="0"/>
              <a:t>Petri</a:t>
            </a:r>
            <a:r>
              <a:rPr lang="zh-CN" altLang="en-US" smtClean="0"/>
              <a:t>网表示法）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1962</a:t>
            </a:r>
            <a:r>
              <a:rPr lang="zh-CN" altLang="en-US" smtClean="0"/>
              <a:t>年，德国学者</a:t>
            </a:r>
            <a:r>
              <a:rPr lang="en-US" altLang="zh-CN" smtClean="0"/>
              <a:t>Cah Abam Petri</a:t>
            </a:r>
            <a:r>
              <a:rPr lang="zh-CN" altLang="en-US" smtClean="0"/>
              <a:t>在其博士论文“</a:t>
            </a:r>
            <a:r>
              <a:rPr lang="en-US" altLang="zh-CN" i="1" smtClean="0"/>
              <a:t>Communication with Automata</a:t>
            </a:r>
            <a:r>
              <a:rPr lang="en-US" altLang="zh-CN" smtClean="0"/>
              <a:t>”</a:t>
            </a:r>
            <a:r>
              <a:rPr lang="zh-CN" altLang="en-US" smtClean="0"/>
              <a:t>提出</a:t>
            </a:r>
            <a:r>
              <a:rPr lang="en-US" altLang="zh-CN" smtClean="0"/>
              <a:t>Petri</a:t>
            </a:r>
            <a:r>
              <a:rPr lang="zh-CN" altLang="en-US" smtClean="0"/>
              <a:t>网的概念，用于构造系统模型及进行动态性分析，后来被逐渐用作知识表示方法。</a:t>
            </a:r>
          </a:p>
          <a:p>
            <a:pPr eaLnBrk="1" hangingPunct="1">
              <a:defRPr/>
            </a:pPr>
            <a:endParaRPr lang="zh-CN" altLang="en-US" smtClean="0"/>
          </a:p>
          <a:p>
            <a:pPr eaLnBrk="1" hangingPunct="1">
              <a:defRPr/>
            </a:pPr>
            <a:r>
              <a:rPr lang="zh-CN" altLang="en-US" smtClean="0"/>
              <a:t>按照</a:t>
            </a:r>
            <a:r>
              <a:rPr lang="en-US" altLang="zh-CN" smtClean="0"/>
              <a:t>Petri</a:t>
            </a:r>
            <a:r>
              <a:rPr lang="zh-CN" altLang="en-US" smtClean="0"/>
              <a:t>网表示法的思想，任何有限状态的智能系统都可以由若干元素来定义，构成一种多元组模型来表示。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Petri Net</a:t>
            </a:r>
            <a:r>
              <a:rPr lang="zh-CN" altLang="en-US" smtClean="0"/>
              <a:t>（</a:t>
            </a:r>
            <a:r>
              <a:rPr lang="en-US" altLang="zh-CN" smtClean="0"/>
              <a:t>Petri</a:t>
            </a:r>
            <a:r>
              <a:rPr lang="zh-CN" altLang="en-US" smtClean="0"/>
              <a:t>网表示法）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Petri</a:t>
            </a:r>
            <a:r>
              <a:rPr lang="zh-CN" altLang="en-US" smtClean="0"/>
              <a:t>网的三种基本元素：</a:t>
            </a:r>
          </a:p>
          <a:p>
            <a:pPr lvl="1" eaLnBrk="1" hangingPunct="1">
              <a:defRPr/>
            </a:pPr>
            <a:r>
              <a:rPr lang="en-US" altLang="zh-CN" smtClean="0"/>
              <a:t>Place Set </a:t>
            </a:r>
            <a:r>
              <a:rPr lang="zh-CN" altLang="en-US" smtClean="0"/>
              <a:t>（库所集）</a:t>
            </a:r>
          </a:p>
          <a:p>
            <a:pPr lvl="1" eaLnBrk="1" hangingPunct="1">
              <a:defRPr/>
            </a:pPr>
            <a:r>
              <a:rPr lang="en-US" altLang="zh-CN" smtClean="0"/>
              <a:t>Transition Set </a:t>
            </a:r>
            <a:r>
              <a:rPr lang="zh-CN" altLang="en-US" smtClean="0"/>
              <a:t>（变迁集）</a:t>
            </a:r>
          </a:p>
          <a:p>
            <a:pPr lvl="1" eaLnBrk="1" hangingPunct="1">
              <a:defRPr/>
            </a:pPr>
            <a:r>
              <a:rPr lang="en-US" altLang="zh-CN" smtClean="0"/>
              <a:t>Marker Set </a:t>
            </a:r>
            <a:r>
              <a:rPr lang="zh-CN" altLang="en-US" smtClean="0"/>
              <a:t>或 </a:t>
            </a:r>
            <a:r>
              <a:rPr lang="en-US" altLang="zh-CN" smtClean="0"/>
              <a:t>Token Set </a:t>
            </a:r>
            <a:r>
              <a:rPr lang="zh-CN" altLang="en-US" smtClean="0"/>
              <a:t>（令牌集）</a:t>
            </a:r>
          </a:p>
          <a:p>
            <a:pPr lvl="1" eaLnBrk="1" hangingPunct="1">
              <a:buFontTx/>
              <a:buNone/>
              <a:defRPr/>
            </a:pPr>
            <a:endParaRPr lang="zh-CN" altLang="en-US" smtClean="0"/>
          </a:p>
          <a:p>
            <a:pPr lvl="1" eaLnBrk="1" hangingPunct="1">
              <a:buFontTx/>
              <a:buNone/>
              <a:defRPr/>
            </a:pPr>
            <a:r>
              <a:rPr lang="zh-CN" altLang="en-US" smtClean="0"/>
              <a:t>    </a:t>
            </a:r>
            <a:r>
              <a:rPr lang="en-US" altLang="zh-CN" smtClean="0"/>
              <a:t>S = (P, T, M)</a:t>
            </a:r>
          </a:p>
        </p:txBody>
      </p:sp>
      <p:grpSp>
        <p:nvGrpSpPr>
          <p:cNvPr id="55300" name="Group 12"/>
          <p:cNvGrpSpPr>
            <a:grpSpLocks/>
          </p:cNvGrpSpPr>
          <p:nvPr/>
        </p:nvGrpSpPr>
        <p:grpSpPr bwMode="auto">
          <a:xfrm>
            <a:off x="3924300" y="3429000"/>
            <a:ext cx="4462463" cy="1465263"/>
            <a:chOff x="1429" y="3022"/>
            <a:chExt cx="2811" cy="923"/>
          </a:xfrm>
        </p:grpSpPr>
        <p:sp>
          <p:nvSpPr>
            <p:cNvPr id="55301" name="AutoShape 4"/>
            <p:cNvSpPr>
              <a:spLocks noChangeArrowheads="1"/>
            </p:cNvSpPr>
            <p:nvPr/>
          </p:nvSpPr>
          <p:spPr bwMode="auto">
            <a:xfrm>
              <a:off x="1474" y="3022"/>
              <a:ext cx="499" cy="499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FFFF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="0" i="1" baseline="-25000">
                  <a:solidFill>
                    <a:srgbClr val="FFFF00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5302" name="AutoShape 5"/>
            <p:cNvSpPr>
              <a:spLocks noChangeArrowheads="1"/>
            </p:cNvSpPr>
            <p:nvPr/>
          </p:nvSpPr>
          <p:spPr bwMode="auto">
            <a:xfrm>
              <a:off x="3651" y="3022"/>
              <a:ext cx="499" cy="499"/>
            </a:xfrm>
            <a:prstGeom prst="flowChartConnector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0" i="1">
                  <a:solidFill>
                    <a:srgbClr val="FFFF00"/>
                  </a:solidFill>
                  <a:ea typeface="宋体" panose="02010600030101010101" pitchFamily="2" charset="-122"/>
                </a:rPr>
                <a:t>m</a:t>
              </a:r>
              <a:r>
                <a:rPr lang="en-US" altLang="zh-CN" sz="2400" b="0" i="1" baseline="-25000">
                  <a:solidFill>
                    <a:srgbClr val="FFFF00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55303" name="Line 6"/>
            <p:cNvSpPr>
              <a:spLocks noChangeShapeType="1"/>
            </p:cNvSpPr>
            <p:nvPr/>
          </p:nvSpPr>
          <p:spPr bwMode="auto">
            <a:xfrm>
              <a:off x="2744" y="306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Line 7"/>
            <p:cNvSpPr>
              <a:spLocks noChangeShapeType="1"/>
            </p:cNvSpPr>
            <p:nvPr/>
          </p:nvSpPr>
          <p:spPr bwMode="auto">
            <a:xfrm>
              <a:off x="1973" y="3294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5" name="Line 8"/>
            <p:cNvSpPr>
              <a:spLocks noChangeShapeType="1"/>
            </p:cNvSpPr>
            <p:nvPr/>
          </p:nvSpPr>
          <p:spPr bwMode="auto">
            <a:xfrm>
              <a:off x="2744" y="3294"/>
              <a:ext cx="8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Text Box 9"/>
            <p:cNvSpPr txBox="1">
              <a:spLocks noChangeArrowheads="1"/>
            </p:cNvSpPr>
            <p:nvPr/>
          </p:nvSpPr>
          <p:spPr bwMode="auto">
            <a:xfrm>
              <a:off x="1429" y="3657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>
                  <a:solidFill>
                    <a:schemeClr val="tx1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400" b="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5307" name="Text Box 10"/>
            <p:cNvSpPr txBox="1">
              <a:spLocks noChangeArrowheads="1"/>
            </p:cNvSpPr>
            <p:nvPr/>
          </p:nvSpPr>
          <p:spPr bwMode="auto">
            <a:xfrm>
              <a:off x="3696" y="3612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>
                  <a:solidFill>
                    <a:schemeClr val="tx1"/>
                  </a:solidFill>
                  <a:ea typeface="宋体" panose="02010600030101010101" pitchFamily="2" charset="-122"/>
                </a:rPr>
                <a:t>p</a:t>
              </a:r>
              <a:r>
                <a:rPr lang="en-US" altLang="zh-CN" sz="2400" b="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55308" name="Text Box 11"/>
            <p:cNvSpPr txBox="1">
              <a:spLocks noChangeArrowheads="1"/>
            </p:cNvSpPr>
            <p:nvPr/>
          </p:nvSpPr>
          <p:spPr bwMode="auto">
            <a:xfrm>
              <a:off x="2608" y="3657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F"/>
                <a:defRPr kumimoji="1" sz="32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0" i="1">
                  <a:solidFill>
                    <a:schemeClr val="tx1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sz="2400" b="0" i="1" baseline="-25000">
                  <a:solidFill>
                    <a:schemeClr val="tx1"/>
                  </a:solidFill>
                  <a:ea typeface="宋体" panose="02010600030101010101" pitchFamily="2" charset="-122"/>
                </a:rPr>
                <a:t>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Petri Net</a:t>
            </a:r>
            <a:r>
              <a:rPr lang="zh-CN" altLang="en-US" smtClean="0"/>
              <a:t>（</a:t>
            </a:r>
            <a:r>
              <a:rPr lang="en-US" altLang="zh-CN" smtClean="0"/>
              <a:t>Petri</a:t>
            </a:r>
            <a:r>
              <a:rPr lang="zh-CN" altLang="en-US" smtClean="0"/>
              <a:t>网表示法）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Petri</a:t>
            </a:r>
            <a:r>
              <a:rPr lang="zh-CN" altLang="en-US" smtClean="0"/>
              <a:t>网表示法的特点：</a:t>
            </a:r>
          </a:p>
          <a:p>
            <a:pPr lvl="1" eaLnBrk="1" hangingPunct="1">
              <a:defRPr/>
            </a:pPr>
            <a:r>
              <a:rPr lang="zh-CN" altLang="en-US" smtClean="0"/>
              <a:t>可以用来表示系统的构造模型，便于描述系统状态的变化及对系统特性进行分析</a:t>
            </a:r>
          </a:p>
          <a:p>
            <a:pPr lvl="1" eaLnBrk="1" hangingPunct="1">
              <a:defRPr/>
            </a:pPr>
            <a:r>
              <a:rPr lang="zh-CN" altLang="en-US" smtClean="0"/>
              <a:t>不仅能表示确定性知识，而且能表示不确定性知识</a:t>
            </a:r>
          </a:p>
          <a:p>
            <a:pPr lvl="1" eaLnBrk="1" hangingPunct="1">
              <a:defRPr/>
            </a:pPr>
            <a:r>
              <a:rPr lang="zh-CN" altLang="en-US" smtClean="0"/>
              <a:t>便于表示分布式和并行处理知识</a:t>
            </a:r>
          </a:p>
        </p:txBody>
      </p:sp>
      <p:pic>
        <p:nvPicPr>
          <p:cNvPr id="56324" name="Picture 3" descr="ANd9GcTlL0vbzBjhaaidcqujnj9jcB1QSam9mzOkPNJiGirBA_cZYrc&amp;t=1&amp;usg=__A0_dM3Sk5ykwq7WpaNQLbQBi4cQ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457700"/>
            <a:ext cx="22288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smtClean="0"/>
              <a:t>Object-Oriented</a:t>
            </a:r>
            <a:r>
              <a:rPr kumimoji="0" lang="zh-CN" altLang="en-US" smtClean="0"/>
              <a:t>（</a:t>
            </a:r>
            <a:r>
              <a:rPr lang="zh-CN" altLang="en-US" smtClean="0"/>
              <a:t>面向对象）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面向对象概念由来已久。可以追溯到</a:t>
            </a:r>
            <a:r>
              <a:rPr lang="en-US" altLang="zh-CN" smtClean="0"/>
              <a:t>1967</a:t>
            </a:r>
            <a:r>
              <a:rPr lang="zh-CN" altLang="en-US" smtClean="0"/>
              <a:t>年</a:t>
            </a:r>
            <a:r>
              <a:rPr lang="en-US" altLang="zh-CN" smtClean="0"/>
              <a:t>Dahl</a:t>
            </a:r>
            <a:r>
              <a:rPr lang="zh-CN" altLang="en-US" smtClean="0"/>
              <a:t>等人推出程序设计语言</a:t>
            </a:r>
            <a:r>
              <a:rPr lang="en-US" altLang="zh-CN" smtClean="0"/>
              <a:t>Simula-67</a:t>
            </a:r>
            <a:r>
              <a:rPr lang="zh-CN" altLang="en-US" smtClean="0"/>
              <a:t>的时候。</a:t>
            </a:r>
          </a:p>
          <a:p>
            <a:pPr eaLnBrk="1" hangingPunct="1">
              <a:defRPr/>
            </a:pPr>
            <a:r>
              <a:rPr lang="en-US" altLang="zh-CN" smtClean="0"/>
              <a:t>1980</a:t>
            </a:r>
            <a:r>
              <a:rPr lang="zh-CN" altLang="en-US" smtClean="0"/>
              <a:t>年</a:t>
            </a:r>
            <a:r>
              <a:rPr lang="en-US" altLang="zh-CN" smtClean="0"/>
              <a:t>Xerox</a:t>
            </a:r>
            <a:r>
              <a:rPr lang="zh-CN" altLang="en-US" smtClean="0"/>
              <a:t>公司推出了</a:t>
            </a:r>
            <a:r>
              <a:rPr lang="en-US" altLang="zh-CN" smtClean="0"/>
              <a:t>SMALL TALK-80</a:t>
            </a:r>
            <a:r>
              <a:rPr lang="zh-CN" altLang="en-US" smtClean="0"/>
              <a:t>为代表的面向对象语言，开创了面向对象的程序设计风格。</a:t>
            </a:r>
          </a:p>
          <a:p>
            <a:pPr eaLnBrk="1" hangingPunct="1">
              <a:defRPr/>
            </a:pPr>
            <a:r>
              <a:rPr lang="en-US" altLang="zh-CN" smtClean="0"/>
              <a:t>20</a:t>
            </a:r>
            <a:r>
              <a:rPr lang="zh-CN" altLang="en-US" smtClean="0"/>
              <a:t>世纪</a:t>
            </a:r>
            <a:r>
              <a:rPr lang="en-US" altLang="zh-CN" smtClean="0"/>
              <a:t>90</a:t>
            </a:r>
            <a:r>
              <a:rPr lang="zh-CN" altLang="en-US" smtClean="0"/>
              <a:t>年代以来，</a:t>
            </a:r>
            <a:r>
              <a:rPr lang="en-US" altLang="zh-CN" smtClean="0"/>
              <a:t>C++</a:t>
            </a:r>
            <a:r>
              <a:rPr lang="zh-CN" altLang="en-US" smtClean="0"/>
              <a:t>和</a:t>
            </a:r>
            <a:r>
              <a:rPr lang="en-US" altLang="zh-CN" smtClean="0"/>
              <a:t>Java</a:t>
            </a:r>
            <a:r>
              <a:rPr lang="zh-CN" altLang="en-US" smtClean="0"/>
              <a:t>等工具语言的推广应用使面向对象技术流行于世。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495925"/>
            <a:ext cx="2160587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smtClean="0"/>
              <a:t>Object-Oriented</a:t>
            </a:r>
            <a:r>
              <a:rPr kumimoji="0" lang="zh-CN" altLang="en-US" smtClean="0"/>
              <a:t>（</a:t>
            </a:r>
            <a:r>
              <a:rPr lang="zh-CN" altLang="en-US" smtClean="0"/>
              <a:t>面向对象）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面向对象的基本概念</a:t>
            </a:r>
          </a:p>
          <a:p>
            <a:pPr lvl="1" eaLnBrk="1" hangingPunct="1">
              <a:defRPr/>
            </a:pPr>
            <a:r>
              <a:rPr lang="zh-CN" altLang="en-US" smtClean="0"/>
              <a:t>对象（</a:t>
            </a:r>
            <a:r>
              <a:rPr lang="en-US" altLang="zh-CN" smtClean="0"/>
              <a:t>Object</a:t>
            </a:r>
            <a:r>
              <a:rPr lang="zh-CN" altLang="en-US" smtClean="0"/>
              <a:t>）</a:t>
            </a:r>
          </a:p>
          <a:p>
            <a:pPr lvl="1" eaLnBrk="1" hangingPunct="1">
              <a:defRPr/>
            </a:pPr>
            <a:r>
              <a:rPr lang="zh-CN" altLang="en-US" smtClean="0"/>
              <a:t>类（</a:t>
            </a:r>
            <a:r>
              <a:rPr lang="en-US" altLang="zh-CN" smtClean="0"/>
              <a:t>Class</a:t>
            </a:r>
            <a:r>
              <a:rPr lang="zh-CN" altLang="en-US" smtClean="0"/>
              <a:t>）</a:t>
            </a:r>
          </a:p>
          <a:p>
            <a:pPr lvl="1" eaLnBrk="1" hangingPunct="1">
              <a:defRPr/>
            </a:pPr>
            <a:r>
              <a:rPr lang="zh-CN" altLang="en-US" smtClean="0"/>
              <a:t>继承（</a:t>
            </a:r>
            <a:r>
              <a:rPr lang="en-US" altLang="zh-CN" smtClean="0"/>
              <a:t>Inheritance</a:t>
            </a:r>
            <a:r>
              <a:rPr lang="zh-CN" altLang="en-US" smtClean="0"/>
              <a:t>）</a:t>
            </a:r>
          </a:p>
          <a:p>
            <a:pPr lvl="1" eaLnBrk="1" hangingPunct="1">
              <a:defRPr/>
            </a:pPr>
            <a:r>
              <a:rPr lang="zh-CN" altLang="en-US" smtClean="0"/>
              <a:t>封装（</a:t>
            </a:r>
            <a:r>
              <a:rPr lang="en-US" altLang="zh-CN" smtClean="0"/>
              <a:t>Encapsulation </a:t>
            </a:r>
            <a:r>
              <a:rPr lang="zh-CN" altLang="en-US" smtClean="0"/>
              <a:t>）</a:t>
            </a:r>
          </a:p>
          <a:p>
            <a:pPr lvl="1" eaLnBrk="1" hangingPunct="1">
              <a:defRPr/>
            </a:pPr>
            <a:r>
              <a:rPr lang="zh-CN" altLang="en-US" smtClean="0"/>
              <a:t>通信（</a:t>
            </a:r>
            <a:r>
              <a:rPr lang="en-US" altLang="zh-CN" smtClean="0"/>
              <a:t>Communication</a:t>
            </a:r>
            <a:r>
              <a:rPr lang="zh-CN" altLang="en-US" smtClean="0"/>
              <a:t>）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4610100"/>
            <a:ext cx="27178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smtClean="0"/>
              <a:t>Object-Oriented</a:t>
            </a:r>
            <a:r>
              <a:rPr kumimoji="0" lang="zh-CN" altLang="en-US" smtClean="0"/>
              <a:t>（</a:t>
            </a:r>
            <a:r>
              <a:rPr lang="zh-CN" altLang="en-US" smtClean="0"/>
              <a:t>面向对象）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mtClean="0"/>
              <a:t>面向对象的知识表示方法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zh-CN" altLang="en-US" smtClean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Class &lt;</a:t>
            </a:r>
            <a:r>
              <a:rPr lang="zh-CN" altLang="en-US" smtClean="0"/>
              <a:t>类名</a:t>
            </a:r>
            <a:r>
              <a:rPr lang="en-US" altLang="zh-CN" smtClean="0"/>
              <a:t>&gt; [:&lt;</a:t>
            </a:r>
            <a:r>
              <a:rPr lang="zh-CN" altLang="en-US" smtClean="0"/>
              <a:t>超类名</a:t>
            </a:r>
            <a:r>
              <a:rPr lang="en-US" altLang="zh-CN" smtClean="0"/>
              <a:t>&gt;]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	[&lt;</a:t>
            </a:r>
            <a:r>
              <a:rPr lang="zh-CN" altLang="en-US" smtClean="0"/>
              <a:t>类变量表</a:t>
            </a:r>
            <a:r>
              <a:rPr lang="en-US" altLang="zh-CN" smtClean="0"/>
              <a:t>&gt;]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Structure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	&lt;</a:t>
            </a:r>
            <a:r>
              <a:rPr lang="zh-CN" altLang="en-US" smtClean="0"/>
              <a:t>对象的静态结构描述</a:t>
            </a:r>
            <a:r>
              <a:rPr lang="en-US" altLang="zh-CN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Method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	&lt;</a:t>
            </a:r>
            <a:r>
              <a:rPr lang="zh-CN" altLang="en-US" smtClean="0"/>
              <a:t>关于对象的操作定义</a:t>
            </a:r>
            <a:r>
              <a:rPr lang="en-US" altLang="zh-CN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Restraint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			&lt;</a:t>
            </a:r>
            <a:r>
              <a:rPr lang="zh-CN" altLang="en-US" smtClean="0"/>
              <a:t>约束条件</a:t>
            </a:r>
            <a:r>
              <a:rPr lang="en-US" altLang="zh-CN" smtClean="0"/>
              <a:t>&gt;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mtClean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smtClean="0"/>
              <a:t>Object-Oriented</a:t>
            </a:r>
            <a:r>
              <a:rPr kumimoji="0" lang="zh-CN" altLang="en-US" smtClean="0"/>
              <a:t>（</a:t>
            </a:r>
            <a:r>
              <a:rPr lang="zh-CN" altLang="en-US" smtClean="0"/>
              <a:t>面向对象）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面向对象表示法的特点</a:t>
            </a:r>
          </a:p>
          <a:p>
            <a:pPr lvl="1" eaLnBrk="1" hangingPunct="1">
              <a:defRPr/>
            </a:pPr>
            <a:r>
              <a:rPr lang="zh-CN" altLang="en-US" smtClean="0"/>
              <a:t>继承性</a:t>
            </a:r>
          </a:p>
          <a:p>
            <a:pPr lvl="1" eaLnBrk="1" hangingPunct="1">
              <a:defRPr/>
            </a:pPr>
            <a:r>
              <a:rPr lang="zh-CN" altLang="en-US" smtClean="0"/>
              <a:t>封装性</a:t>
            </a:r>
          </a:p>
          <a:p>
            <a:pPr lvl="1" eaLnBrk="1" hangingPunct="1">
              <a:defRPr/>
            </a:pPr>
            <a:r>
              <a:rPr lang="zh-CN" altLang="en-US" smtClean="0"/>
              <a:t>多态性</a:t>
            </a:r>
          </a:p>
          <a:p>
            <a:pPr lvl="1" eaLnBrk="1" hangingPunct="1">
              <a:defRPr/>
            </a:pPr>
            <a:r>
              <a:rPr lang="zh-CN" altLang="en-US" smtClean="0"/>
              <a:t>易扩充性</a:t>
            </a:r>
          </a:p>
          <a:p>
            <a:pPr lvl="1" eaLnBrk="1" hangingPunct="1">
              <a:defRPr/>
            </a:pPr>
            <a:r>
              <a:rPr lang="zh-CN" altLang="en-US" smtClean="0"/>
              <a:t>易维护性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638" y="3992563"/>
            <a:ext cx="2087562" cy="263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0" lang="en-US" altLang="zh-CN" smtClean="0"/>
              <a:t>Summary</a:t>
            </a:r>
            <a:endParaRPr lang="en-US" altLang="zh-CN" sz="3200" smtClean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State Space</a:t>
            </a:r>
            <a:r>
              <a:rPr lang="zh-CN" altLang="en-US" sz="2800" dirty="0" smtClean="0">
                <a:solidFill>
                  <a:srgbClr val="FF0000"/>
                </a:solidFill>
              </a:rPr>
              <a:t>（状态空间表示法）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Problem Reduction</a:t>
            </a:r>
            <a:r>
              <a:rPr lang="zh-CN" altLang="en-US" sz="2800" dirty="0" smtClean="0">
                <a:solidFill>
                  <a:srgbClr val="FF0000"/>
                </a:solidFill>
              </a:rPr>
              <a:t>（问题归约表示法）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Predicate Logic</a:t>
            </a:r>
            <a:r>
              <a:rPr lang="zh-CN" altLang="en-US" sz="2800" dirty="0" smtClean="0">
                <a:solidFill>
                  <a:srgbClr val="FF0000"/>
                </a:solidFill>
              </a:rPr>
              <a:t>（谓词逻辑表示法）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Production</a:t>
            </a:r>
            <a:r>
              <a:rPr lang="zh-CN" altLang="en-US" sz="2800" dirty="0" smtClean="0">
                <a:solidFill>
                  <a:srgbClr val="FF0000"/>
                </a:solidFill>
              </a:rPr>
              <a:t>（产生式表示法）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3333FF"/>
                </a:solidFill>
              </a:rPr>
              <a:t>Framework</a:t>
            </a:r>
            <a:r>
              <a:rPr lang="zh-CN" altLang="en-US" sz="2800" dirty="0" smtClean="0">
                <a:solidFill>
                  <a:srgbClr val="3333FF"/>
                </a:solidFill>
              </a:rPr>
              <a:t>（框架表示法）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3333FF"/>
                </a:solidFill>
              </a:rPr>
              <a:t>Semantic </a:t>
            </a:r>
            <a:r>
              <a:rPr lang="en-US" altLang="zh-CN" sz="2800" dirty="0" smtClean="0">
                <a:solidFill>
                  <a:srgbClr val="3333FF"/>
                </a:solidFill>
              </a:rPr>
              <a:t>Network</a:t>
            </a:r>
            <a:r>
              <a:rPr lang="zh-CN" altLang="en-US" sz="2800" dirty="0" smtClean="0">
                <a:solidFill>
                  <a:srgbClr val="3333FF"/>
                </a:solidFill>
              </a:rPr>
              <a:t>（语义网络表示法</a:t>
            </a:r>
            <a:r>
              <a:rPr lang="zh-CN" altLang="en-US" sz="2800" dirty="0" smtClean="0">
                <a:solidFill>
                  <a:srgbClr val="3333FF"/>
                </a:solidFill>
              </a:rPr>
              <a:t>）</a:t>
            </a:r>
            <a:endParaRPr lang="en-US" altLang="zh-CN" sz="2800" dirty="0" smtClean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3333FF"/>
                </a:solidFill>
              </a:rPr>
              <a:t>Knowledge Graph</a:t>
            </a:r>
            <a:r>
              <a:rPr lang="zh-CN" altLang="en-US" sz="2800" dirty="0" smtClean="0">
                <a:solidFill>
                  <a:srgbClr val="3333FF"/>
                </a:solidFill>
              </a:rPr>
              <a:t>（知识图谱表示法）</a:t>
            </a:r>
            <a:endParaRPr lang="zh-CN" altLang="en-US" sz="2800" dirty="0" smtClean="0">
              <a:solidFill>
                <a:srgbClr val="3333FF"/>
              </a:solidFill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3333FF"/>
                </a:solidFill>
              </a:rPr>
              <a:t>Script</a:t>
            </a:r>
            <a:r>
              <a:rPr lang="zh-CN" altLang="en-US" sz="2800" dirty="0" smtClean="0">
                <a:solidFill>
                  <a:srgbClr val="3333FF"/>
                </a:solidFill>
              </a:rPr>
              <a:t>（脚本表示法）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3333FF"/>
                </a:solidFill>
              </a:rPr>
              <a:t>Procedure</a:t>
            </a:r>
            <a:r>
              <a:rPr lang="zh-CN" altLang="en-US" sz="2800" dirty="0" smtClean="0">
                <a:solidFill>
                  <a:srgbClr val="3333FF"/>
                </a:solidFill>
              </a:rPr>
              <a:t>（过程表示法）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3333FF"/>
                </a:solidFill>
              </a:rPr>
              <a:t>Petri Net</a:t>
            </a:r>
            <a:r>
              <a:rPr lang="zh-CN" altLang="en-US" sz="2800" dirty="0" smtClean="0">
                <a:solidFill>
                  <a:srgbClr val="3333FF"/>
                </a:solidFill>
              </a:rPr>
              <a:t>（</a:t>
            </a:r>
            <a:r>
              <a:rPr lang="en-US" altLang="zh-CN" sz="2800" dirty="0" smtClean="0">
                <a:solidFill>
                  <a:srgbClr val="3333FF"/>
                </a:solidFill>
              </a:rPr>
              <a:t>Petri</a:t>
            </a:r>
            <a:r>
              <a:rPr lang="zh-CN" altLang="en-US" sz="2800" dirty="0" smtClean="0">
                <a:solidFill>
                  <a:srgbClr val="3333FF"/>
                </a:solidFill>
              </a:rPr>
              <a:t>网表示法）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3333FF"/>
                </a:solidFill>
              </a:rPr>
              <a:t>Object Oriented</a:t>
            </a:r>
            <a:r>
              <a:rPr lang="zh-CN" altLang="en-US" sz="2800" dirty="0" smtClean="0">
                <a:solidFill>
                  <a:srgbClr val="3333FF"/>
                </a:solidFill>
              </a:rPr>
              <a:t>（面向对象表示法）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29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学习要求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能</a:t>
            </a:r>
            <a:r>
              <a:rPr lang="zh-CN" altLang="en-US" dirty="0" smtClean="0"/>
              <a:t>解释框架法表示法</a:t>
            </a:r>
          </a:p>
          <a:p>
            <a:pPr eaLnBrk="1" hangingPunct="1">
              <a:defRPr/>
            </a:pPr>
            <a:r>
              <a:rPr lang="zh-CN" altLang="en-US" dirty="0"/>
              <a:t>能解释</a:t>
            </a:r>
            <a:r>
              <a:rPr lang="zh-CN" altLang="en-US" dirty="0" smtClean="0"/>
              <a:t>语义网络表示法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能用知识图谱进行知识表示</a:t>
            </a:r>
          </a:p>
          <a:p>
            <a:pPr eaLnBrk="1" hangingPunct="1">
              <a:defRPr/>
            </a:pPr>
            <a:r>
              <a:rPr lang="zh-CN" altLang="en-US" dirty="0" smtClean="0"/>
              <a:t>能</a:t>
            </a:r>
            <a:r>
              <a:rPr lang="zh-CN" altLang="en-US" dirty="0"/>
              <a:t>解释</a:t>
            </a:r>
            <a:r>
              <a:rPr lang="zh-CN" altLang="en-US" dirty="0" smtClean="0"/>
              <a:t>脚本表示法</a:t>
            </a:r>
          </a:p>
          <a:p>
            <a:pPr eaLnBrk="1" hangingPunct="1">
              <a:defRPr/>
            </a:pPr>
            <a:r>
              <a:rPr lang="zh-CN" altLang="en-US" dirty="0"/>
              <a:t>能解释</a:t>
            </a:r>
            <a:r>
              <a:rPr lang="zh-CN" altLang="en-US" dirty="0" smtClean="0"/>
              <a:t>过程表示法</a:t>
            </a:r>
          </a:p>
          <a:p>
            <a:pPr eaLnBrk="1" hangingPunct="1">
              <a:defRPr/>
            </a:pPr>
            <a:r>
              <a:rPr lang="zh-CN" altLang="en-US" dirty="0"/>
              <a:t>能解释</a:t>
            </a:r>
            <a:r>
              <a:rPr lang="en-US" altLang="zh-CN" dirty="0" smtClean="0"/>
              <a:t>Petri</a:t>
            </a:r>
            <a:r>
              <a:rPr lang="zh-CN" altLang="en-US" dirty="0" smtClean="0"/>
              <a:t>网表示法</a:t>
            </a:r>
          </a:p>
          <a:p>
            <a:pPr eaLnBrk="1" hangingPunct="1">
              <a:defRPr/>
            </a:pPr>
            <a:r>
              <a:rPr lang="zh-CN" altLang="en-US" dirty="0"/>
              <a:t>能解释</a:t>
            </a:r>
            <a:r>
              <a:rPr lang="zh-CN" altLang="en-US" dirty="0" smtClean="0"/>
              <a:t>面向对象表示法</a:t>
            </a:r>
          </a:p>
        </p:txBody>
      </p:sp>
      <p:pic>
        <p:nvPicPr>
          <p:cNvPr id="6148" name="Picture 30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149725"/>
            <a:ext cx="2682875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Exercise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Monkey &amp; Banana Problem</a:t>
            </a:r>
          </a:p>
        </p:txBody>
      </p:sp>
      <p:sp>
        <p:nvSpPr>
          <p:cNvPr id="62468" name="AutoShape 6"/>
          <p:cNvSpPr>
            <a:spLocks noChangeArrowheads="1"/>
          </p:cNvSpPr>
          <p:nvPr/>
        </p:nvSpPr>
        <p:spPr bwMode="auto">
          <a:xfrm flipV="1">
            <a:off x="0" y="5486400"/>
            <a:ext cx="9144000" cy="1371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89 w 21600"/>
              <a:gd name="T13" fmla="*/ 3289 h 21600"/>
              <a:gd name="T14" fmla="*/ 18311 w 21600"/>
              <a:gd name="T15" fmla="*/ 183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77" y="21600"/>
                </a:lnTo>
                <a:lnTo>
                  <a:pt x="18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69" name="AutoShape 8"/>
          <p:cNvSpPr>
            <a:spLocks noChangeArrowheads="1"/>
          </p:cNvSpPr>
          <p:nvPr/>
        </p:nvSpPr>
        <p:spPr bwMode="auto">
          <a:xfrm>
            <a:off x="0" y="1752600"/>
            <a:ext cx="9144000" cy="533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289 w 21600"/>
              <a:gd name="T13" fmla="*/ 3289 h 21600"/>
              <a:gd name="T14" fmla="*/ 18311 w 21600"/>
              <a:gd name="T15" fmla="*/ 183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977" y="21600"/>
                </a:lnTo>
                <a:lnTo>
                  <a:pt x="18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70" name="Line 11"/>
          <p:cNvSpPr>
            <a:spLocks noChangeShapeType="1"/>
          </p:cNvSpPr>
          <p:nvPr/>
        </p:nvSpPr>
        <p:spPr bwMode="auto">
          <a:xfrm>
            <a:off x="1219200" y="2286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12"/>
          <p:cNvSpPr>
            <a:spLocks noChangeShapeType="1"/>
          </p:cNvSpPr>
          <p:nvPr/>
        </p:nvSpPr>
        <p:spPr bwMode="auto">
          <a:xfrm>
            <a:off x="7848600" y="22860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72" name="Picture 13" descr="banana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81200"/>
            <a:ext cx="147796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3" name="AutoShape 15"/>
          <p:cNvSpPr>
            <a:spLocks noChangeArrowheads="1"/>
          </p:cNvSpPr>
          <p:nvPr/>
        </p:nvSpPr>
        <p:spPr bwMode="auto">
          <a:xfrm>
            <a:off x="6172200" y="5029200"/>
            <a:ext cx="1143000" cy="914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Wingdings" panose="05000000000000000000" pitchFamily="2" charset="2"/>
              <a:buChar char="F"/>
              <a:defRPr kumimoji="1" sz="32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474" name="WordArt 19"/>
          <p:cNvSpPr>
            <a:spLocks noChangeArrowheads="1" noChangeShapeType="1" noTextEdit="1"/>
          </p:cNvSpPr>
          <p:nvPr/>
        </p:nvSpPr>
        <p:spPr bwMode="auto">
          <a:xfrm>
            <a:off x="1866900" y="6172200"/>
            <a:ext cx="685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</a:rPr>
              <a:t>a</a:t>
            </a:r>
            <a:endParaRPr lang="zh-CN" altLang="en-US" sz="3600" b="1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62475" name="WordArt 21"/>
          <p:cNvSpPr>
            <a:spLocks noChangeArrowheads="1" noChangeShapeType="1" noTextEdit="1"/>
          </p:cNvSpPr>
          <p:nvPr/>
        </p:nvSpPr>
        <p:spPr bwMode="auto">
          <a:xfrm>
            <a:off x="4038600" y="6172200"/>
            <a:ext cx="685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</a:rPr>
              <a:t>c</a:t>
            </a:r>
            <a:endParaRPr lang="zh-CN" altLang="en-US" sz="3600" b="1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62476" name="WordArt 22"/>
          <p:cNvSpPr>
            <a:spLocks noChangeArrowheads="1" noChangeShapeType="1" noTextEdit="1"/>
          </p:cNvSpPr>
          <p:nvPr/>
        </p:nvSpPr>
        <p:spPr bwMode="auto">
          <a:xfrm>
            <a:off x="6400800" y="6096000"/>
            <a:ext cx="685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/>
                  </a:outerShdw>
                </a:effectLst>
                <a:latin typeface="宋体" panose="02010600030101010101" pitchFamily="2" charset="-122"/>
              </a:rPr>
              <a:t>b</a:t>
            </a:r>
            <a:endParaRPr lang="zh-CN" altLang="en-US" sz="3600" b="1" kern="1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pic>
        <p:nvPicPr>
          <p:cNvPr id="62477" name="Picture 3" descr="ANd9GcR3B96y8GMyhOaYQowzq6Oohf3I5xG3XafgyuA5j5SEXbdZ6nY&amp;t=1&amp;usg=__hv3vhDzGYVzfnkChHdHMJbCnUDI=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4" t="7196" r="9459" b="4112"/>
          <a:stretch>
            <a:fillRect/>
          </a:stretch>
        </p:blipFill>
        <p:spPr bwMode="auto">
          <a:xfrm>
            <a:off x="1485900" y="4670425"/>
            <a:ext cx="1214438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Questions</a:t>
            </a:r>
          </a:p>
        </p:txBody>
      </p:sp>
      <p:sp>
        <p:nvSpPr>
          <p:cNvPr id="12288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有没有万能的知识表示方法？</a:t>
            </a:r>
          </a:p>
        </p:txBody>
      </p:sp>
      <p:grpSp>
        <p:nvGrpSpPr>
          <p:cNvPr id="63492" name="Group 10"/>
          <p:cNvGrpSpPr>
            <a:grpSpLocks/>
          </p:cNvGrpSpPr>
          <p:nvPr/>
        </p:nvGrpSpPr>
        <p:grpSpPr bwMode="auto">
          <a:xfrm>
            <a:off x="3708400" y="2276475"/>
            <a:ext cx="4257675" cy="3629025"/>
            <a:chOff x="1632" y="1248"/>
            <a:chExt cx="2682" cy="2286"/>
          </a:xfrm>
        </p:grpSpPr>
        <p:sp>
          <p:nvSpPr>
            <p:cNvPr id="63493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63494" name="AutoShape 12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63495" name="AutoShape 13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effectLst/>
            <a:scene3d>
              <a:camera prst="legacyPerspectiveFront">
                <a:rot lat="2009998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  <a:contourClr>
                <a:srgbClr val="C0C0C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6067425" cy="5562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1975</a:t>
            </a:r>
            <a:r>
              <a:rPr lang="zh-CN" altLang="en-US" smtClean="0"/>
              <a:t>年，美国著名</a:t>
            </a:r>
            <a:r>
              <a:rPr lang="en-US" altLang="zh-CN" smtClean="0"/>
              <a:t>AI</a:t>
            </a:r>
            <a:r>
              <a:rPr lang="zh-CN" altLang="en-US" smtClean="0"/>
              <a:t>学者</a:t>
            </a:r>
            <a:r>
              <a:rPr lang="en-US" altLang="zh-CN" smtClean="0"/>
              <a:t>Minsky</a:t>
            </a:r>
            <a:r>
              <a:rPr lang="zh-CN" altLang="en-US" smtClean="0"/>
              <a:t>在其论文“</a:t>
            </a:r>
            <a:r>
              <a:rPr lang="en-US" altLang="zh-CN" i="1" smtClean="0"/>
              <a:t>A Framework for Representing Knowledge</a:t>
            </a:r>
            <a:r>
              <a:rPr lang="en-US" altLang="zh-CN" smtClean="0"/>
              <a:t>”</a:t>
            </a:r>
            <a:r>
              <a:rPr lang="zh-CN" altLang="en-US" smtClean="0"/>
              <a:t>中提出了框架理论，并将其作为理解视觉、自然语言对话及其它复杂行为的基础。</a:t>
            </a:r>
          </a:p>
        </p:txBody>
      </p:sp>
      <p:pic>
        <p:nvPicPr>
          <p:cNvPr id="17412" name="Picture 5" descr="minsk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066800"/>
            <a:ext cx="23225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1735" name="Picture 7" descr="Marvin_Minsky_at_OLP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2225" y="1066800"/>
            <a:ext cx="2435225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4829175" cy="5562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框架理论认为：</a:t>
            </a:r>
          </a:p>
          <a:p>
            <a:pPr lvl="1" eaLnBrk="1" hangingPunct="1">
              <a:defRPr/>
            </a:pPr>
            <a:endParaRPr lang="zh-CN" altLang="en-US" smtClean="0"/>
          </a:p>
          <a:p>
            <a:pPr lvl="1" eaLnBrk="1" hangingPunct="1">
              <a:defRPr/>
            </a:pPr>
            <a:r>
              <a:rPr lang="zh-CN" altLang="en-US" smtClean="0"/>
              <a:t>人类以框架结构记忆事物，根据实际情况对框架细节加以修改、补充。</a:t>
            </a:r>
          </a:p>
        </p:txBody>
      </p:sp>
      <p:pic>
        <p:nvPicPr>
          <p:cNvPr id="18436" name="Picture 6" descr="Fr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066800"/>
            <a:ext cx="2433638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框架（</a:t>
            </a:r>
            <a:r>
              <a:rPr lang="en-US" altLang="zh-CN" smtClean="0"/>
              <a:t>Framework</a:t>
            </a:r>
            <a:r>
              <a:rPr lang="zh-CN" altLang="en-US" smtClean="0"/>
              <a:t>）</a:t>
            </a:r>
          </a:p>
          <a:p>
            <a:pPr lvl="1" eaLnBrk="1" hangingPunct="1">
              <a:defRPr/>
            </a:pPr>
            <a:r>
              <a:rPr lang="zh-CN" altLang="en-US" smtClean="0"/>
              <a:t>槽（</a:t>
            </a:r>
            <a:r>
              <a:rPr lang="en-US" altLang="zh-CN" smtClean="0"/>
              <a:t>Slot</a:t>
            </a:r>
            <a:r>
              <a:rPr lang="zh-CN" altLang="en-US" smtClean="0"/>
              <a:t>）</a:t>
            </a:r>
          </a:p>
          <a:p>
            <a:pPr lvl="2" eaLnBrk="1" hangingPunct="1">
              <a:defRPr/>
            </a:pPr>
            <a:r>
              <a:rPr lang="zh-CN" altLang="en-US" smtClean="0"/>
              <a:t>侧面（</a:t>
            </a:r>
            <a:r>
              <a:rPr lang="en-US" altLang="zh-CN" smtClean="0"/>
              <a:t>Facet</a:t>
            </a:r>
            <a:r>
              <a:rPr lang="zh-CN" altLang="en-US" smtClean="0"/>
              <a:t>）</a:t>
            </a:r>
          </a:p>
          <a:p>
            <a:pPr eaLnBrk="1" hangingPunct="1">
              <a:defRPr/>
            </a:pPr>
            <a:endParaRPr lang="en-US" altLang="zh-CN" smtClean="0"/>
          </a:p>
        </p:txBody>
      </p:sp>
      <p:sp>
        <p:nvSpPr>
          <p:cNvPr id="217092" name="AutoShape 4"/>
          <p:cNvSpPr>
            <a:spLocks noChangeArrowheads="1"/>
          </p:cNvSpPr>
          <p:nvPr/>
        </p:nvSpPr>
        <p:spPr bwMode="auto">
          <a:xfrm>
            <a:off x="4572000" y="762000"/>
            <a:ext cx="4176713" cy="1008063"/>
          </a:xfrm>
          <a:prstGeom prst="wedgeRoundRectCallout">
            <a:avLst>
              <a:gd name="adj1" fmla="val -95685"/>
              <a:gd name="adj2" fmla="val -622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框架是一种被用来描述某个对象属性知识的数据结构</a:t>
            </a:r>
          </a:p>
        </p:txBody>
      </p:sp>
      <p:sp>
        <p:nvSpPr>
          <p:cNvPr id="217093" name="AutoShape 5"/>
          <p:cNvSpPr>
            <a:spLocks noChangeArrowheads="1"/>
          </p:cNvSpPr>
          <p:nvPr/>
        </p:nvSpPr>
        <p:spPr bwMode="auto">
          <a:xfrm>
            <a:off x="4140200" y="2133600"/>
            <a:ext cx="4176713" cy="1008063"/>
          </a:xfrm>
          <a:prstGeom prst="wedgeRoundRectCallout">
            <a:avLst>
              <a:gd name="adj1" fmla="val -85194"/>
              <a:gd name="adj2" fmla="val -7188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槽用于描述所论对象某一方面的属性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285750" y="3644900"/>
            <a:ext cx="8534400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F"/>
              <a:defRPr/>
            </a:pPr>
            <a:r>
              <a:rPr lang="zh-CN" altLang="en-US" sz="32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槽和侧面所具有的属性值分别被称为槽值和侧面值。</a:t>
            </a:r>
            <a:endParaRPr lang="zh-CN" alt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F"/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对于框架、槽和侧面，还可以附加一些说明性信息作为约束条件</a:t>
            </a:r>
          </a:p>
        </p:txBody>
      </p:sp>
      <p:sp>
        <p:nvSpPr>
          <p:cNvPr id="217094" name="AutoShape 6"/>
          <p:cNvSpPr>
            <a:spLocks noChangeArrowheads="1"/>
          </p:cNvSpPr>
          <p:nvPr/>
        </p:nvSpPr>
        <p:spPr bwMode="auto">
          <a:xfrm>
            <a:off x="2124075" y="4005263"/>
            <a:ext cx="4176713" cy="1008062"/>
          </a:xfrm>
          <a:prstGeom prst="wedgeRoundRectCallout">
            <a:avLst>
              <a:gd name="adj1" fmla="val -54296"/>
              <a:gd name="adj2" fmla="val -1996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侧面用于描述槽某个方面的细节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nimBg="1"/>
      <p:bldP spid="217093" grpId="0" animBg="1"/>
      <p:bldP spid="217095" grpId="0"/>
      <p:bldP spid="2170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Framework</a:t>
            </a:r>
            <a:r>
              <a:rPr lang="zh-CN" altLang="en-US" smtClean="0"/>
              <a:t>（框架表示法）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框架的结构形式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263525" y="1644650"/>
            <a:ext cx="8642350" cy="4864100"/>
          </a:xfrm>
          <a:prstGeom prst="rect">
            <a:avLst/>
          </a:pr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&lt;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框架名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&gt;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槽名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：侧面名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侧面值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111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，侧面值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112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，侧面值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11P1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            ┊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       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侧面名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1m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侧面值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1m1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，侧面值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1m2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，侧面值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1mPm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)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槽名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：侧面名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n1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侧面值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n11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，侧面值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n12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…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，侧面值</a:t>
            </a:r>
            <a:r>
              <a:rPr lang="en-US" altLang="zh-CN" sz="200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n1P1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US" altLang="zh-CN" sz="2000" baseline="-25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       ┊     ┊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约束：约束条件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		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约束条件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┊     ┊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		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约束条件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FF"/>
      </a:hlink>
      <a:folHlink>
        <a:srgbClr val="FFFFFF"/>
      </a:folHlink>
    </a:clrScheme>
    <a:fontScheme name="默认设计模板">
      <a:majorFont>
        <a:latin typeface="Times New Roman"/>
        <a:ea typeface="仿宋_GB2312"/>
        <a:cs typeface=""/>
      </a:majorFont>
      <a:minorFont>
        <a:latin typeface="Times New Roman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Office\Templates\Powerpoint模板集\ARTERIES.POT</Template>
  <TotalTime>5105</TotalTime>
  <Words>2407</Words>
  <Application>Microsoft Office PowerPoint</Application>
  <PresentationFormat>全屏显示(4:3)</PresentationFormat>
  <Paragraphs>434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宋体</vt:lpstr>
      <vt:lpstr>Tahoma</vt:lpstr>
      <vt:lpstr>幼圆</vt:lpstr>
      <vt:lpstr>微软雅黑</vt:lpstr>
      <vt:lpstr>Times New Roman</vt:lpstr>
      <vt:lpstr>仿宋_GB2312</vt:lpstr>
      <vt:lpstr>Wingdings</vt:lpstr>
      <vt:lpstr>隶书</vt:lpstr>
      <vt:lpstr>华文新魏</vt:lpstr>
      <vt:lpstr>默认设计模板</vt:lpstr>
      <vt:lpstr>人工智能</vt:lpstr>
      <vt:lpstr>Review</vt:lpstr>
      <vt:lpstr>Review</vt:lpstr>
      <vt:lpstr>14 More Knowledge Representations</vt:lpstr>
      <vt:lpstr>学习要求</vt:lpstr>
      <vt:lpstr>Framework（框架表示法）</vt:lpstr>
      <vt:lpstr>Framework（框架表示法）</vt:lpstr>
      <vt:lpstr>Framework（框架表示法）</vt:lpstr>
      <vt:lpstr>Framework（框架表示法）</vt:lpstr>
      <vt:lpstr>Framework（框架表示法）</vt:lpstr>
      <vt:lpstr>Framework（框架表示法）</vt:lpstr>
      <vt:lpstr>Framework（框架表示法）</vt:lpstr>
      <vt:lpstr>Framework（框架表示法）</vt:lpstr>
      <vt:lpstr>Framework（框架表示法）</vt:lpstr>
      <vt:lpstr>Framework（框架表示法）</vt:lpstr>
      <vt:lpstr>Framework（框架表示法）</vt:lpstr>
      <vt:lpstr>Framework（框架表示法）</vt:lpstr>
      <vt:lpstr>Framework（框架表示法）</vt:lpstr>
      <vt:lpstr>Framework（框架表示法）</vt:lpstr>
      <vt:lpstr>Semantic Network（语义网络）</vt:lpstr>
      <vt:lpstr>Semantic Network（语义网络）</vt:lpstr>
      <vt:lpstr>Semantic Network（语义网络）</vt:lpstr>
      <vt:lpstr>Semantic Network（语义网络）</vt:lpstr>
      <vt:lpstr>Semantic Network（语义网络）</vt:lpstr>
      <vt:lpstr>Semantic Network（语义网络）</vt:lpstr>
      <vt:lpstr>Semantic Network（语义网络）</vt:lpstr>
      <vt:lpstr>Semantic Network（语义网络）</vt:lpstr>
      <vt:lpstr>Semantic Network（语义网络）</vt:lpstr>
      <vt:lpstr>Semantic Network（语义网络）</vt:lpstr>
      <vt:lpstr>Knowledge Graph（知识图谱）</vt:lpstr>
      <vt:lpstr>Knowledge Graph（知识图谱）</vt:lpstr>
      <vt:lpstr>Knowledge Graph（知识图谱）</vt:lpstr>
      <vt:lpstr>Script（脚本表示法）</vt:lpstr>
      <vt:lpstr>Script（脚本表示法）</vt:lpstr>
      <vt:lpstr>Script（脚本表示法）</vt:lpstr>
      <vt:lpstr>Script（脚本表示法）</vt:lpstr>
      <vt:lpstr>Script（脚本表示法）</vt:lpstr>
      <vt:lpstr>Script（脚本表示法）</vt:lpstr>
      <vt:lpstr>Procedure（过程表示法）</vt:lpstr>
      <vt:lpstr>Procedure（过程表示法）</vt:lpstr>
      <vt:lpstr>Procedure（过程表示法）</vt:lpstr>
      <vt:lpstr>Petri Net（Petri网表示法）</vt:lpstr>
      <vt:lpstr>Petri Net（Petri网表示法）</vt:lpstr>
      <vt:lpstr>Petri Net（Petri网表示法）</vt:lpstr>
      <vt:lpstr>Object-Oriented（面向对象）</vt:lpstr>
      <vt:lpstr>Object-Oriented（面向对象）</vt:lpstr>
      <vt:lpstr>Object-Oriented（面向对象）</vt:lpstr>
      <vt:lpstr>Object-Oriented（面向对象）</vt:lpstr>
      <vt:lpstr>Summary</vt:lpstr>
      <vt:lpstr>Exercise</vt:lpstr>
      <vt:lpstr>Questions</vt:lpstr>
    </vt:vector>
  </TitlesOfParts>
  <Company>哈尔滨工程大学计算机科学与技术学院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刘海波</dc:creator>
  <cp:lastModifiedBy>OO</cp:lastModifiedBy>
  <cp:revision>1266</cp:revision>
  <dcterms:created xsi:type="dcterms:W3CDTF">2006-06-27T12:52:39Z</dcterms:created>
  <dcterms:modified xsi:type="dcterms:W3CDTF">2020-11-02T09:05:27Z</dcterms:modified>
</cp:coreProperties>
</file>