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440" r:id="rId2"/>
    <p:sldId id="281" r:id="rId3"/>
    <p:sldId id="331" r:id="rId4"/>
    <p:sldId id="332" r:id="rId5"/>
    <p:sldId id="333" r:id="rId6"/>
    <p:sldId id="334" r:id="rId7"/>
    <p:sldId id="335" r:id="rId8"/>
    <p:sldId id="337" r:id="rId9"/>
    <p:sldId id="338" r:id="rId10"/>
    <p:sldId id="339" r:id="rId11"/>
    <p:sldId id="340" r:id="rId12"/>
    <p:sldId id="341"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342" r:id="rId27"/>
    <p:sldId id="345" r:id="rId28"/>
    <p:sldId id="346" r:id="rId29"/>
    <p:sldId id="348" r:id="rId30"/>
    <p:sldId id="349" r:id="rId31"/>
    <p:sldId id="350" r:id="rId32"/>
    <p:sldId id="351" r:id="rId33"/>
    <p:sldId id="454" r:id="rId34"/>
    <p:sldId id="352" r:id="rId35"/>
    <p:sldId id="354" r:id="rId36"/>
    <p:sldId id="393"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39" r:id="rId52"/>
  </p:sldIdLst>
  <p:sldSz cx="10826750" cy="8120063" type="B4ISO"/>
  <p:notesSz cx="9144000" cy="6858000"/>
  <p:defaultTextStyle>
    <a:defPPr>
      <a:defRPr lang="zh-CN"/>
    </a:defPPr>
    <a:lvl1pPr marL="0" lvl="0"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58">
          <p15:clr>
            <a:srgbClr val="A4A3A4"/>
          </p15:clr>
        </p15:guide>
        <p15:guide id="2" pos="34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g weixin" initials="kw" lastIdx="0" clrIdx="0">
    <p:extLst>
      <p:ext uri="{19B8F6BF-5375-455C-9EA6-DF929625EA0E}">
        <p15:presenceInfo xmlns:p15="http://schemas.microsoft.com/office/powerpoint/2012/main" userId="a7a995a20c8814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00FF"/>
    <a:srgbClr val="00FF00"/>
    <a:srgbClr val="00CC99"/>
    <a:srgbClr val="FFFF66"/>
    <a:srgbClr val="FF0000"/>
    <a:srgbClr val="FF00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6449"/>
  </p:normalViewPr>
  <p:slideViewPr>
    <p:cSldViewPr snapToGrid="0" snapToObjects="1" showGuides="1">
      <p:cViewPr varScale="1">
        <p:scale>
          <a:sx n="81" d="100"/>
          <a:sy n="81" d="100"/>
        </p:scale>
        <p:origin x="1800" y="90"/>
      </p:cViewPr>
      <p:guideLst>
        <p:guide orient="horz" pos="2558"/>
        <p:guide pos="341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页眉占位符 41985"/>
          <p:cNvSpPr>
            <a:spLocks noGrp="1"/>
          </p:cNvSpPr>
          <p:nvPr>
            <p:ph type="hdr" sz="quarter"/>
          </p:nvPr>
        </p:nvSpPr>
        <p:spPr>
          <a:xfrm>
            <a:off x="0" y="0"/>
            <a:ext cx="3962400" cy="342900"/>
          </a:xfrm>
          <a:prstGeom prst="rect">
            <a:avLst/>
          </a:prstGeom>
          <a:noFill/>
          <a:ln w="9525">
            <a:noFill/>
          </a:ln>
        </p:spPr>
        <p:txBody>
          <a:bodyPr/>
          <a:lstStyle/>
          <a:p>
            <a:pPr lvl="0">
              <a:spcBef>
                <a:spcPct val="50000"/>
              </a:spcBef>
            </a:pPr>
            <a:endParaRPr lang="zh-CN" altLang="en-US" sz="1200" b="0" dirty="0"/>
          </a:p>
        </p:txBody>
      </p:sp>
      <p:sp>
        <p:nvSpPr>
          <p:cNvPr id="41987" name="日期占位符 41986"/>
          <p:cNvSpPr>
            <a:spLocks noGrp="1"/>
          </p:cNvSpPr>
          <p:nvPr>
            <p:ph type="dt" idx="1"/>
          </p:nvPr>
        </p:nvSpPr>
        <p:spPr>
          <a:xfrm>
            <a:off x="5181600" y="0"/>
            <a:ext cx="3962400" cy="342900"/>
          </a:xfrm>
          <a:prstGeom prst="rect">
            <a:avLst/>
          </a:prstGeom>
          <a:noFill/>
          <a:ln w="9525">
            <a:noFill/>
          </a:ln>
        </p:spPr>
        <p:txBody>
          <a:bodyPr/>
          <a:lstStyle/>
          <a:p>
            <a:pPr lvl="0" algn="r">
              <a:spcBef>
                <a:spcPct val="50000"/>
              </a:spcBef>
            </a:pPr>
            <a:endParaRPr lang="zh-CN" altLang="en-US" sz="1200" b="0" dirty="0"/>
          </a:p>
        </p:txBody>
      </p:sp>
      <p:sp>
        <p:nvSpPr>
          <p:cNvPr id="41988" name="幻灯片图像占位符 41987"/>
          <p:cNvSpPr>
            <a:spLocks noGrp="1" noRot="1" noChangeAspect="1" noTextEdit="1"/>
          </p:cNvSpPr>
          <p:nvPr>
            <p:ph type="sldImg" idx="2"/>
          </p:nvPr>
        </p:nvSpPr>
        <p:spPr>
          <a:xfrm>
            <a:off x="2857500" y="514350"/>
            <a:ext cx="3429000" cy="2571750"/>
          </a:xfrm>
          <a:prstGeom prst="rect">
            <a:avLst/>
          </a:prstGeom>
          <a:ln w="9525" cap="flat" cmpd="sng">
            <a:solidFill>
              <a:srgbClr val="000000"/>
            </a:solidFill>
            <a:prstDash val="solid"/>
            <a:miter/>
            <a:headEnd type="none" w="med" len="med"/>
            <a:tailEnd type="none" w="med" len="med"/>
          </a:ln>
        </p:spPr>
      </p:sp>
      <p:sp>
        <p:nvSpPr>
          <p:cNvPr id="41989" name="文本占位符 41988"/>
          <p:cNvSpPr>
            <a:spLocks noGrp="1"/>
          </p:cNvSpPr>
          <p:nvPr>
            <p:ph type="body" sz="quarter" idx="3"/>
          </p:nvPr>
        </p:nvSpPr>
        <p:spPr>
          <a:xfrm>
            <a:off x="1219200" y="3257550"/>
            <a:ext cx="6705600" cy="30861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990" name="页脚占位符 41989"/>
          <p:cNvSpPr>
            <a:spLocks noGrp="1"/>
          </p:cNvSpPr>
          <p:nvPr>
            <p:ph type="ftr" sz="quarter" idx="4"/>
          </p:nvPr>
        </p:nvSpPr>
        <p:spPr>
          <a:xfrm>
            <a:off x="0" y="6515100"/>
            <a:ext cx="3962400" cy="342900"/>
          </a:xfrm>
          <a:prstGeom prst="rect">
            <a:avLst/>
          </a:prstGeom>
          <a:noFill/>
          <a:ln w="9525">
            <a:noFill/>
          </a:ln>
        </p:spPr>
        <p:txBody>
          <a:bodyPr anchor="b"/>
          <a:lstStyle/>
          <a:p>
            <a:pPr lvl="0">
              <a:spcBef>
                <a:spcPct val="50000"/>
              </a:spcBef>
            </a:pPr>
            <a:endParaRPr lang="zh-CN" altLang="en-US" sz="1200" b="0" dirty="0"/>
          </a:p>
        </p:txBody>
      </p:sp>
      <p:sp>
        <p:nvSpPr>
          <p:cNvPr id="41991" name="灯片编号占位符 41990"/>
          <p:cNvSpPr>
            <a:spLocks noGrp="1"/>
          </p:cNvSpPr>
          <p:nvPr>
            <p:ph type="sldNum" sz="quarter" idx="5"/>
          </p:nvPr>
        </p:nvSpPr>
        <p:spPr>
          <a:xfrm>
            <a:off x="5181600" y="6515100"/>
            <a:ext cx="3962400" cy="342900"/>
          </a:xfrm>
          <a:prstGeom prst="rect">
            <a:avLst/>
          </a:prstGeom>
          <a:noFill/>
          <a:ln w="9525">
            <a:noFill/>
          </a:ln>
        </p:spPr>
        <p:txBody>
          <a:bodyPr anchor="b"/>
          <a:lstStyle/>
          <a:p>
            <a:pPr lvl="0" algn="r">
              <a:spcBef>
                <a:spcPct val="50000"/>
              </a:spcBef>
            </a:pPr>
            <a:fld id="{9A0DB2DC-4C9A-4742-B13C-FB6460FD3503}" type="slidenum">
              <a:rPr lang="zh-CN" altLang="en-US" sz="1200" b="0" dirty="0"/>
              <a:t>‹#›</a:t>
            </a:fld>
            <a:endParaRPr lang="zh-CN" altLang="en-US" sz="1200" b="0" dirty="0"/>
          </a:p>
        </p:txBody>
      </p:sp>
    </p:spTree>
    <p:extLst>
      <p:ext uri="{BB962C8B-B14F-4D97-AF65-F5344CB8AC3E}">
        <p14:creationId xmlns:p14="http://schemas.microsoft.com/office/powerpoint/2010/main" val="1080866146"/>
      </p:ext>
    </p:extLst>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spcBef>
                <a:spcPct val="50000"/>
              </a:spcBef>
            </a:pPr>
            <a:fld id="{9A0DB2DC-4C9A-4742-B13C-FB6460FD3503}" type="slidenum">
              <a:rPr lang="zh-CN" altLang="en-US" sz="1200" b="0" dirty="0"/>
              <a:t>1</a:t>
            </a:fld>
            <a:endParaRPr lang="zh-CN" altLang="en-US" sz="1200" b="0" dirty="0"/>
          </a:p>
        </p:txBody>
      </p:sp>
      <p:sp>
        <p:nvSpPr>
          <p:cNvPr id="208898" name="幻灯片图像占位符 208897"/>
          <p:cNvSpPr>
            <a:spLocks noGrp="1" noRot="1" noChangeAspect="1" noTextEdit="1"/>
          </p:cNvSpPr>
          <p:nvPr>
            <p:ph type="sldImg"/>
          </p:nvPr>
        </p:nvSpPr>
        <p:spPr>
          <a:xfrm>
            <a:off x="2863850" y="519113"/>
            <a:ext cx="3416300" cy="2562225"/>
          </a:xfrm>
          <a:ln w="12700">
            <a:solidFill>
              <a:schemeClr val="tx1">
                <a:alpha val="100000"/>
              </a:schemeClr>
            </a:solidFill>
          </a:ln>
        </p:spPr>
      </p:sp>
      <p:sp>
        <p:nvSpPr>
          <p:cNvPr id="208899" name="文本占位符 208898"/>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694846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a:spcBef>
                <a:spcPct val="50000"/>
              </a:spcBef>
            </a:pPr>
            <a:fld id="{9A0DB2DC-4C9A-4742-B13C-FB6460FD3503}" type="slidenum">
              <a:rPr lang="zh-CN" altLang="en-US" sz="1200" b="0" smtClean="0"/>
              <a:t>41</a:t>
            </a:fld>
            <a:endParaRPr lang="zh-CN" altLang="en-US" sz="1200" b="0" dirty="0"/>
          </a:p>
        </p:txBody>
      </p:sp>
    </p:spTree>
    <p:extLst>
      <p:ext uri="{BB962C8B-B14F-4D97-AF65-F5344CB8AC3E}">
        <p14:creationId xmlns:p14="http://schemas.microsoft.com/office/powerpoint/2010/main" val="99287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353344" y="1328961"/>
            <a:ext cx="8120063" cy="2827095"/>
          </a:xfrm>
          <a:prstGeom prst="rect">
            <a:avLst/>
          </a:prstGeom>
        </p:spPr>
        <p:txBody>
          <a:bodyPr anchor="b"/>
          <a:lstStyle>
            <a:lvl1pPr algn="ctr">
              <a:defRPr sz="533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53344" y="4265080"/>
            <a:ext cx="8120063" cy="1960545"/>
          </a:xfrm>
          <a:prstGeom prst="rect">
            <a:avLst/>
          </a:prstGeom>
        </p:spPr>
        <p:txBody>
          <a:bodyPr/>
          <a:lstStyle>
            <a:lvl1pPr marL="0" indent="0" algn="ctr">
              <a:buNone/>
              <a:defRPr sz="2130"/>
            </a:lvl1pPr>
            <a:lvl2pPr marL="405765" indent="0" algn="ctr">
              <a:buNone/>
              <a:defRPr sz="1775"/>
            </a:lvl2pPr>
            <a:lvl3pPr marL="812165" indent="0" algn="ctr">
              <a:buNone/>
              <a:defRPr sz="1600"/>
            </a:lvl3pPr>
            <a:lvl4pPr marL="1217930" indent="0" algn="ctr">
              <a:buNone/>
              <a:defRPr sz="1420"/>
            </a:lvl4pPr>
            <a:lvl5pPr marL="1623695" indent="0" algn="ctr">
              <a:buNone/>
              <a:defRPr sz="1420"/>
            </a:lvl5pPr>
            <a:lvl6pPr marL="2030095" indent="0" algn="ctr">
              <a:buNone/>
              <a:defRPr sz="1420"/>
            </a:lvl6pPr>
            <a:lvl7pPr marL="2435860" indent="0" algn="ctr">
              <a:buNone/>
              <a:defRPr sz="1420"/>
            </a:lvl7pPr>
            <a:lvl8pPr marL="2842260" indent="0" algn="ctr">
              <a:buNone/>
              <a:defRPr sz="1420"/>
            </a:lvl8pPr>
            <a:lvl9pPr marL="3248025" indent="0" algn="ctr">
              <a:buNone/>
              <a:defRPr sz="142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47893" y="432335"/>
            <a:ext cx="2334518" cy="688164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4339" y="432335"/>
            <a:ext cx="6868220" cy="688164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8700" y="2024456"/>
            <a:ext cx="9338072" cy="3377852"/>
          </a:xfrm>
          <a:prstGeom prst="rect">
            <a:avLst/>
          </a:prstGeom>
        </p:spPr>
        <p:txBody>
          <a:bodyPr anchor="b"/>
          <a:lstStyle>
            <a:lvl1pPr>
              <a:defRPr sz="533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38700" y="5434264"/>
            <a:ext cx="9338072" cy="1776333"/>
          </a:xfrm>
          <a:prstGeom prst="rect">
            <a:avLst/>
          </a:prstGeom>
        </p:spPr>
        <p:txBody>
          <a:bodyPr/>
          <a:lstStyle>
            <a:lvl1pPr marL="0" indent="0">
              <a:buNone/>
              <a:defRPr sz="2130">
                <a:solidFill>
                  <a:schemeClr val="tx1">
                    <a:tint val="75000"/>
                  </a:schemeClr>
                </a:solidFill>
              </a:defRPr>
            </a:lvl1pPr>
            <a:lvl2pPr marL="405765" indent="0">
              <a:buNone/>
              <a:defRPr sz="1775">
                <a:solidFill>
                  <a:schemeClr val="tx1">
                    <a:tint val="75000"/>
                  </a:schemeClr>
                </a:solidFill>
              </a:defRPr>
            </a:lvl2pPr>
            <a:lvl3pPr marL="812165" indent="0">
              <a:buNone/>
              <a:defRPr sz="1600">
                <a:solidFill>
                  <a:schemeClr val="tx1">
                    <a:tint val="75000"/>
                  </a:schemeClr>
                </a:solidFill>
              </a:defRPr>
            </a:lvl3pPr>
            <a:lvl4pPr marL="1217930" indent="0">
              <a:buNone/>
              <a:defRPr sz="1420">
                <a:solidFill>
                  <a:schemeClr val="tx1">
                    <a:tint val="75000"/>
                  </a:schemeClr>
                </a:solidFill>
              </a:defRPr>
            </a:lvl4pPr>
            <a:lvl5pPr marL="1623695" indent="0">
              <a:buNone/>
              <a:defRPr sz="1420">
                <a:solidFill>
                  <a:schemeClr val="tx1">
                    <a:tint val="75000"/>
                  </a:schemeClr>
                </a:solidFill>
              </a:defRPr>
            </a:lvl5pPr>
            <a:lvl6pPr marL="2030095" indent="0">
              <a:buNone/>
              <a:defRPr sz="1420">
                <a:solidFill>
                  <a:schemeClr val="tx1">
                    <a:tint val="75000"/>
                  </a:schemeClr>
                </a:solidFill>
              </a:defRPr>
            </a:lvl6pPr>
            <a:lvl7pPr marL="2435860" indent="0">
              <a:buNone/>
              <a:defRPr sz="1420">
                <a:solidFill>
                  <a:schemeClr val="tx1">
                    <a:tint val="75000"/>
                  </a:schemeClr>
                </a:solidFill>
              </a:defRPr>
            </a:lvl7pPr>
            <a:lvl8pPr marL="2842260" indent="0">
              <a:buNone/>
              <a:defRPr sz="1420">
                <a:solidFill>
                  <a:schemeClr val="tx1">
                    <a:tint val="75000"/>
                  </a:schemeClr>
                </a:solidFill>
              </a:defRPr>
            </a:lvl8pPr>
            <a:lvl9pPr marL="3248025" indent="0">
              <a:buNone/>
              <a:defRPr sz="142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4339" y="2161675"/>
            <a:ext cx="4601369" cy="515230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81042" y="2161675"/>
            <a:ext cx="4601369" cy="515230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45749" y="432335"/>
            <a:ext cx="9338072" cy="15695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053880" y="2105802"/>
            <a:ext cx="4327835" cy="975573"/>
          </a:xfrm>
          <a:prstGeom prst="rect">
            <a:avLst/>
          </a:prstGeom>
        </p:spPr>
        <p:txBody>
          <a:bodyPr anchor="ctr" anchorCtr="0"/>
          <a:lstStyle>
            <a:lvl1pPr marL="0" indent="0">
              <a:buNone/>
              <a:defRPr sz="2485"/>
            </a:lvl1pPr>
            <a:lvl2pPr marL="405765" indent="0">
              <a:buNone/>
              <a:defRPr sz="2130"/>
            </a:lvl2pPr>
            <a:lvl3pPr marL="812165" indent="0">
              <a:buNone/>
              <a:defRPr sz="1775"/>
            </a:lvl3pPr>
            <a:lvl4pPr marL="1217930" indent="0">
              <a:buNone/>
              <a:defRPr sz="1600"/>
            </a:lvl4pPr>
            <a:lvl5pPr marL="1623695" indent="0">
              <a:buNone/>
              <a:defRPr sz="1600"/>
            </a:lvl5pPr>
            <a:lvl6pPr marL="2030095" indent="0">
              <a:buNone/>
              <a:defRPr sz="1600"/>
            </a:lvl6pPr>
            <a:lvl7pPr marL="2435860" indent="0">
              <a:buNone/>
              <a:defRPr sz="1600"/>
            </a:lvl7pPr>
            <a:lvl8pPr marL="2842260" indent="0">
              <a:buNone/>
              <a:defRPr sz="1600"/>
            </a:lvl8pPr>
            <a:lvl9pPr marL="3248025" indent="0">
              <a:buNone/>
              <a:defRPr sz="1600"/>
            </a:lvl9pPr>
          </a:lstStyle>
          <a:p>
            <a:pPr lvl="0"/>
            <a:r>
              <a:rPr lang="zh-CN" altLang="en-US" smtClean="0"/>
              <a:t>单击此处编辑母版文本样式</a:t>
            </a:r>
          </a:p>
        </p:txBody>
      </p:sp>
      <p:sp>
        <p:nvSpPr>
          <p:cNvPr id="4" name="内容占位符 3"/>
          <p:cNvSpPr>
            <a:spLocks noGrp="1"/>
          </p:cNvSpPr>
          <p:nvPr>
            <p:ph sz="half" idx="2"/>
          </p:nvPr>
        </p:nvSpPr>
        <p:spPr>
          <a:xfrm>
            <a:off x="1053880" y="3156006"/>
            <a:ext cx="4327835" cy="41730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556291" y="2105802"/>
            <a:ext cx="4349150" cy="975573"/>
          </a:xfrm>
          <a:prstGeom prst="rect">
            <a:avLst/>
          </a:prstGeom>
        </p:spPr>
        <p:txBody>
          <a:bodyPr anchor="ctr" anchorCtr="0"/>
          <a:lstStyle>
            <a:lvl1pPr marL="0" indent="0">
              <a:buNone/>
              <a:defRPr sz="2485"/>
            </a:lvl1pPr>
            <a:lvl2pPr marL="405765" indent="0">
              <a:buNone/>
              <a:defRPr sz="2130"/>
            </a:lvl2pPr>
            <a:lvl3pPr marL="812165" indent="0">
              <a:buNone/>
              <a:defRPr sz="1775"/>
            </a:lvl3pPr>
            <a:lvl4pPr marL="1217930" indent="0">
              <a:buNone/>
              <a:defRPr sz="1600"/>
            </a:lvl4pPr>
            <a:lvl5pPr marL="1623695" indent="0">
              <a:buNone/>
              <a:defRPr sz="1600"/>
            </a:lvl5pPr>
            <a:lvl6pPr marL="2030095" indent="0">
              <a:buNone/>
              <a:defRPr sz="1600"/>
            </a:lvl6pPr>
            <a:lvl7pPr marL="2435860" indent="0">
              <a:buNone/>
              <a:defRPr sz="1600"/>
            </a:lvl7pPr>
            <a:lvl8pPr marL="2842260" indent="0">
              <a:buNone/>
              <a:defRPr sz="1600"/>
            </a:lvl8pPr>
            <a:lvl9pPr marL="3248025" indent="0">
              <a:buNone/>
              <a:defRPr sz="1600"/>
            </a:lvl9pPr>
          </a:lstStyle>
          <a:p>
            <a:pPr lvl="0"/>
            <a:r>
              <a:rPr lang="zh-CN" altLang="en-US" smtClean="0"/>
              <a:t>单击此处编辑母版文本样式</a:t>
            </a:r>
          </a:p>
        </p:txBody>
      </p:sp>
      <p:sp>
        <p:nvSpPr>
          <p:cNvPr id="6" name="内容占位符 5"/>
          <p:cNvSpPr>
            <a:spLocks noGrp="1"/>
          </p:cNvSpPr>
          <p:nvPr>
            <p:ph sz="quarter" idx="4"/>
          </p:nvPr>
        </p:nvSpPr>
        <p:spPr>
          <a:xfrm>
            <a:off x="5556291" y="3156006"/>
            <a:ext cx="4349150" cy="41730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5749" y="541359"/>
            <a:ext cx="3491908" cy="1894755"/>
          </a:xfrm>
          <a:prstGeom prst="rect">
            <a:avLst/>
          </a:prstGeom>
        </p:spPr>
        <p:txBody>
          <a:bodyPr anchor="b"/>
          <a:lstStyle>
            <a:lvl1pPr>
              <a:defRPr sz="284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602779" y="1169184"/>
            <a:ext cx="5481042" cy="5770733"/>
          </a:xfrm>
          <a:prstGeom prst="rect">
            <a:avLst/>
          </a:prstGeom>
        </p:spPr>
        <p:txBody>
          <a:bodyPr/>
          <a:lstStyle>
            <a:lvl1pPr>
              <a:defRPr sz="2840"/>
            </a:lvl1pPr>
            <a:lvl2pPr>
              <a:defRPr sz="2485"/>
            </a:lvl2pPr>
            <a:lvl3pPr>
              <a:defRPr sz="2130"/>
            </a:lvl3pPr>
            <a:lvl4pPr>
              <a:defRPr sz="1775"/>
            </a:lvl4pPr>
            <a:lvl5pPr>
              <a:defRPr sz="1775"/>
            </a:lvl5pPr>
            <a:lvl6pPr>
              <a:defRPr sz="1775"/>
            </a:lvl6pPr>
            <a:lvl7pPr>
              <a:defRPr sz="1775"/>
            </a:lvl7pPr>
            <a:lvl8pPr>
              <a:defRPr sz="1775"/>
            </a:lvl8pPr>
            <a:lvl9pPr>
              <a:defRPr sz="17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745749" y="2436114"/>
            <a:ext cx="3491908" cy="4513203"/>
          </a:xfrm>
          <a:prstGeom prst="rect">
            <a:avLst/>
          </a:prstGeom>
        </p:spPr>
        <p:txBody>
          <a:bodyPr/>
          <a:lstStyle>
            <a:lvl1pPr marL="0" indent="0">
              <a:buNone/>
              <a:defRPr sz="1420"/>
            </a:lvl1pPr>
            <a:lvl2pPr marL="405765" indent="0">
              <a:buNone/>
              <a:defRPr sz="1245"/>
            </a:lvl2pPr>
            <a:lvl3pPr marL="812165" indent="0">
              <a:buNone/>
              <a:defRPr sz="1065"/>
            </a:lvl3pPr>
            <a:lvl4pPr marL="1217930" indent="0">
              <a:buNone/>
              <a:defRPr sz="890"/>
            </a:lvl4pPr>
            <a:lvl5pPr marL="1623695" indent="0">
              <a:buNone/>
              <a:defRPr sz="890"/>
            </a:lvl5pPr>
            <a:lvl6pPr marL="2030095" indent="0">
              <a:buNone/>
              <a:defRPr sz="890"/>
            </a:lvl6pPr>
            <a:lvl7pPr marL="2435860" indent="0">
              <a:buNone/>
              <a:defRPr sz="890"/>
            </a:lvl7pPr>
            <a:lvl8pPr marL="2842260" indent="0">
              <a:buNone/>
              <a:defRPr sz="890"/>
            </a:lvl8pPr>
            <a:lvl9pPr marL="3248025" indent="0">
              <a:buNone/>
              <a:defRPr sz="89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45749" y="541359"/>
            <a:ext cx="3698917" cy="1894755"/>
          </a:xfrm>
          <a:prstGeom prst="rect">
            <a:avLst/>
          </a:prstGeom>
        </p:spPr>
        <p:txBody>
          <a:bodyPr anchor="b"/>
          <a:lstStyle>
            <a:lvl1pPr>
              <a:defRPr sz="284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602779" y="541360"/>
            <a:ext cx="5481042" cy="6398559"/>
          </a:xfrm>
          <a:prstGeom prst="rect">
            <a:avLst/>
          </a:prstGeom>
        </p:spPr>
        <p:txBody>
          <a:bodyPr/>
          <a:lstStyle>
            <a:lvl1pPr marL="0" indent="0">
              <a:buNone/>
              <a:defRPr sz="2840"/>
            </a:lvl1pPr>
            <a:lvl2pPr marL="405765" indent="0">
              <a:buNone/>
              <a:defRPr sz="2485"/>
            </a:lvl2pPr>
            <a:lvl3pPr marL="812165" indent="0">
              <a:buNone/>
              <a:defRPr sz="2130"/>
            </a:lvl3pPr>
            <a:lvl4pPr marL="1217930" indent="0">
              <a:buNone/>
              <a:defRPr sz="1775"/>
            </a:lvl4pPr>
            <a:lvl5pPr marL="1623695" indent="0">
              <a:buNone/>
              <a:defRPr sz="1775"/>
            </a:lvl5pPr>
            <a:lvl6pPr marL="2030095" indent="0">
              <a:buNone/>
              <a:defRPr sz="1775"/>
            </a:lvl6pPr>
            <a:lvl7pPr marL="2435860" indent="0">
              <a:buNone/>
              <a:defRPr sz="1775"/>
            </a:lvl7pPr>
            <a:lvl8pPr marL="2842260" indent="0">
              <a:buNone/>
              <a:defRPr sz="1775"/>
            </a:lvl8pPr>
            <a:lvl9pPr marL="3248025" indent="0">
              <a:buNone/>
              <a:defRPr sz="1775"/>
            </a:lvl9pPr>
          </a:lstStyle>
          <a:p>
            <a:endParaRPr lang="zh-CN" altLang="en-US"/>
          </a:p>
        </p:txBody>
      </p:sp>
      <p:sp>
        <p:nvSpPr>
          <p:cNvPr id="4" name="文本占位符 3"/>
          <p:cNvSpPr>
            <a:spLocks noGrp="1"/>
          </p:cNvSpPr>
          <p:nvPr>
            <p:ph type="body" sz="half" idx="2"/>
          </p:nvPr>
        </p:nvSpPr>
        <p:spPr>
          <a:xfrm>
            <a:off x="745749" y="2436114"/>
            <a:ext cx="3698917" cy="4513203"/>
          </a:xfrm>
          <a:prstGeom prst="rect">
            <a:avLst/>
          </a:prstGeom>
        </p:spPr>
        <p:txBody>
          <a:bodyPr/>
          <a:lstStyle>
            <a:lvl1pPr marL="0" indent="0">
              <a:buNone/>
              <a:defRPr sz="1775"/>
            </a:lvl1pPr>
            <a:lvl2pPr marL="405765" indent="0">
              <a:buNone/>
              <a:defRPr sz="1600"/>
            </a:lvl2pPr>
            <a:lvl3pPr marL="812165" indent="0">
              <a:buNone/>
              <a:defRPr sz="1420"/>
            </a:lvl3pPr>
            <a:lvl4pPr marL="1217930" indent="0">
              <a:buNone/>
              <a:defRPr sz="1245"/>
            </a:lvl4pPr>
            <a:lvl5pPr marL="1623695" indent="0">
              <a:buNone/>
              <a:defRPr sz="1245"/>
            </a:lvl5pPr>
            <a:lvl6pPr marL="2030095" indent="0">
              <a:buNone/>
              <a:defRPr sz="1245"/>
            </a:lvl6pPr>
            <a:lvl7pPr marL="2435860" indent="0">
              <a:buNone/>
              <a:defRPr sz="1245"/>
            </a:lvl7pPr>
            <a:lvl8pPr marL="2842260" indent="0">
              <a:buNone/>
              <a:defRPr sz="1245"/>
            </a:lvl8pPr>
            <a:lvl9pPr marL="3248025" indent="0">
              <a:buNone/>
              <a:defRPr sz="124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defTabSz="1082675"/>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defTabSz="1082675"/>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028" name="日期占位符 1027"/>
          <p:cNvSpPr>
            <a:spLocks noGrp="1"/>
          </p:cNvSpPr>
          <p:nvPr>
            <p:ph type="dt" sz="half" idx="2"/>
          </p:nvPr>
        </p:nvSpPr>
        <p:spPr>
          <a:xfrm>
            <a:off x="812800" y="7397750"/>
            <a:ext cx="2254250" cy="541338"/>
          </a:xfrm>
          <a:prstGeom prst="rect">
            <a:avLst/>
          </a:prstGeom>
          <a:noFill/>
          <a:ln w="9525">
            <a:noFill/>
          </a:ln>
        </p:spPr>
        <p:txBody>
          <a:bodyPr lIns="108253" tIns="54125" rIns="108253" bIns="54125"/>
          <a:lstStyle>
            <a:lvl1pPr>
              <a:defRPr sz="1700" b="0"/>
            </a:lvl1pPr>
          </a:lstStyle>
          <a:p>
            <a:pPr lvl="0" defTabSz="1082675"/>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698875" y="7397750"/>
            <a:ext cx="3429000" cy="541338"/>
          </a:xfrm>
          <a:prstGeom prst="rect">
            <a:avLst/>
          </a:prstGeom>
          <a:noFill/>
          <a:ln w="9525">
            <a:noFill/>
          </a:ln>
        </p:spPr>
        <p:txBody>
          <a:bodyPr lIns="108253" tIns="54125" rIns="108253" bIns="54125"/>
          <a:lstStyle>
            <a:lvl1pPr algn="ctr">
              <a:defRPr sz="1700" b="0"/>
            </a:lvl1pPr>
          </a:lstStyle>
          <a:p>
            <a:pPr lvl="0" defTabSz="1082675"/>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5053013" y="6496050"/>
            <a:ext cx="2255837" cy="541338"/>
          </a:xfrm>
          <a:prstGeom prst="rect">
            <a:avLst/>
          </a:prstGeom>
          <a:noFill/>
          <a:ln w="9525">
            <a:noFill/>
          </a:ln>
        </p:spPr>
        <p:txBody>
          <a:bodyPr lIns="108253" tIns="54125" rIns="108253" bIns="54125"/>
          <a:lstStyle>
            <a:lvl1pPr algn="r">
              <a:defRPr sz="1700" b="0"/>
            </a:lvl1pPr>
          </a:lstStyle>
          <a:p>
            <a:pPr lvl="0" defTabSz="1082675"/>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sp>
        <p:nvSpPr>
          <p:cNvPr id="1031" name="动作按钮: 后退或前一项 1030">
            <a:hlinkClick r:id="" action="ppaction://hlinkshowjump?jump=previousslide"/>
          </p:cNvPr>
          <p:cNvSpPr/>
          <p:nvPr/>
        </p:nvSpPr>
        <p:spPr>
          <a:xfrm>
            <a:off x="9721850" y="7421563"/>
            <a:ext cx="530225" cy="676275"/>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32" name="动作按钮: 前进或下一项 1031">
            <a:hlinkClick r:id="" action="ppaction://hlinkshowjump?jump=nextslide"/>
          </p:cNvPr>
          <p:cNvSpPr/>
          <p:nvPr/>
        </p:nvSpPr>
        <p:spPr>
          <a:xfrm>
            <a:off x="10274300" y="7421563"/>
            <a:ext cx="530225" cy="676275"/>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marL="0" lvl="0" indent="0" algn="ctr" defTabSz="1082675" rtl="0" eaLnBrk="1" fontAlgn="base" latinLnBrk="0" hangingPunct="1">
        <a:lnSpc>
          <a:spcPct val="100000"/>
        </a:lnSpc>
        <a:spcBef>
          <a:spcPct val="0"/>
        </a:spcBef>
        <a:spcAft>
          <a:spcPct val="0"/>
        </a:spcAft>
        <a:buNone/>
        <a:defRPr sz="5200" b="0" i="0" u="none" kern="1200" baseline="0">
          <a:solidFill>
            <a:schemeClr val="tx2"/>
          </a:solidFill>
          <a:latin typeface="+mj-lt"/>
          <a:ea typeface="+mj-ea"/>
          <a:cs typeface="+mj-cs"/>
        </a:defRPr>
      </a:lvl1pPr>
    </p:titleStyle>
    <p:bodyStyle>
      <a:lvl1pPr marL="406400" lvl="0" indent="-406400" algn="l" defTabSz="1082675" rtl="0" eaLnBrk="1" fontAlgn="base" latinLnBrk="0" hangingPunct="1">
        <a:lnSpc>
          <a:spcPct val="100000"/>
        </a:lnSpc>
        <a:spcBef>
          <a:spcPct val="20000"/>
        </a:spcBef>
        <a:spcAft>
          <a:spcPct val="0"/>
        </a:spcAft>
        <a:buChar char="•"/>
        <a:defRPr sz="3800" b="0" i="0" u="none" kern="1200" baseline="0">
          <a:solidFill>
            <a:schemeClr val="tx1"/>
          </a:solidFill>
          <a:latin typeface="+mn-lt"/>
          <a:ea typeface="+mn-ea"/>
          <a:cs typeface="+mn-cs"/>
        </a:defRPr>
      </a:lvl1pPr>
      <a:lvl2pPr marL="879475" lvl="1" indent="-337820" algn="l" defTabSz="1082675" rtl="0" eaLnBrk="1" fontAlgn="base" latinLnBrk="0" hangingPunct="1">
        <a:lnSpc>
          <a:spcPct val="100000"/>
        </a:lnSpc>
        <a:spcBef>
          <a:spcPct val="20000"/>
        </a:spcBef>
        <a:spcAft>
          <a:spcPct val="0"/>
        </a:spcAft>
        <a:buChar char="–"/>
        <a:defRPr sz="3300" b="0" i="0" u="none" kern="1200" baseline="0">
          <a:solidFill>
            <a:schemeClr val="tx1"/>
          </a:solidFill>
          <a:latin typeface="+mn-lt"/>
          <a:ea typeface="+mn-ea"/>
          <a:cs typeface="+mn-cs"/>
        </a:defRPr>
      </a:lvl2pPr>
      <a:lvl3pPr marL="1352550" lvl="2" indent="-269875" algn="l" defTabSz="1082675"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3pPr>
      <a:lvl4pPr marL="1892300" lvl="3" indent="-267970"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4pPr>
      <a:lvl5pPr marL="2433955" lvl="4" indent="-268605"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5pPr>
      <a:lvl6pPr marL="2514600" lvl="5" indent="-228600"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6pPr>
      <a:lvl7pPr marL="2971800" lvl="6" indent="-228600"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7pPr>
      <a:lvl8pPr marL="3429000" lvl="7" indent="-228600"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8pPr>
      <a:lvl9pPr marL="3886200" lvl="8" indent="-228600" algn="l" defTabSz="1082675"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3600"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image" Target="../media/image18.wmf"/></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文本框 207873"/>
          <p:cNvSpPr txBox="1"/>
          <p:nvPr/>
        </p:nvSpPr>
        <p:spPr>
          <a:xfrm>
            <a:off x="612775" y="901700"/>
            <a:ext cx="217488" cy="541338"/>
          </a:xfrm>
          <a:prstGeom prst="rect">
            <a:avLst/>
          </a:prstGeom>
          <a:noFill/>
          <a:ln w="12700">
            <a:noFill/>
          </a:ln>
        </p:spPr>
        <p:txBody>
          <a:bodyPr wrap="none" lIns="108265" tIns="54132" rIns="108265" bIns="54132" anchor="ctr">
            <a:spAutoFit/>
          </a:bodyPr>
          <a:lstStyle/>
          <a:p>
            <a:pPr defTabSz="1082675" eaLnBrk="0" hangingPunct="0"/>
            <a:endParaRPr sz="2800" b="0" dirty="0">
              <a:solidFill>
                <a:schemeClr val="tx1"/>
              </a:solidFill>
              <a:latin typeface="Times New Roman" panose="02020603050405020304" pitchFamily="18" charset="0"/>
            </a:endParaRPr>
          </a:p>
        </p:txBody>
      </p:sp>
      <p:sp>
        <p:nvSpPr>
          <p:cNvPr id="207875" name="矩形 207874"/>
          <p:cNvSpPr/>
          <p:nvPr/>
        </p:nvSpPr>
        <p:spPr>
          <a:xfrm>
            <a:off x="2525713" y="1736725"/>
            <a:ext cx="5775325" cy="1452563"/>
          </a:xfrm>
          <a:prstGeom prst="rect">
            <a:avLst/>
          </a:prstGeom>
        </p:spPr>
        <p:txBody>
          <a:bodyPr wrap="none" fromWordArt="1">
            <a:prstTxWarp prst="textPlain">
              <a:avLst>
                <a:gd name="adj" fmla="val 50000"/>
              </a:avLst>
            </a:prstTxWarp>
            <a:normAutofit lnSpcReduction="10000"/>
          </a:bodyPr>
          <a:lstStyle/>
          <a:p>
            <a:pPr algn="ctr"/>
            <a:r>
              <a:rPr lang="zh-CN" altLang="en-US" sz="9600" b="1">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rPr>
              <a:t>电路基础</a:t>
            </a:r>
          </a:p>
        </p:txBody>
      </p:sp>
      <p:sp>
        <p:nvSpPr>
          <p:cNvPr id="207876" name="文本框 207875"/>
          <p:cNvSpPr txBox="1"/>
          <p:nvPr/>
        </p:nvSpPr>
        <p:spPr>
          <a:xfrm>
            <a:off x="1619085" y="4633361"/>
            <a:ext cx="7683830" cy="771041"/>
          </a:xfrm>
          <a:prstGeom prst="rect">
            <a:avLst/>
          </a:prstGeom>
          <a:noFill/>
          <a:ln w="9525">
            <a:noFill/>
          </a:ln>
        </p:spPr>
        <p:txBody>
          <a:bodyPr wrap="none" lIns="108265" tIns="54132" rIns="108265" bIns="54132" anchor="ctr">
            <a:spAutoFit/>
          </a:bodyPr>
          <a:lstStyle/>
          <a:p>
            <a:pPr defTabSz="1082675" eaLnBrk="0" hangingPunct="0">
              <a:spcBef>
                <a:spcPct val="50000"/>
              </a:spcBef>
            </a:pPr>
            <a:r>
              <a:rPr lang="zh-CN" altLang="en-US" sz="4300" dirty="0">
                <a:solidFill>
                  <a:srgbClr val="000000"/>
                </a:solidFill>
                <a:ea typeface="隶书" panose="02010509060101010101" pitchFamily="49" charset="-122"/>
                <a:sym typeface="Symbol" panose="05050102010706020507" pitchFamily="18" charset="2"/>
              </a:rPr>
              <a:t>第</a:t>
            </a:r>
            <a:r>
              <a:rPr lang="en-US" altLang="zh-CN" sz="4300" dirty="0">
                <a:solidFill>
                  <a:srgbClr val="000000"/>
                </a:solidFill>
                <a:ea typeface="隶书" panose="02010509060101010101" pitchFamily="49" charset="-122"/>
                <a:sym typeface="Symbol" panose="05050102010706020507" pitchFamily="18" charset="2"/>
              </a:rPr>
              <a:t>3</a:t>
            </a:r>
            <a:r>
              <a:rPr lang="zh-CN" altLang="en-US" sz="4300" dirty="0">
                <a:solidFill>
                  <a:srgbClr val="000000"/>
                </a:solidFill>
                <a:ea typeface="隶书" panose="02010509060101010101" pitchFamily="49" charset="-122"/>
                <a:sym typeface="Symbol" panose="05050102010706020507" pitchFamily="18" charset="2"/>
              </a:rPr>
              <a:t>章网络分析方法和网络定理</a:t>
            </a:r>
            <a:endParaRPr lang="zh-CN" altLang="en-US" sz="4300" dirty="0">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07875"/>
                                        </p:tgtEl>
                                        <p:attrNameLst>
                                          <p:attrName>style.visibility</p:attrName>
                                        </p:attrNameLst>
                                      </p:cBhvr>
                                      <p:to>
                                        <p:strVal val="visible"/>
                                      </p:to>
                                    </p:set>
                                    <p:anim calcmode="lin" valueType="num">
                                      <p:cBhvr>
                                        <p:cTn id="7" dur="500" fill="hold"/>
                                        <p:tgtEl>
                                          <p:spTgt spid="207875"/>
                                        </p:tgtEl>
                                        <p:attrNameLst>
                                          <p:attrName>ppt_w</p:attrName>
                                        </p:attrNameLst>
                                      </p:cBhvr>
                                      <p:tavLst>
                                        <p:tav tm="0">
                                          <p:val>
                                            <p:strVal val="4*#ppt_w"/>
                                          </p:val>
                                        </p:tav>
                                        <p:tav tm="100000">
                                          <p:val>
                                            <p:strVal val="#ppt_w"/>
                                          </p:val>
                                        </p:tav>
                                      </p:tavLst>
                                    </p:anim>
                                    <p:anim calcmode="lin" valueType="num">
                                      <p:cBhvr>
                                        <p:cTn id="8" dur="500" fill="hold"/>
                                        <p:tgtEl>
                                          <p:spTgt spid="20787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07876"/>
                                        </p:tgtEl>
                                        <p:attrNameLst>
                                          <p:attrName>style.visibility</p:attrName>
                                        </p:attrNameLst>
                                      </p:cBhvr>
                                      <p:to>
                                        <p:strVal val="visible"/>
                                      </p:to>
                                    </p:set>
                                    <p:anim calcmode="lin" valueType="num">
                                      <p:cBhvr>
                                        <p:cTn id="13" dur="500" fill="hold"/>
                                        <p:tgtEl>
                                          <p:spTgt spid="207876"/>
                                        </p:tgtEl>
                                        <p:attrNameLst>
                                          <p:attrName>ppt_w</p:attrName>
                                        </p:attrNameLst>
                                      </p:cBhvr>
                                      <p:tavLst>
                                        <p:tav tm="0">
                                          <p:val>
                                            <p:fltVal val="0"/>
                                          </p:val>
                                        </p:tav>
                                        <p:tav tm="100000">
                                          <p:val>
                                            <p:strVal val="#ppt_w"/>
                                          </p:val>
                                        </p:tav>
                                      </p:tavLst>
                                    </p:anim>
                                    <p:anim calcmode="lin" valueType="num">
                                      <p:cBhvr>
                                        <p:cTn id="14" dur="500" fill="hold"/>
                                        <p:tgtEl>
                                          <p:spTgt spid="2078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102401"/>
          <p:cNvGrpSpPr/>
          <p:nvPr/>
        </p:nvGrpSpPr>
        <p:grpSpPr>
          <a:xfrm>
            <a:off x="1443038" y="2097088"/>
            <a:ext cx="587375" cy="1714500"/>
            <a:chOff x="2952" y="2232"/>
            <a:chExt cx="384" cy="996"/>
          </a:xfrm>
        </p:grpSpPr>
        <p:sp>
          <p:nvSpPr>
            <p:cNvPr id="102403" name="椭圆 102402"/>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2404" name="文本框 102403"/>
            <p:cNvSpPr txBox="1"/>
            <p:nvPr/>
          </p:nvSpPr>
          <p:spPr>
            <a:xfrm>
              <a:off x="3025" y="2568"/>
              <a:ext cx="264"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1</a:t>
              </a:r>
            </a:p>
          </p:txBody>
        </p:sp>
        <p:sp>
          <p:nvSpPr>
            <p:cNvPr id="102405" name="直接连接符 102404"/>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grpSp>
        <p:nvGrpSpPr>
          <p:cNvPr id="102406" name="组合 102405"/>
          <p:cNvGrpSpPr/>
          <p:nvPr/>
        </p:nvGrpSpPr>
        <p:grpSpPr>
          <a:xfrm>
            <a:off x="2797175" y="2120900"/>
            <a:ext cx="585788" cy="1712913"/>
            <a:chOff x="2952" y="2232"/>
            <a:chExt cx="384" cy="996"/>
          </a:xfrm>
        </p:grpSpPr>
        <p:sp>
          <p:nvSpPr>
            <p:cNvPr id="102407" name="椭圆 102406"/>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2408" name="文本框 102407"/>
            <p:cNvSpPr txBox="1"/>
            <p:nvPr/>
          </p:nvSpPr>
          <p:spPr>
            <a:xfrm>
              <a:off x="3025" y="2568"/>
              <a:ext cx="264" cy="311"/>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2</a:t>
              </a:r>
            </a:p>
          </p:txBody>
        </p:sp>
        <p:sp>
          <p:nvSpPr>
            <p:cNvPr id="102409" name="直接连接符 102408"/>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grpSp>
        <p:nvGrpSpPr>
          <p:cNvPr id="102410" name="组合 102409"/>
          <p:cNvGrpSpPr/>
          <p:nvPr/>
        </p:nvGrpSpPr>
        <p:grpSpPr>
          <a:xfrm>
            <a:off x="4195763" y="2143125"/>
            <a:ext cx="585787" cy="1714500"/>
            <a:chOff x="2952" y="2232"/>
            <a:chExt cx="384" cy="996"/>
          </a:xfrm>
        </p:grpSpPr>
        <p:sp>
          <p:nvSpPr>
            <p:cNvPr id="102411" name="椭圆 102410"/>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2412" name="文本框 102411"/>
            <p:cNvSpPr txBox="1"/>
            <p:nvPr/>
          </p:nvSpPr>
          <p:spPr>
            <a:xfrm>
              <a:off x="3025" y="2568"/>
              <a:ext cx="264"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3</a:t>
              </a:r>
            </a:p>
          </p:txBody>
        </p:sp>
        <p:sp>
          <p:nvSpPr>
            <p:cNvPr id="102413" name="直接连接符 102412"/>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sp>
        <p:nvSpPr>
          <p:cNvPr id="102414" name="文本框 102413"/>
          <p:cNvSpPr txBox="1"/>
          <p:nvPr/>
        </p:nvSpPr>
        <p:spPr>
          <a:xfrm>
            <a:off x="541338" y="203200"/>
            <a:ext cx="1038225" cy="534988"/>
          </a:xfrm>
          <a:prstGeom prst="rect">
            <a:avLst/>
          </a:prstGeom>
          <a:noFill/>
          <a:ln w="9525">
            <a:noFill/>
          </a:ln>
        </p:spPr>
        <p:txBody>
          <a:bodyPr lIns="108265" tIns="54132" rIns="108265" bIns="54132">
            <a:spAutoFit/>
          </a:bodyPr>
          <a:lstStyle/>
          <a:p>
            <a:pPr algn="l" defTabSz="1082675">
              <a:spcBef>
                <a:spcPct val="50000"/>
              </a:spcBef>
            </a:pPr>
            <a:r>
              <a:rPr lang="zh-CN" altLang="en-US" sz="2800">
                <a:solidFill>
                  <a:srgbClr val="3333FF"/>
                </a:solidFill>
                <a:latin typeface="Times New Roman" panose="02020603050405020304" pitchFamily="18" charset="0"/>
              </a:rPr>
              <a:t>例</a:t>
            </a:r>
            <a:r>
              <a:rPr lang="en-US" altLang="zh-CN" sz="2800">
                <a:solidFill>
                  <a:srgbClr val="3333FF"/>
                </a:solidFill>
                <a:latin typeface="Times New Roman" panose="02020603050405020304" pitchFamily="18" charset="0"/>
              </a:rPr>
              <a:t>2.</a:t>
            </a:r>
          </a:p>
        </p:txBody>
      </p:sp>
      <p:sp>
        <p:nvSpPr>
          <p:cNvPr id="102415" name="文本框 102414"/>
          <p:cNvSpPr txBox="1"/>
          <p:nvPr/>
        </p:nvSpPr>
        <p:spPr>
          <a:xfrm>
            <a:off x="1533525" y="225425"/>
            <a:ext cx="8796338" cy="54020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列写如图</a:t>
            </a:r>
            <a:r>
              <a:rPr lang="zh-CN" altLang="en-US" sz="2800" dirty="0">
                <a:latin typeface="Times New Roman" panose="02020603050405020304" pitchFamily="18" charset="0"/>
              </a:rPr>
              <a:t>含理想电流源</a:t>
            </a:r>
            <a:r>
              <a:rPr lang="zh-CN" altLang="en-US" sz="2800" dirty="0" smtClean="0">
                <a:latin typeface="Times New Roman" panose="02020603050405020304" pitchFamily="18" charset="0"/>
              </a:rPr>
              <a:t>支路</a:t>
            </a:r>
            <a:r>
              <a:rPr lang="zh-CN" altLang="en-US" sz="2800" dirty="0" smtClean="0">
                <a:solidFill>
                  <a:schemeClr val="tx1"/>
                </a:solidFill>
                <a:latin typeface="Times New Roman" panose="02020603050405020304" pitchFamily="18" charset="0"/>
              </a:rPr>
              <a:t>的</a:t>
            </a:r>
            <a:r>
              <a:rPr lang="zh-CN" altLang="en-US" sz="2800" dirty="0">
                <a:solidFill>
                  <a:schemeClr val="tx1"/>
                </a:solidFill>
                <a:latin typeface="Times New Roman" panose="02020603050405020304" pitchFamily="18" charset="0"/>
              </a:rPr>
              <a:t>支路电流方程。</a:t>
            </a:r>
          </a:p>
        </p:txBody>
      </p:sp>
      <p:sp>
        <p:nvSpPr>
          <p:cNvPr id="102416" name="文本框 102415"/>
          <p:cNvSpPr txBox="1"/>
          <p:nvPr/>
        </p:nvSpPr>
        <p:spPr>
          <a:xfrm>
            <a:off x="7804150" y="1239838"/>
            <a:ext cx="19621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=5, </a:t>
            </a:r>
            <a:r>
              <a:rPr lang="en-US" altLang="zh-CN" sz="2800" i="1">
                <a:solidFill>
                  <a:schemeClr val="tx1"/>
                </a:solidFill>
                <a:latin typeface="Times New Roman" panose="02020603050405020304" pitchFamily="18" charset="0"/>
              </a:rPr>
              <a:t>n</a:t>
            </a:r>
            <a:r>
              <a:rPr lang="en-US" altLang="zh-CN" sz="2800">
                <a:solidFill>
                  <a:schemeClr val="tx1"/>
                </a:solidFill>
                <a:latin typeface="Times New Roman" panose="02020603050405020304" pitchFamily="18" charset="0"/>
              </a:rPr>
              <a:t>=3</a:t>
            </a:r>
          </a:p>
        </p:txBody>
      </p:sp>
      <p:sp>
        <p:nvSpPr>
          <p:cNvPr id="102417" name="文本框 102416"/>
          <p:cNvSpPr txBox="1"/>
          <p:nvPr/>
        </p:nvSpPr>
        <p:spPr>
          <a:xfrm>
            <a:off x="7081838" y="1895475"/>
            <a:ext cx="2255837" cy="534988"/>
          </a:xfrm>
          <a:prstGeom prst="rect">
            <a:avLst/>
          </a:prstGeom>
          <a:noFill/>
          <a:ln w="9525">
            <a:noFill/>
          </a:ln>
        </p:spPr>
        <p:txBody>
          <a:bodyPr lIns="108265" tIns="54132" rIns="108265" bIns="54132">
            <a:spAutoFit/>
          </a:bodyPr>
          <a:lstStyle/>
          <a:p>
            <a:pPr algn="l" defTabSz="1082675">
              <a:spcBef>
                <a:spcPct val="50000"/>
              </a:spcBef>
            </a:pPr>
            <a:r>
              <a:rPr lang="zh-CN" altLang="zh-CN" sz="2800" dirty="0">
                <a:solidFill>
                  <a:schemeClr val="tx1"/>
                </a:solidFill>
                <a:latin typeface="Times New Roman" panose="02020603050405020304" pitchFamily="18" charset="0"/>
              </a:rPr>
              <a:t>KCL方程：</a:t>
            </a:r>
            <a:endParaRPr lang="en-US" altLang="zh-CN" sz="2800">
              <a:solidFill>
                <a:schemeClr val="tx1"/>
              </a:solidFill>
              <a:latin typeface="Times New Roman" panose="02020603050405020304" pitchFamily="18" charset="0"/>
            </a:endParaRPr>
          </a:p>
        </p:txBody>
      </p:sp>
      <p:sp>
        <p:nvSpPr>
          <p:cNvPr id="102418" name="文本框 102417"/>
          <p:cNvSpPr txBox="1"/>
          <p:nvPr/>
        </p:nvSpPr>
        <p:spPr>
          <a:xfrm>
            <a:off x="6338888" y="2459038"/>
            <a:ext cx="3946525" cy="117633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宋体" panose="02010600030101010101" pitchFamily="2" charset="-122"/>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          (1)</a:t>
            </a:r>
          </a:p>
          <a:p>
            <a:pPr algn="l" defTabSz="1082675">
              <a:spcBef>
                <a:spcPct val="50000"/>
              </a:spcBef>
            </a:pP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a:solidFill>
                  <a:schemeClr val="tx1"/>
                </a:solidFill>
                <a:latin typeface="宋体" panose="02010600030101010101" pitchFamily="2" charset="-122"/>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           (2)</a:t>
            </a:r>
          </a:p>
        </p:txBody>
      </p:sp>
      <p:sp>
        <p:nvSpPr>
          <p:cNvPr id="102419" name="左大括号 102418"/>
          <p:cNvSpPr/>
          <p:nvPr/>
        </p:nvSpPr>
        <p:spPr>
          <a:xfrm>
            <a:off x="6292850" y="2593975"/>
            <a:ext cx="134938" cy="1014413"/>
          </a:xfrm>
          <a:prstGeom prst="leftBrace">
            <a:avLst>
              <a:gd name="adj1" fmla="val 6264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2420" name="文本框 102419"/>
          <p:cNvSpPr txBox="1"/>
          <p:nvPr/>
        </p:nvSpPr>
        <p:spPr>
          <a:xfrm>
            <a:off x="6202363" y="4308475"/>
            <a:ext cx="4376737" cy="1646238"/>
          </a:xfrm>
          <a:prstGeom prst="rect">
            <a:avLst/>
          </a:prstGeom>
          <a:noFill/>
          <a:ln w="9525">
            <a:noFill/>
          </a:ln>
        </p:spPr>
        <p:txBody>
          <a:bodyPr lIns="108265" tIns="54132" rIns="108265" bIns="54132">
            <a:spAutoFit/>
          </a:bodyPr>
          <a:lstStyle/>
          <a:p>
            <a:pPr algn="l" defTabSz="1082675">
              <a:lnSpc>
                <a:spcPct val="120000"/>
              </a:lnSpc>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宋体" panose="02010600030101010101" pitchFamily="2" charset="-122"/>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(3)</a:t>
            </a:r>
          </a:p>
          <a:p>
            <a:pPr algn="l" defTabSz="1082675">
              <a:lnSpc>
                <a:spcPct val="120000"/>
              </a:lnSpc>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宋体" panose="02010600030101010101" pitchFamily="2" charset="-122"/>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    (4)</a:t>
            </a:r>
          </a:p>
          <a:p>
            <a:pPr algn="l" defTabSz="1082675">
              <a:lnSpc>
                <a:spcPct val="120000"/>
              </a:lnSpc>
            </a:pPr>
            <a:r>
              <a:rPr lang="en-US" altLang="zh-CN" sz="2800" i="1" dirty="0">
                <a:solidFill>
                  <a:schemeClr val="tx1"/>
                </a:solidFill>
                <a:latin typeface="宋体" panose="02010600030101010101" pitchFamily="2" charset="-122"/>
              </a:rPr>
              <a:t>-</a:t>
            </a:r>
            <a:r>
              <a:rPr lang="en-US" altLang="zh-CN" sz="2800" i="1" dirty="0">
                <a:solidFill>
                  <a:schemeClr val="tx1"/>
                </a:solidFill>
                <a:latin typeface="Times New Roman" panose="02020603050405020304" pitchFamily="18" charset="0"/>
              </a:rPr>
              <a:t> R</a:t>
            </a:r>
            <a:r>
              <a:rPr lang="en-US" altLang="zh-CN" sz="2800" baseline="-250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宋体" panose="02010600030101010101" pitchFamily="2" charset="-122"/>
              </a:rPr>
              <a:t>+</a:t>
            </a:r>
            <a:r>
              <a:rPr lang="en-US" altLang="zh-CN" sz="2800" i="1" dirty="0" smtClean="0">
                <a:solidFill>
                  <a:srgbClr val="3333FF"/>
                </a:solidFill>
                <a:latin typeface="Times New Roman" panose="02020603050405020304" pitchFamily="18" charset="0"/>
              </a:rPr>
              <a:t>u</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                 </a:t>
            </a:r>
            <a:r>
              <a:rPr lang="en-US" altLang="zh-CN" sz="2800" dirty="0">
                <a:latin typeface="Times New Roman" panose="02020603050405020304" pitchFamily="18" charset="0"/>
              </a:rPr>
              <a:t>(5)</a:t>
            </a:r>
            <a:endParaRPr lang="en-US" altLang="zh-CN" sz="2800" baseline="-25000" dirty="0">
              <a:latin typeface="Times New Roman" panose="02020603050405020304" pitchFamily="18" charset="0"/>
            </a:endParaRPr>
          </a:p>
        </p:txBody>
      </p:sp>
      <p:sp>
        <p:nvSpPr>
          <p:cNvPr id="102421" name="文本框 102420"/>
          <p:cNvSpPr txBox="1"/>
          <p:nvPr/>
        </p:nvSpPr>
        <p:spPr>
          <a:xfrm>
            <a:off x="5910263" y="3767138"/>
            <a:ext cx="2344737" cy="534987"/>
          </a:xfrm>
          <a:prstGeom prst="rect">
            <a:avLst/>
          </a:prstGeom>
          <a:noFill/>
          <a:ln w="9525">
            <a:noFill/>
          </a:ln>
        </p:spPr>
        <p:txBody>
          <a:bodyPr lIns="108265" tIns="54132" rIns="108265" bIns="54132">
            <a:spAutoFit/>
          </a:bodyPr>
          <a:lstStyle/>
          <a:p>
            <a:pPr algn="l" defTabSz="1082675">
              <a:spcBef>
                <a:spcPct val="50000"/>
              </a:spcBef>
            </a:pPr>
            <a:r>
              <a:rPr lang="zh-CN" altLang="zh-CN" sz="2800" dirty="0">
                <a:solidFill>
                  <a:schemeClr val="tx1"/>
                </a:solidFill>
                <a:latin typeface="Times New Roman" panose="02020603050405020304" pitchFamily="18" charset="0"/>
              </a:rPr>
              <a:t>KVL方程：</a:t>
            </a:r>
            <a:endParaRPr lang="en-US" altLang="zh-CN" sz="2800">
              <a:solidFill>
                <a:schemeClr val="tx1"/>
              </a:solidFill>
              <a:latin typeface="Times New Roman" panose="02020603050405020304" pitchFamily="18" charset="0"/>
            </a:endParaRPr>
          </a:p>
        </p:txBody>
      </p:sp>
      <p:sp>
        <p:nvSpPr>
          <p:cNvPr id="102422" name="左大括号 102421"/>
          <p:cNvSpPr/>
          <p:nvPr/>
        </p:nvSpPr>
        <p:spPr>
          <a:xfrm>
            <a:off x="5999163" y="4556125"/>
            <a:ext cx="227012" cy="1217613"/>
          </a:xfrm>
          <a:prstGeom prst="leftBrace">
            <a:avLst>
              <a:gd name="adj1" fmla="val 44697"/>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nvGrpSpPr>
          <p:cNvPr id="102423" name="组合 102422"/>
          <p:cNvGrpSpPr/>
          <p:nvPr/>
        </p:nvGrpSpPr>
        <p:grpSpPr>
          <a:xfrm>
            <a:off x="338138" y="1093788"/>
            <a:ext cx="5629275" cy="3359150"/>
            <a:chOff x="288" y="354"/>
            <a:chExt cx="2995" cy="1787"/>
          </a:xfrm>
        </p:grpSpPr>
        <p:sp>
          <p:nvSpPr>
            <p:cNvPr id="102424" name="直接连接符 102423"/>
            <p:cNvSpPr/>
            <p:nvPr/>
          </p:nvSpPr>
          <p:spPr>
            <a:xfrm flipV="1">
              <a:off x="605" y="756"/>
              <a:ext cx="0" cy="240"/>
            </a:xfrm>
            <a:prstGeom prst="line">
              <a:avLst/>
            </a:prstGeom>
            <a:ln w="9525" cap="flat" cmpd="sng">
              <a:solidFill>
                <a:srgbClr val="FF0000"/>
              </a:solidFill>
              <a:prstDash val="solid"/>
              <a:headEnd type="none" w="med" len="med"/>
              <a:tailEnd type="stealth" w="sm" len="med"/>
            </a:ln>
          </p:spPr>
        </p:sp>
        <p:sp>
          <p:nvSpPr>
            <p:cNvPr id="102425" name="文本框 102424"/>
            <p:cNvSpPr txBox="1"/>
            <p:nvPr/>
          </p:nvSpPr>
          <p:spPr>
            <a:xfrm>
              <a:off x="384" y="732"/>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i="1" dirty="0">
                <a:solidFill>
                  <a:schemeClr val="tx1"/>
                </a:solidFill>
                <a:latin typeface="Times New Roman" panose="02020603050405020304" pitchFamily="18" charset="0"/>
              </a:endParaRPr>
            </a:p>
          </p:txBody>
        </p:sp>
        <p:sp>
          <p:nvSpPr>
            <p:cNvPr id="102426" name="直接连接符 102425"/>
            <p:cNvSpPr/>
            <p:nvPr/>
          </p:nvSpPr>
          <p:spPr>
            <a:xfrm rot="-5400000">
              <a:off x="2053" y="528"/>
              <a:ext cx="0" cy="240"/>
            </a:xfrm>
            <a:prstGeom prst="line">
              <a:avLst/>
            </a:prstGeom>
            <a:ln w="9525" cap="flat" cmpd="sng">
              <a:solidFill>
                <a:srgbClr val="FF0000"/>
              </a:solidFill>
              <a:prstDash val="solid"/>
              <a:headEnd type="none" w="med" len="med"/>
              <a:tailEnd type="stealth" w="sm" len="med"/>
            </a:ln>
          </p:spPr>
        </p:sp>
        <p:sp>
          <p:nvSpPr>
            <p:cNvPr id="102427" name="文本框 102426"/>
            <p:cNvSpPr txBox="1"/>
            <p:nvPr/>
          </p:nvSpPr>
          <p:spPr>
            <a:xfrm>
              <a:off x="1913" y="354"/>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endParaRPr lang="en-US" altLang="zh-CN" sz="2800" i="1" dirty="0">
                <a:solidFill>
                  <a:schemeClr val="tx1"/>
                </a:solidFill>
                <a:latin typeface="Times New Roman" panose="02020603050405020304" pitchFamily="18" charset="0"/>
              </a:endParaRPr>
            </a:p>
          </p:txBody>
        </p:sp>
        <p:sp>
          <p:nvSpPr>
            <p:cNvPr id="102428" name="文本框 102427"/>
            <p:cNvSpPr txBox="1"/>
            <p:nvPr/>
          </p:nvSpPr>
          <p:spPr>
            <a:xfrm>
              <a:off x="288" y="1410"/>
              <a:ext cx="33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i="1" dirty="0">
                <a:solidFill>
                  <a:schemeClr val="tx1"/>
                </a:solidFill>
                <a:latin typeface="Times New Roman" panose="02020603050405020304" pitchFamily="18" charset="0"/>
              </a:endParaRPr>
            </a:p>
          </p:txBody>
        </p:sp>
        <p:sp>
          <p:nvSpPr>
            <p:cNvPr id="102429" name="文本框 102428"/>
            <p:cNvSpPr txBox="1"/>
            <p:nvPr/>
          </p:nvSpPr>
          <p:spPr>
            <a:xfrm>
              <a:off x="3031" y="1146"/>
              <a:ext cx="252" cy="285"/>
            </a:xfrm>
            <a:prstGeom prst="rect">
              <a:avLst/>
            </a:prstGeom>
            <a:noFill/>
            <a:ln w="9525">
              <a:noFill/>
            </a:ln>
          </p:spPr>
          <p:txBody>
            <a:bodyPr lIns="108265" tIns="54132" rIns="108265" bIns="54132">
              <a:spAutoFit/>
            </a:bodyPr>
            <a:lstStyle/>
            <a:p>
              <a:pPr algn="l" defTabSz="1082675"/>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a:t>
              </a:r>
              <a:endParaRPr lang="en-US" altLang="zh-CN" sz="2800" i="1" dirty="0">
                <a:solidFill>
                  <a:schemeClr val="tx1"/>
                </a:solidFill>
                <a:latin typeface="Times New Roman" panose="02020603050405020304" pitchFamily="18" charset="0"/>
              </a:endParaRPr>
            </a:p>
          </p:txBody>
        </p:sp>
        <p:sp>
          <p:nvSpPr>
            <p:cNvPr id="102430" name="任意多边形 102429"/>
            <p:cNvSpPr/>
            <p:nvPr/>
          </p:nvSpPr>
          <p:spPr>
            <a:xfrm>
              <a:off x="696" y="762"/>
              <a:ext cx="1" cy="1146"/>
            </a:xfrm>
            <a:custGeom>
              <a:avLst/>
              <a:gdLst/>
              <a:ahLst/>
              <a:cxnLst/>
              <a:rect l="0" t="0" r="0" b="0"/>
              <a:pathLst>
                <a:path w="1" h="1146">
                  <a:moveTo>
                    <a:pt x="0" y="114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2431" name="文本框 102430"/>
            <p:cNvSpPr txBox="1"/>
            <p:nvPr/>
          </p:nvSpPr>
          <p:spPr>
            <a:xfrm>
              <a:off x="353" y="966"/>
              <a:ext cx="37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i="1">
                <a:solidFill>
                  <a:schemeClr val="tx1"/>
                </a:solidFill>
                <a:latin typeface="Times New Roman" panose="02020603050405020304" pitchFamily="18" charset="0"/>
              </a:endParaRPr>
            </a:p>
          </p:txBody>
        </p:sp>
        <p:sp>
          <p:nvSpPr>
            <p:cNvPr id="102432" name="任意多边形 102431"/>
            <p:cNvSpPr/>
            <p:nvPr/>
          </p:nvSpPr>
          <p:spPr>
            <a:xfrm>
              <a:off x="1368" y="756"/>
              <a:ext cx="6" cy="1158"/>
            </a:xfrm>
            <a:custGeom>
              <a:avLst/>
              <a:gdLst/>
              <a:ahLst/>
              <a:cxnLst/>
              <a:rect l="0" t="0" r="0" b="0"/>
              <a:pathLst>
                <a:path w="6" h="1158">
                  <a:moveTo>
                    <a:pt x="0" y="1158"/>
                  </a:moveTo>
                  <a:lnTo>
                    <a:pt x="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2433" name="文本框 102432"/>
            <p:cNvSpPr txBox="1"/>
            <p:nvPr/>
          </p:nvSpPr>
          <p:spPr>
            <a:xfrm>
              <a:off x="1055" y="1182"/>
              <a:ext cx="39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i="1">
                <a:solidFill>
                  <a:schemeClr val="tx1"/>
                </a:solidFill>
                <a:latin typeface="Times New Roman" panose="02020603050405020304" pitchFamily="18" charset="0"/>
              </a:endParaRPr>
            </a:p>
          </p:txBody>
        </p:sp>
        <p:sp>
          <p:nvSpPr>
            <p:cNvPr id="102434" name="任意多边形 102433"/>
            <p:cNvSpPr/>
            <p:nvPr/>
          </p:nvSpPr>
          <p:spPr>
            <a:xfrm>
              <a:off x="702" y="1902"/>
              <a:ext cx="2190" cy="6"/>
            </a:xfrm>
            <a:custGeom>
              <a:avLst/>
              <a:gdLst/>
              <a:ahLst/>
              <a:cxnLst/>
              <a:rect l="0" t="0" r="0" b="0"/>
              <a:pathLst>
                <a:path w="2190" h="6">
                  <a:moveTo>
                    <a:pt x="0" y="6"/>
                  </a:moveTo>
                  <a:lnTo>
                    <a:pt x="219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2435" name="矩形 102434"/>
            <p:cNvSpPr/>
            <p:nvPr/>
          </p:nvSpPr>
          <p:spPr>
            <a:xfrm>
              <a:off x="637" y="1002"/>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2436" name="矩形 102435"/>
            <p:cNvSpPr/>
            <p:nvPr/>
          </p:nvSpPr>
          <p:spPr>
            <a:xfrm>
              <a:off x="1316" y="1218"/>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2437" name="文本框 102436"/>
            <p:cNvSpPr txBox="1"/>
            <p:nvPr/>
          </p:nvSpPr>
          <p:spPr>
            <a:xfrm>
              <a:off x="1637" y="408"/>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i="1">
                <a:solidFill>
                  <a:schemeClr val="tx1"/>
                </a:solidFill>
                <a:latin typeface="Times New Roman" panose="02020603050405020304" pitchFamily="18" charset="0"/>
              </a:endParaRPr>
            </a:p>
          </p:txBody>
        </p:sp>
        <p:sp>
          <p:nvSpPr>
            <p:cNvPr id="102438" name="矩形 102437"/>
            <p:cNvSpPr/>
            <p:nvPr/>
          </p:nvSpPr>
          <p:spPr>
            <a:xfrm rot="-5400000">
              <a:off x="1731" y="618"/>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2439" name="文本框 102438"/>
            <p:cNvSpPr txBox="1"/>
            <p:nvPr/>
          </p:nvSpPr>
          <p:spPr>
            <a:xfrm>
              <a:off x="2151" y="488"/>
              <a:ext cx="221"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b</a:t>
              </a:r>
            </a:p>
          </p:txBody>
        </p:sp>
        <p:sp>
          <p:nvSpPr>
            <p:cNvPr id="102440" name="文本框 102439"/>
            <p:cNvSpPr txBox="1"/>
            <p:nvPr/>
          </p:nvSpPr>
          <p:spPr>
            <a:xfrm>
              <a:off x="1275" y="482"/>
              <a:ext cx="210"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a</a:t>
              </a:r>
            </a:p>
          </p:txBody>
        </p:sp>
        <p:sp>
          <p:nvSpPr>
            <p:cNvPr id="102441" name="椭圆 102440"/>
            <p:cNvSpPr/>
            <p:nvPr/>
          </p:nvSpPr>
          <p:spPr>
            <a:xfrm>
              <a:off x="576" y="1518"/>
              <a:ext cx="227" cy="227"/>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2442" name="文本框 102441"/>
            <p:cNvSpPr txBox="1"/>
            <p:nvPr/>
          </p:nvSpPr>
          <p:spPr>
            <a:xfrm>
              <a:off x="504" y="1291"/>
              <a:ext cx="216"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2443" name="文本框 102442"/>
            <p:cNvSpPr txBox="1"/>
            <p:nvPr/>
          </p:nvSpPr>
          <p:spPr>
            <a:xfrm>
              <a:off x="504" y="1668"/>
              <a:ext cx="22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2444" name="文本框 102443"/>
            <p:cNvSpPr txBox="1"/>
            <p:nvPr/>
          </p:nvSpPr>
          <p:spPr>
            <a:xfrm>
              <a:off x="2676" y="858"/>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a:t>
              </a:r>
            </a:p>
          </p:txBody>
        </p:sp>
        <p:sp>
          <p:nvSpPr>
            <p:cNvPr id="102445" name="文本框 102444"/>
            <p:cNvSpPr txBox="1"/>
            <p:nvPr/>
          </p:nvSpPr>
          <p:spPr>
            <a:xfrm>
              <a:off x="2688" y="1440"/>
              <a:ext cx="222" cy="285"/>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a:t>
              </a:r>
            </a:p>
          </p:txBody>
        </p:sp>
        <p:sp>
          <p:nvSpPr>
            <p:cNvPr id="102446" name="直接连接符 102445"/>
            <p:cNvSpPr/>
            <p:nvPr/>
          </p:nvSpPr>
          <p:spPr>
            <a:xfrm flipV="1">
              <a:off x="1277" y="804"/>
              <a:ext cx="0" cy="240"/>
            </a:xfrm>
            <a:prstGeom prst="line">
              <a:avLst/>
            </a:prstGeom>
            <a:ln w="9525" cap="flat" cmpd="sng">
              <a:solidFill>
                <a:srgbClr val="FF0000"/>
              </a:solidFill>
              <a:prstDash val="solid"/>
              <a:headEnd type="none" w="med" len="med"/>
              <a:tailEnd type="stealth" w="sm" len="med"/>
            </a:ln>
          </p:spPr>
        </p:sp>
        <p:sp>
          <p:nvSpPr>
            <p:cNvPr id="102447" name="文本框 102446"/>
            <p:cNvSpPr txBox="1"/>
            <p:nvPr/>
          </p:nvSpPr>
          <p:spPr>
            <a:xfrm>
              <a:off x="1056" y="762"/>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2800" i="1" dirty="0">
                <a:solidFill>
                  <a:schemeClr val="tx1"/>
                </a:solidFill>
                <a:latin typeface="Times New Roman" panose="02020603050405020304" pitchFamily="18" charset="0"/>
              </a:endParaRPr>
            </a:p>
          </p:txBody>
        </p:sp>
        <p:sp>
          <p:nvSpPr>
            <p:cNvPr id="102448" name="任意多边形 102447"/>
            <p:cNvSpPr/>
            <p:nvPr/>
          </p:nvSpPr>
          <p:spPr>
            <a:xfrm>
              <a:off x="690" y="757"/>
              <a:ext cx="948" cy="5"/>
            </a:xfrm>
            <a:custGeom>
              <a:avLst/>
              <a:gdLst/>
              <a:ahLst/>
              <a:cxnLst/>
              <a:rect l="0" t="0" r="0" b="0"/>
              <a:pathLst>
                <a:path w="948" h="5">
                  <a:moveTo>
                    <a:pt x="0" y="5"/>
                  </a:moveTo>
                  <a:lnTo>
                    <a:pt x="948"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2449" name="矩形 102448"/>
            <p:cNvSpPr/>
            <p:nvPr/>
          </p:nvSpPr>
          <p:spPr>
            <a:xfrm>
              <a:off x="2120" y="1170"/>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2450" name="任意多边形 102449"/>
            <p:cNvSpPr/>
            <p:nvPr/>
          </p:nvSpPr>
          <p:spPr>
            <a:xfrm>
              <a:off x="1944" y="762"/>
              <a:ext cx="954" cy="1"/>
            </a:xfrm>
            <a:custGeom>
              <a:avLst/>
              <a:gdLst/>
              <a:ahLst/>
              <a:cxnLst/>
              <a:rect l="0" t="0" r="0" b="0"/>
              <a:pathLst>
                <a:path w="954" h="1">
                  <a:moveTo>
                    <a:pt x="0" y="0"/>
                  </a:moveTo>
                  <a:lnTo>
                    <a:pt x="954"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2451" name="任意多边形 102450"/>
            <p:cNvSpPr/>
            <p:nvPr/>
          </p:nvSpPr>
          <p:spPr>
            <a:xfrm>
              <a:off x="2184" y="762"/>
              <a:ext cx="1" cy="402"/>
            </a:xfrm>
            <a:custGeom>
              <a:avLst/>
              <a:gdLst/>
              <a:ahLst/>
              <a:cxnLst/>
              <a:rect l="0" t="0" r="0" b="0"/>
              <a:pathLst>
                <a:path w="1" h="402">
                  <a:moveTo>
                    <a:pt x="0" y="0"/>
                  </a:moveTo>
                  <a:lnTo>
                    <a:pt x="1" y="402"/>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2452" name="任意多边形 102451"/>
            <p:cNvSpPr/>
            <p:nvPr/>
          </p:nvSpPr>
          <p:spPr>
            <a:xfrm>
              <a:off x="2178" y="1464"/>
              <a:ext cx="1" cy="456"/>
            </a:xfrm>
            <a:custGeom>
              <a:avLst/>
              <a:gdLst/>
              <a:ahLst/>
              <a:cxnLst/>
              <a:rect l="0" t="0" r="0" b="0"/>
              <a:pathLst>
                <a:path w="1" h="456">
                  <a:moveTo>
                    <a:pt x="0" y="0"/>
                  </a:moveTo>
                  <a:lnTo>
                    <a:pt x="0" y="456"/>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2453" name="任意多边形 102452"/>
            <p:cNvSpPr/>
            <p:nvPr/>
          </p:nvSpPr>
          <p:spPr>
            <a:xfrm>
              <a:off x="2892" y="762"/>
              <a:ext cx="1" cy="444"/>
            </a:xfrm>
            <a:custGeom>
              <a:avLst/>
              <a:gdLst/>
              <a:ahLst/>
              <a:cxnLst/>
              <a:rect l="0" t="0" r="0" b="0"/>
              <a:pathLst>
                <a:path w="1" h="444">
                  <a:moveTo>
                    <a:pt x="0" y="0"/>
                  </a:moveTo>
                  <a:lnTo>
                    <a:pt x="1" y="44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2454" name="任意多边形 102453"/>
            <p:cNvSpPr/>
            <p:nvPr/>
          </p:nvSpPr>
          <p:spPr>
            <a:xfrm>
              <a:off x="2892" y="1434"/>
              <a:ext cx="1" cy="474"/>
            </a:xfrm>
            <a:custGeom>
              <a:avLst/>
              <a:gdLst/>
              <a:ahLst/>
              <a:cxnLst/>
              <a:rect l="0" t="0" r="0" b="0"/>
              <a:pathLst>
                <a:path w="1" h="474">
                  <a:moveTo>
                    <a:pt x="0" y="0"/>
                  </a:moveTo>
                  <a:lnTo>
                    <a:pt x="0" y="47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grpSp>
          <p:nvGrpSpPr>
            <p:cNvPr id="102455" name="组合 102454"/>
            <p:cNvGrpSpPr/>
            <p:nvPr/>
          </p:nvGrpSpPr>
          <p:grpSpPr>
            <a:xfrm>
              <a:off x="2760" y="1206"/>
              <a:ext cx="240" cy="227"/>
              <a:chOff x="3108" y="1098"/>
              <a:chExt cx="240" cy="227"/>
            </a:xfrm>
          </p:grpSpPr>
          <p:sp>
            <p:nvSpPr>
              <p:cNvPr id="102456" name="椭圆 102455"/>
              <p:cNvSpPr/>
              <p:nvPr/>
            </p:nvSpPr>
            <p:spPr>
              <a:xfrm>
                <a:off x="3120" y="1098"/>
                <a:ext cx="227" cy="227"/>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2457" name="直接连接符 102456"/>
              <p:cNvSpPr/>
              <p:nvPr/>
            </p:nvSpPr>
            <p:spPr>
              <a:xfrm>
                <a:off x="3108" y="1218"/>
                <a:ext cx="240" cy="0"/>
              </a:xfrm>
              <a:prstGeom prst="line">
                <a:avLst/>
              </a:prstGeom>
              <a:ln w="19050" cap="flat" cmpd="sng">
                <a:solidFill>
                  <a:srgbClr val="000000"/>
                </a:solidFill>
                <a:prstDash val="solid"/>
                <a:headEnd type="none" w="med" len="med"/>
                <a:tailEnd type="none" w="med" len="med"/>
              </a:ln>
            </p:spPr>
          </p:sp>
        </p:grpSp>
        <p:sp>
          <p:nvSpPr>
            <p:cNvPr id="102458" name="直接连接符 102457"/>
            <p:cNvSpPr/>
            <p:nvPr/>
          </p:nvSpPr>
          <p:spPr>
            <a:xfrm flipV="1">
              <a:off x="3035" y="1158"/>
              <a:ext cx="0" cy="300"/>
            </a:xfrm>
            <a:prstGeom prst="line">
              <a:avLst/>
            </a:prstGeom>
            <a:ln w="9525" cap="flat" cmpd="sng">
              <a:solidFill>
                <a:schemeClr val="tx1"/>
              </a:solidFill>
              <a:prstDash val="solid"/>
              <a:headEnd type="none" w="med" len="med"/>
              <a:tailEnd type="stealth" w="sm" len="med"/>
            </a:ln>
          </p:spPr>
        </p:sp>
        <p:sp>
          <p:nvSpPr>
            <p:cNvPr id="102459" name="直接连接符 102458"/>
            <p:cNvSpPr/>
            <p:nvPr/>
          </p:nvSpPr>
          <p:spPr>
            <a:xfrm rot="5400000" flipH="1">
              <a:off x="2599" y="534"/>
              <a:ext cx="0" cy="240"/>
            </a:xfrm>
            <a:prstGeom prst="line">
              <a:avLst/>
            </a:prstGeom>
            <a:ln w="9525" cap="flat" cmpd="sng">
              <a:solidFill>
                <a:srgbClr val="FF0000"/>
              </a:solidFill>
              <a:prstDash val="solid"/>
              <a:headEnd type="none" w="med" len="med"/>
              <a:tailEnd type="stealth" w="sm" len="med"/>
            </a:ln>
          </p:spPr>
        </p:sp>
        <p:sp>
          <p:nvSpPr>
            <p:cNvPr id="102460" name="文本框 102459"/>
            <p:cNvSpPr txBox="1"/>
            <p:nvPr/>
          </p:nvSpPr>
          <p:spPr>
            <a:xfrm>
              <a:off x="2459" y="360"/>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endParaRPr lang="en-US" altLang="zh-CN" sz="2800" i="1" dirty="0">
                <a:solidFill>
                  <a:schemeClr val="tx1"/>
                </a:solidFill>
                <a:latin typeface="Times New Roman" panose="02020603050405020304" pitchFamily="18" charset="0"/>
              </a:endParaRPr>
            </a:p>
          </p:txBody>
        </p:sp>
        <p:sp>
          <p:nvSpPr>
            <p:cNvPr id="102461" name="直接连接符 102460"/>
            <p:cNvSpPr/>
            <p:nvPr/>
          </p:nvSpPr>
          <p:spPr>
            <a:xfrm>
              <a:off x="2303" y="840"/>
              <a:ext cx="0" cy="240"/>
            </a:xfrm>
            <a:prstGeom prst="line">
              <a:avLst/>
            </a:prstGeom>
            <a:ln w="9525" cap="flat" cmpd="sng">
              <a:solidFill>
                <a:srgbClr val="FF0000"/>
              </a:solidFill>
              <a:prstDash val="solid"/>
              <a:headEnd type="none" w="med" len="med"/>
              <a:tailEnd type="stealth" w="sm" len="med"/>
            </a:ln>
          </p:spPr>
        </p:sp>
        <p:sp>
          <p:nvSpPr>
            <p:cNvPr id="102462" name="文本框 102461"/>
            <p:cNvSpPr txBox="1"/>
            <p:nvPr/>
          </p:nvSpPr>
          <p:spPr>
            <a:xfrm>
              <a:off x="2304" y="792"/>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endParaRPr lang="en-US" altLang="zh-CN" sz="2800" i="1" dirty="0">
                <a:solidFill>
                  <a:schemeClr val="tx1"/>
                </a:solidFill>
                <a:latin typeface="Times New Roman" panose="02020603050405020304" pitchFamily="18" charset="0"/>
              </a:endParaRPr>
            </a:p>
          </p:txBody>
        </p:sp>
        <p:sp>
          <p:nvSpPr>
            <p:cNvPr id="102463" name="文本框 102462"/>
            <p:cNvSpPr txBox="1"/>
            <p:nvPr/>
          </p:nvSpPr>
          <p:spPr>
            <a:xfrm>
              <a:off x="2556" y="1164"/>
              <a:ext cx="331"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rgbClr val="3333FF"/>
                  </a:solidFill>
                  <a:latin typeface="Times New Roman" panose="02020603050405020304" pitchFamily="18" charset="0"/>
                </a:rPr>
                <a:t>u</a:t>
              </a:r>
              <a:endParaRPr lang="en-US" altLang="zh-CN" sz="2800" i="1" dirty="0">
                <a:solidFill>
                  <a:schemeClr val="tx1"/>
                </a:solidFill>
                <a:latin typeface="Times New Roman" panose="02020603050405020304" pitchFamily="18" charset="0"/>
              </a:endParaRPr>
            </a:p>
          </p:txBody>
        </p:sp>
        <p:sp>
          <p:nvSpPr>
            <p:cNvPr id="102464" name="文本框 102463"/>
            <p:cNvSpPr txBox="1"/>
            <p:nvPr/>
          </p:nvSpPr>
          <p:spPr>
            <a:xfrm>
              <a:off x="1269" y="1856"/>
              <a:ext cx="198"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c</a:t>
              </a:r>
            </a:p>
          </p:txBody>
        </p:sp>
        <p:sp>
          <p:nvSpPr>
            <p:cNvPr id="102465" name="文本框 102464"/>
            <p:cNvSpPr txBox="1"/>
            <p:nvPr/>
          </p:nvSpPr>
          <p:spPr>
            <a:xfrm>
              <a:off x="1800" y="1188"/>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grpSp>
      <p:sp>
        <p:nvSpPr>
          <p:cNvPr id="102466" name="文本框 102465"/>
          <p:cNvSpPr txBox="1"/>
          <p:nvPr/>
        </p:nvSpPr>
        <p:spPr>
          <a:xfrm>
            <a:off x="6022975" y="1827213"/>
            <a:ext cx="879475" cy="534987"/>
          </a:xfrm>
          <a:prstGeom prst="rect">
            <a:avLst/>
          </a:prstGeom>
          <a:noFill/>
          <a:ln w="9525">
            <a:noFill/>
          </a:ln>
        </p:spPr>
        <p:txBody>
          <a:bodyPr lIns="108265" tIns="54132" rIns="108265" bIns="54132">
            <a:spAutoFit/>
          </a:bodyPr>
          <a:lstStyle/>
          <a:p>
            <a:pPr algn="l" defTabSz="1082675">
              <a:spcBef>
                <a:spcPct val="50000"/>
              </a:spcBef>
            </a:pPr>
            <a:r>
              <a:rPr lang="zh-CN" altLang="en-US" sz="2800" i="1">
                <a:solidFill>
                  <a:srgbClr val="3333FF"/>
                </a:solidFill>
                <a:latin typeface="Times New Roman" panose="02020603050405020304" pitchFamily="18" charset="0"/>
              </a:rPr>
              <a:t>解</a:t>
            </a:r>
            <a:endParaRPr lang="zh-CN" altLang="en-US" sz="2800">
              <a:solidFill>
                <a:srgbClr val="3333FF"/>
              </a:solidFill>
              <a:latin typeface="Times New Roman" panose="02020603050405020304" pitchFamily="18" charset="0"/>
            </a:endParaRPr>
          </a:p>
        </p:txBody>
      </p:sp>
      <p:sp>
        <p:nvSpPr>
          <p:cNvPr id="102467" name="动作按钮: 前进或下一项 102466">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2468" name="动作按钮: 后退或前一项 102467">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102469" name="文本框 102468"/>
          <p:cNvSpPr txBox="1"/>
          <p:nvPr/>
        </p:nvSpPr>
        <p:spPr>
          <a:xfrm>
            <a:off x="203200" y="5149850"/>
            <a:ext cx="5316538" cy="962025"/>
          </a:xfrm>
          <a:prstGeom prst="rect">
            <a:avLst/>
          </a:prstGeom>
          <a:noFill/>
          <a:ln w="9525">
            <a:noFill/>
          </a:ln>
        </p:spPr>
        <p:txBody>
          <a:bodyPr lIns="108265" tIns="54132" rIns="108265" bIns="54132">
            <a:spAutoFit/>
          </a:bodyPr>
          <a:lstStyle/>
          <a:p>
            <a:pPr marL="450850" indent="-450850" algn="l" defTabSz="1082675"/>
            <a:r>
              <a:rPr lang="en-US" altLang="zh-CN" sz="2800" dirty="0">
                <a:solidFill>
                  <a:srgbClr val="990099"/>
                </a:solidFill>
                <a:latin typeface="Times New Roman" panose="02020603050405020304" pitchFamily="18" charset="0"/>
              </a:rPr>
              <a:t>1</a:t>
            </a:r>
            <a:r>
              <a:rPr lang="zh-CN" altLang="en-US" sz="2800" dirty="0">
                <a:solidFill>
                  <a:srgbClr val="990099"/>
                </a:solidFill>
                <a:latin typeface="Times New Roman" panose="02020603050405020304" pitchFamily="18" charset="0"/>
              </a:rPr>
              <a:t>、</a:t>
            </a:r>
            <a:r>
              <a:rPr lang="zh-CN" altLang="en-US" sz="2800" dirty="0">
                <a:solidFill>
                  <a:srgbClr val="3333FF"/>
                </a:solidFill>
                <a:latin typeface="Times New Roman" panose="02020603050405020304" pitchFamily="18" charset="0"/>
              </a:rPr>
              <a:t>引入电流源</a:t>
            </a:r>
            <a:r>
              <a:rPr lang="zh-CN" altLang="en-US" sz="2800" dirty="0">
                <a:latin typeface="Times New Roman" panose="02020603050405020304" pitchFamily="18" charset="0"/>
              </a:rPr>
              <a:t>电压</a:t>
            </a:r>
            <a:r>
              <a:rPr lang="zh-CN" altLang="en-US" sz="2800" dirty="0">
                <a:solidFill>
                  <a:srgbClr val="3333FF"/>
                </a:solidFill>
                <a:latin typeface="Times New Roman" panose="02020603050405020304" pitchFamily="18" charset="0"/>
              </a:rPr>
              <a:t>为变量，增加支路电流与电流源关系式。</a:t>
            </a:r>
          </a:p>
        </p:txBody>
      </p:sp>
      <p:sp>
        <p:nvSpPr>
          <p:cNvPr id="102470" name="矩形 102469"/>
          <p:cNvSpPr/>
          <p:nvPr/>
        </p:nvSpPr>
        <p:spPr>
          <a:xfrm>
            <a:off x="6140450" y="6132513"/>
            <a:ext cx="4043363" cy="962025"/>
          </a:xfrm>
          <a:prstGeom prst="rect">
            <a:avLst/>
          </a:prstGeom>
          <a:noFill/>
          <a:ln w="9525">
            <a:noFill/>
          </a:ln>
        </p:spPr>
        <p:txBody>
          <a:bodyPr wrap="none" lIns="108265" tIns="54132" rIns="108265" bIns="54132" anchor="t">
            <a:spAutoFit/>
          </a:bodyPr>
          <a:lstStyle/>
          <a:p>
            <a:pPr algn="l" defTabSz="1082675"/>
            <a:r>
              <a:rPr lang="zh-CN" altLang="en-US" sz="2800" dirty="0">
                <a:solidFill>
                  <a:schemeClr val="tx1"/>
                </a:solidFill>
                <a:latin typeface="Times New Roman" panose="02020603050405020304" pitchFamily="18" charset="0"/>
              </a:rPr>
              <a:t>附加方程：</a:t>
            </a:r>
          </a:p>
          <a:p>
            <a:pPr algn="l" defTabSz="1082675"/>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                             </a:t>
            </a:r>
            <a:r>
              <a:rPr lang="en-US" altLang="zh-CN" sz="2800" dirty="0">
                <a:latin typeface="Times New Roman" panose="02020603050405020304" pitchFamily="18" charset="0"/>
              </a:rPr>
              <a:t>(6)</a:t>
            </a:r>
          </a:p>
        </p:txBody>
      </p:sp>
      <p:sp>
        <p:nvSpPr>
          <p:cNvPr id="102471" name="矩形 102470"/>
          <p:cNvSpPr/>
          <p:nvPr/>
        </p:nvSpPr>
        <p:spPr>
          <a:xfrm>
            <a:off x="225425" y="6180138"/>
            <a:ext cx="5348288" cy="1816100"/>
          </a:xfrm>
          <a:prstGeom prst="rect">
            <a:avLst/>
          </a:prstGeom>
          <a:noFill/>
          <a:ln w="9525">
            <a:noFill/>
          </a:ln>
        </p:spPr>
        <p:txBody>
          <a:bodyPr lIns="108265" tIns="54132" rIns="108265" bIns="54132">
            <a:spAutoFit/>
          </a:bodyPr>
          <a:lstStyle/>
          <a:p>
            <a:pPr marL="450850" indent="-450850" algn="l" defTabSz="1082675"/>
            <a:r>
              <a:rPr lang="en-US" altLang="zh-CN" sz="2800" dirty="0">
                <a:solidFill>
                  <a:srgbClr val="990099"/>
                </a:solidFill>
                <a:latin typeface="Times New Roman" panose="02020603050405020304" pitchFamily="18" charset="0"/>
              </a:rPr>
              <a:t>2</a:t>
            </a:r>
            <a:r>
              <a:rPr lang="zh-CN" altLang="en-US" sz="2800" dirty="0">
                <a:solidFill>
                  <a:srgbClr val="990099"/>
                </a:solidFill>
                <a:latin typeface="Times New Roman" panose="02020603050405020304" pitchFamily="18" charset="0"/>
              </a:rPr>
              <a:t>、</a:t>
            </a:r>
            <a:r>
              <a:rPr lang="zh-CN" altLang="en-US" sz="2800" dirty="0">
                <a:solidFill>
                  <a:srgbClr val="3333FF"/>
                </a:solidFill>
                <a:latin typeface="Times New Roman" panose="02020603050405020304" pitchFamily="18" charset="0"/>
              </a:rPr>
              <a:t>在选择独立回路时，也</a:t>
            </a:r>
            <a:r>
              <a:rPr lang="zh-CN" altLang="en-US" sz="2800" dirty="0">
                <a:latin typeface="Times New Roman" panose="02020603050405020304" pitchFamily="18" charset="0"/>
              </a:rPr>
              <a:t>可不选含此支路</a:t>
            </a:r>
            <a:r>
              <a:rPr lang="zh-CN" altLang="en-US" sz="2800" dirty="0">
                <a:solidFill>
                  <a:srgbClr val="3333FF"/>
                </a:solidFill>
                <a:latin typeface="Times New Roman" panose="02020603050405020304" pitchFamily="18" charset="0"/>
              </a:rPr>
              <a:t>的回路。对此例，可不选回路</a:t>
            </a:r>
            <a:r>
              <a:rPr lang="en-US" altLang="zh-CN" sz="2800" dirty="0">
                <a:solidFill>
                  <a:srgbClr val="3333FF"/>
                </a:solidFill>
                <a:latin typeface="Times New Roman" panose="02020603050405020304" pitchFamily="18" charset="0"/>
              </a:rPr>
              <a:t>3</a:t>
            </a:r>
            <a:r>
              <a:rPr lang="zh-CN" altLang="en-US" sz="2800" dirty="0">
                <a:solidFill>
                  <a:srgbClr val="3333FF"/>
                </a:solidFill>
                <a:latin typeface="Times New Roman" panose="02020603050405020304" pitchFamily="18" charset="0"/>
              </a:rPr>
              <a:t>，即去掉方程</a:t>
            </a:r>
            <a:r>
              <a:rPr lang="en-US" altLang="zh-CN" sz="2800" dirty="0">
                <a:solidFill>
                  <a:srgbClr val="3333FF"/>
                </a:solidFill>
                <a:latin typeface="Times New Roman" panose="02020603050405020304" pitchFamily="18" charset="0"/>
              </a:rPr>
              <a:t>(5)</a:t>
            </a:r>
            <a:r>
              <a:rPr lang="zh-CN" altLang="en-US" sz="2800" dirty="0">
                <a:solidFill>
                  <a:srgbClr val="3333FF"/>
                </a:solidFill>
                <a:latin typeface="Times New Roman" panose="02020603050405020304" pitchFamily="18" charset="0"/>
              </a:rPr>
              <a:t>，而只列</a:t>
            </a:r>
            <a:r>
              <a:rPr lang="en-US" altLang="zh-CN" sz="2800" dirty="0">
                <a:solidFill>
                  <a:srgbClr val="3333FF"/>
                </a:solidFill>
                <a:latin typeface="Times New Roman" panose="02020603050405020304" pitchFamily="18" charset="0"/>
              </a:rPr>
              <a:t>(1)~(4)</a:t>
            </a:r>
            <a:r>
              <a:rPr lang="zh-CN" altLang="en-US" sz="2800" dirty="0">
                <a:solidFill>
                  <a:srgbClr val="3333FF"/>
                </a:solidFill>
                <a:latin typeface="Times New Roman" panose="02020603050405020304" pitchFamily="18" charset="0"/>
              </a:rPr>
              <a:t>及</a:t>
            </a:r>
            <a:r>
              <a:rPr lang="en-US" altLang="zh-CN" sz="2800" dirty="0">
                <a:solidFill>
                  <a:srgbClr val="3333FF"/>
                </a:solidFill>
                <a:latin typeface="Times New Roman" panose="02020603050405020304" pitchFamily="18" charset="0"/>
              </a:rPr>
              <a:t>(6)</a:t>
            </a:r>
            <a:r>
              <a:rPr lang="zh-CN" altLang="en-US" sz="2800" dirty="0">
                <a:solidFill>
                  <a:srgbClr val="3333FF"/>
                </a:solidFill>
                <a:latin typeface="Times New Roman" panose="02020603050405020304" pitchFamily="18" charset="0"/>
              </a:rPr>
              <a:t>。</a:t>
            </a:r>
          </a:p>
        </p:txBody>
      </p:sp>
      <p:sp>
        <p:nvSpPr>
          <p:cNvPr id="102472" name="矩形 102471"/>
          <p:cNvSpPr/>
          <p:nvPr/>
        </p:nvSpPr>
        <p:spPr>
          <a:xfrm>
            <a:off x="338138" y="4465638"/>
            <a:ext cx="3776662" cy="534987"/>
          </a:xfrm>
          <a:prstGeom prst="rect">
            <a:avLst/>
          </a:prstGeom>
          <a:noFill/>
          <a:ln w="9525">
            <a:noFill/>
          </a:ln>
        </p:spPr>
        <p:txBody>
          <a:bodyPr lIns="108265" tIns="54132" rIns="108265" bIns="54132">
            <a:spAutoFit/>
          </a:bodyPr>
          <a:lstStyle/>
          <a:p>
            <a:pPr algn="l" defTabSz="1082675"/>
            <a:r>
              <a:rPr lang="zh-CN" altLang="en-US" sz="2800" dirty="0">
                <a:solidFill>
                  <a:srgbClr val="990099"/>
                </a:solidFill>
                <a:latin typeface="Times New Roman" panose="02020603050405020304" pitchFamily="18" charset="0"/>
              </a:rPr>
              <a:t>含有无伴电流源时：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2466"/>
                                        </p:tgtEl>
                                        <p:attrNameLst>
                                          <p:attrName>style.visibility</p:attrName>
                                        </p:attrNameLst>
                                      </p:cBhvr>
                                      <p:to>
                                        <p:strVal val="visible"/>
                                      </p:to>
                                    </p:set>
                                    <p:anim calcmode="lin" valueType="num">
                                      <p:cBhvr>
                                        <p:cTn id="7" dur="1000" fill="hold"/>
                                        <p:tgtEl>
                                          <p:spTgt spid="102466"/>
                                        </p:tgtEl>
                                        <p:attrNameLst>
                                          <p:attrName>ppt_w</p:attrName>
                                        </p:attrNameLst>
                                      </p:cBhvr>
                                      <p:tavLst>
                                        <p:tav tm="0">
                                          <p:val>
                                            <p:fltVal val="0"/>
                                          </p:val>
                                        </p:tav>
                                        <p:tav tm="100000">
                                          <p:val>
                                            <p:strVal val="#ppt_w"/>
                                          </p:val>
                                        </p:tav>
                                      </p:tavLst>
                                    </p:anim>
                                    <p:anim calcmode="lin" valueType="num">
                                      <p:cBhvr>
                                        <p:cTn id="8" dur="1000" fill="hold"/>
                                        <p:tgtEl>
                                          <p:spTgt spid="102466"/>
                                        </p:tgtEl>
                                        <p:attrNameLst>
                                          <p:attrName>ppt_h</p:attrName>
                                        </p:attrNameLst>
                                      </p:cBhvr>
                                      <p:tavLst>
                                        <p:tav tm="0">
                                          <p:val>
                                            <p:fltVal val="0"/>
                                          </p:val>
                                        </p:tav>
                                        <p:tav tm="100000">
                                          <p:val>
                                            <p:strVal val="#ppt_h"/>
                                          </p:val>
                                        </p:tav>
                                      </p:tavLst>
                                    </p:anim>
                                    <p:anim calcmode="lin" valueType="num">
                                      <p:cBhvr>
                                        <p:cTn id="9" dur="1000" fill="hold"/>
                                        <p:tgtEl>
                                          <p:spTgt spid="10246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417"/>
                                        </p:tgtEl>
                                        <p:attrNameLst>
                                          <p:attrName>style.visibility</p:attrName>
                                        </p:attrNameLst>
                                      </p:cBhvr>
                                      <p:to>
                                        <p:strVal val="visible"/>
                                      </p:to>
                                    </p:set>
                                    <p:anim calcmode="lin" valueType="num">
                                      <p:cBhvr additive="base">
                                        <p:cTn id="15" dur="500" fill="hold"/>
                                        <p:tgtEl>
                                          <p:spTgt spid="102417"/>
                                        </p:tgtEl>
                                        <p:attrNameLst>
                                          <p:attrName>ppt_x</p:attrName>
                                        </p:attrNameLst>
                                      </p:cBhvr>
                                      <p:tavLst>
                                        <p:tav tm="0">
                                          <p:val>
                                            <p:strVal val="1+#ppt_w/2"/>
                                          </p:val>
                                        </p:tav>
                                        <p:tav tm="100000">
                                          <p:val>
                                            <p:strVal val="#ppt_x"/>
                                          </p:val>
                                        </p:tav>
                                      </p:tavLst>
                                    </p:anim>
                                    <p:anim calcmode="lin" valueType="num">
                                      <p:cBhvr additive="base">
                                        <p:cTn id="16" dur="500" fill="hold"/>
                                        <p:tgtEl>
                                          <p:spTgt spid="10241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12" presetClass="entr" presetSubtype="2" fill="hold" grpId="0" nodeType="afterEffect">
                                  <p:stCondLst>
                                    <p:cond delay="0"/>
                                  </p:stCondLst>
                                  <p:childTnLst>
                                    <p:set>
                                      <p:cBhvr>
                                        <p:cTn id="19" dur="1" fill="hold">
                                          <p:stCondLst>
                                            <p:cond delay="0"/>
                                          </p:stCondLst>
                                        </p:cTn>
                                        <p:tgtEl>
                                          <p:spTgt spid="102418"/>
                                        </p:tgtEl>
                                        <p:attrNameLst>
                                          <p:attrName>style.visibility</p:attrName>
                                        </p:attrNameLst>
                                      </p:cBhvr>
                                      <p:to>
                                        <p:strVal val="visible"/>
                                      </p:to>
                                    </p:set>
                                    <p:animEffect transition="in" filter="slide(fromRight)">
                                      <p:cBhvr>
                                        <p:cTn id="20" dur="500"/>
                                        <p:tgtEl>
                                          <p:spTgt spid="102418"/>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499"/>
                                          </p:stCondLst>
                                        </p:cTn>
                                        <p:tgtEl>
                                          <p:spTgt spid="1024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02421"/>
                                        </p:tgtEl>
                                        <p:attrNameLst>
                                          <p:attrName>style.visibility</p:attrName>
                                        </p:attrNameLst>
                                      </p:cBhvr>
                                      <p:to>
                                        <p:strVal val="visible"/>
                                      </p:to>
                                    </p:set>
                                    <p:animEffect transition="in" filter="slide(fromLeft)">
                                      <p:cBhvr>
                                        <p:cTn id="28" dur="500"/>
                                        <p:tgtEl>
                                          <p:spTgt spid="102421"/>
                                        </p:tgtEl>
                                      </p:cBhvr>
                                    </p:animEffect>
                                  </p:childTnLst>
                                </p:cTn>
                              </p:par>
                            </p:childTnLst>
                          </p:cTn>
                        </p:par>
                        <p:par>
                          <p:cTn id="29" fill="hold">
                            <p:stCondLst>
                              <p:cond delay="500"/>
                            </p:stCondLst>
                            <p:childTnLst>
                              <p:par>
                                <p:cTn id="30" presetID="4" presetClass="entr" presetSubtype="32" fill="hold" nodeType="afterEffect">
                                  <p:stCondLst>
                                    <p:cond delay="0"/>
                                  </p:stCondLst>
                                  <p:childTnLst>
                                    <p:set>
                                      <p:cBhvr>
                                        <p:cTn id="31" dur="1" fill="hold">
                                          <p:stCondLst>
                                            <p:cond delay="0"/>
                                          </p:stCondLst>
                                        </p:cTn>
                                        <p:tgtEl>
                                          <p:spTgt spid="102402"/>
                                        </p:tgtEl>
                                        <p:attrNameLst>
                                          <p:attrName>style.visibility</p:attrName>
                                        </p:attrNameLst>
                                      </p:cBhvr>
                                      <p:to>
                                        <p:strVal val="visible"/>
                                      </p:to>
                                    </p:set>
                                    <p:animEffect transition="in" filter="box(out)">
                                      <p:cBhvr>
                                        <p:cTn id="32" dur="500"/>
                                        <p:tgtEl>
                                          <p:spTgt spid="102402"/>
                                        </p:tgtEl>
                                      </p:cBhvr>
                                    </p:animEffect>
                                  </p:childTnLst>
                                </p:cTn>
                              </p:par>
                            </p:childTnLst>
                          </p:cTn>
                        </p:par>
                        <p:par>
                          <p:cTn id="33" fill="hold">
                            <p:stCondLst>
                              <p:cond delay="1000"/>
                            </p:stCondLst>
                            <p:childTnLst>
                              <p:par>
                                <p:cTn id="34" presetID="4" presetClass="entr" presetSubtype="32" fill="hold" nodeType="afterEffect">
                                  <p:stCondLst>
                                    <p:cond delay="0"/>
                                  </p:stCondLst>
                                  <p:childTnLst>
                                    <p:set>
                                      <p:cBhvr>
                                        <p:cTn id="35" dur="1" fill="hold">
                                          <p:stCondLst>
                                            <p:cond delay="0"/>
                                          </p:stCondLst>
                                        </p:cTn>
                                        <p:tgtEl>
                                          <p:spTgt spid="102406"/>
                                        </p:tgtEl>
                                        <p:attrNameLst>
                                          <p:attrName>style.visibility</p:attrName>
                                        </p:attrNameLst>
                                      </p:cBhvr>
                                      <p:to>
                                        <p:strVal val="visible"/>
                                      </p:to>
                                    </p:set>
                                    <p:animEffect transition="in" filter="box(out)">
                                      <p:cBhvr>
                                        <p:cTn id="36" dur="500"/>
                                        <p:tgtEl>
                                          <p:spTgt spid="102406"/>
                                        </p:tgtEl>
                                      </p:cBhvr>
                                    </p:animEffect>
                                  </p:childTnLst>
                                </p:cTn>
                              </p:par>
                            </p:childTnLst>
                          </p:cTn>
                        </p:par>
                        <p:par>
                          <p:cTn id="37" fill="hold">
                            <p:stCondLst>
                              <p:cond delay="1500"/>
                            </p:stCondLst>
                            <p:childTnLst>
                              <p:par>
                                <p:cTn id="38" presetID="4" presetClass="entr" presetSubtype="32" fill="hold" nodeType="afterEffect">
                                  <p:stCondLst>
                                    <p:cond delay="0"/>
                                  </p:stCondLst>
                                  <p:childTnLst>
                                    <p:set>
                                      <p:cBhvr>
                                        <p:cTn id="39" dur="1" fill="hold">
                                          <p:stCondLst>
                                            <p:cond delay="0"/>
                                          </p:stCondLst>
                                        </p:cTn>
                                        <p:tgtEl>
                                          <p:spTgt spid="102410"/>
                                        </p:tgtEl>
                                        <p:attrNameLst>
                                          <p:attrName>style.visibility</p:attrName>
                                        </p:attrNameLst>
                                      </p:cBhvr>
                                      <p:to>
                                        <p:strVal val="visible"/>
                                      </p:to>
                                    </p:set>
                                    <p:animEffect transition="in" filter="box(out)">
                                      <p:cBhvr>
                                        <p:cTn id="40" dur="500"/>
                                        <p:tgtEl>
                                          <p:spTgt spid="102410"/>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102420"/>
                                        </p:tgtEl>
                                        <p:attrNameLst>
                                          <p:attrName>style.visibility</p:attrName>
                                        </p:attrNameLst>
                                      </p:cBhvr>
                                      <p:to>
                                        <p:strVal val="visible"/>
                                      </p:to>
                                    </p:set>
                                    <p:animEffect transition="in" filter="checkerboard(across)">
                                      <p:cBhvr>
                                        <p:cTn id="45" dur="500"/>
                                        <p:tgtEl>
                                          <p:spTgt spid="102420"/>
                                        </p:tgtEl>
                                      </p:cBhvr>
                                    </p:animEffect>
                                  </p:childTnLst>
                                </p:cTn>
                              </p:par>
                            </p:childTnLst>
                          </p:cTn>
                        </p:par>
                        <p:par>
                          <p:cTn id="46" fill="hold">
                            <p:stCondLst>
                              <p:cond delay="500"/>
                            </p:stCondLst>
                            <p:childTnLst>
                              <p:par>
                                <p:cTn id="47" presetID="1" presetClass="entr" presetSubtype="0" fill="hold" nodeType="afterEffect">
                                  <p:stCondLst>
                                    <p:cond delay="0"/>
                                  </p:stCondLst>
                                  <p:childTnLst>
                                    <p:set>
                                      <p:cBhvr>
                                        <p:cTn id="48" dur="1" fill="hold">
                                          <p:stCondLst>
                                            <p:cond delay="499"/>
                                          </p:stCondLst>
                                        </p:cTn>
                                        <p:tgtEl>
                                          <p:spTgt spid="1024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2470"/>
                                        </p:tgtEl>
                                        <p:attrNameLst>
                                          <p:attrName>style.visibility</p:attrName>
                                        </p:attrNameLst>
                                      </p:cBhvr>
                                      <p:to>
                                        <p:strVal val="visible"/>
                                      </p:to>
                                    </p:set>
                                    <p:anim calcmode="lin" valueType="num">
                                      <p:cBhvr additive="base">
                                        <p:cTn id="53" dur="500" fill="hold"/>
                                        <p:tgtEl>
                                          <p:spTgt spid="102470"/>
                                        </p:tgtEl>
                                        <p:attrNameLst>
                                          <p:attrName>ppt_x</p:attrName>
                                        </p:attrNameLst>
                                      </p:cBhvr>
                                      <p:tavLst>
                                        <p:tav tm="0">
                                          <p:val>
                                            <p:strVal val="0-#ppt_w/2"/>
                                          </p:val>
                                        </p:tav>
                                        <p:tav tm="100000">
                                          <p:val>
                                            <p:strVal val="#ppt_x"/>
                                          </p:val>
                                        </p:tav>
                                      </p:tavLst>
                                    </p:anim>
                                    <p:anim calcmode="lin" valueType="num">
                                      <p:cBhvr additive="base">
                                        <p:cTn id="54" dur="500" fill="hold"/>
                                        <p:tgtEl>
                                          <p:spTgt spid="10247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2472"/>
                                        </p:tgtEl>
                                        <p:attrNameLst>
                                          <p:attrName>style.visibility</p:attrName>
                                        </p:attrNameLst>
                                      </p:cBhvr>
                                      <p:to>
                                        <p:strVal val="visible"/>
                                      </p:to>
                                    </p:set>
                                    <p:anim calcmode="lin" valueType="num">
                                      <p:cBhvr additive="base">
                                        <p:cTn id="59" dur="500" fill="hold"/>
                                        <p:tgtEl>
                                          <p:spTgt spid="102472"/>
                                        </p:tgtEl>
                                        <p:attrNameLst>
                                          <p:attrName>ppt_x</p:attrName>
                                        </p:attrNameLst>
                                      </p:cBhvr>
                                      <p:tavLst>
                                        <p:tav tm="0">
                                          <p:val>
                                            <p:strVal val="0-#ppt_w/2"/>
                                          </p:val>
                                        </p:tav>
                                        <p:tav tm="100000">
                                          <p:val>
                                            <p:strVal val="#ppt_x"/>
                                          </p:val>
                                        </p:tav>
                                      </p:tavLst>
                                    </p:anim>
                                    <p:anim calcmode="lin" valueType="num">
                                      <p:cBhvr additive="base">
                                        <p:cTn id="60" dur="500" fill="hold"/>
                                        <p:tgtEl>
                                          <p:spTgt spid="102472"/>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37" fill="hold" grpId="0" nodeType="clickEffect">
                                  <p:stCondLst>
                                    <p:cond delay="0"/>
                                  </p:stCondLst>
                                  <p:childTnLst>
                                    <p:set>
                                      <p:cBhvr>
                                        <p:cTn id="64" dur="1" fill="hold">
                                          <p:stCondLst>
                                            <p:cond delay="0"/>
                                          </p:stCondLst>
                                        </p:cTn>
                                        <p:tgtEl>
                                          <p:spTgt spid="102469"/>
                                        </p:tgtEl>
                                        <p:attrNameLst>
                                          <p:attrName>style.visibility</p:attrName>
                                        </p:attrNameLst>
                                      </p:cBhvr>
                                      <p:to>
                                        <p:strVal val="visible"/>
                                      </p:to>
                                    </p:set>
                                    <p:animEffect transition="in" filter="barn(outVertical)">
                                      <p:cBhvr>
                                        <p:cTn id="65" dur="500"/>
                                        <p:tgtEl>
                                          <p:spTgt spid="10246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02471"/>
                                        </p:tgtEl>
                                        <p:attrNameLst>
                                          <p:attrName>style.visibility</p:attrName>
                                        </p:attrNameLst>
                                      </p:cBhvr>
                                      <p:to>
                                        <p:strVal val="visible"/>
                                      </p:to>
                                    </p:set>
                                    <p:anim calcmode="lin" valueType="num">
                                      <p:cBhvr additive="base">
                                        <p:cTn id="70" dur="500" fill="hold"/>
                                        <p:tgtEl>
                                          <p:spTgt spid="102471"/>
                                        </p:tgtEl>
                                        <p:attrNameLst>
                                          <p:attrName>ppt_x</p:attrName>
                                        </p:attrNameLst>
                                      </p:cBhvr>
                                      <p:tavLst>
                                        <p:tav tm="0">
                                          <p:val>
                                            <p:strVal val="0-#ppt_w/2"/>
                                          </p:val>
                                        </p:tav>
                                        <p:tav tm="100000">
                                          <p:val>
                                            <p:strVal val="#ppt_x"/>
                                          </p:val>
                                        </p:tav>
                                      </p:tavLst>
                                    </p:anim>
                                    <p:anim calcmode="lin" valueType="num">
                                      <p:cBhvr additive="base">
                                        <p:cTn id="71" dur="500" fill="hold"/>
                                        <p:tgtEl>
                                          <p:spTgt spid="102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7" grpId="0"/>
      <p:bldP spid="102418" grpId="0"/>
      <p:bldP spid="102420" grpId="0"/>
      <p:bldP spid="102421" grpId="0"/>
      <p:bldP spid="102466" grpId="0"/>
      <p:bldP spid="102469" grpId="0"/>
      <p:bldP spid="102470" grpId="0"/>
      <p:bldP spid="102471" grpId="0"/>
      <p:bldP spid="1024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103425"/>
          <p:cNvSpPr txBox="1"/>
          <p:nvPr/>
        </p:nvSpPr>
        <p:spPr>
          <a:xfrm>
            <a:off x="1082675" y="5729288"/>
            <a:ext cx="744538" cy="534987"/>
          </a:xfrm>
          <a:prstGeom prst="rect">
            <a:avLst/>
          </a:prstGeom>
          <a:noFill/>
          <a:ln w="9525">
            <a:noFill/>
          </a:ln>
        </p:spPr>
        <p:txBody>
          <a:bodyPr lIns="108265" tIns="54132" rIns="108265" bIns="54132">
            <a:spAutoFit/>
          </a:bodyPr>
          <a:lstStyle/>
          <a:p>
            <a:pPr algn="l" defTabSz="1082675">
              <a:spcBef>
                <a:spcPct val="50000"/>
              </a:spcBef>
            </a:pPr>
            <a:r>
              <a:rPr lang="zh-CN" altLang="en-US" sz="2800" i="1">
                <a:solidFill>
                  <a:srgbClr val="3333FF"/>
                </a:solidFill>
                <a:latin typeface="Times New Roman" panose="02020603050405020304" pitchFamily="18" charset="0"/>
              </a:rPr>
              <a:t>解</a:t>
            </a:r>
            <a:endParaRPr lang="zh-CN" altLang="en-US" sz="2800">
              <a:solidFill>
                <a:srgbClr val="3333FF"/>
              </a:solidFill>
              <a:latin typeface="Times New Roman" panose="02020603050405020304" pitchFamily="18" charset="0"/>
            </a:endParaRPr>
          </a:p>
        </p:txBody>
      </p:sp>
      <p:sp>
        <p:nvSpPr>
          <p:cNvPr id="103427" name="文本框 103426"/>
          <p:cNvSpPr txBox="1"/>
          <p:nvPr/>
        </p:nvSpPr>
        <p:spPr>
          <a:xfrm>
            <a:off x="1533525" y="384175"/>
            <a:ext cx="7578725"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列写下图所示</a:t>
            </a:r>
            <a:r>
              <a:rPr lang="zh-CN" altLang="en-US" sz="2800" dirty="0">
                <a:latin typeface="Times New Roman" panose="02020603050405020304" pitchFamily="18" charset="0"/>
              </a:rPr>
              <a:t>含受控源</a:t>
            </a:r>
            <a:r>
              <a:rPr lang="zh-CN" altLang="en-US" sz="2800" dirty="0">
                <a:solidFill>
                  <a:schemeClr val="tx1"/>
                </a:solidFill>
                <a:latin typeface="Times New Roman" panose="02020603050405020304" pitchFamily="18" charset="0"/>
              </a:rPr>
              <a:t>电路的支路电流方程。</a:t>
            </a:r>
          </a:p>
        </p:txBody>
      </p:sp>
      <p:grpSp>
        <p:nvGrpSpPr>
          <p:cNvPr id="103428" name="组合 103427"/>
          <p:cNvGrpSpPr/>
          <p:nvPr/>
        </p:nvGrpSpPr>
        <p:grpSpPr>
          <a:xfrm>
            <a:off x="180975" y="857250"/>
            <a:ext cx="6080125" cy="4475163"/>
            <a:chOff x="96" y="456"/>
            <a:chExt cx="3235" cy="2381"/>
          </a:xfrm>
        </p:grpSpPr>
        <p:grpSp>
          <p:nvGrpSpPr>
            <p:cNvPr id="103429" name="组合 103428"/>
            <p:cNvGrpSpPr/>
            <p:nvPr/>
          </p:nvGrpSpPr>
          <p:grpSpPr>
            <a:xfrm>
              <a:off x="636" y="1608"/>
              <a:ext cx="258" cy="912"/>
              <a:chOff x="2952" y="2232"/>
              <a:chExt cx="384" cy="996"/>
            </a:xfrm>
          </p:grpSpPr>
          <p:sp>
            <p:nvSpPr>
              <p:cNvPr id="103430" name="椭圆 103429"/>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3431" name="文本框 103430"/>
              <p:cNvSpPr txBox="1"/>
              <p:nvPr/>
            </p:nvSpPr>
            <p:spPr>
              <a:xfrm>
                <a:off x="3025" y="2568"/>
                <a:ext cx="265"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1</a:t>
                </a:r>
              </a:p>
            </p:txBody>
          </p:sp>
          <p:sp>
            <p:nvSpPr>
              <p:cNvPr id="103432" name="直接连接符 103431"/>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sp>
          <p:nvSpPr>
            <p:cNvPr id="103433" name="直接连接符 103432"/>
            <p:cNvSpPr/>
            <p:nvPr/>
          </p:nvSpPr>
          <p:spPr>
            <a:xfrm flipV="1">
              <a:off x="413" y="1452"/>
              <a:ext cx="0" cy="240"/>
            </a:xfrm>
            <a:prstGeom prst="line">
              <a:avLst/>
            </a:prstGeom>
            <a:ln w="9525" cap="flat" cmpd="sng">
              <a:solidFill>
                <a:srgbClr val="FF0000"/>
              </a:solidFill>
              <a:prstDash val="solid"/>
              <a:headEnd type="none" w="med" len="med"/>
              <a:tailEnd type="stealth" w="sm" len="med"/>
            </a:ln>
          </p:spPr>
        </p:sp>
        <p:sp>
          <p:nvSpPr>
            <p:cNvPr id="103434" name="文本框 103433"/>
            <p:cNvSpPr txBox="1"/>
            <p:nvPr/>
          </p:nvSpPr>
          <p:spPr>
            <a:xfrm>
              <a:off x="192" y="1428"/>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i="1" dirty="0">
                <a:solidFill>
                  <a:schemeClr val="tx1"/>
                </a:solidFill>
                <a:latin typeface="Times New Roman" panose="02020603050405020304" pitchFamily="18" charset="0"/>
              </a:endParaRPr>
            </a:p>
          </p:txBody>
        </p:sp>
        <p:sp>
          <p:nvSpPr>
            <p:cNvPr id="103435" name="直接连接符 103434"/>
            <p:cNvSpPr/>
            <p:nvPr/>
          </p:nvSpPr>
          <p:spPr>
            <a:xfrm rot="-5400000">
              <a:off x="1909" y="1242"/>
              <a:ext cx="0" cy="240"/>
            </a:xfrm>
            <a:prstGeom prst="line">
              <a:avLst/>
            </a:prstGeom>
            <a:ln w="9525" cap="flat" cmpd="sng">
              <a:solidFill>
                <a:srgbClr val="FF0000"/>
              </a:solidFill>
              <a:prstDash val="solid"/>
              <a:headEnd type="none" w="med" len="med"/>
              <a:tailEnd type="stealth" w="sm" len="med"/>
            </a:ln>
          </p:spPr>
        </p:sp>
        <p:sp>
          <p:nvSpPr>
            <p:cNvPr id="103436" name="文本框 103435"/>
            <p:cNvSpPr txBox="1"/>
            <p:nvPr/>
          </p:nvSpPr>
          <p:spPr>
            <a:xfrm>
              <a:off x="1769" y="1062"/>
              <a:ext cx="289"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endParaRPr lang="en-US" altLang="zh-CN" sz="2800" i="1" dirty="0">
                <a:solidFill>
                  <a:schemeClr val="tx1"/>
                </a:solidFill>
                <a:latin typeface="Times New Roman" panose="02020603050405020304" pitchFamily="18" charset="0"/>
              </a:endParaRPr>
            </a:p>
          </p:txBody>
        </p:sp>
        <p:sp>
          <p:nvSpPr>
            <p:cNvPr id="103437" name="文本框 103436"/>
            <p:cNvSpPr txBox="1"/>
            <p:nvPr/>
          </p:nvSpPr>
          <p:spPr>
            <a:xfrm>
              <a:off x="96" y="2106"/>
              <a:ext cx="33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i="1" dirty="0">
                <a:solidFill>
                  <a:schemeClr val="tx1"/>
                </a:solidFill>
                <a:latin typeface="Times New Roman" panose="02020603050405020304" pitchFamily="18" charset="0"/>
              </a:endParaRPr>
            </a:p>
          </p:txBody>
        </p:sp>
        <p:sp>
          <p:nvSpPr>
            <p:cNvPr id="103438" name="文本框 103437"/>
            <p:cNvSpPr txBox="1"/>
            <p:nvPr/>
          </p:nvSpPr>
          <p:spPr>
            <a:xfrm>
              <a:off x="2839" y="1842"/>
              <a:ext cx="492" cy="285"/>
            </a:xfrm>
            <a:prstGeom prst="rect">
              <a:avLst/>
            </a:prstGeom>
            <a:noFill/>
            <a:ln w="9525">
              <a:noFill/>
            </a:ln>
          </p:spPr>
          <p:txBody>
            <a:bodyPr lIns="108265" tIns="54132" rIns="108265" bIns="54132">
              <a:spAutoFit/>
            </a:bodyPr>
            <a:lstStyle/>
            <a:p>
              <a:pPr algn="l" defTabSz="1082675"/>
              <a:r>
                <a:rPr lang="en-US" altLang="zh-CN" sz="2800" i="1" dirty="0">
                  <a:solidFill>
                    <a:schemeClr val="tx1"/>
                  </a:solidFill>
                  <a:latin typeface="Times New Roman" panose="02020603050405020304" pitchFamily="18" charset="0"/>
                  <a:sym typeface="Symbol" panose="05050102010706020507" pitchFamily="18" charset="2"/>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i="1" dirty="0">
                <a:solidFill>
                  <a:schemeClr val="tx1"/>
                </a:solidFill>
                <a:latin typeface="Times New Roman" panose="02020603050405020304" pitchFamily="18" charset="0"/>
              </a:endParaRPr>
            </a:p>
          </p:txBody>
        </p:sp>
        <p:sp>
          <p:nvSpPr>
            <p:cNvPr id="103439" name="任意多边形 103438"/>
            <p:cNvSpPr/>
            <p:nvPr/>
          </p:nvSpPr>
          <p:spPr>
            <a:xfrm>
              <a:off x="504" y="1458"/>
              <a:ext cx="1" cy="1146"/>
            </a:xfrm>
            <a:custGeom>
              <a:avLst/>
              <a:gdLst/>
              <a:ahLst/>
              <a:cxnLst/>
              <a:rect l="0" t="0" r="0" b="0"/>
              <a:pathLst>
                <a:path w="1" h="1146">
                  <a:moveTo>
                    <a:pt x="0" y="114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3440" name="文本框 103439"/>
            <p:cNvSpPr txBox="1"/>
            <p:nvPr/>
          </p:nvSpPr>
          <p:spPr>
            <a:xfrm>
              <a:off x="161" y="1662"/>
              <a:ext cx="37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i="1">
                <a:solidFill>
                  <a:schemeClr val="tx1"/>
                </a:solidFill>
                <a:latin typeface="Times New Roman" panose="02020603050405020304" pitchFamily="18" charset="0"/>
              </a:endParaRPr>
            </a:p>
          </p:txBody>
        </p:sp>
        <p:sp>
          <p:nvSpPr>
            <p:cNvPr id="103441" name="任意多边形 103440"/>
            <p:cNvSpPr/>
            <p:nvPr/>
          </p:nvSpPr>
          <p:spPr>
            <a:xfrm>
              <a:off x="1050" y="1452"/>
              <a:ext cx="6" cy="1158"/>
            </a:xfrm>
            <a:custGeom>
              <a:avLst/>
              <a:gdLst/>
              <a:ahLst/>
              <a:cxnLst/>
              <a:rect l="0" t="0" r="0" b="0"/>
              <a:pathLst>
                <a:path w="6" h="1158">
                  <a:moveTo>
                    <a:pt x="0" y="1158"/>
                  </a:moveTo>
                  <a:lnTo>
                    <a:pt x="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3442" name="文本框 103441"/>
            <p:cNvSpPr txBox="1"/>
            <p:nvPr/>
          </p:nvSpPr>
          <p:spPr>
            <a:xfrm>
              <a:off x="737" y="1878"/>
              <a:ext cx="39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i="1">
                <a:solidFill>
                  <a:schemeClr val="tx1"/>
                </a:solidFill>
                <a:latin typeface="Times New Roman" panose="02020603050405020304" pitchFamily="18" charset="0"/>
              </a:endParaRPr>
            </a:p>
          </p:txBody>
        </p:sp>
        <p:sp>
          <p:nvSpPr>
            <p:cNvPr id="103443" name="任意多边形 103442"/>
            <p:cNvSpPr/>
            <p:nvPr/>
          </p:nvSpPr>
          <p:spPr>
            <a:xfrm>
              <a:off x="510" y="2598"/>
              <a:ext cx="2190" cy="6"/>
            </a:xfrm>
            <a:custGeom>
              <a:avLst/>
              <a:gdLst/>
              <a:ahLst/>
              <a:cxnLst/>
              <a:rect l="0" t="0" r="0" b="0"/>
              <a:pathLst>
                <a:path w="2190" h="6">
                  <a:moveTo>
                    <a:pt x="0" y="6"/>
                  </a:moveTo>
                  <a:lnTo>
                    <a:pt x="219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3444" name="矩形 103443"/>
            <p:cNvSpPr/>
            <p:nvPr/>
          </p:nvSpPr>
          <p:spPr>
            <a:xfrm>
              <a:off x="445" y="1698"/>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3445" name="矩形 103444"/>
            <p:cNvSpPr/>
            <p:nvPr/>
          </p:nvSpPr>
          <p:spPr>
            <a:xfrm>
              <a:off x="998" y="1914"/>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3446" name="文本框 103445"/>
            <p:cNvSpPr txBox="1"/>
            <p:nvPr/>
          </p:nvSpPr>
          <p:spPr>
            <a:xfrm>
              <a:off x="1427" y="1104"/>
              <a:ext cx="373"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i="1">
                <a:solidFill>
                  <a:schemeClr val="tx1"/>
                </a:solidFill>
                <a:latin typeface="Times New Roman" panose="02020603050405020304" pitchFamily="18" charset="0"/>
              </a:endParaRPr>
            </a:p>
          </p:txBody>
        </p:sp>
        <p:sp>
          <p:nvSpPr>
            <p:cNvPr id="103447" name="矩形 103446"/>
            <p:cNvSpPr/>
            <p:nvPr/>
          </p:nvSpPr>
          <p:spPr>
            <a:xfrm rot="-5400000">
              <a:off x="1539" y="1314"/>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3448" name="文本框 103447"/>
            <p:cNvSpPr txBox="1"/>
            <p:nvPr/>
          </p:nvSpPr>
          <p:spPr>
            <a:xfrm>
              <a:off x="2151" y="1184"/>
              <a:ext cx="220"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b</a:t>
              </a:r>
            </a:p>
          </p:txBody>
        </p:sp>
        <p:sp>
          <p:nvSpPr>
            <p:cNvPr id="103449" name="文本框 103448"/>
            <p:cNvSpPr txBox="1"/>
            <p:nvPr/>
          </p:nvSpPr>
          <p:spPr>
            <a:xfrm>
              <a:off x="807" y="1190"/>
              <a:ext cx="210" cy="285"/>
            </a:xfrm>
            <a:prstGeom prst="rect">
              <a:avLst/>
            </a:prstGeom>
            <a:noFill/>
            <a:ln w="9525">
              <a:noFill/>
            </a:ln>
          </p:spPr>
          <p:txBody>
            <a:bodyPr wrap="none" lIns="108265" tIns="54132" rIns="108265" bIns="54132" anchor="t">
              <a:spAutoFit/>
            </a:bodyPr>
            <a:lstStyle/>
            <a:p>
              <a:pPr algn="l" defTabSz="1082675"/>
              <a:r>
                <a:rPr lang="en-US" altLang="zh-CN" sz="2800" dirty="0">
                  <a:solidFill>
                    <a:schemeClr val="tx1"/>
                  </a:solidFill>
                  <a:latin typeface="Times New Roman" panose="02020603050405020304" pitchFamily="18" charset="0"/>
                </a:rPr>
                <a:t>a</a:t>
              </a:r>
            </a:p>
          </p:txBody>
        </p:sp>
        <p:sp>
          <p:nvSpPr>
            <p:cNvPr id="103450" name="椭圆 103449"/>
            <p:cNvSpPr/>
            <p:nvPr/>
          </p:nvSpPr>
          <p:spPr>
            <a:xfrm>
              <a:off x="384" y="2214"/>
              <a:ext cx="227" cy="227"/>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3451" name="文本框 103450"/>
            <p:cNvSpPr txBox="1"/>
            <p:nvPr/>
          </p:nvSpPr>
          <p:spPr>
            <a:xfrm>
              <a:off x="312" y="1986"/>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52" name="文本框 103451"/>
            <p:cNvSpPr txBox="1"/>
            <p:nvPr/>
          </p:nvSpPr>
          <p:spPr>
            <a:xfrm>
              <a:off x="312" y="2364"/>
              <a:ext cx="22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53" name="文本框 103452"/>
            <p:cNvSpPr txBox="1"/>
            <p:nvPr/>
          </p:nvSpPr>
          <p:spPr>
            <a:xfrm>
              <a:off x="2484" y="1554"/>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a:t>
              </a:r>
            </a:p>
          </p:txBody>
        </p:sp>
        <p:sp>
          <p:nvSpPr>
            <p:cNvPr id="103454" name="文本框 103453"/>
            <p:cNvSpPr txBox="1"/>
            <p:nvPr/>
          </p:nvSpPr>
          <p:spPr>
            <a:xfrm>
              <a:off x="2496" y="2136"/>
              <a:ext cx="222" cy="285"/>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a:t>
              </a:r>
            </a:p>
          </p:txBody>
        </p:sp>
        <p:sp>
          <p:nvSpPr>
            <p:cNvPr id="103455" name="直接连接符 103454"/>
            <p:cNvSpPr/>
            <p:nvPr/>
          </p:nvSpPr>
          <p:spPr>
            <a:xfrm flipV="1">
              <a:off x="959" y="1500"/>
              <a:ext cx="0" cy="240"/>
            </a:xfrm>
            <a:prstGeom prst="line">
              <a:avLst/>
            </a:prstGeom>
            <a:ln w="9525" cap="flat" cmpd="sng">
              <a:solidFill>
                <a:srgbClr val="FF0000"/>
              </a:solidFill>
              <a:prstDash val="solid"/>
              <a:headEnd type="none" w="med" len="med"/>
              <a:tailEnd type="stealth" w="sm" len="med"/>
            </a:ln>
          </p:spPr>
        </p:sp>
        <p:sp>
          <p:nvSpPr>
            <p:cNvPr id="103456" name="文本框 103455"/>
            <p:cNvSpPr txBox="1"/>
            <p:nvPr/>
          </p:nvSpPr>
          <p:spPr>
            <a:xfrm>
              <a:off x="738" y="1459"/>
              <a:ext cx="280"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2800" i="1" dirty="0">
                <a:solidFill>
                  <a:schemeClr val="tx1"/>
                </a:solidFill>
                <a:latin typeface="Times New Roman" panose="02020603050405020304" pitchFamily="18" charset="0"/>
              </a:endParaRPr>
            </a:p>
          </p:txBody>
        </p:sp>
        <p:sp>
          <p:nvSpPr>
            <p:cNvPr id="103457" name="任意多边形 103456"/>
            <p:cNvSpPr/>
            <p:nvPr/>
          </p:nvSpPr>
          <p:spPr>
            <a:xfrm>
              <a:off x="498" y="1453"/>
              <a:ext cx="948" cy="5"/>
            </a:xfrm>
            <a:custGeom>
              <a:avLst/>
              <a:gdLst/>
              <a:ahLst/>
              <a:cxnLst/>
              <a:rect l="0" t="0" r="0" b="0"/>
              <a:pathLst>
                <a:path w="948" h="5">
                  <a:moveTo>
                    <a:pt x="0" y="5"/>
                  </a:moveTo>
                  <a:lnTo>
                    <a:pt x="948"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3458" name="矩形 103457"/>
            <p:cNvSpPr/>
            <p:nvPr/>
          </p:nvSpPr>
          <p:spPr>
            <a:xfrm>
              <a:off x="2060" y="1866"/>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3459" name="任意多边形 103458"/>
            <p:cNvSpPr/>
            <p:nvPr/>
          </p:nvSpPr>
          <p:spPr>
            <a:xfrm>
              <a:off x="1752" y="1458"/>
              <a:ext cx="954" cy="1"/>
            </a:xfrm>
            <a:custGeom>
              <a:avLst/>
              <a:gdLst/>
              <a:ahLst/>
              <a:cxnLst/>
              <a:rect l="0" t="0" r="0" b="0"/>
              <a:pathLst>
                <a:path w="954" h="1">
                  <a:moveTo>
                    <a:pt x="0" y="0"/>
                  </a:moveTo>
                  <a:lnTo>
                    <a:pt x="954"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3460" name="任意多边形 103459"/>
            <p:cNvSpPr/>
            <p:nvPr/>
          </p:nvSpPr>
          <p:spPr>
            <a:xfrm>
              <a:off x="2118" y="2160"/>
              <a:ext cx="1" cy="456"/>
            </a:xfrm>
            <a:custGeom>
              <a:avLst/>
              <a:gdLst/>
              <a:ahLst/>
              <a:cxnLst/>
              <a:rect l="0" t="0" r="0" b="0"/>
              <a:pathLst>
                <a:path w="1" h="456">
                  <a:moveTo>
                    <a:pt x="0" y="0"/>
                  </a:moveTo>
                  <a:lnTo>
                    <a:pt x="0" y="456"/>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3461" name="任意多边形 103460"/>
            <p:cNvSpPr/>
            <p:nvPr/>
          </p:nvSpPr>
          <p:spPr>
            <a:xfrm>
              <a:off x="2700" y="1458"/>
              <a:ext cx="1" cy="444"/>
            </a:xfrm>
            <a:custGeom>
              <a:avLst/>
              <a:gdLst/>
              <a:ahLst/>
              <a:cxnLst/>
              <a:rect l="0" t="0" r="0" b="0"/>
              <a:pathLst>
                <a:path w="1" h="444">
                  <a:moveTo>
                    <a:pt x="0" y="0"/>
                  </a:moveTo>
                  <a:lnTo>
                    <a:pt x="1" y="44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3462" name="直接连接符 103461"/>
            <p:cNvSpPr/>
            <p:nvPr/>
          </p:nvSpPr>
          <p:spPr>
            <a:xfrm>
              <a:off x="2598" y="2040"/>
              <a:ext cx="192" cy="0"/>
            </a:xfrm>
            <a:prstGeom prst="line">
              <a:avLst/>
            </a:prstGeom>
            <a:ln w="19050" cap="flat" cmpd="sng">
              <a:solidFill>
                <a:srgbClr val="000000"/>
              </a:solidFill>
              <a:prstDash val="solid"/>
              <a:headEnd type="none" w="med" len="med"/>
              <a:tailEnd type="none" w="med" len="med"/>
            </a:ln>
          </p:spPr>
        </p:sp>
        <p:sp>
          <p:nvSpPr>
            <p:cNvPr id="103463" name="直接连接符 103462"/>
            <p:cNvSpPr/>
            <p:nvPr/>
          </p:nvSpPr>
          <p:spPr>
            <a:xfrm flipV="1">
              <a:off x="2843" y="1854"/>
              <a:ext cx="0" cy="300"/>
            </a:xfrm>
            <a:prstGeom prst="line">
              <a:avLst/>
            </a:prstGeom>
            <a:ln w="9525" cap="flat" cmpd="sng">
              <a:solidFill>
                <a:schemeClr val="tx1"/>
              </a:solidFill>
              <a:prstDash val="solid"/>
              <a:headEnd type="none" w="med" len="med"/>
              <a:tailEnd type="stealth" w="sm" len="med"/>
            </a:ln>
          </p:spPr>
        </p:sp>
        <p:sp>
          <p:nvSpPr>
            <p:cNvPr id="103464" name="直接连接符 103463"/>
            <p:cNvSpPr/>
            <p:nvPr/>
          </p:nvSpPr>
          <p:spPr>
            <a:xfrm rot="5400000" flipH="1">
              <a:off x="2485" y="1248"/>
              <a:ext cx="0" cy="240"/>
            </a:xfrm>
            <a:prstGeom prst="line">
              <a:avLst/>
            </a:prstGeom>
            <a:ln w="9525" cap="flat" cmpd="sng">
              <a:solidFill>
                <a:srgbClr val="FF0000"/>
              </a:solidFill>
              <a:prstDash val="solid"/>
              <a:headEnd type="none" w="med" len="med"/>
              <a:tailEnd type="stealth" w="sm" len="med"/>
            </a:ln>
          </p:spPr>
        </p:sp>
        <p:sp>
          <p:nvSpPr>
            <p:cNvPr id="103465" name="文本框 103464"/>
            <p:cNvSpPr txBox="1"/>
            <p:nvPr/>
          </p:nvSpPr>
          <p:spPr>
            <a:xfrm>
              <a:off x="2399" y="1080"/>
              <a:ext cx="27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endParaRPr lang="en-US" altLang="zh-CN" sz="2800" i="1" dirty="0">
                <a:solidFill>
                  <a:schemeClr val="tx1"/>
                </a:solidFill>
                <a:latin typeface="Times New Roman" panose="02020603050405020304" pitchFamily="18" charset="0"/>
              </a:endParaRPr>
            </a:p>
          </p:txBody>
        </p:sp>
        <p:sp>
          <p:nvSpPr>
            <p:cNvPr id="103466" name="直接连接符 103465"/>
            <p:cNvSpPr/>
            <p:nvPr/>
          </p:nvSpPr>
          <p:spPr>
            <a:xfrm>
              <a:off x="2243" y="1536"/>
              <a:ext cx="0" cy="240"/>
            </a:xfrm>
            <a:prstGeom prst="line">
              <a:avLst/>
            </a:prstGeom>
            <a:ln w="9525" cap="flat" cmpd="sng">
              <a:solidFill>
                <a:srgbClr val="FF0000"/>
              </a:solidFill>
              <a:prstDash val="solid"/>
              <a:headEnd type="none" w="med" len="med"/>
              <a:tailEnd type="stealth" w="sm" len="med"/>
            </a:ln>
          </p:spPr>
        </p:sp>
        <p:sp>
          <p:nvSpPr>
            <p:cNvPr id="103467" name="文本框 103466"/>
            <p:cNvSpPr txBox="1"/>
            <p:nvPr/>
          </p:nvSpPr>
          <p:spPr>
            <a:xfrm>
              <a:off x="2244" y="1488"/>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endParaRPr lang="en-US" altLang="zh-CN" sz="2800" i="1" dirty="0">
                <a:solidFill>
                  <a:schemeClr val="tx1"/>
                </a:solidFill>
                <a:latin typeface="Times New Roman" panose="02020603050405020304" pitchFamily="18" charset="0"/>
              </a:endParaRPr>
            </a:p>
          </p:txBody>
        </p:sp>
        <p:sp>
          <p:nvSpPr>
            <p:cNvPr id="103468" name="文本框 103467"/>
            <p:cNvSpPr txBox="1"/>
            <p:nvPr/>
          </p:nvSpPr>
          <p:spPr>
            <a:xfrm>
              <a:off x="2466" y="1716"/>
              <a:ext cx="33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rgbClr val="3333FF"/>
                  </a:solidFill>
                  <a:latin typeface="Times New Roman" panose="02020603050405020304" pitchFamily="18" charset="0"/>
                </a:rPr>
                <a:t>u</a:t>
              </a:r>
              <a:endParaRPr lang="en-US" altLang="zh-CN" sz="2800" i="1" dirty="0">
                <a:solidFill>
                  <a:schemeClr val="tx1"/>
                </a:solidFill>
                <a:latin typeface="Times New Roman" panose="02020603050405020304" pitchFamily="18" charset="0"/>
              </a:endParaRPr>
            </a:p>
          </p:txBody>
        </p:sp>
        <p:sp>
          <p:nvSpPr>
            <p:cNvPr id="103469" name="文本框 103468"/>
            <p:cNvSpPr txBox="1"/>
            <p:nvPr/>
          </p:nvSpPr>
          <p:spPr>
            <a:xfrm>
              <a:off x="1449" y="2552"/>
              <a:ext cx="199"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c</a:t>
              </a:r>
            </a:p>
          </p:txBody>
        </p:sp>
        <p:grpSp>
          <p:nvGrpSpPr>
            <p:cNvPr id="103470" name="组合 103469"/>
            <p:cNvGrpSpPr/>
            <p:nvPr/>
          </p:nvGrpSpPr>
          <p:grpSpPr>
            <a:xfrm>
              <a:off x="1236" y="1596"/>
              <a:ext cx="612" cy="912"/>
              <a:chOff x="2952" y="2232"/>
              <a:chExt cx="384" cy="996"/>
            </a:xfrm>
          </p:grpSpPr>
          <p:sp>
            <p:nvSpPr>
              <p:cNvPr id="103471" name="椭圆 103470"/>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3472" name="文本框 103471"/>
              <p:cNvSpPr txBox="1"/>
              <p:nvPr/>
            </p:nvSpPr>
            <p:spPr>
              <a:xfrm>
                <a:off x="3025" y="2568"/>
                <a:ext cx="264"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2</a:t>
                </a:r>
              </a:p>
            </p:txBody>
          </p:sp>
          <p:sp>
            <p:nvSpPr>
              <p:cNvPr id="103473" name="直接连接符 103472"/>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grpSp>
          <p:nvGrpSpPr>
            <p:cNvPr id="103474" name="组合 103473"/>
            <p:cNvGrpSpPr/>
            <p:nvPr/>
          </p:nvGrpSpPr>
          <p:grpSpPr>
            <a:xfrm>
              <a:off x="2268" y="1608"/>
              <a:ext cx="252" cy="912"/>
              <a:chOff x="2952" y="2232"/>
              <a:chExt cx="384" cy="996"/>
            </a:xfrm>
          </p:grpSpPr>
          <p:sp>
            <p:nvSpPr>
              <p:cNvPr id="103475" name="椭圆 103474"/>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3476" name="文本框 103475"/>
              <p:cNvSpPr txBox="1"/>
              <p:nvPr/>
            </p:nvSpPr>
            <p:spPr>
              <a:xfrm>
                <a:off x="3025" y="2568"/>
                <a:ext cx="263"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4</a:t>
                </a:r>
              </a:p>
            </p:txBody>
          </p:sp>
          <p:sp>
            <p:nvSpPr>
              <p:cNvPr id="103477" name="直接连接符 103476"/>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sp>
          <p:nvSpPr>
            <p:cNvPr id="103478" name="直接连接符 103477"/>
            <p:cNvSpPr/>
            <p:nvPr/>
          </p:nvSpPr>
          <p:spPr>
            <a:xfrm rot="-10800000">
              <a:off x="991" y="876"/>
              <a:ext cx="0" cy="240"/>
            </a:xfrm>
            <a:prstGeom prst="line">
              <a:avLst/>
            </a:prstGeom>
            <a:ln w="9525" cap="flat" cmpd="sng">
              <a:solidFill>
                <a:srgbClr val="FF0000"/>
              </a:solidFill>
              <a:prstDash val="solid"/>
              <a:headEnd type="none" w="med" len="med"/>
              <a:tailEnd type="stealth" w="sm" len="med"/>
            </a:ln>
          </p:spPr>
        </p:sp>
        <p:sp>
          <p:nvSpPr>
            <p:cNvPr id="103479" name="文本框 103478"/>
            <p:cNvSpPr txBox="1"/>
            <p:nvPr/>
          </p:nvSpPr>
          <p:spPr>
            <a:xfrm>
              <a:off x="743" y="816"/>
              <a:ext cx="373"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endParaRPr lang="en-US" altLang="zh-CN" sz="2800" i="1" dirty="0">
                <a:solidFill>
                  <a:schemeClr val="tx1"/>
                </a:solidFill>
                <a:latin typeface="Times New Roman" panose="02020603050405020304" pitchFamily="18" charset="0"/>
              </a:endParaRPr>
            </a:p>
          </p:txBody>
        </p:sp>
        <p:sp>
          <p:nvSpPr>
            <p:cNvPr id="103480" name="文本框 103479"/>
            <p:cNvSpPr txBox="1"/>
            <p:nvPr/>
          </p:nvSpPr>
          <p:spPr>
            <a:xfrm>
              <a:off x="1181" y="486"/>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i="1">
                <a:solidFill>
                  <a:schemeClr val="tx1"/>
                </a:solidFill>
                <a:latin typeface="Times New Roman" panose="02020603050405020304" pitchFamily="18" charset="0"/>
              </a:endParaRPr>
            </a:p>
          </p:txBody>
        </p:sp>
        <p:sp>
          <p:nvSpPr>
            <p:cNvPr id="103481" name="矩形 103480"/>
            <p:cNvSpPr/>
            <p:nvPr/>
          </p:nvSpPr>
          <p:spPr>
            <a:xfrm rot="-5400000">
              <a:off x="1275" y="696"/>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3482" name="菱形 103481"/>
            <p:cNvSpPr/>
            <p:nvPr/>
          </p:nvSpPr>
          <p:spPr>
            <a:xfrm>
              <a:off x="1650" y="738"/>
              <a:ext cx="306" cy="186"/>
            </a:xfrm>
            <a:prstGeom prst="diamond">
              <a:avLst/>
            </a:prstGeom>
            <a:solidFill>
              <a:srgbClr val="FFFFFF"/>
            </a:solidFill>
            <a:ln w="28575" cap="flat" cmpd="sng">
              <a:solidFill>
                <a:srgbClr val="000000"/>
              </a:solidFill>
              <a:prstDash val="solid"/>
              <a:miter/>
              <a:headEnd type="none" w="med" len="med"/>
              <a:tailEnd type="none" w="med" len="med"/>
            </a:ln>
          </p:spPr>
          <p:txBody>
            <a:bodyPr/>
            <a:lstStyle/>
            <a:p>
              <a:endParaRPr lang="zh-CN" altLang="en-US"/>
            </a:p>
          </p:txBody>
        </p:sp>
        <p:sp>
          <p:nvSpPr>
            <p:cNvPr id="103483" name="直接连接符 103482"/>
            <p:cNvSpPr/>
            <p:nvPr/>
          </p:nvSpPr>
          <p:spPr>
            <a:xfrm flipV="1">
              <a:off x="1470" y="834"/>
              <a:ext cx="654" cy="0"/>
            </a:xfrm>
            <a:prstGeom prst="line">
              <a:avLst/>
            </a:prstGeom>
            <a:ln w="19050" cap="flat" cmpd="sng">
              <a:solidFill>
                <a:srgbClr val="000000"/>
              </a:solidFill>
              <a:prstDash val="solid"/>
              <a:headEnd type="none" w="med" len="med"/>
              <a:tailEnd type="none" w="med" len="med"/>
            </a:ln>
          </p:spPr>
        </p:sp>
        <p:sp>
          <p:nvSpPr>
            <p:cNvPr id="103484" name="直接连接符 103483"/>
            <p:cNvSpPr/>
            <p:nvPr/>
          </p:nvSpPr>
          <p:spPr>
            <a:xfrm flipV="1">
              <a:off x="2118" y="840"/>
              <a:ext cx="0" cy="1026"/>
            </a:xfrm>
            <a:prstGeom prst="line">
              <a:avLst/>
            </a:prstGeom>
            <a:ln w="19050" cap="flat" cmpd="sng">
              <a:solidFill>
                <a:srgbClr val="000000"/>
              </a:solidFill>
              <a:prstDash val="solid"/>
              <a:headEnd type="none" w="med" len="med"/>
              <a:tailEnd type="none" w="med" len="med"/>
            </a:ln>
          </p:spPr>
        </p:sp>
        <p:sp>
          <p:nvSpPr>
            <p:cNvPr id="103485" name="直接连接符 103484"/>
            <p:cNvSpPr/>
            <p:nvPr/>
          </p:nvSpPr>
          <p:spPr>
            <a:xfrm>
              <a:off x="1056" y="834"/>
              <a:ext cx="0" cy="618"/>
            </a:xfrm>
            <a:prstGeom prst="line">
              <a:avLst/>
            </a:prstGeom>
            <a:ln w="19050" cap="flat" cmpd="sng">
              <a:solidFill>
                <a:srgbClr val="000000"/>
              </a:solidFill>
              <a:prstDash val="solid"/>
              <a:headEnd type="none" w="med" len="med"/>
              <a:tailEnd type="none" w="med" len="med"/>
            </a:ln>
          </p:spPr>
        </p:sp>
        <p:sp>
          <p:nvSpPr>
            <p:cNvPr id="103486" name="直接连接符 103485"/>
            <p:cNvSpPr/>
            <p:nvPr/>
          </p:nvSpPr>
          <p:spPr>
            <a:xfrm flipH="1">
              <a:off x="1050" y="834"/>
              <a:ext cx="138" cy="0"/>
            </a:xfrm>
            <a:prstGeom prst="line">
              <a:avLst/>
            </a:prstGeom>
            <a:ln w="19050" cap="flat" cmpd="sng">
              <a:solidFill>
                <a:srgbClr val="000000"/>
              </a:solidFill>
              <a:prstDash val="solid"/>
              <a:headEnd type="none" w="med" len="med"/>
              <a:tailEnd type="none" w="med" len="med"/>
            </a:ln>
          </p:spPr>
        </p:sp>
        <p:sp>
          <p:nvSpPr>
            <p:cNvPr id="103487" name="文本框 103486"/>
            <p:cNvSpPr txBox="1"/>
            <p:nvPr/>
          </p:nvSpPr>
          <p:spPr>
            <a:xfrm>
              <a:off x="1494" y="594"/>
              <a:ext cx="216"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88" name="文本框 103487"/>
            <p:cNvSpPr txBox="1"/>
            <p:nvPr/>
          </p:nvSpPr>
          <p:spPr>
            <a:xfrm>
              <a:off x="1950" y="594"/>
              <a:ext cx="22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89" name="文本框 103488"/>
            <p:cNvSpPr txBox="1"/>
            <p:nvPr/>
          </p:nvSpPr>
          <p:spPr>
            <a:xfrm>
              <a:off x="1787" y="1866"/>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5</a:t>
              </a:r>
              <a:endParaRPr lang="en-US" altLang="zh-CN" sz="2800" i="1">
                <a:solidFill>
                  <a:schemeClr val="tx1"/>
                </a:solidFill>
                <a:latin typeface="Times New Roman" panose="02020603050405020304" pitchFamily="18" charset="0"/>
              </a:endParaRPr>
            </a:p>
          </p:txBody>
        </p:sp>
        <p:sp>
          <p:nvSpPr>
            <p:cNvPr id="103490" name="菱形 103489"/>
            <p:cNvSpPr/>
            <p:nvPr/>
          </p:nvSpPr>
          <p:spPr>
            <a:xfrm>
              <a:off x="2598" y="1872"/>
              <a:ext cx="198" cy="330"/>
            </a:xfrm>
            <a:prstGeom prst="diamond">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103491" name="直接连接符 103490"/>
            <p:cNvSpPr/>
            <p:nvPr/>
          </p:nvSpPr>
          <p:spPr>
            <a:xfrm>
              <a:off x="2694" y="2202"/>
              <a:ext cx="0" cy="402"/>
            </a:xfrm>
            <a:prstGeom prst="line">
              <a:avLst/>
            </a:prstGeom>
            <a:ln w="19050" cap="flat" cmpd="sng">
              <a:solidFill>
                <a:srgbClr val="000000"/>
              </a:solidFill>
              <a:prstDash val="solid"/>
              <a:headEnd type="none" w="med" len="med"/>
              <a:tailEnd type="none" w="med" len="med"/>
            </a:ln>
          </p:spPr>
        </p:sp>
        <p:sp>
          <p:nvSpPr>
            <p:cNvPr id="103492" name="文本框 103491"/>
            <p:cNvSpPr txBox="1"/>
            <p:nvPr/>
          </p:nvSpPr>
          <p:spPr>
            <a:xfrm>
              <a:off x="1620" y="456"/>
              <a:ext cx="46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sym typeface="Symbol" panose="05050102010706020507" pitchFamily="18" charset="2"/>
                </a:rPr>
                <a:t> </a:t>
              </a:r>
              <a:r>
                <a:rPr lang="en-US" altLang="zh-CN" sz="2800" i="1" dirty="0" smtClean="0">
                  <a:solidFill>
                    <a:schemeClr val="tx1"/>
                  </a:solidFill>
                  <a:latin typeface="Times New Roman" panose="02020603050405020304" pitchFamily="18" charset="0"/>
                  <a:sym typeface="Symbol" panose="05050102010706020507" pitchFamily="18" charset="2"/>
                </a:rPr>
                <a:t>u</a:t>
              </a:r>
              <a:r>
                <a:rPr lang="en-US" altLang="zh-CN" sz="2800" baseline="-25000" dirty="0" smtClean="0">
                  <a:solidFill>
                    <a:schemeClr val="tx1"/>
                  </a:solidFill>
                  <a:latin typeface="Times New Roman" panose="02020603050405020304" pitchFamily="18" charset="0"/>
                  <a:sym typeface="Symbol" panose="05050102010706020507" pitchFamily="18" charset="2"/>
                </a:rPr>
                <a:t>2</a:t>
              </a:r>
              <a:endParaRPr lang="en-US" altLang="zh-CN" sz="2800" dirty="0">
                <a:solidFill>
                  <a:schemeClr val="tx1"/>
                </a:solidFill>
                <a:latin typeface="Times New Roman" panose="02020603050405020304" pitchFamily="18" charset="0"/>
              </a:endParaRPr>
            </a:p>
          </p:txBody>
        </p:sp>
        <p:sp>
          <p:nvSpPr>
            <p:cNvPr id="103493" name="椭圆 103492"/>
            <p:cNvSpPr/>
            <p:nvPr/>
          </p:nvSpPr>
          <p:spPr>
            <a:xfrm>
              <a:off x="1020" y="1428"/>
              <a:ext cx="68" cy="68"/>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3494" name="椭圆 103493"/>
            <p:cNvSpPr/>
            <p:nvPr/>
          </p:nvSpPr>
          <p:spPr>
            <a:xfrm>
              <a:off x="2082" y="1422"/>
              <a:ext cx="68" cy="68"/>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3495" name="椭圆 103494"/>
            <p:cNvSpPr/>
            <p:nvPr/>
          </p:nvSpPr>
          <p:spPr>
            <a:xfrm>
              <a:off x="1524" y="2562"/>
              <a:ext cx="68" cy="68"/>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3496" name="文本框 103495"/>
            <p:cNvSpPr txBox="1"/>
            <p:nvPr/>
          </p:nvSpPr>
          <p:spPr>
            <a:xfrm>
              <a:off x="1080" y="1608"/>
              <a:ext cx="216"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97" name="文本框 103496"/>
            <p:cNvSpPr txBox="1"/>
            <p:nvPr/>
          </p:nvSpPr>
          <p:spPr>
            <a:xfrm>
              <a:off x="1080" y="2190"/>
              <a:ext cx="22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3498" name="文本框 103497"/>
            <p:cNvSpPr txBox="1"/>
            <p:nvPr/>
          </p:nvSpPr>
          <p:spPr>
            <a:xfrm>
              <a:off x="1092" y="1914"/>
              <a:ext cx="331"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endParaRPr lang="en-US" altLang="zh-CN" sz="2800" i="1" dirty="0">
                <a:solidFill>
                  <a:schemeClr val="tx1"/>
                </a:solidFill>
                <a:latin typeface="Times New Roman" panose="02020603050405020304" pitchFamily="18" charset="0"/>
              </a:endParaRPr>
            </a:p>
          </p:txBody>
        </p:sp>
        <p:grpSp>
          <p:nvGrpSpPr>
            <p:cNvPr id="103499" name="组合 103498"/>
            <p:cNvGrpSpPr/>
            <p:nvPr/>
          </p:nvGrpSpPr>
          <p:grpSpPr>
            <a:xfrm>
              <a:off x="1248" y="912"/>
              <a:ext cx="663" cy="312"/>
              <a:chOff x="1248" y="912"/>
              <a:chExt cx="663" cy="312"/>
            </a:xfrm>
          </p:grpSpPr>
          <p:sp>
            <p:nvSpPr>
              <p:cNvPr id="103500" name="椭圆 103499"/>
              <p:cNvSpPr/>
              <p:nvPr/>
            </p:nvSpPr>
            <p:spPr>
              <a:xfrm>
                <a:off x="1248" y="912"/>
                <a:ext cx="660" cy="312"/>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3501" name="文本框 103500"/>
              <p:cNvSpPr txBox="1"/>
              <p:nvPr/>
            </p:nvSpPr>
            <p:spPr>
              <a:xfrm>
                <a:off x="1457" y="933"/>
                <a:ext cx="454" cy="285"/>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3</a:t>
                </a:r>
              </a:p>
            </p:txBody>
          </p:sp>
          <p:sp>
            <p:nvSpPr>
              <p:cNvPr id="103502" name="直接连接符 103501"/>
              <p:cNvSpPr/>
              <p:nvPr/>
            </p:nvSpPr>
            <p:spPr>
              <a:xfrm flipH="1" flipV="1">
                <a:off x="1248" y="1059"/>
                <a:ext cx="0" cy="16"/>
              </a:xfrm>
              <a:prstGeom prst="line">
                <a:avLst/>
              </a:prstGeom>
              <a:ln w="9525" cap="flat" cmpd="sng">
                <a:solidFill>
                  <a:srgbClr val="FF0000"/>
                </a:solidFill>
                <a:prstDash val="solid"/>
                <a:headEnd type="stealth" w="med" len="med"/>
                <a:tailEnd type="none" w="sm" len="med"/>
              </a:ln>
            </p:spPr>
          </p:sp>
        </p:grpSp>
      </p:grpSp>
      <p:sp>
        <p:nvSpPr>
          <p:cNvPr id="103503" name="文本框 103502"/>
          <p:cNvSpPr txBox="1"/>
          <p:nvPr/>
        </p:nvSpPr>
        <p:spPr>
          <a:xfrm>
            <a:off x="5684838" y="1555750"/>
            <a:ext cx="3248025"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方程列写分两步：</a:t>
            </a:r>
            <a:endParaRPr lang="zh-CN" altLang="en-US" sz="2800">
              <a:solidFill>
                <a:schemeClr val="tx1"/>
              </a:solidFill>
              <a:latin typeface="Times New Roman" panose="02020603050405020304" pitchFamily="18" charset="0"/>
            </a:endParaRPr>
          </a:p>
        </p:txBody>
      </p:sp>
      <p:sp>
        <p:nvSpPr>
          <p:cNvPr id="103504" name="文本框 103503"/>
          <p:cNvSpPr txBox="1"/>
          <p:nvPr/>
        </p:nvSpPr>
        <p:spPr>
          <a:xfrm>
            <a:off x="6022975" y="2209800"/>
            <a:ext cx="4533900" cy="2628900"/>
          </a:xfrm>
          <a:prstGeom prst="rect">
            <a:avLst/>
          </a:prstGeom>
          <a:noFill/>
          <a:ln w="9525">
            <a:noFill/>
          </a:ln>
        </p:spPr>
        <p:txBody>
          <a:bodyPr lIns="108265" tIns="54132" rIns="108265" bIns="54132">
            <a:spAutoFit/>
          </a:bodyPr>
          <a:lstStyle/>
          <a:p>
            <a:pPr marL="450850" indent="-450850" algn="just" defTabSz="1082675">
              <a:lnSpc>
                <a:spcPct val="120000"/>
              </a:lnSpc>
              <a:spcBef>
                <a:spcPct val="50000"/>
              </a:spcBef>
            </a:pPr>
            <a:r>
              <a:rPr lang="en-US" altLang="zh-CN" sz="2800">
                <a:solidFill>
                  <a:srgbClr val="990099"/>
                </a:solidFill>
                <a:latin typeface="Times New Roman" panose="02020603050405020304" pitchFamily="18" charset="0"/>
              </a:rPr>
              <a:t>(a)</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先将受控源看作独立源列方程；</a:t>
            </a:r>
          </a:p>
          <a:p>
            <a:pPr marL="450850" indent="-450850" algn="just" defTabSz="1082675">
              <a:spcBef>
                <a:spcPct val="50000"/>
              </a:spcBef>
            </a:pPr>
            <a:r>
              <a:rPr lang="en-US" altLang="zh-CN" sz="2800">
                <a:solidFill>
                  <a:srgbClr val="990099"/>
                </a:solidFill>
                <a:latin typeface="Times New Roman" panose="02020603050405020304" pitchFamily="18" charset="0"/>
              </a:rPr>
              <a:t>(b)</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将控制量用未知量表示，并代入</a:t>
            </a:r>
            <a:r>
              <a:rPr lang="en-US" altLang="zh-CN" sz="2800">
                <a:solidFill>
                  <a:srgbClr val="990099"/>
                </a:solidFill>
                <a:latin typeface="Times New Roman" panose="02020603050405020304" pitchFamily="18" charset="0"/>
              </a:rPr>
              <a:t>(a)</a:t>
            </a:r>
            <a:r>
              <a:rPr lang="zh-CN" altLang="en-US" sz="2800" dirty="0">
                <a:solidFill>
                  <a:schemeClr val="tx1"/>
                </a:solidFill>
                <a:latin typeface="Times New Roman" panose="02020603050405020304" pitchFamily="18" charset="0"/>
              </a:rPr>
              <a:t>中所列的方程，消去中间变量。</a:t>
            </a:r>
            <a:endParaRPr lang="zh-CN" altLang="en-US" sz="2800">
              <a:solidFill>
                <a:schemeClr val="tx1"/>
              </a:solidFill>
              <a:latin typeface="Times New Roman" panose="02020603050405020304" pitchFamily="18" charset="0"/>
            </a:endParaRPr>
          </a:p>
        </p:txBody>
      </p:sp>
      <p:sp>
        <p:nvSpPr>
          <p:cNvPr id="103505" name="文本框 103504"/>
          <p:cNvSpPr txBox="1"/>
          <p:nvPr/>
        </p:nvSpPr>
        <p:spPr>
          <a:xfrm>
            <a:off x="2236788" y="5688013"/>
            <a:ext cx="2057400" cy="534987"/>
          </a:xfrm>
          <a:prstGeom prst="rect">
            <a:avLst/>
          </a:prstGeom>
          <a:noFill/>
          <a:ln w="9525">
            <a:noFill/>
          </a:ln>
        </p:spPr>
        <p:txBody>
          <a:bodyPr wrap="none" lIns="108265" tIns="54132" rIns="108265" bIns="54132" anchor="t">
            <a:spAutoFit/>
          </a:bodyPr>
          <a:lstStyle/>
          <a:p>
            <a:pPr algn="l" defTabSz="1082675"/>
            <a:r>
              <a:rPr lang="en-US" altLang="zh-CN" sz="2800" dirty="0">
                <a:solidFill>
                  <a:schemeClr val="tx1"/>
                </a:solidFill>
                <a:latin typeface="Times New Roman" panose="02020603050405020304" pitchFamily="18" charset="0"/>
              </a:rPr>
              <a:t>KCL</a:t>
            </a:r>
            <a:r>
              <a:rPr lang="zh-CN" altLang="en-US" sz="2800" dirty="0">
                <a:solidFill>
                  <a:schemeClr val="tx1"/>
                </a:solidFill>
                <a:latin typeface="Times New Roman" panose="02020603050405020304" pitchFamily="18" charset="0"/>
              </a:rPr>
              <a:t>方程：</a:t>
            </a:r>
            <a:endParaRPr lang="zh-CN" altLang="en-US" sz="2800">
              <a:solidFill>
                <a:schemeClr val="tx1"/>
              </a:solidFill>
              <a:latin typeface="Times New Roman" panose="02020603050405020304" pitchFamily="18" charset="0"/>
            </a:endParaRPr>
          </a:p>
        </p:txBody>
      </p:sp>
      <p:sp>
        <p:nvSpPr>
          <p:cNvPr id="103506" name="文本框 103505"/>
          <p:cNvSpPr txBox="1"/>
          <p:nvPr/>
        </p:nvSpPr>
        <p:spPr>
          <a:xfrm>
            <a:off x="2525713" y="6157913"/>
            <a:ext cx="3879850" cy="1133475"/>
          </a:xfrm>
          <a:prstGeom prst="rect">
            <a:avLst/>
          </a:prstGeom>
          <a:noFill/>
          <a:ln w="9525">
            <a:noFill/>
          </a:ln>
        </p:spPr>
        <p:txBody>
          <a:bodyPr lIns="108265" tIns="54132" rIns="108265" bIns="54132">
            <a:spAutoFit/>
          </a:bodyPr>
          <a:lstStyle/>
          <a:p>
            <a:pPr algn="l" defTabSz="1082675">
              <a:lnSpc>
                <a:spcPct val="120000"/>
              </a:lnSpc>
            </a:pPr>
            <a:r>
              <a:rPr lang="en-US" altLang="zh-CN" sz="2800" dirty="0" smtClean="0">
                <a:solidFill>
                  <a:schemeClr val="tx1"/>
                </a:solidFill>
                <a:latin typeface="宋体" panose="02010600030101010101" pitchFamily="2" charset="-122"/>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=0      </a:t>
            </a:r>
            <a:r>
              <a:rPr lang="en-US" altLang="zh-CN" sz="2800" dirty="0">
                <a:solidFill>
                  <a:schemeClr val="tx1"/>
                </a:solidFill>
                <a:latin typeface="Times New Roman" panose="02020603050405020304" pitchFamily="18" charset="0"/>
              </a:rPr>
              <a:t>(1)</a:t>
            </a:r>
          </a:p>
          <a:p>
            <a:pPr algn="l" defTabSz="1082675">
              <a:lnSpc>
                <a:spcPct val="120000"/>
              </a:lnSpc>
            </a:pPr>
            <a:r>
              <a:rPr lang="en-US" altLang="zh-CN" sz="2800" dirty="0" smtClean="0">
                <a:solidFill>
                  <a:schemeClr val="tx1"/>
                </a:solidFill>
                <a:latin typeface="宋体" panose="02010600030101010101" pitchFamily="2" charset="-122"/>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smtClean="0">
                <a:solidFill>
                  <a:srgbClr val="990099"/>
                </a:solidFill>
                <a:latin typeface="Times New Roman" panose="02020603050405020304" pitchFamily="18" charset="0"/>
              </a:rPr>
              <a:t>i</a:t>
            </a:r>
            <a:r>
              <a:rPr lang="en-US" altLang="zh-CN" sz="2800" baseline="-25000" dirty="0" smtClean="0">
                <a:solidFill>
                  <a:srgbClr val="990099"/>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=0      </a:t>
            </a:r>
            <a:r>
              <a:rPr lang="en-US" altLang="zh-CN" sz="2800" dirty="0">
                <a:solidFill>
                  <a:schemeClr val="tx1"/>
                </a:solidFill>
                <a:latin typeface="Times New Roman" panose="02020603050405020304" pitchFamily="18" charset="0"/>
              </a:rPr>
              <a:t>(2)</a:t>
            </a:r>
          </a:p>
        </p:txBody>
      </p:sp>
      <p:sp>
        <p:nvSpPr>
          <p:cNvPr id="103507" name="左大括号 103506"/>
          <p:cNvSpPr/>
          <p:nvPr/>
        </p:nvSpPr>
        <p:spPr>
          <a:xfrm>
            <a:off x="2413000" y="6383338"/>
            <a:ext cx="180975" cy="925512"/>
          </a:xfrm>
          <a:prstGeom prst="leftBrace">
            <a:avLst>
              <a:gd name="adj1" fmla="val 4261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3508" name="文本框 103507"/>
          <p:cNvSpPr txBox="1"/>
          <p:nvPr/>
        </p:nvSpPr>
        <p:spPr>
          <a:xfrm>
            <a:off x="722313" y="384175"/>
            <a:ext cx="1149350"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rgbClr val="3333FF"/>
                </a:solidFill>
                <a:latin typeface="Times New Roman" panose="02020603050405020304" pitchFamily="18" charset="0"/>
              </a:rPr>
              <a:t>例</a:t>
            </a:r>
            <a:r>
              <a:rPr lang="en-US" altLang="zh-CN" sz="2800">
                <a:solidFill>
                  <a:srgbClr val="3333FF"/>
                </a:solidFill>
                <a:latin typeface="Times New Roman" panose="02020603050405020304" pitchFamily="18" charset="0"/>
              </a:rPr>
              <a:t>3.</a:t>
            </a:r>
          </a:p>
        </p:txBody>
      </p:sp>
      <p:sp>
        <p:nvSpPr>
          <p:cNvPr id="103509" name="动作按钮: 前进或下一项 103508">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3510" name="动作按钮: 后退或前一项 103509">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3503"/>
                                        </p:tgtEl>
                                        <p:attrNameLst>
                                          <p:attrName>style.visibility</p:attrName>
                                        </p:attrNameLst>
                                      </p:cBhvr>
                                      <p:to>
                                        <p:strVal val="visible"/>
                                      </p:to>
                                    </p:set>
                                    <p:anim calcmode="lin" valueType="num">
                                      <p:cBhvr additive="base">
                                        <p:cTn id="7" dur="500" fill="hold"/>
                                        <p:tgtEl>
                                          <p:spTgt spid="103503"/>
                                        </p:tgtEl>
                                        <p:attrNameLst>
                                          <p:attrName>ppt_x</p:attrName>
                                        </p:attrNameLst>
                                      </p:cBhvr>
                                      <p:tavLst>
                                        <p:tav tm="0">
                                          <p:val>
                                            <p:strVal val="1+#ppt_w/2"/>
                                          </p:val>
                                        </p:tav>
                                        <p:tav tm="100000">
                                          <p:val>
                                            <p:strVal val="#ppt_x"/>
                                          </p:val>
                                        </p:tav>
                                      </p:tavLst>
                                    </p:anim>
                                    <p:anim calcmode="lin" valueType="num">
                                      <p:cBhvr additive="base">
                                        <p:cTn id="8" dur="500" fill="hold"/>
                                        <p:tgtEl>
                                          <p:spTgt spid="1035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03504"/>
                                        </p:tgtEl>
                                        <p:attrNameLst>
                                          <p:attrName>style.visibility</p:attrName>
                                        </p:attrNameLst>
                                      </p:cBhvr>
                                      <p:to>
                                        <p:strVal val="visible"/>
                                      </p:to>
                                    </p:set>
                                    <p:animEffect transition="in" filter="slide(fromTop)">
                                      <p:cBhvr>
                                        <p:cTn id="13" dur="500"/>
                                        <p:tgtEl>
                                          <p:spTgt spid="103504"/>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03426"/>
                                        </p:tgtEl>
                                        <p:attrNameLst>
                                          <p:attrName>style.visibility</p:attrName>
                                        </p:attrNameLst>
                                      </p:cBhvr>
                                      <p:to>
                                        <p:strVal val="visible"/>
                                      </p:to>
                                    </p:set>
                                    <p:anim calcmode="lin" valueType="num">
                                      <p:cBhvr>
                                        <p:cTn id="18" dur="1000" fill="hold"/>
                                        <p:tgtEl>
                                          <p:spTgt spid="103426"/>
                                        </p:tgtEl>
                                        <p:attrNameLst>
                                          <p:attrName>ppt_w</p:attrName>
                                        </p:attrNameLst>
                                      </p:cBhvr>
                                      <p:tavLst>
                                        <p:tav tm="0">
                                          <p:val>
                                            <p:fltVal val="0"/>
                                          </p:val>
                                        </p:tav>
                                        <p:tav tm="100000">
                                          <p:val>
                                            <p:strVal val="#ppt_w"/>
                                          </p:val>
                                        </p:tav>
                                      </p:tavLst>
                                    </p:anim>
                                    <p:anim calcmode="lin" valueType="num">
                                      <p:cBhvr>
                                        <p:cTn id="19" dur="1000" fill="hold"/>
                                        <p:tgtEl>
                                          <p:spTgt spid="103426"/>
                                        </p:tgtEl>
                                        <p:attrNameLst>
                                          <p:attrName>ppt_h</p:attrName>
                                        </p:attrNameLst>
                                      </p:cBhvr>
                                      <p:tavLst>
                                        <p:tav tm="0">
                                          <p:val>
                                            <p:fltVal val="0"/>
                                          </p:val>
                                        </p:tav>
                                        <p:tav tm="100000">
                                          <p:val>
                                            <p:strVal val="#ppt_h"/>
                                          </p:val>
                                        </p:tav>
                                      </p:tavLst>
                                    </p:anim>
                                    <p:anim calcmode="lin" valueType="num">
                                      <p:cBhvr>
                                        <p:cTn id="20" dur="1000" fill="hold"/>
                                        <p:tgtEl>
                                          <p:spTgt spid="103426"/>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034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03505"/>
                                        </p:tgtEl>
                                        <p:attrNameLst>
                                          <p:attrName>style.visibility</p:attrName>
                                        </p:attrNameLst>
                                      </p:cBhvr>
                                      <p:to>
                                        <p:strVal val="visible"/>
                                      </p:to>
                                    </p:set>
                                    <p:anim calcmode="lin" valueType="num">
                                      <p:cBhvr additive="base">
                                        <p:cTn id="26" dur="500" fill="hold"/>
                                        <p:tgtEl>
                                          <p:spTgt spid="103505"/>
                                        </p:tgtEl>
                                        <p:attrNameLst>
                                          <p:attrName>ppt_x</p:attrName>
                                        </p:attrNameLst>
                                      </p:cBhvr>
                                      <p:tavLst>
                                        <p:tav tm="0">
                                          <p:val>
                                            <p:strVal val="0-#ppt_w/2"/>
                                          </p:val>
                                        </p:tav>
                                        <p:tav tm="100000">
                                          <p:val>
                                            <p:strVal val="#ppt_x"/>
                                          </p:val>
                                        </p:tav>
                                      </p:tavLst>
                                    </p:anim>
                                    <p:anim calcmode="lin" valueType="num">
                                      <p:cBhvr additive="base">
                                        <p:cTn id="27" dur="500" fill="hold"/>
                                        <p:tgtEl>
                                          <p:spTgt spid="10350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03506"/>
                                        </p:tgtEl>
                                        <p:attrNameLst>
                                          <p:attrName>style.visibility</p:attrName>
                                        </p:attrNameLst>
                                      </p:cBhvr>
                                      <p:to>
                                        <p:strVal val="visible"/>
                                      </p:to>
                                    </p:set>
                                    <p:animEffect transition="in" filter="slide(fromLeft)">
                                      <p:cBhvr>
                                        <p:cTn id="32" dur="500"/>
                                        <p:tgtEl>
                                          <p:spTgt spid="103506"/>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499"/>
                                          </p:stCondLst>
                                        </p:cTn>
                                        <p:tgtEl>
                                          <p:spTgt spid="103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503" grpId="0"/>
      <p:bldP spid="103504" grpId="0"/>
      <p:bldP spid="103505" grpId="0"/>
      <p:bldP spid="10350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104449"/>
          <p:cNvGrpSpPr/>
          <p:nvPr/>
        </p:nvGrpSpPr>
        <p:grpSpPr>
          <a:xfrm>
            <a:off x="303213" y="879475"/>
            <a:ext cx="5381625" cy="3560763"/>
            <a:chOff x="161" y="468"/>
            <a:chExt cx="2863" cy="1895"/>
          </a:xfrm>
        </p:grpSpPr>
        <p:grpSp>
          <p:nvGrpSpPr>
            <p:cNvPr id="104451" name="组合 104450"/>
            <p:cNvGrpSpPr/>
            <p:nvPr/>
          </p:nvGrpSpPr>
          <p:grpSpPr>
            <a:xfrm>
              <a:off x="639" y="1359"/>
              <a:ext cx="228" cy="705"/>
              <a:chOff x="2952" y="2232"/>
              <a:chExt cx="384" cy="996"/>
            </a:xfrm>
          </p:grpSpPr>
          <p:sp>
            <p:nvSpPr>
              <p:cNvPr id="104452" name="椭圆 104451"/>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4453" name="文本框 104452"/>
              <p:cNvSpPr txBox="1"/>
              <p:nvPr/>
            </p:nvSpPr>
            <p:spPr>
              <a:xfrm>
                <a:off x="3025" y="2568"/>
                <a:ext cx="263" cy="322"/>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1</a:t>
                </a:r>
              </a:p>
            </p:txBody>
          </p:sp>
          <p:sp>
            <p:nvSpPr>
              <p:cNvPr id="104454" name="直接连接符 104453"/>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sp>
          <p:nvSpPr>
            <p:cNvPr id="104455" name="直接连接符 104454"/>
            <p:cNvSpPr/>
            <p:nvPr/>
          </p:nvSpPr>
          <p:spPr>
            <a:xfrm flipV="1">
              <a:off x="442" y="1238"/>
              <a:ext cx="0" cy="186"/>
            </a:xfrm>
            <a:prstGeom prst="line">
              <a:avLst/>
            </a:prstGeom>
            <a:ln w="9525" cap="flat" cmpd="sng">
              <a:solidFill>
                <a:srgbClr val="FF0000"/>
              </a:solidFill>
              <a:prstDash val="solid"/>
              <a:headEnd type="none" w="med" len="med"/>
              <a:tailEnd type="stealth" w="sm" len="med"/>
            </a:ln>
          </p:spPr>
        </p:sp>
        <p:sp>
          <p:nvSpPr>
            <p:cNvPr id="104456" name="文本框 104455"/>
            <p:cNvSpPr txBox="1"/>
            <p:nvPr/>
          </p:nvSpPr>
          <p:spPr>
            <a:xfrm>
              <a:off x="246" y="1220"/>
              <a:ext cx="248"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1</a:t>
              </a:r>
              <a:endParaRPr lang="en-US" altLang="zh-CN" sz="2100" i="1" dirty="0">
                <a:solidFill>
                  <a:schemeClr val="tx1"/>
                </a:solidFill>
                <a:latin typeface="Times New Roman" panose="02020603050405020304" pitchFamily="18" charset="0"/>
              </a:endParaRPr>
            </a:p>
          </p:txBody>
        </p:sp>
        <p:sp>
          <p:nvSpPr>
            <p:cNvPr id="104457" name="直接连接符 104456"/>
            <p:cNvSpPr/>
            <p:nvPr/>
          </p:nvSpPr>
          <p:spPr>
            <a:xfrm rot="-5400000">
              <a:off x="1765" y="1062"/>
              <a:ext cx="0" cy="213"/>
            </a:xfrm>
            <a:prstGeom prst="line">
              <a:avLst/>
            </a:prstGeom>
            <a:ln w="9525" cap="flat" cmpd="sng">
              <a:solidFill>
                <a:srgbClr val="FF0000"/>
              </a:solidFill>
              <a:prstDash val="solid"/>
              <a:headEnd type="none" w="med" len="med"/>
              <a:tailEnd type="stealth" w="sm" len="med"/>
            </a:ln>
          </p:spPr>
        </p:sp>
        <p:sp>
          <p:nvSpPr>
            <p:cNvPr id="104458" name="文本框 104457"/>
            <p:cNvSpPr txBox="1"/>
            <p:nvPr/>
          </p:nvSpPr>
          <p:spPr>
            <a:xfrm>
              <a:off x="1642" y="937"/>
              <a:ext cx="255"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3</a:t>
              </a:r>
              <a:endParaRPr lang="en-US" altLang="zh-CN" sz="2100" i="1" dirty="0">
                <a:solidFill>
                  <a:schemeClr val="tx1"/>
                </a:solidFill>
                <a:latin typeface="Times New Roman" panose="02020603050405020304" pitchFamily="18" charset="0"/>
              </a:endParaRPr>
            </a:p>
          </p:txBody>
        </p:sp>
        <p:sp>
          <p:nvSpPr>
            <p:cNvPr id="104459" name="文本框 104458"/>
            <p:cNvSpPr txBox="1"/>
            <p:nvPr/>
          </p:nvSpPr>
          <p:spPr>
            <a:xfrm>
              <a:off x="161" y="1745"/>
              <a:ext cx="293"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err="1" smtClean="0">
                  <a:solidFill>
                    <a:schemeClr val="tx1"/>
                  </a:solidFill>
                  <a:latin typeface="Times New Roman" panose="02020603050405020304" pitchFamily="18" charset="0"/>
                </a:rPr>
                <a:t>u</a:t>
              </a:r>
              <a:r>
                <a:rPr lang="en-US" altLang="zh-CN" sz="2100" baseline="-25000" dirty="0" err="1" smtClean="0">
                  <a:solidFill>
                    <a:schemeClr val="tx1"/>
                  </a:solidFill>
                  <a:latin typeface="Times New Roman" panose="02020603050405020304" pitchFamily="18" charset="0"/>
                </a:rPr>
                <a:t>S</a:t>
              </a:r>
              <a:endParaRPr lang="en-US" altLang="zh-CN" sz="2100" i="1" dirty="0">
                <a:solidFill>
                  <a:schemeClr val="tx1"/>
                </a:solidFill>
                <a:latin typeface="Times New Roman" panose="02020603050405020304" pitchFamily="18" charset="0"/>
              </a:endParaRPr>
            </a:p>
          </p:txBody>
        </p:sp>
        <p:sp>
          <p:nvSpPr>
            <p:cNvPr id="104460" name="文本框 104459"/>
            <p:cNvSpPr txBox="1"/>
            <p:nvPr/>
          </p:nvSpPr>
          <p:spPr>
            <a:xfrm>
              <a:off x="2589" y="1540"/>
              <a:ext cx="435" cy="228"/>
            </a:xfrm>
            <a:prstGeom prst="rect">
              <a:avLst/>
            </a:prstGeom>
            <a:noFill/>
            <a:ln w="9525">
              <a:noFill/>
            </a:ln>
          </p:spPr>
          <p:txBody>
            <a:bodyPr lIns="108265" tIns="54132" rIns="108265" bIns="54132">
              <a:spAutoFit/>
            </a:bodyPr>
            <a:lstStyle/>
            <a:p>
              <a:pPr algn="l" defTabSz="1082675"/>
              <a:r>
                <a:rPr lang="en-US" altLang="zh-CN" sz="2100" i="1" dirty="0">
                  <a:solidFill>
                    <a:schemeClr val="tx1"/>
                  </a:solidFill>
                  <a:latin typeface="Times New Roman" panose="02020603050405020304" pitchFamily="18" charset="0"/>
                  <a:sym typeface="Symbol" panose="05050102010706020507" pitchFamily="18" charset="2"/>
                </a:rPr>
                <a:t> </a:t>
              </a: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1</a:t>
              </a:r>
              <a:endParaRPr lang="en-US" altLang="zh-CN" sz="2100" i="1" dirty="0">
                <a:solidFill>
                  <a:schemeClr val="tx1"/>
                </a:solidFill>
                <a:latin typeface="Times New Roman" panose="02020603050405020304" pitchFamily="18" charset="0"/>
              </a:endParaRPr>
            </a:p>
          </p:txBody>
        </p:sp>
        <p:sp>
          <p:nvSpPr>
            <p:cNvPr id="104461" name="任意多边形 104460"/>
            <p:cNvSpPr/>
            <p:nvPr/>
          </p:nvSpPr>
          <p:spPr>
            <a:xfrm>
              <a:off x="522" y="1243"/>
              <a:ext cx="1" cy="886"/>
            </a:xfrm>
            <a:custGeom>
              <a:avLst/>
              <a:gdLst/>
              <a:ahLst/>
              <a:cxnLst/>
              <a:rect l="0" t="0" r="0" b="0"/>
              <a:pathLst>
                <a:path w="1" h="1146">
                  <a:moveTo>
                    <a:pt x="0" y="1146"/>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4462" name="文本框 104461"/>
            <p:cNvSpPr txBox="1"/>
            <p:nvPr/>
          </p:nvSpPr>
          <p:spPr>
            <a:xfrm>
              <a:off x="219" y="1402"/>
              <a:ext cx="329" cy="228"/>
            </a:xfrm>
            <a:prstGeom prst="rect">
              <a:avLst/>
            </a:prstGeom>
            <a:noFill/>
            <a:ln w="9525">
              <a:noFill/>
            </a:ln>
          </p:spPr>
          <p:txBody>
            <a:bodyPr lIns="108265" tIns="54132" rIns="108265" bIns="54132">
              <a:spAutoFit/>
            </a:bodyPr>
            <a:lstStyle/>
            <a:p>
              <a:pPr algn="l" defTabSz="1082675">
                <a:spcBef>
                  <a:spcPct val="50000"/>
                </a:spcBef>
              </a:pPr>
              <a:r>
                <a:rPr lang="en-US" altLang="zh-CN" sz="2100" i="1">
                  <a:solidFill>
                    <a:schemeClr val="tx1"/>
                  </a:solidFill>
                  <a:latin typeface="Times New Roman" panose="02020603050405020304" pitchFamily="18" charset="0"/>
                </a:rPr>
                <a:t>R</a:t>
              </a:r>
              <a:r>
                <a:rPr lang="en-US" altLang="zh-CN" sz="2100" baseline="-25000">
                  <a:solidFill>
                    <a:schemeClr val="tx1"/>
                  </a:solidFill>
                  <a:latin typeface="Times New Roman" panose="02020603050405020304" pitchFamily="18" charset="0"/>
                </a:rPr>
                <a:t>1</a:t>
              </a:r>
              <a:endParaRPr lang="en-US" altLang="zh-CN" sz="2100" i="1">
                <a:solidFill>
                  <a:schemeClr val="tx1"/>
                </a:solidFill>
                <a:latin typeface="Times New Roman" panose="02020603050405020304" pitchFamily="18" charset="0"/>
              </a:endParaRPr>
            </a:p>
          </p:txBody>
        </p:sp>
        <p:sp>
          <p:nvSpPr>
            <p:cNvPr id="104463" name="任意多边形 104462"/>
            <p:cNvSpPr/>
            <p:nvPr/>
          </p:nvSpPr>
          <p:spPr>
            <a:xfrm>
              <a:off x="1005" y="1238"/>
              <a:ext cx="6" cy="896"/>
            </a:xfrm>
            <a:custGeom>
              <a:avLst/>
              <a:gdLst/>
              <a:ahLst/>
              <a:cxnLst/>
              <a:rect l="0" t="0" r="0" b="0"/>
              <a:pathLst>
                <a:path w="6" h="1158">
                  <a:moveTo>
                    <a:pt x="0" y="1158"/>
                  </a:moveTo>
                  <a:lnTo>
                    <a:pt x="6"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4464" name="文本框 104463"/>
            <p:cNvSpPr txBox="1"/>
            <p:nvPr/>
          </p:nvSpPr>
          <p:spPr>
            <a:xfrm>
              <a:off x="728" y="1568"/>
              <a:ext cx="352" cy="228"/>
            </a:xfrm>
            <a:prstGeom prst="rect">
              <a:avLst/>
            </a:prstGeom>
            <a:noFill/>
            <a:ln w="9525">
              <a:noFill/>
            </a:ln>
          </p:spPr>
          <p:txBody>
            <a:bodyPr lIns="108265" tIns="54132" rIns="108265" bIns="54132">
              <a:spAutoFit/>
            </a:bodyPr>
            <a:lstStyle/>
            <a:p>
              <a:pPr algn="l" defTabSz="1082675">
                <a:spcBef>
                  <a:spcPct val="50000"/>
                </a:spcBef>
              </a:pPr>
              <a:r>
                <a:rPr lang="en-US" altLang="zh-CN" sz="2100" i="1">
                  <a:solidFill>
                    <a:schemeClr val="tx1"/>
                  </a:solidFill>
                  <a:latin typeface="Times New Roman" panose="02020603050405020304" pitchFamily="18" charset="0"/>
                </a:rPr>
                <a:t>R</a:t>
              </a:r>
              <a:r>
                <a:rPr lang="en-US" altLang="zh-CN" sz="2100" baseline="-25000">
                  <a:solidFill>
                    <a:schemeClr val="tx1"/>
                  </a:solidFill>
                  <a:latin typeface="Times New Roman" panose="02020603050405020304" pitchFamily="18" charset="0"/>
                </a:rPr>
                <a:t>2</a:t>
              </a:r>
              <a:endParaRPr lang="en-US" altLang="zh-CN" sz="2100" i="1">
                <a:solidFill>
                  <a:schemeClr val="tx1"/>
                </a:solidFill>
                <a:latin typeface="Times New Roman" panose="02020603050405020304" pitchFamily="18" charset="0"/>
              </a:endParaRPr>
            </a:p>
          </p:txBody>
        </p:sp>
        <p:sp>
          <p:nvSpPr>
            <p:cNvPr id="104465" name="任意多边形 104464"/>
            <p:cNvSpPr/>
            <p:nvPr/>
          </p:nvSpPr>
          <p:spPr>
            <a:xfrm>
              <a:off x="527" y="2125"/>
              <a:ext cx="1939" cy="4"/>
            </a:xfrm>
            <a:custGeom>
              <a:avLst/>
              <a:gdLst/>
              <a:ahLst/>
              <a:cxnLst/>
              <a:rect l="0" t="0" r="0" b="0"/>
              <a:pathLst>
                <a:path w="2190" h="6">
                  <a:moveTo>
                    <a:pt x="0" y="6"/>
                  </a:moveTo>
                  <a:lnTo>
                    <a:pt x="219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4466" name="矩形 104465"/>
            <p:cNvSpPr/>
            <p:nvPr/>
          </p:nvSpPr>
          <p:spPr>
            <a:xfrm>
              <a:off x="470" y="1429"/>
              <a:ext cx="103" cy="22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4467" name="矩形 104466"/>
            <p:cNvSpPr/>
            <p:nvPr/>
          </p:nvSpPr>
          <p:spPr>
            <a:xfrm>
              <a:off x="959" y="1596"/>
              <a:ext cx="103" cy="22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4468" name="文本框 104467"/>
            <p:cNvSpPr txBox="1"/>
            <p:nvPr/>
          </p:nvSpPr>
          <p:spPr>
            <a:xfrm>
              <a:off x="1339" y="969"/>
              <a:ext cx="330" cy="228"/>
            </a:xfrm>
            <a:prstGeom prst="rect">
              <a:avLst/>
            </a:prstGeom>
            <a:noFill/>
            <a:ln w="9525">
              <a:noFill/>
            </a:ln>
          </p:spPr>
          <p:txBody>
            <a:bodyPr lIns="108265" tIns="54132" rIns="108265" bIns="54132">
              <a:spAutoFit/>
            </a:bodyPr>
            <a:lstStyle/>
            <a:p>
              <a:pPr algn="l" defTabSz="1082675">
                <a:spcBef>
                  <a:spcPct val="50000"/>
                </a:spcBef>
              </a:pPr>
              <a:r>
                <a:rPr lang="en-US" altLang="zh-CN" sz="2100" i="1">
                  <a:solidFill>
                    <a:schemeClr val="tx1"/>
                  </a:solidFill>
                  <a:latin typeface="Times New Roman" panose="02020603050405020304" pitchFamily="18" charset="0"/>
                </a:rPr>
                <a:t>R</a:t>
              </a:r>
              <a:r>
                <a:rPr lang="en-US" altLang="zh-CN" sz="2100" baseline="-25000">
                  <a:solidFill>
                    <a:schemeClr val="tx1"/>
                  </a:solidFill>
                  <a:latin typeface="Times New Roman" panose="02020603050405020304" pitchFamily="18" charset="0"/>
                </a:rPr>
                <a:t>3</a:t>
              </a:r>
              <a:endParaRPr lang="en-US" altLang="zh-CN" sz="2100" i="1">
                <a:solidFill>
                  <a:schemeClr val="tx1"/>
                </a:solidFill>
                <a:latin typeface="Times New Roman" panose="02020603050405020304" pitchFamily="18" charset="0"/>
              </a:endParaRPr>
            </a:p>
          </p:txBody>
        </p:sp>
        <p:sp>
          <p:nvSpPr>
            <p:cNvPr id="104469" name="矩形 104468"/>
            <p:cNvSpPr/>
            <p:nvPr/>
          </p:nvSpPr>
          <p:spPr>
            <a:xfrm rot="-5400000">
              <a:off x="1444" y="1115"/>
              <a:ext cx="90" cy="25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4470" name="文本框 104469"/>
            <p:cNvSpPr txBox="1"/>
            <p:nvPr/>
          </p:nvSpPr>
          <p:spPr>
            <a:xfrm>
              <a:off x="1980" y="1077"/>
              <a:ext cx="194" cy="228"/>
            </a:xfrm>
            <a:prstGeom prst="rect">
              <a:avLst/>
            </a:prstGeom>
            <a:noFill/>
            <a:ln w="9525">
              <a:noFill/>
            </a:ln>
          </p:spPr>
          <p:txBody>
            <a:bodyPr wrap="none" lIns="108265" tIns="54132" rIns="108265" bIns="54132" anchor="t">
              <a:spAutoFit/>
            </a:bodyPr>
            <a:lstStyle/>
            <a:p>
              <a:pPr algn="l" defTabSz="1082675"/>
              <a:r>
                <a:rPr lang="en-US" altLang="zh-CN" sz="2100">
                  <a:solidFill>
                    <a:schemeClr val="tx1"/>
                  </a:solidFill>
                  <a:latin typeface="Times New Roman" panose="02020603050405020304" pitchFamily="18" charset="0"/>
                </a:rPr>
                <a:t>b</a:t>
              </a:r>
            </a:p>
          </p:txBody>
        </p:sp>
        <p:sp>
          <p:nvSpPr>
            <p:cNvPr id="104471" name="文本框 104470"/>
            <p:cNvSpPr txBox="1"/>
            <p:nvPr/>
          </p:nvSpPr>
          <p:spPr>
            <a:xfrm>
              <a:off x="790" y="1082"/>
              <a:ext cx="186" cy="228"/>
            </a:xfrm>
            <a:prstGeom prst="rect">
              <a:avLst/>
            </a:prstGeom>
            <a:noFill/>
            <a:ln w="9525">
              <a:noFill/>
            </a:ln>
          </p:spPr>
          <p:txBody>
            <a:bodyPr wrap="none" lIns="108265" tIns="54132" rIns="108265" bIns="54132" anchor="t">
              <a:spAutoFit/>
            </a:bodyPr>
            <a:lstStyle/>
            <a:p>
              <a:pPr algn="l" defTabSz="1082675"/>
              <a:r>
                <a:rPr lang="en-US" altLang="zh-CN" sz="2100">
                  <a:solidFill>
                    <a:schemeClr val="tx1"/>
                  </a:solidFill>
                  <a:latin typeface="Times New Roman" panose="02020603050405020304" pitchFamily="18" charset="0"/>
                </a:rPr>
                <a:t>a</a:t>
              </a:r>
            </a:p>
          </p:txBody>
        </p:sp>
        <p:sp>
          <p:nvSpPr>
            <p:cNvPr id="104472" name="椭圆 104471"/>
            <p:cNvSpPr/>
            <p:nvPr/>
          </p:nvSpPr>
          <p:spPr>
            <a:xfrm>
              <a:off x="416" y="1828"/>
              <a:ext cx="201" cy="17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4473" name="文本框 104472"/>
            <p:cNvSpPr txBox="1"/>
            <p:nvPr/>
          </p:nvSpPr>
          <p:spPr>
            <a:xfrm>
              <a:off x="352" y="1652"/>
              <a:ext cx="191"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474" name="文本框 104473"/>
            <p:cNvSpPr txBox="1"/>
            <p:nvPr/>
          </p:nvSpPr>
          <p:spPr>
            <a:xfrm>
              <a:off x="352" y="1944"/>
              <a:ext cx="197"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475" name="文本框 104474"/>
            <p:cNvSpPr txBox="1"/>
            <p:nvPr/>
          </p:nvSpPr>
          <p:spPr>
            <a:xfrm>
              <a:off x="2274" y="1317"/>
              <a:ext cx="192" cy="228"/>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a:t>
              </a:r>
            </a:p>
          </p:txBody>
        </p:sp>
        <p:sp>
          <p:nvSpPr>
            <p:cNvPr id="104476" name="文本框 104475"/>
            <p:cNvSpPr txBox="1"/>
            <p:nvPr/>
          </p:nvSpPr>
          <p:spPr>
            <a:xfrm>
              <a:off x="2285" y="1767"/>
              <a:ext cx="196" cy="228"/>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a:t>
              </a:r>
            </a:p>
          </p:txBody>
        </p:sp>
        <p:sp>
          <p:nvSpPr>
            <p:cNvPr id="104477" name="直接连接符 104476"/>
            <p:cNvSpPr/>
            <p:nvPr/>
          </p:nvSpPr>
          <p:spPr>
            <a:xfrm flipV="1">
              <a:off x="925" y="1275"/>
              <a:ext cx="0" cy="186"/>
            </a:xfrm>
            <a:prstGeom prst="line">
              <a:avLst/>
            </a:prstGeom>
            <a:ln w="9525" cap="flat" cmpd="sng">
              <a:solidFill>
                <a:srgbClr val="FF0000"/>
              </a:solidFill>
              <a:prstDash val="solid"/>
              <a:headEnd type="none" w="med" len="med"/>
              <a:tailEnd type="stealth" w="sm" len="med"/>
            </a:ln>
          </p:spPr>
        </p:sp>
        <p:sp>
          <p:nvSpPr>
            <p:cNvPr id="104478" name="文本框 104477"/>
            <p:cNvSpPr txBox="1"/>
            <p:nvPr/>
          </p:nvSpPr>
          <p:spPr>
            <a:xfrm>
              <a:off x="729" y="1244"/>
              <a:ext cx="248"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2</a:t>
              </a:r>
              <a:endParaRPr lang="en-US" altLang="zh-CN" sz="2100" i="1" dirty="0">
                <a:solidFill>
                  <a:schemeClr val="tx1"/>
                </a:solidFill>
                <a:latin typeface="Times New Roman" panose="02020603050405020304" pitchFamily="18" charset="0"/>
              </a:endParaRPr>
            </a:p>
          </p:txBody>
        </p:sp>
        <p:sp>
          <p:nvSpPr>
            <p:cNvPr id="104479" name="任意多边形 104478"/>
            <p:cNvSpPr/>
            <p:nvPr/>
          </p:nvSpPr>
          <p:spPr>
            <a:xfrm>
              <a:off x="517" y="1239"/>
              <a:ext cx="839" cy="4"/>
            </a:xfrm>
            <a:custGeom>
              <a:avLst/>
              <a:gdLst/>
              <a:ahLst/>
              <a:cxnLst/>
              <a:rect l="0" t="0" r="0" b="0"/>
              <a:pathLst>
                <a:path w="948" h="5">
                  <a:moveTo>
                    <a:pt x="0" y="5"/>
                  </a:moveTo>
                  <a:lnTo>
                    <a:pt x="948"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4480" name="矩形 104479"/>
            <p:cNvSpPr/>
            <p:nvPr/>
          </p:nvSpPr>
          <p:spPr>
            <a:xfrm>
              <a:off x="1899" y="1559"/>
              <a:ext cx="103" cy="22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4481" name="任意多边形 104480"/>
            <p:cNvSpPr/>
            <p:nvPr/>
          </p:nvSpPr>
          <p:spPr>
            <a:xfrm>
              <a:off x="1627" y="1243"/>
              <a:ext cx="844" cy="1"/>
            </a:xfrm>
            <a:custGeom>
              <a:avLst/>
              <a:gdLst/>
              <a:ahLst/>
              <a:cxnLst/>
              <a:rect l="0" t="0" r="0" b="0"/>
              <a:pathLst>
                <a:path w="954" h="1">
                  <a:moveTo>
                    <a:pt x="0" y="0"/>
                  </a:moveTo>
                  <a:lnTo>
                    <a:pt x="954" y="0"/>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4482" name="任意多边形 104481"/>
            <p:cNvSpPr/>
            <p:nvPr/>
          </p:nvSpPr>
          <p:spPr>
            <a:xfrm>
              <a:off x="1950" y="1786"/>
              <a:ext cx="1" cy="353"/>
            </a:xfrm>
            <a:custGeom>
              <a:avLst/>
              <a:gdLst/>
              <a:ahLst/>
              <a:cxnLst/>
              <a:rect l="0" t="0" r="0" b="0"/>
              <a:pathLst>
                <a:path w="1" h="456">
                  <a:moveTo>
                    <a:pt x="0" y="0"/>
                  </a:moveTo>
                  <a:lnTo>
                    <a:pt x="0" y="456"/>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4483" name="任意多边形 104482"/>
            <p:cNvSpPr/>
            <p:nvPr/>
          </p:nvSpPr>
          <p:spPr>
            <a:xfrm>
              <a:off x="2466" y="1243"/>
              <a:ext cx="0" cy="343"/>
            </a:xfrm>
            <a:custGeom>
              <a:avLst/>
              <a:gdLst/>
              <a:ahLst/>
              <a:cxnLst/>
              <a:rect l="0" t="0" r="0" b="0"/>
              <a:pathLst>
                <a:path w="1" h="444">
                  <a:moveTo>
                    <a:pt x="0" y="0"/>
                  </a:moveTo>
                  <a:lnTo>
                    <a:pt x="1" y="444"/>
                  </a:lnTo>
                </a:path>
              </a:pathLst>
            </a:custGeom>
            <a:noFill/>
            <a:ln w="19050" cap="flat" cmpd="sng">
              <a:solidFill>
                <a:srgbClr val="000000">
                  <a:alpha val="100000"/>
                </a:srgbClr>
              </a:solidFill>
              <a:prstDash val="solid"/>
              <a:headEnd type="none" w="med" len="med"/>
              <a:tailEnd type="none" w="med" len="med"/>
            </a:ln>
          </p:spPr>
          <p:txBody>
            <a:bodyPr/>
            <a:lstStyle/>
            <a:p>
              <a:endParaRPr lang="zh-CN" altLang="en-US"/>
            </a:p>
          </p:txBody>
        </p:sp>
        <p:sp>
          <p:nvSpPr>
            <p:cNvPr id="104484" name="直接连接符 104483"/>
            <p:cNvSpPr/>
            <p:nvPr/>
          </p:nvSpPr>
          <p:spPr>
            <a:xfrm>
              <a:off x="2375" y="1693"/>
              <a:ext cx="170" cy="0"/>
            </a:xfrm>
            <a:prstGeom prst="line">
              <a:avLst/>
            </a:prstGeom>
            <a:ln w="19050" cap="flat" cmpd="sng">
              <a:solidFill>
                <a:srgbClr val="000000"/>
              </a:solidFill>
              <a:prstDash val="solid"/>
              <a:headEnd type="none" w="med" len="med"/>
              <a:tailEnd type="none" w="med" len="med"/>
            </a:ln>
          </p:spPr>
        </p:sp>
        <p:sp>
          <p:nvSpPr>
            <p:cNvPr id="104485" name="直接连接符 104484"/>
            <p:cNvSpPr/>
            <p:nvPr/>
          </p:nvSpPr>
          <p:spPr>
            <a:xfrm flipV="1">
              <a:off x="2592" y="1549"/>
              <a:ext cx="0" cy="232"/>
            </a:xfrm>
            <a:prstGeom prst="line">
              <a:avLst/>
            </a:prstGeom>
            <a:ln w="9525" cap="flat" cmpd="sng">
              <a:solidFill>
                <a:schemeClr val="tx1"/>
              </a:solidFill>
              <a:prstDash val="solid"/>
              <a:headEnd type="none" w="med" len="med"/>
              <a:tailEnd type="stealth" w="sm" len="med"/>
            </a:ln>
          </p:spPr>
        </p:sp>
        <p:sp>
          <p:nvSpPr>
            <p:cNvPr id="104486" name="直接连接符 104485"/>
            <p:cNvSpPr/>
            <p:nvPr/>
          </p:nvSpPr>
          <p:spPr>
            <a:xfrm rot="5400000" flipH="1">
              <a:off x="2275" y="1067"/>
              <a:ext cx="0" cy="212"/>
            </a:xfrm>
            <a:prstGeom prst="line">
              <a:avLst/>
            </a:prstGeom>
            <a:ln w="9525" cap="flat" cmpd="sng">
              <a:solidFill>
                <a:srgbClr val="FF0000"/>
              </a:solidFill>
              <a:prstDash val="solid"/>
              <a:headEnd type="none" w="med" len="med"/>
              <a:tailEnd type="stealth" w="sm" len="med"/>
            </a:ln>
          </p:spPr>
        </p:sp>
        <p:sp>
          <p:nvSpPr>
            <p:cNvPr id="104487" name="文本框 104486"/>
            <p:cNvSpPr txBox="1"/>
            <p:nvPr/>
          </p:nvSpPr>
          <p:spPr>
            <a:xfrm>
              <a:off x="2199" y="951"/>
              <a:ext cx="240"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6</a:t>
              </a:r>
              <a:endParaRPr lang="en-US" altLang="zh-CN" sz="2100" i="1" dirty="0">
                <a:solidFill>
                  <a:schemeClr val="tx1"/>
                </a:solidFill>
                <a:latin typeface="Times New Roman" panose="02020603050405020304" pitchFamily="18" charset="0"/>
              </a:endParaRPr>
            </a:p>
          </p:txBody>
        </p:sp>
        <p:sp>
          <p:nvSpPr>
            <p:cNvPr id="104488" name="直接连接符 104487"/>
            <p:cNvSpPr/>
            <p:nvPr/>
          </p:nvSpPr>
          <p:spPr>
            <a:xfrm>
              <a:off x="2061" y="1303"/>
              <a:ext cx="0" cy="186"/>
            </a:xfrm>
            <a:prstGeom prst="line">
              <a:avLst/>
            </a:prstGeom>
            <a:ln w="9525" cap="flat" cmpd="sng">
              <a:solidFill>
                <a:srgbClr val="FF0000"/>
              </a:solidFill>
              <a:prstDash val="solid"/>
              <a:headEnd type="none" w="med" len="med"/>
              <a:tailEnd type="stealth" w="sm" len="med"/>
            </a:ln>
          </p:spPr>
        </p:sp>
        <p:sp>
          <p:nvSpPr>
            <p:cNvPr id="104489" name="文本框 104488"/>
            <p:cNvSpPr txBox="1"/>
            <p:nvPr/>
          </p:nvSpPr>
          <p:spPr>
            <a:xfrm>
              <a:off x="2062" y="1266"/>
              <a:ext cx="248"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5</a:t>
              </a:r>
              <a:endParaRPr lang="en-US" altLang="zh-CN" sz="2100" i="1" dirty="0">
                <a:solidFill>
                  <a:schemeClr val="tx1"/>
                </a:solidFill>
                <a:latin typeface="Times New Roman" panose="02020603050405020304" pitchFamily="18" charset="0"/>
              </a:endParaRPr>
            </a:p>
          </p:txBody>
        </p:sp>
        <p:sp>
          <p:nvSpPr>
            <p:cNvPr id="104490" name="文本框 104489"/>
            <p:cNvSpPr txBox="1"/>
            <p:nvPr/>
          </p:nvSpPr>
          <p:spPr>
            <a:xfrm>
              <a:off x="2258" y="1443"/>
              <a:ext cx="293"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rgbClr val="3333FF"/>
                  </a:solidFill>
                  <a:latin typeface="Times New Roman" panose="02020603050405020304" pitchFamily="18" charset="0"/>
                </a:rPr>
                <a:t>u</a:t>
              </a:r>
              <a:endParaRPr lang="en-US" altLang="zh-CN" sz="2100" i="1" dirty="0">
                <a:solidFill>
                  <a:schemeClr val="tx1"/>
                </a:solidFill>
                <a:latin typeface="Times New Roman" panose="02020603050405020304" pitchFamily="18" charset="0"/>
              </a:endParaRPr>
            </a:p>
          </p:txBody>
        </p:sp>
        <p:sp>
          <p:nvSpPr>
            <p:cNvPr id="104491" name="文本框 104490"/>
            <p:cNvSpPr txBox="1"/>
            <p:nvPr/>
          </p:nvSpPr>
          <p:spPr>
            <a:xfrm>
              <a:off x="1358" y="2135"/>
              <a:ext cx="178" cy="228"/>
            </a:xfrm>
            <a:prstGeom prst="rect">
              <a:avLst/>
            </a:prstGeom>
            <a:noFill/>
            <a:ln w="9525">
              <a:noFill/>
            </a:ln>
          </p:spPr>
          <p:txBody>
            <a:bodyPr wrap="none" lIns="108265" tIns="54132" rIns="108265" bIns="54132" anchor="t">
              <a:spAutoFit/>
            </a:bodyPr>
            <a:lstStyle/>
            <a:p>
              <a:pPr algn="l" defTabSz="1082675"/>
              <a:r>
                <a:rPr lang="en-US" altLang="zh-CN" sz="2100">
                  <a:solidFill>
                    <a:schemeClr val="tx1"/>
                  </a:solidFill>
                  <a:latin typeface="Times New Roman" panose="02020603050405020304" pitchFamily="18" charset="0"/>
                </a:rPr>
                <a:t>c</a:t>
              </a:r>
            </a:p>
          </p:txBody>
        </p:sp>
        <p:grpSp>
          <p:nvGrpSpPr>
            <p:cNvPr id="104492" name="组合 104491"/>
            <p:cNvGrpSpPr/>
            <p:nvPr/>
          </p:nvGrpSpPr>
          <p:grpSpPr>
            <a:xfrm>
              <a:off x="1170" y="1350"/>
              <a:ext cx="542" cy="705"/>
              <a:chOff x="2952" y="2232"/>
              <a:chExt cx="384" cy="996"/>
            </a:xfrm>
          </p:grpSpPr>
          <p:sp>
            <p:nvSpPr>
              <p:cNvPr id="104493" name="椭圆 104492"/>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4494" name="文本框 104493"/>
              <p:cNvSpPr txBox="1"/>
              <p:nvPr/>
            </p:nvSpPr>
            <p:spPr>
              <a:xfrm>
                <a:off x="3025" y="2568"/>
                <a:ext cx="265" cy="322"/>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2</a:t>
                </a:r>
              </a:p>
            </p:txBody>
          </p:sp>
          <p:sp>
            <p:nvSpPr>
              <p:cNvPr id="104495" name="直接连接符 104494"/>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grpSp>
          <p:nvGrpSpPr>
            <p:cNvPr id="104496" name="组合 104495"/>
            <p:cNvGrpSpPr/>
            <p:nvPr/>
          </p:nvGrpSpPr>
          <p:grpSpPr>
            <a:xfrm>
              <a:off x="2083" y="1359"/>
              <a:ext cx="223" cy="705"/>
              <a:chOff x="2083" y="1359"/>
              <a:chExt cx="223" cy="705"/>
            </a:xfrm>
          </p:grpSpPr>
          <p:sp>
            <p:nvSpPr>
              <p:cNvPr id="104497" name="椭圆 104496"/>
              <p:cNvSpPr/>
              <p:nvPr/>
            </p:nvSpPr>
            <p:spPr>
              <a:xfrm>
                <a:off x="2083" y="1359"/>
                <a:ext cx="223" cy="705"/>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4498" name="文本框 104497"/>
              <p:cNvSpPr txBox="1"/>
              <p:nvPr/>
            </p:nvSpPr>
            <p:spPr>
              <a:xfrm>
                <a:off x="2125" y="1597"/>
                <a:ext cx="154" cy="229"/>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4</a:t>
                </a:r>
              </a:p>
            </p:txBody>
          </p:sp>
          <p:sp>
            <p:nvSpPr>
              <p:cNvPr id="104499" name="直接连接符 104498"/>
              <p:cNvSpPr/>
              <p:nvPr/>
            </p:nvSpPr>
            <p:spPr>
              <a:xfrm flipH="1" flipV="1">
                <a:off x="2083" y="1690"/>
                <a:ext cx="0" cy="38"/>
              </a:xfrm>
              <a:prstGeom prst="line">
                <a:avLst/>
              </a:prstGeom>
              <a:ln w="9525" cap="flat" cmpd="sng">
                <a:solidFill>
                  <a:srgbClr val="FF0000"/>
                </a:solidFill>
                <a:prstDash val="solid"/>
                <a:headEnd type="stealth" w="med" len="med"/>
                <a:tailEnd type="none" w="sm" len="med"/>
              </a:ln>
            </p:spPr>
          </p:sp>
        </p:grpSp>
        <p:sp>
          <p:nvSpPr>
            <p:cNvPr id="104500" name="直接连接符 104499"/>
            <p:cNvSpPr/>
            <p:nvPr/>
          </p:nvSpPr>
          <p:spPr>
            <a:xfrm rot="-10800000">
              <a:off x="953" y="793"/>
              <a:ext cx="0" cy="185"/>
            </a:xfrm>
            <a:prstGeom prst="line">
              <a:avLst/>
            </a:prstGeom>
            <a:ln w="9525" cap="flat" cmpd="sng">
              <a:solidFill>
                <a:srgbClr val="FF0000"/>
              </a:solidFill>
              <a:prstDash val="solid"/>
              <a:headEnd type="none" w="med" len="med"/>
              <a:tailEnd type="stealth" w="sm" len="med"/>
            </a:ln>
          </p:spPr>
        </p:sp>
        <p:sp>
          <p:nvSpPr>
            <p:cNvPr id="104501" name="文本框 104500"/>
            <p:cNvSpPr txBox="1"/>
            <p:nvPr/>
          </p:nvSpPr>
          <p:spPr>
            <a:xfrm>
              <a:off x="734" y="746"/>
              <a:ext cx="330"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i</a:t>
              </a:r>
              <a:r>
                <a:rPr lang="en-US" altLang="zh-CN" sz="2100" baseline="-25000" dirty="0" smtClean="0">
                  <a:solidFill>
                    <a:schemeClr val="tx1"/>
                  </a:solidFill>
                  <a:latin typeface="Times New Roman" panose="02020603050405020304" pitchFamily="18" charset="0"/>
                </a:rPr>
                <a:t>4</a:t>
              </a:r>
              <a:endParaRPr lang="en-US" altLang="zh-CN" sz="2100" i="1" dirty="0">
                <a:solidFill>
                  <a:schemeClr val="tx1"/>
                </a:solidFill>
                <a:latin typeface="Times New Roman" panose="02020603050405020304" pitchFamily="18" charset="0"/>
              </a:endParaRPr>
            </a:p>
          </p:txBody>
        </p:sp>
        <p:sp>
          <p:nvSpPr>
            <p:cNvPr id="104502" name="文本框 104501"/>
            <p:cNvSpPr txBox="1"/>
            <p:nvPr/>
          </p:nvSpPr>
          <p:spPr>
            <a:xfrm>
              <a:off x="1121" y="491"/>
              <a:ext cx="330" cy="228"/>
            </a:xfrm>
            <a:prstGeom prst="rect">
              <a:avLst/>
            </a:prstGeom>
            <a:noFill/>
            <a:ln w="9525">
              <a:noFill/>
            </a:ln>
          </p:spPr>
          <p:txBody>
            <a:bodyPr lIns="108265" tIns="54132" rIns="108265" bIns="54132">
              <a:spAutoFit/>
            </a:bodyPr>
            <a:lstStyle/>
            <a:p>
              <a:pPr algn="l" defTabSz="1082675">
                <a:spcBef>
                  <a:spcPct val="50000"/>
                </a:spcBef>
              </a:pPr>
              <a:r>
                <a:rPr lang="en-US" altLang="zh-CN" sz="2100" i="1">
                  <a:solidFill>
                    <a:schemeClr val="tx1"/>
                  </a:solidFill>
                  <a:latin typeface="Times New Roman" panose="02020603050405020304" pitchFamily="18" charset="0"/>
                </a:rPr>
                <a:t>R</a:t>
              </a:r>
              <a:r>
                <a:rPr lang="en-US" altLang="zh-CN" sz="2100" baseline="-25000">
                  <a:solidFill>
                    <a:schemeClr val="tx1"/>
                  </a:solidFill>
                  <a:latin typeface="Times New Roman" panose="02020603050405020304" pitchFamily="18" charset="0"/>
                </a:rPr>
                <a:t>4</a:t>
              </a:r>
              <a:endParaRPr lang="en-US" altLang="zh-CN" sz="2100" i="1">
                <a:solidFill>
                  <a:schemeClr val="tx1"/>
                </a:solidFill>
                <a:latin typeface="Times New Roman" panose="02020603050405020304" pitchFamily="18" charset="0"/>
              </a:endParaRPr>
            </a:p>
          </p:txBody>
        </p:sp>
        <p:sp>
          <p:nvSpPr>
            <p:cNvPr id="104503" name="矩形 104502"/>
            <p:cNvSpPr/>
            <p:nvPr/>
          </p:nvSpPr>
          <p:spPr>
            <a:xfrm rot="-5400000">
              <a:off x="1210" y="637"/>
              <a:ext cx="90" cy="25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4504" name="菱形 104503"/>
            <p:cNvSpPr/>
            <p:nvPr/>
          </p:nvSpPr>
          <p:spPr>
            <a:xfrm>
              <a:off x="1536" y="686"/>
              <a:ext cx="271" cy="144"/>
            </a:xfrm>
            <a:prstGeom prst="diamond">
              <a:avLst/>
            </a:prstGeom>
            <a:solidFill>
              <a:srgbClr val="FFFFFF"/>
            </a:solidFill>
            <a:ln w="28575" cap="flat" cmpd="sng">
              <a:solidFill>
                <a:srgbClr val="000000"/>
              </a:solidFill>
              <a:prstDash val="solid"/>
              <a:miter/>
              <a:headEnd type="none" w="med" len="med"/>
              <a:tailEnd type="none" w="med" len="med"/>
            </a:ln>
          </p:spPr>
          <p:txBody>
            <a:bodyPr/>
            <a:lstStyle/>
            <a:p>
              <a:endParaRPr lang="zh-CN" altLang="en-US"/>
            </a:p>
          </p:txBody>
        </p:sp>
        <p:sp>
          <p:nvSpPr>
            <p:cNvPr id="104505" name="直接连接符 104504"/>
            <p:cNvSpPr/>
            <p:nvPr/>
          </p:nvSpPr>
          <p:spPr>
            <a:xfrm flipV="1">
              <a:off x="1377" y="760"/>
              <a:ext cx="579" cy="0"/>
            </a:xfrm>
            <a:prstGeom prst="line">
              <a:avLst/>
            </a:prstGeom>
            <a:ln w="19050" cap="flat" cmpd="sng">
              <a:solidFill>
                <a:srgbClr val="000000"/>
              </a:solidFill>
              <a:prstDash val="solid"/>
              <a:headEnd type="none" w="med" len="med"/>
              <a:tailEnd type="none" w="med" len="med"/>
            </a:ln>
          </p:spPr>
        </p:sp>
        <p:sp>
          <p:nvSpPr>
            <p:cNvPr id="104506" name="直接连接符 104505"/>
            <p:cNvSpPr/>
            <p:nvPr/>
          </p:nvSpPr>
          <p:spPr>
            <a:xfrm flipV="1">
              <a:off x="1950" y="765"/>
              <a:ext cx="0" cy="794"/>
            </a:xfrm>
            <a:prstGeom prst="line">
              <a:avLst/>
            </a:prstGeom>
            <a:ln w="19050" cap="flat" cmpd="sng">
              <a:solidFill>
                <a:srgbClr val="000000"/>
              </a:solidFill>
              <a:prstDash val="solid"/>
              <a:headEnd type="none" w="med" len="med"/>
              <a:tailEnd type="none" w="med" len="med"/>
            </a:ln>
          </p:spPr>
        </p:sp>
        <p:sp>
          <p:nvSpPr>
            <p:cNvPr id="104507" name="直接连接符 104506"/>
            <p:cNvSpPr/>
            <p:nvPr/>
          </p:nvSpPr>
          <p:spPr>
            <a:xfrm>
              <a:off x="1011" y="760"/>
              <a:ext cx="0" cy="478"/>
            </a:xfrm>
            <a:prstGeom prst="line">
              <a:avLst/>
            </a:prstGeom>
            <a:ln w="19050" cap="flat" cmpd="sng">
              <a:solidFill>
                <a:srgbClr val="000000"/>
              </a:solidFill>
              <a:prstDash val="solid"/>
              <a:headEnd type="none" w="med" len="med"/>
              <a:tailEnd type="none" w="med" len="med"/>
            </a:ln>
          </p:spPr>
        </p:sp>
        <p:sp>
          <p:nvSpPr>
            <p:cNvPr id="104508" name="直接连接符 104507"/>
            <p:cNvSpPr/>
            <p:nvPr/>
          </p:nvSpPr>
          <p:spPr>
            <a:xfrm flipH="1">
              <a:off x="1005" y="760"/>
              <a:ext cx="122" cy="0"/>
            </a:xfrm>
            <a:prstGeom prst="line">
              <a:avLst/>
            </a:prstGeom>
            <a:ln w="19050" cap="flat" cmpd="sng">
              <a:solidFill>
                <a:srgbClr val="000000"/>
              </a:solidFill>
              <a:prstDash val="solid"/>
              <a:headEnd type="none" w="med" len="med"/>
              <a:tailEnd type="none" w="med" len="med"/>
            </a:ln>
          </p:spPr>
        </p:sp>
        <p:sp>
          <p:nvSpPr>
            <p:cNvPr id="104509" name="文本框 104508"/>
            <p:cNvSpPr txBox="1"/>
            <p:nvPr/>
          </p:nvSpPr>
          <p:spPr>
            <a:xfrm>
              <a:off x="1398" y="575"/>
              <a:ext cx="191"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510" name="文本框 104509"/>
            <p:cNvSpPr txBox="1"/>
            <p:nvPr/>
          </p:nvSpPr>
          <p:spPr>
            <a:xfrm>
              <a:off x="1802" y="575"/>
              <a:ext cx="196"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511" name="文本框 104510"/>
            <p:cNvSpPr txBox="1"/>
            <p:nvPr/>
          </p:nvSpPr>
          <p:spPr>
            <a:xfrm>
              <a:off x="1658" y="1559"/>
              <a:ext cx="330" cy="228"/>
            </a:xfrm>
            <a:prstGeom prst="rect">
              <a:avLst/>
            </a:prstGeom>
            <a:noFill/>
            <a:ln w="9525">
              <a:noFill/>
            </a:ln>
          </p:spPr>
          <p:txBody>
            <a:bodyPr lIns="108265" tIns="54132" rIns="108265" bIns="54132">
              <a:spAutoFit/>
            </a:bodyPr>
            <a:lstStyle/>
            <a:p>
              <a:pPr algn="l" defTabSz="1082675">
                <a:spcBef>
                  <a:spcPct val="50000"/>
                </a:spcBef>
              </a:pPr>
              <a:r>
                <a:rPr lang="en-US" altLang="zh-CN" sz="2100" i="1">
                  <a:solidFill>
                    <a:schemeClr val="tx1"/>
                  </a:solidFill>
                  <a:latin typeface="Times New Roman" panose="02020603050405020304" pitchFamily="18" charset="0"/>
                </a:rPr>
                <a:t>R</a:t>
              </a:r>
              <a:r>
                <a:rPr lang="en-US" altLang="zh-CN" sz="2100" baseline="-25000">
                  <a:solidFill>
                    <a:schemeClr val="tx1"/>
                  </a:solidFill>
                  <a:latin typeface="Times New Roman" panose="02020603050405020304" pitchFamily="18" charset="0"/>
                </a:rPr>
                <a:t>5</a:t>
              </a:r>
              <a:endParaRPr lang="en-US" altLang="zh-CN" sz="2100" i="1">
                <a:solidFill>
                  <a:schemeClr val="tx1"/>
                </a:solidFill>
                <a:latin typeface="Times New Roman" panose="02020603050405020304" pitchFamily="18" charset="0"/>
              </a:endParaRPr>
            </a:p>
          </p:txBody>
        </p:sp>
        <p:sp>
          <p:nvSpPr>
            <p:cNvPr id="104512" name="菱形 104511"/>
            <p:cNvSpPr/>
            <p:nvPr/>
          </p:nvSpPr>
          <p:spPr>
            <a:xfrm>
              <a:off x="2375" y="1563"/>
              <a:ext cx="176" cy="255"/>
            </a:xfrm>
            <a:prstGeom prst="diamond">
              <a:avLst/>
            </a:prstGeom>
            <a:noFill/>
            <a:ln w="28575" cap="flat" cmpd="sng">
              <a:solidFill>
                <a:srgbClr val="000000"/>
              </a:solidFill>
              <a:prstDash val="solid"/>
              <a:miter/>
              <a:headEnd type="none" w="med" len="med"/>
              <a:tailEnd type="none" w="med" len="med"/>
            </a:ln>
          </p:spPr>
          <p:txBody>
            <a:bodyPr/>
            <a:lstStyle/>
            <a:p>
              <a:endParaRPr lang="zh-CN" altLang="en-US"/>
            </a:p>
          </p:txBody>
        </p:sp>
        <p:sp>
          <p:nvSpPr>
            <p:cNvPr id="104513" name="直接连接符 104512"/>
            <p:cNvSpPr/>
            <p:nvPr/>
          </p:nvSpPr>
          <p:spPr>
            <a:xfrm>
              <a:off x="2460" y="1818"/>
              <a:ext cx="0" cy="311"/>
            </a:xfrm>
            <a:prstGeom prst="line">
              <a:avLst/>
            </a:prstGeom>
            <a:ln w="19050" cap="flat" cmpd="sng">
              <a:solidFill>
                <a:srgbClr val="000000"/>
              </a:solidFill>
              <a:prstDash val="solid"/>
              <a:headEnd type="none" w="med" len="med"/>
              <a:tailEnd type="none" w="med" len="med"/>
            </a:ln>
          </p:spPr>
        </p:sp>
        <p:sp>
          <p:nvSpPr>
            <p:cNvPr id="104514" name="文本框 104513"/>
            <p:cNvSpPr txBox="1"/>
            <p:nvPr/>
          </p:nvSpPr>
          <p:spPr>
            <a:xfrm>
              <a:off x="1510" y="468"/>
              <a:ext cx="409"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a:solidFill>
                    <a:schemeClr val="tx1"/>
                  </a:solidFill>
                  <a:latin typeface="Times New Roman" panose="02020603050405020304" pitchFamily="18" charset="0"/>
                  <a:sym typeface="Symbol" panose="05050102010706020507" pitchFamily="18" charset="2"/>
                </a:rPr>
                <a:t> </a:t>
              </a:r>
              <a:r>
                <a:rPr lang="en-US" altLang="zh-CN" sz="2100" i="1" dirty="0" smtClean="0">
                  <a:solidFill>
                    <a:schemeClr val="tx1"/>
                  </a:solidFill>
                  <a:latin typeface="Times New Roman" panose="02020603050405020304" pitchFamily="18" charset="0"/>
                  <a:sym typeface="Symbol" panose="05050102010706020507" pitchFamily="18" charset="2"/>
                </a:rPr>
                <a:t>u</a:t>
              </a:r>
              <a:r>
                <a:rPr lang="en-US" altLang="zh-CN" sz="2100" baseline="-25000" dirty="0" smtClean="0">
                  <a:solidFill>
                    <a:schemeClr val="tx1"/>
                  </a:solidFill>
                  <a:latin typeface="Times New Roman" panose="02020603050405020304" pitchFamily="18" charset="0"/>
                  <a:sym typeface="Symbol" panose="05050102010706020507" pitchFamily="18" charset="2"/>
                </a:rPr>
                <a:t>2</a:t>
              </a:r>
              <a:endParaRPr lang="en-US" altLang="zh-CN" sz="2100" dirty="0">
                <a:solidFill>
                  <a:schemeClr val="tx1"/>
                </a:solidFill>
                <a:latin typeface="Times New Roman" panose="02020603050405020304" pitchFamily="18" charset="0"/>
              </a:endParaRPr>
            </a:p>
          </p:txBody>
        </p:sp>
        <p:sp>
          <p:nvSpPr>
            <p:cNvPr id="104515" name="椭圆 104514"/>
            <p:cNvSpPr/>
            <p:nvPr/>
          </p:nvSpPr>
          <p:spPr>
            <a:xfrm>
              <a:off x="979" y="1220"/>
              <a:ext cx="60" cy="52"/>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4516" name="椭圆 104515"/>
            <p:cNvSpPr/>
            <p:nvPr/>
          </p:nvSpPr>
          <p:spPr>
            <a:xfrm>
              <a:off x="1919" y="1215"/>
              <a:ext cx="60" cy="53"/>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4517" name="椭圆 104516"/>
            <p:cNvSpPr/>
            <p:nvPr/>
          </p:nvSpPr>
          <p:spPr>
            <a:xfrm>
              <a:off x="1425" y="2097"/>
              <a:ext cx="60" cy="52"/>
            </a:xfrm>
            <a:prstGeom prst="ellipse">
              <a:avLst/>
            </a:prstGeom>
            <a:solidFill>
              <a:schemeClr val="tx1"/>
            </a:solidFill>
            <a:ln w="9525" cap="flat" cmpd="sng">
              <a:solidFill>
                <a:srgbClr val="000000"/>
              </a:solidFill>
              <a:prstDash val="solid"/>
              <a:headEnd type="none" w="med" len="med"/>
              <a:tailEnd type="none" w="med" len="med"/>
            </a:ln>
          </p:spPr>
          <p:txBody>
            <a:bodyPr/>
            <a:lstStyle/>
            <a:p>
              <a:endParaRPr lang="zh-CN" altLang="en-US"/>
            </a:p>
          </p:txBody>
        </p:sp>
        <p:sp>
          <p:nvSpPr>
            <p:cNvPr id="104518" name="文本框 104517"/>
            <p:cNvSpPr txBox="1"/>
            <p:nvPr/>
          </p:nvSpPr>
          <p:spPr>
            <a:xfrm>
              <a:off x="1032" y="1359"/>
              <a:ext cx="191"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519" name="文本框 104518"/>
            <p:cNvSpPr txBox="1"/>
            <p:nvPr/>
          </p:nvSpPr>
          <p:spPr>
            <a:xfrm>
              <a:off x="1032" y="1809"/>
              <a:ext cx="196" cy="228"/>
            </a:xfrm>
            <a:prstGeom prst="rect">
              <a:avLst/>
            </a:prstGeom>
            <a:noFill/>
            <a:ln w="9525">
              <a:noFill/>
            </a:ln>
          </p:spPr>
          <p:txBody>
            <a:bodyPr lIns="108265" tIns="54132" rIns="108265" bIns="54132">
              <a:spAutoFit/>
            </a:bodyPr>
            <a:lstStyle/>
            <a:p>
              <a:pPr algn="l" defTabSz="1082675">
                <a:spcBef>
                  <a:spcPct val="50000"/>
                </a:spcBef>
              </a:pPr>
              <a:r>
                <a:rPr lang="en-US" altLang="zh-CN" sz="2100">
                  <a:solidFill>
                    <a:schemeClr val="tx1"/>
                  </a:solidFill>
                  <a:latin typeface="Times New Roman" panose="02020603050405020304" pitchFamily="18" charset="0"/>
                </a:rPr>
                <a:t>–</a:t>
              </a:r>
            </a:p>
          </p:txBody>
        </p:sp>
        <p:sp>
          <p:nvSpPr>
            <p:cNvPr id="104520" name="文本框 104519"/>
            <p:cNvSpPr txBox="1"/>
            <p:nvPr/>
          </p:nvSpPr>
          <p:spPr>
            <a:xfrm>
              <a:off x="1042" y="1596"/>
              <a:ext cx="293" cy="228"/>
            </a:xfrm>
            <a:prstGeom prst="rect">
              <a:avLst/>
            </a:prstGeom>
            <a:noFill/>
            <a:ln w="9525">
              <a:noFill/>
            </a:ln>
          </p:spPr>
          <p:txBody>
            <a:bodyPr lIns="108265" tIns="54132" rIns="108265" bIns="54132">
              <a:spAutoFit/>
            </a:bodyPr>
            <a:lstStyle/>
            <a:p>
              <a:pPr algn="l" defTabSz="1082675">
                <a:spcBef>
                  <a:spcPct val="50000"/>
                </a:spcBef>
              </a:pPr>
              <a:r>
                <a:rPr lang="en-US" altLang="zh-CN" sz="2100" i="1" dirty="0" smtClean="0">
                  <a:solidFill>
                    <a:schemeClr val="tx1"/>
                  </a:solidFill>
                  <a:latin typeface="Times New Roman" panose="02020603050405020304" pitchFamily="18" charset="0"/>
                </a:rPr>
                <a:t>u</a:t>
              </a:r>
              <a:r>
                <a:rPr lang="en-US" altLang="zh-CN" sz="2100" baseline="-25000" dirty="0" smtClean="0">
                  <a:solidFill>
                    <a:schemeClr val="tx1"/>
                  </a:solidFill>
                  <a:latin typeface="Times New Roman" panose="02020603050405020304" pitchFamily="18" charset="0"/>
                </a:rPr>
                <a:t>2</a:t>
              </a:r>
              <a:endParaRPr lang="en-US" altLang="zh-CN" sz="2100" i="1" dirty="0">
                <a:solidFill>
                  <a:schemeClr val="tx1"/>
                </a:solidFill>
                <a:latin typeface="Times New Roman" panose="02020603050405020304" pitchFamily="18" charset="0"/>
              </a:endParaRPr>
            </a:p>
          </p:txBody>
        </p:sp>
        <p:grpSp>
          <p:nvGrpSpPr>
            <p:cNvPr id="104521" name="组合 104520"/>
            <p:cNvGrpSpPr/>
            <p:nvPr/>
          </p:nvGrpSpPr>
          <p:grpSpPr>
            <a:xfrm>
              <a:off x="1181" y="821"/>
              <a:ext cx="586" cy="244"/>
              <a:chOff x="1181" y="821"/>
              <a:chExt cx="586" cy="244"/>
            </a:xfrm>
          </p:grpSpPr>
          <p:sp>
            <p:nvSpPr>
              <p:cNvPr id="104522" name="椭圆 104521"/>
              <p:cNvSpPr/>
              <p:nvPr/>
            </p:nvSpPr>
            <p:spPr>
              <a:xfrm>
                <a:off x="1181" y="821"/>
                <a:ext cx="583" cy="241"/>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4523" name="文本框 104522"/>
              <p:cNvSpPr txBox="1"/>
              <p:nvPr/>
            </p:nvSpPr>
            <p:spPr>
              <a:xfrm>
                <a:off x="1367" y="837"/>
                <a:ext cx="400" cy="228"/>
              </a:xfrm>
              <a:prstGeom prst="rect">
                <a:avLst/>
              </a:prstGeom>
              <a:noFill/>
              <a:ln w="9525">
                <a:noFill/>
              </a:ln>
            </p:spPr>
            <p:txBody>
              <a:bodyPr lIns="108265" tIns="54132" rIns="108265" bIns="54132">
                <a:spAutoFit/>
              </a:bodyPr>
              <a:lstStyle/>
              <a:p>
                <a:pPr algn="l" defTabSz="1082675">
                  <a:spcBef>
                    <a:spcPct val="50000"/>
                  </a:spcBef>
                </a:pPr>
                <a:r>
                  <a:rPr lang="en-US" altLang="zh-CN" sz="2100">
                    <a:latin typeface="Times New Roman" panose="02020603050405020304" pitchFamily="18" charset="0"/>
                  </a:rPr>
                  <a:t>3</a:t>
                </a:r>
              </a:p>
            </p:txBody>
          </p:sp>
          <p:sp>
            <p:nvSpPr>
              <p:cNvPr id="104524" name="直接连接符 104523"/>
              <p:cNvSpPr/>
              <p:nvPr/>
            </p:nvSpPr>
            <p:spPr>
              <a:xfrm flipH="1" flipV="1">
                <a:off x="1181" y="934"/>
                <a:ext cx="0" cy="13"/>
              </a:xfrm>
              <a:prstGeom prst="line">
                <a:avLst/>
              </a:prstGeom>
              <a:ln w="9525" cap="flat" cmpd="sng">
                <a:solidFill>
                  <a:srgbClr val="FF0000"/>
                </a:solidFill>
                <a:prstDash val="solid"/>
                <a:headEnd type="stealth" w="med" len="med"/>
                <a:tailEnd type="none" w="sm" len="med"/>
              </a:ln>
            </p:spPr>
          </p:sp>
        </p:grpSp>
      </p:grpSp>
      <p:sp>
        <p:nvSpPr>
          <p:cNvPr id="104525" name="文本框 104524"/>
          <p:cNvSpPr txBox="1"/>
          <p:nvPr/>
        </p:nvSpPr>
        <p:spPr>
          <a:xfrm>
            <a:off x="5413375" y="812800"/>
            <a:ext cx="2436813" cy="534988"/>
          </a:xfrm>
          <a:prstGeom prst="rect">
            <a:avLst/>
          </a:prstGeom>
          <a:noFill/>
          <a:ln w="9525">
            <a:noFill/>
          </a:ln>
        </p:spPr>
        <p:txBody>
          <a:bodyPr lIns="108265" tIns="54132" rIns="108265" bIns="54132">
            <a:spAutoFit/>
          </a:bodyPr>
          <a:lstStyle/>
          <a:p>
            <a:pPr algn="l" defTabSz="1082675">
              <a:spcBef>
                <a:spcPct val="50000"/>
              </a:spcBef>
            </a:pPr>
            <a:r>
              <a:rPr lang="zh-CN" altLang="zh-CN" sz="2800" dirty="0">
                <a:solidFill>
                  <a:schemeClr val="tx1"/>
                </a:solidFill>
                <a:latin typeface="Times New Roman" panose="02020603050405020304" pitchFamily="18" charset="0"/>
              </a:rPr>
              <a:t>KVL方程：</a:t>
            </a:r>
            <a:endParaRPr lang="en-US" altLang="zh-CN" sz="2800">
              <a:solidFill>
                <a:schemeClr val="tx1"/>
              </a:solidFill>
              <a:latin typeface="Times New Roman" panose="02020603050405020304" pitchFamily="18" charset="0"/>
            </a:endParaRPr>
          </a:p>
        </p:txBody>
      </p:sp>
      <p:sp>
        <p:nvSpPr>
          <p:cNvPr id="104526" name="文本框 104525"/>
          <p:cNvSpPr txBox="1"/>
          <p:nvPr/>
        </p:nvSpPr>
        <p:spPr>
          <a:xfrm>
            <a:off x="5999163" y="1398588"/>
            <a:ext cx="4286250" cy="2159000"/>
          </a:xfrm>
          <a:prstGeom prst="rect">
            <a:avLst/>
          </a:prstGeom>
          <a:noFill/>
          <a:ln w="9525">
            <a:noFill/>
          </a:ln>
        </p:spPr>
        <p:txBody>
          <a:bodyPr lIns="108265" tIns="54132" rIns="108265" bIns="54132">
            <a:spAutoFit/>
          </a:bodyPr>
          <a:lstStyle/>
          <a:p>
            <a:pPr algn="l" defTabSz="1082675">
              <a:lnSpc>
                <a:spcPct val="120000"/>
              </a:lnSpc>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(3)</a:t>
            </a:r>
          </a:p>
          <a:p>
            <a:pPr algn="l" defTabSz="1082675">
              <a:lnSpc>
                <a:spcPct val="120000"/>
              </a:lnSpc>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5</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a:solidFill>
                  <a:schemeClr val="tx1"/>
                </a:solidFill>
                <a:latin typeface="Times New Roman" panose="02020603050405020304" pitchFamily="18" charset="0"/>
              </a:rPr>
              <a:t>= 0       (4)</a:t>
            </a:r>
          </a:p>
          <a:p>
            <a:pPr algn="l" defTabSz="1082675">
              <a:lnSpc>
                <a:spcPct val="120000"/>
              </a:lnSpc>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4</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µ</a:t>
            </a:r>
            <a:r>
              <a:rPr lang="en-US" altLang="zh-CN" sz="2800" i="1" dirty="0" smtClean="0">
                <a:solidFill>
                  <a:srgbClr val="990099"/>
                </a:solidFill>
                <a:latin typeface="Times New Roman" panose="02020603050405020304" pitchFamily="18" charset="0"/>
              </a:rPr>
              <a:t>u</a:t>
            </a:r>
            <a:r>
              <a:rPr lang="en-US" altLang="zh-CN" sz="2800" baseline="-25000" dirty="0" smtClean="0">
                <a:solidFill>
                  <a:srgbClr val="990099"/>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(5)</a:t>
            </a:r>
          </a:p>
          <a:p>
            <a:pPr algn="l" defTabSz="1082675">
              <a:lnSpc>
                <a:spcPct val="120000"/>
              </a:lnSpc>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5</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a:solidFill>
                  <a:schemeClr val="tx1"/>
                </a:solidFill>
                <a:latin typeface="Times New Roman" panose="02020603050405020304" pitchFamily="18" charset="0"/>
              </a:rPr>
              <a:t>= </a:t>
            </a:r>
            <a:r>
              <a:rPr lang="en-US" altLang="zh-CN" sz="2800" i="1" dirty="0" smtClean="0">
                <a:solidFill>
                  <a:srgbClr val="3333FF"/>
                </a:solidFill>
                <a:latin typeface="Times New Roman" panose="02020603050405020304" pitchFamily="18" charset="0"/>
              </a:rPr>
              <a:t>u</a:t>
            </a:r>
            <a:r>
              <a:rPr lang="en-US" altLang="zh-CN" sz="2800" dirty="0" smtClean="0">
                <a:solidFill>
                  <a:schemeClr val="tx1"/>
                </a:solidFill>
                <a:latin typeface="Times New Roman" panose="02020603050405020304" pitchFamily="18" charset="0"/>
              </a:rPr>
              <a:t>                          </a:t>
            </a:r>
            <a:r>
              <a:rPr lang="en-US" altLang="zh-CN" sz="2800" dirty="0">
                <a:latin typeface="Times New Roman" panose="02020603050405020304" pitchFamily="18" charset="0"/>
              </a:rPr>
              <a:t>(6)</a:t>
            </a:r>
          </a:p>
        </p:txBody>
      </p:sp>
      <p:sp>
        <p:nvSpPr>
          <p:cNvPr id="104527" name="左大括号 104526"/>
          <p:cNvSpPr/>
          <p:nvPr/>
        </p:nvSpPr>
        <p:spPr>
          <a:xfrm>
            <a:off x="5797550" y="1511300"/>
            <a:ext cx="225425" cy="2052638"/>
          </a:xfrm>
          <a:prstGeom prst="leftBrace">
            <a:avLst>
              <a:gd name="adj1" fmla="val 7588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4528" name="文本框 104527"/>
          <p:cNvSpPr txBox="1"/>
          <p:nvPr/>
        </p:nvSpPr>
        <p:spPr>
          <a:xfrm>
            <a:off x="5526088" y="3924300"/>
            <a:ext cx="2008187"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补充方程：</a:t>
            </a:r>
            <a:endParaRPr lang="zh-CN" altLang="en-US" sz="2800">
              <a:solidFill>
                <a:schemeClr val="tx1"/>
              </a:solidFill>
              <a:latin typeface="Times New Roman" panose="02020603050405020304" pitchFamily="18" charset="0"/>
            </a:endParaRPr>
          </a:p>
        </p:txBody>
      </p:sp>
      <p:sp>
        <p:nvSpPr>
          <p:cNvPr id="104529" name="文本框 104528"/>
          <p:cNvSpPr txBox="1"/>
          <p:nvPr/>
        </p:nvSpPr>
        <p:spPr>
          <a:xfrm>
            <a:off x="6067425" y="4487863"/>
            <a:ext cx="4262438" cy="1133475"/>
          </a:xfrm>
          <a:prstGeom prst="rect">
            <a:avLst/>
          </a:prstGeom>
          <a:noFill/>
          <a:ln w="9525">
            <a:noFill/>
          </a:ln>
        </p:spPr>
        <p:txBody>
          <a:bodyPr lIns="108265" tIns="54132" rIns="108265" bIns="54132">
            <a:spAutoFit/>
          </a:bodyPr>
          <a:lstStyle/>
          <a:p>
            <a:pPr algn="l" defTabSz="1082675">
              <a:lnSpc>
                <a:spcPct val="120000"/>
              </a:lnSpc>
            </a:pPr>
            <a:r>
              <a:rPr lang="en-US" altLang="zh-CN" sz="2800" i="1" dirty="0" smtClean="0">
                <a:solidFill>
                  <a:srgbClr val="990099"/>
                </a:solidFill>
                <a:latin typeface="Times New Roman" panose="02020603050405020304" pitchFamily="18" charset="0"/>
              </a:rPr>
              <a:t>i</a:t>
            </a:r>
            <a:r>
              <a:rPr lang="en-US" altLang="zh-CN" sz="2800" baseline="-25000" dirty="0" smtClean="0">
                <a:solidFill>
                  <a:srgbClr val="990099"/>
                </a:solidFill>
                <a:latin typeface="Times New Roman" panose="02020603050405020304" pitchFamily="18" charset="0"/>
              </a:rPr>
              <a:t>6</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(7)</a:t>
            </a:r>
          </a:p>
          <a:p>
            <a:pPr algn="l" defTabSz="1082675">
              <a:lnSpc>
                <a:spcPct val="120000"/>
              </a:lnSpc>
            </a:pPr>
            <a:r>
              <a:rPr lang="en-US" altLang="zh-CN" sz="2800" i="1" dirty="0" smtClean="0">
                <a:solidFill>
                  <a:srgbClr val="990099"/>
                </a:solidFill>
                <a:latin typeface="Times New Roman" panose="02020603050405020304" pitchFamily="18" charset="0"/>
              </a:rPr>
              <a:t>u</a:t>
            </a:r>
            <a:r>
              <a:rPr lang="en-US" altLang="zh-CN" sz="2800" baseline="-25000" dirty="0" smtClean="0">
                <a:solidFill>
                  <a:srgbClr val="990099"/>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(8)</a:t>
            </a:r>
          </a:p>
        </p:txBody>
      </p:sp>
      <p:sp>
        <p:nvSpPr>
          <p:cNvPr id="104530" name="左大括号 104529"/>
          <p:cNvSpPr/>
          <p:nvPr/>
        </p:nvSpPr>
        <p:spPr>
          <a:xfrm>
            <a:off x="5956300" y="4668838"/>
            <a:ext cx="88900" cy="879475"/>
          </a:xfrm>
          <a:prstGeom prst="leftBrace">
            <a:avLst>
              <a:gd name="adj1" fmla="val 8244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4531" name="文本框 104530"/>
          <p:cNvSpPr txBox="1"/>
          <p:nvPr/>
        </p:nvSpPr>
        <p:spPr>
          <a:xfrm>
            <a:off x="4149725" y="6202363"/>
            <a:ext cx="4330700" cy="534987"/>
          </a:xfrm>
          <a:prstGeom prst="rect">
            <a:avLst/>
          </a:prstGeom>
          <a:noFill/>
          <a:ln w="9525">
            <a:noFill/>
          </a:ln>
        </p:spPr>
        <p:txBody>
          <a:bodyPr lIns="108265" tIns="54132" rIns="108265" bIns="54132">
            <a:spAutoFit/>
          </a:bodyPr>
          <a:lstStyle/>
          <a:p>
            <a:pPr algn="l" defTabSz="1082675">
              <a:spcBef>
                <a:spcPct val="50000"/>
              </a:spcBef>
            </a:pPr>
            <a:r>
              <a:rPr lang="zh-CN" altLang="en-US" sz="2800" i="1" dirty="0">
                <a:solidFill>
                  <a:schemeClr val="accent2"/>
                </a:solidFill>
                <a:latin typeface="Times New Roman" panose="02020603050405020304" pitchFamily="18" charset="0"/>
              </a:rPr>
              <a:t>另一方法：去掉方程</a:t>
            </a:r>
            <a:r>
              <a:rPr lang="en-US" altLang="zh-CN" sz="2800" i="1" dirty="0">
                <a:latin typeface="Times New Roman" panose="02020603050405020304" pitchFamily="18" charset="0"/>
              </a:rPr>
              <a:t>(6)</a:t>
            </a:r>
            <a:r>
              <a:rPr lang="zh-CN" altLang="en-US" sz="2800" i="1" dirty="0">
                <a:solidFill>
                  <a:schemeClr val="accent2"/>
                </a:solidFill>
                <a:latin typeface="Times New Roman" panose="02020603050405020304" pitchFamily="18" charset="0"/>
              </a:rPr>
              <a:t>。</a:t>
            </a:r>
          </a:p>
        </p:txBody>
      </p:sp>
      <p:sp>
        <p:nvSpPr>
          <p:cNvPr id="104532" name="动作按钮: 前进或下一项 104531">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4533" name="动作按钮: 后退或前一项 104532">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4526"/>
                                        </p:tgtEl>
                                        <p:attrNameLst>
                                          <p:attrName>style.visibility</p:attrName>
                                        </p:attrNameLst>
                                      </p:cBhvr>
                                      <p:to>
                                        <p:strVal val="visible"/>
                                      </p:to>
                                    </p:set>
                                    <p:animEffect transition="in" filter="slide(fromTop)">
                                      <p:cBhvr>
                                        <p:cTn id="7" dur="500"/>
                                        <p:tgtEl>
                                          <p:spTgt spid="10452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045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04528"/>
                                        </p:tgtEl>
                                        <p:attrNameLst>
                                          <p:attrName>style.visibility</p:attrName>
                                        </p:attrNameLst>
                                      </p:cBhvr>
                                      <p:to>
                                        <p:strVal val="visible"/>
                                      </p:to>
                                    </p:set>
                                    <p:animEffect transition="in" filter="barn(outHorizontal)">
                                      <p:cBhvr>
                                        <p:cTn id="15" dur="500"/>
                                        <p:tgtEl>
                                          <p:spTgt spid="104528"/>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iterate type="wd">
                                    <p:tmPct val="100000"/>
                                  </p:iterate>
                                  <p:childTnLst>
                                    <p:set>
                                      <p:cBhvr>
                                        <p:cTn id="19" dur="1" fill="hold">
                                          <p:stCondLst>
                                            <p:cond delay="0"/>
                                          </p:stCondLst>
                                        </p:cTn>
                                        <p:tgtEl>
                                          <p:spTgt spid="104529"/>
                                        </p:tgtEl>
                                        <p:attrNameLst>
                                          <p:attrName>style.visibility</p:attrName>
                                        </p:attrNameLst>
                                      </p:cBhvr>
                                      <p:to>
                                        <p:strVal val="visible"/>
                                      </p:to>
                                    </p:set>
                                    <p:animEffect transition="in" filter="slide(fromLeft)">
                                      <p:cBhvr>
                                        <p:cTn id="20" dur="300"/>
                                        <p:tgtEl>
                                          <p:spTgt spid="104529"/>
                                        </p:tgtEl>
                                      </p:cBhvr>
                                    </p:animEffect>
                                  </p:childTnLst>
                                </p:cTn>
                              </p:par>
                            </p:childTnLst>
                          </p:cTn>
                        </p:par>
                        <p:par>
                          <p:cTn id="21" fill="hold">
                            <p:stCondLst>
                              <p:cond delay="3900"/>
                            </p:stCondLst>
                            <p:childTnLst>
                              <p:par>
                                <p:cTn id="22" presetID="1" presetClass="entr" presetSubtype="0" fill="hold" nodeType="afterEffect">
                                  <p:stCondLst>
                                    <p:cond delay="0"/>
                                  </p:stCondLst>
                                  <p:childTnLst>
                                    <p:set>
                                      <p:cBhvr>
                                        <p:cTn id="23" dur="1" fill="hold">
                                          <p:stCondLst>
                                            <p:cond delay="499"/>
                                          </p:stCondLst>
                                        </p:cTn>
                                        <p:tgtEl>
                                          <p:spTgt spid="10453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04531"/>
                                        </p:tgtEl>
                                        <p:attrNameLst>
                                          <p:attrName>style.visibility</p:attrName>
                                        </p:attrNameLst>
                                      </p:cBhvr>
                                      <p:to>
                                        <p:strVal val="visible"/>
                                      </p:to>
                                    </p:set>
                                    <p:animEffect transition="in" filter="box(in)">
                                      <p:cBhvr>
                                        <p:cTn id="28" dur="500"/>
                                        <p:tgtEl>
                                          <p:spTgt spid="104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26" grpId="0"/>
      <p:bldP spid="104528" grpId="0"/>
      <p:bldP spid="104529" grpId="0"/>
      <p:bldP spid="1045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动作按钮: 前进或下一项 133124">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26" name="动作按钮: 后退或前一项 133125">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27" name="矩形 133126"/>
          <p:cNvSpPr/>
          <p:nvPr/>
        </p:nvSpPr>
        <p:spPr>
          <a:xfrm>
            <a:off x="4203700" y="2030413"/>
            <a:ext cx="5929313" cy="19954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F00FF"/>
                </a:solidFill>
                <a:effectLst/>
                <a:uLnTx/>
                <a:uFillTx/>
                <a:latin typeface="Times New Roman" panose="02020603050405020304" pitchFamily="18" charset="0"/>
                <a:ea typeface="宋体" panose="02010600030101010101" pitchFamily="2" charset="-122"/>
                <a:cs typeface="+mn-cs"/>
              </a:rPr>
              <a:t>若能求出各节点间电压，则各条支路电流即可由欧姆定律算出，或者选一个节点作为参考点，将其他节点相对于参考点间的电压求出，则各支路电流也就可用欧姆定律算出。</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 </a:t>
            </a:r>
          </a:p>
        </p:txBody>
      </p:sp>
      <p:grpSp>
        <p:nvGrpSpPr>
          <p:cNvPr id="133128" name="组合 133127"/>
          <p:cNvGrpSpPr/>
          <p:nvPr/>
        </p:nvGrpSpPr>
        <p:grpSpPr>
          <a:xfrm>
            <a:off x="371475" y="2368550"/>
            <a:ext cx="3393365" cy="2833688"/>
            <a:chOff x="234" y="1896"/>
            <a:chExt cx="1805" cy="1508"/>
          </a:xfrm>
        </p:grpSpPr>
        <p:sp>
          <p:nvSpPr>
            <p:cNvPr id="133129" name="文本框 133128"/>
            <p:cNvSpPr txBox="1"/>
            <p:nvPr/>
          </p:nvSpPr>
          <p:spPr>
            <a:xfrm>
              <a:off x="1032" y="1896"/>
              <a:ext cx="28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FF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FF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mn-cs"/>
              </a:endParaRPr>
            </a:p>
          </p:txBody>
        </p:sp>
        <p:sp>
          <p:nvSpPr>
            <p:cNvPr id="133130" name="文本框 133129"/>
            <p:cNvSpPr txBox="1"/>
            <p:nvPr/>
          </p:nvSpPr>
          <p:spPr>
            <a:xfrm>
              <a:off x="234" y="2568"/>
              <a:ext cx="305"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33131" name="直接连接符 133130"/>
            <p:cNvSpPr/>
            <p:nvPr/>
          </p:nvSpPr>
          <p:spPr>
            <a:xfrm>
              <a:off x="696" y="2292"/>
              <a:ext cx="0" cy="828"/>
            </a:xfrm>
            <a:prstGeom prst="line">
              <a:avLst/>
            </a:prstGeom>
            <a:ln w="9525" cap="flat" cmpd="sng">
              <a:solidFill>
                <a:schemeClr val="tx1"/>
              </a:solidFill>
              <a:prstDash val="solid"/>
              <a:headEnd type="none" w="med" len="med"/>
              <a:tailEnd type="none" w="med" len="med"/>
            </a:ln>
          </p:spPr>
        </p:sp>
        <p:sp>
          <p:nvSpPr>
            <p:cNvPr id="133132" name="直接连接符 133131"/>
            <p:cNvSpPr/>
            <p:nvPr/>
          </p:nvSpPr>
          <p:spPr>
            <a:xfrm>
              <a:off x="696" y="2292"/>
              <a:ext cx="0" cy="816"/>
            </a:xfrm>
            <a:prstGeom prst="line">
              <a:avLst/>
            </a:prstGeom>
            <a:ln w="19050" cap="flat" cmpd="sng">
              <a:solidFill>
                <a:schemeClr val="tx1"/>
              </a:solidFill>
              <a:prstDash val="solid"/>
              <a:headEnd type="none" w="med" len="med"/>
              <a:tailEnd type="none" w="med" len="med"/>
            </a:ln>
          </p:spPr>
        </p:sp>
        <p:sp>
          <p:nvSpPr>
            <p:cNvPr id="133133" name="矩形 133132"/>
            <p:cNvSpPr/>
            <p:nvPr/>
          </p:nvSpPr>
          <p:spPr>
            <a:xfrm>
              <a:off x="648" y="240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34" name="矩形 133133"/>
            <p:cNvSpPr/>
            <p:nvPr/>
          </p:nvSpPr>
          <p:spPr>
            <a:xfrm>
              <a:off x="1560" y="2568"/>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35" name="矩形 133134"/>
            <p:cNvSpPr/>
            <p:nvPr/>
          </p:nvSpPr>
          <p:spPr>
            <a:xfrm rot="5400000">
              <a:off x="1110" y="2160"/>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36" name="直接连接符 133135"/>
            <p:cNvSpPr/>
            <p:nvPr/>
          </p:nvSpPr>
          <p:spPr>
            <a:xfrm>
              <a:off x="1620" y="2292"/>
              <a:ext cx="0" cy="816"/>
            </a:xfrm>
            <a:prstGeom prst="line">
              <a:avLst/>
            </a:prstGeom>
            <a:ln w="9525" cap="flat" cmpd="sng">
              <a:solidFill>
                <a:schemeClr val="tx1"/>
              </a:solidFill>
              <a:prstDash val="solid"/>
              <a:headEnd type="none" w="med" len="med"/>
              <a:tailEnd type="none" w="med" len="med"/>
            </a:ln>
          </p:spPr>
        </p:sp>
        <p:sp>
          <p:nvSpPr>
            <p:cNvPr id="133137" name="直接连接符 133136"/>
            <p:cNvSpPr/>
            <p:nvPr/>
          </p:nvSpPr>
          <p:spPr>
            <a:xfrm>
              <a:off x="696" y="3120"/>
              <a:ext cx="924" cy="0"/>
            </a:xfrm>
            <a:prstGeom prst="line">
              <a:avLst/>
            </a:prstGeom>
            <a:ln w="9525" cap="flat" cmpd="sng">
              <a:solidFill>
                <a:schemeClr val="tx1"/>
              </a:solidFill>
              <a:prstDash val="solid"/>
              <a:headEnd type="none" w="med" len="med"/>
              <a:tailEnd type="none" w="med" len="med"/>
            </a:ln>
          </p:spPr>
        </p:sp>
        <p:sp>
          <p:nvSpPr>
            <p:cNvPr id="133138" name="直接连接符 133137"/>
            <p:cNvSpPr/>
            <p:nvPr/>
          </p:nvSpPr>
          <p:spPr>
            <a:xfrm>
              <a:off x="696" y="2292"/>
              <a:ext cx="924" cy="0"/>
            </a:xfrm>
            <a:prstGeom prst="line">
              <a:avLst/>
            </a:prstGeom>
            <a:ln w="9525" cap="flat" cmpd="sng">
              <a:solidFill>
                <a:schemeClr val="tx1"/>
              </a:solidFill>
              <a:prstDash val="solid"/>
              <a:headEnd type="none" w="med" len="med"/>
              <a:tailEnd type="none" w="med" len="med"/>
            </a:ln>
          </p:spPr>
        </p:sp>
        <p:sp>
          <p:nvSpPr>
            <p:cNvPr id="133139" name="文本框 133138"/>
            <p:cNvSpPr txBox="1"/>
            <p:nvPr/>
          </p:nvSpPr>
          <p:spPr>
            <a:xfrm>
              <a:off x="1752" y="2508"/>
              <a:ext cx="287"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40" name="椭圆 133139"/>
            <p:cNvSpPr/>
            <p:nvPr/>
          </p:nvSpPr>
          <p:spPr>
            <a:xfrm>
              <a:off x="1152" y="3084"/>
              <a:ext cx="56" cy="56"/>
            </a:xfrm>
            <a:prstGeom prst="ellipse">
              <a:avLst/>
            </a:prstGeom>
            <a:solidFill>
              <a:srgbClr val="000000"/>
            </a:solid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41" name="椭圆 133140"/>
            <p:cNvSpPr/>
            <p:nvPr/>
          </p:nvSpPr>
          <p:spPr>
            <a:xfrm>
              <a:off x="672" y="2268"/>
              <a:ext cx="56" cy="56"/>
            </a:xfrm>
            <a:prstGeom prst="ellipse">
              <a:avLst/>
            </a:prstGeom>
            <a:solidFill>
              <a:srgbClr val="000000"/>
            </a:solid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42" name="椭圆 133141"/>
            <p:cNvSpPr/>
            <p:nvPr/>
          </p:nvSpPr>
          <p:spPr>
            <a:xfrm>
              <a:off x="1584" y="2256"/>
              <a:ext cx="56" cy="56"/>
            </a:xfrm>
            <a:prstGeom prst="ellipse">
              <a:avLst/>
            </a:prstGeom>
            <a:solidFill>
              <a:srgbClr val="000000"/>
            </a:solid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43" name="直接连接符 133142"/>
            <p:cNvSpPr/>
            <p:nvPr/>
          </p:nvSpPr>
          <p:spPr>
            <a:xfrm flipV="1">
              <a:off x="492" y="2400"/>
              <a:ext cx="0" cy="624"/>
            </a:xfrm>
            <a:prstGeom prst="line">
              <a:avLst/>
            </a:prstGeom>
            <a:ln w="9525" cap="flat" cmpd="sng">
              <a:solidFill>
                <a:srgbClr val="3333FF"/>
              </a:solidFill>
              <a:prstDash val="solid"/>
              <a:headEnd type="none" w="med" len="med"/>
              <a:tailEnd type="arrow" w="lg" len="lg"/>
            </a:ln>
          </p:spPr>
        </p:sp>
        <p:sp>
          <p:nvSpPr>
            <p:cNvPr id="133144" name="直接连接符 133143"/>
            <p:cNvSpPr/>
            <p:nvPr/>
          </p:nvSpPr>
          <p:spPr>
            <a:xfrm>
              <a:off x="828" y="2184"/>
              <a:ext cx="624" cy="0"/>
            </a:xfrm>
            <a:prstGeom prst="line">
              <a:avLst/>
            </a:prstGeom>
            <a:ln w="9525" cap="flat" cmpd="sng">
              <a:solidFill>
                <a:srgbClr val="00FF00"/>
              </a:solidFill>
              <a:prstDash val="solid"/>
              <a:headEnd type="none" w="med" len="med"/>
              <a:tailEnd type="arrow" w="lg" len="lg"/>
            </a:ln>
          </p:spPr>
        </p:sp>
        <p:sp>
          <p:nvSpPr>
            <p:cNvPr id="133145" name="直接连接符 133144"/>
            <p:cNvSpPr/>
            <p:nvPr/>
          </p:nvSpPr>
          <p:spPr>
            <a:xfrm>
              <a:off x="1740" y="2424"/>
              <a:ext cx="0" cy="516"/>
            </a:xfrm>
            <a:prstGeom prst="line">
              <a:avLst/>
            </a:prstGeom>
            <a:ln w="9525" cap="flat" cmpd="sng">
              <a:solidFill>
                <a:srgbClr val="FF0000"/>
              </a:solidFill>
              <a:prstDash val="solid"/>
              <a:headEnd type="none" w="med" len="med"/>
              <a:tailEnd type="arrow" w="lg" len="lg"/>
            </a:ln>
          </p:spPr>
        </p:sp>
        <p:sp>
          <p:nvSpPr>
            <p:cNvPr id="133146" name="矩形 133145"/>
            <p:cNvSpPr/>
            <p:nvPr/>
          </p:nvSpPr>
          <p:spPr>
            <a:xfrm>
              <a:off x="1573" y="2015"/>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③</a:t>
              </a:r>
            </a:p>
          </p:txBody>
        </p:sp>
        <p:sp>
          <p:nvSpPr>
            <p:cNvPr id="133147" name="矩形 133146"/>
            <p:cNvSpPr/>
            <p:nvPr/>
          </p:nvSpPr>
          <p:spPr>
            <a:xfrm>
              <a:off x="445" y="2027"/>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②</a:t>
              </a:r>
            </a:p>
          </p:txBody>
        </p:sp>
        <p:sp>
          <p:nvSpPr>
            <p:cNvPr id="133148" name="矩形 133147"/>
            <p:cNvSpPr/>
            <p:nvPr/>
          </p:nvSpPr>
          <p:spPr>
            <a:xfrm>
              <a:off x="1045" y="3119"/>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①</a:t>
              </a:r>
            </a:p>
          </p:txBody>
        </p:sp>
        <p:sp>
          <p:nvSpPr>
            <p:cNvPr id="133149" name="椭圆 133148"/>
            <p:cNvSpPr/>
            <p:nvPr/>
          </p:nvSpPr>
          <p:spPr>
            <a:xfrm>
              <a:off x="561" y="2752"/>
              <a:ext cx="288" cy="288"/>
            </a:xfrm>
            <a:prstGeom prst="ellipse">
              <a:avLst/>
            </a:prstGeom>
            <a:solidFill>
              <a:schemeClr val="accent1"/>
            </a:solidFill>
            <a:ln w="12700"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50" name="直接连接符 133149"/>
            <p:cNvSpPr/>
            <p:nvPr/>
          </p:nvSpPr>
          <p:spPr>
            <a:xfrm flipV="1">
              <a:off x="696" y="2748"/>
              <a:ext cx="0" cy="300"/>
            </a:xfrm>
            <a:prstGeom prst="line">
              <a:avLst/>
            </a:prstGeom>
            <a:ln w="9525" cap="flat" cmpd="sng">
              <a:solidFill>
                <a:schemeClr val="tx1"/>
              </a:solidFill>
              <a:prstDash val="solid"/>
              <a:headEnd type="none" w="med" len="med"/>
              <a:tailEnd type="none" w="med" len="med"/>
            </a:ln>
          </p:spPr>
        </p:sp>
      </p:grpSp>
      <p:sp>
        <p:nvSpPr>
          <p:cNvPr id="133151" name="矩形 133150"/>
          <p:cNvSpPr/>
          <p:nvPr/>
        </p:nvSpPr>
        <p:spPr>
          <a:xfrm>
            <a:off x="4041775" y="4173538"/>
            <a:ext cx="573088"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例</a:t>
            </a:r>
          </a:p>
        </p:txBody>
      </p:sp>
      <p:sp>
        <p:nvSpPr>
          <p:cNvPr id="133152" name="流程图: 过程 133151"/>
          <p:cNvSpPr/>
          <p:nvPr/>
        </p:nvSpPr>
        <p:spPr>
          <a:xfrm>
            <a:off x="4916488" y="4421188"/>
            <a:ext cx="4783137" cy="744537"/>
          </a:xfrm>
          <a:prstGeom prst="flowChartProcess">
            <a:avLst/>
          </a:prstGeom>
          <a:noFill/>
          <a:ln w="9525" cap="flat" cmpd="sng">
            <a:solidFill>
              <a:srgbClr val="FF0000"/>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假设节点电位为</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p>
        </p:txBody>
      </p:sp>
      <p:sp>
        <p:nvSpPr>
          <p:cNvPr id="133153" name="流程图: 过程 133152"/>
          <p:cNvSpPr/>
          <p:nvPr/>
        </p:nvSpPr>
        <p:spPr>
          <a:xfrm>
            <a:off x="6248400" y="5864225"/>
            <a:ext cx="2344738" cy="744538"/>
          </a:xfrm>
          <a:prstGeom prst="flowChartProcess">
            <a:avLst/>
          </a:prstGeom>
          <a:noFill/>
          <a:ln w="9525" cap="flat" cmpd="sng">
            <a:solidFill>
              <a:srgbClr val="FF0000"/>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54" name="上下箭头 133153"/>
          <p:cNvSpPr/>
          <p:nvPr/>
        </p:nvSpPr>
        <p:spPr>
          <a:xfrm>
            <a:off x="7037388" y="5322888"/>
            <a:ext cx="384175" cy="474662"/>
          </a:xfrm>
          <a:prstGeom prst="upDownArrow">
            <a:avLst>
              <a:gd name="adj1" fmla="val 50000"/>
              <a:gd name="adj2" fmla="val 24710"/>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3155" name="矩形标注 133154"/>
          <p:cNvSpPr/>
          <p:nvPr/>
        </p:nvSpPr>
        <p:spPr>
          <a:xfrm>
            <a:off x="1398588" y="5256213"/>
            <a:ext cx="3879850" cy="2706687"/>
          </a:xfrm>
          <a:prstGeom prst="wedgeRectCallout">
            <a:avLst>
              <a:gd name="adj1" fmla="val 72236"/>
              <a:gd name="adj2" fmla="val -49514"/>
            </a:avLst>
          </a:prstGeom>
          <a:noFill/>
          <a:ln w="9525" cap="flat" cmpd="sng">
            <a:solidFill>
              <a:srgbClr val="00FF00"/>
            </a:solidFill>
            <a:prstDash val="solid"/>
            <a:miter/>
            <a:headEnd type="none" w="med" len="med"/>
            <a:tailEnd type="none" w="med" len="med"/>
          </a:ln>
        </p:spPr>
        <p:txBody>
          <a:bodyPr lIns="108265" tIns="54132" rIns="108265" bIns="54132"/>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因 </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p>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2</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p>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3</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a:t>
            </a:r>
            <a:r>
              <a:rPr kumimoji="0" lang="en-US" altLang="zh-CN" sz="2800" b="1" i="0" u="none" strike="noStrike" kern="1200" cap="none" spc="0" normalizeH="0" baseline="-25000" noProof="0" dirty="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1</a:t>
            </a:r>
          </a:p>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故</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FF"/>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即假设了节点的电位后，</a:t>
            </a:r>
            <a:r>
              <a:rPr kumimoji="0" lang="en-US" altLang="zh-CN"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KVL</a:t>
            </a: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自动满足。</a:t>
            </a:r>
          </a:p>
        </p:txBody>
      </p:sp>
      <p:sp>
        <p:nvSpPr>
          <p:cNvPr id="133156" name="矩形 133155"/>
          <p:cNvSpPr/>
          <p:nvPr/>
        </p:nvSpPr>
        <p:spPr>
          <a:xfrm>
            <a:off x="1894056" y="314325"/>
            <a:ext cx="7122779" cy="663319"/>
          </a:xfrm>
          <a:prstGeom prst="rect">
            <a:avLst/>
          </a:prstGeom>
          <a:solidFill>
            <a:srgbClr val="00FFFF"/>
          </a:solidFill>
          <a:ln w="9525">
            <a:noFill/>
          </a:ln>
          <a:effectLst>
            <a:prstShdw prst="shdw17" dist="17961" dir="2699999">
              <a:srgbClr val="00FFFF">
                <a:gamma/>
                <a:shade val="60000"/>
                <a:invGamma/>
              </a:srgbClr>
            </a:prstShdw>
          </a:effectLst>
        </p:spPr>
        <p:txBody>
          <a:bodyPr wrap="none" lIns="108265" tIns="54132" rIns="108265" bIns="54132" anchor="t">
            <a:spAutoFit/>
          </a:bodyP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3.2 </a:t>
            </a:r>
            <a:r>
              <a:rPr kumimoji="0" lang="zh-CN" altLang="en-US" sz="36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zh-CN" altLang="en-US" sz="3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电压法</a:t>
            </a:r>
            <a:r>
              <a:rPr kumimoji="0" lang="en-US" altLang="zh-CN"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(node voltage method)</a:t>
            </a:r>
          </a:p>
        </p:txBody>
      </p:sp>
      <p:sp>
        <p:nvSpPr>
          <p:cNvPr id="133157" name="矩形 133156"/>
          <p:cNvSpPr/>
          <p:nvPr/>
        </p:nvSpPr>
        <p:spPr>
          <a:xfrm>
            <a:off x="935038" y="1284288"/>
            <a:ext cx="9328150" cy="1084262"/>
          </a:xfrm>
          <a:prstGeom prst="rect">
            <a:avLst/>
          </a:prstGeom>
          <a:noFill/>
          <a:ln w="9525">
            <a:noFill/>
          </a:ln>
          <a:effectLst>
            <a:prstShdw prst="shdw17" dist="17961" dir="2699999">
              <a:srgbClr val="CCECFF">
                <a:gamma/>
                <a:shade val="60000"/>
                <a:invGamma/>
              </a:srgbClr>
            </a:prstShdw>
          </a:effectLst>
        </p:spPr>
        <p:txBody>
          <a:bodyPr lIns="108265" tIns="54132" rIns="108265" bIns="54132"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节点点压法是在支路电流法基础上从减少未知量的思路得出的一种方法。</a:t>
            </a:r>
            <a:r>
              <a:rPr kumimoji="0" lang="zh-CN" altLang="en-US" sz="36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p>
        </p:txBody>
      </p:sp>
    </p:spTree>
    <p:extLst>
      <p:ext uri="{BB962C8B-B14F-4D97-AF65-F5344CB8AC3E}">
        <p14:creationId xmlns:p14="http://schemas.microsoft.com/office/powerpoint/2010/main" val="218149864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7"/>
                                        </p:tgtEl>
                                        <p:attrNameLst>
                                          <p:attrName>style.visibility</p:attrName>
                                        </p:attrNameLst>
                                      </p:cBhvr>
                                      <p:to>
                                        <p:strVal val="visible"/>
                                      </p:to>
                                    </p:set>
                                    <p:anim calcmode="lin" valueType="num">
                                      <p:cBhvr additive="base">
                                        <p:cTn id="7" dur="500" fill="hold"/>
                                        <p:tgtEl>
                                          <p:spTgt spid="133127"/>
                                        </p:tgtEl>
                                        <p:attrNameLst>
                                          <p:attrName>ppt_x</p:attrName>
                                        </p:attrNameLst>
                                      </p:cBhvr>
                                      <p:tavLst>
                                        <p:tav tm="0">
                                          <p:val>
                                            <p:strVal val="0-#ppt_w/2"/>
                                          </p:val>
                                        </p:tav>
                                        <p:tav tm="100000">
                                          <p:val>
                                            <p:strVal val="#ppt_x"/>
                                          </p:val>
                                        </p:tav>
                                      </p:tavLst>
                                    </p:anim>
                                    <p:anim calcmode="lin" valueType="num">
                                      <p:cBhvr additive="base">
                                        <p:cTn id="8" dur="500" fill="hold"/>
                                        <p:tgtEl>
                                          <p:spTgt spid="1331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51"/>
                                        </p:tgtEl>
                                        <p:attrNameLst>
                                          <p:attrName>style.visibility</p:attrName>
                                        </p:attrNameLst>
                                      </p:cBhvr>
                                      <p:to>
                                        <p:strVal val="visible"/>
                                      </p:to>
                                    </p:set>
                                    <p:anim calcmode="lin" valueType="num">
                                      <p:cBhvr additive="base">
                                        <p:cTn id="13" dur="500" fill="hold"/>
                                        <p:tgtEl>
                                          <p:spTgt spid="133151"/>
                                        </p:tgtEl>
                                        <p:attrNameLst>
                                          <p:attrName>ppt_x</p:attrName>
                                        </p:attrNameLst>
                                      </p:cBhvr>
                                      <p:tavLst>
                                        <p:tav tm="0">
                                          <p:val>
                                            <p:strVal val="0-#ppt_w/2"/>
                                          </p:val>
                                        </p:tav>
                                        <p:tav tm="100000">
                                          <p:val>
                                            <p:strVal val="#ppt_x"/>
                                          </p:val>
                                        </p:tav>
                                      </p:tavLst>
                                    </p:anim>
                                    <p:anim calcmode="lin" valueType="num">
                                      <p:cBhvr additive="base">
                                        <p:cTn id="14" dur="500" fill="hold"/>
                                        <p:tgtEl>
                                          <p:spTgt spid="133151"/>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33128"/>
                                        </p:tgtEl>
                                        <p:attrNameLst>
                                          <p:attrName>style.visibility</p:attrName>
                                        </p:attrNameLst>
                                      </p:cBhvr>
                                      <p:to>
                                        <p:strVal val="visible"/>
                                      </p:to>
                                    </p:set>
                                    <p:anim calcmode="lin" valueType="num">
                                      <p:cBhvr additive="base">
                                        <p:cTn id="18" dur="500" fill="hold"/>
                                        <p:tgtEl>
                                          <p:spTgt spid="133128"/>
                                        </p:tgtEl>
                                        <p:attrNameLst>
                                          <p:attrName>ppt_x</p:attrName>
                                        </p:attrNameLst>
                                      </p:cBhvr>
                                      <p:tavLst>
                                        <p:tav tm="0">
                                          <p:val>
                                            <p:strVal val="0-#ppt_w/2"/>
                                          </p:val>
                                        </p:tav>
                                        <p:tav tm="100000">
                                          <p:val>
                                            <p:strVal val="#ppt_x"/>
                                          </p:val>
                                        </p:tav>
                                      </p:tavLst>
                                    </p:anim>
                                    <p:anim calcmode="lin" valueType="num">
                                      <p:cBhvr additive="base">
                                        <p:cTn id="19" dur="500" fill="hold"/>
                                        <p:tgtEl>
                                          <p:spTgt spid="1331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3152"/>
                                        </p:tgtEl>
                                        <p:attrNameLst>
                                          <p:attrName>style.visibility</p:attrName>
                                        </p:attrNameLst>
                                      </p:cBhvr>
                                      <p:to>
                                        <p:strVal val="visible"/>
                                      </p:to>
                                    </p:set>
                                    <p:anim calcmode="lin" valueType="num">
                                      <p:cBhvr additive="base">
                                        <p:cTn id="24" dur="500" fill="hold"/>
                                        <p:tgtEl>
                                          <p:spTgt spid="133152"/>
                                        </p:tgtEl>
                                        <p:attrNameLst>
                                          <p:attrName>ppt_x</p:attrName>
                                        </p:attrNameLst>
                                      </p:cBhvr>
                                      <p:tavLst>
                                        <p:tav tm="0">
                                          <p:val>
                                            <p:strVal val="0-#ppt_w/2"/>
                                          </p:val>
                                        </p:tav>
                                        <p:tav tm="100000">
                                          <p:val>
                                            <p:strVal val="#ppt_x"/>
                                          </p:val>
                                        </p:tav>
                                      </p:tavLst>
                                    </p:anim>
                                    <p:anim calcmode="lin" valueType="num">
                                      <p:cBhvr additive="base">
                                        <p:cTn id="25" dur="500" fill="hold"/>
                                        <p:tgtEl>
                                          <p:spTgt spid="13315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33154"/>
                                        </p:tgtEl>
                                        <p:attrNameLst>
                                          <p:attrName>style.visibility</p:attrName>
                                        </p:attrNameLst>
                                      </p:cBhvr>
                                      <p:to>
                                        <p:strVal val="visible"/>
                                      </p:to>
                                    </p:set>
                                    <p:anim calcmode="lin" valueType="num">
                                      <p:cBhvr additive="base">
                                        <p:cTn id="30" dur="500" fill="hold"/>
                                        <p:tgtEl>
                                          <p:spTgt spid="133154"/>
                                        </p:tgtEl>
                                        <p:attrNameLst>
                                          <p:attrName>ppt_x</p:attrName>
                                        </p:attrNameLst>
                                      </p:cBhvr>
                                      <p:tavLst>
                                        <p:tav tm="0">
                                          <p:val>
                                            <p:strVal val="0-#ppt_w/2"/>
                                          </p:val>
                                        </p:tav>
                                        <p:tav tm="100000">
                                          <p:val>
                                            <p:strVal val="#ppt_x"/>
                                          </p:val>
                                        </p:tav>
                                      </p:tavLst>
                                    </p:anim>
                                    <p:anim calcmode="lin" valueType="num">
                                      <p:cBhvr additive="base">
                                        <p:cTn id="31" dur="500" fill="hold"/>
                                        <p:tgtEl>
                                          <p:spTgt spid="133154"/>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133153"/>
                                        </p:tgtEl>
                                        <p:attrNameLst>
                                          <p:attrName>style.visibility</p:attrName>
                                        </p:attrNameLst>
                                      </p:cBhvr>
                                      <p:to>
                                        <p:strVal val="visible"/>
                                      </p:to>
                                    </p:set>
                                    <p:anim calcmode="lin" valueType="num">
                                      <p:cBhvr additive="base">
                                        <p:cTn id="35" dur="500" fill="hold"/>
                                        <p:tgtEl>
                                          <p:spTgt spid="133153"/>
                                        </p:tgtEl>
                                        <p:attrNameLst>
                                          <p:attrName>ppt_x</p:attrName>
                                        </p:attrNameLst>
                                      </p:cBhvr>
                                      <p:tavLst>
                                        <p:tav tm="0">
                                          <p:val>
                                            <p:strVal val="0-#ppt_w/2"/>
                                          </p:val>
                                        </p:tav>
                                        <p:tav tm="100000">
                                          <p:val>
                                            <p:strVal val="#ppt_x"/>
                                          </p:val>
                                        </p:tav>
                                      </p:tavLst>
                                    </p:anim>
                                    <p:anim calcmode="lin" valueType="num">
                                      <p:cBhvr additive="base">
                                        <p:cTn id="36" dur="500" fill="hold"/>
                                        <p:tgtEl>
                                          <p:spTgt spid="13315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33155"/>
                                        </p:tgtEl>
                                        <p:attrNameLst>
                                          <p:attrName>style.visibility</p:attrName>
                                        </p:attrNameLst>
                                      </p:cBhvr>
                                      <p:to>
                                        <p:strVal val="visible"/>
                                      </p:to>
                                    </p:set>
                                    <p:anim calcmode="lin" valueType="num">
                                      <p:cBhvr additive="base">
                                        <p:cTn id="41" dur="500" fill="hold"/>
                                        <p:tgtEl>
                                          <p:spTgt spid="133155"/>
                                        </p:tgtEl>
                                        <p:attrNameLst>
                                          <p:attrName>ppt_x</p:attrName>
                                        </p:attrNameLst>
                                      </p:cBhvr>
                                      <p:tavLst>
                                        <p:tav tm="0">
                                          <p:val>
                                            <p:strVal val="0-#ppt_w/2"/>
                                          </p:val>
                                        </p:tav>
                                        <p:tav tm="100000">
                                          <p:val>
                                            <p:strVal val="#ppt_x"/>
                                          </p:val>
                                        </p:tav>
                                      </p:tavLst>
                                    </p:anim>
                                    <p:anim calcmode="lin" valueType="num">
                                      <p:cBhvr additive="base">
                                        <p:cTn id="42" dur="500" fill="hold"/>
                                        <p:tgtEl>
                                          <p:spTgt spid="133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P spid="133151" grpId="0"/>
      <p:bldP spid="133152" grpId="0" animBg="1"/>
      <p:bldP spid="133153" grpId="0" animBg="1"/>
      <p:bldP spid="1331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文本框 134145"/>
          <p:cNvSpPr txBox="1"/>
          <p:nvPr/>
        </p:nvSpPr>
        <p:spPr>
          <a:xfrm>
            <a:off x="657225" y="1581150"/>
            <a:ext cx="9240838" cy="1133475"/>
          </a:xfrm>
          <a:prstGeom prst="rect">
            <a:avLst/>
          </a:prstGeom>
          <a:noFill/>
          <a:ln w="9525">
            <a:noFill/>
          </a:ln>
        </p:spPr>
        <p:txBody>
          <a:bodyPr lIns="108265" tIns="54132" rIns="108265" bIns="54132">
            <a:spAutoFit/>
          </a:bodyPr>
          <a:lstStyle/>
          <a:p>
            <a:pPr marL="0" marR="0" lvl="0" indent="676275" algn="just" defTabSz="1082675" rtl="0" eaLnBrk="1" fontAlgn="base" latinLnBrk="0" hangingPunct="1">
              <a:lnSpc>
                <a:spcPct val="12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参考点可以任意选择。其它节点与参考点的电压即是节点电位。</a:t>
            </a:r>
          </a:p>
        </p:txBody>
      </p:sp>
      <p:sp>
        <p:nvSpPr>
          <p:cNvPr id="134148" name="文本框 134147"/>
          <p:cNvSpPr txBox="1"/>
          <p:nvPr/>
        </p:nvSpPr>
        <p:spPr>
          <a:xfrm>
            <a:off x="785813" y="4778375"/>
            <a:ext cx="9112250" cy="1133475"/>
          </a:xfrm>
          <a:prstGeom prst="rect">
            <a:avLst/>
          </a:prstGeom>
          <a:noFill/>
          <a:ln w="9525">
            <a:noFill/>
          </a:ln>
        </p:spPr>
        <p:txBody>
          <a:bodyPr lIns="108265" tIns="54132" rIns="108265" bIns="54132">
            <a:spAutoFit/>
          </a:bodyPr>
          <a:lstStyle/>
          <a:p>
            <a:pPr marL="0" marR="0" lvl="0" indent="676275" algn="just" defTabSz="1082675"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可见，节点电压法的独立方程数为</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个。与支路电流法相比，</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方程数可减少</a:t>
            </a:r>
            <a:r>
              <a:rPr kumimoji="0" lang="en-US" altLang="zh-CN" sz="2800" b="1" i="1"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个</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4149" name="动作按钮: 前进或下一项 134148">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4150" name="动作按钮: 后退或前一项 134149">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4151" name="矩形 134150"/>
          <p:cNvSpPr/>
          <p:nvPr/>
        </p:nvSpPr>
        <p:spPr>
          <a:xfrm>
            <a:off x="1376363" y="925513"/>
            <a:ext cx="7359650"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假设节点电位前，必须首先指定</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电位参考点</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34152" name="矩形 134151"/>
          <p:cNvSpPr/>
          <p:nvPr/>
        </p:nvSpPr>
        <p:spPr>
          <a:xfrm>
            <a:off x="766763" y="2889250"/>
            <a:ext cx="9332912" cy="962025"/>
          </a:xfrm>
          <a:prstGeom prst="rect">
            <a:avLst/>
          </a:prstGeom>
          <a:noFill/>
          <a:ln w="9525">
            <a:noFill/>
          </a:ln>
        </p:spPr>
        <p:txBody>
          <a:bodyPr lIns="108265" tIns="54132" rIns="108265" bIns="54132">
            <a:spAutoFit/>
          </a:bodyPr>
          <a:lstStyle/>
          <a:p>
            <a:pPr marL="0" marR="0" lvl="0" indent="56388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按</a:t>
            </a:r>
            <a:r>
              <a:rPr kumimoji="0" lang="zh-CN" altLang="en-US" sz="2800" b="1"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mn-cs"/>
              </a:rPr>
              <a:t>惯例</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，这里节点电位称</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节点电压</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，符号还是用电压</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符号</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3487296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left)">
                                      <p:cBhvr>
                                        <p:cTn id="7" dur="500"/>
                                        <p:tgtEl>
                                          <p:spTgt spid="134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4152"/>
                                        </p:tgtEl>
                                        <p:attrNameLst>
                                          <p:attrName>style.visibility</p:attrName>
                                        </p:attrNameLst>
                                      </p:cBhvr>
                                      <p:to>
                                        <p:strVal val="visible"/>
                                      </p:to>
                                    </p:set>
                                    <p:anim calcmode="lin" valueType="num">
                                      <p:cBhvr additive="base">
                                        <p:cTn id="12" dur="500" fill="hold"/>
                                        <p:tgtEl>
                                          <p:spTgt spid="134152"/>
                                        </p:tgtEl>
                                        <p:attrNameLst>
                                          <p:attrName>ppt_x</p:attrName>
                                        </p:attrNameLst>
                                      </p:cBhvr>
                                      <p:tavLst>
                                        <p:tav tm="0">
                                          <p:val>
                                            <p:strVal val="0-#ppt_w/2"/>
                                          </p:val>
                                        </p:tav>
                                        <p:tav tm="100000">
                                          <p:val>
                                            <p:strVal val="#ppt_x"/>
                                          </p:val>
                                        </p:tav>
                                      </p:tavLst>
                                    </p:anim>
                                    <p:anim calcmode="lin" valueType="num">
                                      <p:cBhvr additive="base">
                                        <p:cTn id="13" dur="500" fill="hold"/>
                                        <p:tgtEl>
                                          <p:spTgt spid="13415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4148"/>
                                        </p:tgtEl>
                                        <p:attrNameLst>
                                          <p:attrName>style.visibility</p:attrName>
                                        </p:attrNameLst>
                                      </p:cBhvr>
                                      <p:to>
                                        <p:strVal val="visible"/>
                                      </p:to>
                                    </p:set>
                                    <p:anim calcmode="lin" valueType="num">
                                      <p:cBhvr additive="base">
                                        <p:cTn id="18" dur="500" fill="hold"/>
                                        <p:tgtEl>
                                          <p:spTgt spid="134148"/>
                                        </p:tgtEl>
                                        <p:attrNameLst>
                                          <p:attrName>ppt_x</p:attrName>
                                        </p:attrNameLst>
                                      </p:cBhvr>
                                      <p:tavLst>
                                        <p:tav tm="0">
                                          <p:val>
                                            <p:strVal val="#ppt_x"/>
                                          </p:val>
                                        </p:tav>
                                        <p:tav tm="100000">
                                          <p:val>
                                            <p:strVal val="#ppt_x"/>
                                          </p:val>
                                        </p:tav>
                                      </p:tavLst>
                                    </p:anim>
                                    <p:anim calcmode="lin" valueType="num">
                                      <p:cBhvr additive="base">
                                        <p:cTn id="19" dur="500" fill="hold"/>
                                        <p:tgtEl>
                                          <p:spTgt spid="134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8" grpId="0"/>
      <p:bldP spid="1341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文本框 135169"/>
          <p:cNvSpPr txBox="1"/>
          <p:nvPr/>
        </p:nvSpPr>
        <p:spPr>
          <a:xfrm>
            <a:off x="585788" y="315913"/>
            <a:ext cx="2001837"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举例说明：</a:t>
            </a:r>
            <a:endParaRPr kumimoji="0" lang="zh-CN" altLang="en-US"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35171" name="文本框 135170"/>
          <p:cNvSpPr txBox="1"/>
          <p:nvPr/>
        </p:nvSpPr>
        <p:spPr>
          <a:xfrm>
            <a:off x="6017275" y="2115488"/>
            <a:ext cx="3008312"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列</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KCL</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方程：</a:t>
            </a:r>
          </a:p>
        </p:txBody>
      </p:sp>
      <p:sp>
        <p:nvSpPr>
          <p:cNvPr id="135172" name="文本框 135171"/>
          <p:cNvSpPr txBox="1"/>
          <p:nvPr/>
        </p:nvSpPr>
        <p:spPr>
          <a:xfrm>
            <a:off x="6643369" y="2652448"/>
            <a:ext cx="2097088"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R</a:t>
            </a:r>
            <a:r>
              <a:rPr kumimoji="0" lang="zh-CN" altLang="en-US"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出</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i</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S</a:t>
            </a:r>
            <a:r>
              <a:rPr kumimoji="0" lang="zh-CN" altLang="en-US"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入</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173" name="文本框 135172"/>
          <p:cNvSpPr txBox="1"/>
          <p:nvPr/>
        </p:nvSpPr>
        <p:spPr>
          <a:xfrm>
            <a:off x="6694488" y="3290094"/>
            <a:ext cx="3349625"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174" name="文本框 135173"/>
          <p:cNvSpPr txBox="1"/>
          <p:nvPr/>
        </p:nvSpPr>
        <p:spPr>
          <a:xfrm>
            <a:off x="6710363" y="3967956"/>
            <a:ext cx="2171700"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175" name="文本框 135174"/>
          <p:cNvSpPr txBox="1"/>
          <p:nvPr/>
        </p:nvSpPr>
        <p:spPr>
          <a:xfrm>
            <a:off x="2719388" y="890588"/>
            <a:ext cx="669925"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n1</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176" name="文本框 135175"/>
          <p:cNvSpPr txBox="1"/>
          <p:nvPr/>
        </p:nvSpPr>
        <p:spPr>
          <a:xfrm>
            <a:off x="5492750" y="823913"/>
            <a:ext cx="774700"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n2</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177" name="左大括号 135176"/>
          <p:cNvSpPr/>
          <p:nvPr/>
        </p:nvSpPr>
        <p:spPr>
          <a:xfrm>
            <a:off x="6559550" y="3467894"/>
            <a:ext cx="88900" cy="857250"/>
          </a:xfrm>
          <a:prstGeom prst="leftBrace">
            <a:avLst>
              <a:gd name="adj1" fmla="val 80357"/>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35178" name="组合 135177"/>
          <p:cNvGrpSpPr/>
          <p:nvPr/>
        </p:nvGrpSpPr>
        <p:grpSpPr>
          <a:xfrm>
            <a:off x="44450" y="247650"/>
            <a:ext cx="6032500" cy="2978150"/>
            <a:chOff x="24" y="132"/>
            <a:chExt cx="3209" cy="1584"/>
          </a:xfrm>
        </p:grpSpPr>
        <p:sp>
          <p:nvSpPr>
            <p:cNvPr id="135179" name="直接连接符 135178"/>
            <p:cNvSpPr/>
            <p:nvPr/>
          </p:nvSpPr>
          <p:spPr>
            <a:xfrm flipH="1">
              <a:off x="2274" y="318"/>
              <a:ext cx="330" cy="0"/>
            </a:xfrm>
            <a:prstGeom prst="line">
              <a:avLst/>
            </a:prstGeom>
            <a:ln w="9525" cap="flat" cmpd="sng">
              <a:solidFill>
                <a:schemeClr val="tx1"/>
              </a:solidFill>
              <a:prstDash val="solid"/>
              <a:headEnd type="none" w="med" len="med"/>
              <a:tailEnd type="stealth" w="sm" len="med"/>
            </a:ln>
          </p:spPr>
        </p:sp>
        <p:grpSp>
          <p:nvGrpSpPr>
            <p:cNvPr id="135180" name="组合 135179"/>
            <p:cNvGrpSpPr/>
            <p:nvPr/>
          </p:nvGrpSpPr>
          <p:grpSpPr>
            <a:xfrm>
              <a:off x="342" y="1152"/>
              <a:ext cx="272" cy="272"/>
              <a:chOff x="336" y="1152"/>
              <a:chExt cx="272" cy="272"/>
            </a:xfrm>
          </p:grpSpPr>
          <p:sp>
            <p:nvSpPr>
              <p:cNvPr id="135181" name="椭圆 135180"/>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182" name="直接连接符 135181"/>
              <p:cNvSpPr/>
              <p:nvPr/>
            </p:nvSpPr>
            <p:spPr>
              <a:xfrm>
                <a:off x="336" y="1288"/>
                <a:ext cx="272" cy="0"/>
              </a:xfrm>
              <a:prstGeom prst="line">
                <a:avLst/>
              </a:prstGeom>
              <a:ln w="19050" cap="flat" cmpd="sng">
                <a:solidFill>
                  <a:schemeClr val="tx1"/>
                </a:solidFill>
                <a:prstDash val="solid"/>
                <a:headEnd type="none" w="med" len="med"/>
                <a:tailEnd type="none" w="med" len="med"/>
              </a:ln>
            </p:spPr>
          </p:sp>
        </p:grpSp>
        <p:sp>
          <p:nvSpPr>
            <p:cNvPr id="135183" name="直接连接符 135182"/>
            <p:cNvSpPr/>
            <p:nvPr/>
          </p:nvSpPr>
          <p:spPr>
            <a:xfrm>
              <a:off x="480" y="1428"/>
              <a:ext cx="0" cy="288"/>
            </a:xfrm>
            <a:prstGeom prst="line">
              <a:avLst/>
            </a:prstGeom>
            <a:ln w="19050" cap="flat" cmpd="sng">
              <a:solidFill>
                <a:schemeClr val="tx1"/>
              </a:solidFill>
              <a:prstDash val="solid"/>
              <a:headEnd type="none" w="med" len="med"/>
              <a:tailEnd type="none" w="med" len="med"/>
            </a:ln>
          </p:spPr>
        </p:sp>
        <p:sp>
          <p:nvSpPr>
            <p:cNvPr id="135184" name="直接连接符 135183"/>
            <p:cNvSpPr/>
            <p:nvPr/>
          </p:nvSpPr>
          <p:spPr>
            <a:xfrm flipV="1">
              <a:off x="480" y="901"/>
              <a:ext cx="0" cy="240"/>
            </a:xfrm>
            <a:prstGeom prst="line">
              <a:avLst/>
            </a:prstGeom>
            <a:ln w="19050" cap="flat" cmpd="sng">
              <a:solidFill>
                <a:schemeClr val="tx1"/>
              </a:solidFill>
              <a:prstDash val="solid"/>
              <a:headEnd type="none" w="med" len="med"/>
              <a:tailEnd type="none" w="med" len="med"/>
            </a:ln>
          </p:spPr>
        </p:sp>
        <p:sp>
          <p:nvSpPr>
            <p:cNvPr id="135185" name="直接连接符 135184"/>
            <p:cNvSpPr/>
            <p:nvPr/>
          </p:nvSpPr>
          <p:spPr>
            <a:xfrm>
              <a:off x="480" y="1716"/>
              <a:ext cx="2400" cy="0"/>
            </a:xfrm>
            <a:prstGeom prst="line">
              <a:avLst/>
            </a:prstGeom>
            <a:ln w="19050" cap="flat" cmpd="sng">
              <a:solidFill>
                <a:schemeClr val="tx1"/>
              </a:solidFill>
              <a:prstDash val="solid"/>
              <a:headEnd type="none" w="med" len="med"/>
              <a:tailEnd type="none" w="med" len="med"/>
            </a:ln>
          </p:spPr>
        </p:sp>
        <p:sp>
          <p:nvSpPr>
            <p:cNvPr id="135186" name="直接连接符 135185"/>
            <p:cNvSpPr/>
            <p:nvPr/>
          </p:nvSpPr>
          <p:spPr>
            <a:xfrm flipV="1">
              <a:off x="1026" y="900"/>
              <a:ext cx="0" cy="816"/>
            </a:xfrm>
            <a:prstGeom prst="line">
              <a:avLst/>
            </a:prstGeom>
            <a:ln w="19050" cap="flat" cmpd="sng">
              <a:solidFill>
                <a:schemeClr val="tx1"/>
              </a:solidFill>
              <a:prstDash val="solid"/>
              <a:headEnd type="oval" w="med" len="med"/>
              <a:tailEnd type="oval" w="med" len="med"/>
            </a:ln>
          </p:spPr>
        </p:sp>
        <p:sp>
          <p:nvSpPr>
            <p:cNvPr id="135187" name="矩形 135186"/>
            <p:cNvSpPr/>
            <p:nvPr/>
          </p:nvSpPr>
          <p:spPr>
            <a:xfrm>
              <a:off x="978" y="117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188" name="直接连接符 135187"/>
            <p:cNvSpPr/>
            <p:nvPr/>
          </p:nvSpPr>
          <p:spPr>
            <a:xfrm>
              <a:off x="480" y="900"/>
              <a:ext cx="2400" cy="0"/>
            </a:xfrm>
            <a:prstGeom prst="line">
              <a:avLst/>
            </a:prstGeom>
            <a:ln w="19050" cap="flat" cmpd="sng">
              <a:solidFill>
                <a:schemeClr val="tx1"/>
              </a:solidFill>
              <a:prstDash val="solid"/>
              <a:headEnd type="none" w="med" len="med"/>
              <a:tailEnd type="oval" w="med" len="med"/>
            </a:ln>
          </p:spPr>
        </p:sp>
        <p:sp>
          <p:nvSpPr>
            <p:cNvPr id="135189" name="直接连接符 135188"/>
            <p:cNvSpPr/>
            <p:nvPr/>
          </p:nvSpPr>
          <p:spPr>
            <a:xfrm>
              <a:off x="1968" y="900"/>
              <a:ext cx="0" cy="816"/>
            </a:xfrm>
            <a:prstGeom prst="line">
              <a:avLst/>
            </a:prstGeom>
            <a:ln w="19050" cap="flat" cmpd="sng">
              <a:solidFill>
                <a:schemeClr val="tx1"/>
              </a:solidFill>
              <a:prstDash val="solid"/>
              <a:headEnd type="oval" w="med" len="med"/>
              <a:tailEnd type="oval" w="med" len="med"/>
            </a:ln>
          </p:spPr>
        </p:sp>
        <p:sp>
          <p:nvSpPr>
            <p:cNvPr id="135190" name="直接连接符 135189"/>
            <p:cNvSpPr/>
            <p:nvPr/>
          </p:nvSpPr>
          <p:spPr>
            <a:xfrm flipV="1">
              <a:off x="1968" y="516"/>
              <a:ext cx="0" cy="384"/>
            </a:xfrm>
            <a:prstGeom prst="line">
              <a:avLst/>
            </a:prstGeom>
            <a:ln w="19050" cap="flat" cmpd="sng">
              <a:solidFill>
                <a:schemeClr val="tx1"/>
              </a:solidFill>
              <a:prstDash val="solid"/>
              <a:headEnd type="none" w="med" len="med"/>
              <a:tailEnd type="none" w="med" len="med"/>
            </a:ln>
          </p:spPr>
        </p:sp>
        <p:sp>
          <p:nvSpPr>
            <p:cNvPr id="135191" name="直接连接符 135190"/>
            <p:cNvSpPr/>
            <p:nvPr/>
          </p:nvSpPr>
          <p:spPr>
            <a:xfrm rot="-16200000" flipV="1">
              <a:off x="2736" y="372"/>
              <a:ext cx="0" cy="288"/>
            </a:xfrm>
            <a:prstGeom prst="line">
              <a:avLst/>
            </a:prstGeom>
            <a:ln w="19050" cap="flat" cmpd="sng">
              <a:solidFill>
                <a:schemeClr val="tx1"/>
              </a:solidFill>
              <a:prstDash val="solid"/>
              <a:headEnd type="none" w="med" len="med"/>
              <a:tailEnd type="none" w="med" len="med"/>
            </a:ln>
          </p:spPr>
        </p:sp>
        <p:sp>
          <p:nvSpPr>
            <p:cNvPr id="135192" name="直接连接符 135191"/>
            <p:cNvSpPr/>
            <p:nvPr/>
          </p:nvSpPr>
          <p:spPr>
            <a:xfrm rot="16200000" flipV="1">
              <a:off x="2135" y="348"/>
              <a:ext cx="1" cy="336"/>
            </a:xfrm>
            <a:prstGeom prst="line">
              <a:avLst/>
            </a:prstGeom>
            <a:ln w="19050" cap="flat" cmpd="sng">
              <a:solidFill>
                <a:schemeClr val="tx1"/>
              </a:solidFill>
              <a:prstDash val="solid"/>
              <a:headEnd type="none" w="med" len="med"/>
              <a:tailEnd type="none" w="med" len="med"/>
            </a:ln>
          </p:spPr>
        </p:sp>
        <p:sp>
          <p:nvSpPr>
            <p:cNvPr id="135193" name="直接连接符 135192"/>
            <p:cNvSpPr/>
            <p:nvPr/>
          </p:nvSpPr>
          <p:spPr>
            <a:xfrm>
              <a:off x="2868" y="516"/>
              <a:ext cx="0" cy="1200"/>
            </a:xfrm>
            <a:prstGeom prst="line">
              <a:avLst/>
            </a:prstGeom>
            <a:ln w="19050" cap="flat" cmpd="sng">
              <a:solidFill>
                <a:schemeClr val="tx1"/>
              </a:solidFill>
              <a:prstDash val="solid"/>
              <a:headEnd type="none" w="med" len="med"/>
              <a:tailEnd type="none" w="med" len="med"/>
            </a:ln>
          </p:spPr>
        </p:sp>
        <p:sp>
          <p:nvSpPr>
            <p:cNvPr id="135194" name="直接连接符 135193"/>
            <p:cNvSpPr/>
            <p:nvPr/>
          </p:nvSpPr>
          <p:spPr>
            <a:xfrm>
              <a:off x="2208" y="1188"/>
              <a:ext cx="432" cy="0"/>
            </a:xfrm>
            <a:prstGeom prst="line">
              <a:avLst/>
            </a:prstGeom>
            <a:ln w="19050" cap="flat" cmpd="sng">
              <a:solidFill>
                <a:schemeClr val="tx1"/>
              </a:solidFill>
              <a:prstDash val="solid"/>
              <a:headEnd type="none" w="med" len="med"/>
              <a:tailEnd type="none" w="med" len="med"/>
            </a:ln>
          </p:spPr>
        </p:sp>
        <p:sp>
          <p:nvSpPr>
            <p:cNvPr id="135195" name="直接连接符 135194"/>
            <p:cNvSpPr/>
            <p:nvPr/>
          </p:nvSpPr>
          <p:spPr>
            <a:xfrm>
              <a:off x="1968" y="900"/>
              <a:ext cx="240" cy="288"/>
            </a:xfrm>
            <a:prstGeom prst="line">
              <a:avLst/>
            </a:prstGeom>
            <a:ln w="19050" cap="flat" cmpd="sng">
              <a:solidFill>
                <a:schemeClr val="tx1"/>
              </a:solidFill>
              <a:prstDash val="solid"/>
              <a:headEnd type="none" w="med" len="med"/>
              <a:tailEnd type="none" w="med" len="med"/>
            </a:ln>
          </p:spPr>
        </p:sp>
        <p:cxnSp>
          <p:nvCxnSpPr>
            <p:cNvPr id="135196" name="直接箭头连接符 135195"/>
            <p:cNvCxnSpPr>
              <a:stCxn id="135188" idx="1"/>
              <a:endCxn id="135194" idx="1"/>
            </p:cNvCxnSpPr>
            <p:nvPr/>
          </p:nvCxnSpPr>
          <p:spPr>
            <a:xfrm flipH="1">
              <a:off x="2640" y="906"/>
              <a:ext cx="240" cy="288"/>
            </a:xfrm>
            <a:prstGeom prst="straightConnector1">
              <a:avLst/>
            </a:prstGeom>
            <a:ln w="19050" cap="flat" cmpd="sng">
              <a:solidFill>
                <a:schemeClr val="tx1"/>
              </a:solidFill>
              <a:prstDash val="solid"/>
              <a:headEnd type="none" w="med" len="med"/>
              <a:tailEnd type="none" w="med" len="med"/>
            </a:ln>
          </p:spPr>
        </p:cxnSp>
        <p:sp>
          <p:nvSpPr>
            <p:cNvPr id="135197" name="直接连接符 135196"/>
            <p:cNvSpPr/>
            <p:nvPr/>
          </p:nvSpPr>
          <p:spPr>
            <a:xfrm>
              <a:off x="966" y="930"/>
              <a:ext cx="0" cy="240"/>
            </a:xfrm>
            <a:prstGeom prst="line">
              <a:avLst/>
            </a:prstGeom>
            <a:ln w="9525" cap="flat" cmpd="sng">
              <a:solidFill>
                <a:schemeClr val="tx1"/>
              </a:solidFill>
              <a:prstDash val="solid"/>
              <a:headEnd type="none" w="med" len="med"/>
              <a:tailEnd type="stealth" w="sm" len="med"/>
            </a:ln>
          </p:spPr>
        </p:sp>
        <p:sp>
          <p:nvSpPr>
            <p:cNvPr id="135198" name="直接连接符 135197"/>
            <p:cNvSpPr/>
            <p:nvPr/>
          </p:nvSpPr>
          <p:spPr>
            <a:xfrm flipV="1">
              <a:off x="288" y="1098"/>
              <a:ext cx="0" cy="312"/>
            </a:xfrm>
            <a:prstGeom prst="line">
              <a:avLst/>
            </a:prstGeom>
            <a:ln w="9525" cap="flat" cmpd="sng">
              <a:solidFill>
                <a:schemeClr val="tx1"/>
              </a:solidFill>
              <a:prstDash val="solid"/>
              <a:headEnd type="none" w="med" len="med"/>
              <a:tailEnd type="stealth" w="sm" len="med"/>
            </a:ln>
          </p:spPr>
        </p:sp>
        <p:sp>
          <p:nvSpPr>
            <p:cNvPr id="135199" name="文本框 135198"/>
            <p:cNvSpPr txBox="1"/>
            <p:nvPr/>
          </p:nvSpPr>
          <p:spPr>
            <a:xfrm>
              <a:off x="24" y="1086"/>
              <a:ext cx="304"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0" name="文本框 135199"/>
            <p:cNvSpPr txBox="1"/>
            <p:nvPr/>
          </p:nvSpPr>
          <p:spPr>
            <a:xfrm>
              <a:off x="1098" y="1134"/>
              <a:ext cx="30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1" name="文本框 135200"/>
            <p:cNvSpPr txBox="1"/>
            <p:nvPr/>
          </p:nvSpPr>
          <p:spPr>
            <a:xfrm>
              <a:off x="1968" y="132"/>
              <a:ext cx="30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2" name="文本框 135201"/>
            <p:cNvSpPr txBox="1"/>
            <p:nvPr/>
          </p:nvSpPr>
          <p:spPr>
            <a:xfrm>
              <a:off x="711"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3" name="文本框 135202"/>
            <p:cNvSpPr txBox="1"/>
            <p:nvPr/>
          </p:nvSpPr>
          <p:spPr>
            <a:xfrm>
              <a:off x="744" y="900"/>
              <a:ext cx="233"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4" name="文本框 135203"/>
            <p:cNvSpPr txBox="1"/>
            <p:nvPr/>
          </p:nvSpPr>
          <p:spPr>
            <a:xfrm>
              <a:off x="1674" y="852"/>
              <a:ext cx="233"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5" name="文本框 135204"/>
            <p:cNvSpPr txBox="1"/>
            <p:nvPr/>
          </p:nvSpPr>
          <p:spPr>
            <a:xfrm>
              <a:off x="2004" y="540"/>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6" name="文本框 135205"/>
            <p:cNvSpPr txBox="1"/>
            <p:nvPr/>
          </p:nvSpPr>
          <p:spPr>
            <a:xfrm>
              <a:off x="2047" y="1140"/>
              <a:ext cx="2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7" name="文本框 135206"/>
            <p:cNvSpPr txBox="1"/>
            <p:nvPr/>
          </p:nvSpPr>
          <p:spPr>
            <a:xfrm>
              <a:off x="2934" y="900"/>
              <a:ext cx="2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8" name="文本框 135207"/>
            <p:cNvSpPr txBox="1"/>
            <p:nvPr/>
          </p:nvSpPr>
          <p:spPr>
            <a:xfrm>
              <a:off x="1672" y="1284"/>
              <a:ext cx="305"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09" name="文本框 135208"/>
            <p:cNvSpPr txBox="1"/>
            <p:nvPr/>
          </p:nvSpPr>
          <p:spPr>
            <a:xfrm>
              <a:off x="2928"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10" name="文本框 135209"/>
            <p:cNvSpPr txBox="1"/>
            <p:nvPr/>
          </p:nvSpPr>
          <p:spPr>
            <a:xfrm>
              <a:off x="2535" y="612"/>
              <a:ext cx="305"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11" name="文本框 135210"/>
            <p:cNvSpPr txBox="1"/>
            <p:nvPr/>
          </p:nvSpPr>
          <p:spPr>
            <a:xfrm>
              <a:off x="2304"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5212" name="直接连接符 135211"/>
            <p:cNvSpPr/>
            <p:nvPr/>
          </p:nvSpPr>
          <p:spPr>
            <a:xfrm flipV="1">
              <a:off x="1536" y="900"/>
              <a:ext cx="0" cy="258"/>
            </a:xfrm>
            <a:prstGeom prst="line">
              <a:avLst/>
            </a:prstGeom>
            <a:ln w="19050" cap="flat" cmpd="sng">
              <a:solidFill>
                <a:schemeClr val="tx1"/>
              </a:solidFill>
              <a:prstDash val="solid"/>
              <a:headEnd type="none" w="med" len="med"/>
              <a:tailEnd type="oval" w="med" len="med"/>
            </a:ln>
          </p:spPr>
        </p:sp>
        <p:sp>
          <p:nvSpPr>
            <p:cNvPr id="135213" name="直接连接符 135212"/>
            <p:cNvSpPr/>
            <p:nvPr/>
          </p:nvSpPr>
          <p:spPr>
            <a:xfrm>
              <a:off x="1536" y="1428"/>
              <a:ext cx="0" cy="288"/>
            </a:xfrm>
            <a:prstGeom prst="line">
              <a:avLst/>
            </a:prstGeom>
            <a:ln w="19050" cap="flat" cmpd="sng">
              <a:solidFill>
                <a:schemeClr val="tx1"/>
              </a:solidFill>
              <a:prstDash val="solid"/>
              <a:headEnd type="none" w="med" len="med"/>
              <a:tailEnd type="oval" w="med" len="med"/>
            </a:ln>
          </p:spPr>
        </p:sp>
        <p:sp>
          <p:nvSpPr>
            <p:cNvPr id="135214" name="直接连接符 135213"/>
            <p:cNvSpPr/>
            <p:nvPr/>
          </p:nvSpPr>
          <p:spPr>
            <a:xfrm>
              <a:off x="1356" y="1122"/>
              <a:ext cx="0" cy="312"/>
            </a:xfrm>
            <a:prstGeom prst="line">
              <a:avLst/>
            </a:prstGeom>
            <a:ln w="9525" cap="flat" cmpd="sng">
              <a:solidFill>
                <a:schemeClr val="tx1"/>
              </a:solidFill>
              <a:prstDash val="solid"/>
              <a:headEnd type="none" w="med" len="med"/>
              <a:tailEnd type="stealth" w="sm" len="med"/>
            </a:ln>
          </p:spPr>
        </p:sp>
        <p:grpSp>
          <p:nvGrpSpPr>
            <p:cNvPr id="135215" name="组合 135214"/>
            <p:cNvGrpSpPr/>
            <p:nvPr/>
          </p:nvGrpSpPr>
          <p:grpSpPr>
            <a:xfrm>
              <a:off x="1398" y="1158"/>
              <a:ext cx="272" cy="272"/>
              <a:chOff x="336" y="1152"/>
              <a:chExt cx="272" cy="272"/>
            </a:xfrm>
          </p:grpSpPr>
          <p:sp>
            <p:nvSpPr>
              <p:cNvPr id="135216" name="椭圆 135215"/>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17" name="直接连接符 135216"/>
              <p:cNvSpPr/>
              <p:nvPr/>
            </p:nvSpPr>
            <p:spPr>
              <a:xfrm>
                <a:off x="336" y="1288"/>
                <a:ext cx="272" cy="0"/>
              </a:xfrm>
              <a:prstGeom prst="line">
                <a:avLst/>
              </a:prstGeom>
              <a:ln w="19050" cap="flat" cmpd="sng">
                <a:solidFill>
                  <a:schemeClr val="tx1"/>
                </a:solidFill>
                <a:prstDash val="solid"/>
                <a:headEnd type="none" w="med" len="med"/>
                <a:tailEnd type="none" w="med" len="med"/>
              </a:ln>
            </p:spPr>
          </p:sp>
        </p:grpSp>
        <p:grpSp>
          <p:nvGrpSpPr>
            <p:cNvPr id="135218" name="组合 135217"/>
            <p:cNvGrpSpPr/>
            <p:nvPr/>
          </p:nvGrpSpPr>
          <p:grpSpPr>
            <a:xfrm rot="5400000">
              <a:off x="2316" y="378"/>
              <a:ext cx="272" cy="272"/>
              <a:chOff x="336" y="1152"/>
              <a:chExt cx="272" cy="272"/>
            </a:xfrm>
          </p:grpSpPr>
          <p:sp>
            <p:nvSpPr>
              <p:cNvPr id="135219" name="椭圆 135218"/>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20" name="直接连接符 135219"/>
              <p:cNvSpPr/>
              <p:nvPr/>
            </p:nvSpPr>
            <p:spPr>
              <a:xfrm>
                <a:off x="336" y="1288"/>
                <a:ext cx="272" cy="0"/>
              </a:xfrm>
              <a:prstGeom prst="line">
                <a:avLst/>
              </a:prstGeom>
              <a:ln w="19050" cap="flat" cmpd="sng">
                <a:solidFill>
                  <a:schemeClr val="tx1"/>
                </a:solidFill>
                <a:prstDash val="solid"/>
                <a:headEnd type="none" w="med" len="med"/>
                <a:tailEnd type="none" w="med" len="med"/>
              </a:ln>
            </p:spPr>
          </p:sp>
        </p:grpSp>
        <p:sp>
          <p:nvSpPr>
            <p:cNvPr id="135221" name="直接连接符 135220"/>
            <p:cNvSpPr/>
            <p:nvPr/>
          </p:nvSpPr>
          <p:spPr>
            <a:xfrm>
              <a:off x="1896" y="930"/>
              <a:ext cx="0" cy="240"/>
            </a:xfrm>
            <a:prstGeom prst="line">
              <a:avLst/>
            </a:prstGeom>
            <a:ln w="9525" cap="flat" cmpd="sng">
              <a:solidFill>
                <a:schemeClr val="tx1"/>
              </a:solidFill>
              <a:prstDash val="solid"/>
              <a:headEnd type="none" w="med" len="med"/>
              <a:tailEnd type="stealth" w="sm" len="med"/>
            </a:ln>
          </p:spPr>
        </p:sp>
        <p:sp>
          <p:nvSpPr>
            <p:cNvPr id="135222" name="矩形 135221"/>
            <p:cNvSpPr/>
            <p:nvPr/>
          </p:nvSpPr>
          <p:spPr>
            <a:xfrm>
              <a:off x="1920" y="1194"/>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23" name="矩形 135222"/>
            <p:cNvSpPr/>
            <p:nvPr/>
          </p:nvSpPr>
          <p:spPr>
            <a:xfrm>
              <a:off x="2820" y="1200"/>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24" name="矩形 135223"/>
            <p:cNvSpPr/>
            <p:nvPr/>
          </p:nvSpPr>
          <p:spPr>
            <a:xfrm rot="5400000">
              <a:off x="2388" y="105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25" name="矩形 135224"/>
            <p:cNvSpPr/>
            <p:nvPr/>
          </p:nvSpPr>
          <p:spPr>
            <a:xfrm rot="5400000">
              <a:off x="2382" y="768"/>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26" name="直接连接符 135225"/>
            <p:cNvSpPr/>
            <p:nvPr/>
          </p:nvSpPr>
          <p:spPr>
            <a:xfrm rot="-2348751">
              <a:off x="2076" y="1002"/>
              <a:ext cx="1" cy="240"/>
            </a:xfrm>
            <a:prstGeom prst="line">
              <a:avLst/>
            </a:prstGeom>
            <a:ln w="9525" cap="flat" cmpd="sng">
              <a:solidFill>
                <a:schemeClr val="tx1"/>
              </a:solidFill>
              <a:prstDash val="solid"/>
              <a:headEnd type="none" w="med" len="med"/>
              <a:tailEnd type="stealth" w="sm" len="med"/>
            </a:ln>
          </p:spPr>
        </p:sp>
        <p:sp>
          <p:nvSpPr>
            <p:cNvPr id="135227" name="直接连接符 135226"/>
            <p:cNvSpPr/>
            <p:nvPr/>
          </p:nvSpPr>
          <p:spPr>
            <a:xfrm rot="-5400000">
              <a:off x="2130" y="702"/>
              <a:ext cx="0" cy="240"/>
            </a:xfrm>
            <a:prstGeom prst="line">
              <a:avLst/>
            </a:prstGeom>
            <a:ln w="9525" cap="flat" cmpd="sng">
              <a:solidFill>
                <a:schemeClr val="tx1"/>
              </a:solidFill>
              <a:prstDash val="solid"/>
              <a:headEnd type="none" w="med" len="med"/>
              <a:tailEnd type="stealth" w="sm" len="med"/>
            </a:ln>
          </p:spPr>
        </p:sp>
        <p:sp>
          <p:nvSpPr>
            <p:cNvPr id="135228" name="直接连接符 135227"/>
            <p:cNvSpPr/>
            <p:nvPr/>
          </p:nvSpPr>
          <p:spPr>
            <a:xfrm>
              <a:off x="2946" y="930"/>
              <a:ext cx="0" cy="240"/>
            </a:xfrm>
            <a:prstGeom prst="line">
              <a:avLst/>
            </a:prstGeom>
            <a:ln w="9525" cap="flat" cmpd="sng">
              <a:solidFill>
                <a:schemeClr val="tx1"/>
              </a:solidFill>
              <a:prstDash val="solid"/>
              <a:headEnd type="none" w="med" len="med"/>
              <a:tailEnd type="stealth" w="sm" len="med"/>
            </a:ln>
          </p:spPr>
        </p:sp>
      </p:grpSp>
      <p:grpSp>
        <p:nvGrpSpPr>
          <p:cNvPr id="135229" name="组合 135228"/>
          <p:cNvGrpSpPr/>
          <p:nvPr/>
        </p:nvGrpSpPr>
        <p:grpSpPr>
          <a:xfrm>
            <a:off x="3541713" y="3292475"/>
            <a:ext cx="371475" cy="534988"/>
            <a:chOff x="3228" y="1812"/>
            <a:chExt cx="198" cy="285"/>
          </a:xfrm>
        </p:grpSpPr>
        <p:sp>
          <p:nvSpPr>
            <p:cNvPr id="135230" name="文本框 135229"/>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a:t>
              </a:r>
            </a:p>
          </p:txBody>
        </p:sp>
        <p:sp>
          <p:nvSpPr>
            <p:cNvPr id="135231" name="椭圆 135230"/>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5232" name="组合 135231"/>
          <p:cNvGrpSpPr/>
          <p:nvPr/>
        </p:nvGrpSpPr>
        <p:grpSpPr>
          <a:xfrm>
            <a:off x="3027363" y="3179763"/>
            <a:ext cx="492125" cy="361696"/>
            <a:chOff x="1611" y="1692"/>
            <a:chExt cx="261" cy="192"/>
          </a:xfrm>
        </p:grpSpPr>
        <p:grpSp>
          <p:nvGrpSpPr>
            <p:cNvPr id="135233" name="组合 135232"/>
            <p:cNvGrpSpPr/>
            <p:nvPr/>
          </p:nvGrpSpPr>
          <p:grpSpPr>
            <a:xfrm>
              <a:off x="1611" y="1716"/>
              <a:ext cx="261" cy="168"/>
              <a:chOff x="2925" y="1662"/>
              <a:chExt cx="261" cy="168"/>
            </a:xfrm>
          </p:grpSpPr>
          <p:sp>
            <p:nvSpPr>
              <p:cNvPr id="135235" name="直接连接符 135234"/>
              <p:cNvSpPr/>
              <p:nvPr/>
            </p:nvSpPr>
            <p:spPr>
              <a:xfrm>
                <a:off x="2925" y="1818"/>
                <a:ext cx="261" cy="0"/>
              </a:xfrm>
              <a:prstGeom prst="line">
                <a:avLst/>
              </a:prstGeom>
              <a:ln w="19050" cap="flat" cmpd="sng">
                <a:solidFill>
                  <a:srgbClr val="FF0000"/>
                </a:solidFill>
                <a:prstDash val="solid"/>
                <a:headEnd type="none" w="med" len="med"/>
                <a:tailEnd type="none" w="med" len="med"/>
              </a:ln>
            </p:spPr>
          </p:sp>
          <p:sp>
            <p:nvSpPr>
              <p:cNvPr id="135238" name="直接连接符 135237"/>
              <p:cNvSpPr/>
              <p:nvPr/>
            </p:nvSpPr>
            <p:spPr>
              <a:xfrm>
                <a:off x="3054" y="1662"/>
                <a:ext cx="0" cy="168"/>
              </a:xfrm>
              <a:prstGeom prst="line">
                <a:avLst/>
              </a:prstGeom>
              <a:ln w="19050" cap="flat" cmpd="sng">
                <a:solidFill>
                  <a:srgbClr val="FF0000"/>
                </a:solidFill>
                <a:prstDash val="solid"/>
                <a:headEnd type="none" w="med" len="med"/>
                <a:tailEnd type="none" w="med" len="med"/>
              </a:ln>
            </p:spPr>
          </p:sp>
        </p:grpSp>
        <p:sp>
          <p:nvSpPr>
            <p:cNvPr id="135239" name="椭圆 135238"/>
            <p:cNvSpPr/>
            <p:nvPr/>
          </p:nvSpPr>
          <p:spPr>
            <a:xfrm>
              <a:off x="1710" y="1692"/>
              <a:ext cx="47" cy="47"/>
            </a:xfrm>
            <a:prstGeom prst="ellipse">
              <a:avLst/>
            </a:prstGeom>
            <a:solidFill>
              <a:schemeClr val="tx1"/>
            </a:solidFill>
            <a:ln w="9525" cap="flat" cmpd="sng">
              <a:solidFill>
                <a:srgbClr val="FF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5240" name="组合 135239"/>
          <p:cNvGrpSpPr/>
          <p:nvPr/>
        </p:nvGrpSpPr>
        <p:grpSpPr>
          <a:xfrm>
            <a:off x="3259138" y="1173163"/>
            <a:ext cx="373062" cy="534987"/>
            <a:chOff x="3228" y="1812"/>
            <a:chExt cx="198" cy="285"/>
          </a:xfrm>
        </p:grpSpPr>
        <p:sp>
          <p:nvSpPr>
            <p:cNvPr id="135241" name="文本框 135240"/>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35242" name="椭圆 135241"/>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5243" name="组合 135242"/>
          <p:cNvGrpSpPr/>
          <p:nvPr/>
        </p:nvGrpSpPr>
        <p:grpSpPr>
          <a:xfrm>
            <a:off x="5446713" y="1217613"/>
            <a:ext cx="373062" cy="534987"/>
            <a:chOff x="3228" y="1812"/>
            <a:chExt cx="198" cy="285"/>
          </a:xfrm>
        </p:grpSpPr>
        <p:sp>
          <p:nvSpPr>
            <p:cNvPr id="135244" name="文本框 135243"/>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35245" name="椭圆 135244"/>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35246" name="文本框 135245"/>
          <p:cNvSpPr txBox="1"/>
          <p:nvPr/>
        </p:nvSpPr>
        <p:spPr>
          <a:xfrm>
            <a:off x="5969798" y="305398"/>
            <a:ext cx="4714875" cy="1463538"/>
          </a:xfrm>
          <a:prstGeom prst="rect">
            <a:avLst/>
          </a:prstGeom>
          <a:noFill/>
          <a:ln w="9525">
            <a:noFill/>
          </a:ln>
        </p:spPr>
        <p:txBody>
          <a:bodyPr lIns="108265" tIns="54132" rIns="108265" bIns="54132">
            <a:spAutoFit/>
          </a:bodyPr>
          <a:lstStyle/>
          <a:p>
            <a:pPr marL="676275" marR="0" lvl="0" indent="-676275" algn="just"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选定参考节点，标明其余</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个独立节点的</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电压</a:t>
            </a:r>
            <a:r>
              <a:rPr kumimoji="0" lang="en-US" altLang="zh-CN" sz="32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0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n1</a:t>
            </a:r>
            <a:r>
              <a:rPr kumimoji="0" lang="zh-CN" altLang="en-US"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a:t>
            </a:r>
            <a:r>
              <a:rPr kumimoji="0" lang="en-US" altLang="zh-CN" sz="32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0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n2</a:t>
            </a:r>
            <a:endParaRPr kumimoji="0" lang="zh-CN" altLang="en-US" sz="2000" b="1" i="1"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35247" name="文本框 135246"/>
          <p:cNvSpPr txBox="1"/>
          <p:nvPr/>
        </p:nvSpPr>
        <p:spPr>
          <a:xfrm>
            <a:off x="835025" y="4060825"/>
            <a:ext cx="2819400"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代入支路特性：</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35248" name="对象 135247"/>
          <p:cNvGraphicFramePr/>
          <p:nvPr/>
        </p:nvGraphicFramePr>
        <p:xfrm>
          <a:off x="1379538" y="4732338"/>
          <a:ext cx="6843712" cy="1052512"/>
        </p:xfrm>
        <a:graphic>
          <a:graphicData uri="http://schemas.openxmlformats.org/presentationml/2006/ole">
            <mc:AlternateContent xmlns:mc="http://schemas.openxmlformats.org/markup-compatibility/2006">
              <mc:Choice xmlns:v="urn:schemas-microsoft-com:vml" Requires="v">
                <p:oleObj spid="_x0000_s33858" r:id="rId3" imgW="2881630" imgH="444500" progId="Equation.DSMT4">
                  <p:embed/>
                </p:oleObj>
              </mc:Choice>
              <mc:Fallback>
                <p:oleObj r:id="rId3" imgW="2881630" imgH="444500" progId="Equation.DSMT4">
                  <p:embed/>
                  <p:pic>
                    <p:nvPicPr>
                      <p:cNvPr id="135248" name="对象 135247"/>
                      <p:cNvPicPr/>
                      <p:nvPr/>
                    </p:nvPicPr>
                    <p:blipFill>
                      <a:blip r:embed="rId4"/>
                      <a:stretch>
                        <a:fillRect/>
                      </a:stretch>
                    </p:blipFill>
                    <p:spPr>
                      <a:xfrm>
                        <a:off x="1379538" y="4732338"/>
                        <a:ext cx="6843712" cy="1052512"/>
                      </a:xfrm>
                      <a:prstGeom prst="rect">
                        <a:avLst/>
                      </a:prstGeom>
                      <a:noFill/>
                      <a:ln w="38100">
                        <a:noFill/>
                        <a:miter/>
                      </a:ln>
                    </p:spPr>
                  </p:pic>
                </p:oleObj>
              </mc:Fallback>
            </mc:AlternateContent>
          </a:graphicData>
        </a:graphic>
      </p:graphicFrame>
      <p:graphicFrame>
        <p:nvGraphicFramePr>
          <p:cNvPr id="135249" name="对象 135248"/>
          <p:cNvGraphicFramePr/>
          <p:nvPr/>
        </p:nvGraphicFramePr>
        <p:xfrm>
          <a:off x="1468438" y="6040438"/>
          <a:ext cx="5091112" cy="1054100"/>
        </p:xfrm>
        <a:graphic>
          <a:graphicData uri="http://schemas.openxmlformats.org/presentationml/2006/ole">
            <mc:AlternateContent xmlns:mc="http://schemas.openxmlformats.org/markup-compatibility/2006">
              <mc:Choice xmlns:v="urn:schemas-microsoft-com:vml" Requires="v">
                <p:oleObj spid="_x0000_s33859" r:id="rId5" imgW="2145665" imgH="444500" progId="Equation.DSMT4">
                  <p:embed/>
                </p:oleObj>
              </mc:Choice>
              <mc:Fallback>
                <p:oleObj r:id="rId5" imgW="2145665" imgH="444500" progId="Equation.DSMT4">
                  <p:embed/>
                  <p:pic>
                    <p:nvPicPr>
                      <p:cNvPr id="135249" name="对象 135248"/>
                      <p:cNvPicPr/>
                      <p:nvPr/>
                    </p:nvPicPr>
                    <p:blipFill>
                      <a:blip r:embed="rId6"/>
                      <a:stretch>
                        <a:fillRect/>
                      </a:stretch>
                    </p:blipFill>
                    <p:spPr>
                      <a:xfrm>
                        <a:off x="1468438" y="6040438"/>
                        <a:ext cx="5091112" cy="1054100"/>
                      </a:xfrm>
                      <a:prstGeom prst="rect">
                        <a:avLst/>
                      </a:prstGeom>
                      <a:noFill/>
                      <a:ln w="38100">
                        <a:noFill/>
                        <a:miter/>
                      </a:ln>
                    </p:spPr>
                  </p:pic>
                </p:oleObj>
              </mc:Fallback>
            </mc:AlternateContent>
          </a:graphicData>
        </a:graphic>
      </p:graphicFrame>
      <p:sp>
        <p:nvSpPr>
          <p:cNvPr id="135250" name="左大括号 135249"/>
          <p:cNvSpPr/>
          <p:nvPr/>
        </p:nvSpPr>
        <p:spPr>
          <a:xfrm>
            <a:off x="1104900" y="4872038"/>
            <a:ext cx="249238" cy="2008187"/>
          </a:xfrm>
          <a:prstGeom prst="leftBrace">
            <a:avLst>
              <a:gd name="adj1" fmla="val 67144"/>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51" name="动作按钮: 前进或下一项 135250">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5252" name="动作按钮: 后退或前一项 135251">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280538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5246"/>
                                        </p:tgtEl>
                                        <p:attrNameLst>
                                          <p:attrName>style.visibility</p:attrName>
                                        </p:attrNameLst>
                                      </p:cBhvr>
                                      <p:to>
                                        <p:strVal val="visible"/>
                                      </p:to>
                                    </p:set>
                                    <p:anim calcmode="lin" valueType="num">
                                      <p:cBhvr additive="base">
                                        <p:cTn id="7" dur="500" fill="hold"/>
                                        <p:tgtEl>
                                          <p:spTgt spid="135246"/>
                                        </p:tgtEl>
                                        <p:attrNameLst>
                                          <p:attrName>ppt_x</p:attrName>
                                        </p:attrNameLst>
                                      </p:cBhvr>
                                      <p:tavLst>
                                        <p:tav tm="0">
                                          <p:val>
                                            <p:strVal val="1+#ppt_w/2"/>
                                          </p:val>
                                        </p:tav>
                                        <p:tav tm="100000">
                                          <p:val>
                                            <p:strVal val="#ppt_x"/>
                                          </p:val>
                                        </p:tav>
                                      </p:tavLst>
                                    </p:anim>
                                    <p:anim calcmode="lin" valueType="num">
                                      <p:cBhvr additive="base">
                                        <p:cTn id="8" dur="500" fill="hold"/>
                                        <p:tgtEl>
                                          <p:spTgt spid="1352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35232"/>
                                        </p:tgtEl>
                                        <p:attrNameLst>
                                          <p:attrName>style.visibility</p:attrName>
                                        </p:attrNameLst>
                                      </p:cBhvr>
                                      <p:to>
                                        <p:strVal val="visible"/>
                                      </p:to>
                                    </p:set>
                                    <p:anim calcmode="lin" valueType="num">
                                      <p:cBhvr additive="base">
                                        <p:cTn id="12" dur="500" fill="hold"/>
                                        <p:tgtEl>
                                          <p:spTgt spid="135232"/>
                                        </p:tgtEl>
                                        <p:attrNameLst>
                                          <p:attrName>ppt_x</p:attrName>
                                        </p:attrNameLst>
                                      </p:cBhvr>
                                      <p:tavLst>
                                        <p:tav tm="0">
                                          <p:val>
                                            <p:strVal val="0-#ppt_w/2"/>
                                          </p:val>
                                        </p:tav>
                                        <p:tav tm="100000">
                                          <p:val>
                                            <p:strVal val="#ppt_x"/>
                                          </p:val>
                                        </p:tav>
                                      </p:tavLst>
                                    </p:anim>
                                    <p:anim calcmode="lin" valueType="num">
                                      <p:cBhvr additive="base">
                                        <p:cTn id="13" dur="500" fill="hold"/>
                                        <p:tgtEl>
                                          <p:spTgt spid="13523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135229"/>
                                        </p:tgtEl>
                                        <p:attrNameLst>
                                          <p:attrName>style.visibility</p:attrName>
                                        </p:attrNameLst>
                                      </p:cBhvr>
                                      <p:to>
                                        <p:strVal val="visible"/>
                                      </p:to>
                                    </p:set>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135240"/>
                                        </p:tgtEl>
                                        <p:attrNameLst>
                                          <p:attrName>style.visibility</p:attrName>
                                        </p:attrNameLst>
                                      </p:cBhvr>
                                      <p:to>
                                        <p:strVal val="visible"/>
                                      </p:to>
                                    </p:set>
                                    <p:anim calcmode="lin" valueType="num">
                                      <p:cBhvr additive="base">
                                        <p:cTn id="20" dur="500" fill="hold"/>
                                        <p:tgtEl>
                                          <p:spTgt spid="135240"/>
                                        </p:tgtEl>
                                        <p:attrNameLst>
                                          <p:attrName>ppt_x</p:attrName>
                                        </p:attrNameLst>
                                      </p:cBhvr>
                                      <p:tavLst>
                                        <p:tav tm="0">
                                          <p:val>
                                            <p:strVal val="0-#ppt_w/2"/>
                                          </p:val>
                                        </p:tav>
                                        <p:tav tm="100000">
                                          <p:val>
                                            <p:strVal val="#ppt_x"/>
                                          </p:val>
                                        </p:tav>
                                      </p:tavLst>
                                    </p:anim>
                                    <p:anim calcmode="lin" valueType="num">
                                      <p:cBhvr additive="base">
                                        <p:cTn id="21" dur="500" fill="hold"/>
                                        <p:tgtEl>
                                          <p:spTgt spid="135240"/>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135175"/>
                                        </p:tgtEl>
                                        <p:attrNameLst>
                                          <p:attrName>style.visibility</p:attrName>
                                        </p:attrNameLst>
                                      </p:cBhvr>
                                      <p:to>
                                        <p:strVal val="visible"/>
                                      </p:to>
                                    </p:set>
                                    <p:anim calcmode="lin" valueType="num">
                                      <p:cBhvr additive="base">
                                        <p:cTn id="25" dur="500" fill="hold"/>
                                        <p:tgtEl>
                                          <p:spTgt spid="135175"/>
                                        </p:tgtEl>
                                        <p:attrNameLst>
                                          <p:attrName>ppt_x</p:attrName>
                                        </p:attrNameLst>
                                      </p:cBhvr>
                                      <p:tavLst>
                                        <p:tav tm="0">
                                          <p:val>
                                            <p:strVal val="0-#ppt_w/2"/>
                                          </p:val>
                                        </p:tav>
                                        <p:tav tm="100000">
                                          <p:val>
                                            <p:strVal val="#ppt_x"/>
                                          </p:val>
                                        </p:tav>
                                      </p:tavLst>
                                    </p:anim>
                                    <p:anim calcmode="lin" valueType="num">
                                      <p:cBhvr additive="base">
                                        <p:cTn id="26" dur="500" fill="hold"/>
                                        <p:tgtEl>
                                          <p:spTgt spid="135175"/>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5243"/>
                                        </p:tgtEl>
                                        <p:attrNameLst>
                                          <p:attrName>style.visibility</p:attrName>
                                        </p:attrNameLst>
                                      </p:cBhvr>
                                      <p:to>
                                        <p:strVal val="visible"/>
                                      </p:to>
                                    </p:set>
                                    <p:anim calcmode="lin" valueType="num">
                                      <p:cBhvr additive="base">
                                        <p:cTn id="30" dur="500" fill="hold"/>
                                        <p:tgtEl>
                                          <p:spTgt spid="135243"/>
                                        </p:tgtEl>
                                        <p:attrNameLst>
                                          <p:attrName>ppt_x</p:attrName>
                                        </p:attrNameLst>
                                      </p:cBhvr>
                                      <p:tavLst>
                                        <p:tav tm="0">
                                          <p:val>
                                            <p:strVal val="#ppt_x"/>
                                          </p:val>
                                        </p:tav>
                                        <p:tav tm="100000">
                                          <p:val>
                                            <p:strVal val="#ppt_x"/>
                                          </p:val>
                                        </p:tav>
                                      </p:tavLst>
                                    </p:anim>
                                    <p:anim calcmode="lin" valueType="num">
                                      <p:cBhvr additive="base">
                                        <p:cTn id="31" dur="500" fill="hold"/>
                                        <p:tgtEl>
                                          <p:spTgt spid="135243"/>
                                        </p:tgtEl>
                                        <p:attrNameLst>
                                          <p:attrName>ppt_y</p:attrName>
                                        </p:attrNameLst>
                                      </p:cBhvr>
                                      <p:tavLst>
                                        <p:tav tm="0">
                                          <p:val>
                                            <p:strVal val="0-#ppt_h/2"/>
                                          </p:val>
                                        </p:tav>
                                        <p:tav tm="100000">
                                          <p:val>
                                            <p:strVal val="#ppt_y"/>
                                          </p:val>
                                        </p:tav>
                                      </p:tavLst>
                                    </p:anim>
                                  </p:childTnLst>
                                </p:cTn>
                              </p:par>
                            </p:childTnLst>
                          </p:cTn>
                        </p:par>
                        <p:par>
                          <p:cTn id="32" fill="hold">
                            <p:stCondLst>
                              <p:cond delay="3000"/>
                            </p:stCondLst>
                            <p:childTnLst>
                              <p:par>
                                <p:cTn id="33" presetID="2" presetClass="entr" presetSubtype="1" fill="hold" grpId="0" nodeType="afterEffect">
                                  <p:stCondLst>
                                    <p:cond delay="0"/>
                                  </p:stCondLst>
                                  <p:childTnLst>
                                    <p:set>
                                      <p:cBhvr>
                                        <p:cTn id="34" dur="1" fill="hold">
                                          <p:stCondLst>
                                            <p:cond delay="0"/>
                                          </p:stCondLst>
                                        </p:cTn>
                                        <p:tgtEl>
                                          <p:spTgt spid="135176"/>
                                        </p:tgtEl>
                                        <p:attrNameLst>
                                          <p:attrName>style.visibility</p:attrName>
                                        </p:attrNameLst>
                                      </p:cBhvr>
                                      <p:to>
                                        <p:strVal val="visible"/>
                                      </p:to>
                                    </p:set>
                                    <p:anim calcmode="lin" valueType="num">
                                      <p:cBhvr additive="base">
                                        <p:cTn id="35" dur="500" fill="hold"/>
                                        <p:tgtEl>
                                          <p:spTgt spid="135176"/>
                                        </p:tgtEl>
                                        <p:attrNameLst>
                                          <p:attrName>ppt_x</p:attrName>
                                        </p:attrNameLst>
                                      </p:cBhvr>
                                      <p:tavLst>
                                        <p:tav tm="0">
                                          <p:val>
                                            <p:strVal val="#ppt_x"/>
                                          </p:val>
                                        </p:tav>
                                        <p:tav tm="100000">
                                          <p:val>
                                            <p:strVal val="#ppt_x"/>
                                          </p:val>
                                        </p:tav>
                                      </p:tavLst>
                                    </p:anim>
                                    <p:anim calcmode="lin" valueType="num">
                                      <p:cBhvr additive="base">
                                        <p:cTn id="36" dur="500" fill="hold"/>
                                        <p:tgtEl>
                                          <p:spTgt spid="13517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35171"/>
                                        </p:tgtEl>
                                        <p:attrNameLst>
                                          <p:attrName>style.visibility</p:attrName>
                                        </p:attrNameLst>
                                      </p:cBhvr>
                                      <p:to>
                                        <p:strVal val="visible"/>
                                      </p:to>
                                    </p:set>
                                    <p:anim calcmode="lin" valueType="num">
                                      <p:cBhvr additive="base">
                                        <p:cTn id="41" dur="500" fill="hold"/>
                                        <p:tgtEl>
                                          <p:spTgt spid="135171"/>
                                        </p:tgtEl>
                                        <p:attrNameLst>
                                          <p:attrName>ppt_x</p:attrName>
                                        </p:attrNameLst>
                                      </p:cBhvr>
                                      <p:tavLst>
                                        <p:tav tm="0">
                                          <p:val>
                                            <p:strVal val="1+#ppt_w/2"/>
                                          </p:val>
                                        </p:tav>
                                        <p:tav tm="100000">
                                          <p:val>
                                            <p:strVal val="#ppt_x"/>
                                          </p:val>
                                        </p:tav>
                                      </p:tavLst>
                                    </p:anim>
                                    <p:anim calcmode="lin" valueType="num">
                                      <p:cBhvr additive="base">
                                        <p:cTn id="42" dur="500" fill="hold"/>
                                        <p:tgtEl>
                                          <p:spTgt spid="13517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135172"/>
                                        </p:tgtEl>
                                        <p:attrNameLst>
                                          <p:attrName>style.visibility</p:attrName>
                                        </p:attrNameLst>
                                      </p:cBhvr>
                                      <p:to>
                                        <p:strVal val="visible"/>
                                      </p:to>
                                    </p:set>
                                    <p:anim calcmode="lin" valueType="num">
                                      <p:cBhvr additive="base">
                                        <p:cTn id="47" dur="500" fill="hold"/>
                                        <p:tgtEl>
                                          <p:spTgt spid="135172"/>
                                        </p:tgtEl>
                                        <p:attrNameLst>
                                          <p:attrName>ppt_x</p:attrName>
                                        </p:attrNameLst>
                                      </p:cBhvr>
                                      <p:tavLst>
                                        <p:tav tm="0">
                                          <p:val>
                                            <p:strVal val="1+#ppt_w/2"/>
                                          </p:val>
                                        </p:tav>
                                        <p:tav tm="100000">
                                          <p:val>
                                            <p:strVal val="#ppt_x"/>
                                          </p:val>
                                        </p:tav>
                                      </p:tavLst>
                                    </p:anim>
                                    <p:anim calcmode="lin" valueType="num">
                                      <p:cBhvr additive="base">
                                        <p:cTn id="48"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35173"/>
                                        </p:tgtEl>
                                        <p:attrNameLst>
                                          <p:attrName>style.visibility</p:attrName>
                                        </p:attrNameLst>
                                      </p:cBhvr>
                                      <p:to>
                                        <p:strVal val="visible"/>
                                      </p:to>
                                    </p:set>
                                    <p:animEffect transition="in" filter="slide(fromBottom)">
                                      <p:cBhvr>
                                        <p:cTn id="53" dur="500"/>
                                        <p:tgtEl>
                                          <p:spTgt spid="13517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2" fill="hold" grpId="0" nodeType="clickEffect">
                                  <p:stCondLst>
                                    <p:cond delay="0"/>
                                  </p:stCondLst>
                                  <p:childTnLst>
                                    <p:set>
                                      <p:cBhvr>
                                        <p:cTn id="57" dur="1" fill="hold">
                                          <p:stCondLst>
                                            <p:cond delay="0"/>
                                          </p:stCondLst>
                                        </p:cTn>
                                        <p:tgtEl>
                                          <p:spTgt spid="135174"/>
                                        </p:tgtEl>
                                        <p:attrNameLst>
                                          <p:attrName>style.visibility</p:attrName>
                                        </p:attrNameLst>
                                      </p:cBhvr>
                                      <p:to>
                                        <p:strVal val="visible"/>
                                      </p:to>
                                    </p:set>
                                    <p:animEffect transition="in" filter="slide(fromRight)">
                                      <p:cBhvr>
                                        <p:cTn id="58" dur="500"/>
                                        <p:tgtEl>
                                          <p:spTgt spid="135174"/>
                                        </p:tgtEl>
                                      </p:cBhvr>
                                    </p:animEffect>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499"/>
                                          </p:stCondLst>
                                        </p:cTn>
                                        <p:tgtEl>
                                          <p:spTgt spid="13517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grpId="0" nodeType="clickEffect">
                                  <p:stCondLst>
                                    <p:cond delay="0"/>
                                  </p:stCondLst>
                                  <p:childTnLst>
                                    <p:set>
                                      <p:cBhvr>
                                        <p:cTn id="65" dur="1" fill="hold">
                                          <p:stCondLst>
                                            <p:cond delay="0"/>
                                          </p:stCondLst>
                                        </p:cTn>
                                        <p:tgtEl>
                                          <p:spTgt spid="135247"/>
                                        </p:tgtEl>
                                        <p:attrNameLst>
                                          <p:attrName>style.visibility</p:attrName>
                                        </p:attrNameLst>
                                      </p:cBhvr>
                                      <p:to>
                                        <p:strVal val="visible"/>
                                      </p:to>
                                    </p:set>
                                    <p:animEffect transition="in" filter="slide(fromLeft)">
                                      <p:cBhvr>
                                        <p:cTn id="66" dur="500"/>
                                        <p:tgtEl>
                                          <p:spTgt spid="135247"/>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35248"/>
                                        </p:tgtEl>
                                        <p:attrNameLst>
                                          <p:attrName>style.visibility</p:attrName>
                                        </p:attrNameLst>
                                      </p:cBhvr>
                                      <p:to>
                                        <p:strVal val="visible"/>
                                      </p:to>
                                    </p:set>
                                    <p:animEffect transition="in" filter="dissolve">
                                      <p:cBhvr>
                                        <p:cTn id="71" dur="500"/>
                                        <p:tgtEl>
                                          <p:spTgt spid="135248"/>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35249"/>
                                        </p:tgtEl>
                                        <p:attrNameLst>
                                          <p:attrName>style.visibility</p:attrName>
                                        </p:attrNameLst>
                                      </p:cBhvr>
                                      <p:to>
                                        <p:strVal val="visible"/>
                                      </p:to>
                                    </p:set>
                                    <p:animEffect transition="in" filter="dissolve">
                                      <p:cBhvr>
                                        <p:cTn id="76" dur="500"/>
                                        <p:tgtEl>
                                          <p:spTgt spid="135249"/>
                                        </p:tgtEl>
                                      </p:cBhvr>
                                    </p:animEffect>
                                  </p:childTnLst>
                                </p:cTn>
                              </p:par>
                            </p:childTnLst>
                          </p:cTn>
                        </p:par>
                        <p:par>
                          <p:cTn id="77" fill="hold">
                            <p:stCondLst>
                              <p:cond delay="500"/>
                            </p:stCondLst>
                            <p:childTnLst>
                              <p:par>
                                <p:cTn id="78" presetID="2" presetClass="entr" presetSubtype="8" fill="hold" nodeType="afterEffect">
                                  <p:stCondLst>
                                    <p:cond delay="0"/>
                                  </p:stCondLst>
                                  <p:childTnLst>
                                    <p:set>
                                      <p:cBhvr>
                                        <p:cTn id="79" dur="1" fill="hold">
                                          <p:stCondLst>
                                            <p:cond delay="0"/>
                                          </p:stCondLst>
                                        </p:cTn>
                                        <p:tgtEl>
                                          <p:spTgt spid="135250"/>
                                        </p:tgtEl>
                                        <p:attrNameLst>
                                          <p:attrName>style.visibility</p:attrName>
                                        </p:attrNameLst>
                                      </p:cBhvr>
                                      <p:to>
                                        <p:strVal val="visible"/>
                                      </p:to>
                                    </p:set>
                                    <p:anim calcmode="lin" valueType="num">
                                      <p:cBhvr additive="base">
                                        <p:cTn id="80" dur="500" fill="hold"/>
                                        <p:tgtEl>
                                          <p:spTgt spid="135250"/>
                                        </p:tgtEl>
                                        <p:attrNameLst>
                                          <p:attrName>ppt_x</p:attrName>
                                        </p:attrNameLst>
                                      </p:cBhvr>
                                      <p:tavLst>
                                        <p:tav tm="0">
                                          <p:val>
                                            <p:strVal val="0-#ppt_w/2"/>
                                          </p:val>
                                        </p:tav>
                                        <p:tav tm="100000">
                                          <p:val>
                                            <p:strVal val="#ppt_x"/>
                                          </p:val>
                                        </p:tav>
                                      </p:tavLst>
                                    </p:anim>
                                    <p:anim calcmode="lin" valueType="num">
                                      <p:cBhvr additive="base">
                                        <p:cTn id="81" dur="500" fill="hold"/>
                                        <p:tgtEl>
                                          <p:spTgt spid="1352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P spid="135172" grpId="0"/>
      <p:bldP spid="135173" grpId="0"/>
      <p:bldP spid="135174" grpId="0"/>
      <p:bldP spid="135175" grpId="0"/>
      <p:bldP spid="135176" grpId="0"/>
      <p:bldP spid="135246" grpId="0"/>
      <p:bldP spid="1352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文本框 136193"/>
          <p:cNvSpPr txBox="1"/>
          <p:nvPr/>
        </p:nvSpPr>
        <p:spPr>
          <a:xfrm>
            <a:off x="882650" y="273050"/>
            <a:ext cx="1644650"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整理，得</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36195" name="对象 136194"/>
          <p:cNvGraphicFramePr/>
          <p:nvPr/>
        </p:nvGraphicFramePr>
        <p:xfrm>
          <a:off x="846138" y="855663"/>
          <a:ext cx="8488362" cy="1050925"/>
        </p:xfrm>
        <a:graphic>
          <a:graphicData uri="http://schemas.openxmlformats.org/presentationml/2006/ole">
            <mc:AlternateContent xmlns:mc="http://schemas.openxmlformats.org/markup-compatibility/2006">
              <mc:Choice xmlns:v="urn:schemas-microsoft-com:vml" Requires="v">
                <p:oleObj spid="_x0000_s34882" r:id="rId3" imgW="3580130" imgH="444500" progId="Equation.DSMT4">
                  <p:embed/>
                </p:oleObj>
              </mc:Choice>
              <mc:Fallback>
                <p:oleObj r:id="rId3" imgW="3580130" imgH="444500" progId="Equation.DSMT4">
                  <p:embed/>
                  <p:pic>
                    <p:nvPicPr>
                      <p:cNvPr id="136195" name="对象 136194"/>
                      <p:cNvPicPr/>
                      <p:nvPr/>
                    </p:nvPicPr>
                    <p:blipFill>
                      <a:blip r:embed="rId4"/>
                      <a:stretch>
                        <a:fillRect/>
                      </a:stretch>
                    </p:blipFill>
                    <p:spPr>
                      <a:xfrm>
                        <a:off x="846138" y="855663"/>
                        <a:ext cx="8488362" cy="1050925"/>
                      </a:xfrm>
                      <a:prstGeom prst="rect">
                        <a:avLst/>
                      </a:prstGeom>
                      <a:noFill/>
                      <a:ln w="38100">
                        <a:noFill/>
                        <a:miter/>
                      </a:ln>
                    </p:spPr>
                  </p:pic>
                </p:oleObj>
              </mc:Fallback>
            </mc:AlternateContent>
          </a:graphicData>
        </a:graphic>
      </p:graphicFrame>
      <p:graphicFrame>
        <p:nvGraphicFramePr>
          <p:cNvPr id="136196" name="对象 136195"/>
          <p:cNvGraphicFramePr/>
          <p:nvPr/>
        </p:nvGraphicFramePr>
        <p:xfrm>
          <a:off x="808038" y="2051050"/>
          <a:ext cx="6707187" cy="1047750"/>
        </p:xfrm>
        <a:graphic>
          <a:graphicData uri="http://schemas.openxmlformats.org/presentationml/2006/ole">
            <mc:AlternateContent xmlns:mc="http://schemas.openxmlformats.org/markup-compatibility/2006">
              <mc:Choice xmlns:v="urn:schemas-microsoft-com:vml" Requires="v">
                <p:oleObj spid="_x0000_s34883" r:id="rId5" imgW="2830830" imgH="444500" progId="Equation.DSMT4">
                  <p:embed/>
                </p:oleObj>
              </mc:Choice>
              <mc:Fallback>
                <p:oleObj r:id="rId5" imgW="2830830" imgH="444500" progId="Equation.DSMT4">
                  <p:embed/>
                  <p:pic>
                    <p:nvPicPr>
                      <p:cNvPr id="136196" name="对象 136195"/>
                      <p:cNvPicPr/>
                      <p:nvPr/>
                    </p:nvPicPr>
                    <p:blipFill>
                      <a:blip r:embed="rId6"/>
                      <a:stretch>
                        <a:fillRect/>
                      </a:stretch>
                    </p:blipFill>
                    <p:spPr>
                      <a:xfrm>
                        <a:off x="808038" y="2051050"/>
                        <a:ext cx="6707187" cy="1047750"/>
                      </a:xfrm>
                      <a:prstGeom prst="rect">
                        <a:avLst/>
                      </a:prstGeom>
                      <a:noFill/>
                      <a:ln w="38100">
                        <a:noFill/>
                        <a:miter/>
                      </a:ln>
                    </p:spPr>
                  </p:pic>
                </p:oleObj>
              </mc:Fallback>
            </mc:AlternateContent>
          </a:graphicData>
        </a:graphic>
      </p:graphicFrame>
      <p:sp>
        <p:nvSpPr>
          <p:cNvPr id="136197" name="左大括号 136196"/>
          <p:cNvSpPr/>
          <p:nvPr/>
        </p:nvSpPr>
        <p:spPr>
          <a:xfrm>
            <a:off x="541338" y="1195388"/>
            <a:ext cx="293687" cy="1804987"/>
          </a:xfrm>
          <a:prstGeom prst="leftBrace">
            <a:avLst>
              <a:gd name="adj1" fmla="val 51216"/>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6198" name="文本框 136197"/>
          <p:cNvSpPr txBox="1"/>
          <p:nvPr/>
        </p:nvSpPr>
        <p:spPr>
          <a:xfrm>
            <a:off x="788988" y="3541713"/>
            <a:ext cx="4602162"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令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2, 3, 4, 5</a:t>
            </a:r>
          </a:p>
        </p:txBody>
      </p:sp>
      <p:sp>
        <p:nvSpPr>
          <p:cNvPr id="136199" name="文本框 136198"/>
          <p:cNvSpPr txBox="1"/>
          <p:nvPr/>
        </p:nvSpPr>
        <p:spPr>
          <a:xfrm>
            <a:off x="879475" y="4330700"/>
            <a:ext cx="3157538"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上式可简记为</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200" name="文本框 136199"/>
          <p:cNvSpPr txBox="1"/>
          <p:nvPr/>
        </p:nvSpPr>
        <p:spPr>
          <a:xfrm>
            <a:off x="1354138" y="5119688"/>
            <a:ext cx="3517900"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11</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12</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Sn1</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36201" name="文本框 136200"/>
          <p:cNvSpPr txBox="1"/>
          <p:nvPr/>
        </p:nvSpPr>
        <p:spPr>
          <a:xfrm>
            <a:off x="1354138" y="5954713"/>
            <a:ext cx="3517900"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21</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22</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effectLst/>
                <a:uLnTx/>
                <a:uFillTx/>
                <a:latin typeface="Times New Roman" panose="02020603050405020304" pitchFamily="18" charset="0"/>
                <a:ea typeface="宋体" panose="02010600030101010101" pitchFamily="2" charset="-122"/>
                <a:cs typeface="+mn-cs"/>
              </a:rPr>
              <a:t>Sn2</a:t>
            </a:r>
            <a:endParaRPr kumimoji="0" lang="en-US"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36202" name="左大括号 136201"/>
          <p:cNvSpPr/>
          <p:nvPr/>
        </p:nvSpPr>
        <p:spPr>
          <a:xfrm>
            <a:off x="1150938" y="5300663"/>
            <a:ext cx="157162" cy="1173162"/>
          </a:xfrm>
          <a:prstGeom prst="leftBrace">
            <a:avLst>
              <a:gd name="adj1" fmla="val 62205"/>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36203" name="组合 136202"/>
          <p:cNvGrpSpPr/>
          <p:nvPr/>
        </p:nvGrpSpPr>
        <p:grpSpPr>
          <a:xfrm>
            <a:off x="4737100" y="5594350"/>
            <a:ext cx="5210175" cy="534988"/>
            <a:chOff x="2460" y="3204"/>
            <a:chExt cx="2604" cy="285"/>
          </a:xfrm>
        </p:grpSpPr>
        <p:sp>
          <p:nvSpPr>
            <p:cNvPr id="136204" name="文本框 136203"/>
            <p:cNvSpPr txBox="1"/>
            <p:nvPr/>
          </p:nvSpPr>
          <p:spPr>
            <a:xfrm>
              <a:off x="2784" y="3204"/>
              <a:ext cx="2280"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标准形式的节点电压方程</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205" name="左箭头 136204"/>
            <p:cNvSpPr/>
            <p:nvPr/>
          </p:nvSpPr>
          <p:spPr>
            <a:xfrm>
              <a:off x="2460" y="3312"/>
              <a:ext cx="276" cy="132"/>
            </a:xfrm>
            <a:prstGeom prst="leftArrow">
              <a:avLst>
                <a:gd name="adj1" fmla="val 50000"/>
                <a:gd name="adj2" fmla="val 52272"/>
              </a:avLst>
            </a:prstGeom>
            <a:solidFill>
              <a:srgbClr val="FFFFFF"/>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36206" name="动作按钮: 前进或下一项 136205">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6207" name="动作按钮: 后退或前一项 136206">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6208" name="文本框 136207"/>
          <p:cNvSpPr txBox="1"/>
          <p:nvPr/>
        </p:nvSpPr>
        <p:spPr>
          <a:xfrm>
            <a:off x="44450" y="6653213"/>
            <a:ext cx="1060450"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6209" name="文本框 136208"/>
          <p:cNvSpPr txBox="1"/>
          <p:nvPr/>
        </p:nvSpPr>
        <p:spPr>
          <a:xfrm>
            <a:off x="1082675" y="6699250"/>
            <a:ext cx="8864600" cy="962025"/>
          </a:xfrm>
          <a:prstGeom prst="rect">
            <a:avLst/>
          </a:prstGeom>
          <a:noFill/>
          <a:ln w="9525">
            <a:noFill/>
          </a:ln>
        </p:spPr>
        <p:txBody>
          <a:bodyPr lIns="108265" tIns="54132" rIns="108265" bIns="54132">
            <a:spAutoFit/>
          </a:bodyPr>
          <a:lstStyle/>
          <a:p>
            <a:pPr marL="3383280" marR="0" lvl="0" indent="-3383280" algn="just"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1的</a:t>
            </a:r>
            <a:r>
              <a:rPr kumimoji="0" lang="zh-CN" altLang="zh-CN"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自电导</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，等于接在</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1上所有支路的电导之和。</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8423359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6195"/>
                                        </p:tgtEl>
                                        <p:attrNameLst>
                                          <p:attrName>style.visibility</p:attrName>
                                        </p:attrNameLst>
                                      </p:cBhvr>
                                      <p:to>
                                        <p:strVal val="visible"/>
                                      </p:to>
                                    </p:set>
                                    <p:animEffect transition="in" filter="dissolve">
                                      <p:cBhvr>
                                        <p:cTn id="7" dur="500"/>
                                        <p:tgtEl>
                                          <p:spTgt spid="13619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6196"/>
                                        </p:tgtEl>
                                        <p:attrNameLst>
                                          <p:attrName>style.visibility</p:attrName>
                                        </p:attrNameLst>
                                      </p:cBhvr>
                                      <p:to>
                                        <p:strVal val="visible"/>
                                      </p:to>
                                    </p:set>
                                    <p:animEffect transition="in" filter="dissolve">
                                      <p:cBhvr>
                                        <p:cTn id="11" dur="500"/>
                                        <p:tgtEl>
                                          <p:spTgt spid="136196"/>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136197"/>
                                        </p:tgtEl>
                                        <p:attrNameLst>
                                          <p:attrName>style.visibility</p:attrName>
                                        </p:attrNameLst>
                                      </p:cBhvr>
                                      <p:to>
                                        <p:strVal val="visible"/>
                                      </p:to>
                                    </p:set>
                                    <p:anim calcmode="lin" valueType="num">
                                      <p:cBhvr additive="base">
                                        <p:cTn id="15" dur="500" fill="hold"/>
                                        <p:tgtEl>
                                          <p:spTgt spid="136197"/>
                                        </p:tgtEl>
                                        <p:attrNameLst>
                                          <p:attrName>ppt_x</p:attrName>
                                        </p:attrNameLst>
                                      </p:cBhvr>
                                      <p:tavLst>
                                        <p:tav tm="0">
                                          <p:val>
                                            <p:strVal val="0-#ppt_w/2"/>
                                          </p:val>
                                        </p:tav>
                                        <p:tav tm="100000">
                                          <p:val>
                                            <p:strVal val="#ppt_x"/>
                                          </p:val>
                                        </p:tav>
                                      </p:tavLst>
                                    </p:anim>
                                    <p:anim calcmode="lin" valueType="num">
                                      <p:cBhvr additive="base">
                                        <p:cTn id="16"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136198"/>
                                        </p:tgtEl>
                                        <p:attrNameLst>
                                          <p:attrName>style.visibility</p:attrName>
                                        </p:attrNameLst>
                                      </p:cBhvr>
                                      <p:to>
                                        <p:strVal val="visible"/>
                                      </p:to>
                                    </p:set>
                                    <p:animEffect transition="in" filter="slide(fromLeft)">
                                      <p:cBhvr>
                                        <p:cTn id="21" dur="500"/>
                                        <p:tgtEl>
                                          <p:spTgt spid="13619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36199"/>
                                        </p:tgtEl>
                                        <p:attrNameLst>
                                          <p:attrName>style.visibility</p:attrName>
                                        </p:attrNameLst>
                                      </p:cBhvr>
                                      <p:to>
                                        <p:strVal val="visible"/>
                                      </p:to>
                                    </p:set>
                                    <p:animEffect transition="in" filter="slide(fromLeft)">
                                      <p:cBhvr>
                                        <p:cTn id="26" dur="500"/>
                                        <p:tgtEl>
                                          <p:spTgt spid="136199"/>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136200"/>
                                        </p:tgtEl>
                                        <p:attrNameLst>
                                          <p:attrName>style.visibility</p:attrName>
                                        </p:attrNameLst>
                                      </p:cBhvr>
                                      <p:to>
                                        <p:strVal val="visible"/>
                                      </p:to>
                                    </p:set>
                                    <p:animEffect transition="in" filter="checkerboard(across)">
                                      <p:cBhvr>
                                        <p:cTn id="30" dur="500"/>
                                        <p:tgtEl>
                                          <p:spTgt spid="136200"/>
                                        </p:tgtEl>
                                      </p:cBhvr>
                                    </p:animEffect>
                                  </p:childTnLst>
                                </p:cTn>
                              </p:par>
                            </p:childTnLst>
                          </p:cTn>
                        </p:par>
                        <p:par>
                          <p:cTn id="31" fill="hold">
                            <p:stCondLst>
                              <p:cond delay="1000"/>
                            </p:stCondLst>
                            <p:childTnLst>
                              <p:par>
                                <p:cTn id="32" presetID="5" presetClass="entr" presetSubtype="10" fill="hold" grpId="0" nodeType="afterEffect">
                                  <p:stCondLst>
                                    <p:cond delay="0"/>
                                  </p:stCondLst>
                                  <p:childTnLst>
                                    <p:set>
                                      <p:cBhvr>
                                        <p:cTn id="33" dur="1" fill="hold">
                                          <p:stCondLst>
                                            <p:cond delay="0"/>
                                          </p:stCondLst>
                                        </p:cTn>
                                        <p:tgtEl>
                                          <p:spTgt spid="136201"/>
                                        </p:tgtEl>
                                        <p:attrNameLst>
                                          <p:attrName>style.visibility</p:attrName>
                                        </p:attrNameLst>
                                      </p:cBhvr>
                                      <p:to>
                                        <p:strVal val="visible"/>
                                      </p:to>
                                    </p:set>
                                    <p:animEffect transition="in" filter="checkerboard(across)">
                                      <p:cBhvr>
                                        <p:cTn id="34" dur="500"/>
                                        <p:tgtEl>
                                          <p:spTgt spid="136201"/>
                                        </p:tgtEl>
                                      </p:cBhvr>
                                    </p:animEffect>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136202"/>
                                        </p:tgtEl>
                                        <p:attrNameLst>
                                          <p:attrName>style.visibility</p:attrName>
                                        </p:attrNameLst>
                                      </p:cBhvr>
                                      <p:to>
                                        <p:strVal val="visible"/>
                                      </p:to>
                                    </p:set>
                                    <p:anim calcmode="lin" valueType="num">
                                      <p:cBhvr additive="base">
                                        <p:cTn id="38" dur="500" fill="hold"/>
                                        <p:tgtEl>
                                          <p:spTgt spid="136202"/>
                                        </p:tgtEl>
                                        <p:attrNameLst>
                                          <p:attrName>ppt_x</p:attrName>
                                        </p:attrNameLst>
                                      </p:cBhvr>
                                      <p:tavLst>
                                        <p:tav tm="0">
                                          <p:val>
                                            <p:strVal val="0-#ppt_w/2"/>
                                          </p:val>
                                        </p:tav>
                                        <p:tav tm="100000">
                                          <p:val>
                                            <p:strVal val="#ppt_x"/>
                                          </p:val>
                                        </p:tav>
                                      </p:tavLst>
                                    </p:anim>
                                    <p:anim calcmode="lin" valueType="num">
                                      <p:cBhvr additive="base">
                                        <p:cTn id="39" dur="500" fill="hold"/>
                                        <p:tgtEl>
                                          <p:spTgt spid="136202"/>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136203"/>
                                        </p:tgtEl>
                                        <p:attrNameLst>
                                          <p:attrName>style.visibility</p:attrName>
                                        </p:attrNameLst>
                                      </p:cBhvr>
                                      <p:to>
                                        <p:strVal val="visible"/>
                                      </p:to>
                                    </p:set>
                                    <p:anim calcmode="lin" valueType="num">
                                      <p:cBhvr additive="base">
                                        <p:cTn id="44" dur="500" fill="hold"/>
                                        <p:tgtEl>
                                          <p:spTgt spid="136203"/>
                                        </p:tgtEl>
                                        <p:attrNameLst>
                                          <p:attrName>ppt_x</p:attrName>
                                        </p:attrNameLst>
                                      </p:cBhvr>
                                      <p:tavLst>
                                        <p:tav tm="0">
                                          <p:val>
                                            <p:strVal val="1+#ppt_w/2"/>
                                          </p:val>
                                        </p:tav>
                                        <p:tav tm="100000">
                                          <p:val>
                                            <p:strVal val="#ppt_x"/>
                                          </p:val>
                                        </p:tav>
                                      </p:tavLst>
                                    </p:anim>
                                    <p:anim calcmode="lin" valueType="num">
                                      <p:cBhvr additive="base">
                                        <p:cTn id="45" dur="500" fill="hold"/>
                                        <p:tgtEl>
                                          <p:spTgt spid="136203"/>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grpId="0" nodeType="clickEffect">
                                  <p:stCondLst>
                                    <p:cond delay="0"/>
                                  </p:stCondLst>
                                  <p:childTnLst>
                                    <p:set>
                                      <p:cBhvr>
                                        <p:cTn id="49" dur="1" fill="hold">
                                          <p:stCondLst>
                                            <p:cond delay="0"/>
                                          </p:stCondLst>
                                        </p:cTn>
                                        <p:tgtEl>
                                          <p:spTgt spid="136208"/>
                                        </p:tgtEl>
                                        <p:attrNameLst>
                                          <p:attrName>style.visibility</p:attrName>
                                        </p:attrNameLst>
                                      </p:cBhvr>
                                      <p:to>
                                        <p:strVal val="visible"/>
                                      </p:to>
                                    </p:set>
                                    <p:anim calcmode="lin" valueType="num">
                                      <p:cBhvr>
                                        <p:cTn id="50" dur="1000" fill="hold"/>
                                        <p:tgtEl>
                                          <p:spTgt spid="136208"/>
                                        </p:tgtEl>
                                        <p:attrNameLst>
                                          <p:attrName>ppt_w</p:attrName>
                                        </p:attrNameLst>
                                      </p:cBhvr>
                                      <p:tavLst>
                                        <p:tav tm="0">
                                          <p:val>
                                            <p:fltVal val="0"/>
                                          </p:val>
                                        </p:tav>
                                        <p:tav tm="100000">
                                          <p:val>
                                            <p:strVal val="#ppt_w"/>
                                          </p:val>
                                        </p:tav>
                                      </p:tavLst>
                                    </p:anim>
                                    <p:anim calcmode="lin" valueType="num">
                                      <p:cBhvr>
                                        <p:cTn id="51" dur="1000" fill="hold"/>
                                        <p:tgtEl>
                                          <p:spTgt spid="136208"/>
                                        </p:tgtEl>
                                        <p:attrNameLst>
                                          <p:attrName>ppt_h</p:attrName>
                                        </p:attrNameLst>
                                      </p:cBhvr>
                                      <p:tavLst>
                                        <p:tav tm="0">
                                          <p:val>
                                            <p:fltVal val="0"/>
                                          </p:val>
                                        </p:tav>
                                        <p:tav tm="100000">
                                          <p:val>
                                            <p:strVal val="#ppt_h"/>
                                          </p:val>
                                        </p:tav>
                                      </p:tavLst>
                                    </p:anim>
                                    <p:anim calcmode="lin" valueType="num">
                                      <p:cBhvr>
                                        <p:cTn id="52" dur="1000" fill="hold"/>
                                        <p:tgtEl>
                                          <p:spTgt spid="136208"/>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36208"/>
                                        </p:tgtEl>
                                        <p:attrNameLst>
                                          <p:attrName>ppt_y</p:attrName>
                                        </p:attrNameLst>
                                      </p:cBhvr>
                                      <p:tavLst>
                                        <p:tav tm="0" fmla="#ppt_y+(sin(-2*pi*(1-$))*-#ppt_x+cos(-2*pi*(1-$))*(1-#ppt_y))*(1-$)">
                                          <p:val>
                                            <p:fltVal val="0"/>
                                          </p:val>
                                        </p:tav>
                                        <p:tav tm="100000">
                                          <p:val>
                                            <p:fltVal val="1"/>
                                          </p:val>
                                        </p:tav>
                                      </p:tavLst>
                                    </p:anim>
                                  </p:childTnLst>
                                </p:cTn>
                              </p:par>
                            </p:childTnLst>
                          </p:cTn>
                        </p:par>
                        <p:par>
                          <p:cTn id="54" fill="hold">
                            <p:stCondLst>
                              <p:cond delay="1000"/>
                            </p:stCondLst>
                            <p:childTnLst>
                              <p:par>
                                <p:cTn id="55" presetID="2" presetClass="entr" presetSubtype="1" fill="hold" grpId="0" nodeType="afterEffect">
                                  <p:stCondLst>
                                    <p:cond delay="0"/>
                                  </p:stCondLst>
                                  <p:childTnLst>
                                    <p:set>
                                      <p:cBhvr>
                                        <p:cTn id="56" dur="1" fill="hold">
                                          <p:stCondLst>
                                            <p:cond delay="0"/>
                                          </p:stCondLst>
                                        </p:cTn>
                                        <p:tgtEl>
                                          <p:spTgt spid="136209"/>
                                        </p:tgtEl>
                                        <p:attrNameLst>
                                          <p:attrName>style.visibility</p:attrName>
                                        </p:attrNameLst>
                                      </p:cBhvr>
                                      <p:to>
                                        <p:strVal val="visible"/>
                                      </p:to>
                                    </p:set>
                                    <p:anim calcmode="lin" valueType="num">
                                      <p:cBhvr additive="base">
                                        <p:cTn id="57" dur="500" fill="hold"/>
                                        <p:tgtEl>
                                          <p:spTgt spid="136209"/>
                                        </p:tgtEl>
                                        <p:attrNameLst>
                                          <p:attrName>ppt_x</p:attrName>
                                        </p:attrNameLst>
                                      </p:cBhvr>
                                      <p:tavLst>
                                        <p:tav tm="0">
                                          <p:val>
                                            <p:strVal val="#ppt_x"/>
                                          </p:val>
                                        </p:tav>
                                        <p:tav tm="100000">
                                          <p:val>
                                            <p:strVal val="#ppt_x"/>
                                          </p:val>
                                        </p:tav>
                                      </p:tavLst>
                                    </p:anim>
                                    <p:anim calcmode="lin" valueType="num">
                                      <p:cBhvr additive="base">
                                        <p:cTn id="58" dur="500" fill="hold"/>
                                        <p:tgtEl>
                                          <p:spTgt spid="1362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8" grpId="0"/>
      <p:bldP spid="136199" grpId="0"/>
      <p:bldP spid="136200" grpId="0"/>
      <p:bldP spid="136201" grpId="0"/>
      <p:bldP spid="136208" grpId="0"/>
      <p:bldP spid="13620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文本框 137217"/>
          <p:cNvSpPr txBox="1"/>
          <p:nvPr/>
        </p:nvSpPr>
        <p:spPr>
          <a:xfrm>
            <a:off x="1104900" y="1104900"/>
            <a:ext cx="8886825" cy="962025"/>
          </a:xfrm>
          <a:prstGeom prst="rect">
            <a:avLst/>
          </a:prstGeom>
          <a:noFill/>
          <a:ln w="9525">
            <a:noFill/>
          </a:ln>
        </p:spPr>
        <p:txBody>
          <a:bodyPr lIns="108265" tIns="54132" rIns="108265" bIns="54132">
            <a:spAutoFit/>
          </a:bodyPr>
          <a:lstStyle/>
          <a:p>
            <a:pPr marL="3044825" marR="0" lvl="0" indent="-3044825" algn="just"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2的</a:t>
            </a:r>
            <a:r>
              <a:rPr kumimoji="0" lang="zh-CN" altLang="zh-CN"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自电导</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，等于接在</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2上所有支路的电导之和。</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219" name="文本框 137218"/>
          <p:cNvSpPr txBox="1"/>
          <p:nvPr/>
        </p:nvSpPr>
        <p:spPr>
          <a:xfrm>
            <a:off x="1082675" y="2165350"/>
            <a:ext cx="8932863" cy="1389063"/>
          </a:xfrm>
          <a:prstGeom prst="rect">
            <a:avLst/>
          </a:prstGeom>
          <a:noFill/>
          <a:ln w="9525">
            <a:noFill/>
          </a:ln>
        </p:spPr>
        <p:txBody>
          <a:bodyPr lIns="108265" tIns="54132" rIns="108265" bIns="54132">
            <a:spAutoFit/>
          </a:bodyPr>
          <a:lstStyle/>
          <a:p>
            <a:pPr marL="3383280" marR="0" lvl="0" indent="-3383280" algn="just"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12</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21</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1与</a:t>
            </a:r>
            <a:r>
              <a:rPr kumimoji="0" lang="zh-CN" altLang="en-US"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cs typeface="+mn-cs"/>
              </a:rPr>
              <a:t>2之间的</a:t>
            </a:r>
            <a:r>
              <a:rPr kumimoji="0" lang="zh-CN" altLang="zh-CN"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互电导</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，等于接在</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1与</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2之间的所有支路的电导之和，并冠以负号。</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220" name="文本框 137219"/>
          <p:cNvSpPr txBox="1"/>
          <p:nvPr/>
        </p:nvSpPr>
        <p:spPr>
          <a:xfrm>
            <a:off x="1195388" y="4984750"/>
            <a:ext cx="8435975" cy="534988"/>
          </a:xfrm>
          <a:prstGeom prst="rect">
            <a:avLst/>
          </a:prstGeom>
          <a:noFill/>
          <a:ln w="9525">
            <a:noFill/>
          </a:ln>
        </p:spPr>
        <p:txBody>
          <a:bodyPr lIns="108265" tIns="54132" rIns="108265" bIns="54132">
            <a:spAutoFit/>
          </a:bodyPr>
          <a:lstStyle/>
          <a:p>
            <a:pPr marL="3383280" marR="0" lvl="0" indent="-3383280" algn="just"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Sn1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流入</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的电流源电流的代数和。</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221" name="文本框 137220"/>
          <p:cNvSpPr txBox="1"/>
          <p:nvPr/>
        </p:nvSpPr>
        <p:spPr>
          <a:xfrm>
            <a:off x="1173163" y="5661025"/>
            <a:ext cx="8458200" cy="534988"/>
          </a:xfrm>
          <a:prstGeom prst="rect">
            <a:avLst/>
          </a:prstGeom>
          <a:noFill/>
          <a:ln w="9525">
            <a:noFill/>
          </a:ln>
        </p:spPr>
        <p:txBody>
          <a:bodyPr lIns="108265" tIns="54132" rIns="108265" bIns="54132">
            <a:spAutoFit/>
          </a:bodyPr>
          <a:lstStyle/>
          <a:p>
            <a:pPr marL="3383280" marR="0" lvl="0" indent="-3383280" algn="just"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Sn2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流入</a:t>
            </a:r>
            <a:r>
              <a:rPr kumimoji="0" lang="zh-CN" altLang="en-US"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节点</a:t>
            </a:r>
            <a:r>
              <a:rPr kumimoji="0" lang="zh-CN" altLang="zh-CN" sz="28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2</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的电流源电流的代数和。</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7222" name="文本框 137221"/>
          <p:cNvSpPr txBox="1"/>
          <p:nvPr/>
        </p:nvSpPr>
        <p:spPr>
          <a:xfrm>
            <a:off x="1420813" y="3698875"/>
            <a:ext cx="5797550" cy="117633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自电导总为正，互电导总为负。</a:t>
            </a:r>
          </a:p>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电流源支路电导为零。</a:t>
            </a:r>
            <a:endPar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7223" name="文本框 137222"/>
          <p:cNvSpPr txBox="1"/>
          <p:nvPr/>
        </p:nvSpPr>
        <p:spPr>
          <a:xfrm>
            <a:off x="1466850" y="6496050"/>
            <a:ext cx="5661025"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流入节点取正号，流出取负号。</a:t>
            </a:r>
            <a:endPar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7224" name="动作按钮: 前进或下一项 137223">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7225" name="动作按钮: 后退或前一项 137224">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779043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left)">
                                      <p:cBhvr>
                                        <p:cTn id="7" dur="5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7222"/>
                                        </p:tgtEl>
                                        <p:attrNameLst>
                                          <p:attrName>style.visibility</p:attrName>
                                        </p:attrNameLst>
                                      </p:cBhvr>
                                      <p:to>
                                        <p:strVal val="visible"/>
                                      </p:to>
                                    </p:set>
                                    <p:animEffect transition="in" filter="box(out)">
                                      <p:cBhvr>
                                        <p:cTn id="12" dur="500"/>
                                        <p:tgtEl>
                                          <p:spTgt spid="1372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20"/>
                                        </p:tgtEl>
                                        <p:attrNameLst>
                                          <p:attrName>style.visibility</p:attrName>
                                        </p:attrNameLst>
                                      </p:cBhvr>
                                      <p:to>
                                        <p:strVal val="visible"/>
                                      </p:to>
                                    </p:set>
                                    <p:animEffect transition="in" filter="wipe(left)">
                                      <p:cBhvr>
                                        <p:cTn id="17" dur="500"/>
                                        <p:tgtEl>
                                          <p:spTgt spid="1372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21"/>
                                        </p:tgtEl>
                                        <p:attrNameLst>
                                          <p:attrName>style.visibility</p:attrName>
                                        </p:attrNameLst>
                                      </p:cBhvr>
                                      <p:to>
                                        <p:strVal val="visible"/>
                                      </p:to>
                                    </p:set>
                                    <p:animEffect transition="in" filter="wipe(left)">
                                      <p:cBhvr>
                                        <p:cTn id="22" dur="500"/>
                                        <p:tgtEl>
                                          <p:spTgt spid="1372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37223"/>
                                        </p:tgtEl>
                                        <p:attrNameLst>
                                          <p:attrName>style.visibility</p:attrName>
                                        </p:attrNameLst>
                                      </p:cBhvr>
                                      <p:to>
                                        <p:strVal val="visible"/>
                                      </p:to>
                                    </p:set>
                                    <p:animEffect transition="in" filter="box(out)">
                                      <p:cBhvr>
                                        <p:cTn id="27" dur="500"/>
                                        <p:tgtEl>
                                          <p:spTgt spid="137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P spid="137220" grpId="0"/>
      <p:bldP spid="137221" grpId="0"/>
      <p:bldP spid="137222" grpId="0"/>
      <p:bldP spid="1372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文本框 138241"/>
          <p:cNvSpPr txBox="1"/>
          <p:nvPr/>
        </p:nvSpPr>
        <p:spPr>
          <a:xfrm>
            <a:off x="609600" y="496888"/>
            <a:ext cx="9315450" cy="1133475"/>
          </a:xfrm>
          <a:prstGeom prst="rect">
            <a:avLst/>
          </a:prstGeom>
          <a:noFill/>
          <a:ln w="9525">
            <a:noFill/>
          </a:ln>
        </p:spPr>
        <p:txBody>
          <a:bodyPr lIns="108265" tIns="54132" rIns="108265" bIns="54132">
            <a:spAutoFit/>
          </a:bodyPr>
          <a:lstStyle/>
          <a:p>
            <a:pPr marL="0" marR="0" lvl="0" indent="676275" algn="just" defTabSz="1082675"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由节点电压方程求得各支路电压后，各支路电流可用节点电压表示：</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38243" name="组合 138242"/>
          <p:cNvGrpSpPr/>
          <p:nvPr/>
        </p:nvGrpSpPr>
        <p:grpSpPr>
          <a:xfrm>
            <a:off x="4195763" y="1354138"/>
            <a:ext cx="6221412" cy="3579812"/>
            <a:chOff x="2232" y="720"/>
            <a:chExt cx="3310" cy="1905"/>
          </a:xfrm>
        </p:grpSpPr>
        <p:sp>
          <p:nvSpPr>
            <p:cNvPr id="138244" name="文本框 138243"/>
            <p:cNvSpPr txBox="1"/>
            <p:nvPr/>
          </p:nvSpPr>
          <p:spPr>
            <a:xfrm>
              <a:off x="3655" y="1062"/>
              <a:ext cx="357"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n1</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45" name="文本框 138244"/>
            <p:cNvSpPr txBox="1"/>
            <p:nvPr/>
          </p:nvSpPr>
          <p:spPr>
            <a:xfrm>
              <a:off x="5130" y="1026"/>
              <a:ext cx="412"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n2</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38246" name="组合 138245"/>
            <p:cNvGrpSpPr/>
            <p:nvPr/>
          </p:nvGrpSpPr>
          <p:grpSpPr>
            <a:xfrm>
              <a:off x="2232" y="720"/>
              <a:ext cx="3209" cy="1584"/>
              <a:chOff x="24" y="132"/>
              <a:chExt cx="3209" cy="1584"/>
            </a:xfrm>
          </p:grpSpPr>
          <p:sp>
            <p:nvSpPr>
              <p:cNvPr id="138247" name="直接连接符 138246"/>
              <p:cNvSpPr/>
              <p:nvPr/>
            </p:nvSpPr>
            <p:spPr>
              <a:xfrm flipH="1">
                <a:off x="2274" y="318"/>
                <a:ext cx="330" cy="0"/>
              </a:xfrm>
              <a:prstGeom prst="line">
                <a:avLst/>
              </a:prstGeom>
              <a:ln w="9525" cap="flat" cmpd="sng">
                <a:solidFill>
                  <a:schemeClr val="tx1"/>
                </a:solidFill>
                <a:prstDash val="solid"/>
                <a:headEnd type="none" w="med" len="med"/>
                <a:tailEnd type="stealth" w="sm" len="med"/>
              </a:ln>
            </p:spPr>
          </p:sp>
          <p:grpSp>
            <p:nvGrpSpPr>
              <p:cNvPr id="138248" name="组合 138247"/>
              <p:cNvGrpSpPr/>
              <p:nvPr/>
            </p:nvGrpSpPr>
            <p:grpSpPr>
              <a:xfrm>
                <a:off x="342" y="1152"/>
                <a:ext cx="272" cy="272"/>
                <a:chOff x="336" y="1152"/>
                <a:chExt cx="272" cy="272"/>
              </a:xfrm>
            </p:grpSpPr>
            <p:sp>
              <p:nvSpPr>
                <p:cNvPr id="138249" name="椭圆 138248"/>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50" name="直接连接符 138249"/>
                <p:cNvSpPr/>
                <p:nvPr/>
              </p:nvSpPr>
              <p:spPr>
                <a:xfrm>
                  <a:off x="336" y="1288"/>
                  <a:ext cx="272" cy="0"/>
                </a:xfrm>
                <a:prstGeom prst="line">
                  <a:avLst/>
                </a:prstGeom>
                <a:ln w="19050" cap="flat" cmpd="sng">
                  <a:solidFill>
                    <a:schemeClr val="tx1"/>
                  </a:solidFill>
                  <a:prstDash val="solid"/>
                  <a:headEnd type="none" w="med" len="med"/>
                  <a:tailEnd type="none" w="med" len="med"/>
                </a:ln>
              </p:spPr>
            </p:sp>
          </p:grpSp>
          <p:sp>
            <p:nvSpPr>
              <p:cNvPr id="138251" name="直接连接符 138250"/>
              <p:cNvSpPr/>
              <p:nvPr/>
            </p:nvSpPr>
            <p:spPr>
              <a:xfrm>
                <a:off x="480" y="1428"/>
                <a:ext cx="0" cy="288"/>
              </a:xfrm>
              <a:prstGeom prst="line">
                <a:avLst/>
              </a:prstGeom>
              <a:ln w="19050" cap="flat" cmpd="sng">
                <a:solidFill>
                  <a:schemeClr val="tx1"/>
                </a:solidFill>
                <a:prstDash val="solid"/>
                <a:headEnd type="none" w="med" len="med"/>
                <a:tailEnd type="none" w="med" len="med"/>
              </a:ln>
            </p:spPr>
          </p:sp>
          <p:sp>
            <p:nvSpPr>
              <p:cNvPr id="138252" name="直接连接符 138251"/>
              <p:cNvSpPr/>
              <p:nvPr/>
            </p:nvSpPr>
            <p:spPr>
              <a:xfrm flipV="1">
                <a:off x="480" y="901"/>
                <a:ext cx="0" cy="240"/>
              </a:xfrm>
              <a:prstGeom prst="line">
                <a:avLst/>
              </a:prstGeom>
              <a:ln w="19050" cap="flat" cmpd="sng">
                <a:solidFill>
                  <a:schemeClr val="tx1"/>
                </a:solidFill>
                <a:prstDash val="solid"/>
                <a:headEnd type="none" w="med" len="med"/>
                <a:tailEnd type="none" w="med" len="med"/>
              </a:ln>
            </p:spPr>
          </p:sp>
          <p:sp>
            <p:nvSpPr>
              <p:cNvPr id="138253" name="直接连接符 138252"/>
              <p:cNvSpPr/>
              <p:nvPr/>
            </p:nvSpPr>
            <p:spPr>
              <a:xfrm>
                <a:off x="480" y="1716"/>
                <a:ext cx="2400" cy="0"/>
              </a:xfrm>
              <a:prstGeom prst="line">
                <a:avLst/>
              </a:prstGeom>
              <a:ln w="19050" cap="flat" cmpd="sng">
                <a:solidFill>
                  <a:schemeClr val="tx1"/>
                </a:solidFill>
                <a:prstDash val="solid"/>
                <a:headEnd type="none" w="med" len="med"/>
                <a:tailEnd type="none" w="med" len="med"/>
              </a:ln>
            </p:spPr>
          </p:sp>
          <p:sp>
            <p:nvSpPr>
              <p:cNvPr id="138254" name="直接连接符 138253"/>
              <p:cNvSpPr/>
              <p:nvPr/>
            </p:nvSpPr>
            <p:spPr>
              <a:xfrm flipV="1">
                <a:off x="1026" y="900"/>
                <a:ext cx="0" cy="816"/>
              </a:xfrm>
              <a:prstGeom prst="line">
                <a:avLst/>
              </a:prstGeom>
              <a:ln w="19050" cap="flat" cmpd="sng">
                <a:solidFill>
                  <a:schemeClr val="tx1"/>
                </a:solidFill>
                <a:prstDash val="solid"/>
                <a:headEnd type="oval" w="med" len="med"/>
                <a:tailEnd type="oval" w="med" len="med"/>
              </a:ln>
            </p:spPr>
          </p:sp>
          <p:sp>
            <p:nvSpPr>
              <p:cNvPr id="138255" name="矩形 138254"/>
              <p:cNvSpPr/>
              <p:nvPr/>
            </p:nvSpPr>
            <p:spPr>
              <a:xfrm>
                <a:off x="978" y="117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56" name="直接连接符 138255"/>
              <p:cNvSpPr/>
              <p:nvPr/>
            </p:nvSpPr>
            <p:spPr>
              <a:xfrm>
                <a:off x="480" y="900"/>
                <a:ext cx="2400" cy="0"/>
              </a:xfrm>
              <a:prstGeom prst="line">
                <a:avLst/>
              </a:prstGeom>
              <a:ln w="19050" cap="flat" cmpd="sng">
                <a:solidFill>
                  <a:schemeClr val="tx1"/>
                </a:solidFill>
                <a:prstDash val="solid"/>
                <a:headEnd type="none" w="med" len="med"/>
                <a:tailEnd type="oval" w="med" len="med"/>
              </a:ln>
            </p:spPr>
          </p:sp>
          <p:sp>
            <p:nvSpPr>
              <p:cNvPr id="138257" name="直接连接符 138256"/>
              <p:cNvSpPr/>
              <p:nvPr/>
            </p:nvSpPr>
            <p:spPr>
              <a:xfrm>
                <a:off x="1968" y="900"/>
                <a:ext cx="0" cy="816"/>
              </a:xfrm>
              <a:prstGeom prst="line">
                <a:avLst/>
              </a:prstGeom>
              <a:ln w="19050" cap="flat" cmpd="sng">
                <a:solidFill>
                  <a:schemeClr val="tx1"/>
                </a:solidFill>
                <a:prstDash val="solid"/>
                <a:headEnd type="oval" w="med" len="med"/>
                <a:tailEnd type="oval" w="med" len="med"/>
              </a:ln>
            </p:spPr>
          </p:sp>
          <p:sp>
            <p:nvSpPr>
              <p:cNvPr id="138258" name="直接连接符 138257"/>
              <p:cNvSpPr/>
              <p:nvPr/>
            </p:nvSpPr>
            <p:spPr>
              <a:xfrm flipV="1">
                <a:off x="1968" y="516"/>
                <a:ext cx="0" cy="384"/>
              </a:xfrm>
              <a:prstGeom prst="line">
                <a:avLst/>
              </a:prstGeom>
              <a:ln w="19050" cap="flat" cmpd="sng">
                <a:solidFill>
                  <a:schemeClr val="tx1"/>
                </a:solidFill>
                <a:prstDash val="solid"/>
                <a:headEnd type="none" w="med" len="med"/>
                <a:tailEnd type="none" w="med" len="med"/>
              </a:ln>
            </p:spPr>
          </p:sp>
          <p:sp>
            <p:nvSpPr>
              <p:cNvPr id="138259" name="直接连接符 138258"/>
              <p:cNvSpPr/>
              <p:nvPr/>
            </p:nvSpPr>
            <p:spPr>
              <a:xfrm rot="-16200000" flipV="1">
                <a:off x="2736" y="372"/>
                <a:ext cx="0" cy="288"/>
              </a:xfrm>
              <a:prstGeom prst="line">
                <a:avLst/>
              </a:prstGeom>
              <a:ln w="19050" cap="flat" cmpd="sng">
                <a:solidFill>
                  <a:schemeClr val="tx1"/>
                </a:solidFill>
                <a:prstDash val="solid"/>
                <a:headEnd type="none" w="med" len="med"/>
                <a:tailEnd type="none" w="med" len="med"/>
              </a:ln>
            </p:spPr>
          </p:sp>
          <p:sp>
            <p:nvSpPr>
              <p:cNvPr id="138260" name="直接连接符 138259"/>
              <p:cNvSpPr/>
              <p:nvPr/>
            </p:nvSpPr>
            <p:spPr>
              <a:xfrm rot="16200000" flipV="1">
                <a:off x="2135" y="348"/>
                <a:ext cx="1" cy="336"/>
              </a:xfrm>
              <a:prstGeom prst="line">
                <a:avLst/>
              </a:prstGeom>
              <a:ln w="19050" cap="flat" cmpd="sng">
                <a:solidFill>
                  <a:schemeClr val="tx1"/>
                </a:solidFill>
                <a:prstDash val="solid"/>
                <a:headEnd type="none" w="med" len="med"/>
                <a:tailEnd type="none" w="med" len="med"/>
              </a:ln>
            </p:spPr>
          </p:sp>
          <p:sp>
            <p:nvSpPr>
              <p:cNvPr id="138261" name="直接连接符 138260"/>
              <p:cNvSpPr/>
              <p:nvPr/>
            </p:nvSpPr>
            <p:spPr>
              <a:xfrm>
                <a:off x="2868" y="516"/>
                <a:ext cx="0" cy="1200"/>
              </a:xfrm>
              <a:prstGeom prst="line">
                <a:avLst/>
              </a:prstGeom>
              <a:ln w="19050" cap="flat" cmpd="sng">
                <a:solidFill>
                  <a:schemeClr val="tx1"/>
                </a:solidFill>
                <a:prstDash val="solid"/>
                <a:headEnd type="none" w="med" len="med"/>
                <a:tailEnd type="none" w="med" len="med"/>
              </a:ln>
            </p:spPr>
          </p:sp>
          <p:sp>
            <p:nvSpPr>
              <p:cNvPr id="138262" name="直接连接符 138261"/>
              <p:cNvSpPr/>
              <p:nvPr/>
            </p:nvSpPr>
            <p:spPr>
              <a:xfrm>
                <a:off x="2208" y="1188"/>
                <a:ext cx="432" cy="0"/>
              </a:xfrm>
              <a:prstGeom prst="line">
                <a:avLst/>
              </a:prstGeom>
              <a:ln w="19050" cap="flat" cmpd="sng">
                <a:solidFill>
                  <a:schemeClr val="tx1"/>
                </a:solidFill>
                <a:prstDash val="solid"/>
                <a:headEnd type="none" w="med" len="med"/>
                <a:tailEnd type="none" w="med" len="med"/>
              </a:ln>
            </p:spPr>
          </p:sp>
          <p:sp>
            <p:nvSpPr>
              <p:cNvPr id="138263" name="直接连接符 138262"/>
              <p:cNvSpPr/>
              <p:nvPr/>
            </p:nvSpPr>
            <p:spPr>
              <a:xfrm>
                <a:off x="1968" y="900"/>
                <a:ext cx="240" cy="288"/>
              </a:xfrm>
              <a:prstGeom prst="line">
                <a:avLst/>
              </a:prstGeom>
              <a:ln w="19050" cap="flat" cmpd="sng">
                <a:solidFill>
                  <a:schemeClr val="tx1"/>
                </a:solidFill>
                <a:prstDash val="solid"/>
                <a:headEnd type="none" w="med" len="med"/>
                <a:tailEnd type="none" w="med" len="med"/>
              </a:ln>
            </p:spPr>
          </p:sp>
          <p:cxnSp>
            <p:nvCxnSpPr>
              <p:cNvPr id="138264" name="直接箭头连接符 138263"/>
              <p:cNvCxnSpPr>
                <a:stCxn id="138256" idx="1"/>
                <a:endCxn id="138262" idx="1"/>
              </p:cNvCxnSpPr>
              <p:nvPr/>
            </p:nvCxnSpPr>
            <p:spPr>
              <a:xfrm flipH="1">
                <a:off x="2640" y="906"/>
                <a:ext cx="240" cy="288"/>
              </a:xfrm>
              <a:prstGeom prst="straightConnector1">
                <a:avLst/>
              </a:prstGeom>
              <a:ln w="19050" cap="flat" cmpd="sng">
                <a:solidFill>
                  <a:schemeClr val="tx1"/>
                </a:solidFill>
                <a:prstDash val="solid"/>
                <a:headEnd type="none" w="med" len="med"/>
                <a:tailEnd type="none" w="med" len="med"/>
              </a:ln>
            </p:spPr>
          </p:cxnSp>
          <p:sp>
            <p:nvSpPr>
              <p:cNvPr id="138265" name="直接连接符 138264"/>
              <p:cNvSpPr/>
              <p:nvPr/>
            </p:nvSpPr>
            <p:spPr>
              <a:xfrm>
                <a:off x="966" y="930"/>
                <a:ext cx="0" cy="240"/>
              </a:xfrm>
              <a:prstGeom prst="line">
                <a:avLst/>
              </a:prstGeom>
              <a:ln w="9525" cap="flat" cmpd="sng">
                <a:solidFill>
                  <a:schemeClr val="tx1"/>
                </a:solidFill>
                <a:prstDash val="solid"/>
                <a:headEnd type="none" w="med" len="med"/>
                <a:tailEnd type="stealth" w="sm" len="med"/>
              </a:ln>
            </p:spPr>
          </p:sp>
          <p:sp>
            <p:nvSpPr>
              <p:cNvPr id="138266" name="直接连接符 138265"/>
              <p:cNvSpPr/>
              <p:nvPr/>
            </p:nvSpPr>
            <p:spPr>
              <a:xfrm flipV="1">
                <a:off x="288" y="1098"/>
                <a:ext cx="0" cy="312"/>
              </a:xfrm>
              <a:prstGeom prst="line">
                <a:avLst/>
              </a:prstGeom>
              <a:ln w="9525" cap="flat" cmpd="sng">
                <a:solidFill>
                  <a:schemeClr val="tx1"/>
                </a:solidFill>
                <a:prstDash val="solid"/>
                <a:headEnd type="none" w="med" len="med"/>
                <a:tailEnd type="stealth" w="sm" len="med"/>
              </a:ln>
            </p:spPr>
          </p:sp>
          <p:sp>
            <p:nvSpPr>
              <p:cNvPr id="138267" name="文本框 138266"/>
              <p:cNvSpPr txBox="1"/>
              <p:nvPr/>
            </p:nvSpPr>
            <p:spPr>
              <a:xfrm>
                <a:off x="24" y="1086"/>
                <a:ext cx="304" cy="2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68" name="文本框 138267"/>
              <p:cNvSpPr txBox="1"/>
              <p:nvPr/>
            </p:nvSpPr>
            <p:spPr>
              <a:xfrm>
                <a:off x="1098" y="1134"/>
                <a:ext cx="304"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69" name="文本框 138268"/>
              <p:cNvSpPr txBox="1"/>
              <p:nvPr/>
            </p:nvSpPr>
            <p:spPr>
              <a:xfrm>
                <a:off x="1968" y="132"/>
                <a:ext cx="304"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0" name="文本框 138269"/>
              <p:cNvSpPr txBox="1"/>
              <p:nvPr/>
            </p:nvSpPr>
            <p:spPr>
              <a:xfrm>
                <a:off x="711"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1" name="文本框 138270"/>
              <p:cNvSpPr txBox="1"/>
              <p:nvPr/>
            </p:nvSpPr>
            <p:spPr>
              <a:xfrm>
                <a:off x="744" y="900"/>
                <a:ext cx="233"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2" name="文本框 138271"/>
              <p:cNvSpPr txBox="1"/>
              <p:nvPr/>
            </p:nvSpPr>
            <p:spPr>
              <a:xfrm>
                <a:off x="1675" y="852"/>
                <a:ext cx="232" cy="2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3" name="文本框 138272"/>
              <p:cNvSpPr txBox="1"/>
              <p:nvPr/>
            </p:nvSpPr>
            <p:spPr>
              <a:xfrm>
                <a:off x="2004" y="540"/>
                <a:ext cx="2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4" name="文本框 138273"/>
              <p:cNvSpPr txBox="1"/>
              <p:nvPr/>
            </p:nvSpPr>
            <p:spPr>
              <a:xfrm>
                <a:off x="2046" y="1140"/>
                <a:ext cx="232"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5" name="文本框 138274"/>
              <p:cNvSpPr txBox="1"/>
              <p:nvPr/>
            </p:nvSpPr>
            <p:spPr>
              <a:xfrm>
                <a:off x="2934" y="900"/>
                <a:ext cx="2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6" name="文本框 138275"/>
              <p:cNvSpPr txBox="1"/>
              <p:nvPr/>
            </p:nvSpPr>
            <p:spPr>
              <a:xfrm>
                <a:off x="1671" y="1284"/>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7" name="文本框 138276"/>
              <p:cNvSpPr txBox="1"/>
              <p:nvPr/>
            </p:nvSpPr>
            <p:spPr>
              <a:xfrm>
                <a:off x="2928"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8" name="文本框 138277"/>
              <p:cNvSpPr txBox="1"/>
              <p:nvPr/>
            </p:nvSpPr>
            <p:spPr>
              <a:xfrm>
                <a:off x="2535" y="612"/>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79" name="文本框 138278"/>
              <p:cNvSpPr txBox="1"/>
              <p:nvPr/>
            </p:nvSpPr>
            <p:spPr>
              <a:xfrm>
                <a:off x="2304" y="1188"/>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8280" name="直接连接符 138279"/>
              <p:cNvSpPr/>
              <p:nvPr/>
            </p:nvSpPr>
            <p:spPr>
              <a:xfrm flipV="1">
                <a:off x="1536" y="900"/>
                <a:ext cx="0" cy="258"/>
              </a:xfrm>
              <a:prstGeom prst="line">
                <a:avLst/>
              </a:prstGeom>
              <a:ln w="19050" cap="flat" cmpd="sng">
                <a:solidFill>
                  <a:schemeClr val="tx1"/>
                </a:solidFill>
                <a:prstDash val="solid"/>
                <a:headEnd type="none" w="med" len="med"/>
                <a:tailEnd type="oval" w="med" len="med"/>
              </a:ln>
            </p:spPr>
          </p:sp>
          <p:sp>
            <p:nvSpPr>
              <p:cNvPr id="138281" name="直接连接符 138280"/>
              <p:cNvSpPr/>
              <p:nvPr/>
            </p:nvSpPr>
            <p:spPr>
              <a:xfrm>
                <a:off x="1536" y="1428"/>
                <a:ext cx="0" cy="288"/>
              </a:xfrm>
              <a:prstGeom prst="line">
                <a:avLst/>
              </a:prstGeom>
              <a:ln w="19050" cap="flat" cmpd="sng">
                <a:solidFill>
                  <a:schemeClr val="tx1"/>
                </a:solidFill>
                <a:prstDash val="solid"/>
                <a:headEnd type="none" w="med" len="med"/>
                <a:tailEnd type="oval" w="med" len="med"/>
              </a:ln>
            </p:spPr>
          </p:sp>
          <p:sp>
            <p:nvSpPr>
              <p:cNvPr id="138282" name="直接连接符 138281"/>
              <p:cNvSpPr/>
              <p:nvPr/>
            </p:nvSpPr>
            <p:spPr>
              <a:xfrm>
                <a:off x="1356" y="1122"/>
                <a:ext cx="0" cy="312"/>
              </a:xfrm>
              <a:prstGeom prst="line">
                <a:avLst/>
              </a:prstGeom>
              <a:ln w="9525" cap="flat" cmpd="sng">
                <a:solidFill>
                  <a:schemeClr val="tx1"/>
                </a:solidFill>
                <a:prstDash val="solid"/>
                <a:headEnd type="none" w="med" len="med"/>
                <a:tailEnd type="stealth" w="sm" len="med"/>
              </a:ln>
            </p:spPr>
          </p:sp>
          <p:grpSp>
            <p:nvGrpSpPr>
              <p:cNvPr id="138283" name="组合 138282"/>
              <p:cNvGrpSpPr/>
              <p:nvPr/>
            </p:nvGrpSpPr>
            <p:grpSpPr>
              <a:xfrm>
                <a:off x="1398" y="1158"/>
                <a:ext cx="272" cy="272"/>
                <a:chOff x="336" y="1152"/>
                <a:chExt cx="272" cy="272"/>
              </a:xfrm>
            </p:grpSpPr>
            <p:sp>
              <p:nvSpPr>
                <p:cNvPr id="138284" name="椭圆 138283"/>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85" name="直接连接符 138284"/>
                <p:cNvSpPr/>
                <p:nvPr/>
              </p:nvSpPr>
              <p:spPr>
                <a:xfrm>
                  <a:off x="336" y="1288"/>
                  <a:ext cx="272" cy="0"/>
                </a:xfrm>
                <a:prstGeom prst="line">
                  <a:avLst/>
                </a:prstGeom>
                <a:ln w="19050" cap="flat" cmpd="sng">
                  <a:solidFill>
                    <a:schemeClr val="tx1"/>
                  </a:solidFill>
                  <a:prstDash val="solid"/>
                  <a:headEnd type="none" w="med" len="med"/>
                  <a:tailEnd type="none" w="med" len="med"/>
                </a:ln>
              </p:spPr>
            </p:sp>
          </p:grpSp>
          <p:grpSp>
            <p:nvGrpSpPr>
              <p:cNvPr id="138286" name="组合 138285"/>
              <p:cNvGrpSpPr/>
              <p:nvPr/>
            </p:nvGrpSpPr>
            <p:grpSpPr>
              <a:xfrm rot="5400000">
                <a:off x="2316" y="378"/>
                <a:ext cx="272" cy="272"/>
                <a:chOff x="336" y="1152"/>
                <a:chExt cx="272" cy="272"/>
              </a:xfrm>
            </p:grpSpPr>
            <p:sp>
              <p:nvSpPr>
                <p:cNvPr id="138287" name="椭圆 138286"/>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88" name="直接连接符 138287"/>
                <p:cNvSpPr/>
                <p:nvPr/>
              </p:nvSpPr>
              <p:spPr>
                <a:xfrm>
                  <a:off x="336" y="1288"/>
                  <a:ext cx="272" cy="0"/>
                </a:xfrm>
                <a:prstGeom prst="line">
                  <a:avLst/>
                </a:prstGeom>
                <a:ln w="19050" cap="flat" cmpd="sng">
                  <a:solidFill>
                    <a:schemeClr val="tx1"/>
                  </a:solidFill>
                  <a:prstDash val="solid"/>
                  <a:headEnd type="none" w="med" len="med"/>
                  <a:tailEnd type="none" w="med" len="med"/>
                </a:ln>
              </p:spPr>
            </p:sp>
          </p:grpSp>
          <p:sp>
            <p:nvSpPr>
              <p:cNvPr id="138289" name="直接连接符 138288"/>
              <p:cNvSpPr/>
              <p:nvPr/>
            </p:nvSpPr>
            <p:spPr>
              <a:xfrm>
                <a:off x="1896" y="930"/>
                <a:ext cx="0" cy="240"/>
              </a:xfrm>
              <a:prstGeom prst="line">
                <a:avLst/>
              </a:prstGeom>
              <a:ln w="9525" cap="flat" cmpd="sng">
                <a:solidFill>
                  <a:schemeClr val="tx1"/>
                </a:solidFill>
                <a:prstDash val="solid"/>
                <a:headEnd type="none" w="med" len="med"/>
                <a:tailEnd type="stealth" w="sm" len="med"/>
              </a:ln>
            </p:spPr>
          </p:sp>
          <p:sp>
            <p:nvSpPr>
              <p:cNvPr id="138290" name="矩形 138289"/>
              <p:cNvSpPr/>
              <p:nvPr/>
            </p:nvSpPr>
            <p:spPr>
              <a:xfrm>
                <a:off x="1920" y="1194"/>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91" name="矩形 138290"/>
              <p:cNvSpPr/>
              <p:nvPr/>
            </p:nvSpPr>
            <p:spPr>
              <a:xfrm>
                <a:off x="2820" y="1200"/>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92" name="矩形 138291"/>
              <p:cNvSpPr/>
              <p:nvPr/>
            </p:nvSpPr>
            <p:spPr>
              <a:xfrm rot="5400000">
                <a:off x="2388" y="105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93" name="矩形 138292"/>
              <p:cNvSpPr/>
              <p:nvPr/>
            </p:nvSpPr>
            <p:spPr>
              <a:xfrm rot="5400000">
                <a:off x="2382" y="768"/>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294" name="直接连接符 138293"/>
              <p:cNvSpPr/>
              <p:nvPr/>
            </p:nvSpPr>
            <p:spPr>
              <a:xfrm rot="-2348751">
                <a:off x="2076" y="1002"/>
                <a:ext cx="1" cy="240"/>
              </a:xfrm>
              <a:prstGeom prst="line">
                <a:avLst/>
              </a:prstGeom>
              <a:ln w="9525" cap="flat" cmpd="sng">
                <a:solidFill>
                  <a:schemeClr val="tx1"/>
                </a:solidFill>
                <a:prstDash val="solid"/>
                <a:headEnd type="none" w="med" len="med"/>
                <a:tailEnd type="stealth" w="sm" len="med"/>
              </a:ln>
            </p:spPr>
          </p:sp>
          <p:sp>
            <p:nvSpPr>
              <p:cNvPr id="138295" name="直接连接符 138294"/>
              <p:cNvSpPr/>
              <p:nvPr/>
            </p:nvSpPr>
            <p:spPr>
              <a:xfrm rot="-5400000">
                <a:off x="2130" y="702"/>
                <a:ext cx="0" cy="240"/>
              </a:xfrm>
              <a:prstGeom prst="line">
                <a:avLst/>
              </a:prstGeom>
              <a:ln w="9525" cap="flat" cmpd="sng">
                <a:solidFill>
                  <a:schemeClr val="tx1"/>
                </a:solidFill>
                <a:prstDash val="solid"/>
                <a:headEnd type="none" w="med" len="med"/>
                <a:tailEnd type="stealth" w="sm" len="med"/>
              </a:ln>
            </p:spPr>
          </p:sp>
          <p:sp>
            <p:nvSpPr>
              <p:cNvPr id="138296" name="直接连接符 138295"/>
              <p:cNvSpPr/>
              <p:nvPr/>
            </p:nvSpPr>
            <p:spPr>
              <a:xfrm>
                <a:off x="2946" y="930"/>
                <a:ext cx="0" cy="240"/>
              </a:xfrm>
              <a:prstGeom prst="line">
                <a:avLst/>
              </a:prstGeom>
              <a:ln w="9525" cap="flat" cmpd="sng">
                <a:solidFill>
                  <a:schemeClr val="tx1"/>
                </a:solidFill>
                <a:prstDash val="solid"/>
                <a:headEnd type="none" w="med" len="med"/>
                <a:tailEnd type="stealth" w="sm" len="med"/>
              </a:ln>
            </p:spPr>
          </p:sp>
        </p:grpSp>
        <p:grpSp>
          <p:nvGrpSpPr>
            <p:cNvPr id="138297" name="组合 138296"/>
            <p:cNvGrpSpPr/>
            <p:nvPr/>
          </p:nvGrpSpPr>
          <p:grpSpPr>
            <a:xfrm>
              <a:off x="4092" y="2340"/>
              <a:ext cx="198" cy="285"/>
              <a:chOff x="3228" y="1812"/>
              <a:chExt cx="198" cy="285"/>
            </a:xfrm>
          </p:grpSpPr>
          <p:sp>
            <p:nvSpPr>
              <p:cNvPr id="138298" name="文本框 138297"/>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a:t>
                </a:r>
              </a:p>
            </p:txBody>
          </p:sp>
          <p:sp>
            <p:nvSpPr>
              <p:cNvPr id="138299" name="椭圆 138298"/>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8300" name="组合 138299"/>
            <p:cNvGrpSpPr/>
            <p:nvPr/>
          </p:nvGrpSpPr>
          <p:grpSpPr>
            <a:xfrm>
              <a:off x="3819" y="2280"/>
              <a:ext cx="261" cy="192"/>
              <a:chOff x="1611" y="1692"/>
              <a:chExt cx="261" cy="192"/>
            </a:xfrm>
          </p:grpSpPr>
          <p:grpSp>
            <p:nvGrpSpPr>
              <p:cNvPr id="138301" name="组合 138300"/>
              <p:cNvGrpSpPr/>
              <p:nvPr/>
            </p:nvGrpSpPr>
            <p:grpSpPr>
              <a:xfrm>
                <a:off x="1611" y="1716"/>
                <a:ext cx="261" cy="168"/>
                <a:chOff x="2925" y="1662"/>
                <a:chExt cx="261" cy="168"/>
              </a:xfrm>
            </p:grpSpPr>
            <p:sp>
              <p:nvSpPr>
                <p:cNvPr id="138303" name="直接连接符 138302"/>
                <p:cNvSpPr/>
                <p:nvPr/>
              </p:nvSpPr>
              <p:spPr>
                <a:xfrm>
                  <a:off x="2925" y="1818"/>
                  <a:ext cx="261" cy="0"/>
                </a:xfrm>
                <a:prstGeom prst="line">
                  <a:avLst/>
                </a:prstGeom>
                <a:ln w="19050" cap="flat" cmpd="sng">
                  <a:solidFill>
                    <a:srgbClr val="FF0000"/>
                  </a:solidFill>
                  <a:prstDash val="solid"/>
                  <a:headEnd type="none" w="med" len="med"/>
                  <a:tailEnd type="none" w="med" len="med"/>
                </a:ln>
              </p:spPr>
            </p:sp>
            <p:sp>
              <p:nvSpPr>
                <p:cNvPr id="138306" name="直接连接符 138305"/>
                <p:cNvSpPr/>
                <p:nvPr/>
              </p:nvSpPr>
              <p:spPr>
                <a:xfrm>
                  <a:off x="3054" y="1662"/>
                  <a:ext cx="0" cy="168"/>
                </a:xfrm>
                <a:prstGeom prst="line">
                  <a:avLst/>
                </a:prstGeom>
                <a:ln w="19050" cap="flat" cmpd="sng">
                  <a:solidFill>
                    <a:srgbClr val="FF0000"/>
                  </a:solidFill>
                  <a:prstDash val="solid"/>
                  <a:headEnd type="none" w="med" len="med"/>
                  <a:tailEnd type="none" w="med" len="med"/>
                </a:ln>
              </p:spPr>
            </p:sp>
          </p:grpSp>
          <p:sp>
            <p:nvSpPr>
              <p:cNvPr id="138307" name="椭圆 138306"/>
              <p:cNvSpPr/>
              <p:nvPr/>
            </p:nvSpPr>
            <p:spPr>
              <a:xfrm>
                <a:off x="1710" y="1692"/>
                <a:ext cx="47" cy="47"/>
              </a:xfrm>
              <a:prstGeom prst="ellipse">
                <a:avLst/>
              </a:prstGeom>
              <a:solidFill>
                <a:schemeClr val="tx1"/>
              </a:solidFill>
              <a:ln w="9525" cap="flat" cmpd="sng">
                <a:solidFill>
                  <a:srgbClr val="FF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8308" name="组合 138307"/>
            <p:cNvGrpSpPr/>
            <p:nvPr/>
          </p:nvGrpSpPr>
          <p:grpSpPr>
            <a:xfrm>
              <a:off x="3942" y="1212"/>
              <a:ext cx="198" cy="285"/>
              <a:chOff x="3228" y="1812"/>
              <a:chExt cx="198" cy="285"/>
            </a:xfrm>
          </p:grpSpPr>
          <p:sp>
            <p:nvSpPr>
              <p:cNvPr id="138309" name="文本框 138308"/>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38310" name="椭圆 138309"/>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8311" name="组合 138310"/>
            <p:cNvGrpSpPr/>
            <p:nvPr/>
          </p:nvGrpSpPr>
          <p:grpSpPr>
            <a:xfrm>
              <a:off x="5106" y="1236"/>
              <a:ext cx="198" cy="285"/>
              <a:chOff x="3228" y="1812"/>
              <a:chExt cx="198" cy="285"/>
            </a:xfrm>
          </p:grpSpPr>
          <p:sp>
            <p:nvSpPr>
              <p:cNvPr id="138312" name="文本框 138311"/>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38313" name="椭圆 138312"/>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graphicFrame>
        <p:nvGraphicFramePr>
          <p:cNvPr id="138314" name="对象 138313"/>
          <p:cNvGraphicFramePr/>
          <p:nvPr/>
        </p:nvGraphicFramePr>
        <p:xfrm>
          <a:off x="1563688" y="1744663"/>
          <a:ext cx="1406525" cy="1195387"/>
        </p:xfrm>
        <a:graphic>
          <a:graphicData uri="http://schemas.openxmlformats.org/presentationml/2006/ole">
            <mc:AlternateContent xmlns:mc="http://schemas.openxmlformats.org/markup-compatibility/2006">
              <mc:Choice xmlns:v="urn:schemas-microsoft-com:vml" Requires="v">
                <p:oleObj spid="_x0000_s36002" r:id="rId3" imgW="520700" imgH="444500" progId="Equation.DSMT4">
                  <p:embed/>
                </p:oleObj>
              </mc:Choice>
              <mc:Fallback>
                <p:oleObj r:id="rId3" imgW="520700" imgH="444500" progId="Equation.DSMT4">
                  <p:embed/>
                  <p:pic>
                    <p:nvPicPr>
                      <p:cNvPr id="138314" name="对象 138313"/>
                      <p:cNvPicPr/>
                      <p:nvPr/>
                    </p:nvPicPr>
                    <p:blipFill>
                      <a:blip r:embed="rId4"/>
                      <a:stretch>
                        <a:fillRect/>
                      </a:stretch>
                    </p:blipFill>
                    <p:spPr>
                      <a:xfrm>
                        <a:off x="1563688" y="1744663"/>
                        <a:ext cx="1406525" cy="1195387"/>
                      </a:xfrm>
                      <a:prstGeom prst="rect">
                        <a:avLst/>
                      </a:prstGeom>
                      <a:noFill/>
                      <a:ln w="38100">
                        <a:noFill/>
                        <a:miter/>
                      </a:ln>
                    </p:spPr>
                  </p:pic>
                </p:oleObj>
              </mc:Fallback>
            </mc:AlternateContent>
          </a:graphicData>
        </a:graphic>
      </p:graphicFrame>
      <p:graphicFrame>
        <p:nvGraphicFramePr>
          <p:cNvPr id="138315" name="对象 138314"/>
          <p:cNvGraphicFramePr/>
          <p:nvPr/>
        </p:nvGraphicFramePr>
        <p:xfrm>
          <a:off x="1539875" y="2860675"/>
          <a:ext cx="1366838" cy="1128713"/>
        </p:xfrm>
        <a:graphic>
          <a:graphicData uri="http://schemas.openxmlformats.org/presentationml/2006/ole">
            <mc:AlternateContent xmlns:mc="http://schemas.openxmlformats.org/markup-compatibility/2006">
              <mc:Choice xmlns:v="urn:schemas-microsoft-com:vml" Requires="v">
                <p:oleObj spid="_x0000_s36003" r:id="rId5" imgW="508000" imgH="419100" progId="Equation.DSMT4">
                  <p:embed/>
                </p:oleObj>
              </mc:Choice>
              <mc:Fallback>
                <p:oleObj r:id="rId5" imgW="508000" imgH="419100" progId="Equation.DSMT4">
                  <p:embed/>
                  <p:pic>
                    <p:nvPicPr>
                      <p:cNvPr id="138315" name="对象 138314"/>
                      <p:cNvPicPr/>
                      <p:nvPr/>
                    </p:nvPicPr>
                    <p:blipFill>
                      <a:blip r:embed="rId6"/>
                      <a:stretch>
                        <a:fillRect/>
                      </a:stretch>
                    </p:blipFill>
                    <p:spPr>
                      <a:xfrm>
                        <a:off x="1539875" y="2860675"/>
                        <a:ext cx="1366838" cy="1128713"/>
                      </a:xfrm>
                      <a:prstGeom prst="rect">
                        <a:avLst/>
                      </a:prstGeom>
                      <a:noFill/>
                      <a:ln w="38100">
                        <a:noFill/>
                        <a:miter/>
                      </a:ln>
                    </p:spPr>
                  </p:pic>
                </p:oleObj>
              </mc:Fallback>
            </mc:AlternateContent>
          </a:graphicData>
        </a:graphic>
      </p:graphicFrame>
      <p:graphicFrame>
        <p:nvGraphicFramePr>
          <p:cNvPr id="138316" name="对象 138315"/>
          <p:cNvGraphicFramePr/>
          <p:nvPr/>
        </p:nvGraphicFramePr>
        <p:xfrm>
          <a:off x="1441450" y="3887788"/>
          <a:ext cx="2328863" cy="1195387"/>
        </p:xfrm>
        <a:graphic>
          <a:graphicData uri="http://schemas.openxmlformats.org/presentationml/2006/ole">
            <mc:AlternateContent xmlns:mc="http://schemas.openxmlformats.org/markup-compatibility/2006">
              <mc:Choice xmlns:v="urn:schemas-microsoft-com:vml" Requires="v">
                <p:oleObj spid="_x0000_s36004" r:id="rId7" imgW="862965" imgH="444500" progId="Equation.DSMT4">
                  <p:embed/>
                </p:oleObj>
              </mc:Choice>
              <mc:Fallback>
                <p:oleObj r:id="rId7" imgW="862965" imgH="444500" progId="Equation.DSMT4">
                  <p:embed/>
                  <p:pic>
                    <p:nvPicPr>
                      <p:cNvPr id="138316" name="对象 138315"/>
                      <p:cNvPicPr/>
                      <p:nvPr/>
                    </p:nvPicPr>
                    <p:blipFill>
                      <a:blip r:embed="rId8"/>
                      <a:stretch>
                        <a:fillRect/>
                      </a:stretch>
                    </p:blipFill>
                    <p:spPr>
                      <a:xfrm>
                        <a:off x="1441450" y="3887788"/>
                        <a:ext cx="2328863" cy="1195387"/>
                      </a:xfrm>
                      <a:prstGeom prst="rect">
                        <a:avLst/>
                      </a:prstGeom>
                      <a:noFill/>
                      <a:ln w="38100">
                        <a:noFill/>
                        <a:miter/>
                      </a:ln>
                    </p:spPr>
                  </p:pic>
                </p:oleObj>
              </mc:Fallback>
            </mc:AlternateContent>
          </a:graphicData>
        </a:graphic>
      </p:graphicFrame>
      <p:graphicFrame>
        <p:nvGraphicFramePr>
          <p:cNvPr id="138317" name="对象 138316"/>
          <p:cNvGraphicFramePr/>
          <p:nvPr/>
        </p:nvGraphicFramePr>
        <p:xfrm>
          <a:off x="1389063" y="4789488"/>
          <a:ext cx="2298700" cy="1195387"/>
        </p:xfrm>
        <a:graphic>
          <a:graphicData uri="http://schemas.openxmlformats.org/presentationml/2006/ole">
            <mc:AlternateContent xmlns:mc="http://schemas.openxmlformats.org/markup-compatibility/2006">
              <mc:Choice xmlns:v="urn:schemas-microsoft-com:vml" Requires="v">
                <p:oleObj spid="_x0000_s36005" r:id="rId9" imgW="850265" imgH="444500" progId="Equation.DSMT4">
                  <p:embed/>
                </p:oleObj>
              </mc:Choice>
              <mc:Fallback>
                <p:oleObj r:id="rId9" imgW="850265" imgH="444500" progId="Equation.DSMT4">
                  <p:embed/>
                  <p:pic>
                    <p:nvPicPr>
                      <p:cNvPr id="138317" name="对象 138316"/>
                      <p:cNvPicPr/>
                      <p:nvPr/>
                    </p:nvPicPr>
                    <p:blipFill>
                      <a:blip r:embed="rId10"/>
                      <a:stretch>
                        <a:fillRect/>
                      </a:stretch>
                    </p:blipFill>
                    <p:spPr>
                      <a:xfrm>
                        <a:off x="1389063" y="4789488"/>
                        <a:ext cx="2298700" cy="1195387"/>
                      </a:xfrm>
                      <a:prstGeom prst="rect">
                        <a:avLst/>
                      </a:prstGeom>
                      <a:noFill/>
                      <a:ln w="38100">
                        <a:noFill/>
                        <a:miter/>
                      </a:ln>
                    </p:spPr>
                  </p:pic>
                </p:oleObj>
              </mc:Fallback>
            </mc:AlternateContent>
          </a:graphicData>
        </a:graphic>
      </p:graphicFrame>
      <p:graphicFrame>
        <p:nvGraphicFramePr>
          <p:cNvPr id="138318" name="对象 138317"/>
          <p:cNvGraphicFramePr/>
          <p:nvPr/>
        </p:nvGraphicFramePr>
        <p:xfrm>
          <a:off x="1392238" y="5803900"/>
          <a:ext cx="1435100" cy="1195388"/>
        </p:xfrm>
        <a:graphic>
          <a:graphicData uri="http://schemas.openxmlformats.org/presentationml/2006/ole">
            <mc:AlternateContent xmlns:mc="http://schemas.openxmlformats.org/markup-compatibility/2006">
              <mc:Choice xmlns:v="urn:schemas-microsoft-com:vml" Requires="v">
                <p:oleObj spid="_x0000_s36006" r:id="rId11" imgW="533400" imgH="444500" progId="Equation.DSMT4">
                  <p:embed/>
                </p:oleObj>
              </mc:Choice>
              <mc:Fallback>
                <p:oleObj r:id="rId11" imgW="533400" imgH="444500" progId="Equation.DSMT4">
                  <p:embed/>
                  <p:pic>
                    <p:nvPicPr>
                      <p:cNvPr id="138318" name="对象 138317"/>
                      <p:cNvPicPr/>
                      <p:nvPr/>
                    </p:nvPicPr>
                    <p:blipFill>
                      <a:blip r:embed="rId12"/>
                      <a:stretch>
                        <a:fillRect/>
                      </a:stretch>
                    </p:blipFill>
                    <p:spPr>
                      <a:xfrm>
                        <a:off x="1392238" y="5803900"/>
                        <a:ext cx="1435100" cy="1195388"/>
                      </a:xfrm>
                      <a:prstGeom prst="rect">
                        <a:avLst/>
                      </a:prstGeom>
                      <a:noFill/>
                      <a:ln w="38100">
                        <a:noFill/>
                        <a:miter/>
                      </a:ln>
                    </p:spPr>
                  </p:pic>
                </p:oleObj>
              </mc:Fallback>
            </mc:AlternateContent>
          </a:graphicData>
        </a:graphic>
      </p:graphicFrame>
      <p:sp>
        <p:nvSpPr>
          <p:cNvPr id="138319" name="动作按钮: 前进或下一项 138318">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8320" name="动作按钮: 后退或前一项 138319">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328891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8314"/>
                                        </p:tgtEl>
                                        <p:attrNameLst>
                                          <p:attrName>style.visibility</p:attrName>
                                        </p:attrNameLst>
                                      </p:cBhvr>
                                      <p:to>
                                        <p:strVal val="visible"/>
                                      </p:to>
                                    </p:set>
                                    <p:animEffect transition="in" filter="wipe(left)">
                                      <p:cBhvr>
                                        <p:cTn id="7" dur="500"/>
                                        <p:tgtEl>
                                          <p:spTgt spid="138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8315"/>
                                        </p:tgtEl>
                                        <p:attrNameLst>
                                          <p:attrName>style.visibility</p:attrName>
                                        </p:attrNameLst>
                                      </p:cBhvr>
                                      <p:to>
                                        <p:strVal val="visible"/>
                                      </p:to>
                                    </p:set>
                                    <p:animEffect transition="in" filter="wipe(left)">
                                      <p:cBhvr>
                                        <p:cTn id="12" dur="500"/>
                                        <p:tgtEl>
                                          <p:spTgt spid="1383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8316"/>
                                        </p:tgtEl>
                                        <p:attrNameLst>
                                          <p:attrName>style.visibility</p:attrName>
                                        </p:attrNameLst>
                                      </p:cBhvr>
                                      <p:to>
                                        <p:strVal val="visible"/>
                                      </p:to>
                                    </p:set>
                                    <p:animEffect transition="in" filter="wipe(left)">
                                      <p:cBhvr>
                                        <p:cTn id="17" dur="500"/>
                                        <p:tgtEl>
                                          <p:spTgt spid="1383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8317"/>
                                        </p:tgtEl>
                                        <p:attrNameLst>
                                          <p:attrName>style.visibility</p:attrName>
                                        </p:attrNameLst>
                                      </p:cBhvr>
                                      <p:to>
                                        <p:strVal val="visible"/>
                                      </p:to>
                                    </p:set>
                                    <p:animEffect transition="in" filter="wipe(left)">
                                      <p:cBhvr>
                                        <p:cTn id="22" dur="500"/>
                                        <p:tgtEl>
                                          <p:spTgt spid="1383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8318"/>
                                        </p:tgtEl>
                                        <p:attrNameLst>
                                          <p:attrName>style.visibility</p:attrName>
                                        </p:attrNameLst>
                                      </p:cBhvr>
                                      <p:to>
                                        <p:strVal val="visible"/>
                                      </p:to>
                                    </p:set>
                                    <p:animEffect transition="in" filter="wipe(left)">
                                      <p:cBhvr>
                                        <p:cTn id="27" dur="500"/>
                                        <p:tgtEl>
                                          <p:spTgt spid="138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266" name="组合 139265"/>
          <p:cNvGrpSpPr/>
          <p:nvPr/>
        </p:nvGrpSpPr>
        <p:grpSpPr>
          <a:xfrm>
            <a:off x="3902075" y="225425"/>
            <a:ext cx="5770563" cy="3579813"/>
            <a:chOff x="1968" y="0"/>
            <a:chExt cx="3070" cy="1905"/>
          </a:xfrm>
        </p:grpSpPr>
        <p:sp>
          <p:nvSpPr>
            <p:cNvPr id="139267" name="文本框 139266"/>
            <p:cNvSpPr txBox="1"/>
            <p:nvPr/>
          </p:nvSpPr>
          <p:spPr>
            <a:xfrm>
              <a:off x="3115" y="342"/>
              <a:ext cx="35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n1</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268" name="文本框 139267"/>
            <p:cNvSpPr txBox="1"/>
            <p:nvPr/>
          </p:nvSpPr>
          <p:spPr>
            <a:xfrm>
              <a:off x="4590" y="306"/>
              <a:ext cx="44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n2</a:t>
              </a:r>
              <a:endPar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269" name="直接连接符 139268"/>
            <p:cNvSpPr/>
            <p:nvPr/>
          </p:nvSpPr>
          <p:spPr>
            <a:xfrm flipH="1">
              <a:off x="3942" y="186"/>
              <a:ext cx="330" cy="0"/>
            </a:xfrm>
            <a:prstGeom prst="line">
              <a:avLst/>
            </a:prstGeom>
            <a:ln w="9525" cap="flat" cmpd="sng">
              <a:solidFill>
                <a:schemeClr val="tx1"/>
              </a:solidFill>
              <a:prstDash val="solid"/>
              <a:headEnd type="none" w="med" len="med"/>
              <a:tailEnd type="stealth" w="sm" len="med"/>
            </a:ln>
          </p:spPr>
        </p:sp>
        <p:sp>
          <p:nvSpPr>
            <p:cNvPr id="139270" name="椭圆 139269"/>
            <p:cNvSpPr/>
            <p:nvPr/>
          </p:nvSpPr>
          <p:spPr>
            <a:xfrm>
              <a:off x="2286" y="1020"/>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271" name="直接连接符 139270"/>
            <p:cNvSpPr/>
            <p:nvPr/>
          </p:nvSpPr>
          <p:spPr>
            <a:xfrm>
              <a:off x="2424" y="756"/>
              <a:ext cx="0" cy="834"/>
            </a:xfrm>
            <a:prstGeom prst="line">
              <a:avLst/>
            </a:prstGeom>
            <a:ln w="19050" cap="flat" cmpd="sng">
              <a:solidFill>
                <a:schemeClr val="tx1"/>
              </a:solidFill>
              <a:prstDash val="solid"/>
              <a:headEnd type="none" w="med" len="med"/>
              <a:tailEnd type="none" w="med" len="med"/>
            </a:ln>
          </p:spPr>
        </p:sp>
        <p:sp>
          <p:nvSpPr>
            <p:cNvPr id="139272" name="直接连接符 139271"/>
            <p:cNvSpPr/>
            <p:nvPr/>
          </p:nvSpPr>
          <p:spPr>
            <a:xfrm>
              <a:off x="2424" y="1584"/>
              <a:ext cx="2124" cy="0"/>
            </a:xfrm>
            <a:prstGeom prst="line">
              <a:avLst/>
            </a:prstGeom>
            <a:ln w="19050" cap="flat" cmpd="sng">
              <a:solidFill>
                <a:schemeClr val="tx1"/>
              </a:solidFill>
              <a:prstDash val="solid"/>
              <a:headEnd type="none" w="med" len="med"/>
              <a:tailEnd type="none" w="med" len="med"/>
            </a:ln>
          </p:spPr>
        </p:sp>
        <p:sp>
          <p:nvSpPr>
            <p:cNvPr id="139273" name="矩形 139272"/>
            <p:cNvSpPr/>
            <p:nvPr/>
          </p:nvSpPr>
          <p:spPr>
            <a:xfrm rot="5400000">
              <a:off x="2760" y="63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274" name="直接连接符 139273"/>
            <p:cNvSpPr/>
            <p:nvPr/>
          </p:nvSpPr>
          <p:spPr>
            <a:xfrm>
              <a:off x="2940" y="762"/>
              <a:ext cx="1608" cy="6"/>
            </a:xfrm>
            <a:prstGeom prst="line">
              <a:avLst/>
            </a:prstGeom>
            <a:ln w="19050" cap="flat" cmpd="sng">
              <a:solidFill>
                <a:schemeClr val="tx1"/>
              </a:solidFill>
              <a:prstDash val="solid"/>
              <a:headEnd type="none" w="med" len="med"/>
              <a:tailEnd type="oval" w="med" len="med"/>
            </a:ln>
          </p:spPr>
        </p:sp>
        <p:sp>
          <p:nvSpPr>
            <p:cNvPr id="139275" name="直接连接符 139274"/>
            <p:cNvSpPr/>
            <p:nvPr/>
          </p:nvSpPr>
          <p:spPr>
            <a:xfrm>
              <a:off x="3636" y="768"/>
              <a:ext cx="0" cy="816"/>
            </a:xfrm>
            <a:prstGeom prst="line">
              <a:avLst/>
            </a:prstGeom>
            <a:ln w="19050" cap="flat" cmpd="sng">
              <a:solidFill>
                <a:schemeClr val="tx1"/>
              </a:solidFill>
              <a:prstDash val="solid"/>
              <a:headEnd type="oval" w="med" len="med"/>
              <a:tailEnd type="oval" w="med" len="med"/>
            </a:ln>
          </p:spPr>
        </p:sp>
        <p:sp>
          <p:nvSpPr>
            <p:cNvPr id="139276" name="直接连接符 139275"/>
            <p:cNvSpPr/>
            <p:nvPr/>
          </p:nvSpPr>
          <p:spPr>
            <a:xfrm flipV="1">
              <a:off x="3636" y="384"/>
              <a:ext cx="0" cy="384"/>
            </a:xfrm>
            <a:prstGeom prst="line">
              <a:avLst/>
            </a:prstGeom>
            <a:ln w="19050" cap="flat" cmpd="sng">
              <a:solidFill>
                <a:schemeClr val="tx1"/>
              </a:solidFill>
              <a:prstDash val="solid"/>
              <a:headEnd type="none" w="med" len="med"/>
              <a:tailEnd type="none" w="med" len="med"/>
            </a:ln>
          </p:spPr>
        </p:sp>
        <p:sp>
          <p:nvSpPr>
            <p:cNvPr id="139277" name="直接连接符 139276"/>
            <p:cNvSpPr/>
            <p:nvPr/>
          </p:nvSpPr>
          <p:spPr>
            <a:xfrm rot="-16200000" flipV="1">
              <a:off x="4401" y="243"/>
              <a:ext cx="0" cy="282"/>
            </a:xfrm>
            <a:prstGeom prst="line">
              <a:avLst/>
            </a:prstGeom>
            <a:ln w="19050" cap="flat" cmpd="sng">
              <a:solidFill>
                <a:schemeClr val="tx1"/>
              </a:solidFill>
              <a:prstDash val="solid"/>
              <a:headEnd type="none" w="med" len="med"/>
              <a:tailEnd type="none" w="med" len="med"/>
            </a:ln>
          </p:spPr>
        </p:sp>
        <p:sp>
          <p:nvSpPr>
            <p:cNvPr id="139278" name="直接连接符 139277"/>
            <p:cNvSpPr/>
            <p:nvPr/>
          </p:nvSpPr>
          <p:spPr>
            <a:xfrm rot="16200000" flipV="1">
              <a:off x="3803" y="216"/>
              <a:ext cx="1" cy="336"/>
            </a:xfrm>
            <a:prstGeom prst="line">
              <a:avLst/>
            </a:prstGeom>
            <a:ln w="19050" cap="flat" cmpd="sng">
              <a:solidFill>
                <a:schemeClr val="tx1"/>
              </a:solidFill>
              <a:prstDash val="solid"/>
              <a:headEnd type="none" w="med" len="med"/>
              <a:tailEnd type="none" w="med" len="med"/>
            </a:ln>
          </p:spPr>
        </p:sp>
        <p:sp>
          <p:nvSpPr>
            <p:cNvPr id="139279" name="直接连接符 139278"/>
            <p:cNvSpPr/>
            <p:nvPr/>
          </p:nvSpPr>
          <p:spPr>
            <a:xfrm>
              <a:off x="4536" y="384"/>
              <a:ext cx="0" cy="1200"/>
            </a:xfrm>
            <a:prstGeom prst="line">
              <a:avLst/>
            </a:prstGeom>
            <a:ln w="19050" cap="flat" cmpd="sng">
              <a:solidFill>
                <a:schemeClr val="tx1"/>
              </a:solidFill>
              <a:prstDash val="solid"/>
              <a:headEnd type="none" w="med" len="med"/>
              <a:tailEnd type="none" w="med" len="med"/>
            </a:ln>
          </p:spPr>
        </p:sp>
        <p:sp>
          <p:nvSpPr>
            <p:cNvPr id="139280" name="直接连接符 139279"/>
            <p:cNvSpPr/>
            <p:nvPr/>
          </p:nvSpPr>
          <p:spPr>
            <a:xfrm>
              <a:off x="3876" y="1056"/>
              <a:ext cx="432" cy="0"/>
            </a:xfrm>
            <a:prstGeom prst="line">
              <a:avLst/>
            </a:prstGeom>
            <a:ln w="19050" cap="flat" cmpd="sng">
              <a:solidFill>
                <a:schemeClr val="tx1"/>
              </a:solidFill>
              <a:prstDash val="solid"/>
              <a:headEnd type="none" w="med" len="med"/>
              <a:tailEnd type="none" w="med" len="med"/>
            </a:ln>
          </p:spPr>
        </p:sp>
        <p:sp>
          <p:nvSpPr>
            <p:cNvPr id="139281" name="直接连接符 139280"/>
            <p:cNvSpPr/>
            <p:nvPr/>
          </p:nvSpPr>
          <p:spPr>
            <a:xfrm>
              <a:off x="3636" y="768"/>
              <a:ext cx="240" cy="288"/>
            </a:xfrm>
            <a:prstGeom prst="line">
              <a:avLst/>
            </a:prstGeom>
            <a:ln w="19050" cap="flat" cmpd="sng">
              <a:solidFill>
                <a:schemeClr val="tx1"/>
              </a:solidFill>
              <a:prstDash val="solid"/>
              <a:headEnd type="none" w="med" len="med"/>
              <a:tailEnd type="none" w="med" len="med"/>
            </a:ln>
          </p:spPr>
        </p:sp>
        <p:cxnSp>
          <p:nvCxnSpPr>
            <p:cNvPr id="139282" name="直接箭头连接符 139281"/>
            <p:cNvCxnSpPr>
              <a:stCxn id="139274" idx="1"/>
              <a:endCxn id="139280" idx="1"/>
            </p:cNvCxnSpPr>
            <p:nvPr/>
          </p:nvCxnSpPr>
          <p:spPr>
            <a:xfrm flipH="1">
              <a:off x="4308" y="774"/>
              <a:ext cx="240" cy="288"/>
            </a:xfrm>
            <a:prstGeom prst="straightConnector1">
              <a:avLst/>
            </a:prstGeom>
            <a:ln w="19050" cap="flat" cmpd="sng">
              <a:solidFill>
                <a:schemeClr val="tx1"/>
              </a:solidFill>
              <a:prstDash val="solid"/>
              <a:headEnd type="none" w="med" len="med"/>
              <a:tailEnd type="none" w="med" len="med"/>
            </a:ln>
          </p:spPr>
        </p:cxnSp>
        <p:sp>
          <p:nvSpPr>
            <p:cNvPr id="139283" name="直接连接符 139282"/>
            <p:cNvSpPr/>
            <p:nvPr/>
          </p:nvSpPr>
          <p:spPr>
            <a:xfrm rot="5400000">
              <a:off x="2964" y="522"/>
              <a:ext cx="0" cy="240"/>
            </a:xfrm>
            <a:prstGeom prst="line">
              <a:avLst/>
            </a:prstGeom>
            <a:ln w="9525" cap="flat" cmpd="sng">
              <a:solidFill>
                <a:schemeClr val="tx1"/>
              </a:solidFill>
              <a:prstDash val="solid"/>
              <a:headEnd type="none" w="med" len="med"/>
              <a:tailEnd type="stealth" w="sm" len="med"/>
            </a:ln>
          </p:spPr>
        </p:sp>
        <p:sp>
          <p:nvSpPr>
            <p:cNvPr id="139284" name="文本框 139283"/>
            <p:cNvSpPr txBox="1"/>
            <p:nvPr/>
          </p:nvSpPr>
          <p:spPr>
            <a:xfrm>
              <a:off x="1968" y="955"/>
              <a:ext cx="418" cy="2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85" name="文本框 139284"/>
            <p:cNvSpPr txBox="1"/>
            <p:nvPr/>
          </p:nvSpPr>
          <p:spPr>
            <a:xfrm>
              <a:off x="2766" y="1002"/>
              <a:ext cx="30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86" name="文本框 139285"/>
            <p:cNvSpPr txBox="1"/>
            <p:nvPr/>
          </p:nvSpPr>
          <p:spPr>
            <a:xfrm>
              <a:off x="3636" y="0"/>
              <a:ext cx="30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87" name="文本框 139286"/>
            <p:cNvSpPr txBox="1"/>
            <p:nvPr/>
          </p:nvSpPr>
          <p:spPr>
            <a:xfrm>
              <a:off x="2631" y="780"/>
              <a:ext cx="305"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88" name="文本框 139287"/>
            <p:cNvSpPr txBox="1"/>
            <p:nvPr/>
          </p:nvSpPr>
          <p:spPr>
            <a:xfrm>
              <a:off x="2862" y="348"/>
              <a:ext cx="233"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89" name="文本框 139288"/>
            <p:cNvSpPr txBox="1"/>
            <p:nvPr/>
          </p:nvSpPr>
          <p:spPr>
            <a:xfrm>
              <a:off x="3342" y="720"/>
              <a:ext cx="233" cy="2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0" name="文本框 139289"/>
            <p:cNvSpPr txBox="1"/>
            <p:nvPr/>
          </p:nvSpPr>
          <p:spPr>
            <a:xfrm>
              <a:off x="3672" y="408"/>
              <a:ext cx="232"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1" name="文本框 139290"/>
            <p:cNvSpPr txBox="1"/>
            <p:nvPr/>
          </p:nvSpPr>
          <p:spPr>
            <a:xfrm>
              <a:off x="3714" y="1008"/>
              <a:ext cx="2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2" name="文本框 139291"/>
            <p:cNvSpPr txBox="1"/>
            <p:nvPr/>
          </p:nvSpPr>
          <p:spPr>
            <a:xfrm>
              <a:off x="4602" y="768"/>
              <a:ext cx="232"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3" name="文本框 139292"/>
            <p:cNvSpPr txBox="1"/>
            <p:nvPr/>
          </p:nvSpPr>
          <p:spPr>
            <a:xfrm>
              <a:off x="3339" y="1152"/>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4" name="文本框 139293"/>
            <p:cNvSpPr txBox="1"/>
            <p:nvPr/>
          </p:nvSpPr>
          <p:spPr>
            <a:xfrm>
              <a:off x="4596" y="1056"/>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5" name="文本框 139294"/>
            <p:cNvSpPr txBox="1"/>
            <p:nvPr/>
          </p:nvSpPr>
          <p:spPr>
            <a:xfrm>
              <a:off x="4203" y="480"/>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6" name="文本框 139295"/>
            <p:cNvSpPr txBox="1"/>
            <p:nvPr/>
          </p:nvSpPr>
          <p:spPr>
            <a:xfrm>
              <a:off x="3972" y="1056"/>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297" name="直接连接符 139296"/>
            <p:cNvSpPr/>
            <p:nvPr/>
          </p:nvSpPr>
          <p:spPr>
            <a:xfrm flipV="1">
              <a:off x="3204" y="768"/>
              <a:ext cx="0" cy="258"/>
            </a:xfrm>
            <a:prstGeom prst="line">
              <a:avLst/>
            </a:prstGeom>
            <a:ln w="19050" cap="flat" cmpd="sng">
              <a:solidFill>
                <a:schemeClr val="tx1"/>
              </a:solidFill>
              <a:prstDash val="solid"/>
              <a:headEnd type="none" w="med" len="med"/>
              <a:tailEnd type="oval" w="med" len="med"/>
            </a:ln>
          </p:spPr>
        </p:sp>
        <p:sp>
          <p:nvSpPr>
            <p:cNvPr id="139298" name="直接连接符 139297"/>
            <p:cNvSpPr/>
            <p:nvPr/>
          </p:nvSpPr>
          <p:spPr>
            <a:xfrm>
              <a:off x="3204" y="1296"/>
              <a:ext cx="0" cy="288"/>
            </a:xfrm>
            <a:prstGeom prst="line">
              <a:avLst/>
            </a:prstGeom>
            <a:ln w="19050" cap="flat" cmpd="sng">
              <a:solidFill>
                <a:schemeClr val="tx1"/>
              </a:solidFill>
              <a:prstDash val="solid"/>
              <a:headEnd type="none" w="med" len="med"/>
              <a:tailEnd type="oval" w="med" len="med"/>
            </a:ln>
          </p:spPr>
        </p:sp>
        <p:sp>
          <p:nvSpPr>
            <p:cNvPr id="139299" name="直接连接符 139298"/>
            <p:cNvSpPr/>
            <p:nvPr/>
          </p:nvSpPr>
          <p:spPr>
            <a:xfrm>
              <a:off x="3024" y="990"/>
              <a:ext cx="0" cy="312"/>
            </a:xfrm>
            <a:prstGeom prst="line">
              <a:avLst/>
            </a:prstGeom>
            <a:ln w="9525" cap="flat" cmpd="sng">
              <a:solidFill>
                <a:schemeClr val="tx1"/>
              </a:solidFill>
              <a:prstDash val="solid"/>
              <a:headEnd type="none" w="med" len="med"/>
              <a:tailEnd type="stealth" w="sm" len="med"/>
            </a:ln>
          </p:spPr>
        </p:sp>
        <p:grpSp>
          <p:nvGrpSpPr>
            <p:cNvPr id="139300" name="组合 139299"/>
            <p:cNvGrpSpPr/>
            <p:nvPr/>
          </p:nvGrpSpPr>
          <p:grpSpPr>
            <a:xfrm>
              <a:off x="3066" y="1026"/>
              <a:ext cx="272" cy="272"/>
              <a:chOff x="336" y="1152"/>
              <a:chExt cx="272" cy="272"/>
            </a:xfrm>
          </p:grpSpPr>
          <p:sp>
            <p:nvSpPr>
              <p:cNvPr id="139301" name="椭圆 139300"/>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02" name="直接连接符 139301"/>
              <p:cNvSpPr/>
              <p:nvPr/>
            </p:nvSpPr>
            <p:spPr>
              <a:xfrm>
                <a:off x="336" y="1288"/>
                <a:ext cx="272" cy="0"/>
              </a:xfrm>
              <a:prstGeom prst="line">
                <a:avLst/>
              </a:prstGeom>
              <a:ln w="19050" cap="flat" cmpd="sng">
                <a:solidFill>
                  <a:schemeClr val="tx1"/>
                </a:solidFill>
                <a:prstDash val="solid"/>
                <a:headEnd type="none" w="med" len="med"/>
                <a:tailEnd type="none" w="med" len="med"/>
              </a:ln>
            </p:spPr>
          </p:sp>
        </p:grpSp>
        <p:grpSp>
          <p:nvGrpSpPr>
            <p:cNvPr id="139303" name="组合 139302"/>
            <p:cNvGrpSpPr/>
            <p:nvPr/>
          </p:nvGrpSpPr>
          <p:grpSpPr>
            <a:xfrm rot="5400000">
              <a:off x="3984" y="246"/>
              <a:ext cx="272" cy="272"/>
              <a:chOff x="336" y="1152"/>
              <a:chExt cx="272" cy="272"/>
            </a:xfrm>
          </p:grpSpPr>
          <p:sp>
            <p:nvSpPr>
              <p:cNvPr id="139304" name="椭圆 139303"/>
              <p:cNvSpPr/>
              <p:nvPr/>
            </p:nvSpPr>
            <p:spPr>
              <a:xfrm>
                <a:off x="336" y="1152"/>
                <a:ext cx="272" cy="272"/>
              </a:xfrm>
              <a:prstGeom prst="ellipse">
                <a:avLst/>
              </a:prstGeom>
              <a:solidFill>
                <a:schemeClr val="accent1"/>
              </a:solidFill>
              <a:ln w="28575"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05" name="直接连接符 139304"/>
              <p:cNvSpPr/>
              <p:nvPr/>
            </p:nvSpPr>
            <p:spPr>
              <a:xfrm>
                <a:off x="336" y="1288"/>
                <a:ext cx="272" cy="0"/>
              </a:xfrm>
              <a:prstGeom prst="line">
                <a:avLst/>
              </a:prstGeom>
              <a:ln w="19050" cap="flat" cmpd="sng">
                <a:solidFill>
                  <a:schemeClr val="tx1"/>
                </a:solidFill>
                <a:prstDash val="solid"/>
                <a:headEnd type="none" w="med" len="med"/>
                <a:tailEnd type="none" w="med" len="med"/>
              </a:ln>
            </p:spPr>
          </p:sp>
        </p:grpSp>
        <p:sp>
          <p:nvSpPr>
            <p:cNvPr id="139306" name="直接连接符 139305"/>
            <p:cNvSpPr/>
            <p:nvPr/>
          </p:nvSpPr>
          <p:spPr>
            <a:xfrm>
              <a:off x="3564" y="798"/>
              <a:ext cx="0" cy="240"/>
            </a:xfrm>
            <a:prstGeom prst="line">
              <a:avLst/>
            </a:prstGeom>
            <a:ln w="9525" cap="flat" cmpd="sng">
              <a:solidFill>
                <a:schemeClr val="tx1"/>
              </a:solidFill>
              <a:prstDash val="solid"/>
              <a:headEnd type="none" w="med" len="med"/>
              <a:tailEnd type="stealth" w="sm" len="med"/>
            </a:ln>
          </p:spPr>
        </p:sp>
        <p:sp>
          <p:nvSpPr>
            <p:cNvPr id="139307" name="矩形 139306"/>
            <p:cNvSpPr/>
            <p:nvPr/>
          </p:nvSpPr>
          <p:spPr>
            <a:xfrm>
              <a:off x="3588" y="1062"/>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08" name="矩形 139307"/>
            <p:cNvSpPr/>
            <p:nvPr/>
          </p:nvSpPr>
          <p:spPr>
            <a:xfrm>
              <a:off x="4488" y="1068"/>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09" name="矩形 139308"/>
            <p:cNvSpPr/>
            <p:nvPr/>
          </p:nvSpPr>
          <p:spPr>
            <a:xfrm rot="5400000">
              <a:off x="4056" y="924"/>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10" name="矩形 139309"/>
            <p:cNvSpPr/>
            <p:nvPr/>
          </p:nvSpPr>
          <p:spPr>
            <a:xfrm rot="5400000">
              <a:off x="4050" y="636"/>
              <a:ext cx="96" cy="27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11" name="直接连接符 139310"/>
            <p:cNvSpPr/>
            <p:nvPr/>
          </p:nvSpPr>
          <p:spPr>
            <a:xfrm rot="-2348751">
              <a:off x="3744" y="870"/>
              <a:ext cx="1" cy="240"/>
            </a:xfrm>
            <a:prstGeom prst="line">
              <a:avLst/>
            </a:prstGeom>
            <a:ln w="9525" cap="flat" cmpd="sng">
              <a:solidFill>
                <a:schemeClr val="tx1"/>
              </a:solidFill>
              <a:prstDash val="solid"/>
              <a:headEnd type="none" w="med" len="med"/>
              <a:tailEnd type="stealth" w="sm" len="med"/>
            </a:ln>
          </p:spPr>
        </p:sp>
        <p:sp>
          <p:nvSpPr>
            <p:cNvPr id="139312" name="直接连接符 139311"/>
            <p:cNvSpPr/>
            <p:nvPr/>
          </p:nvSpPr>
          <p:spPr>
            <a:xfrm rot="-5400000">
              <a:off x="3798" y="570"/>
              <a:ext cx="0" cy="240"/>
            </a:xfrm>
            <a:prstGeom prst="line">
              <a:avLst/>
            </a:prstGeom>
            <a:ln w="9525" cap="flat" cmpd="sng">
              <a:solidFill>
                <a:schemeClr val="tx1"/>
              </a:solidFill>
              <a:prstDash val="solid"/>
              <a:headEnd type="none" w="med" len="med"/>
              <a:tailEnd type="stealth" w="sm" len="med"/>
            </a:ln>
          </p:spPr>
        </p:sp>
        <p:sp>
          <p:nvSpPr>
            <p:cNvPr id="139313" name="直接连接符 139312"/>
            <p:cNvSpPr/>
            <p:nvPr/>
          </p:nvSpPr>
          <p:spPr>
            <a:xfrm>
              <a:off x="4614" y="798"/>
              <a:ext cx="0" cy="240"/>
            </a:xfrm>
            <a:prstGeom prst="line">
              <a:avLst/>
            </a:prstGeom>
            <a:ln w="9525" cap="flat" cmpd="sng">
              <a:solidFill>
                <a:schemeClr val="tx1"/>
              </a:solidFill>
              <a:prstDash val="solid"/>
              <a:headEnd type="none" w="med" len="med"/>
              <a:tailEnd type="stealth" w="sm" len="med"/>
            </a:ln>
          </p:spPr>
        </p:sp>
        <p:grpSp>
          <p:nvGrpSpPr>
            <p:cNvPr id="139314" name="组合 139313"/>
            <p:cNvGrpSpPr/>
            <p:nvPr/>
          </p:nvGrpSpPr>
          <p:grpSpPr>
            <a:xfrm>
              <a:off x="3552" y="1620"/>
              <a:ext cx="198" cy="285"/>
              <a:chOff x="3228" y="1812"/>
              <a:chExt cx="198" cy="285"/>
            </a:xfrm>
          </p:grpSpPr>
          <p:sp>
            <p:nvSpPr>
              <p:cNvPr id="139315" name="文本框 139314"/>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a:t>
                </a:r>
              </a:p>
            </p:txBody>
          </p:sp>
          <p:sp>
            <p:nvSpPr>
              <p:cNvPr id="139316" name="椭圆 139315"/>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9317" name="组合 139316"/>
            <p:cNvGrpSpPr/>
            <p:nvPr/>
          </p:nvGrpSpPr>
          <p:grpSpPr>
            <a:xfrm>
              <a:off x="3279" y="1560"/>
              <a:ext cx="261" cy="192"/>
              <a:chOff x="1611" y="1692"/>
              <a:chExt cx="261" cy="192"/>
            </a:xfrm>
          </p:grpSpPr>
          <p:grpSp>
            <p:nvGrpSpPr>
              <p:cNvPr id="139318" name="组合 139317"/>
              <p:cNvGrpSpPr/>
              <p:nvPr/>
            </p:nvGrpSpPr>
            <p:grpSpPr>
              <a:xfrm>
                <a:off x="1611" y="1716"/>
                <a:ext cx="261" cy="168"/>
                <a:chOff x="2925" y="1662"/>
                <a:chExt cx="261" cy="168"/>
              </a:xfrm>
            </p:grpSpPr>
            <p:sp>
              <p:nvSpPr>
                <p:cNvPr id="139320" name="直接连接符 139319"/>
                <p:cNvSpPr/>
                <p:nvPr/>
              </p:nvSpPr>
              <p:spPr>
                <a:xfrm>
                  <a:off x="2925" y="1818"/>
                  <a:ext cx="261" cy="0"/>
                </a:xfrm>
                <a:prstGeom prst="line">
                  <a:avLst/>
                </a:prstGeom>
                <a:ln w="19050" cap="flat" cmpd="sng">
                  <a:solidFill>
                    <a:srgbClr val="FF0000"/>
                  </a:solidFill>
                  <a:prstDash val="solid"/>
                  <a:headEnd type="none" w="med" len="med"/>
                  <a:tailEnd type="none" w="med" len="med"/>
                </a:ln>
              </p:spPr>
            </p:sp>
            <p:sp>
              <p:nvSpPr>
                <p:cNvPr id="139323" name="直接连接符 139322"/>
                <p:cNvSpPr/>
                <p:nvPr/>
              </p:nvSpPr>
              <p:spPr>
                <a:xfrm>
                  <a:off x="3054" y="1662"/>
                  <a:ext cx="0" cy="168"/>
                </a:xfrm>
                <a:prstGeom prst="line">
                  <a:avLst/>
                </a:prstGeom>
                <a:ln w="19050" cap="flat" cmpd="sng">
                  <a:solidFill>
                    <a:srgbClr val="FF0000"/>
                  </a:solidFill>
                  <a:prstDash val="solid"/>
                  <a:headEnd type="none" w="med" len="med"/>
                  <a:tailEnd type="none" w="med" len="med"/>
                </a:ln>
              </p:spPr>
            </p:sp>
          </p:grpSp>
          <p:sp>
            <p:nvSpPr>
              <p:cNvPr id="139324" name="椭圆 139323"/>
              <p:cNvSpPr/>
              <p:nvPr/>
            </p:nvSpPr>
            <p:spPr>
              <a:xfrm>
                <a:off x="1710" y="1692"/>
                <a:ext cx="47" cy="47"/>
              </a:xfrm>
              <a:prstGeom prst="ellipse">
                <a:avLst/>
              </a:prstGeom>
              <a:solidFill>
                <a:schemeClr val="tx1"/>
              </a:solidFill>
              <a:ln w="9525" cap="flat" cmpd="sng">
                <a:solidFill>
                  <a:srgbClr val="FF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9325" name="组合 139324"/>
            <p:cNvGrpSpPr/>
            <p:nvPr/>
          </p:nvGrpSpPr>
          <p:grpSpPr>
            <a:xfrm>
              <a:off x="3402" y="492"/>
              <a:ext cx="198" cy="285"/>
              <a:chOff x="3228" y="1812"/>
              <a:chExt cx="198" cy="285"/>
            </a:xfrm>
          </p:grpSpPr>
          <p:sp>
            <p:nvSpPr>
              <p:cNvPr id="139326" name="文本框 139325"/>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39327" name="椭圆 139326"/>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9328" name="组合 139327"/>
            <p:cNvGrpSpPr/>
            <p:nvPr/>
          </p:nvGrpSpPr>
          <p:grpSpPr>
            <a:xfrm>
              <a:off x="4566" y="516"/>
              <a:ext cx="198" cy="285"/>
              <a:chOff x="3228" y="1812"/>
              <a:chExt cx="198" cy="285"/>
            </a:xfrm>
          </p:grpSpPr>
          <p:sp>
            <p:nvSpPr>
              <p:cNvPr id="139329" name="文本框 139328"/>
              <p:cNvSpPr txBox="1"/>
              <p:nvPr/>
            </p:nvSpPr>
            <p:spPr>
              <a:xfrm>
                <a:off x="3228" y="1812"/>
                <a:ext cx="198"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39330" name="椭圆 139329"/>
              <p:cNvSpPr/>
              <p:nvPr/>
            </p:nvSpPr>
            <p:spPr>
              <a:xfrm>
                <a:off x="3240" y="1872"/>
                <a:ext cx="181" cy="181"/>
              </a:xfrm>
              <a:prstGeom prst="ellipse">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39331" name="直接连接符 139330"/>
            <p:cNvSpPr/>
            <p:nvPr/>
          </p:nvSpPr>
          <p:spPr>
            <a:xfrm>
              <a:off x="2424" y="762"/>
              <a:ext cx="246" cy="0"/>
            </a:xfrm>
            <a:prstGeom prst="line">
              <a:avLst/>
            </a:prstGeom>
            <a:ln w="19050" cap="flat" cmpd="sng">
              <a:solidFill>
                <a:srgbClr val="000000"/>
              </a:solidFill>
              <a:prstDash val="solid"/>
              <a:headEnd type="none" w="med" len="med"/>
              <a:tailEnd type="none" w="med" len="med"/>
            </a:ln>
          </p:spPr>
        </p:sp>
        <p:sp>
          <p:nvSpPr>
            <p:cNvPr id="139332" name="文本框 139331"/>
            <p:cNvSpPr txBox="1"/>
            <p:nvPr/>
          </p:nvSpPr>
          <p:spPr>
            <a:xfrm>
              <a:off x="2250" y="774"/>
              <a:ext cx="234" cy="284"/>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39333" name="文本框 139332"/>
            <p:cNvSpPr txBox="1"/>
            <p:nvPr/>
          </p:nvSpPr>
          <p:spPr>
            <a:xfrm>
              <a:off x="2238" y="1236"/>
              <a:ext cx="234" cy="284"/>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39334" name="文本框 139333"/>
          <p:cNvSpPr txBox="1"/>
          <p:nvPr/>
        </p:nvSpPr>
        <p:spPr>
          <a:xfrm>
            <a:off x="450850" y="766763"/>
            <a:ext cx="3654425" cy="113347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2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若</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电路中含电压源与电阻串联的支路：</a:t>
            </a:r>
          </a:p>
        </p:txBody>
      </p:sp>
      <p:grpSp>
        <p:nvGrpSpPr>
          <p:cNvPr id="139335" name="组合 139334"/>
          <p:cNvGrpSpPr/>
          <p:nvPr/>
        </p:nvGrpSpPr>
        <p:grpSpPr>
          <a:xfrm>
            <a:off x="1138286" y="3667050"/>
            <a:ext cx="8888413" cy="2327275"/>
            <a:chOff x="480" y="1910"/>
            <a:chExt cx="4729" cy="1238"/>
          </a:xfrm>
        </p:grpSpPr>
        <p:graphicFrame>
          <p:nvGraphicFramePr>
            <p:cNvPr id="139336" name="对象 139335"/>
            <p:cNvGraphicFramePr/>
            <p:nvPr/>
          </p:nvGraphicFramePr>
          <p:xfrm>
            <a:off x="853" y="2471"/>
            <a:ext cx="3280" cy="677"/>
          </p:xfrm>
          <a:graphic>
            <a:graphicData uri="http://schemas.openxmlformats.org/presentationml/2006/ole">
              <mc:AlternateContent xmlns:mc="http://schemas.openxmlformats.org/markup-compatibility/2006">
                <mc:Choice xmlns:v="urn:schemas-microsoft-com:vml" Requires="v">
                  <p:oleObj spid="_x0000_s36932" r:id="rId3" imgW="2145665" imgH="444500" progId="Equation.3">
                    <p:embed/>
                  </p:oleObj>
                </mc:Choice>
                <mc:Fallback>
                  <p:oleObj r:id="rId3" imgW="2145665" imgH="444500" progId="Equation.3">
                    <p:embed/>
                    <p:pic>
                      <p:nvPicPr>
                        <p:cNvPr id="139336" name="对象 139335"/>
                        <p:cNvPicPr/>
                        <p:nvPr/>
                      </p:nvPicPr>
                      <p:blipFill>
                        <a:blip r:embed="rId4"/>
                        <a:stretch>
                          <a:fillRect/>
                        </a:stretch>
                      </p:blipFill>
                      <p:spPr>
                        <a:xfrm>
                          <a:off x="853" y="2471"/>
                          <a:ext cx="3280" cy="677"/>
                        </a:xfrm>
                        <a:prstGeom prst="rect">
                          <a:avLst/>
                        </a:prstGeom>
                        <a:noFill/>
                        <a:ln w="38100">
                          <a:noFill/>
                          <a:miter/>
                        </a:ln>
                      </p:spPr>
                    </p:pic>
                  </p:oleObj>
                </mc:Fallback>
              </mc:AlternateContent>
            </a:graphicData>
          </a:graphic>
        </p:graphicFrame>
        <p:sp>
          <p:nvSpPr>
            <p:cNvPr id="139337" name="左大括号 139336"/>
            <p:cNvSpPr/>
            <p:nvPr/>
          </p:nvSpPr>
          <p:spPr>
            <a:xfrm>
              <a:off x="480" y="2088"/>
              <a:ext cx="132" cy="864"/>
            </a:xfrm>
            <a:prstGeom prst="leftBrace">
              <a:avLst>
                <a:gd name="adj1" fmla="val 54545"/>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39338" name="对象 139337"/>
            <p:cNvGraphicFramePr/>
            <p:nvPr/>
          </p:nvGraphicFramePr>
          <p:xfrm>
            <a:off x="602" y="1910"/>
            <a:ext cx="4607" cy="666"/>
          </p:xfrm>
          <a:graphic>
            <a:graphicData uri="http://schemas.openxmlformats.org/presentationml/2006/ole">
              <mc:AlternateContent xmlns:mc="http://schemas.openxmlformats.org/markup-compatibility/2006">
                <mc:Choice xmlns:v="urn:schemas-microsoft-com:vml" Requires="v">
                  <p:oleObj spid="_x0000_s36933" r:id="rId5" imgW="3149600" imgH="457200" progId="Equation.DSMT4">
                    <p:embed/>
                  </p:oleObj>
                </mc:Choice>
                <mc:Fallback>
                  <p:oleObj r:id="rId5" imgW="3149600" imgH="457200" progId="Equation.DSMT4">
                    <p:embed/>
                    <p:pic>
                      <p:nvPicPr>
                        <p:cNvPr id="139338" name="对象 139337"/>
                        <p:cNvPicPr/>
                        <p:nvPr/>
                      </p:nvPicPr>
                      <p:blipFill>
                        <a:blip r:embed="rId6"/>
                        <a:stretch>
                          <a:fillRect/>
                        </a:stretch>
                      </p:blipFill>
                      <p:spPr>
                        <a:xfrm>
                          <a:off x="602" y="1910"/>
                          <a:ext cx="4607" cy="666"/>
                        </a:xfrm>
                        <a:prstGeom prst="rect">
                          <a:avLst/>
                        </a:prstGeom>
                        <a:noFill/>
                        <a:ln w="38100">
                          <a:noFill/>
                          <a:miter/>
                        </a:ln>
                      </p:spPr>
                    </p:pic>
                  </p:oleObj>
                </mc:Fallback>
              </mc:AlternateContent>
            </a:graphicData>
          </a:graphic>
        </p:graphicFrame>
      </p:grpSp>
      <p:sp>
        <p:nvSpPr>
          <p:cNvPr id="139339" name="文本框 139338"/>
          <p:cNvSpPr txBox="1"/>
          <p:nvPr/>
        </p:nvSpPr>
        <p:spPr>
          <a:xfrm>
            <a:off x="360363" y="5797550"/>
            <a:ext cx="4467225"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整理，并记</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1"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k</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，得</a:t>
            </a:r>
          </a:p>
        </p:txBody>
      </p:sp>
      <p:grpSp>
        <p:nvGrpSpPr>
          <p:cNvPr id="139340" name="组合 139339"/>
          <p:cNvGrpSpPr/>
          <p:nvPr/>
        </p:nvGrpSpPr>
        <p:grpSpPr>
          <a:xfrm>
            <a:off x="1150938" y="6451600"/>
            <a:ext cx="7983537" cy="1149350"/>
            <a:chOff x="612" y="3708"/>
            <a:chExt cx="4248" cy="612"/>
          </a:xfrm>
        </p:grpSpPr>
        <p:sp>
          <p:nvSpPr>
            <p:cNvPr id="139341" name="文本框 139340"/>
            <p:cNvSpPr txBox="1"/>
            <p:nvPr/>
          </p:nvSpPr>
          <p:spPr>
            <a:xfrm>
              <a:off x="780" y="3708"/>
              <a:ext cx="4080"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FF0000"/>
                  </a:solidFill>
                  <a:effectLst/>
                  <a:uLnTx/>
                  <a:uFillTx/>
                  <a:latin typeface="Times New Roman" panose="02020603050405020304" pitchFamily="18" charset="0"/>
                  <a:ea typeface="宋体" panose="02010600030101010101" pitchFamily="2" charset="-122"/>
                  <a:cs typeface="+mn-cs"/>
                </a:rPr>
                <a:t>1 </a:t>
              </a:r>
              <a:r>
                <a:rPr kumimoji="0" lang="en-US" altLang="zh-CN" sz="2800" b="1" i="1" u="none" strike="noStrike" kern="120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FF0000"/>
                  </a:solidFill>
                  <a:effectLst/>
                  <a:uLnTx/>
                  <a:uFillTx/>
                  <a:latin typeface="Times New Roman" panose="02020603050405020304" pitchFamily="18" charset="0"/>
                  <a:ea typeface="宋体" panose="02010600030101010101" pitchFamily="2" charset="-122"/>
                  <a:cs typeface="+mn-cs"/>
                </a:rPr>
                <a:t>S1</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342" name="文本框 139341"/>
            <p:cNvSpPr txBox="1"/>
            <p:nvPr/>
          </p:nvSpPr>
          <p:spPr>
            <a:xfrm>
              <a:off x="792" y="4032"/>
              <a:ext cx="3336"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n1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S3</a:t>
              </a:r>
              <a:endPar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9343" name="左大括号 139342"/>
            <p:cNvSpPr/>
            <p:nvPr/>
          </p:nvSpPr>
          <p:spPr>
            <a:xfrm>
              <a:off x="612" y="3720"/>
              <a:ext cx="144" cy="600"/>
            </a:xfrm>
            <a:prstGeom prst="leftBrace">
              <a:avLst>
                <a:gd name="adj1" fmla="val 34722"/>
                <a:gd name="adj2" fmla="val 50000"/>
              </a:avLst>
            </a:prstGeom>
            <a:noFill/>
            <a:ln w="9525"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grpSp>
        <p:nvGrpSpPr>
          <p:cNvPr id="139344" name="组合 139343"/>
          <p:cNvGrpSpPr/>
          <p:nvPr/>
        </p:nvGrpSpPr>
        <p:grpSpPr>
          <a:xfrm>
            <a:off x="7105650" y="5503863"/>
            <a:ext cx="3540125" cy="1000125"/>
            <a:chOff x="3732" y="3324"/>
            <a:chExt cx="1548" cy="532"/>
          </a:xfrm>
        </p:grpSpPr>
        <p:sp>
          <p:nvSpPr>
            <p:cNvPr id="139345" name="直接连接符 139344"/>
            <p:cNvSpPr/>
            <p:nvPr/>
          </p:nvSpPr>
          <p:spPr>
            <a:xfrm flipV="1">
              <a:off x="3732" y="3528"/>
              <a:ext cx="348" cy="228"/>
            </a:xfrm>
            <a:prstGeom prst="line">
              <a:avLst/>
            </a:prstGeom>
            <a:ln w="38100" cap="flat" cmpd="sng">
              <a:solidFill>
                <a:srgbClr val="FF0000"/>
              </a:solidFill>
              <a:prstDash val="solid"/>
              <a:headEnd type="stealth" w="sm" len="med"/>
              <a:tailEnd type="none" w="med" len="med"/>
            </a:ln>
          </p:spPr>
        </p:sp>
        <p:sp>
          <p:nvSpPr>
            <p:cNvPr id="139346" name="文本框 139345"/>
            <p:cNvSpPr txBox="1"/>
            <p:nvPr/>
          </p:nvSpPr>
          <p:spPr>
            <a:xfrm>
              <a:off x="4080" y="3324"/>
              <a:ext cx="1200" cy="532"/>
            </a:xfrm>
            <a:prstGeom prst="rect">
              <a:avLst/>
            </a:prstGeom>
            <a:noFill/>
            <a:ln w="38100" cap="flat" cmpd="sng">
              <a:solidFill>
                <a:srgbClr val="FF0000"/>
              </a:solidFill>
              <a:prstDash val="solid"/>
              <a:miter/>
              <a:headEnd type="none" w="med" len="med"/>
              <a:tailEnd type="none" w="med" len="med"/>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其实就是等效电流源</a:t>
              </a:r>
              <a:endPar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39347" name="动作按钮: 前进或下一项 139346">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39348" name="动作按钮: 后退或前一项 139347">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379651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9335"/>
                                        </p:tgtEl>
                                        <p:attrNameLst>
                                          <p:attrName>style.visibility</p:attrName>
                                        </p:attrNameLst>
                                      </p:cBhvr>
                                      <p:to>
                                        <p:strVal val="visible"/>
                                      </p:to>
                                    </p:set>
                                    <p:anim calcmode="lin" valueType="num">
                                      <p:cBhvr additive="base">
                                        <p:cTn id="7" dur="500" fill="hold"/>
                                        <p:tgtEl>
                                          <p:spTgt spid="139335"/>
                                        </p:tgtEl>
                                        <p:attrNameLst>
                                          <p:attrName>ppt_x</p:attrName>
                                        </p:attrNameLst>
                                      </p:cBhvr>
                                      <p:tavLst>
                                        <p:tav tm="0">
                                          <p:val>
                                            <p:strVal val="0-#ppt_w/2"/>
                                          </p:val>
                                        </p:tav>
                                        <p:tav tm="100000">
                                          <p:val>
                                            <p:strVal val="#ppt_x"/>
                                          </p:val>
                                        </p:tav>
                                      </p:tavLst>
                                    </p:anim>
                                    <p:anim calcmode="lin" valueType="num">
                                      <p:cBhvr additive="base">
                                        <p:cTn id="8" dur="500" fill="hold"/>
                                        <p:tgtEl>
                                          <p:spTgt spid="1393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9339"/>
                                        </p:tgtEl>
                                        <p:attrNameLst>
                                          <p:attrName>style.visibility</p:attrName>
                                        </p:attrNameLst>
                                      </p:cBhvr>
                                      <p:to>
                                        <p:strVal val="visible"/>
                                      </p:to>
                                    </p:set>
                                    <p:animEffect transition="in" filter="box(in)">
                                      <p:cBhvr>
                                        <p:cTn id="13" dur="500"/>
                                        <p:tgtEl>
                                          <p:spTgt spid="139339"/>
                                        </p:tgtEl>
                                      </p:cBhvr>
                                    </p:animEffect>
                                  </p:childTnLst>
                                </p:cTn>
                              </p:par>
                            </p:childTnLst>
                          </p:cTn>
                        </p:par>
                        <p:par>
                          <p:cTn id="14" fill="hold">
                            <p:stCondLst>
                              <p:cond delay="500"/>
                            </p:stCondLst>
                            <p:childTnLst>
                              <p:par>
                                <p:cTn id="15" presetID="4" presetClass="entr" presetSubtype="16" fill="hold" nodeType="afterEffect">
                                  <p:stCondLst>
                                    <p:cond delay="0"/>
                                  </p:stCondLst>
                                  <p:childTnLst>
                                    <p:set>
                                      <p:cBhvr>
                                        <p:cTn id="16" dur="1" fill="hold">
                                          <p:stCondLst>
                                            <p:cond delay="0"/>
                                          </p:stCondLst>
                                        </p:cTn>
                                        <p:tgtEl>
                                          <p:spTgt spid="139340"/>
                                        </p:tgtEl>
                                        <p:attrNameLst>
                                          <p:attrName>style.visibility</p:attrName>
                                        </p:attrNameLst>
                                      </p:cBhvr>
                                      <p:to>
                                        <p:strVal val="visible"/>
                                      </p:to>
                                    </p:set>
                                    <p:animEffect transition="in" filter="box(in)">
                                      <p:cBhvr>
                                        <p:cTn id="17" dur="500"/>
                                        <p:tgtEl>
                                          <p:spTgt spid="13934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nodeType="clickEffect">
                                  <p:stCondLst>
                                    <p:cond delay="0"/>
                                  </p:stCondLst>
                                  <p:childTnLst>
                                    <p:set>
                                      <p:cBhvr>
                                        <p:cTn id="21" dur="1" fill="hold">
                                          <p:stCondLst>
                                            <p:cond delay="0"/>
                                          </p:stCondLst>
                                        </p:cTn>
                                        <p:tgtEl>
                                          <p:spTgt spid="139344"/>
                                        </p:tgtEl>
                                        <p:attrNameLst>
                                          <p:attrName>style.visibility</p:attrName>
                                        </p:attrNameLst>
                                      </p:cBhvr>
                                      <p:to>
                                        <p:strVal val="visible"/>
                                      </p:to>
                                    </p:set>
                                    <p:anim calcmode="lin" valueType="num">
                                      <p:cBhvr additive="base">
                                        <p:cTn id="22" dur="500" fill="hold"/>
                                        <p:tgtEl>
                                          <p:spTgt spid="139344"/>
                                        </p:tgtEl>
                                        <p:attrNameLst>
                                          <p:attrName>ppt_x</p:attrName>
                                        </p:attrNameLst>
                                      </p:cBhvr>
                                      <p:tavLst>
                                        <p:tav tm="0">
                                          <p:val>
                                            <p:strVal val="1+#ppt_w/2"/>
                                          </p:val>
                                        </p:tav>
                                        <p:tav tm="100000">
                                          <p:val>
                                            <p:strVal val="#ppt_x"/>
                                          </p:val>
                                        </p:tav>
                                      </p:tavLst>
                                    </p:anim>
                                    <p:anim calcmode="lin" valueType="num">
                                      <p:cBhvr additive="base">
                                        <p:cTn id="23" dur="500" fill="hold"/>
                                        <p:tgtEl>
                                          <p:spTgt spid="1393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7" name="标题 28696"/>
          <p:cNvSpPr>
            <a:spLocks noGrp="1"/>
          </p:cNvSpPr>
          <p:nvPr>
            <p:ph type="title" idx="4294967295"/>
          </p:nvPr>
        </p:nvSpPr>
        <p:spPr>
          <a:xfrm>
            <a:off x="1533525" y="944563"/>
            <a:ext cx="8250555" cy="676275"/>
          </a:xfrm>
          <a:prstGeom prst="rect">
            <a:avLst/>
          </a:prstGeom>
          <a:solidFill>
            <a:srgbClr val="00FFFF"/>
          </a:solidFill>
          <a:ln w="9525">
            <a:noFill/>
          </a:ln>
        </p:spPr>
        <p:txBody>
          <a:bodyPr lIns="108253" tIns="54125" rIns="108253" bIns="54125"/>
          <a:lstStyle/>
          <a:p>
            <a:r>
              <a:rPr lang="zh-CN" altLang="en-US" sz="4300" b="1" dirty="0">
                <a:solidFill>
                  <a:schemeClr val="tx1"/>
                </a:solidFill>
              </a:rPr>
              <a:t>第</a:t>
            </a:r>
            <a:r>
              <a:rPr lang="en-US" altLang="zh-CN" sz="4300" b="1" dirty="0">
                <a:solidFill>
                  <a:schemeClr val="tx1"/>
                </a:solidFill>
              </a:rPr>
              <a:t>3</a:t>
            </a:r>
            <a:r>
              <a:rPr lang="zh-CN" altLang="en-US" sz="4300" b="1" dirty="0">
                <a:solidFill>
                  <a:schemeClr val="tx1"/>
                </a:solidFill>
              </a:rPr>
              <a:t>章网络分析方法和网络定理</a:t>
            </a:r>
            <a:endParaRPr lang="zh-CN" altLang="en-US" b="1" dirty="0"/>
          </a:p>
        </p:txBody>
      </p:sp>
      <p:sp>
        <p:nvSpPr>
          <p:cNvPr id="28704" name="矩形 28703"/>
          <p:cNvSpPr/>
          <p:nvPr/>
        </p:nvSpPr>
        <p:spPr>
          <a:xfrm>
            <a:off x="2048751" y="2517775"/>
            <a:ext cx="6496050" cy="519112"/>
          </a:xfrm>
          <a:prstGeom prst="rect">
            <a:avLst/>
          </a:prstGeom>
          <a:solidFill>
            <a:schemeClr val="accent1"/>
          </a:solidFill>
          <a:ln w="9525">
            <a:noFill/>
          </a:ln>
        </p:spPr>
        <p:txBody>
          <a:bodyPr>
            <a:spAutoFit/>
          </a:bodyPr>
          <a:lstStyle/>
          <a:p>
            <a:pPr algn="l" defTabSz="1082675">
              <a:spcBef>
                <a:spcPct val="50000"/>
              </a:spcBef>
            </a:pPr>
            <a:r>
              <a:rPr lang="en-US" altLang="zh-CN" sz="2800" dirty="0" smtClean="0">
                <a:solidFill>
                  <a:srgbClr val="3333FF"/>
                </a:solidFill>
                <a:latin typeface="Times New Roman" panose="02020603050405020304" pitchFamily="18" charset="0"/>
              </a:rPr>
              <a:t>3.1  </a:t>
            </a:r>
            <a:r>
              <a:rPr lang="zh-CN" altLang="en-US" sz="2800" dirty="0">
                <a:solidFill>
                  <a:srgbClr val="3333FF"/>
                </a:solidFill>
                <a:latin typeface="Times New Roman" panose="02020603050405020304" pitchFamily="18" charset="0"/>
              </a:rPr>
              <a:t>支路电流</a:t>
            </a:r>
            <a:r>
              <a:rPr lang="zh-CN" altLang="en-US" sz="2800" dirty="0" smtClean="0">
                <a:solidFill>
                  <a:srgbClr val="3333FF"/>
                </a:solidFill>
                <a:latin typeface="Times New Roman" panose="02020603050405020304" pitchFamily="18" charset="0"/>
              </a:rPr>
              <a:t>法</a:t>
            </a:r>
            <a:endParaRPr lang="zh-CN" altLang="en-US" sz="2800" dirty="0">
              <a:solidFill>
                <a:srgbClr val="3333FF"/>
              </a:solidFill>
              <a:latin typeface="Times New Roman" panose="02020603050405020304" pitchFamily="18" charset="0"/>
            </a:endParaRPr>
          </a:p>
        </p:txBody>
      </p:sp>
      <p:sp>
        <p:nvSpPr>
          <p:cNvPr id="28706" name="矩形 28705"/>
          <p:cNvSpPr/>
          <p:nvPr/>
        </p:nvSpPr>
        <p:spPr>
          <a:xfrm>
            <a:off x="2048751" y="4376123"/>
            <a:ext cx="6496050" cy="519112"/>
          </a:xfrm>
          <a:prstGeom prst="rect">
            <a:avLst/>
          </a:prstGeom>
          <a:solidFill>
            <a:schemeClr val="accent1"/>
          </a:solidFill>
          <a:ln w="9525">
            <a:noFill/>
          </a:ln>
        </p:spPr>
        <p:txBody>
          <a:bodyPr>
            <a:spAutoFit/>
          </a:bodyPr>
          <a:lstStyle/>
          <a:p>
            <a:pPr algn="l" defTabSz="1082675">
              <a:spcBef>
                <a:spcPct val="50000"/>
              </a:spcBef>
            </a:pPr>
            <a:r>
              <a:rPr lang="en-US" altLang="zh-CN" sz="2800" dirty="0" smtClean="0">
                <a:solidFill>
                  <a:srgbClr val="3333FF"/>
                </a:solidFill>
                <a:latin typeface="Times New Roman" panose="02020603050405020304" pitchFamily="18" charset="0"/>
              </a:rPr>
              <a:t>3.3 </a:t>
            </a:r>
            <a:r>
              <a:rPr lang="zh-CN" altLang="en-US" sz="2800" dirty="0">
                <a:solidFill>
                  <a:srgbClr val="3333FF"/>
                </a:solidFill>
                <a:latin typeface="Times New Roman" panose="02020603050405020304" pitchFamily="18" charset="0"/>
              </a:rPr>
              <a:t>叠加定理</a:t>
            </a:r>
          </a:p>
        </p:txBody>
      </p:sp>
      <p:sp>
        <p:nvSpPr>
          <p:cNvPr id="8" name="矩形 7"/>
          <p:cNvSpPr/>
          <p:nvPr/>
        </p:nvSpPr>
        <p:spPr>
          <a:xfrm>
            <a:off x="2048751" y="6299517"/>
            <a:ext cx="4718050" cy="519113"/>
          </a:xfrm>
          <a:prstGeom prst="rect">
            <a:avLst/>
          </a:prstGeom>
          <a:solidFill>
            <a:schemeClr val="accent1"/>
          </a:solidFill>
          <a:ln w="9525">
            <a:noFill/>
          </a:ln>
        </p:spPr>
        <p:txBody>
          <a:bodyPr>
            <a:spAutoFit/>
          </a:bodyPr>
          <a:lstStyle/>
          <a:p>
            <a:pPr algn="l" defTabSz="1082675">
              <a:spcBef>
                <a:spcPct val="50000"/>
              </a:spcBef>
            </a:pPr>
            <a:r>
              <a:rPr lang="en-US" altLang="zh-CN" sz="2800" dirty="0" smtClean="0">
                <a:solidFill>
                  <a:srgbClr val="3333FF"/>
                </a:solidFill>
              </a:rPr>
              <a:t>3.5</a:t>
            </a:r>
            <a:r>
              <a:rPr lang="en-US" altLang="zh-CN" sz="2800" dirty="0" smtClean="0">
                <a:solidFill>
                  <a:srgbClr val="3333FF"/>
                </a:solidFill>
                <a:latin typeface="Times New Roman" panose="02020603050405020304" pitchFamily="18" charset="0"/>
              </a:rPr>
              <a:t>  </a:t>
            </a:r>
            <a:r>
              <a:rPr lang="zh-CN" altLang="en-US" sz="2800" dirty="0">
                <a:solidFill>
                  <a:srgbClr val="3333FF"/>
                </a:solidFill>
                <a:latin typeface="Times New Roman" panose="02020603050405020304" pitchFamily="18" charset="0"/>
              </a:rPr>
              <a:t>等效电源定理</a:t>
            </a:r>
          </a:p>
        </p:txBody>
      </p:sp>
      <p:sp>
        <p:nvSpPr>
          <p:cNvPr id="9" name="矩形 8">
            <a:hlinkClick r:id="" action="ppaction://noaction"/>
          </p:cNvPr>
          <p:cNvSpPr/>
          <p:nvPr/>
        </p:nvSpPr>
        <p:spPr>
          <a:xfrm>
            <a:off x="2048751" y="5271473"/>
            <a:ext cx="4718050" cy="666750"/>
          </a:xfrm>
          <a:prstGeom prst="rect">
            <a:avLst/>
          </a:prstGeom>
          <a:solidFill>
            <a:srgbClr val="00CC99"/>
          </a:solidFill>
          <a:ln w="9525">
            <a:noFill/>
          </a:ln>
          <a:effectLst>
            <a:outerShdw dist="107763" dir="2699999" algn="ctr" rotWithShape="0">
              <a:srgbClr val="808080"/>
            </a:outerShdw>
          </a:effectLst>
        </p:spPr>
        <p:txBody>
          <a:bodyPr wrap="none" lIns="108253" tIns="54125" rIns="108253" bIns="54125" anchor="ctr"/>
          <a:lstStyle/>
          <a:p>
            <a:pPr algn="just" defTabSz="1082675">
              <a:spcBef>
                <a:spcPct val="50000"/>
              </a:spcBef>
            </a:pPr>
            <a:r>
              <a:rPr lang="en-US" altLang="zh-CN" sz="2800" dirty="0" smtClean="0">
                <a:solidFill>
                  <a:srgbClr val="3333FF"/>
                </a:solidFill>
                <a:latin typeface="Times New Roman" panose="02020603050405020304" pitchFamily="18" charset="0"/>
              </a:rPr>
              <a:t>3.4 </a:t>
            </a:r>
            <a:r>
              <a:rPr lang="zh-CN" altLang="en-US" sz="2800" dirty="0">
                <a:solidFill>
                  <a:srgbClr val="3333FF"/>
                </a:solidFill>
                <a:latin typeface="Times New Roman" panose="02020603050405020304" pitchFamily="18" charset="0"/>
              </a:rPr>
              <a:t>替代定理</a:t>
            </a:r>
          </a:p>
        </p:txBody>
      </p:sp>
      <p:sp>
        <p:nvSpPr>
          <p:cNvPr id="7" name="矩形 6"/>
          <p:cNvSpPr/>
          <p:nvPr/>
        </p:nvSpPr>
        <p:spPr>
          <a:xfrm>
            <a:off x="2048751" y="3398181"/>
            <a:ext cx="6496050" cy="519112"/>
          </a:xfrm>
          <a:prstGeom prst="rect">
            <a:avLst/>
          </a:prstGeom>
          <a:solidFill>
            <a:schemeClr val="accent1"/>
          </a:solidFill>
          <a:ln w="9525">
            <a:noFill/>
          </a:ln>
        </p:spPr>
        <p:txBody>
          <a:bodyPr>
            <a:spAutoFit/>
          </a:bodyPr>
          <a:lstStyle/>
          <a:p>
            <a:pPr algn="l" defTabSz="1082675">
              <a:spcBef>
                <a:spcPct val="50000"/>
              </a:spcBef>
            </a:pPr>
            <a:r>
              <a:rPr lang="en-US" altLang="zh-CN" sz="2800" dirty="0" smtClean="0">
                <a:solidFill>
                  <a:srgbClr val="3333FF"/>
                </a:solidFill>
                <a:latin typeface="Times New Roman" panose="02020603050405020304" pitchFamily="18" charset="0"/>
              </a:rPr>
              <a:t>3.2  </a:t>
            </a:r>
            <a:r>
              <a:rPr lang="zh-CN" altLang="en-US" sz="2800" dirty="0" smtClean="0">
                <a:solidFill>
                  <a:srgbClr val="3333FF"/>
                </a:solidFill>
                <a:latin typeface="Times New Roman" panose="02020603050405020304" pitchFamily="18" charset="0"/>
              </a:rPr>
              <a:t>节点电压法</a:t>
            </a:r>
            <a:endParaRPr lang="zh-CN" altLang="en-US" sz="2800" dirty="0">
              <a:solidFill>
                <a:srgbClr val="3333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704"/>
                                        </p:tgtEl>
                                        <p:attrNameLst>
                                          <p:attrName>style.visibility</p:attrName>
                                        </p:attrNameLst>
                                      </p:cBhvr>
                                      <p:to>
                                        <p:strVal val="visible"/>
                                      </p:to>
                                    </p:set>
                                    <p:anim calcmode="lin" valueType="num">
                                      <p:cBhvr additive="base">
                                        <p:cTn id="7" dur="500" fill="hold"/>
                                        <p:tgtEl>
                                          <p:spTgt spid="28704"/>
                                        </p:tgtEl>
                                        <p:attrNameLst>
                                          <p:attrName>ppt_x</p:attrName>
                                        </p:attrNameLst>
                                      </p:cBhvr>
                                      <p:tavLst>
                                        <p:tav tm="0">
                                          <p:val>
                                            <p:strVal val="0-#ppt_w/2"/>
                                          </p:val>
                                        </p:tav>
                                        <p:tav tm="100000">
                                          <p:val>
                                            <p:strVal val="#ppt_x"/>
                                          </p:val>
                                        </p:tav>
                                      </p:tavLst>
                                    </p:anim>
                                    <p:anim calcmode="lin" valueType="num">
                                      <p:cBhvr additive="base">
                                        <p:cTn id="8" dur="500" fill="hold"/>
                                        <p:tgtEl>
                                          <p:spTgt spid="287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06"/>
                                        </p:tgtEl>
                                        <p:attrNameLst>
                                          <p:attrName>style.visibility</p:attrName>
                                        </p:attrNameLst>
                                      </p:cBhvr>
                                      <p:to>
                                        <p:strVal val="visible"/>
                                      </p:to>
                                    </p:set>
                                    <p:anim calcmode="lin" valueType="num">
                                      <p:cBhvr additive="base">
                                        <p:cTn id="11" dur="500" fill="hold"/>
                                        <p:tgtEl>
                                          <p:spTgt spid="28706"/>
                                        </p:tgtEl>
                                        <p:attrNameLst>
                                          <p:attrName>ppt_x</p:attrName>
                                        </p:attrNameLst>
                                      </p:cBhvr>
                                      <p:tavLst>
                                        <p:tav tm="0">
                                          <p:val>
                                            <p:strVal val="0-#ppt_w/2"/>
                                          </p:val>
                                        </p:tav>
                                        <p:tav tm="100000">
                                          <p:val>
                                            <p:strVal val="#ppt_x"/>
                                          </p:val>
                                        </p:tav>
                                      </p:tavLst>
                                    </p:anim>
                                    <p:anim calcmode="lin" valueType="num">
                                      <p:cBhvr additive="base">
                                        <p:cTn id="12" dur="500" fill="hold"/>
                                        <p:tgtEl>
                                          <p:spTgt spid="2870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animBg="1"/>
      <p:bldP spid="2870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文本框 140289"/>
          <p:cNvSpPr txBox="1"/>
          <p:nvPr/>
        </p:nvSpPr>
        <p:spPr>
          <a:xfrm>
            <a:off x="225425" y="1646238"/>
            <a:ext cx="2022023" cy="54020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一般通式：</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40291" name="组合 140290"/>
          <p:cNvGrpSpPr/>
          <p:nvPr/>
        </p:nvGrpSpPr>
        <p:grpSpPr>
          <a:xfrm>
            <a:off x="2300288" y="477838"/>
            <a:ext cx="6581775" cy="2566987"/>
            <a:chOff x="960" y="362"/>
            <a:chExt cx="3501" cy="1366"/>
          </a:xfrm>
        </p:grpSpPr>
        <p:sp>
          <p:nvSpPr>
            <p:cNvPr id="140292" name="文本框 140291"/>
            <p:cNvSpPr txBox="1"/>
            <p:nvPr/>
          </p:nvSpPr>
          <p:spPr>
            <a:xfrm>
              <a:off x="1104" y="362"/>
              <a:ext cx="28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11</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12</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Sn1</a:t>
              </a:r>
              <a:endParaRPr kumimoji="0" lang="en-US" altLang="zh-CN" sz="28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0293" name="文本框 140292"/>
            <p:cNvSpPr txBox="1"/>
            <p:nvPr/>
          </p:nvSpPr>
          <p:spPr>
            <a:xfrm>
              <a:off x="1114" y="720"/>
              <a:ext cx="2810"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21</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22</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Sn2</a:t>
              </a:r>
              <a:endParaRPr kumimoji="0" lang="en-US" altLang="zh-CN" sz="28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0294" name="文本框 140293"/>
            <p:cNvSpPr txBox="1"/>
            <p:nvPr/>
          </p:nvSpPr>
          <p:spPr>
            <a:xfrm>
              <a:off x="1286" y="1092"/>
              <a:ext cx="101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rPr>
                <a:t>   </a:t>
              </a:r>
              <a:endParaRPr kumimoji="0" lang="en-US" altLang="zh-CN"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MT Extra" panose="05050102010205020202" pitchFamily="18" charset="2"/>
              </a:endParaRPr>
            </a:p>
          </p:txBody>
        </p:sp>
        <p:sp>
          <p:nvSpPr>
            <p:cNvPr id="140295" name="文本框 140294"/>
            <p:cNvSpPr txBox="1"/>
            <p:nvPr/>
          </p:nvSpPr>
          <p:spPr>
            <a:xfrm>
              <a:off x="1114" y="1440"/>
              <a:ext cx="3347"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1,1</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1,2</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n2</a:t>
              </a:r>
              <a:r>
                <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-1,n</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Sn,</a:t>
              </a:r>
              <a:r>
                <a:rPr kumimoji="0" lang="en-US" altLang="zh-CN" sz="2800" b="1" i="1"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25000" noProof="0" dirty="0" smtClean="0">
                  <a:ln>
                    <a:noFill/>
                  </a:ln>
                  <a:solidFill>
                    <a:srgbClr val="3333FF"/>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25000" noProof="0" dirty="0" smtClean="0">
                  <a:ln>
                    <a:noFill/>
                  </a:ln>
                  <a:solidFill>
                    <a:srgbClr val="3333FF"/>
                  </a:solidFill>
                  <a:effectLst/>
                  <a:uLnTx/>
                  <a:uFillTx/>
                  <a:latin typeface="Times New Roman" panose="02020603050405020304" pitchFamily="18" charset="0"/>
                  <a:ea typeface="宋体" panose="02010600030101010101" pitchFamily="2" charset="-122"/>
                  <a:cs typeface="+mn-cs"/>
                </a:rPr>
                <a:t>1</a:t>
              </a:r>
              <a:endParaRPr kumimoji="0" lang="en-US" altLang="zh-CN" sz="2800" b="1" i="1"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0296" name="左大括号 140295"/>
            <p:cNvSpPr/>
            <p:nvPr/>
          </p:nvSpPr>
          <p:spPr>
            <a:xfrm>
              <a:off x="960" y="480"/>
              <a:ext cx="144" cy="1248"/>
            </a:xfrm>
            <a:prstGeom prst="leftBrace">
              <a:avLst>
                <a:gd name="adj1" fmla="val 72222"/>
                <a:gd name="adj2" fmla="val 50000"/>
              </a:avLst>
            </a:prstGeom>
            <a:noFill/>
            <a:ln w="9525" cap="flat" cmpd="sng">
              <a:solidFill>
                <a:srgbClr val="3333FF"/>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40297" name="文本框 140296"/>
          <p:cNvSpPr txBox="1"/>
          <p:nvPr/>
        </p:nvSpPr>
        <p:spPr>
          <a:xfrm>
            <a:off x="906463" y="3159125"/>
            <a:ext cx="930275"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其中</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298" name="文本框 140297"/>
          <p:cNvSpPr txBox="1"/>
          <p:nvPr/>
        </p:nvSpPr>
        <p:spPr>
          <a:xfrm>
            <a:off x="1808163" y="3206750"/>
            <a:ext cx="8262937" cy="1133475"/>
          </a:xfrm>
          <a:prstGeom prst="rect">
            <a:avLst/>
          </a:prstGeom>
          <a:noFill/>
          <a:ln w="9525">
            <a:noFill/>
          </a:ln>
        </p:spPr>
        <p:txBody>
          <a:bodyPr lIns="108265" tIns="54132" rIns="108265" bIns="54132">
            <a:spAutoFit/>
          </a:bodyPr>
          <a:lstStyle/>
          <a:p>
            <a:pPr marL="901700" marR="0" lvl="0" indent="-901700" algn="just" defTabSz="1082675" rtl="0" eaLnBrk="1" fontAlgn="base" latinLnBrk="0" hangingPunct="1">
              <a:lnSpc>
                <a:spcPct val="12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ii</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自电导</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等于接在</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zh-CN"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上</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所有支路的电导之和(包括电压源与电阻串联支路)。</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总为</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正</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
        <p:nvSpPr>
          <p:cNvPr id="140299" name="文本框 140298"/>
          <p:cNvSpPr txBox="1"/>
          <p:nvPr/>
        </p:nvSpPr>
        <p:spPr>
          <a:xfrm>
            <a:off x="664585" y="6801057"/>
            <a:ext cx="8631237" cy="544512"/>
          </a:xfrm>
          <a:prstGeom prst="rect">
            <a:avLst/>
          </a:prstGeom>
          <a:noFill/>
          <a:ln w="9525" cap="flat" cmpd="sng">
            <a:solidFill>
              <a:srgbClr val="FF0000"/>
            </a:solidFill>
            <a:prstDash val="solid"/>
            <a:miter/>
            <a:headEnd type="none" w="med" len="med"/>
            <a:tailEnd type="none" w="med" len="med"/>
          </a:ln>
        </p:spPr>
        <p:txBody>
          <a:bodyPr lIns="108265" tIns="54132" rIns="108265" bIns="54132">
            <a:spAutoFit/>
          </a:bodyPr>
          <a:lstStyle/>
          <a:p>
            <a:pPr marL="450850" marR="0" lvl="0" indent="-450850" algn="just"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0" lang="zh-CN"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当电路含受控源时，系数矩阵一般不再为对称阵</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40300" name="文本框 140299"/>
          <p:cNvSpPr txBox="1"/>
          <p:nvPr/>
        </p:nvSpPr>
        <p:spPr>
          <a:xfrm>
            <a:off x="1871663" y="5461000"/>
            <a:ext cx="8177212" cy="1133475"/>
          </a:xfrm>
          <a:prstGeom prst="rect">
            <a:avLst/>
          </a:prstGeom>
          <a:noFill/>
          <a:ln w="9525">
            <a:noFill/>
          </a:ln>
        </p:spPr>
        <p:txBody>
          <a:bodyPr lIns="108265" tIns="54132" rIns="108265" bIns="54132">
            <a:spAutoFit/>
          </a:bodyPr>
          <a:lstStyle/>
          <a:p>
            <a:pPr marL="901700" marR="0" lvl="0" indent="-901700" algn="just" defTabSz="1082675" rtl="0" eaLnBrk="1" fontAlgn="base" latinLnBrk="0" hangingPunct="1">
              <a:lnSpc>
                <a:spcPct val="12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Sn</a:t>
            </a:r>
            <a:r>
              <a:rPr kumimoji="0" lang="en-US" altLang="zh-CN" sz="28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流入</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所有电流源</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电流的代数和</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包括由</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电压源与电阻串联支路等效的电流源</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40301" name="文本框 140300"/>
          <p:cNvSpPr txBox="1"/>
          <p:nvPr/>
        </p:nvSpPr>
        <p:spPr>
          <a:xfrm>
            <a:off x="1758950" y="4308475"/>
            <a:ext cx="8166100" cy="1133475"/>
          </a:xfrm>
          <a:prstGeom prst="rect">
            <a:avLst/>
          </a:prstGeom>
          <a:noFill/>
          <a:ln w="9525">
            <a:noFill/>
          </a:ln>
        </p:spPr>
        <p:txBody>
          <a:bodyPr lIns="108265" tIns="54132" rIns="108265" bIns="54132">
            <a:spAutoFit/>
          </a:bodyPr>
          <a:lstStyle/>
          <a:p>
            <a:pPr marL="901700" marR="0" lvl="0" indent="-901700" algn="just" defTabSz="1082675" rtl="0" eaLnBrk="1" fontAlgn="base" latinLnBrk="0" hangingPunct="1">
              <a:lnSpc>
                <a:spcPct val="12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ij</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1"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ji</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互电导</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等于接在</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zh-CN"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与</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j</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之间的所支路的电导之和，并冠以</a:t>
            </a:r>
            <a:r>
              <a:rPr kumimoji="0" lang="zh-CN"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负</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号。</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0302" name="动作按钮: 前进或下一项 140301">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0303" name="动作按钮: 后退或前一项 140302">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19708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0297"/>
                                        </p:tgtEl>
                                        <p:attrNameLst>
                                          <p:attrName>style.visibility</p:attrName>
                                        </p:attrNameLst>
                                      </p:cBhvr>
                                      <p:to>
                                        <p:strVal val="visible"/>
                                      </p:to>
                                    </p:set>
                                    <p:animEffect transition="in" filter="box(out)">
                                      <p:cBhvr>
                                        <p:cTn id="7" dur="500"/>
                                        <p:tgtEl>
                                          <p:spTgt spid="1402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8"/>
                                        </p:tgtEl>
                                        <p:attrNameLst>
                                          <p:attrName>style.visibility</p:attrName>
                                        </p:attrNameLst>
                                      </p:cBhvr>
                                      <p:to>
                                        <p:strVal val="visible"/>
                                      </p:to>
                                    </p:set>
                                    <p:animEffect transition="in" filter="wipe(left)">
                                      <p:cBhvr>
                                        <p:cTn id="12" dur="500"/>
                                        <p:tgtEl>
                                          <p:spTgt spid="1402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301"/>
                                        </p:tgtEl>
                                        <p:attrNameLst>
                                          <p:attrName>style.visibility</p:attrName>
                                        </p:attrNameLst>
                                      </p:cBhvr>
                                      <p:to>
                                        <p:strVal val="visible"/>
                                      </p:to>
                                    </p:set>
                                    <p:animEffect transition="in" filter="wipe(left)">
                                      <p:cBhvr>
                                        <p:cTn id="17" dur="500"/>
                                        <p:tgtEl>
                                          <p:spTgt spid="1403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300"/>
                                        </p:tgtEl>
                                        <p:attrNameLst>
                                          <p:attrName>style.visibility</p:attrName>
                                        </p:attrNameLst>
                                      </p:cBhvr>
                                      <p:to>
                                        <p:strVal val="visible"/>
                                      </p:to>
                                    </p:set>
                                    <p:animEffect transition="in" filter="wipe(left)">
                                      <p:cBhvr>
                                        <p:cTn id="22" dur="500"/>
                                        <p:tgtEl>
                                          <p:spTgt spid="140300"/>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140299"/>
                                        </p:tgtEl>
                                        <p:attrNameLst>
                                          <p:attrName>style.visibility</p:attrName>
                                        </p:attrNameLst>
                                      </p:cBhvr>
                                      <p:to>
                                        <p:strVal val="visible"/>
                                      </p:to>
                                    </p:set>
                                    <p:anim calcmode="lin" valueType="num">
                                      <p:cBhvr>
                                        <p:cTn id="27" dur="500" fill="hold"/>
                                        <p:tgtEl>
                                          <p:spTgt spid="140299"/>
                                        </p:tgtEl>
                                        <p:attrNameLst>
                                          <p:attrName>ppt_w</p:attrName>
                                        </p:attrNameLst>
                                      </p:cBhvr>
                                      <p:tavLst>
                                        <p:tav tm="0">
                                          <p:val>
                                            <p:strVal val="4*#ppt_w"/>
                                          </p:val>
                                        </p:tav>
                                        <p:tav tm="100000">
                                          <p:val>
                                            <p:strVal val="#ppt_w"/>
                                          </p:val>
                                        </p:tav>
                                      </p:tavLst>
                                    </p:anim>
                                    <p:anim calcmode="lin" valueType="num">
                                      <p:cBhvr>
                                        <p:cTn id="28" dur="500" fill="hold"/>
                                        <p:tgtEl>
                                          <p:spTgt spid="14029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7" grpId="0"/>
      <p:bldP spid="140298" grpId="0"/>
      <p:bldP spid="140299" grpId="0" animBg="1"/>
      <p:bldP spid="140300" grpId="0"/>
      <p:bldP spid="14030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文本框 141313"/>
          <p:cNvSpPr txBox="1"/>
          <p:nvPr/>
        </p:nvSpPr>
        <p:spPr>
          <a:xfrm>
            <a:off x="992188" y="1263650"/>
            <a:ext cx="4627562"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节点点压法的一般步骤：</a:t>
            </a:r>
            <a:endParaRPr kumimoji="0" lang="zh-CN" altLang="en-US"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1315" name="文本框 141314"/>
          <p:cNvSpPr txBox="1"/>
          <p:nvPr/>
        </p:nvSpPr>
        <p:spPr>
          <a:xfrm>
            <a:off x="1555750" y="2143125"/>
            <a:ext cx="8166100"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选定参考节点，标定</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个独立节点；</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1316" name="文本框 141315"/>
          <p:cNvSpPr txBox="1"/>
          <p:nvPr/>
        </p:nvSpPr>
        <p:spPr>
          <a:xfrm>
            <a:off x="1555750" y="2808288"/>
            <a:ext cx="7737475" cy="1133475"/>
          </a:xfrm>
          <a:prstGeom prst="rect">
            <a:avLst/>
          </a:prstGeom>
          <a:noFill/>
          <a:ln w="9525">
            <a:noFill/>
          </a:ln>
        </p:spPr>
        <p:txBody>
          <a:bodyPr lIns="108265" tIns="54132" rIns="108265" bIns="54132">
            <a:spAutoFit/>
          </a:bodyPr>
          <a:lstStyle/>
          <a:p>
            <a:pPr marL="563880" marR="0" lvl="0" indent="-563880" algn="just" defTabSz="1082675" rtl="0" eaLnBrk="1" fontAlgn="base" latinLnBrk="0" hangingPunct="1">
              <a:lnSpc>
                <a:spcPct val="12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个独立节点，以节点电压为未知量，列写其</a:t>
            </a:r>
            <a:r>
              <a:rPr kumimoji="0" lang="zh-CN"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KCL方程；</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1317" name="文本框 141316"/>
          <p:cNvSpPr txBox="1"/>
          <p:nvPr/>
        </p:nvSpPr>
        <p:spPr>
          <a:xfrm>
            <a:off x="1601788" y="4081463"/>
            <a:ext cx="6924675"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求解上述方程，得到</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个节点电压；</a:t>
            </a:r>
          </a:p>
        </p:txBody>
      </p:sp>
      <p:sp>
        <p:nvSpPr>
          <p:cNvPr id="141318" name="文本框 141317"/>
          <p:cNvSpPr txBox="1"/>
          <p:nvPr/>
        </p:nvSpPr>
        <p:spPr>
          <a:xfrm>
            <a:off x="1624013" y="5413375"/>
            <a:ext cx="2797175"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(5) </a:t>
            </a:r>
            <a:r>
              <a:rPr kumimoji="0" lang="zh-CN" altLang="en-US"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其它分析。</a:t>
            </a:r>
            <a:endParaRPr kumimoji="0" lang="zh-CN" altLang="en-US" sz="2800" b="1" i="0" u="none" strike="noStrike" kern="1200" cap="none" spc="0" normalizeH="0" baseline="0" noProof="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endParaRPr>
          </a:p>
        </p:txBody>
      </p:sp>
      <p:sp>
        <p:nvSpPr>
          <p:cNvPr id="141319" name="文本框 141318"/>
          <p:cNvSpPr txBox="1"/>
          <p:nvPr/>
        </p:nvSpPr>
        <p:spPr>
          <a:xfrm>
            <a:off x="1601788" y="4746625"/>
            <a:ext cx="6427787"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(4) </a:t>
            </a:r>
            <a:r>
              <a:rPr kumimoji="0" lang="zh-CN" altLang="en-US"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求各支路电流</a:t>
            </a:r>
            <a:r>
              <a:rPr kumimoji="0" lang="zh-CN"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(用</a:t>
            </a:r>
            <a:r>
              <a:rPr kumimoji="0" lang="zh-CN" altLang="en-US"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节点电压</a:t>
            </a:r>
            <a:r>
              <a:rPr kumimoji="0" lang="zh-CN"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表示</a:t>
            </a: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p>
        </p:txBody>
      </p:sp>
      <p:sp>
        <p:nvSpPr>
          <p:cNvPr id="141320" name="动作按钮: 前进或下一项 141319">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1321" name="动作按钮: 后退或前一项 141320">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857849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 calcmode="lin" valueType="num">
                                      <p:cBhvr additive="base">
                                        <p:cTn id="7" dur="500" fill="hold"/>
                                        <p:tgtEl>
                                          <p:spTgt spid="141315"/>
                                        </p:tgtEl>
                                        <p:attrNameLst>
                                          <p:attrName>ppt_x</p:attrName>
                                        </p:attrNameLst>
                                      </p:cBhvr>
                                      <p:tavLst>
                                        <p:tav tm="0">
                                          <p:val>
                                            <p:strVal val="1+#ppt_w/2"/>
                                          </p:val>
                                        </p:tav>
                                        <p:tav tm="100000">
                                          <p:val>
                                            <p:strVal val="#ppt_x"/>
                                          </p:val>
                                        </p:tav>
                                      </p:tavLst>
                                    </p:anim>
                                    <p:anim calcmode="lin" valueType="num">
                                      <p:cBhvr additive="base">
                                        <p:cTn id="8" dur="500" fill="hold"/>
                                        <p:tgtEl>
                                          <p:spTgt spid="141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1316"/>
                                        </p:tgtEl>
                                        <p:attrNameLst>
                                          <p:attrName>style.visibility</p:attrName>
                                        </p:attrNameLst>
                                      </p:cBhvr>
                                      <p:to>
                                        <p:strVal val="visible"/>
                                      </p:to>
                                    </p:set>
                                    <p:anim calcmode="lin" valueType="num">
                                      <p:cBhvr additive="base">
                                        <p:cTn id="13" dur="500" fill="hold"/>
                                        <p:tgtEl>
                                          <p:spTgt spid="141316"/>
                                        </p:tgtEl>
                                        <p:attrNameLst>
                                          <p:attrName>ppt_x</p:attrName>
                                        </p:attrNameLst>
                                      </p:cBhvr>
                                      <p:tavLst>
                                        <p:tav tm="0">
                                          <p:val>
                                            <p:strVal val="1+#ppt_w/2"/>
                                          </p:val>
                                        </p:tav>
                                        <p:tav tm="100000">
                                          <p:val>
                                            <p:strVal val="#ppt_x"/>
                                          </p:val>
                                        </p:tav>
                                      </p:tavLst>
                                    </p:anim>
                                    <p:anim calcmode="lin" valueType="num">
                                      <p:cBhvr additive="base">
                                        <p:cTn id="14"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41317"/>
                                        </p:tgtEl>
                                        <p:attrNameLst>
                                          <p:attrName>style.visibility</p:attrName>
                                        </p:attrNameLst>
                                      </p:cBhvr>
                                      <p:to>
                                        <p:strVal val="visible"/>
                                      </p:to>
                                    </p:set>
                                    <p:animEffect transition="in" filter="wipe(left)">
                                      <p:cBhvr>
                                        <p:cTn id="19" dur="500"/>
                                        <p:tgtEl>
                                          <p:spTgt spid="141317"/>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grpId="0" nodeType="clickEffect">
                                  <p:stCondLst>
                                    <p:cond delay="0"/>
                                  </p:stCondLst>
                                  <p:childTnLst>
                                    <p:set>
                                      <p:cBhvr>
                                        <p:cTn id="23" dur="1" fill="hold">
                                          <p:stCondLst>
                                            <p:cond delay="0"/>
                                          </p:stCondLst>
                                        </p:cTn>
                                        <p:tgtEl>
                                          <p:spTgt spid="141319"/>
                                        </p:tgtEl>
                                        <p:attrNameLst>
                                          <p:attrName>style.visibility</p:attrName>
                                        </p:attrNameLst>
                                      </p:cBhvr>
                                      <p:to>
                                        <p:strVal val="visible"/>
                                      </p:to>
                                    </p:set>
                                    <p:animEffect transition="in" filter="slide(fromRight)">
                                      <p:cBhvr>
                                        <p:cTn id="24" dur="500"/>
                                        <p:tgtEl>
                                          <p:spTgt spid="141319"/>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141318"/>
                                        </p:tgtEl>
                                        <p:attrNameLst>
                                          <p:attrName>style.visibility</p:attrName>
                                        </p:attrNameLst>
                                      </p:cBhvr>
                                      <p:to>
                                        <p:strVal val="visible"/>
                                      </p:to>
                                    </p:set>
                                    <p:animEffect transition="in" filter="slide(fromRight)">
                                      <p:cBhvr>
                                        <p:cTn id="29" dur="5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P spid="141316" grpId="0"/>
      <p:bldP spid="141317" grpId="0"/>
      <p:bldP spid="141318" grpId="0"/>
      <p:bldP spid="1413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矩形 178179"/>
          <p:cNvSpPr/>
          <p:nvPr/>
        </p:nvSpPr>
        <p:spPr>
          <a:xfrm>
            <a:off x="3186748" y="525412"/>
            <a:ext cx="5049837" cy="601764"/>
          </a:xfrm>
          <a:prstGeom prst="rect">
            <a:avLst/>
          </a:prstGeom>
          <a:solidFill>
            <a:srgbClr val="00FFFF"/>
          </a:solidFill>
          <a:ln w="9525">
            <a:noFill/>
          </a:ln>
          <a:effectLst>
            <a:prstShdw prst="shdw17" dist="17961" dir="2699999">
              <a:srgbClr val="00FFFF">
                <a:gamma/>
                <a:shade val="60000"/>
                <a:invGamma/>
              </a:srgbClr>
            </a:prstShdw>
          </a:effectLst>
        </p:spPr>
        <p:txBody>
          <a:bodyPr lIns="108265" tIns="54132" rIns="108265" bIns="54132"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2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特殊情况的处理</a:t>
            </a:r>
          </a:p>
        </p:txBody>
      </p:sp>
      <p:sp>
        <p:nvSpPr>
          <p:cNvPr id="178181" name="矩形 178180"/>
          <p:cNvSpPr/>
          <p:nvPr/>
        </p:nvSpPr>
        <p:spPr>
          <a:xfrm>
            <a:off x="1273175" y="4328754"/>
            <a:ext cx="8545513" cy="2349935"/>
          </a:xfrm>
          <a:prstGeom prst="rect">
            <a:avLst/>
          </a:prstGeom>
          <a:noFill/>
          <a:ln w="9525">
            <a:noFill/>
          </a:ln>
          <a:effectLst>
            <a:prstShdw prst="shdw17" dist="17961" dir="2699999">
              <a:srgbClr val="CCECFF">
                <a:gamma/>
                <a:shade val="60000"/>
                <a:invGamma/>
              </a:srgbClr>
            </a:prstShdw>
          </a:effectLst>
        </p:spPr>
        <p:txBody>
          <a:bodyPr lIns="108265" tIns="54132" rIns="108265" bIns="54132">
            <a:spAutoFit/>
          </a:bodyPr>
          <a:lstStyle/>
          <a:p>
            <a:pPr marL="0" marR="0" lvl="0" indent="0" algn="l" defTabSz="1082675" rtl="0" eaLnBrk="1" fontAlgn="base" latinLnBrk="0" hangingPunct="1">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若电路中</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含</a:t>
            </a:r>
            <a:r>
              <a:rPr kumimoji="0" lang="zh-CN" altLang="en-US" sz="2800" b="1" i="0" u="none" strike="noStrike" kern="1200" cap="none" spc="0" normalizeH="0" baseline="0" noProof="0" dirty="0" smtClean="0">
                <a:ln>
                  <a:noFill/>
                </a:ln>
                <a:solidFill>
                  <a:srgbClr val="0070C0"/>
                </a:solidFill>
                <a:effectLst/>
                <a:uLnTx/>
                <a:uFillTx/>
                <a:latin typeface="Times New Roman" panose="02020603050405020304" pitchFamily="18" charset="0"/>
                <a:ea typeface="宋体" panose="02010600030101010101" pitchFamily="2" charset="-122"/>
                <a:cs typeface="+mn-cs"/>
              </a:rPr>
              <a:t>有伴电压源</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，则应将其变换成电流源。</a:t>
            </a:r>
          </a:p>
          <a:p>
            <a:pPr marL="0" marR="0" lvl="0" indent="0" algn="l" defTabSz="1082675" rtl="0" eaLnBrk="1" fontAlgn="base" latinLnBrk="0" hangingPunct="1">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a:t>
            </a:r>
            <a:r>
              <a:rPr kumimoji="0" lang="zh-CN"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无伴电压源</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是不能按常规变换成电流源的</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1082675" rtl="0" eaLnBrk="1" fontAlgn="base" latinLnBrk="0" hangingPunct="1">
              <a:lnSpc>
                <a:spcPct val="130000"/>
              </a:lnSpc>
              <a:spcBef>
                <a:spcPct val="0"/>
              </a:spcBef>
              <a:spcAft>
                <a:spcPct val="0"/>
              </a:spcAft>
              <a:buClrTx/>
              <a:buSzTx/>
              <a:buFontTx/>
              <a:buNone/>
              <a:tabLst/>
              <a:defRPr/>
            </a:pPr>
            <a:r>
              <a:rPr lang="zh-CN" altLang="en-US" sz="2800" dirty="0" smtClean="0">
                <a:solidFill>
                  <a:srgbClr val="000000"/>
                </a:solidFill>
              </a:rPr>
              <a:t>（</a:t>
            </a:r>
            <a:r>
              <a:rPr lang="en-US" altLang="zh-CN" sz="2800" dirty="0" smtClean="0">
                <a:solidFill>
                  <a:srgbClr val="000000"/>
                </a:solidFill>
              </a:rPr>
              <a:t>1</a:t>
            </a:r>
            <a:r>
              <a:rPr lang="zh-CN" altLang="en-US" sz="2800" dirty="0" smtClean="0">
                <a:solidFill>
                  <a:srgbClr val="000000"/>
                </a:solidFill>
              </a:rPr>
              <a:t>）</a:t>
            </a:r>
            <a:r>
              <a:rPr kumimoji="0" lang="zh-CN" altLang="en-US"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用电流源替换电压源，补充节点电压方程</a:t>
            </a:r>
            <a:endPar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1082675" rtl="0" eaLnBrk="1" fontAlgn="base" latinLnBrk="0" hangingPunct="1">
              <a:lnSpc>
                <a:spcPct val="130000"/>
              </a:lnSpc>
              <a:spcBef>
                <a:spcPct val="0"/>
              </a:spcBef>
              <a:spcAft>
                <a:spcPct val="0"/>
              </a:spcAft>
              <a:buClrTx/>
              <a:buSzTx/>
              <a:buFontTx/>
              <a:buNone/>
              <a:tabLst/>
              <a:defRPr/>
            </a:pPr>
            <a:r>
              <a:rPr lang="zh-CN" altLang="en-US" sz="2800" dirty="0" smtClean="0">
                <a:solidFill>
                  <a:srgbClr val="000000"/>
                </a:solidFill>
              </a:rPr>
              <a:t>（</a:t>
            </a:r>
            <a:r>
              <a:rPr lang="en-US" altLang="zh-CN" sz="2800" dirty="0" smtClean="0">
                <a:solidFill>
                  <a:srgbClr val="000000"/>
                </a:solidFill>
              </a:rPr>
              <a:t>2</a:t>
            </a:r>
            <a:r>
              <a:rPr lang="zh-CN" altLang="en-US" sz="2800" dirty="0" smtClean="0">
                <a:solidFill>
                  <a:srgbClr val="000000"/>
                </a:solidFill>
              </a:rPr>
              <a:t>）参考点设在电压源的某一端。省去一个方程。</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8182" name="矩形 178181"/>
          <p:cNvSpPr/>
          <p:nvPr/>
        </p:nvSpPr>
        <p:spPr>
          <a:xfrm>
            <a:off x="949325" y="1500188"/>
            <a:ext cx="3340100" cy="534987"/>
          </a:xfrm>
          <a:prstGeom prst="rect">
            <a:avLst/>
          </a:prstGeom>
          <a:noFill/>
          <a:ln w="9525">
            <a:noFill/>
          </a:ln>
          <a:effectLst>
            <a:prstShdw prst="shdw17" dist="17961" dir="2699999">
              <a:srgbClr val="CCECFF">
                <a:gamma/>
                <a:shade val="60000"/>
                <a:invGamma/>
              </a:srgbClr>
            </a:prstShdw>
          </a:effectLst>
        </p:spPr>
        <p:txBody>
          <a:bodyPr wrap="none" lIns="108265" tIns="54132" rIns="108265" bIns="54132" anchor="t">
            <a:spAutoFit/>
          </a:bodyP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、对受控源的处理</a:t>
            </a:r>
          </a:p>
        </p:txBody>
      </p:sp>
      <p:sp>
        <p:nvSpPr>
          <p:cNvPr id="178183" name="矩形 178182"/>
          <p:cNvSpPr/>
          <p:nvPr/>
        </p:nvSpPr>
        <p:spPr>
          <a:xfrm>
            <a:off x="1357313" y="2011423"/>
            <a:ext cx="8043862" cy="1774825"/>
          </a:xfrm>
          <a:prstGeom prst="rect">
            <a:avLst/>
          </a:prstGeom>
          <a:noFill/>
          <a:ln w="9525">
            <a:noFill/>
          </a:ln>
          <a:effectLst>
            <a:prstShdw prst="shdw17" dist="17961" dir="2699999">
              <a:srgbClr val="CCECFF">
                <a:gamma/>
                <a:shade val="60000"/>
                <a:invGamma/>
              </a:srgbClr>
            </a:prstShdw>
          </a:effectLst>
        </p:spPr>
        <p:txBody>
          <a:bodyPr lIns="108265" tIns="54132" rIns="108265" bIns="54132">
            <a:spAutoFit/>
          </a:bodyPr>
          <a:lstStyle/>
          <a:p>
            <a:pPr marL="0" marR="0" lvl="0" indent="0" algn="l" defTabSz="1082675" rtl="0" eaLnBrk="1" fontAlgn="base" latinLnBrk="0" hangingPunct="1">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含有受控源的电路，列写节点电压方程时将受控源当成独立电源一样对待，再增加补充方程将</a:t>
            </a:r>
            <a:r>
              <a:rPr kumimoji="0" lang="zh-CN"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控制量用节点电压表示</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即可。</a:t>
            </a:r>
          </a:p>
        </p:txBody>
      </p:sp>
      <p:sp>
        <p:nvSpPr>
          <p:cNvPr id="178184" name="矩形 178183"/>
          <p:cNvSpPr/>
          <p:nvPr/>
        </p:nvSpPr>
        <p:spPr>
          <a:xfrm>
            <a:off x="949325" y="3697942"/>
            <a:ext cx="4038600" cy="534988"/>
          </a:xfrm>
          <a:prstGeom prst="rect">
            <a:avLst/>
          </a:prstGeom>
          <a:noFill/>
          <a:ln w="9525">
            <a:noFill/>
          </a:ln>
          <a:effectLst>
            <a:prstShdw prst="shdw17" dist="17961" dir="2699999">
              <a:srgbClr val="CCECFF">
                <a:gamma/>
                <a:shade val="60000"/>
                <a:invGamma/>
              </a:srgbClr>
            </a:prstShdw>
          </a:effectLst>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、对无伴电压源的处理</a:t>
            </a:r>
          </a:p>
        </p:txBody>
      </p:sp>
      <p:sp>
        <p:nvSpPr>
          <p:cNvPr id="178186" name="矩形 178185"/>
          <p:cNvSpPr/>
          <p:nvPr/>
        </p:nvSpPr>
        <p:spPr>
          <a:xfrm>
            <a:off x="949325" y="6774513"/>
            <a:ext cx="4144962" cy="534988"/>
          </a:xfrm>
          <a:prstGeom prst="rect">
            <a:avLst/>
          </a:prstGeom>
          <a:noFill/>
          <a:ln w="9525">
            <a:noFill/>
          </a:ln>
          <a:effectLst>
            <a:prstShdw prst="shdw17" dist="17961" dir="2699999">
              <a:srgbClr val="CCECFF">
                <a:gamma/>
                <a:shade val="60000"/>
                <a:invGamma/>
              </a:srgbClr>
            </a:prstShdw>
          </a:effectLst>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下面通过例子来加以说明</a:t>
            </a:r>
          </a:p>
        </p:txBody>
      </p:sp>
    </p:spTree>
    <p:extLst>
      <p:ext uri="{BB962C8B-B14F-4D97-AF65-F5344CB8AC3E}">
        <p14:creationId xmlns:p14="http://schemas.microsoft.com/office/powerpoint/2010/main" val="9803422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additive="base">
                                        <p:cTn id="7" dur="500" fill="hold"/>
                                        <p:tgtEl>
                                          <p:spTgt spid="178182"/>
                                        </p:tgtEl>
                                        <p:attrNameLst>
                                          <p:attrName>ppt_x</p:attrName>
                                        </p:attrNameLst>
                                      </p:cBhvr>
                                      <p:tavLst>
                                        <p:tav tm="0">
                                          <p:val>
                                            <p:strVal val="0-#ppt_w/2"/>
                                          </p:val>
                                        </p:tav>
                                        <p:tav tm="100000">
                                          <p:val>
                                            <p:strVal val="#ppt_x"/>
                                          </p:val>
                                        </p:tav>
                                      </p:tavLst>
                                    </p:anim>
                                    <p:anim calcmode="lin" valueType="num">
                                      <p:cBhvr additive="base">
                                        <p:cTn id="8"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83"/>
                                        </p:tgtEl>
                                        <p:attrNameLst>
                                          <p:attrName>style.visibility</p:attrName>
                                        </p:attrNameLst>
                                      </p:cBhvr>
                                      <p:to>
                                        <p:strVal val="visible"/>
                                      </p:to>
                                    </p:set>
                                    <p:anim calcmode="lin" valueType="num">
                                      <p:cBhvr additive="base">
                                        <p:cTn id="13" dur="500" fill="hold"/>
                                        <p:tgtEl>
                                          <p:spTgt spid="178183"/>
                                        </p:tgtEl>
                                        <p:attrNameLst>
                                          <p:attrName>ppt_x</p:attrName>
                                        </p:attrNameLst>
                                      </p:cBhvr>
                                      <p:tavLst>
                                        <p:tav tm="0">
                                          <p:val>
                                            <p:strVal val="0-#ppt_w/2"/>
                                          </p:val>
                                        </p:tav>
                                        <p:tav tm="100000">
                                          <p:val>
                                            <p:strVal val="#ppt_x"/>
                                          </p:val>
                                        </p:tav>
                                      </p:tavLst>
                                    </p:anim>
                                    <p:anim calcmode="lin" valueType="num">
                                      <p:cBhvr additive="base">
                                        <p:cTn id="14" dur="500" fill="hold"/>
                                        <p:tgtEl>
                                          <p:spTgt spid="1781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84"/>
                                        </p:tgtEl>
                                        <p:attrNameLst>
                                          <p:attrName>style.visibility</p:attrName>
                                        </p:attrNameLst>
                                      </p:cBhvr>
                                      <p:to>
                                        <p:strVal val="visible"/>
                                      </p:to>
                                    </p:set>
                                    <p:anim calcmode="lin" valueType="num">
                                      <p:cBhvr additive="base">
                                        <p:cTn id="19" dur="500" fill="hold"/>
                                        <p:tgtEl>
                                          <p:spTgt spid="178184"/>
                                        </p:tgtEl>
                                        <p:attrNameLst>
                                          <p:attrName>ppt_x</p:attrName>
                                        </p:attrNameLst>
                                      </p:cBhvr>
                                      <p:tavLst>
                                        <p:tav tm="0">
                                          <p:val>
                                            <p:strVal val="0-#ppt_w/2"/>
                                          </p:val>
                                        </p:tav>
                                        <p:tav tm="100000">
                                          <p:val>
                                            <p:strVal val="#ppt_x"/>
                                          </p:val>
                                        </p:tav>
                                      </p:tavLst>
                                    </p:anim>
                                    <p:anim calcmode="lin" valueType="num">
                                      <p:cBhvr additive="base">
                                        <p:cTn id="20" dur="500" fill="hold"/>
                                        <p:tgtEl>
                                          <p:spTgt spid="17818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81"/>
                                        </p:tgtEl>
                                        <p:attrNameLst>
                                          <p:attrName>style.visibility</p:attrName>
                                        </p:attrNameLst>
                                      </p:cBhvr>
                                      <p:to>
                                        <p:strVal val="visible"/>
                                      </p:to>
                                    </p:set>
                                    <p:anim calcmode="lin" valueType="num">
                                      <p:cBhvr additive="base">
                                        <p:cTn id="25" dur="500" fill="hold"/>
                                        <p:tgtEl>
                                          <p:spTgt spid="178181"/>
                                        </p:tgtEl>
                                        <p:attrNameLst>
                                          <p:attrName>ppt_x</p:attrName>
                                        </p:attrNameLst>
                                      </p:cBhvr>
                                      <p:tavLst>
                                        <p:tav tm="0">
                                          <p:val>
                                            <p:strVal val="0-#ppt_w/2"/>
                                          </p:val>
                                        </p:tav>
                                        <p:tav tm="100000">
                                          <p:val>
                                            <p:strVal val="#ppt_x"/>
                                          </p:val>
                                        </p:tav>
                                      </p:tavLst>
                                    </p:anim>
                                    <p:anim calcmode="lin" valueType="num">
                                      <p:cBhvr additive="base">
                                        <p:cTn id="26"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86"/>
                                        </p:tgtEl>
                                        <p:attrNameLst>
                                          <p:attrName>style.visibility</p:attrName>
                                        </p:attrNameLst>
                                      </p:cBhvr>
                                      <p:to>
                                        <p:strVal val="visible"/>
                                      </p:to>
                                    </p:set>
                                    <p:anim calcmode="lin" valueType="num">
                                      <p:cBhvr additive="base">
                                        <p:cTn id="31" dur="500" fill="hold"/>
                                        <p:tgtEl>
                                          <p:spTgt spid="178186"/>
                                        </p:tgtEl>
                                        <p:attrNameLst>
                                          <p:attrName>ppt_x</p:attrName>
                                        </p:attrNameLst>
                                      </p:cBhvr>
                                      <p:tavLst>
                                        <p:tav tm="0">
                                          <p:val>
                                            <p:strVal val="#ppt_x"/>
                                          </p:val>
                                        </p:tav>
                                        <p:tav tm="100000">
                                          <p:val>
                                            <p:strVal val="#ppt_x"/>
                                          </p:val>
                                        </p:tav>
                                      </p:tavLst>
                                    </p:anim>
                                    <p:anim calcmode="lin" valueType="num">
                                      <p:cBhvr additive="base">
                                        <p:cTn id="32" dur="500" fill="hold"/>
                                        <p:tgtEl>
                                          <p:spTgt spid="1781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p:bldP spid="178182" grpId="0"/>
      <p:bldP spid="178183" grpId="0"/>
      <p:bldP spid="178184" grpId="0"/>
      <p:bldP spid="1781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文本框 142337"/>
          <p:cNvSpPr txBox="1"/>
          <p:nvPr/>
        </p:nvSpPr>
        <p:spPr>
          <a:xfrm>
            <a:off x="2257425" y="3754438"/>
            <a:ext cx="6167438"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(1)  </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先</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把受控源当作独立源，列方程；</a:t>
            </a:r>
            <a:endParaRPr kumimoji="0" lang="zh-CN" altLang="en-US"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2339" name="文本框 142338"/>
          <p:cNvSpPr txBox="1"/>
          <p:nvPr/>
        </p:nvSpPr>
        <p:spPr>
          <a:xfrm>
            <a:off x="2247900" y="4362450"/>
            <a:ext cx="4649788"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(2) </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用节点电压表示控制量。</a:t>
            </a:r>
            <a:endParaRPr kumimoji="0" lang="zh-CN" altLang="en-US"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2340" name="文本框 142339"/>
          <p:cNvSpPr txBox="1"/>
          <p:nvPr/>
        </p:nvSpPr>
        <p:spPr>
          <a:xfrm>
            <a:off x="654050" y="525463"/>
            <a:ext cx="7535863"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列写下图含</a:t>
            </a:r>
            <a:r>
              <a:rPr kumimoji="0" lang="zh-CN" altLang="en-US" sz="2800" b="1"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mn-cs"/>
              </a:rPr>
              <a:t>受控源</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电路的节点电压方程。</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grpSp>
        <p:nvGrpSpPr>
          <p:cNvPr id="142341" name="组合 142340"/>
          <p:cNvGrpSpPr/>
          <p:nvPr/>
        </p:nvGrpSpPr>
        <p:grpSpPr>
          <a:xfrm>
            <a:off x="1895475" y="969963"/>
            <a:ext cx="5322888" cy="2706687"/>
            <a:chOff x="1008" y="516"/>
            <a:chExt cx="2832" cy="1440"/>
          </a:xfrm>
        </p:grpSpPr>
        <p:grpSp>
          <p:nvGrpSpPr>
            <p:cNvPr id="142342" name="组合 142341"/>
            <p:cNvGrpSpPr/>
            <p:nvPr/>
          </p:nvGrpSpPr>
          <p:grpSpPr>
            <a:xfrm>
              <a:off x="1296" y="1176"/>
              <a:ext cx="288" cy="288"/>
              <a:chOff x="2304" y="2304"/>
              <a:chExt cx="288" cy="288"/>
            </a:xfrm>
          </p:grpSpPr>
          <p:sp>
            <p:nvSpPr>
              <p:cNvPr id="142343" name="椭圆 142342"/>
              <p:cNvSpPr/>
              <p:nvPr/>
            </p:nvSpPr>
            <p:spPr>
              <a:xfrm>
                <a:off x="2304" y="2304"/>
                <a:ext cx="288" cy="288"/>
              </a:xfrm>
              <a:prstGeom prst="ellipse">
                <a:avLst/>
              </a:prstGeom>
              <a:solidFill>
                <a:schemeClr val="accent1"/>
              </a:solidFill>
              <a:ln w="12700"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44" name="直接连接符 142343"/>
              <p:cNvSpPr/>
              <p:nvPr/>
            </p:nvSpPr>
            <p:spPr>
              <a:xfrm>
                <a:off x="2304" y="2448"/>
                <a:ext cx="288" cy="0"/>
              </a:xfrm>
              <a:prstGeom prst="line">
                <a:avLst/>
              </a:prstGeom>
              <a:ln w="9525" cap="flat" cmpd="sng">
                <a:solidFill>
                  <a:schemeClr val="tx1"/>
                </a:solidFill>
                <a:prstDash val="solid"/>
                <a:headEnd type="none" w="med" len="med"/>
                <a:tailEnd type="none" w="med" len="med"/>
              </a:ln>
            </p:spPr>
          </p:sp>
        </p:grpSp>
        <p:sp>
          <p:nvSpPr>
            <p:cNvPr id="142345" name="直接连接符 142344"/>
            <p:cNvSpPr/>
            <p:nvPr/>
          </p:nvSpPr>
          <p:spPr>
            <a:xfrm flipV="1">
              <a:off x="1440" y="925"/>
              <a:ext cx="0" cy="240"/>
            </a:xfrm>
            <a:prstGeom prst="line">
              <a:avLst/>
            </a:prstGeom>
            <a:ln w="9525" cap="flat" cmpd="sng">
              <a:solidFill>
                <a:schemeClr val="tx1"/>
              </a:solidFill>
              <a:prstDash val="solid"/>
              <a:headEnd type="none" w="med" len="med"/>
              <a:tailEnd type="none" w="med" len="med"/>
            </a:ln>
          </p:spPr>
        </p:sp>
        <p:sp>
          <p:nvSpPr>
            <p:cNvPr id="142346" name="直接连接符 142345"/>
            <p:cNvSpPr/>
            <p:nvPr/>
          </p:nvSpPr>
          <p:spPr>
            <a:xfrm>
              <a:off x="1440" y="1740"/>
              <a:ext cx="2400" cy="0"/>
            </a:xfrm>
            <a:prstGeom prst="line">
              <a:avLst/>
            </a:prstGeom>
            <a:ln w="9525" cap="flat" cmpd="sng">
              <a:solidFill>
                <a:schemeClr val="tx1"/>
              </a:solidFill>
              <a:prstDash val="solid"/>
              <a:headEnd type="none" w="med" len="med"/>
              <a:tailEnd type="none" w="med" len="med"/>
            </a:ln>
          </p:spPr>
        </p:sp>
        <p:sp>
          <p:nvSpPr>
            <p:cNvPr id="142347" name="直接连接符 142346"/>
            <p:cNvSpPr/>
            <p:nvPr/>
          </p:nvSpPr>
          <p:spPr>
            <a:xfrm flipV="1">
              <a:off x="2016" y="924"/>
              <a:ext cx="0" cy="816"/>
            </a:xfrm>
            <a:prstGeom prst="line">
              <a:avLst/>
            </a:prstGeom>
            <a:ln w="9525" cap="flat" cmpd="sng">
              <a:solidFill>
                <a:schemeClr val="tx1"/>
              </a:solidFill>
              <a:prstDash val="solid"/>
              <a:headEnd type="oval" w="med" len="med"/>
              <a:tailEnd type="oval" w="med" len="med"/>
            </a:ln>
          </p:spPr>
        </p:sp>
        <p:sp>
          <p:nvSpPr>
            <p:cNvPr id="142348" name="矩形 142347"/>
            <p:cNvSpPr/>
            <p:nvPr/>
          </p:nvSpPr>
          <p:spPr>
            <a:xfrm>
              <a:off x="1956" y="1212"/>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49" name="直接连接符 142348"/>
            <p:cNvSpPr/>
            <p:nvPr/>
          </p:nvSpPr>
          <p:spPr>
            <a:xfrm>
              <a:off x="1440" y="924"/>
              <a:ext cx="2400" cy="0"/>
            </a:xfrm>
            <a:prstGeom prst="line">
              <a:avLst/>
            </a:prstGeom>
            <a:ln w="9525" cap="flat" cmpd="sng">
              <a:solidFill>
                <a:schemeClr val="tx1"/>
              </a:solidFill>
              <a:prstDash val="solid"/>
              <a:headEnd type="none" w="med" len="med"/>
              <a:tailEnd type="none" w="med" len="med"/>
            </a:ln>
          </p:spPr>
        </p:sp>
        <p:sp>
          <p:nvSpPr>
            <p:cNvPr id="142350" name="直接连接符 142349"/>
            <p:cNvSpPr/>
            <p:nvPr/>
          </p:nvSpPr>
          <p:spPr>
            <a:xfrm>
              <a:off x="2928" y="924"/>
              <a:ext cx="0" cy="816"/>
            </a:xfrm>
            <a:prstGeom prst="line">
              <a:avLst/>
            </a:prstGeom>
            <a:ln w="9525" cap="flat" cmpd="sng">
              <a:solidFill>
                <a:schemeClr val="tx1"/>
              </a:solidFill>
              <a:prstDash val="solid"/>
              <a:headEnd type="oval" w="med" len="med"/>
              <a:tailEnd type="oval" w="med" len="med"/>
            </a:ln>
          </p:spPr>
        </p:sp>
        <p:sp>
          <p:nvSpPr>
            <p:cNvPr id="142351" name="矩形 142350"/>
            <p:cNvSpPr/>
            <p:nvPr/>
          </p:nvSpPr>
          <p:spPr>
            <a:xfrm>
              <a:off x="2868" y="1200"/>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52" name="矩形 142351"/>
            <p:cNvSpPr/>
            <p:nvPr/>
          </p:nvSpPr>
          <p:spPr>
            <a:xfrm>
              <a:off x="2260" y="852"/>
              <a:ext cx="332" cy="136"/>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54" name="直接连接符 142353"/>
            <p:cNvSpPr/>
            <p:nvPr/>
          </p:nvSpPr>
          <p:spPr>
            <a:xfrm rot="10800000">
              <a:off x="2800" y="768"/>
              <a:ext cx="261" cy="0"/>
            </a:xfrm>
            <a:prstGeom prst="line">
              <a:avLst/>
            </a:prstGeom>
            <a:ln w="12700" cap="flat" cmpd="sng">
              <a:solidFill>
                <a:schemeClr val="tx2"/>
              </a:solidFill>
              <a:prstDash val="solid"/>
              <a:headEnd type="none" w="med" len="med"/>
              <a:tailEnd type="none" w="med" len="med"/>
            </a:ln>
          </p:spPr>
        </p:sp>
        <p:sp>
          <p:nvSpPr>
            <p:cNvPr id="142357" name="直接连接符 142356"/>
            <p:cNvSpPr/>
            <p:nvPr/>
          </p:nvSpPr>
          <p:spPr>
            <a:xfrm flipV="1">
              <a:off x="1356" y="948"/>
              <a:ext cx="0" cy="192"/>
            </a:xfrm>
            <a:prstGeom prst="line">
              <a:avLst/>
            </a:prstGeom>
            <a:ln w="9525" cap="flat" cmpd="sng">
              <a:solidFill>
                <a:srgbClr val="FF0000"/>
              </a:solidFill>
              <a:prstDash val="solid"/>
              <a:headEnd type="none" w="med" len="med"/>
              <a:tailEnd type="triangle" w="med" len="med"/>
            </a:ln>
          </p:spPr>
        </p:sp>
        <p:sp>
          <p:nvSpPr>
            <p:cNvPr id="142358" name="文本框 142357"/>
            <p:cNvSpPr txBox="1"/>
            <p:nvPr/>
          </p:nvSpPr>
          <p:spPr>
            <a:xfrm>
              <a:off x="1008" y="924"/>
              <a:ext cx="30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S1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59" name="文本框 142358"/>
            <p:cNvSpPr txBox="1"/>
            <p:nvPr/>
          </p:nvSpPr>
          <p:spPr>
            <a:xfrm>
              <a:off x="1695" y="1212"/>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60" name="文本框 142359"/>
            <p:cNvSpPr txBox="1"/>
            <p:nvPr/>
          </p:nvSpPr>
          <p:spPr>
            <a:xfrm>
              <a:off x="2596" y="1176"/>
              <a:ext cx="305"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61" name="文本框 142360"/>
            <p:cNvSpPr txBox="1"/>
            <p:nvPr/>
          </p:nvSpPr>
          <p:spPr>
            <a:xfrm>
              <a:off x="2287" y="564"/>
              <a:ext cx="30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62" name="流程图: 排序 142361"/>
            <p:cNvSpPr/>
            <p:nvPr/>
          </p:nvSpPr>
          <p:spPr>
            <a:xfrm rot="5400000">
              <a:off x="3256" y="780"/>
              <a:ext cx="192" cy="288"/>
            </a:xfrm>
            <a:prstGeom prst="flowChartSort">
              <a:avLst/>
            </a:prstGeom>
            <a:solidFill>
              <a:schemeClr val="accent1"/>
            </a:solidFill>
            <a:ln w="1905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63" name="直接连接符 142362"/>
            <p:cNvSpPr/>
            <p:nvPr/>
          </p:nvSpPr>
          <p:spPr>
            <a:xfrm flipH="1">
              <a:off x="2992" y="852"/>
              <a:ext cx="192" cy="0"/>
            </a:xfrm>
            <a:prstGeom prst="line">
              <a:avLst/>
            </a:prstGeom>
            <a:ln w="9525" cap="flat" cmpd="sng">
              <a:solidFill>
                <a:srgbClr val="FF0000"/>
              </a:solidFill>
              <a:prstDash val="solid"/>
              <a:headEnd type="none" w="med" len="med"/>
              <a:tailEnd type="triangle" w="med" len="med"/>
            </a:ln>
          </p:spPr>
        </p:sp>
        <p:sp>
          <p:nvSpPr>
            <p:cNvPr id="142364" name="文本框 142363"/>
            <p:cNvSpPr txBox="1"/>
            <p:nvPr/>
          </p:nvSpPr>
          <p:spPr>
            <a:xfrm>
              <a:off x="3114" y="516"/>
              <a:ext cx="57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m</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50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65" name="直接连接符 142364"/>
            <p:cNvSpPr/>
            <p:nvPr/>
          </p:nvSpPr>
          <p:spPr>
            <a:xfrm flipV="1">
              <a:off x="3832" y="924"/>
              <a:ext cx="0" cy="816"/>
            </a:xfrm>
            <a:prstGeom prst="line">
              <a:avLst/>
            </a:prstGeom>
            <a:ln w="9525" cap="flat" cmpd="sng">
              <a:solidFill>
                <a:schemeClr val="tx1"/>
              </a:solidFill>
              <a:prstDash val="solid"/>
              <a:headEnd type="none" w="med" len="med"/>
              <a:tailEnd type="none" w="med" len="med"/>
            </a:ln>
          </p:spPr>
        </p:sp>
        <p:sp>
          <p:nvSpPr>
            <p:cNvPr id="142366" name="文本框 142365"/>
            <p:cNvSpPr txBox="1"/>
            <p:nvPr/>
          </p:nvSpPr>
          <p:spPr>
            <a:xfrm>
              <a:off x="2056" y="948"/>
              <a:ext cx="223"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
          <p:nvSpPr>
            <p:cNvPr id="142367" name="文本框 142366"/>
            <p:cNvSpPr txBox="1"/>
            <p:nvPr/>
          </p:nvSpPr>
          <p:spPr>
            <a:xfrm>
              <a:off x="2248" y="948"/>
              <a:ext cx="370"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50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68" name="文本框 142367"/>
            <p:cNvSpPr txBox="1"/>
            <p:nvPr/>
          </p:nvSpPr>
          <p:spPr>
            <a:xfrm>
              <a:off x="2584" y="852"/>
              <a:ext cx="210"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_</a:t>
              </a:r>
            </a:p>
          </p:txBody>
        </p:sp>
        <p:sp>
          <p:nvSpPr>
            <p:cNvPr id="142369" name="等腰三角形 142368"/>
            <p:cNvSpPr/>
            <p:nvPr/>
          </p:nvSpPr>
          <p:spPr>
            <a:xfrm>
              <a:off x="1960" y="708"/>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42370" name="等腰三角形 142369"/>
            <p:cNvSpPr/>
            <p:nvPr/>
          </p:nvSpPr>
          <p:spPr>
            <a:xfrm>
              <a:off x="2872" y="1812"/>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42371" name="直接连接符 142370"/>
            <p:cNvSpPr/>
            <p:nvPr/>
          </p:nvSpPr>
          <p:spPr>
            <a:xfrm flipV="1">
              <a:off x="2932" y="756"/>
              <a:ext cx="0" cy="144"/>
            </a:xfrm>
            <a:prstGeom prst="line">
              <a:avLst/>
            </a:prstGeom>
            <a:ln w="9525" cap="flat" cmpd="sng">
              <a:solidFill>
                <a:schemeClr val="tx1"/>
              </a:solidFill>
              <a:prstDash val="solid"/>
              <a:headEnd type="none" w="med" len="med"/>
              <a:tailEnd type="none" w="med" len="med"/>
            </a:ln>
          </p:spPr>
        </p:sp>
        <p:sp>
          <p:nvSpPr>
            <p:cNvPr id="142372" name="直接连接符 142371"/>
            <p:cNvSpPr/>
            <p:nvPr/>
          </p:nvSpPr>
          <p:spPr>
            <a:xfrm flipV="1">
              <a:off x="1444" y="1452"/>
              <a:ext cx="0" cy="288"/>
            </a:xfrm>
            <a:prstGeom prst="line">
              <a:avLst/>
            </a:prstGeom>
            <a:ln w="9525" cap="flat" cmpd="sng">
              <a:solidFill>
                <a:schemeClr val="tx1"/>
              </a:solidFill>
              <a:prstDash val="solid"/>
              <a:headEnd type="none" w="med" len="med"/>
              <a:tailEnd type="none" w="med" len="med"/>
            </a:ln>
          </p:spPr>
        </p:sp>
      </p:grpSp>
      <p:sp>
        <p:nvSpPr>
          <p:cNvPr id="142373" name="文本框 142372"/>
          <p:cNvSpPr txBox="1"/>
          <p:nvPr/>
        </p:nvSpPr>
        <p:spPr>
          <a:xfrm>
            <a:off x="338138" y="4398963"/>
            <a:ext cx="969962"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1"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解</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a:ln>
                <a:noFill/>
              </a:ln>
              <a:solidFill>
                <a:srgbClr val="990099"/>
              </a:solidFill>
              <a:effectLst/>
              <a:uLnTx/>
              <a:uFillTx/>
              <a:latin typeface="Times New Roman" panose="02020603050405020304" pitchFamily="18" charset="0"/>
              <a:ea typeface="宋体" panose="02010600030101010101" pitchFamily="2" charset="-122"/>
              <a:cs typeface="+mn-cs"/>
            </a:endParaRPr>
          </a:p>
        </p:txBody>
      </p:sp>
      <p:sp>
        <p:nvSpPr>
          <p:cNvPr id="142374" name="动作按钮: 前进或下一项 142373">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2375" name="动作按钮: 后退或前一项 142374">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42376" name="组合 142375"/>
          <p:cNvGrpSpPr/>
          <p:nvPr/>
        </p:nvGrpSpPr>
        <p:grpSpPr>
          <a:xfrm>
            <a:off x="654050" y="4872038"/>
            <a:ext cx="5802313" cy="2813050"/>
            <a:chOff x="348" y="2592"/>
            <a:chExt cx="3087" cy="1497"/>
          </a:xfrm>
        </p:grpSpPr>
        <p:sp>
          <p:nvSpPr>
            <p:cNvPr id="142377" name="文本框 142376"/>
            <p:cNvSpPr txBox="1"/>
            <p:nvPr/>
          </p:nvSpPr>
          <p:spPr>
            <a:xfrm>
              <a:off x="636" y="3804"/>
              <a:ext cx="771"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1"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0" lang="en-US" altLang="zh-CN" sz="2800" b="1" i="0" u="none" strike="noStrike" kern="1200" cap="none" spc="0" normalizeH="0" baseline="-50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n1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2378" name="左大括号 142377"/>
            <p:cNvSpPr/>
            <p:nvPr/>
          </p:nvSpPr>
          <p:spPr>
            <a:xfrm>
              <a:off x="348" y="2832"/>
              <a:ext cx="96" cy="1200"/>
            </a:xfrm>
            <a:prstGeom prst="leftBrace">
              <a:avLst>
                <a:gd name="adj1" fmla="val 104166"/>
                <a:gd name="adj2" fmla="val 50000"/>
              </a:avLst>
            </a:prstGeom>
            <a:no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aphicFrame>
          <p:nvGraphicFramePr>
            <p:cNvPr id="142379" name="对象 142378"/>
            <p:cNvGraphicFramePr/>
            <p:nvPr/>
          </p:nvGraphicFramePr>
          <p:xfrm>
            <a:off x="627" y="2592"/>
            <a:ext cx="2245" cy="624"/>
          </p:xfrm>
          <a:graphic>
            <a:graphicData uri="http://schemas.openxmlformats.org/presentationml/2006/ole">
              <mc:AlternateContent xmlns:mc="http://schemas.openxmlformats.org/markup-compatibility/2006">
                <mc:Choice xmlns:v="urn:schemas-microsoft-com:vml" Requires="v">
                  <p:oleObj spid="_x0000_s38008" r:id="rId3" imgW="1726565" imgH="482600" progId="Equation.DSMT4">
                    <p:embed/>
                  </p:oleObj>
                </mc:Choice>
                <mc:Fallback>
                  <p:oleObj r:id="rId3" imgW="1726565" imgH="482600" progId="Equation.DSMT4">
                    <p:embed/>
                    <p:pic>
                      <p:nvPicPr>
                        <p:cNvPr id="142379" name="对象 142378"/>
                        <p:cNvPicPr/>
                        <p:nvPr/>
                      </p:nvPicPr>
                      <p:blipFill>
                        <a:blip r:embed="rId4"/>
                        <a:stretch>
                          <a:fillRect/>
                        </a:stretch>
                      </p:blipFill>
                      <p:spPr>
                        <a:xfrm>
                          <a:off x="627" y="2592"/>
                          <a:ext cx="2245" cy="624"/>
                        </a:xfrm>
                        <a:prstGeom prst="rect">
                          <a:avLst/>
                        </a:prstGeom>
                        <a:noFill/>
                        <a:ln w="38100">
                          <a:noFill/>
                          <a:miter/>
                        </a:ln>
                      </p:spPr>
                    </p:pic>
                  </p:oleObj>
                </mc:Fallback>
              </mc:AlternateContent>
            </a:graphicData>
          </a:graphic>
        </p:graphicFrame>
        <p:graphicFrame>
          <p:nvGraphicFramePr>
            <p:cNvPr id="142380" name="对象 142379"/>
            <p:cNvGraphicFramePr/>
            <p:nvPr/>
          </p:nvGraphicFramePr>
          <p:xfrm>
            <a:off x="418" y="3180"/>
            <a:ext cx="3017" cy="575"/>
          </p:xfrm>
          <a:graphic>
            <a:graphicData uri="http://schemas.openxmlformats.org/presentationml/2006/ole">
              <mc:AlternateContent xmlns:mc="http://schemas.openxmlformats.org/markup-compatibility/2006">
                <mc:Choice xmlns:v="urn:schemas-microsoft-com:vml" Requires="v">
                  <p:oleObj spid="_x0000_s38009" r:id="rId5" imgW="2526030" imgH="482600" progId="Equation.DSMT4">
                    <p:embed/>
                  </p:oleObj>
                </mc:Choice>
                <mc:Fallback>
                  <p:oleObj r:id="rId5" imgW="2526030" imgH="482600" progId="Equation.DSMT4">
                    <p:embed/>
                    <p:pic>
                      <p:nvPicPr>
                        <p:cNvPr id="142380" name="对象 142379"/>
                        <p:cNvPicPr/>
                        <p:nvPr/>
                      </p:nvPicPr>
                      <p:blipFill>
                        <a:blip r:embed="rId6"/>
                        <a:stretch>
                          <a:fillRect/>
                        </a:stretch>
                      </p:blipFill>
                      <p:spPr>
                        <a:xfrm>
                          <a:off x="418" y="3180"/>
                          <a:ext cx="3017" cy="575"/>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28826624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left)">
                                      <p:cBhvr>
                                        <p:cTn id="12" dur="500"/>
                                        <p:tgtEl>
                                          <p:spTgt spid="1423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2373"/>
                                        </p:tgtEl>
                                        <p:attrNameLst>
                                          <p:attrName>style.visibility</p:attrName>
                                        </p:attrNameLst>
                                      </p:cBhvr>
                                      <p:to>
                                        <p:strVal val="visible"/>
                                      </p:to>
                                    </p:set>
                                    <p:anim calcmode="lin" valueType="num">
                                      <p:cBhvr additive="base">
                                        <p:cTn id="17" dur="500" fill="hold"/>
                                        <p:tgtEl>
                                          <p:spTgt spid="142373"/>
                                        </p:tgtEl>
                                        <p:attrNameLst>
                                          <p:attrName>ppt_x</p:attrName>
                                        </p:attrNameLst>
                                      </p:cBhvr>
                                      <p:tavLst>
                                        <p:tav tm="0">
                                          <p:val>
                                            <p:strVal val="0-#ppt_w/2"/>
                                          </p:val>
                                        </p:tav>
                                        <p:tav tm="100000">
                                          <p:val>
                                            <p:strVal val="#ppt_x"/>
                                          </p:val>
                                        </p:tav>
                                      </p:tavLst>
                                    </p:anim>
                                    <p:anim calcmode="lin" valueType="num">
                                      <p:cBhvr additive="base">
                                        <p:cTn id="18" dur="500" fill="hold"/>
                                        <p:tgtEl>
                                          <p:spTgt spid="14237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2376"/>
                                        </p:tgtEl>
                                        <p:attrNameLst>
                                          <p:attrName>style.visibility</p:attrName>
                                        </p:attrNameLst>
                                      </p:cBhvr>
                                      <p:to>
                                        <p:strVal val="visible"/>
                                      </p:to>
                                    </p:set>
                                    <p:anim calcmode="lin" valueType="num">
                                      <p:cBhvr additive="base">
                                        <p:cTn id="23" dur="500" fill="hold"/>
                                        <p:tgtEl>
                                          <p:spTgt spid="142376"/>
                                        </p:tgtEl>
                                        <p:attrNameLst>
                                          <p:attrName>ppt_x</p:attrName>
                                        </p:attrNameLst>
                                      </p:cBhvr>
                                      <p:tavLst>
                                        <p:tav tm="0">
                                          <p:val>
                                            <p:strVal val="0-#ppt_w/2"/>
                                          </p:val>
                                        </p:tav>
                                        <p:tav tm="100000">
                                          <p:val>
                                            <p:strVal val="#ppt_x"/>
                                          </p:val>
                                        </p:tav>
                                      </p:tavLst>
                                    </p:anim>
                                    <p:anim calcmode="lin" valueType="num">
                                      <p:cBhvr additive="base">
                                        <p:cTn id="24" dur="500" fill="hold"/>
                                        <p:tgtEl>
                                          <p:spTgt spid="142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p:bldP spid="1423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文本框 144385"/>
          <p:cNvSpPr txBox="1"/>
          <p:nvPr/>
        </p:nvSpPr>
        <p:spPr>
          <a:xfrm>
            <a:off x="1131888" y="249238"/>
            <a:ext cx="9226550"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试列写下图含</a:t>
            </a:r>
            <a:r>
              <a:rPr kumimoji="0" lang="zh-CN" altLang="en-US" sz="2800" b="1" i="0" u="none" strike="noStrike" kern="1200" cap="none" spc="0" normalizeH="0" baseline="0" noProof="0" dirty="0">
                <a:ln>
                  <a:noFill/>
                </a:ln>
                <a:solidFill>
                  <a:srgbClr val="00FF00"/>
                </a:solidFill>
                <a:effectLst/>
                <a:uLnTx/>
                <a:uFillTx/>
                <a:latin typeface="Times New Roman" panose="02020603050405020304" pitchFamily="18" charset="0"/>
                <a:ea typeface="宋体" panose="02010600030101010101" pitchFamily="2" charset="-122"/>
                <a:cs typeface="+mn-cs"/>
              </a:rPr>
              <a:t>无伴电压源</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电路的节点电压方程。</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87" name="文本框 144386"/>
          <p:cNvSpPr txBox="1"/>
          <p:nvPr/>
        </p:nvSpPr>
        <p:spPr>
          <a:xfrm>
            <a:off x="180975" y="1273175"/>
            <a:ext cx="10514013"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方法</a:t>
            </a:r>
            <a:r>
              <a:rPr kumimoji="0"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1:</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以电压源电流为变量，增加一个节点电压与电压源间的关系</a:t>
            </a:r>
            <a:endParaRPr kumimoji="0" lang="zh-CN" altLang="en-US"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44388" name="文本框 144387"/>
          <p:cNvSpPr txBox="1"/>
          <p:nvPr/>
        </p:nvSpPr>
        <p:spPr>
          <a:xfrm>
            <a:off x="134938" y="4543425"/>
            <a:ext cx="5173662"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方法</a:t>
            </a:r>
            <a:r>
              <a:rPr kumimoji="0" lang="en-US" altLang="zh-CN"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2</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 </a:t>
            </a: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选择合适的参考点</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44389" name="组合 144388"/>
          <p:cNvGrpSpPr/>
          <p:nvPr/>
        </p:nvGrpSpPr>
        <p:grpSpPr>
          <a:xfrm>
            <a:off x="631825" y="5210175"/>
            <a:ext cx="4059238" cy="2525936"/>
            <a:chOff x="192" y="2736"/>
            <a:chExt cx="2160" cy="1344"/>
          </a:xfrm>
        </p:grpSpPr>
        <p:sp>
          <p:nvSpPr>
            <p:cNvPr id="144390" name="矩形 144389"/>
            <p:cNvSpPr/>
            <p:nvPr/>
          </p:nvSpPr>
          <p:spPr>
            <a:xfrm rot="2700000">
              <a:off x="1260" y="3072"/>
              <a:ext cx="720" cy="720"/>
            </a:xfrm>
            <a:prstGeom prst="rect">
              <a:avLst/>
            </a:prstGeom>
            <a:solidFill>
              <a:schemeClr val="bg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391" name="直接连接符 144390"/>
            <p:cNvSpPr/>
            <p:nvPr/>
          </p:nvSpPr>
          <p:spPr>
            <a:xfrm>
              <a:off x="1116" y="3432"/>
              <a:ext cx="1008" cy="0"/>
            </a:xfrm>
            <a:prstGeom prst="line">
              <a:avLst/>
            </a:prstGeom>
            <a:ln w="9525" cap="flat" cmpd="sng">
              <a:solidFill>
                <a:schemeClr val="tx1"/>
              </a:solidFill>
              <a:prstDash val="solid"/>
              <a:headEnd type="oval" w="med" len="med"/>
              <a:tailEnd type="oval" w="med" len="med"/>
            </a:ln>
          </p:spPr>
        </p:sp>
        <p:sp>
          <p:nvSpPr>
            <p:cNvPr id="144392" name="矩形 144391"/>
            <p:cNvSpPr/>
            <p:nvPr/>
          </p:nvSpPr>
          <p:spPr>
            <a:xfrm rot="2700000">
              <a:off x="1308" y="3036"/>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393" name="矩形 144392"/>
            <p:cNvSpPr/>
            <p:nvPr/>
          </p:nvSpPr>
          <p:spPr>
            <a:xfrm rot="-2700000">
              <a:off x="1800" y="3024"/>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394" name="矩形 144393"/>
            <p:cNvSpPr/>
            <p:nvPr/>
          </p:nvSpPr>
          <p:spPr>
            <a:xfrm rot="-2700000">
              <a:off x="1308" y="3540"/>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395" name="矩形 144394"/>
            <p:cNvSpPr/>
            <p:nvPr/>
          </p:nvSpPr>
          <p:spPr>
            <a:xfrm rot="-5400000">
              <a:off x="1584" y="3288"/>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396" name="文本框 144395"/>
            <p:cNvSpPr txBox="1"/>
            <p:nvPr/>
          </p:nvSpPr>
          <p:spPr>
            <a:xfrm>
              <a:off x="1452" y="3096"/>
              <a:ext cx="316"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398" name="直接连接符 144397"/>
            <p:cNvSpPr/>
            <p:nvPr/>
          </p:nvSpPr>
          <p:spPr>
            <a:xfrm>
              <a:off x="1488" y="4068"/>
              <a:ext cx="261" cy="0"/>
            </a:xfrm>
            <a:prstGeom prst="line">
              <a:avLst/>
            </a:prstGeom>
            <a:ln w="12700" cap="flat" cmpd="sng">
              <a:solidFill>
                <a:schemeClr val="tx2"/>
              </a:solidFill>
              <a:prstDash val="solid"/>
              <a:headEnd type="none" w="med" len="med"/>
              <a:tailEnd type="none" w="med" len="med"/>
            </a:ln>
          </p:spPr>
          <p:txBody>
            <a:bodyPr/>
            <a:lstStyle/>
            <a:p>
              <a:r>
                <a:rPr lang="en-US" altLang="zh-CN" dirty="0" smtClean="0"/>
                <a:t>   </a:t>
              </a:r>
              <a:endParaRPr lang="zh-CN" altLang="en-US" dirty="0"/>
            </a:p>
          </p:txBody>
        </p:sp>
        <p:sp>
          <p:nvSpPr>
            <p:cNvPr id="144401" name="文本框 144400"/>
            <p:cNvSpPr txBox="1"/>
            <p:nvPr/>
          </p:nvSpPr>
          <p:spPr>
            <a:xfrm>
              <a:off x="1020" y="2928"/>
              <a:ext cx="316"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02" name="文本框 144401"/>
            <p:cNvSpPr txBox="1"/>
            <p:nvPr/>
          </p:nvSpPr>
          <p:spPr>
            <a:xfrm>
              <a:off x="1085" y="3648"/>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03" name="文本框 144402"/>
            <p:cNvSpPr txBox="1"/>
            <p:nvPr/>
          </p:nvSpPr>
          <p:spPr>
            <a:xfrm>
              <a:off x="1884" y="3648"/>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04" name="文本框 144403"/>
            <p:cNvSpPr txBox="1"/>
            <p:nvPr/>
          </p:nvSpPr>
          <p:spPr>
            <a:xfrm>
              <a:off x="1853" y="2928"/>
              <a:ext cx="316"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05" name="矩形 144404"/>
            <p:cNvSpPr/>
            <p:nvPr/>
          </p:nvSpPr>
          <p:spPr>
            <a:xfrm rot="2700000">
              <a:off x="1812" y="3540"/>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06" name="直接连接符 144405"/>
            <p:cNvSpPr/>
            <p:nvPr/>
          </p:nvSpPr>
          <p:spPr>
            <a:xfrm flipH="1">
              <a:off x="660" y="3936"/>
              <a:ext cx="960" cy="0"/>
            </a:xfrm>
            <a:prstGeom prst="line">
              <a:avLst/>
            </a:prstGeom>
            <a:ln w="9525" cap="flat" cmpd="sng">
              <a:solidFill>
                <a:schemeClr val="tx1"/>
              </a:solidFill>
              <a:prstDash val="solid"/>
              <a:headEnd type="oval" w="med" len="med"/>
              <a:tailEnd type="none" w="med" len="med"/>
            </a:ln>
          </p:spPr>
        </p:sp>
        <p:sp>
          <p:nvSpPr>
            <p:cNvPr id="144407" name="直接连接符 144406"/>
            <p:cNvSpPr/>
            <p:nvPr/>
          </p:nvSpPr>
          <p:spPr>
            <a:xfrm flipH="1">
              <a:off x="660" y="2928"/>
              <a:ext cx="960" cy="0"/>
            </a:xfrm>
            <a:prstGeom prst="line">
              <a:avLst/>
            </a:prstGeom>
            <a:ln w="9525" cap="flat" cmpd="sng">
              <a:solidFill>
                <a:schemeClr val="tx1"/>
              </a:solidFill>
              <a:prstDash val="solid"/>
              <a:headEnd type="oval" w="med" len="med"/>
              <a:tailEnd type="none" w="med" len="med"/>
            </a:ln>
          </p:spPr>
        </p:sp>
        <p:sp>
          <p:nvSpPr>
            <p:cNvPr id="144408" name="直接连接符 144407"/>
            <p:cNvSpPr/>
            <p:nvPr/>
          </p:nvSpPr>
          <p:spPr>
            <a:xfrm>
              <a:off x="660" y="2928"/>
              <a:ext cx="0" cy="1008"/>
            </a:xfrm>
            <a:prstGeom prst="line">
              <a:avLst/>
            </a:prstGeom>
            <a:ln w="9525" cap="flat" cmpd="sng">
              <a:solidFill>
                <a:schemeClr val="tx1"/>
              </a:solidFill>
              <a:prstDash val="solid"/>
              <a:headEnd type="none" w="med" len="med"/>
              <a:tailEnd type="none" w="med" len="med"/>
            </a:ln>
          </p:spPr>
        </p:sp>
        <p:sp>
          <p:nvSpPr>
            <p:cNvPr id="144409" name="椭圆 144408"/>
            <p:cNvSpPr/>
            <p:nvPr/>
          </p:nvSpPr>
          <p:spPr>
            <a:xfrm>
              <a:off x="513" y="3304"/>
              <a:ext cx="288" cy="288"/>
            </a:xfrm>
            <a:prstGeom prst="ellipse">
              <a:avLst/>
            </a:prstGeom>
            <a:solidFill>
              <a:schemeClr val="accent1"/>
            </a:solidFill>
            <a:ln w="12700"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10" name="文本框 144409"/>
            <p:cNvSpPr txBox="1"/>
            <p:nvPr/>
          </p:nvSpPr>
          <p:spPr>
            <a:xfrm>
              <a:off x="385" y="3074"/>
              <a:ext cx="223" cy="285"/>
            </a:xfrm>
            <a:prstGeom prst="rect">
              <a:avLst/>
            </a:prstGeom>
            <a:noFill/>
            <a:ln w="12700">
              <a:noFill/>
            </a:ln>
          </p:spPr>
          <p:txBody>
            <a:bodyPr wrap="none" lIns="108265" tIns="54132" rIns="108265" bIns="54132" anchor="ctr">
              <a:spAutoFit/>
            </a:bodyPr>
            <a:lstStyle/>
            <a:p>
              <a:pPr marL="0" marR="0" lvl="0" indent="0" algn="ctr" defTabSz="1082675"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44411" name="文本框 144410"/>
            <p:cNvSpPr txBox="1"/>
            <p:nvPr/>
          </p:nvSpPr>
          <p:spPr>
            <a:xfrm>
              <a:off x="397" y="3402"/>
              <a:ext cx="212" cy="284"/>
            </a:xfrm>
            <a:prstGeom prst="rect">
              <a:avLst/>
            </a:prstGeom>
            <a:noFill/>
            <a:ln w="12700">
              <a:noFill/>
            </a:ln>
          </p:spPr>
          <p:txBody>
            <a:bodyPr lIns="108265" tIns="54132" rIns="108265" bIns="54132" anchor="ctr">
              <a:spAutoFit/>
            </a:bodyPr>
            <a:lstStyle/>
            <a:p>
              <a:pPr marL="0" marR="0" lvl="0" indent="0" algn="ctr" defTabSz="1082675"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_</a:t>
              </a:r>
            </a:p>
          </p:txBody>
        </p:sp>
        <p:sp>
          <p:nvSpPr>
            <p:cNvPr id="144412" name="直接连接符 144411"/>
            <p:cNvSpPr/>
            <p:nvPr/>
          </p:nvSpPr>
          <p:spPr>
            <a:xfrm flipH="1">
              <a:off x="660" y="3072"/>
              <a:ext cx="0" cy="720"/>
            </a:xfrm>
            <a:prstGeom prst="line">
              <a:avLst/>
            </a:prstGeom>
            <a:ln w="9525" cap="flat" cmpd="sng">
              <a:solidFill>
                <a:schemeClr val="tx1"/>
              </a:solidFill>
              <a:prstDash val="solid"/>
              <a:headEnd type="none" w="med" len="med"/>
              <a:tailEnd type="none" w="med" len="med"/>
            </a:ln>
          </p:spPr>
        </p:sp>
        <p:sp>
          <p:nvSpPr>
            <p:cNvPr id="144413" name="文本框 144412"/>
            <p:cNvSpPr txBox="1"/>
            <p:nvPr/>
          </p:nvSpPr>
          <p:spPr>
            <a:xfrm>
              <a:off x="192" y="3312"/>
              <a:ext cx="336"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us</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14" name="等腰三角形 144413"/>
            <p:cNvSpPr/>
            <p:nvPr/>
          </p:nvSpPr>
          <p:spPr>
            <a:xfrm>
              <a:off x="948" y="3360"/>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44415" name="等腰三角形 144414"/>
            <p:cNvSpPr/>
            <p:nvPr/>
          </p:nvSpPr>
          <p:spPr>
            <a:xfrm>
              <a:off x="2208" y="3360"/>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sp>
          <p:nvSpPr>
            <p:cNvPr id="144416" name="等腰三角形 144415"/>
            <p:cNvSpPr/>
            <p:nvPr/>
          </p:nvSpPr>
          <p:spPr>
            <a:xfrm>
              <a:off x="1620" y="2736"/>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44417" name="直接连接符 144416"/>
            <p:cNvSpPr/>
            <p:nvPr/>
          </p:nvSpPr>
          <p:spPr>
            <a:xfrm>
              <a:off x="1620" y="3936"/>
              <a:ext cx="0" cy="144"/>
            </a:xfrm>
            <a:prstGeom prst="line">
              <a:avLst/>
            </a:prstGeom>
            <a:ln w="9525" cap="flat" cmpd="sng">
              <a:solidFill>
                <a:schemeClr val="tx1"/>
              </a:solidFill>
              <a:prstDash val="solid"/>
              <a:headEnd type="none" w="med" len="med"/>
              <a:tailEnd type="none" w="med" len="med"/>
            </a:ln>
          </p:spPr>
        </p:sp>
      </p:grpSp>
      <p:sp>
        <p:nvSpPr>
          <p:cNvPr id="144418" name="文本框 144417"/>
          <p:cNvSpPr txBox="1"/>
          <p:nvPr/>
        </p:nvSpPr>
        <p:spPr>
          <a:xfrm>
            <a:off x="5256213" y="1984375"/>
            <a:ext cx="3140919" cy="540208"/>
          </a:xfrm>
          <a:prstGeom prst="rect">
            <a:avLst/>
          </a:prstGeom>
          <a:noFill/>
          <a:ln w="9525">
            <a:noFill/>
          </a:ln>
        </p:spPr>
        <p:txBody>
          <a:bodyPr wrap="none" lIns="108265" tIns="54132" rIns="108265" bIns="54132" anchor="t">
            <a:spAutoFit/>
          </a:bodyPr>
          <a:lstStyle/>
          <a:p>
            <a:pPr lvl="0" algn="l" defTabSz="1082675">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smtClean="0">
                <a:ln>
                  <a:noFill/>
                </a:ln>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lang="en-US" altLang="zh-CN" sz="2800" dirty="0" smtClean="0"/>
              <a:t>-</a:t>
            </a:r>
            <a:r>
              <a:rPr lang="en-US" altLang="zh-CN" sz="2800" i="1" dirty="0" err="1" smtClean="0"/>
              <a:t>i</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19" name="文本框 144418"/>
          <p:cNvSpPr txBox="1"/>
          <p:nvPr/>
        </p:nvSpPr>
        <p:spPr>
          <a:xfrm>
            <a:off x="5256213" y="2525713"/>
            <a:ext cx="5124450"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sp>
        <p:nvSpPr>
          <p:cNvPr id="144420" name="文本框 144419"/>
          <p:cNvSpPr txBox="1"/>
          <p:nvPr/>
        </p:nvSpPr>
        <p:spPr>
          <a:xfrm>
            <a:off x="5256213" y="3067050"/>
            <a:ext cx="3225878" cy="540208"/>
          </a:xfrm>
          <a:prstGeom prst="rect">
            <a:avLst/>
          </a:prstGeom>
          <a:noFill/>
          <a:ln w="9525">
            <a:noFill/>
          </a:ln>
        </p:spPr>
        <p:txBody>
          <a:bodyPr wrap="none" lIns="108265" tIns="54132" rIns="108265" bIns="54132" anchor="t">
            <a:spAutoFit/>
          </a:bodyPr>
          <a:lstStyle/>
          <a:p>
            <a:pPr lvl="0" algn="l" defTabSz="1082675">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lang="en-US" altLang="zh-CN" sz="2800" i="1" dirty="0" err="1" smtClean="0"/>
              <a:t>i</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21" name="文本框 144420"/>
          <p:cNvSpPr txBox="1"/>
          <p:nvPr/>
        </p:nvSpPr>
        <p:spPr>
          <a:xfrm>
            <a:off x="5256213" y="3608388"/>
            <a:ext cx="1787985" cy="54020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22" name="左大括号 144421"/>
          <p:cNvSpPr/>
          <p:nvPr/>
        </p:nvSpPr>
        <p:spPr>
          <a:xfrm>
            <a:off x="4984750" y="2165350"/>
            <a:ext cx="271463" cy="1804988"/>
          </a:xfrm>
          <a:prstGeom prst="leftBrace">
            <a:avLst>
              <a:gd name="adj1" fmla="val 55409"/>
              <a:gd name="adj2" fmla="val 50000"/>
            </a:avLst>
          </a:prstGeom>
          <a:no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23" name="文本框 144422"/>
          <p:cNvSpPr txBox="1"/>
          <p:nvPr/>
        </p:nvSpPr>
        <p:spPr>
          <a:xfrm>
            <a:off x="5308600" y="5278438"/>
            <a:ext cx="1167622" cy="54020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S</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24" name="文本框 144423"/>
          <p:cNvSpPr txBox="1"/>
          <p:nvPr/>
        </p:nvSpPr>
        <p:spPr>
          <a:xfrm>
            <a:off x="5262563" y="5932488"/>
            <a:ext cx="5003800"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p>
        </p:txBody>
      </p:sp>
      <p:sp>
        <p:nvSpPr>
          <p:cNvPr id="144425" name="文本框 144424"/>
          <p:cNvSpPr txBox="1"/>
          <p:nvPr/>
        </p:nvSpPr>
        <p:spPr>
          <a:xfrm>
            <a:off x="5262563" y="6699250"/>
            <a:ext cx="4826000"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44426" name="组合 144425"/>
          <p:cNvGrpSpPr/>
          <p:nvPr/>
        </p:nvGrpSpPr>
        <p:grpSpPr>
          <a:xfrm>
            <a:off x="473075" y="1624013"/>
            <a:ext cx="3905335" cy="2797175"/>
            <a:chOff x="108" y="768"/>
            <a:chExt cx="2077" cy="1488"/>
          </a:xfrm>
        </p:grpSpPr>
        <p:grpSp>
          <p:nvGrpSpPr>
            <p:cNvPr id="144427" name="组合 144426"/>
            <p:cNvGrpSpPr/>
            <p:nvPr/>
          </p:nvGrpSpPr>
          <p:grpSpPr>
            <a:xfrm>
              <a:off x="936" y="1056"/>
              <a:ext cx="1249" cy="1005"/>
              <a:chOff x="792" y="1680"/>
              <a:chExt cx="1249" cy="1005"/>
            </a:xfrm>
          </p:grpSpPr>
          <p:sp>
            <p:nvSpPr>
              <p:cNvPr id="144428" name="矩形 144427"/>
              <p:cNvSpPr/>
              <p:nvPr/>
            </p:nvSpPr>
            <p:spPr>
              <a:xfrm rot="2700000">
                <a:off x="1032" y="1824"/>
                <a:ext cx="720" cy="720"/>
              </a:xfrm>
              <a:prstGeom prst="rect">
                <a:avLst/>
              </a:prstGeom>
              <a:solidFill>
                <a:schemeClr val="bg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29" name="直接连接符 144428"/>
              <p:cNvSpPr/>
              <p:nvPr/>
            </p:nvSpPr>
            <p:spPr>
              <a:xfrm>
                <a:off x="888" y="2184"/>
                <a:ext cx="1008" cy="0"/>
              </a:xfrm>
              <a:prstGeom prst="line">
                <a:avLst/>
              </a:prstGeom>
              <a:ln w="9525" cap="flat" cmpd="sng">
                <a:solidFill>
                  <a:schemeClr val="tx1"/>
                </a:solidFill>
                <a:prstDash val="solid"/>
                <a:headEnd type="oval" w="med" len="med"/>
                <a:tailEnd type="oval" w="med" len="med"/>
              </a:ln>
            </p:spPr>
          </p:sp>
          <p:sp>
            <p:nvSpPr>
              <p:cNvPr id="144430" name="矩形 144429"/>
              <p:cNvSpPr/>
              <p:nvPr/>
            </p:nvSpPr>
            <p:spPr>
              <a:xfrm rot="2700000">
                <a:off x="1080" y="1788"/>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31" name="矩形 144430"/>
              <p:cNvSpPr/>
              <p:nvPr/>
            </p:nvSpPr>
            <p:spPr>
              <a:xfrm rot="-2700000">
                <a:off x="1572" y="1776"/>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32" name="矩形 144431"/>
              <p:cNvSpPr/>
              <p:nvPr/>
            </p:nvSpPr>
            <p:spPr>
              <a:xfrm rot="-2700000">
                <a:off x="1080" y="2292"/>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33" name="矩形 144432"/>
              <p:cNvSpPr/>
              <p:nvPr/>
            </p:nvSpPr>
            <p:spPr>
              <a:xfrm rot="-5400000">
                <a:off x="1356" y="2040"/>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34" name="文本框 144433"/>
              <p:cNvSpPr txBox="1"/>
              <p:nvPr/>
            </p:nvSpPr>
            <p:spPr>
              <a:xfrm>
                <a:off x="1224" y="1848"/>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36" name="直接连接符 144435"/>
              <p:cNvSpPr/>
              <p:nvPr/>
            </p:nvSpPr>
            <p:spPr>
              <a:xfrm rot="16200000">
                <a:off x="1910" y="2183"/>
                <a:ext cx="261" cy="0"/>
              </a:xfrm>
              <a:prstGeom prst="line">
                <a:avLst/>
              </a:prstGeom>
              <a:ln w="12700" cap="flat" cmpd="sng">
                <a:solidFill>
                  <a:schemeClr val="tx2"/>
                </a:solidFill>
                <a:prstDash val="solid"/>
                <a:headEnd type="none" w="med" len="med"/>
                <a:tailEnd type="none" w="med" len="med"/>
              </a:ln>
            </p:spPr>
          </p:sp>
          <p:sp>
            <p:nvSpPr>
              <p:cNvPr id="144439" name="直接连接符 144438"/>
              <p:cNvSpPr/>
              <p:nvPr/>
            </p:nvSpPr>
            <p:spPr>
              <a:xfrm>
                <a:off x="1896" y="2184"/>
                <a:ext cx="144" cy="0"/>
              </a:xfrm>
              <a:prstGeom prst="line">
                <a:avLst/>
              </a:prstGeom>
              <a:ln w="9525" cap="flat" cmpd="sng">
                <a:solidFill>
                  <a:schemeClr val="tx1"/>
                </a:solidFill>
                <a:prstDash val="solid"/>
                <a:headEnd type="none" w="med" len="med"/>
                <a:tailEnd type="none" w="med" len="med"/>
              </a:ln>
            </p:spPr>
          </p:sp>
          <p:sp>
            <p:nvSpPr>
              <p:cNvPr id="144440" name="文本框 144439"/>
              <p:cNvSpPr txBox="1"/>
              <p:nvPr/>
            </p:nvSpPr>
            <p:spPr>
              <a:xfrm>
                <a:off x="792" y="1680"/>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41" name="文本框 144440"/>
              <p:cNvSpPr txBox="1"/>
              <p:nvPr/>
            </p:nvSpPr>
            <p:spPr>
              <a:xfrm>
                <a:off x="857" y="2400"/>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42" name="文本框 144441"/>
              <p:cNvSpPr txBox="1"/>
              <p:nvPr/>
            </p:nvSpPr>
            <p:spPr>
              <a:xfrm>
                <a:off x="1656" y="2400"/>
                <a:ext cx="316"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43" name="文本框 144442"/>
              <p:cNvSpPr txBox="1"/>
              <p:nvPr/>
            </p:nvSpPr>
            <p:spPr>
              <a:xfrm>
                <a:off x="1625" y="1680"/>
                <a:ext cx="31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r>
                  <a:rPr kumimoji="0" lang="en-US" altLang="zh-CN" sz="2800" b="1" i="0" u="none" strike="noStrike" kern="120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44" name="矩形 144443"/>
              <p:cNvSpPr/>
              <p:nvPr/>
            </p:nvSpPr>
            <p:spPr>
              <a:xfrm rot="2700000">
                <a:off x="1584" y="2292"/>
                <a:ext cx="120" cy="288"/>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44445" name="直接连接符 144444"/>
            <p:cNvSpPr/>
            <p:nvPr/>
          </p:nvSpPr>
          <p:spPr>
            <a:xfrm flipH="1">
              <a:off x="576" y="2064"/>
              <a:ext cx="960" cy="0"/>
            </a:xfrm>
            <a:prstGeom prst="line">
              <a:avLst/>
            </a:prstGeom>
            <a:ln w="9525" cap="flat" cmpd="sng">
              <a:solidFill>
                <a:schemeClr val="tx1"/>
              </a:solidFill>
              <a:prstDash val="solid"/>
              <a:headEnd type="oval" w="med" len="med"/>
              <a:tailEnd type="none" w="med" len="med"/>
            </a:ln>
          </p:spPr>
        </p:sp>
        <p:sp>
          <p:nvSpPr>
            <p:cNvPr id="144446" name="直接连接符 144445"/>
            <p:cNvSpPr/>
            <p:nvPr/>
          </p:nvSpPr>
          <p:spPr>
            <a:xfrm flipH="1">
              <a:off x="576" y="1056"/>
              <a:ext cx="960" cy="0"/>
            </a:xfrm>
            <a:prstGeom prst="line">
              <a:avLst/>
            </a:prstGeom>
            <a:ln w="9525" cap="flat" cmpd="sng">
              <a:solidFill>
                <a:schemeClr val="tx1"/>
              </a:solidFill>
              <a:prstDash val="solid"/>
              <a:headEnd type="oval" w="med" len="med"/>
              <a:tailEnd type="none" w="med" len="med"/>
            </a:ln>
          </p:spPr>
        </p:sp>
        <p:sp>
          <p:nvSpPr>
            <p:cNvPr id="144447" name="直接连接符 144446"/>
            <p:cNvSpPr/>
            <p:nvPr/>
          </p:nvSpPr>
          <p:spPr>
            <a:xfrm>
              <a:off x="576" y="1056"/>
              <a:ext cx="0" cy="1008"/>
            </a:xfrm>
            <a:prstGeom prst="line">
              <a:avLst/>
            </a:prstGeom>
            <a:ln w="9525" cap="flat" cmpd="sng">
              <a:solidFill>
                <a:schemeClr val="tx1"/>
              </a:solidFill>
              <a:prstDash val="solid"/>
              <a:headEnd type="none" w="med" len="med"/>
              <a:tailEnd type="none" w="med" len="med"/>
            </a:ln>
          </p:spPr>
        </p:sp>
        <p:sp>
          <p:nvSpPr>
            <p:cNvPr id="144448" name="椭圆 144447"/>
            <p:cNvSpPr/>
            <p:nvPr/>
          </p:nvSpPr>
          <p:spPr>
            <a:xfrm>
              <a:off x="429" y="1432"/>
              <a:ext cx="288" cy="288"/>
            </a:xfrm>
            <a:prstGeom prst="ellipse">
              <a:avLst/>
            </a:prstGeom>
            <a:solidFill>
              <a:schemeClr val="accent1"/>
            </a:solidFill>
            <a:ln w="12700" cap="flat" cmpd="sng">
              <a:solidFill>
                <a:schemeClr val="tx2"/>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49" name="文本框 144448"/>
            <p:cNvSpPr txBox="1"/>
            <p:nvPr/>
          </p:nvSpPr>
          <p:spPr>
            <a:xfrm>
              <a:off x="300" y="1202"/>
              <a:ext cx="223" cy="285"/>
            </a:xfrm>
            <a:prstGeom prst="rect">
              <a:avLst/>
            </a:prstGeom>
            <a:noFill/>
            <a:ln w="12700">
              <a:noFill/>
            </a:ln>
          </p:spPr>
          <p:txBody>
            <a:bodyPr wrap="none" lIns="108265" tIns="54132" rIns="108265" bIns="54132" anchor="ctr">
              <a:spAutoFit/>
            </a:bodyPr>
            <a:lstStyle/>
            <a:p>
              <a:pPr marL="0" marR="0" lvl="0" indent="0" algn="ctr" defTabSz="1082675"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44450" name="文本框 144449"/>
            <p:cNvSpPr txBox="1"/>
            <p:nvPr/>
          </p:nvSpPr>
          <p:spPr>
            <a:xfrm>
              <a:off x="313" y="1530"/>
              <a:ext cx="212" cy="284"/>
            </a:xfrm>
            <a:prstGeom prst="rect">
              <a:avLst/>
            </a:prstGeom>
            <a:noFill/>
            <a:ln w="12700">
              <a:noFill/>
            </a:ln>
          </p:spPr>
          <p:txBody>
            <a:bodyPr lIns="108265" tIns="54132" rIns="108265" bIns="54132" anchor="ctr">
              <a:spAutoFit/>
            </a:bodyPr>
            <a:lstStyle/>
            <a:p>
              <a:pPr marL="0" marR="0" lvl="0" indent="0" algn="ctr" defTabSz="1082675" rtl="0" eaLnBrk="0" fontAlgn="base" latinLnBrk="0" hangingPunct="0">
                <a:lnSpc>
                  <a:spcPct val="100000"/>
                </a:lnSpc>
                <a:spcBef>
                  <a:spcPct val="5000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_</a:t>
              </a:r>
            </a:p>
          </p:txBody>
        </p:sp>
        <p:sp>
          <p:nvSpPr>
            <p:cNvPr id="144451" name="直接连接符 144450"/>
            <p:cNvSpPr/>
            <p:nvPr/>
          </p:nvSpPr>
          <p:spPr>
            <a:xfrm flipH="1">
              <a:off x="576" y="1200"/>
              <a:ext cx="0" cy="720"/>
            </a:xfrm>
            <a:prstGeom prst="line">
              <a:avLst/>
            </a:prstGeom>
            <a:ln w="9525" cap="flat" cmpd="sng">
              <a:solidFill>
                <a:schemeClr val="tx1"/>
              </a:solidFill>
              <a:prstDash val="solid"/>
              <a:headEnd type="none" w="med" len="med"/>
              <a:tailEnd type="none" w="med" len="med"/>
            </a:ln>
          </p:spPr>
        </p:sp>
        <p:sp>
          <p:nvSpPr>
            <p:cNvPr id="144452" name="文本框 144451"/>
            <p:cNvSpPr txBox="1"/>
            <p:nvPr/>
          </p:nvSpPr>
          <p:spPr>
            <a:xfrm>
              <a:off x="108" y="1440"/>
              <a:ext cx="336" cy="285"/>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us</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4453" name="等腰三角形 144452"/>
            <p:cNvSpPr/>
            <p:nvPr/>
          </p:nvSpPr>
          <p:spPr>
            <a:xfrm>
              <a:off x="864" y="1488"/>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2</a:t>
              </a:r>
            </a:p>
          </p:txBody>
        </p:sp>
        <p:sp>
          <p:nvSpPr>
            <p:cNvPr id="144454" name="等腰三角形 144453"/>
            <p:cNvSpPr/>
            <p:nvPr/>
          </p:nvSpPr>
          <p:spPr>
            <a:xfrm>
              <a:off x="1500" y="2112"/>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3</a:t>
              </a:r>
            </a:p>
          </p:txBody>
        </p:sp>
        <p:sp>
          <p:nvSpPr>
            <p:cNvPr id="144455" name="等腰三角形 144454"/>
            <p:cNvSpPr/>
            <p:nvPr/>
          </p:nvSpPr>
          <p:spPr>
            <a:xfrm>
              <a:off x="1536" y="864"/>
              <a:ext cx="144" cy="144"/>
            </a:xfrm>
            <a:prstGeom prst="triangle">
              <a:avLst>
                <a:gd name="adj" fmla="val 50000"/>
              </a:avLst>
            </a:prstGeom>
            <a:solidFill>
              <a:schemeClr val="bg1"/>
            </a:solidFill>
            <a:ln w="9525" cap="flat" cmpd="sng">
              <a:solidFill>
                <a:schemeClr val="tx1"/>
              </a:solidFill>
              <a:prstDash val="solid"/>
              <a:miter/>
              <a:headEnd type="none" w="med" len="med"/>
              <a:tailEnd type="none" w="med" len="med"/>
            </a:ln>
          </p:spPr>
          <p:txBody>
            <a:bodyPr wrap="none" lIns="108265" tIns="54132" rIns="108265" bIns="54132" anchor="ctr"/>
            <a:lstStyle/>
            <a:p>
              <a:pPr marL="0" marR="0" lvl="0" indent="0" algn="ctr" defTabSz="1082675" rtl="0" eaLnBrk="1" fontAlgn="base" latinLnBrk="0" hangingPunct="1">
                <a:lnSpc>
                  <a:spcPct val="100000"/>
                </a:lnSpc>
                <a:spcBef>
                  <a:spcPct val="0"/>
                </a:spcBef>
                <a:spcAft>
                  <a:spcPct val="0"/>
                </a:spcAft>
                <a:buClrTx/>
                <a:buSzTx/>
                <a:buFontTx/>
                <a:buNone/>
                <a:tabLst/>
                <a:defRPr/>
              </a:pPr>
              <a:r>
                <a:rPr kumimoji="0" lang="en-US" altLang="zh-CN" sz="19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1</a:t>
              </a:r>
            </a:p>
          </p:txBody>
        </p:sp>
        <p:sp>
          <p:nvSpPr>
            <p:cNvPr id="144456" name="直接连接符 144455"/>
            <p:cNvSpPr/>
            <p:nvPr/>
          </p:nvSpPr>
          <p:spPr>
            <a:xfrm flipH="1">
              <a:off x="720" y="1056"/>
              <a:ext cx="480" cy="0"/>
            </a:xfrm>
            <a:prstGeom prst="line">
              <a:avLst/>
            </a:prstGeom>
            <a:ln w="9525" cap="flat" cmpd="sng">
              <a:solidFill>
                <a:srgbClr val="3333FF"/>
              </a:solidFill>
              <a:prstDash val="solid"/>
              <a:headEnd type="none" w="med" len="med"/>
              <a:tailEnd type="triangle" w="med" len="med"/>
            </a:ln>
          </p:spPr>
        </p:sp>
        <p:sp>
          <p:nvSpPr>
            <p:cNvPr id="144457" name="文本框 144456"/>
            <p:cNvSpPr txBox="1"/>
            <p:nvPr/>
          </p:nvSpPr>
          <p:spPr>
            <a:xfrm>
              <a:off x="864" y="768"/>
              <a:ext cx="169"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i</a:t>
              </a:r>
              <a:endParaRPr kumimoji="0" lang="en-US" altLang="zh-CN" sz="28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44458" name="左大括号 144457"/>
          <p:cNvSpPr/>
          <p:nvPr/>
        </p:nvSpPr>
        <p:spPr>
          <a:xfrm>
            <a:off x="4984750" y="5526088"/>
            <a:ext cx="271463" cy="1624012"/>
          </a:xfrm>
          <a:prstGeom prst="leftBrace">
            <a:avLst>
              <a:gd name="adj1" fmla="val 49853"/>
              <a:gd name="adj2" fmla="val 50000"/>
            </a:avLst>
          </a:prstGeom>
          <a:no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59" name="文本框 144458"/>
          <p:cNvSpPr txBox="1"/>
          <p:nvPr/>
        </p:nvSpPr>
        <p:spPr>
          <a:xfrm>
            <a:off x="203200" y="271463"/>
            <a:ext cx="969963"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2.</a:t>
            </a:r>
          </a:p>
        </p:txBody>
      </p:sp>
      <p:sp>
        <p:nvSpPr>
          <p:cNvPr id="144460" name="动作按钮: 前进或下一项 144459">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44461" name="动作按钮: 后退或前一项 144460">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996103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wipe(left)">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44418"/>
                                        </p:tgtEl>
                                        <p:attrNameLst>
                                          <p:attrName>style.visibility</p:attrName>
                                        </p:attrNameLst>
                                      </p:cBhvr>
                                      <p:to>
                                        <p:strVal val="visible"/>
                                      </p:to>
                                    </p:set>
                                    <p:anim calcmode="lin" valueType="num">
                                      <p:cBhvr additive="base">
                                        <p:cTn id="12" dur="500" fill="hold"/>
                                        <p:tgtEl>
                                          <p:spTgt spid="144418"/>
                                        </p:tgtEl>
                                        <p:attrNameLst>
                                          <p:attrName>ppt_x</p:attrName>
                                        </p:attrNameLst>
                                      </p:cBhvr>
                                      <p:tavLst>
                                        <p:tav tm="0">
                                          <p:val>
                                            <p:strVal val="1+#ppt_w/2"/>
                                          </p:val>
                                        </p:tav>
                                        <p:tav tm="100000">
                                          <p:val>
                                            <p:strVal val="#ppt_x"/>
                                          </p:val>
                                        </p:tav>
                                      </p:tavLst>
                                    </p:anim>
                                    <p:anim calcmode="lin" valueType="num">
                                      <p:cBhvr additive="base">
                                        <p:cTn id="13" dur="500" fill="hold"/>
                                        <p:tgtEl>
                                          <p:spTgt spid="1444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4419"/>
                                        </p:tgtEl>
                                        <p:attrNameLst>
                                          <p:attrName>style.visibility</p:attrName>
                                        </p:attrNameLst>
                                      </p:cBhvr>
                                      <p:to>
                                        <p:strVal val="visible"/>
                                      </p:to>
                                    </p:set>
                                    <p:anim calcmode="lin" valueType="num">
                                      <p:cBhvr additive="base">
                                        <p:cTn id="18" dur="500" fill="hold"/>
                                        <p:tgtEl>
                                          <p:spTgt spid="144419"/>
                                        </p:tgtEl>
                                        <p:attrNameLst>
                                          <p:attrName>ppt_x</p:attrName>
                                        </p:attrNameLst>
                                      </p:cBhvr>
                                      <p:tavLst>
                                        <p:tav tm="0">
                                          <p:val>
                                            <p:strVal val="1+#ppt_w/2"/>
                                          </p:val>
                                        </p:tav>
                                        <p:tav tm="100000">
                                          <p:val>
                                            <p:strVal val="#ppt_x"/>
                                          </p:val>
                                        </p:tav>
                                      </p:tavLst>
                                    </p:anim>
                                    <p:anim calcmode="lin" valueType="num">
                                      <p:cBhvr additive="base">
                                        <p:cTn id="19" dur="500" fill="hold"/>
                                        <p:tgtEl>
                                          <p:spTgt spid="1444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44420"/>
                                        </p:tgtEl>
                                        <p:attrNameLst>
                                          <p:attrName>style.visibility</p:attrName>
                                        </p:attrNameLst>
                                      </p:cBhvr>
                                      <p:to>
                                        <p:strVal val="visible"/>
                                      </p:to>
                                    </p:set>
                                    <p:anim calcmode="lin" valueType="num">
                                      <p:cBhvr additive="base">
                                        <p:cTn id="24" dur="500" fill="hold"/>
                                        <p:tgtEl>
                                          <p:spTgt spid="144420"/>
                                        </p:tgtEl>
                                        <p:attrNameLst>
                                          <p:attrName>ppt_x</p:attrName>
                                        </p:attrNameLst>
                                      </p:cBhvr>
                                      <p:tavLst>
                                        <p:tav tm="0">
                                          <p:val>
                                            <p:strVal val="1+#ppt_w/2"/>
                                          </p:val>
                                        </p:tav>
                                        <p:tav tm="100000">
                                          <p:val>
                                            <p:strVal val="#ppt_x"/>
                                          </p:val>
                                        </p:tav>
                                      </p:tavLst>
                                    </p:anim>
                                    <p:anim calcmode="lin" valueType="num">
                                      <p:cBhvr additive="base">
                                        <p:cTn id="25" dur="500" fill="hold"/>
                                        <p:tgtEl>
                                          <p:spTgt spid="14442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44421"/>
                                        </p:tgtEl>
                                        <p:attrNameLst>
                                          <p:attrName>style.visibility</p:attrName>
                                        </p:attrNameLst>
                                      </p:cBhvr>
                                      <p:to>
                                        <p:strVal val="visible"/>
                                      </p:to>
                                    </p:set>
                                    <p:anim calcmode="lin" valueType="num">
                                      <p:cBhvr additive="base">
                                        <p:cTn id="30" dur="500" fill="hold"/>
                                        <p:tgtEl>
                                          <p:spTgt spid="144421"/>
                                        </p:tgtEl>
                                        <p:attrNameLst>
                                          <p:attrName>ppt_x</p:attrName>
                                        </p:attrNameLst>
                                      </p:cBhvr>
                                      <p:tavLst>
                                        <p:tav tm="0">
                                          <p:val>
                                            <p:strVal val="1+#ppt_w/2"/>
                                          </p:val>
                                        </p:tav>
                                        <p:tav tm="100000">
                                          <p:val>
                                            <p:strVal val="#ppt_x"/>
                                          </p:val>
                                        </p:tav>
                                      </p:tavLst>
                                    </p:anim>
                                    <p:anim calcmode="lin" valueType="num">
                                      <p:cBhvr additive="base">
                                        <p:cTn id="31" dur="500" fill="hold"/>
                                        <p:tgtEl>
                                          <p:spTgt spid="144421"/>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444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4388"/>
                                        </p:tgtEl>
                                        <p:attrNameLst>
                                          <p:attrName>style.visibility</p:attrName>
                                        </p:attrNameLst>
                                      </p:cBhvr>
                                      <p:to>
                                        <p:strVal val="visible"/>
                                      </p:to>
                                    </p:set>
                                    <p:anim calcmode="lin" valueType="num">
                                      <p:cBhvr additive="base">
                                        <p:cTn id="39" dur="500" fill="hold"/>
                                        <p:tgtEl>
                                          <p:spTgt spid="144388"/>
                                        </p:tgtEl>
                                        <p:attrNameLst>
                                          <p:attrName>ppt_x</p:attrName>
                                        </p:attrNameLst>
                                      </p:cBhvr>
                                      <p:tavLst>
                                        <p:tav tm="0">
                                          <p:val>
                                            <p:strVal val="0-#ppt_w/2"/>
                                          </p:val>
                                        </p:tav>
                                        <p:tav tm="100000">
                                          <p:val>
                                            <p:strVal val="#ppt_x"/>
                                          </p:val>
                                        </p:tav>
                                      </p:tavLst>
                                    </p:anim>
                                    <p:anim calcmode="lin" valueType="num">
                                      <p:cBhvr additive="base">
                                        <p:cTn id="40" dur="500" fill="hold"/>
                                        <p:tgtEl>
                                          <p:spTgt spid="14438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144389"/>
                                        </p:tgtEl>
                                        <p:attrNameLst>
                                          <p:attrName>style.visibility</p:attrName>
                                        </p:attrNameLst>
                                      </p:cBhvr>
                                      <p:to>
                                        <p:strVal val="visible"/>
                                      </p:to>
                                    </p:set>
                                    <p:anim calcmode="lin" valueType="num">
                                      <p:cBhvr>
                                        <p:cTn id="45" dur="500" fill="hold"/>
                                        <p:tgtEl>
                                          <p:spTgt spid="144389"/>
                                        </p:tgtEl>
                                        <p:attrNameLst>
                                          <p:attrName>ppt_w</p:attrName>
                                        </p:attrNameLst>
                                      </p:cBhvr>
                                      <p:tavLst>
                                        <p:tav tm="0">
                                          <p:val>
                                            <p:fltVal val="0"/>
                                          </p:val>
                                        </p:tav>
                                        <p:tav tm="100000">
                                          <p:val>
                                            <p:strVal val="#ppt_w"/>
                                          </p:val>
                                        </p:tav>
                                      </p:tavLst>
                                    </p:anim>
                                    <p:anim calcmode="lin" valueType="num">
                                      <p:cBhvr>
                                        <p:cTn id="46" dur="500" fill="hold"/>
                                        <p:tgtEl>
                                          <p:spTgt spid="144389"/>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44423"/>
                                        </p:tgtEl>
                                        <p:attrNameLst>
                                          <p:attrName>style.visibility</p:attrName>
                                        </p:attrNameLst>
                                      </p:cBhvr>
                                      <p:to>
                                        <p:strVal val="visible"/>
                                      </p:to>
                                    </p:set>
                                    <p:anim calcmode="lin" valueType="num">
                                      <p:cBhvr additive="base">
                                        <p:cTn id="51" dur="500" fill="hold"/>
                                        <p:tgtEl>
                                          <p:spTgt spid="144423"/>
                                        </p:tgtEl>
                                        <p:attrNameLst>
                                          <p:attrName>ppt_x</p:attrName>
                                        </p:attrNameLst>
                                      </p:cBhvr>
                                      <p:tavLst>
                                        <p:tav tm="0">
                                          <p:val>
                                            <p:strVal val="1+#ppt_w/2"/>
                                          </p:val>
                                        </p:tav>
                                        <p:tav tm="100000">
                                          <p:val>
                                            <p:strVal val="#ppt_x"/>
                                          </p:val>
                                        </p:tav>
                                      </p:tavLst>
                                    </p:anim>
                                    <p:anim calcmode="lin" valueType="num">
                                      <p:cBhvr additive="base">
                                        <p:cTn id="52" dur="500" fill="hold"/>
                                        <p:tgtEl>
                                          <p:spTgt spid="144423"/>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144424"/>
                                        </p:tgtEl>
                                        <p:attrNameLst>
                                          <p:attrName>style.visibility</p:attrName>
                                        </p:attrNameLst>
                                      </p:cBhvr>
                                      <p:to>
                                        <p:strVal val="visible"/>
                                      </p:to>
                                    </p:set>
                                    <p:anim calcmode="lin" valueType="num">
                                      <p:cBhvr additive="base">
                                        <p:cTn id="57" dur="500" fill="hold"/>
                                        <p:tgtEl>
                                          <p:spTgt spid="144424"/>
                                        </p:tgtEl>
                                        <p:attrNameLst>
                                          <p:attrName>ppt_x</p:attrName>
                                        </p:attrNameLst>
                                      </p:cBhvr>
                                      <p:tavLst>
                                        <p:tav tm="0">
                                          <p:val>
                                            <p:strVal val="1+#ppt_w/2"/>
                                          </p:val>
                                        </p:tav>
                                        <p:tav tm="100000">
                                          <p:val>
                                            <p:strVal val="#ppt_x"/>
                                          </p:val>
                                        </p:tav>
                                      </p:tavLst>
                                    </p:anim>
                                    <p:anim calcmode="lin" valueType="num">
                                      <p:cBhvr additive="base">
                                        <p:cTn id="58" dur="500" fill="hold"/>
                                        <p:tgtEl>
                                          <p:spTgt spid="1444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44425"/>
                                        </p:tgtEl>
                                        <p:attrNameLst>
                                          <p:attrName>style.visibility</p:attrName>
                                        </p:attrNameLst>
                                      </p:cBhvr>
                                      <p:to>
                                        <p:strVal val="visible"/>
                                      </p:to>
                                    </p:set>
                                    <p:anim calcmode="lin" valueType="num">
                                      <p:cBhvr additive="base">
                                        <p:cTn id="63" dur="500" fill="hold"/>
                                        <p:tgtEl>
                                          <p:spTgt spid="144425"/>
                                        </p:tgtEl>
                                        <p:attrNameLst>
                                          <p:attrName>ppt_x</p:attrName>
                                        </p:attrNameLst>
                                      </p:cBhvr>
                                      <p:tavLst>
                                        <p:tav tm="0">
                                          <p:val>
                                            <p:strVal val="1+#ppt_w/2"/>
                                          </p:val>
                                        </p:tav>
                                        <p:tav tm="100000">
                                          <p:val>
                                            <p:strVal val="#ppt_x"/>
                                          </p:val>
                                        </p:tav>
                                      </p:tavLst>
                                    </p:anim>
                                    <p:anim calcmode="lin" valueType="num">
                                      <p:cBhvr additive="base">
                                        <p:cTn id="64" dur="500" fill="hold"/>
                                        <p:tgtEl>
                                          <p:spTgt spid="144425"/>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1" presetClass="entr" presetSubtype="0" fill="hold" nodeType="afterEffect">
                                  <p:stCondLst>
                                    <p:cond delay="0"/>
                                  </p:stCondLst>
                                  <p:childTnLst>
                                    <p:set>
                                      <p:cBhvr>
                                        <p:cTn id="67" dur="1" fill="hold">
                                          <p:stCondLst>
                                            <p:cond delay="499"/>
                                          </p:stCondLst>
                                        </p:cTn>
                                        <p:tgtEl>
                                          <p:spTgt spid="144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P spid="144388" grpId="0"/>
      <p:bldP spid="144418" grpId="0"/>
      <p:bldP spid="144419" grpId="0"/>
      <p:bldP spid="144420" grpId="0"/>
      <p:bldP spid="144421" grpId="0"/>
      <p:bldP spid="144423" grpId="0"/>
      <p:bldP spid="144424" grpId="0"/>
      <p:bldP spid="1444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文本框 179201"/>
          <p:cNvSpPr txBox="1"/>
          <p:nvPr/>
        </p:nvSpPr>
        <p:spPr>
          <a:xfrm>
            <a:off x="1646238" y="406400"/>
            <a:ext cx="4827587"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用节点法求各支路电流。</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03" name="文本框 179202"/>
          <p:cNvSpPr txBox="1"/>
          <p:nvPr/>
        </p:nvSpPr>
        <p:spPr>
          <a:xfrm>
            <a:off x="6454775" y="2921000"/>
            <a:ext cx="4121150" cy="554038"/>
          </a:xfrm>
          <a:prstGeom prst="rect">
            <a:avLst/>
          </a:prstGeom>
          <a:noFill/>
          <a:ln w="19050" cap="flat" cmpd="sng">
            <a:solidFill>
              <a:srgbClr val="990099"/>
            </a:solidFill>
            <a:prstDash val="solid"/>
            <a:miter/>
            <a:headEnd type="none" w="med" len="med"/>
            <a:tailEnd type="none" w="med" len="med"/>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可先进行电源变换。</a:t>
            </a:r>
            <a:endParaRPr kumimoji="0" lang="zh-CN" altLang="en-US" sz="2800" b="1" i="0" u="none" strike="noStrike" kern="1200" cap="none" spc="0" normalizeH="0" baseline="0" noProof="0">
              <a:ln>
                <a:noFill/>
              </a:ln>
              <a:solidFill>
                <a:srgbClr val="990099"/>
              </a:solidFill>
              <a:effectLst/>
              <a:uLnTx/>
              <a:uFillTx/>
              <a:latin typeface="Times New Roman" panose="02020603050405020304" pitchFamily="18" charset="0"/>
              <a:ea typeface="宋体" panose="02010600030101010101" pitchFamily="2" charset="-122"/>
              <a:cs typeface="+mn-cs"/>
            </a:endParaRPr>
          </a:p>
        </p:txBody>
      </p:sp>
      <p:sp>
        <p:nvSpPr>
          <p:cNvPr id="179204" name="文本框 179203"/>
          <p:cNvSpPr txBox="1"/>
          <p:nvPr/>
        </p:nvSpPr>
        <p:spPr>
          <a:xfrm>
            <a:off x="676275" y="407988"/>
            <a:ext cx="839788"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例</a:t>
            </a:r>
            <a:r>
              <a:rPr kumimoji="0" lang="en-US" altLang="zh-CN"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rPr>
              <a:t>3.</a:t>
            </a:r>
          </a:p>
        </p:txBody>
      </p:sp>
      <p:sp>
        <p:nvSpPr>
          <p:cNvPr id="179205" name="文本框 179204"/>
          <p:cNvSpPr txBox="1"/>
          <p:nvPr/>
        </p:nvSpPr>
        <p:spPr>
          <a:xfrm>
            <a:off x="947738" y="3429000"/>
            <a:ext cx="3894137"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列节点电压方程：</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06" name="文本框 179205"/>
          <p:cNvSpPr txBox="1"/>
          <p:nvPr/>
        </p:nvSpPr>
        <p:spPr>
          <a:xfrm>
            <a:off x="3657600" y="5191125"/>
            <a:ext cx="4419600"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=21.8V</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21.82V</a:t>
            </a:r>
          </a:p>
        </p:txBody>
      </p:sp>
      <p:sp>
        <p:nvSpPr>
          <p:cNvPr id="179207" name="文本框 179206"/>
          <p:cNvSpPr txBox="1"/>
          <p:nvPr/>
        </p:nvSpPr>
        <p:spPr>
          <a:xfrm>
            <a:off x="1262063" y="6315075"/>
            <a:ext cx="4181475"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120</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)/20k= 4.91mA</a:t>
            </a:r>
          </a:p>
        </p:txBody>
      </p:sp>
      <p:sp>
        <p:nvSpPr>
          <p:cNvPr id="179208" name="文本框 179207"/>
          <p:cNvSpPr txBox="1"/>
          <p:nvPr/>
        </p:nvSpPr>
        <p:spPr>
          <a:xfrm>
            <a:off x="6070600" y="6292850"/>
            <a:ext cx="5054600"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)/10k= 4.36mA</a:t>
            </a:r>
          </a:p>
        </p:txBody>
      </p:sp>
      <p:sp>
        <p:nvSpPr>
          <p:cNvPr id="179209" name="文本框 179208"/>
          <p:cNvSpPr txBox="1"/>
          <p:nvPr/>
        </p:nvSpPr>
        <p:spPr>
          <a:xfrm>
            <a:off x="1262063" y="6815138"/>
            <a:ext cx="4251325" cy="5349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+240)/40k= 5.45mA</a:t>
            </a:r>
          </a:p>
        </p:txBody>
      </p:sp>
      <p:sp>
        <p:nvSpPr>
          <p:cNvPr id="179210" name="文本框 179209"/>
          <p:cNvSpPr txBox="1"/>
          <p:nvPr/>
        </p:nvSpPr>
        <p:spPr>
          <a:xfrm>
            <a:off x="6065838" y="6856413"/>
            <a:ext cx="3430587" cy="534987"/>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/40=0.546mA</a:t>
            </a:r>
          </a:p>
        </p:txBody>
      </p:sp>
      <p:sp>
        <p:nvSpPr>
          <p:cNvPr id="179211" name="文本框 179210"/>
          <p:cNvSpPr txBox="1"/>
          <p:nvPr/>
        </p:nvSpPr>
        <p:spPr>
          <a:xfrm>
            <a:off x="1262063" y="7356475"/>
            <a:ext cx="3286125"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/20=</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1.09mA</a:t>
            </a:r>
          </a:p>
        </p:txBody>
      </p:sp>
      <p:grpSp>
        <p:nvGrpSpPr>
          <p:cNvPr id="179212" name="组合 179211"/>
          <p:cNvGrpSpPr/>
          <p:nvPr/>
        </p:nvGrpSpPr>
        <p:grpSpPr>
          <a:xfrm>
            <a:off x="1441450" y="3992563"/>
            <a:ext cx="5121275" cy="1076325"/>
            <a:chOff x="828" y="2220"/>
            <a:chExt cx="2724" cy="573"/>
          </a:xfrm>
        </p:grpSpPr>
        <p:sp>
          <p:nvSpPr>
            <p:cNvPr id="179213" name="文本框 179212"/>
            <p:cNvSpPr txBox="1"/>
            <p:nvPr/>
          </p:nvSpPr>
          <p:spPr>
            <a:xfrm>
              <a:off x="912" y="2220"/>
              <a:ext cx="2484"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0.05+0.025+0.1)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smtClean="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0.1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6</a:t>
              </a:r>
            </a:p>
          </p:txBody>
        </p:sp>
        <p:sp>
          <p:nvSpPr>
            <p:cNvPr id="179214" name="文本框 179213"/>
            <p:cNvSpPr txBox="1"/>
            <p:nvPr/>
          </p:nvSpPr>
          <p:spPr>
            <a:xfrm>
              <a:off x="912" y="2508"/>
              <a:ext cx="2640"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0.1</a:t>
              </a: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0.1+0.05+0.025)</a:t>
              </a: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6</a:t>
              </a:r>
            </a:p>
          </p:txBody>
        </p:sp>
        <p:sp>
          <p:nvSpPr>
            <p:cNvPr id="179215" name="左大括号 179214"/>
            <p:cNvSpPr/>
            <p:nvPr/>
          </p:nvSpPr>
          <p:spPr>
            <a:xfrm>
              <a:off x="828" y="2316"/>
              <a:ext cx="96" cy="408"/>
            </a:xfrm>
            <a:prstGeom prst="leftBrace">
              <a:avLst>
                <a:gd name="adj1" fmla="val 35416"/>
                <a:gd name="adj2" fmla="val 50000"/>
              </a:avLst>
            </a:prstGeom>
            <a:noFill/>
            <a:ln w="9525" cap="flat" cmpd="sng">
              <a:solidFill>
                <a:schemeClr val="tx1"/>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79216" name="文本框 179215"/>
          <p:cNvSpPr txBox="1"/>
          <p:nvPr/>
        </p:nvSpPr>
        <p:spPr>
          <a:xfrm>
            <a:off x="925513" y="5210175"/>
            <a:ext cx="2976562"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解方程，得：</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17" name="文本框 179216"/>
          <p:cNvSpPr txBox="1"/>
          <p:nvPr/>
        </p:nvSpPr>
        <p:spPr>
          <a:xfrm>
            <a:off x="925513" y="5842000"/>
            <a:ext cx="3721100" cy="534988"/>
          </a:xfrm>
          <a:prstGeom prst="rect">
            <a:avLst/>
          </a:prstGeom>
          <a:noFill/>
          <a:ln w="9525">
            <a:noFill/>
          </a:ln>
        </p:spPr>
        <p:txBody>
          <a:bodyPr lIns="108265" tIns="54132" rIns="108265" bIns="54132">
            <a:spAutoFit/>
          </a:bodyPr>
          <a:lstStyle/>
          <a:p>
            <a:pPr marL="0" marR="0" lvl="0" indent="0" algn="l" defTabSz="1082675"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(3) </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各支路电流：</a:t>
            </a: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79218" name="组合 179217"/>
          <p:cNvGrpSpPr/>
          <p:nvPr/>
        </p:nvGrpSpPr>
        <p:grpSpPr>
          <a:xfrm>
            <a:off x="1195388" y="890588"/>
            <a:ext cx="7026275" cy="2131845"/>
            <a:chOff x="768" y="462"/>
            <a:chExt cx="3738" cy="1134"/>
          </a:xfrm>
        </p:grpSpPr>
        <p:sp>
          <p:nvSpPr>
            <p:cNvPr id="179219" name="直接连接符 179218"/>
            <p:cNvSpPr/>
            <p:nvPr/>
          </p:nvSpPr>
          <p:spPr>
            <a:xfrm>
              <a:off x="1056" y="828"/>
              <a:ext cx="3072" cy="0"/>
            </a:xfrm>
            <a:prstGeom prst="line">
              <a:avLst/>
            </a:prstGeom>
            <a:ln w="19050" cap="flat" cmpd="sng">
              <a:solidFill>
                <a:schemeClr val="tx1"/>
              </a:solidFill>
              <a:prstDash val="solid"/>
              <a:headEnd type="none" w="med" len="med"/>
              <a:tailEnd type="none" w="med" len="med"/>
            </a:ln>
          </p:spPr>
        </p:sp>
        <p:sp>
          <p:nvSpPr>
            <p:cNvPr id="179220" name="矩形 179219"/>
            <p:cNvSpPr/>
            <p:nvPr/>
          </p:nvSpPr>
          <p:spPr>
            <a:xfrm>
              <a:off x="1344" y="756"/>
              <a:ext cx="332" cy="136"/>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22" name="直接连接符 179221"/>
            <p:cNvSpPr/>
            <p:nvPr/>
          </p:nvSpPr>
          <p:spPr>
            <a:xfrm>
              <a:off x="1788" y="1596"/>
              <a:ext cx="261" cy="0"/>
            </a:xfrm>
            <a:prstGeom prst="line">
              <a:avLst/>
            </a:prstGeom>
            <a:ln w="19050" cap="flat" cmpd="sng">
              <a:solidFill>
                <a:schemeClr val="tx2"/>
              </a:solidFill>
              <a:prstDash val="solid"/>
              <a:headEnd type="none" w="med" len="med"/>
              <a:tailEnd type="none" w="med" len="med"/>
            </a:ln>
          </p:spPr>
        </p:sp>
        <p:sp>
          <p:nvSpPr>
            <p:cNvPr id="179225" name="直接连接符 179224"/>
            <p:cNvSpPr/>
            <p:nvPr/>
          </p:nvSpPr>
          <p:spPr>
            <a:xfrm>
              <a:off x="1920" y="828"/>
              <a:ext cx="0" cy="768"/>
            </a:xfrm>
            <a:prstGeom prst="line">
              <a:avLst/>
            </a:prstGeom>
            <a:ln w="19050" cap="flat" cmpd="sng">
              <a:solidFill>
                <a:schemeClr val="tx1"/>
              </a:solidFill>
              <a:prstDash val="solid"/>
              <a:headEnd type="oval" w="med" len="med"/>
              <a:tailEnd type="none" w="med" len="med"/>
            </a:ln>
          </p:spPr>
        </p:sp>
        <p:sp>
          <p:nvSpPr>
            <p:cNvPr id="179226" name="矩形 179225"/>
            <p:cNvSpPr/>
            <p:nvPr/>
          </p:nvSpPr>
          <p:spPr>
            <a:xfrm>
              <a:off x="2428" y="756"/>
              <a:ext cx="332" cy="136"/>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27" name="直接连接符 179226"/>
            <p:cNvSpPr/>
            <p:nvPr/>
          </p:nvSpPr>
          <p:spPr>
            <a:xfrm>
              <a:off x="2968" y="828"/>
              <a:ext cx="0" cy="768"/>
            </a:xfrm>
            <a:prstGeom prst="line">
              <a:avLst/>
            </a:prstGeom>
            <a:ln w="19050" cap="flat" cmpd="sng">
              <a:solidFill>
                <a:schemeClr val="tx1"/>
              </a:solidFill>
              <a:prstDash val="solid"/>
              <a:headEnd type="oval" w="med" len="med"/>
              <a:tailEnd type="none" w="med" len="med"/>
            </a:ln>
          </p:spPr>
        </p:sp>
        <p:sp>
          <p:nvSpPr>
            <p:cNvPr id="179228" name="矩形 179227"/>
            <p:cNvSpPr/>
            <p:nvPr/>
          </p:nvSpPr>
          <p:spPr>
            <a:xfrm>
              <a:off x="3312" y="756"/>
              <a:ext cx="332" cy="136"/>
            </a:xfrm>
            <a:prstGeom prst="rect">
              <a:avLst/>
            </a:prstGeom>
            <a:solidFill>
              <a:schemeClr val="accent1"/>
            </a:solidFill>
            <a:ln w="12700"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29" name="矩形 179228"/>
            <p:cNvSpPr/>
            <p:nvPr/>
          </p:nvSpPr>
          <p:spPr>
            <a:xfrm>
              <a:off x="1860" y="1116"/>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30" name="矩形 179229"/>
            <p:cNvSpPr/>
            <p:nvPr/>
          </p:nvSpPr>
          <p:spPr>
            <a:xfrm>
              <a:off x="2908" y="1128"/>
              <a:ext cx="12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32" name="直接连接符 179231"/>
            <p:cNvSpPr/>
            <p:nvPr/>
          </p:nvSpPr>
          <p:spPr>
            <a:xfrm>
              <a:off x="2836" y="1596"/>
              <a:ext cx="261" cy="0"/>
            </a:xfrm>
            <a:prstGeom prst="line">
              <a:avLst/>
            </a:prstGeom>
            <a:ln w="19050" cap="flat" cmpd="sng">
              <a:solidFill>
                <a:schemeClr val="tx2"/>
              </a:solidFill>
              <a:prstDash val="solid"/>
              <a:headEnd type="none" w="med" len="med"/>
              <a:tailEnd type="none" w="med" len="med"/>
            </a:ln>
          </p:spPr>
        </p:sp>
        <p:sp>
          <p:nvSpPr>
            <p:cNvPr id="179235" name="直接连接符 179234"/>
            <p:cNvSpPr/>
            <p:nvPr/>
          </p:nvSpPr>
          <p:spPr>
            <a:xfrm>
              <a:off x="1866" y="852"/>
              <a:ext cx="0" cy="240"/>
            </a:xfrm>
            <a:prstGeom prst="line">
              <a:avLst/>
            </a:prstGeom>
            <a:ln w="9525" cap="flat" cmpd="sng">
              <a:solidFill>
                <a:srgbClr val="3333FF"/>
              </a:solidFill>
              <a:prstDash val="solid"/>
              <a:headEnd type="none" w="med" len="med"/>
              <a:tailEnd type="stealth" w="sm" len="med"/>
            </a:ln>
          </p:spPr>
        </p:sp>
        <p:sp>
          <p:nvSpPr>
            <p:cNvPr id="179236" name="直接连接符 179235"/>
            <p:cNvSpPr/>
            <p:nvPr/>
          </p:nvSpPr>
          <p:spPr>
            <a:xfrm>
              <a:off x="2034" y="906"/>
              <a:ext cx="318" cy="0"/>
            </a:xfrm>
            <a:prstGeom prst="line">
              <a:avLst/>
            </a:prstGeom>
            <a:ln w="9525" cap="flat" cmpd="sng">
              <a:solidFill>
                <a:srgbClr val="3333FF"/>
              </a:solidFill>
              <a:prstDash val="solid"/>
              <a:headEnd type="none" w="med" len="med"/>
              <a:tailEnd type="stealth" w="sm" len="med"/>
            </a:ln>
          </p:spPr>
        </p:sp>
        <p:sp>
          <p:nvSpPr>
            <p:cNvPr id="179237" name="直接连接符 179236"/>
            <p:cNvSpPr/>
            <p:nvPr/>
          </p:nvSpPr>
          <p:spPr>
            <a:xfrm>
              <a:off x="3028" y="864"/>
              <a:ext cx="0" cy="240"/>
            </a:xfrm>
            <a:prstGeom prst="line">
              <a:avLst/>
            </a:prstGeom>
            <a:ln w="9525" cap="flat" cmpd="sng">
              <a:solidFill>
                <a:srgbClr val="3333FF"/>
              </a:solidFill>
              <a:prstDash val="solid"/>
              <a:headEnd type="none" w="med" len="med"/>
              <a:tailEnd type="stealth" w="sm" len="med"/>
            </a:ln>
          </p:spPr>
        </p:sp>
        <p:sp>
          <p:nvSpPr>
            <p:cNvPr id="179238" name="文本框 179237"/>
            <p:cNvSpPr txBox="1"/>
            <p:nvPr/>
          </p:nvSpPr>
          <p:spPr>
            <a:xfrm>
              <a:off x="1284" y="492"/>
              <a:ext cx="5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20k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39" name="文本框 179238"/>
            <p:cNvSpPr txBox="1"/>
            <p:nvPr/>
          </p:nvSpPr>
          <p:spPr>
            <a:xfrm>
              <a:off x="2308" y="488"/>
              <a:ext cx="5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79240" name="文本框 179239"/>
            <p:cNvSpPr txBox="1"/>
            <p:nvPr/>
          </p:nvSpPr>
          <p:spPr>
            <a:xfrm>
              <a:off x="3192" y="488"/>
              <a:ext cx="5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40k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79241" name="文本框 179240"/>
            <p:cNvSpPr txBox="1"/>
            <p:nvPr/>
          </p:nvSpPr>
          <p:spPr>
            <a:xfrm>
              <a:off x="3004" y="1112"/>
              <a:ext cx="5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20k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79242" name="文本框 179241"/>
            <p:cNvSpPr txBox="1"/>
            <p:nvPr/>
          </p:nvSpPr>
          <p:spPr>
            <a:xfrm>
              <a:off x="1972" y="1112"/>
              <a:ext cx="555"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40k</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p:txBody>
        </p:sp>
        <p:sp>
          <p:nvSpPr>
            <p:cNvPr id="179243" name="直接连接符 179242"/>
            <p:cNvSpPr/>
            <p:nvPr/>
          </p:nvSpPr>
          <p:spPr>
            <a:xfrm>
              <a:off x="1056" y="756"/>
              <a:ext cx="240" cy="0"/>
            </a:xfrm>
            <a:prstGeom prst="line">
              <a:avLst/>
            </a:prstGeom>
            <a:ln w="9525" cap="flat" cmpd="sng">
              <a:solidFill>
                <a:srgbClr val="3333FF"/>
              </a:solidFill>
              <a:prstDash val="solid"/>
              <a:headEnd type="none" w="med" len="med"/>
              <a:tailEnd type="stealth" w="sm" len="med"/>
            </a:ln>
          </p:spPr>
        </p:sp>
        <p:sp>
          <p:nvSpPr>
            <p:cNvPr id="179244" name="直接连接符 179243"/>
            <p:cNvSpPr/>
            <p:nvPr/>
          </p:nvSpPr>
          <p:spPr>
            <a:xfrm>
              <a:off x="3768" y="774"/>
              <a:ext cx="288" cy="0"/>
            </a:xfrm>
            <a:prstGeom prst="line">
              <a:avLst/>
            </a:prstGeom>
            <a:ln w="9525" cap="flat" cmpd="sng">
              <a:solidFill>
                <a:srgbClr val="3333FF"/>
              </a:solidFill>
              <a:prstDash val="solid"/>
              <a:headEnd type="none" w="med" len="med"/>
              <a:tailEnd type="stealth" w="sm" len="med"/>
            </a:ln>
          </p:spPr>
        </p:sp>
        <p:sp>
          <p:nvSpPr>
            <p:cNvPr id="179245" name="文本框 179244"/>
            <p:cNvSpPr txBox="1"/>
            <p:nvPr/>
          </p:nvSpPr>
          <p:spPr>
            <a:xfrm>
              <a:off x="768" y="876"/>
              <a:ext cx="644" cy="284"/>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0099"/>
                  </a:solidFill>
                  <a:effectLst/>
                  <a:uLnTx/>
                  <a:uFillTx/>
                  <a:latin typeface="Times New Roman" panose="02020603050405020304" pitchFamily="18" charset="0"/>
                  <a:ea typeface="宋体" panose="02010600030101010101" pitchFamily="2" charset="-122"/>
                  <a:cs typeface="+mn-cs"/>
                </a:rPr>
                <a:t>+120V</a:t>
              </a:r>
            </a:p>
          </p:txBody>
        </p:sp>
        <p:sp>
          <p:nvSpPr>
            <p:cNvPr id="179246" name="文本框 179245"/>
            <p:cNvSpPr txBox="1"/>
            <p:nvPr/>
          </p:nvSpPr>
          <p:spPr>
            <a:xfrm>
              <a:off x="3875" y="884"/>
              <a:ext cx="631" cy="285"/>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a:ln>
                    <a:noFill/>
                  </a:ln>
                  <a:solidFill>
                    <a:srgbClr val="990099"/>
                  </a:solidFill>
                  <a:effectLst/>
                  <a:uLnTx/>
                  <a:uFillTx/>
                  <a:latin typeface="宋体" panose="02010600030101010101" pitchFamily="2" charset="-122"/>
                  <a:ea typeface="宋体" panose="02010600030101010101" pitchFamily="2" charset="-122"/>
                  <a:cs typeface="+mn-cs"/>
                </a:rPr>
                <a:t>-</a:t>
              </a:r>
              <a:r>
                <a:rPr kumimoji="0" lang="en-US" altLang="zh-CN" sz="2800" b="1" i="0" u="none" strike="noStrike" kern="1200" cap="none" spc="0" normalizeH="0" baseline="0" noProof="0">
                  <a:ln>
                    <a:noFill/>
                  </a:ln>
                  <a:solidFill>
                    <a:srgbClr val="990099"/>
                  </a:solidFill>
                  <a:effectLst/>
                  <a:uLnTx/>
                  <a:uFillTx/>
                  <a:latin typeface="Times New Roman" panose="02020603050405020304" pitchFamily="18" charset="0"/>
                  <a:ea typeface="宋体" panose="02010600030101010101" pitchFamily="2" charset="-122"/>
                  <a:cs typeface="+mn-cs"/>
                </a:rPr>
                <a:t>240V</a:t>
              </a:r>
            </a:p>
          </p:txBody>
        </p:sp>
        <p:sp>
          <p:nvSpPr>
            <p:cNvPr id="179247" name="文本框 179246"/>
            <p:cNvSpPr txBox="1"/>
            <p:nvPr/>
          </p:nvSpPr>
          <p:spPr>
            <a:xfrm>
              <a:off x="1776" y="492"/>
              <a:ext cx="315"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A</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48" name="文本框 179247"/>
            <p:cNvSpPr txBox="1"/>
            <p:nvPr/>
          </p:nvSpPr>
          <p:spPr>
            <a:xfrm>
              <a:off x="2824" y="492"/>
              <a:ext cx="308"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u</a:t>
              </a:r>
              <a:r>
                <a:rPr kumimoji="0" lang="en-US" altLang="zh-CN" sz="2800" b="1" i="0" u="none" strike="noStrike" kern="1200" cap="none" spc="0" normalizeH="0" baseline="-25000" noProof="0" dirty="0" err="1" smtClean="0">
                  <a:ln>
                    <a:noFill/>
                  </a:ln>
                  <a:solidFill>
                    <a:srgbClr val="000000"/>
                  </a:solidFill>
                  <a:effectLst/>
                  <a:uLnTx/>
                  <a:uFillTx/>
                  <a:latin typeface="Times New Roman" panose="02020603050405020304" pitchFamily="18" charset="0"/>
                  <a:ea typeface="宋体" panose="02010600030101010101" pitchFamily="2" charset="-122"/>
                  <a:cs typeface="+mn-cs"/>
                </a:rPr>
                <a:t>B</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49" name="文本框 179248"/>
            <p:cNvSpPr txBox="1"/>
            <p:nvPr/>
          </p:nvSpPr>
          <p:spPr>
            <a:xfrm>
              <a:off x="1626" y="828"/>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4</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50" name="文本框 179249"/>
            <p:cNvSpPr txBox="1"/>
            <p:nvPr/>
          </p:nvSpPr>
          <p:spPr>
            <a:xfrm>
              <a:off x="2108" y="864"/>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2</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51" name="文本框 179250"/>
            <p:cNvSpPr txBox="1"/>
            <p:nvPr/>
          </p:nvSpPr>
          <p:spPr>
            <a:xfrm>
              <a:off x="1056" y="462"/>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52" name="文本框 179251"/>
            <p:cNvSpPr txBox="1"/>
            <p:nvPr/>
          </p:nvSpPr>
          <p:spPr>
            <a:xfrm>
              <a:off x="3798" y="480"/>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3</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53" name="文本框 179252"/>
            <p:cNvSpPr txBox="1"/>
            <p:nvPr/>
          </p:nvSpPr>
          <p:spPr>
            <a:xfrm>
              <a:off x="3034" y="828"/>
              <a:ext cx="233" cy="287"/>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en-US" altLang="zh-CN" sz="2800" b="1" i="1"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i</a:t>
              </a:r>
              <a:r>
                <a:rPr kumimoji="0" lang="en-US" altLang="zh-CN" sz="2800" b="1" i="0" u="none" strike="noStrike" kern="1200" cap="none" spc="0" normalizeH="0" baseline="-2500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5</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9254" name="椭圆 179253"/>
            <p:cNvSpPr/>
            <p:nvPr/>
          </p:nvSpPr>
          <p:spPr>
            <a:xfrm>
              <a:off x="984" y="792"/>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55" name="椭圆 179254"/>
            <p:cNvSpPr/>
            <p:nvPr/>
          </p:nvSpPr>
          <p:spPr>
            <a:xfrm>
              <a:off x="4110" y="798"/>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sp>
        <p:nvSpPr>
          <p:cNvPr id="179256" name="文本框 179255"/>
          <p:cNvSpPr txBox="1"/>
          <p:nvPr/>
        </p:nvSpPr>
        <p:spPr>
          <a:xfrm>
            <a:off x="722313" y="2774950"/>
            <a:ext cx="930275" cy="534988"/>
          </a:xfrm>
          <a:prstGeom prst="rect">
            <a:avLst/>
          </a:prstGeom>
          <a:noFill/>
          <a:ln w="9525">
            <a:noFill/>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33FF"/>
                </a:solidFill>
                <a:effectLst/>
                <a:uLnTx/>
                <a:uFillTx/>
                <a:latin typeface="Times New Roman" panose="02020603050405020304" pitchFamily="18" charset="0"/>
                <a:ea typeface="宋体" panose="02010600030101010101" pitchFamily="2" charset="-122"/>
                <a:cs typeface="+mn-cs"/>
              </a:rPr>
              <a:t>解：</a:t>
            </a:r>
            <a:endParaRPr kumimoji="0" lang="zh-CN" altLang="en-US" sz="2800" b="1" i="0" u="none" strike="noStrike" kern="1200" cap="none" spc="0" normalizeH="0" baseline="0" noProof="0">
              <a:ln>
                <a:noFill/>
              </a:ln>
              <a:solidFill>
                <a:srgbClr val="3333FF"/>
              </a:solidFill>
              <a:effectLst/>
              <a:uLnTx/>
              <a:uFillTx/>
              <a:latin typeface="Times New Roman" panose="02020603050405020304" pitchFamily="18" charset="0"/>
              <a:ea typeface="宋体" panose="02010600030101010101" pitchFamily="2" charset="-122"/>
              <a:cs typeface="+mn-cs"/>
            </a:endParaRPr>
          </a:p>
        </p:txBody>
      </p:sp>
      <p:sp>
        <p:nvSpPr>
          <p:cNvPr id="179257" name="动作按钮: 前进或下一项 179256">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79258" name="动作按钮: 后退或前一项 179257">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grpSp>
        <p:nvGrpSpPr>
          <p:cNvPr id="179259" name="组合 179258"/>
          <p:cNvGrpSpPr/>
          <p:nvPr/>
        </p:nvGrpSpPr>
        <p:grpSpPr>
          <a:xfrm>
            <a:off x="6473825" y="4197350"/>
            <a:ext cx="3462338" cy="606425"/>
            <a:chOff x="3444" y="2233"/>
            <a:chExt cx="1533" cy="323"/>
          </a:xfrm>
        </p:grpSpPr>
        <p:sp>
          <p:nvSpPr>
            <p:cNvPr id="179260" name="矩形 179259"/>
            <p:cNvSpPr/>
            <p:nvPr/>
          </p:nvSpPr>
          <p:spPr>
            <a:xfrm>
              <a:off x="4154" y="2233"/>
              <a:ext cx="823" cy="295"/>
            </a:xfrm>
            <a:prstGeom prst="rect">
              <a:avLst/>
            </a:prstGeom>
            <a:noFill/>
            <a:ln w="19050" cap="flat" cmpd="sng">
              <a:solidFill>
                <a:srgbClr val="00FFFF"/>
              </a:solidFill>
              <a:prstDash val="solid"/>
              <a:miter/>
              <a:headEnd type="none" w="med" len="med"/>
              <a:tailEnd type="none" w="med" len="med"/>
            </a:ln>
          </p:spPr>
          <p:txBody>
            <a:bodyPr wrap="none" lIns="108265" tIns="54132" rIns="108265" bIns="54132" anchor="t">
              <a:spAutoFit/>
            </a:bodyPr>
            <a:lstStyle/>
            <a:p>
              <a:pPr marL="0" marR="0" lvl="0" indent="0" algn="l" defTabSz="1082675"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3366CC"/>
                  </a:solidFill>
                  <a:effectLst/>
                  <a:uLnTx/>
                  <a:uFillTx/>
                  <a:latin typeface="Times New Roman" panose="02020603050405020304" pitchFamily="18" charset="0"/>
                  <a:ea typeface="宋体" panose="02010600030101010101" pitchFamily="2" charset="-122"/>
                  <a:cs typeface="+mn-cs"/>
                </a:rPr>
                <a:t>单位：</a:t>
              </a:r>
              <a:r>
                <a:rPr kumimoji="0" lang="en-US" altLang="zh-CN" sz="2800" b="1" i="0" u="none" strike="noStrike" kern="1200" cap="none" spc="0" normalizeH="0" baseline="0" noProof="0" dirty="0" err="1">
                  <a:ln>
                    <a:noFill/>
                  </a:ln>
                  <a:solidFill>
                    <a:srgbClr val="3366CC"/>
                  </a:solidFill>
                  <a:effectLst/>
                  <a:uLnTx/>
                  <a:uFillTx/>
                  <a:latin typeface="Times New Roman" panose="02020603050405020304" pitchFamily="18" charset="0"/>
                  <a:ea typeface="宋体" panose="02010600030101010101" pitchFamily="2" charset="-122"/>
                  <a:cs typeface="+mn-cs"/>
                </a:rPr>
                <a:t>mA</a:t>
              </a:r>
              <a:endParaRPr kumimoji="0" lang="en-US" altLang="zh-CN" sz="2800" b="1" i="0" u="none" strike="noStrike" kern="1200" cap="none" spc="0" normalizeH="0" baseline="0" noProof="0">
                <a:ln>
                  <a:noFill/>
                </a:ln>
                <a:solidFill>
                  <a:srgbClr val="3366CC"/>
                </a:solidFill>
                <a:effectLst/>
                <a:uLnTx/>
                <a:uFillTx/>
                <a:latin typeface="Times New Roman" panose="02020603050405020304" pitchFamily="18" charset="0"/>
                <a:ea typeface="宋体" panose="02010600030101010101" pitchFamily="2" charset="-122"/>
                <a:cs typeface="+mn-cs"/>
              </a:endParaRPr>
            </a:p>
          </p:txBody>
        </p:sp>
        <p:sp>
          <p:nvSpPr>
            <p:cNvPr id="179261" name="直接连接符 179260"/>
            <p:cNvSpPr/>
            <p:nvPr/>
          </p:nvSpPr>
          <p:spPr>
            <a:xfrm flipH="1" flipV="1">
              <a:off x="3444" y="2304"/>
              <a:ext cx="660" cy="72"/>
            </a:xfrm>
            <a:prstGeom prst="line">
              <a:avLst/>
            </a:prstGeom>
            <a:ln w="19050" cap="flat" cmpd="sng">
              <a:solidFill>
                <a:srgbClr val="00FFFF"/>
              </a:solidFill>
              <a:prstDash val="solid"/>
              <a:headEnd type="none" w="med" len="med"/>
              <a:tailEnd type="triangle" w="med" len="med"/>
            </a:ln>
          </p:spPr>
        </p:sp>
        <p:sp>
          <p:nvSpPr>
            <p:cNvPr id="179262" name="直接连接符 179261"/>
            <p:cNvSpPr/>
            <p:nvPr/>
          </p:nvSpPr>
          <p:spPr>
            <a:xfrm flipH="1">
              <a:off x="3588" y="2460"/>
              <a:ext cx="468" cy="96"/>
            </a:xfrm>
            <a:prstGeom prst="line">
              <a:avLst/>
            </a:prstGeom>
            <a:ln w="19050" cap="flat" cmpd="sng">
              <a:solidFill>
                <a:srgbClr val="00FFFF"/>
              </a:solidFill>
              <a:prstDash val="solid"/>
              <a:headEnd type="none" w="med" len="med"/>
              <a:tailEnd type="triangle" w="med" len="med"/>
            </a:ln>
          </p:spPr>
        </p:sp>
      </p:grpSp>
    </p:spTree>
    <p:extLst>
      <p:ext uri="{BB962C8B-B14F-4D97-AF65-F5344CB8AC3E}">
        <p14:creationId xmlns:p14="http://schemas.microsoft.com/office/powerpoint/2010/main" val="3791832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203"/>
                                        </p:tgtEl>
                                        <p:attrNameLst>
                                          <p:attrName>style.visibility</p:attrName>
                                        </p:attrNameLst>
                                      </p:cBhvr>
                                      <p:to>
                                        <p:strVal val="visible"/>
                                      </p:to>
                                    </p:set>
                                    <p:animEffect transition="in" filter="wipe(left)">
                                      <p:cBhvr>
                                        <p:cTn id="7" dur="500"/>
                                        <p:tgtEl>
                                          <p:spTgt spid="179203"/>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79256"/>
                                        </p:tgtEl>
                                        <p:attrNameLst>
                                          <p:attrName>style.visibility</p:attrName>
                                        </p:attrNameLst>
                                      </p:cBhvr>
                                      <p:to>
                                        <p:strVal val="visible"/>
                                      </p:to>
                                    </p:set>
                                    <p:anim calcmode="lin" valueType="num">
                                      <p:cBhvr>
                                        <p:cTn id="12" dur="1000" fill="hold"/>
                                        <p:tgtEl>
                                          <p:spTgt spid="179256"/>
                                        </p:tgtEl>
                                        <p:attrNameLst>
                                          <p:attrName>ppt_w</p:attrName>
                                        </p:attrNameLst>
                                      </p:cBhvr>
                                      <p:tavLst>
                                        <p:tav tm="0">
                                          <p:val>
                                            <p:fltVal val="0"/>
                                          </p:val>
                                        </p:tav>
                                        <p:tav tm="100000">
                                          <p:val>
                                            <p:strVal val="#ppt_w"/>
                                          </p:val>
                                        </p:tav>
                                      </p:tavLst>
                                    </p:anim>
                                    <p:anim calcmode="lin" valueType="num">
                                      <p:cBhvr>
                                        <p:cTn id="13" dur="1000" fill="hold"/>
                                        <p:tgtEl>
                                          <p:spTgt spid="179256"/>
                                        </p:tgtEl>
                                        <p:attrNameLst>
                                          <p:attrName>ppt_h</p:attrName>
                                        </p:attrNameLst>
                                      </p:cBhvr>
                                      <p:tavLst>
                                        <p:tav tm="0">
                                          <p:val>
                                            <p:fltVal val="0"/>
                                          </p:val>
                                        </p:tav>
                                        <p:tav tm="100000">
                                          <p:val>
                                            <p:strVal val="#ppt_h"/>
                                          </p:val>
                                        </p:tav>
                                      </p:tavLst>
                                    </p:anim>
                                    <p:anim calcmode="lin" valueType="num">
                                      <p:cBhvr>
                                        <p:cTn id="14" dur="1000" fill="hold"/>
                                        <p:tgtEl>
                                          <p:spTgt spid="179256"/>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92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7920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9212"/>
                                        </p:tgtEl>
                                        <p:attrNameLst>
                                          <p:attrName>style.visibility</p:attrName>
                                        </p:attrNameLst>
                                      </p:cBhvr>
                                      <p:to>
                                        <p:strVal val="visible"/>
                                      </p:to>
                                    </p:set>
                                    <p:animEffect transition="in" filter="wipe(left)">
                                      <p:cBhvr>
                                        <p:cTn id="24" dur="500"/>
                                        <p:tgtEl>
                                          <p:spTgt spid="179212"/>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179259"/>
                                        </p:tgtEl>
                                        <p:attrNameLst>
                                          <p:attrName>style.visibility</p:attrName>
                                        </p:attrNameLst>
                                      </p:cBhvr>
                                      <p:to>
                                        <p:strVal val="visible"/>
                                      </p:to>
                                    </p:set>
                                    <p:anim calcmode="lin" valueType="num">
                                      <p:cBhvr additive="base">
                                        <p:cTn id="28" dur="500" fill="hold"/>
                                        <p:tgtEl>
                                          <p:spTgt spid="179259"/>
                                        </p:tgtEl>
                                        <p:attrNameLst>
                                          <p:attrName>ppt_x</p:attrName>
                                        </p:attrNameLst>
                                      </p:cBhvr>
                                      <p:tavLst>
                                        <p:tav tm="0">
                                          <p:val>
                                            <p:strVal val="0-#ppt_w/2"/>
                                          </p:val>
                                        </p:tav>
                                        <p:tav tm="100000">
                                          <p:val>
                                            <p:strVal val="#ppt_x"/>
                                          </p:val>
                                        </p:tav>
                                      </p:tavLst>
                                    </p:anim>
                                    <p:anim calcmode="lin" valueType="num">
                                      <p:cBhvr additive="base">
                                        <p:cTn id="29" dur="500" fill="hold"/>
                                        <p:tgtEl>
                                          <p:spTgt spid="17925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79216"/>
                                        </p:tgtEl>
                                        <p:attrNameLst>
                                          <p:attrName>style.visibility</p:attrName>
                                        </p:attrNameLst>
                                      </p:cBhvr>
                                      <p:to>
                                        <p:strVal val="visible"/>
                                      </p:to>
                                    </p:set>
                                    <p:anim calcmode="lin" valueType="num">
                                      <p:cBhvr additive="base">
                                        <p:cTn id="34" dur="500" fill="hold"/>
                                        <p:tgtEl>
                                          <p:spTgt spid="179216"/>
                                        </p:tgtEl>
                                        <p:attrNameLst>
                                          <p:attrName>ppt_x</p:attrName>
                                        </p:attrNameLst>
                                      </p:cBhvr>
                                      <p:tavLst>
                                        <p:tav tm="0">
                                          <p:val>
                                            <p:strVal val="0-#ppt_w/2"/>
                                          </p:val>
                                        </p:tav>
                                        <p:tav tm="100000">
                                          <p:val>
                                            <p:strVal val="#ppt_x"/>
                                          </p:val>
                                        </p:tav>
                                      </p:tavLst>
                                    </p:anim>
                                    <p:anim calcmode="lin" valueType="num">
                                      <p:cBhvr additive="base">
                                        <p:cTn id="35" dur="500" fill="hold"/>
                                        <p:tgtEl>
                                          <p:spTgt spid="179216"/>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79206"/>
                                        </p:tgtEl>
                                        <p:attrNameLst>
                                          <p:attrName>style.visibility</p:attrName>
                                        </p:attrNameLst>
                                      </p:cBhvr>
                                      <p:to>
                                        <p:strVal val="visible"/>
                                      </p:to>
                                    </p:set>
                                    <p:anim calcmode="lin" valueType="num">
                                      <p:cBhvr additive="base">
                                        <p:cTn id="39" dur="500" fill="hold"/>
                                        <p:tgtEl>
                                          <p:spTgt spid="179206"/>
                                        </p:tgtEl>
                                        <p:attrNameLst>
                                          <p:attrName>ppt_x</p:attrName>
                                        </p:attrNameLst>
                                      </p:cBhvr>
                                      <p:tavLst>
                                        <p:tav tm="0">
                                          <p:val>
                                            <p:strVal val="1+#ppt_w/2"/>
                                          </p:val>
                                        </p:tav>
                                        <p:tav tm="100000">
                                          <p:val>
                                            <p:strVal val="#ppt_x"/>
                                          </p:val>
                                        </p:tav>
                                      </p:tavLst>
                                    </p:anim>
                                    <p:anim calcmode="lin" valueType="num">
                                      <p:cBhvr additive="base">
                                        <p:cTn id="40"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79217"/>
                                        </p:tgtEl>
                                        <p:attrNameLst>
                                          <p:attrName>style.visibility</p:attrName>
                                        </p:attrNameLst>
                                      </p:cBhvr>
                                      <p:to>
                                        <p:strVal val="visible"/>
                                      </p:to>
                                    </p:set>
                                    <p:anim calcmode="lin" valueType="num">
                                      <p:cBhvr additive="base">
                                        <p:cTn id="45" dur="500" fill="hold"/>
                                        <p:tgtEl>
                                          <p:spTgt spid="179217"/>
                                        </p:tgtEl>
                                        <p:attrNameLst>
                                          <p:attrName>ppt_x</p:attrName>
                                        </p:attrNameLst>
                                      </p:cBhvr>
                                      <p:tavLst>
                                        <p:tav tm="0">
                                          <p:val>
                                            <p:strVal val="0-#ppt_w/2"/>
                                          </p:val>
                                        </p:tav>
                                        <p:tav tm="100000">
                                          <p:val>
                                            <p:strVal val="#ppt_x"/>
                                          </p:val>
                                        </p:tav>
                                      </p:tavLst>
                                    </p:anim>
                                    <p:anim calcmode="lin" valueType="num">
                                      <p:cBhvr additive="base">
                                        <p:cTn id="46" dur="500" fill="hold"/>
                                        <p:tgtEl>
                                          <p:spTgt spid="179217"/>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79207"/>
                                        </p:tgtEl>
                                        <p:attrNameLst>
                                          <p:attrName>style.visibility</p:attrName>
                                        </p:attrNameLst>
                                      </p:cBhvr>
                                      <p:to>
                                        <p:strVal val="visible"/>
                                      </p:to>
                                    </p:set>
                                    <p:anim calcmode="lin" valueType="num">
                                      <p:cBhvr additive="base">
                                        <p:cTn id="51" dur="500" fill="hold"/>
                                        <p:tgtEl>
                                          <p:spTgt spid="179207"/>
                                        </p:tgtEl>
                                        <p:attrNameLst>
                                          <p:attrName>ppt_x</p:attrName>
                                        </p:attrNameLst>
                                      </p:cBhvr>
                                      <p:tavLst>
                                        <p:tav tm="0">
                                          <p:val>
                                            <p:strVal val="#ppt_x"/>
                                          </p:val>
                                        </p:tav>
                                        <p:tav tm="100000">
                                          <p:val>
                                            <p:strVal val="#ppt_x"/>
                                          </p:val>
                                        </p:tav>
                                      </p:tavLst>
                                    </p:anim>
                                    <p:anim calcmode="lin" valueType="num">
                                      <p:cBhvr additive="base">
                                        <p:cTn id="52" dur="500" fill="hold"/>
                                        <p:tgtEl>
                                          <p:spTgt spid="17920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9208"/>
                                        </p:tgtEl>
                                        <p:attrNameLst>
                                          <p:attrName>style.visibility</p:attrName>
                                        </p:attrNameLst>
                                      </p:cBhvr>
                                      <p:to>
                                        <p:strVal val="visible"/>
                                      </p:to>
                                    </p:set>
                                    <p:anim calcmode="lin" valueType="num">
                                      <p:cBhvr additive="base">
                                        <p:cTn id="57" dur="500" fill="hold"/>
                                        <p:tgtEl>
                                          <p:spTgt spid="179208"/>
                                        </p:tgtEl>
                                        <p:attrNameLst>
                                          <p:attrName>ppt_x</p:attrName>
                                        </p:attrNameLst>
                                      </p:cBhvr>
                                      <p:tavLst>
                                        <p:tav tm="0">
                                          <p:val>
                                            <p:strVal val="#ppt_x"/>
                                          </p:val>
                                        </p:tav>
                                        <p:tav tm="100000">
                                          <p:val>
                                            <p:strVal val="#ppt_x"/>
                                          </p:val>
                                        </p:tav>
                                      </p:tavLst>
                                    </p:anim>
                                    <p:anim calcmode="lin" valueType="num">
                                      <p:cBhvr additive="base">
                                        <p:cTn id="58" dur="500" fill="hold"/>
                                        <p:tgtEl>
                                          <p:spTgt spid="17920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9209"/>
                                        </p:tgtEl>
                                        <p:attrNameLst>
                                          <p:attrName>style.visibility</p:attrName>
                                        </p:attrNameLst>
                                      </p:cBhvr>
                                      <p:to>
                                        <p:strVal val="visible"/>
                                      </p:to>
                                    </p:set>
                                    <p:anim calcmode="lin" valueType="num">
                                      <p:cBhvr additive="base">
                                        <p:cTn id="63" dur="500" fill="hold"/>
                                        <p:tgtEl>
                                          <p:spTgt spid="179209"/>
                                        </p:tgtEl>
                                        <p:attrNameLst>
                                          <p:attrName>ppt_x</p:attrName>
                                        </p:attrNameLst>
                                      </p:cBhvr>
                                      <p:tavLst>
                                        <p:tav tm="0">
                                          <p:val>
                                            <p:strVal val="#ppt_x"/>
                                          </p:val>
                                        </p:tav>
                                        <p:tav tm="100000">
                                          <p:val>
                                            <p:strVal val="#ppt_x"/>
                                          </p:val>
                                        </p:tav>
                                      </p:tavLst>
                                    </p:anim>
                                    <p:anim calcmode="lin" valueType="num">
                                      <p:cBhvr additive="base">
                                        <p:cTn id="64" dur="500" fill="hold"/>
                                        <p:tgtEl>
                                          <p:spTgt spid="179209"/>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79210"/>
                                        </p:tgtEl>
                                        <p:attrNameLst>
                                          <p:attrName>style.visibility</p:attrName>
                                        </p:attrNameLst>
                                      </p:cBhvr>
                                      <p:to>
                                        <p:strVal val="visible"/>
                                      </p:to>
                                    </p:set>
                                    <p:anim calcmode="lin" valueType="num">
                                      <p:cBhvr additive="base">
                                        <p:cTn id="69" dur="500" fill="hold"/>
                                        <p:tgtEl>
                                          <p:spTgt spid="179210"/>
                                        </p:tgtEl>
                                        <p:attrNameLst>
                                          <p:attrName>ppt_x</p:attrName>
                                        </p:attrNameLst>
                                      </p:cBhvr>
                                      <p:tavLst>
                                        <p:tav tm="0">
                                          <p:val>
                                            <p:strVal val="#ppt_x"/>
                                          </p:val>
                                        </p:tav>
                                        <p:tav tm="100000">
                                          <p:val>
                                            <p:strVal val="#ppt_x"/>
                                          </p:val>
                                        </p:tav>
                                      </p:tavLst>
                                    </p:anim>
                                    <p:anim calcmode="lin" valueType="num">
                                      <p:cBhvr additive="base">
                                        <p:cTn id="70" dur="500" fill="hold"/>
                                        <p:tgtEl>
                                          <p:spTgt spid="17921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79211"/>
                                        </p:tgtEl>
                                        <p:attrNameLst>
                                          <p:attrName>style.visibility</p:attrName>
                                        </p:attrNameLst>
                                      </p:cBhvr>
                                      <p:to>
                                        <p:strVal val="visible"/>
                                      </p:to>
                                    </p:set>
                                    <p:anim calcmode="lin" valueType="num">
                                      <p:cBhvr additive="base">
                                        <p:cTn id="75" dur="500" fill="hold"/>
                                        <p:tgtEl>
                                          <p:spTgt spid="179211"/>
                                        </p:tgtEl>
                                        <p:attrNameLst>
                                          <p:attrName>ppt_x</p:attrName>
                                        </p:attrNameLst>
                                      </p:cBhvr>
                                      <p:tavLst>
                                        <p:tav tm="0">
                                          <p:val>
                                            <p:strVal val="#ppt_x"/>
                                          </p:val>
                                        </p:tav>
                                        <p:tav tm="100000">
                                          <p:val>
                                            <p:strVal val="#ppt_x"/>
                                          </p:val>
                                        </p:tav>
                                      </p:tavLst>
                                    </p:anim>
                                    <p:anim calcmode="lin" valueType="num">
                                      <p:cBhvr additive="base">
                                        <p:cTn id="76" dur="500" fill="hold"/>
                                        <p:tgtEl>
                                          <p:spTgt spid="179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animBg="1"/>
      <p:bldP spid="179205" grpId="0"/>
      <p:bldP spid="179206" grpId="0"/>
      <p:bldP spid="179207" grpId="0"/>
      <p:bldP spid="179208" grpId="0"/>
      <p:bldP spid="179209" grpId="0"/>
      <p:bldP spid="179210" grpId="0"/>
      <p:bldP spid="179211" grpId="0"/>
      <p:bldP spid="179216" grpId="0"/>
      <p:bldP spid="179217" grpId="0"/>
      <p:bldP spid="1792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24" name="矩形 105523"/>
          <p:cNvSpPr/>
          <p:nvPr/>
        </p:nvSpPr>
        <p:spPr>
          <a:xfrm>
            <a:off x="1608138" y="434975"/>
            <a:ext cx="7994650" cy="657225"/>
          </a:xfrm>
          <a:prstGeom prst="rect">
            <a:avLst/>
          </a:prstGeom>
          <a:solidFill>
            <a:srgbClr val="00FFFF"/>
          </a:solidFill>
          <a:ln w="9525">
            <a:noFill/>
          </a:ln>
          <a:effectLst>
            <a:prstShdw prst="shdw17" dist="17961" dir="2699999">
              <a:srgbClr val="00FFFF">
                <a:gamma/>
                <a:shade val="60000"/>
                <a:invGamma/>
              </a:srgbClr>
            </a:prstShdw>
          </a:effectLst>
        </p:spPr>
        <p:txBody>
          <a:bodyPr wrap="none" lIns="108265" tIns="54132" rIns="108265" bIns="54132" anchor="t">
            <a:spAutoFit/>
          </a:bodyPr>
          <a:lstStyle/>
          <a:p>
            <a:pPr defTabSz="1082675"/>
            <a:r>
              <a:rPr lang="en-US" altLang="zh-CN" dirty="0" smtClean="0">
                <a:solidFill>
                  <a:schemeClr val="tx1"/>
                </a:solidFill>
                <a:latin typeface="Times New Roman" panose="02020603050405020304" pitchFamily="18" charset="0"/>
              </a:rPr>
              <a:t>3.3   </a:t>
            </a:r>
            <a:r>
              <a:rPr lang="zh-CN" altLang="en-US" dirty="0">
                <a:solidFill>
                  <a:schemeClr val="tx1"/>
                </a:solidFill>
                <a:latin typeface="Times New Roman" panose="02020603050405020304" pitchFamily="18" charset="0"/>
              </a:rPr>
              <a:t>叠加定理 </a:t>
            </a:r>
            <a:r>
              <a:rPr lang="en-US" altLang="zh-CN" dirty="0">
                <a:solidFill>
                  <a:srgbClr val="FF3300"/>
                </a:solidFill>
                <a:latin typeface="Times New Roman" panose="02020603050405020304" pitchFamily="18" charset="0"/>
              </a:rPr>
              <a:t>(</a:t>
            </a:r>
            <a:r>
              <a:rPr lang="en-US" altLang="zh-CN" dirty="0" smtClean="0">
                <a:solidFill>
                  <a:srgbClr val="FF3300"/>
                </a:solidFill>
                <a:latin typeface="Times New Roman" panose="02020603050405020304" pitchFamily="18" charset="0"/>
              </a:rPr>
              <a:t>Superposition </a:t>
            </a:r>
            <a:r>
              <a:rPr lang="en-US" altLang="zh-CN" dirty="0">
                <a:solidFill>
                  <a:srgbClr val="FF3300"/>
                </a:solidFill>
                <a:latin typeface="Times New Roman" panose="02020603050405020304" pitchFamily="18" charset="0"/>
              </a:rPr>
              <a:t>Theorem)</a:t>
            </a:r>
          </a:p>
        </p:txBody>
      </p:sp>
      <p:sp>
        <p:nvSpPr>
          <p:cNvPr id="105526" name="文本框 105525"/>
          <p:cNvSpPr txBox="1"/>
          <p:nvPr/>
        </p:nvSpPr>
        <p:spPr>
          <a:xfrm>
            <a:off x="360363" y="2089150"/>
            <a:ext cx="2436812" cy="774700"/>
          </a:xfrm>
          <a:prstGeom prst="rect">
            <a:avLst/>
          </a:prstGeom>
          <a:noFill/>
          <a:ln w="12700" cap="sq" cmpd="sng">
            <a:solidFill>
              <a:schemeClr val="tx1"/>
            </a:solidFill>
            <a:prstDash val="solid"/>
            <a:miter/>
            <a:headEnd type="none" w="sm" len="sm"/>
            <a:tailEnd type="none" w="sm" len="sm"/>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叠加定理</a:t>
            </a:r>
            <a:r>
              <a:rPr lang="en-US" altLang="zh-CN" sz="4300" i="1">
                <a:solidFill>
                  <a:srgbClr val="FF66FF"/>
                </a:solidFill>
                <a:latin typeface="Times New Roman" panose="02020603050405020304" pitchFamily="18" charset="0"/>
              </a:rPr>
              <a:t>:</a:t>
            </a:r>
          </a:p>
        </p:txBody>
      </p:sp>
      <p:sp>
        <p:nvSpPr>
          <p:cNvPr id="105527" name="文本框 105526"/>
          <p:cNvSpPr txBox="1"/>
          <p:nvPr/>
        </p:nvSpPr>
        <p:spPr>
          <a:xfrm>
            <a:off x="241610" y="2873612"/>
            <a:ext cx="9744075" cy="1390650"/>
          </a:xfrm>
          <a:prstGeom prst="rect">
            <a:avLst/>
          </a:prstGeom>
          <a:noFill/>
          <a:ln w="12700">
            <a:noFill/>
          </a:ln>
        </p:spPr>
        <p:txBody>
          <a:bodyPr lIns="109017" tIns="54509" rIns="109017" bIns="54509" anchor="ctr">
            <a:spAutoFit/>
          </a:bodyPr>
          <a:lstStyle/>
          <a:p>
            <a:pPr indent="676275" algn="just" defTabSz="1082675">
              <a:lnSpc>
                <a:spcPct val="150000"/>
              </a:lnSpc>
              <a:spcBef>
                <a:spcPct val="50000"/>
              </a:spcBef>
              <a:buClr>
                <a:schemeClr val="accent2"/>
              </a:buClr>
              <a:buSzPct val="75000"/>
              <a:buFont typeface="Monotype Sorts" pitchFamily="2" charset="2"/>
            </a:pPr>
            <a:r>
              <a:rPr lang="zh-CN" altLang="en-US" sz="2800" dirty="0">
                <a:solidFill>
                  <a:srgbClr val="0000FF"/>
                </a:solidFill>
                <a:latin typeface="Times New Roman" panose="02020603050405020304" pitchFamily="18" charset="0"/>
              </a:rPr>
              <a:t>在线性电路中，任一支路电流</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或电压</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都是电路中各个</a:t>
            </a:r>
            <a:r>
              <a:rPr lang="zh-CN" altLang="en-US" sz="2800" u="sng" dirty="0">
                <a:latin typeface="Times New Roman" panose="02020603050405020304" pitchFamily="18" charset="0"/>
              </a:rPr>
              <a:t>独立电源</a:t>
            </a:r>
            <a:r>
              <a:rPr lang="zh-CN" altLang="en-US" sz="2800" dirty="0">
                <a:solidFill>
                  <a:srgbClr val="0000FF"/>
                </a:solidFill>
                <a:latin typeface="Times New Roman" panose="02020603050405020304" pitchFamily="18" charset="0"/>
              </a:rPr>
              <a:t>单独作用时，在该支路产生的电流</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或电压</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的代数和</a:t>
            </a:r>
            <a:r>
              <a:rPr lang="zh-CN" altLang="en-US" sz="2800" dirty="0">
                <a:solidFill>
                  <a:schemeClr val="tx1"/>
                </a:solidFill>
                <a:latin typeface="Times New Roman" panose="02020603050405020304" pitchFamily="18" charset="0"/>
              </a:rPr>
              <a:t>。</a:t>
            </a:r>
          </a:p>
        </p:txBody>
      </p:sp>
      <p:sp>
        <p:nvSpPr>
          <p:cNvPr id="105528" name="矩形 105527"/>
          <p:cNvSpPr/>
          <p:nvPr/>
        </p:nvSpPr>
        <p:spPr>
          <a:xfrm>
            <a:off x="241609" y="4468813"/>
            <a:ext cx="9744075" cy="965200"/>
          </a:xfrm>
          <a:prstGeom prst="rect">
            <a:avLst/>
          </a:prstGeom>
          <a:noFill/>
          <a:ln w="9525">
            <a:noFill/>
          </a:ln>
        </p:spPr>
        <p:txBody>
          <a:bodyPr lIns="106560" tIns="55411" rIns="106560" bIns="55411">
            <a:spAutoFit/>
          </a:bodyPr>
          <a:lstStyle/>
          <a:p>
            <a:pPr algn="l" defTabSz="1082675">
              <a:spcBef>
                <a:spcPct val="50000"/>
              </a:spcBef>
              <a:buClr>
                <a:schemeClr val="accent2"/>
              </a:buClr>
              <a:buSzPct val="75000"/>
              <a:buFont typeface="Monotype Sorts" pitchFamily="2" charset="2"/>
            </a:pPr>
            <a:r>
              <a:rPr lang="zh-CN" altLang="en-US" sz="2800" dirty="0" smtClean="0">
                <a:solidFill>
                  <a:schemeClr val="tx2"/>
                </a:solidFill>
                <a:latin typeface="Arial Black" panose="020B0A04020102020204" pitchFamily="34" charset="0"/>
              </a:rPr>
              <a:t>      当</a:t>
            </a:r>
            <a:r>
              <a:rPr lang="zh-CN" altLang="en-US" sz="2800" dirty="0">
                <a:solidFill>
                  <a:schemeClr val="tx2"/>
                </a:solidFill>
                <a:latin typeface="Arial Black" panose="020B0A04020102020204" pitchFamily="34" charset="0"/>
              </a:rPr>
              <a:t>一个电源单独作用时，其余电源不作用，就意味着取零值。即对</a:t>
            </a:r>
            <a:r>
              <a:rPr lang="zh-CN" altLang="en-US" sz="2800" dirty="0">
                <a:solidFill>
                  <a:srgbClr val="0000FF"/>
                </a:solidFill>
                <a:latin typeface="Arial Black" panose="020B0A04020102020204" pitchFamily="34" charset="0"/>
              </a:rPr>
              <a:t>电压源</a:t>
            </a:r>
            <a:r>
              <a:rPr lang="zh-CN" altLang="en-US" sz="2800" dirty="0">
                <a:solidFill>
                  <a:schemeClr val="tx2"/>
                </a:solidFill>
                <a:latin typeface="Arial Black" panose="020B0A04020102020204" pitchFamily="34" charset="0"/>
              </a:rPr>
              <a:t>看作</a:t>
            </a:r>
            <a:r>
              <a:rPr lang="zh-CN" altLang="en-US" sz="2800" dirty="0">
                <a:solidFill>
                  <a:srgbClr val="0000FF"/>
                </a:solidFill>
                <a:latin typeface="Arial Black" panose="020B0A04020102020204" pitchFamily="34" charset="0"/>
              </a:rPr>
              <a:t>短路</a:t>
            </a:r>
            <a:r>
              <a:rPr lang="zh-CN" altLang="en-US" sz="2800" dirty="0">
                <a:solidFill>
                  <a:schemeClr val="tx2"/>
                </a:solidFill>
                <a:latin typeface="Arial Black" panose="020B0A04020102020204" pitchFamily="34" charset="0"/>
              </a:rPr>
              <a:t>，而对</a:t>
            </a:r>
            <a:r>
              <a:rPr lang="zh-CN" altLang="en-US" sz="2800" dirty="0">
                <a:solidFill>
                  <a:srgbClr val="0099CC"/>
                </a:solidFill>
                <a:latin typeface="Arial Black" panose="020B0A04020102020204" pitchFamily="34" charset="0"/>
              </a:rPr>
              <a:t>电流源</a:t>
            </a:r>
            <a:r>
              <a:rPr lang="zh-CN" altLang="en-US" sz="2800" dirty="0">
                <a:solidFill>
                  <a:schemeClr val="tx2"/>
                </a:solidFill>
                <a:latin typeface="Arial Black" panose="020B0A04020102020204" pitchFamily="34" charset="0"/>
              </a:rPr>
              <a:t>看作</a:t>
            </a:r>
            <a:r>
              <a:rPr lang="zh-CN" altLang="en-US" sz="2800" dirty="0">
                <a:solidFill>
                  <a:srgbClr val="0099CC"/>
                </a:solidFill>
                <a:latin typeface="Arial Black" panose="020B0A04020102020204" pitchFamily="34" charset="0"/>
              </a:rPr>
              <a:t>开路</a:t>
            </a:r>
            <a:r>
              <a:rPr lang="zh-CN" altLang="en-US" sz="2800" dirty="0">
                <a:solidFill>
                  <a:schemeClr val="tx2"/>
                </a:solidFill>
                <a:latin typeface="Arial Black" panose="020B0A04020102020204" pitchFamily="34" charset="0"/>
              </a:rPr>
              <a:t>。</a:t>
            </a:r>
          </a:p>
        </p:txBody>
      </p:sp>
      <mc:AlternateContent xmlns:mc="http://schemas.openxmlformats.org/markup-compatibility/2006" xmlns:a14="http://schemas.microsoft.com/office/drawing/2010/main">
        <mc:Choice Requires="a14">
          <p:sp>
            <p:nvSpPr>
              <p:cNvPr id="2" name="文本框 1"/>
              <p:cNvSpPr txBox="1"/>
              <p:nvPr/>
            </p:nvSpPr>
            <p:spPr>
              <a:xfrm>
                <a:off x="5690932" y="5803886"/>
                <a:ext cx="2417265" cy="1341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𝑥</m:t>
                      </m:r>
                      <m:r>
                        <a:rPr lang="pt-BR" altLang="zh-CN" i="1" smtClean="0">
                          <a:latin typeface="Cambria Math" panose="02040503050406030204" pitchFamily="18" charset="0"/>
                        </a:rPr>
                        <m:t>=</m:t>
                      </m:r>
                      <m:nary>
                        <m:naryPr>
                          <m:chr m:val="∑"/>
                          <m:subHide m:val="on"/>
                          <m:supHide m:val="on"/>
                          <m:ctrlPr>
                            <a:rPr lang="pt-BR" altLang="zh-CN" i="1" smtClean="0">
                              <a:latin typeface="Cambria Math" panose="02040503050406030204" pitchFamily="18" charset="0"/>
                            </a:rPr>
                          </m:ctrlPr>
                        </m:naryPr>
                        <m:sub/>
                        <m:sup/>
                        <m:e>
                          <m:sSub>
                            <m:sSubPr>
                              <m:ctrlPr>
                                <a:rPr lang="pt-BR" altLang="zh-CN" i="1" smtClean="0">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𝑗</m:t>
                              </m:r>
                            </m:sub>
                          </m:sSub>
                          <m:sSub>
                            <m:sSubPr>
                              <m:ctrlPr>
                                <a:rPr lang="pt-BR"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j</m:t>
                              </m:r>
                            </m:sub>
                          </m:sSub>
                        </m:e>
                      </m:nary>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690932" y="5803886"/>
                <a:ext cx="2417265" cy="1341521"/>
              </a:xfrm>
              <a:prstGeom prst="rect">
                <a:avLst/>
              </a:prstGeom>
              <a:blipFill>
                <a:blip r:embed="rId2"/>
                <a:stretch>
                  <a:fillRect/>
                </a:stretch>
              </a:blipFill>
            </p:spPr>
            <p:txBody>
              <a:bodyPr/>
              <a:lstStyle/>
              <a:p>
                <a:r>
                  <a:rPr lang="zh-CN" altLang="en-US">
                    <a:noFill/>
                  </a:rPr>
                  <a:t> </a:t>
                </a:r>
              </a:p>
            </p:txBody>
          </p:sp>
        </mc:Fallback>
      </mc:AlternateContent>
      <p:sp>
        <p:nvSpPr>
          <p:cNvPr id="3" name="文本框 2"/>
          <p:cNvSpPr txBox="1"/>
          <p:nvPr/>
        </p:nvSpPr>
        <p:spPr>
          <a:xfrm>
            <a:off x="570016" y="6222670"/>
            <a:ext cx="5120915" cy="461665"/>
          </a:xfrm>
          <a:prstGeom prst="rect">
            <a:avLst/>
          </a:prstGeom>
          <a:noFill/>
        </p:spPr>
        <p:txBody>
          <a:bodyPr wrap="square" rtlCol="0">
            <a:spAutoFit/>
          </a:bodyPr>
          <a:lstStyle/>
          <a:p>
            <a:r>
              <a:rPr lang="zh-CN" altLang="en-US" sz="2400" dirty="0" smtClean="0"/>
              <a:t>数学形式（</a:t>
            </a:r>
            <a:r>
              <a:rPr lang="en-US" altLang="zh-CN" sz="2400" i="1" dirty="0" smtClean="0"/>
              <a:t>x</a:t>
            </a:r>
            <a:r>
              <a:rPr lang="zh-CN" altLang="en-US" sz="2400" dirty="0" smtClean="0"/>
              <a:t>为响应，</a:t>
            </a:r>
            <a:r>
              <a:rPr lang="en-US" altLang="zh-CN" sz="2400" i="1" dirty="0" smtClean="0"/>
              <a:t>e</a:t>
            </a:r>
            <a:r>
              <a:rPr lang="zh-CN" altLang="en-US" sz="2400" dirty="0" smtClean="0"/>
              <a:t>为激励）</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5526"/>
                                        </p:tgtEl>
                                        <p:attrNameLst>
                                          <p:attrName>style.visibility</p:attrName>
                                        </p:attrNameLst>
                                      </p:cBhvr>
                                      <p:to>
                                        <p:strVal val="visible"/>
                                      </p:to>
                                    </p:set>
                                    <p:animEffect transition="in" filter="barn(outHorizontal)">
                                      <p:cBhvr>
                                        <p:cTn id="7" dur="500"/>
                                        <p:tgtEl>
                                          <p:spTgt spid="105526"/>
                                        </p:tgtEl>
                                      </p:cBhvr>
                                    </p:animEffect>
                                  </p:childTnLst>
                                </p:cTn>
                              </p:par>
                            </p:childTnLst>
                          </p:cTn>
                        </p:par>
                        <p:par>
                          <p:cTn id="8" fill="hold">
                            <p:stCondLst>
                              <p:cond delay="500"/>
                            </p:stCondLst>
                            <p:childTnLst>
                              <p:par>
                                <p:cTn id="9" presetID="17" presetClass="entr" presetSubtype="10" fill="hold" grpId="0" nodeType="afterEffect">
                                  <p:stCondLst>
                                    <p:cond delay="0"/>
                                  </p:stCondLst>
                                  <p:childTnLst>
                                    <p:set>
                                      <p:cBhvr>
                                        <p:cTn id="10" dur="1" fill="hold">
                                          <p:stCondLst>
                                            <p:cond delay="0"/>
                                          </p:stCondLst>
                                        </p:cTn>
                                        <p:tgtEl>
                                          <p:spTgt spid="105527"/>
                                        </p:tgtEl>
                                        <p:attrNameLst>
                                          <p:attrName>style.visibility</p:attrName>
                                        </p:attrNameLst>
                                      </p:cBhvr>
                                      <p:to>
                                        <p:strVal val="visible"/>
                                      </p:to>
                                    </p:set>
                                    <p:anim calcmode="lin" valueType="num">
                                      <p:cBhvr>
                                        <p:cTn id="11" dur="500" fill="hold"/>
                                        <p:tgtEl>
                                          <p:spTgt spid="105527"/>
                                        </p:tgtEl>
                                        <p:attrNameLst>
                                          <p:attrName>ppt_w</p:attrName>
                                        </p:attrNameLst>
                                      </p:cBhvr>
                                      <p:tavLst>
                                        <p:tav tm="0">
                                          <p:val>
                                            <p:fltVal val="0"/>
                                          </p:val>
                                        </p:tav>
                                        <p:tav tm="100000">
                                          <p:val>
                                            <p:strVal val="#ppt_w"/>
                                          </p:val>
                                        </p:tav>
                                      </p:tavLst>
                                    </p:anim>
                                    <p:anim calcmode="lin" valueType="num">
                                      <p:cBhvr>
                                        <p:cTn id="12" dur="500" fill="hold"/>
                                        <p:tgtEl>
                                          <p:spTgt spid="10552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5528"/>
                                        </p:tgtEl>
                                        <p:attrNameLst>
                                          <p:attrName>style.visibility</p:attrName>
                                        </p:attrNameLst>
                                      </p:cBhvr>
                                      <p:to>
                                        <p:strVal val="visible"/>
                                      </p:to>
                                    </p:set>
                                    <p:anim calcmode="lin" valueType="num">
                                      <p:cBhvr additive="base">
                                        <p:cTn id="17" dur="500" fill="hold"/>
                                        <p:tgtEl>
                                          <p:spTgt spid="105528"/>
                                        </p:tgtEl>
                                        <p:attrNameLst>
                                          <p:attrName>ppt_x</p:attrName>
                                        </p:attrNameLst>
                                      </p:cBhvr>
                                      <p:tavLst>
                                        <p:tav tm="0">
                                          <p:val>
                                            <p:strVal val="#ppt_x"/>
                                          </p:val>
                                        </p:tav>
                                        <p:tav tm="100000">
                                          <p:val>
                                            <p:strVal val="#ppt_x"/>
                                          </p:val>
                                        </p:tav>
                                      </p:tavLst>
                                    </p:anim>
                                    <p:anim calcmode="lin" valueType="num">
                                      <p:cBhvr additive="base">
                                        <p:cTn id="18" dur="500" fill="hold"/>
                                        <p:tgtEl>
                                          <p:spTgt spid="105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26" grpId="0" animBg="1"/>
      <p:bldP spid="105527" grpId="0"/>
      <p:bldP spid="1055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文本框 108545"/>
          <p:cNvSpPr txBox="1"/>
          <p:nvPr/>
        </p:nvSpPr>
        <p:spPr>
          <a:xfrm>
            <a:off x="771525" y="3663950"/>
            <a:ext cx="3416300" cy="547688"/>
          </a:xfrm>
          <a:prstGeom prst="rect">
            <a:avLst/>
          </a:prstGeom>
          <a:noFill/>
          <a:ln w="12700" cap="sq" cmpd="sng">
            <a:solidFill>
              <a:srgbClr val="FF0000"/>
            </a:solidFill>
            <a:prstDash val="solid"/>
            <a:miter/>
            <a:headEnd type="none" w="sm" len="sm"/>
            <a:tailEnd type="none" w="sm" len="sm"/>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rgbClr val="FF3300"/>
                </a:solidFill>
                <a:latin typeface="Times New Roman" panose="02020603050405020304" pitchFamily="18" charset="0"/>
              </a:rPr>
              <a:t>三个电源共同作用</a:t>
            </a:r>
            <a:endParaRPr lang="zh-CN" altLang="en-US" sz="2800">
              <a:solidFill>
                <a:srgbClr val="FF3300"/>
              </a:solidFill>
              <a:latin typeface="Times New Roman" panose="02020603050405020304" pitchFamily="18" charset="0"/>
            </a:endParaRPr>
          </a:p>
        </p:txBody>
      </p:sp>
      <p:sp>
        <p:nvSpPr>
          <p:cNvPr id="108547" name="文本框 108546"/>
          <p:cNvSpPr txBox="1"/>
          <p:nvPr/>
        </p:nvSpPr>
        <p:spPr>
          <a:xfrm>
            <a:off x="4773613" y="2090738"/>
            <a:ext cx="454025"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2"/>
                </a:solidFill>
                <a:latin typeface="Arial Black" panose="020B0A04020102020204" pitchFamily="34" charset="0"/>
              </a:rPr>
              <a:t>=</a:t>
            </a:r>
          </a:p>
        </p:txBody>
      </p:sp>
      <p:sp>
        <p:nvSpPr>
          <p:cNvPr id="108548" name="文本框 108547"/>
          <p:cNvSpPr txBox="1"/>
          <p:nvPr/>
        </p:nvSpPr>
        <p:spPr>
          <a:xfrm>
            <a:off x="4730750" y="3625850"/>
            <a:ext cx="454025" cy="5349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rgbClr val="FF3300"/>
                </a:solidFill>
                <a:latin typeface="Arial Black" panose="020B0A04020102020204" pitchFamily="34" charset="0"/>
              </a:rPr>
              <a:t>=</a:t>
            </a:r>
          </a:p>
        </p:txBody>
      </p:sp>
      <p:sp>
        <p:nvSpPr>
          <p:cNvPr id="108549" name="文本框 108548"/>
          <p:cNvSpPr txBox="1"/>
          <p:nvPr/>
        </p:nvSpPr>
        <p:spPr>
          <a:xfrm>
            <a:off x="6429375" y="3524250"/>
            <a:ext cx="2173288" cy="700088"/>
          </a:xfrm>
          <a:prstGeom prst="rect">
            <a:avLst/>
          </a:prstGeom>
          <a:noFill/>
          <a:ln w="12700" cap="sq" cmpd="sng">
            <a:solidFill>
              <a:srgbClr val="FF0000"/>
            </a:solidFill>
            <a:prstDash val="solid"/>
            <a:miter/>
            <a:headEnd type="none" w="sm" len="sm"/>
            <a:tailEnd type="none" w="sm" len="sm"/>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3800" i="1" dirty="0" smtClean="0">
                <a:solidFill>
                  <a:srgbClr val="FF3300"/>
                </a:solidFill>
                <a:latin typeface="Times New Roman" panose="02020603050405020304" pitchFamily="18" charset="0"/>
                <a:ea typeface="楷体_GB2312" pitchFamily="49" charset="-122"/>
              </a:rPr>
              <a:t>u</a:t>
            </a:r>
            <a:r>
              <a:rPr lang="en-US" altLang="zh-CN" sz="3800" baseline="-25000" dirty="0" smtClean="0">
                <a:solidFill>
                  <a:srgbClr val="FF3300"/>
                </a:solidFill>
                <a:latin typeface="Times New Roman" panose="02020603050405020304" pitchFamily="18" charset="0"/>
                <a:ea typeface="楷体_GB2312" pitchFamily="49" charset="-122"/>
              </a:rPr>
              <a:t>s</a:t>
            </a:r>
            <a:r>
              <a:rPr lang="en-US" altLang="zh-CN" sz="2800" baseline="-25000" dirty="0" smtClean="0">
                <a:solidFill>
                  <a:srgbClr val="FF3300"/>
                </a:solidFill>
                <a:latin typeface="Times New Roman" panose="02020603050405020304" pitchFamily="18" charset="0"/>
                <a:ea typeface="楷体_GB2312" pitchFamily="49" charset="-122"/>
              </a:rPr>
              <a:t>1</a:t>
            </a:r>
            <a:r>
              <a:rPr lang="zh-CN" altLang="en-US" sz="2800" dirty="0">
                <a:solidFill>
                  <a:srgbClr val="FF3300"/>
                </a:solidFill>
                <a:latin typeface="Times New Roman" panose="02020603050405020304" pitchFamily="18" charset="0"/>
              </a:rPr>
              <a:t>单独作用</a:t>
            </a:r>
          </a:p>
        </p:txBody>
      </p:sp>
      <p:sp>
        <p:nvSpPr>
          <p:cNvPr id="108550" name="文本框 108549"/>
          <p:cNvSpPr txBox="1"/>
          <p:nvPr/>
        </p:nvSpPr>
        <p:spPr>
          <a:xfrm>
            <a:off x="9867900" y="3625850"/>
            <a:ext cx="454025" cy="5349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rgbClr val="FF3300"/>
                </a:solidFill>
                <a:latin typeface="Arial Black" panose="020B0A04020102020204" pitchFamily="34" charset="0"/>
              </a:rPr>
              <a:t>+</a:t>
            </a:r>
          </a:p>
        </p:txBody>
      </p:sp>
      <p:sp>
        <p:nvSpPr>
          <p:cNvPr id="108551" name="文本框 108550"/>
          <p:cNvSpPr txBox="1"/>
          <p:nvPr/>
        </p:nvSpPr>
        <p:spPr>
          <a:xfrm>
            <a:off x="1474788" y="6689725"/>
            <a:ext cx="2173287" cy="700088"/>
          </a:xfrm>
          <a:prstGeom prst="rect">
            <a:avLst/>
          </a:prstGeom>
          <a:noFill/>
          <a:ln w="12700" cap="sq" cmpd="sng">
            <a:solidFill>
              <a:srgbClr val="FF0000"/>
            </a:solidFill>
            <a:prstDash val="solid"/>
            <a:miter/>
            <a:headEnd type="none" w="sm" len="sm"/>
            <a:tailEnd type="none" w="sm" len="sm"/>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3800" i="1" dirty="0" smtClean="0">
                <a:solidFill>
                  <a:srgbClr val="FF3300"/>
                </a:solidFill>
                <a:latin typeface="Times New Roman" panose="02020603050405020304" pitchFamily="18" charset="0"/>
                <a:ea typeface="楷体_GB2312" pitchFamily="49" charset="-122"/>
              </a:rPr>
              <a:t>u</a:t>
            </a:r>
            <a:r>
              <a:rPr lang="en-US" altLang="zh-CN" sz="3800" baseline="-25000" dirty="0" smtClean="0">
                <a:solidFill>
                  <a:srgbClr val="FF3300"/>
                </a:solidFill>
                <a:latin typeface="Times New Roman" panose="02020603050405020304" pitchFamily="18" charset="0"/>
                <a:ea typeface="楷体_GB2312" pitchFamily="49" charset="-122"/>
              </a:rPr>
              <a:t>s</a:t>
            </a:r>
            <a:r>
              <a:rPr lang="en-US" altLang="zh-CN" sz="2800" baseline="-25000" dirty="0" smtClean="0">
                <a:solidFill>
                  <a:srgbClr val="FF3300"/>
                </a:solidFill>
                <a:latin typeface="Times New Roman" panose="02020603050405020304" pitchFamily="18" charset="0"/>
                <a:ea typeface="楷体_GB2312" pitchFamily="49" charset="-122"/>
              </a:rPr>
              <a:t>2</a:t>
            </a:r>
            <a:r>
              <a:rPr lang="zh-CN" altLang="zh-CN" sz="2800" dirty="0">
                <a:solidFill>
                  <a:srgbClr val="FF3300"/>
                </a:solidFill>
                <a:latin typeface="Times New Roman" panose="02020603050405020304" pitchFamily="18" charset="0"/>
              </a:rPr>
              <a:t>单独作用</a:t>
            </a:r>
            <a:endParaRPr lang="en-US" altLang="zh-CN" sz="2800" baseline="-25000" dirty="0">
              <a:solidFill>
                <a:srgbClr val="FF3300"/>
              </a:solidFill>
              <a:latin typeface="Times New Roman" panose="02020603050405020304" pitchFamily="18" charset="0"/>
              <a:ea typeface="楷体_GB2312" pitchFamily="49" charset="-122"/>
            </a:endParaRPr>
          </a:p>
        </p:txBody>
      </p:sp>
      <p:sp>
        <p:nvSpPr>
          <p:cNvPr id="108552" name="文本框 108551"/>
          <p:cNvSpPr txBox="1"/>
          <p:nvPr/>
        </p:nvSpPr>
        <p:spPr>
          <a:xfrm>
            <a:off x="4821238" y="5338763"/>
            <a:ext cx="454025"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2"/>
                </a:solidFill>
                <a:latin typeface="Arial Black" panose="020B0A04020102020204" pitchFamily="34" charset="0"/>
              </a:rPr>
              <a:t>+</a:t>
            </a:r>
          </a:p>
        </p:txBody>
      </p:sp>
      <p:sp>
        <p:nvSpPr>
          <p:cNvPr id="108553" name="文本框 108552"/>
          <p:cNvSpPr txBox="1"/>
          <p:nvPr/>
        </p:nvSpPr>
        <p:spPr>
          <a:xfrm>
            <a:off x="4821238" y="6783388"/>
            <a:ext cx="454025"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rgbClr val="FF3300"/>
                </a:solidFill>
                <a:latin typeface="Arial Black" panose="020B0A04020102020204" pitchFamily="34" charset="0"/>
              </a:rPr>
              <a:t>+</a:t>
            </a:r>
          </a:p>
        </p:txBody>
      </p:sp>
      <p:sp>
        <p:nvSpPr>
          <p:cNvPr id="108554" name="文本框 108553"/>
          <p:cNvSpPr txBox="1"/>
          <p:nvPr/>
        </p:nvSpPr>
        <p:spPr>
          <a:xfrm>
            <a:off x="6526213" y="6689725"/>
            <a:ext cx="2173287" cy="700088"/>
          </a:xfrm>
          <a:prstGeom prst="rect">
            <a:avLst/>
          </a:prstGeom>
          <a:noFill/>
          <a:ln w="12700" cap="sq" cmpd="sng">
            <a:solidFill>
              <a:srgbClr val="FF0000"/>
            </a:solidFill>
            <a:prstDash val="solid"/>
            <a:miter/>
            <a:headEnd type="none" w="sm" len="sm"/>
            <a:tailEnd type="none" w="sm" len="sm"/>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3800" i="1" dirty="0" smtClean="0">
                <a:solidFill>
                  <a:srgbClr val="FF3300"/>
                </a:solidFill>
                <a:latin typeface="Times New Roman" panose="02020603050405020304" pitchFamily="18" charset="0"/>
                <a:ea typeface="楷体_GB2312" pitchFamily="49" charset="-122"/>
              </a:rPr>
              <a:t>u</a:t>
            </a:r>
            <a:r>
              <a:rPr lang="en-US" altLang="zh-CN" sz="3800" baseline="-25000" dirty="0" smtClean="0">
                <a:solidFill>
                  <a:srgbClr val="FF3300"/>
                </a:solidFill>
                <a:latin typeface="Times New Roman" panose="02020603050405020304" pitchFamily="18" charset="0"/>
                <a:ea typeface="楷体_GB2312" pitchFamily="49" charset="-122"/>
              </a:rPr>
              <a:t>s</a:t>
            </a:r>
            <a:r>
              <a:rPr lang="en-US" altLang="zh-CN" sz="2800" baseline="-25000" dirty="0" smtClean="0">
                <a:solidFill>
                  <a:srgbClr val="FF3300"/>
                </a:solidFill>
                <a:latin typeface="Times New Roman" panose="02020603050405020304" pitchFamily="18" charset="0"/>
                <a:ea typeface="楷体_GB2312" pitchFamily="49" charset="-122"/>
              </a:rPr>
              <a:t>3</a:t>
            </a:r>
            <a:r>
              <a:rPr lang="zh-CN" altLang="en-US" sz="2800" dirty="0">
                <a:solidFill>
                  <a:srgbClr val="FF3300"/>
                </a:solidFill>
                <a:latin typeface="Times New Roman" panose="02020603050405020304" pitchFamily="18" charset="0"/>
              </a:rPr>
              <a:t>单独作用</a:t>
            </a:r>
          </a:p>
        </p:txBody>
      </p:sp>
      <p:sp>
        <p:nvSpPr>
          <p:cNvPr id="108555" name="文本框 108554"/>
          <p:cNvSpPr txBox="1"/>
          <p:nvPr/>
        </p:nvSpPr>
        <p:spPr>
          <a:xfrm>
            <a:off x="9826625" y="2090738"/>
            <a:ext cx="454025"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2"/>
                </a:solidFill>
                <a:latin typeface="Arial Black" panose="020B0A04020102020204" pitchFamily="34" charset="0"/>
              </a:rPr>
              <a:t>+</a:t>
            </a:r>
          </a:p>
        </p:txBody>
      </p:sp>
      <p:grpSp>
        <p:nvGrpSpPr>
          <p:cNvPr id="108557" name="组合 108556"/>
          <p:cNvGrpSpPr/>
          <p:nvPr/>
        </p:nvGrpSpPr>
        <p:grpSpPr>
          <a:xfrm>
            <a:off x="25108" y="1083679"/>
            <a:ext cx="4615155" cy="2386595"/>
            <a:chOff x="2932" y="928"/>
            <a:chExt cx="2558" cy="1260"/>
          </a:xfrm>
        </p:grpSpPr>
        <p:sp>
          <p:nvSpPr>
            <p:cNvPr id="108558" name="矩形 108557"/>
            <p:cNvSpPr/>
            <p:nvPr/>
          </p:nvSpPr>
          <p:spPr>
            <a:xfrm>
              <a:off x="3312" y="1200"/>
              <a:ext cx="1728" cy="960"/>
            </a:xfrm>
            <a:prstGeom prst="rect">
              <a:avLst/>
            </a:prstGeom>
            <a:noFill/>
            <a:ln w="12700" cap="flat" cmpd="sng">
              <a:solidFill>
                <a:schemeClr val="tx1"/>
              </a:solidFill>
              <a:prstDash val="solid"/>
              <a:miter/>
              <a:headEnd type="none" w="med" len="med"/>
              <a:tailEnd type="none" w="med" len="med"/>
            </a:ln>
          </p:spPr>
          <p:txBody>
            <a:bodyPr/>
            <a:lstStyle/>
            <a:p>
              <a:endParaRPr lang="zh-CN" altLang="en-US"/>
            </a:p>
          </p:txBody>
        </p:sp>
        <p:sp>
          <p:nvSpPr>
            <p:cNvPr id="108559" name="直接连接符 108558"/>
            <p:cNvSpPr/>
            <p:nvPr/>
          </p:nvSpPr>
          <p:spPr>
            <a:xfrm>
              <a:off x="4176" y="1200"/>
              <a:ext cx="0" cy="960"/>
            </a:xfrm>
            <a:prstGeom prst="line">
              <a:avLst/>
            </a:prstGeom>
            <a:ln w="12700" cap="flat" cmpd="sng">
              <a:solidFill>
                <a:schemeClr val="tx1"/>
              </a:solidFill>
              <a:prstDash val="solid"/>
              <a:headEnd type="none" w="med" len="med"/>
              <a:tailEnd type="none" w="med" len="med"/>
            </a:ln>
          </p:spPr>
        </p:sp>
        <p:sp>
          <p:nvSpPr>
            <p:cNvPr id="108560" name="椭圆 108559"/>
            <p:cNvSpPr/>
            <p:nvPr/>
          </p:nvSpPr>
          <p:spPr>
            <a:xfrm>
              <a:off x="3204" y="1789"/>
              <a:ext cx="204" cy="204"/>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561" name="椭圆 108560"/>
            <p:cNvSpPr/>
            <p:nvPr/>
          </p:nvSpPr>
          <p:spPr>
            <a:xfrm>
              <a:off x="4080" y="1824"/>
              <a:ext cx="204" cy="204"/>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562" name="椭圆 108561"/>
            <p:cNvSpPr/>
            <p:nvPr/>
          </p:nvSpPr>
          <p:spPr>
            <a:xfrm>
              <a:off x="4944" y="1824"/>
              <a:ext cx="204" cy="204"/>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563" name="矩形 108562"/>
            <p:cNvSpPr/>
            <p:nvPr/>
          </p:nvSpPr>
          <p:spPr>
            <a:xfrm>
              <a:off x="4992" y="1392"/>
              <a:ext cx="96" cy="240"/>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64" name="矩形 108563"/>
            <p:cNvSpPr/>
            <p:nvPr/>
          </p:nvSpPr>
          <p:spPr>
            <a:xfrm>
              <a:off x="4128" y="1392"/>
              <a:ext cx="96" cy="240"/>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65" name="矩形 108564"/>
            <p:cNvSpPr/>
            <p:nvPr/>
          </p:nvSpPr>
          <p:spPr>
            <a:xfrm>
              <a:off x="3264" y="1392"/>
              <a:ext cx="96" cy="240"/>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66" name="文本框 108565"/>
            <p:cNvSpPr txBox="1"/>
            <p:nvPr/>
          </p:nvSpPr>
          <p:spPr>
            <a:xfrm>
              <a:off x="2975" y="1364"/>
              <a:ext cx="297" cy="248"/>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1</a:t>
              </a:r>
              <a:endParaRPr lang="en-US" altLang="zh-CN" sz="2400">
                <a:solidFill>
                  <a:schemeClr val="tx1"/>
                </a:solidFill>
                <a:latin typeface="Times New Roman" panose="02020603050405020304" pitchFamily="18" charset="0"/>
                <a:ea typeface="楷体_GB2312" pitchFamily="49" charset="-122"/>
              </a:endParaRPr>
            </a:p>
          </p:txBody>
        </p:sp>
        <p:sp>
          <p:nvSpPr>
            <p:cNvPr id="108567" name="文本框 108566"/>
            <p:cNvSpPr txBox="1"/>
            <p:nvPr/>
          </p:nvSpPr>
          <p:spPr>
            <a:xfrm>
              <a:off x="2932" y="1744"/>
              <a:ext cx="318" cy="253"/>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s1</a:t>
              </a:r>
              <a:endParaRPr lang="en-US" altLang="zh-CN" sz="2400" dirty="0">
                <a:solidFill>
                  <a:schemeClr val="tx1"/>
                </a:solidFill>
                <a:latin typeface="Times New Roman" panose="02020603050405020304" pitchFamily="18" charset="0"/>
                <a:ea typeface="楷体_GB2312" pitchFamily="49" charset="-122"/>
              </a:endParaRPr>
            </a:p>
          </p:txBody>
        </p:sp>
        <p:sp>
          <p:nvSpPr>
            <p:cNvPr id="108568" name="文本框 108567"/>
            <p:cNvSpPr txBox="1"/>
            <p:nvPr/>
          </p:nvSpPr>
          <p:spPr>
            <a:xfrm>
              <a:off x="4176" y="1364"/>
              <a:ext cx="336" cy="248"/>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2</a:t>
              </a:r>
              <a:endParaRPr lang="en-US" altLang="zh-CN" sz="2400">
                <a:solidFill>
                  <a:schemeClr val="tx1"/>
                </a:solidFill>
                <a:latin typeface="Times New Roman" panose="02020603050405020304" pitchFamily="18" charset="0"/>
                <a:ea typeface="楷体_GB2312" pitchFamily="49" charset="-122"/>
              </a:endParaRPr>
            </a:p>
          </p:txBody>
        </p:sp>
        <p:sp>
          <p:nvSpPr>
            <p:cNvPr id="108569" name="文本框 108568"/>
            <p:cNvSpPr txBox="1"/>
            <p:nvPr/>
          </p:nvSpPr>
          <p:spPr>
            <a:xfrm>
              <a:off x="4287" y="1744"/>
              <a:ext cx="318" cy="253"/>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s2</a:t>
              </a:r>
              <a:endParaRPr lang="en-US" altLang="zh-CN" sz="2400" dirty="0">
                <a:solidFill>
                  <a:schemeClr val="tx1"/>
                </a:solidFill>
                <a:latin typeface="Times New Roman" panose="02020603050405020304" pitchFamily="18" charset="0"/>
                <a:ea typeface="楷体_GB2312" pitchFamily="49" charset="-122"/>
              </a:endParaRPr>
            </a:p>
          </p:txBody>
        </p:sp>
        <p:sp>
          <p:nvSpPr>
            <p:cNvPr id="108570" name="文本框 108569"/>
            <p:cNvSpPr txBox="1"/>
            <p:nvPr/>
          </p:nvSpPr>
          <p:spPr>
            <a:xfrm>
              <a:off x="5091" y="1387"/>
              <a:ext cx="297" cy="248"/>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3</a:t>
              </a:r>
              <a:endParaRPr lang="en-US" altLang="zh-CN" sz="2400">
                <a:solidFill>
                  <a:schemeClr val="tx1"/>
                </a:solidFill>
                <a:latin typeface="Times New Roman" panose="02020603050405020304" pitchFamily="18" charset="0"/>
                <a:ea typeface="楷体_GB2312" pitchFamily="49" charset="-122"/>
              </a:endParaRPr>
            </a:p>
          </p:txBody>
        </p:sp>
        <p:sp>
          <p:nvSpPr>
            <p:cNvPr id="108571" name="文本框 108570"/>
            <p:cNvSpPr txBox="1"/>
            <p:nvPr/>
          </p:nvSpPr>
          <p:spPr>
            <a:xfrm>
              <a:off x="5107" y="1744"/>
              <a:ext cx="383" cy="253"/>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s3</a:t>
              </a:r>
              <a:endParaRPr lang="en-US" altLang="zh-CN" sz="2400" dirty="0">
                <a:solidFill>
                  <a:schemeClr val="tx1"/>
                </a:solidFill>
                <a:latin typeface="Times New Roman" panose="02020603050405020304" pitchFamily="18" charset="0"/>
                <a:ea typeface="楷体_GB2312" pitchFamily="49" charset="-122"/>
              </a:endParaRPr>
            </a:p>
          </p:txBody>
        </p:sp>
        <p:sp>
          <p:nvSpPr>
            <p:cNvPr id="108572" name="直接连接符 108571"/>
            <p:cNvSpPr/>
            <p:nvPr/>
          </p:nvSpPr>
          <p:spPr>
            <a:xfrm>
              <a:off x="3312" y="1104"/>
              <a:ext cx="240" cy="0"/>
            </a:xfrm>
            <a:prstGeom prst="line">
              <a:avLst/>
            </a:prstGeom>
            <a:ln w="12700" cap="flat" cmpd="sng">
              <a:solidFill>
                <a:schemeClr val="accent1"/>
              </a:solidFill>
              <a:prstDash val="solid"/>
              <a:headEnd type="none" w="med" len="med"/>
              <a:tailEnd type="stealth" w="sm" len="med"/>
            </a:ln>
          </p:spPr>
        </p:sp>
        <p:sp>
          <p:nvSpPr>
            <p:cNvPr id="108573" name="文本框 108572"/>
            <p:cNvSpPr txBox="1"/>
            <p:nvPr/>
          </p:nvSpPr>
          <p:spPr>
            <a:xfrm>
              <a:off x="3513" y="928"/>
              <a:ext cx="226" cy="253"/>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1</a:t>
              </a:r>
              <a:endParaRPr lang="en-US" altLang="zh-CN" sz="2400" dirty="0">
                <a:solidFill>
                  <a:schemeClr val="tx1"/>
                </a:solidFill>
                <a:latin typeface="Times New Roman" panose="02020603050405020304" pitchFamily="18" charset="0"/>
                <a:ea typeface="楷体_GB2312" pitchFamily="49" charset="-122"/>
              </a:endParaRPr>
            </a:p>
          </p:txBody>
        </p:sp>
        <p:sp>
          <p:nvSpPr>
            <p:cNvPr id="108574" name="直接连接符 108573"/>
            <p:cNvSpPr/>
            <p:nvPr/>
          </p:nvSpPr>
          <p:spPr>
            <a:xfrm>
              <a:off x="4080" y="1248"/>
              <a:ext cx="0" cy="192"/>
            </a:xfrm>
            <a:prstGeom prst="line">
              <a:avLst/>
            </a:prstGeom>
            <a:ln w="12700" cap="flat" cmpd="sng">
              <a:solidFill>
                <a:schemeClr val="accent1"/>
              </a:solidFill>
              <a:prstDash val="solid"/>
              <a:headEnd type="none" w="med" len="med"/>
              <a:tailEnd type="stealth" w="sm" len="med"/>
            </a:ln>
          </p:spPr>
        </p:sp>
        <p:sp>
          <p:nvSpPr>
            <p:cNvPr id="108575" name="文本框 108574"/>
            <p:cNvSpPr txBox="1"/>
            <p:nvPr/>
          </p:nvSpPr>
          <p:spPr>
            <a:xfrm>
              <a:off x="3843" y="1205"/>
              <a:ext cx="226" cy="253"/>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2</a:t>
              </a:r>
              <a:endParaRPr lang="en-US" altLang="zh-CN" sz="2400" dirty="0">
                <a:solidFill>
                  <a:schemeClr val="tx1"/>
                </a:solidFill>
                <a:latin typeface="Times New Roman" panose="02020603050405020304" pitchFamily="18" charset="0"/>
                <a:ea typeface="楷体_GB2312" pitchFamily="49" charset="-122"/>
              </a:endParaRPr>
            </a:p>
          </p:txBody>
        </p:sp>
        <p:sp>
          <p:nvSpPr>
            <p:cNvPr id="108576" name="直接连接符 108575"/>
            <p:cNvSpPr/>
            <p:nvPr/>
          </p:nvSpPr>
          <p:spPr>
            <a:xfrm>
              <a:off x="4656" y="1104"/>
              <a:ext cx="288" cy="0"/>
            </a:xfrm>
            <a:prstGeom prst="line">
              <a:avLst/>
            </a:prstGeom>
            <a:ln w="12700" cap="flat" cmpd="sng">
              <a:solidFill>
                <a:schemeClr val="accent1"/>
              </a:solidFill>
              <a:prstDash val="solid"/>
              <a:headEnd type="none" w="med" len="med"/>
              <a:tailEnd type="stealth" w="sm" len="med"/>
            </a:ln>
          </p:spPr>
        </p:sp>
        <p:sp>
          <p:nvSpPr>
            <p:cNvPr id="108577" name="文本框 108576"/>
            <p:cNvSpPr txBox="1"/>
            <p:nvPr/>
          </p:nvSpPr>
          <p:spPr>
            <a:xfrm>
              <a:off x="4946" y="928"/>
              <a:ext cx="226" cy="253"/>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3</a:t>
              </a:r>
              <a:endParaRPr lang="en-US" altLang="zh-CN" sz="2400" dirty="0">
                <a:solidFill>
                  <a:schemeClr val="tx1"/>
                </a:solidFill>
                <a:latin typeface="Times New Roman" panose="02020603050405020304" pitchFamily="18" charset="0"/>
                <a:ea typeface="楷体_GB2312" pitchFamily="49" charset="-122"/>
              </a:endParaRPr>
            </a:p>
          </p:txBody>
        </p:sp>
        <p:sp>
          <p:nvSpPr>
            <p:cNvPr id="108578" name="文本框 108577"/>
            <p:cNvSpPr txBox="1"/>
            <p:nvPr/>
          </p:nvSpPr>
          <p:spPr>
            <a:xfrm>
              <a:off x="3123" y="1602"/>
              <a:ext cx="217"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579" name="文本框 108578"/>
            <p:cNvSpPr txBox="1"/>
            <p:nvPr/>
          </p:nvSpPr>
          <p:spPr>
            <a:xfrm>
              <a:off x="3124" y="1938"/>
              <a:ext cx="206"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580" name="文本框 108579"/>
            <p:cNvSpPr txBox="1"/>
            <p:nvPr/>
          </p:nvSpPr>
          <p:spPr>
            <a:xfrm>
              <a:off x="4147" y="1603"/>
              <a:ext cx="216" cy="248"/>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581" name="文本框 108580"/>
            <p:cNvSpPr txBox="1"/>
            <p:nvPr/>
          </p:nvSpPr>
          <p:spPr>
            <a:xfrm>
              <a:off x="4159" y="1939"/>
              <a:ext cx="205" cy="248"/>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582" name="文本框 108581"/>
            <p:cNvSpPr txBox="1"/>
            <p:nvPr/>
          </p:nvSpPr>
          <p:spPr>
            <a:xfrm>
              <a:off x="5010" y="1602"/>
              <a:ext cx="218"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583" name="文本框 108582"/>
            <p:cNvSpPr txBox="1"/>
            <p:nvPr/>
          </p:nvSpPr>
          <p:spPr>
            <a:xfrm>
              <a:off x="5024" y="1939"/>
              <a:ext cx="204" cy="248"/>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grpSp>
      <p:grpSp>
        <p:nvGrpSpPr>
          <p:cNvPr id="108590" name="组合 108589"/>
          <p:cNvGrpSpPr/>
          <p:nvPr/>
        </p:nvGrpSpPr>
        <p:grpSpPr>
          <a:xfrm>
            <a:off x="5349583" y="999541"/>
            <a:ext cx="4429417" cy="2385009"/>
            <a:chOff x="2826" y="765"/>
            <a:chExt cx="2356" cy="1269"/>
          </a:xfrm>
        </p:grpSpPr>
        <p:sp>
          <p:nvSpPr>
            <p:cNvPr id="108591" name="矩形 108590"/>
            <p:cNvSpPr/>
            <p:nvPr/>
          </p:nvSpPr>
          <p:spPr>
            <a:xfrm>
              <a:off x="3190" y="1039"/>
              <a:ext cx="1658" cy="968"/>
            </a:xfrm>
            <a:prstGeom prst="rect">
              <a:avLst/>
            </a:prstGeom>
            <a:noFill/>
            <a:ln w="12700" cap="flat" cmpd="sng">
              <a:solidFill>
                <a:schemeClr val="tx1"/>
              </a:solidFill>
              <a:prstDash val="solid"/>
              <a:miter/>
              <a:headEnd type="none" w="med" len="med"/>
              <a:tailEnd type="none" w="med" len="med"/>
            </a:ln>
          </p:spPr>
          <p:txBody>
            <a:bodyPr/>
            <a:lstStyle/>
            <a:p>
              <a:endParaRPr lang="zh-CN" altLang="en-US"/>
            </a:p>
          </p:txBody>
        </p:sp>
        <p:sp>
          <p:nvSpPr>
            <p:cNvPr id="108592" name="直接连接符 108591"/>
            <p:cNvSpPr/>
            <p:nvPr/>
          </p:nvSpPr>
          <p:spPr>
            <a:xfrm>
              <a:off x="4019" y="1039"/>
              <a:ext cx="0" cy="968"/>
            </a:xfrm>
            <a:prstGeom prst="line">
              <a:avLst/>
            </a:prstGeom>
            <a:ln w="12700" cap="flat" cmpd="sng">
              <a:solidFill>
                <a:schemeClr val="tx1"/>
              </a:solidFill>
              <a:prstDash val="solid"/>
              <a:headEnd type="none" w="med" len="med"/>
              <a:tailEnd type="none" w="med" len="med"/>
            </a:ln>
          </p:spPr>
        </p:sp>
        <p:sp>
          <p:nvSpPr>
            <p:cNvPr id="108593" name="椭圆 108592"/>
            <p:cNvSpPr/>
            <p:nvPr/>
          </p:nvSpPr>
          <p:spPr>
            <a:xfrm>
              <a:off x="3086" y="1633"/>
              <a:ext cx="196" cy="205"/>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594" name="矩形 108593"/>
            <p:cNvSpPr/>
            <p:nvPr/>
          </p:nvSpPr>
          <p:spPr>
            <a:xfrm>
              <a:off x="4802" y="123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95" name="矩形 108594"/>
            <p:cNvSpPr/>
            <p:nvPr/>
          </p:nvSpPr>
          <p:spPr>
            <a:xfrm>
              <a:off x="3973" y="123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96" name="矩形 108595"/>
            <p:cNvSpPr/>
            <p:nvPr/>
          </p:nvSpPr>
          <p:spPr>
            <a:xfrm>
              <a:off x="3144" y="123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597" name="文本框 108596"/>
            <p:cNvSpPr txBox="1"/>
            <p:nvPr/>
          </p:nvSpPr>
          <p:spPr>
            <a:xfrm>
              <a:off x="2867" y="1204"/>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1</a:t>
              </a:r>
              <a:endParaRPr lang="en-US" altLang="zh-CN" sz="2400">
                <a:solidFill>
                  <a:schemeClr val="tx1"/>
                </a:solidFill>
                <a:latin typeface="Times New Roman" panose="02020603050405020304" pitchFamily="18" charset="0"/>
                <a:ea typeface="楷体_GB2312" pitchFamily="49" charset="-122"/>
              </a:endParaRPr>
            </a:p>
          </p:txBody>
        </p:sp>
        <p:sp>
          <p:nvSpPr>
            <p:cNvPr id="108598" name="文本框 108597"/>
            <p:cNvSpPr txBox="1"/>
            <p:nvPr/>
          </p:nvSpPr>
          <p:spPr>
            <a:xfrm>
              <a:off x="2826" y="1587"/>
              <a:ext cx="306"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s1</a:t>
              </a:r>
              <a:endParaRPr lang="en-US" altLang="zh-CN" sz="2400" dirty="0">
                <a:solidFill>
                  <a:schemeClr val="tx1"/>
                </a:solidFill>
                <a:latin typeface="Times New Roman" panose="02020603050405020304" pitchFamily="18" charset="0"/>
                <a:ea typeface="楷体_GB2312" pitchFamily="49" charset="-122"/>
              </a:endParaRPr>
            </a:p>
          </p:txBody>
        </p:sp>
        <p:sp>
          <p:nvSpPr>
            <p:cNvPr id="108599" name="文本框 108598"/>
            <p:cNvSpPr txBox="1"/>
            <p:nvPr/>
          </p:nvSpPr>
          <p:spPr>
            <a:xfrm>
              <a:off x="4019" y="1204"/>
              <a:ext cx="322"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2</a:t>
              </a:r>
              <a:endParaRPr lang="en-US" altLang="zh-CN" sz="2400">
                <a:solidFill>
                  <a:schemeClr val="tx1"/>
                </a:solidFill>
                <a:latin typeface="Times New Roman" panose="02020603050405020304" pitchFamily="18" charset="0"/>
                <a:ea typeface="楷体_GB2312" pitchFamily="49" charset="-122"/>
              </a:endParaRPr>
            </a:p>
          </p:txBody>
        </p:sp>
        <p:sp>
          <p:nvSpPr>
            <p:cNvPr id="108600" name="文本框 108599"/>
            <p:cNvSpPr txBox="1"/>
            <p:nvPr/>
          </p:nvSpPr>
          <p:spPr>
            <a:xfrm>
              <a:off x="4897" y="1228"/>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3</a:t>
              </a:r>
              <a:endParaRPr lang="en-US" altLang="zh-CN" sz="2400">
                <a:solidFill>
                  <a:schemeClr val="tx1"/>
                </a:solidFill>
                <a:latin typeface="Times New Roman" panose="02020603050405020304" pitchFamily="18" charset="0"/>
                <a:ea typeface="楷体_GB2312" pitchFamily="49" charset="-122"/>
              </a:endParaRPr>
            </a:p>
          </p:txBody>
        </p:sp>
        <p:sp>
          <p:nvSpPr>
            <p:cNvPr id="108601" name="直接连接符 108600"/>
            <p:cNvSpPr/>
            <p:nvPr/>
          </p:nvSpPr>
          <p:spPr>
            <a:xfrm>
              <a:off x="3190" y="942"/>
              <a:ext cx="230" cy="0"/>
            </a:xfrm>
            <a:prstGeom prst="line">
              <a:avLst/>
            </a:prstGeom>
            <a:ln w="12700" cap="flat" cmpd="sng">
              <a:solidFill>
                <a:schemeClr val="accent1"/>
              </a:solidFill>
              <a:prstDash val="solid"/>
              <a:headEnd type="none" w="med" len="med"/>
              <a:tailEnd type="stealth" w="sm" len="med"/>
            </a:ln>
          </p:spPr>
        </p:sp>
        <p:sp>
          <p:nvSpPr>
            <p:cNvPr id="108602" name="文本框 108601"/>
            <p:cNvSpPr txBox="1"/>
            <p:nvPr/>
          </p:nvSpPr>
          <p:spPr>
            <a:xfrm>
              <a:off x="3360" y="765"/>
              <a:ext cx="262"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1</a:t>
              </a:r>
              <a:r>
                <a:rPr lang="en-US" altLang="zh-CN" sz="2400" dirty="0">
                  <a:solidFill>
                    <a:schemeClr val="tx1"/>
                  </a:solidFill>
                  <a:latin typeface="Times New Roman" panose="02020603050405020304" pitchFamily="18" charset="0"/>
                  <a:ea typeface="楷体_GB2312" pitchFamily="49" charset="-122"/>
                </a:rPr>
                <a:t>'</a:t>
              </a:r>
            </a:p>
          </p:txBody>
        </p:sp>
        <p:sp>
          <p:nvSpPr>
            <p:cNvPr id="108603" name="直接连接符 108602"/>
            <p:cNvSpPr/>
            <p:nvPr/>
          </p:nvSpPr>
          <p:spPr>
            <a:xfrm>
              <a:off x="3927" y="1088"/>
              <a:ext cx="0" cy="193"/>
            </a:xfrm>
            <a:prstGeom prst="line">
              <a:avLst/>
            </a:prstGeom>
            <a:ln w="12700" cap="flat" cmpd="sng">
              <a:solidFill>
                <a:schemeClr val="accent1"/>
              </a:solidFill>
              <a:prstDash val="solid"/>
              <a:headEnd type="none" w="med" len="med"/>
              <a:tailEnd type="stealth" w="sm" len="med"/>
            </a:ln>
          </p:spPr>
        </p:sp>
        <p:sp>
          <p:nvSpPr>
            <p:cNvPr id="108604" name="文本框 108603"/>
            <p:cNvSpPr txBox="1"/>
            <p:nvPr/>
          </p:nvSpPr>
          <p:spPr>
            <a:xfrm>
              <a:off x="3676" y="1044"/>
              <a:ext cx="262"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2</a:t>
              </a:r>
              <a:r>
                <a:rPr lang="en-US" altLang="zh-CN" sz="2400" dirty="0">
                  <a:solidFill>
                    <a:schemeClr val="tx1"/>
                  </a:solidFill>
                  <a:latin typeface="Times New Roman" panose="02020603050405020304" pitchFamily="18" charset="0"/>
                  <a:ea typeface="楷体_GB2312" pitchFamily="49" charset="-122"/>
                </a:rPr>
                <a:t>'</a:t>
              </a:r>
            </a:p>
          </p:txBody>
        </p:sp>
        <p:sp>
          <p:nvSpPr>
            <p:cNvPr id="108605" name="直接连接符 108604"/>
            <p:cNvSpPr/>
            <p:nvPr/>
          </p:nvSpPr>
          <p:spPr>
            <a:xfrm>
              <a:off x="4480" y="942"/>
              <a:ext cx="276" cy="0"/>
            </a:xfrm>
            <a:prstGeom prst="line">
              <a:avLst/>
            </a:prstGeom>
            <a:ln w="12700" cap="flat" cmpd="sng">
              <a:solidFill>
                <a:schemeClr val="accent1"/>
              </a:solidFill>
              <a:prstDash val="solid"/>
              <a:headEnd type="none" w="med" len="med"/>
              <a:tailEnd type="stealth" w="sm" len="med"/>
            </a:ln>
          </p:spPr>
        </p:sp>
        <p:sp>
          <p:nvSpPr>
            <p:cNvPr id="108606" name="文本框 108605"/>
            <p:cNvSpPr txBox="1"/>
            <p:nvPr/>
          </p:nvSpPr>
          <p:spPr>
            <a:xfrm>
              <a:off x="4735" y="765"/>
              <a:ext cx="262"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3</a:t>
              </a:r>
              <a:r>
                <a:rPr lang="en-US" altLang="zh-CN" sz="2400" dirty="0">
                  <a:solidFill>
                    <a:schemeClr val="tx1"/>
                  </a:solidFill>
                  <a:latin typeface="Times New Roman" panose="02020603050405020304" pitchFamily="18" charset="0"/>
                  <a:ea typeface="楷体_GB2312" pitchFamily="49" charset="-122"/>
                </a:rPr>
                <a:t>'</a:t>
              </a:r>
            </a:p>
          </p:txBody>
        </p:sp>
        <p:sp>
          <p:nvSpPr>
            <p:cNvPr id="108607" name="文本框 108606"/>
            <p:cNvSpPr txBox="1"/>
            <p:nvPr/>
          </p:nvSpPr>
          <p:spPr>
            <a:xfrm>
              <a:off x="3009" y="1445"/>
              <a:ext cx="207"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608" name="文本框 108607"/>
            <p:cNvSpPr txBox="1"/>
            <p:nvPr/>
          </p:nvSpPr>
          <p:spPr>
            <a:xfrm>
              <a:off x="3010" y="1784"/>
              <a:ext cx="196"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grpSp>
      <p:grpSp>
        <p:nvGrpSpPr>
          <p:cNvPr id="108609" name="组合 108608"/>
          <p:cNvGrpSpPr/>
          <p:nvPr/>
        </p:nvGrpSpPr>
        <p:grpSpPr>
          <a:xfrm>
            <a:off x="128588" y="4180891"/>
            <a:ext cx="4351337" cy="2385009"/>
            <a:chOff x="37" y="2397"/>
            <a:chExt cx="2315" cy="1269"/>
          </a:xfrm>
        </p:grpSpPr>
        <p:sp>
          <p:nvSpPr>
            <p:cNvPr id="108610" name="矩形 108609"/>
            <p:cNvSpPr/>
            <p:nvPr/>
          </p:nvSpPr>
          <p:spPr>
            <a:xfrm>
              <a:off x="360" y="2671"/>
              <a:ext cx="1658" cy="968"/>
            </a:xfrm>
            <a:prstGeom prst="rect">
              <a:avLst/>
            </a:prstGeom>
            <a:noFill/>
            <a:ln w="12700" cap="flat" cmpd="sng">
              <a:solidFill>
                <a:schemeClr val="tx1"/>
              </a:solidFill>
              <a:prstDash val="solid"/>
              <a:miter/>
              <a:headEnd type="none" w="med" len="med"/>
              <a:tailEnd type="none" w="med" len="med"/>
            </a:ln>
          </p:spPr>
          <p:txBody>
            <a:bodyPr/>
            <a:lstStyle/>
            <a:p>
              <a:endParaRPr lang="zh-CN" altLang="en-US"/>
            </a:p>
          </p:txBody>
        </p:sp>
        <p:sp>
          <p:nvSpPr>
            <p:cNvPr id="108611" name="直接连接符 108610"/>
            <p:cNvSpPr/>
            <p:nvPr/>
          </p:nvSpPr>
          <p:spPr>
            <a:xfrm>
              <a:off x="1189" y="2671"/>
              <a:ext cx="0" cy="968"/>
            </a:xfrm>
            <a:prstGeom prst="line">
              <a:avLst/>
            </a:prstGeom>
            <a:ln w="12700" cap="flat" cmpd="sng">
              <a:solidFill>
                <a:schemeClr val="tx1"/>
              </a:solidFill>
              <a:prstDash val="solid"/>
              <a:headEnd type="none" w="med" len="med"/>
              <a:tailEnd type="none" w="med" len="med"/>
            </a:ln>
          </p:spPr>
        </p:sp>
        <p:sp>
          <p:nvSpPr>
            <p:cNvPr id="108612" name="椭圆 108611"/>
            <p:cNvSpPr/>
            <p:nvPr/>
          </p:nvSpPr>
          <p:spPr>
            <a:xfrm>
              <a:off x="1097" y="3300"/>
              <a:ext cx="196" cy="206"/>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613" name="矩形 108612"/>
            <p:cNvSpPr/>
            <p:nvPr/>
          </p:nvSpPr>
          <p:spPr>
            <a:xfrm>
              <a:off x="1972" y="2865"/>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14" name="矩形 108613"/>
            <p:cNvSpPr/>
            <p:nvPr/>
          </p:nvSpPr>
          <p:spPr>
            <a:xfrm>
              <a:off x="1143" y="2865"/>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15" name="矩形 108614"/>
            <p:cNvSpPr/>
            <p:nvPr/>
          </p:nvSpPr>
          <p:spPr>
            <a:xfrm>
              <a:off x="314" y="2865"/>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16" name="文本框 108615"/>
            <p:cNvSpPr txBox="1"/>
            <p:nvPr/>
          </p:nvSpPr>
          <p:spPr>
            <a:xfrm>
              <a:off x="37" y="2836"/>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1</a:t>
              </a:r>
              <a:endParaRPr lang="en-US" altLang="zh-CN" sz="2400">
                <a:solidFill>
                  <a:schemeClr val="tx1"/>
                </a:solidFill>
                <a:latin typeface="Times New Roman" panose="02020603050405020304" pitchFamily="18" charset="0"/>
                <a:ea typeface="楷体_GB2312" pitchFamily="49" charset="-122"/>
              </a:endParaRPr>
            </a:p>
          </p:txBody>
        </p:sp>
        <p:sp>
          <p:nvSpPr>
            <p:cNvPr id="108617" name="文本框 108616"/>
            <p:cNvSpPr txBox="1"/>
            <p:nvPr/>
          </p:nvSpPr>
          <p:spPr>
            <a:xfrm>
              <a:off x="1189" y="2836"/>
              <a:ext cx="322"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2</a:t>
              </a:r>
              <a:endParaRPr lang="en-US" altLang="zh-CN" sz="2400">
                <a:solidFill>
                  <a:schemeClr val="tx1"/>
                </a:solidFill>
                <a:latin typeface="Times New Roman" panose="02020603050405020304" pitchFamily="18" charset="0"/>
                <a:ea typeface="楷体_GB2312" pitchFamily="49" charset="-122"/>
              </a:endParaRPr>
            </a:p>
          </p:txBody>
        </p:sp>
        <p:sp>
          <p:nvSpPr>
            <p:cNvPr id="108618" name="文本框 108617"/>
            <p:cNvSpPr txBox="1"/>
            <p:nvPr/>
          </p:nvSpPr>
          <p:spPr>
            <a:xfrm>
              <a:off x="1295" y="3219"/>
              <a:ext cx="306"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s2</a:t>
              </a:r>
              <a:endParaRPr lang="en-US" altLang="zh-CN" sz="2400" dirty="0">
                <a:solidFill>
                  <a:schemeClr val="tx1"/>
                </a:solidFill>
                <a:latin typeface="Times New Roman" panose="02020603050405020304" pitchFamily="18" charset="0"/>
                <a:ea typeface="楷体_GB2312" pitchFamily="49" charset="-122"/>
              </a:endParaRPr>
            </a:p>
          </p:txBody>
        </p:sp>
        <p:sp>
          <p:nvSpPr>
            <p:cNvPr id="108619" name="文本框 108618"/>
            <p:cNvSpPr txBox="1"/>
            <p:nvPr/>
          </p:nvSpPr>
          <p:spPr>
            <a:xfrm>
              <a:off x="2067" y="2860"/>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3</a:t>
              </a:r>
              <a:endParaRPr lang="en-US" altLang="zh-CN" sz="2400">
                <a:solidFill>
                  <a:schemeClr val="tx1"/>
                </a:solidFill>
                <a:latin typeface="Times New Roman" panose="02020603050405020304" pitchFamily="18" charset="0"/>
                <a:ea typeface="楷体_GB2312" pitchFamily="49" charset="-122"/>
              </a:endParaRPr>
            </a:p>
          </p:txBody>
        </p:sp>
        <p:sp>
          <p:nvSpPr>
            <p:cNvPr id="108620" name="直接连接符 108619"/>
            <p:cNvSpPr/>
            <p:nvPr/>
          </p:nvSpPr>
          <p:spPr>
            <a:xfrm>
              <a:off x="360" y="2574"/>
              <a:ext cx="230" cy="0"/>
            </a:xfrm>
            <a:prstGeom prst="line">
              <a:avLst/>
            </a:prstGeom>
            <a:ln w="12700" cap="flat" cmpd="sng">
              <a:solidFill>
                <a:schemeClr val="accent1"/>
              </a:solidFill>
              <a:prstDash val="solid"/>
              <a:headEnd type="none" w="med" len="med"/>
              <a:tailEnd type="stealth" w="sm" len="med"/>
            </a:ln>
          </p:spPr>
        </p:sp>
        <p:sp>
          <p:nvSpPr>
            <p:cNvPr id="108621" name="文本框 108620"/>
            <p:cNvSpPr txBox="1"/>
            <p:nvPr/>
          </p:nvSpPr>
          <p:spPr>
            <a:xfrm>
              <a:off x="507" y="2397"/>
              <a:ext cx="307"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1</a:t>
              </a:r>
              <a:r>
                <a:rPr lang="en-US" altLang="zh-CN" sz="2400" dirty="0">
                  <a:solidFill>
                    <a:schemeClr val="tx1"/>
                  </a:solidFill>
                  <a:latin typeface="Times New Roman" panose="02020603050405020304" pitchFamily="18" charset="0"/>
                  <a:ea typeface="楷体_GB2312" pitchFamily="49" charset="-122"/>
                </a:rPr>
                <a:t>''</a:t>
              </a:r>
            </a:p>
          </p:txBody>
        </p:sp>
        <p:sp>
          <p:nvSpPr>
            <p:cNvPr id="108622" name="直接连接符 108621"/>
            <p:cNvSpPr/>
            <p:nvPr/>
          </p:nvSpPr>
          <p:spPr>
            <a:xfrm>
              <a:off x="1097" y="2720"/>
              <a:ext cx="0" cy="193"/>
            </a:xfrm>
            <a:prstGeom prst="line">
              <a:avLst/>
            </a:prstGeom>
            <a:ln w="12700" cap="flat" cmpd="sng">
              <a:solidFill>
                <a:schemeClr val="accent1"/>
              </a:solidFill>
              <a:prstDash val="solid"/>
              <a:headEnd type="none" w="med" len="med"/>
              <a:tailEnd type="stealth" w="sm" len="med"/>
            </a:ln>
          </p:spPr>
        </p:sp>
        <p:sp>
          <p:nvSpPr>
            <p:cNvPr id="108623" name="文本框 108622"/>
            <p:cNvSpPr txBox="1"/>
            <p:nvPr/>
          </p:nvSpPr>
          <p:spPr>
            <a:xfrm>
              <a:off x="824" y="2676"/>
              <a:ext cx="307"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2</a:t>
              </a:r>
              <a:r>
                <a:rPr lang="en-US" altLang="zh-CN" sz="2400" dirty="0">
                  <a:solidFill>
                    <a:schemeClr val="tx1"/>
                  </a:solidFill>
                  <a:latin typeface="Times New Roman" panose="02020603050405020304" pitchFamily="18" charset="0"/>
                  <a:ea typeface="楷体_GB2312" pitchFamily="49" charset="-122"/>
                </a:rPr>
                <a:t>''</a:t>
              </a:r>
            </a:p>
          </p:txBody>
        </p:sp>
        <p:sp>
          <p:nvSpPr>
            <p:cNvPr id="108624" name="直接连接符 108623"/>
            <p:cNvSpPr/>
            <p:nvPr/>
          </p:nvSpPr>
          <p:spPr>
            <a:xfrm>
              <a:off x="1650" y="2574"/>
              <a:ext cx="276" cy="0"/>
            </a:xfrm>
            <a:prstGeom prst="line">
              <a:avLst/>
            </a:prstGeom>
            <a:ln w="12700" cap="flat" cmpd="sng">
              <a:solidFill>
                <a:schemeClr val="accent1"/>
              </a:solidFill>
              <a:prstDash val="solid"/>
              <a:headEnd type="none" w="med" len="med"/>
              <a:tailEnd type="stealth" w="sm" len="med"/>
            </a:ln>
          </p:spPr>
        </p:sp>
        <p:sp>
          <p:nvSpPr>
            <p:cNvPr id="108625" name="文本框 108624"/>
            <p:cNvSpPr txBox="1"/>
            <p:nvPr/>
          </p:nvSpPr>
          <p:spPr>
            <a:xfrm>
              <a:off x="1882" y="2397"/>
              <a:ext cx="307"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3</a:t>
              </a:r>
              <a:r>
                <a:rPr lang="en-US" altLang="zh-CN" sz="2400" dirty="0">
                  <a:solidFill>
                    <a:schemeClr val="tx1"/>
                  </a:solidFill>
                  <a:latin typeface="Times New Roman" panose="02020603050405020304" pitchFamily="18" charset="0"/>
                  <a:ea typeface="楷体_GB2312" pitchFamily="49" charset="-122"/>
                </a:rPr>
                <a:t>''</a:t>
              </a:r>
            </a:p>
          </p:txBody>
        </p:sp>
        <p:sp>
          <p:nvSpPr>
            <p:cNvPr id="108626" name="文本框 108625"/>
            <p:cNvSpPr txBox="1"/>
            <p:nvPr/>
          </p:nvSpPr>
          <p:spPr>
            <a:xfrm>
              <a:off x="1161" y="3077"/>
              <a:ext cx="207"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627" name="文本框 108626"/>
            <p:cNvSpPr txBox="1"/>
            <p:nvPr/>
          </p:nvSpPr>
          <p:spPr>
            <a:xfrm>
              <a:off x="1173" y="3416"/>
              <a:ext cx="196"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grpSp>
      <p:grpSp>
        <p:nvGrpSpPr>
          <p:cNvPr id="108628" name="组合 108627"/>
          <p:cNvGrpSpPr/>
          <p:nvPr/>
        </p:nvGrpSpPr>
        <p:grpSpPr>
          <a:xfrm>
            <a:off x="5611813" y="4158668"/>
            <a:ext cx="4535487" cy="2383419"/>
            <a:chOff x="2965" y="2445"/>
            <a:chExt cx="2413" cy="1269"/>
          </a:xfrm>
        </p:grpSpPr>
        <p:sp>
          <p:nvSpPr>
            <p:cNvPr id="108629" name="矩形 108628"/>
            <p:cNvSpPr/>
            <p:nvPr/>
          </p:nvSpPr>
          <p:spPr>
            <a:xfrm>
              <a:off x="3288" y="2719"/>
              <a:ext cx="1658" cy="968"/>
            </a:xfrm>
            <a:prstGeom prst="rect">
              <a:avLst/>
            </a:prstGeom>
            <a:noFill/>
            <a:ln w="12700" cap="flat" cmpd="sng">
              <a:solidFill>
                <a:schemeClr val="tx1"/>
              </a:solidFill>
              <a:prstDash val="solid"/>
              <a:miter/>
              <a:headEnd type="none" w="med" len="med"/>
              <a:tailEnd type="none" w="med" len="med"/>
            </a:ln>
          </p:spPr>
          <p:txBody>
            <a:bodyPr/>
            <a:lstStyle/>
            <a:p>
              <a:endParaRPr lang="zh-CN" altLang="en-US"/>
            </a:p>
          </p:txBody>
        </p:sp>
        <p:sp>
          <p:nvSpPr>
            <p:cNvPr id="108630" name="直接连接符 108629"/>
            <p:cNvSpPr/>
            <p:nvPr/>
          </p:nvSpPr>
          <p:spPr>
            <a:xfrm>
              <a:off x="4117" y="2719"/>
              <a:ext cx="0" cy="968"/>
            </a:xfrm>
            <a:prstGeom prst="line">
              <a:avLst/>
            </a:prstGeom>
            <a:ln w="12700" cap="flat" cmpd="sng">
              <a:solidFill>
                <a:schemeClr val="tx1"/>
              </a:solidFill>
              <a:prstDash val="solid"/>
              <a:headEnd type="none" w="med" len="med"/>
              <a:tailEnd type="none" w="med" len="med"/>
            </a:ln>
          </p:spPr>
        </p:sp>
        <p:sp>
          <p:nvSpPr>
            <p:cNvPr id="108631" name="椭圆 108630"/>
            <p:cNvSpPr/>
            <p:nvPr/>
          </p:nvSpPr>
          <p:spPr>
            <a:xfrm>
              <a:off x="4854" y="3348"/>
              <a:ext cx="196" cy="206"/>
            </a:xfrm>
            <a:prstGeom prst="ellipse">
              <a:avLst/>
            </a:prstGeom>
            <a:noFill/>
            <a:ln w="25400" cap="flat" cmpd="sng">
              <a:solidFill>
                <a:schemeClr val="tx1"/>
              </a:solidFill>
              <a:prstDash val="solid"/>
              <a:headEnd type="none" w="med" len="med"/>
              <a:tailEnd type="none" w="med" len="med"/>
            </a:ln>
          </p:spPr>
          <p:txBody>
            <a:bodyPr/>
            <a:lstStyle/>
            <a:p>
              <a:endParaRPr lang="zh-CN" altLang="en-US"/>
            </a:p>
          </p:txBody>
        </p:sp>
        <p:sp>
          <p:nvSpPr>
            <p:cNvPr id="108632" name="矩形 108631"/>
            <p:cNvSpPr/>
            <p:nvPr/>
          </p:nvSpPr>
          <p:spPr>
            <a:xfrm>
              <a:off x="4900" y="291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33" name="矩形 108632"/>
            <p:cNvSpPr/>
            <p:nvPr/>
          </p:nvSpPr>
          <p:spPr>
            <a:xfrm>
              <a:off x="4071" y="291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34" name="矩形 108633"/>
            <p:cNvSpPr/>
            <p:nvPr/>
          </p:nvSpPr>
          <p:spPr>
            <a:xfrm>
              <a:off x="3242" y="2913"/>
              <a:ext cx="92" cy="242"/>
            </a:xfrm>
            <a:prstGeom prst="rect">
              <a:avLst/>
            </a:prstGeom>
            <a:solidFill>
              <a:srgbClr val="00FFFF"/>
            </a:solidFill>
            <a:ln w="25400" cap="flat" cmpd="sng">
              <a:solidFill>
                <a:schemeClr val="tx1"/>
              </a:solidFill>
              <a:prstDash val="solid"/>
              <a:miter/>
              <a:headEnd type="none" w="med" len="med"/>
              <a:tailEnd type="none" w="med" len="med"/>
            </a:ln>
          </p:spPr>
          <p:txBody>
            <a:bodyPr/>
            <a:lstStyle/>
            <a:p>
              <a:endParaRPr lang="zh-CN" altLang="en-US"/>
            </a:p>
          </p:txBody>
        </p:sp>
        <p:sp>
          <p:nvSpPr>
            <p:cNvPr id="108635" name="文本框 108634"/>
            <p:cNvSpPr txBox="1"/>
            <p:nvPr/>
          </p:nvSpPr>
          <p:spPr>
            <a:xfrm>
              <a:off x="2965" y="2884"/>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1</a:t>
              </a:r>
              <a:endParaRPr lang="en-US" altLang="zh-CN" sz="2400">
                <a:solidFill>
                  <a:schemeClr val="tx1"/>
                </a:solidFill>
                <a:latin typeface="Times New Roman" panose="02020603050405020304" pitchFamily="18" charset="0"/>
                <a:ea typeface="楷体_GB2312" pitchFamily="49" charset="-122"/>
              </a:endParaRPr>
            </a:p>
          </p:txBody>
        </p:sp>
        <p:sp>
          <p:nvSpPr>
            <p:cNvPr id="108636" name="文本框 108635"/>
            <p:cNvSpPr txBox="1"/>
            <p:nvPr/>
          </p:nvSpPr>
          <p:spPr>
            <a:xfrm>
              <a:off x="4117" y="2884"/>
              <a:ext cx="322"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2</a:t>
              </a:r>
              <a:endParaRPr lang="en-US" altLang="zh-CN" sz="2400">
                <a:solidFill>
                  <a:schemeClr val="tx1"/>
                </a:solidFill>
                <a:latin typeface="Times New Roman" panose="02020603050405020304" pitchFamily="18" charset="0"/>
                <a:ea typeface="楷体_GB2312" pitchFamily="49" charset="-122"/>
              </a:endParaRPr>
            </a:p>
          </p:txBody>
        </p:sp>
        <p:sp>
          <p:nvSpPr>
            <p:cNvPr id="108637" name="文本框 108636"/>
            <p:cNvSpPr txBox="1"/>
            <p:nvPr/>
          </p:nvSpPr>
          <p:spPr>
            <a:xfrm>
              <a:off x="4995" y="2908"/>
              <a:ext cx="285" cy="25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a:solidFill>
                    <a:schemeClr val="tx1"/>
                  </a:solidFill>
                  <a:latin typeface="Times New Roman" panose="02020603050405020304" pitchFamily="18" charset="0"/>
                  <a:ea typeface="楷体_GB2312" pitchFamily="49" charset="-122"/>
                </a:rPr>
                <a:t>R</a:t>
              </a:r>
              <a:r>
                <a:rPr lang="en-US" altLang="zh-CN" sz="2400" baseline="-25000">
                  <a:solidFill>
                    <a:schemeClr val="tx1"/>
                  </a:solidFill>
                  <a:latin typeface="Times New Roman" panose="02020603050405020304" pitchFamily="18" charset="0"/>
                  <a:ea typeface="楷体_GB2312" pitchFamily="49" charset="-122"/>
                </a:rPr>
                <a:t>3</a:t>
              </a:r>
              <a:endParaRPr lang="en-US" altLang="zh-CN" sz="2400">
                <a:solidFill>
                  <a:schemeClr val="tx1"/>
                </a:solidFill>
                <a:latin typeface="Times New Roman" panose="02020603050405020304" pitchFamily="18" charset="0"/>
                <a:ea typeface="楷体_GB2312" pitchFamily="49" charset="-122"/>
              </a:endParaRPr>
            </a:p>
          </p:txBody>
        </p:sp>
        <p:sp>
          <p:nvSpPr>
            <p:cNvPr id="108638" name="文本框 108637"/>
            <p:cNvSpPr txBox="1"/>
            <p:nvPr/>
          </p:nvSpPr>
          <p:spPr>
            <a:xfrm>
              <a:off x="5010" y="3267"/>
              <a:ext cx="368" cy="255"/>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u</a:t>
              </a:r>
              <a:r>
                <a:rPr lang="en-US" altLang="zh-CN" sz="2400" baseline="-25000" dirty="0" smtClean="0">
                  <a:solidFill>
                    <a:schemeClr val="tx1"/>
                  </a:solidFill>
                  <a:latin typeface="Times New Roman" panose="02020603050405020304" pitchFamily="18" charset="0"/>
                  <a:ea typeface="楷体_GB2312" pitchFamily="49" charset="-122"/>
                </a:rPr>
                <a:t>s3</a:t>
              </a:r>
              <a:endParaRPr lang="en-US" altLang="zh-CN" sz="2400" dirty="0">
                <a:solidFill>
                  <a:schemeClr val="tx1"/>
                </a:solidFill>
                <a:latin typeface="Times New Roman" panose="02020603050405020304" pitchFamily="18" charset="0"/>
                <a:ea typeface="楷体_GB2312" pitchFamily="49" charset="-122"/>
              </a:endParaRPr>
            </a:p>
          </p:txBody>
        </p:sp>
        <p:sp>
          <p:nvSpPr>
            <p:cNvPr id="108639" name="直接连接符 108638"/>
            <p:cNvSpPr/>
            <p:nvPr/>
          </p:nvSpPr>
          <p:spPr>
            <a:xfrm>
              <a:off x="3288" y="2622"/>
              <a:ext cx="230" cy="0"/>
            </a:xfrm>
            <a:prstGeom prst="line">
              <a:avLst/>
            </a:prstGeom>
            <a:ln w="12700" cap="flat" cmpd="sng">
              <a:solidFill>
                <a:schemeClr val="accent1"/>
              </a:solidFill>
              <a:prstDash val="solid"/>
              <a:headEnd type="none" w="med" len="med"/>
              <a:tailEnd type="stealth" w="sm" len="med"/>
            </a:ln>
          </p:spPr>
        </p:sp>
        <p:sp>
          <p:nvSpPr>
            <p:cNvPr id="108640" name="文本框 108639"/>
            <p:cNvSpPr txBox="1"/>
            <p:nvPr/>
          </p:nvSpPr>
          <p:spPr>
            <a:xfrm>
              <a:off x="3413" y="2445"/>
              <a:ext cx="353"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1</a:t>
              </a:r>
              <a:r>
                <a:rPr lang="en-US" altLang="zh-CN" sz="2400" dirty="0">
                  <a:solidFill>
                    <a:schemeClr val="tx1"/>
                  </a:solidFill>
                  <a:latin typeface="Times New Roman" panose="02020603050405020304" pitchFamily="18" charset="0"/>
                  <a:ea typeface="楷体_GB2312" pitchFamily="49" charset="-122"/>
                </a:rPr>
                <a:t>'''</a:t>
              </a:r>
            </a:p>
          </p:txBody>
        </p:sp>
        <p:sp>
          <p:nvSpPr>
            <p:cNvPr id="108641" name="直接连接符 108640"/>
            <p:cNvSpPr/>
            <p:nvPr/>
          </p:nvSpPr>
          <p:spPr>
            <a:xfrm>
              <a:off x="4025" y="2768"/>
              <a:ext cx="0" cy="193"/>
            </a:xfrm>
            <a:prstGeom prst="line">
              <a:avLst/>
            </a:prstGeom>
            <a:ln w="12700" cap="flat" cmpd="sng">
              <a:solidFill>
                <a:schemeClr val="accent1"/>
              </a:solidFill>
              <a:prstDash val="solid"/>
              <a:headEnd type="none" w="med" len="med"/>
              <a:tailEnd type="stealth" w="sm" len="med"/>
            </a:ln>
          </p:spPr>
        </p:sp>
        <p:sp>
          <p:nvSpPr>
            <p:cNvPr id="108642" name="文本框 108641"/>
            <p:cNvSpPr txBox="1"/>
            <p:nvPr/>
          </p:nvSpPr>
          <p:spPr>
            <a:xfrm>
              <a:off x="3729" y="2724"/>
              <a:ext cx="353"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2</a:t>
              </a:r>
              <a:r>
                <a:rPr lang="en-US" altLang="zh-CN" sz="2400" dirty="0">
                  <a:solidFill>
                    <a:schemeClr val="tx1"/>
                  </a:solidFill>
                  <a:latin typeface="Times New Roman" panose="02020603050405020304" pitchFamily="18" charset="0"/>
                  <a:ea typeface="楷体_GB2312" pitchFamily="49" charset="-122"/>
                </a:rPr>
                <a:t>'''</a:t>
              </a:r>
            </a:p>
          </p:txBody>
        </p:sp>
        <p:sp>
          <p:nvSpPr>
            <p:cNvPr id="108643" name="直接连接符 108642"/>
            <p:cNvSpPr/>
            <p:nvPr/>
          </p:nvSpPr>
          <p:spPr>
            <a:xfrm>
              <a:off x="4578" y="2622"/>
              <a:ext cx="276" cy="0"/>
            </a:xfrm>
            <a:prstGeom prst="line">
              <a:avLst/>
            </a:prstGeom>
            <a:ln w="12700" cap="flat" cmpd="sng">
              <a:solidFill>
                <a:schemeClr val="accent1"/>
              </a:solidFill>
              <a:prstDash val="solid"/>
              <a:headEnd type="none" w="med" len="med"/>
              <a:tailEnd type="stealth" w="sm" len="med"/>
            </a:ln>
          </p:spPr>
        </p:sp>
        <p:sp>
          <p:nvSpPr>
            <p:cNvPr id="108644" name="文本框 108643"/>
            <p:cNvSpPr txBox="1"/>
            <p:nvPr/>
          </p:nvSpPr>
          <p:spPr>
            <a:xfrm>
              <a:off x="4788" y="2445"/>
              <a:ext cx="353" cy="255"/>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i="1" dirty="0" smtClean="0">
                  <a:solidFill>
                    <a:schemeClr val="tx1"/>
                  </a:solidFill>
                  <a:latin typeface="Times New Roman" panose="02020603050405020304" pitchFamily="18" charset="0"/>
                  <a:ea typeface="楷体_GB2312" pitchFamily="49" charset="-122"/>
                </a:rPr>
                <a:t>i</a:t>
              </a:r>
              <a:r>
                <a:rPr lang="en-US" altLang="zh-CN" sz="2400" baseline="-25000" dirty="0" smtClean="0">
                  <a:solidFill>
                    <a:schemeClr val="tx1"/>
                  </a:solidFill>
                  <a:latin typeface="Times New Roman" panose="02020603050405020304" pitchFamily="18" charset="0"/>
                  <a:ea typeface="楷体_GB2312" pitchFamily="49" charset="-122"/>
                </a:rPr>
                <a:t>3</a:t>
              </a:r>
              <a:r>
                <a:rPr lang="en-US" altLang="zh-CN" sz="2400" dirty="0">
                  <a:solidFill>
                    <a:schemeClr val="tx1"/>
                  </a:solidFill>
                  <a:latin typeface="Times New Roman" panose="02020603050405020304" pitchFamily="18" charset="0"/>
                  <a:ea typeface="楷体_GB2312" pitchFamily="49" charset="-122"/>
                </a:rPr>
                <a:t>'''</a:t>
              </a:r>
            </a:p>
          </p:txBody>
        </p:sp>
        <p:sp>
          <p:nvSpPr>
            <p:cNvPr id="108645" name="文本框 108644"/>
            <p:cNvSpPr txBox="1"/>
            <p:nvPr/>
          </p:nvSpPr>
          <p:spPr>
            <a:xfrm>
              <a:off x="4918" y="3125"/>
              <a:ext cx="207"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sp>
          <p:nvSpPr>
            <p:cNvPr id="108646" name="文本框 108645"/>
            <p:cNvSpPr txBox="1"/>
            <p:nvPr/>
          </p:nvSpPr>
          <p:spPr>
            <a:xfrm>
              <a:off x="4931" y="3464"/>
              <a:ext cx="196" cy="250"/>
            </a:xfrm>
            <a:prstGeom prst="rect">
              <a:avLst/>
            </a:prstGeom>
            <a:noFill/>
            <a:ln w="9525">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400">
                  <a:solidFill>
                    <a:schemeClr val="tx1"/>
                  </a:solidFill>
                  <a:latin typeface="Times New Roman" panose="02020603050405020304" pitchFamily="18" charset="0"/>
                  <a:ea typeface="楷体_GB2312" pitchFamily="49" charset="-122"/>
                </a:rPr>
                <a:t>–</a:t>
              </a:r>
            </a:p>
          </p:txBody>
        </p:sp>
      </p:grpSp>
      <p:sp>
        <p:nvSpPr>
          <p:cNvPr id="108650" name="文本框 108649"/>
          <p:cNvSpPr txBox="1"/>
          <p:nvPr/>
        </p:nvSpPr>
        <p:spPr>
          <a:xfrm>
            <a:off x="711200" y="449263"/>
            <a:ext cx="4148138"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rgbClr val="FF66FF"/>
                </a:solidFill>
                <a:latin typeface="Arial Black" panose="020B0A04020102020204" pitchFamily="34" charset="0"/>
              </a:rPr>
              <a:t>例：求电路中各支路电流</a:t>
            </a:r>
            <a:endParaRPr lang="zh-CN" altLang="en-US" sz="2800">
              <a:solidFill>
                <a:schemeClr val="tx2"/>
              </a:solidFill>
              <a:latin typeface="Arial Black" panose="020B0A040201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650"/>
                                        </p:tgtEl>
                                        <p:attrNameLst>
                                          <p:attrName>style.visibility</p:attrName>
                                        </p:attrNameLst>
                                      </p:cBhvr>
                                      <p:to>
                                        <p:strVal val="visible"/>
                                      </p:to>
                                    </p:set>
                                    <p:animEffect transition="in" filter="blinds(horizontal)">
                                      <p:cBhvr>
                                        <p:cTn id="7" dur="500"/>
                                        <p:tgtEl>
                                          <p:spTgt spid="108650"/>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8546"/>
                                        </p:tgtEl>
                                        <p:attrNameLst>
                                          <p:attrName>style.visibility</p:attrName>
                                        </p:attrNameLst>
                                      </p:cBhvr>
                                      <p:to>
                                        <p:strVal val="visible"/>
                                      </p:to>
                                    </p:set>
                                    <p:animEffect transition="in" filter="barn(outHorizontal)">
                                      <p:cBhvr>
                                        <p:cTn id="11" dur="500"/>
                                        <p:tgtEl>
                                          <p:spTgt spid="108546"/>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08547"/>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0854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08590"/>
                                        </p:tgtEl>
                                        <p:attrNameLst>
                                          <p:attrName>style.visibility</p:attrName>
                                        </p:attrNameLst>
                                      </p:cBhvr>
                                      <p:to>
                                        <p:strVal val="visible"/>
                                      </p:to>
                                    </p:set>
                                    <p:animEffect transition="in" filter="slide(fromLeft)">
                                      <p:cBhvr>
                                        <p:cTn id="22" dur="500"/>
                                        <p:tgtEl>
                                          <p:spTgt spid="108590"/>
                                        </p:tgtEl>
                                      </p:cBhvr>
                                    </p:animEffect>
                                  </p:childTnLst>
                                </p:cTn>
                              </p:par>
                            </p:childTnLst>
                          </p:cTn>
                        </p:par>
                        <p:par>
                          <p:cTn id="23" fill="hold">
                            <p:stCondLst>
                              <p:cond delay="500"/>
                            </p:stCondLst>
                            <p:childTnLst>
                              <p:par>
                                <p:cTn id="24" presetID="12" presetClass="entr" presetSubtype="8" fill="hold" grpId="0" nodeType="afterEffect">
                                  <p:stCondLst>
                                    <p:cond delay="0"/>
                                  </p:stCondLst>
                                  <p:childTnLst>
                                    <p:set>
                                      <p:cBhvr>
                                        <p:cTn id="25" dur="1" fill="hold">
                                          <p:stCondLst>
                                            <p:cond delay="0"/>
                                          </p:stCondLst>
                                        </p:cTn>
                                        <p:tgtEl>
                                          <p:spTgt spid="108549"/>
                                        </p:tgtEl>
                                        <p:attrNameLst>
                                          <p:attrName>style.visibility</p:attrName>
                                        </p:attrNameLst>
                                      </p:cBhvr>
                                      <p:to>
                                        <p:strVal val="visible"/>
                                      </p:to>
                                    </p:set>
                                    <p:animEffect transition="in" filter="slide(fromLeft)">
                                      <p:cBhvr>
                                        <p:cTn id="26" dur="500"/>
                                        <p:tgtEl>
                                          <p:spTgt spid="108549"/>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499"/>
                                          </p:stCondLst>
                                        </p:cTn>
                                        <p:tgtEl>
                                          <p:spTgt spid="108555"/>
                                        </p:tgtEl>
                                        <p:attrNameLst>
                                          <p:attrName>style.visibility</p:attrName>
                                        </p:attrNameLst>
                                      </p:cBhvr>
                                      <p:to>
                                        <p:strVal val="visible"/>
                                      </p:to>
                                    </p:set>
                                  </p:childTnLst>
                                </p:cTn>
                              </p:par>
                            </p:childTnLst>
                          </p:cTn>
                        </p:par>
                        <p:par>
                          <p:cTn id="30" fill="hold">
                            <p:stCondLst>
                              <p:cond delay="1500"/>
                            </p:stCondLst>
                            <p:childTnLst>
                              <p:par>
                                <p:cTn id="31" presetID="1" presetClass="entr" presetSubtype="0" fill="hold" grpId="0" nodeType="afterEffect">
                                  <p:stCondLst>
                                    <p:cond delay="0"/>
                                  </p:stCondLst>
                                  <p:childTnLst>
                                    <p:set>
                                      <p:cBhvr>
                                        <p:cTn id="32" dur="1" fill="hold">
                                          <p:stCondLst>
                                            <p:cond delay="499"/>
                                          </p:stCondLst>
                                        </p:cTn>
                                        <p:tgtEl>
                                          <p:spTgt spid="1085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08609"/>
                                        </p:tgtEl>
                                        <p:attrNameLst>
                                          <p:attrName>style.visibility</p:attrName>
                                        </p:attrNameLst>
                                      </p:cBhvr>
                                      <p:to>
                                        <p:strVal val="visible"/>
                                      </p:to>
                                    </p:set>
                                    <p:anim calcmode="lin" valueType="num">
                                      <p:cBhvr additive="base">
                                        <p:cTn id="37" dur="500" fill="hold"/>
                                        <p:tgtEl>
                                          <p:spTgt spid="108609"/>
                                        </p:tgtEl>
                                        <p:attrNameLst>
                                          <p:attrName>ppt_x</p:attrName>
                                        </p:attrNameLst>
                                      </p:cBhvr>
                                      <p:tavLst>
                                        <p:tav tm="0">
                                          <p:val>
                                            <p:strVal val="0-#ppt_w/2"/>
                                          </p:val>
                                        </p:tav>
                                        <p:tav tm="100000">
                                          <p:val>
                                            <p:strVal val="#ppt_x"/>
                                          </p:val>
                                        </p:tav>
                                      </p:tavLst>
                                    </p:anim>
                                    <p:anim calcmode="lin" valueType="num">
                                      <p:cBhvr additive="base">
                                        <p:cTn id="38" dur="500" fill="hold"/>
                                        <p:tgtEl>
                                          <p:spTgt spid="108609"/>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6" presetClass="entr" presetSubtype="42" fill="hold" grpId="0" nodeType="afterEffect">
                                  <p:stCondLst>
                                    <p:cond delay="0"/>
                                  </p:stCondLst>
                                  <p:childTnLst>
                                    <p:set>
                                      <p:cBhvr>
                                        <p:cTn id="41" dur="1" fill="hold">
                                          <p:stCondLst>
                                            <p:cond delay="0"/>
                                          </p:stCondLst>
                                        </p:cTn>
                                        <p:tgtEl>
                                          <p:spTgt spid="108551"/>
                                        </p:tgtEl>
                                        <p:attrNameLst>
                                          <p:attrName>style.visibility</p:attrName>
                                        </p:attrNameLst>
                                      </p:cBhvr>
                                      <p:to>
                                        <p:strVal val="visible"/>
                                      </p:to>
                                    </p:set>
                                    <p:animEffect transition="in" filter="barn(outHorizontal)">
                                      <p:cBhvr>
                                        <p:cTn id="42" dur="500"/>
                                        <p:tgtEl>
                                          <p:spTgt spid="108551"/>
                                        </p:tgtEl>
                                      </p:cBhvr>
                                    </p:animEffec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108552"/>
                                        </p:tgtEl>
                                        <p:attrNameLst>
                                          <p:attrName>style.visibility</p:attrName>
                                        </p:attrNameLst>
                                      </p:cBhvr>
                                      <p:to>
                                        <p:strVal val="visible"/>
                                      </p:to>
                                    </p:se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499"/>
                                          </p:stCondLst>
                                        </p:cTn>
                                        <p:tgtEl>
                                          <p:spTgt spid="1085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08628"/>
                                        </p:tgtEl>
                                        <p:attrNameLst>
                                          <p:attrName>style.visibility</p:attrName>
                                        </p:attrNameLst>
                                      </p:cBhvr>
                                      <p:to>
                                        <p:strVal val="visible"/>
                                      </p:to>
                                    </p:set>
                                    <p:anim calcmode="lin" valueType="num">
                                      <p:cBhvr additive="base">
                                        <p:cTn id="53" dur="500" fill="hold"/>
                                        <p:tgtEl>
                                          <p:spTgt spid="108628"/>
                                        </p:tgtEl>
                                        <p:attrNameLst>
                                          <p:attrName>ppt_x</p:attrName>
                                        </p:attrNameLst>
                                      </p:cBhvr>
                                      <p:tavLst>
                                        <p:tav tm="0">
                                          <p:val>
                                            <p:strVal val="1+#ppt_w/2"/>
                                          </p:val>
                                        </p:tav>
                                        <p:tav tm="100000">
                                          <p:val>
                                            <p:strVal val="#ppt_x"/>
                                          </p:val>
                                        </p:tav>
                                      </p:tavLst>
                                    </p:anim>
                                    <p:anim calcmode="lin" valueType="num">
                                      <p:cBhvr additive="base">
                                        <p:cTn id="54" dur="500" fill="hold"/>
                                        <p:tgtEl>
                                          <p:spTgt spid="108628"/>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6" presetClass="entr" presetSubtype="42" fill="hold" grpId="0" nodeType="afterEffect">
                                  <p:stCondLst>
                                    <p:cond delay="0"/>
                                  </p:stCondLst>
                                  <p:childTnLst>
                                    <p:set>
                                      <p:cBhvr>
                                        <p:cTn id="57" dur="1" fill="hold">
                                          <p:stCondLst>
                                            <p:cond delay="0"/>
                                          </p:stCondLst>
                                        </p:cTn>
                                        <p:tgtEl>
                                          <p:spTgt spid="108554"/>
                                        </p:tgtEl>
                                        <p:attrNameLst>
                                          <p:attrName>style.visibility</p:attrName>
                                        </p:attrNameLst>
                                      </p:cBhvr>
                                      <p:to>
                                        <p:strVal val="visible"/>
                                      </p:to>
                                    </p:set>
                                    <p:animEffect transition="in" filter="barn(outHorizontal)">
                                      <p:cBhvr>
                                        <p:cTn id="58" dur="500"/>
                                        <p:tgtEl>
                                          <p:spTgt spid="108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nimBg="1"/>
      <p:bldP spid="108547" grpId="0"/>
      <p:bldP spid="108548" grpId="0"/>
      <p:bldP spid="108549" grpId="0" animBg="1"/>
      <p:bldP spid="108550" grpId="0"/>
      <p:bldP spid="108551" grpId="0" animBg="1"/>
      <p:bldP spid="108552" grpId="0"/>
      <p:bldP spid="108553" grpId="0"/>
      <p:bldP spid="108554" grpId="0" animBg="1"/>
      <p:bldP spid="108555" grpId="0"/>
      <p:bldP spid="10865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文本框 109569"/>
          <p:cNvSpPr txBox="1"/>
          <p:nvPr/>
        </p:nvSpPr>
        <p:spPr>
          <a:xfrm>
            <a:off x="728663" y="363538"/>
            <a:ext cx="933450"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i="1" dirty="0">
                <a:solidFill>
                  <a:srgbClr val="FF66FF"/>
                </a:solidFill>
                <a:latin typeface="Arial Black" panose="020B0A04020102020204" pitchFamily="34" charset="0"/>
              </a:rPr>
              <a:t>因此</a:t>
            </a:r>
            <a:endParaRPr lang="zh-CN" altLang="en-US" sz="2800" i="1">
              <a:solidFill>
                <a:srgbClr val="FF66FF"/>
              </a:solidFill>
              <a:latin typeface="Arial Black" panose="020B0A04020102020204" pitchFamily="34" charset="0"/>
            </a:endParaRPr>
          </a:p>
        </p:txBody>
      </p:sp>
      <p:grpSp>
        <p:nvGrpSpPr>
          <p:cNvPr id="109571" name="组合 109570"/>
          <p:cNvGrpSpPr/>
          <p:nvPr/>
        </p:nvGrpSpPr>
        <p:grpSpPr>
          <a:xfrm>
            <a:off x="3837703" y="647112"/>
            <a:ext cx="2111242" cy="1806164"/>
            <a:chOff x="1129" y="38"/>
            <a:chExt cx="1124" cy="960"/>
          </a:xfrm>
        </p:grpSpPr>
        <p:sp>
          <p:nvSpPr>
            <p:cNvPr id="109572" name="文本框 109571"/>
            <p:cNvSpPr txBox="1"/>
            <p:nvPr/>
          </p:nvSpPr>
          <p:spPr>
            <a:xfrm>
              <a:off x="1129" y="38"/>
              <a:ext cx="1124"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rgbClr val="0000FF"/>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1</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1</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1</a:t>
              </a:r>
              <a:r>
                <a:rPr lang="en-US" altLang="zh-CN" sz="2800" baseline="30000" dirty="0">
                  <a:solidFill>
                    <a:schemeClr val="tx1"/>
                  </a:solidFill>
                  <a:latin typeface="Times New Roman" panose="02020603050405020304" pitchFamily="18" charset="0"/>
                  <a:ea typeface="楷体_GB2312" pitchFamily="49" charset="-122"/>
                </a:rPr>
                <a:t>"'</a:t>
              </a:r>
            </a:p>
          </p:txBody>
        </p:sp>
        <p:sp>
          <p:nvSpPr>
            <p:cNvPr id="109573" name="文本框 109572"/>
            <p:cNvSpPr txBox="1"/>
            <p:nvPr/>
          </p:nvSpPr>
          <p:spPr>
            <a:xfrm>
              <a:off x="1129" y="710"/>
              <a:ext cx="1124"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rgbClr val="0000FF"/>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3</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3</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3</a:t>
              </a:r>
              <a:r>
                <a:rPr lang="en-US" altLang="zh-CN" sz="2800" baseline="30000" dirty="0">
                  <a:solidFill>
                    <a:schemeClr val="tx1"/>
                  </a:solidFill>
                  <a:latin typeface="Times New Roman" panose="02020603050405020304" pitchFamily="18" charset="0"/>
                  <a:ea typeface="楷体_GB2312" pitchFamily="49" charset="-122"/>
                </a:rPr>
                <a:t>"'</a:t>
              </a:r>
              <a:endParaRPr lang="en-US" altLang="zh-CN" sz="2800" dirty="0">
                <a:solidFill>
                  <a:schemeClr val="tx1"/>
                </a:solidFill>
                <a:latin typeface="Times New Roman" panose="02020603050405020304" pitchFamily="18" charset="0"/>
              </a:endParaRPr>
            </a:p>
          </p:txBody>
        </p:sp>
        <p:sp>
          <p:nvSpPr>
            <p:cNvPr id="109574" name="文本框 109573"/>
            <p:cNvSpPr txBox="1"/>
            <p:nvPr/>
          </p:nvSpPr>
          <p:spPr>
            <a:xfrm>
              <a:off x="1129" y="374"/>
              <a:ext cx="1124"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rgbClr val="0000FF"/>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2</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2</a:t>
              </a:r>
              <a:r>
                <a:rPr lang="en-US" altLang="zh-CN" sz="2800" baseline="30000" dirty="0" smtClean="0">
                  <a:solidFill>
                    <a:schemeClr val="tx1"/>
                  </a:solidFill>
                  <a:latin typeface="Times New Roman" panose="02020603050405020304" pitchFamily="18" charset="0"/>
                  <a:ea typeface="楷体_GB2312" pitchFamily="49" charset="-122"/>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i="1" dirty="0" smtClean="0">
                  <a:solidFill>
                    <a:schemeClr val="tx1"/>
                  </a:solidFill>
                  <a:latin typeface="Times New Roman" panose="02020603050405020304" pitchFamily="18" charset="0"/>
                  <a:ea typeface="楷体_GB2312" pitchFamily="49" charset="-122"/>
                </a:rPr>
                <a:t>i</a:t>
              </a:r>
              <a:r>
                <a:rPr lang="en-US" altLang="zh-CN" sz="2800" baseline="-25000" dirty="0" smtClean="0">
                  <a:solidFill>
                    <a:schemeClr val="tx1"/>
                  </a:solidFill>
                  <a:latin typeface="Times New Roman" panose="02020603050405020304" pitchFamily="18" charset="0"/>
                  <a:ea typeface="楷体_GB2312" pitchFamily="49" charset="-122"/>
                </a:rPr>
                <a:t>2</a:t>
              </a:r>
              <a:r>
                <a:rPr lang="en-US" altLang="zh-CN" sz="2800" baseline="30000" dirty="0">
                  <a:solidFill>
                    <a:schemeClr val="tx1"/>
                  </a:solidFill>
                  <a:latin typeface="Times New Roman" panose="02020603050405020304" pitchFamily="18" charset="0"/>
                  <a:ea typeface="楷体_GB2312" pitchFamily="49" charset="-122"/>
                </a:rPr>
                <a:t>"'</a:t>
              </a:r>
              <a:endParaRPr lang="en-US" altLang="zh-CN" sz="2800" dirty="0">
                <a:solidFill>
                  <a:schemeClr val="tx1"/>
                </a:solidFill>
                <a:latin typeface="Times New Roman" panose="02020603050405020304" pitchFamily="18" charset="0"/>
              </a:endParaRPr>
            </a:p>
          </p:txBody>
        </p:sp>
      </p:grpSp>
      <p:sp>
        <p:nvSpPr>
          <p:cNvPr id="109575" name="左大括号 109574"/>
          <p:cNvSpPr/>
          <p:nvPr/>
        </p:nvSpPr>
        <p:spPr>
          <a:xfrm>
            <a:off x="3698875" y="847725"/>
            <a:ext cx="180975" cy="1533525"/>
          </a:xfrm>
          <a:prstGeom prst="leftBrace">
            <a:avLst>
              <a:gd name="adj1" fmla="val 70614"/>
              <a:gd name="adj2" fmla="val 50000"/>
            </a:avLst>
          </a:prstGeom>
          <a:noFill/>
          <a:ln w="12700" cap="sq" cmpd="sng">
            <a:solidFill>
              <a:srgbClr val="0000FF"/>
            </a:solidFill>
            <a:prstDash val="solid"/>
            <a:headEnd type="none" w="sm" len="sm"/>
            <a:tailEnd type="none" w="sm" len="sm"/>
          </a:ln>
        </p:spPr>
        <p:txBody>
          <a:bodyPr wrap="none" lIns="109017" tIns="54509" rIns="109017" bIns="54509" anchor="ctr"/>
          <a:lstStyle/>
          <a:p>
            <a:pPr defTabSz="1082675">
              <a:spcBef>
                <a:spcPct val="50000"/>
              </a:spcBef>
              <a:buClr>
                <a:schemeClr val="accent2"/>
              </a:buClr>
              <a:buSzPct val="75000"/>
              <a:buFont typeface="Monotype Sorts" pitchFamily="2" charset="2"/>
            </a:pPr>
            <a:endParaRPr sz="2800" dirty="0">
              <a:solidFill>
                <a:srgbClr val="0000FF"/>
              </a:solidFill>
              <a:latin typeface="Times New Roman" panose="02020603050405020304" pitchFamily="18" charset="0"/>
            </a:endParaRPr>
          </a:p>
        </p:txBody>
      </p:sp>
      <p:sp>
        <p:nvSpPr>
          <p:cNvPr id="109576" name="文本框 109575"/>
          <p:cNvSpPr txBox="1"/>
          <p:nvPr/>
        </p:nvSpPr>
        <p:spPr>
          <a:xfrm>
            <a:off x="722313" y="2841625"/>
            <a:ext cx="9382125" cy="1133475"/>
          </a:xfrm>
          <a:prstGeom prst="rect">
            <a:avLst/>
          </a:prstGeom>
          <a:noFill/>
          <a:ln w="12700">
            <a:noFill/>
          </a:ln>
        </p:spPr>
        <p:txBody>
          <a:bodyPr lIns="109017" tIns="54509" rIns="109017" bIns="54509" anchor="ctr">
            <a:spAutoFit/>
          </a:bodyPr>
          <a:lstStyle/>
          <a:p>
            <a:pPr indent="789305" algn="just" defTabSz="1082675">
              <a:lnSpc>
                <a:spcPct val="120000"/>
              </a:lnSpc>
              <a:spcBef>
                <a:spcPct val="50000"/>
              </a:spcBef>
              <a:buClr>
                <a:schemeClr val="accent2"/>
              </a:buClr>
              <a:buSzPct val="75000"/>
              <a:buFont typeface="Monotype Sorts" pitchFamily="2" charset="2"/>
            </a:pPr>
            <a:r>
              <a:rPr lang="zh-CN" altLang="en-US" sz="2800" dirty="0">
                <a:solidFill>
                  <a:schemeClr val="tx1"/>
                </a:solidFill>
                <a:latin typeface="Times New Roman" panose="02020603050405020304" pitchFamily="18" charset="0"/>
              </a:rPr>
              <a:t>上述以一个具体例子来说明叠加的概念，这个方法也可推广到多个电源的电路中去。</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animEffect transition="in" filter="barn(outHorizontal)">
                                      <p:cBhvr>
                                        <p:cTn id="7"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矩形 111617"/>
          <p:cNvSpPr/>
          <p:nvPr/>
        </p:nvSpPr>
        <p:spPr>
          <a:xfrm>
            <a:off x="812800" y="271463"/>
            <a:ext cx="5538788" cy="690562"/>
          </a:xfrm>
          <a:prstGeom prst="rect">
            <a:avLst/>
          </a:prstGeom>
          <a:noFill/>
          <a:ln w="9525">
            <a:noFill/>
          </a:ln>
        </p:spPr>
        <p:txBody>
          <a:bodyPr wrap="none" lIns="106560" tIns="55411" rIns="106560" bIns="55411" anchor="t">
            <a:spAutoFit/>
          </a:bodyPr>
          <a:lstStyle/>
          <a:p>
            <a:pPr algn="l" defTabSz="1082675">
              <a:spcBef>
                <a:spcPct val="50000"/>
              </a:spcBef>
              <a:buClr>
                <a:schemeClr val="accent2"/>
              </a:buClr>
              <a:buSzPct val="75000"/>
              <a:buFont typeface="Monotype Sorts" pitchFamily="2" charset="2"/>
            </a:pPr>
            <a:r>
              <a:rPr lang="zh-CN" altLang="en-US" sz="3800" dirty="0">
                <a:solidFill>
                  <a:srgbClr val="FF3300"/>
                </a:solidFill>
                <a:latin typeface="Times New Roman" panose="02020603050405020304" pitchFamily="18" charset="0"/>
              </a:rPr>
              <a:t>使用叠加定理时应注意：</a:t>
            </a:r>
          </a:p>
        </p:txBody>
      </p:sp>
      <p:sp>
        <p:nvSpPr>
          <p:cNvPr id="111619" name="矩形 111618"/>
          <p:cNvSpPr/>
          <p:nvPr/>
        </p:nvSpPr>
        <p:spPr>
          <a:xfrm>
            <a:off x="1323975" y="1082675"/>
            <a:ext cx="8313738" cy="965200"/>
          </a:xfrm>
          <a:prstGeom prst="rect">
            <a:avLst/>
          </a:prstGeom>
          <a:noFill/>
          <a:ln w="9525">
            <a:noFill/>
          </a:ln>
        </p:spPr>
        <p:txBody>
          <a:bodyPr lIns="106560" tIns="55411" rIns="106560" bIns="55411">
            <a:spAutoFit/>
          </a:bodyPr>
          <a:lstStyle/>
          <a:p>
            <a:pPr algn="l"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、只适用于</a:t>
            </a:r>
            <a:r>
              <a:rPr lang="zh-CN" altLang="en-US" sz="2800" dirty="0">
                <a:solidFill>
                  <a:srgbClr val="0000FF"/>
                </a:solidFill>
                <a:latin typeface="Times New Roman" panose="02020603050405020304" pitchFamily="18" charset="0"/>
              </a:rPr>
              <a:t>线性电路</a:t>
            </a:r>
            <a:r>
              <a:rPr lang="zh-CN" altLang="en-US" sz="2800" dirty="0">
                <a:solidFill>
                  <a:schemeClr val="tx1"/>
                </a:solidFill>
                <a:latin typeface="Times New Roman" panose="02020603050405020304" pitchFamily="18" charset="0"/>
              </a:rPr>
              <a:t>，只能用来计算电流或电压，原电路的</a:t>
            </a:r>
            <a:r>
              <a:rPr lang="zh-CN" altLang="en-US" sz="2800" dirty="0">
                <a:solidFill>
                  <a:srgbClr val="0000FF"/>
                </a:solidFill>
                <a:latin typeface="Times New Roman" panose="02020603050405020304" pitchFamily="18" charset="0"/>
              </a:rPr>
              <a:t>功率</a:t>
            </a:r>
            <a:r>
              <a:rPr lang="zh-CN" altLang="en-US" sz="2800" u="sng" dirty="0">
                <a:solidFill>
                  <a:schemeClr val="tx1"/>
                </a:solidFill>
                <a:latin typeface="Times New Roman" panose="02020603050405020304" pitchFamily="18" charset="0"/>
              </a:rPr>
              <a:t>不等于</a:t>
            </a:r>
            <a:r>
              <a:rPr lang="zh-CN" altLang="en-US" sz="2800" dirty="0">
                <a:solidFill>
                  <a:schemeClr val="tx1"/>
                </a:solidFill>
                <a:latin typeface="Times New Roman" panose="02020603050405020304" pitchFamily="18" charset="0"/>
              </a:rPr>
              <a:t>各分电路计算所得的功率。</a:t>
            </a:r>
          </a:p>
        </p:txBody>
      </p:sp>
      <p:sp>
        <p:nvSpPr>
          <p:cNvPr id="111620" name="矩形 111619"/>
          <p:cNvSpPr/>
          <p:nvPr/>
        </p:nvSpPr>
        <p:spPr>
          <a:xfrm>
            <a:off x="1323975" y="3409950"/>
            <a:ext cx="7850188" cy="1392238"/>
          </a:xfrm>
          <a:prstGeom prst="rect">
            <a:avLst/>
          </a:prstGeom>
          <a:noFill/>
          <a:ln w="9525">
            <a:noFill/>
          </a:ln>
        </p:spPr>
        <p:txBody>
          <a:bodyPr lIns="106560" tIns="55411" rIns="106560" bIns="55411">
            <a:spAutoFit/>
          </a:bodyPr>
          <a:lstStyle/>
          <a:p>
            <a:pPr marL="563880" indent="-563880" algn="l"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、每次只看一个独立电源作用，对不作用的电源处理为：电压源</a:t>
            </a:r>
            <a:r>
              <a:rPr lang="zh-CN" altLang="en-US" sz="2800" dirty="0">
                <a:latin typeface="Times New Roman" panose="02020603050405020304" pitchFamily="18" charset="0"/>
              </a:rPr>
              <a:t>短路</a:t>
            </a:r>
            <a:r>
              <a:rPr lang="zh-CN" altLang="en-US" sz="2800" dirty="0">
                <a:solidFill>
                  <a:schemeClr val="tx1"/>
                </a:solidFill>
                <a:latin typeface="Times New Roman" panose="02020603050405020304" pitchFamily="18" charset="0"/>
              </a:rPr>
              <a:t>，电流源</a:t>
            </a:r>
            <a:r>
              <a:rPr lang="zh-CN" altLang="en-US" sz="2800" dirty="0">
                <a:latin typeface="Times New Roman" panose="02020603050405020304" pitchFamily="18" charset="0"/>
              </a:rPr>
              <a:t>开路</a:t>
            </a:r>
            <a:r>
              <a:rPr lang="zh-CN" altLang="en-US" sz="2800" dirty="0">
                <a:solidFill>
                  <a:schemeClr val="tx1"/>
                </a:solidFill>
                <a:latin typeface="Times New Roman" panose="02020603050405020304" pitchFamily="18" charset="0"/>
              </a:rPr>
              <a:t>。每个独立电源单独作用时，</a:t>
            </a:r>
            <a:r>
              <a:rPr lang="zh-CN" altLang="en-US" sz="2800" dirty="0">
                <a:solidFill>
                  <a:srgbClr val="0000FF"/>
                </a:solidFill>
                <a:latin typeface="Times New Roman" panose="02020603050405020304" pitchFamily="18" charset="0"/>
              </a:rPr>
              <a:t>受控源</a:t>
            </a:r>
            <a:r>
              <a:rPr lang="zh-CN" altLang="en-US" sz="2800" dirty="0">
                <a:solidFill>
                  <a:schemeClr val="tx1"/>
                </a:solidFill>
                <a:latin typeface="Times New Roman" panose="02020603050405020304" pitchFamily="18" charset="0"/>
              </a:rPr>
              <a:t>都要</a:t>
            </a:r>
            <a:r>
              <a:rPr lang="zh-CN" altLang="en-US" sz="2800" dirty="0">
                <a:latin typeface="Times New Roman" panose="02020603050405020304" pitchFamily="18" charset="0"/>
              </a:rPr>
              <a:t>保留</a:t>
            </a:r>
            <a:r>
              <a:rPr lang="zh-CN" altLang="en-US" sz="2800" dirty="0">
                <a:solidFill>
                  <a:schemeClr val="tx1"/>
                </a:solidFill>
                <a:latin typeface="Times New Roman" panose="02020603050405020304" pitchFamily="18" charset="0"/>
              </a:rPr>
              <a:t>。</a:t>
            </a:r>
            <a:r>
              <a:rPr lang="zh-CN" altLang="en-US" sz="2800" dirty="0">
                <a:solidFill>
                  <a:srgbClr val="0000FF"/>
                </a:solidFill>
                <a:latin typeface="Times New Roman" panose="02020603050405020304" pitchFamily="18" charset="0"/>
              </a:rPr>
              <a:t> </a:t>
            </a:r>
            <a:endParaRPr lang="zh-CN" altLang="en-US" sz="2800" dirty="0">
              <a:solidFill>
                <a:srgbClr val="00FFFF"/>
              </a:solidFill>
              <a:latin typeface="Times New Roman" panose="02020603050405020304" pitchFamily="18" charset="0"/>
            </a:endParaRPr>
          </a:p>
        </p:txBody>
      </p:sp>
      <p:sp>
        <p:nvSpPr>
          <p:cNvPr id="111621" name="矩形 111620"/>
          <p:cNvSpPr/>
          <p:nvPr/>
        </p:nvSpPr>
        <p:spPr>
          <a:xfrm>
            <a:off x="1438275" y="2309813"/>
            <a:ext cx="8499475" cy="965200"/>
          </a:xfrm>
          <a:prstGeom prst="rect">
            <a:avLst/>
          </a:prstGeom>
          <a:noFill/>
          <a:ln w="9525">
            <a:noFill/>
          </a:ln>
        </p:spPr>
        <p:txBody>
          <a:bodyPr lIns="106560" tIns="55411" rIns="106560" bIns="55411">
            <a:spAutoFit/>
          </a:bodyPr>
          <a:lstStyle/>
          <a:p>
            <a:pPr algn="l"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、叠加时注意电压，电流的参考方向，当参考方向一致时相加；当参考方向不同时要相减。</a:t>
            </a:r>
          </a:p>
        </p:txBody>
      </p:sp>
      <p:sp>
        <p:nvSpPr>
          <p:cNvPr id="111622" name="矩形 111621"/>
          <p:cNvSpPr/>
          <p:nvPr/>
        </p:nvSpPr>
        <p:spPr>
          <a:xfrm>
            <a:off x="3266882" y="5904125"/>
            <a:ext cx="760460" cy="540208"/>
          </a:xfrm>
          <a:prstGeom prst="rect">
            <a:avLst/>
          </a:prstGeom>
          <a:noFill/>
          <a:ln w="9525">
            <a:noFill/>
          </a:ln>
        </p:spPr>
        <p:txBody>
          <a:bodyPr wrap="none" lIns="108265" tIns="54132" rIns="108265" bIns="54132" anchor="t">
            <a:spAutoFit/>
          </a:bodyPr>
          <a:lstStyle/>
          <a:p>
            <a:pPr algn="l" defTabSz="1082675"/>
            <a:r>
              <a:rPr lang="zh-CN" altLang="en-US" sz="2800" dirty="0" smtClean="0">
                <a:solidFill>
                  <a:srgbClr val="FF00FF"/>
                </a:solidFill>
                <a:latin typeface="SimSun" panose="02010600030101010101" pitchFamily="2" charset="-122"/>
                <a:ea typeface="SimSun" panose="02010600030101010101" pitchFamily="2" charset="-122"/>
              </a:rPr>
              <a:t>！</a:t>
            </a:r>
            <a:r>
              <a:rPr lang="en-US" altLang="zh-CN" sz="2800" dirty="0" smtClean="0">
                <a:solidFill>
                  <a:srgbClr val="FF00FF"/>
                </a:solidFill>
                <a:latin typeface="SimSun" panose="02010600030101010101" pitchFamily="2" charset="-122"/>
                <a:ea typeface="SimSun" panose="02010600030101010101" pitchFamily="2" charset="-122"/>
              </a:rPr>
              <a:t>=</a:t>
            </a:r>
            <a:endParaRPr lang="en-US" altLang="zh-CN" sz="2000" dirty="0">
              <a:solidFill>
                <a:srgbClr val="FF00FF"/>
              </a:solidFill>
              <a:latin typeface="Times New Roman" panose="02020603050405020304" pitchFamily="18" charset="0"/>
            </a:endParaRPr>
          </a:p>
        </p:txBody>
      </p:sp>
      <p:sp>
        <p:nvSpPr>
          <p:cNvPr id="111623" name="矩形 111622"/>
          <p:cNvSpPr/>
          <p:nvPr/>
        </p:nvSpPr>
        <p:spPr>
          <a:xfrm>
            <a:off x="7337425" y="5829300"/>
            <a:ext cx="555625" cy="823913"/>
          </a:xfrm>
          <a:prstGeom prst="rect">
            <a:avLst/>
          </a:prstGeom>
          <a:noFill/>
          <a:ln w="9525">
            <a:noFill/>
          </a:ln>
        </p:spPr>
        <p:txBody>
          <a:bodyPr wrap="none" lIns="108265" tIns="54132" rIns="108265" bIns="54132" anchor="t">
            <a:spAutoFit/>
          </a:bodyPr>
          <a:lstStyle/>
          <a:p>
            <a:pPr algn="l" defTabSz="1082675"/>
            <a:r>
              <a:rPr lang="en-US" altLang="zh-CN" sz="4700">
                <a:solidFill>
                  <a:srgbClr val="FF00FF"/>
                </a:solidFill>
                <a:latin typeface="Times New Roman" panose="02020603050405020304" pitchFamily="18" charset="0"/>
              </a:rPr>
              <a:t>+</a:t>
            </a:r>
            <a:endParaRPr lang="en-US" altLang="zh-CN" sz="3800">
              <a:solidFill>
                <a:srgbClr val="FF00FF"/>
              </a:solidFill>
              <a:latin typeface="Times New Roman" panose="02020603050405020304" pitchFamily="18" charset="0"/>
            </a:endParaRPr>
          </a:p>
        </p:txBody>
      </p:sp>
      <p:grpSp>
        <p:nvGrpSpPr>
          <p:cNvPr id="111624" name="组合 111623"/>
          <p:cNvGrpSpPr/>
          <p:nvPr/>
        </p:nvGrpSpPr>
        <p:grpSpPr>
          <a:xfrm>
            <a:off x="133550" y="5050861"/>
            <a:ext cx="3211512" cy="2254250"/>
            <a:chOff x="36" y="2193"/>
            <a:chExt cx="1709" cy="1200"/>
          </a:xfrm>
        </p:grpSpPr>
        <p:sp>
          <p:nvSpPr>
            <p:cNvPr id="111625" name="文本框 111624"/>
            <p:cNvSpPr txBox="1"/>
            <p:nvPr/>
          </p:nvSpPr>
          <p:spPr>
            <a:xfrm>
              <a:off x="242" y="2899"/>
              <a:ext cx="160" cy="219"/>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26" name="文本框 111625"/>
            <p:cNvSpPr txBox="1"/>
            <p:nvPr/>
          </p:nvSpPr>
          <p:spPr>
            <a:xfrm>
              <a:off x="240" y="2496"/>
              <a:ext cx="242" cy="221"/>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27" name="矩形 111626"/>
            <p:cNvSpPr/>
            <p:nvPr/>
          </p:nvSpPr>
          <p:spPr>
            <a:xfrm>
              <a:off x="175" y="2193"/>
              <a:ext cx="1530" cy="120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11628" name="任意多边形 111627"/>
            <p:cNvSpPr/>
            <p:nvPr/>
          </p:nvSpPr>
          <p:spPr>
            <a:xfrm>
              <a:off x="820" y="2193"/>
              <a:ext cx="2" cy="1200"/>
            </a:xfrm>
            <a:custGeom>
              <a:avLst/>
              <a:gdLst/>
              <a:ahLst/>
              <a:cxnLst/>
              <a:rect l="0" t="0" r="0" b="0"/>
              <a:pathLst>
                <a:path w="2" h="1200">
                  <a:moveTo>
                    <a:pt x="2" y="0"/>
                  </a:moveTo>
                  <a:lnTo>
                    <a:pt x="0" y="120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29" name="直接连接符 111628"/>
            <p:cNvSpPr/>
            <p:nvPr/>
          </p:nvSpPr>
          <p:spPr>
            <a:xfrm>
              <a:off x="819" y="2836"/>
              <a:ext cx="886" cy="1"/>
            </a:xfrm>
            <a:prstGeom prst="line">
              <a:avLst/>
            </a:prstGeom>
            <a:ln w="19050" cap="flat" cmpd="sng">
              <a:solidFill>
                <a:schemeClr val="tx1"/>
              </a:solidFill>
              <a:prstDash val="solid"/>
              <a:headEnd type="none" w="med" len="med"/>
              <a:tailEnd type="none" w="med" len="med"/>
            </a:ln>
          </p:spPr>
        </p:sp>
        <p:sp>
          <p:nvSpPr>
            <p:cNvPr id="111630" name="椭圆 111629"/>
            <p:cNvSpPr/>
            <p:nvPr/>
          </p:nvSpPr>
          <p:spPr>
            <a:xfrm>
              <a:off x="36" y="2673"/>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111631" name="文本框 111630"/>
            <p:cNvSpPr txBox="1"/>
            <p:nvPr/>
          </p:nvSpPr>
          <p:spPr>
            <a:xfrm>
              <a:off x="941" y="2932"/>
              <a:ext cx="160" cy="219"/>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32" name="文本框 111631"/>
            <p:cNvSpPr txBox="1"/>
            <p:nvPr/>
          </p:nvSpPr>
          <p:spPr>
            <a:xfrm>
              <a:off x="1423" y="2932"/>
              <a:ext cx="242" cy="219"/>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33" name="文本框 111632"/>
            <p:cNvSpPr txBox="1"/>
            <p:nvPr/>
          </p:nvSpPr>
          <p:spPr>
            <a:xfrm>
              <a:off x="1187" y="2961"/>
              <a:ext cx="241" cy="221"/>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smtClean="0">
                  <a:solidFill>
                    <a:schemeClr val="tx1"/>
                  </a:solidFill>
                  <a:latin typeface="Times New Roman" panose="02020603050405020304" pitchFamily="18" charset="0"/>
                </a:rPr>
                <a:t>u</a:t>
              </a:r>
              <a:endParaRPr lang="en-US" altLang="zh-CN" sz="2000" dirty="0">
                <a:solidFill>
                  <a:schemeClr val="tx1"/>
                </a:solidFill>
                <a:latin typeface="Times New Roman" panose="02020603050405020304" pitchFamily="18" charset="0"/>
              </a:endParaRPr>
            </a:p>
          </p:txBody>
        </p:sp>
        <p:sp>
          <p:nvSpPr>
            <p:cNvPr id="111634" name="文本框 111633"/>
            <p:cNvSpPr txBox="1"/>
            <p:nvPr/>
          </p:nvSpPr>
          <p:spPr>
            <a:xfrm>
              <a:off x="274" y="2688"/>
              <a:ext cx="304" cy="221"/>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smtClean="0">
                  <a:solidFill>
                    <a:schemeClr val="tx1"/>
                  </a:solidFill>
                  <a:latin typeface="Times New Roman" panose="02020603050405020304" pitchFamily="18" charset="0"/>
                </a:rPr>
                <a:t>us</a:t>
              </a:r>
              <a:endParaRPr lang="en-US" altLang="zh-CN" sz="2000" i="1" dirty="0">
                <a:solidFill>
                  <a:schemeClr val="tx1"/>
                </a:solidFill>
                <a:latin typeface="Times New Roman" panose="02020603050405020304" pitchFamily="18" charset="0"/>
              </a:endParaRPr>
            </a:p>
          </p:txBody>
        </p:sp>
        <p:sp>
          <p:nvSpPr>
            <p:cNvPr id="111635" name="矩形 111634"/>
            <p:cNvSpPr/>
            <p:nvPr/>
          </p:nvSpPr>
          <p:spPr>
            <a:xfrm>
              <a:off x="779" y="2407"/>
              <a:ext cx="80"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36" name="矩形 111635"/>
            <p:cNvSpPr/>
            <p:nvPr/>
          </p:nvSpPr>
          <p:spPr>
            <a:xfrm>
              <a:off x="779" y="2964"/>
              <a:ext cx="80"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37" name="矩形 111636"/>
            <p:cNvSpPr/>
            <p:nvPr/>
          </p:nvSpPr>
          <p:spPr>
            <a:xfrm>
              <a:off x="1664" y="2407"/>
              <a:ext cx="81"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38" name="矩形 111637"/>
            <p:cNvSpPr/>
            <p:nvPr/>
          </p:nvSpPr>
          <p:spPr>
            <a:xfrm>
              <a:off x="1664" y="2964"/>
              <a:ext cx="81"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39" name="直接连接符 111638"/>
            <p:cNvSpPr/>
            <p:nvPr/>
          </p:nvSpPr>
          <p:spPr>
            <a:xfrm flipH="1">
              <a:off x="1152" y="2687"/>
              <a:ext cx="336" cy="1"/>
            </a:xfrm>
            <a:prstGeom prst="line">
              <a:avLst/>
            </a:prstGeom>
            <a:ln w="19050" cap="flat" cmpd="sng">
              <a:solidFill>
                <a:schemeClr val="tx1"/>
              </a:solidFill>
              <a:prstDash val="solid"/>
              <a:headEnd type="none" w="med" len="med"/>
              <a:tailEnd type="stealth" w="sm" len="med"/>
            </a:ln>
          </p:spPr>
        </p:sp>
        <p:sp>
          <p:nvSpPr>
            <p:cNvPr id="111640" name="直接连接符 111639"/>
            <p:cNvSpPr/>
            <p:nvPr/>
          </p:nvSpPr>
          <p:spPr>
            <a:xfrm>
              <a:off x="175" y="2688"/>
              <a:ext cx="0" cy="240"/>
            </a:xfrm>
            <a:prstGeom prst="line">
              <a:avLst/>
            </a:prstGeom>
            <a:ln w="9525" cap="flat" cmpd="sng">
              <a:solidFill>
                <a:schemeClr val="tx1"/>
              </a:solidFill>
              <a:prstDash val="solid"/>
              <a:headEnd type="none" w="med" len="med"/>
              <a:tailEnd type="none" w="med" len="med"/>
            </a:ln>
          </p:spPr>
        </p:sp>
        <p:sp>
          <p:nvSpPr>
            <p:cNvPr id="111641" name="直接连接符 111640"/>
            <p:cNvSpPr/>
            <p:nvPr/>
          </p:nvSpPr>
          <p:spPr>
            <a:xfrm flipH="1">
              <a:off x="384" y="3312"/>
              <a:ext cx="192" cy="0"/>
            </a:xfrm>
            <a:prstGeom prst="line">
              <a:avLst/>
            </a:prstGeom>
            <a:ln w="9525" cap="flat" cmpd="sng">
              <a:solidFill>
                <a:schemeClr val="tx1"/>
              </a:solidFill>
              <a:prstDash val="solid"/>
              <a:headEnd type="none" w="med" len="med"/>
              <a:tailEnd type="arrow" w="lg" len="lg"/>
            </a:ln>
          </p:spPr>
        </p:sp>
        <p:graphicFrame>
          <p:nvGraphicFramePr>
            <p:cNvPr id="111642" name="对象 111641"/>
            <p:cNvGraphicFramePr/>
            <p:nvPr/>
          </p:nvGraphicFramePr>
          <p:xfrm>
            <a:off x="1188" y="2256"/>
            <a:ext cx="263" cy="384"/>
          </p:xfrm>
          <a:graphic>
            <a:graphicData uri="http://schemas.openxmlformats.org/presentationml/2006/ole">
              <mc:AlternateContent xmlns:mc="http://schemas.openxmlformats.org/markup-compatibility/2006">
                <mc:Choice xmlns:v="urn:schemas-microsoft-com:vml" Requires="v">
                  <p:oleObj spid="_x0000_s12365" r:id="rId3" imgW="279400" imgH="405765" progId="Equation.DSMT4">
                    <p:embed/>
                  </p:oleObj>
                </mc:Choice>
                <mc:Fallback>
                  <p:oleObj r:id="rId3" imgW="279400" imgH="405765" progId="Equation.DSMT4">
                    <p:embed/>
                    <p:pic>
                      <p:nvPicPr>
                        <p:cNvPr id="0" name="图片 3105"/>
                        <p:cNvPicPr/>
                        <p:nvPr/>
                      </p:nvPicPr>
                      <p:blipFill>
                        <a:blip r:embed="rId4"/>
                        <a:stretch>
                          <a:fillRect/>
                        </a:stretch>
                      </p:blipFill>
                      <p:spPr>
                        <a:xfrm>
                          <a:off x="1188" y="2256"/>
                          <a:ext cx="263" cy="384"/>
                        </a:xfrm>
                        <a:prstGeom prst="rect">
                          <a:avLst/>
                        </a:prstGeom>
                        <a:noFill/>
                        <a:ln w="38100">
                          <a:noFill/>
                          <a:miter/>
                        </a:ln>
                      </p:spPr>
                    </p:pic>
                  </p:oleObj>
                </mc:Fallback>
              </mc:AlternateContent>
            </a:graphicData>
          </a:graphic>
        </p:graphicFrame>
        <p:sp>
          <p:nvSpPr>
            <p:cNvPr id="111643" name="文本框 111642"/>
            <p:cNvSpPr txBox="1"/>
            <p:nvPr/>
          </p:nvSpPr>
          <p:spPr>
            <a:xfrm>
              <a:off x="370" y="3091"/>
              <a:ext cx="304" cy="221"/>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err="1" smtClean="0">
                  <a:solidFill>
                    <a:srgbClr val="FF3300"/>
                  </a:solidFill>
                  <a:latin typeface="Times New Roman" panose="02020603050405020304" pitchFamily="18" charset="0"/>
                </a:rPr>
                <a:t>i</a:t>
              </a:r>
              <a:endParaRPr lang="en-US" altLang="zh-CN" sz="2000" i="1" dirty="0">
                <a:solidFill>
                  <a:srgbClr val="FF3300"/>
                </a:solidFill>
                <a:latin typeface="Times New Roman" panose="02020603050405020304" pitchFamily="18" charset="0"/>
              </a:endParaRPr>
            </a:p>
          </p:txBody>
        </p:sp>
        <p:sp>
          <p:nvSpPr>
            <p:cNvPr id="111644" name="菱形 111643"/>
            <p:cNvSpPr/>
            <p:nvPr/>
          </p:nvSpPr>
          <p:spPr>
            <a:xfrm>
              <a:off x="1152" y="2736"/>
              <a:ext cx="288" cy="192"/>
            </a:xfrm>
            <a:prstGeom prst="diamond">
              <a:avLst/>
            </a:prstGeom>
            <a:solidFill>
              <a:srgbClr val="00FFFF"/>
            </a:solidFill>
            <a:ln w="9525" cap="flat" cmpd="sng">
              <a:solidFill>
                <a:schemeClr val="tx1"/>
              </a:solidFill>
              <a:prstDash val="solid"/>
              <a:miter/>
              <a:headEnd type="none" w="med" len="med"/>
              <a:tailEnd type="none" w="med" len="med"/>
            </a:ln>
          </p:spPr>
          <p:txBody>
            <a:bodyPr/>
            <a:lstStyle/>
            <a:p>
              <a:endParaRPr lang="zh-CN" altLang="en-US"/>
            </a:p>
          </p:txBody>
        </p:sp>
        <p:sp>
          <p:nvSpPr>
            <p:cNvPr id="111645" name="直接连接符 111644"/>
            <p:cNvSpPr/>
            <p:nvPr/>
          </p:nvSpPr>
          <p:spPr>
            <a:xfrm>
              <a:off x="1296" y="2736"/>
              <a:ext cx="0" cy="192"/>
            </a:xfrm>
            <a:prstGeom prst="line">
              <a:avLst/>
            </a:prstGeom>
            <a:ln w="9525" cap="flat" cmpd="sng">
              <a:solidFill>
                <a:schemeClr val="tx1"/>
              </a:solidFill>
              <a:prstDash val="solid"/>
              <a:headEnd type="none" w="med" len="med"/>
              <a:tailEnd type="none" w="med" len="med"/>
            </a:ln>
          </p:spPr>
        </p:sp>
      </p:grpSp>
      <p:grpSp>
        <p:nvGrpSpPr>
          <p:cNvPr id="111646" name="组合 111645"/>
          <p:cNvGrpSpPr/>
          <p:nvPr/>
        </p:nvGrpSpPr>
        <p:grpSpPr>
          <a:xfrm>
            <a:off x="4051300" y="5041900"/>
            <a:ext cx="3211513" cy="2255838"/>
            <a:chOff x="2064" y="2196"/>
            <a:chExt cx="1709" cy="1200"/>
          </a:xfrm>
        </p:grpSpPr>
        <p:sp>
          <p:nvSpPr>
            <p:cNvPr id="111647" name="文本框 111646"/>
            <p:cNvSpPr txBox="1"/>
            <p:nvPr/>
          </p:nvSpPr>
          <p:spPr>
            <a:xfrm>
              <a:off x="2270" y="2902"/>
              <a:ext cx="160" cy="220"/>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48" name="文本框 111647"/>
            <p:cNvSpPr txBox="1"/>
            <p:nvPr/>
          </p:nvSpPr>
          <p:spPr>
            <a:xfrm>
              <a:off x="2268" y="2499"/>
              <a:ext cx="242" cy="220"/>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49" name="矩形 111648"/>
            <p:cNvSpPr/>
            <p:nvPr/>
          </p:nvSpPr>
          <p:spPr>
            <a:xfrm>
              <a:off x="2203" y="2196"/>
              <a:ext cx="1530" cy="120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11650" name="任意多边形 111649"/>
            <p:cNvSpPr/>
            <p:nvPr/>
          </p:nvSpPr>
          <p:spPr>
            <a:xfrm>
              <a:off x="2848" y="2196"/>
              <a:ext cx="2" cy="1200"/>
            </a:xfrm>
            <a:custGeom>
              <a:avLst/>
              <a:gdLst/>
              <a:ahLst/>
              <a:cxnLst/>
              <a:rect l="0" t="0" r="0" b="0"/>
              <a:pathLst>
                <a:path w="2" h="1200">
                  <a:moveTo>
                    <a:pt x="2" y="0"/>
                  </a:moveTo>
                  <a:lnTo>
                    <a:pt x="0" y="120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51" name="椭圆 111650"/>
            <p:cNvSpPr/>
            <p:nvPr/>
          </p:nvSpPr>
          <p:spPr>
            <a:xfrm>
              <a:off x="2064" y="2676"/>
              <a:ext cx="272" cy="272"/>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111652" name="文本框 111651"/>
            <p:cNvSpPr txBox="1"/>
            <p:nvPr/>
          </p:nvSpPr>
          <p:spPr>
            <a:xfrm>
              <a:off x="3037" y="2880"/>
              <a:ext cx="160" cy="220"/>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53" name="文本框 111652"/>
            <p:cNvSpPr txBox="1"/>
            <p:nvPr/>
          </p:nvSpPr>
          <p:spPr>
            <a:xfrm>
              <a:off x="3427" y="2904"/>
              <a:ext cx="242" cy="219"/>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54" name="文本框 111653"/>
            <p:cNvSpPr txBox="1"/>
            <p:nvPr/>
          </p:nvSpPr>
          <p:spPr>
            <a:xfrm>
              <a:off x="3221" y="2863"/>
              <a:ext cx="241" cy="222"/>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smtClean="0">
                  <a:solidFill>
                    <a:schemeClr val="tx1"/>
                  </a:solidFill>
                  <a:latin typeface="Times New Roman" panose="02020603050405020304" pitchFamily="18" charset="0"/>
                </a:rPr>
                <a:t>u</a:t>
              </a:r>
              <a:r>
                <a:rPr lang="en-US" altLang="zh-CN" sz="2000" i="1" baseline="30000" dirty="0" smtClean="0">
                  <a:solidFill>
                    <a:schemeClr val="tx1"/>
                  </a:solidFill>
                  <a:latin typeface="Times New Roman" panose="02020603050405020304" pitchFamily="18" charset="0"/>
                </a:rPr>
                <a:t>’</a:t>
              </a:r>
              <a:endParaRPr lang="en-US" altLang="zh-CN" sz="2000" i="1" baseline="30000" dirty="0">
                <a:solidFill>
                  <a:schemeClr val="tx1"/>
                </a:solidFill>
                <a:latin typeface="Times New Roman" panose="02020603050405020304" pitchFamily="18" charset="0"/>
              </a:endParaRPr>
            </a:p>
          </p:txBody>
        </p:sp>
        <p:sp>
          <p:nvSpPr>
            <p:cNvPr id="111655" name="文本框 111654"/>
            <p:cNvSpPr txBox="1"/>
            <p:nvPr/>
          </p:nvSpPr>
          <p:spPr>
            <a:xfrm>
              <a:off x="2302" y="2691"/>
              <a:ext cx="304" cy="222"/>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smtClean="0">
                  <a:solidFill>
                    <a:schemeClr val="tx1"/>
                  </a:solidFill>
                  <a:latin typeface="Times New Roman" panose="02020603050405020304" pitchFamily="18" charset="0"/>
                </a:rPr>
                <a:t>us</a:t>
              </a:r>
              <a:endParaRPr lang="en-US" altLang="zh-CN" sz="2000" i="1" dirty="0">
                <a:solidFill>
                  <a:schemeClr val="tx1"/>
                </a:solidFill>
                <a:latin typeface="Times New Roman" panose="02020603050405020304" pitchFamily="18" charset="0"/>
              </a:endParaRPr>
            </a:p>
          </p:txBody>
        </p:sp>
        <p:sp>
          <p:nvSpPr>
            <p:cNvPr id="111656" name="矩形 111655"/>
            <p:cNvSpPr/>
            <p:nvPr/>
          </p:nvSpPr>
          <p:spPr>
            <a:xfrm>
              <a:off x="2807" y="2410"/>
              <a:ext cx="80"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57" name="矩形 111656"/>
            <p:cNvSpPr/>
            <p:nvPr/>
          </p:nvSpPr>
          <p:spPr>
            <a:xfrm>
              <a:off x="2807" y="2967"/>
              <a:ext cx="80"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58" name="矩形 111657"/>
            <p:cNvSpPr/>
            <p:nvPr/>
          </p:nvSpPr>
          <p:spPr>
            <a:xfrm>
              <a:off x="3692" y="2410"/>
              <a:ext cx="81"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59" name="矩形 111658"/>
            <p:cNvSpPr/>
            <p:nvPr/>
          </p:nvSpPr>
          <p:spPr>
            <a:xfrm>
              <a:off x="3692" y="2967"/>
              <a:ext cx="81"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60" name="直接连接符 111659"/>
            <p:cNvSpPr/>
            <p:nvPr/>
          </p:nvSpPr>
          <p:spPr>
            <a:xfrm>
              <a:off x="2196" y="2691"/>
              <a:ext cx="0" cy="240"/>
            </a:xfrm>
            <a:prstGeom prst="line">
              <a:avLst/>
            </a:prstGeom>
            <a:ln w="9525" cap="flat" cmpd="sng">
              <a:solidFill>
                <a:schemeClr val="tx1"/>
              </a:solidFill>
              <a:prstDash val="solid"/>
              <a:headEnd type="none" w="med" len="med"/>
              <a:tailEnd type="none" w="med" len="med"/>
            </a:ln>
          </p:spPr>
        </p:sp>
        <p:sp>
          <p:nvSpPr>
            <p:cNvPr id="111661" name="直接连接符 111660"/>
            <p:cNvSpPr/>
            <p:nvPr/>
          </p:nvSpPr>
          <p:spPr>
            <a:xfrm flipH="1">
              <a:off x="2412" y="3315"/>
              <a:ext cx="192" cy="0"/>
            </a:xfrm>
            <a:prstGeom prst="line">
              <a:avLst/>
            </a:prstGeom>
            <a:ln w="9525" cap="flat" cmpd="sng">
              <a:solidFill>
                <a:schemeClr val="tx1"/>
              </a:solidFill>
              <a:prstDash val="solid"/>
              <a:headEnd type="none" w="med" len="med"/>
              <a:tailEnd type="arrow" w="lg" len="lg"/>
            </a:ln>
          </p:spPr>
        </p:sp>
        <p:sp>
          <p:nvSpPr>
            <p:cNvPr id="111662" name="文本框 111661"/>
            <p:cNvSpPr txBox="1"/>
            <p:nvPr/>
          </p:nvSpPr>
          <p:spPr>
            <a:xfrm>
              <a:off x="2398" y="3094"/>
              <a:ext cx="304" cy="222"/>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err="1" smtClean="0">
                  <a:solidFill>
                    <a:schemeClr val="tx1"/>
                  </a:solidFill>
                  <a:latin typeface="Times New Roman" panose="02020603050405020304" pitchFamily="18" charset="0"/>
                </a:rPr>
                <a:t>i</a:t>
              </a:r>
              <a:r>
                <a:rPr lang="en-US" altLang="zh-CN" sz="2000" i="1" dirty="0" smtClean="0">
                  <a:solidFill>
                    <a:schemeClr val="tx1"/>
                  </a:solidFill>
                  <a:latin typeface="Times New Roman" panose="02020603050405020304" pitchFamily="18" charset="0"/>
                </a:rPr>
                <a:t>’</a:t>
              </a:r>
              <a:endParaRPr lang="en-US" altLang="zh-CN" sz="2000" i="1" dirty="0">
                <a:solidFill>
                  <a:schemeClr val="tx1"/>
                </a:solidFill>
                <a:latin typeface="Times New Roman" panose="02020603050405020304" pitchFamily="18" charset="0"/>
              </a:endParaRPr>
            </a:p>
          </p:txBody>
        </p:sp>
        <p:sp>
          <p:nvSpPr>
            <p:cNvPr id="111663" name="椭圆 111662"/>
            <p:cNvSpPr/>
            <p:nvPr/>
          </p:nvSpPr>
          <p:spPr>
            <a:xfrm>
              <a:off x="3389" y="2820"/>
              <a:ext cx="48" cy="48"/>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11664" name="椭圆 111663"/>
            <p:cNvSpPr/>
            <p:nvPr/>
          </p:nvSpPr>
          <p:spPr>
            <a:xfrm>
              <a:off x="3209" y="2820"/>
              <a:ext cx="48" cy="48"/>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11665" name="直接连接符 111664"/>
            <p:cNvSpPr/>
            <p:nvPr/>
          </p:nvSpPr>
          <p:spPr>
            <a:xfrm flipH="1">
              <a:off x="2861" y="2832"/>
              <a:ext cx="336" cy="0"/>
            </a:xfrm>
            <a:prstGeom prst="line">
              <a:avLst/>
            </a:prstGeom>
            <a:ln w="9525" cap="flat" cmpd="sng">
              <a:solidFill>
                <a:schemeClr val="tx1"/>
              </a:solidFill>
              <a:prstDash val="solid"/>
              <a:headEnd type="none" w="med" len="med"/>
              <a:tailEnd type="none" w="med" len="med"/>
            </a:ln>
          </p:spPr>
        </p:sp>
        <p:sp>
          <p:nvSpPr>
            <p:cNvPr id="111666" name="直接连接符 111665"/>
            <p:cNvSpPr/>
            <p:nvPr/>
          </p:nvSpPr>
          <p:spPr>
            <a:xfrm>
              <a:off x="3437" y="2832"/>
              <a:ext cx="288" cy="0"/>
            </a:xfrm>
            <a:prstGeom prst="line">
              <a:avLst/>
            </a:prstGeom>
            <a:ln w="9525" cap="flat" cmpd="sng">
              <a:solidFill>
                <a:schemeClr val="tx1"/>
              </a:solidFill>
              <a:prstDash val="solid"/>
              <a:headEnd type="none" w="med" len="med"/>
              <a:tailEnd type="none" w="med" len="med"/>
            </a:ln>
          </p:spPr>
        </p:sp>
      </p:grpSp>
      <p:grpSp>
        <p:nvGrpSpPr>
          <p:cNvPr id="111667" name="组合 111666"/>
          <p:cNvGrpSpPr/>
          <p:nvPr/>
        </p:nvGrpSpPr>
        <p:grpSpPr>
          <a:xfrm>
            <a:off x="8043863" y="5037138"/>
            <a:ext cx="2322512" cy="2284704"/>
            <a:chOff x="4188" y="2193"/>
            <a:chExt cx="1236" cy="1216"/>
          </a:xfrm>
        </p:grpSpPr>
        <p:sp>
          <p:nvSpPr>
            <p:cNvPr id="111668" name="任意多边形 111667"/>
            <p:cNvSpPr/>
            <p:nvPr/>
          </p:nvSpPr>
          <p:spPr>
            <a:xfrm>
              <a:off x="4475" y="2193"/>
              <a:ext cx="2" cy="1200"/>
            </a:xfrm>
            <a:custGeom>
              <a:avLst/>
              <a:gdLst/>
              <a:ahLst/>
              <a:cxnLst/>
              <a:rect l="0" t="0" r="0" b="0"/>
              <a:pathLst>
                <a:path w="2" h="1200">
                  <a:moveTo>
                    <a:pt x="2" y="0"/>
                  </a:moveTo>
                  <a:lnTo>
                    <a:pt x="0" y="120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11669" name="直接连接符 111668"/>
            <p:cNvSpPr/>
            <p:nvPr/>
          </p:nvSpPr>
          <p:spPr>
            <a:xfrm>
              <a:off x="4474" y="2836"/>
              <a:ext cx="886" cy="1"/>
            </a:xfrm>
            <a:prstGeom prst="line">
              <a:avLst/>
            </a:prstGeom>
            <a:ln w="19050" cap="flat" cmpd="sng">
              <a:solidFill>
                <a:schemeClr val="tx1"/>
              </a:solidFill>
              <a:prstDash val="solid"/>
              <a:headEnd type="none" w="med" len="med"/>
              <a:tailEnd type="none" w="med" len="med"/>
            </a:ln>
          </p:spPr>
        </p:sp>
        <p:sp>
          <p:nvSpPr>
            <p:cNvPr id="111670" name="文本框 111669"/>
            <p:cNvSpPr txBox="1"/>
            <p:nvPr/>
          </p:nvSpPr>
          <p:spPr>
            <a:xfrm>
              <a:off x="4596" y="2932"/>
              <a:ext cx="160" cy="221"/>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71" name="文本框 111670"/>
            <p:cNvSpPr txBox="1"/>
            <p:nvPr/>
          </p:nvSpPr>
          <p:spPr>
            <a:xfrm>
              <a:off x="5078" y="2932"/>
              <a:ext cx="242" cy="221"/>
            </a:xfrm>
            <a:prstGeom prst="rect">
              <a:avLst/>
            </a:prstGeom>
            <a:noFill/>
            <a:ln w="9525">
              <a:noFill/>
            </a:ln>
          </p:spPr>
          <p:txBody>
            <a:bodyPr lIns="108265" tIns="54132" rIns="108265" bIns="54132">
              <a:spAutoFit/>
            </a:bodyPr>
            <a:lstStyle/>
            <a:p>
              <a:pPr algn="l" defTabSz="1082675">
                <a:spcBef>
                  <a:spcPct val="50000"/>
                </a:spcBef>
              </a:pPr>
              <a:r>
                <a:rPr lang="en-US" altLang="zh-CN" sz="2000">
                  <a:solidFill>
                    <a:schemeClr val="tx1"/>
                  </a:solidFill>
                  <a:latin typeface="Times New Roman" panose="02020603050405020304" pitchFamily="18" charset="0"/>
                </a:rPr>
                <a:t>+</a:t>
              </a:r>
            </a:p>
          </p:txBody>
        </p:sp>
        <p:sp>
          <p:nvSpPr>
            <p:cNvPr id="111672" name="文本框 111671"/>
            <p:cNvSpPr txBox="1"/>
            <p:nvPr/>
          </p:nvSpPr>
          <p:spPr>
            <a:xfrm>
              <a:off x="4842" y="2961"/>
              <a:ext cx="354" cy="220"/>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smtClean="0">
                  <a:solidFill>
                    <a:schemeClr val="tx1"/>
                  </a:solidFill>
                  <a:latin typeface="Times New Roman" panose="02020603050405020304" pitchFamily="18" charset="0"/>
                </a:rPr>
                <a:t>u</a:t>
              </a:r>
              <a:r>
                <a:rPr lang="en-US" altLang="zh-CN" sz="2000" i="1" baseline="30000" dirty="0" smtClean="0">
                  <a:solidFill>
                    <a:schemeClr val="tx1"/>
                  </a:solidFill>
                  <a:latin typeface="Times New Roman" panose="02020603050405020304" pitchFamily="18" charset="0"/>
                </a:rPr>
                <a:t>”</a:t>
              </a:r>
              <a:endParaRPr lang="en-US" altLang="zh-CN" sz="2000" i="1" baseline="30000" dirty="0">
                <a:solidFill>
                  <a:schemeClr val="tx1"/>
                </a:solidFill>
                <a:latin typeface="Times New Roman" panose="02020603050405020304" pitchFamily="18" charset="0"/>
              </a:endParaRPr>
            </a:p>
          </p:txBody>
        </p:sp>
        <p:sp>
          <p:nvSpPr>
            <p:cNvPr id="111673" name="矩形 111672"/>
            <p:cNvSpPr/>
            <p:nvPr/>
          </p:nvSpPr>
          <p:spPr>
            <a:xfrm>
              <a:off x="4434" y="2407"/>
              <a:ext cx="80"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74" name="矩形 111673"/>
            <p:cNvSpPr/>
            <p:nvPr/>
          </p:nvSpPr>
          <p:spPr>
            <a:xfrm>
              <a:off x="4434" y="2964"/>
              <a:ext cx="80"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75" name="直接连接符 111674"/>
            <p:cNvSpPr/>
            <p:nvPr/>
          </p:nvSpPr>
          <p:spPr>
            <a:xfrm flipH="1">
              <a:off x="4807" y="2687"/>
              <a:ext cx="336" cy="1"/>
            </a:xfrm>
            <a:prstGeom prst="line">
              <a:avLst/>
            </a:prstGeom>
            <a:ln w="19050" cap="flat" cmpd="sng">
              <a:solidFill>
                <a:schemeClr val="tx1"/>
              </a:solidFill>
              <a:prstDash val="solid"/>
              <a:headEnd type="none" w="med" len="med"/>
              <a:tailEnd type="stealth" w="sm" len="med"/>
            </a:ln>
          </p:spPr>
        </p:sp>
        <p:graphicFrame>
          <p:nvGraphicFramePr>
            <p:cNvPr id="111676" name="对象 111675"/>
            <p:cNvGraphicFramePr/>
            <p:nvPr/>
          </p:nvGraphicFramePr>
          <p:xfrm>
            <a:off x="4844" y="2256"/>
            <a:ext cx="262" cy="384"/>
          </p:xfrm>
          <a:graphic>
            <a:graphicData uri="http://schemas.openxmlformats.org/presentationml/2006/ole">
              <mc:AlternateContent xmlns:mc="http://schemas.openxmlformats.org/markup-compatibility/2006">
                <mc:Choice xmlns:v="urn:schemas-microsoft-com:vml" Requires="v">
                  <p:oleObj spid="_x0000_s12366" r:id="rId5" imgW="279400" imgH="405765" progId="Equation.DSMT4">
                    <p:embed/>
                  </p:oleObj>
                </mc:Choice>
                <mc:Fallback>
                  <p:oleObj r:id="rId5" imgW="279400" imgH="405765" progId="Equation.DSMT4">
                    <p:embed/>
                    <p:pic>
                      <p:nvPicPr>
                        <p:cNvPr id="0" name="图片 3106"/>
                        <p:cNvPicPr/>
                        <p:nvPr/>
                      </p:nvPicPr>
                      <p:blipFill>
                        <a:blip r:embed="rId6"/>
                        <a:stretch>
                          <a:fillRect/>
                        </a:stretch>
                      </p:blipFill>
                      <p:spPr>
                        <a:xfrm>
                          <a:off x="4844" y="2256"/>
                          <a:ext cx="262" cy="384"/>
                        </a:xfrm>
                        <a:prstGeom prst="rect">
                          <a:avLst/>
                        </a:prstGeom>
                        <a:noFill/>
                        <a:ln w="38100">
                          <a:noFill/>
                          <a:miter/>
                        </a:ln>
                      </p:spPr>
                    </p:pic>
                  </p:oleObj>
                </mc:Fallback>
              </mc:AlternateContent>
            </a:graphicData>
          </a:graphic>
        </p:graphicFrame>
        <p:sp>
          <p:nvSpPr>
            <p:cNvPr id="111677" name="菱形 111676"/>
            <p:cNvSpPr/>
            <p:nvPr/>
          </p:nvSpPr>
          <p:spPr>
            <a:xfrm>
              <a:off x="4807" y="2736"/>
              <a:ext cx="288" cy="192"/>
            </a:xfrm>
            <a:prstGeom prst="diamond">
              <a:avLst/>
            </a:prstGeom>
            <a:solidFill>
              <a:srgbClr val="00FFFF"/>
            </a:solidFill>
            <a:ln w="9525" cap="flat" cmpd="sng">
              <a:solidFill>
                <a:schemeClr val="tx1"/>
              </a:solidFill>
              <a:prstDash val="solid"/>
              <a:miter/>
              <a:headEnd type="none" w="med" len="med"/>
              <a:tailEnd type="none" w="med" len="med"/>
            </a:ln>
          </p:spPr>
          <p:txBody>
            <a:bodyPr/>
            <a:lstStyle/>
            <a:p>
              <a:endParaRPr lang="zh-CN" altLang="en-US"/>
            </a:p>
          </p:txBody>
        </p:sp>
        <p:sp>
          <p:nvSpPr>
            <p:cNvPr id="111678" name="直接连接符 111677"/>
            <p:cNvSpPr/>
            <p:nvPr/>
          </p:nvSpPr>
          <p:spPr>
            <a:xfrm>
              <a:off x="4951" y="2736"/>
              <a:ext cx="0" cy="192"/>
            </a:xfrm>
            <a:prstGeom prst="line">
              <a:avLst/>
            </a:prstGeom>
            <a:ln w="9525" cap="flat" cmpd="sng">
              <a:solidFill>
                <a:schemeClr val="tx1"/>
              </a:solidFill>
              <a:prstDash val="solid"/>
              <a:headEnd type="none" w="med" len="med"/>
              <a:tailEnd type="none" w="med" len="med"/>
            </a:ln>
          </p:spPr>
        </p:sp>
        <p:sp>
          <p:nvSpPr>
            <p:cNvPr id="111679" name="直接连接符 111678"/>
            <p:cNvSpPr/>
            <p:nvPr/>
          </p:nvSpPr>
          <p:spPr>
            <a:xfrm>
              <a:off x="4188" y="2205"/>
              <a:ext cx="1200" cy="0"/>
            </a:xfrm>
            <a:prstGeom prst="line">
              <a:avLst/>
            </a:prstGeom>
            <a:ln w="9525" cap="flat" cmpd="sng">
              <a:solidFill>
                <a:schemeClr val="tx1"/>
              </a:solidFill>
              <a:prstDash val="solid"/>
              <a:headEnd type="none" w="med" len="med"/>
              <a:tailEnd type="none" w="med" len="med"/>
            </a:ln>
          </p:spPr>
        </p:sp>
        <p:sp>
          <p:nvSpPr>
            <p:cNvPr id="111680" name="直接连接符 111679"/>
            <p:cNvSpPr/>
            <p:nvPr/>
          </p:nvSpPr>
          <p:spPr>
            <a:xfrm>
              <a:off x="4188" y="3405"/>
              <a:ext cx="1152" cy="0"/>
            </a:xfrm>
            <a:prstGeom prst="line">
              <a:avLst/>
            </a:prstGeom>
            <a:ln w="9525" cap="flat" cmpd="sng">
              <a:solidFill>
                <a:schemeClr val="tx1"/>
              </a:solidFill>
              <a:prstDash val="solid"/>
              <a:headEnd type="none" w="med" len="med"/>
              <a:tailEnd type="none" w="med" len="med"/>
            </a:ln>
          </p:spPr>
        </p:sp>
        <p:sp>
          <p:nvSpPr>
            <p:cNvPr id="111681" name="直接连接符 111680"/>
            <p:cNvSpPr/>
            <p:nvPr/>
          </p:nvSpPr>
          <p:spPr>
            <a:xfrm>
              <a:off x="5388" y="2205"/>
              <a:ext cx="0" cy="1200"/>
            </a:xfrm>
            <a:prstGeom prst="line">
              <a:avLst/>
            </a:prstGeom>
            <a:ln w="9525" cap="flat" cmpd="sng">
              <a:solidFill>
                <a:schemeClr val="tx1"/>
              </a:solidFill>
              <a:prstDash val="solid"/>
              <a:headEnd type="none" w="med" len="med"/>
              <a:tailEnd type="none" w="med" len="med"/>
            </a:ln>
          </p:spPr>
        </p:sp>
        <p:sp>
          <p:nvSpPr>
            <p:cNvPr id="111682" name="直接连接符 111681"/>
            <p:cNvSpPr/>
            <p:nvPr/>
          </p:nvSpPr>
          <p:spPr>
            <a:xfrm>
              <a:off x="5196" y="3405"/>
              <a:ext cx="192" cy="0"/>
            </a:xfrm>
            <a:prstGeom prst="line">
              <a:avLst/>
            </a:prstGeom>
            <a:ln w="9525" cap="flat" cmpd="sng">
              <a:solidFill>
                <a:schemeClr val="tx1"/>
              </a:solidFill>
              <a:prstDash val="solid"/>
              <a:headEnd type="none" w="med" len="med"/>
              <a:tailEnd type="none" w="med" len="med"/>
            </a:ln>
          </p:spPr>
        </p:sp>
        <p:sp>
          <p:nvSpPr>
            <p:cNvPr id="111683" name="矩形 111682"/>
            <p:cNvSpPr/>
            <p:nvPr/>
          </p:nvSpPr>
          <p:spPr>
            <a:xfrm>
              <a:off x="5343" y="2407"/>
              <a:ext cx="81" cy="257"/>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84" name="矩形 111683"/>
            <p:cNvSpPr/>
            <p:nvPr/>
          </p:nvSpPr>
          <p:spPr>
            <a:xfrm>
              <a:off x="5343" y="2964"/>
              <a:ext cx="81" cy="258"/>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1685" name="直接连接符 111684"/>
            <p:cNvSpPr/>
            <p:nvPr/>
          </p:nvSpPr>
          <p:spPr>
            <a:xfrm>
              <a:off x="4188" y="2205"/>
              <a:ext cx="0" cy="1200"/>
            </a:xfrm>
            <a:prstGeom prst="line">
              <a:avLst/>
            </a:prstGeom>
            <a:ln w="9525" cap="flat" cmpd="sng">
              <a:solidFill>
                <a:schemeClr val="tx1"/>
              </a:solidFill>
              <a:prstDash val="solid"/>
              <a:headEnd type="none" w="med" len="med"/>
              <a:tailEnd type="none" w="med" len="med"/>
            </a:ln>
          </p:spPr>
        </p:sp>
        <p:sp>
          <p:nvSpPr>
            <p:cNvPr id="111686" name="直接连接符 111685"/>
            <p:cNvSpPr/>
            <p:nvPr/>
          </p:nvSpPr>
          <p:spPr>
            <a:xfrm flipH="1">
              <a:off x="4234" y="3408"/>
              <a:ext cx="192" cy="0"/>
            </a:xfrm>
            <a:prstGeom prst="line">
              <a:avLst/>
            </a:prstGeom>
            <a:ln w="9525" cap="flat" cmpd="sng">
              <a:solidFill>
                <a:schemeClr val="tx1"/>
              </a:solidFill>
              <a:prstDash val="solid"/>
              <a:headEnd type="none" w="med" len="med"/>
              <a:tailEnd type="arrow" w="lg" len="lg"/>
            </a:ln>
          </p:spPr>
        </p:sp>
        <p:sp>
          <p:nvSpPr>
            <p:cNvPr id="111687" name="文本框 111686"/>
            <p:cNvSpPr txBox="1"/>
            <p:nvPr/>
          </p:nvSpPr>
          <p:spPr>
            <a:xfrm>
              <a:off x="4220" y="3187"/>
              <a:ext cx="304" cy="222"/>
            </a:xfrm>
            <a:prstGeom prst="rect">
              <a:avLst/>
            </a:prstGeom>
            <a:noFill/>
            <a:ln w="9525">
              <a:noFill/>
            </a:ln>
          </p:spPr>
          <p:txBody>
            <a:bodyPr lIns="108265" tIns="54132" rIns="108265" bIns="54132">
              <a:spAutoFit/>
            </a:bodyPr>
            <a:lstStyle/>
            <a:p>
              <a:pPr algn="l" defTabSz="1082675">
                <a:spcBef>
                  <a:spcPct val="50000"/>
                </a:spcBef>
              </a:pPr>
              <a:r>
                <a:rPr lang="en-US" altLang="zh-CN" sz="2000" i="1" dirty="0" err="1" smtClean="0">
                  <a:solidFill>
                    <a:schemeClr val="tx1"/>
                  </a:solidFill>
                  <a:latin typeface="Times New Roman" panose="02020603050405020304" pitchFamily="18" charset="0"/>
                </a:rPr>
                <a:t>i</a:t>
              </a:r>
              <a:r>
                <a:rPr lang="en-US" altLang="zh-CN" sz="2000" i="1" baseline="30000" dirty="0" smtClean="0">
                  <a:solidFill>
                    <a:schemeClr val="tx1"/>
                  </a:solidFill>
                  <a:latin typeface="Times New Roman" panose="02020603050405020304" pitchFamily="18" charset="0"/>
                </a:rPr>
                <a:t>”</a:t>
              </a:r>
              <a:endParaRPr lang="en-US" altLang="zh-CN" sz="2000" i="1" baseline="30000" dirty="0">
                <a:solidFill>
                  <a:schemeClr val="tx1"/>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blinds(horizontal)">
                                      <p:cBhvr>
                                        <p:cTn id="7" dur="500"/>
                                        <p:tgtEl>
                                          <p:spTgt spid="11161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11621"/>
                                        </p:tgtEl>
                                        <p:attrNameLst>
                                          <p:attrName>style.visibility</p:attrName>
                                        </p:attrNameLst>
                                      </p:cBhvr>
                                      <p:to>
                                        <p:strVal val="visible"/>
                                      </p:to>
                                    </p:set>
                                    <p:anim calcmode="lin" valueType="num">
                                      <p:cBhvr>
                                        <p:cTn id="12" dur="500" fill="hold"/>
                                        <p:tgtEl>
                                          <p:spTgt spid="111621"/>
                                        </p:tgtEl>
                                        <p:attrNameLst>
                                          <p:attrName>ppt_w</p:attrName>
                                        </p:attrNameLst>
                                      </p:cBhvr>
                                      <p:tavLst>
                                        <p:tav tm="0">
                                          <p:val>
                                            <p:fltVal val="0"/>
                                          </p:val>
                                        </p:tav>
                                        <p:tav tm="100000">
                                          <p:val>
                                            <p:strVal val="#ppt_w"/>
                                          </p:val>
                                        </p:tav>
                                      </p:tavLst>
                                    </p:anim>
                                    <p:anim calcmode="lin" valueType="num">
                                      <p:cBhvr>
                                        <p:cTn id="13" dur="500" fill="hold"/>
                                        <p:tgtEl>
                                          <p:spTgt spid="11162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11620"/>
                                        </p:tgtEl>
                                        <p:attrNameLst>
                                          <p:attrName>style.visibility</p:attrName>
                                        </p:attrNameLst>
                                      </p:cBhvr>
                                      <p:to>
                                        <p:strVal val="visible"/>
                                      </p:to>
                                    </p:set>
                                    <p:anim calcmode="lin" valueType="num">
                                      <p:cBhvr>
                                        <p:cTn id="18" dur="500" fill="hold"/>
                                        <p:tgtEl>
                                          <p:spTgt spid="111620"/>
                                        </p:tgtEl>
                                        <p:attrNameLst>
                                          <p:attrName>ppt_w</p:attrName>
                                        </p:attrNameLst>
                                      </p:cBhvr>
                                      <p:tavLst>
                                        <p:tav tm="0">
                                          <p:val>
                                            <p:fltVal val="0"/>
                                          </p:val>
                                        </p:tav>
                                        <p:tav tm="100000">
                                          <p:val>
                                            <p:strVal val="#ppt_w"/>
                                          </p:val>
                                        </p:tav>
                                      </p:tavLst>
                                    </p:anim>
                                    <p:anim calcmode="lin" valueType="num">
                                      <p:cBhvr>
                                        <p:cTn id="19" dur="500" fill="hold"/>
                                        <p:tgtEl>
                                          <p:spTgt spid="11162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11624"/>
                                        </p:tgtEl>
                                        <p:attrNameLst>
                                          <p:attrName>style.visibility</p:attrName>
                                        </p:attrNameLst>
                                      </p:cBhvr>
                                      <p:to>
                                        <p:strVal val="visible"/>
                                      </p:to>
                                    </p:set>
                                    <p:anim calcmode="lin" valueType="num">
                                      <p:cBhvr additive="base">
                                        <p:cTn id="24" dur="500" fill="hold"/>
                                        <p:tgtEl>
                                          <p:spTgt spid="111624"/>
                                        </p:tgtEl>
                                        <p:attrNameLst>
                                          <p:attrName>ppt_x</p:attrName>
                                        </p:attrNameLst>
                                      </p:cBhvr>
                                      <p:tavLst>
                                        <p:tav tm="0">
                                          <p:val>
                                            <p:strVal val="0-#ppt_w/2"/>
                                          </p:val>
                                        </p:tav>
                                        <p:tav tm="100000">
                                          <p:val>
                                            <p:strVal val="#ppt_x"/>
                                          </p:val>
                                        </p:tav>
                                      </p:tavLst>
                                    </p:anim>
                                    <p:anim calcmode="lin" valueType="num">
                                      <p:cBhvr additive="base">
                                        <p:cTn id="25" dur="500" fill="hold"/>
                                        <p:tgtEl>
                                          <p:spTgt spid="111624"/>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1116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11646"/>
                                        </p:tgtEl>
                                        <p:attrNameLst>
                                          <p:attrName>style.visibility</p:attrName>
                                        </p:attrNameLst>
                                      </p:cBhvr>
                                      <p:to>
                                        <p:strVal val="visible"/>
                                      </p:to>
                                    </p:set>
                                    <p:anim calcmode="lin" valueType="num">
                                      <p:cBhvr additive="base">
                                        <p:cTn id="33" dur="500" fill="hold"/>
                                        <p:tgtEl>
                                          <p:spTgt spid="111646"/>
                                        </p:tgtEl>
                                        <p:attrNameLst>
                                          <p:attrName>ppt_x</p:attrName>
                                        </p:attrNameLst>
                                      </p:cBhvr>
                                      <p:tavLst>
                                        <p:tav tm="0">
                                          <p:val>
                                            <p:strVal val="0-#ppt_w/2"/>
                                          </p:val>
                                        </p:tav>
                                        <p:tav tm="100000">
                                          <p:val>
                                            <p:strVal val="#ppt_x"/>
                                          </p:val>
                                        </p:tav>
                                      </p:tavLst>
                                    </p:anim>
                                    <p:anim calcmode="lin" valueType="num">
                                      <p:cBhvr additive="base">
                                        <p:cTn id="34" dur="500" fill="hold"/>
                                        <p:tgtEl>
                                          <p:spTgt spid="111646"/>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11162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11667"/>
                                        </p:tgtEl>
                                        <p:attrNameLst>
                                          <p:attrName>style.visibility</p:attrName>
                                        </p:attrNameLst>
                                      </p:cBhvr>
                                      <p:to>
                                        <p:strVal val="visible"/>
                                      </p:to>
                                    </p:set>
                                    <p:anim calcmode="lin" valueType="num">
                                      <p:cBhvr additive="base">
                                        <p:cTn id="42" dur="500" fill="hold"/>
                                        <p:tgtEl>
                                          <p:spTgt spid="111667"/>
                                        </p:tgtEl>
                                        <p:attrNameLst>
                                          <p:attrName>ppt_x</p:attrName>
                                        </p:attrNameLst>
                                      </p:cBhvr>
                                      <p:tavLst>
                                        <p:tav tm="0">
                                          <p:val>
                                            <p:strVal val="0-#ppt_w/2"/>
                                          </p:val>
                                        </p:tav>
                                        <p:tav tm="100000">
                                          <p:val>
                                            <p:strVal val="#ppt_x"/>
                                          </p:val>
                                        </p:tav>
                                      </p:tavLst>
                                    </p:anim>
                                    <p:anim calcmode="lin" valueType="num">
                                      <p:cBhvr additive="base">
                                        <p:cTn id="43" dur="500" fill="hold"/>
                                        <p:tgtEl>
                                          <p:spTgt spid="1116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111620" grpId="0"/>
      <p:bldP spid="111621" grpId="0"/>
      <p:bldP spid="111622" grpId="0"/>
      <p:bldP spid="1116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文本框 94210"/>
          <p:cNvSpPr txBox="1"/>
          <p:nvPr/>
        </p:nvSpPr>
        <p:spPr>
          <a:xfrm>
            <a:off x="518762" y="1092538"/>
            <a:ext cx="10126662" cy="1463538"/>
          </a:xfrm>
          <a:prstGeom prst="rect">
            <a:avLst/>
          </a:prstGeom>
          <a:noFill/>
          <a:ln w="9525">
            <a:noFill/>
          </a:ln>
        </p:spPr>
        <p:txBody>
          <a:bodyPr wrap="square" lIns="108265" tIns="54132" rIns="108265" bIns="54132">
            <a:spAutoFit/>
          </a:bodyPr>
          <a:lstStyle/>
          <a:p>
            <a:pPr marL="563880" indent="-563880" algn="l" defTabSz="1082675">
              <a:spcBef>
                <a:spcPct val="50000"/>
              </a:spcBef>
            </a:pPr>
            <a:r>
              <a:rPr lang="en-US" altLang="zh-CN" sz="2400" dirty="0">
                <a:solidFill>
                  <a:schemeClr val="tx1"/>
                </a:solidFill>
                <a:latin typeface="Times New Roman" panose="02020603050405020304" pitchFamily="18" charset="0"/>
              </a:rPr>
              <a:t>        </a:t>
            </a:r>
            <a:r>
              <a:rPr lang="zh-CN" altLang="en-US" sz="2800" dirty="0" smtClean="0">
                <a:latin typeface="Times New Roman" panose="02020603050405020304" pitchFamily="18" charset="0"/>
              </a:rPr>
              <a:t>一、</a:t>
            </a:r>
            <a:r>
              <a:rPr lang="en-US" altLang="zh-CN" sz="2800" dirty="0" smtClean="0">
                <a:latin typeface="Times New Roman" panose="02020603050405020304" pitchFamily="18" charset="0"/>
              </a:rPr>
              <a:t>2b</a:t>
            </a:r>
            <a:r>
              <a:rPr lang="zh-CN" altLang="en-US" sz="2800" dirty="0" smtClean="0">
                <a:latin typeface="Times New Roman" panose="02020603050405020304" pitchFamily="18" charset="0"/>
              </a:rPr>
              <a:t>法</a:t>
            </a:r>
            <a:endParaRPr lang="en-US" altLang="zh-CN" sz="2800" dirty="0" smtClean="0">
              <a:latin typeface="Times New Roman" panose="02020603050405020304" pitchFamily="18" charset="0"/>
            </a:endParaRPr>
          </a:p>
          <a:p>
            <a:pPr marL="563880" indent="-563880" algn="l" defTabSz="1082675">
              <a:spcBef>
                <a:spcPct val="50000"/>
              </a:spcBef>
            </a:pPr>
            <a:r>
              <a:rPr lang="zh-CN" altLang="en-US" sz="2400" dirty="0" smtClean="0">
                <a:solidFill>
                  <a:schemeClr val="tx1"/>
                </a:solidFill>
                <a:latin typeface="Times New Roman" panose="02020603050405020304" pitchFamily="18" charset="0"/>
              </a:rPr>
              <a:t>对于</a:t>
            </a:r>
            <a:r>
              <a:rPr lang="zh-CN" altLang="en-US" sz="2400" dirty="0">
                <a:solidFill>
                  <a:schemeClr val="tx1"/>
                </a:solidFill>
                <a:latin typeface="Times New Roman" panose="02020603050405020304" pitchFamily="18" charset="0"/>
              </a:rPr>
              <a:t>有</a:t>
            </a:r>
            <a:r>
              <a:rPr lang="en-US" altLang="zh-CN" sz="2400" i="1" dirty="0">
                <a:solidFill>
                  <a:schemeClr val="tx1"/>
                </a:solidFill>
                <a:latin typeface="Times New Roman" panose="02020603050405020304" pitchFamily="18" charset="0"/>
              </a:rPr>
              <a:t>n</a:t>
            </a:r>
            <a:r>
              <a:rPr lang="zh-CN" altLang="en-US" sz="2400" dirty="0">
                <a:solidFill>
                  <a:schemeClr val="tx1"/>
                </a:solidFill>
                <a:latin typeface="Times New Roman" panose="02020603050405020304" pitchFamily="18" charset="0"/>
              </a:rPr>
              <a:t>个节点、</a:t>
            </a:r>
            <a:r>
              <a:rPr lang="en-US" altLang="zh-CN" sz="2400" i="1" dirty="0">
                <a:solidFill>
                  <a:schemeClr val="tx1"/>
                </a:solidFill>
                <a:latin typeface="Times New Roman" panose="02020603050405020304" pitchFamily="18" charset="0"/>
              </a:rPr>
              <a:t>b</a:t>
            </a:r>
            <a:r>
              <a:rPr lang="zh-CN" altLang="en-US" sz="2400" dirty="0">
                <a:solidFill>
                  <a:schemeClr val="tx1"/>
                </a:solidFill>
                <a:latin typeface="Times New Roman" panose="02020603050405020304" pitchFamily="18" charset="0"/>
              </a:rPr>
              <a:t>条支路的电路。若以支路电流、支路电压为电路变量         </a:t>
            </a:r>
            <a:r>
              <a:rPr lang="en-US" altLang="zh-CN" sz="2400" i="1" dirty="0">
                <a:solidFill>
                  <a:srgbClr val="3333FF"/>
                </a:solidFill>
                <a:latin typeface="Times New Roman" panose="02020603050405020304" pitchFamily="18" charset="0"/>
              </a:rPr>
              <a:t>(</a:t>
            </a:r>
            <a:r>
              <a:rPr lang="zh-CN" altLang="en-US" sz="2400" i="1" dirty="0">
                <a:solidFill>
                  <a:srgbClr val="3333FF"/>
                </a:solidFill>
                <a:latin typeface="Times New Roman" panose="02020603050405020304" pitchFamily="18" charset="0"/>
              </a:rPr>
              <a:t>共有</a:t>
            </a:r>
            <a:r>
              <a:rPr lang="en-US" altLang="zh-CN" sz="2400" i="1" dirty="0">
                <a:solidFill>
                  <a:srgbClr val="3333FF"/>
                </a:solidFill>
                <a:latin typeface="Times New Roman" panose="02020603050405020304" pitchFamily="18" charset="0"/>
              </a:rPr>
              <a:t>2b</a:t>
            </a:r>
            <a:r>
              <a:rPr lang="zh-CN" altLang="en-US" sz="2400" i="1" dirty="0">
                <a:solidFill>
                  <a:srgbClr val="3333FF"/>
                </a:solidFill>
                <a:latin typeface="Times New Roman" panose="02020603050405020304" pitchFamily="18" charset="0"/>
              </a:rPr>
              <a:t>个未知变量</a:t>
            </a:r>
            <a:r>
              <a:rPr lang="en-US" altLang="zh-CN" sz="2400" i="1" dirty="0" smtClean="0">
                <a:solidFill>
                  <a:srgbClr val="3333FF"/>
                </a:solidFill>
                <a:latin typeface="Times New Roman" panose="02020603050405020304" pitchFamily="18" charset="0"/>
              </a:rPr>
              <a:t>:</a:t>
            </a:r>
            <a:r>
              <a:rPr lang="en-US" altLang="zh-CN" sz="2400" i="1" dirty="0" err="1" smtClean="0">
                <a:solidFill>
                  <a:srgbClr val="3333FF"/>
                </a:solidFill>
                <a:latin typeface="Times New Roman" panose="02020603050405020304" pitchFamily="18" charset="0"/>
              </a:rPr>
              <a:t>uk</a:t>
            </a:r>
            <a:r>
              <a:rPr lang="zh-CN" altLang="en-US" sz="2400" i="1" dirty="0" smtClean="0">
                <a:solidFill>
                  <a:srgbClr val="3333FF"/>
                </a:solidFill>
                <a:latin typeface="Times New Roman" panose="02020603050405020304" pitchFamily="18" charset="0"/>
              </a:rPr>
              <a:t>、</a:t>
            </a:r>
            <a:r>
              <a:rPr lang="en-US" altLang="zh-CN" sz="2400" i="1" dirty="0" err="1" smtClean="0">
                <a:solidFill>
                  <a:srgbClr val="3333FF"/>
                </a:solidFill>
                <a:latin typeface="Times New Roman" panose="02020603050405020304" pitchFamily="18" charset="0"/>
              </a:rPr>
              <a:t>ik</a:t>
            </a:r>
            <a:r>
              <a:rPr lang="zh-CN" altLang="en-US" sz="2400" i="1" dirty="0">
                <a:solidFill>
                  <a:srgbClr val="3333FF"/>
                </a:solidFill>
                <a:latin typeface="Times New Roman" panose="02020603050405020304" pitchFamily="18" charset="0"/>
              </a:rPr>
              <a:t>，</a:t>
            </a:r>
            <a:r>
              <a:rPr lang="en-US" altLang="zh-CN" sz="2400" i="1" dirty="0">
                <a:solidFill>
                  <a:srgbClr val="3333FF"/>
                </a:solidFill>
                <a:latin typeface="Times New Roman" panose="02020603050405020304" pitchFamily="18" charset="0"/>
              </a:rPr>
              <a:t>k=1,2,…b)</a:t>
            </a:r>
          </a:p>
        </p:txBody>
      </p:sp>
      <p:sp>
        <p:nvSpPr>
          <p:cNvPr id="94212" name="标题 94211"/>
          <p:cNvSpPr>
            <a:spLocks noGrp="1"/>
          </p:cNvSpPr>
          <p:nvPr>
            <p:ph type="title" idx="4294967295"/>
          </p:nvPr>
        </p:nvSpPr>
        <p:spPr>
          <a:xfrm>
            <a:off x="1287463" y="454025"/>
            <a:ext cx="7967662" cy="654050"/>
          </a:xfrm>
          <a:prstGeom prst="rect">
            <a:avLst/>
          </a:prstGeom>
          <a:solidFill>
            <a:srgbClr val="00FFFF"/>
          </a:solidFill>
          <a:ln w="9525">
            <a:noFill/>
          </a:ln>
        </p:spPr>
        <p:txBody>
          <a:bodyPr lIns="108265" tIns="54132" rIns="108265" bIns="54132"/>
          <a:lstStyle/>
          <a:p>
            <a:r>
              <a:rPr lang="en-US" altLang="zh-CN" sz="3300" b="1" dirty="0" smtClean="0">
                <a:solidFill>
                  <a:schemeClr val="tx1"/>
                </a:solidFill>
              </a:rPr>
              <a:t>3.1  </a:t>
            </a:r>
            <a:r>
              <a:rPr lang="zh-CN" altLang="en-US" sz="3300" b="1" dirty="0">
                <a:solidFill>
                  <a:schemeClr val="tx1"/>
                </a:solidFill>
              </a:rPr>
              <a:t>支路电流法  </a:t>
            </a:r>
            <a:r>
              <a:rPr lang="en-US" altLang="zh-CN" sz="3200" b="1" dirty="0">
                <a:solidFill>
                  <a:schemeClr val="tx1"/>
                </a:solidFill>
              </a:rPr>
              <a:t>(branch </a:t>
            </a:r>
            <a:r>
              <a:rPr lang="en-US" altLang="zh-CN" sz="3200" b="1" dirty="0" smtClean="0">
                <a:solidFill>
                  <a:schemeClr val="tx1"/>
                </a:solidFill>
              </a:rPr>
              <a:t>current </a:t>
            </a:r>
            <a:r>
              <a:rPr lang="en-US" altLang="zh-CN" sz="3200" b="1" dirty="0">
                <a:solidFill>
                  <a:schemeClr val="tx1"/>
                </a:solidFill>
              </a:rPr>
              <a:t>method )</a:t>
            </a:r>
          </a:p>
        </p:txBody>
      </p:sp>
      <p:sp>
        <p:nvSpPr>
          <p:cNvPr id="94213" name="动作按钮: 前进或下一项 94212">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94214" name="动作按钮: 后退或前一项 94213">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94215" name="矩形 94214"/>
          <p:cNvSpPr/>
          <p:nvPr/>
        </p:nvSpPr>
        <p:spPr>
          <a:xfrm>
            <a:off x="518762" y="3416962"/>
            <a:ext cx="7268651" cy="478653"/>
          </a:xfrm>
          <a:prstGeom prst="rect">
            <a:avLst/>
          </a:prstGeom>
          <a:noFill/>
          <a:ln w="9525">
            <a:noFill/>
          </a:ln>
        </p:spPr>
        <p:txBody>
          <a:bodyPr wrap="none" lIns="108265" tIns="54132" rIns="108265" bIns="54132" anchor="t">
            <a:spAutoFit/>
          </a:bodyPr>
          <a:lstStyle/>
          <a:p>
            <a:pPr algn="l" defTabSz="1082675"/>
            <a:r>
              <a:rPr lang="en-US" altLang="zh-CN" sz="2400" dirty="0">
                <a:solidFill>
                  <a:srgbClr val="00FF00"/>
                </a:solidFill>
              </a:rPr>
              <a:t>(2)</a:t>
            </a:r>
            <a:r>
              <a:rPr lang="en-US" altLang="zh-CN" sz="2400" dirty="0">
                <a:solidFill>
                  <a:schemeClr val="tx1"/>
                </a:solidFill>
              </a:rPr>
              <a:t> </a:t>
            </a:r>
            <a:r>
              <a:rPr lang="zh-CN" altLang="en-US" sz="2400" dirty="0">
                <a:solidFill>
                  <a:schemeClr val="tx1"/>
                </a:solidFill>
              </a:rPr>
              <a:t>由</a:t>
            </a:r>
            <a:r>
              <a:rPr lang="en-US" altLang="zh-CN" sz="2400" dirty="0">
                <a:solidFill>
                  <a:schemeClr val="tx1"/>
                </a:solidFill>
              </a:rPr>
              <a:t>KCL</a:t>
            </a:r>
            <a:r>
              <a:rPr lang="zh-CN" altLang="en-US" sz="2400" dirty="0">
                <a:solidFill>
                  <a:schemeClr val="tx1"/>
                </a:solidFill>
              </a:rPr>
              <a:t>得，</a:t>
            </a:r>
            <a:r>
              <a:rPr lang="en-US" altLang="zh-CN" sz="2400" dirty="0">
                <a:solidFill>
                  <a:schemeClr val="tx1"/>
                </a:solidFill>
              </a:rPr>
              <a:t>(n-1)</a:t>
            </a:r>
            <a:r>
              <a:rPr lang="zh-CN" altLang="en-US" sz="2400" dirty="0" smtClean="0">
                <a:solidFill>
                  <a:schemeClr val="tx1"/>
                </a:solidFill>
              </a:rPr>
              <a:t>个</a:t>
            </a:r>
            <a:r>
              <a:rPr lang="zh-CN" altLang="en-US" sz="2400" dirty="0">
                <a:solidFill>
                  <a:schemeClr val="tx1"/>
                </a:solidFill>
              </a:rPr>
              <a:t>节点</a:t>
            </a:r>
            <a:r>
              <a:rPr lang="zh-CN" altLang="en-US" sz="2400" dirty="0" smtClean="0">
                <a:solidFill>
                  <a:schemeClr val="tx1"/>
                </a:solidFill>
              </a:rPr>
              <a:t>独立方程</a:t>
            </a:r>
            <a:r>
              <a:rPr lang="zh-CN" altLang="en-US" sz="2400" dirty="0">
                <a:solidFill>
                  <a:schemeClr val="tx1"/>
                </a:solidFill>
              </a:rPr>
              <a:t>；       </a:t>
            </a:r>
            <a:r>
              <a:rPr lang="en-US" altLang="zh-CN" sz="2400" i="1" dirty="0">
                <a:solidFill>
                  <a:srgbClr val="3333FF"/>
                </a:solidFill>
              </a:rPr>
              <a:t>(</a:t>
            </a:r>
            <a:r>
              <a:rPr lang="zh-CN" altLang="en-US" sz="2400" i="1" dirty="0">
                <a:solidFill>
                  <a:srgbClr val="3333FF"/>
                </a:solidFill>
              </a:rPr>
              <a:t>变量</a:t>
            </a:r>
            <a:r>
              <a:rPr lang="zh-CN" altLang="en-US" sz="2400" i="1" dirty="0" smtClean="0">
                <a:solidFill>
                  <a:srgbClr val="3333FF"/>
                </a:solidFill>
              </a:rPr>
              <a:t>是</a:t>
            </a:r>
            <a:r>
              <a:rPr lang="en-US" altLang="zh-CN" sz="2400" i="1" dirty="0" err="1" smtClean="0">
                <a:solidFill>
                  <a:srgbClr val="3333FF"/>
                </a:solidFill>
              </a:rPr>
              <a:t>ik</a:t>
            </a:r>
            <a:r>
              <a:rPr lang="en-US" altLang="zh-CN" sz="2400" i="1" dirty="0">
                <a:solidFill>
                  <a:srgbClr val="3333FF"/>
                </a:solidFill>
              </a:rPr>
              <a:t>)</a:t>
            </a:r>
          </a:p>
        </p:txBody>
      </p:sp>
      <p:sp>
        <p:nvSpPr>
          <p:cNvPr id="94216" name="矩形 94215"/>
          <p:cNvSpPr/>
          <p:nvPr/>
        </p:nvSpPr>
        <p:spPr>
          <a:xfrm>
            <a:off x="518762" y="3980524"/>
            <a:ext cx="7368038" cy="478653"/>
          </a:xfrm>
          <a:prstGeom prst="rect">
            <a:avLst/>
          </a:prstGeom>
          <a:noFill/>
          <a:ln w="9525">
            <a:noFill/>
          </a:ln>
        </p:spPr>
        <p:txBody>
          <a:bodyPr wrap="none" lIns="108265" tIns="54132" rIns="108265" bIns="54132" anchor="t">
            <a:spAutoFit/>
          </a:bodyPr>
          <a:lstStyle/>
          <a:p>
            <a:pPr algn="l" defTabSz="1082675"/>
            <a:r>
              <a:rPr lang="en-US" altLang="zh-CN" sz="2400" dirty="0">
                <a:solidFill>
                  <a:srgbClr val="00FF00"/>
                </a:solidFill>
                <a:latin typeface="Times New Roman" panose="02020603050405020304" pitchFamily="18" charset="0"/>
              </a:rPr>
              <a:t>(3)</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由</a:t>
            </a:r>
            <a:r>
              <a:rPr lang="en-US" altLang="zh-CN" sz="2400" dirty="0">
                <a:solidFill>
                  <a:schemeClr val="tx1"/>
                </a:solidFill>
                <a:latin typeface="Times New Roman" panose="02020603050405020304" pitchFamily="18" charset="0"/>
              </a:rPr>
              <a:t>KVL</a:t>
            </a:r>
            <a:r>
              <a:rPr lang="zh-CN" altLang="en-US" sz="2400" dirty="0">
                <a:solidFill>
                  <a:schemeClr val="tx1"/>
                </a:solidFill>
                <a:latin typeface="Times New Roman" panose="02020603050405020304" pitchFamily="18" charset="0"/>
              </a:rPr>
              <a:t>得，</a:t>
            </a:r>
            <a:r>
              <a:rPr lang="en-US" altLang="zh-CN" sz="2400" dirty="0">
                <a:solidFill>
                  <a:schemeClr val="tx1"/>
                </a:solidFill>
                <a:latin typeface="Times New Roman" panose="02020603050405020304" pitchFamily="18" charset="0"/>
              </a:rPr>
              <a:t>(b-n+1)</a:t>
            </a:r>
            <a:r>
              <a:rPr lang="zh-CN" altLang="en-US" sz="2400" dirty="0" smtClean="0">
                <a:solidFill>
                  <a:schemeClr val="tx1"/>
                </a:solidFill>
                <a:latin typeface="Times New Roman" panose="02020603050405020304" pitchFamily="18" charset="0"/>
              </a:rPr>
              <a:t>个回路独立方程</a:t>
            </a:r>
            <a:r>
              <a:rPr lang="zh-CN" altLang="en-US" sz="2400" dirty="0">
                <a:solidFill>
                  <a:schemeClr val="tx1"/>
                </a:solidFill>
                <a:latin typeface="Times New Roman" panose="02020603050405020304" pitchFamily="18" charset="0"/>
              </a:rPr>
              <a:t>；  </a:t>
            </a:r>
            <a:r>
              <a:rPr lang="en-US" altLang="zh-CN" sz="2400" i="1" dirty="0">
                <a:solidFill>
                  <a:srgbClr val="3333FF"/>
                </a:solidFill>
                <a:latin typeface="Times New Roman" panose="02020603050405020304" pitchFamily="18" charset="0"/>
              </a:rPr>
              <a:t>(</a:t>
            </a:r>
            <a:r>
              <a:rPr lang="zh-CN" altLang="en-US" sz="2400" i="1" dirty="0">
                <a:solidFill>
                  <a:srgbClr val="3333FF"/>
                </a:solidFill>
                <a:latin typeface="Times New Roman" panose="02020603050405020304" pitchFamily="18" charset="0"/>
              </a:rPr>
              <a:t>变量</a:t>
            </a:r>
            <a:r>
              <a:rPr lang="zh-CN" altLang="en-US" sz="2400" i="1" dirty="0" smtClean="0">
                <a:solidFill>
                  <a:srgbClr val="3333FF"/>
                </a:solidFill>
                <a:latin typeface="Times New Roman" panose="02020603050405020304" pitchFamily="18" charset="0"/>
              </a:rPr>
              <a:t>是</a:t>
            </a:r>
            <a:r>
              <a:rPr lang="en-US" altLang="zh-CN" sz="2400" i="1" dirty="0" err="1" smtClean="0">
                <a:solidFill>
                  <a:srgbClr val="3333FF"/>
                </a:solidFill>
                <a:latin typeface="Times New Roman" panose="02020603050405020304" pitchFamily="18" charset="0"/>
              </a:rPr>
              <a:t>uk</a:t>
            </a:r>
            <a:r>
              <a:rPr lang="en-US" altLang="zh-CN" sz="2400" i="1" dirty="0">
                <a:solidFill>
                  <a:srgbClr val="3333FF"/>
                </a:solidFill>
                <a:latin typeface="Times New Roman" panose="02020603050405020304" pitchFamily="18" charset="0"/>
              </a:rPr>
              <a:t>)</a:t>
            </a:r>
          </a:p>
        </p:txBody>
      </p:sp>
      <p:sp>
        <p:nvSpPr>
          <p:cNvPr id="94217" name="矩形 94216"/>
          <p:cNvSpPr/>
          <p:nvPr/>
        </p:nvSpPr>
        <p:spPr>
          <a:xfrm>
            <a:off x="518762" y="4544087"/>
            <a:ext cx="7260637" cy="478653"/>
          </a:xfrm>
          <a:prstGeom prst="rect">
            <a:avLst/>
          </a:prstGeom>
          <a:noFill/>
          <a:ln w="9525">
            <a:noFill/>
          </a:ln>
        </p:spPr>
        <p:txBody>
          <a:bodyPr wrap="none" lIns="108265" tIns="54132" rIns="108265" bIns="54132" anchor="t">
            <a:spAutoFit/>
          </a:bodyPr>
          <a:lstStyle/>
          <a:p>
            <a:pPr algn="l" defTabSz="1082675"/>
            <a:r>
              <a:rPr lang="en-US" altLang="zh-CN" sz="2400" dirty="0">
                <a:solidFill>
                  <a:srgbClr val="00FF00"/>
                </a:solidFill>
                <a:latin typeface="Times New Roman" panose="02020603050405020304" pitchFamily="18" charset="0"/>
              </a:rPr>
              <a:t>(4)</a:t>
            </a:r>
            <a:r>
              <a:rPr lang="en-US"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由</a:t>
            </a:r>
            <a:r>
              <a:rPr lang="en-US" altLang="zh-CN" sz="2400" dirty="0">
                <a:solidFill>
                  <a:schemeClr val="tx1"/>
                </a:solidFill>
                <a:latin typeface="Times New Roman" panose="02020603050405020304" pitchFamily="18" charset="0"/>
              </a:rPr>
              <a:t>VCR</a:t>
            </a:r>
            <a:r>
              <a:rPr lang="zh-CN" altLang="en-US" sz="2400" dirty="0">
                <a:solidFill>
                  <a:schemeClr val="tx1"/>
                </a:solidFill>
                <a:latin typeface="Times New Roman" panose="02020603050405020304" pitchFamily="18" charset="0"/>
              </a:rPr>
              <a:t>得，</a:t>
            </a:r>
            <a:r>
              <a:rPr lang="en-US" altLang="zh-CN" sz="2400" dirty="0">
                <a:solidFill>
                  <a:schemeClr val="tx1"/>
                </a:solidFill>
                <a:latin typeface="Times New Roman" panose="02020603050405020304" pitchFamily="18" charset="0"/>
              </a:rPr>
              <a:t>b</a:t>
            </a:r>
            <a:r>
              <a:rPr lang="zh-CN" altLang="en-US" sz="2400" dirty="0">
                <a:solidFill>
                  <a:schemeClr val="tx1"/>
                </a:solidFill>
                <a:latin typeface="Times New Roman" panose="02020603050405020304" pitchFamily="18" charset="0"/>
              </a:rPr>
              <a:t>个独立方程。            </a:t>
            </a:r>
            <a:r>
              <a:rPr lang="en-US" altLang="zh-CN" sz="2400" i="1" dirty="0">
                <a:solidFill>
                  <a:srgbClr val="3333FF"/>
                </a:solidFill>
                <a:latin typeface="Times New Roman" panose="02020603050405020304" pitchFamily="18" charset="0"/>
              </a:rPr>
              <a:t>(</a:t>
            </a:r>
            <a:r>
              <a:rPr lang="zh-CN" altLang="en-US" sz="2400" i="1" dirty="0">
                <a:solidFill>
                  <a:srgbClr val="3333FF"/>
                </a:solidFill>
                <a:latin typeface="Times New Roman" panose="02020603050405020304" pitchFamily="18" charset="0"/>
              </a:rPr>
              <a:t>变量</a:t>
            </a:r>
            <a:r>
              <a:rPr lang="zh-CN" altLang="en-US" sz="2400" i="1" dirty="0" smtClean="0">
                <a:solidFill>
                  <a:srgbClr val="3333FF"/>
                </a:solidFill>
                <a:latin typeface="Times New Roman" panose="02020603050405020304" pitchFamily="18" charset="0"/>
              </a:rPr>
              <a:t>是</a:t>
            </a:r>
            <a:r>
              <a:rPr lang="en-US" altLang="zh-CN" sz="2400" i="1" dirty="0" err="1" smtClean="0">
                <a:solidFill>
                  <a:srgbClr val="3333FF"/>
                </a:solidFill>
                <a:latin typeface="Times New Roman" panose="02020603050405020304" pitchFamily="18" charset="0"/>
              </a:rPr>
              <a:t>uk</a:t>
            </a:r>
            <a:r>
              <a:rPr lang="zh-CN" altLang="en-US" sz="2400" i="1" dirty="0" smtClean="0">
                <a:solidFill>
                  <a:srgbClr val="3333FF"/>
                </a:solidFill>
                <a:latin typeface="Times New Roman" panose="02020603050405020304" pitchFamily="18" charset="0"/>
              </a:rPr>
              <a:t>、</a:t>
            </a:r>
            <a:r>
              <a:rPr lang="en-US" altLang="zh-CN" sz="2400" i="1" dirty="0" err="1" smtClean="0">
                <a:solidFill>
                  <a:srgbClr val="3333FF"/>
                </a:solidFill>
                <a:latin typeface="Times New Roman" panose="02020603050405020304" pitchFamily="18" charset="0"/>
              </a:rPr>
              <a:t>ik</a:t>
            </a:r>
            <a:r>
              <a:rPr lang="en-US" altLang="zh-CN" sz="2400" i="1" dirty="0">
                <a:solidFill>
                  <a:srgbClr val="3333FF"/>
                </a:solidFill>
                <a:latin typeface="Times New Roman" panose="02020603050405020304" pitchFamily="18" charset="0"/>
              </a:rPr>
              <a:t>)</a:t>
            </a:r>
          </a:p>
        </p:txBody>
      </p:sp>
      <p:sp>
        <p:nvSpPr>
          <p:cNvPr id="94219" name="矩形 94218"/>
          <p:cNvSpPr/>
          <p:nvPr/>
        </p:nvSpPr>
        <p:spPr>
          <a:xfrm>
            <a:off x="387350" y="5992813"/>
            <a:ext cx="10033000" cy="847985"/>
          </a:xfrm>
          <a:prstGeom prst="rect">
            <a:avLst/>
          </a:prstGeom>
          <a:noFill/>
          <a:ln w="9525">
            <a:noFill/>
          </a:ln>
        </p:spPr>
        <p:txBody>
          <a:bodyPr lIns="108265" tIns="54132" rIns="108265" bIns="54132">
            <a:spAutoFit/>
          </a:bodyPr>
          <a:lstStyle/>
          <a:p>
            <a:pPr marL="28575" indent="-28575" algn="just" defTabSz="1082675"/>
            <a:r>
              <a:rPr lang="en-US" altLang="zh-CN" sz="2400" dirty="0">
                <a:solidFill>
                  <a:schemeClr val="tx1"/>
                </a:solidFill>
                <a:latin typeface="Times New Roman" panose="02020603050405020304" pitchFamily="18" charset="0"/>
              </a:rPr>
              <a:t>     </a:t>
            </a:r>
            <a:r>
              <a:rPr lang="en-US" altLang="zh-CN" sz="2400" dirty="0" smtClean="0">
                <a:solidFill>
                  <a:schemeClr val="tx1"/>
                </a:solidFill>
                <a:latin typeface="Times New Roman" panose="02020603050405020304" pitchFamily="18" charset="0"/>
              </a:rPr>
              <a:t>    </a:t>
            </a:r>
            <a:r>
              <a:rPr lang="zh-CN" altLang="en-US" sz="2400" dirty="0" smtClean="0">
                <a:solidFill>
                  <a:schemeClr val="tx1"/>
                </a:solidFill>
                <a:latin typeface="Times New Roman" panose="02020603050405020304" pitchFamily="18" charset="0"/>
              </a:rPr>
              <a:t>若</a:t>
            </a:r>
            <a:r>
              <a:rPr lang="zh-CN" altLang="en-US" sz="2400" dirty="0">
                <a:solidFill>
                  <a:schemeClr val="tx1"/>
                </a:solidFill>
                <a:latin typeface="Times New Roman" panose="02020603050405020304" pitchFamily="18" charset="0"/>
              </a:rPr>
              <a:t>将</a:t>
            </a:r>
            <a:r>
              <a:rPr lang="en-US" altLang="zh-CN" sz="2400" dirty="0">
                <a:solidFill>
                  <a:srgbClr val="00FF00"/>
                </a:solidFill>
                <a:latin typeface="Times New Roman" panose="02020603050405020304" pitchFamily="18" charset="0"/>
              </a:rPr>
              <a:t>(4)</a:t>
            </a:r>
            <a:r>
              <a:rPr lang="zh-CN" altLang="en-US" sz="2400" dirty="0" smtClean="0">
                <a:solidFill>
                  <a:schemeClr val="tx1"/>
                </a:solidFill>
                <a:latin typeface="Times New Roman" panose="02020603050405020304" pitchFamily="18" charset="0"/>
              </a:rPr>
              <a:t>中</a:t>
            </a:r>
            <a:r>
              <a:rPr lang="en-US" altLang="zh-CN" sz="2400" i="1" dirty="0" err="1" smtClean="0">
                <a:solidFill>
                  <a:schemeClr val="tx1"/>
                </a:solidFill>
                <a:latin typeface="Times New Roman" panose="02020603050405020304" pitchFamily="18" charset="0"/>
              </a:rPr>
              <a:t>u</a:t>
            </a:r>
            <a:r>
              <a:rPr lang="en-US" altLang="zh-CN" sz="2400" baseline="-25000" dirty="0" err="1" smtClean="0">
                <a:solidFill>
                  <a:schemeClr val="tx1"/>
                </a:solidFill>
                <a:latin typeface="Times New Roman" panose="02020603050405020304" pitchFamily="18" charset="0"/>
              </a:rPr>
              <a:t>k</a:t>
            </a:r>
            <a:r>
              <a:rPr lang="zh-CN" altLang="en-US" sz="2400" dirty="0" smtClean="0">
                <a:solidFill>
                  <a:schemeClr val="tx1"/>
                </a:solidFill>
                <a:latin typeface="Times New Roman" panose="02020603050405020304" pitchFamily="18" charset="0"/>
              </a:rPr>
              <a:t>以</a:t>
            </a:r>
            <a:r>
              <a:rPr lang="en-US" altLang="zh-CN" sz="2400" i="1" dirty="0" err="1" smtClean="0">
                <a:solidFill>
                  <a:schemeClr val="tx1"/>
                </a:solidFill>
                <a:latin typeface="Times New Roman" panose="02020603050405020304" pitchFamily="18" charset="0"/>
              </a:rPr>
              <a:t>i</a:t>
            </a:r>
            <a:r>
              <a:rPr lang="en-US" altLang="zh-CN" sz="2400" baseline="-25000" dirty="0" err="1" smtClean="0">
                <a:solidFill>
                  <a:schemeClr val="tx1"/>
                </a:solidFill>
                <a:latin typeface="Times New Roman" panose="02020603050405020304" pitchFamily="18" charset="0"/>
              </a:rPr>
              <a:t>k</a:t>
            </a:r>
            <a:r>
              <a:rPr lang="zh-CN" altLang="en-US" sz="2400" dirty="0">
                <a:solidFill>
                  <a:schemeClr val="tx1"/>
                </a:solidFill>
                <a:latin typeface="Times New Roman" panose="02020603050405020304" pitchFamily="18" charset="0"/>
              </a:rPr>
              <a:t>的表达式代入</a:t>
            </a:r>
            <a:r>
              <a:rPr lang="en-US" altLang="zh-CN" sz="2400" dirty="0">
                <a:solidFill>
                  <a:srgbClr val="00FF00"/>
                </a:solidFill>
                <a:latin typeface="Times New Roman" panose="02020603050405020304" pitchFamily="18" charset="0"/>
              </a:rPr>
              <a:t>(3)</a:t>
            </a:r>
            <a:r>
              <a:rPr lang="zh-CN" altLang="en-US" sz="2400" dirty="0">
                <a:solidFill>
                  <a:schemeClr val="tx1"/>
                </a:solidFill>
                <a:latin typeface="Times New Roman" panose="02020603050405020304" pitchFamily="18" charset="0"/>
              </a:rPr>
              <a:t>，则由</a:t>
            </a:r>
            <a:r>
              <a:rPr lang="en-US" altLang="zh-CN" sz="2400" dirty="0">
                <a:solidFill>
                  <a:srgbClr val="00FF00"/>
                </a:solidFill>
                <a:latin typeface="Times New Roman" panose="02020603050405020304" pitchFamily="18" charset="0"/>
              </a:rPr>
              <a:t>(2)</a:t>
            </a:r>
            <a:r>
              <a:rPr lang="zh-CN" altLang="en-US" sz="2400" dirty="0">
                <a:solidFill>
                  <a:srgbClr val="00FF00"/>
                </a:solidFill>
                <a:latin typeface="Times New Roman" panose="02020603050405020304" pitchFamily="18" charset="0"/>
              </a:rPr>
              <a:t>、</a:t>
            </a:r>
            <a:r>
              <a:rPr lang="en-US" altLang="zh-CN" sz="2400" dirty="0">
                <a:solidFill>
                  <a:srgbClr val="00FF00"/>
                </a:solidFill>
                <a:latin typeface="Times New Roman" panose="02020603050405020304" pitchFamily="18" charset="0"/>
              </a:rPr>
              <a:t>(3)</a:t>
            </a:r>
            <a:r>
              <a:rPr lang="zh-CN" altLang="en-US" sz="2400" dirty="0">
                <a:solidFill>
                  <a:schemeClr val="tx1"/>
                </a:solidFill>
                <a:latin typeface="Times New Roman" panose="02020603050405020304" pitchFamily="18" charset="0"/>
              </a:rPr>
              <a:t>可得</a:t>
            </a:r>
            <a:r>
              <a:rPr lang="en-US" altLang="zh-CN" sz="2400" dirty="0">
                <a:solidFill>
                  <a:schemeClr val="tx1"/>
                </a:solidFill>
                <a:latin typeface="Times New Roman" panose="02020603050405020304" pitchFamily="18" charset="0"/>
              </a:rPr>
              <a:t>b</a:t>
            </a:r>
            <a:r>
              <a:rPr lang="zh-CN" altLang="en-US" sz="2400" dirty="0">
                <a:solidFill>
                  <a:schemeClr val="tx1"/>
                </a:solidFill>
                <a:latin typeface="Times New Roman" panose="02020603050405020304" pitchFamily="18" charset="0"/>
              </a:rPr>
              <a:t>个</a:t>
            </a:r>
            <a:r>
              <a:rPr lang="zh-CN" altLang="en-US" sz="2400" dirty="0" smtClean="0">
                <a:solidFill>
                  <a:schemeClr val="tx1"/>
                </a:solidFill>
                <a:latin typeface="Times New Roman" panose="02020603050405020304" pitchFamily="18" charset="0"/>
              </a:rPr>
              <a:t>以</a:t>
            </a:r>
            <a:r>
              <a:rPr lang="en-US" altLang="zh-CN" sz="2400" i="1" dirty="0" err="1" smtClean="0">
                <a:solidFill>
                  <a:schemeClr val="tx1"/>
                </a:solidFill>
                <a:latin typeface="Times New Roman" panose="02020603050405020304" pitchFamily="18" charset="0"/>
              </a:rPr>
              <a:t>i</a:t>
            </a:r>
            <a:r>
              <a:rPr lang="en-US" altLang="zh-CN" sz="2400" baseline="-25000" dirty="0" err="1" smtClean="0">
                <a:solidFill>
                  <a:schemeClr val="tx1"/>
                </a:solidFill>
                <a:latin typeface="Times New Roman" panose="02020603050405020304" pitchFamily="18" charset="0"/>
              </a:rPr>
              <a:t>k</a:t>
            </a:r>
            <a:r>
              <a:rPr lang="zh-CN" altLang="en-US" sz="2400" dirty="0">
                <a:solidFill>
                  <a:schemeClr val="tx1"/>
                </a:solidFill>
                <a:latin typeface="Times New Roman" panose="02020603050405020304" pitchFamily="18" charset="0"/>
              </a:rPr>
              <a:t>为</a:t>
            </a:r>
            <a:r>
              <a:rPr lang="zh-CN" altLang="en-US" sz="2400" dirty="0" smtClean="0">
                <a:solidFill>
                  <a:schemeClr val="tx1"/>
                </a:solidFill>
                <a:latin typeface="Times New Roman" panose="02020603050405020304" pitchFamily="18" charset="0"/>
              </a:rPr>
              <a:t>未知数独立方程</a:t>
            </a:r>
            <a:r>
              <a:rPr lang="zh-CN" altLang="en-US" sz="2400" dirty="0">
                <a:solidFill>
                  <a:schemeClr val="tx1"/>
                </a:solidFill>
                <a:latin typeface="Times New Roman" panose="02020603050405020304" pitchFamily="18" charset="0"/>
              </a:rPr>
              <a:t>。未知数也是</a:t>
            </a:r>
            <a:r>
              <a:rPr lang="en-US" altLang="zh-CN" sz="2400" dirty="0">
                <a:solidFill>
                  <a:schemeClr val="tx1"/>
                </a:solidFill>
                <a:latin typeface="Times New Roman" panose="02020603050405020304" pitchFamily="18" charset="0"/>
              </a:rPr>
              <a:t>b</a:t>
            </a:r>
            <a:r>
              <a:rPr lang="zh-CN" altLang="en-US" sz="2400" dirty="0">
                <a:solidFill>
                  <a:schemeClr val="tx1"/>
                </a:solidFill>
                <a:latin typeface="Times New Roman" panose="02020603050405020304" pitchFamily="18" charset="0"/>
              </a:rPr>
              <a:t>个，故可求解。此即为</a:t>
            </a:r>
            <a:r>
              <a:rPr lang="zh-CN" altLang="en-US" sz="2400" dirty="0">
                <a:latin typeface="Times New Roman" panose="02020603050405020304" pitchFamily="18" charset="0"/>
              </a:rPr>
              <a:t>支路电流法</a:t>
            </a:r>
            <a:r>
              <a:rPr lang="zh-CN" altLang="en-US" sz="2400" dirty="0">
                <a:solidFill>
                  <a:schemeClr val="tx1"/>
                </a:solidFill>
                <a:latin typeface="Times New Roman" panose="02020603050405020304" pitchFamily="18" charset="0"/>
              </a:rPr>
              <a:t>。</a:t>
            </a:r>
          </a:p>
        </p:txBody>
      </p:sp>
      <p:sp>
        <p:nvSpPr>
          <p:cNvPr id="94221" name="矩形 94220"/>
          <p:cNvSpPr/>
          <p:nvPr/>
        </p:nvSpPr>
        <p:spPr>
          <a:xfrm>
            <a:off x="518762" y="2764499"/>
            <a:ext cx="6532874" cy="478653"/>
          </a:xfrm>
          <a:prstGeom prst="rect">
            <a:avLst/>
          </a:prstGeom>
          <a:noFill/>
          <a:ln w="9525">
            <a:noFill/>
          </a:ln>
        </p:spPr>
        <p:txBody>
          <a:bodyPr wrap="none" lIns="108265" tIns="54132" rIns="108265" bIns="54132" anchor="t">
            <a:spAutoFit/>
          </a:bodyPr>
          <a:lstStyle/>
          <a:p>
            <a:pPr algn="l" defTabSz="1082675"/>
            <a:r>
              <a:rPr lang="en-US" altLang="zh-CN" sz="2400" dirty="0">
                <a:solidFill>
                  <a:srgbClr val="00FF00"/>
                </a:solidFill>
                <a:latin typeface="Times New Roman" panose="02020603050405020304" pitchFamily="18" charset="0"/>
              </a:rPr>
              <a:t>(1) </a:t>
            </a:r>
            <a:r>
              <a:rPr lang="zh-CN" altLang="en-US" sz="2400" dirty="0">
                <a:solidFill>
                  <a:schemeClr val="tx1"/>
                </a:solidFill>
                <a:latin typeface="Times New Roman" panose="02020603050405020304" pitchFamily="18" charset="0"/>
              </a:rPr>
              <a:t>选定支路电流、支路电压为关联参考方向；</a:t>
            </a:r>
          </a:p>
        </p:txBody>
      </p:sp>
      <p:sp>
        <p:nvSpPr>
          <p:cNvPr id="94222" name="矩形 94221"/>
          <p:cNvSpPr/>
          <p:nvPr/>
        </p:nvSpPr>
        <p:spPr>
          <a:xfrm>
            <a:off x="-73375" y="5242587"/>
            <a:ext cx="9755187" cy="457200"/>
          </a:xfrm>
          <a:prstGeom prst="rect">
            <a:avLst/>
          </a:prstGeom>
          <a:noFill/>
          <a:ln w="9525">
            <a:noFill/>
          </a:ln>
        </p:spPr>
        <p:txBody>
          <a:bodyPr>
            <a:spAutoFit/>
          </a:bodyPr>
          <a:lstStyle/>
          <a:p>
            <a:pPr indent="571500" algn="l"/>
            <a:r>
              <a:rPr lang="zh-CN" altLang="en-US" sz="2400" dirty="0">
                <a:solidFill>
                  <a:schemeClr val="tx1"/>
                </a:solidFill>
                <a:latin typeface="Times New Roman" panose="02020603050405020304" pitchFamily="18" charset="0"/>
              </a:rPr>
              <a:t>求解上述</a:t>
            </a:r>
            <a:r>
              <a:rPr lang="en-US" altLang="zh-CN" sz="2400" dirty="0">
                <a:solidFill>
                  <a:schemeClr val="tx1"/>
                </a:solidFill>
                <a:latin typeface="Times New Roman" panose="02020603050405020304" pitchFamily="18" charset="0"/>
              </a:rPr>
              <a:t>2b</a:t>
            </a:r>
            <a:r>
              <a:rPr lang="zh-CN" altLang="en-US" sz="2400" dirty="0">
                <a:solidFill>
                  <a:schemeClr val="tx1"/>
                </a:solidFill>
                <a:latin typeface="Times New Roman" panose="02020603050405020304" pitchFamily="18" charset="0"/>
              </a:rPr>
              <a:t>个独立方程，可得支路电流、支路电压。此</a:t>
            </a:r>
            <a:r>
              <a:rPr lang="zh-CN" altLang="en-US" sz="2400" dirty="0" smtClean="0">
                <a:solidFill>
                  <a:schemeClr val="tx1"/>
                </a:solidFill>
                <a:latin typeface="Times New Roman" panose="02020603050405020304" pitchFamily="18" charset="0"/>
              </a:rPr>
              <a:t>法也称</a:t>
            </a:r>
            <a:r>
              <a:rPr lang="en-US" altLang="zh-CN" sz="2400" dirty="0">
                <a:latin typeface="Times New Roman" panose="02020603050405020304" pitchFamily="18" charset="0"/>
              </a:rPr>
              <a:t>2b</a:t>
            </a:r>
            <a:r>
              <a:rPr lang="zh-CN" altLang="en-US" sz="2400" dirty="0">
                <a:latin typeface="Times New Roman" panose="02020603050405020304" pitchFamily="18" charset="0"/>
              </a:rPr>
              <a:t>法</a:t>
            </a:r>
            <a:r>
              <a:rPr lang="zh-CN" altLang="en-US" sz="2400" dirty="0">
                <a:solidFill>
                  <a:schemeClr val="tx1"/>
                </a:solidFill>
                <a:latin typeface="Times New Roman" panose="02020603050405020304" pitchFamily="18" charset="0"/>
              </a:rPr>
              <a:t>。</a:t>
            </a:r>
          </a:p>
        </p:txBody>
      </p:sp>
      <p:cxnSp>
        <p:nvCxnSpPr>
          <p:cNvPr id="3" name="直接连接符 2"/>
          <p:cNvCxnSpPr/>
          <p:nvPr/>
        </p:nvCxnSpPr>
        <p:spPr>
          <a:xfrm>
            <a:off x="0" y="5821363"/>
            <a:ext cx="10804525"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a:stretch>
            <a:fillRect/>
          </a:stretch>
        </p:blipFill>
        <p:spPr>
          <a:xfrm>
            <a:off x="7886800" y="2113311"/>
            <a:ext cx="3030488" cy="3085953"/>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 calcmode="lin" valueType="num">
                                      <p:cBhvr additive="base">
                                        <p:cTn id="7" dur="500" fill="hold"/>
                                        <p:tgtEl>
                                          <p:spTgt spid="94211"/>
                                        </p:tgtEl>
                                        <p:attrNameLst>
                                          <p:attrName>ppt_x</p:attrName>
                                        </p:attrNameLst>
                                      </p:cBhvr>
                                      <p:tavLst>
                                        <p:tav tm="0">
                                          <p:val>
                                            <p:strVal val="1+#ppt_w/2"/>
                                          </p:val>
                                        </p:tav>
                                        <p:tav tm="100000">
                                          <p:val>
                                            <p:strVal val="#ppt_x"/>
                                          </p:val>
                                        </p:tav>
                                      </p:tavLst>
                                    </p:anim>
                                    <p:anim calcmode="lin" valueType="num">
                                      <p:cBhvr additive="base">
                                        <p:cTn id="8" dur="500" fill="hold"/>
                                        <p:tgtEl>
                                          <p:spTgt spid="942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21"/>
                                        </p:tgtEl>
                                        <p:attrNameLst>
                                          <p:attrName>style.visibility</p:attrName>
                                        </p:attrNameLst>
                                      </p:cBhvr>
                                      <p:to>
                                        <p:strVal val="visible"/>
                                      </p:to>
                                    </p:set>
                                    <p:anim calcmode="lin" valueType="num">
                                      <p:cBhvr additive="base">
                                        <p:cTn id="13" dur="500" fill="hold"/>
                                        <p:tgtEl>
                                          <p:spTgt spid="94221"/>
                                        </p:tgtEl>
                                        <p:attrNameLst>
                                          <p:attrName>ppt_x</p:attrName>
                                        </p:attrNameLst>
                                      </p:cBhvr>
                                      <p:tavLst>
                                        <p:tav tm="0">
                                          <p:val>
                                            <p:strVal val="0-#ppt_w/2"/>
                                          </p:val>
                                        </p:tav>
                                        <p:tav tm="100000">
                                          <p:val>
                                            <p:strVal val="#ppt_x"/>
                                          </p:val>
                                        </p:tav>
                                      </p:tavLst>
                                    </p:anim>
                                    <p:anim calcmode="lin" valueType="num">
                                      <p:cBhvr additive="base">
                                        <p:cTn id="14" dur="500" fill="hold"/>
                                        <p:tgtEl>
                                          <p:spTgt spid="94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5"/>
                                        </p:tgtEl>
                                        <p:attrNameLst>
                                          <p:attrName>style.visibility</p:attrName>
                                        </p:attrNameLst>
                                      </p:cBhvr>
                                      <p:to>
                                        <p:strVal val="visible"/>
                                      </p:to>
                                    </p:set>
                                    <p:anim calcmode="lin" valueType="num">
                                      <p:cBhvr additive="base">
                                        <p:cTn id="19" dur="500" fill="hold"/>
                                        <p:tgtEl>
                                          <p:spTgt spid="94215"/>
                                        </p:tgtEl>
                                        <p:attrNameLst>
                                          <p:attrName>ppt_x</p:attrName>
                                        </p:attrNameLst>
                                      </p:cBhvr>
                                      <p:tavLst>
                                        <p:tav tm="0">
                                          <p:val>
                                            <p:strVal val="0-#ppt_w/2"/>
                                          </p:val>
                                        </p:tav>
                                        <p:tav tm="100000">
                                          <p:val>
                                            <p:strVal val="#ppt_x"/>
                                          </p:val>
                                        </p:tav>
                                      </p:tavLst>
                                    </p:anim>
                                    <p:anim calcmode="lin" valueType="num">
                                      <p:cBhvr additive="base">
                                        <p:cTn id="20" dur="500" fill="hold"/>
                                        <p:tgtEl>
                                          <p:spTgt spid="942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4216"/>
                                        </p:tgtEl>
                                        <p:attrNameLst>
                                          <p:attrName>style.visibility</p:attrName>
                                        </p:attrNameLst>
                                      </p:cBhvr>
                                      <p:to>
                                        <p:strVal val="visible"/>
                                      </p:to>
                                    </p:set>
                                    <p:anim calcmode="lin" valueType="num">
                                      <p:cBhvr additive="base">
                                        <p:cTn id="25" dur="500" fill="hold"/>
                                        <p:tgtEl>
                                          <p:spTgt spid="94216"/>
                                        </p:tgtEl>
                                        <p:attrNameLst>
                                          <p:attrName>ppt_x</p:attrName>
                                        </p:attrNameLst>
                                      </p:cBhvr>
                                      <p:tavLst>
                                        <p:tav tm="0">
                                          <p:val>
                                            <p:strVal val="0-#ppt_w/2"/>
                                          </p:val>
                                        </p:tav>
                                        <p:tav tm="100000">
                                          <p:val>
                                            <p:strVal val="#ppt_x"/>
                                          </p:val>
                                        </p:tav>
                                      </p:tavLst>
                                    </p:anim>
                                    <p:anim calcmode="lin" valueType="num">
                                      <p:cBhvr additive="base">
                                        <p:cTn id="26" dur="500" fill="hold"/>
                                        <p:tgtEl>
                                          <p:spTgt spid="942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4217"/>
                                        </p:tgtEl>
                                        <p:attrNameLst>
                                          <p:attrName>style.visibility</p:attrName>
                                        </p:attrNameLst>
                                      </p:cBhvr>
                                      <p:to>
                                        <p:strVal val="visible"/>
                                      </p:to>
                                    </p:set>
                                    <p:anim calcmode="lin" valueType="num">
                                      <p:cBhvr additive="base">
                                        <p:cTn id="31" dur="500" fill="hold"/>
                                        <p:tgtEl>
                                          <p:spTgt spid="94217"/>
                                        </p:tgtEl>
                                        <p:attrNameLst>
                                          <p:attrName>ppt_x</p:attrName>
                                        </p:attrNameLst>
                                      </p:cBhvr>
                                      <p:tavLst>
                                        <p:tav tm="0">
                                          <p:val>
                                            <p:strVal val="0-#ppt_w/2"/>
                                          </p:val>
                                        </p:tav>
                                        <p:tav tm="100000">
                                          <p:val>
                                            <p:strVal val="#ppt_x"/>
                                          </p:val>
                                        </p:tav>
                                      </p:tavLst>
                                    </p:anim>
                                    <p:anim calcmode="lin" valueType="num">
                                      <p:cBhvr additive="base">
                                        <p:cTn id="32" dur="500" fill="hold"/>
                                        <p:tgtEl>
                                          <p:spTgt spid="942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4222"/>
                                        </p:tgtEl>
                                        <p:attrNameLst>
                                          <p:attrName>style.visibility</p:attrName>
                                        </p:attrNameLst>
                                      </p:cBhvr>
                                      <p:to>
                                        <p:strVal val="visible"/>
                                      </p:to>
                                    </p:set>
                                    <p:anim calcmode="lin" valueType="num">
                                      <p:cBhvr additive="base">
                                        <p:cTn id="37" dur="500" fill="hold"/>
                                        <p:tgtEl>
                                          <p:spTgt spid="94222"/>
                                        </p:tgtEl>
                                        <p:attrNameLst>
                                          <p:attrName>ppt_x</p:attrName>
                                        </p:attrNameLst>
                                      </p:cBhvr>
                                      <p:tavLst>
                                        <p:tav tm="0">
                                          <p:val>
                                            <p:strVal val="0-#ppt_w/2"/>
                                          </p:val>
                                        </p:tav>
                                        <p:tav tm="100000">
                                          <p:val>
                                            <p:strVal val="#ppt_x"/>
                                          </p:val>
                                        </p:tav>
                                      </p:tavLst>
                                    </p:anim>
                                    <p:anim calcmode="lin" valueType="num">
                                      <p:cBhvr additive="base">
                                        <p:cTn id="38" dur="500" fill="hold"/>
                                        <p:tgtEl>
                                          <p:spTgt spid="9422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4219"/>
                                        </p:tgtEl>
                                        <p:attrNameLst>
                                          <p:attrName>style.visibility</p:attrName>
                                        </p:attrNameLst>
                                      </p:cBhvr>
                                      <p:to>
                                        <p:strVal val="visible"/>
                                      </p:to>
                                    </p:set>
                                    <p:anim calcmode="lin" valueType="num">
                                      <p:cBhvr additive="base">
                                        <p:cTn id="43" dur="500" fill="hold"/>
                                        <p:tgtEl>
                                          <p:spTgt spid="94219"/>
                                        </p:tgtEl>
                                        <p:attrNameLst>
                                          <p:attrName>ppt_x</p:attrName>
                                        </p:attrNameLst>
                                      </p:cBhvr>
                                      <p:tavLst>
                                        <p:tav tm="0">
                                          <p:val>
                                            <p:strVal val="0-#ppt_w/2"/>
                                          </p:val>
                                        </p:tav>
                                        <p:tav tm="100000">
                                          <p:val>
                                            <p:strVal val="#ppt_x"/>
                                          </p:val>
                                        </p:tav>
                                      </p:tavLst>
                                    </p:anim>
                                    <p:anim calcmode="lin" valueType="num">
                                      <p:cBhvr additive="base">
                                        <p:cTn id="44" dur="500" fill="hold"/>
                                        <p:tgtEl>
                                          <p:spTgt spid="942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5" grpId="0"/>
      <p:bldP spid="94216" grpId="0"/>
      <p:bldP spid="94217" grpId="0"/>
      <p:bldP spid="94219" grpId="0"/>
      <p:bldP spid="94221" grpId="0"/>
      <p:bldP spid="942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文本框 112641"/>
          <p:cNvSpPr txBox="1"/>
          <p:nvPr/>
        </p:nvSpPr>
        <p:spPr>
          <a:xfrm>
            <a:off x="392113" y="958850"/>
            <a:ext cx="954087"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a:solidFill>
                  <a:srgbClr val="FF66FF"/>
                </a:solidFill>
                <a:latin typeface="Times New Roman" panose="02020603050405020304" pitchFamily="18" charset="0"/>
              </a:rPr>
              <a:t>例</a:t>
            </a:r>
            <a:r>
              <a:rPr lang="en-US" altLang="zh-CN" sz="3300">
                <a:solidFill>
                  <a:srgbClr val="FF66FF"/>
                </a:solidFill>
                <a:latin typeface="Times New Roman" panose="02020603050405020304" pitchFamily="18" charset="0"/>
              </a:rPr>
              <a:t>1.</a:t>
            </a:r>
            <a:endParaRPr lang="en-US" altLang="zh-CN" sz="3300" i="1">
              <a:solidFill>
                <a:srgbClr val="FF66FF"/>
              </a:solidFill>
              <a:latin typeface="Times New Roman" panose="02020603050405020304" pitchFamily="18" charset="0"/>
            </a:endParaRPr>
          </a:p>
        </p:txBody>
      </p:sp>
      <p:sp>
        <p:nvSpPr>
          <p:cNvPr id="112643" name="文本框 112642"/>
          <p:cNvSpPr txBox="1"/>
          <p:nvPr/>
        </p:nvSpPr>
        <p:spPr>
          <a:xfrm>
            <a:off x="1253260" y="992372"/>
            <a:ext cx="2584593" cy="540970"/>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chemeClr val="tx1"/>
                </a:solidFill>
                <a:latin typeface="Times New Roman" panose="02020603050405020304" pitchFamily="18" charset="0"/>
              </a:rPr>
              <a:t>求图</a:t>
            </a:r>
            <a:r>
              <a:rPr lang="zh-CN" altLang="en-US" sz="2800" dirty="0" smtClean="0">
                <a:solidFill>
                  <a:schemeClr val="tx1"/>
                </a:solidFill>
                <a:latin typeface="Times New Roman" panose="02020603050405020304" pitchFamily="18" charset="0"/>
              </a:rPr>
              <a:t>中电压</a:t>
            </a:r>
            <a:r>
              <a:rPr lang="en-US" altLang="zh-CN" sz="2800" i="1" dirty="0" smtClean="0">
                <a:solidFill>
                  <a:srgbClr val="0000FF"/>
                </a:solidFill>
                <a:latin typeface="Times New Roman" panose="02020603050405020304" pitchFamily="18" charset="0"/>
              </a:rPr>
              <a:t>u</a:t>
            </a:r>
            <a:r>
              <a:rPr lang="zh-CN" altLang="en-US" sz="2800" dirty="0" smtClean="0">
                <a:solidFill>
                  <a:srgbClr val="0000FF"/>
                </a:solidFill>
                <a:latin typeface="Times New Roman" panose="02020603050405020304" pitchFamily="18" charset="0"/>
              </a:rPr>
              <a:t>。</a:t>
            </a:r>
            <a:endParaRPr lang="zh-CN" altLang="en-US" sz="2800" dirty="0">
              <a:solidFill>
                <a:schemeClr val="tx1"/>
              </a:solidFill>
              <a:latin typeface="Times New Roman" panose="02020603050405020304" pitchFamily="18" charset="0"/>
            </a:endParaRPr>
          </a:p>
        </p:txBody>
      </p:sp>
      <p:grpSp>
        <p:nvGrpSpPr>
          <p:cNvPr id="112644" name="组合 112643"/>
          <p:cNvGrpSpPr/>
          <p:nvPr/>
        </p:nvGrpSpPr>
        <p:grpSpPr>
          <a:xfrm>
            <a:off x="3862388" y="3175"/>
            <a:ext cx="5251450" cy="2343150"/>
            <a:chOff x="711" y="434"/>
            <a:chExt cx="2794" cy="1246"/>
          </a:xfrm>
        </p:grpSpPr>
        <p:sp>
          <p:nvSpPr>
            <p:cNvPr id="112645" name="文本框 112644"/>
            <p:cNvSpPr txBox="1"/>
            <p:nvPr/>
          </p:nvSpPr>
          <p:spPr>
            <a:xfrm>
              <a:off x="1024" y="866"/>
              <a:ext cx="225"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46" name="文本框 112645"/>
            <p:cNvSpPr txBox="1"/>
            <p:nvPr/>
          </p:nvSpPr>
          <p:spPr>
            <a:xfrm>
              <a:off x="1036" y="129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47" name="文本框 112646"/>
            <p:cNvSpPr txBox="1"/>
            <p:nvPr/>
          </p:nvSpPr>
          <p:spPr>
            <a:xfrm>
              <a:off x="711" y="1058"/>
              <a:ext cx="442"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10V</a:t>
              </a:r>
            </a:p>
          </p:txBody>
        </p:sp>
        <p:sp>
          <p:nvSpPr>
            <p:cNvPr id="112648" name="椭圆 112647"/>
            <p:cNvSpPr/>
            <p:nvPr/>
          </p:nvSpPr>
          <p:spPr>
            <a:xfrm>
              <a:off x="2838" y="1056"/>
              <a:ext cx="283" cy="283"/>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cxnSp>
          <p:nvCxnSpPr>
            <p:cNvPr id="112649" name="直接箭头连接符 112648"/>
            <p:cNvCxnSpPr>
              <a:stCxn id="112648" idx="2"/>
              <a:endCxn id="112648" idx="6"/>
            </p:cNvCxnSpPr>
            <p:nvPr/>
          </p:nvCxnSpPr>
          <p:spPr>
            <a:xfrm>
              <a:off x="2838" y="1198"/>
              <a:ext cx="283" cy="0"/>
            </a:xfrm>
            <a:prstGeom prst="straightConnector1">
              <a:avLst/>
            </a:prstGeom>
            <a:ln w="12700" cap="sq" cmpd="sng">
              <a:solidFill>
                <a:schemeClr val="tx1"/>
              </a:solidFill>
              <a:prstDash val="solid"/>
              <a:headEnd type="none" w="sm" len="sm"/>
              <a:tailEnd type="none" w="sm" len="sm"/>
            </a:ln>
          </p:spPr>
        </p:cxnSp>
        <p:sp>
          <p:nvSpPr>
            <p:cNvPr id="112650" name="直接连接符 112649"/>
            <p:cNvSpPr/>
            <p:nvPr/>
          </p:nvSpPr>
          <p:spPr>
            <a:xfrm>
              <a:off x="3168" y="1056"/>
              <a:ext cx="0" cy="315"/>
            </a:xfrm>
            <a:prstGeom prst="line">
              <a:avLst/>
            </a:prstGeom>
            <a:ln w="12700" cap="sq" cmpd="sng">
              <a:solidFill>
                <a:schemeClr val="tx1"/>
              </a:solidFill>
              <a:prstDash val="solid"/>
              <a:headEnd type="none" w="sm" len="sm"/>
              <a:tailEnd type="stealth" w="sm" len="med"/>
            </a:ln>
          </p:spPr>
        </p:sp>
        <p:sp>
          <p:nvSpPr>
            <p:cNvPr id="112651" name="文本框 112650"/>
            <p:cNvSpPr txBox="1"/>
            <p:nvPr/>
          </p:nvSpPr>
          <p:spPr>
            <a:xfrm>
              <a:off x="3176" y="1058"/>
              <a:ext cx="329"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4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12652" name="矩形 112651"/>
            <p:cNvSpPr/>
            <p:nvPr/>
          </p:nvSpPr>
          <p:spPr>
            <a:xfrm>
              <a:off x="1543" y="672"/>
              <a:ext cx="28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653" name="文本框 112652"/>
            <p:cNvSpPr txBox="1"/>
            <p:nvPr/>
          </p:nvSpPr>
          <p:spPr>
            <a:xfrm>
              <a:off x="1505" y="434"/>
              <a:ext cx="33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654" name="文本框 112653"/>
            <p:cNvSpPr txBox="1"/>
            <p:nvPr/>
          </p:nvSpPr>
          <p:spPr>
            <a:xfrm>
              <a:off x="2224" y="770"/>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55" name="文本框 112654"/>
            <p:cNvSpPr txBox="1"/>
            <p:nvPr/>
          </p:nvSpPr>
          <p:spPr>
            <a:xfrm>
              <a:off x="2236" y="1346"/>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56" name="文本框 112655"/>
            <p:cNvSpPr txBox="1"/>
            <p:nvPr/>
          </p:nvSpPr>
          <p:spPr>
            <a:xfrm>
              <a:off x="1875" y="1118"/>
              <a:ext cx="33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657" name="文本框 112656"/>
            <p:cNvSpPr txBox="1"/>
            <p:nvPr/>
          </p:nvSpPr>
          <p:spPr>
            <a:xfrm>
              <a:off x="2267" y="1046"/>
              <a:ext cx="224"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12658" name="矩形 112657"/>
            <p:cNvSpPr/>
            <p:nvPr/>
          </p:nvSpPr>
          <p:spPr>
            <a:xfrm rot="-5400000">
              <a:off x="2062" y="1153"/>
              <a:ext cx="29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659" name="直接连接符 112658"/>
            <p:cNvSpPr/>
            <p:nvPr/>
          </p:nvSpPr>
          <p:spPr>
            <a:xfrm>
              <a:off x="1248" y="720"/>
              <a:ext cx="0" cy="960"/>
            </a:xfrm>
            <a:prstGeom prst="line">
              <a:avLst/>
            </a:prstGeom>
            <a:ln w="12700" cap="flat" cmpd="sng">
              <a:solidFill>
                <a:schemeClr val="tx1"/>
              </a:solidFill>
              <a:prstDash val="solid"/>
              <a:headEnd type="none" w="med" len="med"/>
              <a:tailEnd type="none" w="med" len="med"/>
            </a:ln>
          </p:spPr>
        </p:sp>
        <p:sp>
          <p:nvSpPr>
            <p:cNvPr id="112660" name="椭圆 112659"/>
            <p:cNvSpPr/>
            <p:nvPr/>
          </p:nvSpPr>
          <p:spPr>
            <a:xfrm>
              <a:off x="1104" y="1104"/>
              <a:ext cx="283" cy="283"/>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112661" name="直接连接符 112660"/>
            <p:cNvSpPr/>
            <p:nvPr/>
          </p:nvSpPr>
          <p:spPr>
            <a:xfrm>
              <a:off x="1248" y="1104"/>
              <a:ext cx="0" cy="288"/>
            </a:xfrm>
            <a:prstGeom prst="line">
              <a:avLst/>
            </a:prstGeom>
            <a:ln w="9525" cap="flat" cmpd="sng">
              <a:solidFill>
                <a:schemeClr val="tx1"/>
              </a:solidFill>
              <a:prstDash val="solid"/>
              <a:headEnd type="none" w="med" len="med"/>
              <a:tailEnd type="none" w="med" len="med"/>
            </a:ln>
          </p:spPr>
        </p:sp>
        <p:sp>
          <p:nvSpPr>
            <p:cNvPr id="112662" name="直接连接符 112661"/>
            <p:cNvSpPr/>
            <p:nvPr/>
          </p:nvSpPr>
          <p:spPr>
            <a:xfrm>
              <a:off x="1248" y="720"/>
              <a:ext cx="288" cy="0"/>
            </a:xfrm>
            <a:prstGeom prst="line">
              <a:avLst/>
            </a:prstGeom>
            <a:ln w="12700" cap="flat" cmpd="sng">
              <a:solidFill>
                <a:schemeClr val="tx1"/>
              </a:solidFill>
              <a:prstDash val="solid"/>
              <a:headEnd type="none" w="med" len="med"/>
              <a:tailEnd type="none" w="med" len="med"/>
            </a:ln>
          </p:spPr>
        </p:sp>
        <p:sp>
          <p:nvSpPr>
            <p:cNvPr id="112663" name="直接连接符 112662"/>
            <p:cNvSpPr/>
            <p:nvPr/>
          </p:nvSpPr>
          <p:spPr>
            <a:xfrm>
              <a:off x="1824" y="720"/>
              <a:ext cx="1152" cy="0"/>
            </a:xfrm>
            <a:prstGeom prst="line">
              <a:avLst/>
            </a:prstGeom>
            <a:ln w="12700" cap="flat" cmpd="sng">
              <a:solidFill>
                <a:schemeClr val="tx1"/>
              </a:solidFill>
              <a:prstDash val="solid"/>
              <a:headEnd type="none" w="med" len="med"/>
              <a:tailEnd type="none" w="med" len="med"/>
            </a:ln>
          </p:spPr>
        </p:sp>
        <p:sp>
          <p:nvSpPr>
            <p:cNvPr id="112664" name="直接连接符 112663"/>
            <p:cNvSpPr/>
            <p:nvPr/>
          </p:nvSpPr>
          <p:spPr>
            <a:xfrm>
              <a:off x="2976" y="720"/>
              <a:ext cx="0" cy="336"/>
            </a:xfrm>
            <a:prstGeom prst="line">
              <a:avLst/>
            </a:prstGeom>
            <a:ln w="12700" cap="flat" cmpd="sng">
              <a:solidFill>
                <a:schemeClr val="tx1"/>
              </a:solidFill>
              <a:prstDash val="solid"/>
              <a:headEnd type="none" w="med" len="med"/>
              <a:tailEnd type="none" w="med" len="med"/>
            </a:ln>
          </p:spPr>
        </p:sp>
        <p:sp>
          <p:nvSpPr>
            <p:cNvPr id="112665" name="直接连接符 112664"/>
            <p:cNvSpPr/>
            <p:nvPr/>
          </p:nvSpPr>
          <p:spPr>
            <a:xfrm>
              <a:off x="1248" y="1680"/>
              <a:ext cx="1728" cy="0"/>
            </a:xfrm>
            <a:prstGeom prst="line">
              <a:avLst/>
            </a:prstGeom>
            <a:ln w="12700" cap="flat" cmpd="sng">
              <a:solidFill>
                <a:schemeClr val="tx1"/>
              </a:solidFill>
              <a:prstDash val="solid"/>
              <a:headEnd type="none" w="med" len="med"/>
              <a:tailEnd type="none" w="med" len="med"/>
            </a:ln>
          </p:spPr>
        </p:sp>
        <p:sp>
          <p:nvSpPr>
            <p:cNvPr id="112666" name="直接连接符 112665"/>
            <p:cNvSpPr/>
            <p:nvPr/>
          </p:nvSpPr>
          <p:spPr>
            <a:xfrm>
              <a:off x="2208" y="720"/>
              <a:ext cx="0" cy="336"/>
            </a:xfrm>
            <a:prstGeom prst="line">
              <a:avLst/>
            </a:prstGeom>
            <a:ln w="12700" cap="flat" cmpd="sng">
              <a:solidFill>
                <a:schemeClr val="tx1"/>
              </a:solidFill>
              <a:prstDash val="solid"/>
              <a:headEnd type="none" w="med" len="med"/>
              <a:tailEnd type="none" w="med" len="med"/>
            </a:ln>
          </p:spPr>
        </p:sp>
        <p:sp>
          <p:nvSpPr>
            <p:cNvPr id="112667" name="直接连接符 112666"/>
            <p:cNvSpPr/>
            <p:nvPr/>
          </p:nvSpPr>
          <p:spPr>
            <a:xfrm>
              <a:off x="2208" y="1344"/>
              <a:ext cx="0" cy="336"/>
            </a:xfrm>
            <a:prstGeom prst="line">
              <a:avLst/>
            </a:prstGeom>
            <a:ln w="12700" cap="flat" cmpd="sng">
              <a:solidFill>
                <a:schemeClr val="tx1"/>
              </a:solidFill>
              <a:prstDash val="solid"/>
              <a:headEnd type="none" w="med" len="med"/>
              <a:tailEnd type="none" w="med" len="med"/>
            </a:ln>
          </p:spPr>
        </p:sp>
        <p:sp>
          <p:nvSpPr>
            <p:cNvPr id="112668" name="直接连接符 112667"/>
            <p:cNvSpPr/>
            <p:nvPr/>
          </p:nvSpPr>
          <p:spPr>
            <a:xfrm>
              <a:off x="2976" y="1344"/>
              <a:ext cx="0" cy="336"/>
            </a:xfrm>
            <a:prstGeom prst="line">
              <a:avLst/>
            </a:prstGeom>
            <a:ln w="12700" cap="flat" cmpd="sng">
              <a:solidFill>
                <a:schemeClr val="tx1"/>
              </a:solidFill>
              <a:prstDash val="solid"/>
              <a:headEnd type="none" w="med" len="med"/>
              <a:tailEnd type="none" w="med" len="med"/>
            </a:ln>
          </p:spPr>
        </p:sp>
      </p:grpSp>
      <p:sp>
        <p:nvSpPr>
          <p:cNvPr id="112669" name="文本框 112668"/>
          <p:cNvSpPr txBox="1"/>
          <p:nvPr/>
        </p:nvSpPr>
        <p:spPr>
          <a:xfrm>
            <a:off x="401638" y="2654300"/>
            <a:ext cx="779462"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解</a:t>
            </a:r>
            <a:r>
              <a:rPr lang="en-US" altLang="zh-CN" sz="3300" i="1">
                <a:solidFill>
                  <a:srgbClr val="FF66FF"/>
                </a:solidFill>
                <a:latin typeface="Times New Roman" panose="02020603050405020304" pitchFamily="18" charset="0"/>
              </a:rPr>
              <a:t>:</a:t>
            </a:r>
            <a:endParaRPr lang="en-US" altLang="zh-CN" sz="3300">
              <a:solidFill>
                <a:schemeClr val="tx1"/>
              </a:solidFill>
              <a:latin typeface="Times New Roman" panose="02020603050405020304" pitchFamily="18" charset="0"/>
            </a:endParaRPr>
          </a:p>
        </p:txBody>
      </p:sp>
      <p:sp>
        <p:nvSpPr>
          <p:cNvPr id="112670" name="文本框 112669"/>
          <p:cNvSpPr txBox="1"/>
          <p:nvPr/>
        </p:nvSpPr>
        <p:spPr>
          <a:xfrm>
            <a:off x="1350963" y="2709863"/>
            <a:ext cx="6342062"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 10</a:t>
            </a:r>
            <a:r>
              <a:rPr lang="en-US" altLang="zh-CN" sz="2400">
                <a:solidFill>
                  <a:schemeClr val="tx1"/>
                </a:solidFill>
                <a:latin typeface="Times New Roman" panose="02020603050405020304" pitchFamily="18" charset="0"/>
              </a:rPr>
              <a:t>V</a:t>
            </a:r>
            <a:r>
              <a:rPr lang="zh-CN" altLang="zh-CN" sz="2800" dirty="0">
                <a:solidFill>
                  <a:schemeClr val="tx1"/>
                </a:solidFill>
                <a:latin typeface="Times New Roman" panose="02020603050405020304" pitchFamily="18" charset="0"/>
              </a:rPr>
              <a:t>电压源单独作用，4</a:t>
            </a:r>
            <a:r>
              <a:rPr lang="en-US" altLang="zh-CN" sz="2400">
                <a:solidFill>
                  <a:schemeClr val="tx1"/>
                </a:solidFill>
                <a:latin typeface="Times New Roman" panose="02020603050405020304" pitchFamily="18" charset="0"/>
              </a:rPr>
              <a:t>A</a:t>
            </a:r>
            <a:r>
              <a:rPr lang="zh-CN" altLang="zh-CN" sz="2800" dirty="0">
                <a:solidFill>
                  <a:schemeClr val="tx1"/>
                </a:solidFill>
                <a:latin typeface="Times New Roman" panose="02020603050405020304" pitchFamily="18" charset="0"/>
              </a:rPr>
              <a:t>电流源开路</a:t>
            </a:r>
            <a:endParaRPr lang="en-US" altLang="zh-CN" sz="2800">
              <a:solidFill>
                <a:schemeClr val="tx1"/>
              </a:solidFill>
              <a:latin typeface="Times New Roman" panose="02020603050405020304" pitchFamily="18" charset="0"/>
            </a:endParaRPr>
          </a:p>
        </p:txBody>
      </p:sp>
      <p:grpSp>
        <p:nvGrpSpPr>
          <p:cNvPr id="112671" name="组合 112670"/>
          <p:cNvGrpSpPr/>
          <p:nvPr/>
        </p:nvGrpSpPr>
        <p:grpSpPr>
          <a:xfrm>
            <a:off x="5773738" y="5235575"/>
            <a:ext cx="4243387" cy="2343150"/>
            <a:chOff x="3323" y="2786"/>
            <a:chExt cx="2257" cy="1246"/>
          </a:xfrm>
        </p:grpSpPr>
        <p:sp>
          <p:nvSpPr>
            <p:cNvPr id="112672" name="椭圆 112671"/>
            <p:cNvSpPr/>
            <p:nvPr/>
          </p:nvSpPr>
          <p:spPr>
            <a:xfrm>
              <a:off x="4913" y="3408"/>
              <a:ext cx="283" cy="283"/>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cxnSp>
          <p:nvCxnSpPr>
            <p:cNvPr id="112673" name="直接箭头连接符 112672"/>
            <p:cNvCxnSpPr>
              <a:stCxn id="112672" idx="2"/>
              <a:endCxn id="112672" idx="6"/>
            </p:cNvCxnSpPr>
            <p:nvPr/>
          </p:nvCxnSpPr>
          <p:spPr>
            <a:xfrm>
              <a:off x="4913" y="3550"/>
              <a:ext cx="283" cy="0"/>
            </a:xfrm>
            <a:prstGeom prst="straightConnector1">
              <a:avLst/>
            </a:prstGeom>
            <a:ln w="12700" cap="sq" cmpd="sng">
              <a:solidFill>
                <a:schemeClr val="tx1"/>
              </a:solidFill>
              <a:prstDash val="solid"/>
              <a:headEnd type="none" w="sm" len="sm"/>
              <a:tailEnd type="none" w="sm" len="sm"/>
            </a:ln>
          </p:spPr>
        </p:cxnSp>
        <p:sp>
          <p:nvSpPr>
            <p:cNvPr id="112674" name="直接连接符 112673"/>
            <p:cNvSpPr/>
            <p:nvPr/>
          </p:nvSpPr>
          <p:spPr>
            <a:xfrm>
              <a:off x="5243" y="3408"/>
              <a:ext cx="0" cy="315"/>
            </a:xfrm>
            <a:prstGeom prst="line">
              <a:avLst/>
            </a:prstGeom>
            <a:ln w="12700" cap="sq" cmpd="sng">
              <a:solidFill>
                <a:schemeClr val="tx1"/>
              </a:solidFill>
              <a:prstDash val="solid"/>
              <a:headEnd type="none" w="sm" len="sm"/>
              <a:tailEnd type="stealth" w="sm" len="med"/>
            </a:ln>
          </p:spPr>
        </p:sp>
        <p:sp>
          <p:nvSpPr>
            <p:cNvPr id="112675" name="文本框 112674"/>
            <p:cNvSpPr txBox="1"/>
            <p:nvPr/>
          </p:nvSpPr>
          <p:spPr>
            <a:xfrm>
              <a:off x="5251" y="3410"/>
              <a:ext cx="329"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4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12676" name="矩形 112675"/>
            <p:cNvSpPr/>
            <p:nvPr/>
          </p:nvSpPr>
          <p:spPr>
            <a:xfrm>
              <a:off x="3618" y="3024"/>
              <a:ext cx="28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677" name="文本框 112676"/>
            <p:cNvSpPr txBox="1"/>
            <p:nvPr/>
          </p:nvSpPr>
          <p:spPr>
            <a:xfrm>
              <a:off x="3580" y="2786"/>
              <a:ext cx="33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678" name="文本框 112677"/>
            <p:cNvSpPr txBox="1"/>
            <p:nvPr/>
          </p:nvSpPr>
          <p:spPr>
            <a:xfrm>
              <a:off x="4299" y="3122"/>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79" name="文本框 112678"/>
            <p:cNvSpPr txBox="1"/>
            <p:nvPr/>
          </p:nvSpPr>
          <p:spPr>
            <a:xfrm>
              <a:off x="4311" y="369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80" name="文本框 112679"/>
            <p:cNvSpPr txBox="1"/>
            <p:nvPr/>
          </p:nvSpPr>
          <p:spPr>
            <a:xfrm>
              <a:off x="3949" y="3470"/>
              <a:ext cx="337"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681" name="文本框 112680"/>
            <p:cNvSpPr txBox="1"/>
            <p:nvPr/>
          </p:nvSpPr>
          <p:spPr>
            <a:xfrm>
              <a:off x="4289" y="3398"/>
              <a:ext cx="329"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12682" name="矩形 112681"/>
            <p:cNvSpPr/>
            <p:nvPr/>
          </p:nvSpPr>
          <p:spPr>
            <a:xfrm rot="-5400000">
              <a:off x="4137" y="3505"/>
              <a:ext cx="29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683" name="直接连接符 112682"/>
            <p:cNvSpPr/>
            <p:nvPr/>
          </p:nvSpPr>
          <p:spPr>
            <a:xfrm>
              <a:off x="3323" y="3072"/>
              <a:ext cx="0" cy="960"/>
            </a:xfrm>
            <a:prstGeom prst="line">
              <a:avLst/>
            </a:prstGeom>
            <a:ln w="12700" cap="flat" cmpd="sng">
              <a:solidFill>
                <a:schemeClr val="tx1"/>
              </a:solidFill>
              <a:prstDash val="solid"/>
              <a:headEnd type="none" w="med" len="med"/>
              <a:tailEnd type="none" w="med" len="med"/>
            </a:ln>
          </p:spPr>
        </p:sp>
        <p:sp>
          <p:nvSpPr>
            <p:cNvPr id="112684" name="直接连接符 112683"/>
            <p:cNvSpPr/>
            <p:nvPr/>
          </p:nvSpPr>
          <p:spPr>
            <a:xfrm>
              <a:off x="3323" y="3072"/>
              <a:ext cx="288" cy="0"/>
            </a:xfrm>
            <a:prstGeom prst="line">
              <a:avLst/>
            </a:prstGeom>
            <a:ln w="12700" cap="flat" cmpd="sng">
              <a:solidFill>
                <a:schemeClr val="tx1"/>
              </a:solidFill>
              <a:prstDash val="solid"/>
              <a:headEnd type="none" w="med" len="med"/>
              <a:tailEnd type="none" w="med" len="med"/>
            </a:ln>
          </p:spPr>
        </p:sp>
        <p:sp>
          <p:nvSpPr>
            <p:cNvPr id="112685" name="直接连接符 112684"/>
            <p:cNvSpPr/>
            <p:nvPr/>
          </p:nvSpPr>
          <p:spPr>
            <a:xfrm>
              <a:off x="3899" y="3072"/>
              <a:ext cx="1152" cy="0"/>
            </a:xfrm>
            <a:prstGeom prst="line">
              <a:avLst/>
            </a:prstGeom>
            <a:ln w="12700" cap="flat" cmpd="sng">
              <a:solidFill>
                <a:schemeClr val="tx1"/>
              </a:solidFill>
              <a:prstDash val="solid"/>
              <a:headEnd type="none" w="med" len="med"/>
              <a:tailEnd type="none" w="med" len="med"/>
            </a:ln>
          </p:spPr>
        </p:sp>
        <p:sp>
          <p:nvSpPr>
            <p:cNvPr id="112686" name="直接连接符 112685"/>
            <p:cNvSpPr/>
            <p:nvPr/>
          </p:nvSpPr>
          <p:spPr>
            <a:xfrm>
              <a:off x="5051" y="3072"/>
              <a:ext cx="0" cy="336"/>
            </a:xfrm>
            <a:prstGeom prst="line">
              <a:avLst/>
            </a:prstGeom>
            <a:ln w="12700" cap="flat" cmpd="sng">
              <a:solidFill>
                <a:schemeClr val="tx1"/>
              </a:solidFill>
              <a:prstDash val="solid"/>
              <a:headEnd type="none" w="med" len="med"/>
              <a:tailEnd type="none" w="med" len="med"/>
            </a:ln>
          </p:spPr>
        </p:sp>
        <p:sp>
          <p:nvSpPr>
            <p:cNvPr id="112687" name="直接连接符 112686"/>
            <p:cNvSpPr/>
            <p:nvPr/>
          </p:nvSpPr>
          <p:spPr>
            <a:xfrm>
              <a:off x="3323" y="4032"/>
              <a:ext cx="1728" cy="0"/>
            </a:xfrm>
            <a:prstGeom prst="line">
              <a:avLst/>
            </a:prstGeom>
            <a:ln w="12700" cap="flat" cmpd="sng">
              <a:solidFill>
                <a:schemeClr val="tx1"/>
              </a:solidFill>
              <a:prstDash val="solid"/>
              <a:headEnd type="none" w="med" len="med"/>
              <a:tailEnd type="none" w="med" len="med"/>
            </a:ln>
          </p:spPr>
        </p:sp>
        <p:sp>
          <p:nvSpPr>
            <p:cNvPr id="112688" name="直接连接符 112687"/>
            <p:cNvSpPr/>
            <p:nvPr/>
          </p:nvSpPr>
          <p:spPr>
            <a:xfrm>
              <a:off x="4283" y="3072"/>
              <a:ext cx="0" cy="336"/>
            </a:xfrm>
            <a:prstGeom prst="line">
              <a:avLst/>
            </a:prstGeom>
            <a:ln w="12700" cap="flat" cmpd="sng">
              <a:solidFill>
                <a:schemeClr val="tx1"/>
              </a:solidFill>
              <a:prstDash val="solid"/>
              <a:headEnd type="none" w="med" len="med"/>
              <a:tailEnd type="none" w="med" len="med"/>
            </a:ln>
          </p:spPr>
        </p:sp>
        <p:sp>
          <p:nvSpPr>
            <p:cNvPr id="112689" name="直接连接符 112688"/>
            <p:cNvSpPr/>
            <p:nvPr/>
          </p:nvSpPr>
          <p:spPr>
            <a:xfrm>
              <a:off x="4283" y="3696"/>
              <a:ext cx="0" cy="336"/>
            </a:xfrm>
            <a:prstGeom prst="line">
              <a:avLst/>
            </a:prstGeom>
            <a:ln w="12700" cap="flat" cmpd="sng">
              <a:solidFill>
                <a:schemeClr val="tx1"/>
              </a:solidFill>
              <a:prstDash val="solid"/>
              <a:headEnd type="none" w="med" len="med"/>
              <a:tailEnd type="none" w="med" len="med"/>
            </a:ln>
          </p:spPr>
        </p:sp>
        <p:sp>
          <p:nvSpPr>
            <p:cNvPr id="112690" name="直接连接符 112689"/>
            <p:cNvSpPr/>
            <p:nvPr/>
          </p:nvSpPr>
          <p:spPr>
            <a:xfrm>
              <a:off x="5051" y="3696"/>
              <a:ext cx="0" cy="336"/>
            </a:xfrm>
            <a:prstGeom prst="line">
              <a:avLst/>
            </a:prstGeom>
            <a:ln w="12700" cap="flat" cmpd="sng">
              <a:solidFill>
                <a:schemeClr val="tx1"/>
              </a:solidFill>
              <a:prstDash val="solid"/>
              <a:headEnd type="none" w="med" len="med"/>
              <a:tailEnd type="none" w="med" len="med"/>
            </a:ln>
          </p:spPr>
        </p:sp>
      </p:grpSp>
      <p:sp>
        <p:nvSpPr>
          <p:cNvPr id="112691" name="文本框 112690"/>
          <p:cNvSpPr txBox="1"/>
          <p:nvPr/>
        </p:nvSpPr>
        <p:spPr>
          <a:xfrm>
            <a:off x="1804988" y="3157722"/>
            <a:ext cx="1624012" cy="540970"/>
          </a:xfrm>
          <a:prstGeom prst="rect">
            <a:avLst/>
          </a:prstGeom>
          <a:noFill/>
          <a:ln w="9525">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ea typeface="楷体_GB2312" pitchFamily="49" charset="-122"/>
              </a:rPr>
              <a:t>u</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ea typeface="楷体_GB2312" pitchFamily="49" charset="-122"/>
              </a:rPr>
              <a:t>=</a:t>
            </a:r>
            <a:r>
              <a:rPr lang="en-US" altLang="zh-CN" sz="2800" dirty="0">
                <a:solidFill>
                  <a:schemeClr val="tx1"/>
                </a:solidFill>
                <a:latin typeface="Times New Roman" panose="02020603050405020304" pitchFamily="18" charset="0"/>
                <a:ea typeface="楷体_GB2312" pitchFamily="49" charset="-122"/>
              </a:rPr>
              <a:t>4V</a:t>
            </a:r>
          </a:p>
        </p:txBody>
      </p:sp>
      <p:sp>
        <p:nvSpPr>
          <p:cNvPr id="112692" name="文本框 112691"/>
          <p:cNvSpPr txBox="1"/>
          <p:nvPr/>
        </p:nvSpPr>
        <p:spPr>
          <a:xfrm>
            <a:off x="1389063" y="3611563"/>
            <a:ext cx="6342062"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(2) 4</a:t>
            </a:r>
            <a:r>
              <a:rPr lang="en-US" altLang="zh-CN" sz="2400">
                <a:solidFill>
                  <a:schemeClr val="tx1"/>
                </a:solidFill>
                <a:latin typeface="Times New Roman" panose="02020603050405020304" pitchFamily="18" charset="0"/>
              </a:rPr>
              <a:t>A</a:t>
            </a:r>
            <a:r>
              <a:rPr lang="zh-CN" altLang="en-US" sz="2800" dirty="0">
                <a:solidFill>
                  <a:schemeClr val="tx1"/>
                </a:solidFill>
                <a:latin typeface="Times New Roman" panose="02020603050405020304" pitchFamily="18" charset="0"/>
              </a:rPr>
              <a:t>电流源单独作用，</a:t>
            </a:r>
            <a:r>
              <a:rPr lang="en-US" altLang="zh-CN" sz="2800">
                <a:solidFill>
                  <a:schemeClr val="tx1"/>
                </a:solidFill>
                <a:latin typeface="Times New Roman" panose="02020603050405020304" pitchFamily="18" charset="0"/>
              </a:rPr>
              <a:t>10</a:t>
            </a:r>
            <a:r>
              <a:rPr lang="en-US" altLang="zh-CN" sz="2400">
                <a:solidFill>
                  <a:schemeClr val="tx1"/>
                </a:solidFill>
                <a:latin typeface="Times New Roman" panose="02020603050405020304" pitchFamily="18" charset="0"/>
              </a:rPr>
              <a:t>V</a:t>
            </a:r>
            <a:r>
              <a:rPr lang="zh-CN" altLang="en-US" sz="2800" dirty="0">
                <a:solidFill>
                  <a:schemeClr val="tx1"/>
                </a:solidFill>
                <a:latin typeface="Times New Roman" panose="02020603050405020304" pitchFamily="18" charset="0"/>
              </a:rPr>
              <a:t>电压源短路</a:t>
            </a:r>
            <a:endParaRPr lang="zh-CN" altLang="en-US" sz="2800">
              <a:solidFill>
                <a:schemeClr val="tx1"/>
              </a:solidFill>
              <a:latin typeface="Times New Roman" panose="02020603050405020304" pitchFamily="18" charset="0"/>
            </a:endParaRPr>
          </a:p>
        </p:txBody>
      </p:sp>
      <p:sp>
        <p:nvSpPr>
          <p:cNvPr id="112693" name="文本框 112692"/>
          <p:cNvSpPr txBox="1"/>
          <p:nvPr/>
        </p:nvSpPr>
        <p:spPr>
          <a:xfrm>
            <a:off x="2005915" y="4149909"/>
            <a:ext cx="3039846" cy="540970"/>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sym typeface="Symbol" panose="05050102010706020507" pitchFamily="18" charset="2"/>
              </a:rPr>
              <a:t>2.4= </a:t>
            </a:r>
            <a:r>
              <a:rPr lang="en-US" altLang="zh-CN" sz="2800" dirty="0">
                <a:solidFill>
                  <a:schemeClr val="tx1"/>
                </a:solidFill>
                <a:latin typeface="宋体" panose="02010600030101010101" pitchFamily="2" charset="-122"/>
                <a:sym typeface="Symbol" panose="05050102010706020507" pitchFamily="18" charset="2"/>
              </a:rPr>
              <a:t>-</a:t>
            </a:r>
            <a:r>
              <a:rPr lang="en-US" altLang="zh-CN" sz="2800" dirty="0">
                <a:solidFill>
                  <a:schemeClr val="tx1"/>
                </a:solidFill>
                <a:latin typeface="Times New Roman" panose="02020603050405020304" pitchFamily="18" charset="0"/>
                <a:sym typeface="Symbol" panose="05050102010706020507" pitchFamily="18" charset="2"/>
              </a:rPr>
              <a:t>9.6V</a:t>
            </a:r>
            <a:endParaRPr lang="en-US" altLang="zh-CN" sz="2800" dirty="0">
              <a:solidFill>
                <a:schemeClr val="tx1"/>
              </a:solidFill>
              <a:latin typeface="Times New Roman" panose="02020603050405020304" pitchFamily="18" charset="0"/>
            </a:endParaRPr>
          </a:p>
        </p:txBody>
      </p:sp>
      <p:sp>
        <p:nvSpPr>
          <p:cNvPr id="112694" name="文本框 112693"/>
          <p:cNvSpPr txBox="1"/>
          <p:nvPr/>
        </p:nvSpPr>
        <p:spPr>
          <a:xfrm>
            <a:off x="1173163" y="4762684"/>
            <a:ext cx="6224587" cy="540970"/>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chemeClr val="tx1"/>
                </a:solidFill>
                <a:latin typeface="Times New Roman" panose="02020603050405020304" pitchFamily="18" charset="0"/>
              </a:rPr>
              <a:t>共同作用</a:t>
            </a:r>
            <a:r>
              <a:rPr lang="zh-CN" altLang="en-US"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2800" baseline="30000" dirty="0" err="1" smtClean="0">
                <a:solidFill>
                  <a:schemeClr val="tx1"/>
                </a:solidFill>
                <a:latin typeface="Times New Roman" panose="02020603050405020304" pitchFamily="18" charset="0"/>
              </a:rPr>
              <a:t>'</a:t>
            </a:r>
            <a:r>
              <a:rPr lang="en-US" altLang="zh-CN" sz="2800" dirty="0" err="1"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4+(</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9.6)=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5.6V</a:t>
            </a:r>
          </a:p>
        </p:txBody>
      </p:sp>
      <p:grpSp>
        <p:nvGrpSpPr>
          <p:cNvPr id="112695" name="组合 112694"/>
          <p:cNvGrpSpPr/>
          <p:nvPr/>
        </p:nvGrpSpPr>
        <p:grpSpPr>
          <a:xfrm>
            <a:off x="184150" y="5235575"/>
            <a:ext cx="4327525" cy="2343150"/>
            <a:chOff x="98" y="2786"/>
            <a:chExt cx="2302" cy="1246"/>
          </a:xfrm>
        </p:grpSpPr>
        <p:sp>
          <p:nvSpPr>
            <p:cNvPr id="112696" name="文本框 112695"/>
            <p:cNvSpPr txBox="1"/>
            <p:nvPr/>
          </p:nvSpPr>
          <p:spPr>
            <a:xfrm>
              <a:off x="411" y="3218"/>
              <a:ext cx="225"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97" name="文本框 112696"/>
            <p:cNvSpPr txBox="1"/>
            <p:nvPr/>
          </p:nvSpPr>
          <p:spPr>
            <a:xfrm>
              <a:off x="423" y="3650"/>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698" name="文本框 112697"/>
            <p:cNvSpPr txBox="1"/>
            <p:nvPr/>
          </p:nvSpPr>
          <p:spPr>
            <a:xfrm>
              <a:off x="98" y="3410"/>
              <a:ext cx="442"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10V</a:t>
              </a:r>
            </a:p>
          </p:txBody>
        </p:sp>
        <p:sp>
          <p:nvSpPr>
            <p:cNvPr id="112699" name="矩形 112698"/>
            <p:cNvSpPr/>
            <p:nvPr/>
          </p:nvSpPr>
          <p:spPr>
            <a:xfrm>
              <a:off x="930" y="3024"/>
              <a:ext cx="28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700" name="文本框 112699"/>
            <p:cNvSpPr txBox="1"/>
            <p:nvPr/>
          </p:nvSpPr>
          <p:spPr>
            <a:xfrm>
              <a:off x="892" y="2786"/>
              <a:ext cx="33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701" name="文本框 112700"/>
            <p:cNvSpPr txBox="1"/>
            <p:nvPr/>
          </p:nvSpPr>
          <p:spPr>
            <a:xfrm>
              <a:off x="1611" y="3122"/>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702" name="文本框 112701"/>
            <p:cNvSpPr txBox="1"/>
            <p:nvPr/>
          </p:nvSpPr>
          <p:spPr>
            <a:xfrm>
              <a:off x="1623" y="369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2703" name="文本框 112702"/>
            <p:cNvSpPr txBox="1"/>
            <p:nvPr/>
          </p:nvSpPr>
          <p:spPr>
            <a:xfrm>
              <a:off x="1262" y="3470"/>
              <a:ext cx="33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400">
                  <a:solidFill>
                    <a:schemeClr val="tx1"/>
                  </a:solidFill>
                  <a:latin typeface="Times New Roman" panose="02020603050405020304" pitchFamily="18" charset="0"/>
                  <a:sym typeface="Symbol" panose="05050102010706020507" pitchFamily="18" charset="2"/>
                </a:rPr>
                <a:t></a:t>
              </a:r>
            </a:p>
          </p:txBody>
        </p:sp>
        <p:sp>
          <p:nvSpPr>
            <p:cNvPr id="112704" name="文本框 112703"/>
            <p:cNvSpPr txBox="1"/>
            <p:nvPr/>
          </p:nvSpPr>
          <p:spPr>
            <a:xfrm>
              <a:off x="1628" y="3398"/>
              <a:ext cx="277"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12705" name="矩形 112704"/>
            <p:cNvSpPr/>
            <p:nvPr/>
          </p:nvSpPr>
          <p:spPr>
            <a:xfrm rot="-5400000">
              <a:off x="1449" y="3505"/>
              <a:ext cx="291"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2706" name="直接连接符 112705"/>
            <p:cNvSpPr/>
            <p:nvPr/>
          </p:nvSpPr>
          <p:spPr>
            <a:xfrm>
              <a:off x="635" y="3072"/>
              <a:ext cx="0" cy="960"/>
            </a:xfrm>
            <a:prstGeom prst="line">
              <a:avLst/>
            </a:prstGeom>
            <a:ln w="12700" cap="flat" cmpd="sng">
              <a:solidFill>
                <a:schemeClr val="tx1"/>
              </a:solidFill>
              <a:prstDash val="solid"/>
              <a:headEnd type="none" w="med" len="med"/>
              <a:tailEnd type="none" w="med" len="med"/>
            </a:ln>
          </p:spPr>
        </p:sp>
        <p:sp>
          <p:nvSpPr>
            <p:cNvPr id="112707" name="椭圆 112706"/>
            <p:cNvSpPr/>
            <p:nvPr/>
          </p:nvSpPr>
          <p:spPr>
            <a:xfrm>
              <a:off x="491" y="3456"/>
              <a:ext cx="283" cy="283"/>
            </a:xfrm>
            <a:prstGeom prst="ellipse">
              <a:avLst/>
            </a:prstGeom>
            <a:solidFill>
              <a:srgbClr val="00FFFF"/>
            </a:solidFill>
            <a:ln w="28575" cap="flat" cmpd="sng">
              <a:solidFill>
                <a:schemeClr val="tx1"/>
              </a:solidFill>
              <a:prstDash val="solid"/>
              <a:headEnd type="none" w="med" len="med"/>
              <a:tailEnd type="none" w="med" len="med"/>
            </a:ln>
          </p:spPr>
          <p:txBody>
            <a:bodyPr/>
            <a:lstStyle/>
            <a:p>
              <a:endParaRPr lang="zh-CN" altLang="en-US"/>
            </a:p>
          </p:txBody>
        </p:sp>
        <p:sp>
          <p:nvSpPr>
            <p:cNvPr id="112708" name="直接连接符 112707"/>
            <p:cNvSpPr/>
            <p:nvPr/>
          </p:nvSpPr>
          <p:spPr>
            <a:xfrm>
              <a:off x="635" y="3456"/>
              <a:ext cx="0" cy="288"/>
            </a:xfrm>
            <a:prstGeom prst="line">
              <a:avLst/>
            </a:prstGeom>
            <a:ln w="9525" cap="flat" cmpd="sng">
              <a:solidFill>
                <a:schemeClr val="tx1"/>
              </a:solidFill>
              <a:prstDash val="solid"/>
              <a:headEnd type="none" w="med" len="med"/>
              <a:tailEnd type="none" w="med" len="med"/>
            </a:ln>
          </p:spPr>
        </p:sp>
        <p:sp>
          <p:nvSpPr>
            <p:cNvPr id="112709" name="直接连接符 112708"/>
            <p:cNvSpPr/>
            <p:nvPr/>
          </p:nvSpPr>
          <p:spPr>
            <a:xfrm>
              <a:off x="635" y="3072"/>
              <a:ext cx="288" cy="0"/>
            </a:xfrm>
            <a:prstGeom prst="line">
              <a:avLst/>
            </a:prstGeom>
            <a:ln w="12700" cap="flat" cmpd="sng">
              <a:solidFill>
                <a:schemeClr val="tx1"/>
              </a:solidFill>
              <a:prstDash val="solid"/>
              <a:headEnd type="none" w="med" len="med"/>
              <a:tailEnd type="none" w="med" len="med"/>
            </a:ln>
          </p:spPr>
        </p:sp>
        <p:sp>
          <p:nvSpPr>
            <p:cNvPr id="112710" name="直接连接符 112709"/>
            <p:cNvSpPr/>
            <p:nvPr/>
          </p:nvSpPr>
          <p:spPr>
            <a:xfrm>
              <a:off x="1211" y="3072"/>
              <a:ext cx="1152" cy="0"/>
            </a:xfrm>
            <a:prstGeom prst="line">
              <a:avLst/>
            </a:prstGeom>
            <a:ln w="12700" cap="flat" cmpd="sng">
              <a:solidFill>
                <a:schemeClr val="tx1"/>
              </a:solidFill>
              <a:prstDash val="solid"/>
              <a:headEnd type="none" w="med" len="med"/>
              <a:tailEnd type="none" w="med" len="med"/>
            </a:ln>
          </p:spPr>
        </p:sp>
        <p:sp>
          <p:nvSpPr>
            <p:cNvPr id="112711" name="直接连接符 112710"/>
            <p:cNvSpPr/>
            <p:nvPr/>
          </p:nvSpPr>
          <p:spPr>
            <a:xfrm>
              <a:off x="2363" y="3072"/>
              <a:ext cx="0" cy="336"/>
            </a:xfrm>
            <a:prstGeom prst="line">
              <a:avLst/>
            </a:prstGeom>
            <a:ln w="12700" cap="flat" cmpd="sng">
              <a:solidFill>
                <a:schemeClr val="tx1"/>
              </a:solidFill>
              <a:prstDash val="solid"/>
              <a:headEnd type="none" w="med" len="med"/>
              <a:tailEnd type="none" w="med" len="med"/>
            </a:ln>
          </p:spPr>
        </p:sp>
        <p:sp>
          <p:nvSpPr>
            <p:cNvPr id="112712" name="直接连接符 112711"/>
            <p:cNvSpPr/>
            <p:nvPr/>
          </p:nvSpPr>
          <p:spPr>
            <a:xfrm>
              <a:off x="635" y="4032"/>
              <a:ext cx="1728" cy="0"/>
            </a:xfrm>
            <a:prstGeom prst="line">
              <a:avLst/>
            </a:prstGeom>
            <a:ln w="12700" cap="flat" cmpd="sng">
              <a:solidFill>
                <a:schemeClr val="tx1"/>
              </a:solidFill>
              <a:prstDash val="solid"/>
              <a:headEnd type="none" w="med" len="med"/>
              <a:tailEnd type="none" w="med" len="med"/>
            </a:ln>
          </p:spPr>
        </p:sp>
        <p:sp>
          <p:nvSpPr>
            <p:cNvPr id="112713" name="直接连接符 112712"/>
            <p:cNvSpPr/>
            <p:nvPr/>
          </p:nvSpPr>
          <p:spPr>
            <a:xfrm>
              <a:off x="1595" y="3072"/>
              <a:ext cx="0" cy="336"/>
            </a:xfrm>
            <a:prstGeom prst="line">
              <a:avLst/>
            </a:prstGeom>
            <a:ln w="12700" cap="flat" cmpd="sng">
              <a:solidFill>
                <a:schemeClr val="tx1"/>
              </a:solidFill>
              <a:prstDash val="solid"/>
              <a:headEnd type="none" w="med" len="med"/>
              <a:tailEnd type="none" w="med" len="med"/>
            </a:ln>
          </p:spPr>
        </p:sp>
        <p:sp>
          <p:nvSpPr>
            <p:cNvPr id="112714" name="直接连接符 112713"/>
            <p:cNvSpPr/>
            <p:nvPr/>
          </p:nvSpPr>
          <p:spPr>
            <a:xfrm>
              <a:off x="1595" y="3696"/>
              <a:ext cx="0" cy="336"/>
            </a:xfrm>
            <a:prstGeom prst="line">
              <a:avLst/>
            </a:prstGeom>
            <a:ln w="12700" cap="flat" cmpd="sng">
              <a:solidFill>
                <a:schemeClr val="tx1"/>
              </a:solidFill>
              <a:prstDash val="solid"/>
              <a:headEnd type="none" w="med" len="med"/>
              <a:tailEnd type="none" w="med" len="med"/>
            </a:ln>
          </p:spPr>
        </p:sp>
        <p:sp>
          <p:nvSpPr>
            <p:cNvPr id="112715" name="直接连接符 112714"/>
            <p:cNvSpPr/>
            <p:nvPr/>
          </p:nvSpPr>
          <p:spPr>
            <a:xfrm>
              <a:off x="2363" y="3696"/>
              <a:ext cx="0" cy="336"/>
            </a:xfrm>
            <a:prstGeom prst="line">
              <a:avLst/>
            </a:prstGeom>
            <a:ln w="12700" cap="flat" cmpd="sng">
              <a:solidFill>
                <a:schemeClr val="tx1"/>
              </a:solidFill>
              <a:prstDash val="solid"/>
              <a:headEnd type="none" w="med" len="med"/>
              <a:tailEnd type="none" w="med" len="med"/>
            </a:ln>
          </p:spPr>
        </p:sp>
        <p:sp>
          <p:nvSpPr>
            <p:cNvPr id="112716" name="椭圆 112715"/>
            <p:cNvSpPr/>
            <p:nvPr/>
          </p:nvSpPr>
          <p:spPr>
            <a:xfrm>
              <a:off x="2332" y="3408"/>
              <a:ext cx="68" cy="6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112717" name="椭圆 112716"/>
            <p:cNvSpPr/>
            <p:nvPr/>
          </p:nvSpPr>
          <p:spPr>
            <a:xfrm>
              <a:off x="2332" y="3628"/>
              <a:ext cx="68" cy="6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grpSp>
      <p:sp>
        <p:nvSpPr>
          <p:cNvPr id="112720" name="矩形 112719"/>
          <p:cNvSpPr/>
          <p:nvPr/>
        </p:nvSpPr>
        <p:spPr>
          <a:xfrm>
            <a:off x="7983538" y="4240213"/>
            <a:ext cx="2713037" cy="538162"/>
          </a:xfrm>
          <a:prstGeom prst="rect">
            <a:avLst/>
          </a:prstGeom>
          <a:noFill/>
          <a:ln w="9525">
            <a:noFill/>
          </a:ln>
        </p:spPr>
        <p:txBody>
          <a:bodyPr wrap="none" lIns="106560" tIns="55411" rIns="106560" bIns="55411" anchor="t">
            <a:spAutoFit/>
          </a:bodyPr>
          <a:lstStyle/>
          <a:p>
            <a:pPr algn="l" defTabSz="1082675">
              <a:spcBef>
                <a:spcPct val="50000"/>
              </a:spcBef>
              <a:buClr>
                <a:schemeClr val="accent2"/>
              </a:buClr>
              <a:buSzPct val="75000"/>
              <a:buFont typeface="Monotype Sorts" pitchFamily="2" charset="2"/>
            </a:pPr>
            <a:r>
              <a:rPr lang="zh-CN" altLang="en-US" sz="2800" dirty="0">
                <a:solidFill>
                  <a:srgbClr val="FF3300"/>
                </a:solidFill>
                <a:latin typeface="Times New Roman" panose="02020603050405020304" pitchFamily="18" charset="0"/>
              </a:rPr>
              <a:t>注意参考方向！</a:t>
            </a: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69"/>
                                        </p:tgtEl>
                                        <p:attrNameLst>
                                          <p:attrName>style.visibility</p:attrName>
                                        </p:attrNameLst>
                                      </p:cBhvr>
                                      <p:to>
                                        <p:strVal val="visible"/>
                                      </p:to>
                                    </p:set>
                                    <p:animEffect transition="in" filter="dissolve">
                                      <p:cBhvr>
                                        <p:cTn id="7" dur="500"/>
                                        <p:tgtEl>
                                          <p:spTgt spid="11266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12670"/>
                                        </p:tgtEl>
                                        <p:attrNameLst>
                                          <p:attrName>style.visibility</p:attrName>
                                        </p:attrNameLst>
                                      </p:cBhvr>
                                      <p:to>
                                        <p:strVal val="visible"/>
                                      </p:to>
                                    </p:set>
                                    <p:anim calcmode="lin" valueType="num">
                                      <p:cBhvr>
                                        <p:cTn id="12" dur="500" fill="hold"/>
                                        <p:tgtEl>
                                          <p:spTgt spid="112670"/>
                                        </p:tgtEl>
                                        <p:attrNameLst>
                                          <p:attrName>ppt_w</p:attrName>
                                        </p:attrNameLst>
                                      </p:cBhvr>
                                      <p:tavLst>
                                        <p:tav tm="0">
                                          <p:val>
                                            <p:fltVal val="0"/>
                                          </p:val>
                                        </p:tav>
                                        <p:tav tm="100000">
                                          <p:val>
                                            <p:strVal val="#ppt_w"/>
                                          </p:val>
                                        </p:tav>
                                      </p:tavLst>
                                    </p:anim>
                                    <p:anim calcmode="lin" valueType="num">
                                      <p:cBhvr>
                                        <p:cTn id="13" dur="500" fill="hold"/>
                                        <p:tgtEl>
                                          <p:spTgt spid="11267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12695"/>
                                        </p:tgtEl>
                                        <p:attrNameLst>
                                          <p:attrName>style.visibility</p:attrName>
                                        </p:attrNameLst>
                                      </p:cBhvr>
                                      <p:to>
                                        <p:strVal val="visible"/>
                                      </p:to>
                                    </p:set>
                                    <p:anim calcmode="lin" valueType="num">
                                      <p:cBhvr additive="base">
                                        <p:cTn id="17" dur="500" fill="hold"/>
                                        <p:tgtEl>
                                          <p:spTgt spid="112695"/>
                                        </p:tgtEl>
                                        <p:attrNameLst>
                                          <p:attrName>ppt_x</p:attrName>
                                        </p:attrNameLst>
                                      </p:cBhvr>
                                      <p:tavLst>
                                        <p:tav tm="0">
                                          <p:val>
                                            <p:strVal val="0-#ppt_w/2"/>
                                          </p:val>
                                        </p:tav>
                                        <p:tav tm="100000">
                                          <p:val>
                                            <p:strVal val="#ppt_x"/>
                                          </p:val>
                                        </p:tav>
                                      </p:tavLst>
                                    </p:anim>
                                    <p:anim calcmode="lin" valueType="num">
                                      <p:cBhvr additive="base">
                                        <p:cTn id="18" dur="500" fill="hold"/>
                                        <p:tgtEl>
                                          <p:spTgt spid="1126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12691"/>
                                        </p:tgtEl>
                                        <p:attrNameLst>
                                          <p:attrName>style.visibility</p:attrName>
                                        </p:attrNameLst>
                                      </p:cBhvr>
                                      <p:to>
                                        <p:strVal val="visible"/>
                                      </p:to>
                                    </p:set>
                                    <p:anim calcmode="lin" valueType="num">
                                      <p:cBhvr>
                                        <p:cTn id="23" dur="500" fill="hold"/>
                                        <p:tgtEl>
                                          <p:spTgt spid="112691"/>
                                        </p:tgtEl>
                                        <p:attrNameLst>
                                          <p:attrName>ppt_w</p:attrName>
                                        </p:attrNameLst>
                                      </p:cBhvr>
                                      <p:tavLst>
                                        <p:tav tm="0">
                                          <p:val>
                                            <p:fltVal val="0"/>
                                          </p:val>
                                        </p:tav>
                                        <p:tav tm="100000">
                                          <p:val>
                                            <p:strVal val="#ppt_w"/>
                                          </p:val>
                                        </p:tav>
                                      </p:tavLst>
                                    </p:anim>
                                    <p:anim calcmode="lin" valueType="num">
                                      <p:cBhvr>
                                        <p:cTn id="24" dur="500" fill="hold"/>
                                        <p:tgtEl>
                                          <p:spTgt spid="11269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grpId="0" nodeType="clickEffect">
                                  <p:stCondLst>
                                    <p:cond delay="0"/>
                                  </p:stCondLst>
                                  <p:childTnLst>
                                    <p:set>
                                      <p:cBhvr>
                                        <p:cTn id="28" dur="1" fill="hold">
                                          <p:stCondLst>
                                            <p:cond delay="0"/>
                                          </p:stCondLst>
                                        </p:cTn>
                                        <p:tgtEl>
                                          <p:spTgt spid="112692"/>
                                        </p:tgtEl>
                                        <p:attrNameLst>
                                          <p:attrName>style.visibility</p:attrName>
                                        </p:attrNameLst>
                                      </p:cBhvr>
                                      <p:to>
                                        <p:strVal val="visible"/>
                                      </p:to>
                                    </p:set>
                                    <p:animEffect transition="in" filter="barn(outHorizontal)">
                                      <p:cBhvr>
                                        <p:cTn id="29" dur="500"/>
                                        <p:tgtEl>
                                          <p:spTgt spid="112692"/>
                                        </p:tgtEl>
                                      </p:cBhvr>
                                    </p:animEffect>
                                  </p:childTnLst>
                                </p:cTn>
                              </p:par>
                            </p:childTnLst>
                          </p:cTn>
                        </p:par>
                        <p:par>
                          <p:cTn id="30" fill="hold">
                            <p:stCondLst>
                              <p:cond delay="500"/>
                            </p:stCondLst>
                            <p:childTnLst>
                              <p:par>
                                <p:cTn id="31" presetID="2" presetClass="entr" presetSubtype="2" fill="hold" nodeType="afterEffect">
                                  <p:stCondLst>
                                    <p:cond delay="0"/>
                                  </p:stCondLst>
                                  <p:childTnLst>
                                    <p:set>
                                      <p:cBhvr>
                                        <p:cTn id="32" dur="1" fill="hold">
                                          <p:stCondLst>
                                            <p:cond delay="0"/>
                                          </p:stCondLst>
                                        </p:cTn>
                                        <p:tgtEl>
                                          <p:spTgt spid="112671"/>
                                        </p:tgtEl>
                                        <p:attrNameLst>
                                          <p:attrName>style.visibility</p:attrName>
                                        </p:attrNameLst>
                                      </p:cBhvr>
                                      <p:to>
                                        <p:strVal val="visible"/>
                                      </p:to>
                                    </p:set>
                                    <p:anim calcmode="lin" valueType="num">
                                      <p:cBhvr additive="base">
                                        <p:cTn id="33" dur="500" fill="hold"/>
                                        <p:tgtEl>
                                          <p:spTgt spid="112671"/>
                                        </p:tgtEl>
                                        <p:attrNameLst>
                                          <p:attrName>ppt_x</p:attrName>
                                        </p:attrNameLst>
                                      </p:cBhvr>
                                      <p:tavLst>
                                        <p:tav tm="0">
                                          <p:val>
                                            <p:strVal val="1+#ppt_w/2"/>
                                          </p:val>
                                        </p:tav>
                                        <p:tav tm="100000">
                                          <p:val>
                                            <p:strVal val="#ppt_x"/>
                                          </p:val>
                                        </p:tav>
                                      </p:tavLst>
                                    </p:anim>
                                    <p:anim calcmode="lin" valueType="num">
                                      <p:cBhvr additive="base">
                                        <p:cTn id="34" dur="500" fill="hold"/>
                                        <p:tgtEl>
                                          <p:spTgt spid="11267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2693"/>
                                        </p:tgtEl>
                                        <p:attrNameLst>
                                          <p:attrName>style.visibility</p:attrName>
                                        </p:attrNameLst>
                                      </p:cBhvr>
                                      <p:to>
                                        <p:strVal val="visible"/>
                                      </p:to>
                                    </p:set>
                                    <p:animEffect transition="in" filter="blinds(horizontal)">
                                      <p:cBhvr>
                                        <p:cTn id="39" dur="500"/>
                                        <p:tgtEl>
                                          <p:spTgt spid="112693"/>
                                        </p:tgtEl>
                                      </p:cBhvr>
                                    </p:animEffect>
                                  </p:childTnLst>
                                </p:cTn>
                              </p:par>
                            </p:childTnLst>
                          </p:cTn>
                        </p:par>
                        <p:par>
                          <p:cTn id="40" fill="hold">
                            <p:stCondLst>
                              <p:cond delay="500"/>
                            </p:stCondLst>
                            <p:childTnLst>
                              <p:par>
                                <p:cTn id="41" presetID="16" presetClass="entr" presetSubtype="42" fill="hold" grpId="0" nodeType="afterEffect">
                                  <p:stCondLst>
                                    <p:cond delay="0"/>
                                  </p:stCondLst>
                                  <p:childTnLst>
                                    <p:set>
                                      <p:cBhvr>
                                        <p:cTn id="42" dur="1" fill="hold">
                                          <p:stCondLst>
                                            <p:cond delay="0"/>
                                          </p:stCondLst>
                                        </p:cTn>
                                        <p:tgtEl>
                                          <p:spTgt spid="112720"/>
                                        </p:tgtEl>
                                        <p:attrNameLst>
                                          <p:attrName>style.visibility</p:attrName>
                                        </p:attrNameLst>
                                      </p:cBhvr>
                                      <p:to>
                                        <p:strVal val="visible"/>
                                      </p:to>
                                    </p:set>
                                    <p:animEffect transition="in" filter="barn(outHorizontal)">
                                      <p:cBhvr>
                                        <p:cTn id="43" dur="500"/>
                                        <p:tgtEl>
                                          <p:spTgt spid="112720"/>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112694"/>
                                        </p:tgtEl>
                                        <p:attrNameLst>
                                          <p:attrName>style.visibility</p:attrName>
                                        </p:attrNameLst>
                                      </p:cBhvr>
                                      <p:to>
                                        <p:strVal val="visible"/>
                                      </p:to>
                                    </p:set>
                                    <p:anim calcmode="lin" valueType="num">
                                      <p:cBhvr>
                                        <p:cTn id="48" dur="500" fill="hold"/>
                                        <p:tgtEl>
                                          <p:spTgt spid="112694"/>
                                        </p:tgtEl>
                                        <p:attrNameLst>
                                          <p:attrName>ppt_w</p:attrName>
                                        </p:attrNameLst>
                                      </p:cBhvr>
                                      <p:tavLst>
                                        <p:tav tm="0">
                                          <p:val>
                                            <p:fltVal val="0"/>
                                          </p:val>
                                        </p:tav>
                                        <p:tav tm="100000">
                                          <p:val>
                                            <p:strVal val="#ppt_w"/>
                                          </p:val>
                                        </p:tav>
                                      </p:tavLst>
                                    </p:anim>
                                    <p:anim calcmode="lin" valueType="num">
                                      <p:cBhvr>
                                        <p:cTn id="49" dur="500" fill="hold"/>
                                        <p:tgtEl>
                                          <p:spTgt spid="1126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9" grpId="0"/>
      <p:bldP spid="112670" grpId="0"/>
      <p:bldP spid="112691" grpId="0"/>
      <p:bldP spid="112692" grpId="0"/>
      <p:bldP spid="112693" grpId="0"/>
      <p:bldP spid="112694" grpId="0"/>
      <p:bldP spid="1127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113665"/>
          <p:cNvSpPr/>
          <p:nvPr/>
        </p:nvSpPr>
        <p:spPr>
          <a:xfrm>
            <a:off x="171450" y="577850"/>
            <a:ext cx="1058863"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例</a:t>
            </a:r>
            <a:r>
              <a:rPr lang="en-US" altLang="zh-CN" sz="3300">
                <a:solidFill>
                  <a:srgbClr val="FF66FF"/>
                </a:solidFill>
                <a:latin typeface="Times New Roman" panose="02020603050405020304" pitchFamily="18" charset="0"/>
              </a:rPr>
              <a:t>2. </a:t>
            </a:r>
          </a:p>
        </p:txBody>
      </p:sp>
      <p:sp>
        <p:nvSpPr>
          <p:cNvPr id="113667" name="文本框 113666"/>
          <p:cNvSpPr txBox="1"/>
          <p:nvPr/>
        </p:nvSpPr>
        <p:spPr>
          <a:xfrm>
            <a:off x="1261061" y="632009"/>
            <a:ext cx="1956215" cy="540970"/>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chemeClr val="tx1"/>
                </a:solidFill>
                <a:latin typeface="Times New Roman" panose="02020603050405020304" pitchFamily="18" charset="0"/>
              </a:rPr>
              <a:t>求</a:t>
            </a:r>
            <a:r>
              <a:rPr lang="zh-CN" altLang="en-US" sz="2800" dirty="0" smtClean="0">
                <a:solidFill>
                  <a:schemeClr val="tx1"/>
                </a:solidFill>
                <a:latin typeface="Times New Roman" panose="02020603050405020304" pitchFamily="18" charset="0"/>
              </a:rPr>
              <a:t>电压</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a:t>
            </a:r>
            <a:r>
              <a:rPr lang="zh-CN" altLang="en-US" sz="2800" dirty="0">
                <a:solidFill>
                  <a:schemeClr val="tx1"/>
                </a:solidFill>
                <a:latin typeface="Times New Roman" panose="02020603050405020304" pitchFamily="18" charset="0"/>
              </a:rPr>
              <a:t>。</a:t>
            </a:r>
          </a:p>
        </p:txBody>
      </p:sp>
      <p:sp>
        <p:nvSpPr>
          <p:cNvPr id="113668" name="文本框 113667"/>
          <p:cNvSpPr txBox="1"/>
          <p:nvPr/>
        </p:nvSpPr>
        <p:spPr>
          <a:xfrm>
            <a:off x="1236663" y="2890838"/>
            <a:ext cx="4157662"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 10</a:t>
            </a:r>
            <a:r>
              <a:rPr lang="en-US" altLang="zh-CN" sz="2400">
                <a:solidFill>
                  <a:schemeClr val="tx1"/>
                </a:solidFill>
                <a:latin typeface="Times New Roman" panose="02020603050405020304" pitchFamily="18" charset="0"/>
              </a:rPr>
              <a:t>V</a:t>
            </a:r>
            <a:r>
              <a:rPr lang="zh-CN" altLang="zh-CN" sz="2800" dirty="0">
                <a:solidFill>
                  <a:schemeClr val="tx1"/>
                </a:solidFill>
                <a:latin typeface="Times New Roman" panose="02020603050405020304" pitchFamily="18" charset="0"/>
              </a:rPr>
              <a:t>电压源单独作用：</a:t>
            </a:r>
            <a:endParaRPr lang="en-US" altLang="zh-CN" sz="2800">
              <a:solidFill>
                <a:schemeClr val="tx1"/>
              </a:solidFill>
              <a:latin typeface="Times New Roman" panose="02020603050405020304" pitchFamily="18" charset="0"/>
            </a:endParaRPr>
          </a:p>
        </p:txBody>
      </p:sp>
      <p:sp>
        <p:nvSpPr>
          <p:cNvPr id="113669" name="文本框 113668"/>
          <p:cNvSpPr txBox="1"/>
          <p:nvPr/>
        </p:nvSpPr>
        <p:spPr>
          <a:xfrm>
            <a:off x="5565775" y="2890838"/>
            <a:ext cx="3979863"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(2) 4</a:t>
            </a:r>
            <a:r>
              <a:rPr lang="en-US" altLang="zh-CN" sz="2400">
                <a:solidFill>
                  <a:schemeClr val="tx1"/>
                </a:solidFill>
                <a:latin typeface="Times New Roman" panose="02020603050405020304" pitchFamily="18" charset="0"/>
              </a:rPr>
              <a:t>A</a:t>
            </a:r>
            <a:r>
              <a:rPr lang="zh-CN" altLang="en-US" sz="2800" dirty="0">
                <a:solidFill>
                  <a:schemeClr val="tx1"/>
                </a:solidFill>
                <a:latin typeface="Times New Roman" panose="02020603050405020304" pitchFamily="18" charset="0"/>
              </a:rPr>
              <a:t>电流源单独作用：</a:t>
            </a:r>
            <a:endParaRPr lang="zh-CN" altLang="en-US" sz="2800">
              <a:solidFill>
                <a:schemeClr val="tx1"/>
              </a:solidFill>
              <a:latin typeface="Times New Roman" panose="02020603050405020304" pitchFamily="18" charset="0"/>
            </a:endParaRPr>
          </a:p>
        </p:txBody>
      </p:sp>
      <p:sp>
        <p:nvSpPr>
          <p:cNvPr id="113670" name="文本框 113669"/>
          <p:cNvSpPr txBox="1"/>
          <p:nvPr/>
        </p:nvSpPr>
        <p:spPr>
          <a:xfrm>
            <a:off x="222250" y="2743200"/>
            <a:ext cx="779463"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解</a:t>
            </a:r>
            <a:r>
              <a:rPr lang="en-US" altLang="zh-CN" sz="3300" i="1">
                <a:solidFill>
                  <a:srgbClr val="FF66FF"/>
                </a:solidFill>
                <a:latin typeface="Times New Roman" panose="02020603050405020304" pitchFamily="18" charset="0"/>
              </a:rPr>
              <a:t>:</a:t>
            </a:r>
          </a:p>
        </p:txBody>
      </p:sp>
      <p:sp>
        <p:nvSpPr>
          <p:cNvPr id="113671" name="文本框 113670"/>
          <p:cNvSpPr txBox="1"/>
          <p:nvPr/>
        </p:nvSpPr>
        <p:spPr>
          <a:xfrm>
            <a:off x="722313" y="6315259"/>
            <a:ext cx="4953000" cy="540970"/>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a:t>
            </a:r>
            <a:r>
              <a:rPr lang="en-US" altLang="zh-CN" sz="2800" baseline="300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10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baseline="300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+4=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10</a:t>
            </a:r>
            <a:r>
              <a:rPr lang="en-US" altLang="zh-CN" sz="2800" dirty="0">
                <a:solidFill>
                  <a:schemeClr val="tx1"/>
                </a:solidFill>
                <a:latin typeface="Times New Roman" panose="02020603050405020304" pitchFamily="18" charset="0"/>
                <a:sym typeface="Symbol" panose="05050102010706020507" pitchFamily="18" charset="2"/>
              </a:rPr>
              <a:t>1+4= </a:t>
            </a:r>
            <a:r>
              <a:rPr lang="en-US" altLang="zh-CN" sz="2800" dirty="0">
                <a:solidFill>
                  <a:schemeClr val="tx1"/>
                </a:solidFill>
                <a:latin typeface="宋体" panose="02010600030101010101" pitchFamily="2" charset="-122"/>
                <a:sym typeface="Symbol" panose="05050102010706020507" pitchFamily="18" charset="2"/>
              </a:rPr>
              <a:t>-</a:t>
            </a:r>
            <a:r>
              <a:rPr lang="en-US" altLang="zh-CN" sz="2800" dirty="0">
                <a:solidFill>
                  <a:schemeClr val="tx1"/>
                </a:solidFill>
                <a:latin typeface="Times New Roman" panose="02020603050405020304" pitchFamily="18" charset="0"/>
                <a:sym typeface="Symbol" panose="05050102010706020507" pitchFamily="18" charset="2"/>
              </a:rPr>
              <a:t>6V</a:t>
            </a:r>
            <a:endParaRPr lang="en-US" altLang="zh-CN" sz="2800" baseline="30000" dirty="0">
              <a:solidFill>
                <a:schemeClr val="tx1"/>
              </a:solidFill>
              <a:latin typeface="Times New Roman" panose="02020603050405020304" pitchFamily="18" charset="0"/>
            </a:endParaRPr>
          </a:p>
        </p:txBody>
      </p:sp>
      <p:sp>
        <p:nvSpPr>
          <p:cNvPr id="113672" name="文本框 113671"/>
          <p:cNvSpPr txBox="1"/>
          <p:nvPr/>
        </p:nvSpPr>
        <p:spPr>
          <a:xfrm>
            <a:off x="5954713" y="6282946"/>
            <a:ext cx="4872037" cy="1058034"/>
          </a:xfrm>
          <a:prstGeom prst="rect">
            <a:avLst/>
          </a:prstGeom>
          <a:noFill/>
          <a:ln w="12700">
            <a:noFill/>
          </a:ln>
        </p:spPr>
        <p:txBody>
          <a:bodyPr lIns="109017" tIns="54509" rIns="109017" bIns="54509" anchor="ctr">
            <a:spAutoFit/>
          </a:bodyPr>
          <a:lstStyle/>
          <a:p>
            <a:pPr algn="just"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ea typeface="楷体_GB2312" pitchFamily="49" charset="-122"/>
              </a:rPr>
              <a:t>u</a:t>
            </a:r>
            <a:r>
              <a:rPr lang="en-US" altLang="zh-CN" sz="2800" baseline="-25000" dirty="0" smtClean="0">
                <a:solidFill>
                  <a:schemeClr val="tx1"/>
                </a:solidFill>
                <a:latin typeface="Times New Roman" panose="02020603050405020304" pitchFamily="18" charset="0"/>
                <a:ea typeface="楷体_GB2312" pitchFamily="49" charset="-122"/>
              </a:rPr>
              <a:t>s</a:t>
            </a:r>
            <a:r>
              <a:rPr lang="en-US" altLang="zh-CN" sz="2800" baseline="30000" dirty="0">
                <a:solidFill>
                  <a:schemeClr val="tx1"/>
                </a:solidFill>
                <a:latin typeface="Times New Roman" panose="02020603050405020304" pitchFamily="18" charset="0"/>
                <a:ea typeface="楷体_GB2312" pitchFamily="49" charset="-122"/>
              </a:rPr>
              <a:t>"</a:t>
            </a:r>
            <a:r>
              <a:rPr lang="en-US" altLang="zh-CN" sz="2800" dirty="0">
                <a:solidFill>
                  <a:schemeClr val="tx1"/>
                </a:solidFill>
                <a:latin typeface="Times New Roman" panose="02020603050405020304" pitchFamily="18" charset="0"/>
                <a:ea typeface="楷体_GB2312" pitchFamily="49" charset="-122"/>
              </a:rPr>
              <a:t>= </a:t>
            </a:r>
            <a:r>
              <a:rPr lang="en-US" altLang="zh-CN" sz="2800" dirty="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ea typeface="楷体_GB2312" pitchFamily="49" charset="-122"/>
              </a:rPr>
              <a:t>10</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baseline="300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+2.4</a:t>
            </a:r>
            <a:r>
              <a:rPr lang="en-US" altLang="zh-CN" sz="2800" dirty="0">
                <a:solidFill>
                  <a:schemeClr val="tx1"/>
                </a:solidFill>
                <a:latin typeface="Times New Roman" panose="02020603050405020304" pitchFamily="18" charset="0"/>
                <a:sym typeface="Symbol" panose="05050102010706020507" pitchFamily="18" charset="2"/>
              </a:rPr>
              <a:t>4</a:t>
            </a:r>
          </a:p>
          <a:p>
            <a:pPr algn="just" defTabSz="1082675">
              <a:spcBef>
                <a:spcPct val="2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sym typeface="Symbol" panose="05050102010706020507" pitchFamily="18" charset="2"/>
              </a:rPr>
              <a:t>     = </a:t>
            </a:r>
            <a:r>
              <a:rPr lang="en-US" altLang="zh-CN" sz="2800" dirty="0">
                <a:solidFill>
                  <a:schemeClr val="tx1"/>
                </a:solidFill>
                <a:latin typeface="宋体" panose="02010600030101010101" pitchFamily="2" charset="-122"/>
                <a:sym typeface="Symbol" panose="05050102010706020507" pitchFamily="18" charset="2"/>
              </a:rPr>
              <a:t>-</a:t>
            </a:r>
            <a:r>
              <a:rPr lang="en-US" altLang="zh-CN" sz="2800" dirty="0">
                <a:solidFill>
                  <a:schemeClr val="tx1"/>
                </a:solidFill>
                <a:latin typeface="Times New Roman" panose="02020603050405020304" pitchFamily="18" charset="0"/>
                <a:sym typeface="Symbol" panose="05050102010706020507" pitchFamily="18" charset="2"/>
              </a:rPr>
              <a:t>10 (</a:t>
            </a:r>
            <a:r>
              <a:rPr lang="en-US" altLang="zh-CN" sz="2800" dirty="0">
                <a:solidFill>
                  <a:schemeClr val="tx1"/>
                </a:solidFill>
                <a:latin typeface="宋体" panose="02010600030101010101" pitchFamily="2" charset="-122"/>
                <a:sym typeface="Symbol" panose="05050102010706020507" pitchFamily="18" charset="2"/>
              </a:rPr>
              <a:t>-</a:t>
            </a:r>
            <a:r>
              <a:rPr lang="en-US" altLang="zh-CN" sz="2800" dirty="0">
                <a:solidFill>
                  <a:schemeClr val="tx1"/>
                </a:solidFill>
                <a:latin typeface="Times New Roman" panose="02020603050405020304" pitchFamily="18" charset="0"/>
                <a:sym typeface="Symbol" panose="05050102010706020507" pitchFamily="18" charset="2"/>
              </a:rPr>
              <a:t>1.6)+9.6=25.6V</a:t>
            </a:r>
          </a:p>
        </p:txBody>
      </p:sp>
      <p:sp>
        <p:nvSpPr>
          <p:cNvPr id="113673" name="文本框 113672"/>
          <p:cNvSpPr txBox="1"/>
          <p:nvPr/>
        </p:nvSpPr>
        <p:spPr>
          <a:xfrm>
            <a:off x="476250" y="7131050"/>
            <a:ext cx="2005013" cy="5349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rgbClr val="0000FF"/>
                </a:solidFill>
                <a:latin typeface="Times New Roman" panose="02020603050405020304" pitchFamily="18" charset="0"/>
              </a:rPr>
              <a:t>共同作用：</a:t>
            </a:r>
            <a:endParaRPr lang="zh-CN" altLang="en-US" sz="2800">
              <a:solidFill>
                <a:srgbClr val="0000FF"/>
              </a:solidFill>
              <a:latin typeface="Times New Roman" panose="02020603050405020304" pitchFamily="18" charset="0"/>
            </a:endParaRPr>
          </a:p>
        </p:txBody>
      </p:sp>
      <p:sp>
        <p:nvSpPr>
          <p:cNvPr id="113674" name="文本框 113673"/>
          <p:cNvSpPr txBox="1"/>
          <p:nvPr/>
        </p:nvSpPr>
        <p:spPr>
          <a:xfrm>
            <a:off x="2474817" y="7218547"/>
            <a:ext cx="4559492" cy="540970"/>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rgbClr val="0000FF"/>
                </a:solidFill>
                <a:latin typeface="Times New Roman" panose="02020603050405020304" pitchFamily="18" charset="0"/>
              </a:rPr>
              <a:t>u</a:t>
            </a:r>
            <a:r>
              <a:rPr lang="en-US" altLang="zh-CN" sz="2800" baseline="-25000" dirty="0" smtClean="0">
                <a:solidFill>
                  <a:srgbClr val="0000FF"/>
                </a:solidFill>
                <a:latin typeface="Times New Roman" panose="02020603050405020304" pitchFamily="18" charset="0"/>
              </a:rPr>
              <a:t>s</a:t>
            </a:r>
            <a:r>
              <a:rPr lang="en-US" altLang="zh-CN" sz="2800" dirty="0">
                <a:solidFill>
                  <a:srgbClr val="0000FF"/>
                </a:solidFill>
                <a:latin typeface="Times New Roman" panose="02020603050405020304" pitchFamily="18" charset="0"/>
              </a:rPr>
              <a:t>= </a:t>
            </a:r>
            <a:r>
              <a:rPr lang="en-US" altLang="zh-CN" sz="2800" i="1" dirty="0" smtClean="0">
                <a:solidFill>
                  <a:srgbClr val="0000FF"/>
                </a:solidFill>
                <a:latin typeface="Times New Roman" panose="02020603050405020304" pitchFamily="18" charset="0"/>
              </a:rPr>
              <a:t>u</a:t>
            </a:r>
            <a:r>
              <a:rPr lang="en-US" altLang="zh-CN" sz="2800" baseline="-25000" dirty="0" smtClean="0">
                <a:solidFill>
                  <a:srgbClr val="0000FF"/>
                </a:solidFill>
                <a:latin typeface="Times New Roman" panose="02020603050405020304" pitchFamily="18" charset="0"/>
              </a:rPr>
              <a:t>s</a:t>
            </a:r>
            <a:r>
              <a:rPr lang="en-US" altLang="zh-CN" sz="2800" baseline="30000" dirty="0">
                <a:solidFill>
                  <a:srgbClr val="0000FF"/>
                </a:solidFill>
                <a:latin typeface="Times New Roman" panose="02020603050405020304" pitchFamily="18" charset="0"/>
              </a:rPr>
              <a:t>' </a:t>
            </a:r>
            <a:r>
              <a:rPr lang="en-US" altLang="zh-CN" sz="2800" dirty="0" smtClean="0">
                <a:solidFill>
                  <a:srgbClr val="0000FF"/>
                </a:solidFill>
                <a:latin typeface="Times New Roman" panose="02020603050405020304" pitchFamily="18" charset="0"/>
              </a:rPr>
              <a:t>+</a:t>
            </a:r>
            <a:r>
              <a:rPr lang="en-US" altLang="zh-CN" sz="2800" i="1" dirty="0" smtClean="0">
                <a:solidFill>
                  <a:srgbClr val="0000FF"/>
                </a:solidFill>
                <a:latin typeface="Times New Roman" panose="02020603050405020304" pitchFamily="18" charset="0"/>
                <a:ea typeface="楷体_GB2312" pitchFamily="49" charset="-122"/>
              </a:rPr>
              <a:t>u</a:t>
            </a:r>
            <a:r>
              <a:rPr lang="en-US" altLang="zh-CN" sz="2800" baseline="-25000" dirty="0" smtClean="0">
                <a:solidFill>
                  <a:srgbClr val="0000FF"/>
                </a:solidFill>
                <a:latin typeface="Times New Roman" panose="02020603050405020304" pitchFamily="18" charset="0"/>
                <a:ea typeface="楷体_GB2312" pitchFamily="49" charset="-122"/>
              </a:rPr>
              <a:t>s</a:t>
            </a:r>
            <a:r>
              <a:rPr lang="en-US" altLang="zh-CN" sz="2800" baseline="30000" dirty="0">
                <a:solidFill>
                  <a:srgbClr val="0000FF"/>
                </a:solidFill>
                <a:latin typeface="Times New Roman" panose="02020603050405020304" pitchFamily="18" charset="0"/>
                <a:ea typeface="楷体_GB2312" pitchFamily="49" charset="-122"/>
              </a:rPr>
              <a:t>"</a:t>
            </a:r>
            <a:r>
              <a:rPr lang="en-US" altLang="zh-CN" sz="2800" dirty="0">
                <a:solidFill>
                  <a:srgbClr val="0000FF"/>
                </a:solidFill>
                <a:latin typeface="Times New Roman" panose="02020603050405020304" pitchFamily="18" charset="0"/>
                <a:ea typeface="楷体_GB2312" pitchFamily="49" charset="-122"/>
              </a:rPr>
              <a:t>= </a:t>
            </a:r>
            <a:r>
              <a:rPr lang="en-US" altLang="zh-CN" sz="2800" dirty="0">
                <a:solidFill>
                  <a:srgbClr val="0000FF"/>
                </a:solidFill>
                <a:latin typeface="宋体" panose="02010600030101010101" pitchFamily="2" charset="-122"/>
              </a:rPr>
              <a:t>-</a:t>
            </a:r>
            <a:r>
              <a:rPr lang="en-US" altLang="zh-CN" sz="2800" dirty="0">
                <a:solidFill>
                  <a:srgbClr val="0000FF"/>
                </a:solidFill>
                <a:latin typeface="Times New Roman" panose="02020603050405020304" pitchFamily="18" charset="0"/>
                <a:ea typeface="楷体_GB2312" pitchFamily="49" charset="-122"/>
              </a:rPr>
              <a:t>6+25.6=19.6V</a:t>
            </a:r>
          </a:p>
        </p:txBody>
      </p:sp>
      <p:grpSp>
        <p:nvGrpSpPr>
          <p:cNvPr id="113675" name="组合 113674"/>
          <p:cNvGrpSpPr/>
          <p:nvPr/>
        </p:nvGrpSpPr>
        <p:grpSpPr>
          <a:xfrm>
            <a:off x="3043238" y="270878"/>
            <a:ext cx="5705475" cy="2616785"/>
            <a:chOff x="1619" y="0"/>
            <a:chExt cx="3035" cy="1392"/>
          </a:xfrm>
        </p:grpSpPr>
        <p:sp>
          <p:nvSpPr>
            <p:cNvPr id="113676" name="直接连接符 113675"/>
            <p:cNvSpPr/>
            <p:nvPr/>
          </p:nvSpPr>
          <p:spPr>
            <a:xfrm>
              <a:off x="2177" y="308"/>
              <a:ext cx="271" cy="0"/>
            </a:xfrm>
            <a:prstGeom prst="line">
              <a:avLst/>
            </a:prstGeom>
            <a:ln w="12700" cap="sq" cmpd="sng">
              <a:solidFill>
                <a:schemeClr val="tx1"/>
              </a:solidFill>
              <a:prstDash val="solid"/>
              <a:headEnd type="none" w="sm" len="sm"/>
              <a:tailEnd type="stealth" w="sm" len="med"/>
            </a:ln>
          </p:spPr>
        </p:sp>
        <p:sp>
          <p:nvSpPr>
            <p:cNvPr id="113677" name="矩形 113676"/>
            <p:cNvSpPr/>
            <p:nvPr/>
          </p:nvSpPr>
          <p:spPr>
            <a:xfrm>
              <a:off x="2160" y="384"/>
              <a:ext cx="1981" cy="997"/>
            </a:xfrm>
            <a:prstGeom prst="rect">
              <a:avLst/>
            </a:prstGeom>
            <a:noFill/>
            <a:ln w="12700" cap="sq" cmpd="sng">
              <a:solidFill>
                <a:schemeClr val="tx1"/>
              </a:solidFill>
              <a:prstDash val="solid"/>
              <a:miter/>
              <a:headEnd type="none" w="sm" len="sm"/>
              <a:tailEnd type="none" w="sm" len="sm"/>
            </a:ln>
          </p:spPr>
          <p:txBody>
            <a:bodyPr/>
            <a:lstStyle/>
            <a:p>
              <a:endParaRPr lang="zh-CN" altLang="en-US"/>
            </a:p>
          </p:txBody>
        </p:sp>
        <p:sp>
          <p:nvSpPr>
            <p:cNvPr id="113678" name="直接连接符 113677"/>
            <p:cNvSpPr/>
            <p:nvPr/>
          </p:nvSpPr>
          <p:spPr>
            <a:xfrm>
              <a:off x="3200" y="395"/>
              <a:ext cx="0" cy="997"/>
            </a:xfrm>
            <a:prstGeom prst="line">
              <a:avLst/>
            </a:prstGeom>
            <a:ln w="12700" cap="sq" cmpd="sng">
              <a:solidFill>
                <a:schemeClr val="tx1"/>
              </a:solidFill>
              <a:prstDash val="solid"/>
              <a:headEnd type="none" w="sm" len="sm"/>
              <a:tailEnd type="none" w="sm" len="sm"/>
            </a:ln>
          </p:spPr>
        </p:sp>
        <p:sp>
          <p:nvSpPr>
            <p:cNvPr id="113679" name="椭圆 113678"/>
            <p:cNvSpPr/>
            <p:nvPr/>
          </p:nvSpPr>
          <p:spPr>
            <a:xfrm>
              <a:off x="2032" y="768"/>
              <a:ext cx="272" cy="272"/>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sp>
          <p:nvSpPr>
            <p:cNvPr id="113680" name="文本框 113679"/>
            <p:cNvSpPr txBox="1"/>
            <p:nvPr/>
          </p:nvSpPr>
          <p:spPr>
            <a:xfrm>
              <a:off x="1969" y="530"/>
              <a:ext cx="224"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81" name="文本框 113680"/>
            <p:cNvSpPr txBox="1"/>
            <p:nvPr/>
          </p:nvSpPr>
          <p:spPr>
            <a:xfrm>
              <a:off x="1980" y="964"/>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82" name="文本框 113681"/>
            <p:cNvSpPr txBox="1"/>
            <p:nvPr/>
          </p:nvSpPr>
          <p:spPr>
            <a:xfrm>
              <a:off x="1619" y="721"/>
              <a:ext cx="442"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10V</a:t>
              </a:r>
            </a:p>
          </p:txBody>
        </p:sp>
        <p:sp>
          <p:nvSpPr>
            <p:cNvPr id="113683" name="矩形 113682"/>
            <p:cNvSpPr/>
            <p:nvPr/>
          </p:nvSpPr>
          <p:spPr>
            <a:xfrm>
              <a:off x="2530" y="341"/>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684" name="文本框 113683"/>
            <p:cNvSpPr txBox="1"/>
            <p:nvPr/>
          </p:nvSpPr>
          <p:spPr>
            <a:xfrm>
              <a:off x="2498" y="98"/>
              <a:ext cx="356"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685" name="文本框 113684"/>
            <p:cNvSpPr txBox="1"/>
            <p:nvPr/>
          </p:nvSpPr>
          <p:spPr>
            <a:xfrm>
              <a:off x="2203" y="0"/>
              <a:ext cx="234"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dirty="0">
                <a:solidFill>
                  <a:schemeClr val="tx1"/>
                </a:solidFill>
                <a:latin typeface="Times New Roman" panose="02020603050405020304" pitchFamily="18" charset="0"/>
              </a:endParaRPr>
            </a:p>
          </p:txBody>
        </p:sp>
        <p:sp>
          <p:nvSpPr>
            <p:cNvPr id="113686" name="椭圆 113685"/>
            <p:cNvSpPr/>
            <p:nvPr/>
          </p:nvSpPr>
          <p:spPr>
            <a:xfrm>
              <a:off x="3991" y="768"/>
              <a:ext cx="281" cy="281"/>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sp>
          <p:nvSpPr>
            <p:cNvPr id="113687" name="直接连接符 113686"/>
            <p:cNvSpPr/>
            <p:nvPr/>
          </p:nvSpPr>
          <p:spPr>
            <a:xfrm rot="-10800000">
              <a:off x="4320" y="720"/>
              <a:ext cx="0" cy="336"/>
            </a:xfrm>
            <a:prstGeom prst="line">
              <a:avLst/>
            </a:prstGeom>
            <a:ln w="12700" cap="sq" cmpd="sng">
              <a:solidFill>
                <a:schemeClr val="tx1"/>
              </a:solidFill>
              <a:prstDash val="solid"/>
              <a:headEnd type="none" w="sm" len="sm"/>
              <a:tailEnd type="stealth" w="sm" len="med"/>
            </a:ln>
          </p:spPr>
        </p:sp>
        <p:sp>
          <p:nvSpPr>
            <p:cNvPr id="113688" name="文本框 113687"/>
            <p:cNvSpPr txBox="1"/>
            <p:nvPr/>
          </p:nvSpPr>
          <p:spPr>
            <a:xfrm>
              <a:off x="4306" y="769"/>
              <a:ext cx="348"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a:t>
              </a:r>
            </a:p>
          </p:txBody>
        </p:sp>
        <p:sp>
          <p:nvSpPr>
            <p:cNvPr id="113689" name="文本框 113688"/>
            <p:cNvSpPr txBox="1"/>
            <p:nvPr/>
          </p:nvSpPr>
          <p:spPr>
            <a:xfrm>
              <a:off x="3875" y="514"/>
              <a:ext cx="224"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90" name="文本框 113689"/>
            <p:cNvSpPr txBox="1"/>
            <p:nvPr/>
          </p:nvSpPr>
          <p:spPr>
            <a:xfrm>
              <a:off x="3875" y="990"/>
              <a:ext cx="211"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91" name="文本框 113690"/>
            <p:cNvSpPr txBox="1"/>
            <p:nvPr/>
          </p:nvSpPr>
          <p:spPr>
            <a:xfrm>
              <a:off x="3721" y="728"/>
              <a:ext cx="273"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rgbClr val="0000FF"/>
                  </a:solidFill>
                  <a:latin typeface="Times New Roman" panose="02020603050405020304" pitchFamily="18" charset="0"/>
                  <a:ea typeface="楷体_GB2312" pitchFamily="49" charset="-122"/>
                </a:rPr>
                <a:t>u</a:t>
              </a:r>
              <a:r>
                <a:rPr lang="en-US" altLang="zh-CN" sz="2800" baseline="-25000" dirty="0" smtClean="0">
                  <a:solidFill>
                    <a:srgbClr val="0000FF"/>
                  </a:solidFill>
                  <a:latin typeface="Times New Roman" panose="02020603050405020304" pitchFamily="18" charset="0"/>
                  <a:ea typeface="楷体_GB2312" pitchFamily="49" charset="-122"/>
                </a:rPr>
                <a:t>s</a:t>
              </a:r>
              <a:endParaRPr lang="en-US" altLang="zh-CN" sz="2800" baseline="-25000" dirty="0">
                <a:solidFill>
                  <a:srgbClr val="0000FF"/>
                </a:solidFill>
                <a:latin typeface="Times New Roman" panose="02020603050405020304" pitchFamily="18" charset="0"/>
                <a:ea typeface="楷体_GB2312" pitchFamily="49" charset="-122"/>
              </a:endParaRPr>
            </a:p>
          </p:txBody>
        </p:sp>
        <p:sp>
          <p:nvSpPr>
            <p:cNvPr id="113692" name="文本框 113691"/>
            <p:cNvSpPr txBox="1"/>
            <p:nvPr/>
          </p:nvSpPr>
          <p:spPr>
            <a:xfrm>
              <a:off x="3242" y="166"/>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93" name="文本框 113692"/>
            <p:cNvSpPr txBox="1"/>
            <p:nvPr/>
          </p:nvSpPr>
          <p:spPr>
            <a:xfrm>
              <a:off x="3830" y="166"/>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694" name="文本框 113693"/>
            <p:cNvSpPr txBox="1"/>
            <p:nvPr/>
          </p:nvSpPr>
          <p:spPr>
            <a:xfrm>
              <a:off x="3433" y="48"/>
              <a:ext cx="473"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10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baseline="-25000" dirty="0">
                <a:solidFill>
                  <a:schemeClr val="tx1"/>
                </a:solidFill>
                <a:latin typeface="Times New Roman" panose="02020603050405020304" pitchFamily="18" charset="0"/>
              </a:endParaRPr>
            </a:p>
          </p:txBody>
        </p:sp>
        <p:sp>
          <p:nvSpPr>
            <p:cNvPr id="113695" name="文本框 113694"/>
            <p:cNvSpPr txBox="1"/>
            <p:nvPr/>
          </p:nvSpPr>
          <p:spPr>
            <a:xfrm>
              <a:off x="2819" y="817"/>
              <a:ext cx="35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696" name="矩形 113695"/>
            <p:cNvSpPr/>
            <p:nvPr/>
          </p:nvSpPr>
          <p:spPr>
            <a:xfrm rot="-5400000">
              <a:off x="3061" y="861"/>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697" name="直接连接符 113696"/>
            <p:cNvSpPr/>
            <p:nvPr/>
          </p:nvSpPr>
          <p:spPr>
            <a:xfrm>
              <a:off x="2160" y="768"/>
              <a:ext cx="0" cy="260"/>
            </a:xfrm>
            <a:prstGeom prst="line">
              <a:avLst/>
            </a:prstGeom>
            <a:ln w="12700" cap="flat" cmpd="sng">
              <a:solidFill>
                <a:schemeClr val="tx1"/>
              </a:solidFill>
              <a:prstDash val="solid"/>
              <a:headEnd type="none" w="med" len="med"/>
              <a:tailEnd type="none" w="med" len="med"/>
            </a:ln>
          </p:spPr>
        </p:sp>
        <p:sp>
          <p:nvSpPr>
            <p:cNvPr id="113698" name="菱形 113697"/>
            <p:cNvSpPr/>
            <p:nvPr/>
          </p:nvSpPr>
          <p:spPr>
            <a:xfrm>
              <a:off x="3474" y="288"/>
              <a:ext cx="366" cy="220"/>
            </a:xfrm>
            <a:prstGeom prst="diamond">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3699" name="直接连接符 113698"/>
            <p:cNvSpPr/>
            <p:nvPr/>
          </p:nvSpPr>
          <p:spPr>
            <a:xfrm>
              <a:off x="3474" y="395"/>
              <a:ext cx="361" cy="0"/>
            </a:xfrm>
            <a:prstGeom prst="line">
              <a:avLst/>
            </a:prstGeom>
            <a:ln w="12700" cap="flat" cmpd="sng">
              <a:solidFill>
                <a:schemeClr val="tx1"/>
              </a:solidFill>
              <a:prstDash val="solid"/>
              <a:headEnd type="none" w="med" len="med"/>
              <a:tailEnd type="none" w="med" len="med"/>
            </a:ln>
          </p:spPr>
        </p:sp>
        <p:sp>
          <p:nvSpPr>
            <p:cNvPr id="113700" name="直接连接符 113699"/>
            <p:cNvSpPr/>
            <p:nvPr/>
          </p:nvSpPr>
          <p:spPr>
            <a:xfrm>
              <a:off x="3984" y="912"/>
              <a:ext cx="288" cy="0"/>
            </a:xfrm>
            <a:prstGeom prst="line">
              <a:avLst/>
            </a:prstGeom>
            <a:ln w="9525" cap="flat" cmpd="sng">
              <a:solidFill>
                <a:schemeClr val="tx1"/>
              </a:solidFill>
              <a:prstDash val="solid"/>
              <a:headEnd type="none" w="med" len="med"/>
              <a:tailEnd type="none" w="med" len="med"/>
            </a:ln>
          </p:spPr>
        </p:sp>
      </p:grpSp>
      <p:grpSp>
        <p:nvGrpSpPr>
          <p:cNvPr id="113701" name="组合 113700"/>
          <p:cNvGrpSpPr/>
          <p:nvPr/>
        </p:nvGrpSpPr>
        <p:grpSpPr>
          <a:xfrm>
            <a:off x="363538" y="3428416"/>
            <a:ext cx="4916487" cy="2662821"/>
            <a:chOff x="50" y="1872"/>
            <a:chExt cx="2615" cy="1417"/>
          </a:xfrm>
        </p:grpSpPr>
        <p:sp>
          <p:nvSpPr>
            <p:cNvPr id="113702" name="直接连接符 113701"/>
            <p:cNvSpPr/>
            <p:nvPr/>
          </p:nvSpPr>
          <p:spPr>
            <a:xfrm>
              <a:off x="608" y="2180"/>
              <a:ext cx="271" cy="0"/>
            </a:xfrm>
            <a:prstGeom prst="line">
              <a:avLst/>
            </a:prstGeom>
            <a:ln w="12700" cap="sq" cmpd="sng">
              <a:solidFill>
                <a:schemeClr val="tx1"/>
              </a:solidFill>
              <a:prstDash val="solid"/>
              <a:headEnd type="none" w="sm" len="sm"/>
              <a:tailEnd type="stealth" w="sm" len="med"/>
            </a:ln>
          </p:spPr>
        </p:sp>
        <p:sp>
          <p:nvSpPr>
            <p:cNvPr id="113703" name="直接连接符 113702"/>
            <p:cNvSpPr/>
            <p:nvPr/>
          </p:nvSpPr>
          <p:spPr>
            <a:xfrm>
              <a:off x="1631" y="2267"/>
              <a:ext cx="0" cy="997"/>
            </a:xfrm>
            <a:prstGeom prst="line">
              <a:avLst/>
            </a:prstGeom>
            <a:ln w="12700" cap="sq" cmpd="sng">
              <a:solidFill>
                <a:schemeClr val="tx1"/>
              </a:solidFill>
              <a:prstDash val="solid"/>
              <a:headEnd type="none" w="sm" len="sm"/>
              <a:tailEnd type="none" w="sm" len="sm"/>
            </a:ln>
          </p:spPr>
        </p:sp>
        <p:sp>
          <p:nvSpPr>
            <p:cNvPr id="113704" name="椭圆 113703"/>
            <p:cNvSpPr/>
            <p:nvPr/>
          </p:nvSpPr>
          <p:spPr>
            <a:xfrm>
              <a:off x="480" y="2640"/>
              <a:ext cx="272" cy="272"/>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sp>
          <p:nvSpPr>
            <p:cNvPr id="113705" name="文本框 113704"/>
            <p:cNvSpPr txBox="1"/>
            <p:nvPr/>
          </p:nvSpPr>
          <p:spPr>
            <a:xfrm>
              <a:off x="400" y="2402"/>
              <a:ext cx="224"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06" name="文本框 113705"/>
            <p:cNvSpPr txBox="1"/>
            <p:nvPr/>
          </p:nvSpPr>
          <p:spPr>
            <a:xfrm>
              <a:off x="411" y="2835"/>
              <a:ext cx="211"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07" name="文本框 113706"/>
            <p:cNvSpPr txBox="1"/>
            <p:nvPr/>
          </p:nvSpPr>
          <p:spPr>
            <a:xfrm>
              <a:off x="50" y="2642"/>
              <a:ext cx="442"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10V</a:t>
              </a:r>
            </a:p>
          </p:txBody>
        </p:sp>
        <p:sp>
          <p:nvSpPr>
            <p:cNvPr id="113708" name="矩形 113707"/>
            <p:cNvSpPr/>
            <p:nvPr/>
          </p:nvSpPr>
          <p:spPr>
            <a:xfrm>
              <a:off x="961" y="2213"/>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709" name="文本框 113708"/>
            <p:cNvSpPr txBox="1"/>
            <p:nvPr/>
          </p:nvSpPr>
          <p:spPr>
            <a:xfrm>
              <a:off x="929" y="1969"/>
              <a:ext cx="356"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710" name="文本框 113709"/>
            <p:cNvSpPr txBox="1"/>
            <p:nvPr/>
          </p:nvSpPr>
          <p:spPr>
            <a:xfrm>
              <a:off x="607" y="1872"/>
              <a:ext cx="353" cy="288"/>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i="1" dirty="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sp>
          <p:nvSpPr>
            <p:cNvPr id="113711" name="文本框 113710"/>
            <p:cNvSpPr txBox="1"/>
            <p:nvPr/>
          </p:nvSpPr>
          <p:spPr>
            <a:xfrm>
              <a:off x="2306" y="2354"/>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12" name="文本框 113711"/>
            <p:cNvSpPr txBox="1"/>
            <p:nvPr/>
          </p:nvSpPr>
          <p:spPr>
            <a:xfrm>
              <a:off x="2306" y="2861"/>
              <a:ext cx="211"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13" name="文本框 113712"/>
            <p:cNvSpPr txBox="1"/>
            <p:nvPr/>
          </p:nvSpPr>
          <p:spPr>
            <a:xfrm>
              <a:off x="2260" y="2600"/>
              <a:ext cx="380" cy="288"/>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rgbClr val="0000FF"/>
                  </a:solidFill>
                  <a:latin typeface="Times New Roman" panose="02020603050405020304" pitchFamily="18" charset="0"/>
                  <a:ea typeface="楷体_GB2312" pitchFamily="49" charset="-122"/>
                </a:rPr>
                <a:t>u</a:t>
              </a:r>
              <a:r>
                <a:rPr lang="en-US" altLang="zh-CN" sz="2800" baseline="-25000" dirty="0" smtClean="0">
                  <a:solidFill>
                    <a:srgbClr val="0000FF"/>
                  </a:solidFill>
                  <a:latin typeface="Times New Roman" panose="02020603050405020304" pitchFamily="18" charset="0"/>
                  <a:ea typeface="楷体_GB2312" pitchFamily="49" charset="-122"/>
                </a:rPr>
                <a:t>s</a:t>
              </a:r>
              <a:r>
                <a:rPr lang="en-US" altLang="zh-CN" sz="2800" i="1" dirty="0">
                  <a:solidFill>
                    <a:srgbClr val="0000FF"/>
                  </a:solidFill>
                  <a:latin typeface="Times New Roman" panose="02020603050405020304" pitchFamily="18" charset="0"/>
                  <a:ea typeface="楷体_GB2312" pitchFamily="49" charset="-122"/>
                </a:rPr>
                <a:t>'</a:t>
              </a:r>
              <a:endParaRPr lang="en-US" altLang="zh-CN" sz="2800" baseline="-25000" dirty="0">
                <a:solidFill>
                  <a:srgbClr val="0000FF"/>
                </a:solidFill>
                <a:latin typeface="Times New Roman" panose="02020603050405020304" pitchFamily="18" charset="0"/>
                <a:ea typeface="楷体_GB2312" pitchFamily="49" charset="-122"/>
              </a:endParaRPr>
            </a:p>
          </p:txBody>
        </p:sp>
        <p:sp>
          <p:nvSpPr>
            <p:cNvPr id="113714" name="文本框 113713"/>
            <p:cNvSpPr txBox="1"/>
            <p:nvPr/>
          </p:nvSpPr>
          <p:spPr>
            <a:xfrm>
              <a:off x="1673" y="2038"/>
              <a:ext cx="224"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15" name="文本框 113714"/>
            <p:cNvSpPr txBox="1"/>
            <p:nvPr/>
          </p:nvSpPr>
          <p:spPr>
            <a:xfrm>
              <a:off x="2261" y="203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16" name="文本框 113715"/>
            <p:cNvSpPr txBox="1"/>
            <p:nvPr/>
          </p:nvSpPr>
          <p:spPr>
            <a:xfrm>
              <a:off x="1833" y="1921"/>
              <a:ext cx="567" cy="288"/>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10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i="1" dirty="0">
                  <a:solidFill>
                    <a:schemeClr val="tx1"/>
                  </a:solidFill>
                  <a:latin typeface="Times New Roman" panose="02020603050405020304" pitchFamily="18" charset="0"/>
                </a:rPr>
                <a:t>'</a:t>
              </a:r>
              <a:endParaRPr lang="en-US" altLang="zh-CN" sz="2800" baseline="-25000" dirty="0">
                <a:solidFill>
                  <a:schemeClr val="tx1"/>
                </a:solidFill>
                <a:latin typeface="Times New Roman" panose="02020603050405020304" pitchFamily="18" charset="0"/>
              </a:endParaRPr>
            </a:p>
          </p:txBody>
        </p:sp>
        <p:sp>
          <p:nvSpPr>
            <p:cNvPr id="113717" name="文本框 113716"/>
            <p:cNvSpPr txBox="1"/>
            <p:nvPr/>
          </p:nvSpPr>
          <p:spPr>
            <a:xfrm>
              <a:off x="1250" y="2688"/>
              <a:ext cx="356"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718" name="矩形 113717"/>
            <p:cNvSpPr/>
            <p:nvPr/>
          </p:nvSpPr>
          <p:spPr>
            <a:xfrm rot="-5400000">
              <a:off x="1492" y="2733"/>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719" name="直接连接符 113718"/>
            <p:cNvSpPr/>
            <p:nvPr/>
          </p:nvSpPr>
          <p:spPr>
            <a:xfrm>
              <a:off x="624" y="2256"/>
              <a:ext cx="0" cy="1008"/>
            </a:xfrm>
            <a:prstGeom prst="line">
              <a:avLst/>
            </a:prstGeom>
            <a:ln w="12700" cap="flat" cmpd="sng">
              <a:solidFill>
                <a:schemeClr val="tx1"/>
              </a:solidFill>
              <a:prstDash val="solid"/>
              <a:headEnd type="none" w="med" len="med"/>
              <a:tailEnd type="none" w="med" len="med"/>
            </a:ln>
          </p:spPr>
        </p:sp>
        <p:sp>
          <p:nvSpPr>
            <p:cNvPr id="113720" name="菱形 113719"/>
            <p:cNvSpPr/>
            <p:nvPr/>
          </p:nvSpPr>
          <p:spPr>
            <a:xfrm>
              <a:off x="1905" y="2160"/>
              <a:ext cx="351" cy="192"/>
            </a:xfrm>
            <a:prstGeom prst="diamond">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3721" name="直接连接符 113720"/>
            <p:cNvSpPr/>
            <p:nvPr/>
          </p:nvSpPr>
          <p:spPr>
            <a:xfrm>
              <a:off x="624" y="2256"/>
              <a:ext cx="336" cy="0"/>
            </a:xfrm>
            <a:prstGeom prst="line">
              <a:avLst/>
            </a:prstGeom>
            <a:ln w="9525" cap="flat" cmpd="sng">
              <a:solidFill>
                <a:schemeClr val="tx1"/>
              </a:solidFill>
              <a:prstDash val="solid"/>
              <a:headEnd type="none" w="med" len="med"/>
              <a:tailEnd type="none" w="med" len="med"/>
            </a:ln>
          </p:spPr>
        </p:sp>
        <p:sp>
          <p:nvSpPr>
            <p:cNvPr id="113722" name="直接连接符 113721"/>
            <p:cNvSpPr/>
            <p:nvPr/>
          </p:nvSpPr>
          <p:spPr>
            <a:xfrm>
              <a:off x="1248" y="2256"/>
              <a:ext cx="1344" cy="0"/>
            </a:xfrm>
            <a:prstGeom prst="line">
              <a:avLst/>
            </a:prstGeom>
            <a:ln w="12700" cap="flat" cmpd="sng">
              <a:solidFill>
                <a:schemeClr val="tx1"/>
              </a:solidFill>
              <a:prstDash val="solid"/>
              <a:headEnd type="none" w="med" len="med"/>
              <a:tailEnd type="none" w="med" len="med"/>
            </a:ln>
          </p:spPr>
        </p:sp>
        <p:sp>
          <p:nvSpPr>
            <p:cNvPr id="113723" name="直接连接符 113722"/>
            <p:cNvSpPr/>
            <p:nvPr/>
          </p:nvSpPr>
          <p:spPr>
            <a:xfrm>
              <a:off x="624" y="3264"/>
              <a:ext cx="1968" cy="0"/>
            </a:xfrm>
            <a:prstGeom prst="line">
              <a:avLst/>
            </a:prstGeom>
            <a:ln w="12700" cap="flat" cmpd="sng">
              <a:solidFill>
                <a:schemeClr val="tx1"/>
              </a:solidFill>
              <a:prstDash val="solid"/>
              <a:headEnd type="none" w="med" len="med"/>
              <a:tailEnd type="none" w="med" len="med"/>
            </a:ln>
          </p:spPr>
        </p:sp>
        <p:sp>
          <p:nvSpPr>
            <p:cNvPr id="113724" name="直接连接符 113723"/>
            <p:cNvSpPr/>
            <p:nvPr/>
          </p:nvSpPr>
          <p:spPr>
            <a:xfrm>
              <a:off x="1632" y="2256"/>
              <a:ext cx="0" cy="384"/>
            </a:xfrm>
            <a:prstGeom prst="line">
              <a:avLst/>
            </a:prstGeom>
            <a:ln w="12700" cap="flat" cmpd="sng">
              <a:solidFill>
                <a:schemeClr val="tx1"/>
              </a:solidFill>
              <a:prstDash val="solid"/>
              <a:headEnd type="none" w="med" len="med"/>
              <a:tailEnd type="none" w="med" len="med"/>
            </a:ln>
          </p:spPr>
        </p:sp>
        <p:sp>
          <p:nvSpPr>
            <p:cNvPr id="113725" name="直接连接符 113724"/>
            <p:cNvSpPr/>
            <p:nvPr/>
          </p:nvSpPr>
          <p:spPr>
            <a:xfrm>
              <a:off x="1632" y="2928"/>
              <a:ext cx="0" cy="336"/>
            </a:xfrm>
            <a:prstGeom prst="line">
              <a:avLst/>
            </a:prstGeom>
            <a:ln w="12700" cap="flat" cmpd="sng">
              <a:solidFill>
                <a:schemeClr val="tx1"/>
              </a:solidFill>
              <a:prstDash val="solid"/>
              <a:headEnd type="none" w="med" len="med"/>
              <a:tailEnd type="none" w="med" len="med"/>
            </a:ln>
          </p:spPr>
        </p:sp>
        <p:sp>
          <p:nvSpPr>
            <p:cNvPr id="113726" name="椭圆 113725"/>
            <p:cNvSpPr/>
            <p:nvPr/>
          </p:nvSpPr>
          <p:spPr>
            <a:xfrm>
              <a:off x="2592" y="3216"/>
              <a:ext cx="73" cy="73"/>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113727" name="椭圆 113726"/>
            <p:cNvSpPr/>
            <p:nvPr/>
          </p:nvSpPr>
          <p:spPr>
            <a:xfrm>
              <a:off x="2592" y="2208"/>
              <a:ext cx="73" cy="73"/>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grpSp>
      <p:grpSp>
        <p:nvGrpSpPr>
          <p:cNvPr id="113728" name="组合 113727"/>
          <p:cNvGrpSpPr/>
          <p:nvPr/>
        </p:nvGrpSpPr>
        <p:grpSpPr>
          <a:xfrm>
            <a:off x="5940169" y="3518904"/>
            <a:ext cx="4702430" cy="2616785"/>
            <a:chOff x="3160" y="1872"/>
            <a:chExt cx="2502" cy="1392"/>
          </a:xfrm>
        </p:grpSpPr>
        <p:sp>
          <p:nvSpPr>
            <p:cNvPr id="113729" name="直接连接符 113728"/>
            <p:cNvSpPr/>
            <p:nvPr/>
          </p:nvSpPr>
          <p:spPr>
            <a:xfrm>
              <a:off x="3185" y="2180"/>
              <a:ext cx="271" cy="0"/>
            </a:xfrm>
            <a:prstGeom prst="line">
              <a:avLst/>
            </a:prstGeom>
            <a:ln w="12700" cap="sq" cmpd="sng">
              <a:solidFill>
                <a:schemeClr val="tx1"/>
              </a:solidFill>
              <a:prstDash val="solid"/>
              <a:headEnd type="none" w="sm" len="sm"/>
              <a:tailEnd type="stealth" w="sm" len="med"/>
            </a:ln>
          </p:spPr>
        </p:sp>
        <p:sp>
          <p:nvSpPr>
            <p:cNvPr id="113730" name="矩形 113729"/>
            <p:cNvSpPr/>
            <p:nvPr/>
          </p:nvSpPr>
          <p:spPr>
            <a:xfrm>
              <a:off x="3168" y="2256"/>
              <a:ext cx="1981" cy="997"/>
            </a:xfrm>
            <a:prstGeom prst="rect">
              <a:avLst/>
            </a:prstGeom>
            <a:noFill/>
            <a:ln w="12700" cap="sq" cmpd="sng">
              <a:solidFill>
                <a:schemeClr val="tx1"/>
              </a:solidFill>
              <a:prstDash val="solid"/>
              <a:miter/>
              <a:headEnd type="none" w="sm" len="sm"/>
              <a:tailEnd type="none" w="sm" len="sm"/>
            </a:ln>
          </p:spPr>
          <p:txBody>
            <a:bodyPr/>
            <a:lstStyle/>
            <a:p>
              <a:endParaRPr lang="zh-CN" altLang="en-US"/>
            </a:p>
          </p:txBody>
        </p:sp>
        <p:sp>
          <p:nvSpPr>
            <p:cNvPr id="113731" name="直接连接符 113730"/>
            <p:cNvSpPr/>
            <p:nvPr/>
          </p:nvSpPr>
          <p:spPr>
            <a:xfrm>
              <a:off x="4208" y="2267"/>
              <a:ext cx="0" cy="997"/>
            </a:xfrm>
            <a:prstGeom prst="line">
              <a:avLst/>
            </a:prstGeom>
            <a:ln w="12700" cap="sq" cmpd="sng">
              <a:solidFill>
                <a:schemeClr val="tx1"/>
              </a:solidFill>
              <a:prstDash val="solid"/>
              <a:headEnd type="none" w="sm" len="sm"/>
              <a:tailEnd type="none" w="sm" len="sm"/>
            </a:ln>
          </p:spPr>
        </p:sp>
        <p:sp>
          <p:nvSpPr>
            <p:cNvPr id="113732" name="矩形 113731"/>
            <p:cNvSpPr/>
            <p:nvPr/>
          </p:nvSpPr>
          <p:spPr>
            <a:xfrm>
              <a:off x="3538" y="2213"/>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733" name="文本框 113732"/>
            <p:cNvSpPr txBox="1"/>
            <p:nvPr/>
          </p:nvSpPr>
          <p:spPr>
            <a:xfrm>
              <a:off x="3506" y="1970"/>
              <a:ext cx="356"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734" name="文本框 113733"/>
            <p:cNvSpPr txBox="1"/>
            <p:nvPr/>
          </p:nvSpPr>
          <p:spPr>
            <a:xfrm>
              <a:off x="3160" y="1872"/>
              <a:ext cx="340"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a:t>
              </a:r>
            </a:p>
          </p:txBody>
        </p:sp>
        <p:sp>
          <p:nvSpPr>
            <p:cNvPr id="113735" name="椭圆 113734"/>
            <p:cNvSpPr/>
            <p:nvPr/>
          </p:nvSpPr>
          <p:spPr>
            <a:xfrm>
              <a:off x="4999" y="2640"/>
              <a:ext cx="281" cy="281"/>
            </a:xfrm>
            <a:prstGeom prst="ellipse">
              <a:avLst/>
            </a:prstGeom>
            <a:solidFill>
              <a:srgbClr val="00FFFF"/>
            </a:solidFill>
            <a:ln w="28575" cap="sq" cmpd="sng">
              <a:solidFill>
                <a:schemeClr val="tx1"/>
              </a:solidFill>
              <a:prstDash val="solid"/>
              <a:headEnd type="none" w="sm" len="sm"/>
              <a:tailEnd type="none" w="sm" len="sm"/>
            </a:ln>
          </p:spPr>
          <p:txBody>
            <a:bodyPr/>
            <a:lstStyle/>
            <a:p>
              <a:endParaRPr lang="zh-CN" altLang="en-US"/>
            </a:p>
          </p:txBody>
        </p:sp>
        <p:sp>
          <p:nvSpPr>
            <p:cNvPr id="113736" name="直接连接符 113735"/>
            <p:cNvSpPr/>
            <p:nvPr/>
          </p:nvSpPr>
          <p:spPr>
            <a:xfrm rot="-10800000">
              <a:off x="5328" y="2592"/>
              <a:ext cx="0" cy="336"/>
            </a:xfrm>
            <a:prstGeom prst="line">
              <a:avLst/>
            </a:prstGeom>
            <a:ln w="12700" cap="sq" cmpd="sng">
              <a:solidFill>
                <a:schemeClr val="tx1"/>
              </a:solidFill>
              <a:prstDash val="solid"/>
              <a:headEnd type="none" w="sm" len="sm"/>
              <a:tailEnd type="stealth" w="sm" len="med"/>
            </a:ln>
          </p:spPr>
        </p:sp>
        <p:sp>
          <p:nvSpPr>
            <p:cNvPr id="113737" name="文本框 113736"/>
            <p:cNvSpPr txBox="1"/>
            <p:nvPr/>
          </p:nvSpPr>
          <p:spPr>
            <a:xfrm>
              <a:off x="5314" y="2641"/>
              <a:ext cx="348"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a:t>
              </a:r>
            </a:p>
          </p:txBody>
        </p:sp>
        <p:sp>
          <p:nvSpPr>
            <p:cNvPr id="113738" name="文本框 113737"/>
            <p:cNvSpPr txBox="1"/>
            <p:nvPr/>
          </p:nvSpPr>
          <p:spPr>
            <a:xfrm>
              <a:off x="4883" y="2386"/>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39" name="文本框 113738"/>
            <p:cNvSpPr txBox="1"/>
            <p:nvPr/>
          </p:nvSpPr>
          <p:spPr>
            <a:xfrm>
              <a:off x="4883" y="2862"/>
              <a:ext cx="212"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40" name="文本框 113739"/>
            <p:cNvSpPr txBox="1"/>
            <p:nvPr/>
          </p:nvSpPr>
          <p:spPr>
            <a:xfrm>
              <a:off x="4608" y="2622"/>
              <a:ext cx="432"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rgbClr val="0000FF"/>
                  </a:solidFill>
                  <a:latin typeface="Times New Roman" panose="02020603050405020304" pitchFamily="18" charset="0"/>
                  <a:ea typeface="楷体_GB2312" pitchFamily="49" charset="-122"/>
                </a:rPr>
                <a:t>u</a:t>
              </a:r>
              <a:r>
                <a:rPr lang="en-US" altLang="zh-CN" sz="2800" baseline="-25000" dirty="0" smtClean="0">
                  <a:solidFill>
                    <a:srgbClr val="0000FF"/>
                  </a:solidFill>
                  <a:latin typeface="Times New Roman" panose="02020603050405020304" pitchFamily="18" charset="0"/>
                  <a:ea typeface="楷体_GB2312" pitchFamily="49" charset="-122"/>
                </a:rPr>
                <a:t>s</a:t>
              </a:r>
              <a:r>
                <a:rPr lang="en-US" altLang="zh-CN" sz="2800" dirty="0">
                  <a:solidFill>
                    <a:srgbClr val="0000FF"/>
                  </a:solidFill>
                  <a:latin typeface="Times New Roman" panose="02020603050405020304" pitchFamily="18" charset="0"/>
                  <a:ea typeface="楷体_GB2312" pitchFamily="49" charset="-122"/>
                </a:rPr>
                <a:t>''</a:t>
              </a:r>
              <a:endParaRPr lang="en-US" altLang="zh-CN" sz="2800" baseline="-25000" dirty="0">
                <a:solidFill>
                  <a:srgbClr val="0000FF"/>
                </a:solidFill>
                <a:latin typeface="Times New Roman" panose="02020603050405020304" pitchFamily="18" charset="0"/>
                <a:ea typeface="楷体_GB2312" pitchFamily="49" charset="-122"/>
              </a:endParaRPr>
            </a:p>
          </p:txBody>
        </p:sp>
        <p:sp>
          <p:nvSpPr>
            <p:cNvPr id="113741" name="文本框 113740"/>
            <p:cNvSpPr txBox="1"/>
            <p:nvPr/>
          </p:nvSpPr>
          <p:spPr>
            <a:xfrm>
              <a:off x="4250" y="2038"/>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42" name="文本框 113741"/>
            <p:cNvSpPr txBox="1"/>
            <p:nvPr/>
          </p:nvSpPr>
          <p:spPr>
            <a:xfrm>
              <a:off x="4838" y="203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3743" name="文本框 113742"/>
            <p:cNvSpPr txBox="1"/>
            <p:nvPr/>
          </p:nvSpPr>
          <p:spPr>
            <a:xfrm>
              <a:off x="4389" y="1920"/>
              <a:ext cx="579"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dirty="0">
                  <a:solidFill>
                    <a:schemeClr val="tx1"/>
                  </a:solidFill>
                  <a:latin typeface="Times New Roman" panose="02020603050405020304" pitchFamily="18" charset="0"/>
                </a:rPr>
                <a:t>10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a:t>
              </a:r>
              <a:endParaRPr lang="en-US" altLang="zh-CN" sz="2800" baseline="-25000" dirty="0">
                <a:solidFill>
                  <a:schemeClr val="tx1"/>
                </a:solidFill>
                <a:latin typeface="Times New Roman" panose="02020603050405020304" pitchFamily="18" charset="0"/>
              </a:endParaRPr>
            </a:p>
          </p:txBody>
        </p:sp>
        <p:sp>
          <p:nvSpPr>
            <p:cNvPr id="113744" name="文本框 113743"/>
            <p:cNvSpPr txBox="1"/>
            <p:nvPr/>
          </p:nvSpPr>
          <p:spPr>
            <a:xfrm>
              <a:off x="3827" y="2689"/>
              <a:ext cx="356"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13745" name="矩形 113744"/>
            <p:cNvSpPr/>
            <p:nvPr/>
          </p:nvSpPr>
          <p:spPr>
            <a:xfrm rot="-5400000">
              <a:off x="4069" y="2733"/>
              <a:ext cx="272" cy="91"/>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3746" name="菱形 113745"/>
            <p:cNvSpPr/>
            <p:nvPr/>
          </p:nvSpPr>
          <p:spPr>
            <a:xfrm>
              <a:off x="4482" y="2160"/>
              <a:ext cx="366" cy="220"/>
            </a:xfrm>
            <a:prstGeom prst="diamond">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13747" name="直接连接符 113746"/>
            <p:cNvSpPr/>
            <p:nvPr/>
          </p:nvSpPr>
          <p:spPr>
            <a:xfrm>
              <a:off x="4482" y="2267"/>
              <a:ext cx="361" cy="0"/>
            </a:xfrm>
            <a:prstGeom prst="line">
              <a:avLst/>
            </a:prstGeom>
            <a:ln w="12700" cap="flat" cmpd="sng">
              <a:solidFill>
                <a:schemeClr val="tx1"/>
              </a:solidFill>
              <a:prstDash val="solid"/>
              <a:headEnd type="none" w="med" len="med"/>
              <a:tailEnd type="none" w="med" len="med"/>
            </a:ln>
          </p:spPr>
        </p:sp>
        <p:sp>
          <p:nvSpPr>
            <p:cNvPr id="113748" name="直接连接符 113747"/>
            <p:cNvSpPr/>
            <p:nvPr/>
          </p:nvSpPr>
          <p:spPr>
            <a:xfrm>
              <a:off x="4992" y="2784"/>
              <a:ext cx="288" cy="0"/>
            </a:xfrm>
            <a:prstGeom prst="line">
              <a:avLst/>
            </a:prstGeom>
            <a:ln w="9525" cap="flat" cmpd="sng">
              <a:solidFill>
                <a:schemeClr val="tx1"/>
              </a:solidFill>
              <a:prstDash val="solid"/>
              <a:headEnd type="none" w="med" len="med"/>
              <a:tailEnd type="none" w="med" len="med"/>
            </a:ln>
          </p:spPr>
        </p:sp>
      </p:gr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anim calcmode="lin" valueType="num">
                                      <p:cBhvr>
                                        <p:cTn id="7" dur="500" fill="hold"/>
                                        <p:tgtEl>
                                          <p:spTgt spid="113670"/>
                                        </p:tgtEl>
                                        <p:attrNameLst>
                                          <p:attrName>ppt_w</p:attrName>
                                        </p:attrNameLst>
                                      </p:cBhvr>
                                      <p:tavLst>
                                        <p:tav tm="0">
                                          <p:val>
                                            <p:fltVal val="0"/>
                                          </p:val>
                                        </p:tav>
                                        <p:tav tm="100000">
                                          <p:val>
                                            <p:strVal val="#ppt_w"/>
                                          </p:val>
                                        </p:tav>
                                      </p:tavLst>
                                    </p:anim>
                                    <p:anim calcmode="lin" valueType="num">
                                      <p:cBhvr>
                                        <p:cTn id="8" dur="500" fill="hold"/>
                                        <p:tgtEl>
                                          <p:spTgt spid="11367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13668"/>
                                        </p:tgtEl>
                                        <p:attrNameLst>
                                          <p:attrName>style.visibility</p:attrName>
                                        </p:attrNameLst>
                                      </p:cBhvr>
                                      <p:to>
                                        <p:strVal val="visible"/>
                                      </p:to>
                                    </p:set>
                                    <p:animEffect transition="in" filter="barn(outHorizontal)">
                                      <p:cBhvr>
                                        <p:cTn id="13" dur="500"/>
                                        <p:tgtEl>
                                          <p:spTgt spid="113668"/>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13701"/>
                                        </p:tgtEl>
                                        <p:attrNameLst>
                                          <p:attrName>style.visibility</p:attrName>
                                        </p:attrNameLst>
                                      </p:cBhvr>
                                      <p:to>
                                        <p:strVal val="visible"/>
                                      </p:to>
                                    </p:set>
                                    <p:anim calcmode="lin" valueType="num">
                                      <p:cBhvr additive="base">
                                        <p:cTn id="17" dur="500" fill="hold"/>
                                        <p:tgtEl>
                                          <p:spTgt spid="113701"/>
                                        </p:tgtEl>
                                        <p:attrNameLst>
                                          <p:attrName>ppt_x</p:attrName>
                                        </p:attrNameLst>
                                      </p:cBhvr>
                                      <p:tavLst>
                                        <p:tav tm="0">
                                          <p:val>
                                            <p:strVal val="0-#ppt_w/2"/>
                                          </p:val>
                                        </p:tav>
                                        <p:tav tm="100000">
                                          <p:val>
                                            <p:strVal val="#ppt_x"/>
                                          </p:val>
                                        </p:tav>
                                      </p:tavLst>
                                    </p:anim>
                                    <p:anim calcmode="lin" valueType="num">
                                      <p:cBhvr additive="base">
                                        <p:cTn id="18" dur="500" fill="hold"/>
                                        <p:tgtEl>
                                          <p:spTgt spid="11370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3671"/>
                                        </p:tgtEl>
                                        <p:attrNameLst>
                                          <p:attrName>style.visibility</p:attrName>
                                        </p:attrNameLst>
                                      </p:cBhvr>
                                      <p:to>
                                        <p:strVal val="visible"/>
                                      </p:to>
                                    </p:set>
                                    <p:animEffect transition="in" filter="blinds(horizontal)">
                                      <p:cBhvr>
                                        <p:cTn id="23" dur="500"/>
                                        <p:tgtEl>
                                          <p:spTgt spid="11367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113669"/>
                                        </p:tgtEl>
                                        <p:attrNameLst>
                                          <p:attrName>style.visibility</p:attrName>
                                        </p:attrNameLst>
                                      </p:cBhvr>
                                      <p:to>
                                        <p:strVal val="visible"/>
                                      </p:to>
                                    </p:set>
                                    <p:animEffect transition="in" filter="blinds(vertical)">
                                      <p:cBhvr>
                                        <p:cTn id="28" dur="500"/>
                                        <p:tgtEl>
                                          <p:spTgt spid="113669"/>
                                        </p:tgtEl>
                                      </p:cBhvr>
                                    </p:animEffect>
                                  </p:childTnLst>
                                </p:cTn>
                              </p:par>
                            </p:childTnLst>
                          </p:cTn>
                        </p:par>
                        <p:par>
                          <p:cTn id="29" fill="hold">
                            <p:stCondLst>
                              <p:cond delay="500"/>
                            </p:stCondLst>
                            <p:childTnLst>
                              <p:par>
                                <p:cTn id="30" presetID="2" presetClass="entr" presetSubtype="2" fill="hold" nodeType="afterEffect">
                                  <p:stCondLst>
                                    <p:cond delay="0"/>
                                  </p:stCondLst>
                                  <p:childTnLst>
                                    <p:set>
                                      <p:cBhvr>
                                        <p:cTn id="31" dur="1" fill="hold">
                                          <p:stCondLst>
                                            <p:cond delay="0"/>
                                          </p:stCondLst>
                                        </p:cTn>
                                        <p:tgtEl>
                                          <p:spTgt spid="113728"/>
                                        </p:tgtEl>
                                        <p:attrNameLst>
                                          <p:attrName>style.visibility</p:attrName>
                                        </p:attrNameLst>
                                      </p:cBhvr>
                                      <p:to>
                                        <p:strVal val="visible"/>
                                      </p:to>
                                    </p:set>
                                    <p:anim calcmode="lin" valueType="num">
                                      <p:cBhvr additive="base">
                                        <p:cTn id="32" dur="500" fill="hold"/>
                                        <p:tgtEl>
                                          <p:spTgt spid="113728"/>
                                        </p:tgtEl>
                                        <p:attrNameLst>
                                          <p:attrName>ppt_x</p:attrName>
                                        </p:attrNameLst>
                                      </p:cBhvr>
                                      <p:tavLst>
                                        <p:tav tm="0">
                                          <p:val>
                                            <p:strVal val="1+#ppt_w/2"/>
                                          </p:val>
                                        </p:tav>
                                        <p:tav tm="100000">
                                          <p:val>
                                            <p:strVal val="#ppt_x"/>
                                          </p:val>
                                        </p:tav>
                                      </p:tavLst>
                                    </p:anim>
                                    <p:anim calcmode="lin" valueType="num">
                                      <p:cBhvr additive="base">
                                        <p:cTn id="33" dur="500" fill="hold"/>
                                        <p:tgtEl>
                                          <p:spTgt spid="1137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6" presetClass="entr" presetSubtype="42" fill="hold" grpId="0" nodeType="afterEffect">
                                  <p:stCondLst>
                                    <p:cond delay="1000"/>
                                  </p:stCondLst>
                                  <p:childTnLst>
                                    <p:set>
                                      <p:cBhvr>
                                        <p:cTn id="36" dur="1" fill="hold">
                                          <p:stCondLst>
                                            <p:cond delay="0"/>
                                          </p:stCondLst>
                                        </p:cTn>
                                        <p:tgtEl>
                                          <p:spTgt spid="113672"/>
                                        </p:tgtEl>
                                        <p:attrNameLst>
                                          <p:attrName>style.visibility</p:attrName>
                                        </p:attrNameLst>
                                      </p:cBhvr>
                                      <p:to>
                                        <p:strVal val="visible"/>
                                      </p:to>
                                    </p:set>
                                    <p:animEffect transition="in" filter="barn(outHorizontal)">
                                      <p:cBhvr>
                                        <p:cTn id="37" dur="500"/>
                                        <p:tgtEl>
                                          <p:spTgt spid="113672"/>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13673"/>
                                        </p:tgtEl>
                                        <p:attrNameLst>
                                          <p:attrName>style.visibility</p:attrName>
                                        </p:attrNameLst>
                                      </p:cBhvr>
                                      <p:to>
                                        <p:strVal val="visible"/>
                                      </p:to>
                                    </p:set>
                                    <p:anim calcmode="lin" valueType="num">
                                      <p:cBhvr>
                                        <p:cTn id="42" dur="500" fill="hold"/>
                                        <p:tgtEl>
                                          <p:spTgt spid="113673"/>
                                        </p:tgtEl>
                                        <p:attrNameLst>
                                          <p:attrName>ppt_w</p:attrName>
                                        </p:attrNameLst>
                                      </p:cBhvr>
                                      <p:tavLst>
                                        <p:tav tm="0">
                                          <p:val>
                                            <p:fltVal val="0"/>
                                          </p:val>
                                        </p:tav>
                                        <p:tav tm="100000">
                                          <p:val>
                                            <p:strVal val="#ppt_w"/>
                                          </p:val>
                                        </p:tav>
                                      </p:tavLst>
                                    </p:anim>
                                    <p:anim calcmode="lin" valueType="num">
                                      <p:cBhvr>
                                        <p:cTn id="43" dur="500" fill="hold"/>
                                        <p:tgtEl>
                                          <p:spTgt spid="113673"/>
                                        </p:tgtEl>
                                        <p:attrNameLst>
                                          <p:attrName>ppt_h</p:attrName>
                                        </p:attrNameLst>
                                      </p:cBhvr>
                                      <p:tavLst>
                                        <p:tav tm="0">
                                          <p:val>
                                            <p:strVal val="#ppt_h"/>
                                          </p:val>
                                        </p:tav>
                                        <p:tav tm="100000">
                                          <p:val>
                                            <p:strVal val="#ppt_h"/>
                                          </p:val>
                                        </p:tav>
                                      </p:tavLst>
                                    </p:anim>
                                  </p:childTnLst>
                                </p:cTn>
                              </p:par>
                            </p:childTnLst>
                          </p:cTn>
                        </p:par>
                        <p:par>
                          <p:cTn id="44" fill="hold">
                            <p:stCondLst>
                              <p:cond delay="500"/>
                            </p:stCondLst>
                            <p:childTnLst>
                              <p:par>
                                <p:cTn id="45" presetID="9" presetClass="entr" presetSubtype="0" fill="hold" grpId="0" nodeType="afterEffect">
                                  <p:stCondLst>
                                    <p:cond delay="1000"/>
                                  </p:stCondLst>
                                  <p:childTnLst>
                                    <p:set>
                                      <p:cBhvr>
                                        <p:cTn id="46" dur="1" fill="hold">
                                          <p:stCondLst>
                                            <p:cond delay="0"/>
                                          </p:stCondLst>
                                        </p:cTn>
                                        <p:tgtEl>
                                          <p:spTgt spid="113674"/>
                                        </p:tgtEl>
                                        <p:attrNameLst>
                                          <p:attrName>style.visibility</p:attrName>
                                        </p:attrNameLst>
                                      </p:cBhvr>
                                      <p:to>
                                        <p:strVal val="visible"/>
                                      </p:to>
                                    </p:set>
                                    <p:animEffect transition="in" filter="dissolve">
                                      <p:cBhvr>
                                        <p:cTn id="47" dur="500"/>
                                        <p:tgtEl>
                                          <p:spTgt spid="113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p:bldP spid="113669" grpId="0"/>
      <p:bldP spid="113670" grpId="0"/>
      <p:bldP spid="113671" grpId="0"/>
      <p:bldP spid="113672" grpId="0"/>
      <p:bldP spid="113673" grpId="0"/>
      <p:bldP spid="1136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3" name="文本框 114692"/>
          <p:cNvSpPr txBox="1"/>
          <p:nvPr/>
        </p:nvSpPr>
        <p:spPr>
          <a:xfrm>
            <a:off x="144463" y="3105150"/>
            <a:ext cx="954087"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例</a:t>
            </a:r>
            <a:r>
              <a:rPr lang="en-US" altLang="zh-CN" sz="3300">
                <a:solidFill>
                  <a:srgbClr val="FF66FF"/>
                </a:solidFill>
                <a:latin typeface="Times New Roman" panose="02020603050405020304" pitchFamily="18" charset="0"/>
              </a:rPr>
              <a:t>3</a:t>
            </a:r>
            <a:r>
              <a:rPr lang="en-US" altLang="zh-CN" sz="3300" i="1">
                <a:solidFill>
                  <a:srgbClr val="FF66FF"/>
                </a:solidFill>
                <a:latin typeface="Times New Roman" panose="02020603050405020304" pitchFamily="18" charset="0"/>
              </a:rPr>
              <a:t>.</a:t>
            </a:r>
          </a:p>
        </p:txBody>
      </p:sp>
      <p:sp>
        <p:nvSpPr>
          <p:cNvPr id="114694" name="文本框 114693"/>
          <p:cNvSpPr txBox="1"/>
          <p:nvPr/>
        </p:nvSpPr>
        <p:spPr>
          <a:xfrm>
            <a:off x="127000" y="5756275"/>
            <a:ext cx="779463" cy="6111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3300" i="1" dirty="0">
                <a:solidFill>
                  <a:srgbClr val="FF66FF"/>
                </a:solidFill>
                <a:latin typeface="Times New Roman" panose="02020603050405020304" pitchFamily="18" charset="0"/>
              </a:rPr>
              <a:t>解</a:t>
            </a:r>
            <a:r>
              <a:rPr lang="en-US" altLang="zh-CN" sz="3300" i="1">
                <a:solidFill>
                  <a:srgbClr val="FF66FF"/>
                </a:solidFill>
                <a:latin typeface="Times New Roman" panose="02020603050405020304" pitchFamily="18" charset="0"/>
              </a:rPr>
              <a:t>:</a:t>
            </a:r>
          </a:p>
        </p:txBody>
      </p:sp>
      <p:sp>
        <p:nvSpPr>
          <p:cNvPr id="114695" name="文本框 114694"/>
          <p:cNvSpPr txBox="1"/>
          <p:nvPr/>
        </p:nvSpPr>
        <p:spPr>
          <a:xfrm>
            <a:off x="1082675" y="5864409"/>
            <a:ext cx="7218363" cy="540970"/>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chemeClr val="tx1"/>
                </a:solidFill>
                <a:latin typeface="Times New Roman" panose="02020603050405020304" pitchFamily="18" charset="0"/>
              </a:rPr>
              <a:t>采用倒推法：</a:t>
            </a:r>
            <a:r>
              <a:rPr lang="zh-CN" altLang="en-US" sz="2800" dirty="0" smtClean="0">
                <a:solidFill>
                  <a:schemeClr val="tx1"/>
                </a:solidFill>
                <a:latin typeface="Times New Roman" panose="02020603050405020304" pitchFamily="18" charset="0"/>
              </a:rPr>
              <a:t>设</a:t>
            </a:r>
            <a:r>
              <a:rPr lang="en-US" altLang="zh-CN" sz="2800" i="1" dirty="0" err="1" smtClean="0">
                <a:solidFill>
                  <a:schemeClr val="accent1"/>
                </a:solidFill>
                <a:latin typeface="Times New Roman" panose="02020603050405020304" pitchFamily="18" charset="0"/>
              </a:rPr>
              <a:t>i</a:t>
            </a:r>
            <a:r>
              <a:rPr lang="en-US" altLang="zh-CN" sz="2800" i="1" dirty="0" smtClean="0">
                <a:solidFill>
                  <a:schemeClr val="accent1"/>
                </a:solidFill>
                <a:latin typeface="Times New Roman" panose="02020603050405020304" pitchFamily="18" charset="0"/>
              </a:rPr>
              <a:t>'</a:t>
            </a:r>
            <a:r>
              <a:rPr lang="en-US" altLang="zh-CN" sz="2800" dirty="0" smtClean="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1A</a:t>
            </a:r>
            <a:r>
              <a:rPr lang="zh-CN" altLang="en-US" sz="2800" dirty="0">
                <a:solidFill>
                  <a:schemeClr val="tx1"/>
                </a:solidFill>
                <a:latin typeface="Times New Roman" panose="02020603050405020304" pitchFamily="18" charset="0"/>
              </a:rPr>
              <a:t>，推出</a:t>
            </a:r>
            <a:r>
              <a:rPr lang="zh-CN" altLang="en-US" sz="2800" dirty="0" smtClean="0">
                <a:solidFill>
                  <a:schemeClr val="tx1"/>
                </a:solidFill>
                <a:latin typeface="Times New Roman" panose="02020603050405020304" pitchFamily="18" charset="0"/>
              </a:rPr>
              <a:t>此时</a:t>
            </a:r>
            <a:r>
              <a:rPr lang="en-US" altLang="zh-CN" sz="2800" i="1" dirty="0" smtClean="0">
                <a:solidFill>
                  <a:schemeClr val="accent1"/>
                </a:solidFill>
                <a:latin typeface="Times New Roman" panose="02020603050405020304" pitchFamily="18" charset="0"/>
              </a:rPr>
              <a:t>u</a:t>
            </a:r>
            <a:r>
              <a:rPr lang="en-US" altLang="zh-CN" sz="2800" baseline="-25000" dirty="0" smtClean="0">
                <a:solidFill>
                  <a:schemeClr val="accent1"/>
                </a:solidFill>
                <a:latin typeface="Times New Roman" panose="02020603050405020304" pitchFamily="18" charset="0"/>
              </a:rPr>
              <a:t>s</a:t>
            </a:r>
            <a:r>
              <a:rPr lang="en-US" altLang="zh-CN" sz="2800" i="1"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34V</a:t>
            </a:r>
            <a:r>
              <a:rPr lang="zh-CN" altLang="en-US" sz="2800" dirty="0">
                <a:solidFill>
                  <a:schemeClr val="accent1"/>
                </a:solidFill>
                <a:latin typeface="Times New Roman" panose="02020603050405020304" pitchFamily="18" charset="0"/>
              </a:rPr>
              <a:t>。</a:t>
            </a:r>
            <a:endParaRPr lang="zh-CN" altLang="en-US" sz="2800" baseline="30000" dirty="0">
              <a:solidFill>
                <a:schemeClr val="accent1"/>
              </a:solidFill>
              <a:latin typeface="Times New Roman" panose="02020603050405020304" pitchFamily="18" charset="0"/>
            </a:endParaRPr>
          </a:p>
        </p:txBody>
      </p:sp>
      <p:sp>
        <p:nvSpPr>
          <p:cNvPr id="114696" name="文本框 114695"/>
          <p:cNvSpPr txBox="1"/>
          <p:nvPr/>
        </p:nvSpPr>
        <p:spPr>
          <a:xfrm>
            <a:off x="993775" y="6589713"/>
            <a:ext cx="576263" cy="534987"/>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a:solidFill>
                  <a:schemeClr val="tx1"/>
                </a:solidFill>
                <a:latin typeface="Times New Roman" panose="02020603050405020304" pitchFamily="18" charset="0"/>
              </a:rPr>
              <a:t>则</a:t>
            </a:r>
          </a:p>
        </p:txBody>
      </p:sp>
      <p:sp>
        <p:nvSpPr>
          <p:cNvPr id="114697" name="文本框 114696"/>
          <p:cNvSpPr txBox="1"/>
          <p:nvPr/>
        </p:nvSpPr>
        <p:spPr>
          <a:xfrm>
            <a:off x="312240" y="4943659"/>
            <a:ext cx="1852020" cy="540970"/>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zh-CN" altLang="en-US" sz="2800" dirty="0">
                <a:solidFill>
                  <a:srgbClr val="0000FF"/>
                </a:solidFill>
                <a:latin typeface="Times New Roman" panose="02020603050405020304" pitchFamily="18" charset="0"/>
              </a:rPr>
              <a:t>求</a:t>
            </a:r>
            <a:r>
              <a:rPr lang="zh-CN" altLang="en-US" sz="2800" dirty="0" smtClean="0">
                <a:solidFill>
                  <a:srgbClr val="0000FF"/>
                </a:solidFill>
                <a:latin typeface="Times New Roman" panose="02020603050405020304" pitchFamily="18" charset="0"/>
              </a:rPr>
              <a:t>电流</a:t>
            </a:r>
            <a:r>
              <a:rPr lang="en-US" altLang="zh-CN" sz="2800" i="1" dirty="0" err="1" smtClean="0">
                <a:solidFill>
                  <a:schemeClr val="tx1"/>
                </a:solidFill>
                <a:latin typeface="Times New Roman" panose="02020603050405020304" pitchFamily="18" charset="0"/>
              </a:rPr>
              <a:t>i</a:t>
            </a:r>
            <a:r>
              <a:rPr lang="en-US" altLang="zh-CN" sz="2800" i="1" dirty="0" smtClean="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a:t>
            </a:r>
          </a:p>
        </p:txBody>
      </p:sp>
      <p:sp>
        <p:nvSpPr>
          <p:cNvPr id="114698" name="文本框 114697"/>
          <p:cNvSpPr txBox="1"/>
          <p:nvPr/>
        </p:nvSpPr>
        <p:spPr>
          <a:xfrm>
            <a:off x="512763" y="3808259"/>
            <a:ext cx="2735262" cy="971857"/>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L</a:t>
            </a:r>
            <a:r>
              <a:rPr lang="en-US" altLang="zh-CN" sz="28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i="1" dirty="0">
                <a:solidFill>
                  <a:schemeClr val="tx1"/>
                </a:solidFill>
                <a:latin typeface="Times New Roman" panose="02020603050405020304" pitchFamily="18" charset="0"/>
                <a:sym typeface="Symbol" panose="05050102010706020507" pitchFamily="18" charset="2"/>
              </a:rPr>
              <a:t>R</a:t>
            </a:r>
            <a:r>
              <a:rPr lang="en-US" altLang="zh-CN" sz="2800" baseline="-250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=1 </a:t>
            </a:r>
            <a:r>
              <a:rPr lang="en-US" altLang="zh-CN" sz="2800" dirty="0">
                <a:solidFill>
                  <a:schemeClr val="tx1"/>
                </a:solidFill>
                <a:latin typeface="Times New Roman" panose="02020603050405020304" pitchFamily="18" charset="0"/>
                <a:sym typeface="Symbol" panose="05050102010706020507" pitchFamily="18" charset="2"/>
              </a:rPr>
              <a:t></a:t>
            </a:r>
          </a:p>
          <a:p>
            <a:pPr defTabSz="1082675">
              <a:buClr>
                <a:schemeClr val="accent2"/>
              </a:buClr>
              <a:buSzPct val="75000"/>
              <a:buFont typeface="Monotype Sorts" pitchFamily="2" charset="2"/>
            </a:pP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=1 </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=51V</a:t>
            </a:r>
            <a:endParaRPr lang="en-US" altLang="zh-CN" sz="2800" baseline="-25000" dirty="0">
              <a:solidFill>
                <a:schemeClr val="tx1"/>
              </a:solidFill>
              <a:latin typeface="Times New Roman" panose="02020603050405020304" pitchFamily="18" charset="0"/>
            </a:endParaRPr>
          </a:p>
        </p:txBody>
      </p:sp>
      <p:grpSp>
        <p:nvGrpSpPr>
          <p:cNvPr id="114699" name="组合 114698"/>
          <p:cNvGrpSpPr/>
          <p:nvPr/>
        </p:nvGrpSpPr>
        <p:grpSpPr>
          <a:xfrm>
            <a:off x="3148013" y="3228388"/>
            <a:ext cx="7137400" cy="2456450"/>
            <a:chOff x="1627" y="1718"/>
            <a:chExt cx="3797" cy="1306"/>
          </a:xfrm>
        </p:grpSpPr>
        <p:sp>
          <p:nvSpPr>
            <p:cNvPr id="114700" name="矩形 114699"/>
            <p:cNvSpPr/>
            <p:nvPr/>
          </p:nvSpPr>
          <p:spPr>
            <a:xfrm>
              <a:off x="2016" y="2064"/>
              <a:ext cx="3360" cy="960"/>
            </a:xfrm>
            <a:prstGeom prst="rect">
              <a:avLst/>
            </a:prstGeom>
            <a:noFill/>
            <a:ln w="12700" cap="sq" cmpd="sng">
              <a:solidFill>
                <a:schemeClr val="tx1"/>
              </a:solidFill>
              <a:prstDash val="solid"/>
              <a:miter/>
              <a:headEnd type="none" w="sm" len="sm"/>
              <a:tailEnd type="none" w="sm" len="sm"/>
            </a:ln>
          </p:spPr>
          <p:txBody>
            <a:bodyPr/>
            <a:lstStyle/>
            <a:p>
              <a:endParaRPr lang="zh-CN" altLang="en-US"/>
            </a:p>
          </p:txBody>
        </p:sp>
        <p:sp>
          <p:nvSpPr>
            <p:cNvPr id="114701" name="直接连接符 114700"/>
            <p:cNvSpPr/>
            <p:nvPr/>
          </p:nvSpPr>
          <p:spPr>
            <a:xfrm>
              <a:off x="3744" y="2064"/>
              <a:ext cx="0" cy="960"/>
            </a:xfrm>
            <a:prstGeom prst="line">
              <a:avLst/>
            </a:prstGeom>
            <a:ln w="12700" cap="sq" cmpd="sng">
              <a:solidFill>
                <a:schemeClr val="tx1"/>
              </a:solidFill>
              <a:prstDash val="solid"/>
              <a:headEnd type="none" w="sm" len="sm"/>
              <a:tailEnd type="none" w="sm" len="sm"/>
            </a:ln>
          </p:spPr>
        </p:sp>
        <p:sp>
          <p:nvSpPr>
            <p:cNvPr id="114702" name="直接连接符 114701"/>
            <p:cNvSpPr/>
            <p:nvPr/>
          </p:nvSpPr>
          <p:spPr>
            <a:xfrm>
              <a:off x="4608" y="2064"/>
              <a:ext cx="0" cy="960"/>
            </a:xfrm>
            <a:prstGeom prst="line">
              <a:avLst/>
            </a:prstGeom>
            <a:ln w="12700" cap="sq" cmpd="sng">
              <a:solidFill>
                <a:schemeClr val="tx1"/>
              </a:solidFill>
              <a:prstDash val="solid"/>
              <a:headEnd type="none" w="sm" len="sm"/>
              <a:tailEnd type="none" w="sm" len="sm"/>
            </a:ln>
          </p:spPr>
        </p:sp>
        <p:sp>
          <p:nvSpPr>
            <p:cNvPr id="114703" name="直接连接符 114702"/>
            <p:cNvSpPr/>
            <p:nvPr/>
          </p:nvSpPr>
          <p:spPr>
            <a:xfrm>
              <a:off x="2832" y="2064"/>
              <a:ext cx="0" cy="960"/>
            </a:xfrm>
            <a:prstGeom prst="line">
              <a:avLst/>
            </a:prstGeom>
            <a:ln w="12700" cap="sq" cmpd="sng">
              <a:solidFill>
                <a:schemeClr val="tx1"/>
              </a:solidFill>
              <a:prstDash val="solid"/>
              <a:headEnd type="none" w="sm" len="sm"/>
              <a:tailEnd type="none" w="sm" len="sm"/>
            </a:ln>
          </p:spPr>
        </p:sp>
        <p:sp>
          <p:nvSpPr>
            <p:cNvPr id="114704" name="文本框 114703"/>
            <p:cNvSpPr txBox="1"/>
            <p:nvPr/>
          </p:nvSpPr>
          <p:spPr>
            <a:xfrm>
              <a:off x="2208" y="1740"/>
              <a:ext cx="354"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p>
          </p:txBody>
        </p:sp>
        <p:sp>
          <p:nvSpPr>
            <p:cNvPr id="114705" name="文本框 114704"/>
            <p:cNvSpPr txBox="1"/>
            <p:nvPr/>
          </p:nvSpPr>
          <p:spPr>
            <a:xfrm>
              <a:off x="3072" y="1740"/>
              <a:ext cx="384"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p>
          </p:txBody>
        </p:sp>
        <p:sp>
          <p:nvSpPr>
            <p:cNvPr id="114706" name="文本框 114705"/>
            <p:cNvSpPr txBox="1"/>
            <p:nvPr/>
          </p:nvSpPr>
          <p:spPr>
            <a:xfrm>
              <a:off x="3984" y="1750"/>
              <a:ext cx="336"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p>
          </p:txBody>
        </p:sp>
        <p:sp>
          <p:nvSpPr>
            <p:cNvPr id="114707" name="文本框 114706"/>
            <p:cNvSpPr txBox="1"/>
            <p:nvPr/>
          </p:nvSpPr>
          <p:spPr>
            <a:xfrm>
              <a:off x="2448" y="2296"/>
              <a:ext cx="350" cy="284"/>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114708" name="文本框 114707"/>
            <p:cNvSpPr txBox="1"/>
            <p:nvPr/>
          </p:nvSpPr>
          <p:spPr>
            <a:xfrm>
              <a:off x="4224" y="2344"/>
              <a:ext cx="354" cy="284"/>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p>
          </p:txBody>
        </p:sp>
        <p:sp>
          <p:nvSpPr>
            <p:cNvPr id="114709" name="矩形 114708"/>
            <p:cNvSpPr/>
            <p:nvPr/>
          </p:nvSpPr>
          <p:spPr>
            <a:xfrm rot="-5400000">
              <a:off x="5232" y="249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10" name="文本框 114709"/>
            <p:cNvSpPr txBox="1"/>
            <p:nvPr/>
          </p:nvSpPr>
          <p:spPr>
            <a:xfrm>
              <a:off x="4992" y="2344"/>
              <a:ext cx="380" cy="284"/>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L</a:t>
              </a:r>
              <a:endParaRPr lang="en-US" altLang="zh-CN" sz="2800">
                <a:solidFill>
                  <a:schemeClr val="tx1"/>
                </a:solidFill>
                <a:latin typeface="Times New Roman" panose="02020603050405020304" pitchFamily="18" charset="0"/>
              </a:endParaRPr>
            </a:p>
          </p:txBody>
        </p:sp>
        <p:sp>
          <p:nvSpPr>
            <p:cNvPr id="114711" name="文本框 114710"/>
            <p:cNvSpPr txBox="1"/>
            <p:nvPr/>
          </p:nvSpPr>
          <p:spPr>
            <a:xfrm>
              <a:off x="1775" y="2209"/>
              <a:ext cx="224"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sp>
          <p:nvSpPr>
            <p:cNvPr id="114712" name="文本框 114711"/>
            <p:cNvSpPr txBox="1"/>
            <p:nvPr/>
          </p:nvSpPr>
          <p:spPr>
            <a:xfrm>
              <a:off x="1824" y="2641"/>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tx1"/>
                  </a:solidFill>
                  <a:latin typeface="Times New Roman" panose="02020603050405020304" pitchFamily="18" charset="0"/>
                </a:rPr>
                <a:t>–</a:t>
              </a:r>
            </a:p>
          </p:txBody>
        </p:sp>
        <p:grpSp>
          <p:nvGrpSpPr>
            <p:cNvPr id="114713" name="组合 114712"/>
            <p:cNvGrpSpPr/>
            <p:nvPr/>
          </p:nvGrpSpPr>
          <p:grpSpPr>
            <a:xfrm>
              <a:off x="1872" y="2448"/>
              <a:ext cx="288" cy="288"/>
              <a:chOff x="480" y="2544"/>
              <a:chExt cx="288" cy="288"/>
            </a:xfrm>
          </p:grpSpPr>
          <p:sp>
            <p:nvSpPr>
              <p:cNvPr id="114714" name="椭圆 114713"/>
              <p:cNvSpPr/>
              <p:nvPr/>
            </p:nvSpPr>
            <p:spPr>
              <a:xfrm>
                <a:off x="480" y="2544"/>
                <a:ext cx="288" cy="288"/>
              </a:xfrm>
              <a:prstGeom prst="ellipse">
                <a:avLst/>
              </a:prstGeom>
              <a:solidFill>
                <a:srgbClr val="00FFFF"/>
              </a:solidFill>
              <a:ln w="12700" cap="sq" cmpd="sng">
                <a:solidFill>
                  <a:schemeClr val="tx1"/>
                </a:solidFill>
                <a:prstDash val="solid"/>
                <a:headEnd type="none" w="sm" len="sm"/>
                <a:tailEnd type="none" w="sm" len="sm"/>
              </a:ln>
            </p:spPr>
            <p:txBody>
              <a:bodyPr/>
              <a:lstStyle/>
              <a:p>
                <a:endParaRPr lang="zh-CN" altLang="en-US"/>
              </a:p>
            </p:txBody>
          </p:sp>
          <p:cxnSp>
            <p:nvCxnSpPr>
              <p:cNvPr id="114715" name="直接箭头连接符 114714"/>
              <p:cNvCxnSpPr>
                <a:stCxn id="114714" idx="0"/>
                <a:endCxn id="114714" idx="4"/>
              </p:cNvCxnSpPr>
              <p:nvPr/>
            </p:nvCxnSpPr>
            <p:spPr>
              <a:xfrm>
                <a:off x="624" y="2544"/>
                <a:ext cx="0" cy="288"/>
              </a:xfrm>
              <a:prstGeom prst="straightConnector1">
                <a:avLst/>
              </a:prstGeom>
              <a:ln w="12700" cap="sq" cmpd="sng">
                <a:solidFill>
                  <a:schemeClr val="tx1"/>
                </a:solidFill>
                <a:prstDash val="solid"/>
                <a:headEnd type="none" w="sm" len="sm"/>
                <a:tailEnd type="none" w="sm" len="sm"/>
              </a:ln>
            </p:spPr>
          </p:cxnSp>
        </p:grpSp>
        <p:sp>
          <p:nvSpPr>
            <p:cNvPr id="114716" name="文本框 114715"/>
            <p:cNvSpPr txBox="1"/>
            <p:nvPr/>
          </p:nvSpPr>
          <p:spPr>
            <a:xfrm>
              <a:off x="1627" y="2401"/>
              <a:ext cx="272"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sp>
          <p:nvSpPr>
            <p:cNvPr id="114717" name="直接连接符 114716"/>
            <p:cNvSpPr/>
            <p:nvPr/>
          </p:nvSpPr>
          <p:spPr>
            <a:xfrm>
              <a:off x="4752" y="1968"/>
              <a:ext cx="240" cy="0"/>
            </a:xfrm>
            <a:prstGeom prst="line">
              <a:avLst/>
            </a:prstGeom>
            <a:ln w="12700" cap="sq" cmpd="sng">
              <a:solidFill>
                <a:schemeClr val="tx1"/>
              </a:solidFill>
              <a:prstDash val="solid"/>
              <a:headEnd type="none" w="sm" len="sm"/>
              <a:tailEnd type="stealth" w="sm" len="med"/>
            </a:ln>
          </p:spPr>
        </p:sp>
        <p:sp>
          <p:nvSpPr>
            <p:cNvPr id="114718" name="文本框 114717"/>
            <p:cNvSpPr txBox="1"/>
            <p:nvPr/>
          </p:nvSpPr>
          <p:spPr>
            <a:xfrm>
              <a:off x="4796" y="1718"/>
              <a:ext cx="170"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14719" name="矩形 114718"/>
            <p:cNvSpPr/>
            <p:nvPr/>
          </p:nvSpPr>
          <p:spPr>
            <a:xfrm rot="-5400000">
              <a:off x="4464" y="249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0" name="矩形 114719"/>
            <p:cNvSpPr/>
            <p:nvPr/>
          </p:nvSpPr>
          <p:spPr>
            <a:xfrm rot="-5400000">
              <a:off x="3600" y="249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1" name="矩形 114720"/>
            <p:cNvSpPr/>
            <p:nvPr/>
          </p:nvSpPr>
          <p:spPr>
            <a:xfrm rot="-5400000">
              <a:off x="2688" y="249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2" name="矩形 114721"/>
            <p:cNvSpPr/>
            <p:nvPr/>
          </p:nvSpPr>
          <p:spPr>
            <a:xfrm>
              <a:off x="4032" y="201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3" name="矩形 114722"/>
            <p:cNvSpPr/>
            <p:nvPr/>
          </p:nvSpPr>
          <p:spPr>
            <a:xfrm>
              <a:off x="3120" y="201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4" name="矩形 114723"/>
            <p:cNvSpPr/>
            <p:nvPr/>
          </p:nvSpPr>
          <p:spPr>
            <a:xfrm>
              <a:off x="2256" y="2016"/>
              <a:ext cx="288" cy="96"/>
            </a:xfrm>
            <a:prstGeom prst="rect">
              <a:avLst/>
            </a:prstGeom>
            <a:solidFill>
              <a:srgbClr val="00FFFF"/>
            </a:solidFill>
            <a:ln w="28575" cap="sq" cmpd="sng">
              <a:solidFill>
                <a:schemeClr val="tx1"/>
              </a:solidFill>
              <a:prstDash val="solid"/>
              <a:miter/>
              <a:headEnd type="none" w="sm" len="sm"/>
              <a:tailEnd type="none" w="sm" len="sm"/>
            </a:ln>
          </p:spPr>
          <p:txBody>
            <a:bodyPr/>
            <a:lstStyle/>
            <a:p>
              <a:endParaRPr lang="zh-CN" altLang="en-US"/>
            </a:p>
          </p:txBody>
        </p:sp>
        <p:sp>
          <p:nvSpPr>
            <p:cNvPr id="114725" name="文本框 114724"/>
            <p:cNvSpPr txBox="1"/>
            <p:nvPr/>
          </p:nvSpPr>
          <p:spPr>
            <a:xfrm>
              <a:off x="3360" y="2344"/>
              <a:ext cx="336" cy="284"/>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p>
          </p:txBody>
        </p:sp>
      </p:grpSp>
      <p:grpSp>
        <p:nvGrpSpPr>
          <p:cNvPr id="114726" name="组合 114725"/>
          <p:cNvGrpSpPr/>
          <p:nvPr/>
        </p:nvGrpSpPr>
        <p:grpSpPr>
          <a:xfrm>
            <a:off x="3879850" y="3156951"/>
            <a:ext cx="7162800" cy="2524713"/>
            <a:chOff x="2016" y="1680"/>
            <a:chExt cx="3811" cy="1342"/>
          </a:xfrm>
        </p:grpSpPr>
        <p:sp>
          <p:nvSpPr>
            <p:cNvPr id="114727" name="文本框 114726"/>
            <p:cNvSpPr txBox="1"/>
            <p:nvPr/>
          </p:nvSpPr>
          <p:spPr>
            <a:xfrm>
              <a:off x="4690" y="2392"/>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2A</a:t>
              </a:r>
            </a:p>
          </p:txBody>
        </p:sp>
        <p:sp>
          <p:nvSpPr>
            <p:cNvPr id="114728" name="直接连接符 114727"/>
            <p:cNvSpPr/>
            <p:nvPr/>
          </p:nvSpPr>
          <p:spPr>
            <a:xfrm>
              <a:off x="4704" y="2400"/>
              <a:ext cx="0" cy="288"/>
            </a:xfrm>
            <a:prstGeom prst="line">
              <a:avLst/>
            </a:prstGeom>
            <a:ln w="12700" cap="sq" cmpd="sng">
              <a:solidFill>
                <a:schemeClr val="accent1"/>
              </a:solidFill>
              <a:prstDash val="solid"/>
              <a:headEnd type="none" w="sm" len="sm"/>
              <a:tailEnd type="stealth" w="sm" len="med"/>
            </a:ln>
          </p:spPr>
        </p:sp>
        <p:sp>
          <p:nvSpPr>
            <p:cNvPr id="114729" name="直接连接符 114728"/>
            <p:cNvSpPr/>
            <p:nvPr/>
          </p:nvSpPr>
          <p:spPr>
            <a:xfrm>
              <a:off x="3504" y="1968"/>
              <a:ext cx="240" cy="0"/>
            </a:xfrm>
            <a:prstGeom prst="line">
              <a:avLst/>
            </a:prstGeom>
            <a:ln w="12700" cap="sq" cmpd="sng">
              <a:solidFill>
                <a:schemeClr val="accent1"/>
              </a:solidFill>
              <a:prstDash val="solid"/>
              <a:headEnd type="none" w="sm" len="sm"/>
              <a:tailEnd type="stealth" w="sm" len="med"/>
            </a:ln>
          </p:spPr>
        </p:sp>
        <p:sp>
          <p:nvSpPr>
            <p:cNvPr id="114730" name="直接连接符 114729"/>
            <p:cNvSpPr/>
            <p:nvPr/>
          </p:nvSpPr>
          <p:spPr>
            <a:xfrm>
              <a:off x="2592" y="1968"/>
              <a:ext cx="240" cy="0"/>
            </a:xfrm>
            <a:prstGeom prst="line">
              <a:avLst/>
            </a:prstGeom>
            <a:ln w="12700" cap="sq" cmpd="sng">
              <a:solidFill>
                <a:schemeClr val="accent1"/>
              </a:solidFill>
              <a:prstDash val="solid"/>
              <a:headEnd type="none" w="sm" len="sm"/>
              <a:tailEnd type="stealth" w="sm" len="med"/>
            </a:ln>
          </p:spPr>
        </p:sp>
        <p:sp>
          <p:nvSpPr>
            <p:cNvPr id="114731" name="直接连接符 114730"/>
            <p:cNvSpPr/>
            <p:nvPr/>
          </p:nvSpPr>
          <p:spPr>
            <a:xfrm>
              <a:off x="2976" y="2400"/>
              <a:ext cx="0" cy="288"/>
            </a:xfrm>
            <a:prstGeom prst="line">
              <a:avLst/>
            </a:prstGeom>
            <a:ln w="12700" cap="sq" cmpd="sng">
              <a:solidFill>
                <a:schemeClr val="accent1"/>
              </a:solidFill>
              <a:prstDash val="solid"/>
              <a:headEnd type="none" w="sm" len="sm"/>
              <a:tailEnd type="stealth" w="sm" len="med"/>
            </a:ln>
          </p:spPr>
        </p:sp>
        <p:grpSp>
          <p:nvGrpSpPr>
            <p:cNvPr id="114732" name="组合 114731"/>
            <p:cNvGrpSpPr/>
            <p:nvPr/>
          </p:nvGrpSpPr>
          <p:grpSpPr>
            <a:xfrm>
              <a:off x="2016" y="1680"/>
              <a:ext cx="3811" cy="1342"/>
              <a:chOff x="2041" y="1670"/>
              <a:chExt cx="3811" cy="1342"/>
            </a:xfrm>
          </p:grpSpPr>
          <p:sp>
            <p:nvSpPr>
              <p:cNvPr id="114733" name="文本框 114732"/>
              <p:cNvSpPr txBox="1"/>
              <p:nvPr/>
            </p:nvSpPr>
            <p:spPr>
              <a:xfrm>
                <a:off x="5376" y="2066"/>
                <a:ext cx="224"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34" name="文本框 114733"/>
              <p:cNvSpPr txBox="1"/>
              <p:nvPr/>
            </p:nvSpPr>
            <p:spPr>
              <a:xfrm>
                <a:off x="5376" y="2690"/>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35" name="文本框 114734"/>
              <p:cNvSpPr txBox="1"/>
              <p:nvPr/>
            </p:nvSpPr>
            <p:spPr>
              <a:xfrm>
                <a:off x="5328" y="2389"/>
                <a:ext cx="524"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2V</a:t>
                </a:r>
              </a:p>
            </p:txBody>
          </p:sp>
          <p:sp>
            <p:nvSpPr>
              <p:cNvPr id="114736" name="文本框 114735"/>
              <p:cNvSpPr txBox="1"/>
              <p:nvPr/>
            </p:nvSpPr>
            <p:spPr>
              <a:xfrm>
                <a:off x="3875" y="2383"/>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5A</a:t>
                </a:r>
              </a:p>
            </p:txBody>
          </p:sp>
          <p:sp>
            <p:nvSpPr>
              <p:cNvPr id="114737" name="文本框 114736"/>
              <p:cNvSpPr txBox="1"/>
              <p:nvPr/>
            </p:nvSpPr>
            <p:spPr>
              <a:xfrm>
                <a:off x="2962" y="2383"/>
                <a:ext cx="443"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13A</a:t>
                </a:r>
              </a:p>
            </p:txBody>
          </p:sp>
          <p:sp>
            <p:nvSpPr>
              <p:cNvPr id="114738" name="文本框 114737"/>
              <p:cNvSpPr txBox="1"/>
              <p:nvPr/>
            </p:nvSpPr>
            <p:spPr>
              <a:xfrm>
                <a:off x="4311" y="1701"/>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3A</a:t>
                </a:r>
              </a:p>
            </p:txBody>
          </p:sp>
          <p:sp>
            <p:nvSpPr>
              <p:cNvPr id="114739" name="文本框 114738"/>
              <p:cNvSpPr txBox="1"/>
              <p:nvPr/>
            </p:nvSpPr>
            <p:spPr>
              <a:xfrm>
                <a:off x="3446" y="1701"/>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8A</a:t>
                </a:r>
              </a:p>
            </p:txBody>
          </p:sp>
          <p:sp>
            <p:nvSpPr>
              <p:cNvPr id="114740" name="文本框 114739"/>
              <p:cNvSpPr txBox="1"/>
              <p:nvPr/>
            </p:nvSpPr>
            <p:spPr>
              <a:xfrm>
                <a:off x="2511" y="1701"/>
                <a:ext cx="442"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21A</a:t>
                </a:r>
              </a:p>
            </p:txBody>
          </p:sp>
          <p:sp>
            <p:nvSpPr>
              <p:cNvPr id="114741" name="文本框 114740"/>
              <p:cNvSpPr txBox="1"/>
              <p:nvPr/>
            </p:nvSpPr>
            <p:spPr>
              <a:xfrm>
                <a:off x="3800" y="2042"/>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2" name="文本框 114741"/>
              <p:cNvSpPr txBox="1"/>
              <p:nvPr/>
            </p:nvSpPr>
            <p:spPr>
              <a:xfrm>
                <a:off x="4320" y="2018"/>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3" name="文本框 114742"/>
              <p:cNvSpPr txBox="1"/>
              <p:nvPr/>
            </p:nvSpPr>
            <p:spPr>
              <a:xfrm>
                <a:off x="3990" y="2085"/>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3V</a:t>
                </a:r>
              </a:p>
            </p:txBody>
          </p:sp>
          <p:sp>
            <p:nvSpPr>
              <p:cNvPr id="114744" name="文本框 114743"/>
              <p:cNvSpPr txBox="1"/>
              <p:nvPr/>
            </p:nvSpPr>
            <p:spPr>
              <a:xfrm>
                <a:off x="2919" y="2047"/>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5" name="文本框 114744"/>
              <p:cNvSpPr txBox="1"/>
              <p:nvPr/>
            </p:nvSpPr>
            <p:spPr>
              <a:xfrm>
                <a:off x="3400" y="2037"/>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6" name="文本框 114745"/>
              <p:cNvSpPr txBox="1"/>
              <p:nvPr/>
            </p:nvSpPr>
            <p:spPr>
              <a:xfrm>
                <a:off x="3106" y="2085"/>
                <a:ext cx="348"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8V</a:t>
                </a:r>
              </a:p>
            </p:txBody>
          </p:sp>
          <p:sp>
            <p:nvSpPr>
              <p:cNvPr id="114747" name="文本框 114746"/>
              <p:cNvSpPr txBox="1"/>
              <p:nvPr/>
            </p:nvSpPr>
            <p:spPr>
              <a:xfrm>
                <a:off x="2041" y="2047"/>
                <a:ext cx="225"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8" name="文本框 114747"/>
              <p:cNvSpPr txBox="1"/>
              <p:nvPr/>
            </p:nvSpPr>
            <p:spPr>
              <a:xfrm>
                <a:off x="2536" y="2047"/>
                <a:ext cx="21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p>
            </p:txBody>
          </p:sp>
          <p:sp>
            <p:nvSpPr>
              <p:cNvPr id="114749" name="文本框 114748"/>
              <p:cNvSpPr txBox="1"/>
              <p:nvPr/>
            </p:nvSpPr>
            <p:spPr>
              <a:xfrm>
                <a:off x="2195" y="2114"/>
                <a:ext cx="442" cy="285"/>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21V</a:t>
                </a:r>
              </a:p>
            </p:txBody>
          </p:sp>
          <p:grpSp>
            <p:nvGrpSpPr>
              <p:cNvPr id="114750" name="组合 114749"/>
              <p:cNvGrpSpPr/>
              <p:nvPr/>
            </p:nvGrpSpPr>
            <p:grpSpPr>
              <a:xfrm>
                <a:off x="2174" y="2344"/>
                <a:ext cx="236" cy="668"/>
                <a:chOff x="731" y="2354"/>
                <a:chExt cx="102" cy="668"/>
              </a:xfrm>
            </p:grpSpPr>
            <p:sp>
              <p:nvSpPr>
                <p:cNvPr id="114751" name="文本框 114750"/>
                <p:cNvSpPr txBox="1"/>
                <p:nvPr/>
              </p:nvSpPr>
              <p:spPr>
                <a:xfrm>
                  <a:off x="736" y="2354"/>
                  <a:ext cx="97"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14752" name="文本框 114751"/>
                <p:cNvSpPr txBox="1"/>
                <p:nvPr/>
              </p:nvSpPr>
              <p:spPr>
                <a:xfrm>
                  <a:off x="731" y="2738"/>
                  <a:ext cx="91" cy="284"/>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a:solidFill>
                        <a:schemeClr val="accent1"/>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grpSp>
          <p:sp>
            <p:nvSpPr>
              <p:cNvPr id="114753" name="文本框 114752"/>
              <p:cNvSpPr txBox="1"/>
              <p:nvPr/>
            </p:nvSpPr>
            <p:spPr>
              <a:xfrm>
                <a:off x="2064" y="2535"/>
                <a:ext cx="819" cy="285"/>
              </a:xfrm>
              <a:prstGeom prst="rect">
                <a:avLst/>
              </a:prstGeom>
              <a:noFill/>
              <a:ln w="12700">
                <a:noFill/>
              </a:ln>
            </p:spPr>
            <p:txBody>
              <a:bodyPr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smtClean="0">
                    <a:solidFill>
                      <a:schemeClr val="accent1"/>
                    </a:solidFill>
                    <a:latin typeface="Times New Roman" panose="02020603050405020304" pitchFamily="18" charset="0"/>
                  </a:rPr>
                  <a:t>u</a:t>
                </a:r>
                <a:r>
                  <a:rPr lang="en-US" altLang="zh-CN" sz="2800" baseline="-25000" dirty="0" smtClean="0">
                    <a:solidFill>
                      <a:schemeClr val="accent1"/>
                    </a:solidFill>
                    <a:latin typeface="Times New Roman" panose="02020603050405020304" pitchFamily="18" charset="0"/>
                  </a:rPr>
                  <a:t>s</a:t>
                </a:r>
                <a:r>
                  <a:rPr lang="en-US" altLang="zh-CN" sz="2800" baseline="300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=34V</a:t>
                </a:r>
              </a:p>
            </p:txBody>
          </p:sp>
          <p:sp>
            <p:nvSpPr>
              <p:cNvPr id="114754" name="直接连接符 114753"/>
              <p:cNvSpPr/>
              <p:nvPr/>
            </p:nvSpPr>
            <p:spPr>
              <a:xfrm>
                <a:off x="4368" y="1968"/>
                <a:ext cx="240" cy="0"/>
              </a:xfrm>
              <a:prstGeom prst="line">
                <a:avLst/>
              </a:prstGeom>
              <a:ln w="12700" cap="sq" cmpd="sng">
                <a:solidFill>
                  <a:schemeClr val="accent1"/>
                </a:solidFill>
                <a:prstDash val="solid"/>
                <a:headEnd type="none" w="sm" len="sm"/>
                <a:tailEnd type="stealth" w="sm" len="med"/>
              </a:ln>
            </p:spPr>
          </p:sp>
          <p:sp>
            <p:nvSpPr>
              <p:cNvPr id="114755" name="直接连接符 114754"/>
              <p:cNvSpPr/>
              <p:nvPr/>
            </p:nvSpPr>
            <p:spPr>
              <a:xfrm>
                <a:off x="3888" y="2400"/>
                <a:ext cx="0" cy="288"/>
              </a:xfrm>
              <a:prstGeom prst="line">
                <a:avLst/>
              </a:prstGeom>
              <a:ln w="12700" cap="sq" cmpd="sng">
                <a:solidFill>
                  <a:schemeClr val="accent1"/>
                </a:solidFill>
                <a:prstDash val="solid"/>
                <a:headEnd type="none" w="sm" len="sm"/>
                <a:tailEnd type="stealth" w="sm" len="med"/>
              </a:ln>
            </p:spPr>
          </p:sp>
          <p:sp>
            <p:nvSpPr>
              <p:cNvPr id="114756" name="直接连接符 114755"/>
              <p:cNvSpPr/>
              <p:nvPr/>
            </p:nvSpPr>
            <p:spPr>
              <a:xfrm flipV="1">
                <a:off x="5184" y="1968"/>
                <a:ext cx="240" cy="0"/>
              </a:xfrm>
              <a:prstGeom prst="line">
                <a:avLst/>
              </a:prstGeom>
              <a:ln w="12700" cap="sq" cmpd="sng">
                <a:solidFill>
                  <a:schemeClr val="accent1"/>
                </a:solidFill>
                <a:prstDash val="solid"/>
                <a:headEnd type="none" w="sm" len="sm"/>
                <a:tailEnd type="stealth" w="sm" len="med"/>
              </a:ln>
            </p:spPr>
          </p:sp>
          <p:sp>
            <p:nvSpPr>
              <p:cNvPr id="114757" name="文本框 114756"/>
              <p:cNvSpPr txBox="1"/>
              <p:nvPr/>
            </p:nvSpPr>
            <p:spPr>
              <a:xfrm>
                <a:off x="5098" y="1670"/>
                <a:ext cx="566" cy="288"/>
              </a:xfrm>
              <a:prstGeom prst="rect">
                <a:avLst/>
              </a:prstGeom>
              <a:noFill/>
              <a:ln w="12700">
                <a:noFill/>
              </a:ln>
            </p:spPr>
            <p:txBody>
              <a:bodyPr wrap="none" lIns="109017" tIns="54509" rIns="109017" bIns="54509" anchor="ctr">
                <a:spAutoFit/>
              </a:bodyPr>
              <a:lstStyle/>
              <a:p>
                <a:pPr defTabSz="1082675">
                  <a:spcBef>
                    <a:spcPct val="50000"/>
                  </a:spcBef>
                  <a:buClr>
                    <a:schemeClr val="accent2"/>
                  </a:buClr>
                  <a:buSzPct val="75000"/>
                  <a:buFont typeface="Monotype Sorts" pitchFamily="2" charset="2"/>
                </a:pPr>
                <a:r>
                  <a:rPr lang="en-US" altLang="zh-CN" sz="2800" i="1" dirty="0" err="1" smtClean="0">
                    <a:solidFill>
                      <a:schemeClr val="accent1"/>
                    </a:solidFill>
                    <a:latin typeface="Times New Roman" panose="02020603050405020304" pitchFamily="18" charset="0"/>
                  </a:rPr>
                  <a:t>i</a:t>
                </a:r>
                <a:r>
                  <a:rPr lang="en-US" altLang="zh-CN" sz="2800" dirty="0" smtClean="0">
                    <a:solidFill>
                      <a:schemeClr val="accent1"/>
                    </a:solidFill>
                    <a:latin typeface="Times New Roman" panose="02020603050405020304" pitchFamily="18" charset="0"/>
                  </a:rPr>
                  <a:t>'</a:t>
                </a:r>
                <a:r>
                  <a:rPr lang="en-US" altLang="zh-CN" sz="2800" i="1" dirty="0" smtClean="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1A</a:t>
                </a:r>
              </a:p>
            </p:txBody>
          </p:sp>
        </p:grpSp>
      </p:grpSp>
      <p:graphicFrame>
        <p:nvGraphicFramePr>
          <p:cNvPr id="114758" name="对象 114757"/>
          <p:cNvGraphicFramePr/>
          <p:nvPr/>
        </p:nvGraphicFramePr>
        <p:xfrm>
          <a:off x="2165350" y="6405563"/>
          <a:ext cx="5916613" cy="1109662"/>
        </p:xfrm>
        <a:graphic>
          <a:graphicData uri="http://schemas.openxmlformats.org/presentationml/2006/ole">
            <mc:AlternateContent xmlns:mc="http://schemas.openxmlformats.org/markup-compatibility/2006">
              <mc:Choice xmlns:v="urn:schemas-microsoft-com:vml" Requires="v">
                <p:oleObj spid="_x0000_s13351" r:id="rId3" imgW="2360930" imgH="444500" progId="Equation.DSMT4">
                  <p:embed/>
                </p:oleObj>
              </mc:Choice>
              <mc:Fallback>
                <p:oleObj r:id="rId3" imgW="2360930" imgH="444500" progId="Equation.DSMT4">
                  <p:embed/>
                  <p:pic>
                    <p:nvPicPr>
                      <p:cNvPr id="0" name="图片 3107"/>
                      <p:cNvPicPr/>
                      <p:nvPr/>
                    </p:nvPicPr>
                    <p:blipFill>
                      <a:blip r:embed="rId4"/>
                      <a:stretch>
                        <a:fillRect/>
                      </a:stretch>
                    </p:blipFill>
                    <p:spPr>
                      <a:xfrm>
                        <a:off x="2165350" y="6405563"/>
                        <a:ext cx="5916613" cy="1109662"/>
                      </a:xfrm>
                      <a:prstGeom prst="rect">
                        <a:avLst/>
                      </a:prstGeom>
                      <a:noFill/>
                      <a:ln w="38100">
                        <a:noFill/>
                        <a:miter/>
                      </a:ln>
                    </p:spPr>
                  </p:pic>
                </p:oleObj>
              </mc:Fallback>
            </mc:AlternateContent>
          </a:graphicData>
        </a:graphic>
      </p:graphicFrame>
      <p:sp>
        <p:nvSpPr>
          <p:cNvPr id="114761" name="矩形 114760"/>
          <p:cNvSpPr/>
          <p:nvPr/>
        </p:nvSpPr>
        <p:spPr>
          <a:xfrm>
            <a:off x="647700" y="595313"/>
            <a:ext cx="9120188" cy="2032000"/>
          </a:xfrm>
          <a:prstGeom prst="rect">
            <a:avLst/>
          </a:prstGeom>
          <a:noFill/>
          <a:ln w="9525">
            <a:noFill/>
          </a:ln>
          <a:effectLst>
            <a:prstShdw prst="shdw17" dist="17961" dir="2699999">
              <a:srgbClr val="CCECFF">
                <a:gamma/>
                <a:shade val="60000"/>
                <a:invGamma/>
              </a:srgbClr>
            </a:prstShdw>
          </a:effectLst>
        </p:spPr>
        <p:txBody>
          <a:bodyPr lIns="108265" tIns="54132" rIns="108265" bIns="54132" anchor="ctr">
            <a:spAutoFit/>
          </a:bodyPr>
          <a:lstStyle/>
          <a:p>
            <a:pPr algn="l" defTabSz="914400">
              <a:lnSpc>
                <a:spcPct val="150000"/>
              </a:lnSpc>
              <a:spcBef>
                <a:spcPct val="50000"/>
              </a:spcBef>
              <a:spcAft>
                <a:spcPct val="50000"/>
              </a:spcAft>
              <a:tabLst>
                <a:tab pos="1371600" algn="l"/>
                <a:tab pos="4457700" algn="l"/>
              </a:tabLst>
            </a:pPr>
            <a:r>
              <a:rPr lang="zh-CN" altLang="en-US" sz="2800" dirty="0">
                <a:latin typeface="Times New Roman" panose="02020603050405020304" pitchFamily="18" charset="0"/>
              </a:rPr>
              <a:t>推论：</a:t>
            </a:r>
            <a:r>
              <a:rPr lang="zh-CN" altLang="en-US" sz="2800" dirty="0">
                <a:solidFill>
                  <a:schemeClr val="tx1"/>
                </a:solidFill>
                <a:latin typeface="Times New Roman" panose="02020603050405020304" pitchFamily="18" charset="0"/>
              </a:rPr>
              <a:t>当电路中只有一个独立电源时，由叠加定理推知，该电路中各处电压或电流，都与该独立电源成正比关系。这个关系称为</a:t>
            </a:r>
            <a:r>
              <a:rPr lang="zh-CN" altLang="en-US" sz="2800" dirty="0">
                <a:solidFill>
                  <a:srgbClr val="FF00FF"/>
                </a:solidFill>
                <a:latin typeface="Times New Roman" panose="02020603050405020304" pitchFamily="18" charset="0"/>
              </a:rPr>
              <a:t>齐性定理</a:t>
            </a:r>
            <a:r>
              <a:rPr lang="zh-CN" altLang="en-US" sz="2800" dirty="0">
                <a:solidFill>
                  <a:schemeClr val="tx1"/>
                </a:solidFill>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69" name="文本框 68"/>
              <p:cNvSpPr txBox="1"/>
              <p:nvPr/>
            </p:nvSpPr>
            <p:spPr>
              <a:xfrm>
                <a:off x="6078781" y="1932976"/>
                <a:ext cx="2417265" cy="1341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𝑥</m:t>
                      </m:r>
                      <m:r>
                        <a:rPr lang="pt-BR" altLang="zh-CN" i="1" smtClean="0">
                          <a:latin typeface="Cambria Math" panose="02040503050406030204" pitchFamily="18" charset="0"/>
                        </a:rPr>
                        <m:t>=</m:t>
                      </m:r>
                      <m:nary>
                        <m:naryPr>
                          <m:chr m:val="∑"/>
                          <m:subHide m:val="on"/>
                          <m:supHide m:val="on"/>
                          <m:ctrlPr>
                            <a:rPr lang="pt-BR" altLang="zh-CN" i="1" smtClean="0">
                              <a:latin typeface="Cambria Math" panose="02040503050406030204" pitchFamily="18" charset="0"/>
                            </a:rPr>
                          </m:ctrlPr>
                        </m:naryPr>
                        <m:sub/>
                        <m:sup/>
                        <m:e>
                          <m:sSub>
                            <m:sSubPr>
                              <m:ctrlPr>
                                <a:rPr lang="pt-BR" altLang="zh-CN" i="1" smtClean="0">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𝑗</m:t>
                              </m:r>
                            </m:sub>
                          </m:sSub>
                          <m:sSub>
                            <m:sSubPr>
                              <m:ctrlPr>
                                <a:rPr lang="pt-BR" altLang="zh-CN" i="1" smtClean="0">
                                  <a:latin typeface="Cambria Math" panose="02040503050406030204" pitchFamily="18" charset="0"/>
                                </a:rPr>
                              </m:ctrlPr>
                            </m:sSubPr>
                            <m:e>
                              <m:r>
                                <m:rPr>
                                  <m:sty m:val="p"/>
                                </m:rPr>
                                <a:rPr lang="en-US" altLang="zh-CN" i="1">
                                  <a:latin typeface="Cambria Math" panose="02040503050406030204" pitchFamily="18" charset="0"/>
                                </a:rPr>
                                <m:t>e</m:t>
                              </m:r>
                            </m:e>
                            <m:sub>
                              <m:r>
                                <m:rPr>
                                  <m:sty m:val="p"/>
                                </m:rPr>
                                <a:rPr lang="en-US" altLang="zh-CN" i="1">
                                  <a:latin typeface="Cambria Math" panose="02040503050406030204" pitchFamily="18" charset="0"/>
                                </a:rPr>
                                <m:t>j</m:t>
                              </m:r>
                            </m:sub>
                          </m:sSub>
                        </m:e>
                      </m:nary>
                    </m:oMath>
                  </m:oMathPara>
                </a14:m>
                <a:endParaRPr lang="zh-CN" altLang="en-US" dirty="0"/>
              </a:p>
            </p:txBody>
          </p:sp>
        </mc:Choice>
        <mc:Fallback xmlns="">
          <p:sp>
            <p:nvSpPr>
              <p:cNvPr id="69" name="文本框 68"/>
              <p:cNvSpPr txBox="1">
                <a:spLocks noRot="1" noChangeAspect="1" noMove="1" noResize="1" noEditPoints="1" noAdjustHandles="1" noChangeArrowheads="1" noChangeShapeType="1" noTextEdit="1"/>
              </p:cNvSpPr>
              <p:nvPr/>
            </p:nvSpPr>
            <p:spPr>
              <a:xfrm>
                <a:off x="6078781" y="1932976"/>
                <a:ext cx="2417265" cy="1341521"/>
              </a:xfrm>
              <a:prstGeom prst="rect">
                <a:avLst/>
              </a:prstGeom>
              <a:blipFill>
                <a:blip r:embed="rId5"/>
                <a:stretch>
                  <a:fillRect/>
                </a:stretch>
              </a:blipFill>
            </p:spPr>
            <p:txBody>
              <a:bodyPr/>
              <a:lstStyle/>
              <a:p>
                <a:r>
                  <a:rPr lang="zh-CN" altLang="en-US">
                    <a:noFill/>
                  </a:rPr>
                  <a:t> </a:t>
                </a:r>
              </a:p>
            </p:txBody>
          </p:sp>
        </mc:Fallback>
      </mc:AlternateContent>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arn(outHorizontal)">
                                      <p:cBhvr>
                                        <p:cTn id="7" dur="500"/>
                                        <p:tgtEl>
                                          <p:spTgt spid="114693"/>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14699"/>
                                        </p:tgtEl>
                                        <p:attrNameLst>
                                          <p:attrName>style.visibility</p:attrName>
                                        </p:attrNameLst>
                                      </p:cBhvr>
                                      <p:to>
                                        <p:strVal val="visible"/>
                                      </p:to>
                                    </p:set>
                                    <p:anim calcmode="lin" valueType="num">
                                      <p:cBhvr additive="base">
                                        <p:cTn id="11" dur="500" fill="hold"/>
                                        <p:tgtEl>
                                          <p:spTgt spid="114699"/>
                                        </p:tgtEl>
                                        <p:attrNameLst>
                                          <p:attrName>ppt_x</p:attrName>
                                        </p:attrNameLst>
                                      </p:cBhvr>
                                      <p:tavLst>
                                        <p:tav tm="0">
                                          <p:val>
                                            <p:strVal val="0-#ppt_w/2"/>
                                          </p:val>
                                        </p:tav>
                                        <p:tav tm="100000">
                                          <p:val>
                                            <p:strVal val="#ppt_x"/>
                                          </p:val>
                                        </p:tav>
                                      </p:tavLst>
                                    </p:anim>
                                    <p:anim calcmode="lin" valueType="num">
                                      <p:cBhvr additive="base">
                                        <p:cTn id="12" dur="500" fill="hold"/>
                                        <p:tgtEl>
                                          <p:spTgt spid="11469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7" presetClass="entr" presetSubtype="10" fill="hold" grpId="0" nodeType="afterEffect">
                                  <p:stCondLst>
                                    <p:cond delay="1000"/>
                                  </p:stCondLst>
                                  <p:childTnLst>
                                    <p:set>
                                      <p:cBhvr>
                                        <p:cTn id="15" dur="1" fill="hold">
                                          <p:stCondLst>
                                            <p:cond delay="0"/>
                                          </p:stCondLst>
                                        </p:cTn>
                                        <p:tgtEl>
                                          <p:spTgt spid="114698"/>
                                        </p:tgtEl>
                                        <p:attrNameLst>
                                          <p:attrName>style.visibility</p:attrName>
                                        </p:attrNameLst>
                                      </p:cBhvr>
                                      <p:to>
                                        <p:strVal val="visible"/>
                                      </p:to>
                                    </p:set>
                                    <p:anim calcmode="lin" valueType="num">
                                      <p:cBhvr>
                                        <p:cTn id="16" dur="500" fill="hold"/>
                                        <p:tgtEl>
                                          <p:spTgt spid="114698"/>
                                        </p:tgtEl>
                                        <p:attrNameLst>
                                          <p:attrName>ppt_w</p:attrName>
                                        </p:attrNameLst>
                                      </p:cBhvr>
                                      <p:tavLst>
                                        <p:tav tm="0">
                                          <p:val>
                                            <p:fltVal val="0"/>
                                          </p:val>
                                        </p:tav>
                                        <p:tav tm="100000">
                                          <p:val>
                                            <p:strVal val="#ppt_w"/>
                                          </p:val>
                                        </p:tav>
                                      </p:tavLst>
                                    </p:anim>
                                    <p:anim calcmode="lin" valueType="num">
                                      <p:cBhvr>
                                        <p:cTn id="17" dur="500" fill="hold"/>
                                        <p:tgtEl>
                                          <p:spTgt spid="114698"/>
                                        </p:tgtEl>
                                        <p:attrNameLst>
                                          <p:attrName>ppt_h</p:attrName>
                                        </p:attrNameLst>
                                      </p:cBhvr>
                                      <p:tavLst>
                                        <p:tav tm="0">
                                          <p:val>
                                            <p:strVal val="#ppt_h"/>
                                          </p:val>
                                        </p:tav>
                                        <p:tav tm="100000">
                                          <p:val>
                                            <p:strVal val="#ppt_h"/>
                                          </p:val>
                                        </p:tav>
                                      </p:tavLst>
                                    </p:anim>
                                  </p:childTnLst>
                                </p:cTn>
                              </p:par>
                            </p:childTnLst>
                          </p:cTn>
                        </p:par>
                        <p:par>
                          <p:cTn id="18" fill="hold">
                            <p:stCondLst>
                              <p:cond delay="2500"/>
                            </p:stCondLst>
                            <p:childTnLst>
                              <p:par>
                                <p:cTn id="19" presetID="16" presetClass="entr" presetSubtype="42" fill="hold" grpId="0" nodeType="afterEffect">
                                  <p:stCondLst>
                                    <p:cond delay="0"/>
                                  </p:stCondLst>
                                  <p:childTnLst>
                                    <p:set>
                                      <p:cBhvr>
                                        <p:cTn id="20" dur="1" fill="hold">
                                          <p:stCondLst>
                                            <p:cond delay="0"/>
                                          </p:stCondLst>
                                        </p:cTn>
                                        <p:tgtEl>
                                          <p:spTgt spid="114697"/>
                                        </p:tgtEl>
                                        <p:attrNameLst>
                                          <p:attrName>style.visibility</p:attrName>
                                        </p:attrNameLst>
                                      </p:cBhvr>
                                      <p:to>
                                        <p:strVal val="visible"/>
                                      </p:to>
                                    </p:set>
                                    <p:animEffect transition="in" filter="barn(outHorizontal)">
                                      <p:cBhvr>
                                        <p:cTn id="21" dur="500"/>
                                        <p:tgtEl>
                                          <p:spTgt spid="11469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114694"/>
                                        </p:tgtEl>
                                        <p:attrNameLst>
                                          <p:attrName>style.visibility</p:attrName>
                                        </p:attrNameLst>
                                      </p:cBhvr>
                                      <p:to>
                                        <p:strVal val="visible"/>
                                      </p:to>
                                    </p:set>
                                    <p:animEffect transition="in" filter="barn(outHorizontal)">
                                      <p:cBhvr>
                                        <p:cTn id="26" dur="500"/>
                                        <p:tgtEl>
                                          <p:spTgt spid="11469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42" fill="hold" grpId="0" nodeType="clickEffect">
                                  <p:stCondLst>
                                    <p:cond delay="0"/>
                                  </p:stCondLst>
                                  <p:childTnLst>
                                    <p:set>
                                      <p:cBhvr>
                                        <p:cTn id="30" dur="1" fill="hold">
                                          <p:stCondLst>
                                            <p:cond delay="0"/>
                                          </p:stCondLst>
                                        </p:cTn>
                                        <p:tgtEl>
                                          <p:spTgt spid="114695"/>
                                        </p:tgtEl>
                                        <p:attrNameLst>
                                          <p:attrName>style.visibility</p:attrName>
                                        </p:attrNameLst>
                                      </p:cBhvr>
                                      <p:to>
                                        <p:strVal val="visible"/>
                                      </p:to>
                                    </p:set>
                                    <p:animEffect transition="in" filter="barn(outHorizontal)">
                                      <p:cBhvr>
                                        <p:cTn id="31" dur="500"/>
                                        <p:tgtEl>
                                          <p:spTgt spid="114695"/>
                                        </p:tgtEl>
                                      </p:cBhvr>
                                    </p:animEffec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114726"/>
                                        </p:tgtEl>
                                        <p:attrNameLst>
                                          <p:attrName>style.visibility</p:attrName>
                                        </p:attrNameLst>
                                      </p:cBhvr>
                                      <p:to>
                                        <p:strVal val="visible"/>
                                      </p:to>
                                    </p:set>
                                    <p:anim calcmode="lin" valueType="num">
                                      <p:cBhvr additive="base">
                                        <p:cTn id="35" dur="500" fill="hold"/>
                                        <p:tgtEl>
                                          <p:spTgt spid="114726"/>
                                        </p:tgtEl>
                                        <p:attrNameLst>
                                          <p:attrName>ppt_x</p:attrName>
                                        </p:attrNameLst>
                                      </p:cBhvr>
                                      <p:tavLst>
                                        <p:tav tm="0">
                                          <p:val>
                                            <p:strVal val="0-#ppt_w/2"/>
                                          </p:val>
                                        </p:tav>
                                        <p:tav tm="100000">
                                          <p:val>
                                            <p:strVal val="#ppt_x"/>
                                          </p:val>
                                        </p:tav>
                                      </p:tavLst>
                                    </p:anim>
                                    <p:anim calcmode="lin" valueType="num">
                                      <p:cBhvr additive="base">
                                        <p:cTn id="36" dur="500" fill="hold"/>
                                        <p:tgtEl>
                                          <p:spTgt spid="11472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4696"/>
                                        </p:tgtEl>
                                        <p:attrNameLst>
                                          <p:attrName>style.visibility</p:attrName>
                                        </p:attrNameLst>
                                      </p:cBhvr>
                                      <p:to>
                                        <p:strVal val="visible"/>
                                      </p:to>
                                    </p:set>
                                  </p:childTnLst>
                                </p:cTn>
                              </p:par>
                            </p:childTnLst>
                          </p:cTn>
                        </p:par>
                        <p:par>
                          <p:cTn id="41" fill="hold">
                            <p:stCondLst>
                              <p:cond delay="500"/>
                            </p:stCondLst>
                            <p:childTnLst>
                              <p:par>
                                <p:cTn id="42" presetID="9" presetClass="entr" presetSubtype="0" fill="hold" nodeType="afterEffect">
                                  <p:stCondLst>
                                    <p:cond delay="0"/>
                                  </p:stCondLst>
                                  <p:childTnLst>
                                    <p:set>
                                      <p:cBhvr>
                                        <p:cTn id="43" dur="1" fill="hold">
                                          <p:stCondLst>
                                            <p:cond delay="0"/>
                                          </p:stCondLst>
                                        </p:cTn>
                                        <p:tgtEl>
                                          <p:spTgt spid="114758"/>
                                        </p:tgtEl>
                                        <p:attrNameLst>
                                          <p:attrName>style.visibility</p:attrName>
                                        </p:attrNameLst>
                                      </p:cBhvr>
                                      <p:to>
                                        <p:strVal val="visible"/>
                                      </p:to>
                                    </p:set>
                                    <p:animEffect transition="in" filter="dissolve">
                                      <p:cBhvr>
                                        <p:cTn id="44" dur="500"/>
                                        <p:tgtEl>
                                          <p:spTgt spid="11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p:bldP spid="114694" grpId="0"/>
      <p:bldP spid="114695" grpId="0"/>
      <p:bldP spid="114696" grpId="0"/>
      <p:bldP spid="114697" grpId="0"/>
      <p:bldP spid="11469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600874" y="2330157"/>
                <a:ext cx="2417265" cy="1341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𝑥</m:t>
                      </m:r>
                      <m:r>
                        <a:rPr lang="pt-BR" altLang="zh-CN" i="1" smtClean="0">
                          <a:solidFill>
                            <a:schemeClr val="tx1"/>
                          </a:solidFill>
                          <a:latin typeface="Cambria Math" panose="02040503050406030204" pitchFamily="18" charset="0"/>
                        </a:rPr>
                        <m:t>=</m:t>
                      </m:r>
                      <m:nary>
                        <m:naryPr>
                          <m:chr m:val="∑"/>
                          <m:subHide m:val="on"/>
                          <m:supHide m:val="on"/>
                          <m:ctrlPr>
                            <a:rPr lang="pt-BR" altLang="zh-CN" i="1" smtClean="0">
                              <a:solidFill>
                                <a:schemeClr val="tx1"/>
                              </a:solidFill>
                              <a:latin typeface="Cambria Math" panose="02040503050406030204" pitchFamily="18" charset="0"/>
                            </a:rPr>
                          </m:ctrlPr>
                        </m:naryPr>
                        <m:sub/>
                        <m:sup/>
                        <m:e>
                          <m:sSub>
                            <m:sSubPr>
                              <m:ctrlPr>
                                <a:rPr lang="pt-BR"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𝑘</m:t>
                              </m:r>
                            </m:e>
                            <m:sub>
                              <m:r>
                                <a:rPr lang="en-US" altLang="zh-CN" i="1">
                                  <a:solidFill>
                                    <a:schemeClr val="tx1"/>
                                  </a:solidFill>
                                  <a:latin typeface="Cambria Math" panose="02040503050406030204" pitchFamily="18" charset="0"/>
                                </a:rPr>
                                <m:t>𝑗</m:t>
                              </m:r>
                            </m:sub>
                          </m:sSub>
                          <m:sSub>
                            <m:sSubPr>
                              <m:ctrlPr>
                                <a:rPr lang="pt-BR" altLang="zh-CN" i="1" smtClean="0">
                                  <a:solidFill>
                                    <a:schemeClr val="tx1"/>
                                  </a:solidFill>
                                  <a:latin typeface="Cambria Math" panose="02040503050406030204" pitchFamily="18" charset="0"/>
                                </a:rPr>
                              </m:ctrlPr>
                            </m:sSubPr>
                            <m:e>
                              <m:r>
                                <m:rPr>
                                  <m:sty m:val="p"/>
                                </m:rPr>
                                <a:rPr lang="en-US" altLang="zh-CN" i="1">
                                  <a:solidFill>
                                    <a:schemeClr val="tx1"/>
                                  </a:solidFill>
                                  <a:latin typeface="Cambria Math" panose="02040503050406030204" pitchFamily="18" charset="0"/>
                                </a:rPr>
                                <m:t>e</m:t>
                              </m:r>
                            </m:e>
                            <m:sub>
                              <m:r>
                                <m:rPr>
                                  <m:sty m:val="p"/>
                                </m:rPr>
                                <a:rPr lang="en-US" altLang="zh-CN" i="1">
                                  <a:solidFill>
                                    <a:schemeClr val="tx1"/>
                                  </a:solidFill>
                                  <a:latin typeface="Cambria Math" panose="02040503050406030204" pitchFamily="18" charset="0"/>
                                </a:rPr>
                                <m:t>j</m:t>
                              </m:r>
                            </m:sub>
                          </m:sSub>
                        </m:e>
                      </m:nary>
                    </m:oMath>
                  </m:oMathPara>
                </a14:m>
                <a:endParaRPr lang="zh-CN" altLang="en-US" dirty="0">
                  <a:solidFill>
                    <a:schemeClr val="tx1"/>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600874" y="2330157"/>
                <a:ext cx="2417265" cy="1341521"/>
              </a:xfrm>
              <a:prstGeom prst="rect">
                <a:avLst/>
              </a:prstGeom>
              <a:blipFill>
                <a:blip r:embed="rId2"/>
                <a:stretch>
                  <a:fillRect/>
                </a:stretch>
              </a:blipFill>
            </p:spPr>
            <p:txBody>
              <a:bodyPr/>
              <a:lstStyle/>
              <a:p>
                <a:r>
                  <a:rPr lang="zh-CN" altLang="en-US">
                    <a:noFill/>
                  </a:rPr>
                  <a:t> </a:t>
                </a:r>
              </a:p>
            </p:txBody>
          </p:sp>
        </mc:Fallback>
      </mc:AlternateContent>
      <p:sp>
        <p:nvSpPr>
          <p:cNvPr id="3" name="文本框 2"/>
          <p:cNvSpPr txBox="1"/>
          <p:nvPr/>
        </p:nvSpPr>
        <p:spPr>
          <a:xfrm>
            <a:off x="938152" y="1001052"/>
            <a:ext cx="7125193" cy="1077218"/>
          </a:xfrm>
          <a:prstGeom prst="rect">
            <a:avLst/>
          </a:prstGeom>
          <a:noFill/>
        </p:spPr>
        <p:txBody>
          <a:bodyPr wrap="square" rtlCol="0">
            <a:spAutoFit/>
          </a:bodyPr>
          <a:lstStyle/>
          <a:p>
            <a:r>
              <a:rPr lang="zh-CN" altLang="en-US" sz="3200" dirty="0" smtClean="0"/>
              <a:t>当已知激励和响应，未知网络时</a:t>
            </a:r>
            <a:endParaRPr lang="en-US" altLang="zh-CN" sz="3200" dirty="0" smtClean="0"/>
          </a:p>
          <a:p>
            <a:r>
              <a:rPr lang="zh-CN" altLang="en-US" sz="3200" dirty="0" smtClean="0">
                <a:solidFill>
                  <a:schemeClr val="tx1"/>
                </a:solidFill>
              </a:rPr>
              <a:t>（</a:t>
            </a:r>
            <a:r>
              <a:rPr lang="en-US" altLang="zh-CN" sz="3200" dirty="0" smtClean="0">
                <a:solidFill>
                  <a:schemeClr val="tx1"/>
                </a:solidFill>
              </a:rPr>
              <a:t>p86</a:t>
            </a:r>
            <a:r>
              <a:rPr lang="zh-CN" altLang="en-US" sz="3200" dirty="0" smtClean="0">
                <a:solidFill>
                  <a:schemeClr val="tx1"/>
                </a:solidFill>
              </a:rPr>
              <a:t>：</a:t>
            </a:r>
            <a:r>
              <a:rPr lang="en-US" altLang="zh-CN" sz="3200" dirty="0" smtClean="0">
                <a:solidFill>
                  <a:schemeClr val="tx1"/>
                </a:solidFill>
              </a:rPr>
              <a:t>3-4-2</a:t>
            </a:r>
            <a:r>
              <a:rPr lang="zh-CN" altLang="en-US" sz="3200" dirty="0" smtClean="0">
                <a:solidFill>
                  <a:schemeClr val="tx1"/>
                </a:solidFill>
              </a:rPr>
              <a:t>）</a:t>
            </a:r>
            <a:endParaRPr lang="zh-CN" altLang="en-US" sz="3200" dirty="0">
              <a:solidFill>
                <a:schemeClr val="tx1"/>
              </a:solidFill>
            </a:endParaRPr>
          </a:p>
        </p:txBody>
      </p:sp>
      <p:sp>
        <p:nvSpPr>
          <p:cNvPr id="4" name="文本框 3"/>
          <p:cNvSpPr txBox="1"/>
          <p:nvPr/>
        </p:nvSpPr>
        <p:spPr>
          <a:xfrm>
            <a:off x="1567543" y="4465122"/>
            <a:ext cx="7718961" cy="2062103"/>
          </a:xfrm>
          <a:prstGeom prst="rect">
            <a:avLst/>
          </a:prstGeom>
          <a:noFill/>
        </p:spPr>
        <p:txBody>
          <a:bodyPr wrap="square" rtlCol="0">
            <a:spAutoFit/>
          </a:bodyPr>
          <a:lstStyle/>
          <a:p>
            <a:pPr algn="l"/>
            <a:r>
              <a:rPr lang="zh-CN" altLang="en-US" sz="3200" dirty="0" smtClean="0"/>
              <a:t>小结</a:t>
            </a:r>
            <a:r>
              <a:rPr lang="en-US" altLang="zh-CN" sz="3200" dirty="0" smtClean="0"/>
              <a:t>--</a:t>
            </a:r>
            <a:r>
              <a:rPr lang="zh-CN" altLang="en-US" sz="3200" dirty="0" smtClean="0"/>
              <a:t>叠加定理对</a:t>
            </a:r>
            <a:r>
              <a:rPr lang="en-US" altLang="zh-CN" sz="3200" dirty="0" smtClean="0"/>
              <a:t>3</a:t>
            </a:r>
            <a:r>
              <a:rPr lang="zh-CN" altLang="en-US" sz="3200" dirty="0" smtClean="0"/>
              <a:t>种电路的分析：</a:t>
            </a:r>
            <a:endParaRPr lang="en-US" altLang="zh-CN" sz="3200" dirty="0" smtClean="0"/>
          </a:p>
          <a:p>
            <a:pPr indent="1163638" algn="l"/>
            <a:r>
              <a:rPr lang="en-US" altLang="zh-CN" sz="3200" dirty="0" smtClean="0">
                <a:solidFill>
                  <a:schemeClr val="tx1"/>
                </a:solidFill>
              </a:rPr>
              <a:t>1.</a:t>
            </a:r>
            <a:r>
              <a:rPr lang="zh-CN" altLang="en-US" sz="3200" dirty="0" smtClean="0">
                <a:solidFill>
                  <a:schemeClr val="tx1"/>
                </a:solidFill>
              </a:rPr>
              <a:t>已知网络的分析</a:t>
            </a:r>
            <a:endParaRPr lang="en-US" altLang="zh-CN" sz="3200" dirty="0" smtClean="0">
              <a:solidFill>
                <a:schemeClr val="tx1"/>
              </a:solidFill>
            </a:endParaRPr>
          </a:p>
          <a:p>
            <a:pPr indent="1163638" algn="l"/>
            <a:r>
              <a:rPr lang="en-US" altLang="zh-CN" sz="3200" dirty="0" smtClean="0">
                <a:solidFill>
                  <a:schemeClr val="tx1"/>
                </a:solidFill>
              </a:rPr>
              <a:t>2.</a:t>
            </a:r>
            <a:r>
              <a:rPr lang="zh-CN" altLang="en-US" sz="3200" dirty="0" smtClean="0">
                <a:solidFill>
                  <a:schemeClr val="tx1"/>
                </a:solidFill>
              </a:rPr>
              <a:t>未知网络的分析</a:t>
            </a:r>
            <a:endParaRPr lang="en-US" altLang="zh-CN" sz="3200" dirty="0" smtClean="0">
              <a:solidFill>
                <a:schemeClr val="tx1"/>
              </a:solidFill>
            </a:endParaRPr>
          </a:p>
          <a:p>
            <a:pPr indent="1163638" algn="l"/>
            <a:r>
              <a:rPr lang="en-US" altLang="zh-CN" sz="3200" dirty="0" smtClean="0">
                <a:solidFill>
                  <a:schemeClr val="tx1"/>
                </a:solidFill>
              </a:rPr>
              <a:t>3.</a:t>
            </a:r>
            <a:r>
              <a:rPr lang="zh-CN" altLang="en-US" sz="3200" dirty="0" smtClean="0">
                <a:solidFill>
                  <a:schemeClr val="tx1"/>
                </a:solidFill>
              </a:rPr>
              <a:t>单激励源电路分析</a:t>
            </a:r>
            <a:endParaRPr lang="zh-CN" altLang="en-US" sz="3200" dirty="0">
              <a:solidFill>
                <a:schemeClr val="tx1"/>
              </a:solidFill>
            </a:endParaRPr>
          </a:p>
        </p:txBody>
      </p:sp>
    </p:spTree>
    <p:extLst>
      <p:ext uri="{BB962C8B-B14F-4D97-AF65-F5344CB8AC3E}">
        <p14:creationId xmlns:p14="http://schemas.microsoft.com/office/powerpoint/2010/main" val="1764580218"/>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4" name="文本框 115733"/>
          <p:cNvSpPr txBox="1"/>
          <p:nvPr/>
        </p:nvSpPr>
        <p:spPr>
          <a:xfrm>
            <a:off x="0" y="1355725"/>
            <a:ext cx="2241550" cy="611188"/>
          </a:xfrm>
          <a:prstGeom prst="rect">
            <a:avLst/>
          </a:prstGeom>
          <a:noFill/>
          <a:ln w="9525">
            <a:noFill/>
          </a:ln>
        </p:spPr>
        <p:txBody>
          <a:bodyPr wrap="none" lIns="108265" tIns="54132" rIns="108265" bIns="54132" anchor="t">
            <a:spAutoFit/>
          </a:bodyPr>
          <a:lstStyle/>
          <a:p>
            <a:pPr algn="l" defTabSz="1082675"/>
            <a:r>
              <a:rPr lang="en-US" altLang="zh-CN" sz="3300" dirty="0">
                <a:latin typeface="Times New Roman" panose="02020603050405020304" pitchFamily="18" charset="0"/>
              </a:rPr>
              <a:t>  </a:t>
            </a:r>
            <a:r>
              <a:rPr lang="zh-CN" altLang="zh-CN" sz="3300" dirty="0">
                <a:latin typeface="Times New Roman" panose="02020603050405020304" pitchFamily="18" charset="0"/>
              </a:rPr>
              <a:t>定理内容:</a:t>
            </a:r>
            <a:endParaRPr lang="en-US" altLang="zh-CN" sz="3300">
              <a:latin typeface="Times New Roman" panose="02020603050405020304" pitchFamily="18" charset="0"/>
            </a:endParaRPr>
          </a:p>
        </p:txBody>
      </p:sp>
      <p:sp>
        <p:nvSpPr>
          <p:cNvPr id="115756" name="矩形 115755"/>
          <p:cNvSpPr/>
          <p:nvPr/>
        </p:nvSpPr>
        <p:spPr>
          <a:xfrm>
            <a:off x="1981955" y="392113"/>
            <a:ext cx="7329566" cy="663319"/>
          </a:xfrm>
          <a:prstGeom prst="rect">
            <a:avLst/>
          </a:prstGeom>
          <a:solidFill>
            <a:srgbClr val="00FFFF"/>
          </a:solidFill>
          <a:ln w="9525">
            <a:noFill/>
          </a:ln>
          <a:effectLst>
            <a:prstShdw prst="shdw17" dist="17961" dir="2699999">
              <a:srgbClr val="00FFFF">
                <a:gamma/>
                <a:shade val="60000"/>
                <a:invGamma/>
              </a:srgbClr>
            </a:prstShdw>
          </a:effectLst>
        </p:spPr>
        <p:txBody>
          <a:bodyPr wrap="none" lIns="108265" tIns="54132" rIns="108265" bIns="54132" anchor="t">
            <a:spAutoFit/>
          </a:bodyPr>
          <a:lstStyle/>
          <a:p>
            <a:pPr defTabSz="1082675"/>
            <a:r>
              <a:rPr lang="en-US" altLang="zh-CN" dirty="0" smtClean="0">
                <a:solidFill>
                  <a:schemeClr val="tx1"/>
                </a:solidFill>
                <a:latin typeface="Times New Roman" panose="02020603050405020304" pitchFamily="18" charset="0"/>
              </a:rPr>
              <a:t>3.4 </a:t>
            </a:r>
            <a:r>
              <a:rPr lang="zh-CN" altLang="en-US" dirty="0">
                <a:solidFill>
                  <a:schemeClr val="tx1"/>
                </a:solidFill>
                <a:latin typeface="Times New Roman" panose="02020603050405020304" pitchFamily="18" charset="0"/>
              </a:rPr>
              <a:t>替代定理 </a:t>
            </a:r>
            <a:r>
              <a:rPr lang="en-US" altLang="zh-CN" dirty="0">
                <a:solidFill>
                  <a:schemeClr val="tx1"/>
                </a:solidFill>
                <a:latin typeface="Times New Roman" panose="02020603050405020304" pitchFamily="18" charset="0"/>
              </a:rPr>
              <a:t>(</a:t>
            </a:r>
            <a:r>
              <a:rPr lang="en-US" altLang="zh-CN" i="1" dirty="0" smtClean="0">
                <a:solidFill>
                  <a:schemeClr val="tx1"/>
                </a:solidFill>
                <a:latin typeface="Times New Roman" panose="02020603050405020304" pitchFamily="18" charset="0"/>
              </a:rPr>
              <a:t>Substitution </a:t>
            </a:r>
            <a:r>
              <a:rPr lang="en-US" altLang="zh-CN" i="1" dirty="0">
                <a:solidFill>
                  <a:schemeClr val="tx1"/>
                </a:solidFill>
                <a:latin typeface="Times New Roman" panose="02020603050405020304" pitchFamily="18" charset="0"/>
              </a:rPr>
              <a:t>Theorem</a:t>
            </a:r>
            <a:r>
              <a:rPr lang="en-US" altLang="zh-CN" dirty="0">
                <a:solidFill>
                  <a:schemeClr val="tx1"/>
                </a:solidFill>
                <a:latin typeface="Times New Roman" panose="02020603050405020304" pitchFamily="18" charset="0"/>
              </a:rPr>
              <a:t>)</a:t>
            </a:r>
          </a:p>
        </p:txBody>
      </p:sp>
      <p:sp>
        <p:nvSpPr>
          <p:cNvPr id="115757" name="矩形 115756"/>
          <p:cNvSpPr/>
          <p:nvPr/>
        </p:nvSpPr>
        <p:spPr>
          <a:xfrm>
            <a:off x="401638" y="4679950"/>
            <a:ext cx="10047287" cy="2330450"/>
          </a:xfrm>
          <a:prstGeom prst="rect">
            <a:avLst/>
          </a:prstGeom>
          <a:noFill/>
          <a:ln w="9525">
            <a:noFill/>
          </a:ln>
          <a:effectLst>
            <a:prstShdw prst="shdw17" dist="17961" dir="2699999">
              <a:srgbClr val="CCECFF">
                <a:gamma/>
                <a:shade val="60000"/>
                <a:invGamma/>
              </a:srgbClr>
            </a:prstShdw>
          </a:effectLst>
        </p:spPr>
        <p:txBody>
          <a:bodyPr lIns="108265" tIns="54132" rIns="108265" bIns="54132">
            <a:spAutoFit/>
          </a:bodyPr>
          <a:lstStyle/>
          <a:p>
            <a:pPr algn="l" defTabSz="1082675">
              <a:lnSpc>
                <a:spcPct val="130000"/>
              </a:lnSpc>
            </a:pPr>
            <a:r>
              <a:rPr lang="en-US" altLang="zh-CN" sz="2800" dirty="0">
                <a:latin typeface="Times New Roman" panose="02020603050405020304" pitchFamily="18" charset="0"/>
              </a:rPr>
              <a:t>2</a:t>
            </a:r>
            <a:r>
              <a:rPr lang="zh-CN" altLang="en-US" sz="2800" dirty="0">
                <a:solidFill>
                  <a:schemeClr val="tx1"/>
                </a:solidFill>
                <a:latin typeface="Times New Roman" panose="02020603050405020304" pitchFamily="18" charset="0"/>
              </a:rPr>
              <a:t>、电路中任何</a:t>
            </a:r>
            <a:r>
              <a:rPr lang="zh-CN" altLang="en-US" sz="2800" dirty="0">
                <a:latin typeface="Times New Roman" panose="02020603050405020304" pitchFamily="18" charset="0"/>
              </a:rPr>
              <a:t>一条支路</a:t>
            </a:r>
            <a:r>
              <a:rPr lang="zh-CN" altLang="en-US" sz="2800" dirty="0">
                <a:solidFill>
                  <a:schemeClr val="tx1"/>
                </a:solidFill>
                <a:latin typeface="Times New Roman" panose="02020603050405020304" pitchFamily="18" charset="0"/>
              </a:rPr>
              <a:t>，如果它的</a:t>
            </a:r>
            <a:r>
              <a:rPr lang="zh-CN" altLang="en-US" sz="2800" dirty="0">
                <a:latin typeface="Times New Roman" panose="02020603050405020304" pitchFamily="18" charset="0"/>
              </a:rPr>
              <a:t>电流</a:t>
            </a:r>
            <a:r>
              <a:rPr lang="zh-CN" altLang="en-US" sz="2800" dirty="0">
                <a:solidFill>
                  <a:schemeClr val="tx1"/>
                </a:solidFill>
                <a:latin typeface="Times New Roman" panose="02020603050405020304" pitchFamily="18" charset="0"/>
              </a:rPr>
              <a:t>已知，则可以把这条支路用一个理想电流源替代。此理想电流源的大小和方向，应与原支路的已知电流相同。这样替代后不会改变电路中各处的电压和电流。</a:t>
            </a:r>
          </a:p>
        </p:txBody>
      </p:sp>
      <p:sp>
        <p:nvSpPr>
          <p:cNvPr id="115758" name="矩形 115757"/>
          <p:cNvSpPr/>
          <p:nvPr/>
        </p:nvSpPr>
        <p:spPr>
          <a:xfrm>
            <a:off x="401638" y="2120900"/>
            <a:ext cx="10047287" cy="2330450"/>
          </a:xfrm>
          <a:prstGeom prst="rect">
            <a:avLst/>
          </a:prstGeom>
          <a:noFill/>
          <a:ln w="9525">
            <a:noFill/>
          </a:ln>
          <a:effectLst>
            <a:prstShdw prst="shdw17" dist="17961" dir="2699999">
              <a:srgbClr val="CCECFF">
                <a:gamma/>
                <a:shade val="60000"/>
                <a:invGamma/>
              </a:srgbClr>
            </a:prstShdw>
          </a:effectLst>
        </p:spPr>
        <p:txBody>
          <a:bodyPr lIns="108265" tIns="54132" rIns="108265" bIns="54132">
            <a:spAutoFit/>
          </a:bodyPr>
          <a:lstStyle/>
          <a:p>
            <a:pPr algn="l" defTabSz="1082675">
              <a:lnSpc>
                <a:spcPct val="130000"/>
              </a:lnSpc>
            </a:pPr>
            <a:r>
              <a:rPr lang="en-US" altLang="zh-CN" sz="2800" dirty="0">
                <a:latin typeface="Times New Roman" panose="02020603050405020304" pitchFamily="18" charset="0"/>
              </a:rPr>
              <a:t>1</a:t>
            </a:r>
            <a:r>
              <a:rPr lang="zh-CN" altLang="en-US" sz="2800" dirty="0">
                <a:solidFill>
                  <a:schemeClr val="tx1"/>
                </a:solidFill>
                <a:latin typeface="Times New Roman" panose="02020603050405020304" pitchFamily="18" charset="0"/>
              </a:rPr>
              <a:t>、电路中的任何</a:t>
            </a:r>
            <a:r>
              <a:rPr lang="zh-CN" altLang="en-US" sz="2800" dirty="0">
                <a:latin typeface="Times New Roman" panose="02020603050405020304" pitchFamily="18" charset="0"/>
              </a:rPr>
              <a:t>一条支路</a:t>
            </a:r>
            <a:r>
              <a:rPr lang="zh-CN" altLang="en-US" sz="2800" dirty="0">
                <a:solidFill>
                  <a:schemeClr val="tx1"/>
                </a:solidFill>
                <a:latin typeface="Times New Roman" panose="02020603050405020304" pitchFamily="18" charset="0"/>
              </a:rPr>
              <a:t>，如果它的</a:t>
            </a:r>
            <a:r>
              <a:rPr lang="zh-CN" altLang="en-US" sz="2800" dirty="0">
                <a:latin typeface="Times New Roman" panose="02020603050405020304" pitchFamily="18" charset="0"/>
              </a:rPr>
              <a:t>端电压</a:t>
            </a:r>
            <a:r>
              <a:rPr lang="zh-CN" altLang="en-US" sz="2800" dirty="0">
                <a:solidFill>
                  <a:schemeClr val="tx1"/>
                </a:solidFill>
                <a:latin typeface="Times New Roman" panose="02020603050405020304" pitchFamily="18" charset="0"/>
              </a:rPr>
              <a:t>已知，则可以把这条支路用一个理想电压源替代，这个理想电压源电压的大小和极性，应该与原支路的已知端电压相同。这样替代后不会改变电路中各处的电压和电流。</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34"/>
                                        </p:tgtEl>
                                        <p:attrNameLst>
                                          <p:attrName>style.visibility</p:attrName>
                                        </p:attrNameLst>
                                      </p:cBhvr>
                                      <p:to>
                                        <p:strVal val="visible"/>
                                      </p:to>
                                    </p:set>
                                    <p:anim calcmode="lin" valueType="num">
                                      <p:cBhvr additive="base">
                                        <p:cTn id="7" dur="500" fill="hold"/>
                                        <p:tgtEl>
                                          <p:spTgt spid="115734"/>
                                        </p:tgtEl>
                                        <p:attrNameLst>
                                          <p:attrName>ppt_x</p:attrName>
                                        </p:attrNameLst>
                                      </p:cBhvr>
                                      <p:tavLst>
                                        <p:tav tm="0">
                                          <p:val>
                                            <p:strVal val="0-#ppt_w/2"/>
                                          </p:val>
                                        </p:tav>
                                        <p:tav tm="100000">
                                          <p:val>
                                            <p:strVal val="#ppt_x"/>
                                          </p:val>
                                        </p:tav>
                                      </p:tavLst>
                                    </p:anim>
                                    <p:anim calcmode="lin" valueType="num">
                                      <p:cBhvr additive="base">
                                        <p:cTn id="8" dur="500" fill="hold"/>
                                        <p:tgtEl>
                                          <p:spTgt spid="1157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5758"/>
                                        </p:tgtEl>
                                        <p:attrNameLst>
                                          <p:attrName>style.visibility</p:attrName>
                                        </p:attrNameLst>
                                      </p:cBhvr>
                                      <p:to>
                                        <p:strVal val="visible"/>
                                      </p:to>
                                    </p:set>
                                    <p:anim calcmode="lin" valueType="num">
                                      <p:cBhvr additive="base">
                                        <p:cTn id="13" dur="500" fill="hold"/>
                                        <p:tgtEl>
                                          <p:spTgt spid="115758"/>
                                        </p:tgtEl>
                                        <p:attrNameLst>
                                          <p:attrName>ppt_x</p:attrName>
                                        </p:attrNameLst>
                                      </p:cBhvr>
                                      <p:tavLst>
                                        <p:tav tm="0">
                                          <p:val>
                                            <p:strVal val="0-#ppt_w/2"/>
                                          </p:val>
                                        </p:tav>
                                        <p:tav tm="100000">
                                          <p:val>
                                            <p:strVal val="#ppt_x"/>
                                          </p:val>
                                        </p:tav>
                                      </p:tavLst>
                                    </p:anim>
                                    <p:anim calcmode="lin" valueType="num">
                                      <p:cBhvr additive="base">
                                        <p:cTn id="14" dur="500" fill="hold"/>
                                        <p:tgtEl>
                                          <p:spTgt spid="1157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57"/>
                                        </p:tgtEl>
                                        <p:attrNameLst>
                                          <p:attrName>style.visibility</p:attrName>
                                        </p:attrNameLst>
                                      </p:cBhvr>
                                      <p:to>
                                        <p:strVal val="visible"/>
                                      </p:to>
                                    </p:set>
                                    <p:anim calcmode="lin" valueType="num">
                                      <p:cBhvr additive="base">
                                        <p:cTn id="19" dur="500" fill="hold"/>
                                        <p:tgtEl>
                                          <p:spTgt spid="115757"/>
                                        </p:tgtEl>
                                        <p:attrNameLst>
                                          <p:attrName>ppt_x</p:attrName>
                                        </p:attrNameLst>
                                      </p:cBhvr>
                                      <p:tavLst>
                                        <p:tav tm="0">
                                          <p:val>
                                            <p:strVal val="0-#ppt_w/2"/>
                                          </p:val>
                                        </p:tav>
                                        <p:tav tm="100000">
                                          <p:val>
                                            <p:strVal val="#ppt_x"/>
                                          </p:val>
                                        </p:tav>
                                      </p:tavLst>
                                    </p:anim>
                                    <p:anim calcmode="lin" valueType="num">
                                      <p:cBhvr additive="base">
                                        <p:cTn id="20" dur="500" fill="hold"/>
                                        <p:tgtEl>
                                          <p:spTgt spid="115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4" grpId="0"/>
      <p:bldP spid="115757" grpId="0"/>
      <p:bldP spid="11575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文本框 117761"/>
          <p:cNvSpPr txBox="1"/>
          <p:nvPr/>
        </p:nvSpPr>
        <p:spPr>
          <a:xfrm>
            <a:off x="271463" y="487363"/>
            <a:ext cx="1262062" cy="611187"/>
          </a:xfrm>
          <a:prstGeom prst="rect">
            <a:avLst/>
          </a:prstGeom>
          <a:noFill/>
          <a:ln w="9525">
            <a:noFill/>
          </a:ln>
        </p:spPr>
        <p:txBody>
          <a:bodyPr lIns="108265" tIns="54132" rIns="108265" bIns="54132">
            <a:spAutoFit/>
          </a:bodyPr>
          <a:lstStyle/>
          <a:p>
            <a:pPr algn="l" defTabSz="1082675">
              <a:spcBef>
                <a:spcPct val="50000"/>
              </a:spcBef>
            </a:pPr>
            <a:r>
              <a:rPr lang="zh-CN" altLang="en-US" sz="3300" i="1" dirty="0">
                <a:solidFill>
                  <a:srgbClr val="FF00FF"/>
                </a:solidFill>
                <a:latin typeface="Times New Roman" panose="02020603050405020304" pitchFamily="18" charset="0"/>
              </a:rPr>
              <a:t>注：</a:t>
            </a:r>
            <a:endParaRPr lang="zh-CN" altLang="en-US" sz="3300">
              <a:solidFill>
                <a:schemeClr val="tx1"/>
              </a:solidFill>
              <a:latin typeface="Times New Roman" panose="02020603050405020304" pitchFamily="18" charset="0"/>
            </a:endParaRPr>
          </a:p>
        </p:txBody>
      </p:sp>
      <p:sp>
        <p:nvSpPr>
          <p:cNvPr id="117763" name="文本框 117762"/>
          <p:cNvSpPr txBox="1"/>
          <p:nvPr/>
        </p:nvSpPr>
        <p:spPr>
          <a:xfrm>
            <a:off x="1173163" y="487363"/>
            <a:ext cx="9021762" cy="685800"/>
          </a:xfrm>
          <a:prstGeom prst="rect">
            <a:avLst/>
          </a:prstGeom>
          <a:noFill/>
          <a:ln w="9525">
            <a:noFill/>
          </a:ln>
        </p:spPr>
        <p:txBody>
          <a:bodyPr lIns="108265" tIns="54132" rIns="108265" bIns="54132">
            <a:spAutoFit/>
          </a:bodyPr>
          <a:lstStyle/>
          <a:p>
            <a:pPr algn="l" defTabSz="1082675">
              <a:spcBef>
                <a:spcPct val="50000"/>
              </a:spcBef>
            </a:pPr>
            <a:r>
              <a:rPr lang="en-US" altLang="zh-CN" sz="3800">
                <a:solidFill>
                  <a:srgbClr val="FF00FF"/>
                </a:solidFill>
                <a:latin typeface="Times New Roman" panose="02020603050405020304" pitchFamily="18" charset="0"/>
              </a:rPr>
              <a:t>1.</a:t>
            </a:r>
            <a:r>
              <a:rPr lang="zh-CN" altLang="en-US" sz="2800" dirty="0">
                <a:solidFill>
                  <a:schemeClr val="tx1"/>
                </a:solidFill>
                <a:latin typeface="Times New Roman" panose="02020603050405020304" pitchFamily="18" charset="0"/>
              </a:rPr>
              <a:t>替代定理既适用于线性电路，也适用于非线性电路。</a:t>
            </a:r>
            <a:endParaRPr lang="zh-CN" altLang="en-US" sz="2800">
              <a:solidFill>
                <a:schemeClr val="tx1"/>
              </a:solidFill>
              <a:latin typeface="Times New Roman" panose="02020603050405020304" pitchFamily="18" charset="0"/>
            </a:endParaRPr>
          </a:p>
        </p:txBody>
      </p:sp>
      <p:sp>
        <p:nvSpPr>
          <p:cNvPr id="117764" name="文本框 117763"/>
          <p:cNvSpPr txBox="1"/>
          <p:nvPr/>
        </p:nvSpPr>
        <p:spPr>
          <a:xfrm>
            <a:off x="1173163" y="2287588"/>
            <a:ext cx="7208837" cy="687387"/>
          </a:xfrm>
          <a:prstGeom prst="rect">
            <a:avLst/>
          </a:prstGeom>
          <a:noFill/>
          <a:ln w="9525">
            <a:noFill/>
          </a:ln>
        </p:spPr>
        <p:txBody>
          <a:bodyPr lIns="108265" tIns="54132" rIns="108265" bIns="54132">
            <a:spAutoFit/>
          </a:bodyPr>
          <a:lstStyle/>
          <a:p>
            <a:pPr algn="l" defTabSz="1082675">
              <a:spcBef>
                <a:spcPct val="50000"/>
              </a:spcBef>
            </a:pPr>
            <a:r>
              <a:rPr lang="en-US" altLang="zh-CN" sz="3800" dirty="0">
                <a:solidFill>
                  <a:srgbClr val="FF00FF"/>
                </a:solidFill>
                <a:latin typeface="Times New Roman" panose="02020603050405020304" pitchFamily="18" charset="0"/>
              </a:rPr>
              <a:t>3.</a:t>
            </a:r>
            <a:r>
              <a:rPr lang="zh-CN" altLang="en-US" sz="2800" dirty="0">
                <a:solidFill>
                  <a:schemeClr val="tx1"/>
                </a:solidFill>
                <a:latin typeface="Times New Roman" panose="02020603050405020304" pitchFamily="18" charset="0"/>
              </a:rPr>
              <a:t>替代后其余支路及参数不能改变。</a:t>
            </a:r>
          </a:p>
        </p:txBody>
      </p:sp>
      <p:sp>
        <p:nvSpPr>
          <p:cNvPr id="117765" name="文本框 117764"/>
          <p:cNvSpPr txBox="1"/>
          <p:nvPr/>
        </p:nvSpPr>
        <p:spPr>
          <a:xfrm>
            <a:off x="902493" y="4595211"/>
            <a:ext cx="4073267" cy="617153"/>
          </a:xfrm>
          <a:prstGeom prst="rect">
            <a:avLst/>
          </a:prstGeom>
          <a:noFill/>
          <a:ln w="9525">
            <a:noFill/>
          </a:ln>
        </p:spPr>
        <p:txBody>
          <a:bodyPr wrap="square" lIns="108265" tIns="54132" rIns="108265" bIns="54132">
            <a:spAutoFit/>
          </a:bodyPr>
          <a:lstStyle/>
          <a:p>
            <a:pPr algn="l" defTabSz="1082675">
              <a:spcBef>
                <a:spcPct val="50000"/>
              </a:spcBef>
            </a:pPr>
            <a:r>
              <a:rPr lang="zh-CN" altLang="en-US" sz="3300" i="1" dirty="0">
                <a:solidFill>
                  <a:srgbClr val="FF33CC"/>
                </a:solidFill>
                <a:latin typeface="Times New Roman" panose="02020603050405020304" pitchFamily="18" charset="0"/>
              </a:rPr>
              <a:t>例</a:t>
            </a:r>
            <a:r>
              <a:rPr lang="en-US" altLang="zh-CN" sz="3300" i="1" dirty="0" smtClean="0">
                <a:solidFill>
                  <a:srgbClr val="FF33CC"/>
                </a:solidFill>
                <a:latin typeface="Times New Roman" panose="02020603050405020304" pitchFamily="18" charset="0"/>
              </a:rPr>
              <a:t>.3-11</a:t>
            </a:r>
            <a:r>
              <a:rPr lang="zh-CN" altLang="en-US" sz="3300" i="1" dirty="0" smtClean="0">
                <a:solidFill>
                  <a:srgbClr val="FF33CC"/>
                </a:solidFill>
                <a:latin typeface="Times New Roman" panose="02020603050405020304" pitchFamily="18" charset="0"/>
              </a:rPr>
              <a:t>，</a:t>
            </a:r>
            <a:r>
              <a:rPr lang="en-US" altLang="zh-CN" sz="3300" i="1" dirty="0" smtClean="0">
                <a:solidFill>
                  <a:srgbClr val="FF33CC"/>
                </a:solidFill>
                <a:latin typeface="Times New Roman" panose="02020603050405020304" pitchFamily="18" charset="0"/>
              </a:rPr>
              <a:t>P87</a:t>
            </a:r>
            <a:endParaRPr lang="en-US" altLang="zh-CN" sz="3300" i="1" dirty="0">
              <a:solidFill>
                <a:srgbClr val="FF33CC"/>
              </a:solidFill>
              <a:latin typeface="Times New Roman" panose="02020603050405020304" pitchFamily="18" charset="0"/>
            </a:endParaRPr>
          </a:p>
        </p:txBody>
      </p:sp>
      <p:sp>
        <p:nvSpPr>
          <p:cNvPr id="117768" name="文本框 117767"/>
          <p:cNvSpPr txBox="1"/>
          <p:nvPr/>
        </p:nvSpPr>
        <p:spPr>
          <a:xfrm>
            <a:off x="1084263" y="1173163"/>
            <a:ext cx="8931275" cy="1114425"/>
          </a:xfrm>
          <a:prstGeom prst="rect">
            <a:avLst/>
          </a:prstGeom>
          <a:noFill/>
          <a:ln w="9525">
            <a:noFill/>
          </a:ln>
        </p:spPr>
        <p:txBody>
          <a:bodyPr lIns="108265" tIns="54132" rIns="108265" bIns="54132">
            <a:spAutoFit/>
          </a:bodyPr>
          <a:lstStyle/>
          <a:p>
            <a:pPr marL="450850" indent="-450850" algn="l" defTabSz="1082675">
              <a:spcBef>
                <a:spcPct val="50000"/>
              </a:spcBef>
            </a:pPr>
            <a:r>
              <a:rPr lang="en-US" altLang="zh-CN" sz="3800" dirty="0">
                <a:solidFill>
                  <a:srgbClr val="FF00FF"/>
                </a:solidFill>
                <a:latin typeface="Times New Roman" panose="02020603050405020304" pitchFamily="18" charset="0"/>
              </a:rPr>
              <a:t>2. </a:t>
            </a:r>
            <a:r>
              <a:rPr lang="zh-CN" altLang="en-US" sz="2800" dirty="0">
                <a:solidFill>
                  <a:schemeClr val="tx1"/>
                </a:solidFill>
                <a:latin typeface="Times New Roman" panose="02020603050405020304" pitchFamily="18" charset="0"/>
              </a:rPr>
              <a:t>若支路中的电压或电流为其余电路中</a:t>
            </a:r>
            <a:r>
              <a:rPr lang="zh-CN" altLang="en-US" sz="2800" dirty="0">
                <a:latin typeface="Times New Roman" panose="02020603050405020304" pitchFamily="18" charset="0"/>
              </a:rPr>
              <a:t>受控源的控制量</a:t>
            </a:r>
            <a:r>
              <a:rPr lang="zh-CN" altLang="en-US" sz="2800" dirty="0">
                <a:solidFill>
                  <a:schemeClr val="tx1"/>
                </a:solidFill>
                <a:latin typeface="Times New Roman" panose="02020603050405020304" pitchFamily="18" charset="0"/>
              </a:rPr>
              <a:t>，则该支路不能被替代。</a:t>
            </a:r>
          </a:p>
        </p:txBody>
      </p:sp>
      <p:sp>
        <p:nvSpPr>
          <p:cNvPr id="117800" name="矩形 117799"/>
          <p:cNvSpPr/>
          <p:nvPr/>
        </p:nvSpPr>
        <p:spPr>
          <a:xfrm>
            <a:off x="735013" y="3027363"/>
            <a:ext cx="8559800" cy="1084262"/>
          </a:xfrm>
          <a:prstGeom prst="rect">
            <a:avLst/>
          </a:prstGeom>
          <a:noFill/>
          <a:ln w="9525">
            <a:noFill/>
          </a:ln>
          <a:effectLst>
            <a:prstShdw prst="shdw17" dist="17961" dir="2699999">
              <a:srgbClr val="CCECFF">
                <a:gamma/>
                <a:shade val="60000"/>
                <a:invGamma/>
              </a:srgbClr>
            </a:prstShdw>
          </a:effectLst>
        </p:spPr>
        <p:txBody>
          <a:bodyPr lIns="108265" tIns="54132" rIns="108265" bIns="54132" anchor="ctr">
            <a:spAutoFit/>
          </a:bodyPr>
          <a:lstStyle/>
          <a:p>
            <a:pPr defTabSz="914400">
              <a:tabLst>
                <a:tab pos="1371600" algn="l"/>
                <a:tab pos="4457700" algn="l"/>
              </a:tabLst>
            </a:pPr>
            <a:r>
              <a:rPr lang="en-US" altLang="zh-CN" dirty="0">
                <a:solidFill>
                  <a:srgbClr val="FF00FF"/>
                </a:solidFill>
                <a:latin typeface="Times New Roman" panose="02020603050405020304" pitchFamily="18" charset="0"/>
              </a:rPr>
              <a:t>4. </a:t>
            </a:r>
            <a:r>
              <a:rPr lang="zh-CN" altLang="en-US" sz="2800" dirty="0">
                <a:solidFill>
                  <a:schemeClr val="tx1"/>
                </a:solidFill>
                <a:latin typeface="Times New Roman" panose="02020603050405020304" pitchFamily="18" charset="0"/>
              </a:rPr>
              <a:t>分析电路时，对电路中各等电位点可以看作短       路，对其零电流支路可以当作开路处理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arn(inHorizontal)">
                                      <p:cBhvr>
                                        <p:cTn id="7" dur="500"/>
                                        <p:tgtEl>
                                          <p:spTgt spid="11776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117768"/>
                                        </p:tgtEl>
                                        <p:attrNameLst>
                                          <p:attrName>style.visibility</p:attrName>
                                        </p:attrNameLst>
                                      </p:cBhvr>
                                      <p:to>
                                        <p:strVal val="visible"/>
                                      </p:to>
                                    </p:set>
                                    <p:anim calcmode="lin" valueType="num">
                                      <p:cBhvr>
                                        <p:cTn id="12" dur="500" fill="hold"/>
                                        <p:tgtEl>
                                          <p:spTgt spid="117768"/>
                                        </p:tgtEl>
                                        <p:attrNameLst>
                                          <p:attrName>ppt_w</p:attrName>
                                        </p:attrNameLst>
                                      </p:cBhvr>
                                      <p:tavLst>
                                        <p:tav tm="0">
                                          <p:val>
                                            <p:fltVal val="0"/>
                                          </p:val>
                                        </p:tav>
                                        <p:tav tm="100000">
                                          <p:val>
                                            <p:strVal val="#ppt_w"/>
                                          </p:val>
                                        </p:tav>
                                      </p:tavLst>
                                    </p:anim>
                                    <p:anim calcmode="lin" valueType="num">
                                      <p:cBhvr>
                                        <p:cTn id="13" dur="500" fill="hold"/>
                                        <p:tgtEl>
                                          <p:spTgt spid="11776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7764"/>
                                        </p:tgtEl>
                                        <p:attrNameLst>
                                          <p:attrName>style.visibility</p:attrName>
                                        </p:attrNameLst>
                                      </p:cBhvr>
                                      <p:to>
                                        <p:strVal val="visible"/>
                                      </p:to>
                                    </p:set>
                                    <p:animEffect transition="in" filter="barn(inVertical)">
                                      <p:cBhvr>
                                        <p:cTn id="18" dur="500"/>
                                        <p:tgtEl>
                                          <p:spTgt spid="1177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7800"/>
                                        </p:tgtEl>
                                        <p:attrNameLst>
                                          <p:attrName>style.visibility</p:attrName>
                                        </p:attrNameLst>
                                      </p:cBhvr>
                                      <p:to>
                                        <p:strVal val="visible"/>
                                      </p:to>
                                    </p:set>
                                    <p:animEffect transition="in" filter="wipe(left)">
                                      <p:cBhvr>
                                        <p:cTn id="23" dur="500"/>
                                        <p:tgtEl>
                                          <p:spTgt spid="117800"/>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117765"/>
                                        </p:tgtEl>
                                        <p:attrNameLst>
                                          <p:attrName>style.visibility</p:attrName>
                                        </p:attrNameLst>
                                      </p:cBhvr>
                                      <p:to>
                                        <p:strVal val="visible"/>
                                      </p:to>
                                    </p:set>
                                    <p:anim calcmode="lin" valueType="num">
                                      <p:cBhvr>
                                        <p:cTn id="28" dur="500" fill="hold"/>
                                        <p:tgtEl>
                                          <p:spTgt spid="117765"/>
                                        </p:tgtEl>
                                        <p:attrNameLst>
                                          <p:attrName>ppt_w</p:attrName>
                                        </p:attrNameLst>
                                      </p:cBhvr>
                                      <p:tavLst>
                                        <p:tav tm="0">
                                          <p:val>
                                            <p:fltVal val="0"/>
                                          </p:val>
                                        </p:tav>
                                        <p:tav tm="100000">
                                          <p:val>
                                            <p:strVal val="#ppt_w"/>
                                          </p:val>
                                        </p:tav>
                                      </p:tavLst>
                                    </p:anim>
                                    <p:anim calcmode="lin" valueType="num">
                                      <p:cBhvr>
                                        <p:cTn id="29" dur="500" fill="hold"/>
                                        <p:tgtEl>
                                          <p:spTgt spid="1177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P spid="117764" grpId="0"/>
      <p:bldP spid="117765" grpId="0"/>
      <p:bldP spid="117768" grpId="0"/>
      <p:bldP spid="11780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文本框 157698"/>
          <p:cNvSpPr txBox="1"/>
          <p:nvPr/>
        </p:nvSpPr>
        <p:spPr>
          <a:xfrm>
            <a:off x="3567113" y="1949450"/>
            <a:ext cx="6856412" cy="2886075"/>
          </a:xfrm>
          <a:prstGeom prst="rect">
            <a:avLst/>
          </a:prstGeom>
          <a:noFill/>
          <a:ln w="9525">
            <a:noFill/>
          </a:ln>
        </p:spPr>
        <p:txBody>
          <a:bodyPr lIns="108265" tIns="54132" rIns="108265" bIns="54132">
            <a:spAutoFit/>
          </a:bodyPr>
          <a:lstStyle/>
          <a:p>
            <a:pPr indent="676275" algn="just" defTabSz="1082675">
              <a:lnSpc>
                <a:spcPct val="130000"/>
              </a:lnSpc>
              <a:spcBef>
                <a:spcPct val="50000"/>
              </a:spcBef>
            </a:pPr>
            <a:r>
              <a:rPr lang="zh-CN" altLang="en-US" sz="2800" dirty="0">
                <a:solidFill>
                  <a:schemeClr val="tx1"/>
                </a:solidFill>
                <a:latin typeface="Times New Roman" panose="02020603050405020304" pitchFamily="18" charset="0"/>
              </a:rPr>
              <a:t>在电路分析中，有时只需要研究电路中某一条支路的电压或电流。这时，可将该条支路从整个电路中分离出来。把电路的其余部分用一个等效电源代替，称为</a:t>
            </a:r>
            <a:r>
              <a:rPr lang="zh-CN" altLang="en-US" sz="2800" dirty="0">
                <a:latin typeface="Times New Roman" panose="02020603050405020304" pitchFamily="18" charset="0"/>
              </a:rPr>
              <a:t>等效电源定理</a:t>
            </a:r>
            <a:r>
              <a:rPr lang="zh-CN" altLang="en-US" sz="2800" dirty="0">
                <a:solidFill>
                  <a:schemeClr val="tx1"/>
                </a:solidFill>
                <a:latin typeface="Times New Roman" panose="02020603050405020304" pitchFamily="18" charset="0"/>
              </a:rPr>
              <a:t>。 </a:t>
            </a:r>
          </a:p>
        </p:txBody>
      </p:sp>
      <p:sp>
        <p:nvSpPr>
          <p:cNvPr id="157700" name="文本框 157699"/>
          <p:cNvSpPr txBox="1"/>
          <p:nvPr/>
        </p:nvSpPr>
        <p:spPr>
          <a:xfrm>
            <a:off x="911225" y="5014913"/>
            <a:ext cx="9293225" cy="1219200"/>
          </a:xfrm>
          <a:prstGeom prst="rect">
            <a:avLst/>
          </a:prstGeom>
          <a:noFill/>
          <a:ln w="9525">
            <a:noFill/>
          </a:ln>
        </p:spPr>
        <p:txBody>
          <a:bodyPr lIns="108265" tIns="54132" rIns="108265" bIns="54132">
            <a:spAutoFit/>
          </a:bodyPr>
          <a:lstStyle/>
          <a:p>
            <a:pPr algn="l" defTabSz="1082675">
              <a:lnSpc>
                <a:spcPct val="130000"/>
              </a:lnSpc>
              <a:spcBef>
                <a:spcPct val="50000"/>
              </a:spcBef>
            </a:pPr>
            <a:r>
              <a:rPr lang="zh-CN" altLang="en-US" sz="2800" dirty="0">
                <a:solidFill>
                  <a:schemeClr val="tx1"/>
                </a:solidFill>
                <a:latin typeface="Times New Roman" panose="02020603050405020304" pitchFamily="18" charset="0"/>
              </a:rPr>
              <a:t>经这样等效变换后，电路就大大化简，计算该支路的电压或电流就很方便了。 </a:t>
            </a:r>
          </a:p>
        </p:txBody>
      </p:sp>
      <p:grpSp>
        <p:nvGrpSpPr>
          <p:cNvPr id="157703" name="组合 157702"/>
          <p:cNvGrpSpPr/>
          <p:nvPr/>
        </p:nvGrpSpPr>
        <p:grpSpPr>
          <a:xfrm>
            <a:off x="315913" y="1609725"/>
            <a:ext cx="2797175" cy="3225800"/>
            <a:chOff x="240" y="1116"/>
            <a:chExt cx="1488" cy="1716"/>
          </a:xfrm>
        </p:grpSpPr>
        <p:sp>
          <p:nvSpPr>
            <p:cNvPr id="157704" name="矩形 157703"/>
            <p:cNvSpPr/>
            <p:nvPr/>
          </p:nvSpPr>
          <p:spPr>
            <a:xfrm>
              <a:off x="240" y="1536"/>
              <a:ext cx="1488" cy="115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57705" name="直接连接符 157704"/>
            <p:cNvSpPr/>
            <p:nvPr/>
          </p:nvSpPr>
          <p:spPr>
            <a:xfrm>
              <a:off x="240" y="2112"/>
              <a:ext cx="1488" cy="0"/>
            </a:xfrm>
            <a:prstGeom prst="line">
              <a:avLst/>
            </a:prstGeom>
            <a:ln w="9525" cap="flat" cmpd="sng">
              <a:solidFill>
                <a:schemeClr val="tx1"/>
              </a:solidFill>
              <a:prstDash val="solid"/>
              <a:headEnd type="none" w="med" len="med"/>
              <a:tailEnd type="none" w="med" len="med"/>
            </a:ln>
          </p:spPr>
        </p:sp>
        <p:sp>
          <p:nvSpPr>
            <p:cNvPr id="157706" name="直接连接符 157705"/>
            <p:cNvSpPr/>
            <p:nvPr/>
          </p:nvSpPr>
          <p:spPr>
            <a:xfrm>
              <a:off x="960" y="1536"/>
              <a:ext cx="0" cy="576"/>
            </a:xfrm>
            <a:prstGeom prst="line">
              <a:avLst/>
            </a:prstGeom>
            <a:ln w="9525" cap="flat" cmpd="sng">
              <a:solidFill>
                <a:schemeClr val="tx1"/>
              </a:solidFill>
              <a:prstDash val="solid"/>
              <a:headEnd type="none" w="med" len="med"/>
              <a:tailEnd type="none" w="med" len="med"/>
            </a:ln>
          </p:spPr>
        </p:sp>
        <p:sp>
          <p:nvSpPr>
            <p:cNvPr id="157707" name="矩形 157706"/>
            <p:cNvSpPr/>
            <p:nvPr/>
          </p:nvSpPr>
          <p:spPr>
            <a:xfrm>
              <a:off x="1248" y="1488"/>
              <a:ext cx="288" cy="96"/>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08" name="文本框 157707"/>
            <p:cNvSpPr txBox="1"/>
            <p:nvPr/>
          </p:nvSpPr>
          <p:spPr>
            <a:xfrm>
              <a:off x="1248" y="1116"/>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baseline="-25000">
                  <a:solidFill>
                    <a:schemeClr val="tx1"/>
                  </a:solidFill>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sp>
          <p:nvSpPr>
            <p:cNvPr id="157709" name="矩形 157708"/>
            <p:cNvSpPr/>
            <p:nvPr/>
          </p:nvSpPr>
          <p:spPr>
            <a:xfrm>
              <a:off x="480" y="1488"/>
              <a:ext cx="288" cy="96"/>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10" name="文本框 157709"/>
            <p:cNvSpPr txBox="1"/>
            <p:nvPr/>
          </p:nvSpPr>
          <p:spPr>
            <a:xfrm>
              <a:off x="480" y="1128"/>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baseline="-25000">
                  <a:solidFill>
                    <a:schemeClr val="tx1"/>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57711" name="矩形 157710"/>
            <p:cNvSpPr/>
            <p:nvPr/>
          </p:nvSpPr>
          <p:spPr>
            <a:xfrm>
              <a:off x="432" y="2640"/>
              <a:ext cx="288" cy="96"/>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12" name="文本框 157711"/>
            <p:cNvSpPr txBox="1"/>
            <p:nvPr/>
          </p:nvSpPr>
          <p:spPr>
            <a:xfrm>
              <a:off x="432" y="2256"/>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baseline="-25000">
                  <a:solidFill>
                    <a:schemeClr val="tx1"/>
                  </a:solidFill>
                  <a:latin typeface="Times New Roman" panose="02020603050405020304" pitchFamily="18" charset="0"/>
                </a:rPr>
                <a:t>5</a:t>
              </a:r>
              <a:endParaRPr lang="en-US" altLang="zh-CN" sz="2800">
                <a:solidFill>
                  <a:schemeClr val="tx1"/>
                </a:solidFill>
                <a:latin typeface="Times New Roman" panose="02020603050405020304" pitchFamily="18" charset="0"/>
              </a:endParaRPr>
            </a:p>
          </p:txBody>
        </p:sp>
        <p:sp>
          <p:nvSpPr>
            <p:cNvPr id="157713" name="矩形 157712"/>
            <p:cNvSpPr/>
            <p:nvPr/>
          </p:nvSpPr>
          <p:spPr>
            <a:xfrm>
              <a:off x="1200" y="2064"/>
              <a:ext cx="288" cy="96"/>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14" name="文本框 157713"/>
            <p:cNvSpPr txBox="1"/>
            <p:nvPr/>
          </p:nvSpPr>
          <p:spPr>
            <a:xfrm>
              <a:off x="1200" y="1680"/>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sp>
          <p:nvSpPr>
            <p:cNvPr id="157715" name="矩形 157714"/>
            <p:cNvSpPr/>
            <p:nvPr/>
          </p:nvSpPr>
          <p:spPr>
            <a:xfrm>
              <a:off x="432" y="2064"/>
              <a:ext cx="288" cy="96"/>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16" name="文本框 157715"/>
            <p:cNvSpPr txBox="1"/>
            <p:nvPr/>
          </p:nvSpPr>
          <p:spPr>
            <a:xfrm>
              <a:off x="384" y="1692"/>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157717" name="直接连接符 157716"/>
            <p:cNvSpPr/>
            <p:nvPr/>
          </p:nvSpPr>
          <p:spPr>
            <a:xfrm>
              <a:off x="1056" y="1584"/>
              <a:ext cx="0" cy="240"/>
            </a:xfrm>
            <a:prstGeom prst="line">
              <a:avLst/>
            </a:prstGeom>
            <a:ln w="9525" cap="flat" cmpd="sng">
              <a:solidFill>
                <a:schemeClr val="tx1"/>
              </a:solidFill>
              <a:prstDash val="solid"/>
              <a:headEnd type="none" w="med" len="med"/>
              <a:tailEnd type="triangle" w="med" len="med"/>
            </a:ln>
          </p:spPr>
        </p:sp>
        <p:sp>
          <p:nvSpPr>
            <p:cNvPr id="157718" name="文本框 157717"/>
            <p:cNvSpPr txBox="1"/>
            <p:nvPr/>
          </p:nvSpPr>
          <p:spPr>
            <a:xfrm>
              <a:off x="1056" y="1632"/>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57719" name="矩形 157718"/>
            <p:cNvSpPr/>
            <p:nvPr/>
          </p:nvSpPr>
          <p:spPr>
            <a:xfrm>
              <a:off x="912" y="1728"/>
              <a:ext cx="96" cy="240"/>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57720" name="文本框 157719"/>
            <p:cNvSpPr txBox="1"/>
            <p:nvPr/>
          </p:nvSpPr>
          <p:spPr>
            <a:xfrm>
              <a:off x="600" y="1632"/>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i="1" baseline="-25000">
                  <a:solidFill>
                    <a:schemeClr val="tx1"/>
                  </a:solidFill>
                  <a:latin typeface="Times New Roman" panose="02020603050405020304" pitchFamily="18" charset="0"/>
                </a:rPr>
                <a:t>x</a:t>
              </a:r>
              <a:endParaRPr lang="en-US" altLang="zh-CN" sz="3800" baseline="-25000">
                <a:solidFill>
                  <a:schemeClr val="tx1"/>
                </a:solidFill>
                <a:latin typeface="Times New Roman" panose="02020603050405020304" pitchFamily="18" charset="0"/>
              </a:endParaRPr>
            </a:p>
          </p:txBody>
        </p:sp>
        <p:sp>
          <p:nvSpPr>
            <p:cNvPr id="157721" name="文本框 157720"/>
            <p:cNvSpPr txBox="1"/>
            <p:nvPr/>
          </p:nvSpPr>
          <p:spPr>
            <a:xfrm>
              <a:off x="864" y="1248"/>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57722" name="文本框 157721"/>
            <p:cNvSpPr txBox="1"/>
            <p:nvPr/>
          </p:nvSpPr>
          <p:spPr>
            <a:xfrm>
              <a:off x="864" y="206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3800">
                <a:solidFill>
                  <a:srgbClr val="FF00FF"/>
                </a:solidFill>
                <a:latin typeface="Times New Roman" panose="02020603050405020304" pitchFamily="18" charset="0"/>
              </a:endParaRPr>
            </a:p>
          </p:txBody>
        </p:sp>
        <p:grpSp>
          <p:nvGrpSpPr>
            <p:cNvPr id="157723" name="组合 157722"/>
            <p:cNvGrpSpPr/>
            <p:nvPr/>
          </p:nvGrpSpPr>
          <p:grpSpPr>
            <a:xfrm>
              <a:off x="960" y="2448"/>
              <a:ext cx="720" cy="384"/>
              <a:chOff x="864" y="2304"/>
              <a:chExt cx="720" cy="384"/>
            </a:xfrm>
          </p:grpSpPr>
          <p:grpSp>
            <p:nvGrpSpPr>
              <p:cNvPr id="157724" name="组合 157723"/>
              <p:cNvGrpSpPr/>
              <p:nvPr/>
            </p:nvGrpSpPr>
            <p:grpSpPr>
              <a:xfrm>
                <a:off x="1056" y="2400"/>
                <a:ext cx="288" cy="288"/>
                <a:chOff x="1056" y="2400"/>
                <a:chExt cx="288" cy="288"/>
              </a:xfrm>
            </p:grpSpPr>
            <p:sp>
              <p:nvSpPr>
                <p:cNvPr id="157725" name="椭圆 157724"/>
                <p:cNvSpPr/>
                <p:nvPr/>
              </p:nvSpPr>
              <p:spPr>
                <a:xfrm>
                  <a:off x="1056" y="2400"/>
                  <a:ext cx="288" cy="288"/>
                </a:xfrm>
                <a:prstGeom prst="ellipse">
                  <a:avLst/>
                </a:prstGeom>
                <a:solidFill>
                  <a:srgbClr val="66FFFF"/>
                </a:solidFill>
                <a:ln w="9525" cap="flat" cmpd="sng">
                  <a:solidFill>
                    <a:schemeClr val="tx1"/>
                  </a:solidFill>
                  <a:prstDash val="solid"/>
                  <a:headEnd type="none" w="med" len="med"/>
                  <a:tailEnd type="none" w="med" len="med"/>
                </a:ln>
              </p:spPr>
              <p:txBody>
                <a:bodyPr/>
                <a:lstStyle/>
                <a:p>
                  <a:endParaRPr lang="zh-CN" altLang="en-US"/>
                </a:p>
              </p:txBody>
            </p:sp>
            <p:cxnSp>
              <p:nvCxnSpPr>
                <p:cNvPr id="157726" name="直接箭头连接符 157725"/>
                <p:cNvCxnSpPr>
                  <a:stCxn id="157725" idx="2"/>
                  <a:endCxn id="157725" idx="6"/>
                </p:cNvCxnSpPr>
                <p:nvPr/>
              </p:nvCxnSpPr>
              <p:spPr>
                <a:xfrm>
                  <a:off x="1056" y="2544"/>
                  <a:ext cx="288" cy="0"/>
                </a:xfrm>
                <a:prstGeom prst="straightConnector1">
                  <a:avLst/>
                </a:prstGeom>
                <a:ln w="9525" cap="flat" cmpd="sng">
                  <a:solidFill>
                    <a:schemeClr val="tx1"/>
                  </a:solidFill>
                  <a:prstDash val="solid"/>
                  <a:headEnd type="none" w="med" len="med"/>
                  <a:tailEnd type="none" w="med" len="med"/>
                </a:ln>
              </p:spPr>
            </p:cxnSp>
          </p:grpSp>
          <p:sp>
            <p:nvSpPr>
              <p:cNvPr id="157727" name="文本框 157726"/>
              <p:cNvSpPr txBox="1"/>
              <p:nvPr/>
            </p:nvSpPr>
            <p:spPr>
              <a:xfrm>
                <a:off x="864" y="2304"/>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57728" name="文本框 157727"/>
              <p:cNvSpPr txBox="1"/>
              <p:nvPr/>
            </p:nvSpPr>
            <p:spPr>
              <a:xfrm>
                <a:off x="1296" y="2304"/>
                <a:ext cx="28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sp>
          <p:nvSpPr>
            <p:cNvPr id="157729" name="文本框 157728"/>
            <p:cNvSpPr txBox="1"/>
            <p:nvPr/>
          </p:nvSpPr>
          <p:spPr>
            <a:xfrm>
              <a:off x="1200" y="2208"/>
              <a:ext cx="384" cy="36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3800" baseline="-25000" dirty="0" smtClean="0">
                  <a:solidFill>
                    <a:schemeClr val="tx1"/>
                  </a:solidFill>
                  <a:latin typeface="Times New Roman" panose="02020603050405020304" pitchFamily="18" charset="0"/>
                </a:rPr>
                <a:t>s</a:t>
              </a:r>
              <a:endParaRPr lang="en-US" altLang="zh-CN" sz="3800" dirty="0">
                <a:solidFill>
                  <a:schemeClr val="tx1"/>
                </a:solidFill>
                <a:latin typeface="Times New Roman" panose="02020603050405020304" pitchFamily="18" charset="0"/>
              </a:endParaRPr>
            </a:p>
          </p:txBody>
        </p:sp>
      </p:grpSp>
      <p:sp>
        <p:nvSpPr>
          <p:cNvPr id="157731" name="矩形 157730"/>
          <p:cNvSpPr/>
          <p:nvPr/>
        </p:nvSpPr>
        <p:spPr>
          <a:xfrm>
            <a:off x="2887663" y="644525"/>
            <a:ext cx="4789487" cy="657225"/>
          </a:xfrm>
          <a:prstGeom prst="rect">
            <a:avLst/>
          </a:prstGeom>
          <a:solidFill>
            <a:srgbClr val="00FFFF"/>
          </a:solidFill>
          <a:ln w="9525">
            <a:noFill/>
          </a:ln>
          <a:effectLst>
            <a:prstShdw prst="shdw17" dist="17961" dir="2699999">
              <a:srgbClr val="00FFFF">
                <a:gamma/>
                <a:shade val="60000"/>
                <a:invGamma/>
              </a:srgbClr>
            </a:prstShdw>
          </a:effectLst>
        </p:spPr>
        <p:txBody>
          <a:bodyPr lIns="108265" tIns="54132" rIns="108265" bIns="54132">
            <a:spAutoFit/>
          </a:bodyPr>
          <a:lstStyle/>
          <a:p>
            <a:pPr defTabSz="1082675"/>
            <a:r>
              <a:rPr lang="en-US" altLang="zh-CN" dirty="0">
                <a:latin typeface="Times New Roman" panose="02020603050405020304" pitchFamily="18" charset="0"/>
              </a:rPr>
              <a:t> </a:t>
            </a:r>
            <a:r>
              <a:rPr lang="en-US" altLang="zh-CN" dirty="0" smtClean="0">
                <a:solidFill>
                  <a:schemeClr val="tx1"/>
                </a:solidFill>
                <a:latin typeface="Times New Roman" panose="02020603050405020304" pitchFamily="18" charset="0"/>
              </a:rPr>
              <a:t>3.5 </a:t>
            </a:r>
            <a:r>
              <a:rPr lang="zh-CN" altLang="en-US" dirty="0">
                <a:solidFill>
                  <a:schemeClr val="tx1"/>
                </a:solidFill>
                <a:latin typeface="Times New Roman" panose="02020603050405020304" pitchFamily="18" charset="0"/>
              </a:rPr>
              <a:t>等效电源定理</a:t>
            </a:r>
          </a:p>
        </p:txBody>
      </p:sp>
      <p:sp>
        <p:nvSpPr>
          <p:cNvPr id="157732" name="矩形 157731"/>
          <p:cNvSpPr/>
          <p:nvPr/>
        </p:nvSpPr>
        <p:spPr>
          <a:xfrm>
            <a:off x="676275" y="6562725"/>
            <a:ext cx="9575800" cy="657225"/>
          </a:xfrm>
          <a:prstGeom prst="rect">
            <a:avLst/>
          </a:prstGeom>
          <a:noFill/>
          <a:ln w="9525">
            <a:noFill/>
          </a:ln>
          <a:effectLst>
            <a:prstShdw prst="shdw17" dist="17961" dir="2699999">
              <a:srgbClr val="CCECFF">
                <a:gamma/>
                <a:shade val="60000"/>
                <a:invGamma/>
              </a:srgbClr>
            </a:prstShdw>
          </a:effectLst>
        </p:spPr>
        <p:txBody>
          <a:bodyPr wrap="none" lIns="108265" tIns="54132" rIns="108265" bIns="54132" anchor="ctr">
            <a:spAutoFit/>
          </a:bodyPr>
          <a:lstStyle/>
          <a:p>
            <a:pPr algn="l"/>
            <a:r>
              <a:rPr lang="zh-CN" altLang="en-US" sz="2800" dirty="0">
                <a:latin typeface="Times New Roman" panose="02020603050405020304" pitchFamily="18" charset="0"/>
              </a:rPr>
              <a:t>等效电源定理有两种叙述方式，即</a:t>
            </a:r>
            <a:r>
              <a:rPr lang="zh-CN" altLang="en-US" sz="2800" dirty="0">
                <a:solidFill>
                  <a:srgbClr val="0000FF"/>
                </a:solidFill>
                <a:latin typeface="Times New Roman" panose="02020603050405020304" pitchFamily="18" charset="0"/>
              </a:rPr>
              <a:t>戴维宁定理</a:t>
            </a:r>
            <a:r>
              <a:rPr lang="zh-CN" altLang="en-US" sz="2800" dirty="0">
                <a:latin typeface="Times New Roman" panose="02020603050405020304" pitchFamily="18" charset="0"/>
              </a:rPr>
              <a:t>和</a:t>
            </a:r>
            <a:r>
              <a:rPr lang="zh-CN" altLang="en-US" sz="2800" dirty="0">
                <a:solidFill>
                  <a:srgbClr val="0000FF"/>
                </a:solidFill>
                <a:latin typeface="Times New Roman" panose="02020603050405020304" pitchFamily="18" charset="0"/>
              </a:rPr>
              <a:t>诺顿定理</a:t>
            </a:r>
            <a:r>
              <a:rPr lang="zh-CN" altLang="en-US" sz="2800" dirty="0">
                <a:latin typeface="Times New Roman" panose="02020603050405020304" pitchFamily="18" charset="0"/>
              </a:rPr>
              <a:t>。</a:t>
            </a:r>
            <a:r>
              <a:rPr lang="zh-CN" altLang="en-US" dirty="0">
                <a:latin typeface="Times New Roman" panose="02020603050405020304"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703"/>
                                        </p:tgtEl>
                                        <p:attrNameLst>
                                          <p:attrName>style.visibility</p:attrName>
                                        </p:attrNameLst>
                                      </p:cBhvr>
                                      <p:to>
                                        <p:strVal val="visible"/>
                                      </p:to>
                                    </p:set>
                                    <p:anim calcmode="lin" valueType="num">
                                      <p:cBhvr additive="base">
                                        <p:cTn id="7" dur="500" fill="hold"/>
                                        <p:tgtEl>
                                          <p:spTgt spid="157703"/>
                                        </p:tgtEl>
                                        <p:attrNameLst>
                                          <p:attrName>ppt_x</p:attrName>
                                        </p:attrNameLst>
                                      </p:cBhvr>
                                      <p:tavLst>
                                        <p:tav tm="0">
                                          <p:val>
                                            <p:strVal val="0-#ppt_w/2"/>
                                          </p:val>
                                        </p:tav>
                                        <p:tav tm="100000">
                                          <p:val>
                                            <p:strVal val="#ppt_x"/>
                                          </p:val>
                                        </p:tav>
                                      </p:tavLst>
                                    </p:anim>
                                    <p:anim calcmode="lin" valueType="num">
                                      <p:cBhvr additive="base">
                                        <p:cTn id="8" dur="500" fill="hold"/>
                                        <p:tgtEl>
                                          <p:spTgt spid="1577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57699"/>
                                        </p:tgtEl>
                                        <p:attrNameLst>
                                          <p:attrName>style.visibility</p:attrName>
                                        </p:attrNameLst>
                                      </p:cBhvr>
                                      <p:to>
                                        <p:strVal val="visible"/>
                                      </p:to>
                                    </p:set>
                                    <p:animEffect transition="in" filter="blinds(horizontal)">
                                      <p:cBhvr>
                                        <p:cTn id="13" dur="500"/>
                                        <p:tgtEl>
                                          <p:spTgt spid="15769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57700"/>
                                        </p:tgtEl>
                                        <p:attrNameLst>
                                          <p:attrName>style.visibility</p:attrName>
                                        </p:attrNameLst>
                                      </p:cBhvr>
                                      <p:to>
                                        <p:strVal val="visible"/>
                                      </p:to>
                                    </p:set>
                                    <p:animEffect transition="in" filter="wipe(left)">
                                      <p:cBhvr>
                                        <p:cTn id="18" dur="500"/>
                                        <p:tgtEl>
                                          <p:spTgt spid="15770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7732"/>
                                        </p:tgtEl>
                                        <p:attrNameLst>
                                          <p:attrName>style.visibility</p:attrName>
                                        </p:attrNameLst>
                                      </p:cBhvr>
                                      <p:to>
                                        <p:strVal val="visible"/>
                                      </p:to>
                                    </p:set>
                                    <p:anim calcmode="lin" valueType="num">
                                      <p:cBhvr additive="base">
                                        <p:cTn id="23" dur="500" fill="hold"/>
                                        <p:tgtEl>
                                          <p:spTgt spid="157732"/>
                                        </p:tgtEl>
                                        <p:attrNameLst>
                                          <p:attrName>ppt_x</p:attrName>
                                        </p:attrNameLst>
                                      </p:cBhvr>
                                      <p:tavLst>
                                        <p:tav tm="0">
                                          <p:val>
                                            <p:strVal val="#ppt_x"/>
                                          </p:val>
                                        </p:tav>
                                        <p:tav tm="100000">
                                          <p:val>
                                            <p:strVal val="#ppt_x"/>
                                          </p:val>
                                        </p:tav>
                                      </p:tavLst>
                                    </p:anim>
                                    <p:anim calcmode="lin" valueType="num">
                                      <p:cBhvr additive="base">
                                        <p:cTn id="24" dur="500" fill="hold"/>
                                        <p:tgtEl>
                                          <p:spTgt spid="1577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p:bldP spid="157700" grpId="0"/>
      <p:bldP spid="15773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文本框 159745"/>
          <p:cNvSpPr txBox="1"/>
          <p:nvPr/>
        </p:nvSpPr>
        <p:spPr>
          <a:xfrm>
            <a:off x="130175" y="1047750"/>
            <a:ext cx="297815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rgbClr val="FF00FF"/>
                </a:solidFill>
                <a:latin typeface="Times New Roman" panose="02020603050405020304" pitchFamily="18" charset="0"/>
              </a:rPr>
              <a:t>1</a:t>
            </a:r>
            <a:r>
              <a:rPr lang="zh-CN" altLang="en-US" sz="2800" i="1" dirty="0">
                <a:solidFill>
                  <a:srgbClr val="FF00FF"/>
                </a:solidFill>
                <a:latin typeface="Times New Roman" panose="02020603050405020304" pitchFamily="18" charset="0"/>
              </a:rPr>
              <a:t>、定理内容</a:t>
            </a:r>
            <a:r>
              <a:rPr lang="en-US" altLang="zh-CN" sz="2800" i="1">
                <a:solidFill>
                  <a:srgbClr val="FF00FF"/>
                </a:solidFill>
                <a:latin typeface="Times New Roman" panose="02020603050405020304" pitchFamily="18" charset="0"/>
              </a:rPr>
              <a:t>:</a:t>
            </a:r>
          </a:p>
        </p:txBody>
      </p:sp>
      <p:sp>
        <p:nvSpPr>
          <p:cNvPr id="159747" name="文本框 159746"/>
          <p:cNvSpPr txBox="1"/>
          <p:nvPr/>
        </p:nvSpPr>
        <p:spPr>
          <a:xfrm>
            <a:off x="812800" y="1354138"/>
            <a:ext cx="9202738" cy="3314700"/>
          </a:xfrm>
          <a:prstGeom prst="rect">
            <a:avLst/>
          </a:prstGeom>
          <a:noFill/>
          <a:ln w="9525">
            <a:noFill/>
          </a:ln>
        </p:spPr>
        <p:txBody>
          <a:bodyPr lIns="108265" tIns="54132" rIns="108265" bIns="54132">
            <a:spAutoFit/>
          </a:bodyPr>
          <a:lstStyle/>
          <a:p>
            <a:pPr indent="676275" algn="just" defTabSz="1082675">
              <a:lnSpc>
                <a:spcPct val="150000"/>
              </a:lnSpc>
              <a:spcBef>
                <a:spcPct val="50000"/>
              </a:spcBef>
            </a:pPr>
            <a:r>
              <a:rPr lang="zh-CN" altLang="en-US" sz="2800" dirty="0">
                <a:solidFill>
                  <a:srgbClr val="0000FF"/>
                </a:solidFill>
                <a:latin typeface="Times New Roman" panose="02020603050405020304" pitchFamily="18" charset="0"/>
              </a:rPr>
              <a:t>任何一个线性含有独立电源、线性电阻和线性受控源的二端网络，对外电路来说，可以用一个电压源</a:t>
            </a:r>
            <a:r>
              <a:rPr lang="en-US" altLang="zh-CN" sz="2800" dirty="0" smtClean="0">
                <a:solidFill>
                  <a:srgbClr val="0000FF"/>
                </a:solidFill>
                <a:latin typeface="Times New Roman" panose="02020603050405020304" pitchFamily="18" charset="0"/>
              </a:rPr>
              <a:t>(</a:t>
            </a:r>
            <a:r>
              <a:rPr lang="en-US" altLang="zh-CN" sz="2800" i="1" dirty="0" err="1" smtClean="0">
                <a:solidFill>
                  <a:srgbClr val="FF3300"/>
                </a:solidFill>
                <a:latin typeface="Times New Roman" panose="02020603050405020304" pitchFamily="18" charset="0"/>
              </a:rPr>
              <a:t>u</a:t>
            </a:r>
            <a:r>
              <a:rPr lang="en-US" altLang="zh-CN" sz="2800" baseline="-25000" dirty="0" err="1" smtClean="0">
                <a:solidFill>
                  <a:srgbClr val="FF3300"/>
                </a:solidFill>
                <a:latin typeface="Times New Roman" panose="02020603050405020304" pitchFamily="18" charset="0"/>
              </a:rPr>
              <a:t>oc</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和电阻</a:t>
            </a:r>
            <a:r>
              <a:rPr lang="en-US" altLang="zh-CN" sz="2800" i="1" dirty="0" err="1">
                <a:solidFill>
                  <a:srgbClr val="FF3300"/>
                </a:solidFill>
                <a:latin typeface="Times New Roman" panose="02020603050405020304" pitchFamily="18" charset="0"/>
              </a:rPr>
              <a:t>R</a:t>
            </a:r>
            <a:r>
              <a:rPr lang="en-US" altLang="zh-CN" sz="3800" baseline="-25000" dirty="0" err="1">
                <a:solidFill>
                  <a:srgbClr val="FF3300"/>
                </a:solidFill>
                <a:latin typeface="Times New Roman" panose="02020603050405020304" pitchFamily="18" charset="0"/>
              </a:rPr>
              <a:t>eq</a:t>
            </a:r>
            <a:r>
              <a:rPr lang="zh-CN" altLang="en-US" sz="2800" dirty="0">
                <a:solidFill>
                  <a:srgbClr val="0000FF"/>
                </a:solidFill>
                <a:latin typeface="Times New Roman" panose="02020603050405020304" pitchFamily="18" charset="0"/>
              </a:rPr>
              <a:t>的串联组合来等效置换；此电压源的电压等于一端口的开路电压，而电阻等于一端口中全部独立电源置零后的输入电阻。        </a:t>
            </a:r>
            <a:r>
              <a:rPr lang="en-US" altLang="zh-CN" sz="2800" dirty="0">
                <a:solidFill>
                  <a:srgbClr val="00FF00"/>
                </a:solidFill>
                <a:latin typeface="Times New Roman" panose="02020603050405020304" pitchFamily="18" charset="0"/>
              </a:rPr>
              <a:t>(</a:t>
            </a:r>
            <a:r>
              <a:rPr lang="zh-CN" altLang="en-US" sz="2800" dirty="0">
                <a:solidFill>
                  <a:srgbClr val="00FF00"/>
                </a:solidFill>
                <a:latin typeface="Times New Roman" panose="02020603050405020304" pitchFamily="18" charset="0"/>
              </a:rPr>
              <a:t>对外等效！</a:t>
            </a:r>
            <a:r>
              <a:rPr lang="en-US" altLang="zh-CN" sz="2800" dirty="0">
                <a:solidFill>
                  <a:srgbClr val="00FF00"/>
                </a:solidFill>
                <a:latin typeface="Times New Roman" panose="02020603050405020304" pitchFamily="18" charset="0"/>
              </a:rPr>
              <a:t>)</a:t>
            </a:r>
          </a:p>
        </p:txBody>
      </p:sp>
      <p:sp>
        <p:nvSpPr>
          <p:cNvPr id="159748" name="右箭头 159747"/>
          <p:cNvSpPr/>
          <p:nvPr/>
        </p:nvSpPr>
        <p:spPr>
          <a:xfrm>
            <a:off x="4421188" y="5954713"/>
            <a:ext cx="722312" cy="360362"/>
          </a:xfrm>
          <a:prstGeom prst="rightArrow">
            <a:avLst>
              <a:gd name="adj1" fmla="val 50000"/>
              <a:gd name="adj2" fmla="val 50110"/>
            </a:avLst>
          </a:prstGeom>
          <a:solidFill>
            <a:srgbClr val="FF00FF"/>
          </a:solidFill>
          <a:ln w="9525" cap="flat" cmpd="sng">
            <a:solidFill>
              <a:schemeClr val="tx1"/>
            </a:solidFill>
            <a:prstDash val="solid"/>
            <a:miter/>
            <a:headEnd type="none" w="med" len="med"/>
            <a:tailEnd type="none" w="med" len="med"/>
          </a:ln>
        </p:spPr>
        <p:txBody>
          <a:bodyPr/>
          <a:lstStyle/>
          <a:p>
            <a:endParaRPr lang="zh-CN" altLang="en-US"/>
          </a:p>
        </p:txBody>
      </p:sp>
      <p:grpSp>
        <p:nvGrpSpPr>
          <p:cNvPr id="159749" name="组合 159748"/>
          <p:cNvGrpSpPr/>
          <p:nvPr/>
        </p:nvGrpSpPr>
        <p:grpSpPr>
          <a:xfrm>
            <a:off x="1443038" y="4827001"/>
            <a:ext cx="2571750" cy="2390066"/>
            <a:chOff x="768" y="2568"/>
            <a:chExt cx="1368" cy="1271"/>
          </a:xfrm>
        </p:grpSpPr>
        <p:sp>
          <p:nvSpPr>
            <p:cNvPr id="159750" name="矩形 159749"/>
            <p:cNvSpPr/>
            <p:nvPr/>
          </p:nvSpPr>
          <p:spPr>
            <a:xfrm>
              <a:off x="768" y="2832"/>
              <a:ext cx="528" cy="816"/>
            </a:xfrm>
            <a:prstGeom prst="rect">
              <a:avLst/>
            </a:prstGeom>
            <a:solidFill>
              <a:srgbClr val="FFCC00"/>
            </a:solidFill>
            <a:ln w="28575" cap="flat" cmpd="sng">
              <a:solidFill>
                <a:schemeClr val="tx1"/>
              </a:solidFill>
              <a:prstDash val="solid"/>
              <a:miter/>
              <a:headEnd type="none" w="med" len="med"/>
              <a:tailEnd type="none" w="med" len="med"/>
            </a:ln>
          </p:spPr>
          <p:txBody>
            <a:bodyPr/>
            <a:lstStyle/>
            <a:p>
              <a:endParaRPr lang="zh-CN" altLang="en-US"/>
            </a:p>
          </p:txBody>
        </p:sp>
        <p:sp>
          <p:nvSpPr>
            <p:cNvPr id="159751" name="文本框 159750"/>
            <p:cNvSpPr txBox="1"/>
            <p:nvPr/>
          </p:nvSpPr>
          <p:spPr>
            <a:xfrm>
              <a:off x="894" y="3072"/>
              <a:ext cx="278" cy="327"/>
            </a:xfrm>
            <a:prstGeom prst="rect">
              <a:avLst/>
            </a:prstGeom>
            <a:noFill/>
            <a:ln w="9525">
              <a:noFill/>
            </a:ln>
          </p:spPr>
          <p:txBody>
            <a:bodyPr wrap="none" lIns="108265" tIns="54132" rIns="108265" bIns="54132" anchor="ctr">
              <a:spAutoFit/>
            </a:bodyPr>
            <a:lstStyle/>
            <a:p>
              <a:pPr defTabSz="1082675">
                <a:spcBef>
                  <a:spcPct val="50000"/>
                </a:spcBef>
              </a:pPr>
              <a:r>
                <a:rPr lang="en-US" altLang="zh-CN" sz="33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59752" name="任意多边形 159751"/>
            <p:cNvSpPr/>
            <p:nvPr/>
          </p:nvSpPr>
          <p:spPr>
            <a:xfrm>
              <a:off x="1298" y="2963"/>
              <a:ext cx="528" cy="1"/>
            </a:xfrm>
            <a:custGeom>
              <a:avLst/>
              <a:gdLst/>
              <a:ahLst/>
              <a:cxnLst/>
              <a:rect l="0" t="0" r="0" b="0"/>
              <a:pathLst>
                <a:path w="528" h="1">
                  <a:moveTo>
                    <a:pt x="0" y="1"/>
                  </a:moveTo>
                  <a:lnTo>
                    <a:pt x="528"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59753" name="任意多边形 159752"/>
            <p:cNvSpPr/>
            <p:nvPr/>
          </p:nvSpPr>
          <p:spPr>
            <a:xfrm>
              <a:off x="1302" y="3516"/>
              <a:ext cx="516" cy="1"/>
            </a:xfrm>
            <a:custGeom>
              <a:avLst/>
              <a:gdLst/>
              <a:ahLst/>
              <a:cxnLst/>
              <a:rect l="0" t="0" r="0" b="0"/>
              <a:pathLst>
                <a:path w="516" h="1">
                  <a:moveTo>
                    <a:pt x="0" y="0"/>
                  </a:moveTo>
                  <a:lnTo>
                    <a:pt x="516"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59754" name="直接连接符 159753"/>
            <p:cNvSpPr/>
            <p:nvPr/>
          </p:nvSpPr>
          <p:spPr>
            <a:xfrm flipH="1">
              <a:off x="1440" y="2880"/>
              <a:ext cx="336" cy="0"/>
            </a:xfrm>
            <a:prstGeom prst="line">
              <a:avLst/>
            </a:prstGeom>
            <a:ln w="19050" cap="flat" cmpd="sng">
              <a:solidFill>
                <a:schemeClr val="tx1"/>
              </a:solidFill>
              <a:prstDash val="solid"/>
              <a:headEnd type="none" w="med" len="med"/>
              <a:tailEnd type="stealth" w="sm" len="med"/>
            </a:ln>
          </p:spPr>
        </p:sp>
        <p:sp>
          <p:nvSpPr>
            <p:cNvPr id="159755" name="直接连接符 159754"/>
            <p:cNvSpPr/>
            <p:nvPr/>
          </p:nvSpPr>
          <p:spPr>
            <a:xfrm>
              <a:off x="1440" y="3600"/>
              <a:ext cx="336" cy="0"/>
            </a:xfrm>
            <a:prstGeom prst="line">
              <a:avLst/>
            </a:prstGeom>
            <a:ln w="19050" cap="flat" cmpd="sng">
              <a:solidFill>
                <a:schemeClr val="tx1"/>
              </a:solidFill>
              <a:prstDash val="solid"/>
              <a:headEnd type="none" w="med" len="med"/>
              <a:tailEnd type="stealth" w="sm" len="med"/>
            </a:ln>
          </p:spPr>
        </p:sp>
        <p:sp>
          <p:nvSpPr>
            <p:cNvPr id="159756" name="椭圆 159755"/>
            <p:cNvSpPr/>
            <p:nvPr/>
          </p:nvSpPr>
          <p:spPr>
            <a:xfrm>
              <a:off x="1824" y="2928"/>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9757" name="椭圆 159756"/>
            <p:cNvSpPr/>
            <p:nvPr/>
          </p:nvSpPr>
          <p:spPr>
            <a:xfrm>
              <a:off x="1824" y="3484"/>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9758" name="文本框 159757"/>
            <p:cNvSpPr txBox="1"/>
            <p:nvPr/>
          </p:nvSpPr>
          <p:spPr>
            <a:xfrm>
              <a:off x="1916" y="2786"/>
              <a:ext cx="209" cy="285"/>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59759" name="文本框 159758"/>
            <p:cNvSpPr txBox="1"/>
            <p:nvPr/>
          </p:nvSpPr>
          <p:spPr>
            <a:xfrm>
              <a:off x="1916" y="3362"/>
              <a:ext cx="220"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59760" name="文本框 159759"/>
            <p:cNvSpPr txBox="1"/>
            <p:nvPr/>
          </p:nvSpPr>
          <p:spPr>
            <a:xfrm>
              <a:off x="1547" y="2568"/>
              <a:ext cx="169" cy="2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59761" name="文本框 159760"/>
            <p:cNvSpPr txBox="1"/>
            <p:nvPr/>
          </p:nvSpPr>
          <p:spPr>
            <a:xfrm>
              <a:off x="1536" y="3552"/>
              <a:ext cx="169" cy="2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grpSp>
      <p:grpSp>
        <p:nvGrpSpPr>
          <p:cNvPr id="159762" name="组合 159761"/>
          <p:cNvGrpSpPr/>
          <p:nvPr/>
        </p:nvGrpSpPr>
        <p:grpSpPr>
          <a:xfrm>
            <a:off x="5594350" y="5053013"/>
            <a:ext cx="2616200" cy="2162175"/>
            <a:chOff x="2976" y="2688"/>
            <a:chExt cx="1392" cy="1150"/>
          </a:xfrm>
        </p:grpSpPr>
        <p:grpSp>
          <p:nvGrpSpPr>
            <p:cNvPr id="159763" name="组合 159762"/>
            <p:cNvGrpSpPr/>
            <p:nvPr/>
          </p:nvGrpSpPr>
          <p:grpSpPr>
            <a:xfrm>
              <a:off x="3456" y="2880"/>
              <a:ext cx="528" cy="864"/>
              <a:chOff x="3744" y="3408"/>
              <a:chExt cx="528" cy="720"/>
            </a:xfrm>
          </p:grpSpPr>
          <p:sp>
            <p:nvSpPr>
              <p:cNvPr id="159764" name="直接连接符 159763"/>
              <p:cNvSpPr/>
              <p:nvPr/>
            </p:nvSpPr>
            <p:spPr>
              <a:xfrm>
                <a:off x="3744" y="3408"/>
                <a:ext cx="528" cy="0"/>
              </a:xfrm>
              <a:prstGeom prst="line">
                <a:avLst/>
              </a:prstGeom>
              <a:ln w="19050" cap="flat" cmpd="sng">
                <a:solidFill>
                  <a:schemeClr val="tx1"/>
                </a:solidFill>
                <a:prstDash val="solid"/>
                <a:headEnd type="none" w="med" len="med"/>
                <a:tailEnd type="none" w="med" len="med"/>
              </a:ln>
            </p:spPr>
          </p:sp>
          <p:sp>
            <p:nvSpPr>
              <p:cNvPr id="159765" name="直接连接符 159764"/>
              <p:cNvSpPr/>
              <p:nvPr/>
            </p:nvSpPr>
            <p:spPr>
              <a:xfrm>
                <a:off x="3744" y="3408"/>
                <a:ext cx="0" cy="720"/>
              </a:xfrm>
              <a:prstGeom prst="line">
                <a:avLst/>
              </a:prstGeom>
              <a:ln w="19050" cap="flat" cmpd="sng">
                <a:solidFill>
                  <a:schemeClr val="tx1"/>
                </a:solidFill>
                <a:prstDash val="solid"/>
                <a:headEnd type="none" w="med" len="med"/>
                <a:tailEnd type="none" w="med" len="med"/>
              </a:ln>
            </p:spPr>
          </p:sp>
          <p:sp>
            <p:nvSpPr>
              <p:cNvPr id="159766" name="直接连接符 159765"/>
              <p:cNvSpPr/>
              <p:nvPr/>
            </p:nvSpPr>
            <p:spPr>
              <a:xfrm>
                <a:off x="3744" y="4128"/>
                <a:ext cx="528" cy="0"/>
              </a:xfrm>
              <a:prstGeom prst="line">
                <a:avLst/>
              </a:prstGeom>
              <a:ln w="19050" cap="flat" cmpd="sng">
                <a:solidFill>
                  <a:schemeClr val="tx1"/>
                </a:solidFill>
                <a:prstDash val="solid"/>
                <a:headEnd type="none" w="med" len="med"/>
                <a:tailEnd type="none" w="med" len="med"/>
              </a:ln>
            </p:spPr>
          </p:sp>
        </p:grpSp>
        <p:sp>
          <p:nvSpPr>
            <p:cNvPr id="159767" name="文本框 159766"/>
            <p:cNvSpPr txBox="1"/>
            <p:nvPr/>
          </p:nvSpPr>
          <p:spPr>
            <a:xfrm>
              <a:off x="4032" y="2688"/>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59768" name="文本框 159767"/>
            <p:cNvSpPr txBox="1"/>
            <p:nvPr/>
          </p:nvSpPr>
          <p:spPr>
            <a:xfrm>
              <a:off x="4032" y="355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59769" name="矩形 159768"/>
            <p:cNvSpPr/>
            <p:nvPr/>
          </p:nvSpPr>
          <p:spPr>
            <a:xfrm>
              <a:off x="3408" y="2976"/>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59770" name="文本框 159769"/>
            <p:cNvSpPr txBox="1"/>
            <p:nvPr/>
          </p:nvSpPr>
          <p:spPr>
            <a:xfrm>
              <a:off x="3012" y="2796"/>
              <a:ext cx="528" cy="36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59771" name="椭圆 159770"/>
            <p:cNvSpPr/>
            <p:nvPr/>
          </p:nvSpPr>
          <p:spPr>
            <a:xfrm>
              <a:off x="3360" y="3408"/>
              <a:ext cx="192" cy="192"/>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cxnSp>
          <p:nvCxnSpPr>
            <p:cNvPr id="159772" name="直接箭头连接符 159771"/>
            <p:cNvCxnSpPr>
              <a:stCxn id="159771" idx="0"/>
              <a:endCxn id="159771" idx="4"/>
            </p:cNvCxnSpPr>
            <p:nvPr/>
          </p:nvCxnSpPr>
          <p:spPr>
            <a:xfrm>
              <a:off x="3456" y="3399"/>
              <a:ext cx="0" cy="210"/>
            </a:xfrm>
            <a:prstGeom prst="straightConnector1">
              <a:avLst/>
            </a:prstGeom>
            <a:ln w="19050" cap="flat" cmpd="sng">
              <a:solidFill>
                <a:schemeClr val="tx1"/>
              </a:solidFill>
              <a:prstDash val="solid"/>
              <a:headEnd type="none" w="med" len="med"/>
              <a:tailEnd type="none" w="med" len="med"/>
            </a:ln>
          </p:spPr>
        </p:cxnSp>
        <p:sp>
          <p:nvSpPr>
            <p:cNvPr id="159773" name="文本框 159772"/>
            <p:cNvSpPr txBox="1"/>
            <p:nvPr/>
          </p:nvSpPr>
          <p:spPr>
            <a:xfrm>
              <a:off x="2976" y="3360"/>
              <a:ext cx="432" cy="36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59774" name="椭圆 159773"/>
            <p:cNvSpPr/>
            <p:nvPr/>
          </p:nvSpPr>
          <p:spPr>
            <a:xfrm>
              <a:off x="3984" y="3696"/>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9775" name="椭圆 159774"/>
            <p:cNvSpPr/>
            <p:nvPr/>
          </p:nvSpPr>
          <p:spPr>
            <a:xfrm>
              <a:off x="3984" y="283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59776" name="文本框 159775"/>
            <p:cNvSpPr txBox="1"/>
            <p:nvPr/>
          </p:nvSpPr>
          <p:spPr>
            <a:xfrm>
              <a:off x="3233" y="3218"/>
              <a:ext cx="223"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a:t>
              </a:r>
            </a:p>
          </p:txBody>
        </p:sp>
        <p:sp>
          <p:nvSpPr>
            <p:cNvPr id="159777" name="文本框 159776"/>
            <p:cNvSpPr txBox="1"/>
            <p:nvPr/>
          </p:nvSpPr>
          <p:spPr>
            <a:xfrm>
              <a:off x="3245" y="3554"/>
              <a:ext cx="210"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宋体" panose="02010600030101010101" pitchFamily="2" charset="-122"/>
                </a:rPr>
                <a:t>-</a:t>
              </a:r>
              <a:endParaRPr lang="en-US" altLang="zh-CN" sz="2800">
                <a:solidFill>
                  <a:schemeClr val="tx1"/>
                </a:solidFill>
                <a:latin typeface="Times New Roman" panose="02020603050405020304" pitchFamily="18" charset="0"/>
              </a:endParaRPr>
            </a:p>
          </p:txBody>
        </p:sp>
      </p:grpSp>
      <p:sp>
        <p:nvSpPr>
          <p:cNvPr id="159780" name="矩形 159779"/>
          <p:cNvSpPr/>
          <p:nvPr/>
        </p:nvSpPr>
        <p:spPr>
          <a:xfrm>
            <a:off x="3108325" y="254000"/>
            <a:ext cx="4781550" cy="1094206"/>
          </a:xfrm>
          <a:prstGeom prst="rect">
            <a:avLst/>
          </a:prstGeom>
          <a:solidFill>
            <a:srgbClr val="00FFFF"/>
          </a:solidFill>
          <a:ln w="9525">
            <a:noFill/>
          </a:ln>
          <a:effectLst>
            <a:prstShdw prst="shdw17" dist="17961" dir="2699999">
              <a:srgbClr val="00FFFF">
                <a:gamma/>
                <a:shade val="60000"/>
                <a:invGamma/>
              </a:srgbClr>
            </a:prstShdw>
          </a:effectLst>
        </p:spPr>
        <p:txBody>
          <a:bodyPr lIns="108265" tIns="54132" rIns="108265" bIns="54132">
            <a:spAutoFit/>
          </a:bodyPr>
          <a:lstStyle/>
          <a:p>
            <a:pPr defTabSz="1082675"/>
            <a:r>
              <a:rPr lang="en-US" altLang="zh-CN" sz="3200" dirty="0">
                <a:solidFill>
                  <a:schemeClr val="tx1"/>
                </a:solidFill>
                <a:latin typeface="Times New Roman" panose="02020603050405020304" pitchFamily="18" charset="0"/>
              </a:rPr>
              <a:t> </a:t>
            </a:r>
            <a:r>
              <a:rPr lang="en-US" altLang="zh-CN" sz="3200" dirty="0" smtClean="0">
                <a:solidFill>
                  <a:schemeClr val="tx1"/>
                </a:solidFill>
                <a:latin typeface="Times New Roman" panose="02020603050405020304" pitchFamily="18" charset="0"/>
              </a:rPr>
              <a:t>3.5.1     </a:t>
            </a:r>
            <a:r>
              <a:rPr lang="zh-CN" altLang="en-US" sz="3200" dirty="0">
                <a:solidFill>
                  <a:schemeClr val="tx1"/>
                </a:solidFill>
                <a:latin typeface="Times New Roman" panose="02020603050405020304" pitchFamily="18" charset="0"/>
              </a:rPr>
              <a:t>戴维宁定理</a:t>
            </a:r>
            <a:r>
              <a:rPr lang="en-US" altLang="zh-CN" sz="3200" dirty="0">
                <a:solidFill>
                  <a:schemeClr val="tx1"/>
                </a:solidFill>
                <a:latin typeface="Times New Roman" panose="02020603050405020304" pitchFamily="18" charset="0"/>
              </a:rPr>
              <a:t>(</a:t>
            </a:r>
            <a:r>
              <a:rPr lang="en-US" altLang="zh-CN" sz="3200" dirty="0" err="1" smtClean="0">
                <a:solidFill>
                  <a:schemeClr val="tx1"/>
                </a:solidFill>
                <a:latin typeface="Times New Roman" panose="02020603050405020304" pitchFamily="18" charset="0"/>
              </a:rPr>
              <a:t>Thevenin</a:t>
            </a:r>
            <a:r>
              <a:rPr lang="en-US" altLang="zh-CN" sz="3200" dirty="0" smtClean="0">
                <a:solidFill>
                  <a:schemeClr val="tx1"/>
                </a:solidFill>
                <a:latin typeface="Times New Roman" panose="02020603050405020304" pitchFamily="18" charset="0"/>
              </a:rPr>
              <a:t> Equivalent</a:t>
            </a:r>
            <a:r>
              <a:rPr lang="en-US" altLang="zh-CN" sz="3200" dirty="0">
                <a:solidFill>
                  <a:schemeClr val="tx1"/>
                </a:solidFill>
                <a:latin typeface="Times New Roman" panose="02020603050405020304" pitchFamily="18" charset="0"/>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 calcmode="lin" valueType="num">
                                      <p:cBhvr additive="base">
                                        <p:cTn id="7" dur="500" fill="hold"/>
                                        <p:tgtEl>
                                          <p:spTgt spid="159746"/>
                                        </p:tgtEl>
                                        <p:attrNameLst>
                                          <p:attrName>ppt_x</p:attrName>
                                        </p:attrNameLst>
                                      </p:cBhvr>
                                      <p:tavLst>
                                        <p:tav tm="0">
                                          <p:val>
                                            <p:strVal val="0-#ppt_w/2"/>
                                          </p:val>
                                        </p:tav>
                                        <p:tav tm="100000">
                                          <p:val>
                                            <p:strVal val="#ppt_x"/>
                                          </p:val>
                                        </p:tav>
                                      </p:tavLst>
                                    </p:anim>
                                    <p:anim calcmode="lin" valueType="num">
                                      <p:cBhvr additive="base">
                                        <p:cTn id="8" dur="500" fill="hold"/>
                                        <p:tgtEl>
                                          <p:spTgt spid="1597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9747"/>
                                        </p:tgtEl>
                                        <p:attrNameLst>
                                          <p:attrName>style.visibility</p:attrName>
                                        </p:attrNameLst>
                                      </p:cBhvr>
                                      <p:to>
                                        <p:strVal val="visible"/>
                                      </p:to>
                                    </p:set>
                                    <p:animEffect transition="in" filter="box(out)">
                                      <p:cBhvr>
                                        <p:cTn id="13" dur="500"/>
                                        <p:tgtEl>
                                          <p:spTgt spid="159747"/>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59749"/>
                                        </p:tgtEl>
                                        <p:attrNameLst>
                                          <p:attrName>style.visibility</p:attrName>
                                        </p:attrNameLst>
                                      </p:cBhvr>
                                      <p:to>
                                        <p:strVal val="visible"/>
                                      </p:to>
                                    </p:set>
                                    <p:anim calcmode="lin" valueType="num">
                                      <p:cBhvr>
                                        <p:cTn id="18" dur="500" fill="hold"/>
                                        <p:tgtEl>
                                          <p:spTgt spid="159749"/>
                                        </p:tgtEl>
                                        <p:attrNameLst>
                                          <p:attrName>ppt_w</p:attrName>
                                        </p:attrNameLst>
                                      </p:cBhvr>
                                      <p:tavLst>
                                        <p:tav tm="0">
                                          <p:val>
                                            <p:fltVal val="0"/>
                                          </p:val>
                                        </p:tav>
                                        <p:tav tm="100000">
                                          <p:val>
                                            <p:strVal val="#ppt_w"/>
                                          </p:val>
                                        </p:tav>
                                      </p:tavLst>
                                    </p:anim>
                                    <p:anim calcmode="lin" valueType="num">
                                      <p:cBhvr>
                                        <p:cTn id="19" dur="500" fill="hold"/>
                                        <p:tgtEl>
                                          <p:spTgt spid="159749"/>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16" presetClass="entr" presetSubtype="42" fill="hold" nodeType="afterEffect">
                                  <p:stCondLst>
                                    <p:cond delay="0"/>
                                  </p:stCondLst>
                                  <p:childTnLst>
                                    <p:set>
                                      <p:cBhvr>
                                        <p:cTn id="22" dur="1" fill="hold">
                                          <p:stCondLst>
                                            <p:cond delay="0"/>
                                          </p:stCondLst>
                                        </p:cTn>
                                        <p:tgtEl>
                                          <p:spTgt spid="159748"/>
                                        </p:tgtEl>
                                        <p:attrNameLst>
                                          <p:attrName>style.visibility</p:attrName>
                                        </p:attrNameLst>
                                      </p:cBhvr>
                                      <p:to>
                                        <p:strVal val="visible"/>
                                      </p:to>
                                    </p:set>
                                    <p:animEffect transition="in" filter="barn(outHorizontal)">
                                      <p:cBhvr>
                                        <p:cTn id="23" dur="500"/>
                                        <p:tgtEl>
                                          <p:spTgt spid="159748"/>
                                        </p:tgtEl>
                                      </p:cBhvr>
                                    </p:animEffect>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159762"/>
                                        </p:tgtEl>
                                        <p:attrNameLst>
                                          <p:attrName>style.visibility</p:attrName>
                                        </p:attrNameLst>
                                      </p:cBhvr>
                                      <p:to>
                                        <p:strVal val="visible"/>
                                      </p:to>
                                    </p:set>
                                    <p:anim calcmode="lin" valueType="num">
                                      <p:cBhvr additive="base">
                                        <p:cTn id="27" dur="500" fill="hold"/>
                                        <p:tgtEl>
                                          <p:spTgt spid="159762"/>
                                        </p:tgtEl>
                                        <p:attrNameLst>
                                          <p:attrName>ppt_x</p:attrName>
                                        </p:attrNameLst>
                                      </p:cBhvr>
                                      <p:tavLst>
                                        <p:tav tm="0">
                                          <p:val>
                                            <p:strVal val="0-#ppt_w/2"/>
                                          </p:val>
                                        </p:tav>
                                        <p:tav tm="100000">
                                          <p:val>
                                            <p:strVal val="#ppt_x"/>
                                          </p:val>
                                        </p:tav>
                                      </p:tavLst>
                                    </p:anim>
                                    <p:anim calcmode="lin" valueType="num">
                                      <p:cBhvr additive="base">
                                        <p:cTn id="28" dur="500" fill="hold"/>
                                        <p:tgtEl>
                                          <p:spTgt spid="159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文本框 160769"/>
          <p:cNvSpPr txBox="1"/>
          <p:nvPr/>
        </p:nvSpPr>
        <p:spPr>
          <a:xfrm>
            <a:off x="90488" y="90488"/>
            <a:ext cx="1443037"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33CC"/>
                </a:solidFill>
                <a:latin typeface="Times New Roman" panose="02020603050405020304" pitchFamily="18" charset="0"/>
              </a:rPr>
              <a:t>证明</a:t>
            </a:r>
            <a:r>
              <a:rPr lang="en-US" altLang="zh-CN" sz="3800" i="1">
                <a:solidFill>
                  <a:srgbClr val="FF33CC"/>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60771" name="文本框 160770"/>
          <p:cNvSpPr txBox="1"/>
          <p:nvPr/>
        </p:nvSpPr>
        <p:spPr>
          <a:xfrm>
            <a:off x="992188" y="992188"/>
            <a:ext cx="812800" cy="68580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r>
              <a:rPr lang="en-US" altLang="zh-CN" sz="3800">
                <a:solidFill>
                  <a:srgbClr val="FF3300"/>
                </a:solidFill>
                <a:latin typeface="Times New Roman" panose="02020603050405020304" pitchFamily="18" charset="0"/>
              </a:rPr>
              <a:t>a</a:t>
            </a:r>
            <a:r>
              <a:rPr lang="en-US" altLang="zh-CN" sz="2800">
                <a:solidFill>
                  <a:schemeClr val="tx1"/>
                </a:solidFill>
                <a:latin typeface="Times New Roman" panose="02020603050405020304" pitchFamily="18" charset="0"/>
              </a:rPr>
              <a:t>)</a:t>
            </a:r>
          </a:p>
        </p:txBody>
      </p:sp>
      <p:sp>
        <p:nvSpPr>
          <p:cNvPr id="160772" name="文本框 160771"/>
          <p:cNvSpPr txBox="1"/>
          <p:nvPr/>
        </p:nvSpPr>
        <p:spPr>
          <a:xfrm>
            <a:off x="9653588" y="1117600"/>
            <a:ext cx="812800" cy="68738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r>
              <a:rPr lang="en-US" altLang="zh-CN" sz="3800">
                <a:solidFill>
                  <a:srgbClr val="FF3300"/>
                </a:solidFill>
                <a:latin typeface="Times New Roman" panose="02020603050405020304" pitchFamily="18" charset="0"/>
              </a:rPr>
              <a:t>b</a:t>
            </a:r>
            <a:r>
              <a:rPr lang="en-US" altLang="zh-CN" sz="2800">
                <a:solidFill>
                  <a:schemeClr val="tx1"/>
                </a:solidFill>
                <a:latin typeface="Times New Roman" panose="02020603050405020304" pitchFamily="18" charset="0"/>
              </a:rPr>
              <a:t>)</a:t>
            </a:r>
          </a:p>
        </p:txBody>
      </p:sp>
      <p:sp>
        <p:nvSpPr>
          <p:cNvPr id="160773" name="右箭头 160772"/>
          <p:cNvSpPr/>
          <p:nvPr/>
        </p:nvSpPr>
        <p:spPr>
          <a:xfrm>
            <a:off x="5322888" y="1173163"/>
            <a:ext cx="631825" cy="360362"/>
          </a:xfrm>
          <a:prstGeom prst="rightArrow">
            <a:avLst>
              <a:gd name="adj1" fmla="val 50000"/>
              <a:gd name="adj2" fmla="val 43832"/>
            </a:avLst>
          </a:prstGeom>
          <a:solidFill>
            <a:srgbClr val="0099CC"/>
          </a:solidFill>
          <a:ln w="9525" cap="flat" cmpd="sng">
            <a:solidFill>
              <a:srgbClr val="0099CC"/>
            </a:solidFill>
            <a:prstDash val="solid"/>
            <a:miter/>
            <a:headEnd type="none" w="med" len="med"/>
            <a:tailEnd type="none" w="med" len="med"/>
          </a:ln>
        </p:spPr>
        <p:txBody>
          <a:bodyPr/>
          <a:lstStyle/>
          <a:p>
            <a:endParaRPr lang="zh-CN" altLang="en-US"/>
          </a:p>
        </p:txBody>
      </p:sp>
      <p:sp>
        <p:nvSpPr>
          <p:cNvPr id="160774" name="文本框 160773"/>
          <p:cNvSpPr txBox="1"/>
          <p:nvPr/>
        </p:nvSpPr>
        <p:spPr>
          <a:xfrm>
            <a:off x="541338" y="2381250"/>
            <a:ext cx="1082675" cy="68580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r>
              <a:rPr lang="zh-CN" altLang="en-US" sz="2800">
                <a:solidFill>
                  <a:schemeClr val="tx1"/>
                </a:solidFill>
                <a:latin typeface="Times New Roman" panose="02020603050405020304" pitchFamily="18" charset="0"/>
              </a:rPr>
              <a:t>对</a:t>
            </a:r>
            <a:r>
              <a:rPr lang="en-US" altLang="zh-CN" sz="3800">
                <a:solidFill>
                  <a:srgbClr val="FF3300"/>
                </a:solidFill>
                <a:latin typeface="Times New Roman" panose="02020603050405020304" pitchFamily="18" charset="0"/>
              </a:rPr>
              <a:t>a</a:t>
            </a:r>
            <a:r>
              <a:rPr lang="en-US" altLang="zh-CN" sz="2800">
                <a:solidFill>
                  <a:schemeClr val="tx1"/>
                </a:solidFill>
                <a:latin typeface="Times New Roman" panose="02020603050405020304" pitchFamily="18" charset="0"/>
              </a:rPr>
              <a:t>)</a:t>
            </a:r>
            <a:endParaRPr lang="en-US" altLang="zh-CN" sz="3800">
              <a:solidFill>
                <a:srgbClr val="0000FF"/>
              </a:solidFill>
              <a:latin typeface="Times New Roman" panose="02020603050405020304" pitchFamily="18" charset="0"/>
            </a:endParaRPr>
          </a:p>
        </p:txBody>
      </p:sp>
      <p:sp>
        <p:nvSpPr>
          <p:cNvPr id="160775" name="文本框 160774"/>
          <p:cNvSpPr txBox="1"/>
          <p:nvPr/>
        </p:nvSpPr>
        <p:spPr>
          <a:xfrm>
            <a:off x="1443038" y="2400300"/>
            <a:ext cx="8572500" cy="1114425"/>
          </a:xfrm>
          <a:prstGeom prst="rect">
            <a:avLst/>
          </a:prstGeom>
          <a:noFill/>
          <a:ln w="9525">
            <a:noFill/>
          </a:ln>
        </p:spPr>
        <p:txBody>
          <a:bodyPr lIns="108265" tIns="54132" rIns="108265" bIns="54132">
            <a:spAutoFit/>
          </a:bodyPr>
          <a:lstStyle/>
          <a:p>
            <a:pPr algn="just" defTabSz="1082675">
              <a:spcBef>
                <a:spcPct val="50000"/>
              </a:spcBef>
            </a:pPr>
            <a:r>
              <a:rPr lang="zh-CN" altLang="en-US" sz="2800" dirty="0">
                <a:solidFill>
                  <a:schemeClr val="tx1"/>
                </a:solidFill>
                <a:latin typeface="Times New Roman" panose="02020603050405020304" pitchFamily="18" charset="0"/>
              </a:rPr>
              <a:t>利用替代定理，将外部电路用电流源替代，</a:t>
            </a:r>
            <a:r>
              <a:rPr lang="zh-CN" altLang="en-US" sz="2800" dirty="0" smtClean="0">
                <a:solidFill>
                  <a:schemeClr val="tx1"/>
                </a:solidFill>
                <a:latin typeface="Times New Roman" panose="02020603050405020304" pitchFamily="18" charset="0"/>
              </a:rPr>
              <a:t>此时</a:t>
            </a:r>
            <a:r>
              <a:rPr lang="en-US" altLang="zh-CN" sz="2800" i="1" dirty="0" smtClean="0">
                <a:solidFill>
                  <a:srgbClr val="0000FF"/>
                </a:solidFill>
                <a:latin typeface="Times New Roman" panose="02020603050405020304" pitchFamily="18" charset="0"/>
              </a:rPr>
              <a:t>u</a:t>
            </a:r>
            <a:r>
              <a:rPr lang="en-US" altLang="zh-CN" sz="3800" dirty="0" smtClean="0">
                <a:solidFill>
                  <a:srgbClr val="0000FF"/>
                </a:solidFill>
                <a:latin typeface="Times New Roman" panose="02020603050405020304" pitchFamily="18" charset="0"/>
              </a:rPr>
              <a:t>, </a:t>
            </a:r>
            <a:r>
              <a:rPr lang="en-US" altLang="zh-CN" sz="2800" i="1" dirty="0" err="1" smtClean="0">
                <a:solidFill>
                  <a:srgbClr val="0000FF"/>
                </a:solidFill>
                <a:latin typeface="Times New Roman" panose="02020603050405020304" pitchFamily="18" charset="0"/>
              </a:rPr>
              <a:t>i</a:t>
            </a:r>
            <a:r>
              <a:rPr lang="zh-CN" altLang="en-US" sz="2800" dirty="0" smtClean="0">
                <a:solidFill>
                  <a:schemeClr val="tx1"/>
                </a:solidFill>
                <a:latin typeface="Times New Roman" panose="02020603050405020304" pitchFamily="18" charset="0"/>
              </a:rPr>
              <a:t>值</a:t>
            </a:r>
            <a:r>
              <a:rPr lang="zh-CN" altLang="en-US" sz="2800" dirty="0">
                <a:solidFill>
                  <a:schemeClr val="tx1"/>
                </a:solidFill>
                <a:latin typeface="Times New Roman" panose="02020603050405020304" pitchFamily="18" charset="0"/>
              </a:rPr>
              <a:t>不变。</a:t>
            </a:r>
            <a:r>
              <a:rPr lang="zh-CN" altLang="en-US" sz="2800" dirty="0" smtClean="0">
                <a:solidFill>
                  <a:schemeClr val="tx1"/>
                </a:solidFill>
                <a:latin typeface="Times New Roman" panose="02020603050405020304" pitchFamily="18" charset="0"/>
              </a:rPr>
              <a:t>计算</a:t>
            </a:r>
            <a:r>
              <a:rPr lang="en-US" altLang="zh-CN" sz="2800" i="1" dirty="0" smtClean="0">
                <a:solidFill>
                  <a:srgbClr val="0000FF"/>
                </a:solidFill>
                <a:latin typeface="Times New Roman" panose="02020603050405020304" pitchFamily="18" charset="0"/>
              </a:rPr>
              <a:t>u</a:t>
            </a:r>
            <a:r>
              <a:rPr lang="zh-CN" altLang="en-US" sz="2800" dirty="0" smtClean="0">
                <a:solidFill>
                  <a:schemeClr val="tx1"/>
                </a:solidFill>
                <a:latin typeface="Times New Roman" panose="02020603050405020304" pitchFamily="18" charset="0"/>
              </a:rPr>
              <a:t>值</a:t>
            </a:r>
            <a:r>
              <a:rPr lang="zh-CN" altLang="en-US" sz="2800" dirty="0">
                <a:solidFill>
                  <a:schemeClr val="tx1"/>
                </a:solidFill>
                <a:latin typeface="Times New Roman" panose="02020603050405020304" pitchFamily="18" charset="0"/>
              </a:rPr>
              <a:t>。</a:t>
            </a:r>
          </a:p>
        </p:txBody>
      </p:sp>
      <p:sp>
        <p:nvSpPr>
          <p:cNvPr id="160776" name="文本框 160775"/>
          <p:cNvSpPr txBox="1"/>
          <p:nvPr/>
        </p:nvSpPr>
        <p:spPr>
          <a:xfrm>
            <a:off x="3338513" y="3970338"/>
            <a:ext cx="631825" cy="685800"/>
          </a:xfrm>
          <a:prstGeom prst="rect">
            <a:avLst/>
          </a:prstGeom>
          <a:noFill/>
          <a:ln w="9525">
            <a:noFill/>
          </a:ln>
        </p:spPr>
        <p:txBody>
          <a:bodyPr lIns="108265" tIns="54132" rIns="108265" bIns="54132">
            <a:spAutoFit/>
          </a:bodyPr>
          <a:lstStyle/>
          <a:p>
            <a:pPr algn="l" defTabSz="1082675">
              <a:spcBef>
                <a:spcPct val="50000"/>
              </a:spcBef>
            </a:pPr>
            <a:r>
              <a:rPr lang="en-US" altLang="zh-CN" sz="3800">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60777" name="文本框 160776"/>
          <p:cNvSpPr txBox="1"/>
          <p:nvPr/>
        </p:nvSpPr>
        <p:spPr>
          <a:xfrm>
            <a:off x="6315075" y="3879850"/>
            <a:ext cx="541338" cy="685800"/>
          </a:xfrm>
          <a:prstGeom prst="rect">
            <a:avLst/>
          </a:prstGeom>
          <a:noFill/>
          <a:ln w="9525">
            <a:noFill/>
          </a:ln>
        </p:spPr>
        <p:txBody>
          <a:bodyPr lIns="108265" tIns="54132" rIns="108265" bIns="54132">
            <a:spAutoFit/>
          </a:bodyPr>
          <a:lstStyle/>
          <a:p>
            <a:pPr algn="l" defTabSz="1082675">
              <a:spcBef>
                <a:spcPct val="50000"/>
              </a:spcBef>
            </a:pPr>
            <a:r>
              <a:rPr lang="en-US" altLang="zh-CN" sz="3800">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60778" name="文本框 160777"/>
          <p:cNvSpPr txBox="1"/>
          <p:nvPr/>
        </p:nvSpPr>
        <p:spPr>
          <a:xfrm>
            <a:off x="812800" y="6946900"/>
            <a:ext cx="3517900"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根据叠加定理，可得</a:t>
            </a:r>
            <a:endParaRPr lang="zh-CN" altLang="en-US" sz="2800">
              <a:solidFill>
                <a:schemeClr val="tx1"/>
              </a:solidFill>
              <a:latin typeface="Times New Roman" panose="02020603050405020304" pitchFamily="18" charset="0"/>
            </a:endParaRPr>
          </a:p>
        </p:txBody>
      </p:sp>
      <p:sp>
        <p:nvSpPr>
          <p:cNvPr id="160779" name="文本框 160778"/>
          <p:cNvSpPr txBox="1"/>
          <p:nvPr/>
        </p:nvSpPr>
        <p:spPr>
          <a:xfrm>
            <a:off x="3789363" y="5143500"/>
            <a:ext cx="2436812"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smtClean="0">
                <a:solidFill>
                  <a:srgbClr val="0000FF"/>
                </a:solidFill>
                <a:latin typeface="Times New Roman" panose="02020603050405020304" pitchFamily="18" charset="0"/>
              </a:rPr>
              <a:t>电流源</a:t>
            </a:r>
            <a:r>
              <a:rPr lang="en-US" altLang="zh-CN" sz="2800" i="1" dirty="0" err="1" smtClean="0">
                <a:solidFill>
                  <a:srgbClr val="0000FF"/>
                </a:solidFill>
                <a:latin typeface="Times New Roman" panose="02020603050405020304" pitchFamily="18" charset="0"/>
              </a:rPr>
              <a:t>i</a:t>
            </a:r>
            <a:r>
              <a:rPr lang="zh-CN" altLang="en-US" sz="2800" dirty="0" smtClean="0">
                <a:solidFill>
                  <a:srgbClr val="0000FF"/>
                </a:solidFill>
                <a:latin typeface="Times New Roman" panose="02020603050405020304" pitchFamily="18" charset="0"/>
              </a:rPr>
              <a:t>为</a:t>
            </a:r>
            <a:r>
              <a:rPr lang="zh-CN" altLang="en-US" sz="2800" dirty="0">
                <a:solidFill>
                  <a:srgbClr val="0000FF"/>
                </a:solidFill>
                <a:latin typeface="Times New Roman" panose="02020603050405020304" pitchFamily="18" charset="0"/>
              </a:rPr>
              <a:t>零</a:t>
            </a:r>
          </a:p>
        </p:txBody>
      </p:sp>
      <p:sp>
        <p:nvSpPr>
          <p:cNvPr id="160780" name="文本框 160779"/>
          <p:cNvSpPr txBox="1"/>
          <p:nvPr/>
        </p:nvSpPr>
        <p:spPr>
          <a:xfrm>
            <a:off x="6405563" y="5143500"/>
            <a:ext cx="4330700"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rgbClr val="0000FF"/>
                </a:solidFill>
                <a:latin typeface="Times New Roman" panose="02020603050405020304" pitchFamily="18" charset="0"/>
              </a:rPr>
              <a:t>网络</a:t>
            </a:r>
            <a:r>
              <a:rPr lang="en-US" altLang="zh-CN" sz="2800" dirty="0">
                <a:solidFill>
                  <a:srgbClr val="0000FF"/>
                </a:solidFill>
                <a:latin typeface="Times New Roman" panose="02020603050405020304" pitchFamily="18" charset="0"/>
              </a:rPr>
              <a:t>A</a:t>
            </a:r>
            <a:r>
              <a:rPr lang="zh-CN" altLang="en-US" sz="2800" dirty="0">
                <a:solidFill>
                  <a:srgbClr val="0000FF"/>
                </a:solidFill>
                <a:latin typeface="Times New Roman" panose="02020603050405020304" pitchFamily="18" charset="0"/>
              </a:rPr>
              <a:t>中独立源全部置零</a:t>
            </a:r>
            <a:endParaRPr lang="zh-CN" altLang="en-US" sz="2800">
              <a:solidFill>
                <a:srgbClr val="0000FF"/>
              </a:solidFill>
              <a:latin typeface="Times New Roman" panose="02020603050405020304" pitchFamily="18" charset="0"/>
            </a:endParaRPr>
          </a:p>
        </p:txBody>
      </p:sp>
      <p:grpSp>
        <p:nvGrpSpPr>
          <p:cNvPr id="160781" name="组合 160780"/>
          <p:cNvGrpSpPr/>
          <p:nvPr/>
        </p:nvGrpSpPr>
        <p:grpSpPr>
          <a:xfrm>
            <a:off x="1895475" y="234950"/>
            <a:ext cx="3248025" cy="2105025"/>
            <a:chOff x="1200" y="221"/>
            <a:chExt cx="1728" cy="1120"/>
          </a:xfrm>
        </p:grpSpPr>
        <p:sp>
          <p:nvSpPr>
            <p:cNvPr id="160782" name="文本框 160781"/>
            <p:cNvSpPr txBox="1"/>
            <p:nvPr/>
          </p:nvSpPr>
          <p:spPr>
            <a:xfrm>
              <a:off x="1968" y="221"/>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0783" name="文本框 160782"/>
            <p:cNvSpPr txBox="1"/>
            <p:nvPr/>
          </p:nvSpPr>
          <p:spPr>
            <a:xfrm>
              <a:off x="1968" y="105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2</a:t>
              </a:r>
              <a:endParaRPr lang="en-US" altLang="zh-CN" sz="3800">
                <a:solidFill>
                  <a:srgbClr val="0000FF"/>
                </a:solidFill>
                <a:latin typeface="Times New Roman" panose="02020603050405020304" pitchFamily="18" charset="0"/>
              </a:endParaRPr>
            </a:p>
          </p:txBody>
        </p:sp>
        <p:sp>
          <p:nvSpPr>
            <p:cNvPr id="160784" name="矩形 160783"/>
            <p:cNvSpPr/>
            <p:nvPr/>
          </p:nvSpPr>
          <p:spPr>
            <a:xfrm>
              <a:off x="1200" y="461"/>
              <a:ext cx="480" cy="720"/>
            </a:xfrm>
            <a:prstGeom prst="rect">
              <a:avLst/>
            </a:prstGeom>
            <a:solidFill>
              <a:srgbClr val="FFCC00"/>
            </a:solidFill>
            <a:ln w="28575" cap="flat" cmpd="sng">
              <a:solidFill>
                <a:schemeClr val="tx1"/>
              </a:solidFill>
              <a:prstDash val="solid"/>
              <a:miter/>
              <a:headEnd type="none" w="med" len="med"/>
              <a:tailEnd type="none" w="med" len="med"/>
            </a:ln>
          </p:spPr>
          <p:txBody>
            <a:bodyPr/>
            <a:lstStyle/>
            <a:p>
              <a:endParaRPr lang="zh-CN" altLang="en-US"/>
            </a:p>
          </p:txBody>
        </p:sp>
        <p:sp>
          <p:nvSpPr>
            <p:cNvPr id="160785" name="文本框 160784"/>
            <p:cNvSpPr txBox="1"/>
            <p:nvPr/>
          </p:nvSpPr>
          <p:spPr>
            <a:xfrm>
              <a:off x="1296" y="605"/>
              <a:ext cx="336" cy="406"/>
            </a:xfrm>
            <a:prstGeom prst="rect">
              <a:avLst/>
            </a:prstGeom>
            <a:noFill/>
            <a:ln w="9525">
              <a:noFill/>
            </a:ln>
          </p:spPr>
          <p:txBody>
            <a:bodyPr lIns="108265" tIns="54132" rIns="108265" bIns="54132">
              <a:spAutoFit/>
            </a:bodyPr>
            <a:lstStyle/>
            <a:p>
              <a:pPr algn="l" defTabSz="1082675">
                <a:spcBef>
                  <a:spcPct val="50000"/>
                </a:spcBef>
              </a:pPr>
              <a:r>
                <a:rPr lang="en-US" altLang="zh-CN" sz="43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0786" name="直接连接符 160785"/>
            <p:cNvSpPr/>
            <p:nvPr/>
          </p:nvSpPr>
          <p:spPr>
            <a:xfrm>
              <a:off x="1680" y="581"/>
              <a:ext cx="768" cy="0"/>
            </a:xfrm>
            <a:prstGeom prst="line">
              <a:avLst/>
            </a:prstGeom>
            <a:ln w="9525" cap="flat" cmpd="sng">
              <a:solidFill>
                <a:schemeClr val="tx1"/>
              </a:solidFill>
              <a:prstDash val="solid"/>
              <a:headEnd type="none" w="med" len="med"/>
              <a:tailEnd type="none" w="med" len="med"/>
            </a:ln>
          </p:spPr>
        </p:sp>
        <p:sp>
          <p:nvSpPr>
            <p:cNvPr id="160787" name="直接连接符 160786"/>
            <p:cNvSpPr/>
            <p:nvPr/>
          </p:nvSpPr>
          <p:spPr>
            <a:xfrm>
              <a:off x="1680" y="1061"/>
              <a:ext cx="768" cy="0"/>
            </a:xfrm>
            <a:prstGeom prst="line">
              <a:avLst/>
            </a:prstGeom>
            <a:ln w="9525" cap="flat" cmpd="sng">
              <a:solidFill>
                <a:schemeClr val="tx1"/>
              </a:solidFill>
              <a:prstDash val="solid"/>
              <a:headEnd type="none" w="med" len="med"/>
              <a:tailEnd type="none" w="med" len="med"/>
            </a:ln>
          </p:spPr>
        </p:sp>
        <p:sp>
          <p:nvSpPr>
            <p:cNvPr id="160788" name="直接连接符 160787"/>
            <p:cNvSpPr/>
            <p:nvPr/>
          </p:nvSpPr>
          <p:spPr>
            <a:xfrm>
              <a:off x="1776" y="509"/>
              <a:ext cx="240" cy="0"/>
            </a:xfrm>
            <a:prstGeom prst="line">
              <a:avLst/>
            </a:prstGeom>
            <a:ln w="9525" cap="flat" cmpd="sng">
              <a:solidFill>
                <a:schemeClr val="tx1"/>
              </a:solidFill>
              <a:prstDash val="solid"/>
              <a:headEnd type="none" w="med" len="med"/>
              <a:tailEnd type="stealth" w="sm" len="med"/>
            </a:ln>
          </p:spPr>
        </p:sp>
        <p:sp>
          <p:nvSpPr>
            <p:cNvPr id="160789" name="文本框 160788"/>
            <p:cNvSpPr txBox="1"/>
            <p:nvPr/>
          </p:nvSpPr>
          <p:spPr>
            <a:xfrm>
              <a:off x="1824" y="221"/>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0790" name="文本框 160789"/>
            <p:cNvSpPr txBox="1"/>
            <p:nvPr/>
          </p:nvSpPr>
          <p:spPr>
            <a:xfrm>
              <a:off x="1968" y="557"/>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791" name="文本框 160790"/>
            <p:cNvSpPr txBox="1"/>
            <p:nvPr/>
          </p:nvSpPr>
          <p:spPr>
            <a:xfrm>
              <a:off x="1968" y="797"/>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792" name="文本框 160791"/>
            <p:cNvSpPr txBox="1"/>
            <p:nvPr/>
          </p:nvSpPr>
          <p:spPr>
            <a:xfrm>
              <a:off x="1968" y="701"/>
              <a:ext cx="288"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0793" name="矩形 160792"/>
            <p:cNvSpPr/>
            <p:nvPr/>
          </p:nvSpPr>
          <p:spPr>
            <a:xfrm>
              <a:off x="2448" y="461"/>
              <a:ext cx="480" cy="720"/>
            </a:xfrm>
            <a:prstGeom prst="rect">
              <a:avLst/>
            </a:prstGeom>
            <a:solidFill>
              <a:srgbClr val="00FFFF"/>
            </a:solidFill>
            <a:ln w="9525" cap="flat" cmpd="sng">
              <a:solidFill>
                <a:schemeClr val="tx1"/>
              </a:solidFill>
              <a:prstDash val="solid"/>
              <a:miter/>
              <a:headEnd type="none" w="med" len="med"/>
              <a:tailEnd type="none" w="med" len="med"/>
            </a:ln>
          </p:spPr>
          <p:txBody>
            <a:bodyPr/>
            <a:lstStyle/>
            <a:p>
              <a:endParaRPr lang="zh-CN" altLang="en-US"/>
            </a:p>
          </p:txBody>
        </p:sp>
        <p:sp>
          <p:nvSpPr>
            <p:cNvPr id="160794" name="文本框 160793"/>
            <p:cNvSpPr txBox="1"/>
            <p:nvPr/>
          </p:nvSpPr>
          <p:spPr>
            <a:xfrm>
              <a:off x="2544" y="605"/>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3800">
                  <a:solidFill>
                    <a:schemeClr val="tx1"/>
                  </a:solidFill>
                  <a:latin typeface="Times New Roman" panose="02020603050405020304" pitchFamily="18" charset="0"/>
                </a:rPr>
                <a:t>N</a:t>
              </a:r>
              <a:r>
                <a:rPr lang="en-US" altLang="zh-CN" sz="3800" baseline="30000">
                  <a:solidFill>
                    <a:schemeClr val="tx1"/>
                  </a:solidFill>
                  <a:latin typeface="Times New Roman" panose="02020603050405020304" pitchFamily="18" charset="0"/>
                </a:rPr>
                <a:t>'</a:t>
              </a:r>
              <a:endParaRPr lang="en-US" altLang="zh-CN" sz="3800">
                <a:solidFill>
                  <a:schemeClr val="tx1"/>
                </a:solidFill>
                <a:latin typeface="Times New Roman" panose="02020603050405020304" pitchFamily="18" charset="0"/>
              </a:endParaRPr>
            </a:p>
          </p:txBody>
        </p:sp>
        <p:sp>
          <p:nvSpPr>
            <p:cNvPr id="160795" name="椭圆 160794"/>
            <p:cNvSpPr/>
            <p:nvPr/>
          </p:nvSpPr>
          <p:spPr>
            <a:xfrm>
              <a:off x="2064" y="557"/>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796" name="椭圆 160795"/>
            <p:cNvSpPr/>
            <p:nvPr/>
          </p:nvSpPr>
          <p:spPr>
            <a:xfrm>
              <a:off x="2064" y="1037"/>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grpSp>
      <p:grpSp>
        <p:nvGrpSpPr>
          <p:cNvPr id="160797" name="组合 160796"/>
          <p:cNvGrpSpPr/>
          <p:nvPr/>
        </p:nvGrpSpPr>
        <p:grpSpPr>
          <a:xfrm>
            <a:off x="6135688" y="0"/>
            <a:ext cx="3338512" cy="2646363"/>
            <a:chOff x="3216" y="29"/>
            <a:chExt cx="1776" cy="1408"/>
          </a:xfrm>
        </p:grpSpPr>
        <p:sp>
          <p:nvSpPr>
            <p:cNvPr id="160798" name="文本框 160797"/>
            <p:cNvSpPr txBox="1"/>
            <p:nvPr/>
          </p:nvSpPr>
          <p:spPr>
            <a:xfrm>
              <a:off x="3600" y="29"/>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0799" name="文本框 160798"/>
            <p:cNvSpPr txBox="1"/>
            <p:nvPr/>
          </p:nvSpPr>
          <p:spPr>
            <a:xfrm>
              <a:off x="3216" y="749"/>
              <a:ext cx="432" cy="36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60800" name="任意多边形 160799"/>
            <p:cNvSpPr/>
            <p:nvPr/>
          </p:nvSpPr>
          <p:spPr>
            <a:xfrm>
              <a:off x="3713" y="395"/>
              <a:ext cx="1" cy="762"/>
            </a:xfrm>
            <a:custGeom>
              <a:avLst/>
              <a:gdLst/>
              <a:ahLst/>
              <a:cxnLst/>
              <a:rect l="0" t="0" r="0" b="0"/>
              <a:pathLst>
                <a:path w="1" h="762">
                  <a:moveTo>
                    <a:pt x="0" y="0"/>
                  </a:moveTo>
                  <a:lnTo>
                    <a:pt x="1" y="762"/>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0801" name="任意多边形 160800"/>
            <p:cNvSpPr/>
            <p:nvPr/>
          </p:nvSpPr>
          <p:spPr>
            <a:xfrm>
              <a:off x="3714" y="390"/>
              <a:ext cx="798" cy="2"/>
            </a:xfrm>
            <a:custGeom>
              <a:avLst/>
              <a:gdLst/>
              <a:ahLst/>
              <a:cxnLst/>
              <a:rect l="0" t="0" r="0" b="0"/>
              <a:pathLst>
                <a:path w="798" h="2">
                  <a:moveTo>
                    <a:pt x="0" y="2"/>
                  </a:moveTo>
                  <a:lnTo>
                    <a:pt x="798" y="0"/>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0802" name="任意多边形 160801"/>
            <p:cNvSpPr/>
            <p:nvPr/>
          </p:nvSpPr>
          <p:spPr>
            <a:xfrm>
              <a:off x="3720" y="1157"/>
              <a:ext cx="792" cy="1"/>
            </a:xfrm>
            <a:custGeom>
              <a:avLst/>
              <a:gdLst/>
              <a:ahLst/>
              <a:cxnLst/>
              <a:rect l="0" t="0" r="0" b="0"/>
              <a:pathLst>
                <a:path w="792" h="1">
                  <a:moveTo>
                    <a:pt x="0" y="0"/>
                  </a:moveTo>
                  <a:lnTo>
                    <a:pt x="792" y="1"/>
                  </a:lnTo>
                </a:path>
              </a:pathLst>
            </a:custGeom>
            <a:noFill/>
            <a:ln w="9525" cap="flat" cmpd="sng">
              <a:solidFill>
                <a:schemeClr val="tx1"/>
              </a:solidFill>
              <a:prstDash val="solid"/>
              <a:headEnd type="none" w="med" len="med"/>
              <a:tailEnd type="none" w="med" len="med"/>
            </a:ln>
          </p:spPr>
          <p:txBody>
            <a:bodyPr/>
            <a:lstStyle/>
            <a:p>
              <a:endParaRPr lang="zh-CN" altLang="en-US"/>
            </a:p>
          </p:txBody>
        </p:sp>
        <p:sp>
          <p:nvSpPr>
            <p:cNvPr id="160803" name="直接连接符 160802"/>
            <p:cNvSpPr/>
            <p:nvPr/>
          </p:nvSpPr>
          <p:spPr>
            <a:xfrm>
              <a:off x="3744" y="269"/>
              <a:ext cx="336" cy="0"/>
            </a:xfrm>
            <a:prstGeom prst="line">
              <a:avLst/>
            </a:prstGeom>
            <a:ln w="19050" cap="flat" cmpd="sng">
              <a:solidFill>
                <a:schemeClr val="tx1"/>
              </a:solidFill>
              <a:prstDash val="solid"/>
              <a:headEnd type="none" w="med" len="med"/>
              <a:tailEnd type="stealth" w="sm" len="med"/>
            </a:ln>
          </p:spPr>
        </p:sp>
        <p:sp>
          <p:nvSpPr>
            <p:cNvPr id="160804" name="文本框 160803"/>
            <p:cNvSpPr txBox="1"/>
            <p:nvPr/>
          </p:nvSpPr>
          <p:spPr>
            <a:xfrm>
              <a:off x="4032" y="365"/>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05" name="文本框 160804"/>
            <p:cNvSpPr txBox="1"/>
            <p:nvPr/>
          </p:nvSpPr>
          <p:spPr>
            <a:xfrm>
              <a:off x="4032" y="893"/>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06" name="文本框 160805"/>
            <p:cNvSpPr txBox="1"/>
            <p:nvPr/>
          </p:nvSpPr>
          <p:spPr>
            <a:xfrm>
              <a:off x="4032" y="605"/>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0807" name="矩形 160806"/>
            <p:cNvSpPr/>
            <p:nvPr/>
          </p:nvSpPr>
          <p:spPr>
            <a:xfrm>
              <a:off x="4512" y="317"/>
              <a:ext cx="480" cy="912"/>
            </a:xfrm>
            <a:prstGeom prst="rect">
              <a:avLst/>
            </a:prstGeom>
            <a:solidFill>
              <a:srgbClr val="00FFFF"/>
            </a:solidFill>
            <a:ln w="28575" cap="flat" cmpd="sng">
              <a:solidFill>
                <a:schemeClr val="tx1"/>
              </a:solidFill>
              <a:prstDash val="solid"/>
              <a:miter/>
              <a:headEnd type="none" w="med" len="med"/>
              <a:tailEnd type="none" w="med" len="med"/>
            </a:ln>
          </p:spPr>
          <p:txBody>
            <a:bodyPr/>
            <a:lstStyle/>
            <a:p>
              <a:endParaRPr lang="zh-CN" altLang="en-US"/>
            </a:p>
          </p:txBody>
        </p:sp>
        <p:sp>
          <p:nvSpPr>
            <p:cNvPr id="160808" name="文本框 160807"/>
            <p:cNvSpPr txBox="1"/>
            <p:nvPr/>
          </p:nvSpPr>
          <p:spPr>
            <a:xfrm>
              <a:off x="4608" y="605"/>
              <a:ext cx="384" cy="365"/>
            </a:xfrm>
            <a:prstGeom prst="rect">
              <a:avLst/>
            </a:prstGeom>
            <a:noFill/>
            <a:ln w="9525">
              <a:noFill/>
            </a:ln>
          </p:spPr>
          <p:txBody>
            <a:bodyPr lIns="108265" tIns="54132" rIns="108265" bIns="54132">
              <a:spAutoFit/>
            </a:bodyPr>
            <a:lstStyle/>
            <a:p>
              <a:pPr algn="l" defTabSz="1082675">
                <a:spcBef>
                  <a:spcPct val="50000"/>
                </a:spcBef>
              </a:pPr>
              <a:r>
                <a:rPr lang="en-US" altLang="zh-CN" sz="3800">
                  <a:solidFill>
                    <a:schemeClr val="tx1"/>
                  </a:solidFill>
                  <a:latin typeface="Times New Roman" panose="02020603050405020304" pitchFamily="18" charset="0"/>
                </a:rPr>
                <a:t>N</a:t>
              </a:r>
              <a:r>
                <a:rPr lang="en-US" altLang="zh-CN" sz="3800" baseline="30000">
                  <a:solidFill>
                    <a:schemeClr val="tx1"/>
                  </a:solidFill>
                  <a:latin typeface="Times New Roman" panose="02020603050405020304" pitchFamily="18" charset="0"/>
                </a:rPr>
                <a:t>'</a:t>
              </a:r>
              <a:endParaRPr lang="en-US" altLang="zh-CN" sz="3800">
                <a:solidFill>
                  <a:schemeClr val="tx1"/>
                </a:solidFill>
                <a:latin typeface="Times New Roman" panose="02020603050405020304" pitchFamily="18" charset="0"/>
              </a:endParaRPr>
            </a:p>
          </p:txBody>
        </p:sp>
        <p:sp>
          <p:nvSpPr>
            <p:cNvPr id="160809" name="文本框 160808"/>
            <p:cNvSpPr txBox="1"/>
            <p:nvPr/>
          </p:nvSpPr>
          <p:spPr>
            <a:xfrm>
              <a:off x="4080" y="77"/>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0810" name="文本框 160809"/>
            <p:cNvSpPr txBox="1"/>
            <p:nvPr/>
          </p:nvSpPr>
          <p:spPr>
            <a:xfrm>
              <a:off x="4080" y="115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2</a:t>
              </a:r>
              <a:endParaRPr lang="en-US" altLang="zh-CN" sz="3800">
                <a:solidFill>
                  <a:srgbClr val="0000FF"/>
                </a:solidFill>
                <a:latin typeface="Times New Roman" panose="02020603050405020304" pitchFamily="18" charset="0"/>
              </a:endParaRPr>
            </a:p>
          </p:txBody>
        </p:sp>
        <p:sp>
          <p:nvSpPr>
            <p:cNvPr id="160811" name="文本框 160810"/>
            <p:cNvSpPr txBox="1"/>
            <p:nvPr/>
          </p:nvSpPr>
          <p:spPr>
            <a:xfrm>
              <a:off x="3456" y="605"/>
              <a:ext cx="19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12" name="文本框 160811"/>
            <p:cNvSpPr txBox="1"/>
            <p:nvPr/>
          </p:nvSpPr>
          <p:spPr>
            <a:xfrm>
              <a:off x="3456" y="941"/>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13" name="文本框 160812"/>
            <p:cNvSpPr txBox="1"/>
            <p:nvPr/>
          </p:nvSpPr>
          <p:spPr>
            <a:xfrm>
              <a:off x="3744" y="791"/>
              <a:ext cx="288" cy="284"/>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sp>
          <p:nvSpPr>
            <p:cNvPr id="160814" name="文本框 160813"/>
            <p:cNvSpPr txBox="1"/>
            <p:nvPr/>
          </p:nvSpPr>
          <p:spPr>
            <a:xfrm>
              <a:off x="3264" y="240"/>
              <a:ext cx="432" cy="36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60815" name="矩形 160814"/>
            <p:cNvSpPr/>
            <p:nvPr/>
          </p:nvSpPr>
          <p:spPr>
            <a:xfrm>
              <a:off x="3666" y="461"/>
              <a:ext cx="96" cy="240"/>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0816" name="椭圆 160815"/>
            <p:cNvSpPr/>
            <p:nvPr/>
          </p:nvSpPr>
          <p:spPr>
            <a:xfrm>
              <a:off x="4128" y="365"/>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17" name="椭圆 160816"/>
            <p:cNvSpPr/>
            <p:nvPr/>
          </p:nvSpPr>
          <p:spPr>
            <a:xfrm>
              <a:off x="3600" y="810"/>
              <a:ext cx="227" cy="227"/>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0818" name="椭圆 160817"/>
            <p:cNvSpPr/>
            <p:nvPr/>
          </p:nvSpPr>
          <p:spPr>
            <a:xfrm>
              <a:off x="4128" y="1133"/>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19" name="任意多边形 160818"/>
            <p:cNvSpPr/>
            <p:nvPr/>
          </p:nvSpPr>
          <p:spPr>
            <a:xfrm>
              <a:off x="3714" y="809"/>
              <a:ext cx="1" cy="228"/>
            </a:xfrm>
            <a:custGeom>
              <a:avLst/>
              <a:gdLst/>
              <a:ahLst/>
              <a:cxnLst/>
              <a:rect l="0" t="0" r="0" b="0"/>
              <a:pathLst>
                <a:path w="1" h="228">
                  <a:moveTo>
                    <a:pt x="0" y="0"/>
                  </a:moveTo>
                  <a:lnTo>
                    <a:pt x="0" y="228"/>
                  </a:lnTo>
                </a:path>
              </a:pathLst>
            </a:custGeom>
            <a:noFill/>
            <a:ln w="9525" cap="flat" cmpd="sng">
              <a:solidFill>
                <a:schemeClr val="tx1">
                  <a:alpha val="100000"/>
                </a:schemeClr>
              </a:solidFill>
              <a:prstDash val="solid"/>
              <a:headEnd type="none" w="med" len="med"/>
              <a:tailEnd type="none" w="med" len="med"/>
            </a:ln>
          </p:spPr>
          <p:txBody>
            <a:bodyPr/>
            <a:lstStyle/>
            <a:p>
              <a:endParaRPr lang="zh-CN" altLang="en-US"/>
            </a:p>
          </p:txBody>
        </p:sp>
      </p:grpSp>
      <p:grpSp>
        <p:nvGrpSpPr>
          <p:cNvPr id="160820" name="组合 160819"/>
          <p:cNvGrpSpPr/>
          <p:nvPr/>
        </p:nvGrpSpPr>
        <p:grpSpPr>
          <a:xfrm>
            <a:off x="901700" y="3302000"/>
            <a:ext cx="2617788" cy="2014538"/>
            <a:chOff x="480" y="2400"/>
            <a:chExt cx="1392" cy="1072"/>
          </a:xfrm>
        </p:grpSpPr>
        <p:sp>
          <p:nvSpPr>
            <p:cNvPr id="160821" name="文本框 160820"/>
            <p:cNvSpPr txBox="1"/>
            <p:nvPr/>
          </p:nvSpPr>
          <p:spPr>
            <a:xfrm>
              <a:off x="1344" y="240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0822" name="文本框 160821"/>
            <p:cNvSpPr txBox="1"/>
            <p:nvPr/>
          </p:nvSpPr>
          <p:spPr>
            <a:xfrm>
              <a:off x="1344" y="3187"/>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2</a:t>
              </a:r>
              <a:endParaRPr lang="en-US" altLang="zh-CN" sz="3800">
                <a:solidFill>
                  <a:srgbClr val="0000FF"/>
                </a:solidFill>
                <a:latin typeface="Times New Roman" panose="02020603050405020304" pitchFamily="18" charset="0"/>
              </a:endParaRPr>
            </a:p>
          </p:txBody>
        </p:sp>
        <p:sp>
          <p:nvSpPr>
            <p:cNvPr id="160823" name="矩形 160822"/>
            <p:cNvSpPr/>
            <p:nvPr/>
          </p:nvSpPr>
          <p:spPr>
            <a:xfrm>
              <a:off x="480" y="2592"/>
              <a:ext cx="480" cy="720"/>
            </a:xfrm>
            <a:prstGeom prst="rect">
              <a:avLst/>
            </a:prstGeom>
            <a:solidFill>
              <a:srgbClr val="FFCC00"/>
            </a:solidFill>
            <a:ln w="28575" cap="flat" cmpd="sng">
              <a:solidFill>
                <a:schemeClr val="tx1"/>
              </a:solidFill>
              <a:prstDash val="solid"/>
              <a:miter/>
              <a:headEnd type="none" w="med" len="med"/>
              <a:tailEnd type="none" w="med" len="med"/>
            </a:ln>
          </p:spPr>
          <p:txBody>
            <a:bodyPr/>
            <a:lstStyle/>
            <a:p>
              <a:endParaRPr lang="zh-CN" altLang="en-US"/>
            </a:p>
          </p:txBody>
        </p:sp>
        <p:sp>
          <p:nvSpPr>
            <p:cNvPr id="160824" name="文本框 160823"/>
            <p:cNvSpPr txBox="1"/>
            <p:nvPr/>
          </p:nvSpPr>
          <p:spPr>
            <a:xfrm>
              <a:off x="576" y="2736"/>
              <a:ext cx="336" cy="406"/>
            </a:xfrm>
            <a:prstGeom prst="rect">
              <a:avLst/>
            </a:prstGeom>
            <a:noFill/>
            <a:ln w="9525">
              <a:noFill/>
            </a:ln>
          </p:spPr>
          <p:txBody>
            <a:bodyPr lIns="108265" tIns="54132" rIns="108265" bIns="54132">
              <a:spAutoFit/>
            </a:bodyPr>
            <a:lstStyle/>
            <a:p>
              <a:pPr algn="l" defTabSz="1082675">
                <a:spcBef>
                  <a:spcPct val="50000"/>
                </a:spcBef>
              </a:pPr>
              <a:r>
                <a:rPr lang="en-US" altLang="zh-CN" sz="43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0825" name="任意多边形 160824"/>
            <p:cNvSpPr/>
            <p:nvPr/>
          </p:nvSpPr>
          <p:spPr>
            <a:xfrm>
              <a:off x="960" y="2712"/>
              <a:ext cx="504" cy="3"/>
            </a:xfrm>
            <a:custGeom>
              <a:avLst/>
              <a:gdLst/>
              <a:ahLst/>
              <a:cxnLst/>
              <a:rect l="0" t="0" r="0" b="0"/>
              <a:pathLst>
                <a:path w="504" h="3">
                  <a:moveTo>
                    <a:pt x="0" y="0"/>
                  </a:moveTo>
                  <a:lnTo>
                    <a:pt x="504" y="3"/>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26" name="任意多边形 160825"/>
            <p:cNvSpPr/>
            <p:nvPr/>
          </p:nvSpPr>
          <p:spPr>
            <a:xfrm>
              <a:off x="960" y="3189"/>
              <a:ext cx="507" cy="3"/>
            </a:xfrm>
            <a:custGeom>
              <a:avLst/>
              <a:gdLst/>
              <a:ahLst/>
              <a:cxnLst/>
              <a:rect l="0" t="0" r="0" b="0"/>
              <a:pathLst>
                <a:path w="507" h="3">
                  <a:moveTo>
                    <a:pt x="0" y="3"/>
                  </a:moveTo>
                  <a:lnTo>
                    <a:pt x="507"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27" name="直接连接符 160826"/>
            <p:cNvSpPr/>
            <p:nvPr/>
          </p:nvSpPr>
          <p:spPr>
            <a:xfrm rot="5400000">
              <a:off x="1476" y="2940"/>
              <a:ext cx="312" cy="0"/>
            </a:xfrm>
            <a:prstGeom prst="line">
              <a:avLst/>
            </a:prstGeom>
            <a:ln w="19050" cap="flat" cmpd="sng">
              <a:solidFill>
                <a:schemeClr val="tx1"/>
              </a:solidFill>
              <a:prstDash val="solid"/>
              <a:headEnd type="none" w="med" len="med"/>
              <a:tailEnd type="stealth" w="sm" len="med"/>
            </a:ln>
          </p:spPr>
        </p:sp>
        <p:sp>
          <p:nvSpPr>
            <p:cNvPr id="160828" name="文本框 160827"/>
            <p:cNvSpPr txBox="1"/>
            <p:nvPr/>
          </p:nvSpPr>
          <p:spPr>
            <a:xfrm>
              <a:off x="1632" y="278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0829" name="文本框 160828"/>
            <p:cNvSpPr txBox="1"/>
            <p:nvPr/>
          </p:nvSpPr>
          <p:spPr>
            <a:xfrm>
              <a:off x="1152" y="2640"/>
              <a:ext cx="19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30" name="文本框 160829"/>
            <p:cNvSpPr txBox="1"/>
            <p:nvPr/>
          </p:nvSpPr>
          <p:spPr>
            <a:xfrm>
              <a:off x="1152" y="297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31" name="文本框 160830"/>
            <p:cNvSpPr txBox="1"/>
            <p:nvPr/>
          </p:nvSpPr>
          <p:spPr>
            <a:xfrm>
              <a:off x="1104" y="2784"/>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0832" name="椭圆 160831"/>
            <p:cNvSpPr/>
            <p:nvPr/>
          </p:nvSpPr>
          <p:spPr>
            <a:xfrm>
              <a:off x="1440" y="2688"/>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33" name="椭圆 160832"/>
            <p:cNvSpPr/>
            <p:nvPr/>
          </p:nvSpPr>
          <p:spPr>
            <a:xfrm>
              <a:off x="1440" y="3168"/>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34" name="椭圆 160833"/>
            <p:cNvSpPr/>
            <p:nvPr/>
          </p:nvSpPr>
          <p:spPr>
            <a:xfrm>
              <a:off x="1344" y="2832"/>
              <a:ext cx="240" cy="240"/>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0835" name="任意多边形 160834"/>
            <p:cNvSpPr/>
            <p:nvPr/>
          </p:nvSpPr>
          <p:spPr>
            <a:xfrm>
              <a:off x="1464" y="2712"/>
              <a:ext cx="1" cy="120"/>
            </a:xfrm>
            <a:custGeom>
              <a:avLst/>
              <a:gdLst/>
              <a:ahLst/>
              <a:cxnLst/>
              <a:rect l="0" t="0" r="0" b="0"/>
              <a:pathLst>
                <a:path w="1" h="120">
                  <a:moveTo>
                    <a:pt x="0" y="0"/>
                  </a:moveTo>
                  <a:lnTo>
                    <a:pt x="0" y="12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36" name="任意多边形 160835"/>
            <p:cNvSpPr/>
            <p:nvPr/>
          </p:nvSpPr>
          <p:spPr>
            <a:xfrm>
              <a:off x="1467" y="3075"/>
              <a:ext cx="1" cy="117"/>
            </a:xfrm>
            <a:custGeom>
              <a:avLst/>
              <a:gdLst/>
              <a:ahLst/>
              <a:cxnLst/>
              <a:rect l="0" t="0" r="0" b="0"/>
              <a:pathLst>
                <a:path w="1" h="117">
                  <a:moveTo>
                    <a:pt x="0" y="0"/>
                  </a:moveTo>
                  <a:lnTo>
                    <a:pt x="0" y="117"/>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37" name="任意多边形 160836"/>
            <p:cNvSpPr/>
            <p:nvPr/>
          </p:nvSpPr>
          <p:spPr>
            <a:xfrm>
              <a:off x="1341" y="2955"/>
              <a:ext cx="237" cy="1"/>
            </a:xfrm>
            <a:custGeom>
              <a:avLst/>
              <a:gdLst/>
              <a:ahLst/>
              <a:cxnLst/>
              <a:rect l="0" t="0" r="0" b="0"/>
              <a:pathLst>
                <a:path w="237" h="1">
                  <a:moveTo>
                    <a:pt x="0" y="0"/>
                  </a:moveTo>
                  <a:lnTo>
                    <a:pt x="237"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grpSp>
      <p:grpSp>
        <p:nvGrpSpPr>
          <p:cNvPr id="160838" name="组合 160837"/>
          <p:cNvGrpSpPr/>
          <p:nvPr/>
        </p:nvGrpSpPr>
        <p:grpSpPr>
          <a:xfrm>
            <a:off x="4060825" y="3302000"/>
            <a:ext cx="2165350" cy="2014538"/>
            <a:chOff x="2160" y="1757"/>
            <a:chExt cx="1152" cy="1072"/>
          </a:xfrm>
        </p:grpSpPr>
        <p:sp>
          <p:nvSpPr>
            <p:cNvPr id="160839" name="文本框 160838"/>
            <p:cNvSpPr txBox="1"/>
            <p:nvPr/>
          </p:nvSpPr>
          <p:spPr>
            <a:xfrm>
              <a:off x="3024" y="1757"/>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0840" name="文本框 160839"/>
            <p:cNvSpPr txBox="1"/>
            <p:nvPr/>
          </p:nvSpPr>
          <p:spPr>
            <a:xfrm>
              <a:off x="3024" y="254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2</a:t>
              </a:r>
              <a:endParaRPr lang="en-US" altLang="zh-CN" sz="3800">
                <a:solidFill>
                  <a:srgbClr val="0000FF"/>
                </a:solidFill>
                <a:latin typeface="Times New Roman" panose="02020603050405020304" pitchFamily="18" charset="0"/>
              </a:endParaRPr>
            </a:p>
          </p:txBody>
        </p:sp>
        <p:sp>
          <p:nvSpPr>
            <p:cNvPr id="160841" name="矩形 160840"/>
            <p:cNvSpPr/>
            <p:nvPr/>
          </p:nvSpPr>
          <p:spPr>
            <a:xfrm>
              <a:off x="2160" y="1949"/>
              <a:ext cx="480" cy="720"/>
            </a:xfrm>
            <a:prstGeom prst="rect">
              <a:avLst/>
            </a:prstGeom>
            <a:solidFill>
              <a:srgbClr val="FFCC00"/>
            </a:solidFill>
            <a:ln w="28575" cap="flat" cmpd="sng">
              <a:solidFill>
                <a:schemeClr val="tx1"/>
              </a:solidFill>
              <a:prstDash val="solid"/>
              <a:miter/>
              <a:headEnd type="none" w="med" len="med"/>
              <a:tailEnd type="none" w="med" len="med"/>
            </a:ln>
          </p:spPr>
          <p:txBody>
            <a:bodyPr/>
            <a:lstStyle/>
            <a:p>
              <a:endParaRPr lang="zh-CN" altLang="en-US"/>
            </a:p>
          </p:txBody>
        </p:sp>
        <p:sp>
          <p:nvSpPr>
            <p:cNvPr id="160842" name="文本框 160841"/>
            <p:cNvSpPr txBox="1"/>
            <p:nvPr/>
          </p:nvSpPr>
          <p:spPr>
            <a:xfrm>
              <a:off x="2256" y="2093"/>
              <a:ext cx="336" cy="406"/>
            </a:xfrm>
            <a:prstGeom prst="rect">
              <a:avLst/>
            </a:prstGeom>
            <a:noFill/>
            <a:ln w="9525">
              <a:noFill/>
            </a:ln>
          </p:spPr>
          <p:txBody>
            <a:bodyPr lIns="108265" tIns="54132" rIns="108265" bIns="54132">
              <a:spAutoFit/>
            </a:bodyPr>
            <a:lstStyle/>
            <a:p>
              <a:pPr algn="l" defTabSz="1082675">
                <a:spcBef>
                  <a:spcPct val="50000"/>
                </a:spcBef>
              </a:pPr>
              <a:r>
                <a:rPr lang="en-US" altLang="zh-CN" sz="43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0843" name="任意多边形 160842"/>
            <p:cNvSpPr/>
            <p:nvPr/>
          </p:nvSpPr>
          <p:spPr>
            <a:xfrm>
              <a:off x="2640" y="2069"/>
              <a:ext cx="504" cy="3"/>
            </a:xfrm>
            <a:custGeom>
              <a:avLst/>
              <a:gdLst/>
              <a:ahLst/>
              <a:cxnLst/>
              <a:rect l="0" t="0" r="0" b="0"/>
              <a:pathLst>
                <a:path w="504" h="3">
                  <a:moveTo>
                    <a:pt x="0" y="0"/>
                  </a:moveTo>
                  <a:lnTo>
                    <a:pt x="504" y="3"/>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44" name="任意多边形 160843"/>
            <p:cNvSpPr/>
            <p:nvPr/>
          </p:nvSpPr>
          <p:spPr>
            <a:xfrm>
              <a:off x="2640" y="2546"/>
              <a:ext cx="507" cy="3"/>
            </a:xfrm>
            <a:custGeom>
              <a:avLst/>
              <a:gdLst/>
              <a:ahLst/>
              <a:cxnLst/>
              <a:rect l="0" t="0" r="0" b="0"/>
              <a:pathLst>
                <a:path w="507" h="3">
                  <a:moveTo>
                    <a:pt x="0" y="3"/>
                  </a:moveTo>
                  <a:lnTo>
                    <a:pt x="507"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45" name="文本框 160844"/>
            <p:cNvSpPr txBox="1"/>
            <p:nvPr/>
          </p:nvSpPr>
          <p:spPr>
            <a:xfrm>
              <a:off x="3024" y="201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46" name="文本框 160845"/>
            <p:cNvSpPr txBox="1"/>
            <p:nvPr/>
          </p:nvSpPr>
          <p:spPr>
            <a:xfrm>
              <a:off x="3024" y="230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47" name="文本框 160846"/>
            <p:cNvSpPr txBox="1"/>
            <p:nvPr/>
          </p:nvSpPr>
          <p:spPr>
            <a:xfrm>
              <a:off x="3024" y="2141"/>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0848" name="椭圆 160847"/>
            <p:cNvSpPr/>
            <p:nvPr/>
          </p:nvSpPr>
          <p:spPr>
            <a:xfrm>
              <a:off x="3120" y="2045"/>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49" name="椭圆 160848"/>
            <p:cNvSpPr/>
            <p:nvPr/>
          </p:nvSpPr>
          <p:spPr>
            <a:xfrm>
              <a:off x="3120" y="2525"/>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grpSp>
      <p:grpSp>
        <p:nvGrpSpPr>
          <p:cNvPr id="160850" name="组合 160849"/>
          <p:cNvGrpSpPr/>
          <p:nvPr/>
        </p:nvGrpSpPr>
        <p:grpSpPr>
          <a:xfrm>
            <a:off x="7127875" y="3248025"/>
            <a:ext cx="2616200" cy="2014538"/>
            <a:chOff x="3792" y="1728"/>
            <a:chExt cx="1392" cy="1072"/>
          </a:xfrm>
        </p:grpSpPr>
        <p:sp>
          <p:nvSpPr>
            <p:cNvPr id="160851" name="文本框 160850"/>
            <p:cNvSpPr txBox="1"/>
            <p:nvPr/>
          </p:nvSpPr>
          <p:spPr>
            <a:xfrm>
              <a:off x="4656" y="172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0852" name="文本框 160851"/>
            <p:cNvSpPr txBox="1"/>
            <p:nvPr/>
          </p:nvSpPr>
          <p:spPr>
            <a:xfrm>
              <a:off x="4704" y="2515"/>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2</a:t>
              </a:r>
              <a:endParaRPr lang="en-US" altLang="zh-CN" sz="3800">
                <a:solidFill>
                  <a:srgbClr val="0000FF"/>
                </a:solidFill>
                <a:latin typeface="Times New Roman" panose="02020603050405020304" pitchFamily="18" charset="0"/>
              </a:endParaRPr>
            </a:p>
          </p:txBody>
        </p:sp>
        <p:sp>
          <p:nvSpPr>
            <p:cNvPr id="160853" name="矩形 160852"/>
            <p:cNvSpPr/>
            <p:nvPr/>
          </p:nvSpPr>
          <p:spPr>
            <a:xfrm>
              <a:off x="3792" y="1920"/>
              <a:ext cx="480" cy="720"/>
            </a:xfrm>
            <a:prstGeom prst="rect">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160854" name="文本框 160853"/>
            <p:cNvSpPr txBox="1"/>
            <p:nvPr/>
          </p:nvSpPr>
          <p:spPr>
            <a:xfrm>
              <a:off x="3792" y="1920"/>
              <a:ext cx="336" cy="406"/>
            </a:xfrm>
            <a:prstGeom prst="rect">
              <a:avLst/>
            </a:prstGeom>
            <a:noFill/>
            <a:ln w="9525">
              <a:noFill/>
            </a:ln>
          </p:spPr>
          <p:txBody>
            <a:bodyPr lIns="108265" tIns="54132" rIns="108265" bIns="54132">
              <a:spAutoFit/>
            </a:bodyPr>
            <a:lstStyle/>
            <a:p>
              <a:pPr algn="l" defTabSz="1082675">
                <a:spcBef>
                  <a:spcPct val="50000"/>
                </a:spcBef>
              </a:pPr>
              <a:r>
                <a:rPr lang="en-US" altLang="zh-CN" sz="4300">
                  <a:solidFill>
                    <a:schemeClr val="tx1"/>
                  </a:solidFill>
                  <a:latin typeface="Times New Roman" panose="02020603050405020304" pitchFamily="18" charset="0"/>
                </a:rPr>
                <a:t>P</a:t>
              </a:r>
              <a:endParaRPr lang="en-US" altLang="zh-CN" sz="2800">
                <a:solidFill>
                  <a:schemeClr val="tx1"/>
                </a:solidFill>
                <a:latin typeface="Times New Roman" panose="02020603050405020304" pitchFamily="18" charset="0"/>
              </a:endParaRPr>
            </a:p>
          </p:txBody>
        </p:sp>
        <p:sp>
          <p:nvSpPr>
            <p:cNvPr id="160855" name="任意多边形 160854"/>
            <p:cNvSpPr/>
            <p:nvPr/>
          </p:nvSpPr>
          <p:spPr>
            <a:xfrm>
              <a:off x="4128" y="2040"/>
              <a:ext cx="648" cy="6"/>
            </a:xfrm>
            <a:custGeom>
              <a:avLst/>
              <a:gdLst/>
              <a:ahLst/>
              <a:cxnLst/>
              <a:rect l="0" t="0" r="0" b="0"/>
              <a:pathLst>
                <a:path w="648" h="6">
                  <a:moveTo>
                    <a:pt x="12" y="6"/>
                  </a:moveTo>
                  <a:lnTo>
                    <a:pt x="0" y="0"/>
                  </a:lnTo>
                  <a:lnTo>
                    <a:pt x="648" y="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56" name="任意多边形 160855"/>
            <p:cNvSpPr/>
            <p:nvPr/>
          </p:nvSpPr>
          <p:spPr>
            <a:xfrm>
              <a:off x="4128" y="2508"/>
              <a:ext cx="651" cy="9"/>
            </a:xfrm>
            <a:custGeom>
              <a:avLst/>
              <a:gdLst/>
              <a:ahLst/>
              <a:cxnLst/>
              <a:rect l="0" t="0" r="0" b="0"/>
              <a:pathLst>
                <a:path w="651" h="9">
                  <a:moveTo>
                    <a:pt x="0" y="0"/>
                  </a:moveTo>
                  <a:lnTo>
                    <a:pt x="651" y="9"/>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0857" name="直接连接符 160856"/>
            <p:cNvSpPr/>
            <p:nvPr/>
          </p:nvSpPr>
          <p:spPr>
            <a:xfrm rot="5400000">
              <a:off x="4788" y="2268"/>
              <a:ext cx="312" cy="0"/>
            </a:xfrm>
            <a:prstGeom prst="line">
              <a:avLst/>
            </a:prstGeom>
            <a:ln w="19050" cap="flat" cmpd="sng">
              <a:solidFill>
                <a:schemeClr val="tx1"/>
              </a:solidFill>
              <a:prstDash val="solid"/>
              <a:headEnd type="none" w="med" len="med"/>
              <a:tailEnd type="stealth" w="sm" len="med"/>
            </a:ln>
          </p:spPr>
        </p:sp>
        <p:sp>
          <p:nvSpPr>
            <p:cNvPr id="160858" name="文本框 160857"/>
            <p:cNvSpPr txBox="1"/>
            <p:nvPr/>
          </p:nvSpPr>
          <p:spPr>
            <a:xfrm>
              <a:off x="4944" y="211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0859" name="文本框 160858"/>
            <p:cNvSpPr txBox="1"/>
            <p:nvPr/>
          </p:nvSpPr>
          <p:spPr>
            <a:xfrm>
              <a:off x="4464" y="1968"/>
              <a:ext cx="19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60" name="文本框 160859"/>
            <p:cNvSpPr txBox="1"/>
            <p:nvPr/>
          </p:nvSpPr>
          <p:spPr>
            <a:xfrm>
              <a:off x="4464" y="230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0861" name="文本框 160860"/>
            <p:cNvSpPr txBox="1"/>
            <p:nvPr/>
          </p:nvSpPr>
          <p:spPr>
            <a:xfrm>
              <a:off x="4368" y="2112"/>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0862" name="椭圆 160861"/>
            <p:cNvSpPr/>
            <p:nvPr/>
          </p:nvSpPr>
          <p:spPr>
            <a:xfrm>
              <a:off x="4752" y="2016"/>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63" name="椭圆 160862"/>
            <p:cNvSpPr/>
            <p:nvPr/>
          </p:nvSpPr>
          <p:spPr>
            <a:xfrm>
              <a:off x="4752" y="2496"/>
              <a:ext cx="48" cy="4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60864" name="椭圆 160863"/>
            <p:cNvSpPr/>
            <p:nvPr/>
          </p:nvSpPr>
          <p:spPr>
            <a:xfrm>
              <a:off x="4656" y="2160"/>
              <a:ext cx="240" cy="240"/>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0865" name="任意多边形 160864"/>
            <p:cNvSpPr/>
            <p:nvPr/>
          </p:nvSpPr>
          <p:spPr>
            <a:xfrm>
              <a:off x="4776" y="2040"/>
              <a:ext cx="1" cy="120"/>
            </a:xfrm>
            <a:custGeom>
              <a:avLst/>
              <a:gdLst/>
              <a:ahLst/>
              <a:cxnLst/>
              <a:rect l="0" t="0" r="0" b="0"/>
              <a:pathLst>
                <a:path w="1" h="120">
                  <a:moveTo>
                    <a:pt x="0" y="0"/>
                  </a:moveTo>
                  <a:lnTo>
                    <a:pt x="0" y="12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66" name="任意多边形 160865"/>
            <p:cNvSpPr/>
            <p:nvPr/>
          </p:nvSpPr>
          <p:spPr>
            <a:xfrm>
              <a:off x="4779" y="2403"/>
              <a:ext cx="1" cy="117"/>
            </a:xfrm>
            <a:custGeom>
              <a:avLst/>
              <a:gdLst/>
              <a:ahLst/>
              <a:cxnLst/>
              <a:rect l="0" t="0" r="0" b="0"/>
              <a:pathLst>
                <a:path w="1" h="117">
                  <a:moveTo>
                    <a:pt x="0" y="0"/>
                  </a:moveTo>
                  <a:lnTo>
                    <a:pt x="0" y="117"/>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67" name="任意多边形 160866"/>
            <p:cNvSpPr/>
            <p:nvPr/>
          </p:nvSpPr>
          <p:spPr>
            <a:xfrm>
              <a:off x="4653" y="2283"/>
              <a:ext cx="237" cy="1"/>
            </a:xfrm>
            <a:custGeom>
              <a:avLst/>
              <a:gdLst/>
              <a:ahLst/>
              <a:cxnLst/>
              <a:rect l="0" t="0" r="0" b="0"/>
              <a:pathLst>
                <a:path w="237" h="1">
                  <a:moveTo>
                    <a:pt x="0" y="0"/>
                  </a:moveTo>
                  <a:lnTo>
                    <a:pt x="237"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68" name="矩形 160867"/>
            <p:cNvSpPr/>
            <p:nvPr/>
          </p:nvSpPr>
          <p:spPr>
            <a:xfrm>
              <a:off x="4080" y="2160"/>
              <a:ext cx="96" cy="240"/>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0869" name="任意多边形 160868"/>
            <p:cNvSpPr/>
            <p:nvPr/>
          </p:nvSpPr>
          <p:spPr>
            <a:xfrm>
              <a:off x="4128" y="2046"/>
              <a:ext cx="1" cy="114"/>
            </a:xfrm>
            <a:custGeom>
              <a:avLst/>
              <a:gdLst/>
              <a:ahLst/>
              <a:cxnLst/>
              <a:rect l="0" t="0" r="0" b="0"/>
              <a:pathLst>
                <a:path w="1" h="114">
                  <a:moveTo>
                    <a:pt x="0" y="0"/>
                  </a:moveTo>
                  <a:lnTo>
                    <a:pt x="1" y="114"/>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70" name="任意多边形 160869"/>
            <p:cNvSpPr/>
            <p:nvPr/>
          </p:nvSpPr>
          <p:spPr>
            <a:xfrm>
              <a:off x="4128" y="2400"/>
              <a:ext cx="1" cy="114"/>
            </a:xfrm>
            <a:custGeom>
              <a:avLst/>
              <a:gdLst/>
              <a:ahLst/>
              <a:cxnLst/>
              <a:rect l="0" t="0" r="0" b="0"/>
              <a:pathLst>
                <a:path w="1" h="114">
                  <a:moveTo>
                    <a:pt x="0" y="0"/>
                  </a:moveTo>
                  <a:lnTo>
                    <a:pt x="0" y="114"/>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60871" name="文本框 160870"/>
            <p:cNvSpPr txBox="1"/>
            <p:nvPr/>
          </p:nvSpPr>
          <p:spPr>
            <a:xfrm>
              <a:off x="3793" y="2257"/>
              <a:ext cx="369" cy="285"/>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grpSp>
      <p:sp>
        <p:nvSpPr>
          <p:cNvPr id="160872" name="左大括号 160871"/>
          <p:cNvSpPr/>
          <p:nvPr/>
        </p:nvSpPr>
        <p:spPr>
          <a:xfrm>
            <a:off x="1895475" y="5842000"/>
            <a:ext cx="88900" cy="901700"/>
          </a:xfrm>
          <a:prstGeom prst="leftBrace">
            <a:avLst>
              <a:gd name="adj1" fmla="val 84523"/>
              <a:gd name="adj2" fmla="val 50000"/>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60873" name="文本框 160872"/>
          <p:cNvSpPr txBox="1"/>
          <p:nvPr/>
        </p:nvSpPr>
        <p:spPr>
          <a:xfrm>
            <a:off x="1984375" y="5661025"/>
            <a:ext cx="68580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a:t>
            </a:r>
            <a:r>
              <a:rPr lang="en-US" altLang="zh-CN" sz="2800" baseline="30000" dirty="0" smtClean="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baseline="-25000" dirty="0" smtClean="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外电路开路时</a:t>
            </a:r>
            <a:r>
              <a:rPr lang="en-US" altLang="zh-CN" sz="2800" dirty="0">
                <a:solidFill>
                  <a:srgbClr val="0000FF"/>
                </a:solidFill>
                <a:latin typeface="Times New Roman" panose="02020603050405020304" pitchFamily="18" charset="0"/>
              </a:rPr>
              <a:t>1</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a:t>
            </a:r>
            <a:r>
              <a:rPr lang="en-US" altLang="zh-CN" sz="2800" dirty="0">
                <a:solidFill>
                  <a:srgbClr val="0000FF"/>
                </a:solidFill>
                <a:latin typeface="Times New Roman" panose="02020603050405020304" pitchFamily="18" charset="0"/>
              </a:rPr>
              <a:t>2</a:t>
            </a:r>
            <a:r>
              <a:rPr lang="zh-CN" altLang="en-US" sz="2800" dirty="0">
                <a:solidFill>
                  <a:schemeClr val="tx1"/>
                </a:solidFill>
                <a:latin typeface="Times New Roman" panose="02020603050405020304" pitchFamily="18" charset="0"/>
              </a:rPr>
              <a:t>间开路电压</a:t>
            </a:r>
            <a:r>
              <a:rPr lang="en-US" altLang="zh-CN" sz="2800" dirty="0">
                <a:solidFill>
                  <a:schemeClr val="tx1"/>
                </a:solidFill>
                <a:latin typeface="Times New Roman" panose="02020603050405020304" pitchFamily="18" charset="0"/>
              </a:rPr>
              <a:t>)</a:t>
            </a:r>
          </a:p>
        </p:txBody>
      </p:sp>
      <p:sp>
        <p:nvSpPr>
          <p:cNvPr id="160874" name="文本框 160873"/>
          <p:cNvSpPr txBox="1"/>
          <p:nvPr/>
        </p:nvSpPr>
        <p:spPr>
          <a:xfrm>
            <a:off x="1895475" y="6292850"/>
            <a:ext cx="225425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a:t>
            </a:r>
            <a:r>
              <a:rPr lang="en-US" altLang="zh-CN" sz="2800" baseline="300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baseline="30000" dirty="0">
                <a:solidFill>
                  <a:schemeClr val="tx1"/>
                </a:solidFill>
                <a:latin typeface="Times New Roman" panose="02020603050405020304" pitchFamily="18" charset="0"/>
              </a:rPr>
              <a:t> </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r>
              <a:rPr lang="en-US" altLang="zh-CN" sz="2800" baseline="-250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endParaRPr lang="en-US" altLang="zh-CN" sz="2800" i="1" dirty="0">
              <a:solidFill>
                <a:schemeClr val="tx1"/>
              </a:solidFill>
              <a:latin typeface="Times New Roman" panose="02020603050405020304" pitchFamily="18" charset="0"/>
            </a:endParaRPr>
          </a:p>
        </p:txBody>
      </p:sp>
      <p:sp>
        <p:nvSpPr>
          <p:cNvPr id="160875" name="文本框 160874"/>
          <p:cNvSpPr txBox="1"/>
          <p:nvPr/>
        </p:nvSpPr>
        <p:spPr>
          <a:xfrm>
            <a:off x="857250" y="7443788"/>
            <a:ext cx="38798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300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baseline="300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baseline="-25000" dirty="0" smtClean="0">
                <a:solidFill>
                  <a:schemeClr val="tx1"/>
                </a:solidFill>
                <a:latin typeface="宋体" panose="02010600030101010101" pitchFamily="2" charset="-122"/>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r>
              <a:rPr lang="en-US" altLang="zh-CN" sz="2800" baseline="-250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0876" name="文本框 160875"/>
          <p:cNvSpPr txBox="1"/>
          <p:nvPr/>
        </p:nvSpPr>
        <p:spPr>
          <a:xfrm>
            <a:off x="4465638" y="7443788"/>
            <a:ext cx="5187950"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此关系式恰与图</a:t>
            </a:r>
            <a:r>
              <a:rPr lang="en-US" altLang="zh-CN" sz="2800">
                <a:solidFill>
                  <a:schemeClr val="tx1"/>
                </a:solidFill>
                <a:latin typeface="Times New Roman" panose="02020603050405020304" pitchFamily="18" charset="0"/>
              </a:rPr>
              <a:t>(</a:t>
            </a:r>
            <a:r>
              <a:rPr lang="en-US" altLang="zh-CN" sz="2800">
                <a:solidFill>
                  <a:srgbClr val="FF3300"/>
                </a:solidFill>
                <a:latin typeface="Times New Roman" panose="02020603050405020304" pitchFamily="18" charset="0"/>
              </a:rPr>
              <a:t>b</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电路相同。</a:t>
            </a:r>
            <a:endParaRPr lang="zh-CN" altLang="en-US" sz="2800">
              <a:solidFill>
                <a:schemeClr val="tx1"/>
              </a:solidFill>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barn(outHorizontal)">
                                      <p:cBhvr>
                                        <p:cTn id="7" dur="500"/>
                                        <p:tgtEl>
                                          <p:spTgt spid="160771"/>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60781"/>
                                        </p:tgtEl>
                                        <p:attrNameLst>
                                          <p:attrName>style.visibility</p:attrName>
                                        </p:attrNameLst>
                                      </p:cBhvr>
                                      <p:to>
                                        <p:strVal val="visible"/>
                                      </p:to>
                                    </p:set>
                                    <p:anim calcmode="lin" valueType="num">
                                      <p:cBhvr>
                                        <p:cTn id="11" dur="500" fill="hold"/>
                                        <p:tgtEl>
                                          <p:spTgt spid="160781"/>
                                        </p:tgtEl>
                                        <p:attrNameLst>
                                          <p:attrName>ppt_w</p:attrName>
                                        </p:attrNameLst>
                                      </p:cBhvr>
                                      <p:tavLst>
                                        <p:tav tm="0">
                                          <p:val>
                                            <p:fltVal val="0"/>
                                          </p:val>
                                        </p:tav>
                                        <p:tav tm="100000">
                                          <p:val>
                                            <p:strVal val="#ppt_w"/>
                                          </p:val>
                                        </p:tav>
                                      </p:tavLst>
                                    </p:anim>
                                    <p:anim calcmode="lin" valueType="num">
                                      <p:cBhvr>
                                        <p:cTn id="12" dur="500" fill="hold"/>
                                        <p:tgtEl>
                                          <p:spTgt spid="16078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4"/>
                                        </p:tgtEl>
                                        <p:attrNameLst>
                                          <p:attrName>style.visibility</p:attrName>
                                        </p:attrNameLst>
                                      </p:cBhvr>
                                      <p:to>
                                        <p:strVal val="visible"/>
                                      </p:to>
                                    </p:set>
                                    <p:animEffect transition="in" filter="blinds(horizontal)">
                                      <p:cBhvr>
                                        <p:cTn id="17" dur="500"/>
                                        <p:tgtEl>
                                          <p:spTgt spid="160774"/>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60775"/>
                                        </p:tgtEl>
                                        <p:attrNameLst>
                                          <p:attrName>style.visibility</p:attrName>
                                        </p:attrNameLst>
                                      </p:cBhvr>
                                      <p:to>
                                        <p:strVal val="visible"/>
                                      </p:to>
                                    </p:set>
                                    <p:animEffect transition="in" filter="box(out)">
                                      <p:cBhvr>
                                        <p:cTn id="21" dur="500"/>
                                        <p:tgtEl>
                                          <p:spTgt spid="160775"/>
                                        </p:tgtEl>
                                      </p:cBhvr>
                                    </p:animEffect>
                                  </p:childTnLst>
                                </p:cTn>
                              </p:par>
                            </p:childTnLst>
                          </p:cTn>
                        </p:par>
                        <p:par>
                          <p:cTn id="22" fill="hold">
                            <p:stCondLst>
                              <p:cond delay="1000"/>
                            </p:stCondLst>
                            <p:childTnLst>
                              <p:par>
                                <p:cTn id="23" presetID="17" presetClass="entr" presetSubtype="10" fill="hold" nodeType="afterEffect">
                                  <p:stCondLst>
                                    <p:cond delay="0"/>
                                  </p:stCondLst>
                                  <p:childTnLst>
                                    <p:set>
                                      <p:cBhvr>
                                        <p:cTn id="24" dur="1" fill="hold">
                                          <p:stCondLst>
                                            <p:cond delay="0"/>
                                          </p:stCondLst>
                                        </p:cTn>
                                        <p:tgtEl>
                                          <p:spTgt spid="160820"/>
                                        </p:tgtEl>
                                        <p:attrNameLst>
                                          <p:attrName>style.visibility</p:attrName>
                                        </p:attrNameLst>
                                      </p:cBhvr>
                                      <p:to>
                                        <p:strVal val="visible"/>
                                      </p:to>
                                    </p:set>
                                    <p:anim calcmode="lin" valueType="num">
                                      <p:cBhvr>
                                        <p:cTn id="25" dur="500" fill="hold"/>
                                        <p:tgtEl>
                                          <p:spTgt spid="160820"/>
                                        </p:tgtEl>
                                        <p:attrNameLst>
                                          <p:attrName>ppt_w</p:attrName>
                                        </p:attrNameLst>
                                      </p:cBhvr>
                                      <p:tavLst>
                                        <p:tav tm="0">
                                          <p:val>
                                            <p:fltVal val="0"/>
                                          </p:val>
                                        </p:tav>
                                        <p:tav tm="100000">
                                          <p:val>
                                            <p:strVal val="#ppt_w"/>
                                          </p:val>
                                        </p:tav>
                                      </p:tavLst>
                                    </p:anim>
                                    <p:anim calcmode="lin" valueType="num">
                                      <p:cBhvr>
                                        <p:cTn id="26" dur="500" fill="hold"/>
                                        <p:tgtEl>
                                          <p:spTgt spid="16082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60776"/>
                                        </p:tgtEl>
                                        <p:attrNameLst>
                                          <p:attrName>style.visibility</p:attrName>
                                        </p:attrNameLst>
                                      </p:cBhvr>
                                      <p:to>
                                        <p:strVal val="visible"/>
                                      </p:to>
                                    </p:set>
                                    <p:anim calcmode="lin" valueType="num">
                                      <p:cBhvr>
                                        <p:cTn id="31" dur="500" fill="hold"/>
                                        <p:tgtEl>
                                          <p:spTgt spid="160776"/>
                                        </p:tgtEl>
                                        <p:attrNameLst>
                                          <p:attrName>ppt_w</p:attrName>
                                        </p:attrNameLst>
                                      </p:cBhvr>
                                      <p:tavLst>
                                        <p:tav tm="0">
                                          <p:val>
                                            <p:fltVal val="0"/>
                                          </p:val>
                                        </p:tav>
                                        <p:tav tm="100000">
                                          <p:val>
                                            <p:strVal val="#ppt_w"/>
                                          </p:val>
                                        </p:tav>
                                      </p:tavLst>
                                    </p:anim>
                                    <p:anim calcmode="lin" valueType="num">
                                      <p:cBhvr>
                                        <p:cTn id="32" dur="500" fill="hold"/>
                                        <p:tgtEl>
                                          <p:spTgt spid="160776"/>
                                        </p:tgtEl>
                                        <p:attrNameLst>
                                          <p:attrName>ppt_h</p:attrName>
                                        </p:attrNameLst>
                                      </p:cBhvr>
                                      <p:tavLst>
                                        <p:tav tm="0">
                                          <p:val>
                                            <p:strVal val="#ppt_h"/>
                                          </p:val>
                                        </p:tav>
                                        <p:tav tm="100000">
                                          <p:val>
                                            <p:strVal val="#ppt_h"/>
                                          </p:val>
                                        </p:tav>
                                      </p:tavLst>
                                    </p:anim>
                                  </p:childTnLst>
                                </p:cTn>
                              </p:par>
                            </p:childTnLst>
                          </p:cTn>
                        </p:par>
                        <p:par>
                          <p:cTn id="33" fill="hold">
                            <p:stCondLst>
                              <p:cond delay="500"/>
                            </p:stCondLst>
                            <p:childTnLst>
                              <p:par>
                                <p:cTn id="34" presetID="12" presetClass="entr" presetSubtype="8" fill="hold" nodeType="afterEffect">
                                  <p:stCondLst>
                                    <p:cond delay="0"/>
                                  </p:stCondLst>
                                  <p:childTnLst>
                                    <p:set>
                                      <p:cBhvr>
                                        <p:cTn id="35" dur="1" fill="hold">
                                          <p:stCondLst>
                                            <p:cond delay="0"/>
                                          </p:stCondLst>
                                        </p:cTn>
                                        <p:tgtEl>
                                          <p:spTgt spid="160838"/>
                                        </p:tgtEl>
                                        <p:attrNameLst>
                                          <p:attrName>style.visibility</p:attrName>
                                        </p:attrNameLst>
                                      </p:cBhvr>
                                      <p:to>
                                        <p:strVal val="visible"/>
                                      </p:to>
                                    </p:set>
                                    <p:animEffect transition="in" filter="slide(fromLeft)">
                                      <p:cBhvr>
                                        <p:cTn id="36" dur="500"/>
                                        <p:tgtEl>
                                          <p:spTgt spid="160838"/>
                                        </p:tgtEl>
                                      </p:cBhvr>
                                    </p:animEffect>
                                  </p:childTnLst>
                                </p:cTn>
                              </p:par>
                            </p:childTnLst>
                          </p:cTn>
                        </p:par>
                        <p:par>
                          <p:cTn id="37" fill="hold">
                            <p:stCondLst>
                              <p:cond delay="1000"/>
                            </p:stCondLst>
                            <p:childTnLst>
                              <p:par>
                                <p:cTn id="38" presetID="16" presetClass="entr" presetSubtype="42" fill="hold" grpId="0" nodeType="afterEffect">
                                  <p:stCondLst>
                                    <p:cond delay="0"/>
                                  </p:stCondLst>
                                  <p:childTnLst>
                                    <p:set>
                                      <p:cBhvr>
                                        <p:cTn id="39" dur="1" fill="hold">
                                          <p:stCondLst>
                                            <p:cond delay="0"/>
                                          </p:stCondLst>
                                        </p:cTn>
                                        <p:tgtEl>
                                          <p:spTgt spid="160779"/>
                                        </p:tgtEl>
                                        <p:attrNameLst>
                                          <p:attrName>style.visibility</p:attrName>
                                        </p:attrNameLst>
                                      </p:cBhvr>
                                      <p:to>
                                        <p:strVal val="visible"/>
                                      </p:to>
                                    </p:set>
                                    <p:animEffect transition="in" filter="barn(outHorizontal)">
                                      <p:cBhvr>
                                        <p:cTn id="40" dur="500"/>
                                        <p:tgtEl>
                                          <p:spTgt spid="160779"/>
                                        </p:tgtEl>
                                      </p:cBhvr>
                                    </p:animEffect>
                                  </p:childTnLst>
                                </p:cTn>
                              </p:par>
                            </p:childTnLst>
                          </p:cTn>
                        </p:par>
                        <p:par>
                          <p:cTn id="41" fill="hold">
                            <p:stCondLst>
                              <p:cond delay="1500"/>
                            </p:stCondLst>
                            <p:childTnLst>
                              <p:par>
                                <p:cTn id="42" presetID="17" presetClass="entr" presetSubtype="10" fill="hold" grpId="0" nodeType="afterEffect">
                                  <p:stCondLst>
                                    <p:cond delay="0"/>
                                  </p:stCondLst>
                                  <p:childTnLst>
                                    <p:set>
                                      <p:cBhvr>
                                        <p:cTn id="43" dur="1" fill="hold">
                                          <p:stCondLst>
                                            <p:cond delay="0"/>
                                          </p:stCondLst>
                                        </p:cTn>
                                        <p:tgtEl>
                                          <p:spTgt spid="160777"/>
                                        </p:tgtEl>
                                        <p:attrNameLst>
                                          <p:attrName>style.visibility</p:attrName>
                                        </p:attrNameLst>
                                      </p:cBhvr>
                                      <p:to>
                                        <p:strVal val="visible"/>
                                      </p:to>
                                    </p:set>
                                    <p:anim calcmode="lin" valueType="num">
                                      <p:cBhvr>
                                        <p:cTn id="44" dur="500" fill="hold"/>
                                        <p:tgtEl>
                                          <p:spTgt spid="160777"/>
                                        </p:tgtEl>
                                        <p:attrNameLst>
                                          <p:attrName>ppt_w</p:attrName>
                                        </p:attrNameLst>
                                      </p:cBhvr>
                                      <p:tavLst>
                                        <p:tav tm="0">
                                          <p:val>
                                            <p:fltVal val="0"/>
                                          </p:val>
                                        </p:tav>
                                        <p:tav tm="100000">
                                          <p:val>
                                            <p:strVal val="#ppt_w"/>
                                          </p:val>
                                        </p:tav>
                                      </p:tavLst>
                                    </p:anim>
                                    <p:anim calcmode="lin" valueType="num">
                                      <p:cBhvr>
                                        <p:cTn id="45" dur="500" fill="hold"/>
                                        <p:tgtEl>
                                          <p:spTgt spid="160777"/>
                                        </p:tgtEl>
                                        <p:attrNameLst>
                                          <p:attrName>ppt_h</p:attrName>
                                        </p:attrNameLst>
                                      </p:cBhvr>
                                      <p:tavLst>
                                        <p:tav tm="0">
                                          <p:val>
                                            <p:strVal val="#ppt_h"/>
                                          </p:val>
                                        </p:tav>
                                        <p:tav tm="100000">
                                          <p:val>
                                            <p:strVal val="#ppt_h"/>
                                          </p:val>
                                        </p:tav>
                                      </p:tavLst>
                                    </p:anim>
                                  </p:childTnLst>
                                </p:cTn>
                              </p:par>
                            </p:childTnLst>
                          </p:cTn>
                        </p:par>
                        <p:par>
                          <p:cTn id="46" fill="hold">
                            <p:stCondLst>
                              <p:cond delay="2000"/>
                            </p:stCondLst>
                            <p:childTnLst>
                              <p:par>
                                <p:cTn id="47" presetID="2" presetClass="entr" presetSubtype="8" fill="hold" nodeType="afterEffect">
                                  <p:stCondLst>
                                    <p:cond delay="0"/>
                                  </p:stCondLst>
                                  <p:childTnLst>
                                    <p:set>
                                      <p:cBhvr>
                                        <p:cTn id="48" dur="1" fill="hold">
                                          <p:stCondLst>
                                            <p:cond delay="0"/>
                                          </p:stCondLst>
                                        </p:cTn>
                                        <p:tgtEl>
                                          <p:spTgt spid="160850"/>
                                        </p:tgtEl>
                                        <p:attrNameLst>
                                          <p:attrName>style.visibility</p:attrName>
                                        </p:attrNameLst>
                                      </p:cBhvr>
                                      <p:to>
                                        <p:strVal val="visible"/>
                                      </p:to>
                                    </p:set>
                                    <p:anim calcmode="lin" valueType="num">
                                      <p:cBhvr additive="base">
                                        <p:cTn id="49" dur="500" fill="hold"/>
                                        <p:tgtEl>
                                          <p:spTgt spid="160850"/>
                                        </p:tgtEl>
                                        <p:attrNameLst>
                                          <p:attrName>ppt_x</p:attrName>
                                        </p:attrNameLst>
                                      </p:cBhvr>
                                      <p:tavLst>
                                        <p:tav tm="0">
                                          <p:val>
                                            <p:strVal val="0-#ppt_w/2"/>
                                          </p:val>
                                        </p:tav>
                                        <p:tav tm="100000">
                                          <p:val>
                                            <p:strVal val="#ppt_x"/>
                                          </p:val>
                                        </p:tav>
                                      </p:tavLst>
                                    </p:anim>
                                    <p:anim calcmode="lin" valueType="num">
                                      <p:cBhvr additive="base">
                                        <p:cTn id="50" dur="500" fill="hold"/>
                                        <p:tgtEl>
                                          <p:spTgt spid="160850"/>
                                        </p:tgtEl>
                                        <p:attrNameLst>
                                          <p:attrName>ppt_y</p:attrName>
                                        </p:attrNameLst>
                                      </p:cBhvr>
                                      <p:tavLst>
                                        <p:tav tm="0">
                                          <p:val>
                                            <p:strVal val="#ppt_y"/>
                                          </p:val>
                                        </p:tav>
                                        <p:tav tm="100000">
                                          <p:val>
                                            <p:strVal val="#ppt_y"/>
                                          </p:val>
                                        </p:tav>
                                      </p:tavLst>
                                    </p:anim>
                                  </p:childTnLst>
                                </p:cTn>
                              </p:par>
                            </p:childTnLst>
                          </p:cTn>
                        </p:par>
                        <p:par>
                          <p:cTn id="51" fill="hold">
                            <p:stCondLst>
                              <p:cond delay="2500"/>
                            </p:stCondLst>
                            <p:childTnLst>
                              <p:par>
                                <p:cTn id="52" presetID="16" presetClass="entr" presetSubtype="42" fill="hold" grpId="0" nodeType="afterEffect">
                                  <p:stCondLst>
                                    <p:cond delay="0"/>
                                  </p:stCondLst>
                                  <p:childTnLst>
                                    <p:set>
                                      <p:cBhvr>
                                        <p:cTn id="53" dur="1" fill="hold">
                                          <p:stCondLst>
                                            <p:cond delay="0"/>
                                          </p:stCondLst>
                                        </p:cTn>
                                        <p:tgtEl>
                                          <p:spTgt spid="160780"/>
                                        </p:tgtEl>
                                        <p:attrNameLst>
                                          <p:attrName>style.visibility</p:attrName>
                                        </p:attrNameLst>
                                      </p:cBhvr>
                                      <p:to>
                                        <p:strVal val="visible"/>
                                      </p:to>
                                    </p:set>
                                    <p:animEffect transition="in" filter="barn(outHorizontal)">
                                      <p:cBhvr>
                                        <p:cTn id="54" dur="500"/>
                                        <p:tgtEl>
                                          <p:spTgt spid="16078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60872"/>
                                        </p:tgtEl>
                                        <p:attrNameLst>
                                          <p:attrName>style.visibility</p:attrName>
                                        </p:attrNameLst>
                                      </p:cBhvr>
                                      <p:to>
                                        <p:strVal val="visible"/>
                                      </p:to>
                                    </p:set>
                                    <p:anim calcmode="lin" valueType="num">
                                      <p:cBhvr additive="base">
                                        <p:cTn id="59" dur="500" fill="hold"/>
                                        <p:tgtEl>
                                          <p:spTgt spid="160872"/>
                                        </p:tgtEl>
                                        <p:attrNameLst>
                                          <p:attrName>ppt_x</p:attrName>
                                        </p:attrNameLst>
                                      </p:cBhvr>
                                      <p:tavLst>
                                        <p:tav tm="0">
                                          <p:val>
                                            <p:strVal val="0-#ppt_w/2"/>
                                          </p:val>
                                        </p:tav>
                                        <p:tav tm="100000">
                                          <p:val>
                                            <p:strVal val="#ppt_x"/>
                                          </p:val>
                                        </p:tav>
                                      </p:tavLst>
                                    </p:anim>
                                    <p:anim calcmode="lin" valueType="num">
                                      <p:cBhvr additive="base">
                                        <p:cTn id="60" dur="500" fill="hold"/>
                                        <p:tgtEl>
                                          <p:spTgt spid="160872"/>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60873"/>
                                        </p:tgtEl>
                                        <p:attrNameLst>
                                          <p:attrName>style.visibility</p:attrName>
                                        </p:attrNameLst>
                                      </p:cBhvr>
                                      <p:to>
                                        <p:strVal val="visible"/>
                                      </p:to>
                                    </p:set>
                                    <p:animEffect transition="in" filter="wipe(left)">
                                      <p:cBhvr>
                                        <p:cTn id="64" dur="500"/>
                                        <p:tgtEl>
                                          <p:spTgt spid="160873"/>
                                        </p:tgtEl>
                                      </p:cBhvr>
                                    </p:animEffect>
                                  </p:childTnLst>
                                </p:cTn>
                              </p:par>
                            </p:childTnLst>
                          </p:cTn>
                        </p:par>
                        <p:par>
                          <p:cTn id="65" fill="hold">
                            <p:stCondLst>
                              <p:cond delay="1000"/>
                            </p:stCondLst>
                            <p:childTnLst>
                              <p:par>
                                <p:cTn id="66" presetID="3" presetClass="entr" presetSubtype="10" fill="hold" grpId="0" nodeType="afterEffect">
                                  <p:stCondLst>
                                    <p:cond delay="0"/>
                                  </p:stCondLst>
                                  <p:childTnLst>
                                    <p:set>
                                      <p:cBhvr>
                                        <p:cTn id="67" dur="1" fill="hold">
                                          <p:stCondLst>
                                            <p:cond delay="0"/>
                                          </p:stCondLst>
                                        </p:cTn>
                                        <p:tgtEl>
                                          <p:spTgt spid="160874"/>
                                        </p:tgtEl>
                                        <p:attrNameLst>
                                          <p:attrName>style.visibility</p:attrName>
                                        </p:attrNameLst>
                                      </p:cBhvr>
                                      <p:to>
                                        <p:strVal val="visible"/>
                                      </p:to>
                                    </p:set>
                                    <p:animEffect transition="in" filter="blinds(horizontal)">
                                      <p:cBhvr>
                                        <p:cTn id="68" dur="500"/>
                                        <p:tgtEl>
                                          <p:spTgt spid="16087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16" fill="hold" grpId="0" nodeType="clickEffect">
                                  <p:stCondLst>
                                    <p:cond delay="0"/>
                                  </p:stCondLst>
                                  <p:childTnLst>
                                    <p:set>
                                      <p:cBhvr>
                                        <p:cTn id="72" dur="1" fill="hold">
                                          <p:stCondLst>
                                            <p:cond delay="0"/>
                                          </p:stCondLst>
                                        </p:cTn>
                                        <p:tgtEl>
                                          <p:spTgt spid="160778"/>
                                        </p:tgtEl>
                                        <p:attrNameLst>
                                          <p:attrName>style.visibility</p:attrName>
                                        </p:attrNameLst>
                                      </p:cBhvr>
                                      <p:to>
                                        <p:strVal val="visible"/>
                                      </p:to>
                                    </p:set>
                                    <p:animEffect transition="in" filter="box(in)">
                                      <p:cBhvr>
                                        <p:cTn id="73" dur="500"/>
                                        <p:tgtEl>
                                          <p:spTgt spid="160778"/>
                                        </p:tgtEl>
                                      </p:cBhvr>
                                    </p:animEffect>
                                  </p:childTnLst>
                                </p:cTn>
                              </p:par>
                            </p:childTnLst>
                          </p:cTn>
                        </p:par>
                        <p:par>
                          <p:cTn id="74" fill="hold">
                            <p:stCondLst>
                              <p:cond delay="500"/>
                            </p:stCondLst>
                            <p:childTnLst>
                              <p:par>
                                <p:cTn id="75" presetID="3" presetClass="entr" presetSubtype="10" fill="hold" grpId="0" nodeType="afterEffect">
                                  <p:stCondLst>
                                    <p:cond delay="1000"/>
                                  </p:stCondLst>
                                  <p:childTnLst>
                                    <p:set>
                                      <p:cBhvr>
                                        <p:cTn id="76" dur="1" fill="hold">
                                          <p:stCondLst>
                                            <p:cond delay="0"/>
                                          </p:stCondLst>
                                        </p:cTn>
                                        <p:tgtEl>
                                          <p:spTgt spid="160875"/>
                                        </p:tgtEl>
                                        <p:attrNameLst>
                                          <p:attrName>style.visibility</p:attrName>
                                        </p:attrNameLst>
                                      </p:cBhvr>
                                      <p:to>
                                        <p:strVal val="visible"/>
                                      </p:to>
                                    </p:set>
                                    <p:animEffect transition="in" filter="blinds(horizontal)">
                                      <p:cBhvr>
                                        <p:cTn id="77" dur="500"/>
                                        <p:tgtEl>
                                          <p:spTgt spid="16087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5" fill="hold" grpId="0" nodeType="clickEffect">
                                  <p:stCondLst>
                                    <p:cond delay="0"/>
                                  </p:stCondLst>
                                  <p:childTnLst>
                                    <p:set>
                                      <p:cBhvr>
                                        <p:cTn id="81" dur="1" fill="hold">
                                          <p:stCondLst>
                                            <p:cond delay="0"/>
                                          </p:stCondLst>
                                        </p:cTn>
                                        <p:tgtEl>
                                          <p:spTgt spid="160876"/>
                                        </p:tgtEl>
                                        <p:attrNameLst>
                                          <p:attrName>style.visibility</p:attrName>
                                        </p:attrNameLst>
                                      </p:cBhvr>
                                      <p:to>
                                        <p:strVal val="visible"/>
                                      </p:to>
                                    </p:set>
                                    <p:animEffect transition="in" filter="blinds(vertical)">
                                      <p:cBhvr>
                                        <p:cTn id="82" dur="500"/>
                                        <p:tgtEl>
                                          <p:spTgt spid="160876"/>
                                        </p:tgtEl>
                                      </p:cBhvr>
                                    </p:animEffect>
                                  </p:childTnLst>
                                </p:cTn>
                              </p:par>
                            </p:childTnLst>
                          </p:cTn>
                        </p:par>
                        <p:par>
                          <p:cTn id="83" fill="hold">
                            <p:stCondLst>
                              <p:cond delay="500"/>
                            </p:stCondLst>
                            <p:childTnLst>
                              <p:par>
                                <p:cTn id="84" presetID="2" presetClass="entr" presetSubtype="1" fill="hold" nodeType="afterEffect">
                                  <p:stCondLst>
                                    <p:cond delay="0"/>
                                  </p:stCondLst>
                                  <p:childTnLst>
                                    <p:set>
                                      <p:cBhvr>
                                        <p:cTn id="85" dur="1" fill="hold">
                                          <p:stCondLst>
                                            <p:cond delay="0"/>
                                          </p:stCondLst>
                                        </p:cTn>
                                        <p:tgtEl>
                                          <p:spTgt spid="160773"/>
                                        </p:tgtEl>
                                        <p:attrNameLst>
                                          <p:attrName>style.visibility</p:attrName>
                                        </p:attrNameLst>
                                      </p:cBhvr>
                                      <p:to>
                                        <p:strVal val="visible"/>
                                      </p:to>
                                    </p:set>
                                    <p:anim calcmode="lin" valueType="num">
                                      <p:cBhvr additive="base">
                                        <p:cTn id="86" dur="500" fill="hold"/>
                                        <p:tgtEl>
                                          <p:spTgt spid="160773"/>
                                        </p:tgtEl>
                                        <p:attrNameLst>
                                          <p:attrName>ppt_x</p:attrName>
                                        </p:attrNameLst>
                                      </p:cBhvr>
                                      <p:tavLst>
                                        <p:tav tm="0">
                                          <p:val>
                                            <p:strVal val="#ppt_x"/>
                                          </p:val>
                                        </p:tav>
                                        <p:tav tm="100000">
                                          <p:val>
                                            <p:strVal val="#ppt_x"/>
                                          </p:val>
                                        </p:tav>
                                      </p:tavLst>
                                    </p:anim>
                                    <p:anim calcmode="lin" valueType="num">
                                      <p:cBhvr additive="base">
                                        <p:cTn id="87" dur="500" fill="hold"/>
                                        <p:tgtEl>
                                          <p:spTgt spid="160773"/>
                                        </p:tgtEl>
                                        <p:attrNameLst>
                                          <p:attrName>ppt_y</p:attrName>
                                        </p:attrNameLst>
                                      </p:cBhvr>
                                      <p:tavLst>
                                        <p:tav tm="0">
                                          <p:val>
                                            <p:strVal val="0-#ppt_h/2"/>
                                          </p:val>
                                        </p:tav>
                                        <p:tav tm="100000">
                                          <p:val>
                                            <p:strVal val="#ppt_y"/>
                                          </p:val>
                                        </p:tav>
                                      </p:tavLst>
                                    </p:anim>
                                  </p:childTnLst>
                                </p:cTn>
                              </p:par>
                            </p:childTnLst>
                          </p:cTn>
                        </p:par>
                        <p:par>
                          <p:cTn id="88" fill="hold">
                            <p:stCondLst>
                              <p:cond delay="1000"/>
                            </p:stCondLst>
                            <p:childTnLst>
                              <p:par>
                                <p:cTn id="89" presetID="2" presetClass="entr" presetSubtype="8" fill="hold" nodeType="afterEffect">
                                  <p:stCondLst>
                                    <p:cond delay="0"/>
                                  </p:stCondLst>
                                  <p:childTnLst>
                                    <p:set>
                                      <p:cBhvr>
                                        <p:cTn id="90" dur="1" fill="hold">
                                          <p:stCondLst>
                                            <p:cond delay="0"/>
                                          </p:stCondLst>
                                        </p:cTn>
                                        <p:tgtEl>
                                          <p:spTgt spid="160797"/>
                                        </p:tgtEl>
                                        <p:attrNameLst>
                                          <p:attrName>style.visibility</p:attrName>
                                        </p:attrNameLst>
                                      </p:cBhvr>
                                      <p:to>
                                        <p:strVal val="visible"/>
                                      </p:to>
                                    </p:set>
                                    <p:anim calcmode="lin" valueType="num">
                                      <p:cBhvr additive="base">
                                        <p:cTn id="91" dur="500" fill="hold"/>
                                        <p:tgtEl>
                                          <p:spTgt spid="160797"/>
                                        </p:tgtEl>
                                        <p:attrNameLst>
                                          <p:attrName>ppt_x</p:attrName>
                                        </p:attrNameLst>
                                      </p:cBhvr>
                                      <p:tavLst>
                                        <p:tav tm="0">
                                          <p:val>
                                            <p:strVal val="0-#ppt_w/2"/>
                                          </p:val>
                                        </p:tav>
                                        <p:tav tm="100000">
                                          <p:val>
                                            <p:strVal val="#ppt_x"/>
                                          </p:val>
                                        </p:tav>
                                      </p:tavLst>
                                    </p:anim>
                                    <p:anim calcmode="lin" valueType="num">
                                      <p:cBhvr additive="base">
                                        <p:cTn id="92" dur="500" fill="hold"/>
                                        <p:tgtEl>
                                          <p:spTgt spid="160797"/>
                                        </p:tgtEl>
                                        <p:attrNameLst>
                                          <p:attrName>ppt_y</p:attrName>
                                        </p:attrNameLst>
                                      </p:cBhvr>
                                      <p:tavLst>
                                        <p:tav tm="0">
                                          <p:val>
                                            <p:strVal val="#ppt_y"/>
                                          </p:val>
                                        </p:tav>
                                        <p:tav tm="100000">
                                          <p:val>
                                            <p:strVal val="#ppt_y"/>
                                          </p:val>
                                        </p:tav>
                                      </p:tavLst>
                                    </p:anim>
                                  </p:childTnLst>
                                </p:cTn>
                              </p:par>
                            </p:childTnLst>
                          </p:cTn>
                        </p:par>
                        <p:par>
                          <p:cTn id="93" fill="hold">
                            <p:stCondLst>
                              <p:cond delay="1500"/>
                            </p:stCondLst>
                            <p:childTnLst>
                              <p:par>
                                <p:cTn id="94" presetID="16" presetClass="entr" presetSubtype="42" fill="hold" grpId="0" nodeType="afterEffect">
                                  <p:stCondLst>
                                    <p:cond delay="0"/>
                                  </p:stCondLst>
                                  <p:childTnLst>
                                    <p:set>
                                      <p:cBhvr>
                                        <p:cTn id="95" dur="1" fill="hold">
                                          <p:stCondLst>
                                            <p:cond delay="0"/>
                                          </p:stCondLst>
                                        </p:cTn>
                                        <p:tgtEl>
                                          <p:spTgt spid="160772"/>
                                        </p:tgtEl>
                                        <p:attrNameLst>
                                          <p:attrName>style.visibility</p:attrName>
                                        </p:attrNameLst>
                                      </p:cBhvr>
                                      <p:to>
                                        <p:strVal val="visible"/>
                                      </p:to>
                                    </p:set>
                                    <p:animEffect transition="in" filter="barn(outHorizontal)">
                                      <p:cBhvr>
                                        <p:cTn id="96"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P spid="160772" grpId="0"/>
      <p:bldP spid="160774" grpId="0"/>
      <p:bldP spid="160775" grpId="0"/>
      <p:bldP spid="160776" grpId="0"/>
      <p:bldP spid="160777" grpId="0"/>
      <p:bldP spid="160778" grpId="0"/>
      <p:bldP spid="160779" grpId="0"/>
      <p:bldP spid="160780" grpId="0"/>
      <p:bldP spid="160873" grpId="0"/>
      <p:bldP spid="160874" grpId="0"/>
      <p:bldP spid="160875" grpId="0"/>
      <p:bldP spid="16087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文本框 161793"/>
          <p:cNvSpPr txBox="1"/>
          <p:nvPr/>
        </p:nvSpPr>
        <p:spPr>
          <a:xfrm>
            <a:off x="90488" y="180975"/>
            <a:ext cx="2995612" cy="595313"/>
          </a:xfrm>
          <a:prstGeom prst="rect">
            <a:avLst/>
          </a:prstGeom>
          <a:noFill/>
          <a:ln w="9525">
            <a:noFill/>
          </a:ln>
        </p:spPr>
        <p:txBody>
          <a:bodyPr lIns="108265" tIns="54132" rIns="108265" bIns="54132">
            <a:spAutoFit/>
          </a:bodyPr>
          <a:lstStyle/>
          <a:p>
            <a:pPr algn="l" defTabSz="1082675">
              <a:spcBef>
                <a:spcPct val="50000"/>
              </a:spcBef>
            </a:pPr>
            <a:r>
              <a:rPr lang="en-US" altLang="zh-CN" sz="3200" i="1" dirty="0">
                <a:solidFill>
                  <a:srgbClr val="FF00FF"/>
                </a:solidFill>
                <a:latin typeface="Times New Roman" panose="02020603050405020304" pitchFamily="18" charset="0"/>
              </a:rPr>
              <a:t>2</a:t>
            </a:r>
            <a:r>
              <a:rPr lang="zh-CN" altLang="en-US" sz="3200" i="1" dirty="0">
                <a:solidFill>
                  <a:srgbClr val="FF00FF"/>
                </a:solidFill>
                <a:latin typeface="Times New Roman" panose="02020603050405020304" pitchFamily="18" charset="0"/>
              </a:rPr>
              <a:t>、 小结  </a:t>
            </a:r>
            <a:r>
              <a:rPr lang="zh-CN" altLang="en-US" sz="3200" dirty="0">
                <a:solidFill>
                  <a:srgbClr val="FF00FF"/>
                </a:solidFill>
                <a:latin typeface="Times New Roman" panose="02020603050405020304" pitchFamily="18" charset="0"/>
              </a:rPr>
              <a:t>：</a:t>
            </a:r>
            <a:endParaRPr lang="zh-CN" altLang="en-US" sz="3200">
              <a:solidFill>
                <a:schemeClr val="tx1"/>
              </a:solidFill>
              <a:latin typeface="Times New Roman" panose="02020603050405020304" pitchFamily="18" charset="0"/>
            </a:endParaRPr>
          </a:p>
        </p:txBody>
      </p:sp>
      <p:sp>
        <p:nvSpPr>
          <p:cNvPr id="161795" name="文本框 161794"/>
          <p:cNvSpPr txBox="1"/>
          <p:nvPr/>
        </p:nvSpPr>
        <p:spPr>
          <a:xfrm>
            <a:off x="271463" y="722313"/>
            <a:ext cx="9744075" cy="1133475"/>
          </a:xfrm>
          <a:prstGeom prst="rect">
            <a:avLst/>
          </a:prstGeom>
          <a:noFill/>
          <a:ln w="9525">
            <a:noFill/>
          </a:ln>
        </p:spPr>
        <p:txBody>
          <a:bodyPr lIns="108265" tIns="54132" rIns="108265" bIns="54132">
            <a:spAutoFit/>
          </a:bodyPr>
          <a:lstStyle/>
          <a:p>
            <a:pPr marL="563880" indent="-563880" algn="just" defTabSz="1082675">
              <a:lnSpc>
                <a:spcPct val="120000"/>
              </a:lnSpc>
              <a:spcBef>
                <a:spcPct val="50000"/>
              </a:spcBef>
            </a:pPr>
            <a:r>
              <a:rPr lang="en-US" altLang="zh-CN" sz="2800" dirty="0">
                <a:solidFill>
                  <a:srgbClr val="0000FF"/>
                </a:solidFill>
                <a:latin typeface="Times New Roman" panose="02020603050405020304" pitchFamily="18" charset="0"/>
              </a:rPr>
              <a:t>(1) </a:t>
            </a:r>
            <a:r>
              <a:rPr lang="zh-CN" altLang="en-US" sz="2800" dirty="0">
                <a:solidFill>
                  <a:schemeClr val="tx1"/>
                </a:solidFill>
                <a:latin typeface="Times New Roman" panose="02020603050405020304" pitchFamily="18" charset="0"/>
              </a:rPr>
              <a:t>戴维宁等效电路中电压源电压等于将外电路断开时的</a:t>
            </a:r>
            <a:r>
              <a:rPr lang="zh-CN" altLang="en-US" sz="2800" dirty="0" smtClean="0">
                <a:solidFill>
                  <a:schemeClr val="tx1"/>
                </a:solidFill>
                <a:latin typeface="Times New Roman" panose="02020603050405020304" pitchFamily="18" charset="0"/>
              </a:rPr>
              <a:t>开路电压</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zh-CN" altLang="en-US" sz="2800" dirty="0">
                <a:solidFill>
                  <a:schemeClr val="tx1"/>
                </a:solidFill>
                <a:latin typeface="Times New Roman" panose="02020603050405020304" pitchFamily="18" charset="0"/>
              </a:rPr>
              <a:t>，电压源方向与所求开路电压方向有关。</a:t>
            </a:r>
          </a:p>
        </p:txBody>
      </p:sp>
      <p:sp>
        <p:nvSpPr>
          <p:cNvPr id="161796" name="文本框 161795"/>
          <p:cNvSpPr txBox="1"/>
          <p:nvPr/>
        </p:nvSpPr>
        <p:spPr>
          <a:xfrm>
            <a:off x="271463" y="1895475"/>
            <a:ext cx="10104437" cy="1133475"/>
          </a:xfrm>
          <a:prstGeom prst="rect">
            <a:avLst/>
          </a:prstGeom>
          <a:noFill/>
          <a:ln w="9525">
            <a:noFill/>
          </a:ln>
        </p:spPr>
        <p:txBody>
          <a:bodyPr lIns="108265" tIns="54132" rIns="108265" bIns="54132">
            <a:spAutoFit/>
          </a:bodyPr>
          <a:lstStyle/>
          <a:p>
            <a:pPr marL="563880" indent="-563880" algn="just" defTabSz="1082675">
              <a:lnSpc>
                <a:spcPct val="120000"/>
              </a:lnSpc>
              <a:spcBef>
                <a:spcPct val="50000"/>
              </a:spcBef>
            </a:pPr>
            <a:r>
              <a:rPr lang="en-US" altLang="zh-CN" sz="2800">
                <a:solidFill>
                  <a:srgbClr val="0000FF"/>
                </a:solidFill>
                <a:latin typeface="Times New Roman" panose="02020603050405020304" pitchFamily="18" charset="0"/>
              </a:rPr>
              <a:t>(2)</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串联电阻为将一端口网络内部独立电源全部置零</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电压源短路，电流源开路</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后，所得无源一端口网络的等效电阻。</a:t>
            </a:r>
            <a:endParaRPr lang="zh-CN" altLang="en-US" sz="2800">
              <a:solidFill>
                <a:schemeClr val="tx1"/>
              </a:solidFill>
              <a:latin typeface="Times New Roman" panose="02020603050405020304" pitchFamily="18" charset="0"/>
            </a:endParaRPr>
          </a:p>
        </p:txBody>
      </p:sp>
      <p:sp>
        <p:nvSpPr>
          <p:cNvPr id="161797" name="文本框 161796"/>
          <p:cNvSpPr txBox="1"/>
          <p:nvPr/>
        </p:nvSpPr>
        <p:spPr>
          <a:xfrm>
            <a:off x="901700" y="3090863"/>
            <a:ext cx="3968750"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rgbClr val="0099CC"/>
                </a:solidFill>
                <a:latin typeface="Times New Roman" panose="02020603050405020304" pitchFamily="18" charset="0"/>
              </a:rPr>
              <a:t>等效电阻的计算方法：</a:t>
            </a:r>
            <a:endParaRPr lang="zh-CN" altLang="en-US" sz="2800">
              <a:solidFill>
                <a:srgbClr val="0099CC"/>
              </a:solidFill>
              <a:latin typeface="Times New Roman" panose="02020603050405020304" pitchFamily="18" charset="0"/>
            </a:endParaRPr>
          </a:p>
        </p:txBody>
      </p:sp>
      <p:sp>
        <p:nvSpPr>
          <p:cNvPr id="161798" name="文本框 161797"/>
          <p:cNvSpPr txBox="1"/>
          <p:nvPr/>
        </p:nvSpPr>
        <p:spPr>
          <a:xfrm>
            <a:off x="1443038" y="3627438"/>
            <a:ext cx="8572500" cy="962025"/>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当网络内部不含有受控源时可采用电阻串并联的方法计算；</a:t>
            </a:r>
            <a:endParaRPr lang="zh-CN" altLang="en-US" sz="2800">
              <a:solidFill>
                <a:schemeClr val="tx1"/>
              </a:solidFill>
              <a:latin typeface="Times New Roman" panose="02020603050405020304" pitchFamily="18" charset="0"/>
            </a:endParaRPr>
          </a:p>
        </p:txBody>
      </p:sp>
      <p:grpSp>
        <p:nvGrpSpPr>
          <p:cNvPr id="161799" name="组合 161798"/>
          <p:cNvGrpSpPr/>
          <p:nvPr/>
        </p:nvGrpSpPr>
        <p:grpSpPr>
          <a:xfrm>
            <a:off x="901700" y="3625850"/>
            <a:ext cx="541338" cy="611188"/>
            <a:chOff x="480" y="3408"/>
            <a:chExt cx="288" cy="325"/>
          </a:xfrm>
        </p:grpSpPr>
        <p:sp>
          <p:nvSpPr>
            <p:cNvPr id="161800" name="椭圆 161799"/>
            <p:cNvSpPr/>
            <p:nvPr/>
          </p:nvSpPr>
          <p:spPr>
            <a:xfrm>
              <a:off x="480" y="3456"/>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1801" name="文本框 161800"/>
            <p:cNvSpPr txBox="1"/>
            <p:nvPr/>
          </p:nvSpPr>
          <p:spPr>
            <a:xfrm>
              <a:off x="480" y="3408"/>
              <a:ext cx="288" cy="325"/>
            </a:xfrm>
            <a:prstGeom prst="rect">
              <a:avLst/>
            </a:prstGeom>
            <a:noFill/>
            <a:ln w="9525">
              <a:noFill/>
            </a:ln>
          </p:spPr>
          <p:txBody>
            <a:bodyPr lIns="108265" tIns="54132" rIns="108265" bIns="54132">
              <a:spAutoFit/>
            </a:bodyPr>
            <a:lstStyle/>
            <a:p>
              <a:pPr algn="l" defTabSz="1082675">
                <a:spcBef>
                  <a:spcPct val="50000"/>
                </a:spcBef>
              </a:pPr>
              <a:r>
                <a:rPr lang="en-US" altLang="zh-CN" sz="3300">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grpSp>
      <p:grpSp>
        <p:nvGrpSpPr>
          <p:cNvPr id="161802" name="组合 161801"/>
          <p:cNvGrpSpPr/>
          <p:nvPr/>
        </p:nvGrpSpPr>
        <p:grpSpPr>
          <a:xfrm>
            <a:off x="901700" y="4527550"/>
            <a:ext cx="541338" cy="609600"/>
            <a:chOff x="480" y="3408"/>
            <a:chExt cx="288" cy="324"/>
          </a:xfrm>
        </p:grpSpPr>
        <p:sp>
          <p:nvSpPr>
            <p:cNvPr id="161803" name="椭圆 161802"/>
            <p:cNvSpPr/>
            <p:nvPr/>
          </p:nvSpPr>
          <p:spPr>
            <a:xfrm>
              <a:off x="480" y="3456"/>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1804" name="文本框 161803"/>
            <p:cNvSpPr txBox="1"/>
            <p:nvPr/>
          </p:nvSpPr>
          <p:spPr>
            <a:xfrm>
              <a:off x="480" y="3408"/>
              <a:ext cx="288" cy="324"/>
            </a:xfrm>
            <a:prstGeom prst="rect">
              <a:avLst/>
            </a:prstGeom>
            <a:noFill/>
            <a:ln w="9525">
              <a:noFill/>
            </a:ln>
          </p:spPr>
          <p:txBody>
            <a:bodyPr lIns="108265" tIns="54132" rIns="108265" bIns="54132">
              <a:spAutoFit/>
            </a:bodyPr>
            <a:lstStyle/>
            <a:p>
              <a:pPr algn="l" defTabSz="1082675">
                <a:spcBef>
                  <a:spcPct val="50000"/>
                </a:spcBef>
              </a:pPr>
              <a:r>
                <a:rPr lang="en-US" altLang="zh-CN" sz="3300">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grpSp>
      <p:sp>
        <p:nvSpPr>
          <p:cNvPr id="161805" name="文本框 161804"/>
          <p:cNvSpPr txBox="1"/>
          <p:nvPr/>
        </p:nvSpPr>
        <p:spPr>
          <a:xfrm>
            <a:off x="1533525" y="4527550"/>
            <a:ext cx="4692650"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加压求流法或加流求压法。</a:t>
            </a:r>
            <a:endParaRPr lang="zh-CN" altLang="en-US" sz="2800">
              <a:solidFill>
                <a:schemeClr val="tx1"/>
              </a:solidFill>
              <a:latin typeface="Times New Roman" panose="02020603050405020304" pitchFamily="18" charset="0"/>
            </a:endParaRPr>
          </a:p>
        </p:txBody>
      </p:sp>
      <p:sp>
        <p:nvSpPr>
          <p:cNvPr id="161806" name="文本框 161805"/>
          <p:cNvSpPr txBox="1"/>
          <p:nvPr/>
        </p:nvSpPr>
        <p:spPr>
          <a:xfrm>
            <a:off x="1443038" y="5159375"/>
            <a:ext cx="4872037"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开路电压与短路电流法比值。</a:t>
            </a:r>
            <a:endParaRPr lang="zh-CN" altLang="en-US" sz="2800">
              <a:solidFill>
                <a:schemeClr val="tx1"/>
              </a:solidFill>
              <a:latin typeface="Times New Roman" panose="02020603050405020304" pitchFamily="18" charset="0"/>
            </a:endParaRPr>
          </a:p>
        </p:txBody>
      </p:sp>
      <p:grpSp>
        <p:nvGrpSpPr>
          <p:cNvPr id="161807" name="组合 161806"/>
          <p:cNvGrpSpPr/>
          <p:nvPr/>
        </p:nvGrpSpPr>
        <p:grpSpPr>
          <a:xfrm>
            <a:off x="901700" y="5159375"/>
            <a:ext cx="541338" cy="611188"/>
            <a:chOff x="480" y="3408"/>
            <a:chExt cx="288" cy="325"/>
          </a:xfrm>
        </p:grpSpPr>
        <p:sp>
          <p:nvSpPr>
            <p:cNvPr id="161808" name="椭圆 161807"/>
            <p:cNvSpPr/>
            <p:nvPr/>
          </p:nvSpPr>
          <p:spPr>
            <a:xfrm>
              <a:off x="480" y="3456"/>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1809" name="文本框 161808"/>
            <p:cNvSpPr txBox="1"/>
            <p:nvPr/>
          </p:nvSpPr>
          <p:spPr>
            <a:xfrm>
              <a:off x="480" y="3408"/>
              <a:ext cx="288" cy="325"/>
            </a:xfrm>
            <a:prstGeom prst="rect">
              <a:avLst/>
            </a:prstGeom>
            <a:noFill/>
            <a:ln w="9525">
              <a:noFill/>
            </a:ln>
          </p:spPr>
          <p:txBody>
            <a:bodyPr lIns="108265" tIns="54132" rIns="108265" bIns="54132">
              <a:spAutoFit/>
            </a:bodyPr>
            <a:lstStyle/>
            <a:p>
              <a:pPr algn="l" defTabSz="1082675">
                <a:spcBef>
                  <a:spcPct val="50000"/>
                </a:spcBef>
              </a:pPr>
              <a:r>
                <a:rPr lang="en-US" altLang="zh-CN" sz="3300">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grpSp>
      <p:grpSp>
        <p:nvGrpSpPr>
          <p:cNvPr id="161810" name="组合 161809"/>
          <p:cNvGrpSpPr/>
          <p:nvPr/>
        </p:nvGrpSpPr>
        <p:grpSpPr>
          <a:xfrm>
            <a:off x="6315075" y="4889500"/>
            <a:ext cx="4060825" cy="611188"/>
            <a:chOff x="3072" y="144"/>
            <a:chExt cx="2160" cy="325"/>
          </a:xfrm>
        </p:grpSpPr>
        <p:grpSp>
          <p:nvGrpSpPr>
            <p:cNvPr id="161811" name="组合 161810"/>
            <p:cNvGrpSpPr/>
            <p:nvPr/>
          </p:nvGrpSpPr>
          <p:grpSpPr>
            <a:xfrm>
              <a:off x="3072" y="144"/>
              <a:ext cx="288" cy="325"/>
              <a:chOff x="480" y="3408"/>
              <a:chExt cx="288" cy="325"/>
            </a:xfrm>
          </p:grpSpPr>
          <p:sp>
            <p:nvSpPr>
              <p:cNvPr id="161812" name="椭圆 161811"/>
              <p:cNvSpPr/>
              <p:nvPr/>
            </p:nvSpPr>
            <p:spPr>
              <a:xfrm>
                <a:off x="480" y="3456"/>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1813" name="文本框 161812"/>
              <p:cNvSpPr txBox="1"/>
              <p:nvPr/>
            </p:nvSpPr>
            <p:spPr>
              <a:xfrm>
                <a:off x="480" y="3408"/>
                <a:ext cx="288" cy="325"/>
              </a:xfrm>
              <a:prstGeom prst="rect">
                <a:avLst/>
              </a:prstGeom>
              <a:noFill/>
              <a:ln w="9525">
                <a:noFill/>
              </a:ln>
            </p:spPr>
            <p:txBody>
              <a:bodyPr lIns="108265" tIns="54132" rIns="108265" bIns="54132">
                <a:spAutoFit/>
              </a:bodyPr>
              <a:lstStyle/>
              <a:p>
                <a:pPr algn="l" defTabSz="1082675">
                  <a:spcBef>
                    <a:spcPct val="50000"/>
                  </a:spcBef>
                </a:pPr>
                <a:r>
                  <a:rPr lang="en-US" altLang="zh-CN" sz="3300">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grpSp>
        <p:grpSp>
          <p:nvGrpSpPr>
            <p:cNvPr id="161814" name="组合 161813"/>
            <p:cNvGrpSpPr/>
            <p:nvPr/>
          </p:nvGrpSpPr>
          <p:grpSpPr>
            <a:xfrm>
              <a:off x="3312" y="144"/>
              <a:ext cx="288" cy="325"/>
              <a:chOff x="480" y="3408"/>
              <a:chExt cx="288" cy="325"/>
            </a:xfrm>
          </p:grpSpPr>
          <p:sp>
            <p:nvSpPr>
              <p:cNvPr id="161815" name="椭圆 161814"/>
              <p:cNvSpPr/>
              <p:nvPr/>
            </p:nvSpPr>
            <p:spPr>
              <a:xfrm>
                <a:off x="480" y="3456"/>
                <a:ext cx="240" cy="24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61816" name="文本框 161815"/>
              <p:cNvSpPr txBox="1"/>
              <p:nvPr/>
            </p:nvSpPr>
            <p:spPr>
              <a:xfrm>
                <a:off x="480" y="3408"/>
                <a:ext cx="288" cy="325"/>
              </a:xfrm>
              <a:prstGeom prst="rect">
                <a:avLst/>
              </a:prstGeom>
              <a:noFill/>
              <a:ln w="9525">
                <a:noFill/>
              </a:ln>
            </p:spPr>
            <p:txBody>
              <a:bodyPr lIns="108265" tIns="54132" rIns="108265" bIns="54132">
                <a:spAutoFit/>
              </a:bodyPr>
              <a:lstStyle/>
              <a:p>
                <a:pPr algn="l" defTabSz="1082675">
                  <a:spcBef>
                    <a:spcPct val="50000"/>
                  </a:spcBef>
                </a:pPr>
                <a:r>
                  <a:rPr lang="en-US" altLang="zh-CN" sz="3300">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grpSp>
        <p:sp>
          <p:nvSpPr>
            <p:cNvPr id="161817" name="文本框 161816"/>
            <p:cNvSpPr txBox="1"/>
            <p:nvPr/>
          </p:nvSpPr>
          <p:spPr>
            <a:xfrm>
              <a:off x="3552" y="144"/>
              <a:ext cx="1680" cy="285"/>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方法更有一般性。</a:t>
              </a:r>
              <a:endParaRPr lang="zh-CN" altLang="en-US" sz="2800">
                <a:solidFill>
                  <a:schemeClr val="tx1"/>
                </a:solidFill>
                <a:latin typeface="Times New Roman" panose="02020603050405020304" pitchFamily="18" charset="0"/>
              </a:endParaRPr>
            </a:p>
          </p:txBody>
        </p:sp>
      </p:grpSp>
      <p:sp>
        <p:nvSpPr>
          <p:cNvPr id="161818" name="文本框 161817"/>
          <p:cNvSpPr txBox="1"/>
          <p:nvPr/>
        </p:nvSpPr>
        <p:spPr>
          <a:xfrm>
            <a:off x="450850" y="5792788"/>
            <a:ext cx="9744075" cy="1133475"/>
          </a:xfrm>
          <a:prstGeom prst="rect">
            <a:avLst/>
          </a:prstGeom>
          <a:noFill/>
          <a:ln w="9525">
            <a:noFill/>
          </a:ln>
        </p:spPr>
        <p:txBody>
          <a:bodyPr lIns="108265" tIns="54132" rIns="108265" bIns="54132">
            <a:spAutoFit/>
          </a:bodyPr>
          <a:lstStyle/>
          <a:p>
            <a:pPr marL="563880" indent="-563880" algn="just" defTabSz="1082675">
              <a:lnSpc>
                <a:spcPct val="120000"/>
              </a:lnSpc>
              <a:spcBef>
                <a:spcPct val="50000"/>
              </a:spcBef>
            </a:pPr>
            <a:r>
              <a:rPr lang="en-US" altLang="zh-CN" sz="2800">
                <a:solidFill>
                  <a:srgbClr val="0000FF"/>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外电路发生改变时，含源一端口网络的等效电路不变</a:t>
            </a:r>
            <a:r>
              <a:rPr lang="en-US" altLang="zh-CN" sz="2800" dirty="0">
                <a:latin typeface="Times New Roman" panose="02020603050405020304" pitchFamily="18" charset="0"/>
              </a:rPr>
              <a:t>(</a:t>
            </a:r>
            <a:r>
              <a:rPr lang="zh-CN" altLang="en-US" sz="2800" dirty="0">
                <a:latin typeface="Times New Roman" panose="02020603050405020304" pitchFamily="18" charset="0"/>
              </a:rPr>
              <a:t>伏</a:t>
            </a:r>
            <a:r>
              <a:rPr lang="en-US" altLang="zh-CN" sz="2800">
                <a:latin typeface="宋体" panose="02010600030101010101" pitchFamily="2" charset="-122"/>
              </a:rPr>
              <a:t>-</a:t>
            </a:r>
            <a:r>
              <a:rPr lang="zh-CN" altLang="en-US" sz="2800" dirty="0">
                <a:latin typeface="Times New Roman" panose="02020603050405020304" pitchFamily="18" charset="0"/>
              </a:rPr>
              <a:t>安</a:t>
            </a:r>
            <a:r>
              <a:rPr lang="zh-CN" altLang="en-US" sz="2800" dirty="0">
                <a:solidFill>
                  <a:schemeClr val="tx1"/>
                </a:solidFill>
                <a:latin typeface="Times New Roman" panose="02020603050405020304" pitchFamily="18" charset="0"/>
              </a:rPr>
              <a:t>特性等效</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a:t>
            </a:r>
            <a:endParaRPr lang="zh-CN" altLang="en-US" sz="2800">
              <a:solidFill>
                <a:schemeClr val="tx1"/>
              </a:solidFill>
              <a:latin typeface="Times New Roman" panose="02020603050405020304" pitchFamily="18" charset="0"/>
            </a:endParaRPr>
          </a:p>
        </p:txBody>
      </p:sp>
      <p:sp>
        <p:nvSpPr>
          <p:cNvPr id="161819" name="文本框 161818"/>
          <p:cNvSpPr txBox="1"/>
          <p:nvPr/>
        </p:nvSpPr>
        <p:spPr>
          <a:xfrm>
            <a:off x="450850" y="6875463"/>
            <a:ext cx="9653588" cy="1133475"/>
          </a:xfrm>
          <a:prstGeom prst="rect">
            <a:avLst/>
          </a:prstGeom>
          <a:noFill/>
          <a:ln w="9525">
            <a:noFill/>
          </a:ln>
        </p:spPr>
        <p:txBody>
          <a:bodyPr lIns="108265" tIns="54132" rIns="108265" bIns="54132">
            <a:spAutoFit/>
          </a:bodyPr>
          <a:lstStyle/>
          <a:p>
            <a:pPr marL="563880" indent="-563880" algn="just" defTabSz="1082675">
              <a:lnSpc>
                <a:spcPct val="120000"/>
              </a:lnSpc>
              <a:spcBef>
                <a:spcPct val="50000"/>
              </a:spcBef>
            </a:pPr>
            <a:r>
              <a:rPr lang="en-US" altLang="zh-CN" sz="2800">
                <a:solidFill>
                  <a:srgbClr val="0000FF"/>
                </a:solidFill>
                <a:latin typeface="Times New Roman" panose="02020603050405020304" pitchFamily="18" charset="0"/>
              </a:rPr>
              <a:t>(4)</a:t>
            </a:r>
            <a:r>
              <a:rPr lang="en-US" altLang="zh-CN" sz="2800" dirty="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当一端口内部含有受控源时，其控制电路也必须包含在被化简的一端口中。</a:t>
            </a:r>
          </a:p>
        </p:txBody>
      </p:sp>
      <p:sp>
        <p:nvSpPr>
          <p:cNvPr id="161820" name="右大括号 161819"/>
          <p:cNvSpPr/>
          <p:nvPr/>
        </p:nvSpPr>
        <p:spPr>
          <a:xfrm>
            <a:off x="6135688" y="4708525"/>
            <a:ext cx="90487" cy="885825"/>
          </a:xfrm>
          <a:prstGeom prst="rightBrace">
            <a:avLst>
              <a:gd name="adj1" fmla="val 81579"/>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animEffect transition="in" filter="blinds(vertical)">
                                      <p:cBhvr>
                                        <p:cTn id="7" dur="500"/>
                                        <p:tgtEl>
                                          <p:spTgt spid="161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blinds(horizontal)">
                                      <p:cBhvr>
                                        <p:cTn id="12" dur="500"/>
                                        <p:tgtEl>
                                          <p:spTgt spid="16179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161797"/>
                                        </p:tgtEl>
                                        <p:attrNameLst>
                                          <p:attrName>style.visibility</p:attrName>
                                        </p:attrNameLst>
                                      </p:cBhvr>
                                      <p:to>
                                        <p:strVal val="visible"/>
                                      </p:to>
                                    </p:set>
                                    <p:anim calcmode="lin" valueType="num">
                                      <p:cBhvr>
                                        <p:cTn id="17" dur="500" fill="hold"/>
                                        <p:tgtEl>
                                          <p:spTgt spid="161797"/>
                                        </p:tgtEl>
                                        <p:attrNameLst>
                                          <p:attrName>ppt_x</p:attrName>
                                        </p:attrNameLst>
                                      </p:cBhvr>
                                      <p:tavLst>
                                        <p:tav tm="0">
                                          <p:val>
                                            <p:strVal val="#ppt_x-#ppt_w/2"/>
                                          </p:val>
                                        </p:tav>
                                        <p:tav tm="100000">
                                          <p:val>
                                            <p:strVal val="#ppt_x"/>
                                          </p:val>
                                        </p:tav>
                                      </p:tavLst>
                                    </p:anim>
                                    <p:anim calcmode="lin" valueType="num">
                                      <p:cBhvr>
                                        <p:cTn id="18" dur="500" fill="hold"/>
                                        <p:tgtEl>
                                          <p:spTgt spid="161797"/>
                                        </p:tgtEl>
                                        <p:attrNameLst>
                                          <p:attrName>ppt_y</p:attrName>
                                        </p:attrNameLst>
                                      </p:cBhvr>
                                      <p:tavLst>
                                        <p:tav tm="0">
                                          <p:val>
                                            <p:strVal val="#ppt_y"/>
                                          </p:val>
                                        </p:tav>
                                        <p:tav tm="100000">
                                          <p:val>
                                            <p:strVal val="#ppt_y"/>
                                          </p:val>
                                        </p:tav>
                                      </p:tavLst>
                                    </p:anim>
                                    <p:anim calcmode="lin" valueType="num">
                                      <p:cBhvr>
                                        <p:cTn id="19" dur="500" fill="hold"/>
                                        <p:tgtEl>
                                          <p:spTgt spid="161797"/>
                                        </p:tgtEl>
                                        <p:attrNameLst>
                                          <p:attrName>ppt_w</p:attrName>
                                        </p:attrNameLst>
                                      </p:cBhvr>
                                      <p:tavLst>
                                        <p:tav tm="0">
                                          <p:val>
                                            <p:fltVal val="0"/>
                                          </p:val>
                                        </p:tav>
                                        <p:tav tm="100000">
                                          <p:val>
                                            <p:strVal val="#ppt_w"/>
                                          </p:val>
                                        </p:tav>
                                      </p:tavLst>
                                    </p:anim>
                                    <p:anim calcmode="lin" valueType="num">
                                      <p:cBhvr>
                                        <p:cTn id="20" dur="500" fill="hold"/>
                                        <p:tgtEl>
                                          <p:spTgt spid="161797"/>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1799"/>
                                        </p:tgtEl>
                                        <p:attrNameLst>
                                          <p:attrName>style.visibility</p:attrName>
                                        </p:attrNameLst>
                                      </p:cBhvr>
                                      <p:to>
                                        <p:strVal val="visible"/>
                                      </p:to>
                                    </p:set>
                                    <p:anim calcmode="lin" valueType="num">
                                      <p:cBhvr additive="base">
                                        <p:cTn id="25" dur="500" fill="hold"/>
                                        <p:tgtEl>
                                          <p:spTgt spid="161799"/>
                                        </p:tgtEl>
                                        <p:attrNameLst>
                                          <p:attrName>ppt_x</p:attrName>
                                        </p:attrNameLst>
                                      </p:cBhvr>
                                      <p:tavLst>
                                        <p:tav tm="0">
                                          <p:val>
                                            <p:strVal val="0-#ppt_w/2"/>
                                          </p:val>
                                        </p:tav>
                                        <p:tav tm="100000">
                                          <p:val>
                                            <p:strVal val="#ppt_x"/>
                                          </p:val>
                                        </p:tav>
                                      </p:tavLst>
                                    </p:anim>
                                    <p:anim calcmode="lin" valueType="num">
                                      <p:cBhvr additive="base">
                                        <p:cTn id="26" dur="500" fill="hold"/>
                                        <p:tgtEl>
                                          <p:spTgt spid="161799"/>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4" presetClass="entr" presetSubtype="16" fill="hold" grpId="0" nodeType="afterEffect">
                                  <p:stCondLst>
                                    <p:cond delay="1000"/>
                                  </p:stCondLst>
                                  <p:childTnLst>
                                    <p:set>
                                      <p:cBhvr>
                                        <p:cTn id="29" dur="1" fill="hold">
                                          <p:stCondLst>
                                            <p:cond delay="0"/>
                                          </p:stCondLst>
                                        </p:cTn>
                                        <p:tgtEl>
                                          <p:spTgt spid="161798"/>
                                        </p:tgtEl>
                                        <p:attrNameLst>
                                          <p:attrName>style.visibility</p:attrName>
                                        </p:attrNameLst>
                                      </p:cBhvr>
                                      <p:to>
                                        <p:strVal val="visible"/>
                                      </p:to>
                                    </p:set>
                                    <p:animEffect transition="in" filter="box(in)">
                                      <p:cBhvr>
                                        <p:cTn id="30" dur="500"/>
                                        <p:tgtEl>
                                          <p:spTgt spid="16179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61802"/>
                                        </p:tgtEl>
                                        <p:attrNameLst>
                                          <p:attrName>style.visibility</p:attrName>
                                        </p:attrNameLst>
                                      </p:cBhvr>
                                      <p:to>
                                        <p:strVal val="visible"/>
                                      </p:to>
                                    </p:set>
                                    <p:anim calcmode="lin" valueType="num">
                                      <p:cBhvr additive="base">
                                        <p:cTn id="35" dur="500" fill="hold"/>
                                        <p:tgtEl>
                                          <p:spTgt spid="161802"/>
                                        </p:tgtEl>
                                        <p:attrNameLst>
                                          <p:attrName>ppt_x</p:attrName>
                                        </p:attrNameLst>
                                      </p:cBhvr>
                                      <p:tavLst>
                                        <p:tav tm="0">
                                          <p:val>
                                            <p:strVal val="0-#ppt_w/2"/>
                                          </p:val>
                                        </p:tav>
                                        <p:tav tm="100000">
                                          <p:val>
                                            <p:strVal val="#ppt_x"/>
                                          </p:val>
                                        </p:tav>
                                      </p:tavLst>
                                    </p:anim>
                                    <p:anim calcmode="lin" valueType="num">
                                      <p:cBhvr additive="base">
                                        <p:cTn id="36" dur="500" fill="hold"/>
                                        <p:tgtEl>
                                          <p:spTgt spid="161802"/>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7" presetClass="entr" presetSubtype="10" fill="hold" grpId="0" nodeType="afterEffect">
                                  <p:stCondLst>
                                    <p:cond delay="1000"/>
                                  </p:stCondLst>
                                  <p:childTnLst>
                                    <p:set>
                                      <p:cBhvr>
                                        <p:cTn id="39" dur="1" fill="hold">
                                          <p:stCondLst>
                                            <p:cond delay="0"/>
                                          </p:stCondLst>
                                        </p:cTn>
                                        <p:tgtEl>
                                          <p:spTgt spid="161805"/>
                                        </p:tgtEl>
                                        <p:attrNameLst>
                                          <p:attrName>style.visibility</p:attrName>
                                        </p:attrNameLst>
                                      </p:cBhvr>
                                      <p:to>
                                        <p:strVal val="visible"/>
                                      </p:to>
                                    </p:set>
                                    <p:anim calcmode="lin" valueType="num">
                                      <p:cBhvr>
                                        <p:cTn id="40" dur="500" fill="hold"/>
                                        <p:tgtEl>
                                          <p:spTgt spid="161805"/>
                                        </p:tgtEl>
                                        <p:attrNameLst>
                                          <p:attrName>ppt_w</p:attrName>
                                        </p:attrNameLst>
                                      </p:cBhvr>
                                      <p:tavLst>
                                        <p:tav tm="0">
                                          <p:val>
                                            <p:fltVal val="0"/>
                                          </p:val>
                                        </p:tav>
                                        <p:tav tm="100000">
                                          <p:val>
                                            <p:strVal val="#ppt_w"/>
                                          </p:val>
                                        </p:tav>
                                      </p:tavLst>
                                    </p:anim>
                                    <p:anim calcmode="lin" valueType="num">
                                      <p:cBhvr>
                                        <p:cTn id="41" dur="500" fill="hold"/>
                                        <p:tgtEl>
                                          <p:spTgt spid="16180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61807"/>
                                        </p:tgtEl>
                                        <p:attrNameLst>
                                          <p:attrName>style.visibility</p:attrName>
                                        </p:attrNameLst>
                                      </p:cBhvr>
                                      <p:to>
                                        <p:strVal val="visible"/>
                                      </p:to>
                                    </p:set>
                                    <p:anim calcmode="lin" valueType="num">
                                      <p:cBhvr additive="base">
                                        <p:cTn id="46" dur="500" fill="hold"/>
                                        <p:tgtEl>
                                          <p:spTgt spid="161807"/>
                                        </p:tgtEl>
                                        <p:attrNameLst>
                                          <p:attrName>ppt_x</p:attrName>
                                        </p:attrNameLst>
                                      </p:cBhvr>
                                      <p:tavLst>
                                        <p:tav tm="0">
                                          <p:val>
                                            <p:strVal val="0-#ppt_w/2"/>
                                          </p:val>
                                        </p:tav>
                                        <p:tav tm="100000">
                                          <p:val>
                                            <p:strVal val="#ppt_x"/>
                                          </p:val>
                                        </p:tav>
                                      </p:tavLst>
                                    </p:anim>
                                    <p:anim calcmode="lin" valueType="num">
                                      <p:cBhvr additive="base">
                                        <p:cTn id="47" dur="500" fill="hold"/>
                                        <p:tgtEl>
                                          <p:spTgt spid="161807"/>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3" presetClass="entr" presetSubtype="10" fill="hold" grpId="0" nodeType="afterEffect">
                                  <p:stCondLst>
                                    <p:cond delay="1000"/>
                                  </p:stCondLst>
                                  <p:childTnLst>
                                    <p:set>
                                      <p:cBhvr>
                                        <p:cTn id="50" dur="1" fill="hold">
                                          <p:stCondLst>
                                            <p:cond delay="0"/>
                                          </p:stCondLst>
                                        </p:cTn>
                                        <p:tgtEl>
                                          <p:spTgt spid="161806"/>
                                        </p:tgtEl>
                                        <p:attrNameLst>
                                          <p:attrName>style.visibility</p:attrName>
                                        </p:attrNameLst>
                                      </p:cBhvr>
                                      <p:to>
                                        <p:strVal val="visible"/>
                                      </p:to>
                                    </p:set>
                                    <p:animEffect transition="in" filter="blinds(horizontal)">
                                      <p:cBhvr>
                                        <p:cTn id="51" dur="500"/>
                                        <p:tgtEl>
                                          <p:spTgt spid="161806"/>
                                        </p:tgtEl>
                                      </p:cBhvr>
                                    </p:animEffec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499"/>
                                          </p:stCondLst>
                                        </p:cTn>
                                        <p:tgtEl>
                                          <p:spTgt spid="1618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61810"/>
                                        </p:tgtEl>
                                        <p:attrNameLst>
                                          <p:attrName>style.visibility</p:attrName>
                                        </p:attrNameLst>
                                      </p:cBhvr>
                                      <p:to>
                                        <p:strVal val="visible"/>
                                      </p:to>
                                    </p:set>
                                    <p:animEffect transition="in" filter="slide(fromTop)">
                                      <p:cBhvr>
                                        <p:cTn id="59" dur="500"/>
                                        <p:tgtEl>
                                          <p:spTgt spid="161810"/>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161818"/>
                                        </p:tgtEl>
                                        <p:attrNameLst>
                                          <p:attrName>style.visibility</p:attrName>
                                        </p:attrNameLst>
                                      </p:cBhvr>
                                      <p:to>
                                        <p:strVal val="visible"/>
                                      </p:to>
                                    </p:set>
                                    <p:animEffect transition="in" filter="barn(inHorizontal)">
                                      <p:cBhvr>
                                        <p:cTn id="64" dur="500"/>
                                        <p:tgtEl>
                                          <p:spTgt spid="16181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61819"/>
                                        </p:tgtEl>
                                        <p:attrNameLst>
                                          <p:attrName>style.visibility</p:attrName>
                                        </p:attrNameLst>
                                      </p:cBhvr>
                                      <p:to>
                                        <p:strVal val="visible"/>
                                      </p:to>
                                    </p:set>
                                    <p:animEffect transition="in" filter="barn(inVertical)">
                                      <p:cBhvr>
                                        <p:cTn id="69" dur="500"/>
                                        <p:tgtEl>
                                          <p:spTgt spid="16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P spid="161796" grpId="0"/>
      <p:bldP spid="161797" grpId="0"/>
      <p:bldP spid="161798" grpId="0"/>
      <p:bldP spid="161805" grpId="0"/>
      <p:bldP spid="161806" grpId="0"/>
      <p:bldP spid="161818" grpId="0"/>
      <p:bldP spid="1618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95233"/>
          <p:cNvSpPr txBox="1"/>
          <p:nvPr/>
        </p:nvSpPr>
        <p:spPr>
          <a:xfrm>
            <a:off x="4990055" y="4971444"/>
            <a:ext cx="3541713" cy="626386"/>
          </a:xfrm>
          <a:prstGeom prst="rect">
            <a:avLst/>
          </a:prstGeom>
          <a:noFill/>
          <a:ln w="9525">
            <a:noFill/>
          </a:ln>
        </p:spPr>
        <p:txBody>
          <a:bodyPr lIns="108265" tIns="54132" rIns="108265" bIns="54132">
            <a:spAutoFit/>
          </a:bodyPr>
          <a:lstStyle/>
          <a:p>
            <a:pPr indent="789305" algn="l" defTabSz="1082675">
              <a:lnSpc>
                <a:spcPct val="120000"/>
              </a:lnSpc>
              <a:spcBef>
                <a:spcPct val="50000"/>
              </a:spcBef>
            </a:pPr>
            <a:r>
              <a:rPr lang="en-US" altLang="zh-CN" sz="2800" dirty="0">
                <a:latin typeface="Times New Roman" panose="02020603050405020304" pitchFamily="18" charset="0"/>
              </a:rPr>
              <a:t>(</a:t>
            </a:r>
            <a:r>
              <a:rPr lang="zh-CN" altLang="en-US" sz="2800" dirty="0">
                <a:latin typeface="Times New Roman" panose="02020603050405020304" pitchFamily="18" charset="0"/>
              </a:rPr>
              <a:t>一</a:t>
            </a:r>
            <a:r>
              <a:rPr lang="en-US" altLang="zh-CN" sz="2800" dirty="0" smtClean="0">
                <a:latin typeface="Times New Roman" panose="02020603050405020304" pitchFamily="18" charset="0"/>
              </a:rPr>
              <a:t>)</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2b</a:t>
            </a:r>
            <a:r>
              <a:rPr lang="zh-CN" altLang="en-US" sz="2800" dirty="0" smtClean="0">
                <a:latin typeface="Times New Roman" panose="02020603050405020304" pitchFamily="18" charset="0"/>
              </a:rPr>
              <a:t>法求解</a:t>
            </a:r>
            <a:endParaRPr lang="zh-CN" altLang="en-US" sz="2800" dirty="0">
              <a:latin typeface="Times New Roman" panose="02020603050405020304" pitchFamily="18" charset="0"/>
            </a:endParaRPr>
          </a:p>
        </p:txBody>
      </p:sp>
      <p:sp>
        <p:nvSpPr>
          <p:cNvPr id="95235" name="文本框 95234"/>
          <p:cNvSpPr txBox="1"/>
          <p:nvPr/>
        </p:nvSpPr>
        <p:spPr>
          <a:xfrm>
            <a:off x="5746490" y="4200274"/>
            <a:ext cx="4441000" cy="617153"/>
          </a:xfrm>
          <a:prstGeom prst="rect">
            <a:avLst/>
          </a:prstGeom>
          <a:noFill/>
          <a:ln w="9525">
            <a:noFill/>
          </a:ln>
        </p:spPr>
        <p:txBody>
          <a:bodyPr wrap="square" lIns="108265" tIns="54132" rIns="108265" bIns="54132">
            <a:spAutoFit/>
          </a:bodyPr>
          <a:lstStyle/>
          <a:p>
            <a:pPr algn="l" defTabSz="1082675">
              <a:spcBef>
                <a:spcPct val="50000"/>
              </a:spcBef>
            </a:pPr>
            <a:r>
              <a:rPr lang="zh-CN" altLang="en-US" sz="3300" dirty="0" smtClean="0">
                <a:solidFill>
                  <a:srgbClr val="3333FF"/>
                </a:solidFill>
                <a:latin typeface="Times New Roman" panose="02020603050405020304" pitchFamily="18" charset="0"/>
              </a:rPr>
              <a:t>举例比较</a:t>
            </a:r>
            <a:r>
              <a:rPr lang="en-US" altLang="zh-CN" sz="3300" dirty="0" smtClean="0">
                <a:solidFill>
                  <a:srgbClr val="3333FF"/>
                </a:solidFill>
                <a:latin typeface="Times New Roman" panose="02020603050405020304" pitchFamily="18" charset="0"/>
              </a:rPr>
              <a:t>2</a:t>
            </a:r>
            <a:r>
              <a:rPr lang="zh-CN" altLang="en-US" sz="3300" dirty="0" smtClean="0">
                <a:solidFill>
                  <a:srgbClr val="3333FF"/>
                </a:solidFill>
              </a:rPr>
              <a:t>种方法</a:t>
            </a:r>
            <a:r>
              <a:rPr lang="zh-CN" altLang="en-US" sz="3300" dirty="0" smtClean="0">
                <a:solidFill>
                  <a:srgbClr val="3333FF"/>
                </a:solidFill>
                <a:latin typeface="Times New Roman" panose="02020603050405020304" pitchFamily="18" charset="0"/>
              </a:rPr>
              <a:t>：</a:t>
            </a:r>
            <a:endParaRPr lang="zh-CN" altLang="en-US" sz="3300" dirty="0">
              <a:solidFill>
                <a:srgbClr val="3333FF"/>
              </a:solidFill>
              <a:latin typeface="Times New Roman" panose="02020603050405020304" pitchFamily="18" charset="0"/>
            </a:endParaRPr>
          </a:p>
        </p:txBody>
      </p:sp>
      <p:grpSp>
        <p:nvGrpSpPr>
          <p:cNvPr id="95236" name="组合 95235"/>
          <p:cNvGrpSpPr/>
          <p:nvPr/>
        </p:nvGrpSpPr>
        <p:grpSpPr>
          <a:xfrm>
            <a:off x="338138" y="3270250"/>
            <a:ext cx="4445000" cy="4807827"/>
            <a:chOff x="240" y="1740"/>
            <a:chExt cx="2365" cy="2558"/>
          </a:xfrm>
        </p:grpSpPr>
        <p:sp>
          <p:nvSpPr>
            <p:cNvPr id="95237" name="文本框 95236"/>
            <p:cNvSpPr txBox="1"/>
            <p:nvPr/>
          </p:nvSpPr>
          <p:spPr>
            <a:xfrm>
              <a:off x="1633" y="4011"/>
              <a:ext cx="335"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grpSp>
          <p:nvGrpSpPr>
            <p:cNvPr id="95238" name="组合 95237"/>
            <p:cNvGrpSpPr/>
            <p:nvPr/>
          </p:nvGrpSpPr>
          <p:grpSpPr>
            <a:xfrm>
              <a:off x="240" y="1740"/>
              <a:ext cx="2365" cy="2543"/>
              <a:chOff x="240" y="1740"/>
              <a:chExt cx="2365" cy="2543"/>
            </a:xfrm>
          </p:grpSpPr>
          <p:sp>
            <p:nvSpPr>
              <p:cNvPr id="95239" name="直接连接符 95238"/>
              <p:cNvSpPr/>
              <p:nvPr/>
            </p:nvSpPr>
            <p:spPr>
              <a:xfrm>
                <a:off x="1423" y="2047"/>
                <a:ext cx="0" cy="1483"/>
              </a:xfrm>
              <a:prstGeom prst="line">
                <a:avLst/>
              </a:prstGeom>
              <a:ln w="19050" cap="flat" cmpd="sng">
                <a:solidFill>
                  <a:schemeClr val="tx1"/>
                </a:solidFill>
                <a:prstDash val="solid"/>
                <a:headEnd type="oval" w="med" len="med"/>
                <a:tailEnd type="oval" w="med" len="med"/>
              </a:ln>
            </p:spPr>
          </p:sp>
          <p:sp>
            <p:nvSpPr>
              <p:cNvPr id="95240" name="直接连接符 95239"/>
              <p:cNvSpPr/>
              <p:nvPr/>
            </p:nvSpPr>
            <p:spPr>
              <a:xfrm>
                <a:off x="1423" y="2047"/>
                <a:ext cx="867" cy="741"/>
              </a:xfrm>
              <a:prstGeom prst="line">
                <a:avLst/>
              </a:prstGeom>
              <a:ln w="19050" cap="flat" cmpd="sng">
                <a:solidFill>
                  <a:schemeClr val="tx1"/>
                </a:solidFill>
                <a:prstDash val="solid"/>
                <a:headEnd type="none" w="med" len="med"/>
                <a:tailEnd type="none" w="med" len="med"/>
              </a:ln>
            </p:spPr>
          </p:sp>
          <p:sp>
            <p:nvSpPr>
              <p:cNvPr id="95241" name="直接连接符 95240"/>
              <p:cNvSpPr/>
              <p:nvPr/>
            </p:nvSpPr>
            <p:spPr>
              <a:xfrm>
                <a:off x="555" y="2788"/>
                <a:ext cx="868" cy="742"/>
              </a:xfrm>
              <a:prstGeom prst="line">
                <a:avLst/>
              </a:prstGeom>
              <a:ln w="19050" cap="flat" cmpd="sng">
                <a:solidFill>
                  <a:schemeClr val="tx1"/>
                </a:solidFill>
                <a:prstDash val="solid"/>
                <a:headEnd type="oval" w="med" len="med"/>
                <a:tailEnd type="oval" w="med" len="med"/>
              </a:ln>
            </p:spPr>
          </p:sp>
          <p:sp>
            <p:nvSpPr>
              <p:cNvPr id="95242" name="直接连接符 95241"/>
              <p:cNvSpPr/>
              <p:nvPr/>
            </p:nvSpPr>
            <p:spPr>
              <a:xfrm flipH="1">
                <a:off x="1423" y="2788"/>
                <a:ext cx="867" cy="742"/>
              </a:xfrm>
              <a:prstGeom prst="line">
                <a:avLst/>
              </a:prstGeom>
              <a:ln w="19050" cap="flat" cmpd="sng">
                <a:solidFill>
                  <a:schemeClr val="tx1"/>
                </a:solidFill>
                <a:prstDash val="solid"/>
                <a:headEnd type="oval" w="med" len="med"/>
                <a:tailEnd type="oval" w="med" len="med"/>
              </a:ln>
            </p:spPr>
          </p:sp>
          <p:sp>
            <p:nvSpPr>
              <p:cNvPr id="95243" name="直接连接符 95242"/>
              <p:cNvSpPr/>
              <p:nvPr/>
            </p:nvSpPr>
            <p:spPr>
              <a:xfrm flipH="1">
                <a:off x="555" y="2047"/>
                <a:ext cx="868" cy="741"/>
              </a:xfrm>
              <a:prstGeom prst="line">
                <a:avLst/>
              </a:prstGeom>
              <a:ln w="19050" cap="flat" cmpd="sng">
                <a:solidFill>
                  <a:schemeClr val="tx1"/>
                </a:solidFill>
                <a:prstDash val="solid"/>
                <a:headEnd type="none" w="med" len="med"/>
                <a:tailEnd type="none" w="med" len="med"/>
              </a:ln>
            </p:spPr>
          </p:sp>
          <p:sp>
            <p:nvSpPr>
              <p:cNvPr id="95244" name="任意多边形 95243"/>
              <p:cNvSpPr/>
              <p:nvPr/>
            </p:nvSpPr>
            <p:spPr>
              <a:xfrm>
                <a:off x="555" y="2788"/>
                <a:ext cx="1" cy="1161"/>
              </a:xfrm>
              <a:custGeom>
                <a:avLst/>
                <a:gdLst/>
                <a:ahLst/>
                <a:cxnLst/>
                <a:rect l="0" t="0" r="0" b="0"/>
                <a:pathLst>
                  <a:path w="1" h="1135">
                    <a:moveTo>
                      <a:pt x="0" y="0"/>
                    </a:moveTo>
                    <a:lnTo>
                      <a:pt x="0" y="1135"/>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5245" name="任意多边形 95244"/>
              <p:cNvSpPr/>
              <p:nvPr/>
            </p:nvSpPr>
            <p:spPr>
              <a:xfrm>
                <a:off x="2290" y="2788"/>
                <a:ext cx="1" cy="1167"/>
              </a:xfrm>
              <a:custGeom>
                <a:avLst/>
                <a:gdLst/>
                <a:ahLst/>
                <a:cxnLst/>
                <a:rect l="0" t="0" r="0" b="0"/>
                <a:pathLst>
                  <a:path w="1" h="1141">
                    <a:moveTo>
                      <a:pt x="0" y="0"/>
                    </a:moveTo>
                    <a:lnTo>
                      <a:pt x="0" y="1141"/>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5246" name="直接连接符 95245"/>
              <p:cNvSpPr/>
              <p:nvPr/>
            </p:nvSpPr>
            <p:spPr>
              <a:xfrm flipV="1">
                <a:off x="562" y="3943"/>
                <a:ext cx="1734" cy="0"/>
              </a:xfrm>
              <a:prstGeom prst="line">
                <a:avLst/>
              </a:prstGeom>
              <a:ln w="19050" cap="flat" cmpd="sng">
                <a:solidFill>
                  <a:schemeClr val="tx1"/>
                </a:solidFill>
                <a:prstDash val="solid"/>
                <a:headEnd type="none" w="med" len="med"/>
                <a:tailEnd type="none" w="med" len="med"/>
              </a:ln>
            </p:spPr>
          </p:sp>
          <p:sp>
            <p:nvSpPr>
              <p:cNvPr id="95247" name="矩形 95246"/>
              <p:cNvSpPr/>
              <p:nvPr/>
            </p:nvSpPr>
            <p:spPr>
              <a:xfrm>
                <a:off x="1354" y="2688"/>
                <a:ext cx="118" cy="28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48" name="矩形 95247"/>
              <p:cNvSpPr/>
              <p:nvPr/>
            </p:nvSpPr>
            <p:spPr>
              <a:xfrm rot="3007029">
                <a:off x="918" y="2282"/>
                <a:ext cx="101" cy="30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49" name="矩形 95248"/>
              <p:cNvSpPr/>
              <p:nvPr/>
            </p:nvSpPr>
            <p:spPr>
              <a:xfrm rot="-2950827">
                <a:off x="1797" y="2262"/>
                <a:ext cx="103" cy="303"/>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50" name="矩形 95249"/>
              <p:cNvSpPr/>
              <p:nvPr/>
            </p:nvSpPr>
            <p:spPr>
              <a:xfrm rot="3007029">
                <a:off x="1805" y="3018"/>
                <a:ext cx="100" cy="30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51" name="矩形 95250"/>
              <p:cNvSpPr/>
              <p:nvPr/>
            </p:nvSpPr>
            <p:spPr>
              <a:xfrm rot="-2950827">
                <a:off x="929" y="3011"/>
                <a:ext cx="103" cy="302"/>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52" name="矩形 95251"/>
              <p:cNvSpPr/>
              <p:nvPr/>
            </p:nvSpPr>
            <p:spPr>
              <a:xfrm rot="5400000">
                <a:off x="950" y="3789"/>
                <a:ext cx="110" cy="300"/>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5253" name="椭圆 95252"/>
              <p:cNvSpPr/>
              <p:nvPr/>
            </p:nvSpPr>
            <p:spPr>
              <a:xfrm>
                <a:off x="1620" y="3784"/>
                <a:ext cx="315" cy="325"/>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95254" name="文本框 95253"/>
              <p:cNvSpPr txBox="1"/>
              <p:nvPr/>
            </p:nvSpPr>
            <p:spPr>
              <a:xfrm>
                <a:off x="641" y="3134"/>
                <a:ext cx="335"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95255" name="文本框 95254"/>
              <p:cNvSpPr txBox="1"/>
              <p:nvPr/>
            </p:nvSpPr>
            <p:spPr>
              <a:xfrm>
                <a:off x="621" y="2151"/>
                <a:ext cx="33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95256" name="文本框 95255"/>
              <p:cNvSpPr txBox="1"/>
              <p:nvPr/>
            </p:nvSpPr>
            <p:spPr>
              <a:xfrm>
                <a:off x="1485" y="2685"/>
                <a:ext cx="33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sp>
            <p:nvSpPr>
              <p:cNvPr id="95257" name="文本框 95256"/>
              <p:cNvSpPr txBox="1"/>
              <p:nvPr/>
            </p:nvSpPr>
            <p:spPr>
              <a:xfrm>
                <a:off x="1876" y="2139"/>
                <a:ext cx="335"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sp>
            <p:nvSpPr>
              <p:cNvPr id="95258" name="文本框 95257"/>
              <p:cNvSpPr txBox="1"/>
              <p:nvPr/>
            </p:nvSpPr>
            <p:spPr>
              <a:xfrm>
                <a:off x="1607" y="3268"/>
                <a:ext cx="335"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5</a:t>
                </a:r>
                <a:endParaRPr lang="en-US" altLang="zh-CN" sz="2800">
                  <a:solidFill>
                    <a:schemeClr val="tx1"/>
                  </a:solidFill>
                  <a:latin typeface="Times New Roman" panose="02020603050405020304" pitchFamily="18" charset="0"/>
                </a:endParaRPr>
              </a:p>
            </p:txBody>
          </p:sp>
          <p:sp>
            <p:nvSpPr>
              <p:cNvPr id="95259" name="文本框 95258"/>
              <p:cNvSpPr txBox="1"/>
              <p:nvPr/>
            </p:nvSpPr>
            <p:spPr>
              <a:xfrm>
                <a:off x="838" y="3998"/>
                <a:ext cx="33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6</a:t>
                </a:r>
                <a:endParaRPr lang="en-US" altLang="zh-CN" sz="2800">
                  <a:solidFill>
                    <a:schemeClr val="tx1"/>
                  </a:solidFill>
                  <a:latin typeface="Times New Roman" panose="02020603050405020304" pitchFamily="18" charset="0"/>
                </a:endParaRPr>
              </a:p>
            </p:txBody>
          </p:sp>
          <p:sp>
            <p:nvSpPr>
              <p:cNvPr id="95260" name="文本框 95259"/>
              <p:cNvSpPr txBox="1"/>
              <p:nvPr/>
            </p:nvSpPr>
            <p:spPr>
              <a:xfrm>
                <a:off x="1311" y="3925"/>
                <a:ext cx="309"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5261" name="文本框 95260"/>
              <p:cNvSpPr txBox="1"/>
              <p:nvPr/>
            </p:nvSpPr>
            <p:spPr>
              <a:xfrm>
                <a:off x="1988" y="3943"/>
                <a:ext cx="30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nvGrpSpPr>
              <p:cNvPr id="95262" name="组合 95261"/>
              <p:cNvGrpSpPr/>
              <p:nvPr/>
            </p:nvGrpSpPr>
            <p:grpSpPr>
              <a:xfrm>
                <a:off x="240" y="2661"/>
                <a:ext cx="250" cy="285"/>
                <a:chOff x="2316" y="2388"/>
                <a:chExt cx="228" cy="279"/>
              </a:xfrm>
            </p:grpSpPr>
            <p:sp>
              <p:nvSpPr>
                <p:cNvPr id="95263" name="文本框 95262"/>
                <p:cNvSpPr txBox="1"/>
                <p:nvPr/>
              </p:nvSpPr>
              <p:spPr>
                <a:xfrm>
                  <a:off x="2316" y="2388"/>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a:t>
                  </a:r>
                </a:p>
              </p:txBody>
            </p:sp>
            <p:sp>
              <p:nvSpPr>
                <p:cNvPr id="95264" name="椭圆 95263"/>
                <p:cNvSpPr/>
                <p:nvPr/>
              </p:nvSpPr>
              <p:spPr>
                <a:xfrm>
                  <a:off x="2328" y="2436"/>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5265" name="组合 95264"/>
              <p:cNvGrpSpPr/>
              <p:nvPr/>
            </p:nvGrpSpPr>
            <p:grpSpPr>
              <a:xfrm>
                <a:off x="1317" y="1740"/>
                <a:ext cx="250" cy="285"/>
                <a:chOff x="2748" y="2460"/>
                <a:chExt cx="228" cy="279"/>
              </a:xfrm>
            </p:grpSpPr>
            <p:sp>
              <p:nvSpPr>
                <p:cNvPr id="95266" name="文本框 95265"/>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p>
              </p:txBody>
            </p:sp>
            <p:sp>
              <p:nvSpPr>
                <p:cNvPr id="95267" name="椭圆 95266"/>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5268" name="组合 95267"/>
              <p:cNvGrpSpPr/>
              <p:nvPr/>
            </p:nvGrpSpPr>
            <p:grpSpPr>
              <a:xfrm>
                <a:off x="2356" y="2673"/>
                <a:ext cx="249" cy="285"/>
                <a:chOff x="2748" y="2460"/>
                <a:chExt cx="228" cy="279"/>
              </a:xfrm>
            </p:grpSpPr>
            <p:sp>
              <p:nvSpPr>
                <p:cNvPr id="95269" name="文本框 95268"/>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p>
              </p:txBody>
            </p:sp>
            <p:sp>
              <p:nvSpPr>
                <p:cNvPr id="95270" name="椭圆 95269"/>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5271" name="组合 95270"/>
              <p:cNvGrpSpPr/>
              <p:nvPr/>
            </p:nvGrpSpPr>
            <p:grpSpPr>
              <a:xfrm>
                <a:off x="1436" y="3446"/>
                <a:ext cx="249" cy="285"/>
                <a:chOff x="2748" y="2460"/>
                <a:chExt cx="228" cy="279"/>
              </a:xfrm>
            </p:grpSpPr>
            <p:sp>
              <p:nvSpPr>
                <p:cNvPr id="95272" name="文本框 95271"/>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p>
              </p:txBody>
            </p:sp>
            <p:sp>
              <p:nvSpPr>
                <p:cNvPr id="95273" name="椭圆 95272"/>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grpSp>
      <p:sp>
        <p:nvSpPr>
          <p:cNvPr id="95274" name="文本框 95273"/>
          <p:cNvSpPr txBox="1"/>
          <p:nvPr/>
        </p:nvSpPr>
        <p:spPr>
          <a:xfrm>
            <a:off x="6564313" y="5570538"/>
            <a:ext cx="19621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=6</a:t>
            </a:r>
            <a:r>
              <a:rPr lang="zh-CN" altLang="en-US"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n</a:t>
            </a:r>
            <a:r>
              <a:rPr lang="en-US" altLang="zh-CN" sz="2800">
                <a:solidFill>
                  <a:schemeClr val="tx1"/>
                </a:solidFill>
                <a:latin typeface="Times New Roman" panose="02020603050405020304" pitchFamily="18" charset="0"/>
              </a:rPr>
              <a:t>=4</a:t>
            </a:r>
          </a:p>
        </p:txBody>
      </p:sp>
      <p:sp>
        <p:nvSpPr>
          <p:cNvPr id="95275" name="文本框 95274"/>
          <p:cNvSpPr txBox="1"/>
          <p:nvPr/>
        </p:nvSpPr>
        <p:spPr>
          <a:xfrm>
            <a:off x="5999163" y="6361113"/>
            <a:ext cx="4443412"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独立方程数应为</a:t>
            </a:r>
            <a:r>
              <a:rPr lang="en-US" altLang="zh-CN" sz="2800">
                <a:solidFill>
                  <a:schemeClr val="tx1"/>
                </a:solidFill>
                <a:latin typeface="Times New Roman" panose="02020603050405020304" pitchFamily="18" charset="0"/>
              </a:rPr>
              <a:t>2</a:t>
            </a:r>
            <a:r>
              <a:rPr lang="en-US" altLang="zh-CN" sz="2800" i="1">
                <a:solidFill>
                  <a:schemeClr val="tx1"/>
                </a:solidFill>
                <a:latin typeface="Times New Roman" panose="02020603050405020304" pitchFamily="18" charset="0"/>
              </a:rPr>
              <a:t>b=</a:t>
            </a:r>
            <a:r>
              <a:rPr lang="en-US" altLang="zh-CN" sz="2800" dirty="0">
                <a:solidFill>
                  <a:schemeClr val="tx1"/>
                </a:solidFill>
                <a:latin typeface="Times New Roman" panose="02020603050405020304" pitchFamily="18" charset="0"/>
              </a:rPr>
              <a:t>12</a:t>
            </a:r>
            <a:r>
              <a:rPr lang="zh-CN" altLang="en-US" sz="2800" dirty="0">
                <a:solidFill>
                  <a:schemeClr val="tx1"/>
                </a:solidFill>
                <a:latin typeface="Times New Roman" panose="02020603050405020304" pitchFamily="18" charset="0"/>
              </a:rPr>
              <a:t>个。</a:t>
            </a:r>
            <a:endParaRPr lang="zh-CN" altLang="en-US" sz="2800">
              <a:solidFill>
                <a:schemeClr val="tx1"/>
              </a:solidFill>
              <a:latin typeface="Times New Roman" panose="02020603050405020304" pitchFamily="18" charset="0"/>
            </a:endParaRPr>
          </a:p>
        </p:txBody>
      </p:sp>
      <p:sp>
        <p:nvSpPr>
          <p:cNvPr id="95276" name="文本框 95275"/>
          <p:cNvSpPr txBox="1"/>
          <p:nvPr/>
        </p:nvSpPr>
        <p:spPr>
          <a:xfrm>
            <a:off x="1060450" y="134938"/>
            <a:ext cx="9293225" cy="1309393"/>
          </a:xfrm>
          <a:prstGeom prst="rect">
            <a:avLst/>
          </a:prstGeom>
          <a:noFill/>
          <a:ln w="9525">
            <a:noFill/>
          </a:ln>
        </p:spPr>
        <p:txBody>
          <a:bodyPr lIns="108265" tIns="54132" rIns="108265" bIns="54132">
            <a:spAutoFit/>
          </a:bodyPr>
          <a:lstStyle/>
          <a:p>
            <a:pPr marL="2143125" indent="-2143125" algn="l" defTabSz="1082675">
              <a:lnSpc>
                <a:spcPct val="120000"/>
              </a:lnSpc>
              <a:spcBef>
                <a:spcPct val="50000"/>
              </a:spcBef>
            </a:pPr>
            <a:r>
              <a:rPr lang="zh-CN" altLang="en-US" sz="2800" u="sng" dirty="0" smtClean="0">
                <a:latin typeface="Times New Roman" panose="02020603050405020304" pitchFamily="18" charset="0"/>
              </a:rPr>
              <a:t>二、支路</a:t>
            </a:r>
            <a:r>
              <a:rPr lang="zh-CN" altLang="en-US" sz="2800" u="sng" dirty="0">
                <a:latin typeface="Times New Roman" panose="02020603050405020304" pitchFamily="18" charset="0"/>
              </a:rPr>
              <a:t>电流法</a:t>
            </a:r>
            <a:r>
              <a:rPr lang="zh-CN" altLang="en-US" sz="2800" dirty="0" smtClean="0">
                <a:latin typeface="Times New Roman" panose="02020603050405020304" pitchFamily="18" charset="0"/>
              </a:rPr>
              <a:t>：</a:t>
            </a:r>
            <a:endParaRPr lang="en-US" altLang="zh-CN" sz="2800" dirty="0" smtClean="0">
              <a:latin typeface="Times New Roman" panose="02020603050405020304" pitchFamily="18" charset="0"/>
            </a:endParaRPr>
          </a:p>
          <a:p>
            <a:pPr marL="2143125" indent="-2143125" algn="l" defTabSz="1082675">
              <a:lnSpc>
                <a:spcPct val="120000"/>
              </a:lnSpc>
              <a:spcBef>
                <a:spcPct val="50000"/>
              </a:spcBef>
            </a:pPr>
            <a:r>
              <a:rPr lang="zh-CN" altLang="en-US" sz="2800" dirty="0" smtClean="0">
                <a:solidFill>
                  <a:srgbClr val="3333FF"/>
                </a:solidFill>
                <a:latin typeface="Times New Roman" panose="02020603050405020304" pitchFamily="18" charset="0"/>
              </a:rPr>
              <a:t>以</a:t>
            </a:r>
            <a:r>
              <a:rPr lang="zh-CN" altLang="en-US" sz="2800" dirty="0">
                <a:solidFill>
                  <a:srgbClr val="3333FF"/>
                </a:solidFill>
                <a:latin typeface="Times New Roman" panose="02020603050405020304" pitchFamily="18" charset="0"/>
              </a:rPr>
              <a:t>各支路电流为未知量列写电路方程分析电路的方法。</a:t>
            </a:r>
          </a:p>
        </p:txBody>
      </p:sp>
      <p:sp>
        <p:nvSpPr>
          <p:cNvPr id="95277" name="动作按钮: 前进或下一项 95276">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95278" name="动作按钮: 后退或前一项 95277">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95279" name="文本框 95278"/>
          <p:cNvSpPr txBox="1"/>
          <p:nvPr/>
        </p:nvSpPr>
        <p:spPr>
          <a:xfrm>
            <a:off x="1087980" y="1656744"/>
            <a:ext cx="1895475" cy="1389063"/>
          </a:xfrm>
          <a:prstGeom prst="rect">
            <a:avLst/>
          </a:prstGeom>
          <a:noFill/>
          <a:ln w="9525">
            <a:noFill/>
          </a:ln>
        </p:spPr>
        <p:txBody>
          <a:bodyPr lIns="108265" tIns="54132" rIns="108265" bIns="54132">
            <a:spAutoFit/>
          </a:bodyPr>
          <a:lstStyle/>
          <a:p>
            <a:pPr algn="l" defTabSz="1082675">
              <a:spcBef>
                <a:spcPct val="50000"/>
              </a:spcBef>
            </a:pPr>
            <a:r>
              <a:rPr lang="zh-CN" altLang="en-US" sz="2800" dirty="0">
                <a:latin typeface="Times New Roman" panose="02020603050405020304" pitchFamily="18" charset="0"/>
              </a:rPr>
              <a:t>支路</a:t>
            </a:r>
            <a:r>
              <a:rPr lang="en-US" altLang="zh-CN" sz="2800" dirty="0">
                <a:latin typeface="Times New Roman" panose="02020603050405020304" pitchFamily="18" charset="0"/>
              </a:rPr>
              <a:t>(</a:t>
            </a:r>
            <a:r>
              <a:rPr lang="zh-CN" altLang="en-US" sz="2800" dirty="0">
                <a:latin typeface="Times New Roman" panose="02020603050405020304" pitchFamily="18" charset="0"/>
              </a:rPr>
              <a:t>电流</a:t>
            </a:r>
            <a:r>
              <a:rPr lang="en-US" altLang="zh-CN" sz="2800" dirty="0">
                <a:latin typeface="Times New Roman" panose="02020603050405020304" pitchFamily="18" charset="0"/>
              </a:rPr>
              <a:t>)</a:t>
            </a:r>
            <a:r>
              <a:rPr lang="zh-CN" altLang="en-US" sz="2800" dirty="0">
                <a:latin typeface="Times New Roman" panose="02020603050405020304" pitchFamily="18" charset="0"/>
              </a:rPr>
              <a:t>法的一般步骤：</a:t>
            </a:r>
          </a:p>
        </p:txBody>
      </p:sp>
      <p:sp>
        <p:nvSpPr>
          <p:cNvPr id="95280" name="文本框 95279"/>
          <p:cNvSpPr txBox="1"/>
          <p:nvPr/>
        </p:nvSpPr>
        <p:spPr>
          <a:xfrm>
            <a:off x="2961230" y="1610707"/>
            <a:ext cx="7307263"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选定各支路电流的参考方向；</a:t>
            </a:r>
            <a:endParaRPr lang="zh-CN" altLang="en-US" sz="2800">
              <a:solidFill>
                <a:schemeClr val="tx1"/>
              </a:solidFill>
              <a:latin typeface="Times New Roman" panose="02020603050405020304" pitchFamily="18" charset="0"/>
            </a:endParaRPr>
          </a:p>
        </p:txBody>
      </p:sp>
      <p:sp>
        <p:nvSpPr>
          <p:cNvPr id="95281" name="文本框 95280"/>
          <p:cNvSpPr txBox="1"/>
          <p:nvPr/>
        </p:nvSpPr>
        <p:spPr>
          <a:xfrm>
            <a:off x="2961230" y="2174269"/>
            <a:ext cx="7735888"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选定</a:t>
            </a:r>
            <a:r>
              <a:rPr lang="en-US" altLang="zh-CN" sz="2800">
                <a:solidFill>
                  <a:schemeClr val="tx1"/>
                </a:solidFill>
                <a:latin typeface="Times New Roman" panose="02020603050405020304" pitchFamily="18" charset="0"/>
              </a:rPr>
              <a:t>(</a:t>
            </a:r>
            <a:r>
              <a:rPr lang="en-US" altLang="zh-CN" sz="2800" i="1">
                <a:solidFill>
                  <a:schemeClr val="tx1"/>
                </a:solidFill>
                <a:latin typeface="Times New Roman" panose="02020603050405020304" pitchFamily="18" charset="0"/>
              </a:rPr>
              <a:t>n</a:t>
            </a:r>
            <a:r>
              <a:rPr lang="zh-CN" altLang="zh-CN" sz="2800" dirty="0">
                <a:solidFill>
                  <a:schemeClr val="tx1"/>
                </a:solidFill>
                <a:latin typeface="Times New Roman" panose="02020603050405020304" pitchFamily="18" charset="0"/>
              </a:rPr>
              <a:t>–1)个</a:t>
            </a:r>
            <a:r>
              <a:rPr lang="zh-CN" altLang="en-US" sz="2800" dirty="0">
                <a:solidFill>
                  <a:schemeClr val="tx1"/>
                </a:solidFill>
                <a:latin typeface="Times New Roman" panose="02020603050405020304" pitchFamily="18" charset="0"/>
              </a:rPr>
              <a:t>节点，列写其</a:t>
            </a:r>
            <a:r>
              <a:rPr lang="zh-CN" altLang="zh-CN" sz="2800" dirty="0">
                <a:solidFill>
                  <a:schemeClr val="tx1"/>
                </a:solidFill>
                <a:latin typeface="Times New Roman" panose="02020603050405020304" pitchFamily="18" charset="0"/>
              </a:rPr>
              <a:t>KCL方程；</a:t>
            </a:r>
            <a:endParaRPr lang="zh-CN" altLang="en-US" sz="2800">
              <a:solidFill>
                <a:schemeClr val="tx1"/>
              </a:solidFill>
              <a:latin typeface="Times New Roman" panose="02020603050405020304" pitchFamily="18" charset="0"/>
            </a:endParaRPr>
          </a:p>
        </p:txBody>
      </p:sp>
      <p:sp>
        <p:nvSpPr>
          <p:cNvPr id="95282" name="文本框 95281"/>
          <p:cNvSpPr txBox="1"/>
          <p:nvPr/>
        </p:nvSpPr>
        <p:spPr>
          <a:xfrm>
            <a:off x="2983455" y="2783869"/>
            <a:ext cx="7735888" cy="1389063"/>
          </a:xfrm>
          <a:prstGeom prst="rect">
            <a:avLst/>
          </a:prstGeom>
          <a:noFill/>
          <a:ln w="9525">
            <a:noFill/>
          </a:ln>
        </p:spPr>
        <p:txBody>
          <a:bodyPr lIns="108265" tIns="54132" rIns="108265" bIns="54132">
            <a:spAutoFit/>
          </a:bodyPr>
          <a:lstStyle/>
          <a:p>
            <a:pPr marL="563880" indent="-563880" algn="l" defTabSz="1082675">
              <a:spcBef>
                <a:spcPct val="50000"/>
              </a:spcBef>
            </a:pPr>
            <a:r>
              <a:rPr lang="en-US" altLang="zh-CN" sz="2800" dirty="0">
                <a:solidFill>
                  <a:schemeClr val="tx1"/>
                </a:solidFill>
                <a:latin typeface="Times New Roman" panose="02020603050405020304" pitchFamily="18" charset="0"/>
              </a:rPr>
              <a:t>(3) </a:t>
            </a:r>
            <a:r>
              <a:rPr lang="zh-CN" altLang="en-US" sz="2800" dirty="0">
                <a:solidFill>
                  <a:schemeClr val="tx1"/>
                </a:solidFill>
                <a:latin typeface="Times New Roman" panose="02020603050405020304" pitchFamily="18" charset="0"/>
              </a:rPr>
              <a:t>选定</a:t>
            </a:r>
            <a:r>
              <a:rPr lang="en-US" altLang="zh-CN" sz="2800" i="1" dirty="0">
                <a:solidFill>
                  <a:schemeClr val="tx1"/>
                </a:solidFill>
                <a:latin typeface="Times New Roman" panose="02020603050405020304" pitchFamily="18" charset="0"/>
              </a:rPr>
              <a:t>b</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n</a:t>
            </a:r>
            <a:r>
              <a:rPr lang="en-US" altLang="zh-CN" sz="2800" dirty="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个独立回路，按指定回路的绕向，列写其以支路电流表示的</a:t>
            </a:r>
            <a:r>
              <a:rPr lang="en-US" altLang="zh-CN" sz="2800" dirty="0">
                <a:solidFill>
                  <a:schemeClr val="tx1"/>
                </a:solidFill>
                <a:latin typeface="Times New Roman" panose="02020603050405020304" pitchFamily="18" charset="0"/>
              </a:rPr>
              <a:t>KVL</a:t>
            </a:r>
            <a:r>
              <a:rPr lang="zh-CN" altLang="en-US" sz="2800" dirty="0">
                <a:solidFill>
                  <a:schemeClr val="tx1"/>
                </a:solidFill>
                <a:latin typeface="Times New Roman" panose="02020603050405020304" pitchFamily="18" charset="0"/>
              </a:rPr>
              <a:t>方程。           </a:t>
            </a:r>
            <a:r>
              <a:rPr lang="en-US" altLang="zh-CN" sz="2800" i="1" dirty="0">
                <a:solidFill>
                  <a:srgbClr val="00FF00"/>
                </a:solidFill>
                <a:latin typeface="Times New Roman" panose="02020603050405020304" pitchFamily="18" charset="0"/>
              </a:rPr>
              <a:t>(</a:t>
            </a:r>
            <a:r>
              <a:rPr lang="zh-CN" altLang="en-US" sz="2800" i="1" dirty="0">
                <a:solidFill>
                  <a:srgbClr val="00FF00"/>
                </a:solidFill>
                <a:latin typeface="Times New Roman" panose="02020603050405020304" pitchFamily="18" charset="0"/>
              </a:rPr>
              <a:t>即将元件特性代入</a:t>
            </a:r>
            <a:r>
              <a:rPr lang="en-US" altLang="zh-CN" sz="2800" i="1" dirty="0">
                <a:solidFill>
                  <a:srgbClr val="00FF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5279"/>
                                        </p:tgtEl>
                                        <p:attrNameLst>
                                          <p:attrName>style.visibility</p:attrName>
                                        </p:attrNameLst>
                                      </p:cBhvr>
                                      <p:to>
                                        <p:strVal val="visible"/>
                                      </p:to>
                                    </p:set>
                                    <p:anim calcmode="lin" valueType="num">
                                      <p:cBhvr>
                                        <p:cTn id="7" dur="500" fill="hold"/>
                                        <p:tgtEl>
                                          <p:spTgt spid="95279"/>
                                        </p:tgtEl>
                                        <p:attrNameLst>
                                          <p:attrName>ppt_w</p:attrName>
                                        </p:attrNameLst>
                                      </p:cBhvr>
                                      <p:tavLst>
                                        <p:tav tm="0">
                                          <p:val>
                                            <p:fltVal val="0"/>
                                          </p:val>
                                        </p:tav>
                                        <p:tav tm="100000">
                                          <p:val>
                                            <p:strVal val="#ppt_w"/>
                                          </p:val>
                                        </p:tav>
                                      </p:tavLst>
                                    </p:anim>
                                    <p:anim calcmode="lin" valueType="num">
                                      <p:cBhvr>
                                        <p:cTn id="8" dur="500" fill="hold"/>
                                        <p:tgtEl>
                                          <p:spTgt spid="9527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5280"/>
                                        </p:tgtEl>
                                        <p:attrNameLst>
                                          <p:attrName>style.visibility</p:attrName>
                                        </p:attrNameLst>
                                      </p:cBhvr>
                                      <p:to>
                                        <p:strVal val="visible"/>
                                      </p:to>
                                    </p:set>
                                    <p:anim calcmode="lin" valueType="num">
                                      <p:cBhvr additive="base">
                                        <p:cTn id="13" dur="500" fill="hold"/>
                                        <p:tgtEl>
                                          <p:spTgt spid="95280"/>
                                        </p:tgtEl>
                                        <p:attrNameLst>
                                          <p:attrName>ppt_x</p:attrName>
                                        </p:attrNameLst>
                                      </p:cBhvr>
                                      <p:tavLst>
                                        <p:tav tm="0">
                                          <p:val>
                                            <p:strVal val="1+#ppt_w/2"/>
                                          </p:val>
                                        </p:tav>
                                        <p:tav tm="100000">
                                          <p:val>
                                            <p:strVal val="#ppt_x"/>
                                          </p:val>
                                        </p:tav>
                                      </p:tavLst>
                                    </p:anim>
                                    <p:anim calcmode="lin" valueType="num">
                                      <p:cBhvr additive="base">
                                        <p:cTn id="14" dur="500" fill="hold"/>
                                        <p:tgtEl>
                                          <p:spTgt spid="952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5281"/>
                                        </p:tgtEl>
                                        <p:attrNameLst>
                                          <p:attrName>style.visibility</p:attrName>
                                        </p:attrNameLst>
                                      </p:cBhvr>
                                      <p:to>
                                        <p:strVal val="visible"/>
                                      </p:to>
                                    </p:set>
                                    <p:anim calcmode="lin" valueType="num">
                                      <p:cBhvr additive="base">
                                        <p:cTn id="19" dur="500" fill="hold"/>
                                        <p:tgtEl>
                                          <p:spTgt spid="95281"/>
                                        </p:tgtEl>
                                        <p:attrNameLst>
                                          <p:attrName>ppt_x</p:attrName>
                                        </p:attrNameLst>
                                      </p:cBhvr>
                                      <p:tavLst>
                                        <p:tav tm="0">
                                          <p:val>
                                            <p:strVal val="1+#ppt_w/2"/>
                                          </p:val>
                                        </p:tav>
                                        <p:tav tm="100000">
                                          <p:val>
                                            <p:strVal val="#ppt_x"/>
                                          </p:val>
                                        </p:tav>
                                      </p:tavLst>
                                    </p:anim>
                                    <p:anim calcmode="lin" valueType="num">
                                      <p:cBhvr additive="base">
                                        <p:cTn id="20" dur="500" fill="hold"/>
                                        <p:tgtEl>
                                          <p:spTgt spid="9528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5282"/>
                                        </p:tgtEl>
                                        <p:attrNameLst>
                                          <p:attrName>style.visibility</p:attrName>
                                        </p:attrNameLst>
                                      </p:cBhvr>
                                      <p:to>
                                        <p:strVal val="visible"/>
                                      </p:to>
                                    </p:set>
                                    <p:anim calcmode="lin" valueType="num">
                                      <p:cBhvr additive="base">
                                        <p:cTn id="25" dur="500" fill="hold"/>
                                        <p:tgtEl>
                                          <p:spTgt spid="95282"/>
                                        </p:tgtEl>
                                        <p:attrNameLst>
                                          <p:attrName>ppt_x</p:attrName>
                                        </p:attrNameLst>
                                      </p:cBhvr>
                                      <p:tavLst>
                                        <p:tav tm="0">
                                          <p:val>
                                            <p:strVal val="1+#ppt_w/2"/>
                                          </p:val>
                                        </p:tav>
                                        <p:tav tm="100000">
                                          <p:val>
                                            <p:strVal val="#ppt_x"/>
                                          </p:val>
                                        </p:tav>
                                      </p:tavLst>
                                    </p:anim>
                                    <p:anim calcmode="lin" valueType="num">
                                      <p:cBhvr additive="base">
                                        <p:cTn id="26" dur="500" fill="hold"/>
                                        <p:tgtEl>
                                          <p:spTgt spid="9528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95235"/>
                                        </p:tgtEl>
                                        <p:attrNameLst>
                                          <p:attrName>style.visibility</p:attrName>
                                        </p:attrNameLst>
                                      </p:cBhvr>
                                      <p:to>
                                        <p:strVal val="visible"/>
                                      </p:to>
                                    </p:set>
                                    <p:anim calcmode="lin" valueType="num">
                                      <p:cBhvr additive="base">
                                        <p:cTn id="31" dur="500" fill="hold"/>
                                        <p:tgtEl>
                                          <p:spTgt spid="95235"/>
                                        </p:tgtEl>
                                        <p:attrNameLst>
                                          <p:attrName>ppt_x</p:attrName>
                                        </p:attrNameLst>
                                      </p:cBhvr>
                                      <p:tavLst>
                                        <p:tav tm="0">
                                          <p:val>
                                            <p:strVal val="0-#ppt_w/2"/>
                                          </p:val>
                                        </p:tav>
                                        <p:tav tm="100000">
                                          <p:val>
                                            <p:strVal val="#ppt_x"/>
                                          </p:val>
                                        </p:tav>
                                      </p:tavLst>
                                    </p:anim>
                                    <p:anim calcmode="lin" valueType="num">
                                      <p:cBhvr additive="base">
                                        <p:cTn id="32" dur="500" fill="hold"/>
                                        <p:tgtEl>
                                          <p:spTgt spid="95235"/>
                                        </p:tgtEl>
                                        <p:attrNameLst>
                                          <p:attrName>ppt_y</p:attrName>
                                        </p:attrNameLst>
                                      </p:cBhvr>
                                      <p:tavLst>
                                        <p:tav tm="0">
                                          <p:val>
                                            <p:strVal val="0-#ppt_h/2"/>
                                          </p:val>
                                        </p:tav>
                                        <p:tav tm="100000">
                                          <p:val>
                                            <p:strVal val="#ppt_y"/>
                                          </p:val>
                                        </p:tav>
                                      </p:tavLst>
                                    </p:anim>
                                  </p:childTnLst>
                                </p:cTn>
                              </p:par>
                            </p:childTnLst>
                          </p:cTn>
                        </p:par>
                        <p:par>
                          <p:cTn id="33" fill="hold">
                            <p:stCondLst>
                              <p:cond delay="500"/>
                            </p:stCondLst>
                            <p:childTnLst>
                              <p:par>
                                <p:cTn id="34" presetID="2" presetClass="entr" presetSubtype="8" fill="hold" nodeType="afterEffect">
                                  <p:stCondLst>
                                    <p:cond delay="0"/>
                                  </p:stCondLst>
                                  <p:childTnLst>
                                    <p:set>
                                      <p:cBhvr>
                                        <p:cTn id="35" dur="1" fill="hold">
                                          <p:stCondLst>
                                            <p:cond delay="0"/>
                                          </p:stCondLst>
                                        </p:cTn>
                                        <p:tgtEl>
                                          <p:spTgt spid="95236"/>
                                        </p:tgtEl>
                                        <p:attrNameLst>
                                          <p:attrName>style.visibility</p:attrName>
                                        </p:attrNameLst>
                                      </p:cBhvr>
                                      <p:to>
                                        <p:strVal val="visible"/>
                                      </p:to>
                                    </p:set>
                                    <p:anim calcmode="lin" valueType="num">
                                      <p:cBhvr additive="base">
                                        <p:cTn id="36" dur="500" fill="hold"/>
                                        <p:tgtEl>
                                          <p:spTgt spid="95236"/>
                                        </p:tgtEl>
                                        <p:attrNameLst>
                                          <p:attrName>ppt_x</p:attrName>
                                        </p:attrNameLst>
                                      </p:cBhvr>
                                      <p:tavLst>
                                        <p:tav tm="0">
                                          <p:val>
                                            <p:strVal val="0-#ppt_w/2"/>
                                          </p:val>
                                        </p:tav>
                                        <p:tav tm="100000">
                                          <p:val>
                                            <p:strVal val="#ppt_x"/>
                                          </p:val>
                                        </p:tav>
                                      </p:tavLst>
                                    </p:anim>
                                    <p:anim calcmode="lin" valueType="num">
                                      <p:cBhvr additive="base">
                                        <p:cTn id="37" dur="500" fill="hold"/>
                                        <p:tgtEl>
                                          <p:spTgt spid="9523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95234"/>
                                        </p:tgtEl>
                                        <p:attrNameLst>
                                          <p:attrName>style.visibility</p:attrName>
                                        </p:attrNameLst>
                                      </p:cBhvr>
                                      <p:to>
                                        <p:strVal val="visible"/>
                                      </p:to>
                                    </p:set>
                                    <p:anim calcmode="lin" valueType="num">
                                      <p:cBhvr additive="base">
                                        <p:cTn id="42" dur="500" fill="hold"/>
                                        <p:tgtEl>
                                          <p:spTgt spid="95234"/>
                                        </p:tgtEl>
                                        <p:attrNameLst>
                                          <p:attrName>ppt_x</p:attrName>
                                        </p:attrNameLst>
                                      </p:cBhvr>
                                      <p:tavLst>
                                        <p:tav tm="0">
                                          <p:val>
                                            <p:strVal val="1+#ppt_w/2"/>
                                          </p:val>
                                        </p:tav>
                                        <p:tav tm="100000">
                                          <p:val>
                                            <p:strVal val="#ppt_x"/>
                                          </p:val>
                                        </p:tav>
                                      </p:tavLst>
                                    </p:anim>
                                    <p:anim calcmode="lin" valueType="num">
                                      <p:cBhvr additive="base">
                                        <p:cTn id="43"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95274"/>
                                        </p:tgtEl>
                                        <p:attrNameLst>
                                          <p:attrName>style.visibility</p:attrName>
                                        </p:attrNameLst>
                                      </p:cBhvr>
                                      <p:to>
                                        <p:strVal val="visible"/>
                                      </p:to>
                                    </p:set>
                                    <p:anim calcmode="lin" valueType="num">
                                      <p:cBhvr additive="base">
                                        <p:cTn id="48" dur="500" fill="hold"/>
                                        <p:tgtEl>
                                          <p:spTgt spid="95274"/>
                                        </p:tgtEl>
                                        <p:attrNameLst>
                                          <p:attrName>ppt_x</p:attrName>
                                        </p:attrNameLst>
                                      </p:cBhvr>
                                      <p:tavLst>
                                        <p:tav tm="0">
                                          <p:val>
                                            <p:strVal val="1+#ppt_w/2"/>
                                          </p:val>
                                        </p:tav>
                                        <p:tav tm="100000">
                                          <p:val>
                                            <p:strVal val="#ppt_x"/>
                                          </p:val>
                                        </p:tav>
                                      </p:tavLst>
                                    </p:anim>
                                    <p:anim calcmode="lin" valueType="num">
                                      <p:cBhvr additive="base">
                                        <p:cTn id="49" dur="500" fill="hold"/>
                                        <p:tgtEl>
                                          <p:spTgt spid="95274"/>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95275"/>
                                        </p:tgtEl>
                                        <p:attrNameLst>
                                          <p:attrName>style.visibility</p:attrName>
                                        </p:attrNameLst>
                                      </p:cBhvr>
                                      <p:to>
                                        <p:strVal val="visible"/>
                                      </p:to>
                                    </p:set>
                                    <p:anim calcmode="lin" valueType="num">
                                      <p:cBhvr additive="base">
                                        <p:cTn id="53" dur="500" fill="hold"/>
                                        <p:tgtEl>
                                          <p:spTgt spid="95275"/>
                                        </p:tgtEl>
                                        <p:attrNameLst>
                                          <p:attrName>ppt_x</p:attrName>
                                        </p:attrNameLst>
                                      </p:cBhvr>
                                      <p:tavLst>
                                        <p:tav tm="0">
                                          <p:val>
                                            <p:strVal val="#ppt_x"/>
                                          </p:val>
                                        </p:tav>
                                        <p:tav tm="100000">
                                          <p:val>
                                            <p:strVal val="#ppt_x"/>
                                          </p:val>
                                        </p:tav>
                                      </p:tavLst>
                                    </p:anim>
                                    <p:anim calcmode="lin" valueType="num">
                                      <p:cBhvr additive="base">
                                        <p:cTn id="54" dur="500" fill="hold"/>
                                        <p:tgtEl>
                                          <p:spTgt spid="95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95235" grpId="0"/>
      <p:bldP spid="95274" grpId="0"/>
      <p:bldP spid="95275" grpId="0"/>
      <p:bldP spid="95279" grpId="0"/>
      <p:bldP spid="95280" grpId="0"/>
      <p:bldP spid="95281" grpId="0"/>
      <p:bldP spid="9528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文本框 162817"/>
          <p:cNvSpPr txBox="1"/>
          <p:nvPr/>
        </p:nvSpPr>
        <p:spPr>
          <a:xfrm>
            <a:off x="360363" y="396875"/>
            <a:ext cx="1354137"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a:solidFill>
                  <a:srgbClr val="FF33CC"/>
                </a:solidFill>
                <a:latin typeface="Times New Roman" panose="02020603050405020304" pitchFamily="18" charset="0"/>
              </a:rPr>
              <a:t>例</a:t>
            </a:r>
            <a:r>
              <a:rPr lang="en-US" altLang="zh-CN" sz="3800">
                <a:solidFill>
                  <a:srgbClr val="FF33CC"/>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162819" name="文本框 162818"/>
          <p:cNvSpPr txBox="1"/>
          <p:nvPr/>
        </p:nvSpPr>
        <p:spPr>
          <a:xfrm>
            <a:off x="4691063" y="1263650"/>
            <a:ext cx="5954712"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计算</a:t>
            </a: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zh-CN" altLang="en-US" sz="2800" dirty="0">
                <a:solidFill>
                  <a:schemeClr val="tx1"/>
                </a:solidFill>
                <a:latin typeface="Times New Roman" panose="02020603050405020304" pitchFamily="18" charset="0"/>
              </a:rPr>
              <a:t>分别为</a:t>
            </a:r>
            <a:r>
              <a:rPr lang="en-US" altLang="zh-CN" sz="2800" dirty="0">
                <a:solidFill>
                  <a:schemeClr val="tx1"/>
                </a:solidFill>
                <a:latin typeface="Times New Roman" panose="02020603050405020304" pitchFamily="18" charset="0"/>
              </a:rPr>
              <a:t>1.2</a:t>
            </a:r>
            <a:r>
              <a:rPr lang="en-US" altLang="zh-CN" sz="2800" dirty="0">
                <a:solidFill>
                  <a:schemeClr val="tx1"/>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5.2</a:t>
            </a:r>
            <a:r>
              <a:rPr lang="en-US" altLang="zh-CN" sz="2800" dirty="0">
                <a:solidFill>
                  <a:schemeClr val="tx1"/>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rPr>
              <a:t>时</a:t>
            </a:r>
            <a:r>
              <a:rPr lang="zh-CN" altLang="en-US" sz="2800" dirty="0" smtClean="0">
                <a:solidFill>
                  <a:schemeClr val="tx1"/>
                </a:solidFill>
                <a:latin typeface="Times New Roman" panose="02020603050405020304" pitchFamily="18" charset="0"/>
              </a:rPr>
              <a:t>的</a:t>
            </a:r>
            <a:r>
              <a:rPr lang="en-US" altLang="zh-CN" sz="2800" i="1" dirty="0" err="1" smtClean="0">
                <a:solidFill>
                  <a:schemeClr val="tx1"/>
                </a:solidFill>
                <a:latin typeface="Times New Roman" panose="02020603050405020304" pitchFamily="18" charset="0"/>
              </a:rPr>
              <a:t>i</a:t>
            </a:r>
            <a:r>
              <a:rPr lang="zh-CN" altLang="en-US" sz="2800" dirty="0" smtClean="0">
                <a:solidFill>
                  <a:schemeClr val="tx1"/>
                </a:solidFill>
                <a:latin typeface="Times New Roman" panose="02020603050405020304" pitchFamily="18" charset="0"/>
              </a:rPr>
              <a:t>；</a:t>
            </a:r>
            <a:endParaRPr lang="zh-CN" altLang="en-US" sz="2800" i="1" dirty="0">
              <a:solidFill>
                <a:schemeClr val="tx1"/>
              </a:solidFill>
              <a:latin typeface="Times New Roman" panose="02020603050405020304" pitchFamily="18" charset="0"/>
            </a:endParaRPr>
          </a:p>
        </p:txBody>
      </p:sp>
      <p:sp>
        <p:nvSpPr>
          <p:cNvPr id="162820" name="文本框 162819"/>
          <p:cNvSpPr txBox="1"/>
          <p:nvPr/>
        </p:nvSpPr>
        <p:spPr>
          <a:xfrm>
            <a:off x="4691063" y="2165350"/>
            <a:ext cx="5684837"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(2) </a:t>
            </a: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zh-CN" altLang="en-US" sz="2800" dirty="0">
                <a:solidFill>
                  <a:schemeClr val="tx1"/>
                </a:solidFill>
                <a:latin typeface="Times New Roman" panose="02020603050405020304" pitchFamily="18" charset="0"/>
              </a:rPr>
              <a:t>为何值时，其上获</a:t>
            </a:r>
            <a:r>
              <a:rPr lang="zh-CN" altLang="en-US" sz="2800" dirty="0">
                <a:latin typeface="Times New Roman" panose="02020603050405020304" pitchFamily="18" charset="0"/>
              </a:rPr>
              <a:t>最大功率</a:t>
            </a:r>
            <a:r>
              <a:rPr lang="en-US" altLang="zh-CN" sz="2800" dirty="0">
                <a:solidFill>
                  <a:schemeClr val="tx1"/>
                </a:solidFill>
                <a:latin typeface="Times New Roman" panose="02020603050405020304" pitchFamily="18" charset="0"/>
              </a:rPr>
              <a:t>?</a:t>
            </a:r>
          </a:p>
        </p:txBody>
      </p:sp>
      <p:grpSp>
        <p:nvGrpSpPr>
          <p:cNvPr id="162821" name="组合 162820"/>
          <p:cNvGrpSpPr/>
          <p:nvPr/>
        </p:nvGrpSpPr>
        <p:grpSpPr>
          <a:xfrm>
            <a:off x="1533525" y="450850"/>
            <a:ext cx="2797175" cy="2978150"/>
            <a:chOff x="816" y="240"/>
            <a:chExt cx="1488" cy="1584"/>
          </a:xfrm>
        </p:grpSpPr>
        <p:sp>
          <p:nvSpPr>
            <p:cNvPr id="162822" name="矩形 162821"/>
            <p:cNvSpPr/>
            <p:nvPr/>
          </p:nvSpPr>
          <p:spPr>
            <a:xfrm>
              <a:off x="816" y="528"/>
              <a:ext cx="1488" cy="1152"/>
            </a:xfrm>
            <a:prstGeom prst="rect">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62823" name="直接连接符 162822"/>
            <p:cNvSpPr/>
            <p:nvPr/>
          </p:nvSpPr>
          <p:spPr>
            <a:xfrm>
              <a:off x="816" y="1104"/>
              <a:ext cx="1488" cy="0"/>
            </a:xfrm>
            <a:prstGeom prst="line">
              <a:avLst/>
            </a:prstGeom>
            <a:ln w="9525" cap="flat" cmpd="sng">
              <a:solidFill>
                <a:schemeClr val="tx1"/>
              </a:solidFill>
              <a:prstDash val="solid"/>
              <a:headEnd type="none" w="med" len="med"/>
              <a:tailEnd type="none" w="med" len="med"/>
            </a:ln>
          </p:spPr>
        </p:sp>
        <p:sp>
          <p:nvSpPr>
            <p:cNvPr id="162824" name="直接连接符 162823"/>
            <p:cNvSpPr/>
            <p:nvPr/>
          </p:nvSpPr>
          <p:spPr>
            <a:xfrm>
              <a:off x="1536" y="528"/>
              <a:ext cx="0" cy="576"/>
            </a:xfrm>
            <a:prstGeom prst="line">
              <a:avLst/>
            </a:prstGeom>
            <a:ln w="9525" cap="flat" cmpd="sng">
              <a:solidFill>
                <a:schemeClr val="tx1"/>
              </a:solidFill>
              <a:prstDash val="solid"/>
              <a:headEnd type="none" w="med" len="med"/>
              <a:tailEnd type="none" w="med" len="med"/>
            </a:ln>
          </p:spPr>
        </p:sp>
        <p:sp>
          <p:nvSpPr>
            <p:cNvPr id="162825" name="直接连接符 162824"/>
            <p:cNvSpPr/>
            <p:nvPr/>
          </p:nvSpPr>
          <p:spPr>
            <a:xfrm>
              <a:off x="1632" y="672"/>
              <a:ext cx="0" cy="288"/>
            </a:xfrm>
            <a:prstGeom prst="line">
              <a:avLst/>
            </a:prstGeom>
            <a:ln w="9525" cap="flat" cmpd="sng">
              <a:solidFill>
                <a:schemeClr val="tx1"/>
              </a:solidFill>
              <a:prstDash val="solid"/>
              <a:headEnd type="none" w="med" len="med"/>
              <a:tailEnd type="stealth" w="sm" len="med"/>
            </a:ln>
          </p:spPr>
        </p:sp>
        <p:sp>
          <p:nvSpPr>
            <p:cNvPr id="162826" name="文本框 162825"/>
            <p:cNvSpPr txBox="1"/>
            <p:nvPr/>
          </p:nvSpPr>
          <p:spPr>
            <a:xfrm>
              <a:off x="1632" y="62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2827" name="矩形 162826"/>
            <p:cNvSpPr/>
            <p:nvPr/>
          </p:nvSpPr>
          <p:spPr>
            <a:xfrm>
              <a:off x="1488" y="720"/>
              <a:ext cx="91" cy="227"/>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sp>
          <p:nvSpPr>
            <p:cNvPr id="162828" name="文本框 162827"/>
            <p:cNvSpPr txBox="1"/>
            <p:nvPr/>
          </p:nvSpPr>
          <p:spPr>
            <a:xfrm>
              <a:off x="1200" y="624"/>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i="1" baseline="-25000">
                  <a:solidFill>
                    <a:schemeClr val="tx1"/>
                  </a:solidFill>
                  <a:latin typeface="Times New Roman" panose="02020603050405020304" pitchFamily="18" charset="0"/>
                </a:rPr>
                <a:t>x</a:t>
              </a:r>
            </a:p>
          </p:txBody>
        </p:sp>
        <p:sp>
          <p:nvSpPr>
            <p:cNvPr id="162829" name="文本框 162828"/>
            <p:cNvSpPr txBox="1"/>
            <p:nvPr/>
          </p:nvSpPr>
          <p:spPr>
            <a:xfrm>
              <a:off x="1440" y="24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62830" name="文本框 162829"/>
            <p:cNvSpPr txBox="1"/>
            <p:nvPr/>
          </p:nvSpPr>
          <p:spPr>
            <a:xfrm>
              <a:off x="1440" y="1056"/>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62831" name="椭圆 162830"/>
            <p:cNvSpPr/>
            <p:nvPr/>
          </p:nvSpPr>
          <p:spPr>
            <a:xfrm>
              <a:off x="1440" y="1536"/>
              <a:ext cx="288" cy="288"/>
            </a:xfrm>
            <a:prstGeom prst="ellipse">
              <a:avLst/>
            </a:prstGeom>
            <a:solidFill>
              <a:srgbClr val="66FFFF"/>
            </a:solidFill>
            <a:ln w="9525" cap="flat" cmpd="sng">
              <a:solidFill>
                <a:schemeClr val="tx1"/>
              </a:solidFill>
              <a:prstDash val="solid"/>
              <a:headEnd type="none" w="med" len="med"/>
              <a:tailEnd type="none" w="med" len="med"/>
            </a:ln>
          </p:spPr>
          <p:txBody>
            <a:bodyPr/>
            <a:lstStyle/>
            <a:p>
              <a:endParaRPr lang="zh-CN" altLang="en-US"/>
            </a:p>
          </p:txBody>
        </p:sp>
        <p:cxnSp>
          <p:nvCxnSpPr>
            <p:cNvPr id="162832" name="直接箭头连接符 162831"/>
            <p:cNvCxnSpPr>
              <a:stCxn id="162831" idx="2"/>
              <a:endCxn id="162831" idx="6"/>
            </p:cNvCxnSpPr>
            <p:nvPr/>
          </p:nvCxnSpPr>
          <p:spPr>
            <a:xfrm>
              <a:off x="1440" y="1680"/>
              <a:ext cx="288" cy="0"/>
            </a:xfrm>
            <a:prstGeom prst="straightConnector1">
              <a:avLst/>
            </a:prstGeom>
            <a:ln w="9525" cap="flat" cmpd="sng">
              <a:solidFill>
                <a:schemeClr val="tx1"/>
              </a:solidFill>
              <a:prstDash val="solid"/>
              <a:headEnd type="none" w="med" len="med"/>
              <a:tailEnd type="none" w="med" len="med"/>
            </a:ln>
          </p:spPr>
        </p:cxnSp>
        <p:sp>
          <p:nvSpPr>
            <p:cNvPr id="162833" name="文本框 162832"/>
            <p:cNvSpPr txBox="1"/>
            <p:nvPr/>
          </p:nvSpPr>
          <p:spPr>
            <a:xfrm>
              <a:off x="1200" y="1440"/>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34" name="文本框 162833"/>
            <p:cNvSpPr txBox="1"/>
            <p:nvPr/>
          </p:nvSpPr>
          <p:spPr>
            <a:xfrm>
              <a:off x="1728" y="1440"/>
              <a:ext cx="28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35" name="文本框 162834"/>
            <p:cNvSpPr txBox="1"/>
            <p:nvPr/>
          </p:nvSpPr>
          <p:spPr>
            <a:xfrm>
              <a:off x="1392" y="1296"/>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10V</a:t>
              </a:r>
            </a:p>
          </p:txBody>
        </p:sp>
        <p:sp>
          <p:nvSpPr>
            <p:cNvPr id="162836" name="文本框 162835"/>
            <p:cNvSpPr txBox="1"/>
            <p:nvPr/>
          </p:nvSpPr>
          <p:spPr>
            <a:xfrm>
              <a:off x="1728" y="768"/>
              <a:ext cx="38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endParaRPr lang="en-US" altLang="zh-CN" sz="2800">
                <a:solidFill>
                  <a:schemeClr val="tx1"/>
                </a:solidFill>
                <a:latin typeface="Times New Roman" panose="02020603050405020304" pitchFamily="18" charset="0"/>
              </a:endParaRPr>
            </a:p>
          </p:txBody>
        </p:sp>
        <p:sp>
          <p:nvSpPr>
            <p:cNvPr id="162837" name="文本框 162836"/>
            <p:cNvSpPr txBox="1"/>
            <p:nvPr/>
          </p:nvSpPr>
          <p:spPr>
            <a:xfrm>
              <a:off x="1728" y="240"/>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38" name="文本框 162837"/>
            <p:cNvSpPr txBox="1"/>
            <p:nvPr/>
          </p:nvSpPr>
          <p:spPr>
            <a:xfrm>
              <a:off x="1008" y="816"/>
              <a:ext cx="48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39" name="矩形 162838"/>
            <p:cNvSpPr/>
            <p:nvPr/>
          </p:nvSpPr>
          <p:spPr>
            <a:xfrm>
              <a:off x="1056" y="480"/>
              <a:ext cx="227" cy="91"/>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40" name="文本框 162839"/>
            <p:cNvSpPr txBox="1"/>
            <p:nvPr/>
          </p:nvSpPr>
          <p:spPr>
            <a:xfrm>
              <a:off x="1008" y="240"/>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41" name="矩形 162840"/>
            <p:cNvSpPr/>
            <p:nvPr/>
          </p:nvSpPr>
          <p:spPr>
            <a:xfrm>
              <a:off x="1776" y="480"/>
              <a:ext cx="227" cy="91"/>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42" name="矩形 162841"/>
            <p:cNvSpPr/>
            <p:nvPr/>
          </p:nvSpPr>
          <p:spPr>
            <a:xfrm>
              <a:off x="1056" y="1056"/>
              <a:ext cx="227" cy="91"/>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43" name="矩形 162842"/>
            <p:cNvSpPr/>
            <p:nvPr/>
          </p:nvSpPr>
          <p:spPr>
            <a:xfrm>
              <a:off x="1776" y="1056"/>
              <a:ext cx="227" cy="91"/>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grpSp>
      <p:sp>
        <p:nvSpPr>
          <p:cNvPr id="162844" name="文本框 162843"/>
          <p:cNvSpPr txBox="1"/>
          <p:nvPr/>
        </p:nvSpPr>
        <p:spPr>
          <a:xfrm>
            <a:off x="349250" y="3519488"/>
            <a:ext cx="1546225"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00FF"/>
                </a:solidFill>
                <a:latin typeface="Times New Roman" panose="02020603050405020304" pitchFamily="18" charset="0"/>
              </a:rPr>
              <a:t>解</a:t>
            </a:r>
            <a:r>
              <a:rPr lang="zh-CN" altLang="en-US" sz="3800" dirty="0">
                <a:solidFill>
                  <a:srgbClr val="FF00FF"/>
                </a:solidFill>
                <a:latin typeface="Times New Roman" panose="02020603050405020304" pitchFamily="18" charset="0"/>
              </a:rPr>
              <a:t>：</a:t>
            </a:r>
            <a:endParaRPr lang="zh-CN" altLang="en-US" sz="2800">
              <a:solidFill>
                <a:schemeClr val="tx1"/>
              </a:solidFill>
              <a:latin typeface="Times New Roman" panose="02020603050405020304" pitchFamily="18" charset="0"/>
            </a:endParaRPr>
          </a:p>
        </p:txBody>
      </p:sp>
      <p:sp>
        <p:nvSpPr>
          <p:cNvPr id="162845" name="文本框 162844"/>
          <p:cNvSpPr txBox="1"/>
          <p:nvPr/>
        </p:nvSpPr>
        <p:spPr>
          <a:xfrm>
            <a:off x="1431925" y="3608388"/>
            <a:ext cx="8943975"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保留</a:t>
            </a:r>
            <a:r>
              <a:rPr lang="en-US" altLang="zh-CN" sz="2800" i="1">
                <a:solidFill>
                  <a:schemeClr val="tx1"/>
                </a:solidFill>
                <a:latin typeface="Times New Roman" panose="02020603050405020304" pitchFamily="18" charset="0"/>
              </a:rPr>
              <a:t>R</a:t>
            </a:r>
            <a:r>
              <a:rPr lang="en-US" altLang="zh-CN" sz="3800" i="1" baseline="-25000">
                <a:solidFill>
                  <a:schemeClr val="tx1"/>
                </a:solidFill>
                <a:latin typeface="Times New Roman" panose="02020603050405020304" pitchFamily="18" charset="0"/>
              </a:rPr>
              <a:t>x</a:t>
            </a:r>
            <a:r>
              <a:rPr lang="zh-CN" altLang="en-US" sz="2800" dirty="0">
                <a:solidFill>
                  <a:schemeClr val="tx1"/>
                </a:solidFill>
                <a:latin typeface="Times New Roman" panose="02020603050405020304" pitchFamily="18" charset="0"/>
              </a:rPr>
              <a:t>支路，将其余一端口网络化为戴维宁等效电路：</a:t>
            </a:r>
            <a:endParaRPr lang="zh-CN" altLang="en-US" sz="2800">
              <a:solidFill>
                <a:schemeClr val="tx1"/>
              </a:solidFill>
              <a:latin typeface="Times New Roman" panose="02020603050405020304" pitchFamily="18" charset="0"/>
            </a:endParaRPr>
          </a:p>
        </p:txBody>
      </p:sp>
      <p:sp>
        <p:nvSpPr>
          <p:cNvPr id="162846" name="右箭头 162845"/>
          <p:cNvSpPr/>
          <p:nvPr/>
        </p:nvSpPr>
        <p:spPr>
          <a:xfrm>
            <a:off x="5413375" y="5773738"/>
            <a:ext cx="812800" cy="541337"/>
          </a:xfrm>
          <a:prstGeom prst="rightArrow">
            <a:avLst>
              <a:gd name="adj1" fmla="val 50000"/>
              <a:gd name="adj2" fmla="val 37536"/>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162847" name="组合 162846"/>
          <p:cNvGrpSpPr/>
          <p:nvPr/>
        </p:nvGrpSpPr>
        <p:grpSpPr>
          <a:xfrm>
            <a:off x="992188" y="4149725"/>
            <a:ext cx="4246562" cy="3417888"/>
            <a:chOff x="567" y="2208"/>
            <a:chExt cx="2259" cy="1818"/>
          </a:xfrm>
        </p:grpSpPr>
        <p:sp>
          <p:nvSpPr>
            <p:cNvPr id="162848" name="文本框 162847"/>
            <p:cNvSpPr txBox="1"/>
            <p:nvPr/>
          </p:nvSpPr>
          <p:spPr>
            <a:xfrm>
              <a:off x="2490" y="2208"/>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2849" name="文本框 162848"/>
            <p:cNvSpPr txBox="1"/>
            <p:nvPr/>
          </p:nvSpPr>
          <p:spPr>
            <a:xfrm>
              <a:off x="2490" y="3203"/>
              <a:ext cx="21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2850" name="文本框 162849"/>
            <p:cNvSpPr txBox="1"/>
            <p:nvPr/>
          </p:nvSpPr>
          <p:spPr>
            <a:xfrm>
              <a:off x="762" y="3635"/>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51" name="文本框 162850"/>
            <p:cNvSpPr txBox="1"/>
            <p:nvPr/>
          </p:nvSpPr>
          <p:spPr>
            <a:xfrm>
              <a:off x="1299" y="3635"/>
              <a:ext cx="257"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52" name="文本框 162851"/>
            <p:cNvSpPr txBox="1"/>
            <p:nvPr/>
          </p:nvSpPr>
          <p:spPr>
            <a:xfrm>
              <a:off x="906" y="3491"/>
              <a:ext cx="58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10V</a:t>
              </a:r>
            </a:p>
          </p:txBody>
        </p:sp>
        <p:sp>
          <p:nvSpPr>
            <p:cNvPr id="162853" name="文本框 162852"/>
            <p:cNvSpPr txBox="1"/>
            <p:nvPr/>
          </p:nvSpPr>
          <p:spPr>
            <a:xfrm rot="-2712686">
              <a:off x="1052" y="2865"/>
              <a:ext cx="47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endParaRPr lang="en-US" altLang="zh-CN" sz="2800">
                <a:solidFill>
                  <a:schemeClr val="tx1"/>
                </a:solidFill>
                <a:latin typeface="Times New Roman" panose="02020603050405020304" pitchFamily="18" charset="0"/>
              </a:endParaRPr>
            </a:p>
          </p:txBody>
        </p:sp>
        <p:sp>
          <p:nvSpPr>
            <p:cNvPr id="162854" name="文本框 162853"/>
            <p:cNvSpPr txBox="1"/>
            <p:nvPr/>
          </p:nvSpPr>
          <p:spPr>
            <a:xfrm rot="-18817037">
              <a:off x="1321" y="2417"/>
              <a:ext cx="419"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55" name="任意多边形 162854"/>
            <p:cNvSpPr/>
            <p:nvPr/>
          </p:nvSpPr>
          <p:spPr>
            <a:xfrm>
              <a:off x="618" y="2897"/>
              <a:ext cx="1" cy="978"/>
            </a:xfrm>
            <a:custGeom>
              <a:avLst/>
              <a:gdLst/>
              <a:ahLst/>
              <a:cxnLst/>
              <a:rect l="0" t="0" r="0" b="0"/>
              <a:pathLst>
                <a:path w="1" h="978">
                  <a:moveTo>
                    <a:pt x="0" y="0"/>
                  </a:moveTo>
                  <a:lnTo>
                    <a:pt x="1" y="978"/>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2856" name="任意多边形 162855"/>
            <p:cNvSpPr/>
            <p:nvPr/>
          </p:nvSpPr>
          <p:spPr>
            <a:xfrm>
              <a:off x="1626" y="2903"/>
              <a:ext cx="1" cy="978"/>
            </a:xfrm>
            <a:custGeom>
              <a:avLst/>
              <a:gdLst/>
              <a:ahLst/>
              <a:cxnLst/>
              <a:rect l="0" t="0" r="0" b="0"/>
              <a:pathLst>
                <a:path w="1" h="978">
                  <a:moveTo>
                    <a:pt x="0" y="0"/>
                  </a:moveTo>
                  <a:lnTo>
                    <a:pt x="0" y="978"/>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2857" name="直接连接符 162856"/>
            <p:cNvSpPr/>
            <p:nvPr/>
          </p:nvSpPr>
          <p:spPr>
            <a:xfrm>
              <a:off x="618" y="3875"/>
              <a:ext cx="1008" cy="0"/>
            </a:xfrm>
            <a:prstGeom prst="line">
              <a:avLst/>
            </a:prstGeom>
            <a:ln w="19050" cap="flat" cmpd="sng">
              <a:solidFill>
                <a:schemeClr val="tx1"/>
              </a:solidFill>
              <a:prstDash val="solid"/>
              <a:headEnd type="none" w="med" len="med"/>
              <a:tailEnd type="none" w="med" len="med"/>
            </a:ln>
          </p:spPr>
        </p:sp>
        <p:sp>
          <p:nvSpPr>
            <p:cNvPr id="162858" name="直接连接符 162857"/>
            <p:cNvSpPr/>
            <p:nvPr/>
          </p:nvSpPr>
          <p:spPr>
            <a:xfrm>
              <a:off x="1098" y="3395"/>
              <a:ext cx="1344" cy="0"/>
            </a:xfrm>
            <a:prstGeom prst="line">
              <a:avLst/>
            </a:prstGeom>
            <a:ln w="19050" cap="flat" cmpd="sng">
              <a:solidFill>
                <a:schemeClr val="tx1"/>
              </a:solidFill>
              <a:prstDash val="solid"/>
              <a:headEnd type="none" w="med" len="med"/>
              <a:tailEnd type="none" w="med" len="med"/>
            </a:ln>
          </p:spPr>
        </p:sp>
        <p:sp>
          <p:nvSpPr>
            <p:cNvPr id="162859" name="直接连接符 162858"/>
            <p:cNvSpPr/>
            <p:nvPr/>
          </p:nvSpPr>
          <p:spPr>
            <a:xfrm>
              <a:off x="1146" y="2401"/>
              <a:ext cx="1296" cy="0"/>
            </a:xfrm>
            <a:prstGeom prst="line">
              <a:avLst/>
            </a:prstGeom>
            <a:ln w="19050" cap="flat" cmpd="sng">
              <a:solidFill>
                <a:schemeClr val="tx1"/>
              </a:solidFill>
              <a:prstDash val="solid"/>
              <a:headEnd type="none" w="med" len="med"/>
              <a:tailEnd type="none" w="med" len="med"/>
            </a:ln>
          </p:spPr>
        </p:sp>
        <p:sp>
          <p:nvSpPr>
            <p:cNvPr id="162860" name="直接连接符 162859"/>
            <p:cNvSpPr/>
            <p:nvPr/>
          </p:nvSpPr>
          <p:spPr>
            <a:xfrm flipV="1">
              <a:off x="2442" y="2376"/>
              <a:ext cx="0" cy="1019"/>
            </a:xfrm>
            <a:prstGeom prst="line">
              <a:avLst/>
            </a:prstGeom>
            <a:ln w="19050" cap="flat" cmpd="sng">
              <a:solidFill>
                <a:schemeClr val="tx1"/>
              </a:solidFill>
              <a:prstDash val="solid"/>
              <a:headEnd type="none" w="med" len="med"/>
              <a:tailEnd type="none" w="med" len="med"/>
            </a:ln>
          </p:spPr>
        </p:sp>
        <p:sp>
          <p:nvSpPr>
            <p:cNvPr id="162861" name="文本框 162860"/>
            <p:cNvSpPr txBox="1"/>
            <p:nvPr/>
          </p:nvSpPr>
          <p:spPr>
            <a:xfrm rot="2691986">
              <a:off x="814" y="2915"/>
              <a:ext cx="42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62" name="文本框 162861"/>
            <p:cNvSpPr txBox="1"/>
            <p:nvPr/>
          </p:nvSpPr>
          <p:spPr>
            <a:xfrm>
              <a:off x="906" y="3299"/>
              <a:ext cx="17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63" name="文本框 162862"/>
            <p:cNvSpPr txBox="1"/>
            <p:nvPr/>
          </p:nvSpPr>
          <p:spPr>
            <a:xfrm>
              <a:off x="591" y="3059"/>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64" name="文本框 162863"/>
            <p:cNvSpPr txBox="1"/>
            <p:nvPr/>
          </p:nvSpPr>
          <p:spPr>
            <a:xfrm>
              <a:off x="661" y="3203"/>
              <a:ext cx="341"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endParaRPr lang="en-US" altLang="zh-CN" sz="2800" dirty="0">
                <a:solidFill>
                  <a:schemeClr val="tx1"/>
                </a:solidFill>
                <a:latin typeface="Times New Roman" panose="02020603050405020304" pitchFamily="18" charset="0"/>
              </a:endParaRPr>
            </a:p>
          </p:txBody>
        </p:sp>
        <p:sp>
          <p:nvSpPr>
            <p:cNvPr id="162865" name="文本框 162864"/>
            <p:cNvSpPr txBox="1"/>
            <p:nvPr/>
          </p:nvSpPr>
          <p:spPr>
            <a:xfrm rot="-2486295">
              <a:off x="567" y="2387"/>
              <a:ext cx="387"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2866" name="文本框 162865"/>
            <p:cNvSpPr txBox="1"/>
            <p:nvPr/>
          </p:nvSpPr>
          <p:spPr>
            <a:xfrm>
              <a:off x="1002" y="2435"/>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67" name="文本框 162866"/>
            <p:cNvSpPr txBox="1"/>
            <p:nvPr/>
          </p:nvSpPr>
          <p:spPr>
            <a:xfrm>
              <a:off x="666" y="2723"/>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68" name="文本框 162867"/>
            <p:cNvSpPr txBox="1"/>
            <p:nvPr/>
          </p:nvSpPr>
          <p:spPr>
            <a:xfrm>
              <a:off x="858" y="2627"/>
              <a:ext cx="343"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endParaRPr lang="en-US" altLang="zh-CN" sz="2800" baseline="-25000" dirty="0">
                <a:solidFill>
                  <a:schemeClr val="tx1"/>
                </a:solidFill>
                <a:latin typeface="Times New Roman" panose="02020603050405020304" pitchFamily="18" charset="0"/>
              </a:endParaRPr>
            </a:p>
          </p:txBody>
        </p:sp>
        <p:sp>
          <p:nvSpPr>
            <p:cNvPr id="162869" name="直接连接符 162868"/>
            <p:cNvSpPr/>
            <p:nvPr/>
          </p:nvSpPr>
          <p:spPr>
            <a:xfrm>
              <a:off x="2586" y="2664"/>
              <a:ext cx="0" cy="347"/>
            </a:xfrm>
            <a:prstGeom prst="line">
              <a:avLst/>
            </a:prstGeom>
            <a:ln w="19050" cap="flat" cmpd="sng">
              <a:solidFill>
                <a:schemeClr val="tx1"/>
              </a:solidFill>
              <a:prstDash val="solid"/>
              <a:headEnd type="none" w="med" len="med"/>
              <a:tailEnd type="stealth" w="sm" len="med"/>
            </a:ln>
          </p:spPr>
        </p:sp>
        <p:sp>
          <p:nvSpPr>
            <p:cNvPr id="162870" name="文本框 162869"/>
            <p:cNvSpPr txBox="1"/>
            <p:nvPr/>
          </p:nvSpPr>
          <p:spPr>
            <a:xfrm>
              <a:off x="2627" y="2675"/>
              <a:ext cx="199"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i="1" dirty="0">
                <a:solidFill>
                  <a:schemeClr val="tx1"/>
                </a:solidFill>
                <a:latin typeface="Times New Roman" panose="02020603050405020304" pitchFamily="18" charset="0"/>
              </a:endParaRPr>
            </a:p>
          </p:txBody>
        </p:sp>
        <p:sp>
          <p:nvSpPr>
            <p:cNvPr id="162871" name="文本框 162870"/>
            <p:cNvSpPr txBox="1"/>
            <p:nvPr/>
          </p:nvSpPr>
          <p:spPr>
            <a:xfrm>
              <a:off x="2058" y="2675"/>
              <a:ext cx="38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i="1" baseline="-25000">
                  <a:solidFill>
                    <a:schemeClr val="tx1"/>
                  </a:solidFill>
                  <a:latin typeface="Times New Roman" panose="02020603050405020304" pitchFamily="18" charset="0"/>
                </a:rPr>
                <a:t>x</a:t>
              </a:r>
              <a:endParaRPr lang="en-US" altLang="zh-CN" sz="2800" baseline="-25000">
                <a:solidFill>
                  <a:schemeClr val="tx1"/>
                </a:solidFill>
                <a:latin typeface="Times New Roman" panose="02020603050405020304" pitchFamily="18" charset="0"/>
              </a:endParaRPr>
            </a:p>
          </p:txBody>
        </p:sp>
        <p:sp>
          <p:nvSpPr>
            <p:cNvPr id="162872" name="菱形 162871"/>
            <p:cNvSpPr/>
            <p:nvPr/>
          </p:nvSpPr>
          <p:spPr>
            <a:xfrm>
              <a:off x="618" y="2387"/>
              <a:ext cx="1020" cy="1020"/>
            </a:xfrm>
            <a:prstGeom prst="diamond">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2873" name="矩形 162872"/>
            <p:cNvSpPr/>
            <p:nvPr/>
          </p:nvSpPr>
          <p:spPr>
            <a:xfrm rot="2700000">
              <a:off x="1336" y="3006"/>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74" name="矩形 162873"/>
            <p:cNvSpPr/>
            <p:nvPr/>
          </p:nvSpPr>
          <p:spPr>
            <a:xfrm rot="2700000">
              <a:off x="854" y="2479"/>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75" name="矩形 162874"/>
            <p:cNvSpPr/>
            <p:nvPr/>
          </p:nvSpPr>
          <p:spPr>
            <a:xfrm rot="-2700000">
              <a:off x="812" y="3005"/>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76" name="矩形 162875"/>
            <p:cNvSpPr/>
            <p:nvPr/>
          </p:nvSpPr>
          <p:spPr>
            <a:xfrm rot="-2700000">
              <a:off x="1338" y="2531"/>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77" name="矩形 162876"/>
            <p:cNvSpPr/>
            <p:nvPr/>
          </p:nvSpPr>
          <p:spPr>
            <a:xfrm>
              <a:off x="2394" y="2717"/>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878" name="椭圆 162877"/>
            <p:cNvSpPr/>
            <p:nvPr/>
          </p:nvSpPr>
          <p:spPr>
            <a:xfrm>
              <a:off x="1098" y="236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879" name="椭圆 162878"/>
            <p:cNvSpPr/>
            <p:nvPr/>
          </p:nvSpPr>
          <p:spPr>
            <a:xfrm>
              <a:off x="1578" y="286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880" name="椭圆 162879"/>
            <p:cNvSpPr/>
            <p:nvPr/>
          </p:nvSpPr>
          <p:spPr>
            <a:xfrm>
              <a:off x="598" y="286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881" name="椭圆 162880"/>
            <p:cNvSpPr/>
            <p:nvPr/>
          </p:nvSpPr>
          <p:spPr>
            <a:xfrm>
              <a:off x="1098" y="334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882" name="椭圆 162881"/>
            <p:cNvSpPr/>
            <p:nvPr/>
          </p:nvSpPr>
          <p:spPr>
            <a:xfrm>
              <a:off x="2394" y="236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883" name="椭圆 162882"/>
            <p:cNvSpPr/>
            <p:nvPr/>
          </p:nvSpPr>
          <p:spPr>
            <a:xfrm>
              <a:off x="2394" y="3347"/>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nvGrpSpPr>
            <p:cNvPr id="162884" name="组合 162883"/>
            <p:cNvGrpSpPr/>
            <p:nvPr/>
          </p:nvGrpSpPr>
          <p:grpSpPr>
            <a:xfrm>
              <a:off x="954" y="3731"/>
              <a:ext cx="295" cy="295"/>
              <a:chOff x="1632" y="2400"/>
              <a:chExt cx="295" cy="295"/>
            </a:xfrm>
          </p:grpSpPr>
          <p:sp>
            <p:nvSpPr>
              <p:cNvPr id="162885" name="椭圆 162884"/>
              <p:cNvSpPr/>
              <p:nvPr/>
            </p:nvSpPr>
            <p:spPr>
              <a:xfrm>
                <a:off x="1632" y="2400"/>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2886" name="直接连接符 162885"/>
              <p:cNvSpPr/>
              <p:nvPr/>
            </p:nvSpPr>
            <p:spPr>
              <a:xfrm>
                <a:off x="1632" y="2544"/>
                <a:ext cx="288" cy="0"/>
              </a:xfrm>
              <a:prstGeom prst="line">
                <a:avLst/>
              </a:prstGeom>
              <a:ln w="19050" cap="flat" cmpd="sng">
                <a:solidFill>
                  <a:schemeClr val="tx1"/>
                </a:solidFill>
                <a:prstDash val="solid"/>
                <a:headEnd type="none" w="med" len="med"/>
                <a:tailEnd type="none" w="med" len="med"/>
              </a:ln>
            </p:spPr>
          </p:sp>
        </p:grpSp>
      </p:grpSp>
      <p:grpSp>
        <p:nvGrpSpPr>
          <p:cNvPr id="162887" name="组合 162886"/>
          <p:cNvGrpSpPr/>
          <p:nvPr/>
        </p:nvGrpSpPr>
        <p:grpSpPr>
          <a:xfrm>
            <a:off x="6315075" y="4149725"/>
            <a:ext cx="4070350" cy="3332163"/>
            <a:chOff x="3499" y="2256"/>
            <a:chExt cx="2165" cy="1773"/>
          </a:xfrm>
        </p:grpSpPr>
        <p:sp>
          <p:nvSpPr>
            <p:cNvPr id="162888" name="直接连接符 162887"/>
            <p:cNvSpPr/>
            <p:nvPr/>
          </p:nvSpPr>
          <p:spPr>
            <a:xfrm>
              <a:off x="4266" y="2544"/>
              <a:ext cx="484" cy="0"/>
            </a:xfrm>
            <a:prstGeom prst="line">
              <a:avLst/>
            </a:prstGeom>
            <a:ln w="9525" cap="flat" cmpd="sng">
              <a:solidFill>
                <a:schemeClr val="tx1"/>
              </a:solidFill>
              <a:prstDash val="solid"/>
              <a:headEnd type="none" w="med" len="med"/>
              <a:tailEnd type="triangle" w="med" len="med"/>
            </a:ln>
          </p:spPr>
        </p:sp>
        <p:sp>
          <p:nvSpPr>
            <p:cNvPr id="162889" name="文本框 162888"/>
            <p:cNvSpPr txBox="1"/>
            <p:nvPr/>
          </p:nvSpPr>
          <p:spPr>
            <a:xfrm>
              <a:off x="4410" y="2256"/>
              <a:ext cx="34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2890" name="文本框 162889"/>
            <p:cNvSpPr txBox="1"/>
            <p:nvPr/>
          </p:nvSpPr>
          <p:spPr>
            <a:xfrm>
              <a:off x="4976" y="2304"/>
              <a:ext cx="34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2891" name="文本框 162890"/>
            <p:cNvSpPr txBox="1"/>
            <p:nvPr/>
          </p:nvSpPr>
          <p:spPr>
            <a:xfrm>
              <a:off x="4976" y="3744"/>
              <a:ext cx="34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62892" name="文本框 162891"/>
            <p:cNvSpPr txBox="1"/>
            <p:nvPr/>
          </p:nvSpPr>
          <p:spPr>
            <a:xfrm>
              <a:off x="3499" y="3294"/>
              <a:ext cx="527"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62893" name="文本框 162892"/>
            <p:cNvSpPr txBox="1"/>
            <p:nvPr/>
          </p:nvSpPr>
          <p:spPr>
            <a:xfrm>
              <a:off x="3749" y="3077"/>
              <a:ext cx="277"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94" name="文本框 162893"/>
            <p:cNvSpPr txBox="1"/>
            <p:nvPr/>
          </p:nvSpPr>
          <p:spPr>
            <a:xfrm>
              <a:off x="3738" y="3504"/>
              <a:ext cx="34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2895" name="文本框 162894"/>
            <p:cNvSpPr txBox="1"/>
            <p:nvPr/>
          </p:nvSpPr>
          <p:spPr>
            <a:xfrm>
              <a:off x="4218" y="3264"/>
              <a:ext cx="415" cy="285"/>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grpSp>
          <p:nvGrpSpPr>
            <p:cNvPr id="162896" name="组合 162895"/>
            <p:cNvGrpSpPr/>
            <p:nvPr/>
          </p:nvGrpSpPr>
          <p:grpSpPr>
            <a:xfrm>
              <a:off x="3977" y="2640"/>
              <a:ext cx="1105" cy="1088"/>
              <a:chOff x="3456" y="720"/>
              <a:chExt cx="768" cy="720"/>
            </a:xfrm>
          </p:grpSpPr>
          <p:sp>
            <p:nvSpPr>
              <p:cNvPr id="162897" name="直接连接符 162896"/>
              <p:cNvSpPr/>
              <p:nvPr/>
            </p:nvSpPr>
            <p:spPr>
              <a:xfrm>
                <a:off x="3456" y="720"/>
                <a:ext cx="0" cy="720"/>
              </a:xfrm>
              <a:prstGeom prst="line">
                <a:avLst/>
              </a:prstGeom>
              <a:ln w="19050" cap="flat" cmpd="sng">
                <a:solidFill>
                  <a:schemeClr val="tx1"/>
                </a:solidFill>
                <a:prstDash val="solid"/>
                <a:headEnd type="none" w="med" len="med"/>
                <a:tailEnd type="none" w="med" len="med"/>
              </a:ln>
            </p:spPr>
          </p:sp>
          <p:sp>
            <p:nvSpPr>
              <p:cNvPr id="162898" name="直接连接符 162897"/>
              <p:cNvSpPr/>
              <p:nvPr/>
            </p:nvSpPr>
            <p:spPr>
              <a:xfrm>
                <a:off x="3456" y="720"/>
                <a:ext cx="768" cy="0"/>
              </a:xfrm>
              <a:prstGeom prst="line">
                <a:avLst/>
              </a:prstGeom>
              <a:ln w="19050" cap="flat" cmpd="sng">
                <a:solidFill>
                  <a:schemeClr val="tx1"/>
                </a:solidFill>
                <a:prstDash val="solid"/>
                <a:headEnd type="none" w="med" len="med"/>
                <a:tailEnd type="none" w="med" len="med"/>
              </a:ln>
            </p:spPr>
          </p:sp>
          <p:sp>
            <p:nvSpPr>
              <p:cNvPr id="162899" name="直接连接符 162898"/>
              <p:cNvSpPr/>
              <p:nvPr/>
            </p:nvSpPr>
            <p:spPr>
              <a:xfrm>
                <a:off x="3456" y="1440"/>
                <a:ext cx="768" cy="0"/>
              </a:xfrm>
              <a:prstGeom prst="line">
                <a:avLst/>
              </a:prstGeom>
              <a:ln w="19050" cap="flat" cmpd="sng">
                <a:solidFill>
                  <a:schemeClr val="tx1"/>
                </a:solidFill>
                <a:prstDash val="solid"/>
                <a:headEnd type="none" w="med" len="med"/>
                <a:tailEnd type="none" w="med" len="med"/>
              </a:ln>
            </p:spPr>
          </p:sp>
        </p:grpSp>
        <p:sp>
          <p:nvSpPr>
            <p:cNvPr id="162900" name="直接连接符 162899"/>
            <p:cNvSpPr/>
            <p:nvPr/>
          </p:nvSpPr>
          <p:spPr>
            <a:xfrm>
              <a:off x="5082" y="2643"/>
              <a:ext cx="0" cy="1085"/>
            </a:xfrm>
            <a:prstGeom prst="line">
              <a:avLst/>
            </a:prstGeom>
            <a:ln w="9525" cap="flat" cmpd="sng">
              <a:solidFill>
                <a:schemeClr val="tx1"/>
              </a:solidFill>
              <a:prstDash val="solid"/>
              <a:headEnd type="none" w="med" len="med"/>
              <a:tailEnd type="none" w="med" len="med"/>
            </a:ln>
          </p:spPr>
        </p:sp>
        <p:sp>
          <p:nvSpPr>
            <p:cNvPr id="162901" name="矩形 162900"/>
            <p:cNvSpPr/>
            <p:nvPr/>
          </p:nvSpPr>
          <p:spPr>
            <a:xfrm>
              <a:off x="5014" y="2975"/>
              <a:ext cx="136" cy="385"/>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2902" name="文本框 162901"/>
            <p:cNvSpPr txBox="1"/>
            <p:nvPr/>
          </p:nvSpPr>
          <p:spPr>
            <a:xfrm>
              <a:off x="5178" y="2976"/>
              <a:ext cx="48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3800" i="1" baseline="-25000">
                  <a:solidFill>
                    <a:schemeClr val="tx1"/>
                  </a:solidFill>
                  <a:latin typeface="Times New Roman" panose="02020603050405020304" pitchFamily="18" charset="0"/>
                </a:rPr>
                <a:t>x</a:t>
              </a:r>
            </a:p>
          </p:txBody>
        </p:sp>
        <p:sp>
          <p:nvSpPr>
            <p:cNvPr id="162903" name="文本框 162902"/>
            <p:cNvSpPr txBox="1"/>
            <p:nvPr/>
          </p:nvSpPr>
          <p:spPr>
            <a:xfrm>
              <a:off x="3589" y="2787"/>
              <a:ext cx="48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62904" name="矩形 162903"/>
            <p:cNvSpPr/>
            <p:nvPr/>
          </p:nvSpPr>
          <p:spPr>
            <a:xfrm>
              <a:off x="3908" y="2736"/>
              <a:ext cx="136" cy="385"/>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grpSp>
          <p:nvGrpSpPr>
            <p:cNvPr id="162905" name="组合 162904"/>
            <p:cNvGrpSpPr/>
            <p:nvPr/>
          </p:nvGrpSpPr>
          <p:grpSpPr>
            <a:xfrm>
              <a:off x="3834" y="3305"/>
              <a:ext cx="295" cy="295"/>
              <a:chOff x="4416" y="1680"/>
              <a:chExt cx="295" cy="295"/>
            </a:xfrm>
          </p:grpSpPr>
          <p:sp>
            <p:nvSpPr>
              <p:cNvPr id="162906" name="椭圆 162905"/>
              <p:cNvSpPr/>
              <p:nvPr/>
            </p:nvSpPr>
            <p:spPr>
              <a:xfrm>
                <a:off x="4416" y="1680"/>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2907" name="直接连接符 162906"/>
              <p:cNvSpPr/>
              <p:nvPr/>
            </p:nvSpPr>
            <p:spPr>
              <a:xfrm>
                <a:off x="4560" y="1680"/>
                <a:ext cx="0" cy="288"/>
              </a:xfrm>
              <a:prstGeom prst="line">
                <a:avLst/>
              </a:prstGeom>
              <a:ln w="19050" cap="flat" cmpd="sng">
                <a:solidFill>
                  <a:schemeClr val="tx1"/>
                </a:solidFill>
                <a:prstDash val="solid"/>
                <a:headEnd type="none" w="med" len="med"/>
                <a:tailEnd type="none" w="med" len="med"/>
              </a:ln>
            </p:spPr>
          </p:sp>
        </p:grpSp>
        <p:sp>
          <p:nvSpPr>
            <p:cNvPr id="162908" name="椭圆 162907"/>
            <p:cNvSpPr/>
            <p:nvPr/>
          </p:nvSpPr>
          <p:spPr>
            <a:xfrm>
              <a:off x="5048" y="2592"/>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2909" name="椭圆 162908"/>
            <p:cNvSpPr/>
            <p:nvPr/>
          </p:nvSpPr>
          <p:spPr>
            <a:xfrm>
              <a:off x="5048" y="3696"/>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2844"/>
                                        </p:tgtEl>
                                        <p:attrNameLst>
                                          <p:attrName>style.visibility</p:attrName>
                                        </p:attrNameLst>
                                      </p:cBhvr>
                                      <p:to>
                                        <p:strVal val="visible"/>
                                      </p:to>
                                    </p:set>
                                    <p:animEffect transition="in" filter="barn(outHorizontal)">
                                      <p:cBhvr>
                                        <p:cTn id="7" dur="500"/>
                                        <p:tgtEl>
                                          <p:spTgt spid="16284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62845"/>
                                        </p:tgtEl>
                                        <p:attrNameLst>
                                          <p:attrName>style.visibility</p:attrName>
                                        </p:attrNameLst>
                                      </p:cBhvr>
                                      <p:to>
                                        <p:strVal val="visible"/>
                                      </p:to>
                                    </p:set>
                                    <p:anim calcmode="lin" valueType="num">
                                      <p:cBhvr>
                                        <p:cTn id="12" dur="500" fill="hold"/>
                                        <p:tgtEl>
                                          <p:spTgt spid="162845"/>
                                        </p:tgtEl>
                                        <p:attrNameLst>
                                          <p:attrName>ppt_x</p:attrName>
                                        </p:attrNameLst>
                                      </p:cBhvr>
                                      <p:tavLst>
                                        <p:tav tm="0">
                                          <p:val>
                                            <p:strVal val="#ppt_x-#ppt_w/2"/>
                                          </p:val>
                                        </p:tav>
                                        <p:tav tm="100000">
                                          <p:val>
                                            <p:strVal val="#ppt_x"/>
                                          </p:val>
                                        </p:tav>
                                      </p:tavLst>
                                    </p:anim>
                                    <p:anim calcmode="lin" valueType="num">
                                      <p:cBhvr>
                                        <p:cTn id="13" dur="500" fill="hold"/>
                                        <p:tgtEl>
                                          <p:spTgt spid="162845"/>
                                        </p:tgtEl>
                                        <p:attrNameLst>
                                          <p:attrName>ppt_y</p:attrName>
                                        </p:attrNameLst>
                                      </p:cBhvr>
                                      <p:tavLst>
                                        <p:tav tm="0">
                                          <p:val>
                                            <p:strVal val="#ppt_y"/>
                                          </p:val>
                                        </p:tav>
                                        <p:tav tm="100000">
                                          <p:val>
                                            <p:strVal val="#ppt_y"/>
                                          </p:val>
                                        </p:tav>
                                      </p:tavLst>
                                    </p:anim>
                                    <p:anim calcmode="lin" valueType="num">
                                      <p:cBhvr>
                                        <p:cTn id="14" dur="500" fill="hold"/>
                                        <p:tgtEl>
                                          <p:spTgt spid="162845"/>
                                        </p:tgtEl>
                                        <p:attrNameLst>
                                          <p:attrName>ppt_w</p:attrName>
                                        </p:attrNameLst>
                                      </p:cBhvr>
                                      <p:tavLst>
                                        <p:tav tm="0">
                                          <p:val>
                                            <p:fltVal val="0"/>
                                          </p:val>
                                        </p:tav>
                                        <p:tav tm="100000">
                                          <p:val>
                                            <p:strVal val="#ppt_w"/>
                                          </p:val>
                                        </p:tav>
                                      </p:tavLst>
                                    </p:anim>
                                    <p:anim calcmode="lin" valueType="num">
                                      <p:cBhvr>
                                        <p:cTn id="15" dur="500" fill="hold"/>
                                        <p:tgtEl>
                                          <p:spTgt spid="162845"/>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4" presetClass="entr" presetSubtype="32" fill="hold" nodeType="afterEffect">
                                  <p:stCondLst>
                                    <p:cond delay="0"/>
                                  </p:stCondLst>
                                  <p:childTnLst>
                                    <p:set>
                                      <p:cBhvr>
                                        <p:cTn id="18" dur="1" fill="hold">
                                          <p:stCondLst>
                                            <p:cond delay="0"/>
                                          </p:stCondLst>
                                        </p:cTn>
                                        <p:tgtEl>
                                          <p:spTgt spid="162847"/>
                                        </p:tgtEl>
                                        <p:attrNameLst>
                                          <p:attrName>style.visibility</p:attrName>
                                        </p:attrNameLst>
                                      </p:cBhvr>
                                      <p:to>
                                        <p:strVal val="visible"/>
                                      </p:to>
                                    </p:set>
                                    <p:animEffect transition="in" filter="box(out)">
                                      <p:cBhvr>
                                        <p:cTn id="19" dur="500"/>
                                        <p:tgtEl>
                                          <p:spTgt spid="162847"/>
                                        </p:tgtEl>
                                      </p:cBhvr>
                                    </p:animEffect>
                                  </p:childTnLst>
                                </p:cTn>
                              </p:par>
                            </p:childTnLst>
                          </p:cTn>
                        </p:par>
                        <p:par>
                          <p:cTn id="20" fill="hold">
                            <p:stCondLst>
                              <p:cond delay="1000"/>
                            </p:stCondLst>
                            <p:childTnLst>
                              <p:par>
                                <p:cTn id="21" presetID="12" presetClass="entr" presetSubtype="8" fill="hold" nodeType="afterEffect">
                                  <p:stCondLst>
                                    <p:cond delay="0"/>
                                  </p:stCondLst>
                                  <p:childTnLst>
                                    <p:set>
                                      <p:cBhvr>
                                        <p:cTn id="22" dur="1" fill="hold">
                                          <p:stCondLst>
                                            <p:cond delay="0"/>
                                          </p:stCondLst>
                                        </p:cTn>
                                        <p:tgtEl>
                                          <p:spTgt spid="162846"/>
                                        </p:tgtEl>
                                        <p:attrNameLst>
                                          <p:attrName>style.visibility</p:attrName>
                                        </p:attrNameLst>
                                      </p:cBhvr>
                                      <p:to>
                                        <p:strVal val="visible"/>
                                      </p:to>
                                    </p:set>
                                    <p:animEffect transition="in" filter="slide(fromLeft)">
                                      <p:cBhvr>
                                        <p:cTn id="23" dur="500"/>
                                        <p:tgtEl>
                                          <p:spTgt spid="16284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62887"/>
                                        </p:tgtEl>
                                        <p:attrNameLst>
                                          <p:attrName>style.visibility</p:attrName>
                                        </p:attrNameLst>
                                      </p:cBhvr>
                                      <p:to>
                                        <p:strVal val="visible"/>
                                      </p:to>
                                    </p:set>
                                    <p:anim calcmode="lin" valueType="num">
                                      <p:cBhvr additive="base">
                                        <p:cTn id="28" dur="500" fill="hold"/>
                                        <p:tgtEl>
                                          <p:spTgt spid="162887"/>
                                        </p:tgtEl>
                                        <p:attrNameLst>
                                          <p:attrName>ppt_x</p:attrName>
                                        </p:attrNameLst>
                                      </p:cBhvr>
                                      <p:tavLst>
                                        <p:tav tm="0">
                                          <p:val>
                                            <p:strVal val="1+#ppt_w/2"/>
                                          </p:val>
                                        </p:tav>
                                        <p:tav tm="100000">
                                          <p:val>
                                            <p:strVal val="#ppt_x"/>
                                          </p:val>
                                        </p:tav>
                                      </p:tavLst>
                                    </p:anim>
                                    <p:anim calcmode="lin" valueType="num">
                                      <p:cBhvr additive="base">
                                        <p:cTn id="29" dur="500" fill="hold"/>
                                        <p:tgtEl>
                                          <p:spTgt spid="1628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44" grpId="0"/>
      <p:bldP spid="16284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框 163841"/>
          <p:cNvSpPr txBox="1"/>
          <p:nvPr/>
        </p:nvSpPr>
        <p:spPr>
          <a:xfrm>
            <a:off x="180975" y="360363"/>
            <a:ext cx="30670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求开路电压</a:t>
            </a:r>
            <a:endParaRPr lang="zh-CN" altLang="en-US" sz="2800">
              <a:solidFill>
                <a:schemeClr val="tx1"/>
              </a:solidFill>
              <a:latin typeface="Times New Roman" panose="02020603050405020304" pitchFamily="18" charset="0"/>
            </a:endParaRPr>
          </a:p>
        </p:txBody>
      </p:sp>
      <p:sp>
        <p:nvSpPr>
          <p:cNvPr id="163843" name="文本框 163842"/>
          <p:cNvSpPr txBox="1"/>
          <p:nvPr/>
        </p:nvSpPr>
        <p:spPr>
          <a:xfrm>
            <a:off x="5294133" y="883549"/>
            <a:ext cx="4987579" cy="1184231"/>
          </a:xfrm>
          <a:prstGeom prst="rect">
            <a:avLst/>
          </a:prstGeom>
          <a:noFill/>
          <a:ln w="9525">
            <a:noFill/>
          </a:ln>
        </p:spPr>
        <p:txBody>
          <a:bodyPr wrap="none" lIns="108265" tIns="54132" rIns="108265" bIns="54132" anchor="ctr">
            <a:spAutoFit/>
          </a:bodyPr>
          <a:lstStyle/>
          <a:p>
            <a:pPr algn="just" defTabSz="1082675">
              <a:lnSpc>
                <a:spcPts val="1600"/>
              </a:lnSpc>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endParaRPr lang="en-US" altLang="zh-CN" sz="2800" dirty="0">
              <a:solidFill>
                <a:schemeClr val="tx1"/>
              </a:solidFill>
              <a:latin typeface="Times New Roman" panose="02020603050405020304" pitchFamily="18" charset="0"/>
            </a:endParaRPr>
          </a:p>
          <a:p>
            <a:pPr algn="just" defTabSz="1082675">
              <a:lnSpc>
                <a:spcPts val="1600"/>
              </a:lnSpc>
              <a:spcBef>
                <a:spcPct val="50000"/>
              </a:spcBef>
            </a:pPr>
            <a:r>
              <a:rPr lang="en-US" altLang="zh-CN" sz="2800" dirty="0">
                <a:solidFill>
                  <a:schemeClr val="tx1"/>
                </a:solidFill>
                <a:latin typeface="Times New Roman" panose="02020603050405020304" pitchFamily="18" charset="0"/>
              </a:rPr>
              <a:t>       =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10</a:t>
            </a:r>
            <a:r>
              <a:rPr lang="en-US" altLang="zh-CN" sz="2800" dirty="0">
                <a:solidFill>
                  <a:schemeClr val="tx1"/>
                </a:solidFill>
                <a:latin typeface="Times New Roman" panose="02020603050405020304" pitchFamily="18" charset="0"/>
                <a:sym typeface="Symbol" panose="05050102010706020507" pitchFamily="18" charset="2"/>
              </a:rPr>
              <a:t>4/(4+6)+10  6/(4+6)</a:t>
            </a:r>
          </a:p>
          <a:p>
            <a:pPr algn="just" defTabSz="1082675">
              <a:lnSpc>
                <a:spcPts val="1600"/>
              </a:lnSpc>
              <a:spcBef>
                <a:spcPct val="50000"/>
              </a:spcBef>
            </a:pPr>
            <a:r>
              <a:rPr lang="en-US" altLang="zh-CN" sz="2800" dirty="0">
                <a:solidFill>
                  <a:schemeClr val="tx1"/>
                </a:solidFill>
                <a:latin typeface="Times New Roman" panose="02020603050405020304" pitchFamily="18" charset="0"/>
              </a:rPr>
              <a:t>       =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4+6=2V</a:t>
            </a:r>
            <a:endParaRPr lang="en-US" altLang="zh-CN" sz="2800" dirty="0">
              <a:solidFill>
                <a:schemeClr val="tx1"/>
              </a:solidFill>
              <a:latin typeface="Times New Roman" panose="02020603050405020304" pitchFamily="18" charset="0"/>
              <a:sym typeface="Symbol" panose="05050102010706020507" pitchFamily="18" charset="2"/>
            </a:endParaRPr>
          </a:p>
        </p:txBody>
      </p:sp>
      <p:grpSp>
        <p:nvGrpSpPr>
          <p:cNvPr id="163844" name="组合 163843"/>
          <p:cNvGrpSpPr/>
          <p:nvPr/>
        </p:nvGrpSpPr>
        <p:grpSpPr>
          <a:xfrm>
            <a:off x="852455" y="642938"/>
            <a:ext cx="3704117" cy="2939608"/>
            <a:chOff x="432" y="384"/>
            <a:chExt cx="2137" cy="1818"/>
          </a:xfrm>
        </p:grpSpPr>
        <p:sp>
          <p:nvSpPr>
            <p:cNvPr id="163845" name="文本框 163844"/>
            <p:cNvSpPr txBox="1"/>
            <p:nvPr/>
          </p:nvSpPr>
          <p:spPr>
            <a:xfrm>
              <a:off x="2355" y="384"/>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3846" name="文本框 163845"/>
            <p:cNvSpPr txBox="1"/>
            <p:nvPr/>
          </p:nvSpPr>
          <p:spPr>
            <a:xfrm>
              <a:off x="2355" y="1379"/>
              <a:ext cx="21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3847" name="文本框 163846"/>
            <p:cNvSpPr txBox="1"/>
            <p:nvPr/>
          </p:nvSpPr>
          <p:spPr>
            <a:xfrm>
              <a:off x="627" y="1811"/>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48" name="文本框 163847"/>
            <p:cNvSpPr txBox="1"/>
            <p:nvPr/>
          </p:nvSpPr>
          <p:spPr>
            <a:xfrm>
              <a:off x="1164" y="1811"/>
              <a:ext cx="257"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49" name="文本框 163848"/>
            <p:cNvSpPr txBox="1"/>
            <p:nvPr/>
          </p:nvSpPr>
          <p:spPr>
            <a:xfrm>
              <a:off x="771" y="1667"/>
              <a:ext cx="58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10V</a:t>
              </a:r>
            </a:p>
          </p:txBody>
        </p:sp>
        <p:sp>
          <p:nvSpPr>
            <p:cNvPr id="163850" name="文本框 163849"/>
            <p:cNvSpPr txBox="1"/>
            <p:nvPr/>
          </p:nvSpPr>
          <p:spPr>
            <a:xfrm rot="-2712686">
              <a:off x="916" y="1040"/>
              <a:ext cx="47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endParaRPr lang="en-US" altLang="zh-CN" sz="2800">
                <a:solidFill>
                  <a:schemeClr val="tx1"/>
                </a:solidFill>
                <a:latin typeface="Times New Roman" panose="02020603050405020304" pitchFamily="18" charset="0"/>
              </a:endParaRPr>
            </a:p>
          </p:txBody>
        </p:sp>
        <p:sp>
          <p:nvSpPr>
            <p:cNvPr id="163851" name="文本框 163850"/>
            <p:cNvSpPr txBox="1"/>
            <p:nvPr/>
          </p:nvSpPr>
          <p:spPr>
            <a:xfrm rot="-18817037">
              <a:off x="1187" y="594"/>
              <a:ext cx="41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3852" name="任意多边形 163851"/>
            <p:cNvSpPr/>
            <p:nvPr/>
          </p:nvSpPr>
          <p:spPr>
            <a:xfrm>
              <a:off x="483" y="1073"/>
              <a:ext cx="1" cy="978"/>
            </a:xfrm>
            <a:custGeom>
              <a:avLst/>
              <a:gdLst/>
              <a:ahLst/>
              <a:cxnLst/>
              <a:rect l="0" t="0" r="0" b="0"/>
              <a:pathLst>
                <a:path w="1" h="978">
                  <a:moveTo>
                    <a:pt x="0" y="0"/>
                  </a:moveTo>
                  <a:lnTo>
                    <a:pt x="1" y="978"/>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3853" name="任意多边形 163852"/>
            <p:cNvSpPr/>
            <p:nvPr/>
          </p:nvSpPr>
          <p:spPr>
            <a:xfrm>
              <a:off x="1491" y="1079"/>
              <a:ext cx="1" cy="978"/>
            </a:xfrm>
            <a:custGeom>
              <a:avLst/>
              <a:gdLst/>
              <a:ahLst/>
              <a:cxnLst/>
              <a:rect l="0" t="0" r="0" b="0"/>
              <a:pathLst>
                <a:path w="1" h="978">
                  <a:moveTo>
                    <a:pt x="0" y="0"/>
                  </a:moveTo>
                  <a:lnTo>
                    <a:pt x="0" y="978"/>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3854" name="直接连接符 163853"/>
            <p:cNvSpPr/>
            <p:nvPr/>
          </p:nvSpPr>
          <p:spPr>
            <a:xfrm>
              <a:off x="483" y="2051"/>
              <a:ext cx="1008" cy="0"/>
            </a:xfrm>
            <a:prstGeom prst="line">
              <a:avLst/>
            </a:prstGeom>
            <a:ln w="19050" cap="flat" cmpd="sng">
              <a:solidFill>
                <a:schemeClr val="tx1"/>
              </a:solidFill>
              <a:prstDash val="solid"/>
              <a:headEnd type="none" w="med" len="med"/>
              <a:tailEnd type="none" w="med" len="med"/>
            </a:ln>
          </p:spPr>
        </p:sp>
        <p:sp>
          <p:nvSpPr>
            <p:cNvPr id="163855" name="直接连接符 163854"/>
            <p:cNvSpPr/>
            <p:nvPr/>
          </p:nvSpPr>
          <p:spPr>
            <a:xfrm>
              <a:off x="963" y="1571"/>
              <a:ext cx="1344" cy="0"/>
            </a:xfrm>
            <a:prstGeom prst="line">
              <a:avLst/>
            </a:prstGeom>
            <a:ln w="19050" cap="flat" cmpd="sng">
              <a:solidFill>
                <a:schemeClr val="tx1"/>
              </a:solidFill>
              <a:prstDash val="solid"/>
              <a:headEnd type="none" w="med" len="med"/>
              <a:tailEnd type="none" w="med" len="med"/>
            </a:ln>
          </p:spPr>
        </p:sp>
        <p:sp>
          <p:nvSpPr>
            <p:cNvPr id="163856" name="直接连接符 163855"/>
            <p:cNvSpPr/>
            <p:nvPr/>
          </p:nvSpPr>
          <p:spPr>
            <a:xfrm>
              <a:off x="1011" y="577"/>
              <a:ext cx="1296" cy="0"/>
            </a:xfrm>
            <a:prstGeom prst="line">
              <a:avLst/>
            </a:prstGeom>
            <a:ln w="19050" cap="flat" cmpd="sng">
              <a:solidFill>
                <a:schemeClr val="tx1"/>
              </a:solidFill>
              <a:prstDash val="solid"/>
              <a:headEnd type="none" w="med" len="med"/>
              <a:tailEnd type="none" w="med" len="med"/>
            </a:ln>
          </p:spPr>
        </p:sp>
        <p:sp>
          <p:nvSpPr>
            <p:cNvPr id="163857" name="文本框 163856"/>
            <p:cNvSpPr txBox="1"/>
            <p:nvPr/>
          </p:nvSpPr>
          <p:spPr>
            <a:xfrm rot="2691986">
              <a:off x="679" y="1091"/>
              <a:ext cx="42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3858" name="文本框 163857"/>
            <p:cNvSpPr txBox="1"/>
            <p:nvPr/>
          </p:nvSpPr>
          <p:spPr>
            <a:xfrm>
              <a:off x="771" y="1475"/>
              <a:ext cx="17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59" name="文本框 163858"/>
            <p:cNvSpPr txBox="1"/>
            <p:nvPr/>
          </p:nvSpPr>
          <p:spPr>
            <a:xfrm>
              <a:off x="456" y="1235"/>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60" name="文本框 163859"/>
            <p:cNvSpPr txBox="1"/>
            <p:nvPr/>
          </p:nvSpPr>
          <p:spPr>
            <a:xfrm>
              <a:off x="526" y="1379"/>
              <a:ext cx="341"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endParaRPr lang="en-US" altLang="zh-CN" sz="2800" dirty="0">
                <a:solidFill>
                  <a:schemeClr val="tx1"/>
                </a:solidFill>
                <a:latin typeface="Times New Roman" panose="02020603050405020304" pitchFamily="18" charset="0"/>
              </a:endParaRPr>
            </a:p>
          </p:txBody>
        </p:sp>
        <p:sp>
          <p:nvSpPr>
            <p:cNvPr id="163861" name="文本框 163860"/>
            <p:cNvSpPr txBox="1"/>
            <p:nvPr/>
          </p:nvSpPr>
          <p:spPr>
            <a:xfrm rot="-2486295">
              <a:off x="432" y="563"/>
              <a:ext cx="387"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3862" name="文本框 163861"/>
            <p:cNvSpPr txBox="1"/>
            <p:nvPr/>
          </p:nvSpPr>
          <p:spPr>
            <a:xfrm>
              <a:off x="867" y="611"/>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63" name="文本框 163862"/>
            <p:cNvSpPr txBox="1"/>
            <p:nvPr/>
          </p:nvSpPr>
          <p:spPr>
            <a:xfrm>
              <a:off x="531" y="899"/>
              <a:ext cx="17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3864" name="文本框 163863"/>
            <p:cNvSpPr txBox="1"/>
            <p:nvPr/>
          </p:nvSpPr>
          <p:spPr>
            <a:xfrm>
              <a:off x="723" y="803"/>
              <a:ext cx="343"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endParaRPr lang="en-US" altLang="zh-CN" sz="2800" baseline="-25000" dirty="0">
                <a:solidFill>
                  <a:schemeClr val="tx1"/>
                </a:solidFill>
                <a:latin typeface="Times New Roman" panose="02020603050405020304" pitchFamily="18" charset="0"/>
              </a:endParaRPr>
            </a:p>
          </p:txBody>
        </p:sp>
        <p:sp>
          <p:nvSpPr>
            <p:cNvPr id="163865" name="菱形 163864"/>
            <p:cNvSpPr/>
            <p:nvPr/>
          </p:nvSpPr>
          <p:spPr>
            <a:xfrm>
              <a:off x="483" y="563"/>
              <a:ext cx="1020" cy="1020"/>
            </a:xfrm>
            <a:prstGeom prst="diamond">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3866" name="矩形 163865"/>
            <p:cNvSpPr/>
            <p:nvPr/>
          </p:nvSpPr>
          <p:spPr>
            <a:xfrm rot="2700000">
              <a:off x="1201" y="1182"/>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867" name="矩形 163866"/>
            <p:cNvSpPr/>
            <p:nvPr/>
          </p:nvSpPr>
          <p:spPr>
            <a:xfrm rot="2700000">
              <a:off x="719" y="655"/>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868" name="矩形 163867"/>
            <p:cNvSpPr/>
            <p:nvPr/>
          </p:nvSpPr>
          <p:spPr>
            <a:xfrm rot="-2700000">
              <a:off x="677" y="1181"/>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869" name="矩形 163868"/>
            <p:cNvSpPr/>
            <p:nvPr/>
          </p:nvSpPr>
          <p:spPr>
            <a:xfrm rot="-2700000">
              <a:off x="1203" y="707"/>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870" name="椭圆 163869"/>
            <p:cNvSpPr/>
            <p:nvPr/>
          </p:nvSpPr>
          <p:spPr>
            <a:xfrm>
              <a:off x="963" y="54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871" name="椭圆 163870"/>
            <p:cNvSpPr/>
            <p:nvPr/>
          </p:nvSpPr>
          <p:spPr>
            <a:xfrm>
              <a:off x="1443" y="104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872" name="椭圆 163871"/>
            <p:cNvSpPr/>
            <p:nvPr/>
          </p:nvSpPr>
          <p:spPr>
            <a:xfrm>
              <a:off x="463" y="104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873" name="椭圆 163872"/>
            <p:cNvSpPr/>
            <p:nvPr/>
          </p:nvSpPr>
          <p:spPr>
            <a:xfrm>
              <a:off x="963" y="152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874" name="椭圆 163873"/>
            <p:cNvSpPr/>
            <p:nvPr/>
          </p:nvSpPr>
          <p:spPr>
            <a:xfrm>
              <a:off x="2259" y="54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875" name="椭圆 163874"/>
            <p:cNvSpPr/>
            <p:nvPr/>
          </p:nvSpPr>
          <p:spPr>
            <a:xfrm>
              <a:off x="2259" y="1523"/>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nvGrpSpPr>
            <p:cNvPr id="163876" name="组合 163875"/>
            <p:cNvGrpSpPr/>
            <p:nvPr/>
          </p:nvGrpSpPr>
          <p:grpSpPr>
            <a:xfrm>
              <a:off x="819" y="1907"/>
              <a:ext cx="295" cy="295"/>
              <a:chOff x="1632" y="2400"/>
              <a:chExt cx="295" cy="295"/>
            </a:xfrm>
          </p:grpSpPr>
          <p:sp>
            <p:nvSpPr>
              <p:cNvPr id="163877" name="椭圆 163876"/>
              <p:cNvSpPr/>
              <p:nvPr/>
            </p:nvSpPr>
            <p:spPr>
              <a:xfrm>
                <a:off x="1632" y="2400"/>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3878" name="直接连接符 163877"/>
              <p:cNvSpPr/>
              <p:nvPr/>
            </p:nvSpPr>
            <p:spPr>
              <a:xfrm>
                <a:off x="1632" y="2544"/>
                <a:ext cx="288" cy="0"/>
              </a:xfrm>
              <a:prstGeom prst="line">
                <a:avLst/>
              </a:prstGeom>
              <a:ln w="19050" cap="flat" cmpd="sng">
                <a:solidFill>
                  <a:schemeClr val="tx1"/>
                </a:solidFill>
                <a:prstDash val="solid"/>
                <a:headEnd type="none" w="med" len="med"/>
                <a:tailEnd type="none" w="med" len="med"/>
              </a:ln>
            </p:spPr>
          </p:sp>
        </p:grpSp>
        <p:sp>
          <p:nvSpPr>
            <p:cNvPr id="163879" name="文本框 163878"/>
            <p:cNvSpPr txBox="1"/>
            <p:nvPr/>
          </p:nvSpPr>
          <p:spPr>
            <a:xfrm>
              <a:off x="2177" y="625"/>
              <a:ext cx="223" cy="285"/>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a:t>
              </a:r>
            </a:p>
          </p:txBody>
        </p:sp>
        <p:sp>
          <p:nvSpPr>
            <p:cNvPr id="163880" name="文本框 163879"/>
            <p:cNvSpPr txBox="1"/>
            <p:nvPr/>
          </p:nvSpPr>
          <p:spPr>
            <a:xfrm>
              <a:off x="2160" y="1250"/>
              <a:ext cx="210" cy="284"/>
            </a:xfrm>
            <a:prstGeom prst="rect">
              <a:avLst/>
            </a:prstGeom>
            <a:noFill/>
            <a:ln w="9525">
              <a:noFill/>
            </a:ln>
          </p:spPr>
          <p:txBody>
            <a:bodyPr lIns="108265" tIns="54132" rIns="108265" bIns="54132" anchor="ctr">
              <a:spAutoFit/>
            </a:bodyPr>
            <a:lstStyle/>
            <a:p>
              <a:pPr defTabSz="1082675">
                <a:spcBef>
                  <a:spcPct val="50000"/>
                </a:spcBef>
              </a:pPr>
              <a:r>
                <a:rPr lang="en-US" altLang="zh-CN" sz="2800">
                  <a:solidFill>
                    <a:schemeClr val="tx1"/>
                  </a:solidFill>
                  <a:latin typeface="宋体" panose="02010600030101010101" pitchFamily="2" charset="-122"/>
                </a:rPr>
                <a:t>-</a:t>
              </a:r>
            </a:p>
          </p:txBody>
        </p:sp>
        <p:sp>
          <p:nvSpPr>
            <p:cNvPr id="163881" name="文本框 163880"/>
            <p:cNvSpPr txBox="1"/>
            <p:nvPr/>
          </p:nvSpPr>
          <p:spPr>
            <a:xfrm>
              <a:off x="2184" y="936"/>
              <a:ext cx="343" cy="2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grpSp>
      <p:sp>
        <p:nvSpPr>
          <p:cNvPr id="163882" name="文本框 163881"/>
          <p:cNvSpPr txBox="1"/>
          <p:nvPr/>
        </p:nvSpPr>
        <p:spPr>
          <a:xfrm>
            <a:off x="249956" y="3585624"/>
            <a:ext cx="35179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求等效电阻</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3800" baseline="-25000" dirty="0">
              <a:solidFill>
                <a:schemeClr val="tx1"/>
              </a:solidFill>
              <a:latin typeface="Times New Roman" panose="02020603050405020304" pitchFamily="18" charset="0"/>
            </a:endParaRPr>
          </a:p>
        </p:txBody>
      </p:sp>
      <p:sp>
        <p:nvSpPr>
          <p:cNvPr id="163883" name="文本框 163882"/>
          <p:cNvSpPr txBox="1"/>
          <p:nvPr/>
        </p:nvSpPr>
        <p:spPr>
          <a:xfrm>
            <a:off x="881641" y="5801306"/>
            <a:ext cx="3244396" cy="540208"/>
          </a:xfrm>
          <a:prstGeom prst="rect">
            <a:avLst/>
          </a:prstGeom>
          <a:noFill/>
          <a:ln w="9525">
            <a:noFill/>
          </a:ln>
        </p:spPr>
        <p:txBody>
          <a:bodyPr wrap="square"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=4//6+6//4=4.8</a:t>
            </a:r>
            <a:r>
              <a:rPr lang="en-US" altLang="zh-CN" sz="2800" dirty="0">
                <a:solidFill>
                  <a:schemeClr val="tx1"/>
                </a:solidFill>
                <a:latin typeface="Times New Roman" panose="02020603050405020304" pitchFamily="18" charset="0"/>
                <a:sym typeface="Symbol" panose="05050102010706020507" pitchFamily="18" charset="2"/>
              </a:rPr>
              <a:t></a:t>
            </a:r>
            <a:endParaRPr lang="en-US" altLang="zh-CN" sz="2800" dirty="0">
              <a:solidFill>
                <a:schemeClr val="tx1"/>
              </a:solidFill>
              <a:latin typeface="Times New Roman" panose="02020603050405020304" pitchFamily="18" charset="0"/>
            </a:endParaRPr>
          </a:p>
        </p:txBody>
      </p:sp>
      <p:sp>
        <p:nvSpPr>
          <p:cNvPr id="163884" name="文本框 163883"/>
          <p:cNvSpPr txBox="1"/>
          <p:nvPr/>
        </p:nvSpPr>
        <p:spPr>
          <a:xfrm>
            <a:off x="5126865" y="2112558"/>
            <a:ext cx="324802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(3) </a:t>
            </a: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en-US" altLang="zh-CN" sz="2800" i="1"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=1.2</a:t>
            </a:r>
            <a:r>
              <a:rPr lang="en-US" altLang="zh-CN" sz="2800" dirty="0">
                <a:solidFill>
                  <a:schemeClr val="tx1"/>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sym typeface="Symbol" panose="05050102010706020507" pitchFamily="18" charset="2"/>
              </a:rPr>
              <a:t>时，</a:t>
            </a:r>
          </a:p>
        </p:txBody>
      </p:sp>
      <p:sp>
        <p:nvSpPr>
          <p:cNvPr id="163885" name="文本框 163884"/>
          <p:cNvSpPr txBox="1"/>
          <p:nvPr/>
        </p:nvSpPr>
        <p:spPr>
          <a:xfrm>
            <a:off x="5589575" y="2565773"/>
            <a:ext cx="5053013"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en-US" altLang="zh-CN" sz="2800" dirty="0">
                <a:solidFill>
                  <a:schemeClr val="tx1"/>
                </a:solidFill>
                <a:latin typeface="Times New Roman" panose="02020603050405020304" pitchFamily="18" charset="0"/>
              </a:rPr>
              <a:t>) =2/6=0.333</a:t>
            </a:r>
            <a:r>
              <a:rPr lang="en-US" altLang="zh-CN" sz="2400" dirty="0">
                <a:solidFill>
                  <a:schemeClr val="tx1"/>
                </a:solidFill>
                <a:latin typeface="Times New Roman" panose="02020603050405020304" pitchFamily="18" charset="0"/>
              </a:rPr>
              <a:t>A</a:t>
            </a:r>
            <a:endParaRPr lang="en-US" altLang="zh-CN" sz="2800" dirty="0">
              <a:solidFill>
                <a:schemeClr val="tx1"/>
              </a:solidFill>
              <a:latin typeface="Times New Roman" panose="02020603050405020304" pitchFamily="18" charset="0"/>
            </a:endParaRPr>
          </a:p>
        </p:txBody>
      </p:sp>
      <p:sp>
        <p:nvSpPr>
          <p:cNvPr id="163886" name="文本框 163885"/>
          <p:cNvSpPr txBox="1"/>
          <p:nvPr/>
        </p:nvSpPr>
        <p:spPr>
          <a:xfrm>
            <a:off x="5623569" y="3056044"/>
            <a:ext cx="2436813"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en-US" altLang="zh-CN" sz="2800" dirty="0">
                <a:solidFill>
                  <a:schemeClr val="tx1"/>
                </a:solidFill>
                <a:latin typeface="Times New Roman" panose="02020603050405020304" pitchFamily="18" charset="0"/>
              </a:rPr>
              <a:t> =5.2</a:t>
            </a:r>
            <a:r>
              <a:rPr lang="en-US" altLang="zh-CN" sz="2800" dirty="0">
                <a:solidFill>
                  <a:schemeClr val="tx1"/>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sym typeface="Symbol" panose="05050102010706020507" pitchFamily="18" charset="2"/>
              </a:rPr>
              <a:t>时，</a:t>
            </a:r>
          </a:p>
        </p:txBody>
      </p:sp>
      <p:sp>
        <p:nvSpPr>
          <p:cNvPr id="163887" name="文本框 163886"/>
          <p:cNvSpPr txBox="1"/>
          <p:nvPr/>
        </p:nvSpPr>
        <p:spPr>
          <a:xfrm>
            <a:off x="5589575" y="3551224"/>
            <a:ext cx="5053012"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a:solidFill>
                  <a:schemeClr val="tx1"/>
                </a:solidFill>
                <a:latin typeface="Times New Roman" panose="02020603050405020304" pitchFamily="18" charset="0"/>
              </a:rPr>
              <a:t>R</a:t>
            </a:r>
            <a:r>
              <a:rPr lang="en-US" altLang="zh-CN" sz="3800" i="1" baseline="-25000" dirty="0">
                <a:solidFill>
                  <a:schemeClr val="tx1"/>
                </a:solidFill>
                <a:latin typeface="Times New Roman" panose="02020603050405020304" pitchFamily="18" charset="0"/>
              </a:rPr>
              <a:t>x</a:t>
            </a:r>
            <a:r>
              <a:rPr lang="en-US" altLang="zh-CN" sz="2800" dirty="0">
                <a:solidFill>
                  <a:schemeClr val="tx1"/>
                </a:solidFill>
                <a:latin typeface="Times New Roman" panose="02020603050405020304" pitchFamily="18" charset="0"/>
              </a:rPr>
              <a:t>) =2/10=0.2</a:t>
            </a:r>
            <a:r>
              <a:rPr lang="en-US" altLang="zh-CN" sz="2400" dirty="0">
                <a:solidFill>
                  <a:schemeClr val="tx1"/>
                </a:solidFill>
                <a:latin typeface="Times New Roman" panose="02020603050405020304" pitchFamily="18" charset="0"/>
              </a:rPr>
              <a:t>A</a:t>
            </a:r>
            <a:endParaRPr lang="en-US" altLang="zh-CN" sz="2800" dirty="0">
              <a:solidFill>
                <a:schemeClr val="tx1"/>
              </a:solidFill>
              <a:latin typeface="Times New Roman" panose="02020603050405020304" pitchFamily="18" charset="0"/>
            </a:endParaRPr>
          </a:p>
        </p:txBody>
      </p:sp>
      <p:sp>
        <p:nvSpPr>
          <p:cNvPr id="163888" name="文本框 163887"/>
          <p:cNvSpPr txBox="1"/>
          <p:nvPr/>
        </p:nvSpPr>
        <p:spPr>
          <a:xfrm>
            <a:off x="5013957" y="4672840"/>
            <a:ext cx="3193913" cy="3164004"/>
          </a:xfrm>
          <a:prstGeom prst="rect">
            <a:avLst/>
          </a:prstGeom>
          <a:noFill/>
          <a:ln w="9525">
            <a:noFill/>
          </a:ln>
        </p:spPr>
        <p:txBody>
          <a:bodyPr wrap="square" lIns="108265" tIns="54132" rIns="108265" bIns="54132" anchor="ctr">
            <a:spAutoFit/>
          </a:bodyPr>
          <a:lstStyle/>
          <a:p>
            <a:pPr algn="l" defTabSz="1082675">
              <a:lnSpc>
                <a:spcPts val="2100"/>
              </a:lnSpc>
              <a:spcBef>
                <a:spcPct val="50000"/>
              </a:spcBef>
            </a:pPr>
            <a:r>
              <a:rPr lang="zh-CN" altLang="en-US" sz="2400" dirty="0" smtClean="0">
                <a:solidFill>
                  <a:srgbClr val="FF3300"/>
                </a:solidFill>
              </a:rPr>
              <a:t>（</a:t>
            </a:r>
            <a:r>
              <a:rPr lang="en-US" altLang="zh-CN" sz="2400" dirty="0" smtClean="0">
                <a:solidFill>
                  <a:srgbClr val="FF3300"/>
                </a:solidFill>
              </a:rPr>
              <a:t>4</a:t>
            </a:r>
            <a:r>
              <a:rPr lang="zh-CN" altLang="en-US" sz="2400" dirty="0" smtClean="0">
                <a:solidFill>
                  <a:srgbClr val="FF3300"/>
                </a:solidFill>
              </a:rPr>
              <a:t>）</a:t>
            </a:r>
            <a:r>
              <a:rPr lang="en-US" altLang="zh-CN" sz="2400" i="1" u="sng" dirty="0" smtClean="0">
                <a:solidFill>
                  <a:srgbClr val="FF3300"/>
                </a:solidFill>
              </a:rPr>
              <a:t>Rx</a:t>
            </a:r>
            <a:r>
              <a:rPr lang="zh-CN" altLang="en-US" sz="2400" u="sng" dirty="0" smtClean="0">
                <a:solidFill>
                  <a:srgbClr val="FF3300"/>
                </a:solidFill>
              </a:rPr>
              <a:t>获得功率：</a:t>
            </a:r>
            <a:endParaRPr lang="en-US" altLang="zh-CN" sz="2400" u="sng" dirty="0" smtClean="0">
              <a:solidFill>
                <a:srgbClr val="FF3300"/>
              </a:solidFill>
            </a:endParaRPr>
          </a:p>
          <a:p>
            <a:pPr algn="l" defTabSz="1082675">
              <a:lnSpc>
                <a:spcPts val="2100"/>
              </a:lnSpc>
              <a:spcBef>
                <a:spcPct val="50000"/>
              </a:spcBef>
            </a:pPr>
            <a:r>
              <a:rPr lang="en-US" altLang="zh-CN" sz="2400" dirty="0">
                <a:solidFill>
                  <a:srgbClr val="FF3300"/>
                </a:solidFill>
              </a:rPr>
              <a:t> </a:t>
            </a:r>
            <a:r>
              <a:rPr lang="en-US" altLang="zh-CN" sz="2400" dirty="0" smtClean="0">
                <a:solidFill>
                  <a:srgbClr val="FF3300"/>
                </a:solidFill>
              </a:rPr>
              <a:t> </a:t>
            </a:r>
            <a:r>
              <a:rPr lang="en-US" altLang="zh-CN" sz="2400" i="1" dirty="0" smtClean="0">
                <a:solidFill>
                  <a:srgbClr val="FF3300"/>
                </a:solidFill>
              </a:rPr>
              <a:t>p=R</a:t>
            </a:r>
            <a:r>
              <a:rPr lang="en-US" altLang="zh-CN" sz="1600" i="1" dirty="0" smtClean="0">
                <a:solidFill>
                  <a:srgbClr val="FF3300"/>
                </a:solidFill>
              </a:rPr>
              <a:t>x</a:t>
            </a:r>
            <a:r>
              <a:rPr lang="en-US" altLang="zh-CN" sz="2400" i="1" dirty="0" smtClean="0">
                <a:solidFill>
                  <a:srgbClr val="FF3300"/>
                </a:solidFill>
              </a:rPr>
              <a:t> i</a:t>
            </a:r>
            <a:r>
              <a:rPr lang="en-US" altLang="zh-CN" sz="2400" i="1" baseline="30000" dirty="0" smtClean="0">
                <a:solidFill>
                  <a:srgbClr val="FF3300"/>
                </a:solidFill>
              </a:rPr>
              <a:t>2</a:t>
            </a:r>
            <a:r>
              <a:rPr lang="en-US" altLang="zh-CN" sz="2400" i="1" dirty="0" smtClean="0">
                <a:solidFill>
                  <a:srgbClr val="FF3300"/>
                </a:solidFill>
              </a:rPr>
              <a:t> </a:t>
            </a:r>
          </a:p>
          <a:p>
            <a:pPr algn="l" defTabSz="1082675">
              <a:lnSpc>
                <a:spcPts val="2100"/>
              </a:lnSpc>
              <a:spcBef>
                <a:spcPct val="50000"/>
              </a:spcBef>
            </a:pPr>
            <a:r>
              <a:rPr lang="en-US" altLang="zh-CN" sz="2400" i="1" dirty="0">
                <a:solidFill>
                  <a:srgbClr val="FF3300"/>
                </a:solidFill>
              </a:rPr>
              <a:t> </a:t>
            </a:r>
            <a:r>
              <a:rPr lang="en-US" altLang="zh-CN" sz="2400" i="1" dirty="0" smtClean="0">
                <a:solidFill>
                  <a:srgbClr val="FF3300"/>
                </a:solidFill>
              </a:rPr>
              <a:t>   =Rx u</a:t>
            </a:r>
            <a:r>
              <a:rPr lang="en-US" altLang="zh-CN" sz="2400" i="1" baseline="-25000" dirty="0" smtClean="0">
                <a:solidFill>
                  <a:srgbClr val="FF3300"/>
                </a:solidFill>
              </a:rPr>
              <a:t>oc</a:t>
            </a:r>
            <a:r>
              <a:rPr lang="en-US" altLang="zh-CN" sz="2400" i="1" baseline="30000" dirty="0" smtClean="0">
                <a:solidFill>
                  <a:srgbClr val="FF3300"/>
                </a:solidFill>
              </a:rPr>
              <a:t>2</a:t>
            </a:r>
            <a:r>
              <a:rPr lang="en-US" altLang="zh-CN" sz="2400" i="1" dirty="0" smtClean="0">
                <a:solidFill>
                  <a:srgbClr val="FF3300"/>
                </a:solidFill>
              </a:rPr>
              <a:t>/(</a:t>
            </a:r>
            <a:r>
              <a:rPr lang="en-US" altLang="zh-CN" sz="2400" i="1" dirty="0" err="1">
                <a:solidFill>
                  <a:srgbClr val="FF3300"/>
                </a:solidFill>
              </a:rPr>
              <a:t>Req</a:t>
            </a:r>
            <a:r>
              <a:rPr lang="en-US" altLang="zh-CN" sz="2400" i="1" dirty="0">
                <a:solidFill>
                  <a:srgbClr val="FF3300"/>
                </a:solidFill>
              </a:rPr>
              <a:t> + </a:t>
            </a:r>
            <a:r>
              <a:rPr lang="en-US" altLang="zh-CN" sz="2400" i="1" dirty="0" smtClean="0">
                <a:solidFill>
                  <a:srgbClr val="FF3300"/>
                </a:solidFill>
              </a:rPr>
              <a:t>Rx) </a:t>
            </a:r>
          </a:p>
          <a:p>
            <a:pPr algn="l" defTabSz="1082675">
              <a:lnSpc>
                <a:spcPts val="2100"/>
              </a:lnSpc>
              <a:spcBef>
                <a:spcPct val="50000"/>
              </a:spcBef>
            </a:pPr>
            <a:r>
              <a:rPr lang="zh-CN" altLang="en-US" sz="2400" u="sng" dirty="0" smtClean="0">
                <a:solidFill>
                  <a:srgbClr val="FF3300"/>
                </a:solidFill>
              </a:rPr>
              <a:t>获得最大功率的条件：</a:t>
            </a:r>
            <a:endParaRPr lang="en-US" altLang="zh-CN" sz="2400" u="sng" dirty="0" smtClean="0">
              <a:solidFill>
                <a:srgbClr val="FF3300"/>
              </a:solidFill>
            </a:endParaRPr>
          </a:p>
          <a:p>
            <a:pPr algn="l" defTabSz="1082675">
              <a:lnSpc>
                <a:spcPts val="2100"/>
              </a:lnSpc>
              <a:spcBef>
                <a:spcPct val="50000"/>
              </a:spcBef>
            </a:pPr>
            <a:r>
              <a:rPr lang="en-US" altLang="zh-CN" sz="2400" i="1" dirty="0">
                <a:solidFill>
                  <a:srgbClr val="FF3300"/>
                </a:solidFill>
              </a:rPr>
              <a:t> </a:t>
            </a:r>
            <a:r>
              <a:rPr lang="en-US" altLang="zh-CN" sz="2400" i="1" dirty="0" smtClean="0">
                <a:solidFill>
                  <a:srgbClr val="FF3300"/>
                </a:solidFill>
              </a:rPr>
              <a:t> </a:t>
            </a:r>
            <a:r>
              <a:rPr lang="en-US" altLang="zh-CN" sz="2400" i="1" dirty="0" smtClean="0">
                <a:solidFill>
                  <a:srgbClr val="FF3300"/>
                </a:solidFill>
              </a:rPr>
              <a:t> </a:t>
            </a:r>
            <a:r>
              <a:rPr lang="en-US" altLang="zh-CN" sz="2400" i="1" dirty="0" err="1" smtClean="0">
                <a:solidFill>
                  <a:srgbClr val="FF3300"/>
                </a:solidFill>
              </a:rPr>
              <a:t>dp</a:t>
            </a:r>
            <a:r>
              <a:rPr lang="en-US" altLang="zh-CN" sz="2400" i="1" dirty="0" smtClean="0">
                <a:solidFill>
                  <a:srgbClr val="FF3300"/>
                </a:solidFill>
              </a:rPr>
              <a:t>/</a:t>
            </a:r>
            <a:r>
              <a:rPr lang="en-US" altLang="zh-CN" sz="2400" i="1" dirty="0" err="1" smtClean="0">
                <a:solidFill>
                  <a:srgbClr val="FF3300"/>
                </a:solidFill>
              </a:rPr>
              <a:t>dRx</a:t>
            </a:r>
            <a:r>
              <a:rPr lang="en-US" altLang="zh-CN" sz="2400" dirty="0" smtClean="0">
                <a:solidFill>
                  <a:srgbClr val="FF3300"/>
                </a:solidFill>
              </a:rPr>
              <a:t>=0</a:t>
            </a:r>
          </a:p>
          <a:p>
            <a:pPr algn="l" defTabSz="1082675">
              <a:lnSpc>
                <a:spcPts val="2100"/>
              </a:lnSpc>
              <a:spcBef>
                <a:spcPct val="50000"/>
              </a:spcBef>
            </a:pPr>
            <a:r>
              <a:rPr lang="zh-CN" altLang="en-US" sz="2400" dirty="0" smtClean="0">
                <a:solidFill>
                  <a:srgbClr val="FF3300"/>
                </a:solidFill>
              </a:rPr>
              <a:t>即</a:t>
            </a:r>
            <a:r>
              <a:rPr lang="zh-CN" altLang="en-US" sz="2400" dirty="0">
                <a:solidFill>
                  <a:srgbClr val="FF3300"/>
                </a:solidFill>
              </a:rPr>
              <a:t>：</a:t>
            </a:r>
            <a:r>
              <a:rPr lang="en-US" altLang="zh-CN" sz="2400" dirty="0">
                <a:solidFill>
                  <a:srgbClr val="FF3300"/>
                </a:solidFill>
              </a:rPr>
              <a:t> </a:t>
            </a:r>
            <a:r>
              <a:rPr lang="en-US" altLang="zh-CN" sz="2400" i="1" dirty="0">
                <a:solidFill>
                  <a:srgbClr val="FF3300"/>
                </a:solidFill>
              </a:rPr>
              <a:t>R</a:t>
            </a:r>
            <a:r>
              <a:rPr lang="en-US" altLang="zh-CN" sz="2400" i="1" baseline="-25000" dirty="0">
                <a:solidFill>
                  <a:srgbClr val="FF3300"/>
                </a:solidFill>
              </a:rPr>
              <a:t>x</a:t>
            </a:r>
            <a:r>
              <a:rPr lang="en-US" altLang="zh-CN" sz="2400" i="1" dirty="0">
                <a:solidFill>
                  <a:srgbClr val="FF3300"/>
                </a:solidFill>
              </a:rPr>
              <a:t> </a:t>
            </a:r>
            <a:r>
              <a:rPr lang="en-US" altLang="zh-CN" sz="2400" dirty="0">
                <a:solidFill>
                  <a:srgbClr val="FF3300"/>
                </a:solidFill>
              </a:rPr>
              <a:t>= </a:t>
            </a:r>
            <a:r>
              <a:rPr lang="en-US" altLang="zh-CN" sz="2400" i="1" dirty="0" err="1">
                <a:solidFill>
                  <a:srgbClr val="FF3300"/>
                </a:solidFill>
              </a:rPr>
              <a:t>R</a:t>
            </a:r>
            <a:r>
              <a:rPr lang="en-US" altLang="zh-CN" sz="2400" baseline="-25000" dirty="0" err="1">
                <a:solidFill>
                  <a:srgbClr val="FF3300"/>
                </a:solidFill>
              </a:rPr>
              <a:t>eq</a:t>
            </a:r>
            <a:r>
              <a:rPr lang="en-US" altLang="zh-CN" sz="2400" dirty="0">
                <a:solidFill>
                  <a:srgbClr val="FF3300"/>
                </a:solidFill>
              </a:rPr>
              <a:t> =</a:t>
            </a:r>
            <a:r>
              <a:rPr lang="en-US" altLang="zh-CN" sz="2400" dirty="0">
                <a:solidFill>
                  <a:schemeClr val="tx1"/>
                </a:solidFill>
              </a:rPr>
              <a:t>4.8</a:t>
            </a:r>
            <a:r>
              <a:rPr lang="en-US" altLang="zh-CN" sz="2400" dirty="0">
                <a:solidFill>
                  <a:schemeClr val="tx1"/>
                </a:solidFill>
                <a:sym typeface="Symbol" panose="05050102010706020507" pitchFamily="18" charset="2"/>
              </a:rPr>
              <a:t></a:t>
            </a:r>
            <a:endParaRPr lang="zh-CN" altLang="en-US" sz="2400" dirty="0">
              <a:solidFill>
                <a:srgbClr val="FF3300"/>
              </a:solidFill>
            </a:endParaRPr>
          </a:p>
          <a:p>
            <a:pPr algn="l" defTabSz="1082675">
              <a:lnSpc>
                <a:spcPts val="2100"/>
              </a:lnSpc>
              <a:spcBef>
                <a:spcPct val="50000"/>
              </a:spcBef>
            </a:pPr>
            <a:r>
              <a:rPr lang="en-US" altLang="zh-CN" sz="2400" i="1" dirty="0" err="1" smtClean="0">
                <a:solidFill>
                  <a:schemeClr val="accent6">
                    <a:lumMod val="60000"/>
                    <a:lumOff val="40000"/>
                  </a:schemeClr>
                </a:solidFill>
              </a:rPr>
              <a:t>P</a:t>
            </a:r>
            <a:r>
              <a:rPr lang="en-US" altLang="zh-CN" sz="1400" i="1" dirty="0" err="1" smtClean="0">
                <a:solidFill>
                  <a:schemeClr val="accent6">
                    <a:lumMod val="60000"/>
                    <a:lumOff val="40000"/>
                  </a:schemeClr>
                </a:solidFill>
              </a:rPr>
              <a:t>max</a:t>
            </a:r>
            <a:r>
              <a:rPr lang="en-US" altLang="zh-CN" sz="2400" i="1" dirty="0" smtClean="0">
                <a:solidFill>
                  <a:srgbClr val="FF3300"/>
                </a:solidFill>
              </a:rPr>
              <a:t>=</a:t>
            </a:r>
            <a:r>
              <a:rPr lang="en-US" altLang="zh-CN" sz="3200" i="1" dirty="0" smtClean="0">
                <a:solidFill>
                  <a:srgbClr val="FF3300"/>
                </a:solidFill>
              </a:rPr>
              <a:t>u</a:t>
            </a:r>
            <a:r>
              <a:rPr lang="en-US" altLang="zh-CN" sz="1800" i="1" dirty="0" smtClean="0">
                <a:solidFill>
                  <a:srgbClr val="FF3300"/>
                </a:solidFill>
              </a:rPr>
              <a:t>oc</a:t>
            </a:r>
            <a:r>
              <a:rPr lang="en-US" altLang="zh-CN" sz="2400" i="1" baseline="30000" dirty="0" smtClean="0">
                <a:solidFill>
                  <a:srgbClr val="FF3300"/>
                </a:solidFill>
              </a:rPr>
              <a:t>2</a:t>
            </a:r>
            <a:r>
              <a:rPr lang="en-US" altLang="zh-CN" sz="2400" i="1" dirty="0" smtClean="0">
                <a:solidFill>
                  <a:srgbClr val="FF3300"/>
                </a:solidFill>
              </a:rPr>
              <a:t>/(4R</a:t>
            </a:r>
            <a:r>
              <a:rPr lang="en-US" altLang="zh-CN" sz="2400" i="1" baseline="-25000" dirty="0" smtClean="0">
                <a:solidFill>
                  <a:srgbClr val="FF3300"/>
                </a:solidFill>
              </a:rPr>
              <a:t>eq</a:t>
            </a:r>
            <a:r>
              <a:rPr lang="en-US" altLang="zh-CN" sz="2400" i="1" dirty="0" smtClean="0">
                <a:solidFill>
                  <a:srgbClr val="FF3300"/>
                </a:solidFill>
              </a:rPr>
              <a:t>)</a:t>
            </a:r>
            <a:endParaRPr lang="en-US" altLang="zh-CN" sz="2400" i="1" dirty="0" smtClean="0">
              <a:solidFill>
                <a:srgbClr val="FF3300"/>
              </a:solidFill>
            </a:endParaRPr>
          </a:p>
        </p:txBody>
      </p:sp>
      <p:grpSp>
        <p:nvGrpSpPr>
          <p:cNvPr id="163889" name="组合 163888"/>
          <p:cNvGrpSpPr/>
          <p:nvPr/>
        </p:nvGrpSpPr>
        <p:grpSpPr>
          <a:xfrm>
            <a:off x="789760" y="3910541"/>
            <a:ext cx="3748039" cy="2068512"/>
            <a:chOff x="286" y="2352"/>
            <a:chExt cx="2162" cy="1280"/>
          </a:xfrm>
        </p:grpSpPr>
        <p:sp>
          <p:nvSpPr>
            <p:cNvPr id="163890" name="左箭头 163889"/>
            <p:cNvSpPr/>
            <p:nvPr/>
          </p:nvSpPr>
          <p:spPr>
            <a:xfrm>
              <a:off x="1920" y="3024"/>
              <a:ext cx="384" cy="192"/>
            </a:xfrm>
            <a:prstGeom prst="leftArrow">
              <a:avLst>
                <a:gd name="adj1" fmla="val 50000"/>
                <a:gd name="adj2" fmla="val 50000"/>
              </a:avLst>
            </a:prstGeom>
            <a:noFill/>
            <a:ln w="9525" cap="flat" cmpd="sng">
              <a:solidFill>
                <a:schemeClr val="tx1"/>
              </a:solidFill>
              <a:prstDash val="solid"/>
              <a:miter/>
              <a:headEnd type="none" w="med" len="med"/>
              <a:tailEnd type="none" w="med" len="med"/>
            </a:ln>
          </p:spPr>
          <p:txBody>
            <a:bodyPr/>
            <a:lstStyle/>
            <a:p>
              <a:endParaRPr lang="zh-CN" altLang="en-US"/>
            </a:p>
          </p:txBody>
        </p:sp>
        <p:sp>
          <p:nvSpPr>
            <p:cNvPr id="163891" name="文本框 163890"/>
            <p:cNvSpPr txBox="1"/>
            <p:nvPr/>
          </p:nvSpPr>
          <p:spPr>
            <a:xfrm>
              <a:off x="2016" y="2736"/>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3800" baseline="-25000">
                <a:solidFill>
                  <a:schemeClr val="tx1"/>
                </a:solidFill>
                <a:latin typeface="Times New Roman" panose="02020603050405020304" pitchFamily="18" charset="0"/>
              </a:endParaRPr>
            </a:p>
          </p:txBody>
        </p:sp>
        <p:sp>
          <p:nvSpPr>
            <p:cNvPr id="163892" name="文本框 163891"/>
            <p:cNvSpPr txBox="1"/>
            <p:nvPr/>
          </p:nvSpPr>
          <p:spPr>
            <a:xfrm>
              <a:off x="2211" y="2352"/>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3893" name="文本框 163892"/>
            <p:cNvSpPr txBox="1"/>
            <p:nvPr/>
          </p:nvSpPr>
          <p:spPr>
            <a:xfrm>
              <a:off x="2211" y="3347"/>
              <a:ext cx="21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3894" name="文本框 163893"/>
            <p:cNvSpPr txBox="1"/>
            <p:nvPr/>
          </p:nvSpPr>
          <p:spPr>
            <a:xfrm rot="-2712686">
              <a:off x="772" y="3008"/>
              <a:ext cx="47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endParaRPr lang="en-US" altLang="zh-CN" sz="2800">
                <a:solidFill>
                  <a:schemeClr val="tx1"/>
                </a:solidFill>
                <a:latin typeface="Times New Roman" panose="02020603050405020304" pitchFamily="18" charset="0"/>
              </a:endParaRPr>
            </a:p>
          </p:txBody>
        </p:sp>
        <p:sp>
          <p:nvSpPr>
            <p:cNvPr id="163895" name="文本框 163894"/>
            <p:cNvSpPr txBox="1"/>
            <p:nvPr/>
          </p:nvSpPr>
          <p:spPr>
            <a:xfrm rot="-18817037">
              <a:off x="1042" y="2562"/>
              <a:ext cx="42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3896" name="任意多边形 163895"/>
            <p:cNvSpPr/>
            <p:nvPr/>
          </p:nvSpPr>
          <p:spPr>
            <a:xfrm>
              <a:off x="348" y="3036"/>
              <a:ext cx="972" cy="1"/>
            </a:xfrm>
            <a:custGeom>
              <a:avLst/>
              <a:gdLst/>
              <a:ahLst/>
              <a:cxnLst/>
              <a:rect l="0" t="0" r="0" b="0"/>
              <a:pathLst>
                <a:path w="972" h="1">
                  <a:moveTo>
                    <a:pt x="0" y="0"/>
                  </a:moveTo>
                  <a:lnTo>
                    <a:pt x="972"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3897" name="直接连接符 163896"/>
            <p:cNvSpPr/>
            <p:nvPr/>
          </p:nvSpPr>
          <p:spPr>
            <a:xfrm>
              <a:off x="819" y="3539"/>
              <a:ext cx="1344" cy="0"/>
            </a:xfrm>
            <a:prstGeom prst="line">
              <a:avLst/>
            </a:prstGeom>
            <a:ln w="19050" cap="flat" cmpd="sng">
              <a:solidFill>
                <a:schemeClr val="tx1"/>
              </a:solidFill>
              <a:prstDash val="solid"/>
              <a:headEnd type="none" w="med" len="med"/>
              <a:tailEnd type="none" w="med" len="med"/>
            </a:ln>
          </p:spPr>
        </p:sp>
        <p:sp>
          <p:nvSpPr>
            <p:cNvPr id="163898" name="直接连接符 163897"/>
            <p:cNvSpPr/>
            <p:nvPr/>
          </p:nvSpPr>
          <p:spPr>
            <a:xfrm>
              <a:off x="867" y="2545"/>
              <a:ext cx="1296" cy="0"/>
            </a:xfrm>
            <a:prstGeom prst="line">
              <a:avLst/>
            </a:prstGeom>
            <a:ln w="19050" cap="flat" cmpd="sng">
              <a:solidFill>
                <a:schemeClr val="tx1"/>
              </a:solidFill>
              <a:prstDash val="solid"/>
              <a:headEnd type="none" w="med" len="med"/>
              <a:tailEnd type="none" w="med" len="med"/>
            </a:ln>
          </p:spPr>
        </p:sp>
        <p:sp>
          <p:nvSpPr>
            <p:cNvPr id="163899" name="文本框 163898"/>
            <p:cNvSpPr txBox="1"/>
            <p:nvPr/>
          </p:nvSpPr>
          <p:spPr>
            <a:xfrm rot="2691986">
              <a:off x="536" y="3058"/>
              <a:ext cx="427"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3900" name="文本框 163899"/>
            <p:cNvSpPr txBox="1"/>
            <p:nvPr/>
          </p:nvSpPr>
          <p:spPr>
            <a:xfrm rot="-2486295">
              <a:off x="286" y="2531"/>
              <a:ext cx="387"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sym typeface="Symbol" panose="05050102010706020507" pitchFamily="18" charset="2"/>
                </a:rPr>
                <a:t></a:t>
              </a:r>
            </a:p>
          </p:txBody>
        </p:sp>
        <p:sp>
          <p:nvSpPr>
            <p:cNvPr id="163901" name="菱形 163900"/>
            <p:cNvSpPr/>
            <p:nvPr/>
          </p:nvSpPr>
          <p:spPr>
            <a:xfrm>
              <a:off x="339" y="2531"/>
              <a:ext cx="1020" cy="1020"/>
            </a:xfrm>
            <a:prstGeom prst="diamond">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3902" name="矩形 163901"/>
            <p:cNvSpPr/>
            <p:nvPr/>
          </p:nvSpPr>
          <p:spPr>
            <a:xfrm rot="2700000">
              <a:off x="1057" y="3150"/>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903" name="矩形 163902"/>
            <p:cNvSpPr/>
            <p:nvPr/>
          </p:nvSpPr>
          <p:spPr>
            <a:xfrm rot="2700000">
              <a:off x="575" y="2623"/>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904" name="矩形 163903"/>
            <p:cNvSpPr/>
            <p:nvPr/>
          </p:nvSpPr>
          <p:spPr>
            <a:xfrm rot="-2700000">
              <a:off x="533" y="3149"/>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905" name="矩形 163904"/>
            <p:cNvSpPr/>
            <p:nvPr/>
          </p:nvSpPr>
          <p:spPr>
            <a:xfrm rot="-2700000">
              <a:off x="1059" y="2675"/>
              <a:ext cx="97" cy="29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3906" name="椭圆 163905"/>
            <p:cNvSpPr/>
            <p:nvPr/>
          </p:nvSpPr>
          <p:spPr>
            <a:xfrm>
              <a:off x="819" y="251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907" name="椭圆 163906"/>
            <p:cNvSpPr/>
            <p:nvPr/>
          </p:nvSpPr>
          <p:spPr>
            <a:xfrm>
              <a:off x="1299" y="301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908" name="椭圆 163907"/>
            <p:cNvSpPr/>
            <p:nvPr/>
          </p:nvSpPr>
          <p:spPr>
            <a:xfrm>
              <a:off x="319" y="301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909" name="椭圆 163908"/>
            <p:cNvSpPr/>
            <p:nvPr/>
          </p:nvSpPr>
          <p:spPr>
            <a:xfrm>
              <a:off x="819" y="349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910" name="椭圆 163909"/>
            <p:cNvSpPr/>
            <p:nvPr/>
          </p:nvSpPr>
          <p:spPr>
            <a:xfrm>
              <a:off x="2115" y="251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3911" name="椭圆 163910"/>
            <p:cNvSpPr/>
            <p:nvPr/>
          </p:nvSpPr>
          <p:spPr>
            <a:xfrm>
              <a:off x="2115" y="3491"/>
              <a:ext cx="68" cy="68"/>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grpSp>
      <p:sp>
        <p:nvSpPr>
          <p:cNvPr id="2" name="圆角矩形标注 1"/>
          <p:cNvSpPr/>
          <p:nvPr/>
        </p:nvSpPr>
        <p:spPr>
          <a:xfrm>
            <a:off x="578495" y="6461944"/>
            <a:ext cx="3976438" cy="1138849"/>
          </a:xfrm>
          <a:prstGeom prst="wedgeRoundRectCallout">
            <a:avLst>
              <a:gd name="adj1" fmla="val 62898"/>
              <a:gd name="adj2" fmla="val 44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最大功率</a:t>
            </a:r>
            <a:r>
              <a:rPr lang="zh-CN" altLang="en-US" dirty="0" smtClean="0">
                <a:solidFill>
                  <a:schemeClr val="accent6">
                    <a:lumMod val="60000"/>
                    <a:lumOff val="40000"/>
                  </a:schemeClr>
                </a:solidFill>
              </a:rPr>
              <a:t>传输</a:t>
            </a:r>
            <a:endParaRPr lang="en-US" altLang="zh-CN" dirty="0">
              <a:solidFill>
                <a:schemeClr val="accent6">
                  <a:lumMod val="60000"/>
                  <a:lumOff val="40000"/>
                </a:schemeClr>
              </a:solidFill>
            </a:endParaRPr>
          </a:p>
          <a:p>
            <a:pPr algn="ctr"/>
            <a:r>
              <a:rPr lang="zh-CN" altLang="en-US" dirty="0" smtClean="0">
                <a:solidFill>
                  <a:schemeClr val="accent6">
                    <a:lumMod val="60000"/>
                    <a:lumOff val="40000"/>
                  </a:schemeClr>
                </a:solidFill>
              </a:rPr>
              <a:t>条件：</a:t>
            </a:r>
            <a:r>
              <a:rPr lang="zh-CN" altLang="en-US" dirty="0" smtClean="0">
                <a:solidFill>
                  <a:srgbClr val="FF0000"/>
                </a:solidFill>
              </a:rPr>
              <a:t>阻抗匹配</a:t>
            </a:r>
            <a:endParaRPr lang="zh-CN" altLang="en-US" dirty="0">
              <a:solidFill>
                <a:srgbClr val="FF0000"/>
              </a:solidFill>
            </a:endParaRPr>
          </a:p>
        </p:txBody>
      </p:sp>
      <p:pic>
        <p:nvPicPr>
          <p:cNvPr id="3" name="图片 2"/>
          <p:cNvPicPr>
            <a:picLocks noChangeAspect="1"/>
          </p:cNvPicPr>
          <p:nvPr/>
        </p:nvPicPr>
        <p:blipFill>
          <a:blip r:embed="rId3"/>
          <a:stretch>
            <a:fillRect/>
          </a:stretch>
        </p:blipFill>
        <p:spPr>
          <a:xfrm>
            <a:off x="8116081" y="4140824"/>
            <a:ext cx="2800026" cy="3478699"/>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63844"/>
                                        </p:tgtEl>
                                        <p:attrNameLst>
                                          <p:attrName>style.visibility</p:attrName>
                                        </p:attrNameLst>
                                      </p:cBhvr>
                                      <p:to>
                                        <p:strVal val="visible"/>
                                      </p:to>
                                    </p:set>
                                    <p:anim calcmode="lin" valueType="num">
                                      <p:cBhvr>
                                        <p:cTn id="7" dur="500" fill="hold"/>
                                        <p:tgtEl>
                                          <p:spTgt spid="163844"/>
                                        </p:tgtEl>
                                        <p:attrNameLst>
                                          <p:attrName>ppt_w</p:attrName>
                                        </p:attrNameLst>
                                      </p:cBhvr>
                                      <p:tavLst>
                                        <p:tav tm="0">
                                          <p:val>
                                            <p:fltVal val="0"/>
                                          </p:val>
                                        </p:tav>
                                        <p:tav tm="100000">
                                          <p:val>
                                            <p:strVal val="#ppt_w"/>
                                          </p:val>
                                        </p:tav>
                                      </p:tavLst>
                                    </p:anim>
                                    <p:anim calcmode="lin" valueType="num">
                                      <p:cBhvr>
                                        <p:cTn id="8" dur="500" fill="hold"/>
                                        <p:tgtEl>
                                          <p:spTgt spid="16384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163843"/>
                                        </p:tgtEl>
                                        <p:attrNameLst>
                                          <p:attrName>style.visibility</p:attrName>
                                        </p:attrNameLst>
                                      </p:cBhvr>
                                      <p:to>
                                        <p:strVal val="visible"/>
                                      </p:to>
                                    </p:set>
                                    <p:anim calcmode="lin" valueType="num">
                                      <p:cBhvr>
                                        <p:cTn id="13" dur="500" fill="hold"/>
                                        <p:tgtEl>
                                          <p:spTgt spid="163843"/>
                                        </p:tgtEl>
                                        <p:attrNameLst>
                                          <p:attrName>ppt_x</p:attrName>
                                        </p:attrNameLst>
                                      </p:cBhvr>
                                      <p:tavLst>
                                        <p:tav tm="0">
                                          <p:val>
                                            <p:strVal val="#ppt_x-#ppt_w/2"/>
                                          </p:val>
                                        </p:tav>
                                        <p:tav tm="100000">
                                          <p:val>
                                            <p:strVal val="#ppt_x"/>
                                          </p:val>
                                        </p:tav>
                                      </p:tavLst>
                                    </p:anim>
                                    <p:anim calcmode="lin" valueType="num">
                                      <p:cBhvr>
                                        <p:cTn id="14" dur="500" fill="hold"/>
                                        <p:tgtEl>
                                          <p:spTgt spid="163843"/>
                                        </p:tgtEl>
                                        <p:attrNameLst>
                                          <p:attrName>ppt_y</p:attrName>
                                        </p:attrNameLst>
                                      </p:cBhvr>
                                      <p:tavLst>
                                        <p:tav tm="0">
                                          <p:val>
                                            <p:strVal val="#ppt_y"/>
                                          </p:val>
                                        </p:tav>
                                        <p:tav tm="100000">
                                          <p:val>
                                            <p:strVal val="#ppt_y"/>
                                          </p:val>
                                        </p:tav>
                                      </p:tavLst>
                                    </p:anim>
                                    <p:anim calcmode="lin" valueType="num">
                                      <p:cBhvr>
                                        <p:cTn id="15" dur="500" fill="hold"/>
                                        <p:tgtEl>
                                          <p:spTgt spid="163843"/>
                                        </p:tgtEl>
                                        <p:attrNameLst>
                                          <p:attrName>ppt_w</p:attrName>
                                        </p:attrNameLst>
                                      </p:cBhvr>
                                      <p:tavLst>
                                        <p:tav tm="0">
                                          <p:val>
                                            <p:fltVal val="0"/>
                                          </p:val>
                                        </p:tav>
                                        <p:tav tm="100000">
                                          <p:val>
                                            <p:strVal val="#ppt_w"/>
                                          </p:val>
                                        </p:tav>
                                      </p:tavLst>
                                    </p:anim>
                                    <p:anim calcmode="lin" valueType="num">
                                      <p:cBhvr>
                                        <p:cTn id="16" dur="500" fill="hold"/>
                                        <p:tgtEl>
                                          <p:spTgt spid="163843"/>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63882"/>
                                        </p:tgtEl>
                                        <p:attrNameLst>
                                          <p:attrName>style.visibility</p:attrName>
                                        </p:attrNameLst>
                                      </p:cBhvr>
                                      <p:to>
                                        <p:strVal val="visible"/>
                                      </p:to>
                                    </p:set>
                                    <p:anim calcmode="lin" valueType="num">
                                      <p:cBhvr>
                                        <p:cTn id="21" dur="500" fill="hold"/>
                                        <p:tgtEl>
                                          <p:spTgt spid="163882"/>
                                        </p:tgtEl>
                                        <p:attrNameLst>
                                          <p:attrName>ppt_w</p:attrName>
                                        </p:attrNameLst>
                                      </p:cBhvr>
                                      <p:tavLst>
                                        <p:tav tm="0">
                                          <p:val>
                                            <p:fltVal val="0"/>
                                          </p:val>
                                        </p:tav>
                                        <p:tav tm="100000">
                                          <p:val>
                                            <p:strVal val="#ppt_w"/>
                                          </p:val>
                                        </p:tav>
                                      </p:tavLst>
                                    </p:anim>
                                    <p:anim calcmode="lin" valueType="num">
                                      <p:cBhvr>
                                        <p:cTn id="22" dur="500" fill="hold"/>
                                        <p:tgtEl>
                                          <p:spTgt spid="16388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63889"/>
                                        </p:tgtEl>
                                        <p:attrNameLst>
                                          <p:attrName>style.visibility</p:attrName>
                                        </p:attrNameLst>
                                      </p:cBhvr>
                                      <p:to>
                                        <p:strVal val="visible"/>
                                      </p:to>
                                    </p:set>
                                    <p:anim calcmode="lin" valueType="num">
                                      <p:cBhvr additive="base">
                                        <p:cTn id="27" dur="500" fill="hold"/>
                                        <p:tgtEl>
                                          <p:spTgt spid="163889"/>
                                        </p:tgtEl>
                                        <p:attrNameLst>
                                          <p:attrName>ppt_x</p:attrName>
                                        </p:attrNameLst>
                                      </p:cBhvr>
                                      <p:tavLst>
                                        <p:tav tm="0">
                                          <p:val>
                                            <p:strVal val="0-#ppt_w/2"/>
                                          </p:val>
                                        </p:tav>
                                        <p:tav tm="100000">
                                          <p:val>
                                            <p:strVal val="#ppt_x"/>
                                          </p:val>
                                        </p:tav>
                                      </p:tavLst>
                                    </p:anim>
                                    <p:anim calcmode="lin" valueType="num">
                                      <p:cBhvr additive="base">
                                        <p:cTn id="28" dur="500" fill="hold"/>
                                        <p:tgtEl>
                                          <p:spTgt spid="16388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63883"/>
                                        </p:tgtEl>
                                        <p:attrNameLst>
                                          <p:attrName>style.visibility</p:attrName>
                                        </p:attrNameLst>
                                      </p:cBhvr>
                                      <p:to>
                                        <p:strVal val="visible"/>
                                      </p:to>
                                    </p:set>
                                    <p:animEffect transition="in" filter="blinds(horizontal)">
                                      <p:cBhvr>
                                        <p:cTn id="33" dur="500"/>
                                        <p:tgtEl>
                                          <p:spTgt spid="16388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163884"/>
                                        </p:tgtEl>
                                        <p:attrNameLst>
                                          <p:attrName>style.visibility</p:attrName>
                                        </p:attrNameLst>
                                      </p:cBhvr>
                                      <p:to>
                                        <p:strVal val="visible"/>
                                      </p:to>
                                    </p:set>
                                    <p:animEffect transition="in" filter="blinds(vertical)">
                                      <p:cBhvr>
                                        <p:cTn id="38" dur="500"/>
                                        <p:tgtEl>
                                          <p:spTgt spid="163884"/>
                                        </p:tgtEl>
                                      </p:cBhvr>
                                    </p:animEffect>
                                  </p:childTnLst>
                                </p:cTn>
                              </p:par>
                            </p:childTnLst>
                          </p:cTn>
                        </p:par>
                        <p:par>
                          <p:cTn id="39" fill="hold">
                            <p:stCondLst>
                              <p:cond delay="500"/>
                            </p:stCondLst>
                            <p:childTnLst>
                              <p:par>
                                <p:cTn id="40" presetID="4" presetClass="entr" presetSubtype="16" fill="hold" grpId="0" nodeType="afterEffect">
                                  <p:stCondLst>
                                    <p:cond delay="1000"/>
                                  </p:stCondLst>
                                  <p:childTnLst>
                                    <p:set>
                                      <p:cBhvr>
                                        <p:cTn id="41" dur="1" fill="hold">
                                          <p:stCondLst>
                                            <p:cond delay="0"/>
                                          </p:stCondLst>
                                        </p:cTn>
                                        <p:tgtEl>
                                          <p:spTgt spid="163885"/>
                                        </p:tgtEl>
                                        <p:attrNameLst>
                                          <p:attrName>style.visibility</p:attrName>
                                        </p:attrNameLst>
                                      </p:cBhvr>
                                      <p:to>
                                        <p:strVal val="visible"/>
                                      </p:to>
                                    </p:set>
                                    <p:animEffect transition="in" filter="box(in)">
                                      <p:cBhvr>
                                        <p:cTn id="42" dur="500"/>
                                        <p:tgtEl>
                                          <p:spTgt spid="163885"/>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2" fill="hold" grpId="0" nodeType="clickEffect">
                                  <p:stCondLst>
                                    <p:cond delay="0"/>
                                  </p:stCondLst>
                                  <p:childTnLst>
                                    <p:set>
                                      <p:cBhvr>
                                        <p:cTn id="46" dur="1" fill="hold">
                                          <p:stCondLst>
                                            <p:cond delay="0"/>
                                          </p:stCondLst>
                                        </p:cTn>
                                        <p:tgtEl>
                                          <p:spTgt spid="163886"/>
                                        </p:tgtEl>
                                        <p:attrNameLst>
                                          <p:attrName>style.visibility</p:attrName>
                                        </p:attrNameLst>
                                      </p:cBhvr>
                                      <p:to>
                                        <p:strVal val="visible"/>
                                      </p:to>
                                    </p:set>
                                    <p:anim calcmode="lin" valueType="num">
                                      <p:cBhvr>
                                        <p:cTn id="47" dur="500" fill="hold"/>
                                        <p:tgtEl>
                                          <p:spTgt spid="163886"/>
                                        </p:tgtEl>
                                        <p:attrNameLst>
                                          <p:attrName>ppt_x</p:attrName>
                                        </p:attrNameLst>
                                      </p:cBhvr>
                                      <p:tavLst>
                                        <p:tav tm="0">
                                          <p:val>
                                            <p:strVal val="#ppt_x+#ppt_w/2"/>
                                          </p:val>
                                        </p:tav>
                                        <p:tav tm="100000">
                                          <p:val>
                                            <p:strVal val="#ppt_x"/>
                                          </p:val>
                                        </p:tav>
                                      </p:tavLst>
                                    </p:anim>
                                    <p:anim calcmode="lin" valueType="num">
                                      <p:cBhvr>
                                        <p:cTn id="48" dur="500" fill="hold"/>
                                        <p:tgtEl>
                                          <p:spTgt spid="163886"/>
                                        </p:tgtEl>
                                        <p:attrNameLst>
                                          <p:attrName>ppt_y</p:attrName>
                                        </p:attrNameLst>
                                      </p:cBhvr>
                                      <p:tavLst>
                                        <p:tav tm="0">
                                          <p:val>
                                            <p:strVal val="#ppt_y"/>
                                          </p:val>
                                        </p:tav>
                                        <p:tav tm="100000">
                                          <p:val>
                                            <p:strVal val="#ppt_y"/>
                                          </p:val>
                                        </p:tav>
                                      </p:tavLst>
                                    </p:anim>
                                    <p:anim calcmode="lin" valueType="num">
                                      <p:cBhvr>
                                        <p:cTn id="49" dur="500" fill="hold"/>
                                        <p:tgtEl>
                                          <p:spTgt spid="163886"/>
                                        </p:tgtEl>
                                        <p:attrNameLst>
                                          <p:attrName>ppt_w</p:attrName>
                                        </p:attrNameLst>
                                      </p:cBhvr>
                                      <p:tavLst>
                                        <p:tav tm="0">
                                          <p:val>
                                            <p:fltVal val="0"/>
                                          </p:val>
                                        </p:tav>
                                        <p:tav tm="100000">
                                          <p:val>
                                            <p:strVal val="#ppt_w"/>
                                          </p:val>
                                        </p:tav>
                                      </p:tavLst>
                                    </p:anim>
                                    <p:anim calcmode="lin" valueType="num">
                                      <p:cBhvr>
                                        <p:cTn id="50" dur="500" fill="hold"/>
                                        <p:tgtEl>
                                          <p:spTgt spid="163886"/>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7" presetClass="entr" presetSubtype="1" fill="hold" grpId="0" nodeType="afterEffect">
                                  <p:stCondLst>
                                    <p:cond delay="1000"/>
                                  </p:stCondLst>
                                  <p:childTnLst>
                                    <p:set>
                                      <p:cBhvr>
                                        <p:cTn id="53" dur="1" fill="hold">
                                          <p:stCondLst>
                                            <p:cond delay="0"/>
                                          </p:stCondLst>
                                        </p:cTn>
                                        <p:tgtEl>
                                          <p:spTgt spid="163887"/>
                                        </p:tgtEl>
                                        <p:attrNameLst>
                                          <p:attrName>style.visibility</p:attrName>
                                        </p:attrNameLst>
                                      </p:cBhvr>
                                      <p:to>
                                        <p:strVal val="visible"/>
                                      </p:to>
                                    </p:set>
                                    <p:anim calcmode="lin" valueType="num">
                                      <p:cBhvr>
                                        <p:cTn id="54" dur="500" fill="hold"/>
                                        <p:tgtEl>
                                          <p:spTgt spid="163887"/>
                                        </p:tgtEl>
                                        <p:attrNameLst>
                                          <p:attrName>ppt_x</p:attrName>
                                        </p:attrNameLst>
                                      </p:cBhvr>
                                      <p:tavLst>
                                        <p:tav tm="0">
                                          <p:val>
                                            <p:strVal val="#ppt_x"/>
                                          </p:val>
                                        </p:tav>
                                        <p:tav tm="100000">
                                          <p:val>
                                            <p:strVal val="#ppt_x"/>
                                          </p:val>
                                        </p:tav>
                                      </p:tavLst>
                                    </p:anim>
                                    <p:anim calcmode="lin" valueType="num">
                                      <p:cBhvr>
                                        <p:cTn id="55" dur="500" fill="hold"/>
                                        <p:tgtEl>
                                          <p:spTgt spid="163887"/>
                                        </p:tgtEl>
                                        <p:attrNameLst>
                                          <p:attrName>ppt_y</p:attrName>
                                        </p:attrNameLst>
                                      </p:cBhvr>
                                      <p:tavLst>
                                        <p:tav tm="0">
                                          <p:val>
                                            <p:strVal val="#ppt_y-#ppt_h/2"/>
                                          </p:val>
                                        </p:tav>
                                        <p:tav tm="100000">
                                          <p:val>
                                            <p:strVal val="#ppt_y"/>
                                          </p:val>
                                        </p:tav>
                                      </p:tavLst>
                                    </p:anim>
                                    <p:anim calcmode="lin" valueType="num">
                                      <p:cBhvr>
                                        <p:cTn id="56" dur="500" fill="hold"/>
                                        <p:tgtEl>
                                          <p:spTgt spid="163887"/>
                                        </p:tgtEl>
                                        <p:attrNameLst>
                                          <p:attrName>ppt_w</p:attrName>
                                        </p:attrNameLst>
                                      </p:cBhvr>
                                      <p:tavLst>
                                        <p:tav tm="0">
                                          <p:val>
                                            <p:strVal val="#ppt_w"/>
                                          </p:val>
                                        </p:tav>
                                        <p:tav tm="100000">
                                          <p:val>
                                            <p:strVal val="#ppt_w"/>
                                          </p:val>
                                        </p:tav>
                                      </p:tavLst>
                                    </p:anim>
                                    <p:anim calcmode="lin" valueType="num">
                                      <p:cBhvr>
                                        <p:cTn id="57" dur="500" fill="hold"/>
                                        <p:tgtEl>
                                          <p:spTgt spid="163887"/>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63888"/>
                                        </p:tgtEl>
                                        <p:attrNameLst>
                                          <p:attrName>style.visibility</p:attrName>
                                        </p:attrNameLst>
                                      </p:cBhvr>
                                      <p:to>
                                        <p:strVal val="visible"/>
                                      </p:to>
                                    </p:set>
                                    <p:animEffect transition="in" filter="box(out)">
                                      <p:cBhvr>
                                        <p:cTn id="62" dur="500"/>
                                        <p:tgtEl>
                                          <p:spTgt spid="163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p:bldP spid="163882" grpId="0"/>
      <p:bldP spid="163883" grpId="0"/>
      <p:bldP spid="163884" grpId="0"/>
      <p:bldP spid="163885" grpId="0"/>
      <p:bldP spid="163886" grpId="0"/>
      <p:bldP spid="163887" grpId="0"/>
      <p:bldP spid="1638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框 164865"/>
          <p:cNvSpPr txBox="1"/>
          <p:nvPr/>
        </p:nvSpPr>
        <p:spPr>
          <a:xfrm>
            <a:off x="360363" y="271463"/>
            <a:ext cx="6677025" cy="620712"/>
          </a:xfrm>
          <a:prstGeom prst="rect">
            <a:avLst/>
          </a:prstGeom>
          <a:noFill/>
          <a:ln w="9525" cap="flat" cmpd="sng">
            <a:solidFill>
              <a:srgbClr val="66FF66"/>
            </a:solidFill>
            <a:prstDash val="solid"/>
            <a:miter/>
            <a:headEnd type="none" w="med" len="med"/>
            <a:tailEnd type="none" w="med" len="med"/>
          </a:ln>
        </p:spPr>
        <p:txBody>
          <a:bodyPr lIns="108265" tIns="54132" rIns="108265" bIns="54132">
            <a:spAutoFit/>
          </a:bodyPr>
          <a:lstStyle/>
          <a:p>
            <a:pPr algn="l" defTabSz="1082675">
              <a:spcBef>
                <a:spcPct val="50000"/>
              </a:spcBef>
            </a:pPr>
            <a:r>
              <a:rPr lang="zh-CN" altLang="en-US" sz="3300" i="1" dirty="0">
                <a:solidFill>
                  <a:srgbClr val="0000FF"/>
                </a:solidFill>
                <a:latin typeface="Times New Roman" panose="02020603050405020304" pitchFamily="18" charset="0"/>
              </a:rPr>
              <a:t>含受控源电路中戴维宁定理的应用</a:t>
            </a:r>
            <a:endParaRPr lang="zh-CN" altLang="en-US" sz="3300" i="1">
              <a:solidFill>
                <a:srgbClr val="0000FF"/>
              </a:solidFill>
              <a:latin typeface="Times New Roman" panose="02020603050405020304" pitchFamily="18" charset="0"/>
            </a:endParaRPr>
          </a:p>
        </p:txBody>
      </p:sp>
      <p:sp>
        <p:nvSpPr>
          <p:cNvPr id="164867" name="文本框 164866"/>
          <p:cNvSpPr txBox="1"/>
          <p:nvPr/>
        </p:nvSpPr>
        <p:spPr>
          <a:xfrm>
            <a:off x="271463" y="1984375"/>
            <a:ext cx="1712912" cy="534988"/>
          </a:xfrm>
          <a:prstGeom prst="rect">
            <a:avLst/>
          </a:prstGeom>
          <a:noFill/>
          <a:ln w="9525">
            <a:noFill/>
          </a:ln>
        </p:spPr>
        <p:txBody>
          <a:bodyPr lIns="108265" tIns="54132" rIns="108265" bIns="54132">
            <a:spAutoFit/>
          </a:bodyPr>
          <a:lstStyle/>
          <a:p>
            <a:pPr algn="l" defTabSz="1082675">
              <a:spcBef>
                <a:spcPct val="50000"/>
              </a:spcBef>
            </a:pPr>
            <a:r>
              <a:rPr lang="zh-CN" altLang="zh-CN" sz="2800" dirty="0" smtClean="0">
                <a:solidFill>
                  <a:schemeClr val="tx1"/>
                </a:solidFill>
                <a:latin typeface="Times New Roman" panose="02020603050405020304" pitchFamily="18" charset="0"/>
              </a:rPr>
              <a:t>求</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 </a:t>
            </a:r>
            <a:r>
              <a:rPr lang="zh-CN" altLang="en-US" sz="2800" dirty="0">
                <a:solidFill>
                  <a:schemeClr val="tx1"/>
                </a:solidFill>
                <a:latin typeface="Times New Roman" panose="02020603050405020304" pitchFamily="18" charset="0"/>
              </a:rPr>
              <a:t>。</a:t>
            </a:r>
          </a:p>
        </p:txBody>
      </p:sp>
      <p:grpSp>
        <p:nvGrpSpPr>
          <p:cNvPr id="164868" name="组合 164867"/>
          <p:cNvGrpSpPr/>
          <p:nvPr/>
        </p:nvGrpSpPr>
        <p:grpSpPr>
          <a:xfrm>
            <a:off x="1624013" y="901700"/>
            <a:ext cx="5143500" cy="2971800"/>
            <a:chOff x="240" y="576"/>
            <a:chExt cx="2736" cy="1581"/>
          </a:xfrm>
        </p:grpSpPr>
        <p:sp>
          <p:nvSpPr>
            <p:cNvPr id="164869" name="直接连接符 164868"/>
            <p:cNvSpPr/>
            <p:nvPr/>
          </p:nvSpPr>
          <p:spPr>
            <a:xfrm>
              <a:off x="1440" y="912"/>
              <a:ext cx="0" cy="960"/>
            </a:xfrm>
            <a:prstGeom prst="line">
              <a:avLst/>
            </a:prstGeom>
            <a:ln w="19050" cap="flat" cmpd="sng">
              <a:solidFill>
                <a:schemeClr val="tx1"/>
              </a:solidFill>
              <a:prstDash val="solid"/>
              <a:headEnd type="none" w="med" len="med"/>
              <a:tailEnd type="none" w="med" len="med"/>
            </a:ln>
          </p:spPr>
        </p:sp>
        <p:sp>
          <p:nvSpPr>
            <p:cNvPr id="164870" name="文本框 164869"/>
            <p:cNvSpPr txBox="1"/>
            <p:nvPr/>
          </p:nvSpPr>
          <p:spPr>
            <a:xfrm>
              <a:off x="1008" y="1248"/>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871" name="文本框 164870"/>
            <p:cNvSpPr txBox="1"/>
            <p:nvPr/>
          </p:nvSpPr>
          <p:spPr>
            <a:xfrm>
              <a:off x="2112" y="124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872" name="矩形 164871"/>
            <p:cNvSpPr/>
            <p:nvPr/>
          </p:nvSpPr>
          <p:spPr>
            <a:xfrm>
              <a:off x="816" y="847"/>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873" name="文本框 164872"/>
            <p:cNvSpPr txBox="1"/>
            <p:nvPr/>
          </p:nvSpPr>
          <p:spPr>
            <a:xfrm>
              <a:off x="768" y="57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874" name="直接连接符 164873"/>
            <p:cNvSpPr/>
            <p:nvPr/>
          </p:nvSpPr>
          <p:spPr>
            <a:xfrm>
              <a:off x="1584" y="1008"/>
              <a:ext cx="0" cy="384"/>
            </a:xfrm>
            <a:prstGeom prst="line">
              <a:avLst/>
            </a:prstGeom>
            <a:ln w="19050" cap="flat" cmpd="sng">
              <a:solidFill>
                <a:schemeClr val="tx1"/>
              </a:solidFill>
              <a:prstDash val="solid"/>
              <a:headEnd type="none" w="med" len="med"/>
              <a:tailEnd type="stealth" w="sm" len="med"/>
            </a:ln>
          </p:spPr>
        </p:sp>
        <p:sp>
          <p:nvSpPr>
            <p:cNvPr id="164875" name="文本框 164874"/>
            <p:cNvSpPr txBox="1"/>
            <p:nvPr/>
          </p:nvSpPr>
          <p:spPr>
            <a:xfrm>
              <a:off x="1584" y="1056"/>
              <a:ext cx="288"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4876" name="文本框 164875"/>
            <p:cNvSpPr txBox="1"/>
            <p:nvPr/>
          </p:nvSpPr>
          <p:spPr>
            <a:xfrm>
              <a:off x="384" y="960"/>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77" name="文本框 164876"/>
            <p:cNvSpPr txBox="1"/>
            <p:nvPr/>
          </p:nvSpPr>
          <p:spPr>
            <a:xfrm>
              <a:off x="384" y="148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78" name="文本框 164877"/>
            <p:cNvSpPr txBox="1"/>
            <p:nvPr/>
          </p:nvSpPr>
          <p:spPr>
            <a:xfrm>
              <a:off x="528" y="124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9V</a:t>
              </a:r>
            </a:p>
          </p:txBody>
        </p:sp>
        <p:sp>
          <p:nvSpPr>
            <p:cNvPr id="164879" name="文本框 164878"/>
            <p:cNvSpPr txBox="1"/>
            <p:nvPr/>
          </p:nvSpPr>
          <p:spPr>
            <a:xfrm>
              <a:off x="2592" y="912"/>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80" name="文本框 164879"/>
            <p:cNvSpPr txBox="1"/>
            <p:nvPr/>
          </p:nvSpPr>
          <p:spPr>
            <a:xfrm>
              <a:off x="2592" y="158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81" name="文本框 164880"/>
            <p:cNvSpPr txBox="1"/>
            <p:nvPr/>
          </p:nvSpPr>
          <p:spPr>
            <a:xfrm>
              <a:off x="2592" y="124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64882" name="文本框 164881"/>
            <p:cNvSpPr txBox="1"/>
            <p:nvPr/>
          </p:nvSpPr>
          <p:spPr>
            <a:xfrm>
              <a:off x="2400" y="576"/>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4883" name="文本框 164882"/>
            <p:cNvSpPr txBox="1"/>
            <p:nvPr/>
          </p:nvSpPr>
          <p:spPr>
            <a:xfrm>
              <a:off x="2400" y="1872"/>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4884" name="直接连接符 164883"/>
            <p:cNvSpPr/>
            <p:nvPr/>
          </p:nvSpPr>
          <p:spPr>
            <a:xfrm>
              <a:off x="1824" y="912"/>
              <a:ext cx="336" cy="0"/>
            </a:xfrm>
            <a:prstGeom prst="line">
              <a:avLst/>
            </a:prstGeom>
            <a:ln w="9525" cap="flat" cmpd="sng">
              <a:solidFill>
                <a:schemeClr val="tx1"/>
              </a:solidFill>
              <a:prstDash val="solid"/>
              <a:headEnd type="none" w="med" len="med"/>
              <a:tailEnd type="none" w="med" len="med"/>
            </a:ln>
          </p:spPr>
        </p:sp>
        <p:sp>
          <p:nvSpPr>
            <p:cNvPr id="164885" name="文本框 164884"/>
            <p:cNvSpPr txBox="1"/>
            <p:nvPr/>
          </p:nvSpPr>
          <p:spPr>
            <a:xfrm>
              <a:off x="2112" y="67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86" name="文本框 164885"/>
            <p:cNvSpPr txBox="1"/>
            <p:nvPr/>
          </p:nvSpPr>
          <p:spPr>
            <a:xfrm>
              <a:off x="1632" y="672"/>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887" name="文本框 164886"/>
            <p:cNvSpPr txBox="1"/>
            <p:nvPr/>
          </p:nvSpPr>
          <p:spPr>
            <a:xfrm>
              <a:off x="1824" y="576"/>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4888" name="菱形 164887"/>
            <p:cNvSpPr/>
            <p:nvPr/>
          </p:nvSpPr>
          <p:spPr>
            <a:xfrm>
              <a:off x="1824" y="816"/>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889" name="直接连接符 164888"/>
            <p:cNvSpPr/>
            <p:nvPr/>
          </p:nvSpPr>
          <p:spPr>
            <a:xfrm>
              <a:off x="384" y="912"/>
              <a:ext cx="432" cy="0"/>
            </a:xfrm>
            <a:prstGeom prst="line">
              <a:avLst/>
            </a:prstGeom>
            <a:ln w="19050" cap="flat" cmpd="sng">
              <a:solidFill>
                <a:schemeClr val="tx1"/>
              </a:solidFill>
              <a:prstDash val="solid"/>
              <a:headEnd type="none" w="med" len="med"/>
              <a:tailEnd type="none" w="med" len="med"/>
            </a:ln>
          </p:spPr>
        </p:sp>
        <p:sp>
          <p:nvSpPr>
            <p:cNvPr id="164890" name="直接连接符 164889"/>
            <p:cNvSpPr/>
            <p:nvPr/>
          </p:nvSpPr>
          <p:spPr>
            <a:xfrm>
              <a:off x="1104" y="912"/>
              <a:ext cx="1392" cy="0"/>
            </a:xfrm>
            <a:prstGeom prst="line">
              <a:avLst/>
            </a:prstGeom>
            <a:ln w="19050" cap="flat" cmpd="sng">
              <a:solidFill>
                <a:schemeClr val="tx1"/>
              </a:solidFill>
              <a:prstDash val="solid"/>
              <a:headEnd type="none" w="med" len="med"/>
              <a:tailEnd type="none" w="med" len="med"/>
            </a:ln>
          </p:spPr>
        </p:sp>
        <p:sp>
          <p:nvSpPr>
            <p:cNvPr id="164891" name="直接连接符 164890"/>
            <p:cNvSpPr/>
            <p:nvPr/>
          </p:nvSpPr>
          <p:spPr>
            <a:xfrm>
              <a:off x="384" y="1872"/>
              <a:ext cx="2112" cy="0"/>
            </a:xfrm>
            <a:prstGeom prst="line">
              <a:avLst/>
            </a:prstGeom>
            <a:ln w="19050" cap="flat" cmpd="sng">
              <a:solidFill>
                <a:schemeClr val="tx1"/>
              </a:solidFill>
              <a:prstDash val="solid"/>
              <a:headEnd type="none" w="med" len="med"/>
              <a:tailEnd type="none" w="med" len="med"/>
            </a:ln>
          </p:spPr>
        </p:sp>
        <p:sp>
          <p:nvSpPr>
            <p:cNvPr id="164892" name="椭圆 164891"/>
            <p:cNvSpPr/>
            <p:nvPr/>
          </p:nvSpPr>
          <p:spPr>
            <a:xfrm>
              <a:off x="240" y="1248"/>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4893" name="直接连接符 164892"/>
            <p:cNvSpPr/>
            <p:nvPr/>
          </p:nvSpPr>
          <p:spPr>
            <a:xfrm flipV="1">
              <a:off x="384" y="912"/>
              <a:ext cx="0" cy="960"/>
            </a:xfrm>
            <a:prstGeom prst="line">
              <a:avLst/>
            </a:prstGeom>
            <a:ln w="19050" cap="flat" cmpd="sng">
              <a:solidFill>
                <a:schemeClr val="tx1"/>
              </a:solidFill>
              <a:prstDash val="solid"/>
              <a:headEnd type="none" w="med" len="med"/>
              <a:tailEnd type="none" w="med" len="med"/>
            </a:ln>
          </p:spPr>
        </p:sp>
        <p:sp>
          <p:nvSpPr>
            <p:cNvPr id="164894" name="矩形 164893"/>
            <p:cNvSpPr/>
            <p:nvPr/>
          </p:nvSpPr>
          <p:spPr>
            <a:xfrm rot="5400000">
              <a:off x="1284" y="1339"/>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895" name="矩形 164894"/>
            <p:cNvSpPr/>
            <p:nvPr/>
          </p:nvSpPr>
          <p:spPr>
            <a:xfrm rot="5400000">
              <a:off x="2340" y="1339"/>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896" name="直接连接符 164895"/>
            <p:cNvSpPr/>
            <p:nvPr/>
          </p:nvSpPr>
          <p:spPr>
            <a:xfrm>
              <a:off x="2496" y="1536"/>
              <a:ext cx="0" cy="336"/>
            </a:xfrm>
            <a:prstGeom prst="line">
              <a:avLst/>
            </a:prstGeom>
            <a:ln w="19050" cap="flat" cmpd="sng">
              <a:solidFill>
                <a:schemeClr val="tx1"/>
              </a:solidFill>
              <a:prstDash val="solid"/>
              <a:headEnd type="none" w="med" len="med"/>
              <a:tailEnd type="none" w="med" len="med"/>
            </a:ln>
          </p:spPr>
        </p:sp>
        <p:sp>
          <p:nvSpPr>
            <p:cNvPr id="164897" name="直接连接符 164896"/>
            <p:cNvSpPr/>
            <p:nvPr/>
          </p:nvSpPr>
          <p:spPr>
            <a:xfrm>
              <a:off x="2496" y="912"/>
              <a:ext cx="0" cy="336"/>
            </a:xfrm>
            <a:prstGeom prst="line">
              <a:avLst/>
            </a:prstGeom>
            <a:ln w="19050" cap="flat" cmpd="sng">
              <a:solidFill>
                <a:schemeClr val="tx1"/>
              </a:solidFill>
              <a:prstDash val="solid"/>
              <a:headEnd type="none" w="med" len="med"/>
              <a:tailEnd type="none" w="med" len="med"/>
            </a:ln>
          </p:spPr>
        </p:sp>
      </p:grpSp>
      <p:sp>
        <p:nvSpPr>
          <p:cNvPr id="164898" name="文本框 164897"/>
          <p:cNvSpPr txBox="1"/>
          <p:nvPr/>
        </p:nvSpPr>
        <p:spPr>
          <a:xfrm>
            <a:off x="180975" y="1028700"/>
            <a:ext cx="1352550"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33CC"/>
                </a:solidFill>
                <a:latin typeface="Times New Roman" panose="02020603050405020304" pitchFamily="18" charset="0"/>
              </a:rPr>
              <a:t>例</a:t>
            </a:r>
            <a:r>
              <a:rPr lang="en-US" altLang="zh-CN" sz="3800">
                <a:solidFill>
                  <a:srgbClr val="FF33CC"/>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164899" name="右箭头 164898"/>
          <p:cNvSpPr/>
          <p:nvPr/>
        </p:nvSpPr>
        <p:spPr>
          <a:xfrm>
            <a:off x="6783388" y="2165350"/>
            <a:ext cx="704850" cy="498475"/>
          </a:xfrm>
          <a:prstGeom prst="rightArrow">
            <a:avLst>
              <a:gd name="adj1" fmla="val 50000"/>
              <a:gd name="adj2" fmla="val 35350"/>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164900" name="组合 164899"/>
          <p:cNvGrpSpPr/>
          <p:nvPr/>
        </p:nvGrpSpPr>
        <p:grpSpPr>
          <a:xfrm>
            <a:off x="7308850" y="941388"/>
            <a:ext cx="3590925" cy="3022600"/>
            <a:chOff x="3888" y="501"/>
            <a:chExt cx="1911" cy="1608"/>
          </a:xfrm>
        </p:grpSpPr>
        <p:sp>
          <p:nvSpPr>
            <p:cNvPr id="164901" name="文本框 164900"/>
            <p:cNvSpPr txBox="1"/>
            <p:nvPr/>
          </p:nvSpPr>
          <p:spPr>
            <a:xfrm>
              <a:off x="5260" y="501"/>
              <a:ext cx="29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4902" name="文本框 164901"/>
            <p:cNvSpPr txBox="1"/>
            <p:nvPr/>
          </p:nvSpPr>
          <p:spPr>
            <a:xfrm>
              <a:off x="5260" y="1824"/>
              <a:ext cx="29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64903" name="文本框 164902"/>
            <p:cNvSpPr txBox="1"/>
            <p:nvPr/>
          </p:nvSpPr>
          <p:spPr>
            <a:xfrm>
              <a:off x="3888" y="1411"/>
              <a:ext cx="45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64904" name="文本框 164903"/>
            <p:cNvSpPr txBox="1"/>
            <p:nvPr/>
          </p:nvSpPr>
          <p:spPr>
            <a:xfrm>
              <a:off x="4196" y="1211"/>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05" name="文本框 164904"/>
            <p:cNvSpPr txBox="1"/>
            <p:nvPr/>
          </p:nvSpPr>
          <p:spPr>
            <a:xfrm>
              <a:off x="4186" y="1604"/>
              <a:ext cx="30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06" name="文本框 164905"/>
            <p:cNvSpPr txBox="1"/>
            <p:nvPr/>
          </p:nvSpPr>
          <p:spPr>
            <a:xfrm>
              <a:off x="4602" y="1383"/>
              <a:ext cx="360" cy="285"/>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grpSp>
          <p:nvGrpSpPr>
            <p:cNvPr id="164907" name="组合 164906"/>
            <p:cNvGrpSpPr/>
            <p:nvPr/>
          </p:nvGrpSpPr>
          <p:grpSpPr>
            <a:xfrm>
              <a:off x="4368" y="810"/>
              <a:ext cx="983" cy="1014"/>
              <a:chOff x="3456" y="720"/>
              <a:chExt cx="768" cy="720"/>
            </a:xfrm>
          </p:grpSpPr>
          <p:sp>
            <p:nvSpPr>
              <p:cNvPr id="164908" name="直接连接符 164907"/>
              <p:cNvSpPr/>
              <p:nvPr/>
            </p:nvSpPr>
            <p:spPr>
              <a:xfrm>
                <a:off x="3456" y="720"/>
                <a:ext cx="0" cy="720"/>
              </a:xfrm>
              <a:prstGeom prst="line">
                <a:avLst/>
              </a:prstGeom>
              <a:ln w="19050" cap="flat" cmpd="sng">
                <a:solidFill>
                  <a:schemeClr val="tx1"/>
                </a:solidFill>
                <a:prstDash val="solid"/>
                <a:headEnd type="none" w="med" len="med"/>
                <a:tailEnd type="none" w="med" len="med"/>
              </a:ln>
            </p:spPr>
          </p:sp>
          <p:sp>
            <p:nvSpPr>
              <p:cNvPr id="164909" name="直接连接符 164908"/>
              <p:cNvSpPr/>
              <p:nvPr/>
            </p:nvSpPr>
            <p:spPr>
              <a:xfrm>
                <a:off x="3456" y="720"/>
                <a:ext cx="768" cy="0"/>
              </a:xfrm>
              <a:prstGeom prst="line">
                <a:avLst/>
              </a:prstGeom>
              <a:ln w="19050" cap="flat" cmpd="sng">
                <a:solidFill>
                  <a:schemeClr val="tx1"/>
                </a:solidFill>
                <a:prstDash val="solid"/>
                <a:headEnd type="none" w="med" len="med"/>
                <a:tailEnd type="none" w="med" len="med"/>
              </a:ln>
            </p:spPr>
          </p:sp>
          <p:sp>
            <p:nvSpPr>
              <p:cNvPr id="164910" name="直接连接符 164909"/>
              <p:cNvSpPr/>
              <p:nvPr/>
            </p:nvSpPr>
            <p:spPr>
              <a:xfrm>
                <a:off x="3456" y="1440"/>
                <a:ext cx="768" cy="0"/>
              </a:xfrm>
              <a:prstGeom prst="line">
                <a:avLst/>
              </a:prstGeom>
              <a:ln w="19050" cap="flat" cmpd="sng">
                <a:solidFill>
                  <a:schemeClr val="tx1"/>
                </a:solidFill>
                <a:prstDash val="solid"/>
                <a:headEnd type="none" w="med" len="med"/>
                <a:tailEnd type="none" w="med" len="med"/>
              </a:ln>
            </p:spPr>
          </p:sp>
        </p:grpSp>
        <p:sp>
          <p:nvSpPr>
            <p:cNvPr id="164911" name="直接连接符 164910"/>
            <p:cNvSpPr/>
            <p:nvPr/>
          </p:nvSpPr>
          <p:spPr>
            <a:xfrm>
              <a:off x="5351" y="813"/>
              <a:ext cx="0" cy="997"/>
            </a:xfrm>
            <a:prstGeom prst="line">
              <a:avLst/>
            </a:prstGeom>
            <a:ln w="19050" cap="flat" cmpd="sng">
              <a:solidFill>
                <a:schemeClr val="tx1"/>
              </a:solidFill>
              <a:prstDash val="solid"/>
              <a:headEnd type="none" w="med" len="med"/>
              <a:tailEnd type="none" w="med" len="med"/>
            </a:ln>
          </p:spPr>
        </p:sp>
        <p:sp>
          <p:nvSpPr>
            <p:cNvPr id="164912" name="矩形 164911"/>
            <p:cNvSpPr/>
            <p:nvPr/>
          </p:nvSpPr>
          <p:spPr>
            <a:xfrm>
              <a:off x="5292" y="1118"/>
              <a:ext cx="118" cy="35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913" name="文本框 164912"/>
            <p:cNvSpPr txBox="1"/>
            <p:nvPr/>
          </p:nvSpPr>
          <p:spPr>
            <a:xfrm>
              <a:off x="3936" y="912"/>
              <a:ext cx="42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64914" name="矩形 164913"/>
            <p:cNvSpPr/>
            <p:nvPr/>
          </p:nvSpPr>
          <p:spPr>
            <a:xfrm>
              <a:off x="4301" y="898"/>
              <a:ext cx="118" cy="35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915" name="椭圆 164914"/>
            <p:cNvSpPr/>
            <p:nvPr/>
          </p:nvSpPr>
          <p:spPr>
            <a:xfrm>
              <a:off x="4224" y="1421"/>
              <a:ext cx="272" cy="271"/>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4916" name="任意多边形 164915"/>
            <p:cNvSpPr/>
            <p:nvPr/>
          </p:nvSpPr>
          <p:spPr>
            <a:xfrm>
              <a:off x="4368" y="1428"/>
              <a:ext cx="1" cy="264"/>
            </a:xfrm>
            <a:custGeom>
              <a:avLst/>
              <a:gdLst/>
              <a:ahLst/>
              <a:cxnLst/>
              <a:rect l="0" t="0" r="0" b="0"/>
              <a:pathLst>
                <a:path w="1" h="264">
                  <a:moveTo>
                    <a:pt x="0" y="0"/>
                  </a:moveTo>
                  <a:lnTo>
                    <a:pt x="0" y="26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4917" name="椭圆 164916"/>
            <p:cNvSpPr/>
            <p:nvPr/>
          </p:nvSpPr>
          <p:spPr>
            <a:xfrm>
              <a:off x="5322" y="766"/>
              <a:ext cx="59" cy="62"/>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4918" name="椭圆 164917"/>
            <p:cNvSpPr/>
            <p:nvPr/>
          </p:nvSpPr>
          <p:spPr>
            <a:xfrm>
              <a:off x="5322" y="1780"/>
              <a:ext cx="59" cy="6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4919" name="文本框 164918"/>
            <p:cNvSpPr txBox="1"/>
            <p:nvPr/>
          </p:nvSpPr>
          <p:spPr>
            <a:xfrm>
              <a:off x="4933" y="1154"/>
              <a:ext cx="395" cy="284"/>
            </a:xfrm>
            <a:prstGeom prst="rect">
              <a:avLst/>
            </a:prstGeom>
            <a:noFill/>
            <a:ln w="9525">
              <a:noFill/>
            </a:ln>
          </p:spPr>
          <p:txBody>
            <a:bodyPr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920" name="文本框 164919"/>
            <p:cNvSpPr txBox="1"/>
            <p:nvPr/>
          </p:nvSpPr>
          <p:spPr>
            <a:xfrm>
              <a:off x="5376" y="1152"/>
              <a:ext cx="423" cy="287"/>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4921" name="文本框 164920"/>
            <p:cNvSpPr txBox="1"/>
            <p:nvPr/>
          </p:nvSpPr>
          <p:spPr>
            <a:xfrm>
              <a:off x="5463" y="1513"/>
              <a:ext cx="210" cy="285"/>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宋体" panose="02010600030101010101" pitchFamily="2" charset="-122"/>
                </a:rPr>
                <a:t>-</a:t>
              </a:r>
              <a:endParaRPr lang="en-US" altLang="zh-CN" sz="2800">
                <a:solidFill>
                  <a:schemeClr val="tx1"/>
                </a:solidFill>
                <a:latin typeface="Times New Roman" panose="02020603050405020304" pitchFamily="18" charset="0"/>
              </a:endParaRPr>
            </a:p>
          </p:txBody>
        </p:sp>
        <p:sp>
          <p:nvSpPr>
            <p:cNvPr id="164922" name="文本框 164921"/>
            <p:cNvSpPr txBox="1"/>
            <p:nvPr/>
          </p:nvSpPr>
          <p:spPr>
            <a:xfrm>
              <a:off x="5457" y="698"/>
              <a:ext cx="223"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a:t>
              </a:r>
            </a:p>
          </p:txBody>
        </p:sp>
      </p:grpSp>
      <p:sp>
        <p:nvSpPr>
          <p:cNvPr id="164923" name="文本框 164922"/>
          <p:cNvSpPr txBox="1"/>
          <p:nvPr/>
        </p:nvSpPr>
        <p:spPr>
          <a:xfrm>
            <a:off x="360363" y="3789363"/>
            <a:ext cx="1263650"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00FF"/>
                </a:solidFill>
                <a:latin typeface="Times New Roman" panose="02020603050405020304" pitchFamily="18" charset="0"/>
              </a:rPr>
              <a:t>解：</a:t>
            </a:r>
            <a:endParaRPr lang="zh-CN" altLang="en-US" sz="3800" i="1">
              <a:solidFill>
                <a:srgbClr val="FF00FF"/>
              </a:solidFill>
              <a:latin typeface="Times New Roman" panose="02020603050405020304" pitchFamily="18" charset="0"/>
            </a:endParaRPr>
          </a:p>
        </p:txBody>
      </p:sp>
      <p:sp>
        <p:nvSpPr>
          <p:cNvPr id="164924" name="文本框 164923"/>
          <p:cNvSpPr txBox="1"/>
          <p:nvPr/>
        </p:nvSpPr>
        <p:spPr>
          <a:xfrm>
            <a:off x="1533525" y="3879850"/>
            <a:ext cx="3338513"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求</a:t>
            </a:r>
            <a:r>
              <a:rPr lang="zh-CN" altLang="en-US" sz="2800" dirty="0" smtClean="0">
                <a:solidFill>
                  <a:schemeClr val="tx1"/>
                </a:solidFill>
                <a:latin typeface="Times New Roman" panose="02020603050405020304" pitchFamily="18" charset="0"/>
              </a:rPr>
              <a:t>开路电压</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endParaRPr lang="en-US" altLang="zh-CN" sz="3800" baseline="-25000" dirty="0">
              <a:solidFill>
                <a:schemeClr val="tx1"/>
              </a:solidFill>
              <a:latin typeface="Times New Roman" panose="02020603050405020304" pitchFamily="18" charset="0"/>
            </a:endParaRPr>
          </a:p>
        </p:txBody>
      </p:sp>
      <p:sp>
        <p:nvSpPr>
          <p:cNvPr id="164925" name="文本框 164924"/>
          <p:cNvSpPr txBox="1"/>
          <p:nvPr/>
        </p:nvSpPr>
        <p:spPr>
          <a:xfrm>
            <a:off x="6226175" y="5232400"/>
            <a:ext cx="198437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endParaRPr lang="en-US" altLang="zh-CN" sz="3800" baseline="-25000" dirty="0">
              <a:solidFill>
                <a:schemeClr val="tx1"/>
              </a:solidFill>
              <a:latin typeface="Times New Roman" panose="02020603050405020304" pitchFamily="18" charset="0"/>
            </a:endParaRPr>
          </a:p>
        </p:txBody>
      </p:sp>
      <p:sp>
        <p:nvSpPr>
          <p:cNvPr id="164926" name="文本框 164925"/>
          <p:cNvSpPr txBox="1"/>
          <p:nvPr/>
        </p:nvSpPr>
        <p:spPr>
          <a:xfrm>
            <a:off x="6315075" y="5773738"/>
            <a:ext cx="189547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=9/9=1</a:t>
            </a:r>
            <a:r>
              <a:rPr lang="en-US" altLang="zh-CN" sz="2400" dirty="0" smtClean="0">
                <a:solidFill>
                  <a:schemeClr val="tx1"/>
                </a:solidFill>
                <a:latin typeface="Times New Roman" panose="02020603050405020304" pitchFamily="18" charset="0"/>
              </a:rPr>
              <a:t>A</a:t>
            </a:r>
            <a:endParaRPr lang="en-US" altLang="zh-CN" sz="2800" dirty="0">
              <a:solidFill>
                <a:schemeClr val="tx1"/>
              </a:solidFill>
              <a:latin typeface="Times New Roman" panose="02020603050405020304" pitchFamily="18" charset="0"/>
            </a:endParaRPr>
          </a:p>
        </p:txBody>
      </p:sp>
      <p:sp>
        <p:nvSpPr>
          <p:cNvPr id="164927" name="左大括号 164926"/>
          <p:cNvSpPr/>
          <p:nvPr/>
        </p:nvSpPr>
        <p:spPr>
          <a:xfrm>
            <a:off x="6135688" y="5413375"/>
            <a:ext cx="90487" cy="812800"/>
          </a:xfrm>
          <a:prstGeom prst="leftBrace">
            <a:avLst>
              <a:gd name="adj1" fmla="val 74854"/>
              <a:gd name="adj2" fmla="val 50000"/>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164928" name="右箭头 164927"/>
          <p:cNvSpPr/>
          <p:nvPr/>
        </p:nvSpPr>
        <p:spPr>
          <a:xfrm>
            <a:off x="8029575" y="5773738"/>
            <a:ext cx="361950" cy="180975"/>
          </a:xfrm>
          <a:prstGeom prst="rightArrow">
            <a:avLst>
              <a:gd name="adj1" fmla="val 50000"/>
              <a:gd name="adj2" fmla="val 50000"/>
            </a:avLst>
          </a:prstGeom>
          <a:solidFill>
            <a:srgbClr val="0000FF"/>
          </a:solidFill>
          <a:ln w="9525" cap="flat" cmpd="sng">
            <a:solidFill>
              <a:schemeClr val="tx1"/>
            </a:solidFill>
            <a:prstDash val="solid"/>
            <a:miter/>
            <a:headEnd type="none" w="med" len="med"/>
            <a:tailEnd type="none" w="med" len="med"/>
          </a:ln>
        </p:spPr>
        <p:txBody>
          <a:bodyPr/>
          <a:lstStyle/>
          <a:p>
            <a:endParaRPr lang="zh-CN" altLang="en-US"/>
          </a:p>
        </p:txBody>
      </p:sp>
      <p:sp>
        <p:nvSpPr>
          <p:cNvPr id="164929" name="文本框 164928"/>
          <p:cNvSpPr txBox="1"/>
          <p:nvPr/>
        </p:nvSpPr>
        <p:spPr>
          <a:xfrm>
            <a:off x="8570913" y="5594350"/>
            <a:ext cx="144462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=9</a:t>
            </a:r>
            <a:r>
              <a:rPr lang="en-US" altLang="zh-CN" sz="2400" dirty="0" smtClean="0">
                <a:solidFill>
                  <a:schemeClr val="tx1"/>
                </a:solidFill>
                <a:latin typeface="Times New Roman" panose="02020603050405020304" pitchFamily="18" charset="0"/>
              </a:rPr>
              <a:t>V</a:t>
            </a:r>
            <a:endParaRPr lang="en-US" altLang="zh-CN" sz="2800" dirty="0">
              <a:solidFill>
                <a:schemeClr val="tx1"/>
              </a:solidFill>
              <a:latin typeface="Times New Roman" panose="02020603050405020304" pitchFamily="18" charset="0"/>
            </a:endParaRPr>
          </a:p>
        </p:txBody>
      </p:sp>
      <p:grpSp>
        <p:nvGrpSpPr>
          <p:cNvPr id="164930" name="组合 164929"/>
          <p:cNvGrpSpPr/>
          <p:nvPr/>
        </p:nvGrpSpPr>
        <p:grpSpPr>
          <a:xfrm>
            <a:off x="992188" y="4421188"/>
            <a:ext cx="4692650" cy="2970212"/>
            <a:chOff x="528" y="2352"/>
            <a:chExt cx="2496" cy="1581"/>
          </a:xfrm>
        </p:grpSpPr>
        <p:sp>
          <p:nvSpPr>
            <p:cNvPr id="164931" name="直接连接符 164930"/>
            <p:cNvSpPr/>
            <p:nvPr/>
          </p:nvSpPr>
          <p:spPr>
            <a:xfrm>
              <a:off x="1728" y="2688"/>
              <a:ext cx="0" cy="960"/>
            </a:xfrm>
            <a:prstGeom prst="line">
              <a:avLst/>
            </a:prstGeom>
            <a:ln w="19050" cap="flat" cmpd="sng">
              <a:solidFill>
                <a:schemeClr val="tx1"/>
              </a:solidFill>
              <a:prstDash val="solid"/>
              <a:headEnd type="none" w="med" len="med"/>
              <a:tailEnd type="none" w="med" len="med"/>
            </a:ln>
          </p:spPr>
        </p:sp>
        <p:sp>
          <p:nvSpPr>
            <p:cNvPr id="164932" name="文本框 164931"/>
            <p:cNvSpPr txBox="1"/>
            <p:nvPr/>
          </p:nvSpPr>
          <p:spPr>
            <a:xfrm>
              <a:off x="1296" y="3024"/>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933" name="矩形 164932"/>
            <p:cNvSpPr/>
            <p:nvPr/>
          </p:nvSpPr>
          <p:spPr>
            <a:xfrm>
              <a:off x="1104" y="2623"/>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934" name="文本框 164933"/>
            <p:cNvSpPr txBox="1"/>
            <p:nvPr/>
          </p:nvSpPr>
          <p:spPr>
            <a:xfrm>
              <a:off x="1056" y="2352"/>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4935" name="直接连接符 164934"/>
            <p:cNvSpPr/>
            <p:nvPr/>
          </p:nvSpPr>
          <p:spPr>
            <a:xfrm>
              <a:off x="1872" y="2784"/>
              <a:ext cx="0" cy="384"/>
            </a:xfrm>
            <a:prstGeom prst="line">
              <a:avLst/>
            </a:prstGeom>
            <a:ln w="19050" cap="flat" cmpd="sng">
              <a:solidFill>
                <a:schemeClr val="tx1"/>
              </a:solidFill>
              <a:prstDash val="solid"/>
              <a:headEnd type="none" w="med" len="med"/>
              <a:tailEnd type="stealth" w="sm" len="med"/>
            </a:ln>
          </p:spPr>
        </p:sp>
        <p:sp>
          <p:nvSpPr>
            <p:cNvPr id="164936" name="文本框 164935"/>
            <p:cNvSpPr txBox="1"/>
            <p:nvPr/>
          </p:nvSpPr>
          <p:spPr>
            <a:xfrm>
              <a:off x="1872" y="2832"/>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4937" name="文本框 164936"/>
            <p:cNvSpPr txBox="1"/>
            <p:nvPr/>
          </p:nvSpPr>
          <p:spPr>
            <a:xfrm>
              <a:off x="672" y="273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38" name="文本框 164937"/>
            <p:cNvSpPr txBox="1"/>
            <p:nvPr/>
          </p:nvSpPr>
          <p:spPr>
            <a:xfrm>
              <a:off x="672" y="3265"/>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39" name="文本框 164938"/>
            <p:cNvSpPr txBox="1"/>
            <p:nvPr/>
          </p:nvSpPr>
          <p:spPr>
            <a:xfrm>
              <a:off x="816" y="3024"/>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9V</a:t>
              </a:r>
            </a:p>
          </p:txBody>
        </p:sp>
        <p:sp>
          <p:nvSpPr>
            <p:cNvPr id="164940" name="文本框 164939"/>
            <p:cNvSpPr txBox="1"/>
            <p:nvPr/>
          </p:nvSpPr>
          <p:spPr>
            <a:xfrm>
              <a:off x="2688" y="2688"/>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41" name="文本框 164940"/>
            <p:cNvSpPr txBox="1"/>
            <p:nvPr/>
          </p:nvSpPr>
          <p:spPr>
            <a:xfrm>
              <a:off x="2688" y="336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42" name="文本框 164941"/>
            <p:cNvSpPr txBox="1"/>
            <p:nvPr/>
          </p:nvSpPr>
          <p:spPr>
            <a:xfrm>
              <a:off x="2640" y="3024"/>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64943" name="文本框 164942"/>
            <p:cNvSpPr txBox="1"/>
            <p:nvPr/>
          </p:nvSpPr>
          <p:spPr>
            <a:xfrm>
              <a:off x="2688" y="2352"/>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4944" name="文本框 164943"/>
            <p:cNvSpPr txBox="1"/>
            <p:nvPr/>
          </p:nvSpPr>
          <p:spPr>
            <a:xfrm>
              <a:off x="2688" y="3648"/>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4945" name="直接连接符 164944"/>
            <p:cNvSpPr/>
            <p:nvPr/>
          </p:nvSpPr>
          <p:spPr>
            <a:xfrm>
              <a:off x="2112" y="2688"/>
              <a:ext cx="336" cy="0"/>
            </a:xfrm>
            <a:prstGeom prst="line">
              <a:avLst/>
            </a:prstGeom>
            <a:ln w="9525" cap="flat" cmpd="sng">
              <a:solidFill>
                <a:schemeClr val="tx1"/>
              </a:solidFill>
              <a:prstDash val="solid"/>
              <a:headEnd type="none" w="med" len="med"/>
              <a:tailEnd type="none" w="med" len="med"/>
            </a:ln>
          </p:spPr>
        </p:sp>
        <p:sp>
          <p:nvSpPr>
            <p:cNvPr id="164946" name="文本框 164945"/>
            <p:cNvSpPr txBox="1"/>
            <p:nvPr/>
          </p:nvSpPr>
          <p:spPr>
            <a:xfrm>
              <a:off x="2400" y="244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47" name="文本框 164946"/>
            <p:cNvSpPr txBox="1"/>
            <p:nvPr/>
          </p:nvSpPr>
          <p:spPr>
            <a:xfrm>
              <a:off x="1920" y="2448"/>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4948" name="文本框 164947"/>
            <p:cNvSpPr txBox="1"/>
            <p:nvPr/>
          </p:nvSpPr>
          <p:spPr>
            <a:xfrm>
              <a:off x="2112" y="2352"/>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4949" name="菱形 164948"/>
            <p:cNvSpPr/>
            <p:nvPr/>
          </p:nvSpPr>
          <p:spPr>
            <a:xfrm>
              <a:off x="2112" y="2592"/>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950" name="直接连接符 164949"/>
            <p:cNvSpPr/>
            <p:nvPr/>
          </p:nvSpPr>
          <p:spPr>
            <a:xfrm>
              <a:off x="672" y="2688"/>
              <a:ext cx="432" cy="0"/>
            </a:xfrm>
            <a:prstGeom prst="line">
              <a:avLst/>
            </a:prstGeom>
            <a:ln w="19050" cap="flat" cmpd="sng">
              <a:solidFill>
                <a:schemeClr val="tx1"/>
              </a:solidFill>
              <a:prstDash val="solid"/>
              <a:headEnd type="none" w="med" len="med"/>
              <a:tailEnd type="none" w="med" len="med"/>
            </a:ln>
          </p:spPr>
        </p:sp>
        <p:sp>
          <p:nvSpPr>
            <p:cNvPr id="164951" name="直接连接符 164950"/>
            <p:cNvSpPr/>
            <p:nvPr/>
          </p:nvSpPr>
          <p:spPr>
            <a:xfrm>
              <a:off x="1392" y="2688"/>
              <a:ext cx="1392" cy="0"/>
            </a:xfrm>
            <a:prstGeom prst="line">
              <a:avLst/>
            </a:prstGeom>
            <a:ln w="19050" cap="flat" cmpd="sng">
              <a:solidFill>
                <a:schemeClr val="tx1"/>
              </a:solidFill>
              <a:prstDash val="solid"/>
              <a:headEnd type="none" w="med" len="med"/>
              <a:tailEnd type="none" w="med" len="med"/>
            </a:ln>
          </p:spPr>
        </p:sp>
        <p:sp>
          <p:nvSpPr>
            <p:cNvPr id="164952" name="直接连接符 164951"/>
            <p:cNvSpPr/>
            <p:nvPr/>
          </p:nvSpPr>
          <p:spPr>
            <a:xfrm>
              <a:off x="672" y="3648"/>
              <a:ext cx="2112" cy="0"/>
            </a:xfrm>
            <a:prstGeom prst="line">
              <a:avLst/>
            </a:prstGeom>
            <a:ln w="19050" cap="flat" cmpd="sng">
              <a:solidFill>
                <a:schemeClr val="tx1"/>
              </a:solidFill>
              <a:prstDash val="solid"/>
              <a:headEnd type="none" w="med" len="med"/>
              <a:tailEnd type="none" w="med" len="med"/>
            </a:ln>
          </p:spPr>
        </p:sp>
        <p:sp>
          <p:nvSpPr>
            <p:cNvPr id="164953" name="椭圆 164952"/>
            <p:cNvSpPr/>
            <p:nvPr/>
          </p:nvSpPr>
          <p:spPr>
            <a:xfrm>
              <a:off x="528" y="3024"/>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4954" name="直接连接符 164953"/>
            <p:cNvSpPr/>
            <p:nvPr/>
          </p:nvSpPr>
          <p:spPr>
            <a:xfrm flipV="1">
              <a:off x="672" y="2688"/>
              <a:ext cx="0" cy="960"/>
            </a:xfrm>
            <a:prstGeom prst="line">
              <a:avLst/>
            </a:prstGeom>
            <a:ln w="19050" cap="flat" cmpd="sng">
              <a:solidFill>
                <a:schemeClr val="tx1"/>
              </a:solidFill>
              <a:prstDash val="solid"/>
              <a:headEnd type="none" w="med" len="med"/>
              <a:tailEnd type="none" w="med" len="med"/>
            </a:ln>
          </p:spPr>
        </p:sp>
        <p:sp>
          <p:nvSpPr>
            <p:cNvPr id="164955" name="矩形 164954"/>
            <p:cNvSpPr/>
            <p:nvPr/>
          </p:nvSpPr>
          <p:spPr>
            <a:xfrm rot="5400000">
              <a:off x="1572" y="3115"/>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4956" name="椭圆 164955"/>
            <p:cNvSpPr/>
            <p:nvPr/>
          </p:nvSpPr>
          <p:spPr>
            <a:xfrm>
              <a:off x="2784" y="3600"/>
              <a:ext cx="96" cy="96"/>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64957" name="椭圆 164956"/>
            <p:cNvSpPr/>
            <p:nvPr/>
          </p:nvSpPr>
          <p:spPr>
            <a:xfrm>
              <a:off x="2784" y="2640"/>
              <a:ext cx="96" cy="96"/>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98"/>
                                        </p:tgtEl>
                                        <p:attrNameLst>
                                          <p:attrName>style.visibility</p:attrName>
                                        </p:attrNameLst>
                                      </p:cBhvr>
                                      <p:to>
                                        <p:strVal val="visible"/>
                                      </p:to>
                                    </p:set>
                                    <p:animEffect transition="in" filter="blinds(horizontal)">
                                      <p:cBhvr>
                                        <p:cTn id="7" dur="500"/>
                                        <p:tgtEl>
                                          <p:spTgt spid="164898"/>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64868"/>
                                        </p:tgtEl>
                                        <p:attrNameLst>
                                          <p:attrName>style.visibility</p:attrName>
                                        </p:attrNameLst>
                                      </p:cBhvr>
                                      <p:to>
                                        <p:strVal val="visible"/>
                                      </p:to>
                                    </p:set>
                                    <p:animEffect transition="in" filter="box(out)">
                                      <p:cBhvr>
                                        <p:cTn id="11" dur="500"/>
                                        <p:tgtEl>
                                          <p:spTgt spid="164868"/>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164867"/>
                                        </p:tgtEl>
                                        <p:attrNameLst>
                                          <p:attrName>style.visibility</p:attrName>
                                        </p:attrNameLst>
                                      </p:cBhvr>
                                      <p:to>
                                        <p:strVal val="visible"/>
                                      </p:to>
                                    </p:set>
                                    <p:anim calcmode="lin" valueType="num">
                                      <p:cBhvr>
                                        <p:cTn id="15" dur="500" fill="hold"/>
                                        <p:tgtEl>
                                          <p:spTgt spid="164867"/>
                                        </p:tgtEl>
                                        <p:attrNameLst>
                                          <p:attrName>ppt_w</p:attrName>
                                        </p:attrNameLst>
                                      </p:cBhvr>
                                      <p:tavLst>
                                        <p:tav tm="0">
                                          <p:val>
                                            <p:fltVal val="0"/>
                                          </p:val>
                                        </p:tav>
                                        <p:tav tm="100000">
                                          <p:val>
                                            <p:strVal val="#ppt_w"/>
                                          </p:val>
                                        </p:tav>
                                      </p:tavLst>
                                    </p:anim>
                                    <p:anim calcmode="lin" valueType="num">
                                      <p:cBhvr>
                                        <p:cTn id="16" dur="500" fill="hold"/>
                                        <p:tgtEl>
                                          <p:spTgt spid="16486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64899"/>
                                        </p:tgtEl>
                                        <p:attrNameLst>
                                          <p:attrName>style.visibility</p:attrName>
                                        </p:attrNameLst>
                                      </p:cBhvr>
                                      <p:to>
                                        <p:strVal val="visible"/>
                                      </p:to>
                                    </p:set>
                                    <p:animEffect transition="in" filter="slide(fromLeft)">
                                      <p:cBhvr>
                                        <p:cTn id="21" dur="500"/>
                                        <p:tgtEl>
                                          <p:spTgt spid="164899"/>
                                        </p:tgtEl>
                                      </p:cBhvr>
                                    </p:animEffect>
                                  </p:childTnLst>
                                </p:cTn>
                              </p:par>
                            </p:childTnLst>
                          </p:cTn>
                        </p:par>
                        <p:par>
                          <p:cTn id="22" fill="hold">
                            <p:stCondLst>
                              <p:cond delay="500"/>
                            </p:stCondLst>
                            <p:childTnLst>
                              <p:par>
                                <p:cTn id="23" presetID="2" presetClass="entr" presetSubtype="8" fill="hold" nodeType="afterEffect">
                                  <p:stCondLst>
                                    <p:cond delay="0"/>
                                  </p:stCondLst>
                                  <p:childTnLst>
                                    <p:set>
                                      <p:cBhvr>
                                        <p:cTn id="24" dur="1" fill="hold">
                                          <p:stCondLst>
                                            <p:cond delay="0"/>
                                          </p:stCondLst>
                                        </p:cTn>
                                        <p:tgtEl>
                                          <p:spTgt spid="164900"/>
                                        </p:tgtEl>
                                        <p:attrNameLst>
                                          <p:attrName>style.visibility</p:attrName>
                                        </p:attrNameLst>
                                      </p:cBhvr>
                                      <p:to>
                                        <p:strVal val="visible"/>
                                      </p:to>
                                    </p:set>
                                    <p:anim calcmode="lin" valueType="num">
                                      <p:cBhvr additive="base">
                                        <p:cTn id="25" dur="500" fill="hold"/>
                                        <p:tgtEl>
                                          <p:spTgt spid="164900"/>
                                        </p:tgtEl>
                                        <p:attrNameLst>
                                          <p:attrName>ppt_x</p:attrName>
                                        </p:attrNameLst>
                                      </p:cBhvr>
                                      <p:tavLst>
                                        <p:tav tm="0">
                                          <p:val>
                                            <p:strVal val="0-#ppt_w/2"/>
                                          </p:val>
                                        </p:tav>
                                        <p:tav tm="100000">
                                          <p:val>
                                            <p:strVal val="#ppt_x"/>
                                          </p:val>
                                        </p:tav>
                                      </p:tavLst>
                                    </p:anim>
                                    <p:anim calcmode="lin" valueType="num">
                                      <p:cBhvr additive="base">
                                        <p:cTn id="26" dur="500" fill="hold"/>
                                        <p:tgtEl>
                                          <p:spTgt spid="16490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4923"/>
                                        </p:tgtEl>
                                        <p:attrNameLst>
                                          <p:attrName>style.visibility</p:attrName>
                                        </p:attrNameLst>
                                      </p:cBhvr>
                                      <p:to>
                                        <p:strVal val="visible"/>
                                      </p:to>
                                    </p:set>
                                    <p:animEffect transition="in" filter="blinds(horizontal)">
                                      <p:cBhvr>
                                        <p:cTn id="31" dur="500"/>
                                        <p:tgtEl>
                                          <p:spTgt spid="164923"/>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164924"/>
                                        </p:tgtEl>
                                        <p:attrNameLst>
                                          <p:attrName>style.visibility</p:attrName>
                                        </p:attrNameLst>
                                      </p:cBhvr>
                                      <p:to>
                                        <p:strVal val="visible"/>
                                      </p:to>
                                    </p:set>
                                    <p:anim calcmode="lin" valueType="num">
                                      <p:cBhvr>
                                        <p:cTn id="36" dur="500" fill="hold"/>
                                        <p:tgtEl>
                                          <p:spTgt spid="164924"/>
                                        </p:tgtEl>
                                        <p:attrNameLst>
                                          <p:attrName>ppt_x</p:attrName>
                                        </p:attrNameLst>
                                      </p:cBhvr>
                                      <p:tavLst>
                                        <p:tav tm="0">
                                          <p:val>
                                            <p:strVal val="#ppt_x-#ppt_w/2"/>
                                          </p:val>
                                        </p:tav>
                                        <p:tav tm="100000">
                                          <p:val>
                                            <p:strVal val="#ppt_x"/>
                                          </p:val>
                                        </p:tav>
                                      </p:tavLst>
                                    </p:anim>
                                    <p:anim calcmode="lin" valueType="num">
                                      <p:cBhvr>
                                        <p:cTn id="37" dur="500" fill="hold"/>
                                        <p:tgtEl>
                                          <p:spTgt spid="164924"/>
                                        </p:tgtEl>
                                        <p:attrNameLst>
                                          <p:attrName>ppt_y</p:attrName>
                                        </p:attrNameLst>
                                      </p:cBhvr>
                                      <p:tavLst>
                                        <p:tav tm="0">
                                          <p:val>
                                            <p:strVal val="#ppt_y"/>
                                          </p:val>
                                        </p:tav>
                                        <p:tav tm="100000">
                                          <p:val>
                                            <p:strVal val="#ppt_y"/>
                                          </p:val>
                                        </p:tav>
                                      </p:tavLst>
                                    </p:anim>
                                    <p:anim calcmode="lin" valueType="num">
                                      <p:cBhvr>
                                        <p:cTn id="38" dur="500" fill="hold"/>
                                        <p:tgtEl>
                                          <p:spTgt spid="164924"/>
                                        </p:tgtEl>
                                        <p:attrNameLst>
                                          <p:attrName>ppt_w</p:attrName>
                                        </p:attrNameLst>
                                      </p:cBhvr>
                                      <p:tavLst>
                                        <p:tav tm="0">
                                          <p:val>
                                            <p:fltVal val="0"/>
                                          </p:val>
                                        </p:tav>
                                        <p:tav tm="100000">
                                          <p:val>
                                            <p:strVal val="#ppt_w"/>
                                          </p:val>
                                        </p:tav>
                                      </p:tavLst>
                                    </p:anim>
                                    <p:anim calcmode="lin" valueType="num">
                                      <p:cBhvr>
                                        <p:cTn id="39" dur="500" fill="hold"/>
                                        <p:tgtEl>
                                          <p:spTgt spid="164924"/>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4" presetClass="entr" presetSubtype="32" fill="hold" nodeType="afterEffect">
                                  <p:stCondLst>
                                    <p:cond delay="0"/>
                                  </p:stCondLst>
                                  <p:childTnLst>
                                    <p:set>
                                      <p:cBhvr>
                                        <p:cTn id="42" dur="1" fill="hold">
                                          <p:stCondLst>
                                            <p:cond delay="0"/>
                                          </p:stCondLst>
                                        </p:cTn>
                                        <p:tgtEl>
                                          <p:spTgt spid="164930"/>
                                        </p:tgtEl>
                                        <p:attrNameLst>
                                          <p:attrName>style.visibility</p:attrName>
                                        </p:attrNameLst>
                                      </p:cBhvr>
                                      <p:to>
                                        <p:strVal val="visible"/>
                                      </p:to>
                                    </p:set>
                                    <p:animEffect transition="in" filter="box(out)">
                                      <p:cBhvr>
                                        <p:cTn id="43" dur="500"/>
                                        <p:tgtEl>
                                          <p:spTgt spid="16493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164927"/>
                                        </p:tgtEl>
                                        <p:attrNameLst>
                                          <p:attrName>style.visibility</p:attrName>
                                        </p:attrNameLst>
                                      </p:cBhvr>
                                      <p:to>
                                        <p:strVal val="visible"/>
                                      </p:to>
                                    </p:set>
                                    <p:anim calcmode="lin" valueType="num">
                                      <p:cBhvr additive="base">
                                        <p:cTn id="48" dur="500" fill="hold"/>
                                        <p:tgtEl>
                                          <p:spTgt spid="164927"/>
                                        </p:tgtEl>
                                        <p:attrNameLst>
                                          <p:attrName>ppt_x</p:attrName>
                                        </p:attrNameLst>
                                      </p:cBhvr>
                                      <p:tavLst>
                                        <p:tav tm="0">
                                          <p:val>
                                            <p:strVal val="1+#ppt_w/2"/>
                                          </p:val>
                                        </p:tav>
                                        <p:tav tm="100000">
                                          <p:val>
                                            <p:strVal val="#ppt_x"/>
                                          </p:val>
                                        </p:tav>
                                      </p:tavLst>
                                    </p:anim>
                                    <p:anim calcmode="lin" valueType="num">
                                      <p:cBhvr additive="base">
                                        <p:cTn id="49" dur="500" fill="hold"/>
                                        <p:tgtEl>
                                          <p:spTgt spid="164927"/>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4" presetClass="entr" presetSubtype="16" fill="hold" grpId="0" nodeType="afterEffect">
                                  <p:stCondLst>
                                    <p:cond delay="0"/>
                                  </p:stCondLst>
                                  <p:childTnLst>
                                    <p:set>
                                      <p:cBhvr>
                                        <p:cTn id="52" dur="1" fill="hold">
                                          <p:stCondLst>
                                            <p:cond delay="0"/>
                                          </p:stCondLst>
                                        </p:cTn>
                                        <p:tgtEl>
                                          <p:spTgt spid="164925"/>
                                        </p:tgtEl>
                                        <p:attrNameLst>
                                          <p:attrName>style.visibility</p:attrName>
                                        </p:attrNameLst>
                                      </p:cBhvr>
                                      <p:to>
                                        <p:strVal val="visible"/>
                                      </p:to>
                                    </p:set>
                                    <p:animEffect transition="in" filter="box(in)">
                                      <p:cBhvr>
                                        <p:cTn id="53" dur="500"/>
                                        <p:tgtEl>
                                          <p:spTgt spid="164925"/>
                                        </p:tgtEl>
                                      </p:cBhvr>
                                    </p:animEffect>
                                  </p:childTnLst>
                                </p:cTn>
                              </p:par>
                            </p:childTnLst>
                          </p:cTn>
                        </p:par>
                        <p:par>
                          <p:cTn id="54" fill="hold">
                            <p:stCondLst>
                              <p:cond delay="1000"/>
                            </p:stCondLst>
                            <p:childTnLst>
                              <p:par>
                                <p:cTn id="55" presetID="16" presetClass="entr" presetSubtype="42" fill="hold" grpId="0" nodeType="afterEffect">
                                  <p:stCondLst>
                                    <p:cond delay="1000"/>
                                  </p:stCondLst>
                                  <p:childTnLst>
                                    <p:set>
                                      <p:cBhvr>
                                        <p:cTn id="56" dur="1" fill="hold">
                                          <p:stCondLst>
                                            <p:cond delay="0"/>
                                          </p:stCondLst>
                                        </p:cTn>
                                        <p:tgtEl>
                                          <p:spTgt spid="164926"/>
                                        </p:tgtEl>
                                        <p:attrNameLst>
                                          <p:attrName>style.visibility</p:attrName>
                                        </p:attrNameLst>
                                      </p:cBhvr>
                                      <p:to>
                                        <p:strVal val="visible"/>
                                      </p:to>
                                    </p:set>
                                    <p:animEffect transition="in" filter="barn(outHorizontal)">
                                      <p:cBhvr>
                                        <p:cTn id="57" dur="500"/>
                                        <p:tgtEl>
                                          <p:spTgt spid="164926"/>
                                        </p:tgtEl>
                                      </p:cBhvr>
                                    </p:animEffect>
                                  </p:childTnLst>
                                </p:cTn>
                              </p:par>
                            </p:childTnLst>
                          </p:cTn>
                        </p:par>
                        <p:par>
                          <p:cTn id="58" fill="hold">
                            <p:stCondLst>
                              <p:cond delay="2500"/>
                            </p:stCondLst>
                            <p:childTnLst>
                              <p:par>
                                <p:cTn id="59" presetID="12" presetClass="entr" presetSubtype="8" fill="hold" nodeType="afterEffect">
                                  <p:stCondLst>
                                    <p:cond delay="0"/>
                                  </p:stCondLst>
                                  <p:childTnLst>
                                    <p:set>
                                      <p:cBhvr>
                                        <p:cTn id="60" dur="1" fill="hold">
                                          <p:stCondLst>
                                            <p:cond delay="0"/>
                                          </p:stCondLst>
                                        </p:cTn>
                                        <p:tgtEl>
                                          <p:spTgt spid="164928"/>
                                        </p:tgtEl>
                                        <p:attrNameLst>
                                          <p:attrName>style.visibility</p:attrName>
                                        </p:attrNameLst>
                                      </p:cBhvr>
                                      <p:to>
                                        <p:strVal val="visible"/>
                                      </p:to>
                                    </p:set>
                                    <p:animEffect transition="in" filter="slide(fromLeft)">
                                      <p:cBhvr>
                                        <p:cTn id="61" dur="500"/>
                                        <p:tgtEl>
                                          <p:spTgt spid="164928"/>
                                        </p:tgtEl>
                                      </p:cBhvr>
                                    </p:animEffect>
                                  </p:childTnLst>
                                </p:cTn>
                              </p:par>
                            </p:childTnLst>
                          </p:cTn>
                        </p:par>
                        <p:par>
                          <p:cTn id="62" fill="hold">
                            <p:stCondLst>
                              <p:cond delay="3000"/>
                            </p:stCondLst>
                            <p:childTnLst>
                              <p:par>
                                <p:cTn id="63" presetID="4" presetClass="entr" presetSubtype="16" fill="hold" grpId="0" nodeType="afterEffect">
                                  <p:stCondLst>
                                    <p:cond delay="0"/>
                                  </p:stCondLst>
                                  <p:childTnLst>
                                    <p:set>
                                      <p:cBhvr>
                                        <p:cTn id="64" dur="1" fill="hold">
                                          <p:stCondLst>
                                            <p:cond delay="0"/>
                                          </p:stCondLst>
                                        </p:cTn>
                                        <p:tgtEl>
                                          <p:spTgt spid="164929"/>
                                        </p:tgtEl>
                                        <p:attrNameLst>
                                          <p:attrName>style.visibility</p:attrName>
                                        </p:attrNameLst>
                                      </p:cBhvr>
                                      <p:to>
                                        <p:strVal val="visible"/>
                                      </p:to>
                                    </p:set>
                                    <p:animEffect transition="in" filter="box(in)">
                                      <p:cBhvr>
                                        <p:cTn id="65" dur="500"/>
                                        <p:tgtEl>
                                          <p:spTgt spid="164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P spid="164898" grpId="0"/>
      <p:bldP spid="164923" grpId="0"/>
      <p:bldP spid="164924" grpId="0"/>
      <p:bldP spid="164925" grpId="0"/>
      <p:bldP spid="164926" grpId="0"/>
      <p:bldP spid="16492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框 165889"/>
          <p:cNvSpPr txBox="1"/>
          <p:nvPr/>
        </p:nvSpPr>
        <p:spPr>
          <a:xfrm>
            <a:off x="740548" y="457047"/>
            <a:ext cx="38798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求等效电阻</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3800" baseline="-25000">
              <a:solidFill>
                <a:schemeClr val="tx1"/>
              </a:solidFill>
              <a:latin typeface="Times New Roman" panose="02020603050405020304" pitchFamily="18" charset="0"/>
            </a:endParaRPr>
          </a:p>
        </p:txBody>
      </p:sp>
      <p:sp>
        <p:nvSpPr>
          <p:cNvPr id="165891" name="文本框 165890"/>
          <p:cNvSpPr txBox="1"/>
          <p:nvPr/>
        </p:nvSpPr>
        <p:spPr>
          <a:xfrm>
            <a:off x="452438" y="1129478"/>
            <a:ext cx="3427412"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latin typeface="Times New Roman" panose="02020603050405020304" pitchFamily="18" charset="0"/>
              </a:rPr>
              <a:t>方法</a:t>
            </a:r>
            <a:r>
              <a:rPr lang="en-US" altLang="zh-CN" sz="2800" dirty="0">
                <a:latin typeface="Times New Roman" panose="02020603050405020304" pitchFamily="18" charset="0"/>
              </a:rPr>
              <a:t>1</a:t>
            </a:r>
            <a:r>
              <a:rPr lang="zh-CN" altLang="en-US" sz="2800" dirty="0">
                <a:solidFill>
                  <a:schemeClr val="tx1"/>
                </a:solidFill>
                <a:latin typeface="Times New Roman" panose="02020603050405020304" pitchFamily="18" charset="0"/>
              </a:rPr>
              <a:t>：加压求流</a:t>
            </a:r>
          </a:p>
        </p:txBody>
      </p:sp>
      <p:sp>
        <p:nvSpPr>
          <p:cNvPr id="165892" name="文本框 165891"/>
          <p:cNvSpPr txBox="1"/>
          <p:nvPr/>
        </p:nvSpPr>
        <p:spPr>
          <a:xfrm>
            <a:off x="7127875" y="1624013"/>
            <a:ext cx="24352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=9</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893" name="文本框 165892"/>
          <p:cNvSpPr txBox="1"/>
          <p:nvPr/>
        </p:nvSpPr>
        <p:spPr>
          <a:xfrm>
            <a:off x="7127875" y="2255838"/>
            <a:ext cx="342900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6/(6+3)=(</a:t>
            </a:r>
            <a:r>
              <a:rPr lang="en-US" altLang="zh-CN" sz="2800" dirty="0" smtClean="0">
                <a:solidFill>
                  <a:schemeClr val="tx1"/>
                </a:solidFill>
                <a:latin typeface="Times New Roman" panose="02020603050405020304" pitchFamily="18" charset="0"/>
              </a:rPr>
              <a:t>2/3)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65894" name="左大括号 165893"/>
          <p:cNvSpPr/>
          <p:nvPr/>
        </p:nvSpPr>
        <p:spPr>
          <a:xfrm>
            <a:off x="6946900" y="1804988"/>
            <a:ext cx="90488" cy="901700"/>
          </a:xfrm>
          <a:prstGeom prst="leftBrace">
            <a:avLst>
              <a:gd name="adj1" fmla="val 83040"/>
              <a:gd name="adj2" fmla="val 50000"/>
            </a:avLst>
          </a:prstGeom>
          <a:noFill/>
          <a:ln w="9525" cap="flat" cmpd="sng">
            <a:solidFill>
              <a:srgbClr val="0000FF"/>
            </a:solidFill>
            <a:prstDash val="solid"/>
            <a:headEnd type="none" w="med" len="med"/>
            <a:tailEnd type="none" w="med" len="med"/>
          </a:ln>
        </p:spPr>
        <p:txBody>
          <a:bodyPr/>
          <a:lstStyle/>
          <a:p>
            <a:endParaRPr lang="zh-CN" altLang="en-US"/>
          </a:p>
        </p:txBody>
      </p:sp>
      <p:sp>
        <p:nvSpPr>
          <p:cNvPr id="165895" name="右箭头 165894"/>
          <p:cNvSpPr/>
          <p:nvPr/>
        </p:nvSpPr>
        <p:spPr>
          <a:xfrm>
            <a:off x="6677025" y="3157538"/>
            <a:ext cx="360363" cy="180975"/>
          </a:xfrm>
          <a:prstGeom prst="rightArrow">
            <a:avLst>
              <a:gd name="adj1" fmla="val 50000"/>
              <a:gd name="adj2" fmla="val 49780"/>
            </a:avLst>
          </a:prstGeom>
          <a:solidFill>
            <a:srgbClr val="0000FF"/>
          </a:solidFill>
          <a:ln w="9525" cap="flat" cmpd="sng">
            <a:solidFill>
              <a:schemeClr val="tx1"/>
            </a:solidFill>
            <a:prstDash val="solid"/>
            <a:miter/>
            <a:headEnd type="none" w="med" len="med"/>
            <a:tailEnd type="none" w="med" len="med"/>
          </a:ln>
        </p:spPr>
        <p:txBody>
          <a:bodyPr/>
          <a:lstStyle/>
          <a:p>
            <a:endParaRPr lang="zh-CN" altLang="en-US"/>
          </a:p>
        </p:txBody>
      </p:sp>
      <p:sp>
        <p:nvSpPr>
          <p:cNvPr id="165896" name="文本框 165895"/>
          <p:cNvSpPr txBox="1"/>
          <p:nvPr/>
        </p:nvSpPr>
        <p:spPr>
          <a:xfrm>
            <a:off x="7308850" y="2978150"/>
            <a:ext cx="35179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=9 </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2/3)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5897" name="右箭头 165896"/>
          <p:cNvSpPr/>
          <p:nvPr/>
        </p:nvSpPr>
        <p:spPr>
          <a:xfrm>
            <a:off x="6677025" y="3879850"/>
            <a:ext cx="360363" cy="180975"/>
          </a:xfrm>
          <a:prstGeom prst="rightArrow">
            <a:avLst>
              <a:gd name="adj1" fmla="val 50000"/>
              <a:gd name="adj2" fmla="val 49780"/>
            </a:avLst>
          </a:prstGeom>
          <a:solidFill>
            <a:srgbClr val="0000FF"/>
          </a:solidFill>
          <a:ln w="9525" cap="flat" cmpd="sng">
            <a:solidFill>
              <a:schemeClr val="tx1"/>
            </a:solidFill>
            <a:prstDash val="solid"/>
            <a:miter/>
            <a:headEnd type="none" w="med" len="med"/>
            <a:tailEnd type="none" w="med" len="med"/>
          </a:ln>
        </p:spPr>
        <p:txBody>
          <a:bodyPr/>
          <a:lstStyle/>
          <a:p>
            <a:endParaRPr lang="zh-CN" altLang="en-US"/>
          </a:p>
        </p:txBody>
      </p:sp>
      <p:sp>
        <p:nvSpPr>
          <p:cNvPr id="165898" name="文本框 165897"/>
          <p:cNvSpPr txBox="1"/>
          <p:nvPr/>
        </p:nvSpPr>
        <p:spPr>
          <a:xfrm>
            <a:off x="7397750" y="3698875"/>
            <a:ext cx="2887663"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=6 </a:t>
            </a:r>
            <a:r>
              <a:rPr lang="en-US" altLang="zh-CN" sz="2800" dirty="0">
                <a:solidFill>
                  <a:schemeClr val="tx1"/>
                </a:solidFill>
                <a:latin typeface="Times New Roman" panose="02020603050405020304" pitchFamily="18" charset="0"/>
                <a:sym typeface="Symbol" panose="05050102010706020507" pitchFamily="18" charset="2"/>
              </a:rPr>
              <a:t></a:t>
            </a:r>
          </a:p>
        </p:txBody>
      </p:sp>
      <p:grpSp>
        <p:nvGrpSpPr>
          <p:cNvPr id="165899" name="组合 165898"/>
          <p:cNvGrpSpPr/>
          <p:nvPr/>
        </p:nvGrpSpPr>
        <p:grpSpPr>
          <a:xfrm>
            <a:off x="1173163" y="1533525"/>
            <a:ext cx="4872037" cy="2790825"/>
            <a:chOff x="672" y="816"/>
            <a:chExt cx="2592" cy="1485"/>
          </a:xfrm>
        </p:grpSpPr>
        <p:sp>
          <p:nvSpPr>
            <p:cNvPr id="165900" name="直接连接符 165899"/>
            <p:cNvSpPr/>
            <p:nvPr/>
          </p:nvSpPr>
          <p:spPr>
            <a:xfrm>
              <a:off x="1728" y="1200"/>
              <a:ext cx="0" cy="960"/>
            </a:xfrm>
            <a:prstGeom prst="line">
              <a:avLst/>
            </a:prstGeom>
            <a:ln w="19050" cap="flat" cmpd="sng">
              <a:solidFill>
                <a:schemeClr val="tx1"/>
              </a:solidFill>
              <a:prstDash val="solid"/>
              <a:headEnd type="none" w="med" len="med"/>
              <a:tailEnd type="none" w="med" len="med"/>
            </a:ln>
          </p:spPr>
        </p:sp>
        <p:sp>
          <p:nvSpPr>
            <p:cNvPr id="165901" name="文本框 165900"/>
            <p:cNvSpPr txBox="1"/>
            <p:nvPr/>
          </p:nvSpPr>
          <p:spPr>
            <a:xfrm>
              <a:off x="1296" y="1537"/>
              <a:ext cx="43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5902" name="矩形 165901"/>
            <p:cNvSpPr/>
            <p:nvPr/>
          </p:nvSpPr>
          <p:spPr>
            <a:xfrm>
              <a:off x="1104" y="1135"/>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03" name="文本框 165902"/>
            <p:cNvSpPr txBox="1"/>
            <p:nvPr/>
          </p:nvSpPr>
          <p:spPr>
            <a:xfrm>
              <a:off x="1056" y="864"/>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5904" name="直接连接符 165903"/>
            <p:cNvSpPr/>
            <p:nvPr/>
          </p:nvSpPr>
          <p:spPr>
            <a:xfrm>
              <a:off x="1872" y="1296"/>
              <a:ext cx="0" cy="384"/>
            </a:xfrm>
            <a:prstGeom prst="line">
              <a:avLst/>
            </a:prstGeom>
            <a:ln w="19050" cap="flat" cmpd="sng">
              <a:solidFill>
                <a:schemeClr val="tx1"/>
              </a:solidFill>
              <a:prstDash val="solid"/>
              <a:headEnd type="none" w="med" len="med"/>
              <a:tailEnd type="stealth" w="sm" len="med"/>
            </a:ln>
          </p:spPr>
        </p:sp>
        <p:sp>
          <p:nvSpPr>
            <p:cNvPr id="165905" name="文本框 165904"/>
            <p:cNvSpPr txBox="1"/>
            <p:nvPr/>
          </p:nvSpPr>
          <p:spPr>
            <a:xfrm>
              <a:off x="1872" y="1344"/>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906" name="文本框 165905"/>
            <p:cNvSpPr txBox="1"/>
            <p:nvPr/>
          </p:nvSpPr>
          <p:spPr>
            <a:xfrm>
              <a:off x="2784" y="1248"/>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07" name="文本框 165906"/>
            <p:cNvSpPr txBox="1"/>
            <p:nvPr/>
          </p:nvSpPr>
          <p:spPr>
            <a:xfrm>
              <a:off x="2784" y="177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08" name="文本框 165907"/>
            <p:cNvSpPr txBox="1"/>
            <p:nvPr/>
          </p:nvSpPr>
          <p:spPr>
            <a:xfrm>
              <a:off x="2880" y="1537"/>
              <a:ext cx="384"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65909" name="文本框 165908"/>
            <p:cNvSpPr txBox="1"/>
            <p:nvPr/>
          </p:nvSpPr>
          <p:spPr>
            <a:xfrm>
              <a:off x="2880" y="1056"/>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5910" name="文本框 165909"/>
            <p:cNvSpPr txBox="1"/>
            <p:nvPr/>
          </p:nvSpPr>
          <p:spPr>
            <a:xfrm>
              <a:off x="2880" y="201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5911" name="直接连接符 165910"/>
            <p:cNvSpPr/>
            <p:nvPr/>
          </p:nvSpPr>
          <p:spPr>
            <a:xfrm>
              <a:off x="2016" y="1200"/>
              <a:ext cx="336" cy="0"/>
            </a:xfrm>
            <a:prstGeom prst="line">
              <a:avLst/>
            </a:prstGeom>
            <a:ln w="9525" cap="flat" cmpd="sng">
              <a:solidFill>
                <a:schemeClr val="tx1"/>
              </a:solidFill>
              <a:prstDash val="solid"/>
              <a:headEnd type="none" w="med" len="med"/>
              <a:tailEnd type="none" w="med" len="med"/>
            </a:ln>
          </p:spPr>
        </p:sp>
        <p:sp>
          <p:nvSpPr>
            <p:cNvPr id="165912" name="文本框 165911"/>
            <p:cNvSpPr txBox="1"/>
            <p:nvPr/>
          </p:nvSpPr>
          <p:spPr>
            <a:xfrm>
              <a:off x="2304" y="96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13" name="文本框 165912"/>
            <p:cNvSpPr txBox="1"/>
            <p:nvPr/>
          </p:nvSpPr>
          <p:spPr>
            <a:xfrm>
              <a:off x="1824" y="960"/>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14" name="文本框 165913"/>
            <p:cNvSpPr txBox="1"/>
            <p:nvPr/>
          </p:nvSpPr>
          <p:spPr>
            <a:xfrm>
              <a:off x="2016" y="864"/>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915" name="菱形 165914"/>
            <p:cNvSpPr/>
            <p:nvPr/>
          </p:nvSpPr>
          <p:spPr>
            <a:xfrm>
              <a:off x="2016" y="1104"/>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16" name="直接连接符 165915"/>
            <p:cNvSpPr/>
            <p:nvPr/>
          </p:nvSpPr>
          <p:spPr>
            <a:xfrm>
              <a:off x="672" y="1200"/>
              <a:ext cx="432" cy="0"/>
            </a:xfrm>
            <a:prstGeom prst="line">
              <a:avLst/>
            </a:prstGeom>
            <a:ln w="19050" cap="flat" cmpd="sng">
              <a:solidFill>
                <a:schemeClr val="tx1"/>
              </a:solidFill>
              <a:prstDash val="solid"/>
              <a:headEnd type="none" w="med" len="med"/>
              <a:tailEnd type="none" w="med" len="med"/>
            </a:ln>
          </p:spPr>
        </p:sp>
        <p:sp>
          <p:nvSpPr>
            <p:cNvPr id="165917" name="直接连接符 165916"/>
            <p:cNvSpPr/>
            <p:nvPr/>
          </p:nvSpPr>
          <p:spPr>
            <a:xfrm>
              <a:off x="1392" y="1200"/>
              <a:ext cx="1392" cy="0"/>
            </a:xfrm>
            <a:prstGeom prst="line">
              <a:avLst/>
            </a:prstGeom>
            <a:ln w="19050" cap="flat" cmpd="sng">
              <a:solidFill>
                <a:schemeClr val="tx1"/>
              </a:solidFill>
              <a:prstDash val="solid"/>
              <a:headEnd type="none" w="med" len="med"/>
              <a:tailEnd type="none" w="med" len="med"/>
            </a:ln>
          </p:spPr>
        </p:sp>
        <p:sp>
          <p:nvSpPr>
            <p:cNvPr id="165918" name="直接连接符 165917"/>
            <p:cNvSpPr/>
            <p:nvPr/>
          </p:nvSpPr>
          <p:spPr>
            <a:xfrm>
              <a:off x="672" y="2160"/>
              <a:ext cx="2112" cy="0"/>
            </a:xfrm>
            <a:prstGeom prst="line">
              <a:avLst/>
            </a:prstGeom>
            <a:ln w="19050" cap="flat" cmpd="sng">
              <a:solidFill>
                <a:schemeClr val="tx1"/>
              </a:solidFill>
              <a:prstDash val="solid"/>
              <a:headEnd type="none" w="med" len="med"/>
              <a:tailEnd type="none" w="med" len="med"/>
            </a:ln>
          </p:spPr>
        </p:sp>
        <p:sp>
          <p:nvSpPr>
            <p:cNvPr id="165919" name="直接连接符 165918"/>
            <p:cNvSpPr/>
            <p:nvPr/>
          </p:nvSpPr>
          <p:spPr>
            <a:xfrm flipV="1">
              <a:off x="672" y="1200"/>
              <a:ext cx="0" cy="960"/>
            </a:xfrm>
            <a:prstGeom prst="line">
              <a:avLst/>
            </a:prstGeom>
            <a:ln w="19050" cap="flat" cmpd="sng">
              <a:solidFill>
                <a:schemeClr val="tx1"/>
              </a:solidFill>
              <a:prstDash val="solid"/>
              <a:headEnd type="none" w="med" len="med"/>
              <a:tailEnd type="none" w="med" len="med"/>
            </a:ln>
          </p:spPr>
        </p:sp>
        <p:sp>
          <p:nvSpPr>
            <p:cNvPr id="165920" name="矩形 165919"/>
            <p:cNvSpPr/>
            <p:nvPr/>
          </p:nvSpPr>
          <p:spPr>
            <a:xfrm rot="5400000">
              <a:off x="1572" y="1627"/>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21" name="直接连接符 165920"/>
            <p:cNvSpPr/>
            <p:nvPr/>
          </p:nvSpPr>
          <p:spPr>
            <a:xfrm>
              <a:off x="2784" y="1824"/>
              <a:ext cx="0" cy="336"/>
            </a:xfrm>
            <a:prstGeom prst="line">
              <a:avLst/>
            </a:prstGeom>
            <a:ln w="19050" cap="flat" cmpd="sng">
              <a:solidFill>
                <a:schemeClr val="tx1"/>
              </a:solidFill>
              <a:prstDash val="solid"/>
              <a:headEnd type="none" w="med" len="med"/>
              <a:tailEnd type="none" w="med" len="med"/>
            </a:ln>
          </p:spPr>
        </p:sp>
        <p:sp>
          <p:nvSpPr>
            <p:cNvPr id="165922" name="直接连接符 165921"/>
            <p:cNvSpPr/>
            <p:nvPr/>
          </p:nvSpPr>
          <p:spPr>
            <a:xfrm>
              <a:off x="2784" y="1200"/>
              <a:ext cx="0" cy="624"/>
            </a:xfrm>
            <a:prstGeom prst="line">
              <a:avLst/>
            </a:prstGeom>
            <a:ln w="19050" cap="flat" cmpd="sng">
              <a:solidFill>
                <a:schemeClr val="tx1"/>
              </a:solidFill>
              <a:prstDash val="solid"/>
              <a:headEnd type="none" w="med" len="med"/>
              <a:tailEnd type="none" w="med" len="med"/>
            </a:ln>
          </p:spPr>
        </p:sp>
        <p:sp>
          <p:nvSpPr>
            <p:cNvPr id="165923" name="椭圆 165922"/>
            <p:cNvSpPr/>
            <p:nvPr/>
          </p:nvSpPr>
          <p:spPr>
            <a:xfrm>
              <a:off x="2633" y="1536"/>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5924" name="直接连接符 165923"/>
            <p:cNvSpPr/>
            <p:nvPr/>
          </p:nvSpPr>
          <p:spPr>
            <a:xfrm>
              <a:off x="2784" y="1536"/>
              <a:ext cx="0" cy="336"/>
            </a:xfrm>
            <a:prstGeom prst="line">
              <a:avLst/>
            </a:prstGeom>
            <a:ln w="19050" cap="flat" cmpd="sng">
              <a:solidFill>
                <a:schemeClr val="tx1"/>
              </a:solidFill>
              <a:prstDash val="solid"/>
              <a:headEnd type="none" w="med" len="med"/>
              <a:tailEnd type="none" w="med" len="med"/>
            </a:ln>
          </p:spPr>
        </p:sp>
        <p:sp>
          <p:nvSpPr>
            <p:cNvPr id="165925" name="直接连接符 165924"/>
            <p:cNvSpPr/>
            <p:nvPr/>
          </p:nvSpPr>
          <p:spPr>
            <a:xfrm flipH="1">
              <a:off x="2544" y="1104"/>
              <a:ext cx="240" cy="0"/>
            </a:xfrm>
            <a:prstGeom prst="line">
              <a:avLst/>
            </a:prstGeom>
            <a:ln w="19050" cap="flat" cmpd="sng">
              <a:solidFill>
                <a:schemeClr val="tx1"/>
              </a:solidFill>
              <a:prstDash val="solid"/>
              <a:headEnd type="none" w="med" len="med"/>
              <a:tailEnd type="stealth" w="sm" len="med"/>
            </a:ln>
          </p:spPr>
        </p:sp>
        <p:sp>
          <p:nvSpPr>
            <p:cNvPr id="165926" name="文本框 165925"/>
            <p:cNvSpPr txBox="1"/>
            <p:nvPr/>
          </p:nvSpPr>
          <p:spPr>
            <a:xfrm>
              <a:off x="2592" y="81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grpSp>
      <p:sp>
        <p:nvSpPr>
          <p:cNvPr id="165927" name="文本框 165926"/>
          <p:cNvSpPr txBox="1"/>
          <p:nvPr/>
        </p:nvSpPr>
        <p:spPr>
          <a:xfrm>
            <a:off x="360363" y="4691063"/>
            <a:ext cx="6496050"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latin typeface="Times New Roman" panose="02020603050405020304" pitchFamily="18" charset="0"/>
              </a:rPr>
              <a:t>方法</a:t>
            </a:r>
            <a:r>
              <a:rPr lang="en-US" altLang="zh-CN" sz="2800">
                <a:latin typeface="Times New Roman" panose="02020603050405020304" pitchFamily="18" charset="0"/>
              </a:rPr>
              <a:t>2</a:t>
            </a:r>
            <a:r>
              <a:rPr lang="zh-CN" altLang="en-US" sz="2800" dirty="0">
                <a:solidFill>
                  <a:schemeClr val="tx1"/>
                </a:solidFill>
                <a:latin typeface="Times New Roman" panose="02020603050405020304" pitchFamily="18" charset="0"/>
              </a:rPr>
              <a:t>：开路电压、短路电流</a:t>
            </a:r>
            <a:r>
              <a:rPr lang="en-US" altLang="zh-CN" sz="2800" dirty="0">
                <a:solidFill>
                  <a:srgbClr val="00FF00"/>
                </a:solidFill>
                <a:latin typeface="Times New Roman" panose="02020603050405020304" pitchFamily="18" charset="0"/>
              </a:rPr>
              <a:t>(</a:t>
            </a:r>
            <a:r>
              <a:rPr lang="zh-CN" altLang="en-US" sz="2800" dirty="0">
                <a:solidFill>
                  <a:srgbClr val="00FF00"/>
                </a:solidFill>
                <a:latin typeface="Times New Roman" panose="02020603050405020304" pitchFamily="18" charset="0"/>
              </a:rPr>
              <a:t>注意方向</a:t>
            </a:r>
            <a:r>
              <a:rPr lang="en-US" altLang="zh-CN" sz="2800">
                <a:solidFill>
                  <a:srgbClr val="00FF00"/>
                </a:solidFill>
                <a:latin typeface="Times New Roman" panose="02020603050405020304" pitchFamily="18" charset="0"/>
              </a:rPr>
              <a:t>)</a:t>
            </a:r>
          </a:p>
        </p:txBody>
      </p:sp>
      <p:sp>
        <p:nvSpPr>
          <p:cNvPr id="165928" name="文本框 165927"/>
          <p:cNvSpPr txBox="1"/>
          <p:nvPr/>
        </p:nvSpPr>
        <p:spPr>
          <a:xfrm>
            <a:off x="6946900" y="4781550"/>
            <a:ext cx="216535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=9V</a:t>
            </a:r>
            <a:r>
              <a:rPr lang="en-US" altLang="zh-CN" sz="2800" dirty="0">
                <a:solidFill>
                  <a:schemeClr val="tx1"/>
                </a:solidFill>
                <a:latin typeface="Times New Roman" panose="02020603050405020304" pitchFamily="18" charset="0"/>
              </a:rPr>
              <a:t>)</a:t>
            </a:r>
          </a:p>
        </p:txBody>
      </p:sp>
      <p:sp>
        <p:nvSpPr>
          <p:cNvPr id="165929" name="文本框 165928"/>
          <p:cNvSpPr txBox="1"/>
          <p:nvPr/>
        </p:nvSpPr>
        <p:spPr>
          <a:xfrm>
            <a:off x="6405563" y="5413375"/>
            <a:ext cx="189547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6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=9</a:t>
            </a:r>
            <a:endParaRPr lang="en-US" altLang="zh-CN" sz="2800" dirty="0">
              <a:solidFill>
                <a:schemeClr val="tx1"/>
              </a:solidFill>
              <a:latin typeface="Times New Roman" panose="02020603050405020304" pitchFamily="18" charset="0"/>
            </a:endParaRPr>
          </a:p>
        </p:txBody>
      </p:sp>
      <p:sp>
        <p:nvSpPr>
          <p:cNvPr id="165930" name="文本框 165929"/>
          <p:cNvSpPr txBox="1"/>
          <p:nvPr/>
        </p:nvSpPr>
        <p:spPr>
          <a:xfrm>
            <a:off x="6405563" y="6045200"/>
            <a:ext cx="2255837"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931" name="文本框 165930"/>
          <p:cNvSpPr txBox="1"/>
          <p:nvPr/>
        </p:nvSpPr>
        <p:spPr>
          <a:xfrm>
            <a:off x="9293225" y="6045200"/>
            <a:ext cx="992188"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65932" name="右箭头 165931"/>
          <p:cNvSpPr/>
          <p:nvPr/>
        </p:nvSpPr>
        <p:spPr>
          <a:xfrm>
            <a:off x="8661400" y="6226175"/>
            <a:ext cx="360363" cy="179388"/>
          </a:xfrm>
          <a:prstGeom prst="rightArrow">
            <a:avLst>
              <a:gd name="adj1" fmla="val 50000"/>
              <a:gd name="adj2" fmla="val 50221"/>
            </a:avLst>
          </a:prstGeom>
          <a:solidFill>
            <a:srgbClr val="0000FF"/>
          </a:solidFill>
          <a:ln w="9525" cap="flat" cmpd="sng">
            <a:solidFill>
              <a:schemeClr val="tx1"/>
            </a:solidFill>
            <a:prstDash val="solid"/>
            <a:miter/>
            <a:headEnd type="none" w="med" len="med"/>
            <a:tailEnd type="none" w="med" len="med"/>
          </a:ln>
        </p:spPr>
        <p:txBody>
          <a:bodyPr/>
          <a:lstStyle/>
          <a:p>
            <a:endParaRPr lang="zh-CN" altLang="en-US"/>
          </a:p>
        </p:txBody>
      </p:sp>
      <p:sp>
        <p:nvSpPr>
          <p:cNvPr id="165933" name="文本框 165932"/>
          <p:cNvSpPr txBox="1"/>
          <p:nvPr/>
        </p:nvSpPr>
        <p:spPr>
          <a:xfrm>
            <a:off x="6405563" y="6586538"/>
            <a:ext cx="23463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=9/6=1.5</a:t>
            </a:r>
            <a:r>
              <a:rPr lang="en-US" altLang="zh-CN" sz="2400" dirty="0" smtClean="0">
                <a:solidFill>
                  <a:schemeClr val="tx1"/>
                </a:solidFill>
                <a:latin typeface="Times New Roman" panose="02020603050405020304" pitchFamily="18" charset="0"/>
              </a:rPr>
              <a:t>A</a:t>
            </a:r>
            <a:endParaRPr lang="en-US" altLang="zh-CN" sz="2800" baseline="-25000" dirty="0">
              <a:solidFill>
                <a:schemeClr val="tx1"/>
              </a:solidFill>
              <a:latin typeface="Times New Roman" panose="02020603050405020304" pitchFamily="18" charset="0"/>
            </a:endParaRPr>
          </a:p>
        </p:txBody>
      </p:sp>
      <p:sp>
        <p:nvSpPr>
          <p:cNvPr id="165934" name="文本框 165933"/>
          <p:cNvSpPr txBox="1"/>
          <p:nvPr/>
        </p:nvSpPr>
        <p:spPr>
          <a:xfrm>
            <a:off x="5954713" y="7037388"/>
            <a:ext cx="41497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=9/1.5=6 </a:t>
            </a:r>
            <a:r>
              <a:rPr lang="en-US" altLang="zh-CN" sz="2800" dirty="0">
                <a:solidFill>
                  <a:schemeClr val="tx1"/>
                </a:solidFill>
                <a:latin typeface="Times New Roman" panose="02020603050405020304" pitchFamily="18" charset="0"/>
                <a:sym typeface="Symbol" panose="05050102010706020507" pitchFamily="18" charset="2"/>
              </a:rPr>
              <a:t></a:t>
            </a:r>
          </a:p>
        </p:txBody>
      </p:sp>
      <p:grpSp>
        <p:nvGrpSpPr>
          <p:cNvPr id="165935" name="组合 165934"/>
          <p:cNvGrpSpPr/>
          <p:nvPr/>
        </p:nvGrpSpPr>
        <p:grpSpPr>
          <a:xfrm>
            <a:off x="541338" y="5232400"/>
            <a:ext cx="5594350" cy="2971800"/>
            <a:chOff x="288" y="2736"/>
            <a:chExt cx="2976" cy="1581"/>
          </a:xfrm>
        </p:grpSpPr>
        <p:sp>
          <p:nvSpPr>
            <p:cNvPr id="165936" name="直接连接符 165935"/>
            <p:cNvSpPr/>
            <p:nvPr/>
          </p:nvSpPr>
          <p:spPr>
            <a:xfrm>
              <a:off x="1728" y="3072"/>
              <a:ext cx="0" cy="960"/>
            </a:xfrm>
            <a:prstGeom prst="line">
              <a:avLst/>
            </a:prstGeom>
            <a:ln w="19050" cap="flat" cmpd="sng">
              <a:solidFill>
                <a:schemeClr val="tx1"/>
              </a:solidFill>
              <a:prstDash val="solid"/>
              <a:headEnd type="none" w="med" len="med"/>
              <a:tailEnd type="none" w="med" len="med"/>
            </a:ln>
          </p:spPr>
        </p:sp>
        <p:sp>
          <p:nvSpPr>
            <p:cNvPr id="165937" name="文本框 165936"/>
            <p:cNvSpPr txBox="1"/>
            <p:nvPr/>
          </p:nvSpPr>
          <p:spPr>
            <a:xfrm>
              <a:off x="1296" y="3408"/>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5938" name="矩形 165937"/>
            <p:cNvSpPr/>
            <p:nvPr/>
          </p:nvSpPr>
          <p:spPr>
            <a:xfrm>
              <a:off x="1104" y="3007"/>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39" name="文本框 165938"/>
            <p:cNvSpPr txBox="1"/>
            <p:nvPr/>
          </p:nvSpPr>
          <p:spPr>
            <a:xfrm>
              <a:off x="1056" y="273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5940" name="直接连接符 165939"/>
            <p:cNvSpPr/>
            <p:nvPr/>
          </p:nvSpPr>
          <p:spPr>
            <a:xfrm>
              <a:off x="1872" y="3168"/>
              <a:ext cx="0" cy="384"/>
            </a:xfrm>
            <a:prstGeom prst="line">
              <a:avLst/>
            </a:prstGeom>
            <a:ln w="19050" cap="flat" cmpd="sng">
              <a:solidFill>
                <a:schemeClr val="tx1"/>
              </a:solidFill>
              <a:prstDash val="solid"/>
              <a:headEnd type="none" w="med" len="med"/>
              <a:tailEnd type="stealth" w="sm" len="med"/>
            </a:ln>
          </p:spPr>
        </p:sp>
        <p:sp>
          <p:nvSpPr>
            <p:cNvPr id="165941" name="文本框 165940"/>
            <p:cNvSpPr txBox="1"/>
            <p:nvPr/>
          </p:nvSpPr>
          <p:spPr>
            <a:xfrm>
              <a:off x="1872" y="3216"/>
              <a:ext cx="288"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942" name="文本框 165941"/>
            <p:cNvSpPr txBox="1"/>
            <p:nvPr/>
          </p:nvSpPr>
          <p:spPr>
            <a:xfrm>
              <a:off x="672" y="3120"/>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43" name="文本框 165942"/>
            <p:cNvSpPr txBox="1"/>
            <p:nvPr/>
          </p:nvSpPr>
          <p:spPr>
            <a:xfrm>
              <a:off x="672" y="364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44" name="文本框 165943"/>
            <p:cNvSpPr txBox="1"/>
            <p:nvPr/>
          </p:nvSpPr>
          <p:spPr>
            <a:xfrm>
              <a:off x="816" y="340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9V</a:t>
              </a:r>
            </a:p>
          </p:txBody>
        </p:sp>
        <p:sp>
          <p:nvSpPr>
            <p:cNvPr id="165945" name="文本框 165944"/>
            <p:cNvSpPr txBox="1"/>
            <p:nvPr/>
          </p:nvSpPr>
          <p:spPr>
            <a:xfrm>
              <a:off x="2880" y="3264"/>
              <a:ext cx="384"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2800" dirty="0">
                <a:solidFill>
                  <a:schemeClr val="tx1"/>
                </a:solidFill>
                <a:latin typeface="Times New Roman" panose="02020603050405020304" pitchFamily="18" charset="0"/>
              </a:endParaRPr>
            </a:p>
          </p:txBody>
        </p:sp>
        <p:sp>
          <p:nvSpPr>
            <p:cNvPr id="165946" name="文本框 165945"/>
            <p:cNvSpPr txBox="1"/>
            <p:nvPr/>
          </p:nvSpPr>
          <p:spPr>
            <a:xfrm>
              <a:off x="2688" y="2736"/>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5947" name="文本框 165946"/>
            <p:cNvSpPr txBox="1"/>
            <p:nvPr/>
          </p:nvSpPr>
          <p:spPr>
            <a:xfrm>
              <a:off x="2688" y="4032"/>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65948" name="直接连接符 165947"/>
            <p:cNvSpPr/>
            <p:nvPr/>
          </p:nvSpPr>
          <p:spPr>
            <a:xfrm>
              <a:off x="2112" y="3072"/>
              <a:ext cx="336" cy="0"/>
            </a:xfrm>
            <a:prstGeom prst="line">
              <a:avLst/>
            </a:prstGeom>
            <a:ln w="9525" cap="flat" cmpd="sng">
              <a:solidFill>
                <a:schemeClr val="tx1"/>
              </a:solidFill>
              <a:prstDash val="solid"/>
              <a:headEnd type="none" w="med" len="med"/>
              <a:tailEnd type="none" w="med" len="med"/>
            </a:ln>
          </p:spPr>
        </p:sp>
        <p:sp>
          <p:nvSpPr>
            <p:cNvPr id="165949" name="文本框 165948"/>
            <p:cNvSpPr txBox="1"/>
            <p:nvPr/>
          </p:nvSpPr>
          <p:spPr>
            <a:xfrm>
              <a:off x="2400" y="283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50" name="文本框 165949"/>
            <p:cNvSpPr txBox="1"/>
            <p:nvPr/>
          </p:nvSpPr>
          <p:spPr>
            <a:xfrm>
              <a:off x="1920" y="2832"/>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5951" name="文本框 165950"/>
            <p:cNvSpPr txBox="1"/>
            <p:nvPr/>
          </p:nvSpPr>
          <p:spPr>
            <a:xfrm>
              <a:off x="2112" y="2736"/>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5952" name="菱形 165951"/>
            <p:cNvSpPr/>
            <p:nvPr/>
          </p:nvSpPr>
          <p:spPr>
            <a:xfrm>
              <a:off x="2112" y="2976"/>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53" name="直接连接符 165952"/>
            <p:cNvSpPr/>
            <p:nvPr/>
          </p:nvSpPr>
          <p:spPr>
            <a:xfrm>
              <a:off x="672" y="3072"/>
              <a:ext cx="432" cy="0"/>
            </a:xfrm>
            <a:prstGeom prst="line">
              <a:avLst/>
            </a:prstGeom>
            <a:ln w="19050" cap="flat" cmpd="sng">
              <a:solidFill>
                <a:schemeClr val="tx1"/>
              </a:solidFill>
              <a:prstDash val="solid"/>
              <a:headEnd type="none" w="med" len="med"/>
              <a:tailEnd type="none" w="med" len="med"/>
            </a:ln>
          </p:spPr>
        </p:sp>
        <p:sp>
          <p:nvSpPr>
            <p:cNvPr id="165954" name="直接连接符 165953"/>
            <p:cNvSpPr/>
            <p:nvPr/>
          </p:nvSpPr>
          <p:spPr>
            <a:xfrm>
              <a:off x="1392" y="3072"/>
              <a:ext cx="1392" cy="0"/>
            </a:xfrm>
            <a:prstGeom prst="line">
              <a:avLst/>
            </a:prstGeom>
            <a:ln w="19050" cap="flat" cmpd="sng">
              <a:solidFill>
                <a:schemeClr val="tx1"/>
              </a:solidFill>
              <a:prstDash val="solid"/>
              <a:headEnd type="none" w="med" len="med"/>
              <a:tailEnd type="none" w="med" len="med"/>
            </a:ln>
          </p:spPr>
        </p:sp>
        <p:sp>
          <p:nvSpPr>
            <p:cNvPr id="165955" name="直接连接符 165954"/>
            <p:cNvSpPr/>
            <p:nvPr/>
          </p:nvSpPr>
          <p:spPr>
            <a:xfrm>
              <a:off x="672" y="4032"/>
              <a:ext cx="2112" cy="0"/>
            </a:xfrm>
            <a:prstGeom prst="line">
              <a:avLst/>
            </a:prstGeom>
            <a:ln w="19050" cap="flat" cmpd="sng">
              <a:solidFill>
                <a:schemeClr val="tx1"/>
              </a:solidFill>
              <a:prstDash val="solid"/>
              <a:headEnd type="none" w="med" len="med"/>
              <a:tailEnd type="none" w="med" len="med"/>
            </a:ln>
          </p:spPr>
        </p:sp>
        <p:sp>
          <p:nvSpPr>
            <p:cNvPr id="165956" name="椭圆 165955"/>
            <p:cNvSpPr/>
            <p:nvPr/>
          </p:nvSpPr>
          <p:spPr>
            <a:xfrm>
              <a:off x="528" y="3408"/>
              <a:ext cx="295" cy="295"/>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5957" name="直接连接符 165956"/>
            <p:cNvSpPr/>
            <p:nvPr/>
          </p:nvSpPr>
          <p:spPr>
            <a:xfrm flipV="1">
              <a:off x="672" y="3072"/>
              <a:ext cx="0" cy="960"/>
            </a:xfrm>
            <a:prstGeom prst="line">
              <a:avLst/>
            </a:prstGeom>
            <a:ln w="19050" cap="flat" cmpd="sng">
              <a:solidFill>
                <a:schemeClr val="tx1"/>
              </a:solidFill>
              <a:prstDash val="solid"/>
              <a:headEnd type="none" w="med" len="med"/>
              <a:tailEnd type="none" w="med" len="med"/>
            </a:ln>
          </p:spPr>
        </p:sp>
        <p:sp>
          <p:nvSpPr>
            <p:cNvPr id="165958" name="矩形 165957"/>
            <p:cNvSpPr/>
            <p:nvPr/>
          </p:nvSpPr>
          <p:spPr>
            <a:xfrm rot="5400000">
              <a:off x="1572" y="3499"/>
              <a:ext cx="295" cy="113"/>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5959" name="直接连接符 165958"/>
            <p:cNvSpPr/>
            <p:nvPr/>
          </p:nvSpPr>
          <p:spPr>
            <a:xfrm>
              <a:off x="2784" y="3072"/>
              <a:ext cx="0" cy="960"/>
            </a:xfrm>
            <a:prstGeom prst="line">
              <a:avLst/>
            </a:prstGeom>
            <a:ln w="19050" cap="flat" cmpd="sng">
              <a:solidFill>
                <a:schemeClr val="tx1"/>
              </a:solidFill>
              <a:prstDash val="solid"/>
              <a:headEnd type="none" w="med" len="med"/>
              <a:tailEnd type="none" w="med" len="med"/>
            </a:ln>
          </p:spPr>
        </p:sp>
        <p:sp>
          <p:nvSpPr>
            <p:cNvPr id="165960" name="直接连接符 165959"/>
            <p:cNvSpPr/>
            <p:nvPr/>
          </p:nvSpPr>
          <p:spPr>
            <a:xfrm>
              <a:off x="2880" y="3216"/>
              <a:ext cx="0" cy="336"/>
            </a:xfrm>
            <a:prstGeom prst="line">
              <a:avLst/>
            </a:prstGeom>
            <a:ln w="19050" cap="flat" cmpd="sng">
              <a:solidFill>
                <a:schemeClr val="tx1"/>
              </a:solidFill>
              <a:prstDash val="solid"/>
              <a:headEnd type="none" w="med" len="med"/>
              <a:tailEnd type="stealth" w="sm" len="med"/>
            </a:ln>
          </p:spPr>
        </p:sp>
        <p:sp>
          <p:nvSpPr>
            <p:cNvPr id="165961" name="直接连接符 165960"/>
            <p:cNvSpPr/>
            <p:nvPr/>
          </p:nvSpPr>
          <p:spPr>
            <a:xfrm flipV="1">
              <a:off x="528" y="3024"/>
              <a:ext cx="0" cy="384"/>
            </a:xfrm>
            <a:prstGeom prst="line">
              <a:avLst/>
            </a:prstGeom>
            <a:ln w="19050" cap="flat" cmpd="sng">
              <a:solidFill>
                <a:schemeClr val="tx1"/>
              </a:solidFill>
              <a:prstDash val="solid"/>
              <a:headEnd type="none" w="med" len="med"/>
              <a:tailEnd type="stealth" w="sm" len="med"/>
            </a:ln>
          </p:spPr>
        </p:sp>
        <p:sp>
          <p:nvSpPr>
            <p:cNvPr id="165962" name="文本框 165961"/>
            <p:cNvSpPr txBox="1"/>
            <p:nvPr/>
          </p:nvSpPr>
          <p:spPr>
            <a:xfrm>
              <a:off x="288" y="3024"/>
              <a:ext cx="384"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dirty="0">
                <a:solidFill>
                  <a:schemeClr val="tx1"/>
                </a:solidFill>
                <a:latin typeface="Times New Roman" panose="02020603050405020304" pitchFamily="18" charset="0"/>
              </a:endParaRPr>
            </a:p>
          </p:txBody>
        </p:sp>
      </p:grpSp>
      <p:grpSp>
        <p:nvGrpSpPr>
          <p:cNvPr id="165965" name="组合 165964"/>
          <p:cNvGrpSpPr/>
          <p:nvPr/>
        </p:nvGrpSpPr>
        <p:grpSpPr>
          <a:xfrm>
            <a:off x="1804988" y="6196013"/>
            <a:ext cx="706437" cy="1036637"/>
            <a:chOff x="960" y="3296"/>
            <a:chExt cx="376" cy="552"/>
          </a:xfrm>
        </p:grpSpPr>
        <p:sp>
          <p:nvSpPr>
            <p:cNvPr id="165966" name="任意多边形 165965"/>
            <p:cNvSpPr/>
            <p:nvPr/>
          </p:nvSpPr>
          <p:spPr>
            <a:xfrm>
              <a:off x="960" y="3296"/>
              <a:ext cx="376" cy="552"/>
            </a:xfrm>
            <a:custGeom>
              <a:avLst/>
              <a:gdLst/>
              <a:ahLst/>
              <a:cxnLst/>
              <a:rect l="0" t="0" r="0" b="0"/>
              <a:pathLst>
                <a:path w="376" h="552">
                  <a:moveTo>
                    <a:pt x="0" y="64"/>
                  </a:moveTo>
                  <a:cubicBezTo>
                    <a:pt x="68" y="32"/>
                    <a:pt x="136" y="0"/>
                    <a:pt x="192" y="16"/>
                  </a:cubicBezTo>
                  <a:cubicBezTo>
                    <a:pt x="248" y="32"/>
                    <a:pt x="312" y="80"/>
                    <a:pt x="336" y="160"/>
                  </a:cubicBezTo>
                  <a:cubicBezTo>
                    <a:pt x="360" y="240"/>
                    <a:pt x="376" y="440"/>
                    <a:pt x="336" y="496"/>
                  </a:cubicBezTo>
                  <a:cubicBezTo>
                    <a:pt x="296" y="552"/>
                    <a:pt x="144" y="496"/>
                    <a:pt x="96" y="496"/>
                  </a:cubicBezTo>
                </a:path>
              </a:pathLst>
            </a:custGeom>
            <a:noFill/>
            <a:ln w="19050" cap="flat" cmpd="sng">
              <a:solidFill>
                <a:srgbClr val="FF00FF">
                  <a:alpha val="100000"/>
                </a:srgbClr>
              </a:solidFill>
              <a:prstDash val="solid"/>
              <a:headEnd type="none" w="med" len="med"/>
              <a:tailEnd type="triangle" w="med" len="med"/>
            </a:ln>
          </p:spPr>
          <p:txBody>
            <a:bodyPr/>
            <a:lstStyle/>
            <a:p>
              <a:endParaRPr lang="zh-CN" altLang="en-US"/>
            </a:p>
          </p:txBody>
        </p:sp>
        <p:sp>
          <p:nvSpPr>
            <p:cNvPr id="165967" name="矩形 165966"/>
            <p:cNvSpPr/>
            <p:nvPr/>
          </p:nvSpPr>
          <p:spPr>
            <a:xfrm>
              <a:off x="1044" y="3456"/>
              <a:ext cx="288" cy="286"/>
            </a:xfrm>
            <a:prstGeom prst="rect">
              <a:avLst/>
            </a:prstGeom>
            <a:noFill/>
            <a:ln w="9525">
              <a:noFill/>
            </a:ln>
          </p:spPr>
          <p:txBody>
            <a:bodyPr lIns="106560" tIns="55411" rIns="106560" bIns="55411">
              <a:spAutoFit/>
            </a:bodyPr>
            <a:lstStyle/>
            <a:p>
              <a:pPr algn="l" defTabSz="1082675">
                <a:spcBef>
                  <a:spcPct val="50000"/>
                </a:spcBef>
                <a:buClr>
                  <a:schemeClr val="accent2"/>
                </a:buClr>
                <a:buSzPct val="75000"/>
                <a:buFont typeface="Monotype Sorts" pitchFamily="2" charset="2"/>
              </a:pPr>
              <a:r>
                <a:rPr lang="en-US" altLang="zh-CN" sz="2800">
                  <a:solidFill>
                    <a:srgbClr val="FF33CC"/>
                  </a:solidFill>
                  <a:latin typeface="Times New Roman" panose="02020603050405020304" pitchFamily="18" charset="0"/>
                  <a:cs typeface="Times New Roman" panose="02020603050405020304" pitchFamily="18" charset="0"/>
                </a:rPr>
                <a:t>Ⅰ</a:t>
              </a:r>
              <a:endParaRPr lang="en-US" altLang="zh-CN" sz="2800">
                <a:solidFill>
                  <a:srgbClr val="FF33CC"/>
                </a:solidFill>
                <a:latin typeface="Times New Roman" panose="02020603050405020304" pitchFamily="18" charset="0"/>
              </a:endParaRPr>
            </a:p>
          </p:txBody>
        </p:sp>
      </p:grpSp>
      <p:grpSp>
        <p:nvGrpSpPr>
          <p:cNvPr id="165968" name="组合 165967"/>
          <p:cNvGrpSpPr/>
          <p:nvPr/>
        </p:nvGrpSpPr>
        <p:grpSpPr>
          <a:xfrm>
            <a:off x="3984625" y="6226175"/>
            <a:ext cx="706438" cy="1036638"/>
            <a:chOff x="2120" y="3312"/>
            <a:chExt cx="376" cy="552"/>
          </a:xfrm>
        </p:grpSpPr>
        <p:sp>
          <p:nvSpPr>
            <p:cNvPr id="165969" name="任意多边形 165968"/>
            <p:cNvSpPr/>
            <p:nvPr/>
          </p:nvSpPr>
          <p:spPr>
            <a:xfrm>
              <a:off x="2120" y="3312"/>
              <a:ext cx="376" cy="552"/>
            </a:xfrm>
            <a:custGeom>
              <a:avLst/>
              <a:gdLst/>
              <a:ahLst/>
              <a:cxnLst/>
              <a:rect l="0" t="0" r="0" b="0"/>
              <a:pathLst>
                <a:path w="376" h="552">
                  <a:moveTo>
                    <a:pt x="0" y="64"/>
                  </a:moveTo>
                  <a:cubicBezTo>
                    <a:pt x="68" y="32"/>
                    <a:pt x="136" y="0"/>
                    <a:pt x="192" y="16"/>
                  </a:cubicBezTo>
                  <a:cubicBezTo>
                    <a:pt x="248" y="32"/>
                    <a:pt x="312" y="80"/>
                    <a:pt x="336" y="160"/>
                  </a:cubicBezTo>
                  <a:cubicBezTo>
                    <a:pt x="360" y="240"/>
                    <a:pt x="376" y="440"/>
                    <a:pt x="336" y="496"/>
                  </a:cubicBezTo>
                  <a:cubicBezTo>
                    <a:pt x="296" y="552"/>
                    <a:pt x="144" y="496"/>
                    <a:pt x="96" y="496"/>
                  </a:cubicBezTo>
                </a:path>
              </a:pathLst>
            </a:custGeom>
            <a:noFill/>
            <a:ln w="19050" cap="flat" cmpd="sng">
              <a:solidFill>
                <a:srgbClr val="FF00FF">
                  <a:alpha val="100000"/>
                </a:srgbClr>
              </a:solidFill>
              <a:prstDash val="solid"/>
              <a:headEnd type="none" w="med" len="med"/>
              <a:tailEnd type="triangle" w="med" len="med"/>
            </a:ln>
          </p:spPr>
          <p:txBody>
            <a:bodyPr/>
            <a:lstStyle/>
            <a:p>
              <a:endParaRPr lang="zh-CN" altLang="en-US"/>
            </a:p>
          </p:txBody>
        </p:sp>
        <p:sp>
          <p:nvSpPr>
            <p:cNvPr id="165970" name="矩形 165969"/>
            <p:cNvSpPr/>
            <p:nvPr/>
          </p:nvSpPr>
          <p:spPr>
            <a:xfrm>
              <a:off x="2166" y="3456"/>
              <a:ext cx="302" cy="286"/>
            </a:xfrm>
            <a:prstGeom prst="rect">
              <a:avLst/>
            </a:prstGeom>
            <a:noFill/>
            <a:ln w="9525">
              <a:noFill/>
            </a:ln>
          </p:spPr>
          <p:txBody>
            <a:bodyPr wrap="none" lIns="106560" tIns="55411" rIns="106560" bIns="55411" anchor="t">
              <a:spAutoFit/>
            </a:bodyPr>
            <a:lstStyle/>
            <a:p>
              <a:pPr algn="l" defTabSz="1082675">
                <a:spcBef>
                  <a:spcPct val="50000"/>
                </a:spcBef>
                <a:buClr>
                  <a:schemeClr val="accent2"/>
                </a:buClr>
                <a:buSzPct val="75000"/>
                <a:buFont typeface="Monotype Sorts" pitchFamily="2" charset="2"/>
              </a:pPr>
              <a:r>
                <a:rPr lang="en-US" altLang="zh-CN" sz="2800">
                  <a:solidFill>
                    <a:srgbClr val="FF33CC"/>
                  </a:solidFill>
                  <a:latin typeface="Times New Roman" panose="02020603050405020304" pitchFamily="18" charset="0"/>
                  <a:cs typeface="Times New Roman" panose="02020603050405020304" pitchFamily="18" charset="0"/>
                </a:rPr>
                <a:t>Ⅱ</a:t>
              </a:r>
              <a:endParaRPr lang="en-US" altLang="zh-CN" sz="2800">
                <a:solidFill>
                  <a:srgbClr val="FF33CC"/>
                </a:solidFill>
                <a:latin typeface="Times New Roman" panose="02020603050405020304" pitchFamily="18" charset="0"/>
                <a:ea typeface="Times New Roman" panose="02020603050405020304" pitchFamily="18" charset="0"/>
              </a:endParaRPr>
            </a:p>
          </p:txBody>
        </p:sp>
      </p:grpSp>
      <p:sp>
        <p:nvSpPr>
          <p:cNvPr id="165971" name="任意多边形 165970"/>
          <p:cNvSpPr/>
          <p:nvPr/>
        </p:nvSpPr>
        <p:spPr>
          <a:xfrm>
            <a:off x="3879850" y="2616200"/>
            <a:ext cx="706438" cy="1038225"/>
          </a:xfrm>
          <a:custGeom>
            <a:avLst/>
            <a:gdLst/>
            <a:ahLst/>
            <a:cxnLst/>
            <a:rect l="0" t="0" r="0" b="0"/>
            <a:pathLst>
              <a:path w="376" h="552">
                <a:moveTo>
                  <a:pt x="0" y="64"/>
                </a:moveTo>
                <a:cubicBezTo>
                  <a:pt x="68" y="32"/>
                  <a:pt x="136" y="0"/>
                  <a:pt x="192" y="16"/>
                </a:cubicBezTo>
                <a:cubicBezTo>
                  <a:pt x="248" y="32"/>
                  <a:pt x="312" y="80"/>
                  <a:pt x="336" y="160"/>
                </a:cubicBezTo>
                <a:cubicBezTo>
                  <a:pt x="360" y="240"/>
                  <a:pt x="376" y="440"/>
                  <a:pt x="336" y="496"/>
                </a:cubicBezTo>
                <a:cubicBezTo>
                  <a:pt x="296" y="552"/>
                  <a:pt x="144" y="496"/>
                  <a:pt x="96" y="496"/>
                </a:cubicBezTo>
              </a:path>
            </a:pathLst>
          </a:custGeom>
          <a:noFill/>
          <a:ln w="19050" cap="flat" cmpd="sng">
            <a:solidFill>
              <a:srgbClr val="FF00FF">
                <a:alpha val="100000"/>
              </a:srgbClr>
            </a:solidFill>
            <a:prstDash val="solid"/>
            <a:headEnd type="triangle" w="med" len="med"/>
            <a:tailEnd type="none" w="med" len="med"/>
          </a:ln>
        </p:spPr>
        <p:txBody>
          <a:bodyPr/>
          <a:lstStyle/>
          <a:p>
            <a:endParaRPr lang="zh-CN" altLang="en-US"/>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p:cTn id="7" dur="500" fill="hold"/>
                                        <p:tgtEl>
                                          <p:spTgt spid="165891"/>
                                        </p:tgtEl>
                                        <p:attrNameLst>
                                          <p:attrName>ppt_w</p:attrName>
                                        </p:attrNameLst>
                                      </p:cBhvr>
                                      <p:tavLst>
                                        <p:tav tm="0">
                                          <p:val>
                                            <p:fltVal val="0"/>
                                          </p:val>
                                        </p:tav>
                                        <p:tav tm="100000">
                                          <p:val>
                                            <p:strVal val="#ppt_w"/>
                                          </p:val>
                                        </p:tav>
                                      </p:tavLst>
                                    </p:anim>
                                    <p:anim calcmode="lin" valueType="num">
                                      <p:cBhvr>
                                        <p:cTn id="8" dur="500" fill="hold"/>
                                        <p:tgtEl>
                                          <p:spTgt spid="16589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8" fill="hold" nodeType="afterEffect">
                                  <p:stCondLst>
                                    <p:cond delay="0"/>
                                  </p:stCondLst>
                                  <p:childTnLst>
                                    <p:set>
                                      <p:cBhvr>
                                        <p:cTn id="11" dur="1" fill="hold">
                                          <p:stCondLst>
                                            <p:cond delay="0"/>
                                          </p:stCondLst>
                                        </p:cTn>
                                        <p:tgtEl>
                                          <p:spTgt spid="165899"/>
                                        </p:tgtEl>
                                        <p:attrNameLst>
                                          <p:attrName>style.visibility</p:attrName>
                                        </p:attrNameLst>
                                      </p:cBhvr>
                                      <p:to>
                                        <p:strVal val="visible"/>
                                      </p:to>
                                    </p:set>
                                    <p:anim calcmode="lin" valueType="num">
                                      <p:cBhvr>
                                        <p:cTn id="12" dur="500" fill="hold"/>
                                        <p:tgtEl>
                                          <p:spTgt spid="165899"/>
                                        </p:tgtEl>
                                        <p:attrNameLst>
                                          <p:attrName>ppt_x</p:attrName>
                                        </p:attrNameLst>
                                      </p:cBhvr>
                                      <p:tavLst>
                                        <p:tav tm="0">
                                          <p:val>
                                            <p:strVal val="#ppt_x-#ppt_w/2"/>
                                          </p:val>
                                        </p:tav>
                                        <p:tav tm="100000">
                                          <p:val>
                                            <p:strVal val="#ppt_x"/>
                                          </p:val>
                                        </p:tav>
                                      </p:tavLst>
                                    </p:anim>
                                    <p:anim calcmode="lin" valueType="num">
                                      <p:cBhvr>
                                        <p:cTn id="13" dur="500" fill="hold"/>
                                        <p:tgtEl>
                                          <p:spTgt spid="165899"/>
                                        </p:tgtEl>
                                        <p:attrNameLst>
                                          <p:attrName>ppt_y</p:attrName>
                                        </p:attrNameLst>
                                      </p:cBhvr>
                                      <p:tavLst>
                                        <p:tav tm="0">
                                          <p:val>
                                            <p:strVal val="#ppt_y"/>
                                          </p:val>
                                        </p:tav>
                                        <p:tav tm="100000">
                                          <p:val>
                                            <p:strVal val="#ppt_y"/>
                                          </p:val>
                                        </p:tav>
                                      </p:tavLst>
                                    </p:anim>
                                    <p:anim calcmode="lin" valueType="num">
                                      <p:cBhvr>
                                        <p:cTn id="14" dur="500" fill="hold"/>
                                        <p:tgtEl>
                                          <p:spTgt spid="165899"/>
                                        </p:tgtEl>
                                        <p:attrNameLst>
                                          <p:attrName>ppt_w</p:attrName>
                                        </p:attrNameLst>
                                      </p:cBhvr>
                                      <p:tavLst>
                                        <p:tav tm="0">
                                          <p:val>
                                            <p:fltVal val="0"/>
                                          </p:val>
                                        </p:tav>
                                        <p:tav tm="100000">
                                          <p:val>
                                            <p:strVal val="#ppt_w"/>
                                          </p:val>
                                        </p:tav>
                                      </p:tavLst>
                                    </p:anim>
                                    <p:anim calcmode="lin" valueType="num">
                                      <p:cBhvr>
                                        <p:cTn id="15" dur="500" fill="hold"/>
                                        <p:tgtEl>
                                          <p:spTgt spid="16589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65971"/>
                                        </p:tgtEl>
                                        <p:attrNameLst>
                                          <p:attrName>style.visibility</p:attrName>
                                        </p:attrNameLst>
                                      </p:cBhvr>
                                      <p:to>
                                        <p:strVal val="visible"/>
                                      </p:to>
                                    </p:set>
                                    <p:anim calcmode="lin" valueType="num">
                                      <p:cBhvr additive="base">
                                        <p:cTn id="20" dur="500" fill="hold"/>
                                        <p:tgtEl>
                                          <p:spTgt spid="165971"/>
                                        </p:tgtEl>
                                        <p:attrNameLst>
                                          <p:attrName>ppt_x</p:attrName>
                                        </p:attrNameLst>
                                      </p:cBhvr>
                                      <p:tavLst>
                                        <p:tav tm="0">
                                          <p:val>
                                            <p:strVal val="0-#ppt_w/2"/>
                                          </p:val>
                                        </p:tav>
                                        <p:tav tm="100000">
                                          <p:val>
                                            <p:strVal val="#ppt_x"/>
                                          </p:val>
                                        </p:tav>
                                      </p:tavLst>
                                    </p:anim>
                                    <p:anim calcmode="lin" valueType="num">
                                      <p:cBhvr additive="base">
                                        <p:cTn id="21" dur="500" fill="hold"/>
                                        <p:tgtEl>
                                          <p:spTgt spid="165971"/>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6" presetClass="entr" presetSubtype="42" fill="hold" grpId="0" nodeType="afterEffect">
                                  <p:stCondLst>
                                    <p:cond delay="0"/>
                                  </p:stCondLst>
                                  <p:childTnLst>
                                    <p:set>
                                      <p:cBhvr>
                                        <p:cTn id="24" dur="1" fill="hold">
                                          <p:stCondLst>
                                            <p:cond delay="0"/>
                                          </p:stCondLst>
                                        </p:cTn>
                                        <p:tgtEl>
                                          <p:spTgt spid="165892"/>
                                        </p:tgtEl>
                                        <p:attrNameLst>
                                          <p:attrName>style.visibility</p:attrName>
                                        </p:attrNameLst>
                                      </p:cBhvr>
                                      <p:to>
                                        <p:strVal val="visible"/>
                                      </p:to>
                                    </p:set>
                                    <p:animEffect transition="in" filter="barn(outHorizontal)">
                                      <p:cBhvr>
                                        <p:cTn id="25" dur="500"/>
                                        <p:tgtEl>
                                          <p:spTgt spid="16589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grpId="0" nodeType="clickEffect">
                                  <p:stCondLst>
                                    <p:cond delay="0"/>
                                  </p:stCondLst>
                                  <p:childTnLst>
                                    <p:set>
                                      <p:cBhvr>
                                        <p:cTn id="29" dur="1" fill="hold">
                                          <p:stCondLst>
                                            <p:cond delay="0"/>
                                          </p:stCondLst>
                                        </p:cTn>
                                        <p:tgtEl>
                                          <p:spTgt spid="165893"/>
                                        </p:tgtEl>
                                        <p:attrNameLst>
                                          <p:attrName>style.visibility</p:attrName>
                                        </p:attrNameLst>
                                      </p:cBhvr>
                                      <p:to>
                                        <p:strVal val="visible"/>
                                      </p:to>
                                    </p:set>
                                    <p:animEffect transition="in" filter="barn(outVertical)">
                                      <p:cBhvr>
                                        <p:cTn id="30" dur="500"/>
                                        <p:tgtEl>
                                          <p:spTgt spid="165893"/>
                                        </p:tgtEl>
                                      </p:cBhvr>
                                    </p:animEffect>
                                  </p:childTnLst>
                                </p:cTn>
                              </p:par>
                            </p:childTnLst>
                          </p:cTn>
                        </p:par>
                        <p:par>
                          <p:cTn id="31" fill="hold">
                            <p:stCondLst>
                              <p:cond delay="500"/>
                            </p:stCondLst>
                            <p:childTnLst>
                              <p:par>
                                <p:cTn id="32" presetID="2" presetClass="entr" presetSubtype="1" fill="hold" nodeType="afterEffect">
                                  <p:stCondLst>
                                    <p:cond delay="0"/>
                                  </p:stCondLst>
                                  <p:childTnLst>
                                    <p:set>
                                      <p:cBhvr>
                                        <p:cTn id="33" dur="1" fill="hold">
                                          <p:stCondLst>
                                            <p:cond delay="0"/>
                                          </p:stCondLst>
                                        </p:cTn>
                                        <p:tgtEl>
                                          <p:spTgt spid="165894"/>
                                        </p:tgtEl>
                                        <p:attrNameLst>
                                          <p:attrName>style.visibility</p:attrName>
                                        </p:attrNameLst>
                                      </p:cBhvr>
                                      <p:to>
                                        <p:strVal val="visible"/>
                                      </p:to>
                                    </p:set>
                                    <p:anim calcmode="lin" valueType="num">
                                      <p:cBhvr additive="base">
                                        <p:cTn id="34" dur="500" fill="hold"/>
                                        <p:tgtEl>
                                          <p:spTgt spid="165894"/>
                                        </p:tgtEl>
                                        <p:attrNameLst>
                                          <p:attrName>ppt_x</p:attrName>
                                        </p:attrNameLst>
                                      </p:cBhvr>
                                      <p:tavLst>
                                        <p:tav tm="0">
                                          <p:val>
                                            <p:strVal val="#ppt_x"/>
                                          </p:val>
                                        </p:tav>
                                        <p:tav tm="100000">
                                          <p:val>
                                            <p:strVal val="#ppt_x"/>
                                          </p:val>
                                        </p:tav>
                                      </p:tavLst>
                                    </p:anim>
                                    <p:anim calcmode="lin" valueType="num">
                                      <p:cBhvr additive="base">
                                        <p:cTn id="35" dur="500" fill="hold"/>
                                        <p:tgtEl>
                                          <p:spTgt spid="165894"/>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165895"/>
                                        </p:tgtEl>
                                        <p:attrNameLst>
                                          <p:attrName>style.visibility</p:attrName>
                                        </p:attrNameLst>
                                      </p:cBhvr>
                                      <p:to>
                                        <p:strVal val="visible"/>
                                      </p:to>
                                    </p:set>
                                    <p:animEffect transition="in" filter="slide(fromLeft)">
                                      <p:cBhvr>
                                        <p:cTn id="40" dur="500"/>
                                        <p:tgtEl>
                                          <p:spTgt spid="165895"/>
                                        </p:tgtEl>
                                      </p:cBhvr>
                                    </p:animEffect>
                                  </p:childTnLst>
                                </p:cTn>
                              </p:par>
                            </p:childTnLst>
                          </p:cTn>
                        </p:par>
                        <p:par>
                          <p:cTn id="41" fill="hold">
                            <p:stCondLst>
                              <p:cond delay="500"/>
                            </p:stCondLst>
                            <p:childTnLst>
                              <p:par>
                                <p:cTn id="42" presetID="17" presetClass="entr" presetSubtype="8" fill="hold" grpId="0" nodeType="afterEffect">
                                  <p:stCondLst>
                                    <p:cond delay="0"/>
                                  </p:stCondLst>
                                  <p:childTnLst>
                                    <p:set>
                                      <p:cBhvr>
                                        <p:cTn id="43" dur="1" fill="hold">
                                          <p:stCondLst>
                                            <p:cond delay="0"/>
                                          </p:stCondLst>
                                        </p:cTn>
                                        <p:tgtEl>
                                          <p:spTgt spid="165896"/>
                                        </p:tgtEl>
                                        <p:attrNameLst>
                                          <p:attrName>style.visibility</p:attrName>
                                        </p:attrNameLst>
                                      </p:cBhvr>
                                      <p:to>
                                        <p:strVal val="visible"/>
                                      </p:to>
                                    </p:set>
                                    <p:anim calcmode="lin" valueType="num">
                                      <p:cBhvr>
                                        <p:cTn id="44" dur="500" fill="hold"/>
                                        <p:tgtEl>
                                          <p:spTgt spid="165896"/>
                                        </p:tgtEl>
                                        <p:attrNameLst>
                                          <p:attrName>ppt_x</p:attrName>
                                        </p:attrNameLst>
                                      </p:cBhvr>
                                      <p:tavLst>
                                        <p:tav tm="0">
                                          <p:val>
                                            <p:strVal val="#ppt_x-#ppt_w/2"/>
                                          </p:val>
                                        </p:tav>
                                        <p:tav tm="100000">
                                          <p:val>
                                            <p:strVal val="#ppt_x"/>
                                          </p:val>
                                        </p:tav>
                                      </p:tavLst>
                                    </p:anim>
                                    <p:anim calcmode="lin" valueType="num">
                                      <p:cBhvr>
                                        <p:cTn id="45" dur="500" fill="hold"/>
                                        <p:tgtEl>
                                          <p:spTgt spid="165896"/>
                                        </p:tgtEl>
                                        <p:attrNameLst>
                                          <p:attrName>ppt_y</p:attrName>
                                        </p:attrNameLst>
                                      </p:cBhvr>
                                      <p:tavLst>
                                        <p:tav tm="0">
                                          <p:val>
                                            <p:strVal val="#ppt_y"/>
                                          </p:val>
                                        </p:tav>
                                        <p:tav tm="100000">
                                          <p:val>
                                            <p:strVal val="#ppt_y"/>
                                          </p:val>
                                        </p:tav>
                                      </p:tavLst>
                                    </p:anim>
                                    <p:anim calcmode="lin" valueType="num">
                                      <p:cBhvr>
                                        <p:cTn id="46" dur="500" fill="hold"/>
                                        <p:tgtEl>
                                          <p:spTgt spid="165896"/>
                                        </p:tgtEl>
                                        <p:attrNameLst>
                                          <p:attrName>ppt_w</p:attrName>
                                        </p:attrNameLst>
                                      </p:cBhvr>
                                      <p:tavLst>
                                        <p:tav tm="0">
                                          <p:val>
                                            <p:fltVal val="0"/>
                                          </p:val>
                                        </p:tav>
                                        <p:tav tm="100000">
                                          <p:val>
                                            <p:strVal val="#ppt_w"/>
                                          </p:val>
                                        </p:tav>
                                      </p:tavLst>
                                    </p:anim>
                                    <p:anim calcmode="lin" valueType="num">
                                      <p:cBhvr>
                                        <p:cTn id="47" dur="500" fill="hold"/>
                                        <p:tgtEl>
                                          <p:spTgt spid="16589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165897"/>
                                        </p:tgtEl>
                                        <p:attrNameLst>
                                          <p:attrName>style.visibility</p:attrName>
                                        </p:attrNameLst>
                                      </p:cBhvr>
                                      <p:to>
                                        <p:strVal val="visible"/>
                                      </p:to>
                                    </p:set>
                                    <p:animEffect transition="in" filter="slide(fromLeft)">
                                      <p:cBhvr>
                                        <p:cTn id="52" dur="500"/>
                                        <p:tgtEl>
                                          <p:spTgt spid="165897"/>
                                        </p:tgtEl>
                                      </p:cBhvr>
                                    </p:animEffect>
                                  </p:childTnLst>
                                </p:cTn>
                              </p:par>
                            </p:childTnLst>
                          </p:cTn>
                        </p:par>
                        <p:par>
                          <p:cTn id="53" fill="hold">
                            <p:stCondLst>
                              <p:cond delay="500"/>
                            </p:stCondLst>
                            <p:childTnLst>
                              <p:par>
                                <p:cTn id="54" presetID="17" presetClass="entr" presetSubtype="8" fill="hold" grpId="0" nodeType="afterEffect">
                                  <p:stCondLst>
                                    <p:cond delay="0"/>
                                  </p:stCondLst>
                                  <p:childTnLst>
                                    <p:set>
                                      <p:cBhvr>
                                        <p:cTn id="55" dur="1" fill="hold">
                                          <p:stCondLst>
                                            <p:cond delay="0"/>
                                          </p:stCondLst>
                                        </p:cTn>
                                        <p:tgtEl>
                                          <p:spTgt spid="165898"/>
                                        </p:tgtEl>
                                        <p:attrNameLst>
                                          <p:attrName>style.visibility</p:attrName>
                                        </p:attrNameLst>
                                      </p:cBhvr>
                                      <p:to>
                                        <p:strVal val="visible"/>
                                      </p:to>
                                    </p:set>
                                    <p:anim calcmode="lin" valueType="num">
                                      <p:cBhvr>
                                        <p:cTn id="56" dur="500" fill="hold"/>
                                        <p:tgtEl>
                                          <p:spTgt spid="165898"/>
                                        </p:tgtEl>
                                        <p:attrNameLst>
                                          <p:attrName>ppt_x</p:attrName>
                                        </p:attrNameLst>
                                      </p:cBhvr>
                                      <p:tavLst>
                                        <p:tav tm="0">
                                          <p:val>
                                            <p:strVal val="#ppt_x-#ppt_w/2"/>
                                          </p:val>
                                        </p:tav>
                                        <p:tav tm="100000">
                                          <p:val>
                                            <p:strVal val="#ppt_x"/>
                                          </p:val>
                                        </p:tav>
                                      </p:tavLst>
                                    </p:anim>
                                    <p:anim calcmode="lin" valueType="num">
                                      <p:cBhvr>
                                        <p:cTn id="57" dur="500" fill="hold"/>
                                        <p:tgtEl>
                                          <p:spTgt spid="165898"/>
                                        </p:tgtEl>
                                        <p:attrNameLst>
                                          <p:attrName>ppt_y</p:attrName>
                                        </p:attrNameLst>
                                      </p:cBhvr>
                                      <p:tavLst>
                                        <p:tav tm="0">
                                          <p:val>
                                            <p:strVal val="#ppt_y"/>
                                          </p:val>
                                        </p:tav>
                                        <p:tav tm="100000">
                                          <p:val>
                                            <p:strVal val="#ppt_y"/>
                                          </p:val>
                                        </p:tav>
                                      </p:tavLst>
                                    </p:anim>
                                    <p:anim calcmode="lin" valueType="num">
                                      <p:cBhvr>
                                        <p:cTn id="58" dur="500" fill="hold"/>
                                        <p:tgtEl>
                                          <p:spTgt spid="165898"/>
                                        </p:tgtEl>
                                        <p:attrNameLst>
                                          <p:attrName>ppt_w</p:attrName>
                                        </p:attrNameLst>
                                      </p:cBhvr>
                                      <p:tavLst>
                                        <p:tav tm="0">
                                          <p:val>
                                            <p:fltVal val="0"/>
                                          </p:val>
                                        </p:tav>
                                        <p:tav tm="100000">
                                          <p:val>
                                            <p:strVal val="#ppt_w"/>
                                          </p:val>
                                        </p:tav>
                                      </p:tavLst>
                                    </p:anim>
                                    <p:anim calcmode="lin" valueType="num">
                                      <p:cBhvr>
                                        <p:cTn id="59" dur="500" fill="hold"/>
                                        <p:tgtEl>
                                          <p:spTgt spid="165898"/>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165927"/>
                                        </p:tgtEl>
                                        <p:attrNameLst>
                                          <p:attrName>style.visibility</p:attrName>
                                        </p:attrNameLst>
                                      </p:cBhvr>
                                      <p:to>
                                        <p:strVal val="visible"/>
                                      </p:to>
                                    </p:set>
                                    <p:anim calcmode="lin" valueType="num">
                                      <p:cBhvr>
                                        <p:cTn id="64" dur="500" fill="hold"/>
                                        <p:tgtEl>
                                          <p:spTgt spid="165927"/>
                                        </p:tgtEl>
                                        <p:attrNameLst>
                                          <p:attrName>ppt_w</p:attrName>
                                        </p:attrNameLst>
                                      </p:cBhvr>
                                      <p:tavLst>
                                        <p:tav tm="0">
                                          <p:val>
                                            <p:fltVal val="0"/>
                                          </p:val>
                                        </p:tav>
                                        <p:tav tm="100000">
                                          <p:val>
                                            <p:strVal val="#ppt_w"/>
                                          </p:val>
                                        </p:tav>
                                      </p:tavLst>
                                    </p:anim>
                                    <p:anim calcmode="lin" valueType="num">
                                      <p:cBhvr>
                                        <p:cTn id="65" dur="500" fill="hold"/>
                                        <p:tgtEl>
                                          <p:spTgt spid="165927"/>
                                        </p:tgtEl>
                                        <p:attrNameLst>
                                          <p:attrName>ppt_h</p:attrName>
                                        </p:attrNameLst>
                                      </p:cBhvr>
                                      <p:tavLst>
                                        <p:tav tm="0">
                                          <p:val>
                                            <p:strVal val="#ppt_h"/>
                                          </p:val>
                                        </p:tav>
                                        <p:tav tm="100000">
                                          <p:val>
                                            <p:strVal val="#ppt_h"/>
                                          </p:val>
                                        </p:tav>
                                      </p:tavLst>
                                    </p:anim>
                                  </p:childTnLst>
                                </p:cTn>
                              </p:par>
                            </p:childTnLst>
                          </p:cTn>
                        </p:par>
                        <p:par>
                          <p:cTn id="66" fill="hold">
                            <p:stCondLst>
                              <p:cond delay="500"/>
                            </p:stCondLst>
                            <p:childTnLst>
                              <p:par>
                                <p:cTn id="67" presetID="4" presetClass="entr" presetSubtype="16" fill="hold" grpId="0" nodeType="afterEffect">
                                  <p:stCondLst>
                                    <p:cond delay="0"/>
                                  </p:stCondLst>
                                  <p:childTnLst>
                                    <p:set>
                                      <p:cBhvr>
                                        <p:cTn id="68" dur="1" fill="hold">
                                          <p:stCondLst>
                                            <p:cond delay="0"/>
                                          </p:stCondLst>
                                        </p:cTn>
                                        <p:tgtEl>
                                          <p:spTgt spid="165928"/>
                                        </p:tgtEl>
                                        <p:attrNameLst>
                                          <p:attrName>style.visibility</p:attrName>
                                        </p:attrNameLst>
                                      </p:cBhvr>
                                      <p:to>
                                        <p:strVal val="visible"/>
                                      </p:to>
                                    </p:set>
                                    <p:animEffect transition="in" filter="box(in)">
                                      <p:cBhvr>
                                        <p:cTn id="69" dur="500"/>
                                        <p:tgtEl>
                                          <p:spTgt spid="165928"/>
                                        </p:tgtEl>
                                      </p:cBhvr>
                                    </p:animEffect>
                                  </p:childTnLst>
                                </p:cTn>
                              </p:par>
                            </p:childTnLst>
                          </p:cTn>
                        </p:par>
                        <p:par>
                          <p:cTn id="70" fill="hold">
                            <p:stCondLst>
                              <p:cond delay="1000"/>
                            </p:stCondLst>
                            <p:childTnLst>
                              <p:par>
                                <p:cTn id="71" presetID="4" presetClass="entr" presetSubtype="32" fill="hold" nodeType="afterEffect">
                                  <p:stCondLst>
                                    <p:cond delay="0"/>
                                  </p:stCondLst>
                                  <p:childTnLst>
                                    <p:set>
                                      <p:cBhvr>
                                        <p:cTn id="72" dur="1" fill="hold">
                                          <p:stCondLst>
                                            <p:cond delay="0"/>
                                          </p:stCondLst>
                                        </p:cTn>
                                        <p:tgtEl>
                                          <p:spTgt spid="165935"/>
                                        </p:tgtEl>
                                        <p:attrNameLst>
                                          <p:attrName>style.visibility</p:attrName>
                                        </p:attrNameLst>
                                      </p:cBhvr>
                                      <p:to>
                                        <p:strVal val="visible"/>
                                      </p:to>
                                    </p:set>
                                    <p:animEffect transition="in" filter="box(out)">
                                      <p:cBhvr>
                                        <p:cTn id="73" dur="500"/>
                                        <p:tgtEl>
                                          <p:spTgt spid="165935"/>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165965"/>
                                        </p:tgtEl>
                                        <p:attrNameLst>
                                          <p:attrName>style.visibility</p:attrName>
                                        </p:attrNameLst>
                                      </p:cBhvr>
                                      <p:to>
                                        <p:strVal val="visible"/>
                                      </p:to>
                                    </p:set>
                                    <p:anim calcmode="lin" valueType="num">
                                      <p:cBhvr additive="base">
                                        <p:cTn id="78" dur="500" fill="hold"/>
                                        <p:tgtEl>
                                          <p:spTgt spid="165965"/>
                                        </p:tgtEl>
                                        <p:attrNameLst>
                                          <p:attrName>ppt_x</p:attrName>
                                        </p:attrNameLst>
                                      </p:cBhvr>
                                      <p:tavLst>
                                        <p:tav tm="0">
                                          <p:val>
                                            <p:strVal val="0-#ppt_w/2"/>
                                          </p:val>
                                        </p:tav>
                                        <p:tav tm="100000">
                                          <p:val>
                                            <p:strVal val="#ppt_x"/>
                                          </p:val>
                                        </p:tav>
                                      </p:tavLst>
                                    </p:anim>
                                    <p:anim calcmode="lin" valueType="num">
                                      <p:cBhvr additive="base">
                                        <p:cTn id="79" dur="500" fill="hold"/>
                                        <p:tgtEl>
                                          <p:spTgt spid="165965"/>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16" presetClass="entr" presetSubtype="42" fill="hold" grpId="0" nodeType="afterEffect">
                                  <p:stCondLst>
                                    <p:cond delay="0"/>
                                  </p:stCondLst>
                                  <p:childTnLst>
                                    <p:set>
                                      <p:cBhvr>
                                        <p:cTn id="82" dur="1" fill="hold">
                                          <p:stCondLst>
                                            <p:cond delay="0"/>
                                          </p:stCondLst>
                                        </p:cTn>
                                        <p:tgtEl>
                                          <p:spTgt spid="165929"/>
                                        </p:tgtEl>
                                        <p:attrNameLst>
                                          <p:attrName>style.visibility</p:attrName>
                                        </p:attrNameLst>
                                      </p:cBhvr>
                                      <p:to>
                                        <p:strVal val="visible"/>
                                      </p:to>
                                    </p:set>
                                    <p:animEffect transition="in" filter="barn(outHorizontal)">
                                      <p:cBhvr>
                                        <p:cTn id="83" dur="500"/>
                                        <p:tgtEl>
                                          <p:spTgt spid="165929"/>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8" fill="hold" nodeType="clickEffect">
                                  <p:stCondLst>
                                    <p:cond delay="0"/>
                                  </p:stCondLst>
                                  <p:childTnLst>
                                    <p:set>
                                      <p:cBhvr>
                                        <p:cTn id="87" dur="1" fill="hold">
                                          <p:stCondLst>
                                            <p:cond delay="0"/>
                                          </p:stCondLst>
                                        </p:cTn>
                                        <p:tgtEl>
                                          <p:spTgt spid="165968"/>
                                        </p:tgtEl>
                                        <p:attrNameLst>
                                          <p:attrName>style.visibility</p:attrName>
                                        </p:attrNameLst>
                                      </p:cBhvr>
                                      <p:to>
                                        <p:strVal val="visible"/>
                                      </p:to>
                                    </p:set>
                                    <p:anim calcmode="lin" valueType="num">
                                      <p:cBhvr additive="base">
                                        <p:cTn id="88" dur="500" fill="hold"/>
                                        <p:tgtEl>
                                          <p:spTgt spid="165968"/>
                                        </p:tgtEl>
                                        <p:attrNameLst>
                                          <p:attrName>ppt_x</p:attrName>
                                        </p:attrNameLst>
                                      </p:cBhvr>
                                      <p:tavLst>
                                        <p:tav tm="0">
                                          <p:val>
                                            <p:strVal val="0-#ppt_w/2"/>
                                          </p:val>
                                        </p:tav>
                                        <p:tav tm="100000">
                                          <p:val>
                                            <p:strVal val="#ppt_x"/>
                                          </p:val>
                                        </p:tav>
                                      </p:tavLst>
                                    </p:anim>
                                    <p:anim calcmode="lin" valueType="num">
                                      <p:cBhvr additive="base">
                                        <p:cTn id="89" dur="500" fill="hold"/>
                                        <p:tgtEl>
                                          <p:spTgt spid="165968"/>
                                        </p:tgtEl>
                                        <p:attrNameLst>
                                          <p:attrName>ppt_y</p:attrName>
                                        </p:attrNameLst>
                                      </p:cBhvr>
                                      <p:tavLst>
                                        <p:tav tm="0">
                                          <p:val>
                                            <p:strVal val="#ppt_y"/>
                                          </p:val>
                                        </p:tav>
                                        <p:tav tm="100000">
                                          <p:val>
                                            <p:strVal val="#ppt_y"/>
                                          </p:val>
                                        </p:tav>
                                      </p:tavLst>
                                    </p:anim>
                                  </p:childTnLst>
                                </p:cTn>
                              </p:par>
                            </p:childTnLst>
                          </p:cTn>
                        </p:par>
                        <p:par>
                          <p:cTn id="90" fill="hold">
                            <p:stCondLst>
                              <p:cond delay="500"/>
                            </p:stCondLst>
                            <p:childTnLst>
                              <p:par>
                                <p:cTn id="91" presetID="16" presetClass="entr" presetSubtype="42" fill="hold" grpId="0" nodeType="afterEffect">
                                  <p:stCondLst>
                                    <p:cond delay="0"/>
                                  </p:stCondLst>
                                  <p:childTnLst>
                                    <p:set>
                                      <p:cBhvr>
                                        <p:cTn id="92" dur="1" fill="hold">
                                          <p:stCondLst>
                                            <p:cond delay="0"/>
                                          </p:stCondLst>
                                        </p:cTn>
                                        <p:tgtEl>
                                          <p:spTgt spid="165930"/>
                                        </p:tgtEl>
                                        <p:attrNameLst>
                                          <p:attrName>style.visibility</p:attrName>
                                        </p:attrNameLst>
                                      </p:cBhvr>
                                      <p:to>
                                        <p:strVal val="visible"/>
                                      </p:to>
                                    </p:set>
                                    <p:animEffect transition="in" filter="barn(outHorizontal)">
                                      <p:cBhvr>
                                        <p:cTn id="93" dur="500"/>
                                        <p:tgtEl>
                                          <p:spTgt spid="16593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499"/>
                                          </p:stCondLst>
                                        </p:cTn>
                                        <p:tgtEl>
                                          <p:spTgt spid="165932"/>
                                        </p:tgtEl>
                                        <p:attrNameLst>
                                          <p:attrName>style.visibility</p:attrName>
                                        </p:attrNameLst>
                                      </p:cBhvr>
                                      <p:to>
                                        <p:strVal val="visible"/>
                                      </p:to>
                                    </p:set>
                                  </p:childTnLst>
                                </p:cTn>
                              </p:par>
                            </p:childTnLst>
                          </p:cTn>
                        </p:par>
                        <p:par>
                          <p:cTn id="98" fill="hold">
                            <p:stCondLst>
                              <p:cond delay="500"/>
                            </p:stCondLst>
                            <p:childTnLst>
                              <p:par>
                                <p:cTn id="99" presetID="16" presetClass="entr" presetSubtype="42" fill="hold" grpId="0" nodeType="afterEffect">
                                  <p:stCondLst>
                                    <p:cond delay="0"/>
                                  </p:stCondLst>
                                  <p:childTnLst>
                                    <p:set>
                                      <p:cBhvr>
                                        <p:cTn id="100" dur="1" fill="hold">
                                          <p:stCondLst>
                                            <p:cond delay="0"/>
                                          </p:stCondLst>
                                        </p:cTn>
                                        <p:tgtEl>
                                          <p:spTgt spid="165931"/>
                                        </p:tgtEl>
                                        <p:attrNameLst>
                                          <p:attrName>style.visibility</p:attrName>
                                        </p:attrNameLst>
                                      </p:cBhvr>
                                      <p:to>
                                        <p:strVal val="visible"/>
                                      </p:to>
                                    </p:set>
                                    <p:animEffect transition="in" filter="barn(outHorizontal)">
                                      <p:cBhvr>
                                        <p:cTn id="101" dur="500"/>
                                        <p:tgtEl>
                                          <p:spTgt spid="165931"/>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165933"/>
                                        </p:tgtEl>
                                        <p:attrNameLst>
                                          <p:attrName>style.visibility</p:attrName>
                                        </p:attrNameLst>
                                      </p:cBhvr>
                                      <p:to>
                                        <p:strVal val="visible"/>
                                      </p:to>
                                    </p:set>
                                    <p:animEffect transition="in" filter="box(out)">
                                      <p:cBhvr>
                                        <p:cTn id="106" dur="500"/>
                                        <p:tgtEl>
                                          <p:spTgt spid="165933"/>
                                        </p:tgtEl>
                                      </p:cBhvr>
                                    </p:animEffect>
                                  </p:childTnLst>
                                </p:cTn>
                              </p:par>
                            </p:childTnLst>
                          </p:cTn>
                        </p:par>
                        <p:par>
                          <p:cTn id="107" fill="hold">
                            <p:stCondLst>
                              <p:cond delay="500"/>
                            </p:stCondLst>
                            <p:childTnLst>
                              <p:par>
                                <p:cTn id="108" presetID="16" presetClass="entr" presetSubtype="42" fill="hold" grpId="0" nodeType="afterEffect">
                                  <p:stCondLst>
                                    <p:cond delay="0"/>
                                  </p:stCondLst>
                                  <p:childTnLst>
                                    <p:set>
                                      <p:cBhvr>
                                        <p:cTn id="109" dur="1" fill="hold">
                                          <p:stCondLst>
                                            <p:cond delay="0"/>
                                          </p:stCondLst>
                                        </p:cTn>
                                        <p:tgtEl>
                                          <p:spTgt spid="165934"/>
                                        </p:tgtEl>
                                        <p:attrNameLst>
                                          <p:attrName>style.visibility</p:attrName>
                                        </p:attrNameLst>
                                      </p:cBhvr>
                                      <p:to>
                                        <p:strVal val="visible"/>
                                      </p:to>
                                    </p:set>
                                    <p:animEffect transition="in" filter="barn(outHorizontal)">
                                      <p:cBhvr>
                                        <p:cTn id="110" dur="500"/>
                                        <p:tgtEl>
                                          <p:spTgt spid="165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P spid="165892" grpId="0"/>
      <p:bldP spid="165893" grpId="0"/>
      <p:bldP spid="165896" grpId="0"/>
      <p:bldP spid="165898" grpId="0"/>
      <p:bldP spid="165927" grpId="0"/>
      <p:bldP spid="165928" grpId="0"/>
      <p:bldP spid="165929" grpId="0"/>
      <p:bldP spid="165930" grpId="0"/>
      <p:bldP spid="165931" grpId="0"/>
      <p:bldP spid="165933" grpId="0"/>
      <p:bldP spid="1659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文本框 166913"/>
          <p:cNvSpPr txBox="1"/>
          <p:nvPr/>
        </p:nvSpPr>
        <p:spPr>
          <a:xfrm>
            <a:off x="1173163" y="1082675"/>
            <a:ext cx="2976562"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(3) </a:t>
            </a:r>
            <a:r>
              <a:rPr lang="zh-CN" altLang="en-US" sz="2800" dirty="0">
                <a:solidFill>
                  <a:schemeClr val="tx1"/>
                </a:solidFill>
                <a:latin typeface="Times New Roman" panose="02020603050405020304" pitchFamily="18" charset="0"/>
              </a:rPr>
              <a:t>等效电路</a:t>
            </a:r>
          </a:p>
        </p:txBody>
      </p:sp>
      <p:grpSp>
        <p:nvGrpSpPr>
          <p:cNvPr id="166915" name="组合 166914"/>
          <p:cNvGrpSpPr/>
          <p:nvPr/>
        </p:nvGrpSpPr>
        <p:grpSpPr>
          <a:xfrm>
            <a:off x="2724150" y="1443038"/>
            <a:ext cx="3590925" cy="3022600"/>
            <a:chOff x="1401" y="768"/>
            <a:chExt cx="1911" cy="1608"/>
          </a:xfrm>
        </p:grpSpPr>
        <p:sp>
          <p:nvSpPr>
            <p:cNvPr id="166916" name="文本框 166915"/>
            <p:cNvSpPr txBox="1"/>
            <p:nvPr/>
          </p:nvSpPr>
          <p:spPr>
            <a:xfrm>
              <a:off x="2773" y="768"/>
              <a:ext cx="29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6917" name="文本框 166916"/>
            <p:cNvSpPr txBox="1"/>
            <p:nvPr/>
          </p:nvSpPr>
          <p:spPr>
            <a:xfrm>
              <a:off x="2773" y="2091"/>
              <a:ext cx="29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66918" name="文本框 166917"/>
            <p:cNvSpPr txBox="1"/>
            <p:nvPr/>
          </p:nvSpPr>
          <p:spPr>
            <a:xfrm>
              <a:off x="1401" y="1678"/>
              <a:ext cx="45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sp>
          <p:nvSpPr>
            <p:cNvPr id="166919" name="文本框 166918"/>
            <p:cNvSpPr txBox="1"/>
            <p:nvPr/>
          </p:nvSpPr>
          <p:spPr>
            <a:xfrm>
              <a:off x="1709" y="147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6920" name="文本框 166919"/>
            <p:cNvSpPr txBox="1"/>
            <p:nvPr/>
          </p:nvSpPr>
          <p:spPr>
            <a:xfrm>
              <a:off x="1699" y="1871"/>
              <a:ext cx="30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6921" name="文本框 166920"/>
            <p:cNvSpPr txBox="1"/>
            <p:nvPr/>
          </p:nvSpPr>
          <p:spPr>
            <a:xfrm>
              <a:off x="2115" y="1650"/>
              <a:ext cx="360" cy="285"/>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grpSp>
          <p:nvGrpSpPr>
            <p:cNvPr id="166922" name="组合 166921"/>
            <p:cNvGrpSpPr/>
            <p:nvPr/>
          </p:nvGrpSpPr>
          <p:grpSpPr>
            <a:xfrm>
              <a:off x="1881" y="1077"/>
              <a:ext cx="983" cy="1014"/>
              <a:chOff x="3456" y="720"/>
              <a:chExt cx="768" cy="720"/>
            </a:xfrm>
          </p:grpSpPr>
          <p:sp>
            <p:nvSpPr>
              <p:cNvPr id="166923" name="直接连接符 166922"/>
              <p:cNvSpPr/>
              <p:nvPr/>
            </p:nvSpPr>
            <p:spPr>
              <a:xfrm>
                <a:off x="3456" y="720"/>
                <a:ext cx="0" cy="720"/>
              </a:xfrm>
              <a:prstGeom prst="line">
                <a:avLst/>
              </a:prstGeom>
              <a:ln w="19050" cap="flat" cmpd="sng">
                <a:solidFill>
                  <a:schemeClr val="tx1"/>
                </a:solidFill>
                <a:prstDash val="solid"/>
                <a:headEnd type="none" w="med" len="med"/>
                <a:tailEnd type="none" w="med" len="med"/>
              </a:ln>
            </p:spPr>
          </p:sp>
          <p:sp>
            <p:nvSpPr>
              <p:cNvPr id="166924" name="直接连接符 166923"/>
              <p:cNvSpPr/>
              <p:nvPr/>
            </p:nvSpPr>
            <p:spPr>
              <a:xfrm>
                <a:off x="3456" y="720"/>
                <a:ext cx="768" cy="0"/>
              </a:xfrm>
              <a:prstGeom prst="line">
                <a:avLst/>
              </a:prstGeom>
              <a:ln w="19050" cap="flat" cmpd="sng">
                <a:solidFill>
                  <a:schemeClr val="tx1"/>
                </a:solidFill>
                <a:prstDash val="solid"/>
                <a:headEnd type="none" w="med" len="med"/>
                <a:tailEnd type="none" w="med" len="med"/>
              </a:ln>
            </p:spPr>
          </p:sp>
          <p:sp>
            <p:nvSpPr>
              <p:cNvPr id="166925" name="直接连接符 166924"/>
              <p:cNvSpPr/>
              <p:nvPr/>
            </p:nvSpPr>
            <p:spPr>
              <a:xfrm>
                <a:off x="3456" y="1440"/>
                <a:ext cx="768" cy="0"/>
              </a:xfrm>
              <a:prstGeom prst="line">
                <a:avLst/>
              </a:prstGeom>
              <a:ln w="19050" cap="flat" cmpd="sng">
                <a:solidFill>
                  <a:schemeClr val="tx1"/>
                </a:solidFill>
                <a:prstDash val="solid"/>
                <a:headEnd type="none" w="med" len="med"/>
                <a:tailEnd type="none" w="med" len="med"/>
              </a:ln>
            </p:spPr>
          </p:sp>
        </p:grpSp>
        <p:sp>
          <p:nvSpPr>
            <p:cNvPr id="166926" name="直接连接符 166925"/>
            <p:cNvSpPr/>
            <p:nvPr/>
          </p:nvSpPr>
          <p:spPr>
            <a:xfrm>
              <a:off x="2864" y="1080"/>
              <a:ext cx="0" cy="997"/>
            </a:xfrm>
            <a:prstGeom prst="line">
              <a:avLst/>
            </a:prstGeom>
            <a:ln w="19050" cap="flat" cmpd="sng">
              <a:solidFill>
                <a:schemeClr val="tx1"/>
              </a:solidFill>
              <a:prstDash val="solid"/>
              <a:headEnd type="none" w="med" len="med"/>
              <a:tailEnd type="none" w="med" len="med"/>
            </a:ln>
          </p:spPr>
        </p:sp>
        <p:sp>
          <p:nvSpPr>
            <p:cNvPr id="166927" name="矩形 166926"/>
            <p:cNvSpPr/>
            <p:nvPr/>
          </p:nvSpPr>
          <p:spPr>
            <a:xfrm>
              <a:off x="2805" y="1385"/>
              <a:ext cx="118" cy="35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6928" name="文本框 166927"/>
            <p:cNvSpPr txBox="1"/>
            <p:nvPr/>
          </p:nvSpPr>
          <p:spPr>
            <a:xfrm>
              <a:off x="1440" y="1212"/>
              <a:ext cx="42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66929" name="矩形 166928"/>
            <p:cNvSpPr/>
            <p:nvPr/>
          </p:nvSpPr>
          <p:spPr>
            <a:xfrm>
              <a:off x="1814" y="1165"/>
              <a:ext cx="118" cy="354"/>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6930" name="椭圆 166929"/>
            <p:cNvSpPr/>
            <p:nvPr/>
          </p:nvSpPr>
          <p:spPr>
            <a:xfrm>
              <a:off x="1737" y="1688"/>
              <a:ext cx="272" cy="271"/>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6931" name="任意多边形 166930"/>
            <p:cNvSpPr/>
            <p:nvPr/>
          </p:nvSpPr>
          <p:spPr>
            <a:xfrm>
              <a:off x="1881" y="1695"/>
              <a:ext cx="1" cy="264"/>
            </a:xfrm>
            <a:custGeom>
              <a:avLst/>
              <a:gdLst/>
              <a:ahLst/>
              <a:cxnLst/>
              <a:rect l="0" t="0" r="0" b="0"/>
              <a:pathLst>
                <a:path w="1" h="264">
                  <a:moveTo>
                    <a:pt x="0" y="0"/>
                  </a:moveTo>
                  <a:lnTo>
                    <a:pt x="0" y="264"/>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66932" name="椭圆 166931"/>
            <p:cNvSpPr/>
            <p:nvPr/>
          </p:nvSpPr>
          <p:spPr>
            <a:xfrm>
              <a:off x="2835" y="1033"/>
              <a:ext cx="59" cy="62"/>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6933" name="椭圆 166932"/>
            <p:cNvSpPr/>
            <p:nvPr/>
          </p:nvSpPr>
          <p:spPr>
            <a:xfrm>
              <a:off x="2835" y="2047"/>
              <a:ext cx="59" cy="63"/>
            </a:xfrm>
            <a:prstGeom prst="ellipse">
              <a:avLst/>
            </a:prstGeom>
            <a:solidFill>
              <a:schemeClr val="tx1"/>
            </a:solidFill>
            <a:ln w="9525" cap="flat" cmpd="sng">
              <a:solidFill>
                <a:schemeClr val="tx1"/>
              </a:solidFill>
              <a:prstDash val="solid"/>
              <a:headEnd type="none" w="med" len="med"/>
              <a:tailEnd type="none" w="med" len="med"/>
            </a:ln>
          </p:spPr>
          <p:txBody>
            <a:bodyPr/>
            <a:lstStyle/>
            <a:p>
              <a:endParaRPr lang="zh-CN" altLang="en-US"/>
            </a:p>
          </p:txBody>
        </p:sp>
        <p:sp>
          <p:nvSpPr>
            <p:cNvPr id="166934" name="文本框 166933"/>
            <p:cNvSpPr txBox="1"/>
            <p:nvPr/>
          </p:nvSpPr>
          <p:spPr>
            <a:xfrm>
              <a:off x="2446" y="1421"/>
              <a:ext cx="395" cy="284"/>
            </a:xfrm>
            <a:prstGeom prst="rect">
              <a:avLst/>
            </a:prstGeom>
            <a:noFill/>
            <a:ln w="9525">
              <a:noFill/>
            </a:ln>
          </p:spPr>
          <p:txBody>
            <a:bodyPr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3</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6935" name="文本框 166934"/>
            <p:cNvSpPr txBox="1"/>
            <p:nvPr/>
          </p:nvSpPr>
          <p:spPr>
            <a:xfrm>
              <a:off x="2880" y="1419"/>
              <a:ext cx="432" cy="287"/>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6936" name="文本框 166935"/>
            <p:cNvSpPr txBox="1"/>
            <p:nvPr/>
          </p:nvSpPr>
          <p:spPr>
            <a:xfrm>
              <a:off x="2976" y="1780"/>
              <a:ext cx="210" cy="285"/>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宋体" panose="02010600030101010101" pitchFamily="2" charset="-122"/>
                </a:rPr>
                <a:t>-</a:t>
              </a:r>
              <a:endParaRPr lang="en-US" altLang="zh-CN" sz="2800">
                <a:solidFill>
                  <a:schemeClr val="tx1"/>
                </a:solidFill>
                <a:latin typeface="Times New Roman" panose="02020603050405020304" pitchFamily="18" charset="0"/>
              </a:endParaRPr>
            </a:p>
          </p:txBody>
        </p:sp>
        <p:sp>
          <p:nvSpPr>
            <p:cNvPr id="166937" name="文本框 166936"/>
            <p:cNvSpPr txBox="1"/>
            <p:nvPr/>
          </p:nvSpPr>
          <p:spPr>
            <a:xfrm>
              <a:off x="2970" y="965"/>
              <a:ext cx="223"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a:t>
              </a:r>
            </a:p>
          </p:txBody>
        </p:sp>
        <p:sp>
          <p:nvSpPr>
            <p:cNvPr id="166938" name="文本框 166937"/>
            <p:cNvSpPr txBox="1"/>
            <p:nvPr/>
          </p:nvSpPr>
          <p:spPr>
            <a:xfrm>
              <a:off x="1881" y="1205"/>
              <a:ext cx="432" cy="285"/>
            </a:xfrm>
            <a:prstGeom prst="rect">
              <a:avLst/>
            </a:prstGeom>
            <a:noFill/>
            <a:ln w="9525">
              <a:noFill/>
            </a:ln>
          </p:spPr>
          <p:txBody>
            <a:bodyPr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6</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6939" name="文本框 166938"/>
            <p:cNvSpPr txBox="1"/>
            <p:nvPr/>
          </p:nvSpPr>
          <p:spPr>
            <a:xfrm>
              <a:off x="1977" y="1686"/>
              <a:ext cx="395" cy="284"/>
            </a:xfrm>
            <a:prstGeom prst="rect">
              <a:avLst/>
            </a:prstGeom>
            <a:noFill/>
            <a:ln w="9525">
              <a:noFill/>
            </a:ln>
          </p:spPr>
          <p:txBody>
            <a:bodyPr lIns="108265" tIns="54132" rIns="108265" bIns="54132" anchor="ctr">
              <a:spAutoFit/>
            </a:bodyPr>
            <a:lstStyle/>
            <a:p>
              <a:pPr defTabSz="1082675">
                <a:spcBef>
                  <a:spcPct val="50000"/>
                </a:spcBef>
              </a:pPr>
              <a:r>
                <a:rPr lang="en-US" altLang="zh-CN" sz="2800">
                  <a:solidFill>
                    <a:schemeClr val="tx1"/>
                  </a:solidFill>
                  <a:latin typeface="Times New Roman" panose="02020603050405020304" pitchFamily="18" charset="0"/>
                </a:rPr>
                <a:t>9V</a:t>
              </a:r>
              <a:endParaRPr lang="en-US" altLang="zh-CN" sz="2800">
                <a:solidFill>
                  <a:schemeClr val="tx1"/>
                </a:solidFill>
                <a:latin typeface="Times New Roman" panose="02020603050405020304" pitchFamily="18" charset="0"/>
                <a:sym typeface="Symbol" panose="05050102010706020507" pitchFamily="18" charset="2"/>
              </a:endParaRPr>
            </a:p>
          </p:txBody>
        </p:sp>
      </p:grpSp>
      <p:graphicFrame>
        <p:nvGraphicFramePr>
          <p:cNvPr id="166940" name="对象 166939"/>
          <p:cNvGraphicFramePr/>
          <p:nvPr/>
        </p:nvGraphicFramePr>
        <p:xfrm>
          <a:off x="1984375" y="4395788"/>
          <a:ext cx="3684588" cy="1198562"/>
        </p:xfrm>
        <a:graphic>
          <a:graphicData uri="http://schemas.openxmlformats.org/presentationml/2006/ole">
            <mc:AlternateContent xmlns:mc="http://schemas.openxmlformats.org/markup-compatibility/2006">
              <mc:Choice xmlns:v="urn:schemas-microsoft-com:vml" Requires="v">
                <p:oleObj spid="_x0000_s16422" r:id="rId3" imgW="1243330" imgH="405765" progId="Equation.DSMT4">
                  <p:embed/>
                </p:oleObj>
              </mc:Choice>
              <mc:Fallback>
                <p:oleObj r:id="rId3" imgW="1243330" imgH="405765" progId="Equation.DSMT4">
                  <p:embed/>
                  <p:pic>
                    <p:nvPicPr>
                      <p:cNvPr id="0" name="图片 3100"/>
                      <p:cNvPicPr/>
                      <p:nvPr/>
                    </p:nvPicPr>
                    <p:blipFill>
                      <a:blip r:embed="rId4"/>
                      <a:stretch>
                        <a:fillRect/>
                      </a:stretch>
                    </p:blipFill>
                    <p:spPr>
                      <a:xfrm>
                        <a:off x="1984375" y="4395788"/>
                        <a:ext cx="3684588" cy="1198562"/>
                      </a:xfrm>
                      <a:prstGeom prst="rect">
                        <a:avLst/>
                      </a:prstGeom>
                      <a:noFill/>
                      <a:ln w="38100">
                        <a:noFill/>
                        <a:miter/>
                      </a:ln>
                    </p:spPr>
                  </p:pic>
                </p:oleObj>
              </mc:Fallback>
            </mc:AlternateContent>
          </a:graphicData>
        </a:graphic>
      </p:graphicFrame>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6940"/>
                                        </p:tgtEl>
                                        <p:attrNameLst>
                                          <p:attrName>style.visibility</p:attrName>
                                        </p:attrNameLst>
                                      </p:cBhvr>
                                      <p:to>
                                        <p:strVal val="visible"/>
                                      </p:to>
                                    </p:set>
                                    <p:animEffect transition="in" filter="wipe(left)">
                                      <p:cBhvr>
                                        <p:cTn id="7" dur="500"/>
                                        <p:tgtEl>
                                          <p:spTgt spid="166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文本框 167937"/>
          <p:cNvSpPr txBox="1"/>
          <p:nvPr/>
        </p:nvSpPr>
        <p:spPr>
          <a:xfrm>
            <a:off x="450850" y="271463"/>
            <a:ext cx="1082675"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33CC"/>
                </a:solidFill>
                <a:latin typeface="Times New Roman" panose="02020603050405020304" pitchFamily="18" charset="0"/>
              </a:rPr>
              <a:t>例</a:t>
            </a:r>
            <a:r>
              <a:rPr lang="en-US" altLang="zh-CN" sz="3800">
                <a:solidFill>
                  <a:srgbClr val="FF33CC"/>
                </a:solidFill>
                <a:latin typeface="Times New Roman" panose="02020603050405020304" pitchFamily="18" charset="0"/>
              </a:rPr>
              <a:t>3.</a:t>
            </a:r>
            <a:endParaRPr lang="en-US" altLang="zh-CN" sz="3800">
              <a:solidFill>
                <a:schemeClr val="tx1"/>
              </a:solidFill>
              <a:latin typeface="Times New Roman" panose="02020603050405020304" pitchFamily="18" charset="0"/>
            </a:endParaRPr>
          </a:p>
        </p:txBody>
      </p:sp>
      <p:sp>
        <p:nvSpPr>
          <p:cNvPr id="167939" name="右箭头 167938"/>
          <p:cNvSpPr/>
          <p:nvPr/>
        </p:nvSpPr>
        <p:spPr>
          <a:xfrm>
            <a:off x="5143500" y="2346325"/>
            <a:ext cx="720725" cy="360363"/>
          </a:xfrm>
          <a:prstGeom prst="rightArrow">
            <a:avLst>
              <a:gd name="adj1" fmla="val 50000"/>
              <a:gd name="adj2" fmla="val 49999"/>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67940" name="文本框 167939"/>
          <p:cNvSpPr txBox="1"/>
          <p:nvPr/>
        </p:nvSpPr>
        <p:spPr>
          <a:xfrm>
            <a:off x="631825" y="3789363"/>
            <a:ext cx="1443038" cy="685800"/>
          </a:xfrm>
          <a:prstGeom prst="rect">
            <a:avLst/>
          </a:prstGeom>
          <a:noFill/>
          <a:ln w="9525">
            <a:noFill/>
          </a:ln>
        </p:spPr>
        <p:txBody>
          <a:bodyPr lIns="108265" tIns="54132" rIns="108265" bIns="54132">
            <a:spAutoFit/>
          </a:bodyPr>
          <a:lstStyle/>
          <a:p>
            <a:pPr algn="l" defTabSz="1082675">
              <a:spcBef>
                <a:spcPct val="50000"/>
              </a:spcBef>
            </a:pPr>
            <a:r>
              <a:rPr lang="zh-CN" altLang="en-US" sz="3800" i="1" dirty="0">
                <a:solidFill>
                  <a:srgbClr val="FF33CC"/>
                </a:solidFill>
                <a:latin typeface="Times New Roman" panose="02020603050405020304" pitchFamily="18" charset="0"/>
              </a:rPr>
              <a:t>解：</a:t>
            </a:r>
            <a:endParaRPr lang="zh-CN" altLang="en-US" sz="3800" i="1">
              <a:solidFill>
                <a:schemeClr val="tx1"/>
              </a:solidFill>
              <a:latin typeface="Times New Roman" panose="02020603050405020304" pitchFamily="18" charset="0"/>
            </a:endParaRPr>
          </a:p>
        </p:txBody>
      </p:sp>
      <p:sp>
        <p:nvSpPr>
          <p:cNvPr id="167941" name="文本框 167940"/>
          <p:cNvSpPr txBox="1"/>
          <p:nvPr/>
        </p:nvSpPr>
        <p:spPr>
          <a:xfrm>
            <a:off x="1533525" y="3879850"/>
            <a:ext cx="51435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(1) a</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b</a:t>
            </a:r>
            <a:r>
              <a:rPr lang="zh-CN" altLang="en-US" sz="2800" dirty="0">
                <a:solidFill>
                  <a:schemeClr val="tx1"/>
                </a:solidFill>
                <a:latin typeface="Times New Roman" panose="02020603050405020304" pitchFamily="18" charset="0"/>
              </a:rPr>
              <a:t>开路</a:t>
            </a:r>
            <a:r>
              <a:rPr lang="zh-CN" altLang="en-US"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=0</a:t>
            </a:r>
            <a:r>
              <a:rPr lang="zh-CN" altLang="en-US"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dirty="0">
                <a:solidFill>
                  <a:schemeClr val="tx1"/>
                </a:solidFill>
                <a:latin typeface="Times New Roman" panose="02020603050405020304" pitchFamily="18" charset="0"/>
              </a:rPr>
              <a:t>= 10V</a:t>
            </a:r>
          </a:p>
        </p:txBody>
      </p:sp>
      <p:sp>
        <p:nvSpPr>
          <p:cNvPr id="167942" name="文本框 167941"/>
          <p:cNvSpPr txBox="1"/>
          <p:nvPr/>
        </p:nvSpPr>
        <p:spPr>
          <a:xfrm>
            <a:off x="1533525" y="4421188"/>
            <a:ext cx="4240213"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求</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zh-CN" altLang="en-US" sz="2800" dirty="0">
                <a:solidFill>
                  <a:schemeClr val="tx1"/>
                </a:solidFill>
                <a:latin typeface="Times New Roman" panose="02020603050405020304" pitchFamily="18" charset="0"/>
              </a:rPr>
              <a:t>：加压求流法</a:t>
            </a:r>
            <a:endParaRPr lang="zh-CN" altLang="en-US" sz="2800">
              <a:solidFill>
                <a:schemeClr val="tx1"/>
              </a:solidFill>
              <a:latin typeface="Times New Roman" panose="02020603050405020304" pitchFamily="18" charset="0"/>
            </a:endParaRPr>
          </a:p>
        </p:txBody>
      </p:sp>
      <p:sp>
        <p:nvSpPr>
          <p:cNvPr id="167943" name="文本框 167942"/>
          <p:cNvSpPr txBox="1"/>
          <p:nvPr/>
        </p:nvSpPr>
        <p:spPr>
          <a:xfrm>
            <a:off x="4962525" y="6045200"/>
            <a:ext cx="586422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0.5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1500</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7944" name="文本框 167943"/>
          <p:cNvSpPr txBox="1"/>
          <p:nvPr/>
        </p:nvSpPr>
        <p:spPr>
          <a:xfrm>
            <a:off x="5503863" y="6856413"/>
            <a:ext cx="41497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=1.5k</a:t>
            </a:r>
            <a:r>
              <a:rPr lang="en-US" altLang="zh-CN" sz="2800" dirty="0">
                <a:solidFill>
                  <a:schemeClr val="tx1"/>
                </a:solidFill>
                <a:latin typeface="Times New Roman" panose="02020603050405020304" pitchFamily="18" charset="0"/>
                <a:sym typeface="Symbol" panose="05050102010706020507" pitchFamily="18" charset="2"/>
              </a:rPr>
              <a:t></a:t>
            </a:r>
          </a:p>
        </p:txBody>
      </p:sp>
      <p:sp>
        <p:nvSpPr>
          <p:cNvPr id="167945" name="右箭头 167944"/>
          <p:cNvSpPr/>
          <p:nvPr/>
        </p:nvSpPr>
        <p:spPr>
          <a:xfrm>
            <a:off x="4962525" y="7037388"/>
            <a:ext cx="450850" cy="271462"/>
          </a:xfrm>
          <a:prstGeom prst="rightArrow">
            <a:avLst>
              <a:gd name="adj1" fmla="val 50000"/>
              <a:gd name="adj2" fmla="val 41520"/>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grpSp>
        <p:nvGrpSpPr>
          <p:cNvPr id="167946" name="组合 167945"/>
          <p:cNvGrpSpPr/>
          <p:nvPr/>
        </p:nvGrpSpPr>
        <p:grpSpPr>
          <a:xfrm>
            <a:off x="6135688" y="1263650"/>
            <a:ext cx="3698875" cy="2428875"/>
            <a:chOff x="3264" y="672"/>
            <a:chExt cx="1968" cy="1293"/>
          </a:xfrm>
        </p:grpSpPr>
        <p:sp>
          <p:nvSpPr>
            <p:cNvPr id="167947" name="文本框 167946"/>
            <p:cNvSpPr txBox="1"/>
            <p:nvPr/>
          </p:nvSpPr>
          <p:spPr>
            <a:xfrm>
              <a:off x="4320" y="67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7948" name="文本框 167947"/>
            <p:cNvSpPr txBox="1"/>
            <p:nvPr/>
          </p:nvSpPr>
          <p:spPr>
            <a:xfrm>
              <a:off x="4320" y="168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grpSp>
          <p:nvGrpSpPr>
            <p:cNvPr id="167949" name="组合 167948"/>
            <p:cNvGrpSpPr/>
            <p:nvPr/>
          </p:nvGrpSpPr>
          <p:grpSpPr>
            <a:xfrm>
              <a:off x="3600" y="1440"/>
              <a:ext cx="192" cy="192"/>
              <a:chOff x="3648" y="3840"/>
              <a:chExt cx="192" cy="192"/>
            </a:xfrm>
          </p:grpSpPr>
          <p:sp>
            <p:nvSpPr>
              <p:cNvPr id="167950" name="椭圆 167949"/>
              <p:cNvSpPr/>
              <p:nvPr/>
            </p:nvSpPr>
            <p:spPr>
              <a:xfrm>
                <a:off x="3648" y="3840"/>
                <a:ext cx="192" cy="192"/>
              </a:xfrm>
              <a:prstGeom prst="ellipse">
                <a:avLst/>
              </a:prstGeom>
              <a:solidFill>
                <a:srgbClr val="66FFFF"/>
              </a:solidFill>
              <a:ln w="9525" cap="flat" cmpd="sng">
                <a:solidFill>
                  <a:schemeClr val="tx1"/>
                </a:solidFill>
                <a:prstDash val="solid"/>
                <a:headEnd type="none" w="med" len="med"/>
                <a:tailEnd type="none" w="med" len="med"/>
              </a:ln>
            </p:spPr>
            <p:txBody>
              <a:bodyPr/>
              <a:lstStyle/>
              <a:p>
                <a:endParaRPr lang="zh-CN" altLang="en-US"/>
              </a:p>
            </p:txBody>
          </p:sp>
          <p:cxnSp>
            <p:nvCxnSpPr>
              <p:cNvPr id="167951" name="直接箭头连接符 167950"/>
              <p:cNvCxnSpPr>
                <a:stCxn id="167950" idx="0"/>
                <a:endCxn id="167950" idx="4"/>
              </p:cNvCxnSpPr>
              <p:nvPr/>
            </p:nvCxnSpPr>
            <p:spPr>
              <a:xfrm>
                <a:off x="3744" y="3840"/>
                <a:ext cx="0" cy="192"/>
              </a:xfrm>
              <a:prstGeom prst="straightConnector1">
                <a:avLst/>
              </a:prstGeom>
              <a:ln w="9525" cap="flat" cmpd="sng">
                <a:solidFill>
                  <a:schemeClr val="tx1"/>
                </a:solidFill>
                <a:prstDash val="solid"/>
                <a:headEnd type="none" w="med" len="med"/>
                <a:tailEnd type="none" w="med" len="med"/>
              </a:ln>
            </p:spPr>
          </p:cxnSp>
        </p:grpSp>
        <p:sp>
          <p:nvSpPr>
            <p:cNvPr id="167952" name="文本框 167951"/>
            <p:cNvSpPr txBox="1"/>
            <p:nvPr/>
          </p:nvSpPr>
          <p:spPr>
            <a:xfrm>
              <a:off x="3312" y="1392"/>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endParaRPr lang="en-US" altLang="zh-CN" sz="2800" dirty="0">
                <a:solidFill>
                  <a:schemeClr val="tx1"/>
                </a:solidFill>
                <a:latin typeface="Times New Roman" panose="02020603050405020304" pitchFamily="18" charset="0"/>
              </a:endParaRPr>
            </a:p>
          </p:txBody>
        </p:sp>
        <p:grpSp>
          <p:nvGrpSpPr>
            <p:cNvPr id="167953" name="组合 167952"/>
            <p:cNvGrpSpPr/>
            <p:nvPr/>
          </p:nvGrpSpPr>
          <p:grpSpPr>
            <a:xfrm>
              <a:off x="3696" y="1296"/>
              <a:ext cx="288" cy="528"/>
              <a:chOff x="1584" y="816"/>
              <a:chExt cx="288" cy="836"/>
            </a:xfrm>
          </p:grpSpPr>
          <p:grpSp>
            <p:nvGrpSpPr>
              <p:cNvPr id="167954" name="组合 167953"/>
              <p:cNvGrpSpPr/>
              <p:nvPr/>
            </p:nvGrpSpPr>
            <p:grpSpPr>
              <a:xfrm>
                <a:off x="1584" y="816"/>
                <a:ext cx="240" cy="836"/>
                <a:chOff x="1584" y="816"/>
                <a:chExt cx="240" cy="836"/>
              </a:xfrm>
            </p:grpSpPr>
            <p:sp>
              <p:nvSpPr>
                <p:cNvPr id="167955" name="文本框 167954"/>
                <p:cNvSpPr txBox="1"/>
                <p:nvPr/>
              </p:nvSpPr>
              <p:spPr>
                <a:xfrm>
                  <a:off x="1584" y="816"/>
                  <a:ext cx="192" cy="451"/>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56" name="文本框 167955"/>
                <p:cNvSpPr txBox="1"/>
                <p:nvPr/>
              </p:nvSpPr>
              <p:spPr>
                <a:xfrm>
                  <a:off x="1584" y="1200"/>
                  <a:ext cx="240" cy="452"/>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sp>
            <p:nvSpPr>
              <p:cNvPr id="167957" name="文本框 167956"/>
              <p:cNvSpPr txBox="1"/>
              <p:nvPr/>
            </p:nvSpPr>
            <p:spPr>
              <a:xfrm>
                <a:off x="1584" y="958"/>
                <a:ext cx="288" cy="451"/>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grpSp>
        <p:grpSp>
          <p:nvGrpSpPr>
            <p:cNvPr id="167958" name="组合 167957"/>
            <p:cNvGrpSpPr/>
            <p:nvPr/>
          </p:nvGrpSpPr>
          <p:grpSpPr>
            <a:xfrm>
              <a:off x="3696" y="1008"/>
              <a:ext cx="768" cy="720"/>
              <a:chOff x="3984" y="1488"/>
              <a:chExt cx="768" cy="720"/>
            </a:xfrm>
          </p:grpSpPr>
          <p:grpSp>
            <p:nvGrpSpPr>
              <p:cNvPr id="167959" name="组合 167958"/>
              <p:cNvGrpSpPr/>
              <p:nvPr/>
            </p:nvGrpSpPr>
            <p:grpSpPr>
              <a:xfrm>
                <a:off x="3984" y="1488"/>
                <a:ext cx="768" cy="720"/>
                <a:chOff x="3456" y="720"/>
                <a:chExt cx="768" cy="720"/>
              </a:xfrm>
            </p:grpSpPr>
            <p:sp>
              <p:nvSpPr>
                <p:cNvPr id="167960" name="直接连接符 167959"/>
                <p:cNvSpPr/>
                <p:nvPr/>
              </p:nvSpPr>
              <p:spPr>
                <a:xfrm>
                  <a:off x="3456" y="720"/>
                  <a:ext cx="0" cy="720"/>
                </a:xfrm>
                <a:prstGeom prst="line">
                  <a:avLst/>
                </a:prstGeom>
                <a:ln w="9525" cap="flat" cmpd="sng">
                  <a:solidFill>
                    <a:schemeClr val="tx1"/>
                  </a:solidFill>
                  <a:prstDash val="solid"/>
                  <a:headEnd type="none" w="med" len="med"/>
                  <a:tailEnd type="none" w="med" len="med"/>
                </a:ln>
              </p:spPr>
            </p:sp>
            <p:sp>
              <p:nvSpPr>
                <p:cNvPr id="167961" name="直接连接符 167960"/>
                <p:cNvSpPr/>
                <p:nvPr/>
              </p:nvSpPr>
              <p:spPr>
                <a:xfrm>
                  <a:off x="3456" y="720"/>
                  <a:ext cx="768" cy="0"/>
                </a:xfrm>
                <a:prstGeom prst="line">
                  <a:avLst/>
                </a:prstGeom>
                <a:ln w="9525" cap="flat" cmpd="sng">
                  <a:solidFill>
                    <a:schemeClr val="tx1"/>
                  </a:solidFill>
                  <a:prstDash val="solid"/>
                  <a:headEnd type="none" w="med" len="med"/>
                  <a:tailEnd type="none" w="med" len="med"/>
                </a:ln>
              </p:spPr>
            </p:sp>
            <p:sp>
              <p:nvSpPr>
                <p:cNvPr id="167962" name="直接连接符 167961"/>
                <p:cNvSpPr/>
                <p:nvPr/>
              </p:nvSpPr>
              <p:spPr>
                <a:xfrm>
                  <a:off x="3456" y="1440"/>
                  <a:ext cx="768" cy="0"/>
                </a:xfrm>
                <a:prstGeom prst="line">
                  <a:avLst/>
                </a:prstGeom>
                <a:ln w="9525" cap="flat" cmpd="sng">
                  <a:solidFill>
                    <a:schemeClr val="tx1"/>
                  </a:solidFill>
                  <a:prstDash val="solid"/>
                  <a:headEnd type="none" w="med" len="med"/>
                  <a:tailEnd type="none" w="med" len="med"/>
                </a:ln>
              </p:spPr>
            </p:sp>
          </p:grpSp>
          <p:sp>
            <p:nvSpPr>
              <p:cNvPr id="167963" name="直接连接符 167962"/>
              <p:cNvSpPr/>
              <p:nvPr/>
            </p:nvSpPr>
            <p:spPr>
              <a:xfrm>
                <a:off x="4752" y="1488"/>
                <a:ext cx="0" cy="720"/>
              </a:xfrm>
              <a:prstGeom prst="line">
                <a:avLst/>
              </a:prstGeom>
              <a:ln w="9525" cap="flat" cmpd="sng">
                <a:solidFill>
                  <a:schemeClr val="tx1"/>
                </a:solidFill>
                <a:prstDash val="solid"/>
                <a:headEnd type="none" w="med" len="med"/>
                <a:tailEnd type="none" w="med" len="med"/>
              </a:ln>
            </p:spPr>
          </p:sp>
        </p:grpSp>
        <p:sp>
          <p:nvSpPr>
            <p:cNvPr id="167964" name="矩形 167963"/>
            <p:cNvSpPr/>
            <p:nvPr/>
          </p:nvSpPr>
          <p:spPr>
            <a:xfrm>
              <a:off x="4416" y="1200"/>
              <a:ext cx="96" cy="288"/>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grpSp>
          <p:nvGrpSpPr>
            <p:cNvPr id="167965" name="组合 167964"/>
            <p:cNvGrpSpPr/>
            <p:nvPr/>
          </p:nvGrpSpPr>
          <p:grpSpPr>
            <a:xfrm>
              <a:off x="4176" y="1008"/>
              <a:ext cx="384" cy="669"/>
              <a:chOff x="3552" y="3024"/>
              <a:chExt cx="384" cy="669"/>
            </a:xfrm>
          </p:grpSpPr>
          <p:grpSp>
            <p:nvGrpSpPr>
              <p:cNvPr id="167966" name="组合 167965"/>
              <p:cNvGrpSpPr/>
              <p:nvPr/>
            </p:nvGrpSpPr>
            <p:grpSpPr>
              <a:xfrm>
                <a:off x="3552" y="3024"/>
                <a:ext cx="240" cy="669"/>
                <a:chOff x="1584" y="816"/>
                <a:chExt cx="240" cy="669"/>
              </a:xfrm>
            </p:grpSpPr>
            <p:sp>
              <p:nvSpPr>
                <p:cNvPr id="167967" name="文本框 167966"/>
                <p:cNvSpPr txBox="1"/>
                <p:nvPr/>
              </p:nvSpPr>
              <p:spPr>
                <a:xfrm>
                  <a:off x="1584" y="81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68" name="文本框 167967"/>
                <p:cNvSpPr txBox="1"/>
                <p:nvPr/>
              </p:nvSpPr>
              <p:spPr>
                <a:xfrm>
                  <a:off x="1584" y="120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sp>
            <p:nvSpPr>
              <p:cNvPr id="167969" name="文本框 167968"/>
              <p:cNvSpPr txBox="1"/>
              <p:nvPr/>
            </p:nvSpPr>
            <p:spPr>
              <a:xfrm>
                <a:off x="3552" y="321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grpSp>
        <p:sp>
          <p:nvSpPr>
            <p:cNvPr id="167970" name="文本框 167969"/>
            <p:cNvSpPr txBox="1"/>
            <p:nvPr/>
          </p:nvSpPr>
          <p:spPr>
            <a:xfrm>
              <a:off x="4512" y="1200"/>
              <a:ext cx="720" cy="375"/>
            </a:xfrm>
            <a:prstGeom prst="rect">
              <a:avLst/>
            </a:prstGeom>
            <a:noFill/>
            <a:ln w="9525">
              <a:noFill/>
            </a:ln>
          </p:spPr>
          <p:txBody>
            <a:bodyPr lIns="108265" tIns="54132" rIns="108265" bIns="54132">
              <a:spAutoFit/>
            </a:bodyPr>
            <a:lstStyle/>
            <a:p>
              <a:pPr algn="l" defTabSz="1082675">
                <a:lnSpc>
                  <a:spcPct val="70000"/>
                </a:lnSpc>
              </a:pPr>
              <a:r>
                <a:rPr lang="en-US" altLang="zh-CN" sz="2800" i="1">
                  <a:solidFill>
                    <a:schemeClr val="tx1"/>
                  </a:solidFill>
                  <a:latin typeface="Times New Roman" panose="02020603050405020304" pitchFamily="18" charset="0"/>
                </a:rPr>
                <a:t> R</a:t>
              </a:r>
              <a:endParaRPr lang="en-US" altLang="zh-CN" sz="2800">
                <a:solidFill>
                  <a:schemeClr val="tx1"/>
                </a:solidFill>
                <a:latin typeface="Times New Roman" panose="02020603050405020304" pitchFamily="18" charset="0"/>
              </a:endParaRPr>
            </a:p>
            <a:p>
              <a:pPr algn="l" defTabSz="1082675">
                <a:lnSpc>
                  <a:spcPct val="70000"/>
                </a:lnSpc>
              </a:pPr>
              <a:r>
                <a:rPr lang="en-US" altLang="zh-CN" sz="2800">
                  <a:solidFill>
                    <a:schemeClr val="tx1"/>
                  </a:solidFill>
                  <a:latin typeface="Times New Roman" panose="02020603050405020304" pitchFamily="18" charset="0"/>
                </a:rPr>
                <a:t>0.5k </a:t>
              </a:r>
              <a:r>
                <a:rPr lang="en-US" altLang="zh-CN" sz="2800">
                  <a:solidFill>
                    <a:schemeClr val="tx1"/>
                  </a:solidFill>
                  <a:latin typeface="Times New Roman" panose="02020603050405020304" pitchFamily="18" charset="0"/>
                  <a:sym typeface="Symbol" panose="05050102010706020507" pitchFamily="18" charset="2"/>
                </a:rPr>
                <a:t></a:t>
              </a:r>
            </a:p>
          </p:txBody>
        </p:sp>
        <p:grpSp>
          <p:nvGrpSpPr>
            <p:cNvPr id="167971" name="组合 167970"/>
            <p:cNvGrpSpPr/>
            <p:nvPr/>
          </p:nvGrpSpPr>
          <p:grpSpPr>
            <a:xfrm>
              <a:off x="3264" y="1104"/>
              <a:ext cx="480" cy="288"/>
              <a:chOff x="3504" y="1152"/>
              <a:chExt cx="384" cy="288"/>
            </a:xfrm>
          </p:grpSpPr>
          <p:sp>
            <p:nvSpPr>
              <p:cNvPr id="167972" name="文本框 167971"/>
              <p:cNvSpPr txBox="1"/>
              <p:nvPr/>
            </p:nvSpPr>
            <p:spPr>
              <a:xfrm>
                <a:off x="3504" y="1152"/>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endParaRPr lang="en-US" altLang="zh-CN" sz="2800">
                  <a:solidFill>
                    <a:schemeClr val="tx1"/>
                  </a:solidFill>
                  <a:latin typeface="Times New Roman" panose="02020603050405020304" pitchFamily="18" charset="0"/>
                </a:endParaRPr>
              </a:p>
            </p:txBody>
          </p:sp>
          <p:sp>
            <p:nvSpPr>
              <p:cNvPr id="167973" name="矩形 167972"/>
              <p:cNvSpPr/>
              <p:nvPr/>
            </p:nvSpPr>
            <p:spPr>
              <a:xfrm>
                <a:off x="3792" y="1152"/>
                <a:ext cx="96" cy="288"/>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grpSp>
      </p:grpSp>
      <p:sp>
        <p:nvSpPr>
          <p:cNvPr id="167974" name="文本框 167973"/>
          <p:cNvSpPr txBox="1"/>
          <p:nvPr/>
        </p:nvSpPr>
        <p:spPr>
          <a:xfrm>
            <a:off x="1460500" y="274638"/>
            <a:ext cx="5937250" cy="534987"/>
          </a:xfrm>
          <a:prstGeom prst="rect">
            <a:avLst/>
          </a:prstGeom>
          <a:noFill/>
          <a:ln w="9525">
            <a:noFill/>
          </a:ln>
        </p:spPr>
        <p:txBody>
          <a:bodyPr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含受控源电路</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用戴维宁定理</a:t>
            </a:r>
            <a:r>
              <a:rPr lang="zh-CN" altLang="en-US" sz="2800" dirty="0" smtClean="0">
                <a:solidFill>
                  <a:schemeClr val="tx1"/>
                </a:solidFill>
                <a:latin typeface="Times New Roman" panose="02020603050405020304" pitchFamily="18" charset="0"/>
              </a:rPr>
              <a:t>求</a:t>
            </a: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grpSp>
        <p:nvGrpSpPr>
          <p:cNvPr id="167975" name="组合 167974"/>
          <p:cNvGrpSpPr/>
          <p:nvPr/>
        </p:nvGrpSpPr>
        <p:grpSpPr>
          <a:xfrm>
            <a:off x="812800" y="722313"/>
            <a:ext cx="4330700" cy="3151187"/>
            <a:chOff x="432" y="384"/>
            <a:chExt cx="2304" cy="1677"/>
          </a:xfrm>
        </p:grpSpPr>
        <p:sp>
          <p:nvSpPr>
            <p:cNvPr id="167976" name="矩形 167975"/>
            <p:cNvSpPr/>
            <p:nvPr/>
          </p:nvSpPr>
          <p:spPr>
            <a:xfrm>
              <a:off x="1296" y="749"/>
              <a:ext cx="576" cy="336"/>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7977" name="矩形 167976"/>
            <p:cNvSpPr/>
            <p:nvPr/>
          </p:nvSpPr>
          <p:spPr>
            <a:xfrm>
              <a:off x="576" y="1085"/>
              <a:ext cx="1440" cy="72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7978" name="文本框 167977"/>
            <p:cNvSpPr txBox="1"/>
            <p:nvPr/>
          </p:nvSpPr>
          <p:spPr>
            <a:xfrm>
              <a:off x="624" y="1133"/>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79" name="文本框 167978"/>
            <p:cNvSpPr txBox="1"/>
            <p:nvPr/>
          </p:nvSpPr>
          <p:spPr>
            <a:xfrm>
              <a:off x="624" y="1517"/>
              <a:ext cx="27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80" name="文本框 167979"/>
            <p:cNvSpPr txBox="1"/>
            <p:nvPr/>
          </p:nvSpPr>
          <p:spPr>
            <a:xfrm>
              <a:off x="672" y="1363"/>
              <a:ext cx="432" cy="252"/>
            </a:xfrm>
            <a:prstGeom prst="rect">
              <a:avLst/>
            </a:prstGeom>
            <a:noFill/>
            <a:ln w="9525">
              <a:noFill/>
            </a:ln>
          </p:spPr>
          <p:txBody>
            <a:bodyPr lIns="108265" tIns="54132" rIns="108265" bIns="54132">
              <a:spAutoFit/>
            </a:bodyPr>
            <a:lstStyle/>
            <a:p>
              <a:pPr algn="l" defTabSz="1082675">
                <a:spcBef>
                  <a:spcPct val="50000"/>
                </a:spcBef>
              </a:pPr>
              <a:r>
                <a:rPr lang="en-US" altLang="zh-CN" sz="2400">
                  <a:solidFill>
                    <a:schemeClr val="tx1"/>
                  </a:solidFill>
                  <a:latin typeface="Times New Roman" panose="02020603050405020304" pitchFamily="18" charset="0"/>
                </a:rPr>
                <a:t>10V</a:t>
              </a:r>
              <a:endParaRPr lang="en-US" altLang="zh-CN" sz="2800">
                <a:solidFill>
                  <a:schemeClr val="tx1"/>
                </a:solidFill>
                <a:latin typeface="Times New Roman" panose="02020603050405020304" pitchFamily="18" charset="0"/>
              </a:endParaRPr>
            </a:p>
          </p:txBody>
        </p:sp>
        <p:sp>
          <p:nvSpPr>
            <p:cNvPr id="167981" name="矩形 167980"/>
            <p:cNvSpPr/>
            <p:nvPr/>
          </p:nvSpPr>
          <p:spPr>
            <a:xfrm>
              <a:off x="864" y="1037"/>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7982" name="文本框 167981"/>
            <p:cNvSpPr txBox="1"/>
            <p:nvPr/>
          </p:nvSpPr>
          <p:spPr>
            <a:xfrm>
              <a:off x="768" y="1085"/>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7983" name="矩形 167982"/>
            <p:cNvSpPr/>
            <p:nvPr/>
          </p:nvSpPr>
          <p:spPr>
            <a:xfrm>
              <a:off x="1488" y="1037"/>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7984" name="文本框 167983"/>
            <p:cNvSpPr txBox="1"/>
            <p:nvPr/>
          </p:nvSpPr>
          <p:spPr>
            <a:xfrm>
              <a:off x="1392" y="1085"/>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7985" name="直接连接符 167984"/>
            <p:cNvSpPr/>
            <p:nvPr/>
          </p:nvSpPr>
          <p:spPr>
            <a:xfrm flipH="1">
              <a:off x="1248" y="701"/>
              <a:ext cx="192" cy="0"/>
            </a:xfrm>
            <a:prstGeom prst="line">
              <a:avLst/>
            </a:prstGeom>
            <a:ln w="19050" cap="flat" cmpd="sng">
              <a:solidFill>
                <a:schemeClr val="tx1"/>
              </a:solidFill>
              <a:prstDash val="solid"/>
              <a:headEnd type="none" w="med" len="med"/>
              <a:tailEnd type="stealth" w="sm" len="med"/>
            </a:ln>
          </p:spPr>
        </p:sp>
        <p:sp>
          <p:nvSpPr>
            <p:cNvPr id="167986" name="文本框 167985"/>
            <p:cNvSpPr txBox="1"/>
            <p:nvPr/>
          </p:nvSpPr>
          <p:spPr>
            <a:xfrm>
              <a:off x="1152" y="384"/>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7987" name="文本框 167986"/>
            <p:cNvSpPr txBox="1"/>
            <p:nvPr/>
          </p:nvSpPr>
          <p:spPr>
            <a:xfrm>
              <a:off x="1872" y="749"/>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3800">
                <a:solidFill>
                  <a:schemeClr val="tx1"/>
                </a:solidFill>
                <a:latin typeface="Times New Roman" panose="02020603050405020304" pitchFamily="18" charset="0"/>
              </a:endParaRPr>
            </a:p>
          </p:txBody>
        </p:sp>
        <p:sp>
          <p:nvSpPr>
            <p:cNvPr id="167988" name="文本框 167987"/>
            <p:cNvSpPr txBox="1"/>
            <p:nvPr/>
          </p:nvSpPr>
          <p:spPr>
            <a:xfrm>
              <a:off x="1872" y="177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3800">
                <a:solidFill>
                  <a:schemeClr val="tx1"/>
                </a:solidFill>
                <a:latin typeface="Times New Roman" panose="02020603050405020304" pitchFamily="18" charset="0"/>
              </a:endParaRPr>
            </a:p>
          </p:txBody>
        </p:sp>
        <p:sp>
          <p:nvSpPr>
            <p:cNvPr id="167989" name="矩形 167988"/>
            <p:cNvSpPr/>
            <p:nvPr/>
          </p:nvSpPr>
          <p:spPr>
            <a:xfrm>
              <a:off x="1968" y="1373"/>
              <a:ext cx="96" cy="240"/>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7990" name="文本框 167989"/>
            <p:cNvSpPr txBox="1"/>
            <p:nvPr/>
          </p:nvSpPr>
          <p:spPr>
            <a:xfrm>
              <a:off x="2064" y="1277"/>
              <a:ext cx="672" cy="443"/>
            </a:xfrm>
            <a:prstGeom prst="rect">
              <a:avLst/>
            </a:prstGeom>
            <a:noFill/>
            <a:ln w="9525">
              <a:noFill/>
            </a:ln>
          </p:spPr>
          <p:txBody>
            <a:bodyPr lIns="108265" tIns="54132" rIns="108265" bIns="54132">
              <a:spAutoFit/>
            </a:bodyPr>
            <a:lstStyle/>
            <a:p>
              <a:pPr algn="l" defTabSz="1082675"/>
              <a:r>
                <a:rPr lang="en-US" altLang="zh-CN" sz="2800" i="1">
                  <a:solidFill>
                    <a:schemeClr val="tx1"/>
                  </a:solidFill>
                  <a:latin typeface="Times New Roman" panose="02020603050405020304" pitchFamily="18" charset="0"/>
                </a:rPr>
                <a:t> R</a:t>
              </a:r>
              <a:endParaRPr lang="en-US" altLang="zh-CN" sz="2800">
                <a:solidFill>
                  <a:schemeClr val="tx1"/>
                </a:solidFill>
                <a:latin typeface="Times New Roman" panose="02020603050405020304" pitchFamily="18" charset="0"/>
              </a:endParaRPr>
            </a:p>
            <a:p>
              <a:pPr algn="l" defTabSz="1082675">
                <a:lnSpc>
                  <a:spcPct val="70000"/>
                </a:lnSpc>
              </a:pPr>
              <a:r>
                <a:rPr lang="en-US" altLang="zh-CN" sz="2800">
                  <a:solidFill>
                    <a:schemeClr val="tx1"/>
                  </a:solidFill>
                  <a:latin typeface="Times New Roman" panose="02020603050405020304" pitchFamily="18" charset="0"/>
                </a:rPr>
                <a:t>0.5k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7991" name="文本框 167990"/>
            <p:cNvSpPr txBox="1"/>
            <p:nvPr/>
          </p:nvSpPr>
          <p:spPr>
            <a:xfrm>
              <a:off x="1776" y="1133"/>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92" name="文本框 167991"/>
            <p:cNvSpPr txBox="1"/>
            <p:nvPr/>
          </p:nvSpPr>
          <p:spPr>
            <a:xfrm>
              <a:off x="1776" y="1517"/>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7993" name="文本框 167992"/>
            <p:cNvSpPr txBox="1"/>
            <p:nvPr/>
          </p:nvSpPr>
          <p:spPr>
            <a:xfrm>
              <a:off x="1728" y="1325"/>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7994" name="直接连接符 167993"/>
            <p:cNvSpPr/>
            <p:nvPr/>
          </p:nvSpPr>
          <p:spPr>
            <a:xfrm flipH="1">
              <a:off x="528" y="989"/>
              <a:ext cx="288" cy="0"/>
            </a:xfrm>
            <a:prstGeom prst="line">
              <a:avLst/>
            </a:prstGeom>
            <a:ln w="19050" cap="flat" cmpd="sng">
              <a:solidFill>
                <a:schemeClr val="tx1"/>
              </a:solidFill>
              <a:prstDash val="solid"/>
              <a:headEnd type="none" w="med" len="med"/>
              <a:tailEnd type="stealth" w="sm" len="med"/>
            </a:ln>
          </p:spPr>
        </p:sp>
        <p:sp>
          <p:nvSpPr>
            <p:cNvPr id="167995" name="文本框 167994"/>
            <p:cNvSpPr txBox="1"/>
            <p:nvPr/>
          </p:nvSpPr>
          <p:spPr>
            <a:xfrm>
              <a:off x="576" y="720"/>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7996" name="菱形 167995"/>
            <p:cNvSpPr/>
            <p:nvPr/>
          </p:nvSpPr>
          <p:spPr>
            <a:xfrm>
              <a:off x="1440" y="653"/>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7997" name="直接连接符 167996"/>
            <p:cNvSpPr/>
            <p:nvPr/>
          </p:nvSpPr>
          <p:spPr>
            <a:xfrm>
              <a:off x="1608" y="653"/>
              <a:ext cx="0" cy="192"/>
            </a:xfrm>
            <a:prstGeom prst="line">
              <a:avLst/>
            </a:prstGeom>
            <a:ln w="9525" cap="flat" cmpd="sng">
              <a:solidFill>
                <a:schemeClr val="tx1"/>
              </a:solidFill>
              <a:prstDash val="solid"/>
              <a:headEnd type="none" w="med" len="med"/>
              <a:tailEnd type="none" w="med" len="med"/>
            </a:ln>
          </p:spPr>
        </p:sp>
        <p:sp>
          <p:nvSpPr>
            <p:cNvPr id="167998" name="椭圆 167997"/>
            <p:cNvSpPr/>
            <p:nvPr/>
          </p:nvSpPr>
          <p:spPr>
            <a:xfrm>
              <a:off x="432" y="1325"/>
              <a:ext cx="272" cy="272"/>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7999" name="直接连接符 167998"/>
            <p:cNvSpPr/>
            <p:nvPr/>
          </p:nvSpPr>
          <p:spPr>
            <a:xfrm>
              <a:off x="576" y="1325"/>
              <a:ext cx="0" cy="288"/>
            </a:xfrm>
            <a:prstGeom prst="line">
              <a:avLst/>
            </a:prstGeom>
            <a:ln w="19050" cap="flat" cmpd="sng">
              <a:solidFill>
                <a:schemeClr val="tx1"/>
              </a:solidFill>
              <a:prstDash val="solid"/>
              <a:headEnd type="none" w="med" len="med"/>
              <a:tailEnd type="none" w="med" len="med"/>
            </a:ln>
          </p:spPr>
        </p:sp>
      </p:grpSp>
      <p:grpSp>
        <p:nvGrpSpPr>
          <p:cNvPr id="168000" name="组合 167999"/>
          <p:cNvGrpSpPr/>
          <p:nvPr/>
        </p:nvGrpSpPr>
        <p:grpSpPr>
          <a:xfrm>
            <a:off x="1173163" y="5053013"/>
            <a:ext cx="3698875" cy="3060700"/>
            <a:chOff x="432" y="2688"/>
            <a:chExt cx="1968" cy="1629"/>
          </a:xfrm>
        </p:grpSpPr>
        <p:sp>
          <p:nvSpPr>
            <p:cNvPr id="168001" name="矩形 168000"/>
            <p:cNvSpPr/>
            <p:nvPr/>
          </p:nvSpPr>
          <p:spPr>
            <a:xfrm>
              <a:off x="1200" y="3005"/>
              <a:ext cx="576" cy="336"/>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8002" name="矩形 168001"/>
            <p:cNvSpPr/>
            <p:nvPr/>
          </p:nvSpPr>
          <p:spPr>
            <a:xfrm>
              <a:off x="480" y="3341"/>
              <a:ext cx="1440" cy="72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8003" name="矩形 168002"/>
            <p:cNvSpPr/>
            <p:nvPr/>
          </p:nvSpPr>
          <p:spPr>
            <a:xfrm>
              <a:off x="768" y="3293"/>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8004" name="文本框 168003"/>
            <p:cNvSpPr txBox="1"/>
            <p:nvPr/>
          </p:nvSpPr>
          <p:spPr>
            <a:xfrm>
              <a:off x="672" y="3341"/>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8005" name="矩形 168004"/>
            <p:cNvSpPr/>
            <p:nvPr/>
          </p:nvSpPr>
          <p:spPr>
            <a:xfrm>
              <a:off x="1392" y="3293"/>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8006" name="文本框 168005"/>
            <p:cNvSpPr txBox="1"/>
            <p:nvPr/>
          </p:nvSpPr>
          <p:spPr>
            <a:xfrm>
              <a:off x="1296" y="3341"/>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8007" name="直接连接符 168006"/>
            <p:cNvSpPr/>
            <p:nvPr/>
          </p:nvSpPr>
          <p:spPr>
            <a:xfrm flipH="1">
              <a:off x="1152" y="2957"/>
              <a:ext cx="192" cy="0"/>
            </a:xfrm>
            <a:prstGeom prst="line">
              <a:avLst/>
            </a:prstGeom>
            <a:ln w="19050" cap="flat" cmpd="sng">
              <a:solidFill>
                <a:schemeClr val="tx1"/>
              </a:solidFill>
              <a:prstDash val="solid"/>
              <a:headEnd type="none" w="med" len="med"/>
              <a:tailEnd type="stealth" w="sm" len="med"/>
            </a:ln>
          </p:spPr>
        </p:sp>
        <p:sp>
          <p:nvSpPr>
            <p:cNvPr id="168008" name="文本框 168007"/>
            <p:cNvSpPr txBox="1"/>
            <p:nvPr/>
          </p:nvSpPr>
          <p:spPr>
            <a:xfrm>
              <a:off x="1056" y="2688"/>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8009" name="文本框 168008"/>
            <p:cNvSpPr txBox="1"/>
            <p:nvPr/>
          </p:nvSpPr>
          <p:spPr>
            <a:xfrm>
              <a:off x="1776" y="3005"/>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3800">
                <a:solidFill>
                  <a:schemeClr val="tx1"/>
                </a:solidFill>
                <a:latin typeface="Times New Roman" panose="02020603050405020304" pitchFamily="18" charset="0"/>
              </a:endParaRPr>
            </a:p>
          </p:txBody>
        </p:sp>
        <p:sp>
          <p:nvSpPr>
            <p:cNvPr id="168010" name="文本框 168009"/>
            <p:cNvSpPr txBox="1"/>
            <p:nvPr/>
          </p:nvSpPr>
          <p:spPr>
            <a:xfrm>
              <a:off x="1776" y="403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3800">
                <a:solidFill>
                  <a:schemeClr val="tx1"/>
                </a:solidFill>
                <a:latin typeface="Times New Roman" panose="02020603050405020304" pitchFamily="18" charset="0"/>
              </a:endParaRPr>
            </a:p>
          </p:txBody>
        </p:sp>
        <p:sp>
          <p:nvSpPr>
            <p:cNvPr id="168011" name="文本框 168010"/>
            <p:cNvSpPr txBox="1"/>
            <p:nvPr/>
          </p:nvSpPr>
          <p:spPr>
            <a:xfrm>
              <a:off x="1920" y="3389"/>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8012" name="文本框 168011"/>
            <p:cNvSpPr txBox="1"/>
            <p:nvPr/>
          </p:nvSpPr>
          <p:spPr>
            <a:xfrm>
              <a:off x="1920" y="379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8013" name="文本框 168012"/>
            <p:cNvSpPr txBox="1"/>
            <p:nvPr/>
          </p:nvSpPr>
          <p:spPr>
            <a:xfrm>
              <a:off x="2016" y="3600"/>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68014" name="直接连接符 168013"/>
            <p:cNvSpPr/>
            <p:nvPr/>
          </p:nvSpPr>
          <p:spPr>
            <a:xfrm flipH="1">
              <a:off x="432" y="3245"/>
              <a:ext cx="288" cy="0"/>
            </a:xfrm>
            <a:prstGeom prst="line">
              <a:avLst/>
            </a:prstGeom>
            <a:ln w="19050" cap="flat" cmpd="sng">
              <a:solidFill>
                <a:schemeClr val="tx1"/>
              </a:solidFill>
              <a:prstDash val="solid"/>
              <a:headEnd type="none" w="med" len="med"/>
              <a:tailEnd type="stealth" w="sm" len="med"/>
            </a:ln>
          </p:spPr>
        </p:sp>
        <p:sp>
          <p:nvSpPr>
            <p:cNvPr id="168015" name="文本框 168014"/>
            <p:cNvSpPr txBox="1"/>
            <p:nvPr/>
          </p:nvSpPr>
          <p:spPr>
            <a:xfrm>
              <a:off x="480" y="297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8016" name="菱形 168015"/>
            <p:cNvSpPr/>
            <p:nvPr/>
          </p:nvSpPr>
          <p:spPr>
            <a:xfrm>
              <a:off x="1344" y="2909"/>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8017" name="直接连接符 168016"/>
            <p:cNvSpPr/>
            <p:nvPr/>
          </p:nvSpPr>
          <p:spPr>
            <a:xfrm>
              <a:off x="1512" y="2909"/>
              <a:ext cx="0" cy="192"/>
            </a:xfrm>
            <a:prstGeom prst="line">
              <a:avLst/>
            </a:prstGeom>
            <a:ln w="9525" cap="flat" cmpd="sng">
              <a:solidFill>
                <a:schemeClr val="tx1"/>
              </a:solidFill>
              <a:prstDash val="solid"/>
              <a:headEnd type="none" w="med" len="med"/>
              <a:tailEnd type="none" w="med" len="med"/>
            </a:ln>
          </p:spPr>
        </p:sp>
        <p:sp>
          <p:nvSpPr>
            <p:cNvPr id="168018" name="直接连接符 168017"/>
            <p:cNvSpPr/>
            <p:nvPr/>
          </p:nvSpPr>
          <p:spPr>
            <a:xfrm>
              <a:off x="480" y="3581"/>
              <a:ext cx="0" cy="288"/>
            </a:xfrm>
            <a:prstGeom prst="line">
              <a:avLst/>
            </a:prstGeom>
            <a:ln w="19050" cap="flat" cmpd="sng">
              <a:solidFill>
                <a:schemeClr val="tx1"/>
              </a:solidFill>
              <a:prstDash val="solid"/>
              <a:headEnd type="none" w="med" len="med"/>
              <a:tailEnd type="none" w="med" len="med"/>
            </a:ln>
          </p:spPr>
        </p:sp>
        <p:sp>
          <p:nvSpPr>
            <p:cNvPr id="168019" name="椭圆 168018"/>
            <p:cNvSpPr/>
            <p:nvPr/>
          </p:nvSpPr>
          <p:spPr>
            <a:xfrm>
              <a:off x="1776" y="3600"/>
              <a:ext cx="272" cy="272"/>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8020" name="直接连接符 168019"/>
            <p:cNvSpPr/>
            <p:nvPr/>
          </p:nvSpPr>
          <p:spPr>
            <a:xfrm>
              <a:off x="1920" y="3600"/>
              <a:ext cx="0" cy="288"/>
            </a:xfrm>
            <a:prstGeom prst="line">
              <a:avLst/>
            </a:prstGeom>
            <a:ln w="19050" cap="flat" cmpd="sng">
              <a:solidFill>
                <a:schemeClr val="tx1"/>
              </a:solidFill>
              <a:prstDash val="solid"/>
              <a:headEnd type="none" w="med" len="med"/>
              <a:tailEnd type="none" w="med" len="med"/>
            </a:ln>
          </p:spPr>
        </p:sp>
        <p:sp>
          <p:nvSpPr>
            <p:cNvPr id="168021" name="直接连接符 168020"/>
            <p:cNvSpPr/>
            <p:nvPr/>
          </p:nvSpPr>
          <p:spPr>
            <a:xfrm rot="5400000" flipH="1" flipV="1">
              <a:off x="1896" y="3336"/>
              <a:ext cx="240" cy="0"/>
            </a:xfrm>
            <a:prstGeom prst="line">
              <a:avLst/>
            </a:prstGeom>
            <a:ln w="19050" cap="flat" cmpd="sng">
              <a:solidFill>
                <a:schemeClr val="tx1"/>
              </a:solidFill>
              <a:prstDash val="solid"/>
              <a:headEnd type="none" w="med" len="med"/>
              <a:tailEnd type="stealth" w="sm" len="med"/>
            </a:ln>
          </p:spPr>
        </p:sp>
        <p:sp>
          <p:nvSpPr>
            <p:cNvPr id="168022" name="文本框 168021"/>
            <p:cNvSpPr txBox="1"/>
            <p:nvPr/>
          </p:nvSpPr>
          <p:spPr>
            <a:xfrm>
              <a:off x="2016" y="3216"/>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3800" dirty="0">
                <a:solidFill>
                  <a:schemeClr val="tx1"/>
                </a:solidFill>
                <a:latin typeface="Times New Roman" panose="02020603050405020304" pitchFamily="18" charset="0"/>
              </a:endParaRPr>
            </a:p>
          </p:txBody>
        </p:sp>
      </p:gr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slide(fromLeft)">
                                      <p:cBhvr>
                                        <p:cTn id="7" dur="500"/>
                                        <p:tgtEl>
                                          <p:spTgt spid="16793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67946"/>
                                        </p:tgtEl>
                                        <p:attrNameLst>
                                          <p:attrName>style.visibility</p:attrName>
                                        </p:attrNameLst>
                                      </p:cBhvr>
                                      <p:to>
                                        <p:strVal val="visible"/>
                                      </p:to>
                                    </p:set>
                                    <p:anim calcmode="lin" valueType="num">
                                      <p:cBhvr additive="base">
                                        <p:cTn id="11" dur="500" fill="hold"/>
                                        <p:tgtEl>
                                          <p:spTgt spid="167946"/>
                                        </p:tgtEl>
                                        <p:attrNameLst>
                                          <p:attrName>ppt_x</p:attrName>
                                        </p:attrNameLst>
                                      </p:cBhvr>
                                      <p:tavLst>
                                        <p:tav tm="0">
                                          <p:val>
                                            <p:strVal val="0-#ppt_w/2"/>
                                          </p:val>
                                        </p:tav>
                                        <p:tav tm="100000">
                                          <p:val>
                                            <p:strVal val="#ppt_x"/>
                                          </p:val>
                                        </p:tav>
                                      </p:tavLst>
                                    </p:anim>
                                    <p:anim calcmode="lin" valueType="num">
                                      <p:cBhvr additive="base">
                                        <p:cTn id="12" dur="500" fill="hold"/>
                                        <p:tgtEl>
                                          <p:spTgt spid="16794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67940"/>
                                        </p:tgtEl>
                                        <p:attrNameLst>
                                          <p:attrName>style.visibility</p:attrName>
                                        </p:attrNameLst>
                                      </p:cBhvr>
                                      <p:to>
                                        <p:strVal val="visible"/>
                                      </p:to>
                                    </p:set>
                                    <p:anim calcmode="lin" valueType="num">
                                      <p:cBhvr>
                                        <p:cTn id="17" dur="500" fill="hold"/>
                                        <p:tgtEl>
                                          <p:spTgt spid="167940"/>
                                        </p:tgtEl>
                                        <p:attrNameLst>
                                          <p:attrName>ppt_w</p:attrName>
                                        </p:attrNameLst>
                                      </p:cBhvr>
                                      <p:tavLst>
                                        <p:tav tm="0">
                                          <p:val>
                                            <p:fltVal val="0"/>
                                          </p:val>
                                        </p:tav>
                                        <p:tav tm="100000">
                                          <p:val>
                                            <p:strVal val="#ppt_w"/>
                                          </p:val>
                                        </p:tav>
                                      </p:tavLst>
                                    </p:anim>
                                    <p:anim calcmode="lin" valueType="num">
                                      <p:cBhvr>
                                        <p:cTn id="18" dur="500" fill="hold"/>
                                        <p:tgtEl>
                                          <p:spTgt spid="16794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67941"/>
                                        </p:tgtEl>
                                        <p:attrNameLst>
                                          <p:attrName>style.visibility</p:attrName>
                                        </p:attrNameLst>
                                      </p:cBhvr>
                                      <p:to>
                                        <p:strVal val="visible"/>
                                      </p:to>
                                    </p:set>
                                    <p:animEffect transition="in" filter="box(in)">
                                      <p:cBhvr>
                                        <p:cTn id="23" dur="500"/>
                                        <p:tgtEl>
                                          <p:spTgt spid="16794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167942"/>
                                        </p:tgtEl>
                                        <p:attrNameLst>
                                          <p:attrName>style.visibility</p:attrName>
                                        </p:attrNameLst>
                                      </p:cBhvr>
                                      <p:to>
                                        <p:strVal val="visible"/>
                                      </p:to>
                                    </p:set>
                                    <p:animEffect transition="in" filter="barn(outHorizontal)">
                                      <p:cBhvr>
                                        <p:cTn id="28" dur="500"/>
                                        <p:tgtEl>
                                          <p:spTgt spid="167942"/>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168000"/>
                                        </p:tgtEl>
                                        <p:attrNameLst>
                                          <p:attrName>style.visibility</p:attrName>
                                        </p:attrNameLst>
                                      </p:cBhvr>
                                      <p:to>
                                        <p:strVal val="visible"/>
                                      </p:to>
                                    </p:set>
                                    <p:anim calcmode="lin" valueType="num">
                                      <p:cBhvr additive="base">
                                        <p:cTn id="32" dur="500" fill="hold"/>
                                        <p:tgtEl>
                                          <p:spTgt spid="168000"/>
                                        </p:tgtEl>
                                        <p:attrNameLst>
                                          <p:attrName>ppt_x</p:attrName>
                                        </p:attrNameLst>
                                      </p:cBhvr>
                                      <p:tavLst>
                                        <p:tav tm="0">
                                          <p:val>
                                            <p:strVal val="0-#ppt_w/2"/>
                                          </p:val>
                                        </p:tav>
                                        <p:tav tm="100000">
                                          <p:val>
                                            <p:strVal val="#ppt_x"/>
                                          </p:val>
                                        </p:tav>
                                      </p:tavLst>
                                    </p:anim>
                                    <p:anim calcmode="lin" valueType="num">
                                      <p:cBhvr additive="base">
                                        <p:cTn id="33" dur="500" fill="hold"/>
                                        <p:tgtEl>
                                          <p:spTgt spid="16800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67943"/>
                                        </p:tgtEl>
                                        <p:attrNameLst>
                                          <p:attrName>style.visibility</p:attrName>
                                        </p:attrNameLst>
                                      </p:cBhvr>
                                      <p:to>
                                        <p:strVal val="visible"/>
                                      </p:to>
                                    </p:set>
                                    <p:animEffect transition="in" filter="blinds(horizontal)">
                                      <p:cBhvr>
                                        <p:cTn id="38" dur="500"/>
                                        <p:tgtEl>
                                          <p:spTgt spid="167943"/>
                                        </p:tgtEl>
                                      </p:cBhvr>
                                    </p:animEffect>
                                  </p:childTnLst>
                                </p:cTn>
                              </p:par>
                            </p:childTnLst>
                          </p:cTn>
                        </p:par>
                        <p:par>
                          <p:cTn id="39" fill="hold">
                            <p:stCondLst>
                              <p:cond delay="500"/>
                            </p:stCondLst>
                            <p:childTnLst>
                              <p:par>
                                <p:cTn id="40" presetID="12" presetClass="entr" presetSubtype="8" fill="hold" nodeType="afterEffect">
                                  <p:stCondLst>
                                    <p:cond delay="0"/>
                                  </p:stCondLst>
                                  <p:childTnLst>
                                    <p:set>
                                      <p:cBhvr>
                                        <p:cTn id="41" dur="1" fill="hold">
                                          <p:stCondLst>
                                            <p:cond delay="0"/>
                                          </p:stCondLst>
                                        </p:cTn>
                                        <p:tgtEl>
                                          <p:spTgt spid="167945"/>
                                        </p:tgtEl>
                                        <p:attrNameLst>
                                          <p:attrName>style.visibility</p:attrName>
                                        </p:attrNameLst>
                                      </p:cBhvr>
                                      <p:to>
                                        <p:strVal val="visible"/>
                                      </p:to>
                                    </p:set>
                                    <p:animEffect transition="in" filter="slide(fromLeft)">
                                      <p:cBhvr>
                                        <p:cTn id="42" dur="500"/>
                                        <p:tgtEl>
                                          <p:spTgt spid="167945"/>
                                        </p:tgtEl>
                                      </p:cBhvr>
                                    </p:animEffect>
                                  </p:childTnLst>
                                </p:cTn>
                              </p:par>
                            </p:childTnLst>
                          </p:cTn>
                        </p:par>
                        <p:par>
                          <p:cTn id="43" fill="hold">
                            <p:stCondLst>
                              <p:cond delay="1000"/>
                            </p:stCondLst>
                            <p:childTnLst>
                              <p:par>
                                <p:cTn id="44" presetID="17" presetClass="entr" presetSubtype="10" fill="hold" grpId="0" nodeType="afterEffect">
                                  <p:stCondLst>
                                    <p:cond delay="1000"/>
                                  </p:stCondLst>
                                  <p:childTnLst>
                                    <p:set>
                                      <p:cBhvr>
                                        <p:cTn id="45" dur="1" fill="hold">
                                          <p:stCondLst>
                                            <p:cond delay="0"/>
                                          </p:stCondLst>
                                        </p:cTn>
                                        <p:tgtEl>
                                          <p:spTgt spid="167944"/>
                                        </p:tgtEl>
                                        <p:attrNameLst>
                                          <p:attrName>style.visibility</p:attrName>
                                        </p:attrNameLst>
                                      </p:cBhvr>
                                      <p:to>
                                        <p:strVal val="visible"/>
                                      </p:to>
                                    </p:set>
                                    <p:anim calcmode="lin" valueType="num">
                                      <p:cBhvr>
                                        <p:cTn id="46" dur="500" fill="hold"/>
                                        <p:tgtEl>
                                          <p:spTgt spid="167944"/>
                                        </p:tgtEl>
                                        <p:attrNameLst>
                                          <p:attrName>ppt_w</p:attrName>
                                        </p:attrNameLst>
                                      </p:cBhvr>
                                      <p:tavLst>
                                        <p:tav tm="0">
                                          <p:val>
                                            <p:fltVal val="0"/>
                                          </p:val>
                                        </p:tav>
                                        <p:tav tm="100000">
                                          <p:val>
                                            <p:strVal val="#ppt_w"/>
                                          </p:val>
                                        </p:tav>
                                      </p:tavLst>
                                    </p:anim>
                                    <p:anim calcmode="lin" valueType="num">
                                      <p:cBhvr>
                                        <p:cTn id="47" dur="500" fill="hold"/>
                                        <p:tgtEl>
                                          <p:spTgt spid="16794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P spid="167941" grpId="0"/>
      <p:bldP spid="167942" grpId="0"/>
      <p:bldP spid="167943" grpId="0"/>
      <p:bldP spid="16794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文本框 168961"/>
          <p:cNvSpPr txBox="1"/>
          <p:nvPr/>
        </p:nvSpPr>
        <p:spPr>
          <a:xfrm>
            <a:off x="5322888" y="1533525"/>
            <a:ext cx="51435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3800" baseline="-250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3800" baseline="-250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500/(1500+500)=2.5</a:t>
            </a:r>
            <a:r>
              <a:rPr lang="en-US" altLang="zh-CN" sz="2400" dirty="0">
                <a:solidFill>
                  <a:schemeClr val="tx1"/>
                </a:solidFill>
                <a:latin typeface="Times New Roman" panose="02020603050405020304" pitchFamily="18" charset="0"/>
              </a:rPr>
              <a:t>V</a:t>
            </a:r>
            <a:endParaRPr lang="en-US" altLang="zh-CN" sz="2800" dirty="0">
              <a:solidFill>
                <a:schemeClr val="tx1"/>
              </a:solidFill>
              <a:latin typeface="Times New Roman" panose="02020603050405020304" pitchFamily="18" charset="0"/>
            </a:endParaRPr>
          </a:p>
        </p:txBody>
      </p:sp>
      <p:sp>
        <p:nvSpPr>
          <p:cNvPr id="168963" name="文本框 168962"/>
          <p:cNvSpPr txBox="1"/>
          <p:nvPr/>
        </p:nvSpPr>
        <p:spPr>
          <a:xfrm>
            <a:off x="4511675" y="5322888"/>
            <a:ext cx="613410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宋体" panose="02010600030101010101" pitchFamily="2" charset="-122"/>
              </a:rPr>
              <a:t>-</a:t>
            </a:r>
            <a:r>
              <a:rPr lang="en-US" altLang="zh-CN" sz="2800" i="1" dirty="0" err="1" smtClean="0">
                <a:solidFill>
                  <a:schemeClr val="tx1"/>
                </a:solidFill>
                <a:latin typeface="Times New Roman" panose="02020603050405020304" pitchFamily="18" charset="0"/>
              </a:rPr>
              <a:t>i</a:t>
            </a:r>
            <a:r>
              <a:rPr lang="zh-CN" altLang="en-US" sz="28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宋体" panose="02010600030101010101" pitchFamily="2" charset="-122"/>
              </a:rPr>
              <a:t>-</a:t>
            </a: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+10=0</a:t>
            </a:r>
          </a:p>
        </p:txBody>
      </p:sp>
      <p:sp>
        <p:nvSpPr>
          <p:cNvPr id="168964" name="文本框 168963"/>
          <p:cNvSpPr txBox="1"/>
          <p:nvPr/>
        </p:nvSpPr>
        <p:spPr>
          <a:xfrm>
            <a:off x="4511675" y="5954713"/>
            <a:ext cx="41497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1500</a:t>
            </a:r>
            <a:r>
              <a:rPr lang="en-US" altLang="zh-CN" sz="2800" i="1" dirty="0"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10</a:t>
            </a:r>
            <a:r>
              <a:rPr lang="en-US" altLang="zh-CN" sz="2800" dirty="0" smtClean="0">
                <a:solidFill>
                  <a:schemeClr val="tx1"/>
                </a:solidFill>
                <a:latin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sym typeface="Symbol" panose="05050102010706020507" pitchFamily="18" charset="2"/>
              </a:rPr>
              <a:t>i</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1/150 A</a:t>
            </a:r>
          </a:p>
        </p:txBody>
      </p:sp>
      <p:sp>
        <p:nvSpPr>
          <p:cNvPr id="168965" name="文本框 168964"/>
          <p:cNvSpPr txBox="1"/>
          <p:nvPr/>
        </p:nvSpPr>
        <p:spPr>
          <a:xfrm>
            <a:off x="4602163" y="6586538"/>
            <a:ext cx="2616200"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即   </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=1/150 </a:t>
            </a:r>
            <a:r>
              <a:rPr lang="en-US" altLang="zh-CN" sz="2800" dirty="0">
                <a:solidFill>
                  <a:schemeClr val="tx1"/>
                </a:solidFill>
                <a:latin typeface="Times New Roman" panose="02020603050405020304" pitchFamily="18" charset="0"/>
              </a:rPr>
              <a:t>A</a:t>
            </a:r>
          </a:p>
        </p:txBody>
      </p:sp>
      <p:sp>
        <p:nvSpPr>
          <p:cNvPr id="168966" name="文本框 168965"/>
          <p:cNvSpPr txBox="1"/>
          <p:nvPr/>
        </p:nvSpPr>
        <p:spPr>
          <a:xfrm>
            <a:off x="4060825" y="7127875"/>
            <a:ext cx="550227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i="1" dirty="0">
                <a:solidFill>
                  <a:schemeClr val="tx1"/>
                </a:solidFill>
                <a:latin typeface="Times New Roman" panose="02020603050405020304" pitchFamily="18" charset="0"/>
              </a:rPr>
              <a:t> </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=10 </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 150=1500 </a:t>
            </a:r>
            <a:r>
              <a:rPr lang="en-US" altLang="zh-CN" sz="2800" dirty="0">
                <a:solidFill>
                  <a:schemeClr val="tx1"/>
                </a:solidFill>
                <a:latin typeface="Times New Roman" panose="02020603050405020304" pitchFamily="18" charset="0"/>
                <a:sym typeface="Symbol" panose="05050102010706020507" pitchFamily="18" charset="2"/>
              </a:rPr>
              <a:t></a:t>
            </a:r>
          </a:p>
        </p:txBody>
      </p:sp>
      <p:grpSp>
        <p:nvGrpSpPr>
          <p:cNvPr id="168967" name="组合 168966"/>
          <p:cNvGrpSpPr/>
          <p:nvPr/>
        </p:nvGrpSpPr>
        <p:grpSpPr>
          <a:xfrm>
            <a:off x="1263650" y="631825"/>
            <a:ext cx="3968750" cy="2428875"/>
            <a:chOff x="336" y="336"/>
            <a:chExt cx="2112" cy="1293"/>
          </a:xfrm>
        </p:grpSpPr>
        <p:sp>
          <p:nvSpPr>
            <p:cNvPr id="168968" name="文本框 168967"/>
            <p:cNvSpPr txBox="1"/>
            <p:nvPr/>
          </p:nvSpPr>
          <p:spPr>
            <a:xfrm>
              <a:off x="1488" y="33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68969" name="文本框 168968"/>
            <p:cNvSpPr txBox="1"/>
            <p:nvPr/>
          </p:nvSpPr>
          <p:spPr>
            <a:xfrm>
              <a:off x="1488" y="134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grpSp>
          <p:nvGrpSpPr>
            <p:cNvPr id="168970" name="组合 168969"/>
            <p:cNvGrpSpPr/>
            <p:nvPr/>
          </p:nvGrpSpPr>
          <p:grpSpPr>
            <a:xfrm>
              <a:off x="864" y="1056"/>
              <a:ext cx="192" cy="192"/>
              <a:chOff x="3648" y="3840"/>
              <a:chExt cx="192" cy="192"/>
            </a:xfrm>
          </p:grpSpPr>
          <p:sp>
            <p:nvSpPr>
              <p:cNvPr id="168971" name="椭圆 168970"/>
              <p:cNvSpPr/>
              <p:nvPr/>
            </p:nvSpPr>
            <p:spPr>
              <a:xfrm>
                <a:off x="3648" y="3840"/>
                <a:ext cx="192" cy="192"/>
              </a:xfrm>
              <a:prstGeom prst="ellipse">
                <a:avLst/>
              </a:prstGeom>
              <a:solidFill>
                <a:srgbClr val="66FFFF"/>
              </a:solidFill>
              <a:ln w="9525" cap="flat" cmpd="sng">
                <a:solidFill>
                  <a:schemeClr val="tx1"/>
                </a:solidFill>
                <a:prstDash val="solid"/>
                <a:headEnd type="none" w="med" len="med"/>
                <a:tailEnd type="none" w="med" len="med"/>
              </a:ln>
            </p:spPr>
            <p:txBody>
              <a:bodyPr/>
              <a:lstStyle/>
              <a:p>
                <a:endParaRPr lang="zh-CN" altLang="en-US"/>
              </a:p>
            </p:txBody>
          </p:sp>
          <p:cxnSp>
            <p:nvCxnSpPr>
              <p:cNvPr id="168972" name="直接箭头连接符 168971"/>
              <p:cNvCxnSpPr>
                <a:stCxn id="168971" idx="0"/>
                <a:endCxn id="168971" idx="4"/>
              </p:cNvCxnSpPr>
              <p:nvPr/>
            </p:nvCxnSpPr>
            <p:spPr>
              <a:xfrm>
                <a:off x="3744" y="3840"/>
                <a:ext cx="0" cy="192"/>
              </a:xfrm>
              <a:prstGeom prst="straightConnector1">
                <a:avLst/>
              </a:prstGeom>
              <a:ln w="9525" cap="flat" cmpd="sng">
                <a:solidFill>
                  <a:schemeClr val="tx1"/>
                </a:solidFill>
                <a:prstDash val="solid"/>
                <a:headEnd type="none" w="med" len="med"/>
                <a:tailEnd type="none" w="med" len="med"/>
              </a:ln>
            </p:spPr>
          </p:cxnSp>
        </p:grpSp>
        <p:sp>
          <p:nvSpPr>
            <p:cNvPr id="168973" name="文本框 168972"/>
            <p:cNvSpPr txBox="1"/>
            <p:nvPr/>
          </p:nvSpPr>
          <p:spPr>
            <a:xfrm>
              <a:off x="432" y="1056"/>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10V</a:t>
              </a:r>
            </a:p>
          </p:txBody>
        </p:sp>
        <p:grpSp>
          <p:nvGrpSpPr>
            <p:cNvPr id="168974" name="组合 168973"/>
            <p:cNvGrpSpPr/>
            <p:nvPr/>
          </p:nvGrpSpPr>
          <p:grpSpPr>
            <a:xfrm>
              <a:off x="960" y="912"/>
              <a:ext cx="288" cy="528"/>
              <a:chOff x="1584" y="816"/>
              <a:chExt cx="288" cy="836"/>
            </a:xfrm>
          </p:grpSpPr>
          <p:grpSp>
            <p:nvGrpSpPr>
              <p:cNvPr id="168975" name="组合 168974"/>
              <p:cNvGrpSpPr/>
              <p:nvPr/>
            </p:nvGrpSpPr>
            <p:grpSpPr>
              <a:xfrm>
                <a:off x="1584" y="816"/>
                <a:ext cx="240" cy="836"/>
                <a:chOff x="1584" y="816"/>
                <a:chExt cx="240" cy="836"/>
              </a:xfrm>
            </p:grpSpPr>
            <p:sp>
              <p:nvSpPr>
                <p:cNvPr id="168976" name="文本框 168975"/>
                <p:cNvSpPr txBox="1"/>
                <p:nvPr/>
              </p:nvSpPr>
              <p:spPr>
                <a:xfrm>
                  <a:off x="1584" y="816"/>
                  <a:ext cx="192" cy="451"/>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8977" name="文本框 168976"/>
                <p:cNvSpPr txBox="1"/>
                <p:nvPr/>
              </p:nvSpPr>
              <p:spPr>
                <a:xfrm>
                  <a:off x="1584" y="1200"/>
                  <a:ext cx="240" cy="452"/>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sp>
            <p:nvSpPr>
              <p:cNvPr id="168978" name="文本框 168977"/>
              <p:cNvSpPr txBox="1"/>
              <p:nvPr/>
            </p:nvSpPr>
            <p:spPr>
              <a:xfrm>
                <a:off x="1584" y="958"/>
                <a:ext cx="288" cy="451"/>
              </a:xfrm>
              <a:prstGeom prst="rect">
                <a:avLst/>
              </a:prstGeom>
              <a:noFill/>
              <a:ln w="9525">
                <a:noFill/>
              </a:ln>
            </p:spPr>
            <p:txBody>
              <a:bodyPr lIns="108265" tIns="54132" rIns="108265" bIns="54132">
                <a:spAutoFit/>
              </a:bodyPr>
              <a:lstStyle/>
              <a:p>
                <a:pPr algn="l" defTabSz="1082675">
                  <a:spcBef>
                    <a:spcPct val="50000"/>
                  </a:spcBef>
                </a:pPr>
                <a:endParaRPr sz="2800" dirty="0">
                  <a:solidFill>
                    <a:schemeClr val="tx1"/>
                  </a:solidFill>
                  <a:latin typeface="Times New Roman" panose="02020603050405020304" pitchFamily="18" charset="0"/>
                </a:endParaRPr>
              </a:p>
            </p:txBody>
          </p:sp>
        </p:grpSp>
        <p:grpSp>
          <p:nvGrpSpPr>
            <p:cNvPr id="168979" name="组合 168978"/>
            <p:cNvGrpSpPr/>
            <p:nvPr/>
          </p:nvGrpSpPr>
          <p:grpSpPr>
            <a:xfrm>
              <a:off x="960" y="624"/>
              <a:ext cx="768" cy="720"/>
              <a:chOff x="3456" y="720"/>
              <a:chExt cx="768" cy="720"/>
            </a:xfrm>
          </p:grpSpPr>
          <p:sp>
            <p:nvSpPr>
              <p:cNvPr id="168980" name="直接连接符 168979"/>
              <p:cNvSpPr/>
              <p:nvPr/>
            </p:nvSpPr>
            <p:spPr>
              <a:xfrm>
                <a:off x="3456" y="720"/>
                <a:ext cx="0" cy="720"/>
              </a:xfrm>
              <a:prstGeom prst="line">
                <a:avLst/>
              </a:prstGeom>
              <a:ln w="9525" cap="flat" cmpd="sng">
                <a:solidFill>
                  <a:schemeClr val="tx1"/>
                </a:solidFill>
                <a:prstDash val="solid"/>
                <a:headEnd type="none" w="med" len="med"/>
                <a:tailEnd type="none" w="med" len="med"/>
              </a:ln>
            </p:spPr>
          </p:sp>
          <p:sp>
            <p:nvSpPr>
              <p:cNvPr id="168981" name="直接连接符 168980"/>
              <p:cNvSpPr/>
              <p:nvPr/>
            </p:nvSpPr>
            <p:spPr>
              <a:xfrm>
                <a:off x="3456" y="720"/>
                <a:ext cx="768" cy="0"/>
              </a:xfrm>
              <a:prstGeom prst="line">
                <a:avLst/>
              </a:prstGeom>
              <a:ln w="9525" cap="flat" cmpd="sng">
                <a:solidFill>
                  <a:schemeClr val="tx1"/>
                </a:solidFill>
                <a:prstDash val="solid"/>
                <a:headEnd type="none" w="med" len="med"/>
                <a:tailEnd type="none" w="med" len="med"/>
              </a:ln>
            </p:spPr>
          </p:sp>
          <p:sp>
            <p:nvSpPr>
              <p:cNvPr id="168982" name="直接连接符 168981"/>
              <p:cNvSpPr/>
              <p:nvPr/>
            </p:nvSpPr>
            <p:spPr>
              <a:xfrm>
                <a:off x="3456" y="1440"/>
                <a:ext cx="768" cy="0"/>
              </a:xfrm>
              <a:prstGeom prst="line">
                <a:avLst/>
              </a:prstGeom>
              <a:ln w="9525" cap="flat" cmpd="sng">
                <a:solidFill>
                  <a:schemeClr val="tx1"/>
                </a:solidFill>
                <a:prstDash val="solid"/>
                <a:headEnd type="none" w="med" len="med"/>
                <a:tailEnd type="none" w="med" len="med"/>
              </a:ln>
            </p:spPr>
          </p:sp>
        </p:grpSp>
        <p:sp>
          <p:nvSpPr>
            <p:cNvPr id="168983" name="直接连接符 168982"/>
            <p:cNvSpPr/>
            <p:nvPr/>
          </p:nvSpPr>
          <p:spPr>
            <a:xfrm>
              <a:off x="1728" y="624"/>
              <a:ext cx="0" cy="720"/>
            </a:xfrm>
            <a:prstGeom prst="line">
              <a:avLst/>
            </a:prstGeom>
            <a:ln w="9525" cap="flat" cmpd="sng">
              <a:solidFill>
                <a:schemeClr val="tx1"/>
              </a:solidFill>
              <a:prstDash val="solid"/>
              <a:headEnd type="none" w="med" len="med"/>
              <a:tailEnd type="none" w="med" len="med"/>
            </a:ln>
          </p:spPr>
        </p:sp>
        <p:sp>
          <p:nvSpPr>
            <p:cNvPr id="168984" name="矩形 168983"/>
            <p:cNvSpPr/>
            <p:nvPr/>
          </p:nvSpPr>
          <p:spPr>
            <a:xfrm>
              <a:off x="1680" y="816"/>
              <a:ext cx="96" cy="288"/>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grpSp>
          <p:nvGrpSpPr>
            <p:cNvPr id="168985" name="组合 168984"/>
            <p:cNvGrpSpPr/>
            <p:nvPr/>
          </p:nvGrpSpPr>
          <p:grpSpPr>
            <a:xfrm>
              <a:off x="1440" y="624"/>
              <a:ext cx="240" cy="669"/>
              <a:chOff x="1584" y="816"/>
              <a:chExt cx="240" cy="669"/>
            </a:xfrm>
          </p:grpSpPr>
          <p:sp>
            <p:nvSpPr>
              <p:cNvPr id="168986" name="文本框 168985"/>
              <p:cNvSpPr txBox="1"/>
              <p:nvPr/>
            </p:nvSpPr>
            <p:spPr>
              <a:xfrm>
                <a:off x="1584" y="81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8987" name="文本框 168986"/>
              <p:cNvSpPr txBox="1"/>
              <p:nvPr/>
            </p:nvSpPr>
            <p:spPr>
              <a:xfrm>
                <a:off x="1584" y="120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sp>
          <p:nvSpPr>
            <p:cNvPr id="168988" name="文本框 168987"/>
            <p:cNvSpPr txBox="1"/>
            <p:nvPr/>
          </p:nvSpPr>
          <p:spPr>
            <a:xfrm>
              <a:off x="1392" y="81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endParaRPr lang="en-US" altLang="zh-CN" sz="2800" dirty="0">
                <a:solidFill>
                  <a:schemeClr val="tx1"/>
                </a:solidFill>
                <a:latin typeface="Times New Roman" panose="02020603050405020304" pitchFamily="18" charset="0"/>
              </a:endParaRPr>
            </a:p>
          </p:txBody>
        </p:sp>
        <p:sp>
          <p:nvSpPr>
            <p:cNvPr id="168989" name="文本框 168988"/>
            <p:cNvSpPr txBox="1"/>
            <p:nvPr/>
          </p:nvSpPr>
          <p:spPr>
            <a:xfrm>
              <a:off x="1776" y="816"/>
              <a:ext cx="672" cy="375"/>
            </a:xfrm>
            <a:prstGeom prst="rect">
              <a:avLst/>
            </a:prstGeom>
            <a:noFill/>
            <a:ln w="9525">
              <a:noFill/>
            </a:ln>
          </p:spPr>
          <p:txBody>
            <a:bodyPr lIns="108265" tIns="54132" rIns="108265" bIns="54132">
              <a:spAutoFit/>
            </a:bodyPr>
            <a:lstStyle/>
            <a:p>
              <a:pPr algn="l" defTabSz="1082675">
                <a:lnSpc>
                  <a:spcPct val="70000"/>
                </a:lnSpc>
              </a:pP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R</a:t>
              </a:r>
              <a:endParaRPr lang="en-US" altLang="zh-CN" sz="2800">
                <a:solidFill>
                  <a:srgbClr val="0000FF"/>
                </a:solidFill>
                <a:latin typeface="Times New Roman" panose="02020603050405020304" pitchFamily="18" charset="0"/>
              </a:endParaRPr>
            </a:p>
            <a:p>
              <a:pPr algn="l" defTabSz="1082675">
                <a:lnSpc>
                  <a:spcPct val="70000"/>
                </a:lnSpc>
              </a:pPr>
              <a:r>
                <a:rPr lang="en-US" altLang="zh-CN" sz="2800">
                  <a:solidFill>
                    <a:schemeClr val="tx1"/>
                  </a:solidFill>
                  <a:latin typeface="Times New Roman" panose="02020603050405020304" pitchFamily="18" charset="0"/>
                </a:rPr>
                <a:t>0.5k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8990" name="文本框 168989"/>
            <p:cNvSpPr txBox="1"/>
            <p:nvPr/>
          </p:nvSpPr>
          <p:spPr>
            <a:xfrm>
              <a:off x="336" y="720"/>
              <a:ext cx="67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1.5k</a:t>
              </a:r>
              <a:r>
                <a:rPr lang="en-US" altLang="zh-CN" sz="2800">
                  <a:solidFill>
                    <a:schemeClr val="tx1"/>
                  </a:solidFill>
                  <a:latin typeface="Times New Roman" panose="02020603050405020304" pitchFamily="18" charset="0"/>
                  <a:sym typeface="Symbol" panose="05050102010706020507" pitchFamily="18" charset="2"/>
                </a:rPr>
                <a:t></a:t>
              </a:r>
              <a:endParaRPr lang="en-US" altLang="zh-CN" sz="2800">
                <a:solidFill>
                  <a:srgbClr val="0000FF"/>
                </a:solidFill>
                <a:latin typeface="Times New Roman" panose="02020603050405020304" pitchFamily="18" charset="0"/>
                <a:sym typeface="Symbol" panose="05050102010706020507" pitchFamily="18" charset="2"/>
              </a:endParaRPr>
            </a:p>
          </p:txBody>
        </p:sp>
        <p:sp>
          <p:nvSpPr>
            <p:cNvPr id="168991" name="矩形 168990"/>
            <p:cNvSpPr/>
            <p:nvPr/>
          </p:nvSpPr>
          <p:spPr>
            <a:xfrm>
              <a:off x="912" y="720"/>
              <a:ext cx="96" cy="288"/>
            </a:xfrm>
            <a:prstGeom prst="rect">
              <a:avLst/>
            </a:prstGeom>
            <a:solidFill>
              <a:srgbClr val="66FFFF"/>
            </a:solidFill>
            <a:ln w="9525" cap="flat" cmpd="sng">
              <a:solidFill>
                <a:schemeClr val="tx1"/>
              </a:solidFill>
              <a:prstDash val="solid"/>
              <a:miter/>
              <a:headEnd type="none" w="med" len="med"/>
              <a:tailEnd type="none" w="med" len="med"/>
            </a:ln>
          </p:spPr>
          <p:txBody>
            <a:bodyPr/>
            <a:lstStyle/>
            <a:p>
              <a:endParaRPr lang="zh-CN" altLang="en-US"/>
            </a:p>
          </p:txBody>
        </p:sp>
      </p:grpSp>
      <p:sp>
        <p:nvSpPr>
          <p:cNvPr id="168992" name="文本框 168991"/>
          <p:cNvSpPr txBox="1"/>
          <p:nvPr/>
        </p:nvSpPr>
        <p:spPr>
          <a:xfrm>
            <a:off x="1089025" y="319088"/>
            <a:ext cx="2506663" cy="5349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(3) </a:t>
            </a:r>
            <a:r>
              <a:rPr lang="zh-CN" altLang="en-US" sz="2800" dirty="0">
                <a:solidFill>
                  <a:schemeClr val="tx1"/>
                </a:solidFill>
                <a:latin typeface="Times New Roman" panose="02020603050405020304" pitchFamily="18" charset="0"/>
              </a:rPr>
              <a:t>等效电路：</a:t>
            </a:r>
            <a:endParaRPr lang="zh-CN" altLang="en-US" sz="2800">
              <a:solidFill>
                <a:schemeClr val="tx1"/>
              </a:solidFill>
              <a:latin typeface="Times New Roman" panose="02020603050405020304" pitchFamily="18" charset="0"/>
            </a:endParaRPr>
          </a:p>
        </p:txBody>
      </p:sp>
      <p:sp>
        <p:nvSpPr>
          <p:cNvPr id="168993" name="椭圆 168992"/>
          <p:cNvSpPr/>
          <p:nvPr/>
        </p:nvSpPr>
        <p:spPr>
          <a:xfrm>
            <a:off x="1354138" y="3157538"/>
            <a:ext cx="269875" cy="271462"/>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zh-CN" altLang="en-US"/>
          </a:p>
        </p:txBody>
      </p:sp>
      <p:sp>
        <p:nvSpPr>
          <p:cNvPr id="168994" name="文本框 168993"/>
          <p:cNvSpPr txBox="1"/>
          <p:nvPr/>
        </p:nvSpPr>
        <p:spPr>
          <a:xfrm>
            <a:off x="1697038" y="3051175"/>
            <a:ext cx="5862637" cy="534988"/>
          </a:xfrm>
          <a:prstGeom prst="rect">
            <a:avLst/>
          </a:prstGeom>
          <a:noFill/>
          <a:ln w="9525">
            <a:noFill/>
          </a:ln>
        </p:spPr>
        <p:txBody>
          <a:bodyPr wrap="none" lIns="108265" tIns="54132" rIns="108265" bIns="54132" anchor="ctr">
            <a:spAutoFit/>
          </a:bodyPr>
          <a:lstStyle/>
          <a:p>
            <a:pPr defTabSz="1082675">
              <a:spcBef>
                <a:spcPct val="50000"/>
              </a:spcBef>
            </a:pPr>
            <a:r>
              <a:rPr lang="zh-CN" altLang="en-US" sz="2800" dirty="0" smtClean="0">
                <a:solidFill>
                  <a:schemeClr val="tx1"/>
                </a:solidFill>
                <a:latin typeface="Times New Roman" panose="02020603050405020304" pitchFamily="18" charset="0"/>
              </a:rPr>
              <a:t>开路电压</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baseline="-25000" dirty="0" smtClean="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a:t>
            </a:r>
            <a:r>
              <a:rPr lang="zh-CN" altLang="en-US" sz="2800" dirty="0" smtClean="0">
                <a:solidFill>
                  <a:schemeClr val="tx1"/>
                </a:solidFill>
                <a:latin typeface="Times New Roman" panose="02020603050405020304" pitchFamily="18" charset="0"/>
              </a:rPr>
              <a:t>短路电流</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zh-CN" altLang="en-US" sz="2800" dirty="0">
                <a:solidFill>
                  <a:schemeClr val="tx1"/>
                </a:solidFill>
                <a:latin typeface="Times New Roman" panose="02020603050405020304" pitchFamily="18" charset="0"/>
              </a:rPr>
              <a:t>法求</a:t>
            </a: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r>
              <a:rPr lang="zh-CN" altLang="en-US" sz="2800" dirty="0">
                <a:solidFill>
                  <a:schemeClr val="tx1"/>
                </a:solidFill>
                <a:latin typeface="Times New Roman" panose="02020603050405020304" pitchFamily="18" charset="0"/>
              </a:rPr>
              <a:t>：</a:t>
            </a:r>
          </a:p>
        </p:txBody>
      </p:sp>
      <p:sp>
        <p:nvSpPr>
          <p:cNvPr id="168995" name="文本框 168994"/>
          <p:cNvSpPr txBox="1"/>
          <p:nvPr/>
        </p:nvSpPr>
        <p:spPr>
          <a:xfrm>
            <a:off x="7448474" y="3067615"/>
            <a:ext cx="2084540" cy="540208"/>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a:solidFill>
                  <a:schemeClr val="tx1"/>
                </a:solidFill>
                <a:latin typeface="Times New Roman" panose="02020603050405020304" pitchFamily="18" charset="0"/>
              </a:rPr>
              <a:t>R</a:t>
            </a:r>
            <a:r>
              <a:rPr lang="en-US" altLang="zh-CN" sz="2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2800" baseline="-25000" dirty="0">
              <a:solidFill>
                <a:schemeClr val="tx1"/>
              </a:solidFill>
              <a:latin typeface="Times New Roman" panose="02020603050405020304" pitchFamily="18" charset="0"/>
            </a:endParaRPr>
          </a:p>
        </p:txBody>
      </p:sp>
      <p:sp>
        <p:nvSpPr>
          <p:cNvPr id="168996" name="文本框 168995"/>
          <p:cNvSpPr txBox="1"/>
          <p:nvPr/>
        </p:nvSpPr>
        <p:spPr>
          <a:xfrm>
            <a:off x="1881188" y="3611563"/>
            <a:ext cx="3427412" cy="5349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3800" baseline="-25000" dirty="0" err="1" smtClean="0">
                <a:solidFill>
                  <a:schemeClr val="tx1"/>
                </a:solidFill>
                <a:latin typeface="Times New Roman" panose="02020603050405020304" pitchFamily="18" charset="0"/>
              </a:rPr>
              <a:t>oc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=10</a:t>
            </a:r>
            <a:r>
              <a:rPr lang="en-US" altLang="zh-CN" sz="2400" dirty="0">
                <a:solidFill>
                  <a:schemeClr val="tx1"/>
                </a:solidFill>
                <a:latin typeface="Times New Roman" panose="02020603050405020304" pitchFamily="18" charset="0"/>
              </a:rPr>
              <a:t>V</a:t>
            </a:r>
            <a:r>
              <a:rPr lang="zh-CN" altLang="en-US" sz="2800" dirty="0">
                <a:solidFill>
                  <a:schemeClr val="tx1"/>
                </a:solidFill>
                <a:latin typeface="Times New Roman" panose="02020603050405020304" pitchFamily="18" charset="0"/>
              </a:rPr>
              <a:t>（已求出）</a:t>
            </a:r>
          </a:p>
        </p:txBody>
      </p:sp>
      <p:sp>
        <p:nvSpPr>
          <p:cNvPr id="168997" name="文本框 168996"/>
          <p:cNvSpPr txBox="1"/>
          <p:nvPr/>
        </p:nvSpPr>
        <p:spPr>
          <a:xfrm>
            <a:off x="2187575" y="4243388"/>
            <a:ext cx="4829175" cy="534987"/>
          </a:xfrm>
          <a:prstGeom prst="rect">
            <a:avLst/>
          </a:prstGeom>
          <a:noFill/>
          <a:ln w="9525">
            <a:noFill/>
          </a:ln>
        </p:spPr>
        <p:txBody>
          <a:bodyPr wrap="none" lIns="108265" tIns="54132" rIns="108265" bIns="54132" anchor="ctr">
            <a:spAutoFit/>
          </a:bodyPr>
          <a:lstStyle/>
          <a:p>
            <a:pPr defTabSz="1082675">
              <a:spcBef>
                <a:spcPct val="50000"/>
              </a:spcBef>
            </a:pPr>
            <a:r>
              <a:rPr lang="zh-CN" altLang="en-US" sz="2800" dirty="0">
                <a:solidFill>
                  <a:schemeClr val="tx1"/>
                </a:solidFill>
                <a:latin typeface="Times New Roman" panose="02020603050405020304" pitchFamily="18" charset="0"/>
              </a:rPr>
              <a:t>求</a:t>
            </a:r>
            <a:r>
              <a:rPr lang="zh-CN" altLang="en-US" sz="2800" dirty="0" smtClean="0">
                <a:solidFill>
                  <a:schemeClr val="tx1"/>
                </a:solidFill>
                <a:latin typeface="Times New Roman" panose="02020603050405020304" pitchFamily="18" charset="0"/>
              </a:rPr>
              <a:t>短路电流</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将</a:t>
            </a:r>
            <a:r>
              <a:rPr lang="en-US" altLang="zh-CN" sz="2800" dirty="0">
                <a:solidFill>
                  <a:srgbClr val="0000FF"/>
                </a:solidFill>
                <a:latin typeface="Times New Roman" panose="02020603050405020304" pitchFamily="18" charset="0"/>
              </a:rPr>
              <a:t>a</a:t>
            </a:r>
            <a:r>
              <a:rPr lang="zh-CN" altLang="en-US" sz="2800" dirty="0">
                <a:solidFill>
                  <a:schemeClr val="tx1"/>
                </a:solidFill>
                <a:latin typeface="Times New Roman" panose="02020603050405020304" pitchFamily="18" charset="0"/>
              </a:rPr>
              <a:t>、</a:t>
            </a:r>
            <a:r>
              <a:rPr lang="en-US" altLang="zh-CN" sz="2800" dirty="0">
                <a:solidFill>
                  <a:srgbClr val="0000FF"/>
                </a:solidFill>
                <a:latin typeface="Times New Roman" panose="02020603050405020304" pitchFamily="18" charset="0"/>
              </a:rPr>
              <a:t>b</a:t>
            </a:r>
            <a:r>
              <a:rPr lang="zh-CN" altLang="en-US" sz="2800" dirty="0">
                <a:solidFill>
                  <a:schemeClr val="tx1"/>
                </a:solidFill>
                <a:latin typeface="Times New Roman" panose="02020603050405020304" pitchFamily="18" charset="0"/>
              </a:rPr>
              <a:t>短路</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a:t>
            </a:r>
          </a:p>
        </p:txBody>
      </p:sp>
      <p:sp>
        <p:nvSpPr>
          <p:cNvPr id="168998" name="文本框 168997"/>
          <p:cNvSpPr txBox="1"/>
          <p:nvPr/>
        </p:nvSpPr>
        <p:spPr>
          <a:xfrm>
            <a:off x="350838" y="2887663"/>
            <a:ext cx="1184275" cy="687387"/>
          </a:xfrm>
          <a:prstGeom prst="rect">
            <a:avLst/>
          </a:prstGeom>
          <a:noFill/>
          <a:ln w="9525">
            <a:noFill/>
          </a:ln>
        </p:spPr>
        <p:txBody>
          <a:bodyPr wrap="none" lIns="108265" tIns="54132" rIns="108265" bIns="54132" anchor="ctr">
            <a:spAutoFit/>
          </a:bodyPr>
          <a:lstStyle/>
          <a:p>
            <a:pPr defTabSz="1082675">
              <a:spcBef>
                <a:spcPct val="50000"/>
              </a:spcBef>
            </a:pPr>
            <a:r>
              <a:rPr lang="zh-CN" altLang="en-US" sz="3800" i="1" dirty="0">
                <a:latin typeface="Times New Roman" panose="02020603050405020304" pitchFamily="18" charset="0"/>
              </a:rPr>
              <a:t>另：</a:t>
            </a:r>
            <a:endParaRPr lang="zh-CN" altLang="en-US" sz="2800">
              <a:solidFill>
                <a:schemeClr val="tx1"/>
              </a:solidFill>
              <a:latin typeface="Times New Roman" panose="02020603050405020304" pitchFamily="18" charset="0"/>
            </a:endParaRPr>
          </a:p>
        </p:txBody>
      </p:sp>
      <p:grpSp>
        <p:nvGrpSpPr>
          <p:cNvPr id="168999" name="组合 168998"/>
          <p:cNvGrpSpPr/>
          <p:nvPr/>
        </p:nvGrpSpPr>
        <p:grpSpPr>
          <a:xfrm>
            <a:off x="722313" y="4781550"/>
            <a:ext cx="3879850" cy="3151188"/>
            <a:chOff x="144" y="2640"/>
            <a:chExt cx="2064" cy="1677"/>
          </a:xfrm>
        </p:grpSpPr>
        <p:sp>
          <p:nvSpPr>
            <p:cNvPr id="169000" name="矩形 168999"/>
            <p:cNvSpPr/>
            <p:nvPr/>
          </p:nvSpPr>
          <p:spPr>
            <a:xfrm>
              <a:off x="1008" y="3005"/>
              <a:ext cx="576" cy="336"/>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9001" name="矩形 169000"/>
            <p:cNvSpPr/>
            <p:nvPr/>
          </p:nvSpPr>
          <p:spPr>
            <a:xfrm>
              <a:off x="288" y="3341"/>
              <a:ext cx="1440" cy="72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9002" name="文本框 169001"/>
            <p:cNvSpPr txBox="1"/>
            <p:nvPr/>
          </p:nvSpPr>
          <p:spPr>
            <a:xfrm>
              <a:off x="336" y="3389"/>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9003" name="文本框 169002"/>
            <p:cNvSpPr txBox="1"/>
            <p:nvPr/>
          </p:nvSpPr>
          <p:spPr>
            <a:xfrm>
              <a:off x="336" y="3773"/>
              <a:ext cx="27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69004" name="文本框 169003"/>
            <p:cNvSpPr txBox="1"/>
            <p:nvPr/>
          </p:nvSpPr>
          <p:spPr>
            <a:xfrm>
              <a:off x="384" y="3619"/>
              <a:ext cx="432" cy="252"/>
            </a:xfrm>
            <a:prstGeom prst="rect">
              <a:avLst/>
            </a:prstGeom>
            <a:noFill/>
            <a:ln w="9525">
              <a:noFill/>
            </a:ln>
          </p:spPr>
          <p:txBody>
            <a:bodyPr lIns="108265" tIns="54132" rIns="108265" bIns="54132">
              <a:spAutoFit/>
            </a:bodyPr>
            <a:lstStyle/>
            <a:p>
              <a:pPr algn="l" defTabSz="1082675">
                <a:spcBef>
                  <a:spcPct val="50000"/>
                </a:spcBef>
              </a:pPr>
              <a:r>
                <a:rPr lang="en-US" altLang="zh-CN" sz="2400">
                  <a:solidFill>
                    <a:schemeClr val="tx1"/>
                  </a:solidFill>
                  <a:latin typeface="Times New Roman" panose="02020603050405020304" pitchFamily="18" charset="0"/>
                </a:rPr>
                <a:t>10V</a:t>
              </a:r>
              <a:endParaRPr lang="en-US" altLang="zh-CN" sz="2800">
                <a:solidFill>
                  <a:schemeClr val="tx1"/>
                </a:solidFill>
                <a:latin typeface="Times New Roman" panose="02020603050405020304" pitchFamily="18" charset="0"/>
              </a:endParaRPr>
            </a:p>
          </p:txBody>
        </p:sp>
        <p:sp>
          <p:nvSpPr>
            <p:cNvPr id="169005" name="矩形 169004"/>
            <p:cNvSpPr/>
            <p:nvPr/>
          </p:nvSpPr>
          <p:spPr>
            <a:xfrm>
              <a:off x="576" y="3293"/>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9006" name="文本框 169005"/>
            <p:cNvSpPr txBox="1"/>
            <p:nvPr/>
          </p:nvSpPr>
          <p:spPr>
            <a:xfrm>
              <a:off x="480" y="3341"/>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9007" name="矩形 169006"/>
            <p:cNvSpPr/>
            <p:nvPr/>
          </p:nvSpPr>
          <p:spPr>
            <a:xfrm>
              <a:off x="1200" y="3293"/>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9008" name="文本框 169007"/>
            <p:cNvSpPr txBox="1"/>
            <p:nvPr/>
          </p:nvSpPr>
          <p:spPr>
            <a:xfrm>
              <a:off x="1104" y="3341"/>
              <a:ext cx="52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9009" name="直接连接符 169008"/>
            <p:cNvSpPr/>
            <p:nvPr/>
          </p:nvSpPr>
          <p:spPr>
            <a:xfrm flipH="1">
              <a:off x="960" y="2957"/>
              <a:ext cx="192" cy="0"/>
            </a:xfrm>
            <a:prstGeom prst="line">
              <a:avLst/>
            </a:prstGeom>
            <a:ln w="19050" cap="flat" cmpd="sng">
              <a:solidFill>
                <a:schemeClr val="tx1"/>
              </a:solidFill>
              <a:prstDash val="solid"/>
              <a:headEnd type="none" w="med" len="med"/>
              <a:tailEnd type="stealth" w="sm" len="med"/>
            </a:ln>
          </p:spPr>
        </p:sp>
        <p:sp>
          <p:nvSpPr>
            <p:cNvPr id="169010" name="文本框 169009"/>
            <p:cNvSpPr txBox="1"/>
            <p:nvPr/>
          </p:nvSpPr>
          <p:spPr>
            <a:xfrm>
              <a:off x="864" y="2640"/>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69011" name="文本框 169010"/>
            <p:cNvSpPr txBox="1"/>
            <p:nvPr/>
          </p:nvSpPr>
          <p:spPr>
            <a:xfrm>
              <a:off x="1584" y="3005"/>
              <a:ext cx="288"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3800">
                <a:solidFill>
                  <a:schemeClr val="tx1"/>
                </a:solidFill>
                <a:latin typeface="Times New Roman" panose="02020603050405020304" pitchFamily="18" charset="0"/>
              </a:endParaRPr>
            </a:p>
          </p:txBody>
        </p:sp>
        <p:sp>
          <p:nvSpPr>
            <p:cNvPr id="169012" name="文本框 169011"/>
            <p:cNvSpPr txBox="1"/>
            <p:nvPr/>
          </p:nvSpPr>
          <p:spPr>
            <a:xfrm>
              <a:off x="1584" y="403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3800">
                <a:solidFill>
                  <a:schemeClr val="tx1"/>
                </a:solidFill>
                <a:latin typeface="Times New Roman" panose="02020603050405020304" pitchFamily="18" charset="0"/>
              </a:endParaRPr>
            </a:p>
          </p:txBody>
        </p:sp>
        <p:sp>
          <p:nvSpPr>
            <p:cNvPr id="169013" name="直接连接符 169012"/>
            <p:cNvSpPr/>
            <p:nvPr/>
          </p:nvSpPr>
          <p:spPr>
            <a:xfrm flipH="1">
              <a:off x="240" y="3245"/>
              <a:ext cx="288" cy="0"/>
            </a:xfrm>
            <a:prstGeom prst="line">
              <a:avLst/>
            </a:prstGeom>
            <a:ln w="19050" cap="flat" cmpd="sng">
              <a:solidFill>
                <a:schemeClr val="tx1"/>
              </a:solidFill>
              <a:prstDash val="solid"/>
              <a:headEnd type="none" w="med" len="med"/>
              <a:tailEnd type="stealth" w="sm" len="med"/>
            </a:ln>
          </p:spPr>
        </p:sp>
        <p:sp>
          <p:nvSpPr>
            <p:cNvPr id="169014" name="文本框 169013"/>
            <p:cNvSpPr txBox="1"/>
            <p:nvPr/>
          </p:nvSpPr>
          <p:spPr>
            <a:xfrm>
              <a:off x="288" y="297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69015" name="菱形 169014"/>
            <p:cNvSpPr/>
            <p:nvPr/>
          </p:nvSpPr>
          <p:spPr>
            <a:xfrm>
              <a:off x="1152" y="2909"/>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9016" name="直接连接符 169015"/>
            <p:cNvSpPr/>
            <p:nvPr/>
          </p:nvSpPr>
          <p:spPr>
            <a:xfrm>
              <a:off x="1320" y="2909"/>
              <a:ext cx="0" cy="192"/>
            </a:xfrm>
            <a:prstGeom prst="line">
              <a:avLst/>
            </a:prstGeom>
            <a:ln w="9525" cap="flat" cmpd="sng">
              <a:solidFill>
                <a:schemeClr val="tx1"/>
              </a:solidFill>
              <a:prstDash val="solid"/>
              <a:headEnd type="none" w="med" len="med"/>
              <a:tailEnd type="none" w="med" len="med"/>
            </a:ln>
          </p:spPr>
        </p:sp>
        <p:sp>
          <p:nvSpPr>
            <p:cNvPr id="169017" name="椭圆 169016"/>
            <p:cNvSpPr/>
            <p:nvPr/>
          </p:nvSpPr>
          <p:spPr>
            <a:xfrm>
              <a:off x="144" y="3581"/>
              <a:ext cx="272" cy="272"/>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69018" name="直接连接符 169017"/>
            <p:cNvSpPr/>
            <p:nvPr/>
          </p:nvSpPr>
          <p:spPr>
            <a:xfrm>
              <a:off x="288" y="3581"/>
              <a:ext cx="0" cy="288"/>
            </a:xfrm>
            <a:prstGeom prst="line">
              <a:avLst/>
            </a:prstGeom>
            <a:ln w="19050" cap="flat" cmpd="sng">
              <a:solidFill>
                <a:schemeClr val="tx1"/>
              </a:solidFill>
              <a:prstDash val="solid"/>
              <a:headEnd type="none" w="med" len="med"/>
              <a:tailEnd type="none" w="med" len="med"/>
            </a:ln>
          </p:spPr>
        </p:sp>
        <p:sp>
          <p:nvSpPr>
            <p:cNvPr id="169019" name="直接连接符 169018"/>
            <p:cNvSpPr/>
            <p:nvPr/>
          </p:nvSpPr>
          <p:spPr>
            <a:xfrm rot="-5400000" flipH="1">
              <a:off x="1680" y="3600"/>
              <a:ext cx="288" cy="0"/>
            </a:xfrm>
            <a:prstGeom prst="line">
              <a:avLst/>
            </a:prstGeom>
            <a:ln w="19050" cap="flat" cmpd="sng">
              <a:solidFill>
                <a:schemeClr val="tx1"/>
              </a:solidFill>
              <a:prstDash val="solid"/>
              <a:headEnd type="none" w="med" len="med"/>
              <a:tailEnd type="stealth" w="sm" len="med"/>
            </a:ln>
          </p:spPr>
        </p:sp>
        <p:sp>
          <p:nvSpPr>
            <p:cNvPr id="169020" name="文本框 169019"/>
            <p:cNvSpPr txBox="1"/>
            <p:nvPr/>
          </p:nvSpPr>
          <p:spPr>
            <a:xfrm>
              <a:off x="1872" y="3504"/>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3800" dirty="0">
                <a:solidFill>
                  <a:schemeClr val="tx1"/>
                </a:solidFill>
                <a:latin typeface="Times New Roman" panose="02020603050405020304" pitchFamily="18" charset="0"/>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ox(in)">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8998"/>
                                        </p:tgtEl>
                                        <p:attrNameLst>
                                          <p:attrName>style.visibility</p:attrName>
                                        </p:attrNameLst>
                                      </p:cBhvr>
                                      <p:to>
                                        <p:strVal val="visible"/>
                                      </p:to>
                                    </p:set>
                                  </p:childTnLst>
                                </p:cTn>
                              </p:par>
                            </p:childTnLst>
                          </p:cTn>
                        </p:par>
                        <p:par>
                          <p:cTn id="12" fill="hold">
                            <p:stCondLst>
                              <p:cond delay="500"/>
                            </p:stCondLst>
                            <p:childTnLst>
                              <p:par>
                                <p:cTn id="13" presetID="12" presetClass="entr" presetSubtype="1" fill="hold" nodeType="afterEffect">
                                  <p:stCondLst>
                                    <p:cond delay="0"/>
                                  </p:stCondLst>
                                  <p:childTnLst>
                                    <p:set>
                                      <p:cBhvr>
                                        <p:cTn id="14" dur="1" fill="hold">
                                          <p:stCondLst>
                                            <p:cond delay="0"/>
                                          </p:stCondLst>
                                        </p:cTn>
                                        <p:tgtEl>
                                          <p:spTgt spid="168993"/>
                                        </p:tgtEl>
                                        <p:attrNameLst>
                                          <p:attrName>style.visibility</p:attrName>
                                        </p:attrNameLst>
                                      </p:cBhvr>
                                      <p:to>
                                        <p:strVal val="visible"/>
                                      </p:to>
                                    </p:set>
                                    <p:animEffect transition="in" filter="slide(fromTop)">
                                      <p:cBhvr>
                                        <p:cTn id="15" dur="500"/>
                                        <p:tgtEl>
                                          <p:spTgt spid="168993"/>
                                        </p:tgtEl>
                                      </p:cBhvr>
                                    </p:animEffect>
                                  </p:childTnLst>
                                </p:cTn>
                              </p:par>
                            </p:childTnLst>
                          </p:cTn>
                        </p:par>
                        <p:par>
                          <p:cTn id="16" fill="hold">
                            <p:stCondLst>
                              <p:cond delay="1000"/>
                            </p:stCondLst>
                            <p:childTnLst>
                              <p:par>
                                <p:cTn id="17" presetID="5" presetClass="entr" presetSubtype="10" fill="hold" grpId="0" nodeType="afterEffect">
                                  <p:stCondLst>
                                    <p:cond delay="1000"/>
                                  </p:stCondLst>
                                  <p:childTnLst>
                                    <p:set>
                                      <p:cBhvr>
                                        <p:cTn id="18" dur="1" fill="hold">
                                          <p:stCondLst>
                                            <p:cond delay="0"/>
                                          </p:stCondLst>
                                        </p:cTn>
                                        <p:tgtEl>
                                          <p:spTgt spid="168994"/>
                                        </p:tgtEl>
                                        <p:attrNameLst>
                                          <p:attrName>style.visibility</p:attrName>
                                        </p:attrNameLst>
                                      </p:cBhvr>
                                      <p:to>
                                        <p:strVal val="visible"/>
                                      </p:to>
                                    </p:set>
                                    <p:animEffect transition="in" filter="checkerboard(across)">
                                      <p:cBhvr>
                                        <p:cTn id="19" dur="500"/>
                                        <p:tgtEl>
                                          <p:spTgt spid="168994"/>
                                        </p:tgtEl>
                                      </p:cBhvr>
                                    </p:animEffect>
                                  </p:childTnLst>
                                </p:cTn>
                              </p:par>
                            </p:childTnLst>
                          </p:cTn>
                        </p:par>
                        <p:par>
                          <p:cTn id="20" fill="hold">
                            <p:stCondLst>
                              <p:cond delay="2500"/>
                            </p:stCondLst>
                            <p:childTnLst>
                              <p:par>
                                <p:cTn id="21" presetID="16" presetClass="entr" presetSubtype="42" fill="hold" grpId="0" nodeType="afterEffect">
                                  <p:stCondLst>
                                    <p:cond delay="0"/>
                                  </p:stCondLst>
                                  <p:childTnLst>
                                    <p:set>
                                      <p:cBhvr>
                                        <p:cTn id="22" dur="1" fill="hold">
                                          <p:stCondLst>
                                            <p:cond delay="0"/>
                                          </p:stCondLst>
                                        </p:cTn>
                                        <p:tgtEl>
                                          <p:spTgt spid="168995"/>
                                        </p:tgtEl>
                                        <p:attrNameLst>
                                          <p:attrName>style.visibility</p:attrName>
                                        </p:attrNameLst>
                                      </p:cBhvr>
                                      <p:to>
                                        <p:strVal val="visible"/>
                                      </p:to>
                                    </p:set>
                                    <p:animEffect transition="in" filter="barn(outHorizontal)">
                                      <p:cBhvr>
                                        <p:cTn id="23" dur="500"/>
                                        <p:tgtEl>
                                          <p:spTgt spid="16899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8996"/>
                                        </p:tgtEl>
                                        <p:attrNameLst>
                                          <p:attrName>style.visibility</p:attrName>
                                        </p:attrNameLst>
                                      </p:cBhvr>
                                      <p:to>
                                        <p:strVal val="visible"/>
                                      </p:to>
                                    </p:set>
                                    <p:animEffect transition="in" filter="blinds(horizontal)">
                                      <p:cBhvr>
                                        <p:cTn id="28" dur="500"/>
                                        <p:tgtEl>
                                          <p:spTgt spid="16899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168997"/>
                                        </p:tgtEl>
                                        <p:attrNameLst>
                                          <p:attrName>style.visibility</p:attrName>
                                        </p:attrNameLst>
                                      </p:cBhvr>
                                      <p:to>
                                        <p:strVal val="visible"/>
                                      </p:to>
                                    </p:set>
                                    <p:animEffect transition="in" filter="blinds(vertical)">
                                      <p:cBhvr>
                                        <p:cTn id="33" dur="500"/>
                                        <p:tgtEl>
                                          <p:spTgt spid="168997"/>
                                        </p:tgtEl>
                                      </p:cBhvr>
                                    </p:animEffect>
                                  </p:childTnLst>
                                </p:cTn>
                              </p:par>
                            </p:childTnLst>
                          </p:cTn>
                        </p:par>
                        <p:par>
                          <p:cTn id="34" fill="hold">
                            <p:stCondLst>
                              <p:cond delay="500"/>
                            </p:stCondLst>
                            <p:childTnLst>
                              <p:par>
                                <p:cTn id="35" presetID="4" presetClass="entr" presetSubtype="16" fill="hold" nodeType="afterEffect">
                                  <p:stCondLst>
                                    <p:cond delay="0"/>
                                  </p:stCondLst>
                                  <p:childTnLst>
                                    <p:set>
                                      <p:cBhvr>
                                        <p:cTn id="36" dur="1" fill="hold">
                                          <p:stCondLst>
                                            <p:cond delay="0"/>
                                          </p:stCondLst>
                                        </p:cTn>
                                        <p:tgtEl>
                                          <p:spTgt spid="168999"/>
                                        </p:tgtEl>
                                        <p:attrNameLst>
                                          <p:attrName>style.visibility</p:attrName>
                                        </p:attrNameLst>
                                      </p:cBhvr>
                                      <p:to>
                                        <p:strVal val="visible"/>
                                      </p:to>
                                    </p:set>
                                    <p:animEffect transition="in" filter="box(in)">
                                      <p:cBhvr>
                                        <p:cTn id="37" dur="500"/>
                                        <p:tgtEl>
                                          <p:spTgt spid="168999"/>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168963"/>
                                        </p:tgtEl>
                                        <p:attrNameLst>
                                          <p:attrName>style.visibility</p:attrName>
                                        </p:attrNameLst>
                                      </p:cBhvr>
                                      <p:to>
                                        <p:strVal val="visible"/>
                                      </p:to>
                                    </p:set>
                                    <p:anim calcmode="lin" valueType="num">
                                      <p:cBhvr>
                                        <p:cTn id="42" dur="500" fill="hold"/>
                                        <p:tgtEl>
                                          <p:spTgt spid="168963"/>
                                        </p:tgtEl>
                                        <p:attrNameLst>
                                          <p:attrName>ppt_w</p:attrName>
                                        </p:attrNameLst>
                                      </p:cBhvr>
                                      <p:tavLst>
                                        <p:tav tm="0">
                                          <p:val>
                                            <p:fltVal val="0"/>
                                          </p:val>
                                        </p:tav>
                                        <p:tav tm="100000">
                                          <p:val>
                                            <p:strVal val="#ppt_w"/>
                                          </p:val>
                                        </p:tav>
                                      </p:tavLst>
                                    </p:anim>
                                    <p:anim calcmode="lin" valueType="num">
                                      <p:cBhvr>
                                        <p:cTn id="43" dur="500" fill="hold"/>
                                        <p:tgtEl>
                                          <p:spTgt spid="168963"/>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68964"/>
                                        </p:tgtEl>
                                        <p:attrNameLst>
                                          <p:attrName>style.visibility</p:attrName>
                                        </p:attrNameLst>
                                      </p:cBhvr>
                                      <p:to>
                                        <p:strVal val="visible"/>
                                      </p:to>
                                    </p:set>
                                    <p:animEffect transition="in" filter="box(in)">
                                      <p:cBhvr>
                                        <p:cTn id="48" dur="500"/>
                                        <p:tgtEl>
                                          <p:spTgt spid="168964"/>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68965"/>
                                        </p:tgtEl>
                                        <p:attrNameLst>
                                          <p:attrName>style.visibility</p:attrName>
                                        </p:attrNameLst>
                                      </p:cBhvr>
                                      <p:to>
                                        <p:strVal val="visible"/>
                                      </p:to>
                                    </p:set>
                                    <p:animEffect transition="in" filter="checkerboard(across)">
                                      <p:cBhvr>
                                        <p:cTn id="53" dur="500"/>
                                        <p:tgtEl>
                                          <p:spTgt spid="168965"/>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5" fill="hold" grpId="0" nodeType="clickEffect">
                                  <p:stCondLst>
                                    <p:cond delay="0"/>
                                  </p:stCondLst>
                                  <p:childTnLst>
                                    <p:set>
                                      <p:cBhvr>
                                        <p:cTn id="57" dur="1" fill="hold">
                                          <p:stCondLst>
                                            <p:cond delay="0"/>
                                          </p:stCondLst>
                                        </p:cTn>
                                        <p:tgtEl>
                                          <p:spTgt spid="168966"/>
                                        </p:tgtEl>
                                        <p:attrNameLst>
                                          <p:attrName>style.visibility</p:attrName>
                                        </p:attrNameLst>
                                      </p:cBhvr>
                                      <p:to>
                                        <p:strVal val="visible"/>
                                      </p:to>
                                    </p:set>
                                    <p:animEffect transition="in" filter="checkerboard(down)">
                                      <p:cBhvr>
                                        <p:cTn id="58" dur="500"/>
                                        <p:tgtEl>
                                          <p:spTgt spid="168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p:bldP spid="168964" grpId="0"/>
      <p:bldP spid="168965" grpId="0"/>
      <p:bldP spid="168966" grpId="0"/>
      <p:bldP spid="168994" grpId="0"/>
      <p:bldP spid="168995" grpId="0"/>
      <p:bldP spid="168996" grpId="0"/>
      <p:bldP spid="168997" grpId="0"/>
      <p:bldP spid="16899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6" name="组合 169985"/>
          <p:cNvGrpSpPr/>
          <p:nvPr/>
        </p:nvGrpSpPr>
        <p:grpSpPr>
          <a:xfrm>
            <a:off x="1263650" y="631825"/>
            <a:ext cx="3608388" cy="534988"/>
            <a:chOff x="528" y="1104"/>
            <a:chExt cx="1920" cy="285"/>
          </a:xfrm>
        </p:grpSpPr>
        <p:sp>
          <p:nvSpPr>
            <p:cNvPr id="169987" name="椭圆 169986"/>
            <p:cNvSpPr/>
            <p:nvPr/>
          </p:nvSpPr>
          <p:spPr>
            <a:xfrm>
              <a:off x="528" y="1152"/>
              <a:ext cx="144" cy="144"/>
            </a:xfrm>
            <a:prstGeom prst="ellipse">
              <a:avLst/>
            </a:prstGeom>
            <a:solidFill>
              <a:srgbClr val="FF0000"/>
            </a:solidFill>
            <a:ln w="9525" cap="flat" cmpd="sng">
              <a:solidFill>
                <a:schemeClr val="tx1"/>
              </a:solidFill>
              <a:prstDash val="solid"/>
              <a:headEnd type="none" w="med" len="med"/>
              <a:tailEnd type="none" w="med" len="med"/>
            </a:ln>
          </p:spPr>
          <p:txBody>
            <a:bodyPr/>
            <a:lstStyle/>
            <a:p>
              <a:endParaRPr lang="zh-CN" altLang="en-US"/>
            </a:p>
          </p:txBody>
        </p:sp>
        <p:sp>
          <p:nvSpPr>
            <p:cNvPr id="169988" name="文本框 169987"/>
            <p:cNvSpPr txBox="1"/>
            <p:nvPr/>
          </p:nvSpPr>
          <p:spPr>
            <a:xfrm>
              <a:off x="768" y="1104"/>
              <a:ext cx="1680" cy="285"/>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加流求压法求</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3800" baseline="-25000">
                <a:solidFill>
                  <a:schemeClr val="tx1"/>
                </a:solidFill>
                <a:latin typeface="Times New Roman" panose="02020603050405020304" pitchFamily="18" charset="0"/>
              </a:endParaRPr>
            </a:p>
          </p:txBody>
        </p:sp>
      </p:grpSp>
      <p:sp>
        <p:nvSpPr>
          <p:cNvPr id="169989" name="文本框 169988"/>
          <p:cNvSpPr txBox="1"/>
          <p:nvPr/>
        </p:nvSpPr>
        <p:spPr>
          <a:xfrm>
            <a:off x="2165350" y="4637088"/>
            <a:ext cx="108267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9990" name="文本框 169989"/>
          <p:cNvSpPr txBox="1"/>
          <p:nvPr/>
        </p:nvSpPr>
        <p:spPr>
          <a:xfrm>
            <a:off x="2074863" y="5359400"/>
            <a:ext cx="5322887"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 </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 </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dirty="0">
                <a:solidFill>
                  <a:schemeClr val="tx1"/>
                </a:solidFill>
                <a:latin typeface="Times New Roman" panose="02020603050405020304" pitchFamily="18" charset="0"/>
              </a:rPr>
              <a:t>10</a:t>
            </a:r>
            <a:r>
              <a:rPr lang="en-US" altLang="zh-CN" sz="2800" baseline="30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 =</a:t>
            </a:r>
            <a:r>
              <a:rPr lang="en-US" altLang="zh-CN" sz="2800" dirty="0" smtClean="0">
                <a:solidFill>
                  <a:schemeClr val="tx1"/>
                </a:solidFill>
                <a:latin typeface="Times New Roman" panose="02020603050405020304" pitchFamily="18" charset="0"/>
              </a:rPr>
              <a:t>1500</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baseline="-25000" dirty="0">
              <a:solidFill>
                <a:schemeClr val="tx1"/>
              </a:solidFill>
              <a:latin typeface="Times New Roman" panose="02020603050405020304" pitchFamily="18" charset="0"/>
            </a:endParaRPr>
          </a:p>
        </p:txBody>
      </p:sp>
      <p:sp>
        <p:nvSpPr>
          <p:cNvPr id="169991" name="文本框 169990"/>
          <p:cNvSpPr txBox="1"/>
          <p:nvPr/>
        </p:nvSpPr>
        <p:spPr>
          <a:xfrm>
            <a:off x="1624013" y="6080125"/>
            <a:ext cx="3970337"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dirty="0">
                <a:solidFill>
                  <a:schemeClr val="tx1"/>
                </a:solidFill>
                <a:latin typeface="Times New Roman" panose="02020603050405020304" pitchFamily="18" charset="0"/>
              </a:rPr>
              <a:t> =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r>
              <a:rPr lang="en-US" altLang="zh-CN" sz="2800" dirty="0" smtClean="0">
                <a:solidFill>
                  <a:schemeClr val="tx1"/>
                </a:solidFill>
                <a:latin typeface="Times New Roman" panose="02020603050405020304" pitchFamily="18" charset="0"/>
              </a:rPr>
              <a:t>=1500 </a:t>
            </a:r>
            <a:r>
              <a:rPr lang="en-US" altLang="zh-CN" sz="2800" dirty="0">
                <a:solidFill>
                  <a:schemeClr val="tx1"/>
                </a:solidFill>
                <a:latin typeface="Times New Roman" panose="02020603050405020304" pitchFamily="18" charset="0"/>
                <a:sym typeface="Symbol" panose="05050102010706020507" pitchFamily="18" charset="2"/>
              </a:rPr>
              <a:t></a:t>
            </a:r>
          </a:p>
        </p:txBody>
      </p:sp>
      <p:grpSp>
        <p:nvGrpSpPr>
          <p:cNvPr id="169992" name="组合 169991"/>
          <p:cNvGrpSpPr/>
          <p:nvPr/>
        </p:nvGrpSpPr>
        <p:grpSpPr>
          <a:xfrm>
            <a:off x="2797175" y="1533525"/>
            <a:ext cx="3698875" cy="3062288"/>
            <a:chOff x="2736" y="864"/>
            <a:chExt cx="1968" cy="1629"/>
          </a:xfrm>
        </p:grpSpPr>
        <p:sp>
          <p:nvSpPr>
            <p:cNvPr id="169993" name="矩形 169992"/>
            <p:cNvSpPr/>
            <p:nvPr/>
          </p:nvSpPr>
          <p:spPr>
            <a:xfrm>
              <a:off x="3504" y="1181"/>
              <a:ext cx="576" cy="336"/>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9994" name="矩形 169993"/>
            <p:cNvSpPr/>
            <p:nvPr/>
          </p:nvSpPr>
          <p:spPr>
            <a:xfrm>
              <a:off x="2784" y="1517"/>
              <a:ext cx="1440" cy="720"/>
            </a:xfrm>
            <a:prstGeom prst="rect">
              <a:avLst/>
            </a:prstGeom>
            <a:noFill/>
            <a:ln w="19050" cap="flat" cmpd="sng">
              <a:solidFill>
                <a:schemeClr val="tx1"/>
              </a:solidFill>
              <a:prstDash val="solid"/>
              <a:miter/>
              <a:headEnd type="none" w="med" len="med"/>
              <a:tailEnd type="none" w="med" len="med"/>
            </a:ln>
          </p:spPr>
          <p:txBody>
            <a:bodyPr/>
            <a:lstStyle/>
            <a:p>
              <a:endParaRPr lang="zh-CN" altLang="en-US"/>
            </a:p>
          </p:txBody>
        </p:sp>
        <p:sp>
          <p:nvSpPr>
            <p:cNvPr id="169995" name="矩形 169994"/>
            <p:cNvSpPr/>
            <p:nvPr/>
          </p:nvSpPr>
          <p:spPr>
            <a:xfrm>
              <a:off x="3072" y="1469"/>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9996" name="文本框 169995"/>
            <p:cNvSpPr txBox="1"/>
            <p:nvPr/>
          </p:nvSpPr>
          <p:spPr>
            <a:xfrm>
              <a:off x="2976" y="1517"/>
              <a:ext cx="52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9997" name="矩形 169996"/>
            <p:cNvSpPr/>
            <p:nvPr/>
          </p:nvSpPr>
          <p:spPr>
            <a:xfrm>
              <a:off x="3696" y="1469"/>
              <a:ext cx="240" cy="96"/>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69998" name="文本框 169997"/>
            <p:cNvSpPr txBox="1"/>
            <p:nvPr/>
          </p:nvSpPr>
          <p:spPr>
            <a:xfrm>
              <a:off x="3600" y="1517"/>
              <a:ext cx="52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1k</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69999" name="直接连接符 169998"/>
            <p:cNvSpPr/>
            <p:nvPr/>
          </p:nvSpPr>
          <p:spPr>
            <a:xfrm flipH="1">
              <a:off x="3456" y="1133"/>
              <a:ext cx="192" cy="0"/>
            </a:xfrm>
            <a:prstGeom prst="line">
              <a:avLst/>
            </a:prstGeom>
            <a:ln w="19050" cap="flat" cmpd="sng">
              <a:solidFill>
                <a:schemeClr val="tx1"/>
              </a:solidFill>
              <a:prstDash val="solid"/>
              <a:headEnd type="none" w="med" len="med"/>
              <a:tailEnd type="stealth" w="sm" len="med"/>
            </a:ln>
          </p:spPr>
        </p:sp>
        <p:sp>
          <p:nvSpPr>
            <p:cNvPr id="170000" name="文本框 169999"/>
            <p:cNvSpPr txBox="1"/>
            <p:nvPr/>
          </p:nvSpPr>
          <p:spPr>
            <a:xfrm>
              <a:off x="3360" y="864"/>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0.5</a:t>
              </a:r>
              <a:r>
                <a:rPr lang="en-US" altLang="zh-CN" sz="2800" i="1" dirty="0"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70001" name="文本框 170000"/>
            <p:cNvSpPr txBox="1"/>
            <p:nvPr/>
          </p:nvSpPr>
          <p:spPr>
            <a:xfrm>
              <a:off x="4080" y="1181"/>
              <a:ext cx="288"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70002" name="文本框 170001"/>
            <p:cNvSpPr txBox="1"/>
            <p:nvPr/>
          </p:nvSpPr>
          <p:spPr>
            <a:xfrm>
              <a:off x="4080" y="220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sp>
          <p:nvSpPr>
            <p:cNvPr id="170003" name="文本框 170002"/>
            <p:cNvSpPr txBox="1"/>
            <p:nvPr/>
          </p:nvSpPr>
          <p:spPr>
            <a:xfrm>
              <a:off x="4272" y="1440"/>
              <a:ext cx="19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0004" name="文本框 170003"/>
            <p:cNvSpPr txBox="1"/>
            <p:nvPr/>
          </p:nvSpPr>
          <p:spPr>
            <a:xfrm>
              <a:off x="4272" y="2016"/>
              <a:ext cx="240"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0005" name="文本框 170004"/>
            <p:cNvSpPr txBox="1"/>
            <p:nvPr/>
          </p:nvSpPr>
          <p:spPr>
            <a:xfrm>
              <a:off x="4320" y="1776"/>
              <a:ext cx="384"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70006" name="直接连接符 170005"/>
            <p:cNvSpPr/>
            <p:nvPr/>
          </p:nvSpPr>
          <p:spPr>
            <a:xfrm flipH="1">
              <a:off x="2736" y="1421"/>
              <a:ext cx="288" cy="0"/>
            </a:xfrm>
            <a:prstGeom prst="line">
              <a:avLst/>
            </a:prstGeom>
            <a:ln w="19050" cap="flat" cmpd="sng">
              <a:solidFill>
                <a:schemeClr val="tx1"/>
              </a:solidFill>
              <a:prstDash val="solid"/>
              <a:headEnd type="none" w="med" len="med"/>
              <a:tailEnd type="stealth" w="sm" len="med"/>
            </a:ln>
          </p:spPr>
        </p:sp>
        <p:sp>
          <p:nvSpPr>
            <p:cNvPr id="170007" name="文本框 170006"/>
            <p:cNvSpPr txBox="1"/>
            <p:nvPr/>
          </p:nvSpPr>
          <p:spPr>
            <a:xfrm>
              <a:off x="2784" y="1152"/>
              <a:ext cx="192"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70008" name="菱形 170007"/>
            <p:cNvSpPr/>
            <p:nvPr/>
          </p:nvSpPr>
          <p:spPr>
            <a:xfrm>
              <a:off x="3648" y="1085"/>
              <a:ext cx="336" cy="192"/>
            </a:xfrm>
            <a:prstGeom prst="diamond">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0009" name="直接连接符 170008"/>
            <p:cNvSpPr/>
            <p:nvPr/>
          </p:nvSpPr>
          <p:spPr>
            <a:xfrm>
              <a:off x="3816" y="1085"/>
              <a:ext cx="0" cy="192"/>
            </a:xfrm>
            <a:prstGeom prst="line">
              <a:avLst/>
            </a:prstGeom>
            <a:ln w="9525" cap="flat" cmpd="sng">
              <a:solidFill>
                <a:schemeClr val="tx1"/>
              </a:solidFill>
              <a:prstDash val="solid"/>
              <a:headEnd type="none" w="med" len="med"/>
              <a:tailEnd type="none" w="med" len="med"/>
            </a:ln>
          </p:spPr>
        </p:sp>
        <p:sp>
          <p:nvSpPr>
            <p:cNvPr id="170010" name="直接连接符 170009"/>
            <p:cNvSpPr/>
            <p:nvPr/>
          </p:nvSpPr>
          <p:spPr>
            <a:xfrm>
              <a:off x="2784" y="1757"/>
              <a:ext cx="0" cy="288"/>
            </a:xfrm>
            <a:prstGeom prst="line">
              <a:avLst/>
            </a:prstGeom>
            <a:ln w="19050" cap="flat" cmpd="sng">
              <a:solidFill>
                <a:schemeClr val="tx1"/>
              </a:solidFill>
              <a:prstDash val="solid"/>
              <a:headEnd type="none" w="med" len="med"/>
              <a:tailEnd type="none" w="med" len="med"/>
            </a:ln>
          </p:spPr>
        </p:sp>
        <p:sp>
          <p:nvSpPr>
            <p:cNvPr id="170011" name="椭圆 170010"/>
            <p:cNvSpPr/>
            <p:nvPr/>
          </p:nvSpPr>
          <p:spPr>
            <a:xfrm>
              <a:off x="4080" y="1776"/>
              <a:ext cx="272" cy="272"/>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0012" name="直接连接符 170011"/>
            <p:cNvSpPr/>
            <p:nvPr/>
          </p:nvSpPr>
          <p:spPr>
            <a:xfrm rot="-5400000">
              <a:off x="4224" y="1776"/>
              <a:ext cx="0" cy="288"/>
            </a:xfrm>
            <a:prstGeom prst="line">
              <a:avLst/>
            </a:prstGeom>
            <a:ln w="19050" cap="flat" cmpd="sng">
              <a:solidFill>
                <a:schemeClr val="tx1"/>
              </a:solidFill>
              <a:prstDash val="solid"/>
              <a:headEnd type="none" w="med" len="med"/>
              <a:tailEnd type="none" w="med" len="med"/>
            </a:ln>
          </p:spPr>
        </p:sp>
        <p:sp>
          <p:nvSpPr>
            <p:cNvPr id="170013" name="直接连接符 170012"/>
            <p:cNvSpPr/>
            <p:nvPr/>
          </p:nvSpPr>
          <p:spPr>
            <a:xfrm rot="5400000" flipH="1" flipV="1">
              <a:off x="3888" y="1920"/>
              <a:ext cx="288" cy="0"/>
            </a:xfrm>
            <a:prstGeom prst="line">
              <a:avLst/>
            </a:prstGeom>
            <a:ln w="19050" cap="flat" cmpd="sng">
              <a:solidFill>
                <a:schemeClr val="tx1"/>
              </a:solidFill>
              <a:prstDash val="solid"/>
              <a:headEnd type="none" w="med" len="med"/>
              <a:tailEnd type="stealth" w="sm" len="med"/>
            </a:ln>
          </p:spPr>
        </p:sp>
        <p:sp>
          <p:nvSpPr>
            <p:cNvPr id="170014" name="文本框 170013"/>
            <p:cNvSpPr txBox="1"/>
            <p:nvPr/>
          </p:nvSpPr>
          <p:spPr>
            <a:xfrm>
              <a:off x="3744" y="1776"/>
              <a:ext cx="336"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grpSp>
      <p:sp>
        <p:nvSpPr>
          <p:cNvPr id="170015" name="文本框 170014"/>
          <p:cNvSpPr txBox="1"/>
          <p:nvPr/>
        </p:nvSpPr>
        <p:spPr>
          <a:xfrm>
            <a:off x="7394575" y="6080125"/>
            <a:ext cx="1668463" cy="687388"/>
          </a:xfrm>
          <a:prstGeom prst="rect">
            <a:avLst/>
          </a:prstGeom>
          <a:noFill/>
          <a:ln w="9525">
            <a:noFill/>
          </a:ln>
        </p:spPr>
        <p:txBody>
          <a:bodyPr wrap="none" lIns="108265" tIns="54132" rIns="108265" bIns="54132" anchor="ctr">
            <a:spAutoFit/>
          </a:bodyPr>
          <a:lstStyle/>
          <a:p>
            <a:pPr defTabSz="1082675">
              <a:spcBef>
                <a:spcPct val="50000"/>
              </a:spcBef>
            </a:pPr>
            <a:r>
              <a:rPr lang="zh-CN" altLang="en-US" sz="3800" dirty="0">
                <a:solidFill>
                  <a:srgbClr val="0000FF"/>
                </a:solidFill>
                <a:latin typeface="Times New Roman" panose="02020603050405020304" pitchFamily="18" charset="0"/>
                <a:sym typeface="Symbol" panose="05050102010706020507" pitchFamily="18" charset="2"/>
              </a:rPr>
              <a:t>解毕！</a:t>
            </a:r>
            <a:endParaRPr lang="zh-CN" altLang="en-US" sz="3800">
              <a:solidFill>
                <a:srgbClr val="0000FF"/>
              </a:solidFill>
              <a:latin typeface="Times New Roman" panose="02020603050405020304" pitchFamily="18" charset="0"/>
              <a:sym typeface="Symbol" panose="05050102010706020507" pitchFamily="18" charset="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9992"/>
                                        </p:tgtEl>
                                        <p:attrNameLst>
                                          <p:attrName>style.visibility</p:attrName>
                                        </p:attrNameLst>
                                      </p:cBhvr>
                                      <p:to>
                                        <p:strVal val="visible"/>
                                      </p:to>
                                    </p:set>
                                    <p:anim calcmode="lin" valueType="num">
                                      <p:cBhvr>
                                        <p:cTn id="7" dur="500" fill="hold"/>
                                        <p:tgtEl>
                                          <p:spTgt spid="169992"/>
                                        </p:tgtEl>
                                        <p:attrNameLst>
                                          <p:attrName>ppt_w</p:attrName>
                                        </p:attrNameLst>
                                      </p:cBhvr>
                                      <p:tavLst>
                                        <p:tav tm="0">
                                          <p:val>
                                            <p:fltVal val="0"/>
                                          </p:val>
                                        </p:tav>
                                        <p:tav tm="100000">
                                          <p:val>
                                            <p:strVal val="#ppt_w"/>
                                          </p:val>
                                        </p:tav>
                                      </p:tavLst>
                                    </p:anim>
                                    <p:anim calcmode="lin" valueType="num">
                                      <p:cBhvr>
                                        <p:cTn id="8" dur="500" fill="hold"/>
                                        <p:tgtEl>
                                          <p:spTgt spid="16999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9989"/>
                                        </p:tgtEl>
                                        <p:attrNameLst>
                                          <p:attrName>style.visibility</p:attrName>
                                        </p:attrNameLst>
                                      </p:cBhvr>
                                      <p:to>
                                        <p:strVal val="visible"/>
                                      </p:to>
                                    </p:set>
                                    <p:animEffect transition="in" filter="blinds(horizontal)">
                                      <p:cBhvr>
                                        <p:cTn id="13" dur="500"/>
                                        <p:tgtEl>
                                          <p:spTgt spid="169989"/>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169990"/>
                                        </p:tgtEl>
                                        <p:attrNameLst>
                                          <p:attrName>style.visibility</p:attrName>
                                        </p:attrNameLst>
                                      </p:cBhvr>
                                      <p:to>
                                        <p:strVal val="visible"/>
                                      </p:to>
                                    </p:set>
                                    <p:anim calcmode="lin" valueType="num">
                                      <p:cBhvr>
                                        <p:cTn id="18" dur="500" fill="hold"/>
                                        <p:tgtEl>
                                          <p:spTgt spid="169990"/>
                                        </p:tgtEl>
                                        <p:attrNameLst>
                                          <p:attrName>ppt_w</p:attrName>
                                        </p:attrNameLst>
                                      </p:cBhvr>
                                      <p:tavLst>
                                        <p:tav tm="0">
                                          <p:val>
                                            <p:fltVal val="0"/>
                                          </p:val>
                                        </p:tav>
                                        <p:tav tm="100000">
                                          <p:val>
                                            <p:strVal val="#ppt_w"/>
                                          </p:val>
                                        </p:tav>
                                      </p:tavLst>
                                    </p:anim>
                                    <p:anim calcmode="lin" valueType="num">
                                      <p:cBhvr>
                                        <p:cTn id="19" dur="500" fill="hold"/>
                                        <p:tgtEl>
                                          <p:spTgt spid="169990"/>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69991"/>
                                        </p:tgtEl>
                                        <p:attrNameLst>
                                          <p:attrName>style.visibility</p:attrName>
                                        </p:attrNameLst>
                                      </p:cBhvr>
                                      <p:to>
                                        <p:strVal val="visible"/>
                                      </p:to>
                                    </p:set>
                                    <p:animEffect transition="in" filter="box(out)">
                                      <p:cBhvr>
                                        <p:cTn id="24" dur="500"/>
                                        <p:tgtEl>
                                          <p:spTgt spid="169991"/>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170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P spid="169990" grpId="0"/>
      <p:bldP spid="169991" grpId="0"/>
      <p:bldP spid="1700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文本框 171009"/>
          <p:cNvSpPr txBox="1"/>
          <p:nvPr/>
        </p:nvSpPr>
        <p:spPr>
          <a:xfrm>
            <a:off x="901700" y="847725"/>
            <a:ext cx="9023350" cy="2671763"/>
          </a:xfrm>
          <a:prstGeom prst="rect">
            <a:avLst/>
          </a:prstGeom>
          <a:noFill/>
          <a:ln w="9525">
            <a:noFill/>
          </a:ln>
        </p:spPr>
        <p:txBody>
          <a:bodyPr lIns="108265" tIns="54132" rIns="108265" bIns="54132">
            <a:spAutoFit/>
          </a:bodyPr>
          <a:lstStyle/>
          <a:p>
            <a:pPr indent="676275" algn="just" defTabSz="1082675">
              <a:lnSpc>
                <a:spcPct val="120000"/>
              </a:lnSpc>
              <a:spcBef>
                <a:spcPct val="50000"/>
              </a:spcBef>
            </a:pPr>
            <a:r>
              <a:rPr lang="zh-CN" altLang="en-US" sz="2800" dirty="0">
                <a:solidFill>
                  <a:schemeClr val="tx1"/>
                </a:solidFill>
                <a:latin typeface="Times New Roman" panose="02020603050405020304" pitchFamily="18" charset="0"/>
              </a:rPr>
              <a:t>任何一个含独立电源，线性电阻和线性受控源的一端口，对外电路来说，可以用一个</a:t>
            </a:r>
            <a:r>
              <a:rPr lang="zh-CN" altLang="en-US" sz="2800" dirty="0">
                <a:solidFill>
                  <a:srgbClr val="0000FF"/>
                </a:solidFill>
                <a:latin typeface="Times New Roman" panose="02020603050405020304" pitchFamily="18" charset="0"/>
              </a:rPr>
              <a:t>电流源和电导</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电阻</a:t>
            </a:r>
            <a:r>
              <a:rPr lang="en-US" altLang="zh-CN" sz="2800">
                <a:solidFill>
                  <a:srgbClr val="0000FF"/>
                </a:solidFill>
                <a:latin typeface="Times New Roman" panose="02020603050405020304" pitchFamily="18" charset="0"/>
              </a:rPr>
              <a:t>)</a:t>
            </a:r>
            <a:r>
              <a:rPr lang="zh-CN" altLang="en-US" sz="2800" dirty="0">
                <a:solidFill>
                  <a:schemeClr val="tx1"/>
                </a:solidFill>
                <a:latin typeface="Times New Roman" panose="02020603050405020304" pitchFamily="18" charset="0"/>
              </a:rPr>
              <a:t>的</a:t>
            </a:r>
            <a:r>
              <a:rPr lang="zh-CN" altLang="en-US" sz="2800" dirty="0">
                <a:solidFill>
                  <a:srgbClr val="0000FF"/>
                </a:solidFill>
                <a:latin typeface="Times New Roman" panose="02020603050405020304" pitchFamily="18" charset="0"/>
              </a:rPr>
              <a:t>并联</a:t>
            </a:r>
            <a:r>
              <a:rPr lang="zh-CN" altLang="en-US" sz="2800" dirty="0">
                <a:solidFill>
                  <a:schemeClr val="tx1"/>
                </a:solidFill>
                <a:latin typeface="Times New Roman" panose="02020603050405020304" pitchFamily="18" charset="0"/>
              </a:rPr>
              <a:t>组合来等效置换；</a:t>
            </a:r>
            <a:r>
              <a:rPr lang="zh-CN" altLang="en-US" sz="2800" dirty="0">
                <a:solidFill>
                  <a:srgbClr val="0000FF"/>
                </a:solidFill>
                <a:latin typeface="Times New Roman" panose="02020603050405020304" pitchFamily="18" charset="0"/>
              </a:rPr>
              <a:t>电流源的电流</a:t>
            </a:r>
            <a:r>
              <a:rPr lang="zh-CN" altLang="en-US" sz="2800" dirty="0">
                <a:solidFill>
                  <a:schemeClr val="tx1"/>
                </a:solidFill>
                <a:latin typeface="Times New Roman" panose="02020603050405020304" pitchFamily="18" charset="0"/>
              </a:rPr>
              <a:t>等于该一端口的</a:t>
            </a:r>
            <a:r>
              <a:rPr lang="zh-CN" altLang="en-US" sz="2800" dirty="0">
                <a:latin typeface="Times New Roman" panose="02020603050405020304" pitchFamily="18" charset="0"/>
              </a:rPr>
              <a:t>短路电流</a:t>
            </a:r>
            <a:r>
              <a:rPr lang="zh-CN" altLang="en-US" sz="2800" dirty="0">
                <a:solidFill>
                  <a:schemeClr val="tx1"/>
                </a:solidFill>
                <a:latin typeface="Times New Roman" panose="02020603050405020304" pitchFamily="18" charset="0"/>
              </a:rPr>
              <a:t>，而</a:t>
            </a:r>
            <a:r>
              <a:rPr lang="zh-CN" altLang="en-US" sz="2800" dirty="0">
                <a:solidFill>
                  <a:srgbClr val="0000FF"/>
                </a:solidFill>
                <a:latin typeface="Times New Roman" panose="02020603050405020304" pitchFamily="18" charset="0"/>
              </a:rPr>
              <a:t>电导</a:t>
            </a:r>
            <a:r>
              <a:rPr lang="en-US" altLang="zh-CN" sz="2800" dirty="0">
                <a:solidFill>
                  <a:srgbClr val="0000FF"/>
                </a:solidFill>
                <a:latin typeface="Times New Roman" panose="02020603050405020304" pitchFamily="18" charset="0"/>
              </a:rPr>
              <a:t>(</a:t>
            </a:r>
            <a:r>
              <a:rPr lang="zh-CN" altLang="en-US" sz="2800" dirty="0">
                <a:solidFill>
                  <a:srgbClr val="0000FF"/>
                </a:solidFill>
                <a:latin typeface="Times New Roman" panose="02020603050405020304" pitchFamily="18" charset="0"/>
              </a:rPr>
              <a:t>电阻</a:t>
            </a:r>
            <a:r>
              <a:rPr lang="en-US" altLang="zh-CN" sz="2800">
                <a:solidFill>
                  <a:srgbClr val="0000FF"/>
                </a:solidFill>
                <a:latin typeface="Times New Roman" panose="02020603050405020304" pitchFamily="18" charset="0"/>
              </a:rPr>
              <a:t>)</a:t>
            </a:r>
            <a:r>
              <a:rPr lang="zh-CN" altLang="en-US" sz="2800" dirty="0">
                <a:solidFill>
                  <a:schemeClr val="tx1"/>
                </a:solidFill>
                <a:latin typeface="Times New Roman" panose="02020603050405020304" pitchFamily="18" charset="0"/>
              </a:rPr>
              <a:t>等于把该一端口的全部独立电源置零后的</a:t>
            </a:r>
            <a:r>
              <a:rPr lang="zh-CN" altLang="en-US" sz="2800" dirty="0">
                <a:latin typeface="Times New Roman" panose="02020603050405020304" pitchFamily="18" charset="0"/>
              </a:rPr>
              <a:t>输入电导</a:t>
            </a:r>
            <a:r>
              <a:rPr lang="en-US" altLang="zh-CN" sz="2800" dirty="0">
                <a:latin typeface="Times New Roman" panose="02020603050405020304" pitchFamily="18" charset="0"/>
              </a:rPr>
              <a:t>(</a:t>
            </a:r>
            <a:r>
              <a:rPr lang="zh-CN" altLang="en-US" sz="2800" dirty="0">
                <a:latin typeface="Times New Roman" panose="02020603050405020304" pitchFamily="18" charset="0"/>
              </a:rPr>
              <a:t>电阻</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a:t>
            </a:r>
          </a:p>
        </p:txBody>
      </p:sp>
      <p:sp>
        <p:nvSpPr>
          <p:cNvPr id="171011" name="文本框 171010"/>
          <p:cNvSpPr txBox="1"/>
          <p:nvPr/>
        </p:nvSpPr>
        <p:spPr>
          <a:xfrm>
            <a:off x="2195830" y="214262"/>
            <a:ext cx="6435091" cy="601764"/>
          </a:xfrm>
          <a:prstGeom prst="rect">
            <a:avLst/>
          </a:prstGeom>
          <a:solidFill>
            <a:srgbClr val="00FFFF"/>
          </a:solidFill>
          <a:ln w="9525">
            <a:noFill/>
          </a:ln>
        </p:spPr>
        <p:txBody>
          <a:bodyPr wrap="none" lIns="108265" tIns="54132" rIns="108265" bIns="54132" anchor="ctr">
            <a:spAutoFit/>
          </a:bodyPr>
          <a:lstStyle/>
          <a:p>
            <a:pPr defTabSz="1082675">
              <a:spcBef>
                <a:spcPct val="50000"/>
              </a:spcBef>
            </a:pPr>
            <a:r>
              <a:rPr lang="en-US" altLang="zh-CN" sz="3200" dirty="0" smtClean="0">
                <a:solidFill>
                  <a:schemeClr val="tx1"/>
                </a:solidFill>
                <a:latin typeface="Times New Roman" panose="02020603050405020304" pitchFamily="18" charset="0"/>
              </a:rPr>
              <a:t>3.5. </a:t>
            </a:r>
            <a:r>
              <a:rPr lang="en-US" altLang="zh-CN" sz="3200" dirty="0">
                <a:solidFill>
                  <a:schemeClr val="tx1"/>
                </a:solidFill>
                <a:latin typeface="Times New Roman" panose="02020603050405020304" pitchFamily="18" charset="0"/>
              </a:rPr>
              <a:t>2 </a:t>
            </a:r>
            <a:r>
              <a:rPr lang="zh-CN" altLang="en-US" sz="3200" dirty="0">
                <a:solidFill>
                  <a:schemeClr val="tx1"/>
                </a:solidFill>
                <a:latin typeface="Times New Roman" panose="02020603050405020304" pitchFamily="18" charset="0"/>
              </a:rPr>
              <a:t>诺顿定理</a:t>
            </a:r>
            <a:r>
              <a:rPr lang="en-US" altLang="zh-CN" sz="3200" dirty="0">
                <a:solidFill>
                  <a:schemeClr val="tx1"/>
                </a:solidFill>
                <a:latin typeface="Times New Roman" panose="02020603050405020304" pitchFamily="18" charset="0"/>
              </a:rPr>
              <a:t>(Norton </a:t>
            </a:r>
            <a:r>
              <a:rPr lang="en-US" altLang="zh-CN" sz="3200" dirty="0" smtClean="0">
                <a:solidFill>
                  <a:schemeClr val="tx1"/>
                </a:solidFill>
                <a:latin typeface="Times New Roman" panose="02020603050405020304" pitchFamily="18" charset="0"/>
              </a:rPr>
              <a:t>Equivalent</a:t>
            </a:r>
            <a:r>
              <a:rPr lang="en-US" altLang="zh-CN" sz="3200" dirty="0">
                <a:solidFill>
                  <a:schemeClr val="tx1"/>
                </a:solidFill>
                <a:latin typeface="Times New Roman" panose="02020603050405020304" pitchFamily="18" charset="0"/>
              </a:rPr>
              <a:t>)</a:t>
            </a:r>
          </a:p>
        </p:txBody>
      </p:sp>
      <p:sp>
        <p:nvSpPr>
          <p:cNvPr id="171012" name="文本框 171011"/>
          <p:cNvSpPr txBox="1"/>
          <p:nvPr/>
        </p:nvSpPr>
        <p:spPr>
          <a:xfrm>
            <a:off x="901700" y="6783388"/>
            <a:ext cx="9202738" cy="620712"/>
          </a:xfrm>
          <a:prstGeom prst="rect">
            <a:avLst/>
          </a:prstGeom>
          <a:noFill/>
          <a:ln w="9525">
            <a:noFill/>
          </a:ln>
        </p:spPr>
        <p:txBody>
          <a:bodyPr lIns="108265" tIns="54132" rIns="108265" bIns="54132" anchor="ctr">
            <a:spAutoFit/>
          </a:bodyPr>
          <a:lstStyle/>
          <a:p>
            <a:pPr indent="789305" algn="just" defTabSz="1082675">
              <a:lnSpc>
                <a:spcPct val="120000"/>
              </a:lnSpc>
              <a:spcBef>
                <a:spcPct val="50000"/>
              </a:spcBef>
            </a:pPr>
            <a:r>
              <a:rPr lang="zh-CN" altLang="en-US" sz="2800" dirty="0">
                <a:solidFill>
                  <a:srgbClr val="0000FF"/>
                </a:solidFill>
                <a:latin typeface="Times New Roman" panose="02020603050405020304" pitchFamily="18" charset="0"/>
              </a:rPr>
              <a:t>戴维宁定理</a:t>
            </a:r>
            <a:r>
              <a:rPr lang="zh-CN" altLang="en-US" sz="2800" dirty="0">
                <a:solidFill>
                  <a:schemeClr val="tx1"/>
                </a:solidFill>
                <a:latin typeface="Times New Roman" panose="02020603050405020304" pitchFamily="18" charset="0"/>
              </a:rPr>
              <a:t>和</a:t>
            </a:r>
            <a:r>
              <a:rPr lang="zh-CN" altLang="en-US" sz="2800" dirty="0">
                <a:solidFill>
                  <a:srgbClr val="0000FF"/>
                </a:solidFill>
                <a:latin typeface="Times New Roman" panose="02020603050405020304" pitchFamily="18" charset="0"/>
              </a:rPr>
              <a:t>诺顿定理</a:t>
            </a:r>
            <a:r>
              <a:rPr lang="zh-CN" altLang="en-US" sz="2800" dirty="0">
                <a:solidFill>
                  <a:schemeClr val="tx1"/>
                </a:solidFill>
                <a:latin typeface="Times New Roman" panose="02020603050405020304" pitchFamily="18" charset="0"/>
              </a:rPr>
              <a:t>也常称为</a:t>
            </a:r>
            <a:r>
              <a:rPr lang="zh-CN" altLang="en-US" sz="2800" dirty="0">
                <a:solidFill>
                  <a:srgbClr val="0000FF"/>
                </a:solidFill>
                <a:latin typeface="Times New Roman" panose="02020603050405020304" pitchFamily="18" charset="0"/>
              </a:rPr>
              <a:t>等效发电机定理</a:t>
            </a:r>
            <a:r>
              <a:rPr lang="zh-CN" altLang="en-US" sz="2800" dirty="0">
                <a:solidFill>
                  <a:schemeClr val="tx1"/>
                </a:solidFill>
                <a:latin typeface="Times New Roman" panose="02020603050405020304" pitchFamily="18" charset="0"/>
              </a:rPr>
              <a:t>。</a:t>
            </a:r>
            <a:endParaRPr lang="zh-CN" altLang="en-US" sz="2800">
              <a:solidFill>
                <a:schemeClr val="tx1"/>
              </a:solidFill>
              <a:latin typeface="Times New Roman" panose="02020603050405020304" pitchFamily="18" charset="0"/>
            </a:endParaRPr>
          </a:p>
        </p:txBody>
      </p:sp>
      <p:sp>
        <p:nvSpPr>
          <p:cNvPr id="171013" name="右箭头 171012"/>
          <p:cNvSpPr/>
          <p:nvPr/>
        </p:nvSpPr>
        <p:spPr>
          <a:xfrm>
            <a:off x="4691063" y="4421188"/>
            <a:ext cx="722312" cy="360362"/>
          </a:xfrm>
          <a:prstGeom prst="rightArrow">
            <a:avLst>
              <a:gd name="adj1" fmla="val 50000"/>
              <a:gd name="adj2" fmla="val 50110"/>
            </a:avLst>
          </a:prstGeom>
          <a:solidFill>
            <a:srgbClr val="FF00FF"/>
          </a:solidFill>
          <a:ln w="9525" cap="flat" cmpd="sng">
            <a:solidFill>
              <a:schemeClr val="tx1"/>
            </a:solidFill>
            <a:prstDash val="solid"/>
            <a:miter/>
            <a:headEnd type="none" w="med" len="med"/>
            <a:tailEnd type="none" w="med" len="med"/>
          </a:ln>
        </p:spPr>
        <p:txBody>
          <a:bodyPr/>
          <a:lstStyle/>
          <a:p>
            <a:endParaRPr lang="zh-CN" altLang="en-US"/>
          </a:p>
        </p:txBody>
      </p:sp>
      <p:grpSp>
        <p:nvGrpSpPr>
          <p:cNvPr id="171014" name="组合 171013"/>
          <p:cNvGrpSpPr/>
          <p:nvPr/>
        </p:nvGrpSpPr>
        <p:grpSpPr>
          <a:xfrm>
            <a:off x="1714500" y="3792538"/>
            <a:ext cx="2571750" cy="1620837"/>
            <a:chOff x="912" y="1970"/>
            <a:chExt cx="1368" cy="862"/>
          </a:xfrm>
        </p:grpSpPr>
        <p:sp>
          <p:nvSpPr>
            <p:cNvPr id="171015" name="矩形 171014"/>
            <p:cNvSpPr/>
            <p:nvPr/>
          </p:nvSpPr>
          <p:spPr>
            <a:xfrm>
              <a:off x="912" y="2016"/>
              <a:ext cx="528" cy="816"/>
            </a:xfrm>
            <a:prstGeom prst="rect">
              <a:avLst/>
            </a:prstGeom>
            <a:solidFill>
              <a:srgbClr val="FFCC00"/>
            </a:solidFill>
            <a:ln w="28575" cap="flat" cmpd="sng">
              <a:solidFill>
                <a:schemeClr val="tx1"/>
              </a:solidFill>
              <a:prstDash val="solid"/>
              <a:miter/>
              <a:headEnd type="none" w="med" len="med"/>
              <a:tailEnd type="none" w="med" len="med"/>
            </a:ln>
          </p:spPr>
          <p:txBody>
            <a:bodyPr/>
            <a:lstStyle/>
            <a:p>
              <a:endParaRPr lang="zh-CN" altLang="en-US"/>
            </a:p>
          </p:txBody>
        </p:sp>
        <p:sp>
          <p:nvSpPr>
            <p:cNvPr id="171016" name="文本框 171015"/>
            <p:cNvSpPr txBox="1"/>
            <p:nvPr/>
          </p:nvSpPr>
          <p:spPr>
            <a:xfrm>
              <a:off x="1038" y="2256"/>
              <a:ext cx="278" cy="327"/>
            </a:xfrm>
            <a:prstGeom prst="rect">
              <a:avLst/>
            </a:prstGeom>
            <a:noFill/>
            <a:ln w="9525">
              <a:noFill/>
            </a:ln>
          </p:spPr>
          <p:txBody>
            <a:bodyPr wrap="none" lIns="108265" tIns="54132" rIns="108265" bIns="54132" anchor="ctr">
              <a:spAutoFit/>
            </a:bodyPr>
            <a:lstStyle/>
            <a:p>
              <a:pPr defTabSz="1082675">
                <a:spcBef>
                  <a:spcPct val="50000"/>
                </a:spcBef>
              </a:pPr>
              <a:r>
                <a:rPr lang="en-US" altLang="zh-CN" sz="3300">
                  <a:solidFill>
                    <a:schemeClr val="tx1"/>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71017" name="任意多边形 171016"/>
            <p:cNvSpPr/>
            <p:nvPr/>
          </p:nvSpPr>
          <p:spPr>
            <a:xfrm>
              <a:off x="1442" y="2147"/>
              <a:ext cx="528" cy="1"/>
            </a:xfrm>
            <a:custGeom>
              <a:avLst/>
              <a:gdLst/>
              <a:ahLst/>
              <a:cxnLst/>
              <a:rect l="0" t="0" r="0" b="0"/>
              <a:pathLst>
                <a:path w="528" h="1">
                  <a:moveTo>
                    <a:pt x="0" y="1"/>
                  </a:moveTo>
                  <a:lnTo>
                    <a:pt x="528"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18" name="任意多边形 171017"/>
            <p:cNvSpPr/>
            <p:nvPr/>
          </p:nvSpPr>
          <p:spPr>
            <a:xfrm>
              <a:off x="1446" y="2700"/>
              <a:ext cx="516" cy="1"/>
            </a:xfrm>
            <a:custGeom>
              <a:avLst/>
              <a:gdLst/>
              <a:ahLst/>
              <a:cxnLst/>
              <a:rect l="0" t="0" r="0" b="0"/>
              <a:pathLst>
                <a:path w="516" h="1">
                  <a:moveTo>
                    <a:pt x="0" y="0"/>
                  </a:moveTo>
                  <a:lnTo>
                    <a:pt x="516"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19" name="椭圆 171018"/>
            <p:cNvSpPr/>
            <p:nvPr/>
          </p:nvSpPr>
          <p:spPr>
            <a:xfrm>
              <a:off x="1968" y="2112"/>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71020" name="椭圆 171019"/>
            <p:cNvSpPr/>
            <p:nvPr/>
          </p:nvSpPr>
          <p:spPr>
            <a:xfrm>
              <a:off x="1968" y="2668"/>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71021" name="文本框 171020"/>
            <p:cNvSpPr txBox="1"/>
            <p:nvPr/>
          </p:nvSpPr>
          <p:spPr>
            <a:xfrm>
              <a:off x="2060" y="1970"/>
              <a:ext cx="209"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rgbClr val="0000FF"/>
                  </a:solidFill>
                  <a:latin typeface="Times New Roman" panose="02020603050405020304" pitchFamily="18" charset="0"/>
                </a:rPr>
                <a:t>a</a:t>
              </a:r>
              <a:endParaRPr lang="en-US" altLang="zh-CN" sz="2800">
                <a:solidFill>
                  <a:schemeClr val="tx1"/>
                </a:solidFill>
                <a:latin typeface="Times New Roman" panose="02020603050405020304" pitchFamily="18" charset="0"/>
              </a:endParaRPr>
            </a:p>
          </p:txBody>
        </p:sp>
        <p:sp>
          <p:nvSpPr>
            <p:cNvPr id="171022" name="文本框 171021"/>
            <p:cNvSpPr txBox="1"/>
            <p:nvPr/>
          </p:nvSpPr>
          <p:spPr>
            <a:xfrm>
              <a:off x="2060" y="2546"/>
              <a:ext cx="220"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a:solidFill>
                    <a:srgbClr val="0000FF"/>
                  </a:solidFill>
                  <a:latin typeface="Times New Roman" panose="02020603050405020304" pitchFamily="18" charset="0"/>
                </a:rPr>
                <a:t>b</a:t>
              </a:r>
              <a:endParaRPr lang="en-US" altLang="zh-CN" sz="2800">
                <a:solidFill>
                  <a:schemeClr val="tx1"/>
                </a:solidFill>
                <a:latin typeface="Times New Roman" panose="02020603050405020304" pitchFamily="18" charset="0"/>
              </a:endParaRPr>
            </a:p>
          </p:txBody>
        </p:sp>
      </p:grpSp>
      <p:grpSp>
        <p:nvGrpSpPr>
          <p:cNvPr id="171023" name="组合 171022"/>
          <p:cNvGrpSpPr/>
          <p:nvPr/>
        </p:nvGrpSpPr>
        <p:grpSpPr>
          <a:xfrm>
            <a:off x="5684838" y="3519488"/>
            <a:ext cx="3427412" cy="2159000"/>
            <a:chOff x="3024" y="1872"/>
            <a:chExt cx="1824" cy="1149"/>
          </a:xfrm>
        </p:grpSpPr>
        <p:sp>
          <p:nvSpPr>
            <p:cNvPr id="171024" name="文本框 171023"/>
            <p:cNvSpPr txBox="1"/>
            <p:nvPr/>
          </p:nvSpPr>
          <p:spPr>
            <a:xfrm>
              <a:off x="4512" y="1872"/>
              <a:ext cx="33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1025" name="文本框 171024"/>
            <p:cNvSpPr txBox="1"/>
            <p:nvPr/>
          </p:nvSpPr>
          <p:spPr>
            <a:xfrm>
              <a:off x="4512" y="273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1026" name="矩形 171025"/>
            <p:cNvSpPr/>
            <p:nvPr/>
          </p:nvSpPr>
          <p:spPr>
            <a:xfrm>
              <a:off x="3936" y="2352"/>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1027" name="文本框 171026"/>
            <p:cNvSpPr txBox="1"/>
            <p:nvPr/>
          </p:nvSpPr>
          <p:spPr>
            <a:xfrm>
              <a:off x="4032" y="2352"/>
              <a:ext cx="720"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G</a:t>
              </a:r>
              <a:r>
                <a:rPr lang="en-US" altLang="zh-CN" sz="2800" baseline="-25000"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R</a:t>
              </a:r>
              <a:r>
                <a:rPr lang="en-US" altLang="zh-CN" sz="2800" baseline="-25000"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sp>
          <p:nvSpPr>
            <p:cNvPr id="171028" name="椭圆 171027"/>
            <p:cNvSpPr/>
            <p:nvPr/>
          </p:nvSpPr>
          <p:spPr>
            <a:xfrm>
              <a:off x="3373" y="2400"/>
              <a:ext cx="227" cy="227"/>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1029" name="文本框 171028"/>
            <p:cNvSpPr txBox="1"/>
            <p:nvPr/>
          </p:nvSpPr>
          <p:spPr>
            <a:xfrm>
              <a:off x="3024" y="2352"/>
              <a:ext cx="432"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2800" dirty="0">
                <a:solidFill>
                  <a:schemeClr val="tx1"/>
                </a:solidFill>
                <a:latin typeface="Times New Roman" panose="02020603050405020304" pitchFamily="18" charset="0"/>
              </a:endParaRPr>
            </a:p>
          </p:txBody>
        </p:sp>
        <p:sp>
          <p:nvSpPr>
            <p:cNvPr id="171030" name="椭圆 171029"/>
            <p:cNvSpPr/>
            <p:nvPr/>
          </p:nvSpPr>
          <p:spPr>
            <a:xfrm>
              <a:off x="4416" y="2880"/>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71031" name="椭圆 171030"/>
            <p:cNvSpPr/>
            <p:nvPr/>
          </p:nvSpPr>
          <p:spPr>
            <a:xfrm>
              <a:off x="4416" y="2051"/>
              <a:ext cx="61" cy="61"/>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71032" name="任意多边形 171031"/>
            <p:cNvSpPr/>
            <p:nvPr/>
          </p:nvSpPr>
          <p:spPr>
            <a:xfrm>
              <a:off x="3480" y="2913"/>
              <a:ext cx="936" cy="2"/>
            </a:xfrm>
            <a:custGeom>
              <a:avLst/>
              <a:gdLst/>
              <a:ahLst/>
              <a:cxnLst/>
              <a:rect l="0" t="0" r="0" b="0"/>
              <a:pathLst>
                <a:path w="936" h="2">
                  <a:moveTo>
                    <a:pt x="0" y="0"/>
                  </a:moveTo>
                  <a:lnTo>
                    <a:pt x="936" y="2"/>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3" name="任意多边形 171032"/>
            <p:cNvSpPr/>
            <p:nvPr/>
          </p:nvSpPr>
          <p:spPr>
            <a:xfrm>
              <a:off x="3477" y="2076"/>
              <a:ext cx="942" cy="1"/>
            </a:xfrm>
            <a:custGeom>
              <a:avLst/>
              <a:gdLst/>
              <a:ahLst/>
              <a:cxnLst/>
              <a:rect l="0" t="0" r="0" b="0"/>
              <a:pathLst>
                <a:path w="942" h="1">
                  <a:moveTo>
                    <a:pt x="0" y="0"/>
                  </a:moveTo>
                  <a:lnTo>
                    <a:pt x="942"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4" name="任意多边形 171033"/>
            <p:cNvSpPr/>
            <p:nvPr/>
          </p:nvSpPr>
          <p:spPr>
            <a:xfrm>
              <a:off x="3984" y="2076"/>
              <a:ext cx="1" cy="276"/>
            </a:xfrm>
            <a:custGeom>
              <a:avLst/>
              <a:gdLst/>
              <a:ahLst/>
              <a:cxnLst/>
              <a:rect l="0" t="0" r="0" b="0"/>
              <a:pathLst>
                <a:path w="1" h="276">
                  <a:moveTo>
                    <a:pt x="0" y="0"/>
                  </a:moveTo>
                  <a:lnTo>
                    <a:pt x="1" y="276"/>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5" name="任意多边形 171034"/>
            <p:cNvSpPr/>
            <p:nvPr/>
          </p:nvSpPr>
          <p:spPr>
            <a:xfrm>
              <a:off x="3984" y="2640"/>
              <a:ext cx="1" cy="273"/>
            </a:xfrm>
            <a:custGeom>
              <a:avLst/>
              <a:gdLst/>
              <a:ahLst/>
              <a:cxnLst/>
              <a:rect l="0" t="0" r="0" b="0"/>
              <a:pathLst>
                <a:path w="1" h="273">
                  <a:moveTo>
                    <a:pt x="0" y="0"/>
                  </a:moveTo>
                  <a:lnTo>
                    <a:pt x="0" y="273"/>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6" name="任意多边形 171035"/>
            <p:cNvSpPr/>
            <p:nvPr/>
          </p:nvSpPr>
          <p:spPr>
            <a:xfrm>
              <a:off x="3480" y="2079"/>
              <a:ext cx="1" cy="324"/>
            </a:xfrm>
            <a:custGeom>
              <a:avLst/>
              <a:gdLst/>
              <a:ahLst/>
              <a:cxnLst/>
              <a:rect l="0" t="0" r="0" b="0"/>
              <a:pathLst>
                <a:path w="1" h="324">
                  <a:moveTo>
                    <a:pt x="0" y="0"/>
                  </a:moveTo>
                  <a:lnTo>
                    <a:pt x="0" y="324"/>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7" name="任意多边形 171036"/>
            <p:cNvSpPr/>
            <p:nvPr/>
          </p:nvSpPr>
          <p:spPr>
            <a:xfrm>
              <a:off x="3480" y="2634"/>
              <a:ext cx="1" cy="285"/>
            </a:xfrm>
            <a:custGeom>
              <a:avLst/>
              <a:gdLst/>
              <a:ahLst/>
              <a:cxnLst/>
              <a:rect l="0" t="0" r="0" b="0"/>
              <a:pathLst>
                <a:path w="1" h="285">
                  <a:moveTo>
                    <a:pt x="0" y="0"/>
                  </a:moveTo>
                  <a:lnTo>
                    <a:pt x="0" y="285"/>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8" name="任意多边形 171037"/>
            <p:cNvSpPr/>
            <p:nvPr/>
          </p:nvSpPr>
          <p:spPr>
            <a:xfrm>
              <a:off x="3372" y="2514"/>
              <a:ext cx="225" cy="1"/>
            </a:xfrm>
            <a:custGeom>
              <a:avLst/>
              <a:gdLst/>
              <a:ahLst/>
              <a:cxnLst/>
              <a:rect l="0" t="0" r="0" b="0"/>
              <a:pathLst>
                <a:path w="225" h="1">
                  <a:moveTo>
                    <a:pt x="0" y="0"/>
                  </a:moveTo>
                  <a:lnTo>
                    <a:pt x="225"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1039" name="直接连接符 171038"/>
            <p:cNvSpPr/>
            <p:nvPr/>
          </p:nvSpPr>
          <p:spPr>
            <a:xfrm flipV="1">
              <a:off x="3312" y="2352"/>
              <a:ext cx="0" cy="316"/>
            </a:xfrm>
            <a:prstGeom prst="line">
              <a:avLst/>
            </a:prstGeom>
            <a:ln w="19050" cap="flat" cmpd="sng">
              <a:solidFill>
                <a:schemeClr val="tx1"/>
              </a:solidFill>
              <a:prstDash val="solid"/>
              <a:headEnd type="none" w="med" len="med"/>
              <a:tailEnd type="stealth" w="sm" len="med"/>
            </a:ln>
          </p:spPr>
        </p:sp>
      </p:grpSp>
      <p:sp>
        <p:nvSpPr>
          <p:cNvPr id="171042" name="文本框 171041"/>
          <p:cNvSpPr txBox="1"/>
          <p:nvPr/>
        </p:nvSpPr>
        <p:spPr>
          <a:xfrm>
            <a:off x="901700" y="5691188"/>
            <a:ext cx="8572500" cy="1133475"/>
          </a:xfrm>
          <a:prstGeom prst="rect">
            <a:avLst/>
          </a:prstGeom>
          <a:noFill/>
          <a:ln w="9525">
            <a:noFill/>
          </a:ln>
        </p:spPr>
        <p:txBody>
          <a:bodyPr lIns="108265" tIns="54132" rIns="108265" bIns="54132" anchor="ctr">
            <a:spAutoFit/>
          </a:bodyPr>
          <a:lstStyle/>
          <a:p>
            <a:pPr indent="789305" algn="just" defTabSz="1082675">
              <a:lnSpc>
                <a:spcPct val="120000"/>
              </a:lnSpc>
              <a:spcBef>
                <a:spcPct val="50000"/>
              </a:spcBef>
            </a:pPr>
            <a:r>
              <a:rPr lang="zh-CN" altLang="en-US" sz="2800" dirty="0">
                <a:solidFill>
                  <a:schemeClr val="tx1"/>
                </a:solidFill>
                <a:latin typeface="Times New Roman" panose="02020603050405020304" pitchFamily="18" charset="0"/>
              </a:rPr>
              <a:t>诺顿等效电路可由戴维宁等效电路经电源等效变换得到。</a:t>
            </a:r>
            <a:endParaRPr lang="zh-CN" altLang="en-US" sz="2800">
              <a:solidFill>
                <a:schemeClr val="tx1"/>
              </a:solidFill>
              <a:latin typeface="Times New Roman" panose="02020603050405020304" pitchFamily="18" charset="0"/>
            </a:endParaRP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p:cTn id="7" dur="500" fill="hold"/>
                                        <p:tgtEl>
                                          <p:spTgt spid="171010"/>
                                        </p:tgtEl>
                                        <p:attrNameLst>
                                          <p:attrName>ppt_w</p:attrName>
                                        </p:attrNameLst>
                                      </p:cBhvr>
                                      <p:tavLst>
                                        <p:tav tm="0">
                                          <p:val>
                                            <p:fltVal val="0"/>
                                          </p:val>
                                        </p:tav>
                                        <p:tav tm="100000">
                                          <p:val>
                                            <p:strVal val="#ppt_w"/>
                                          </p:val>
                                        </p:tav>
                                      </p:tavLst>
                                    </p:anim>
                                    <p:anim calcmode="lin" valueType="num">
                                      <p:cBhvr>
                                        <p:cTn id="8" dur="500" fill="hold"/>
                                        <p:tgtEl>
                                          <p:spTgt spid="171010"/>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box(out)">
                                      <p:cBhvr>
                                        <p:cTn id="12" dur="500"/>
                                        <p:tgtEl>
                                          <p:spTgt spid="171014"/>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171013"/>
                                        </p:tgtEl>
                                        <p:attrNameLst>
                                          <p:attrName>style.visibility</p:attrName>
                                        </p:attrNameLst>
                                      </p:cBhvr>
                                      <p:to>
                                        <p:strVal val="visible"/>
                                      </p:to>
                                    </p:set>
                                    <p:animEffect transition="in" filter="slide(fromBottom)">
                                      <p:cBhvr>
                                        <p:cTn id="16" dur="500"/>
                                        <p:tgtEl>
                                          <p:spTgt spid="1710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71023"/>
                                        </p:tgtEl>
                                        <p:attrNameLst>
                                          <p:attrName>style.visibility</p:attrName>
                                        </p:attrNameLst>
                                      </p:cBhvr>
                                      <p:to>
                                        <p:strVal val="visible"/>
                                      </p:to>
                                    </p:set>
                                    <p:anim calcmode="lin" valueType="num">
                                      <p:cBhvr additive="base">
                                        <p:cTn id="21" dur="500" fill="hold"/>
                                        <p:tgtEl>
                                          <p:spTgt spid="171023"/>
                                        </p:tgtEl>
                                        <p:attrNameLst>
                                          <p:attrName>ppt_x</p:attrName>
                                        </p:attrNameLst>
                                      </p:cBhvr>
                                      <p:tavLst>
                                        <p:tav tm="0">
                                          <p:val>
                                            <p:strVal val="1+#ppt_w/2"/>
                                          </p:val>
                                        </p:tav>
                                        <p:tav tm="100000">
                                          <p:val>
                                            <p:strVal val="#ppt_x"/>
                                          </p:val>
                                        </p:tav>
                                      </p:tavLst>
                                    </p:anim>
                                    <p:anim calcmode="lin" valueType="num">
                                      <p:cBhvr additive="base">
                                        <p:cTn id="22" dur="500" fill="hold"/>
                                        <p:tgtEl>
                                          <p:spTgt spid="17102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171042"/>
                                        </p:tgtEl>
                                        <p:attrNameLst>
                                          <p:attrName>style.visibility</p:attrName>
                                        </p:attrNameLst>
                                      </p:cBhvr>
                                      <p:to>
                                        <p:strVal val="visible"/>
                                      </p:to>
                                    </p:set>
                                    <p:animEffect transition="in" filter="barn(outHorizontal)">
                                      <p:cBhvr>
                                        <p:cTn id="27" dur="500"/>
                                        <p:tgtEl>
                                          <p:spTgt spid="171042"/>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grpId="0" nodeType="clickEffect">
                                  <p:stCondLst>
                                    <p:cond delay="0"/>
                                  </p:stCondLst>
                                  <p:childTnLst>
                                    <p:set>
                                      <p:cBhvr>
                                        <p:cTn id="31" dur="1" fill="hold">
                                          <p:stCondLst>
                                            <p:cond delay="0"/>
                                          </p:stCondLst>
                                        </p:cTn>
                                        <p:tgtEl>
                                          <p:spTgt spid="171012"/>
                                        </p:tgtEl>
                                        <p:attrNameLst>
                                          <p:attrName>style.visibility</p:attrName>
                                        </p:attrNameLst>
                                      </p:cBhvr>
                                      <p:to>
                                        <p:strVal val="visible"/>
                                      </p:to>
                                    </p:set>
                                    <p:anim calcmode="lin" valueType="num">
                                      <p:cBhvr>
                                        <p:cTn id="32" dur="500" fill="hold"/>
                                        <p:tgtEl>
                                          <p:spTgt spid="171012"/>
                                        </p:tgtEl>
                                        <p:attrNameLst>
                                          <p:attrName>ppt_w</p:attrName>
                                        </p:attrNameLst>
                                      </p:cBhvr>
                                      <p:tavLst>
                                        <p:tav tm="0">
                                          <p:val>
                                            <p:fltVal val="0"/>
                                          </p:val>
                                        </p:tav>
                                        <p:tav tm="100000">
                                          <p:val>
                                            <p:strVal val="#ppt_w"/>
                                          </p:val>
                                        </p:tav>
                                      </p:tavLst>
                                    </p:anim>
                                    <p:anim calcmode="lin" valueType="num">
                                      <p:cBhvr>
                                        <p:cTn id="33" dur="500" fill="hold"/>
                                        <p:tgtEl>
                                          <p:spTgt spid="1710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p:bldP spid="171012" grpId="0"/>
      <p:bldP spid="17104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文本框 172033"/>
          <p:cNvSpPr txBox="1"/>
          <p:nvPr/>
        </p:nvSpPr>
        <p:spPr>
          <a:xfrm>
            <a:off x="90488" y="90488"/>
            <a:ext cx="1263650" cy="685800"/>
          </a:xfrm>
          <a:prstGeom prst="rect">
            <a:avLst/>
          </a:prstGeom>
          <a:noFill/>
          <a:ln w="9525">
            <a:noFill/>
          </a:ln>
        </p:spPr>
        <p:txBody>
          <a:bodyPr lIns="108265" tIns="54132" rIns="108265" bIns="54132" anchor="ctr">
            <a:spAutoFit/>
          </a:bodyPr>
          <a:lstStyle/>
          <a:p>
            <a:pPr defTabSz="1082675">
              <a:spcBef>
                <a:spcPct val="50000"/>
              </a:spcBef>
            </a:pPr>
            <a:r>
              <a:rPr lang="zh-CN" altLang="en-US" sz="3800" i="1" dirty="0">
                <a:solidFill>
                  <a:srgbClr val="FF33CC"/>
                </a:solidFill>
                <a:latin typeface="Times New Roman" panose="02020603050405020304" pitchFamily="18" charset="0"/>
              </a:rPr>
              <a:t>例</a:t>
            </a:r>
            <a:r>
              <a:rPr lang="en-US" altLang="zh-CN" sz="3800" i="1">
                <a:solidFill>
                  <a:srgbClr val="FF33CC"/>
                </a:solidFill>
                <a:latin typeface="Times New Roman" panose="02020603050405020304" pitchFamily="18" charset="0"/>
              </a:rPr>
              <a:t>.</a:t>
            </a:r>
            <a:endParaRPr lang="en-US" altLang="zh-CN" sz="2800">
              <a:solidFill>
                <a:schemeClr val="tx1"/>
              </a:solidFill>
              <a:latin typeface="Times New Roman" panose="02020603050405020304" pitchFamily="18" charset="0"/>
            </a:endParaRPr>
          </a:p>
        </p:txBody>
      </p:sp>
      <p:sp>
        <p:nvSpPr>
          <p:cNvPr id="172035" name="右箭头 172034"/>
          <p:cNvSpPr/>
          <p:nvPr/>
        </p:nvSpPr>
        <p:spPr>
          <a:xfrm>
            <a:off x="5773738" y="2074863"/>
            <a:ext cx="541337" cy="541337"/>
          </a:xfrm>
          <a:prstGeom prst="rightArrow">
            <a:avLst>
              <a:gd name="adj1" fmla="val 50000"/>
              <a:gd name="adj2" fmla="val 25000"/>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72036" name="文本框 172035"/>
          <p:cNvSpPr txBox="1"/>
          <p:nvPr/>
        </p:nvSpPr>
        <p:spPr>
          <a:xfrm>
            <a:off x="1535113" y="274638"/>
            <a:ext cx="1871662" cy="534987"/>
          </a:xfrm>
          <a:prstGeom prst="rect">
            <a:avLst/>
          </a:prstGeom>
          <a:noFill/>
          <a:ln w="9525">
            <a:noFill/>
          </a:ln>
        </p:spPr>
        <p:txBody>
          <a:bodyPr wrap="none" lIns="108265" tIns="54132" rIns="108265" bIns="54132" anchor="ctr">
            <a:spAutoFit/>
          </a:bodyPr>
          <a:lstStyle/>
          <a:p>
            <a:pPr defTabSz="1082675">
              <a:spcBef>
                <a:spcPct val="50000"/>
              </a:spcBef>
            </a:pPr>
            <a:r>
              <a:rPr lang="zh-CN" altLang="en-US" sz="2800" dirty="0">
                <a:solidFill>
                  <a:schemeClr val="tx1"/>
                </a:solidFill>
                <a:latin typeface="Times New Roman" panose="02020603050405020304" pitchFamily="18" charset="0"/>
              </a:rPr>
              <a:t>求</a:t>
            </a:r>
            <a:r>
              <a:rPr lang="zh-CN" altLang="en-US" sz="2800" dirty="0" smtClean="0">
                <a:solidFill>
                  <a:schemeClr val="tx1"/>
                </a:solidFill>
                <a:latin typeface="Times New Roman" panose="02020603050405020304" pitchFamily="18" charset="0"/>
              </a:rPr>
              <a:t>电流</a:t>
            </a:r>
            <a:r>
              <a:rPr lang="en-US" altLang="zh-CN" sz="2800" i="1" dirty="0" err="1" smtClean="0">
                <a:solidFill>
                  <a:schemeClr val="tx1"/>
                </a:solidFill>
                <a:latin typeface="Times New Roman" panose="02020603050405020304" pitchFamily="18" charset="0"/>
              </a:rPr>
              <a:t>i</a:t>
            </a:r>
            <a:r>
              <a:rPr lang="en-US" altLang="zh-CN" sz="2800" i="1" dirty="0" smtClean="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a:t>
            </a:r>
          </a:p>
        </p:txBody>
      </p:sp>
      <p:grpSp>
        <p:nvGrpSpPr>
          <p:cNvPr id="172037" name="组合 172036"/>
          <p:cNvGrpSpPr/>
          <p:nvPr/>
        </p:nvGrpSpPr>
        <p:grpSpPr>
          <a:xfrm>
            <a:off x="0" y="722313"/>
            <a:ext cx="5773738" cy="3241675"/>
            <a:chOff x="0" y="384"/>
            <a:chExt cx="3072" cy="1725"/>
          </a:xfrm>
        </p:grpSpPr>
        <p:sp>
          <p:nvSpPr>
            <p:cNvPr id="172038" name="文本框 172037"/>
            <p:cNvSpPr txBox="1"/>
            <p:nvPr/>
          </p:nvSpPr>
          <p:spPr>
            <a:xfrm>
              <a:off x="864" y="1824"/>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12</a:t>
              </a:r>
              <a:r>
                <a:rPr lang="en-US" altLang="zh-CN" sz="2400">
                  <a:solidFill>
                    <a:schemeClr val="tx1"/>
                  </a:solidFill>
                  <a:latin typeface="Times New Roman" panose="02020603050405020304" pitchFamily="18" charset="0"/>
                </a:rPr>
                <a:t>V</a:t>
              </a:r>
              <a:endParaRPr lang="en-US" altLang="zh-CN" sz="2800">
                <a:solidFill>
                  <a:schemeClr val="tx1"/>
                </a:solidFill>
                <a:latin typeface="Times New Roman" panose="02020603050405020304" pitchFamily="18" charset="0"/>
              </a:endParaRPr>
            </a:p>
          </p:txBody>
        </p:sp>
        <p:sp>
          <p:nvSpPr>
            <p:cNvPr id="172039" name="文本框 172038"/>
            <p:cNvSpPr txBox="1"/>
            <p:nvPr/>
          </p:nvSpPr>
          <p:spPr>
            <a:xfrm>
              <a:off x="1008" y="105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2040" name="文本框 172039"/>
            <p:cNvSpPr txBox="1"/>
            <p:nvPr/>
          </p:nvSpPr>
          <p:spPr>
            <a:xfrm>
              <a:off x="1776" y="384"/>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2041" name="文本框 172040"/>
            <p:cNvSpPr txBox="1"/>
            <p:nvPr/>
          </p:nvSpPr>
          <p:spPr>
            <a:xfrm>
              <a:off x="2496" y="1344"/>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042" name="文本框 172041"/>
            <p:cNvSpPr txBox="1"/>
            <p:nvPr/>
          </p:nvSpPr>
          <p:spPr>
            <a:xfrm>
              <a:off x="2496" y="81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043" name="文本框 172042"/>
            <p:cNvSpPr txBox="1"/>
            <p:nvPr/>
          </p:nvSpPr>
          <p:spPr>
            <a:xfrm>
              <a:off x="2640" y="1104"/>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24</a:t>
              </a:r>
              <a:r>
                <a:rPr lang="en-US" altLang="zh-CN" sz="2400">
                  <a:solidFill>
                    <a:schemeClr val="tx1"/>
                  </a:solidFill>
                  <a:latin typeface="Times New Roman" panose="02020603050405020304" pitchFamily="18" charset="0"/>
                </a:rPr>
                <a:t>V</a:t>
              </a:r>
              <a:endParaRPr lang="en-US" altLang="zh-CN" sz="2800">
                <a:solidFill>
                  <a:schemeClr val="tx1"/>
                </a:solidFill>
                <a:latin typeface="Times New Roman" panose="02020603050405020304" pitchFamily="18" charset="0"/>
              </a:endParaRPr>
            </a:p>
          </p:txBody>
        </p:sp>
        <p:sp>
          <p:nvSpPr>
            <p:cNvPr id="172044" name="文本框 172043"/>
            <p:cNvSpPr txBox="1"/>
            <p:nvPr/>
          </p:nvSpPr>
          <p:spPr>
            <a:xfrm>
              <a:off x="528" y="384"/>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2045" name="文本框 172044"/>
            <p:cNvSpPr txBox="1"/>
            <p:nvPr/>
          </p:nvSpPr>
          <p:spPr>
            <a:xfrm>
              <a:off x="480" y="1680"/>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2046" name="文本框 172045"/>
            <p:cNvSpPr txBox="1"/>
            <p:nvPr/>
          </p:nvSpPr>
          <p:spPr>
            <a:xfrm>
              <a:off x="0" y="105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2047" name="矩形 172046"/>
            <p:cNvSpPr/>
            <p:nvPr/>
          </p:nvSpPr>
          <p:spPr>
            <a:xfrm>
              <a:off x="336" y="1056"/>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048" name="文本框 172047"/>
            <p:cNvSpPr txBox="1"/>
            <p:nvPr/>
          </p:nvSpPr>
          <p:spPr>
            <a:xfrm>
              <a:off x="574" y="1046"/>
              <a:ext cx="169" cy="2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72049" name="文本框 172048"/>
            <p:cNvSpPr txBox="1"/>
            <p:nvPr/>
          </p:nvSpPr>
          <p:spPr>
            <a:xfrm>
              <a:off x="720" y="1680"/>
              <a:ext cx="15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050" name="直接连接符 172049"/>
            <p:cNvSpPr/>
            <p:nvPr/>
          </p:nvSpPr>
          <p:spPr>
            <a:xfrm flipV="1">
              <a:off x="528" y="1056"/>
              <a:ext cx="0" cy="336"/>
            </a:xfrm>
            <a:prstGeom prst="line">
              <a:avLst/>
            </a:prstGeom>
            <a:ln w="9525" cap="flat" cmpd="sng">
              <a:solidFill>
                <a:schemeClr val="tx1"/>
              </a:solidFill>
              <a:prstDash val="solid"/>
              <a:headEnd type="none" w="med" len="med"/>
              <a:tailEnd type="stealth" w="sm" len="med"/>
            </a:ln>
          </p:spPr>
        </p:sp>
        <p:sp>
          <p:nvSpPr>
            <p:cNvPr id="172051" name="文本框 172050"/>
            <p:cNvSpPr txBox="1"/>
            <p:nvPr/>
          </p:nvSpPr>
          <p:spPr>
            <a:xfrm>
              <a:off x="1248" y="1680"/>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052" name="直接连接符 172051"/>
            <p:cNvSpPr/>
            <p:nvPr/>
          </p:nvSpPr>
          <p:spPr>
            <a:xfrm>
              <a:off x="1440" y="720"/>
              <a:ext cx="0" cy="384"/>
            </a:xfrm>
            <a:prstGeom prst="line">
              <a:avLst/>
            </a:prstGeom>
            <a:ln w="19050" cap="flat" cmpd="sng">
              <a:solidFill>
                <a:schemeClr val="tx1"/>
              </a:solidFill>
              <a:prstDash val="solid"/>
              <a:headEnd type="none" w="med" len="med"/>
              <a:tailEnd type="none" w="med" len="med"/>
            </a:ln>
          </p:spPr>
        </p:sp>
        <p:sp>
          <p:nvSpPr>
            <p:cNvPr id="172053" name="直接连接符 172052"/>
            <p:cNvSpPr/>
            <p:nvPr/>
          </p:nvSpPr>
          <p:spPr>
            <a:xfrm>
              <a:off x="384" y="720"/>
              <a:ext cx="1488" cy="0"/>
            </a:xfrm>
            <a:prstGeom prst="line">
              <a:avLst/>
            </a:prstGeom>
            <a:ln w="19050" cap="flat" cmpd="sng">
              <a:solidFill>
                <a:schemeClr val="tx1"/>
              </a:solidFill>
              <a:prstDash val="solid"/>
              <a:headEnd type="none" w="med" len="med"/>
              <a:tailEnd type="none" w="med" len="med"/>
            </a:ln>
          </p:spPr>
        </p:sp>
        <p:sp>
          <p:nvSpPr>
            <p:cNvPr id="172054" name="直接连接符 172053"/>
            <p:cNvSpPr/>
            <p:nvPr/>
          </p:nvSpPr>
          <p:spPr>
            <a:xfrm>
              <a:off x="384" y="1680"/>
              <a:ext cx="2112" cy="0"/>
            </a:xfrm>
            <a:prstGeom prst="line">
              <a:avLst/>
            </a:prstGeom>
            <a:ln w="19050" cap="flat" cmpd="sng">
              <a:solidFill>
                <a:schemeClr val="tx1"/>
              </a:solidFill>
              <a:prstDash val="solid"/>
              <a:headEnd type="none" w="med" len="med"/>
              <a:tailEnd type="none" w="med" len="med"/>
            </a:ln>
          </p:spPr>
        </p:sp>
        <p:sp>
          <p:nvSpPr>
            <p:cNvPr id="172055" name="直接连接符 172054"/>
            <p:cNvSpPr/>
            <p:nvPr/>
          </p:nvSpPr>
          <p:spPr>
            <a:xfrm>
              <a:off x="2496" y="720"/>
              <a:ext cx="0" cy="960"/>
            </a:xfrm>
            <a:prstGeom prst="line">
              <a:avLst/>
            </a:prstGeom>
            <a:ln w="19050" cap="flat" cmpd="sng">
              <a:solidFill>
                <a:schemeClr val="tx1"/>
              </a:solidFill>
              <a:prstDash val="solid"/>
              <a:headEnd type="none" w="med" len="med"/>
              <a:tailEnd type="none" w="med" len="med"/>
            </a:ln>
          </p:spPr>
        </p:sp>
        <p:sp>
          <p:nvSpPr>
            <p:cNvPr id="172056" name="直接连接符 172055"/>
            <p:cNvSpPr/>
            <p:nvPr/>
          </p:nvSpPr>
          <p:spPr>
            <a:xfrm>
              <a:off x="1440" y="1344"/>
              <a:ext cx="0" cy="336"/>
            </a:xfrm>
            <a:prstGeom prst="line">
              <a:avLst/>
            </a:prstGeom>
            <a:ln w="19050" cap="flat" cmpd="sng">
              <a:solidFill>
                <a:schemeClr val="tx1"/>
              </a:solidFill>
              <a:prstDash val="solid"/>
              <a:headEnd type="none" w="med" len="med"/>
              <a:tailEnd type="none" w="med" len="med"/>
            </a:ln>
          </p:spPr>
        </p:sp>
        <p:sp>
          <p:nvSpPr>
            <p:cNvPr id="172057" name="直接连接符 172056"/>
            <p:cNvSpPr/>
            <p:nvPr/>
          </p:nvSpPr>
          <p:spPr>
            <a:xfrm>
              <a:off x="2112" y="720"/>
              <a:ext cx="384" cy="0"/>
            </a:xfrm>
            <a:prstGeom prst="line">
              <a:avLst/>
            </a:prstGeom>
            <a:ln w="19050" cap="flat" cmpd="sng">
              <a:solidFill>
                <a:schemeClr val="tx1"/>
              </a:solidFill>
              <a:prstDash val="solid"/>
              <a:headEnd type="none" w="med" len="med"/>
              <a:tailEnd type="none" w="med" len="med"/>
            </a:ln>
          </p:spPr>
        </p:sp>
        <p:grpSp>
          <p:nvGrpSpPr>
            <p:cNvPr id="172058" name="组合 172057"/>
            <p:cNvGrpSpPr/>
            <p:nvPr/>
          </p:nvGrpSpPr>
          <p:grpSpPr>
            <a:xfrm>
              <a:off x="960" y="1536"/>
              <a:ext cx="288" cy="283"/>
              <a:chOff x="1008" y="1536"/>
              <a:chExt cx="288" cy="283"/>
            </a:xfrm>
          </p:grpSpPr>
          <p:sp>
            <p:nvSpPr>
              <p:cNvPr id="172059" name="椭圆 172058"/>
              <p:cNvSpPr/>
              <p:nvPr/>
            </p:nvSpPr>
            <p:spPr>
              <a:xfrm>
                <a:off x="1008" y="1536"/>
                <a:ext cx="283" cy="283"/>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2060" name="直接连接符 172059"/>
              <p:cNvSpPr/>
              <p:nvPr/>
            </p:nvSpPr>
            <p:spPr>
              <a:xfrm>
                <a:off x="1008" y="1680"/>
                <a:ext cx="288" cy="0"/>
              </a:xfrm>
              <a:prstGeom prst="line">
                <a:avLst/>
              </a:prstGeom>
              <a:ln w="19050" cap="flat" cmpd="sng">
                <a:solidFill>
                  <a:schemeClr val="tx1"/>
                </a:solidFill>
                <a:prstDash val="solid"/>
                <a:headEnd type="none" w="med" len="med"/>
                <a:tailEnd type="none" w="med" len="med"/>
              </a:ln>
            </p:spPr>
          </p:sp>
        </p:grpSp>
        <p:grpSp>
          <p:nvGrpSpPr>
            <p:cNvPr id="172061" name="组合 172060"/>
            <p:cNvGrpSpPr/>
            <p:nvPr/>
          </p:nvGrpSpPr>
          <p:grpSpPr>
            <a:xfrm rot="5400000">
              <a:off x="2354" y="1106"/>
              <a:ext cx="288" cy="283"/>
              <a:chOff x="1008" y="1536"/>
              <a:chExt cx="288" cy="283"/>
            </a:xfrm>
          </p:grpSpPr>
          <p:sp>
            <p:nvSpPr>
              <p:cNvPr id="172062" name="椭圆 172061"/>
              <p:cNvSpPr/>
              <p:nvPr/>
            </p:nvSpPr>
            <p:spPr>
              <a:xfrm>
                <a:off x="1008" y="1536"/>
                <a:ext cx="283" cy="283"/>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2063" name="直接连接符 172062"/>
              <p:cNvSpPr/>
              <p:nvPr/>
            </p:nvSpPr>
            <p:spPr>
              <a:xfrm>
                <a:off x="1008" y="1680"/>
                <a:ext cx="288" cy="0"/>
              </a:xfrm>
              <a:prstGeom prst="line">
                <a:avLst/>
              </a:prstGeom>
              <a:ln w="19050" cap="flat" cmpd="sng">
                <a:solidFill>
                  <a:schemeClr val="tx1"/>
                </a:solidFill>
                <a:prstDash val="solid"/>
                <a:headEnd type="none" w="med" len="med"/>
                <a:tailEnd type="none" w="med" len="med"/>
              </a:ln>
            </p:spPr>
          </p:sp>
        </p:grpSp>
        <p:sp>
          <p:nvSpPr>
            <p:cNvPr id="172064" name="矩形 172063"/>
            <p:cNvSpPr/>
            <p:nvPr/>
          </p:nvSpPr>
          <p:spPr>
            <a:xfrm>
              <a:off x="1386" y="1072"/>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065" name="矩形 172064"/>
            <p:cNvSpPr/>
            <p:nvPr/>
          </p:nvSpPr>
          <p:spPr>
            <a:xfrm rot="5400000">
              <a:off x="1925" y="587"/>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066" name="直接连接符 172065"/>
            <p:cNvSpPr/>
            <p:nvPr/>
          </p:nvSpPr>
          <p:spPr>
            <a:xfrm>
              <a:off x="384" y="720"/>
              <a:ext cx="0" cy="336"/>
            </a:xfrm>
            <a:prstGeom prst="line">
              <a:avLst/>
            </a:prstGeom>
            <a:ln w="19050" cap="flat" cmpd="sng">
              <a:solidFill>
                <a:schemeClr val="tx1"/>
              </a:solidFill>
              <a:prstDash val="solid"/>
              <a:headEnd type="none" w="med" len="med"/>
              <a:tailEnd type="none" w="med" len="med"/>
            </a:ln>
          </p:spPr>
        </p:sp>
        <p:sp>
          <p:nvSpPr>
            <p:cNvPr id="172067" name="任意多边形 172066"/>
            <p:cNvSpPr/>
            <p:nvPr/>
          </p:nvSpPr>
          <p:spPr>
            <a:xfrm>
              <a:off x="384" y="1338"/>
              <a:ext cx="1" cy="342"/>
            </a:xfrm>
            <a:custGeom>
              <a:avLst/>
              <a:gdLst/>
              <a:ahLst/>
              <a:cxnLst/>
              <a:rect l="0" t="0" r="0" b="0"/>
              <a:pathLst>
                <a:path w="1" h="342">
                  <a:moveTo>
                    <a:pt x="0" y="0"/>
                  </a:moveTo>
                  <a:lnTo>
                    <a:pt x="1" y="342"/>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68" name="椭圆 172067"/>
            <p:cNvSpPr/>
            <p:nvPr/>
          </p:nvSpPr>
          <p:spPr>
            <a:xfrm>
              <a:off x="604" y="672"/>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2069" name="椭圆 172068"/>
            <p:cNvSpPr/>
            <p:nvPr/>
          </p:nvSpPr>
          <p:spPr>
            <a:xfrm>
              <a:off x="604" y="1632"/>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grpSp>
      <p:grpSp>
        <p:nvGrpSpPr>
          <p:cNvPr id="172070" name="组合 172069"/>
          <p:cNvGrpSpPr/>
          <p:nvPr/>
        </p:nvGrpSpPr>
        <p:grpSpPr>
          <a:xfrm>
            <a:off x="6405563" y="849313"/>
            <a:ext cx="4422775" cy="2752725"/>
            <a:chOff x="3408" y="452"/>
            <a:chExt cx="2353" cy="1465"/>
          </a:xfrm>
        </p:grpSpPr>
        <p:sp>
          <p:nvSpPr>
            <p:cNvPr id="172071" name="文本框 172070"/>
            <p:cNvSpPr txBox="1"/>
            <p:nvPr/>
          </p:nvSpPr>
          <p:spPr>
            <a:xfrm>
              <a:off x="3828" y="1056"/>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rgbClr val="0000FF"/>
                  </a:solidFill>
                  <a:latin typeface="Times New Roman" panose="02020603050405020304" pitchFamily="18" charset="0"/>
                  <a:sym typeface="Symbol" panose="05050102010706020507" pitchFamily="18" charset="2"/>
                </a:rPr>
                <a:t></a:t>
              </a:r>
            </a:p>
          </p:txBody>
        </p:sp>
        <p:sp>
          <p:nvSpPr>
            <p:cNvPr id="172072" name="文本框 172071"/>
            <p:cNvSpPr txBox="1"/>
            <p:nvPr/>
          </p:nvSpPr>
          <p:spPr>
            <a:xfrm>
              <a:off x="3408" y="1096"/>
              <a:ext cx="228" cy="285"/>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72073" name="直接连接符 172072"/>
            <p:cNvSpPr/>
            <p:nvPr/>
          </p:nvSpPr>
          <p:spPr>
            <a:xfrm flipV="1">
              <a:off x="3636" y="1056"/>
              <a:ext cx="0" cy="336"/>
            </a:xfrm>
            <a:prstGeom prst="line">
              <a:avLst/>
            </a:prstGeom>
            <a:ln w="9525" cap="flat" cmpd="sng">
              <a:solidFill>
                <a:schemeClr val="tx1"/>
              </a:solidFill>
              <a:prstDash val="solid"/>
              <a:headEnd type="none" w="med" len="med"/>
              <a:tailEnd type="triangle" w="med" len="med"/>
            </a:ln>
          </p:spPr>
        </p:sp>
        <p:sp>
          <p:nvSpPr>
            <p:cNvPr id="172074" name="文本框 172073"/>
            <p:cNvSpPr txBox="1"/>
            <p:nvPr/>
          </p:nvSpPr>
          <p:spPr>
            <a:xfrm flipH="1">
              <a:off x="3829" y="452"/>
              <a:ext cx="28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2075" name="文本框 172074"/>
            <p:cNvSpPr txBox="1"/>
            <p:nvPr/>
          </p:nvSpPr>
          <p:spPr>
            <a:xfrm flipH="1">
              <a:off x="3876" y="163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2076" name="矩形 172075"/>
            <p:cNvSpPr/>
            <p:nvPr/>
          </p:nvSpPr>
          <p:spPr>
            <a:xfrm flipH="1">
              <a:off x="4356" y="1056"/>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077" name="文本框 172076"/>
            <p:cNvSpPr txBox="1"/>
            <p:nvPr/>
          </p:nvSpPr>
          <p:spPr>
            <a:xfrm flipH="1">
              <a:off x="4405" y="1056"/>
              <a:ext cx="62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G</a:t>
              </a:r>
              <a:r>
                <a:rPr lang="en-US" altLang="zh-CN" sz="2800" baseline="-25000"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R</a:t>
              </a:r>
              <a:r>
                <a:rPr lang="en-US" altLang="zh-CN" sz="2800" baseline="-25000"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a:t>
              </a:r>
              <a:endParaRPr lang="en-US" altLang="zh-CN" sz="2800" dirty="0">
                <a:solidFill>
                  <a:schemeClr val="tx1"/>
                </a:solidFill>
                <a:latin typeface="Times New Roman" panose="02020603050405020304" pitchFamily="18" charset="0"/>
              </a:endParaRPr>
            </a:p>
          </p:txBody>
        </p:sp>
        <p:sp>
          <p:nvSpPr>
            <p:cNvPr id="172078" name="椭圆 172077"/>
            <p:cNvSpPr/>
            <p:nvPr/>
          </p:nvSpPr>
          <p:spPr>
            <a:xfrm flipH="1">
              <a:off x="4980" y="1104"/>
              <a:ext cx="227" cy="227"/>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2079" name="文本框 172078"/>
            <p:cNvSpPr txBox="1"/>
            <p:nvPr/>
          </p:nvSpPr>
          <p:spPr>
            <a:xfrm flipH="1">
              <a:off x="5268" y="1056"/>
              <a:ext cx="49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2800" dirty="0">
                <a:solidFill>
                  <a:schemeClr val="tx1"/>
                </a:solidFill>
                <a:latin typeface="Times New Roman" panose="02020603050405020304" pitchFamily="18" charset="0"/>
              </a:endParaRPr>
            </a:p>
          </p:txBody>
        </p:sp>
        <p:sp>
          <p:nvSpPr>
            <p:cNvPr id="172080" name="椭圆 172079"/>
            <p:cNvSpPr/>
            <p:nvPr/>
          </p:nvSpPr>
          <p:spPr>
            <a:xfrm flipH="1">
              <a:off x="3924" y="1584"/>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2081" name="椭圆 172080"/>
            <p:cNvSpPr/>
            <p:nvPr/>
          </p:nvSpPr>
          <p:spPr>
            <a:xfrm flipH="1">
              <a:off x="3911" y="740"/>
              <a:ext cx="61" cy="61"/>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2082" name="任意多边形 172081"/>
            <p:cNvSpPr/>
            <p:nvPr/>
          </p:nvSpPr>
          <p:spPr>
            <a:xfrm>
              <a:off x="3780" y="1614"/>
              <a:ext cx="1320" cy="3"/>
            </a:xfrm>
            <a:custGeom>
              <a:avLst/>
              <a:gdLst/>
              <a:ahLst/>
              <a:cxnLst/>
              <a:rect l="0" t="0" r="0" b="0"/>
              <a:pathLst>
                <a:path w="1320" h="3">
                  <a:moveTo>
                    <a:pt x="1320" y="3"/>
                  </a:moveTo>
                  <a:lnTo>
                    <a:pt x="0"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3" name="任意多边形 172082"/>
            <p:cNvSpPr/>
            <p:nvPr/>
          </p:nvSpPr>
          <p:spPr>
            <a:xfrm>
              <a:off x="3780" y="780"/>
              <a:ext cx="1323" cy="1"/>
            </a:xfrm>
            <a:custGeom>
              <a:avLst/>
              <a:gdLst/>
              <a:ahLst/>
              <a:cxnLst/>
              <a:rect l="0" t="0" r="0" b="0"/>
              <a:pathLst>
                <a:path w="1323" h="1">
                  <a:moveTo>
                    <a:pt x="1323" y="0"/>
                  </a:moveTo>
                  <a:lnTo>
                    <a:pt x="0"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4" name="任意多边形 172083"/>
            <p:cNvSpPr/>
            <p:nvPr/>
          </p:nvSpPr>
          <p:spPr>
            <a:xfrm flipH="1">
              <a:off x="4403" y="780"/>
              <a:ext cx="1" cy="276"/>
            </a:xfrm>
            <a:custGeom>
              <a:avLst/>
              <a:gdLst/>
              <a:ahLst/>
              <a:cxnLst/>
              <a:rect l="0" t="0" r="0" b="0"/>
              <a:pathLst>
                <a:path w="1" h="276">
                  <a:moveTo>
                    <a:pt x="0" y="0"/>
                  </a:moveTo>
                  <a:lnTo>
                    <a:pt x="1" y="276"/>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5" name="任意多边形 172084"/>
            <p:cNvSpPr/>
            <p:nvPr/>
          </p:nvSpPr>
          <p:spPr>
            <a:xfrm flipH="1">
              <a:off x="4403" y="1344"/>
              <a:ext cx="1" cy="273"/>
            </a:xfrm>
            <a:custGeom>
              <a:avLst/>
              <a:gdLst/>
              <a:ahLst/>
              <a:cxnLst/>
              <a:rect l="0" t="0" r="0" b="0"/>
              <a:pathLst>
                <a:path w="1" h="273">
                  <a:moveTo>
                    <a:pt x="0" y="0"/>
                  </a:moveTo>
                  <a:lnTo>
                    <a:pt x="0" y="273"/>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6" name="任意多边形 172085"/>
            <p:cNvSpPr/>
            <p:nvPr/>
          </p:nvSpPr>
          <p:spPr>
            <a:xfrm flipH="1">
              <a:off x="5099" y="783"/>
              <a:ext cx="1" cy="324"/>
            </a:xfrm>
            <a:custGeom>
              <a:avLst/>
              <a:gdLst/>
              <a:ahLst/>
              <a:cxnLst/>
              <a:rect l="0" t="0" r="0" b="0"/>
              <a:pathLst>
                <a:path w="1" h="324">
                  <a:moveTo>
                    <a:pt x="0" y="0"/>
                  </a:moveTo>
                  <a:lnTo>
                    <a:pt x="0" y="324"/>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7" name="任意多边形 172086"/>
            <p:cNvSpPr/>
            <p:nvPr/>
          </p:nvSpPr>
          <p:spPr>
            <a:xfrm flipH="1">
              <a:off x="5099" y="1338"/>
              <a:ext cx="1" cy="285"/>
            </a:xfrm>
            <a:custGeom>
              <a:avLst/>
              <a:gdLst/>
              <a:ahLst/>
              <a:cxnLst/>
              <a:rect l="0" t="0" r="0" b="0"/>
              <a:pathLst>
                <a:path w="1" h="285">
                  <a:moveTo>
                    <a:pt x="0" y="0"/>
                  </a:moveTo>
                  <a:lnTo>
                    <a:pt x="0" y="285"/>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8" name="任意多边形 172087"/>
            <p:cNvSpPr/>
            <p:nvPr/>
          </p:nvSpPr>
          <p:spPr>
            <a:xfrm flipH="1">
              <a:off x="4983" y="1218"/>
              <a:ext cx="225" cy="1"/>
            </a:xfrm>
            <a:custGeom>
              <a:avLst/>
              <a:gdLst/>
              <a:ahLst/>
              <a:cxnLst/>
              <a:rect l="0" t="0" r="0" b="0"/>
              <a:pathLst>
                <a:path w="225" h="1">
                  <a:moveTo>
                    <a:pt x="0" y="0"/>
                  </a:moveTo>
                  <a:lnTo>
                    <a:pt x="225"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89" name="直接连接符 172088"/>
            <p:cNvSpPr/>
            <p:nvPr/>
          </p:nvSpPr>
          <p:spPr>
            <a:xfrm flipH="1" flipV="1">
              <a:off x="5268" y="1056"/>
              <a:ext cx="0" cy="316"/>
            </a:xfrm>
            <a:prstGeom prst="line">
              <a:avLst/>
            </a:prstGeom>
            <a:ln w="19050" cap="flat" cmpd="sng">
              <a:solidFill>
                <a:schemeClr val="tx1"/>
              </a:solidFill>
              <a:prstDash val="solid"/>
              <a:headEnd type="none" w="med" len="med"/>
              <a:tailEnd type="stealth" w="sm" len="med"/>
            </a:ln>
          </p:spPr>
        </p:sp>
        <p:sp>
          <p:nvSpPr>
            <p:cNvPr id="172090" name="矩形 172089"/>
            <p:cNvSpPr/>
            <p:nvPr/>
          </p:nvSpPr>
          <p:spPr>
            <a:xfrm flipH="1">
              <a:off x="3732" y="1044"/>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091" name="任意多边形 172090"/>
            <p:cNvSpPr/>
            <p:nvPr/>
          </p:nvSpPr>
          <p:spPr>
            <a:xfrm flipH="1">
              <a:off x="3779" y="780"/>
              <a:ext cx="1" cy="276"/>
            </a:xfrm>
            <a:custGeom>
              <a:avLst/>
              <a:gdLst/>
              <a:ahLst/>
              <a:cxnLst/>
              <a:rect l="0" t="0" r="0" b="0"/>
              <a:pathLst>
                <a:path w="1" h="276">
                  <a:moveTo>
                    <a:pt x="0" y="0"/>
                  </a:moveTo>
                  <a:lnTo>
                    <a:pt x="1" y="276"/>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2092" name="任意多边形 172091"/>
            <p:cNvSpPr/>
            <p:nvPr/>
          </p:nvSpPr>
          <p:spPr>
            <a:xfrm flipH="1">
              <a:off x="3779" y="1344"/>
              <a:ext cx="1" cy="273"/>
            </a:xfrm>
            <a:custGeom>
              <a:avLst/>
              <a:gdLst/>
              <a:ahLst/>
              <a:cxnLst/>
              <a:rect l="0" t="0" r="0" b="0"/>
              <a:pathLst>
                <a:path w="1" h="273">
                  <a:moveTo>
                    <a:pt x="0" y="0"/>
                  </a:moveTo>
                  <a:lnTo>
                    <a:pt x="0" y="273"/>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grpSp>
      <p:sp>
        <p:nvSpPr>
          <p:cNvPr id="172093" name="文本框 172092"/>
          <p:cNvSpPr txBox="1"/>
          <p:nvPr/>
        </p:nvSpPr>
        <p:spPr>
          <a:xfrm>
            <a:off x="1450975" y="4152900"/>
            <a:ext cx="1327150" cy="534988"/>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(1)</a:t>
            </a:r>
            <a:r>
              <a:rPr lang="zh-CN" altLang="en-US" sz="2800" dirty="0" smtClean="0">
                <a:solidFill>
                  <a:schemeClr val="tx1"/>
                </a:solidFill>
                <a:latin typeface="Times New Roman" panose="02020603050405020304" pitchFamily="18" charset="0"/>
              </a:rPr>
              <a:t>求</a:t>
            </a: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2800" dirty="0">
              <a:solidFill>
                <a:schemeClr val="tx1"/>
              </a:solidFill>
              <a:latin typeface="Times New Roman" panose="02020603050405020304" pitchFamily="18" charset="0"/>
            </a:endParaRPr>
          </a:p>
        </p:txBody>
      </p:sp>
      <p:sp>
        <p:nvSpPr>
          <p:cNvPr id="172094" name="文本框 172093"/>
          <p:cNvSpPr txBox="1"/>
          <p:nvPr/>
        </p:nvSpPr>
        <p:spPr>
          <a:xfrm>
            <a:off x="6056313" y="4978400"/>
            <a:ext cx="2105025" cy="687388"/>
          </a:xfrm>
          <a:prstGeom prst="rect">
            <a:avLst/>
          </a:prstGeom>
          <a:noFill/>
          <a:ln w="9525">
            <a:noFill/>
          </a:ln>
        </p:spPr>
        <p:txBody>
          <a:bodyPr wrap="none" lIns="108265" tIns="54132" rIns="108265" bIns="54132" anchor="ctr">
            <a:spAutoFit/>
          </a:bodyPr>
          <a:lstStyle/>
          <a:p>
            <a:pPr defTabSz="1082675">
              <a:spcBef>
                <a:spcPct val="50000"/>
              </a:spcBef>
            </a:pPr>
            <a:r>
              <a:rPr lang="en-US" altLang="zh-CN" sz="3800" i="1" dirty="0" smtClean="0">
                <a:solidFill>
                  <a:schemeClr val="tx1"/>
                </a:solidFill>
                <a:latin typeface="Times New Roman" panose="02020603050405020304" pitchFamily="18" charset="0"/>
              </a:rPr>
              <a:t>i</a:t>
            </a:r>
            <a:r>
              <a:rPr lang="en-US" altLang="zh-CN" sz="33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=12/2=6A</a:t>
            </a:r>
          </a:p>
        </p:txBody>
      </p:sp>
      <p:sp>
        <p:nvSpPr>
          <p:cNvPr id="172095" name="文本框 172094"/>
          <p:cNvSpPr txBox="1"/>
          <p:nvPr/>
        </p:nvSpPr>
        <p:spPr>
          <a:xfrm>
            <a:off x="5973763" y="5791200"/>
            <a:ext cx="3346450" cy="687388"/>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 </a:t>
            </a:r>
            <a:r>
              <a:rPr lang="en-US" altLang="zh-CN" sz="3800" i="1" dirty="0" smtClean="0">
                <a:solidFill>
                  <a:schemeClr val="tx1"/>
                </a:solidFill>
                <a:latin typeface="Times New Roman" panose="02020603050405020304" pitchFamily="18" charset="0"/>
              </a:rPr>
              <a:t>i</a:t>
            </a:r>
            <a:r>
              <a:rPr lang="en-US" altLang="zh-CN" sz="33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=(24+12)/10=3.6A</a:t>
            </a:r>
            <a:endParaRPr lang="en-US" altLang="zh-CN" sz="3300" baseline="-25000" dirty="0">
              <a:solidFill>
                <a:schemeClr val="tx1"/>
              </a:solidFill>
              <a:latin typeface="Times New Roman" panose="02020603050405020304" pitchFamily="18" charset="0"/>
            </a:endParaRPr>
          </a:p>
        </p:txBody>
      </p:sp>
      <p:sp>
        <p:nvSpPr>
          <p:cNvPr id="172096" name="文本框 172095"/>
          <p:cNvSpPr txBox="1"/>
          <p:nvPr/>
        </p:nvSpPr>
        <p:spPr>
          <a:xfrm>
            <a:off x="6065838" y="6621463"/>
            <a:ext cx="4208462" cy="6873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3800" i="1" dirty="0" err="1" smtClean="0">
                <a:solidFill>
                  <a:schemeClr val="tx1"/>
                </a:solidFill>
                <a:latin typeface="Times New Roman" panose="02020603050405020304" pitchFamily="18" charset="0"/>
              </a:rPr>
              <a:t>i</a:t>
            </a:r>
            <a:r>
              <a:rPr lang="en-US" altLang="zh-CN" sz="3300" baseline="-25000" dirty="0" err="1" smtClean="0">
                <a:solidFill>
                  <a:schemeClr val="tx1"/>
                </a:solidFill>
                <a:latin typeface="Times New Roman" panose="02020603050405020304" pitchFamily="18" charset="0"/>
              </a:rPr>
              <a:t>sc</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宋体" panose="02010600030101010101" pitchFamily="2" charset="-122"/>
              </a:rPr>
              <a:t>-</a:t>
            </a:r>
            <a:r>
              <a:rPr lang="en-US" altLang="zh-CN" sz="3800" i="1" dirty="0" smtClean="0">
                <a:solidFill>
                  <a:schemeClr val="tx1"/>
                </a:solidFill>
                <a:latin typeface="Times New Roman" panose="02020603050405020304" pitchFamily="18" charset="0"/>
              </a:rPr>
              <a:t>i</a:t>
            </a:r>
            <a:r>
              <a:rPr lang="en-US" altLang="zh-CN" sz="3300" baseline="-25000" dirty="0" smtClean="0">
                <a:solidFill>
                  <a:schemeClr val="tx1"/>
                </a:solidFill>
                <a:latin typeface="Times New Roman" panose="02020603050405020304" pitchFamily="18" charset="0"/>
              </a:rPr>
              <a:t>1</a:t>
            </a:r>
            <a:r>
              <a:rPr lang="en-US" altLang="zh-CN" sz="2800" dirty="0" smtClean="0">
                <a:solidFill>
                  <a:schemeClr val="tx1"/>
                </a:solidFill>
                <a:latin typeface="宋体" panose="02010600030101010101" pitchFamily="2" charset="-122"/>
              </a:rPr>
              <a:t>-</a:t>
            </a:r>
            <a:r>
              <a:rPr lang="en-US" altLang="zh-CN" sz="3800" i="1" dirty="0" smtClean="0">
                <a:solidFill>
                  <a:schemeClr val="tx1"/>
                </a:solidFill>
                <a:latin typeface="Times New Roman" panose="02020603050405020304" pitchFamily="18" charset="0"/>
              </a:rPr>
              <a:t>i</a:t>
            </a:r>
            <a:r>
              <a:rPr lang="en-US" altLang="zh-CN" sz="33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3.6</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6=</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9.6A</a:t>
            </a:r>
          </a:p>
        </p:txBody>
      </p:sp>
      <p:sp>
        <p:nvSpPr>
          <p:cNvPr id="172097" name="文本框 172096"/>
          <p:cNvSpPr txBox="1"/>
          <p:nvPr/>
        </p:nvSpPr>
        <p:spPr>
          <a:xfrm>
            <a:off x="360363" y="4005263"/>
            <a:ext cx="1263650" cy="685800"/>
          </a:xfrm>
          <a:prstGeom prst="rect">
            <a:avLst/>
          </a:prstGeom>
          <a:noFill/>
          <a:ln w="9525">
            <a:noFill/>
          </a:ln>
        </p:spPr>
        <p:txBody>
          <a:bodyPr lIns="108265" tIns="54132" rIns="108265" bIns="54132" anchor="ctr">
            <a:spAutoFit/>
          </a:bodyPr>
          <a:lstStyle/>
          <a:p>
            <a:pPr defTabSz="1082675">
              <a:spcBef>
                <a:spcPct val="50000"/>
              </a:spcBef>
            </a:pPr>
            <a:r>
              <a:rPr lang="zh-CN" altLang="en-US" sz="3800" i="1" dirty="0">
                <a:solidFill>
                  <a:srgbClr val="FF33CC"/>
                </a:solidFill>
                <a:latin typeface="Times New Roman" panose="02020603050405020304" pitchFamily="18" charset="0"/>
              </a:rPr>
              <a:t>解：</a:t>
            </a:r>
            <a:endParaRPr lang="zh-CN" altLang="en-US" sz="2800">
              <a:solidFill>
                <a:schemeClr val="tx1"/>
              </a:solidFill>
              <a:latin typeface="Times New Roman" panose="02020603050405020304" pitchFamily="18" charset="0"/>
            </a:endParaRPr>
          </a:p>
        </p:txBody>
      </p:sp>
      <p:grpSp>
        <p:nvGrpSpPr>
          <p:cNvPr id="172098" name="组合 172097"/>
          <p:cNvGrpSpPr/>
          <p:nvPr/>
        </p:nvGrpSpPr>
        <p:grpSpPr>
          <a:xfrm>
            <a:off x="812800" y="4691063"/>
            <a:ext cx="5051425" cy="3152775"/>
            <a:chOff x="432" y="2496"/>
            <a:chExt cx="2688" cy="1677"/>
          </a:xfrm>
        </p:grpSpPr>
        <p:sp>
          <p:nvSpPr>
            <p:cNvPr id="172099" name="文本框 172098"/>
            <p:cNvSpPr txBox="1"/>
            <p:nvPr/>
          </p:nvSpPr>
          <p:spPr>
            <a:xfrm>
              <a:off x="1056" y="316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2100" name="文本框 172099"/>
            <p:cNvSpPr txBox="1"/>
            <p:nvPr/>
          </p:nvSpPr>
          <p:spPr>
            <a:xfrm>
              <a:off x="1824" y="2496"/>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2101" name="文本框 172100"/>
            <p:cNvSpPr txBox="1"/>
            <p:nvPr/>
          </p:nvSpPr>
          <p:spPr>
            <a:xfrm>
              <a:off x="2544" y="3456"/>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102" name="文本框 172101"/>
            <p:cNvSpPr txBox="1"/>
            <p:nvPr/>
          </p:nvSpPr>
          <p:spPr>
            <a:xfrm>
              <a:off x="2544" y="2928"/>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103" name="文本框 172102"/>
            <p:cNvSpPr txBox="1"/>
            <p:nvPr/>
          </p:nvSpPr>
          <p:spPr>
            <a:xfrm>
              <a:off x="2688" y="3216"/>
              <a:ext cx="43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24</a:t>
              </a:r>
              <a:r>
                <a:rPr lang="en-US" altLang="zh-CN" sz="2400">
                  <a:solidFill>
                    <a:schemeClr val="tx1"/>
                  </a:solidFill>
                  <a:latin typeface="Times New Roman" panose="02020603050405020304" pitchFamily="18" charset="0"/>
                </a:rPr>
                <a:t>V</a:t>
              </a:r>
              <a:endParaRPr lang="en-US" altLang="zh-CN" sz="2800">
                <a:solidFill>
                  <a:schemeClr val="tx1"/>
                </a:solidFill>
                <a:latin typeface="Times New Roman" panose="02020603050405020304" pitchFamily="18" charset="0"/>
              </a:endParaRPr>
            </a:p>
          </p:txBody>
        </p:sp>
        <p:sp>
          <p:nvSpPr>
            <p:cNvPr id="172104" name="文本框 172103"/>
            <p:cNvSpPr txBox="1"/>
            <p:nvPr/>
          </p:nvSpPr>
          <p:spPr>
            <a:xfrm>
              <a:off x="576" y="2496"/>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2105" name="文本框 172104"/>
            <p:cNvSpPr txBox="1"/>
            <p:nvPr/>
          </p:nvSpPr>
          <p:spPr>
            <a:xfrm>
              <a:off x="528" y="3792"/>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2106" name="文本框 172105"/>
            <p:cNvSpPr txBox="1"/>
            <p:nvPr/>
          </p:nvSpPr>
          <p:spPr>
            <a:xfrm>
              <a:off x="523" y="3191"/>
              <a:ext cx="298" cy="285"/>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r>
                <a:rPr lang="en-US" altLang="zh-CN" sz="2800" baseline="-25000" dirty="0" err="1" smtClean="0">
                  <a:solidFill>
                    <a:schemeClr val="tx1"/>
                  </a:solidFill>
                  <a:latin typeface="Times New Roman" panose="02020603050405020304" pitchFamily="18" charset="0"/>
                </a:rPr>
                <a:t>sc</a:t>
              </a:r>
              <a:endParaRPr lang="en-US" altLang="zh-CN" sz="3800" dirty="0">
                <a:solidFill>
                  <a:schemeClr val="tx1"/>
                </a:solidFill>
                <a:latin typeface="Times New Roman" panose="02020603050405020304" pitchFamily="18" charset="0"/>
              </a:endParaRPr>
            </a:p>
          </p:txBody>
        </p:sp>
        <p:sp>
          <p:nvSpPr>
            <p:cNvPr id="172107" name="文本框 172106"/>
            <p:cNvSpPr txBox="1"/>
            <p:nvPr/>
          </p:nvSpPr>
          <p:spPr>
            <a:xfrm>
              <a:off x="768" y="3792"/>
              <a:ext cx="15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108" name="直接连接符 172107"/>
            <p:cNvSpPr/>
            <p:nvPr/>
          </p:nvSpPr>
          <p:spPr>
            <a:xfrm>
              <a:off x="528" y="3120"/>
              <a:ext cx="0" cy="336"/>
            </a:xfrm>
            <a:prstGeom prst="line">
              <a:avLst/>
            </a:prstGeom>
            <a:ln w="9525" cap="flat" cmpd="sng">
              <a:solidFill>
                <a:schemeClr val="tx1"/>
              </a:solidFill>
              <a:prstDash val="solid"/>
              <a:headEnd type="none" w="med" len="med"/>
              <a:tailEnd type="stealth" w="sm" len="med"/>
            </a:ln>
          </p:spPr>
        </p:sp>
        <p:sp>
          <p:nvSpPr>
            <p:cNvPr id="172109" name="文本框 172108"/>
            <p:cNvSpPr txBox="1"/>
            <p:nvPr/>
          </p:nvSpPr>
          <p:spPr>
            <a:xfrm>
              <a:off x="1296" y="379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72110" name="直接连接符 172109"/>
            <p:cNvSpPr/>
            <p:nvPr/>
          </p:nvSpPr>
          <p:spPr>
            <a:xfrm>
              <a:off x="1488" y="2832"/>
              <a:ext cx="0" cy="384"/>
            </a:xfrm>
            <a:prstGeom prst="line">
              <a:avLst/>
            </a:prstGeom>
            <a:ln w="19050" cap="flat" cmpd="sng">
              <a:solidFill>
                <a:schemeClr val="tx1"/>
              </a:solidFill>
              <a:prstDash val="solid"/>
              <a:headEnd type="none" w="med" len="med"/>
              <a:tailEnd type="none" w="med" len="med"/>
            </a:ln>
          </p:spPr>
        </p:sp>
        <p:sp>
          <p:nvSpPr>
            <p:cNvPr id="172111" name="直接连接符 172110"/>
            <p:cNvSpPr/>
            <p:nvPr/>
          </p:nvSpPr>
          <p:spPr>
            <a:xfrm>
              <a:off x="432" y="2832"/>
              <a:ext cx="1488" cy="0"/>
            </a:xfrm>
            <a:prstGeom prst="line">
              <a:avLst/>
            </a:prstGeom>
            <a:ln w="19050" cap="flat" cmpd="sng">
              <a:solidFill>
                <a:schemeClr val="tx1"/>
              </a:solidFill>
              <a:prstDash val="solid"/>
              <a:headEnd type="none" w="med" len="med"/>
              <a:tailEnd type="none" w="med" len="med"/>
            </a:ln>
          </p:spPr>
        </p:sp>
        <p:sp>
          <p:nvSpPr>
            <p:cNvPr id="172112" name="直接连接符 172111"/>
            <p:cNvSpPr/>
            <p:nvPr/>
          </p:nvSpPr>
          <p:spPr>
            <a:xfrm>
              <a:off x="432" y="3792"/>
              <a:ext cx="2112" cy="0"/>
            </a:xfrm>
            <a:prstGeom prst="line">
              <a:avLst/>
            </a:prstGeom>
            <a:ln w="19050" cap="flat" cmpd="sng">
              <a:solidFill>
                <a:schemeClr val="tx1"/>
              </a:solidFill>
              <a:prstDash val="solid"/>
              <a:headEnd type="none" w="med" len="med"/>
              <a:tailEnd type="none" w="med" len="med"/>
            </a:ln>
          </p:spPr>
        </p:sp>
        <p:sp>
          <p:nvSpPr>
            <p:cNvPr id="172113" name="直接连接符 172112"/>
            <p:cNvSpPr/>
            <p:nvPr/>
          </p:nvSpPr>
          <p:spPr>
            <a:xfrm>
              <a:off x="2544" y="2832"/>
              <a:ext cx="0" cy="960"/>
            </a:xfrm>
            <a:prstGeom prst="line">
              <a:avLst/>
            </a:prstGeom>
            <a:ln w="19050" cap="flat" cmpd="sng">
              <a:solidFill>
                <a:schemeClr val="tx1"/>
              </a:solidFill>
              <a:prstDash val="solid"/>
              <a:headEnd type="none" w="med" len="med"/>
              <a:tailEnd type="none" w="med" len="med"/>
            </a:ln>
          </p:spPr>
        </p:sp>
        <p:sp>
          <p:nvSpPr>
            <p:cNvPr id="172114" name="直接连接符 172113"/>
            <p:cNvSpPr/>
            <p:nvPr/>
          </p:nvSpPr>
          <p:spPr>
            <a:xfrm>
              <a:off x="1488" y="3456"/>
              <a:ext cx="0" cy="336"/>
            </a:xfrm>
            <a:prstGeom prst="line">
              <a:avLst/>
            </a:prstGeom>
            <a:ln w="19050" cap="flat" cmpd="sng">
              <a:solidFill>
                <a:schemeClr val="tx1"/>
              </a:solidFill>
              <a:prstDash val="solid"/>
              <a:headEnd type="none" w="med" len="med"/>
              <a:tailEnd type="none" w="med" len="med"/>
            </a:ln>
          </p:spPr>
        </p:sp>
        <p:sp>
          <p:nvSpPr>
            <p:cNvPr id="172115" name="直接连接符 172114"/>
            <p:cNvSpPr/>
            <p:nvPr/>
          </p:nvSpPr>
          <p:spPr>
            <a:xfrm>
              <a:off x="2160" y="2832"/>
              <a:ext cx="384" cy="0"/>
            </a:xfrm>
            <a:prstGeom prst="line">
              <a:avLst/>
            </a:prstGeom>
            <a:ln w="19050" cap="flat" cmpd="sng">
              <a:solidFill>
                <a:schemeClr val="tx1"/>
              </a:solidFill>
              <a:prstDash val="solid"/>
              <a:headEnd type="none" w="med" len="med"/>
              <a:tailEnd type="none" w="med" len="med"/>
            </a:ln>
          </p:spPr>
        </p:sp>
        <p:grpSp>
          <p:nvGrpSpPr>
            <p:cNvPr id="172116" name="组合 172115"/>
            <p:cNvGrpSpPr/>
            <p:nvPr/>
          </p:nvGrpSpPr>
          <p:grpSpPr>
            <a:xfrm>
              <a:off x="1008" y="3648"/>
              <a:ext cx="288" cy="283"/>
              <a:chOff x="1008" y="1536"/>
              <a:chExt cx="288" cy="283"/>
            </a:xfrm>
          </p:grpSpPr>
          <p:sp>
            <p:nvSpPr>
              <p:cNvPr id="172117" name="椭圆 172116"/>
              <p:cNvSpPr/>
              <p:nvPr/>
            </p:nvSpPr>
            <p:spPr>
              <a:xfrm>
                <a:off x="1008" y="1536"/>
                <a:ext cx="283" cy="283"/>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2118" name="直接连接符 172117"/>
              <p:cNvSpPr/>
              <p:nvPr/>
            </p:nvSpPr>
            <p:spPr>
              <a:xfrm>
                <a:off x="1008" y="1680"/>
                <a:ext cx="288" cy="0"/>
              </a:xfrm>
              <a:prstGeom prst="line">
                <a:avLst/>
              </a:prstGeom>
              <a:ln w="19050" cap="flat" cmpd="sng">
                <a:solidFill>
                  <a:schemeClr val="tx1"/>
                </a:solidFill>
                <a:prstDash val="solid"/>
                <a:headEnd type="none" w="med" len="med"/>
                <a:tailEnd type="none" w="med" len="med"/>
              </a:ln>
            </p:spPr>
          </p:sp>
        </p:grpSp>
        <p:grpSp>
          <p:nvGrpSpPr>
            <p:cNvPr id="172119" name="组合 172118"/>
            <p:cNvGrpSpPr/>
            <p:nvPr/>
          </p:nvGrpSpPr>
          <p:grpSpPr>
            <a:xfrm rot="5400000">
              <a:off x="2402" y="3218"/>
              <a:ext cx="288" cy="283"/>
              <a:chOff x="1008" y="1536"/>
              <a:chExt cx="288" cy="283"/>
            </a:xfrm>
          </p:grpSpPr>
          <p:sp>
            <p:nvSpPr>
              <p:cNvPr id="172120" name="椭圆 172119"/>
              <p:cNvSpPr/>
              <p:nvPr/>
            </p:nvSpPr>
            <p:spPr>
              <a:xfrm>
                <a:off x="1008" y="1536"/>
                <a:ext cx="283" cy="283"/>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2121" name="直接连接符 172120"/>
              <p:cNvSpPr/>
              <p:nvPr/>
            </p:nvSpPr>
            <p:spPr>
              <a:xfrm>
                <a:off x="1008" y="1680"/>
                <a:ext cx="288" cy="0"/>
              </a:xfrm>
              <a:prstGeom prst="line">
                <a:avLst/>
              </a:prstGeom>
              <a:ln w="19050" cap="flat" cmpd="sng">
                <a:solidFill>
                  <a:schemeClr val="tx1"/>
                </a:solidFill>
                <a:prstDash val="solid"/>
                <a:headEnd type="none" w="med" len="med"/>
                <a:tailEnd type="none" w="med" len="med"/>
              </a:ln>
            </p:spPr>
          </p:sp>
        </p:grpSp>
        <p:sp>
          <p:nvSpPr>
            <p:cNvPr id="172122" name="矩形 172121"/>
            <p:cNvSpPr/>
            <p:nvPr/>
          </p:nvSpPr>
          <p:spPr>
            <a:xfrm>
              <a:off x="1434" y="3184"/>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123" name="矩形 172122"/>
            <p:cNvSpPr/>
            <p:nvPr/>
          </p:nvSpPr>
          <p:spPr>
            <a:xfrm rot="5400000">
              <a:off x="1973" y="2699"/>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2124" name="直接连接符 172123"/>
            <p:cNvSpPr/>
            <p:nvPr/>
          </p:nvSpPr>
          <p:spPr>
            <a:xfrm>
              <a:off x="432" y="2832"/>
              <a:ext cx="0" cy="960"/>
            </a:xfrm>
            <a:prstGeom prst="line">
              <a:avLst/>
            </a:prstGeom>
            <a:ln w="19050" cap="flat" cmpd="sng">
              <a:solidFill>
                <a:schemeClr val="tx1"/>
              </a:solidFill>
              <a:prstDash val="solid"/>
              <a:headEnd type="none" w="med" len="med"/>
              <a:tailEnd type="none" w="med" len="med"/>
            </a:ln>
          </p:spPr>
        </p:sp>
        <p:sp>
          <p:nvSpPr>
            <p:cNvPr id="172125" name="椭圆 172124"/>
            <p:cNvSpPr/>
            <p:nvPr/>
          </p:nvSpPr>
          <p:spPr>
            <a:xfrm>
              <a:off x="652" y="2784"/>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2126" name="椭圆 172125"/>
            <p:cNvSpPr/>
            <p:nvPr/>
          </p:nvSpPr>
          <p:spPr>
            <a:xfrm>
              <a:off x="652" y="3744"/>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2127" name="文本框 172126"/>
            <p:cNvSpPr txBox="1"/>
            <p:nvPr/>
          </p:nvSpPr>
          <p:spPr>
            <a:xfrm>
              <a:off x="1590" y="2998"/>
              <a:ext cx="298" cy="285"/>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3800" dirty="0">
                <a:solidFill>
                  <a:schemeClr val="tx1"/>
                </a:solidFill>
                <a:latin typeface="Times New Roman" panose="02020603050405020304" pitchFamily="18" charset="0"/>
              </a:endParaRPr>
            </a:p>
          </p:txBody>
        </p:sp>
        <p:sp>
          <p:nvSpPr>
            <p:cNvPr id="172128" name="直接连接符 172127"/>
            <p:cNvSpPr/>
            <p:nvPr/>
          </p:nvSpPr>
          <p:spPr>
            <a:xfrm>
              <a:off x="1595" y="2928"/>
              <a:ext cx="0" cy="336"/>
            </a:xfrm>
            <a:prstGeom prst="line">
              <a:avLst/>
            </a:prstGeom>
            <a:ln w="9525" cap="flat" cmpd="sng">
              <a:solidFill>
                <a:schemeClr val="tx1"/>
              </a:solidFill>
              <a:prstDash val="solid"/>
              <a:headEnd type="none" w="med" len="med"/>
              <a:tailEnd type="stealth" w="sm" len="med"/>
            </a:ln>
          </p:spPr>
        </p:sp>
        <p:sp>
          <p:nvSpPr>
            <p:cNvPr id="172129" name="文本框 172128"/>
            <p:cNvSpPr txBox="1"/>
            <p:nvPr/>
          </p:nvSpPr>
          <p:spPr>
            <a:xfrm>
              <a:off x="1910" y="3408"/>
              <a:ext cx="298" cy="287"/>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3800" dirty="0">
                <a:solidFill>
                  <a:schemeClr val="tx1"/>
                </a:solidFill>
                <a:latin typeface="Times New Roman" panose="02020603050405020304" pitchFamily="18" charset="0"/>
              </a:endParaRPr>
            </a:p>
          </p:txBody>
        </p:sp>
        <p:sp>
          <p:nvSpPr>
            <p:cNvPr id="172130" name="直接连接符 172129"/>
            <p:cNvSpPr/>
            <p:nvPr/>
          </p:nvSpPr>
          <p:spPr>
            <a:xfrm rot="5400000">
              <a:off x="2040" y="3528"/>
              <a:ext cx="0" cy="336"/>
            </a:xfrm>
            <a:prstGeom prst="line">
              <a:avLst/>
            </a:prstGeom>
            <a:ln w="9525" cap="flat" cmpd="sng">
              <a:solidFill>
                <a:schemeClr val="tx1"/>
              </a:solidFill>
              <a:prstDash val="solid"/>
              <a:headEnd type="none" w="med" len="med"/>
              <a:tailEnd type="stealth" w="sm" len="med"/>
            </a:ln>
          </p:spPr>
        </p:sp>
        <p:sp>
          <p:nvSpPr>
            <p:cNvPr id="172131" name="文本框 172130"/>
            <p:cNvSpPr txBox="1"/>
            <p:nvPr/>
          </p:nvSpPr>
          <p:spPr>
            <a:xfrm>
              <a:off x="960" y="3888"/>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12</a:t>
              </a:r>
              <a:r>
                <a:rPr lang="en-US" altLang="zh-CN" sz="2400">
                  <a:solidFill>
                    <a:schemeClr val="tx1"/>
                  </a:solidFill>
                  <a:latin typeface="Times New Roman" panose="02020603050405020304" pitchFamily="18" charset="0"/>
                </a:rPr>
                <a:t>V</a:t>
              </a:r>
              <a:endParaRPr lang="en-US" altLang="zh-CN" sz="2800">
                <a:solidFill>
                  <a:schemeClr val="tx1"/>
                </a:solidFill>
                <a:latin typeface="Times New Roman" panose="02020603050405020304" pitchFamily="18" charset="0"/>
              </a:endParaRPr>
            </a:p>
          </p:txBody>
        </p:sp>
      </p:grpSp>
    </p:spTree>
  </p:cSld>
  <p:clrMapOvr>
    <a:masterClrMapping/>
  </p:clrMapOvr>
  <p:transition>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2035"/>
                                        </p:tgtEl>
                                        <p:attrNameLst>
                                          <p:attrName>style.visibility</p:attrName>
                                        </p:attrNameLst>
                                      </p:cBhvr>
                                      <p:to>
                                        <p:strVal val="visible"/>
                                      </p:to>
                                    </p:set>
                                    <p:animEffect transition="in" filter="slide(fromLeft)">
                                      <p:cBhvr>
                                        <p:cTn id="7" dur="500"/>
                                        <p:tgtEl>
                                          <p:spTgt spid="17203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72070"/>
                                        </p:tgtEl>
                                        <p:attrNameLst>
                                          <p:attrName>style.visibility</p:attrName>
                                        </p:attrNameLst>
                                      </p:cBhvr>
                                      <p:to>
                                        <p:strVal val="visible"/>
                                      </p:to>
                                    </p:set>
                                    <p:anim calcmode="lin" valueType="num">
                                      <p:cBhvr additive="base">
                                        <p:cTn id="11" dur="500" fill="hold"/>
                                        <p:tgtEl>
                                          <p:spTgt spid="172070"/>
                                        </p:tgtEl>
                                        <p:attrNameLst>
                                          <p:attrName>ppt_x</p:attrName>
                                        </p:attrNameLst>
                                      </p:cBhvr>
                                      <p:tavLst>
                                        <p:tav tm="0">
                                          <p:val>
                                            <p:strVal val="0-#ppt_w/2"/>
                                          </p:val>
                                        </p:tav>
                                        <p:tav tm="100000">
                                          <p:val>
                                            <p:strVal val="#ppt_x"/>
                                          </p:val>
                                        </p:tav>
                                      </p:tavLst>
                                    </p:anim>
                                    <p:anim calcmode="lin" valueType="num">
                                      <p:cBhvr additive="base">
                                        <p:cTn id="12" dur="500" fill="hold"/>
                                        <p:tgtEl>
                                          <p:spTgt spid="17207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72097"/>
                                        </p:tgtEl>
                                        <p:attrNameLst>
                                          <p:attrName>style.visibility</p:attrName>
                                        </p:attrNameLst>
                                      </p:cBhvr>
                                      <p:to>
                                        <p:strVal val="visible"/>
                                      </p:to>
                                    </p:set>
                                    <p:animEffect transition="in" filter="barn(outHorizontal)">
                                      <p:cBhvr>
                                        <p:cTn id="17" dur="500"/>
                                        <p:tgtEl>
                                          <p:spTgt spid="17209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72093"/>
                                        </p:tgtEl>
                                        <p:attrNameLst>
                                          <p:attrName>style.visibility</p:attrName>
                                        </p:attrNameLst>
                                      </p:cBhvr>
                                      <p:to>
                                        <p:strVal val="visible"/>
                                      </p:to>
                                    </p:set>
                                    <p:animEffect transition="in" filter="slide(fromLeft)">
                                      <p:cBhvr>
                                        <p:cTn id="22" dur="500"/>
                                        <p:tgtEl>
                                          <p:spTgt spid="172093"/>
                                        </p:tgtEl>
                                      </p:cBhvr>
                                    </p:animEffect>
                                  </p:childTnLst>
                                </p:cTn>
                              </p:par>
                            </p:childTnLst>
                          </p:cTn>
                        </p:par>
                        <p:par>
                          <p:cTn id="23" fill="hold">
                            <p:stCondLst>
                              <p:cond delay="500"/>
                            </p:stCondLst>
                            <p:childTnLst>
                              <p:par>
                                <p:cTn id="24" presetID="2" presetClass="entr" presetSubtype="8" fill="hold" nodeType="afterEffect">
                                  <p:stCondLst>
                                    <p:cond delay="0"/>
                                  </p:stCondLst>
                                  <p:childTnLst>
                                    <p:set>
                                      <p:cBhvr>
                                        <p:cTn id="25" dur="1" fill="hold">
                                          <p:stCondLst>
                                            <p:cond delay="0"/>
                                          </p:stCondLst>
                                        </p:cTn>
                                        <p:tgtEl>
                                          <p:spTgt spid="172098"/>
                                        </p:tgtEl>
                                        <p:attrNameLst>
                                          <p:attrName>style.visibility</p:attrName>
                                        </p:attrNameLst>
                                      </p:cBhvr>
                                      <p:to>
                                        <p:strVal val="visible"/>
                                      </p:to>
                                    </p:set>
                                    <p:anim calcmode="lin" valueType="num">
                                      <p:cBhvr additive="base">
                                        <p:cTn id="26" dur="500" fill="hold"/>
                                        <p:tgtEl>
                                          <p:spTgt spid="172098"/>
                                        </p:tgtEl>
                                        <p:attrNameLst>
                                          <p:attrName>ppt_x</p:attrName>
                                        </p:attrNameLst>
                                      </p:cBhvr>
                                      <p:tavLst>
                                        <p:tav tm="0">
                                          <p:val>
                                            <p:strVal val="0-#ppt_w/2"/>
                                          </p:val>
                                        </p:tav>
                                        <p:tav tm="100000">
                                          <p:val>
                                            <p:strVal val="#ppt_x"/>
                                          </p:val>
                                        </p:tav>
                                      </p:tavLst>
                                    </p:anim>
                                    <p:anim calcmode="lin" valueType="num">
                                      <p:cBhvr additive="base">
                                        <p:cTn id="27" dur="500" fill="hold"/>
                                        <p:tgtEl>
                                          <p:spTgt spid="172098"/>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172094"/>
                                        </p:tgtEl>
                                        <p:attrNameLst>
                                          <p:attrName>style.visibility</p:attrName>
                                        </p:attrNameLst>
                                      </p:cBhvr>
                                      <p:to>
                                        <p:strVal val="visible"/>
                                      </p:to>
                                    </p:set>
                                    <p:animEffect transition="in" filter="barn(outHorizontal)">
                                      <p:cBhvr>
                                        <p:cTn id="32" dur="500"/>
                                        <p:tgtEl>
                                          <p:spTgt spid="17209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172095"/>
                                        </p:tgtEl>
                                        <p:attrNameLst>
                                          <p:attrName>style.visibility</p:attrName>
                                        </p:attrNameLst>
                                      </p:cBhvr>
                                      <p:to>
                                        <p:strVal val="visible"/>
                                      </p:to>
                                    </p:set>
                                    <p:animEffect transition="in" filter="barn(outHorizontal)">
                                      <p:cBhvr>
                                        <p:cTn id="37" dur="500"/>
                                        <p:tgtEl>
                                          <p:spTgt spid="17209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2096"/>
                                        </p:tgtEl>
                                        <p:attrNameLst>
                                          <p:attrName>style.visibility</p:attrName>
                                        </p:attrNameLst>
                                      </p:cBhvr>
                                      <p:to>
                                        <p:strVal val="visible"/>
                                      </p:to>
                                    </p:set>
                                    <p:animEffect transition="in" filter="box(in)">
                                      <p:cBhvr>
                                        <p:cTn id="42" dur="500"/>
                                        <p:tgtEl>
                                          <p:spTgt spid="172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93" grpId="0"/>
      <p:bldP spid="172094" grpId="0"/>
      <p:bldP spid="172095" grpId="0"/>
      <p:bldP spid="172096" grpId="0"/>
      <p:bldP spid="172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组合 96257"/>
          <p:cNvGrpSpPr/>
          <p:nvPr/>
        </p:nvGrpSpPr>
        <p:grpSpPr>
          <a:xfrm>
            <a:off x="511206" y="2064565"/>
            <a:ext cx="4314825" cy="2973679"/>
            <a:chOff x="134" y="649"/>
            <a:chExt cx="2296" cy="1583"/>
          </a:xfrm>
        </p:grpSpPr>
        <p:sp>
          <p:nvSpPr>
            <p:cNvPr id="96259" name="文本框 96258"/>
            <p:cNvSpPr txBox="1"/>
            <p:nvPr/>
          </p:nvSpPr>
          <p:spPr>
            <a:xfrm>
              <a:off x="1737" y="1463"/>
              <a:ext cx="31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5</a:t>
              </a:r>
              <a:endParaRPr lang="en-US" altLang="zh-CN" sz="2800" dirty="0">
                <a:latin typeface="Times New Roman" panose="02020603050405020304" pitchFamily="18" charset="0"/>
              </a:endParaRPr>
            </a:p>
          </p:txBody>
        </p:sp>
        <p:sp>
          <p:nvSpPr>
            <p:cNvPr id="96260" name="文本框 96259"/>
            <p:cNvSpPr txBox="1"/>
            <p:nvPr/>
          </p:nvSpPr>
          <p:spPr>
            <a:xfrm>
              <a:off x="1904" y="713"/>
              <a:ext cx="31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4</a:t>
              </a:r>
              <a:endParaRPr lang="en-US" altLang="zh-CN" sz="2800" dirty="0">
                <a:latin typeface="Times New Roman" panose="02020603050405020304" pitchFamily="18" charset="0"/>
              </a:endParaRPr>
            </a:p>
          </p:txBody>
        </p:sp>
        <p:sp>
          <p:nvSpPr>
            <p:cNvPr id="96261" name="直接连接符 96260"/>
            <p:cNvSpPr/>
            <p:nvPr/>
          </p:nvSpPr>
          <p:spPr>
            <a:xfrm flipV="1">
              <a:off x="1640" y="1419"/>
              <a:ext cx="234" cy="231"/>
            </a:xfrm>
            <a:prstGeom prst="line">
              <a:avLst/>
            </a:prstGeom>
            <a:ln w="19050" cap="flat" cmpd="sng">
              <a:solidFill>
                <a:srgbClr val="FF0000"/>
              </a:solidFill>
              <a:prstDash val="solid"/>
              <a:headEnd type="none" w="med" len="med"/>
              <a:tailEnd type="stealth" w="sm" len="med"/>
            </a:ln>
          </p:spPr>
        </p:sp>
        <p:sp>
          <p:nvSpPr>
            <p:cNvPr id="96262" name="直接连接符 96261"/>
            <p:cNvSpPr/>
            <p:nvPr/>
          </p:nvSpPr>
          <p:spPr>
            <a:xfrm rot="5400000" flipV="1">
              <a:off x="1839" y="843"/>
              <a:ext cx="231" cy="234"/>
            </a:xfrm>
            <a:prstGeom prst="line">
              <a:avLst/>
            </a:prstGeom>
            <a:ln w="19050" cap="flat" cmpd="sng">
              <a:solidFill>
                <a:srgbClr val="FF0000"/>
              </a:solidFill>
              <a:prstDash val="solid"/>
              <a:headEnd type="none" w="med" len="med"/>
              <a:tailEnd type="stealth" w="sm" len="med"/>
            </a:ln>
          </p:spPr>
        </p:sp>
        <p:sp>
          <p:nvSpPr>
            <p:cNvPr id="96263" name="直接连接符 96262"/>
            <p:cNvSpPr/>
            <p:nvPr/>
          </p:nvSpPr>
          <p:spPr>
            <a:xfrm rot="8219172" flipV="1">
              <a:off x="1985" y="1989"/>
              <a:ext cx="222" cy="234"/>
            </a:xfrm>
            <a:prstGeom prst="line">
              <a:avLst/>
            </a:prstGeom>
            <a:ln w="19050" cap="flat" cmpd="sng">
              <a:solidFill>
                <a:srgbClr val="FF0000"/>
              </a:solidFill>
              <a:prstDash val="solid"/>
              <a:headEnd type="none" w="med" len="med"/>
              <a:tailEnd type="stealth" w="sm" len="med"/>
            </a:ln>
          </p:spPr>
        </p:sp>
        <p:grpSp>
          <p:nvGrpSpPr>
            <p:cNvPr id="96264" name="组合 96263"/>
            <p:cNvGrpSpPr/>
            <p:nvPr/>
          </p:nvGrpSpPr>
          <p:grpSpPr>
            <a:xfrm>
              <a:off x="134" y="649"/>
              <a:ext cx="1096" cy="1334"/>
              <a:chOff x="134" y="649"/>
              <a:chExt cx="1096" cy="1334"/>
            </a:xfrm>
          </p:grpSpPr>
          <p:sp>
            <p:nvSpPr>
              <p:cNvPr id="96265" name="文本框 96264"/>
              <p:cNvSpPr txBox="1"/>
              <p:nvPr/>
            </p:nvSpPr>
            <p:spPr>
              <a:xfrm>
                <a:off x="722" y="1698"/>
                <a:ext cx="321"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1</a:t>
                </a:r>
                <a:endParaRPr lang="en-US" altLang="zh-CN" sz="2800" dirty="0">
                  <a:latin typeface="Times New Roman" panose="02020603050405020304" pitchFamily="18" charset="0"/>
                </a:endParaRPr>
              </a:p>
            </p:txBody>
          </p:sp>
          <p:sp>
            <p:nvSpPr>
              <p:cNvPr id="96266" name="文本框 96265"/>
              <p:cNvSpPr txBox="1"/>
              <p:nvPr/>
            </p:nvSpPr>
            <p:spPr>
              <a:xfrm>
                <a:off x="134" y="652"/>
                <a:ext cx="317" cy="2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2</a:t>
                </a:r>
                <a:endParaRPr lang="en-US" altLang="zh-CN" sz="2800" dirty="0">
                  <a:latin typeface="Times New Roman" panose="02020603050405020304" pitchFamily="18" charset="0"/>
                </a:endParaRPr>
              </a:p>
            </p:txBody>
          </p:sp>
          <p:sp>
            <p:nvSpPr>
              <p:cNvPr id="96267" name="直接连接符 96266"/>
              <p:cNvSpPr/>
              <p:nvPr/>
            </p:nvSpPr>
            <p:spPr>
              <a:xfrm flipV="1">
                <a:off x="303" y="808"/>
                <a:ext cx="234" cy="232"/>
              </a:xfrm>
              <a:prstGeom prst="line">
                <a:avLst/>
              </a:prstGeom>
              <a:ln w="19050" cap="flat" cmpd="sng">
                <a:solidFill>
                  <a:srgbClr val="FF0000"/>
                </a:solidFill>
                <a:prstDash val="solid"/>
                <a:headEnd type="none" w="med" len="med"/>
                <a:tailEnd type="stealth" w="sm" len="med"/>
              </a:ln>
            </p:spPr>
          </p:sp>
          <p:sp>
            <p:nvSpPr>
              <p:cNvPr id="96268" name="直接连接符 96267"/>
              <p:cNvSpPr/>
              <p:nvPr/>
            </p:nvSpPr>
            <p:spPr>
              <a:xfrm rot="5400000" flipV="1">
                <a:off x="849" y="1662"/>
                <a:ext cx="231" cy="234"/>
              </a:xfrm>
              <a:prstGeom prst="line">
                <a:avLst/>
              </a:prstGeom>
              <a:ln w="19050" cap="flat" cmpd="sng">
                <a:solidFill>
                  <a:srgbClr val="FF0000"/>
                </a:solidFill>
                <a:prstDash val="solid"/>
                <a:headEnd type="none" w="med" len="med"/>
                <a:tailEnd type="stealth" w="sm" len="med"/>
              </a:ln>
            </p:spPr>
          </p:sp>
          <p:sp>
            <p:nvSpPr>
              <p:cNvPr id="96269" name="直接连接符 96268"/>
              <p:cNvSpPr/>
              <p:nvPr/>
            </p:nvSpPr>
            <p:spPr>
              <a:xfrm rot="8093792" flipV="1">
                <a:off x="997" y="648"/>
                <a:ext cx="231" cy="234"/>
              </a:xfrm>
              <a:prstGeom prst="line">
                <a:avLst/>
              </a:prstGeom>
              <a:ln w="19050" cap="flat" cmpd="sng">
                <a:solidFill>
                  <a:srgbClr val="FF0000"/>
                </a:solidFill>
                <a:prstDash val="solid"/>
                <a:headEnd type="none" w="med" len="med"/>
                <a:tailEnd type="stealth" w="sm" len="med"/>
              </a:ln>
            </p:spPr>
          </p:sp>
          <p:sp>
            <p:nvSpPr>
              <p:cNvPr id="96270" name="文本框 96269"/>
              <p:cNvSpPr txBox="1"/>
              <p:nvPr/>
            </p:nvSpPr>
            <p:spPr>
              <a:xfrm>
                <a:off x="878" y="701"/>
                <a:ext cx="314" cy="2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3</a:t>
                </a:r>
                <a:endParaRPr lang="en-US" altLang="zh-CN" sz="2800" dirty="0">
                  <a:latin typeface="Times New Roman" panose="02020603050405020304" pitchFamily="18" charset="0"/>
                </a:endParaRPr>
              </a:p>
            </p:txBody>
          </p:sp>
        </p:grpSp>
        <p:sp>
          <p:nvSpPr>
            <p:cNvPr id="96271" name="文本框 96270"/>
            <p:cNvSpPr txBox="1"/>
            <p:nvPr/>
          </p:nvSpPr>
          <p:spPr>
            <a:xfrm>
              <a:off x="2114" y="1947"/>
              <a:ext cx="31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latin typeface="Times New Roman" panose="02020603050405020304" pitchFamily="18" charset="0"/>
                </a:rPr>
                <a:t>i</a:t>
              </a:r>
              <a:r>
                <a:rPr lang="en-US" altLang="zh-CN" sz="2800" baseline="-25000" dirty="0" smtClean="0">
                  <a:latin typeface="Times New Roman" panose="02020603050405020304" pitchFamily="18" charset="0"/>
                </a:rPr>
                <a:t>6</a:t>
              </a:r>
              <a:endParaRPr lang="en-US" altLang="zh-CN" sz="2800" dirty="0">
                <a:latin typeface="Times New Roman" panose="02020603050405020304" pitchFamily="18" charset="0"/>
              </a:endParaRPr>
            </a:p>
          </p:txBody>
        </p:sp>
      </p:grpSp>
      <p:grpSp>
        <p:nvGrpSpPr>
          <p:cNvPr id="96272" name="组合 96271"/>
          <p:cNvGrpSpPr/>
          <p:nvPr/>
        </p:nvGrpSpPr>
        <p:grpSpPr>
          <a:xfrm>
            <a:off x="371506" y="1001231"/>
            <a:ext cx="4187825" cy="4783137"/>
            <a:chOff x="84" y="84"/>
            <a:chExt cx="2228" cy="2545"/>
          </a:xfrm>
        </p:grpSpPr>
        <p:sp>
          <p:nvSpPr>
            <p:cNvPr id="96273" name="直接连接符 96272"/>
            <p:cNvSpPr/>
            <p:nvPr/>
          </p:nvSpPr>
          <p:spPr>
            <a:xfrm>
              <a:off x="1198" y="389"/>
              <a:ext cx="0" cy="1476"/>
            </a:xfrm>
            <a:prstGeom prst="line">
              <a:avLst/>
            </a:prstGeom>
            <a:ln w="19050" cap="flat" cmpd="sng">
              <a:solidFill>
                <a:schemeClr val="tx1"/>
              </a:solidFill>
              <a:prstDash val="solid"/>
              <a:headEnd type="oval" w="med" len="med"/>
              <a:tailEnd type="oval" w="med" len="med"/>
            </a:ln>
          </p:spPr>
        </p:sp>
        <p:sp>
          <p:nvSpPr>
            <p:cNvPr id="96274" name="直接连接符 96273"/>
            <p:cNvSpPr/>
            <p:nvPr/>
          </p:nvSpPr>
          <p:spPr>
            <a:xfrm>
              <a:off x="1198" y="389"/>
              <a:ext cx="817" cy="738"/>
            </a:xfrm>
            <a:prstGeom prst="line">
              <a:avLst/>
            </a:prstGeom>
            <a:ln w="19050" cap="flat" cmpd="sng">
              <a:solidFill>
                <a:schemeClr val="tx1"/>
              </a:solidFill>
              <a:prstDash val="solid"/>
              <a:headEnd type="none" w="med" len="med"/>
              <a:tailEnd type="none" w="med" len="med"/>
            </a:ln>
          </p:spPr>
        </p:sp>
        <p:sp>
          <p:nvSpPr>
            <p:cNvPr id="96275" name="直接连接符 96274"/>
            <p:cNvSpPr/>
            <p:nvPr/>
          </p:nvSpPr>
          <p:spPr>
            <a:xfrm>
              <a:off x="382" y="1127"/>
              <a:ext cx="816" cy="738"/>
            </a:xfrm>
            <a:prstGeom prst="line">
              <a:avLst/>
            </a:prstGeom>
            <a:ln w="19050" cap="flat" cmpd="sng">
              <a:solidFill>
                <a:schemeClr val="tx1"/>
              </a:solidFill>
              <a:prstDash val="solid"/>
              <a:headEnd type="oval" w="med" len="med"/>
              <a:tailEnd type="oval" w="med" len="med"/>
            </a:ln>
          </p:spPr>
        </p:sp>
        <p:sp>
          <p:nvSpPr>
            <p:cNvPr id="96276" name="直接连接符 96275"/>
            <p:cNvSpPr/>
            <p:nvPr/>
          </p:nvSpPr>
          <p:spPr>
            <a:xfrm flipH="1">
              <a:off x="1198" y="1127"/>
              <a:ext cx="817" cy="738"/>
            </a:xfrm>
            <a:prstGeom prst="line">
              <a:avLst/>
            </a:prstGeom>
            <a:ln w="19050" cap="flat" cmpd="sng">
              <a:solidFill>
                <a:schemeClr val="tx1"/>
              </a:solidFill>
              <a:prstDash val="solid"/>
              <a:headEnd type="oval" w="med" len="med"/>
              <a:tailEnd type="oval" w="med" len="med"/>
            </a:ln>
          </p:spPr>
        </p:sp>
        <p:sp>
          <p:nvSpPr>
            <p:cNvPr id="96277" name="直接连接符 96276"/>
            <p:cNvSpPr/>
            <p:nvPr/>
          </p:nvSpPr>
          <p:spPr>
            <a:xfrm flipH="1">
              <a:off x="382" y="389"/>
              <a:ext cx="816" cy="738"/>
            </a:xfrm>
            <a:prstGeom prst="line">
              <a:avLst/>
            </a:prstGeom>
            <a:ln w="19050" cap="flat" cmpd="sng">
              <a:solidFill>
                <a:schemeClr val="tx1"/>
              </a:solidFill>
              <a:prstDash val="solid"/>
              <a:headEnd type="none" w="med" len="med"/>
              <a:tailEnd type="none" w="med" len="med"/>
            </a:ln>
          </p:spPr>
        </p:sp>
        <p:sp>
          <p:nvSpPr>
            <p:cNvPr id="96278" name="任意多边形 96277"/>
            <p:cNvSpPr/>
            <p:nvPr/>
          </p:nvSpPr>
          <p:spPr>
            <a:xfrm>
              <a:off x="382" y="1127"/>
              <a:ext cx="1" cy="1156"/>
            </a:xfrm>
            <a:custGeom>
              <a:avLst/>
              <a:gdLst/>
              <a:ahLst/>
              <a:cxnLst/>
              <a:rect l="0" t="0" r="0" b="0"/>
              <a:pathLst>
                <a:path w="1" h="1135">
                  <a:moveTo>
                    <a:pt x="0" y="0"/>
                  </a:moveTo>
                  <a:lnTo>
                    <a:pt x="0" y="1135"/>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6279" name="任意多边形 96278"/>
            <p:cNvSpPr/>
            <p:nvPr/>
          </p:nvSpPr>
          <p:spPr>
            <a:xfrm>
              <a:off x="2015" y="1127"/>
              <a:ext cx="1" cy="1162"/>
            </a:xfrm>
            <a:custGeom>
              <a:avLst/>
              <a:gdLst/>
              <a:ahLst/>
              <a:cxnLst/>
              <a:rect l="0" t="0" r="0" b="0"/>
              <a:pathLst>
                <a:path w="1" h="1141">
                  <a:moveTo>
                    <a:pt x="0" y="0"/>
                  </a:moveTo>
                  <a:lnTo>
                    <a:pt x="0" y="1141"/>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6280" name="直接连接符 96279"/>
            <p:cNvSpPr/>
            <p:nvPr/>
          </p:nvSpPr>
          <p:spPr>
            <a:xfrm flipV="1">
              <a:off x="388" y="2277"/>
              <a:ext cx="1634" cy="0"/>
            </a:xfrm>
            <a:prstGeom prst="line">
              <a:avLst/>
            </a:prstGeom>
            <a:ln w="19050" cap="flat" cmpd="sng">
              <a:solidFill>
                <a:schemeClr val="tx1"/>
              </a:solidFill>
              <a:prstDash val="solid"/>
              <a:headEnd type="none" w="med" len="med"/>
              <a:tailEnd type="none" w="med" len="med"/>
            </a:ln>
          </p:spPr>
        </p:sp>
        <p:sp>
          <p:nvSpPr>
            <p:cNvPr id="96281" name="矩形 96280"/>
            <p:cNvSpPr/>
            <p:nvPr/>
          </p:nvSpPr>
          <p:spPr>
            <a:xfrm>
              <a:off x="1133" y="1027"/>
              <a:ext cx="112" cy="279"/>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2" name="矩形 96281"/>
            <p:cNvSpPr/>
            <p:nvPr/>
          </p:nvSpPr>
          <p:spPr>
            <a:xfrm rot="3007029">
              <a:off x="721" y="631"/>
              <a:ext cx="100"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3" name="矩形 96282"/>
            <p:cNvSpPr/>
            <p:nvPr/>
          </p:nvSpPr>
          <p:spPr>
            <a:xfrm rot="-2950827">
              <a:off x="1548" y="611"/>
              <a:ext cx="102" cy="28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4" name="矩形 96283"/>
            <p:cNvSpPr/>
            <p:nvPr/>
          </p:nvSpPr>
          <p:spPr>
            <a:xfrm rot="3007029">
              <a:off x="1556" y="1364"/>
              <a:ext cx="100" cy="287"/>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5" name="矩形 96284"/>
            <p:cNvSpPr/>
            <p:nvPr/>
          </p:nvSpPr>
          <p:spPr>
            <a:xfrm rot="-2950827">
              <a:off x="731" y="1357"/>
              <a:ext cx="103" cy="285"/>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6" name="矩形 96285"/>
            <p:cNvSpPr/>
            <p:nvPr/>
          </p:nvSpPr>
          <p:spPr>
            <a:xfrm rot="5400000">
              <a:off x="750" y="2131"/>
              <a:ext cx="110" cy="283"/>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6287" name="椭圆 96286"/>
            <p:cNvSpPr/>
            <p:nvPr/>
          </p:nvSpPr>
          <p:spPr>
            <a:xfrm>
              <a:off x="1384" y="2118"/>
              <a:ext cx="297" cy="324"/>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96288" name="文本框 96287"/>
            <p:cNvSpPr txBox="1"/>
            <p:nvPr/>
          </p:nvSpPr>
          <p:spPr>
            <a:xfrm>
              <a:off x="462" y="1470"/>
              <a:ext cx="32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96289" name="文本框 96288"/>
            <p:cNvSpPr txBox="1"/>
            <p:nvPr/>
          </p:nvSpPr>
          <p:spPr>
            <a:xfrm>
              <a:off x="443" y="493"/>
              <a:ext cx="316"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96290" name="文本框 96289"/>
            <p:cNvSpPr txBox="1"/>
            <p:nvPr/>
          </p:nvSpPr>
          <p:spPr>
            <a:xfrm>
              <a:off x="1257" y="1023"/>
              <a:ext cx="31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sp>
          <p:nvSpPr>
            <p:cNvPr id="96291" name="文本框 96290"/>
            <p:cNvSpPr txBox="1"/>
            <p:nvPr/>
          </p:nvSpPr>
          <p:spPr>
            <a:xfrm>
              <a:off x="1625" y="481"/>
              <a:ext cx="31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sp>
          <p:nvSpPr>
            <p:cNvPr id="96292" name="文本框 96291"/>
            <p:cNvSpPr txBox="1"/>
            <p:nvPr/>
          </p:nvSpPr>
          <p:spPr>
            <a:xfrm>
              <a:off x="1372" y="1605"/>
              <a:ext cx="315"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5</a:t>
              </a:r>
              <a:endParaRPr lang="en-US" altLang="zh-CN" sz="2800">
                <a:solidFill>
                  <a:schemeClr val="tx1"/>
                </a:solidFill>
                <a:latin typeface="Times New Roman" panose="02020603050405020304" pitchFamily="18" charset="0"/>
              </a:endParaRPr>
            </a:p>
          </p:txBody>
        </p:sp>
        <p:sp>
          <p:nvSpPr>
            <p:cNvPr id="96293" name="文本框 96292"/>
            <p:cNvSpPr txBox="1"/>
            <p:nvPr/>
          </p:nvSpPr>
          <p:spPr>
            <a:xfrm>
              <a:off x="649" y="2333"/>
              <a:ext cx="314"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6</a:t>
              </a:r>
              <a:endParaRPr lang="en-US" altLang="zh-CN" sz="2800">
                <a:solidFill>
                  <a:schemeClr val="tx1"/>
                </a:solidFill>
                <a:latin typeface="Times New Roman" panose="02020603050405020304" pitchFamily="18" charset="0"/>
              </a:endParaRPr>
            </a:p>
          </p:txBody>
        </p:sp>
        <p:sp>
          <p:nvSpPr>
            <p:cNvPr id="96294" name="文本框 96293"/>
            <p:cNvSpPr txBox="1"/>
            <p:nvPr/>
          </p:nvSpPr>
          <p:spPr>
            <a:xfrm>
              <a:off x="1093" y="2258"/>
              <a:ext cx="291"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6295" name="文本框 96294"/>
            <p:cNvSpPr txBox="1"/>
            <p:nvPr/>
          </p:nvSpPr>
          <p:spPr>
            <a:xfrm>
              <a:off x="1731" y="2278"/>
              <a:ext cx="29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6296" name="文本框 96295"/>
            <p:cNvSpPr txBox="1"/>
            <p:nvPr/>
          </p:nvSpPr>
          <p:spPr>
            <a:xfrm>
              <a:off x="1396" y="2344"/>
              <a:ext cx="31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grpSp>
          <p:nvGrpSpPr>
            <p:cNvPr id="96297" name="组合 96296"/>
            <p:cNvGrpSpPr/>
            <p:nvPr/>
          </p:nvGrpSpPr>
          <p:grpSpPr>
            <a:xfrm>
              <a:off x="84" y="1000"/>
              <a:ext cx="235" cy="285"/>
              <a:chOff x="2316" y="2388"/>
              <a:chExt cx="228" cy="280"/>
            </a:xfrm>
          </p:grpSpPr>
          <p:sp>
            <p:nvSpPr>
              <p:cNvPr id="96298" name="文本框 96297"/>
              <p:cNvSpPr txBox="1"/>
              <p:nvPr/>
            </p:nvSpPr>
            <p:spPr>
              <a:xfrm>
                <a:off x="2316" y="2388"/>
                <a:ext cx="228" cy="28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a:t>
                </a:r>
              </a:p>
            </p:txBody>
          </p:sp>
          <p:sp>
            <p:nvSpPr>
              <p:cNvPr id="96299" name="椭圆 96298"/>
              <p:cNvSpPr/>
              <p:nvPr/>
            </p:nvSpPr>
            <p:spPr>
              <a:xfrm>
                <a:off x="2328" y="2436"/>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6300" name="组合 96299"/>
            <p:cNvGrpSpPr/>
            <p:nvPr/>
          </p:nvGrpSpPr>
          <p:grpSpPr>
            <a:xfrm>
              <a:off x="1099" y="84"/>
              <a:ext cx="235" cy="285"/>
              <a:chOff x="2748" y="2460"/>
              <a:chExt cx="228" cy="280"/>
            </a:xfrm>
          </p:grpSpPr>
          <p:sp>
            <p:nvSpPr>
              <p:cNvPr id="96301" name="文本框 96300"/>
              <p:cNvSpPr txBox="1"/>
              <p:nvPr/>
            </p:nvSpPr>
            <p:spPr>
              <a:xfrm>
                <a:off x="2748" y="2460"/>
                <a:ext cx="228" cy="28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p>
            </p:txBody>
          </p:sp>
          <p:sp>
            <p:nvSpPr>
              <p:cNvPr id="96302" name="椭圆 96301"/>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6303" name="组合 96302"/>
            <p:cNvGrpSpPr/>
            <p:nvPr/>
          </p:nvGrpSpPr>
          <p:grpSpPr>
            <a:xfrm>
              <a:off x="2077" y="1012"/>
              <a:ext cx="235" cy="285"/>
              <a:chOff x="2748" y="2460"/>
              <a:chExt cx="228" cy="280"/>
            </a:xfrm>
          </p:grpSpPr>
          <p:sp>
            <p:nvSpPr>
              <p:cNvPr id="96304" name="文本框 96303"/>
              <p:cNvSpPr txBox="1"/>
              <p:nvPr/>
            </p:nvSpPr>
            <p:spPr>
              <a:xfrm>
                <a:off x="2748" y="2460"/>
                <a:ext cx="228" cy="28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p>
            </p:txBody>
          </p:sp>
          <p:sp>
            <p:nvSpPr>
              <p:cNvPr id="96305" name="椭圆 96304"/>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6306" name="组合 96305"/>
            <p:cNvGrpSpPr/>
            <p:nvPr/>
          </p:nvGrpSpPr>
          <p:grpSpPr>
            <a:xfrm>
              <a:off x="1211" y="1782"/>
              <a:ext cx="235" cy="285"/>
              <a:chOff x="2748" y="2460"/>
              <a:chExt cx="228" cy="280"/>
            </a:xfrm>
          </p:grpSpPr>
          <p:sp>
            <p:nvSpPr>
              <p:cNvPr id="96307" name="文本框 96306"/>
              <p:cNvSpPr txBox="1"/>
              <p:nvPr/>
            </p:nvSpPr>
            <p:spPr>
              <a:xfrm>
                <a:off x="2748" y="2460"/>
                <a:ext cx="228" cy="280"/>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p>
            </p:txBody>
          </p:sp>
          <p:sp>
            <p:nvSpPr>
              <p:cNvPr id="96308" name="椭圆 96307"/>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sp>
        <p:nvSpPr>
          <p:cNvPr id="96309" name="文本框 96308"/>
          <p:cNvSpPr txBox="1"/>
          <p:nvPr/>
        </p:nvSpPr>
        <p:spPr>
          <a:xfrm>
            <a:off x="4421188" y="519113"/>
            <a:ext cx="6067425" cy="962025"/>
          </a:xfrm>
          <a:prstGeom prst="rect">
            <a:avLst/>
          </a:prstGeom>
          <a:noFill/>
          <a:ln w="9525">
            <a:noFill/>
          </a:ln>
        </p:spPr>
        <p:txBody>
          <a:bodyPr lIns="108265" tIns="54132" rIns="108265" bIns="54132">
            <a:spAutoFit/>
          </a:bodyPr>
          <a:lstStyle/>
          <a:p>
            <a:pPr marL="563880" indent="-563880" algn="l" defTabSz="1082675">
              <a:spcBef>
                <a:spcPct val="50000"/>
              </a:spcBef>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标定各支路电流、电压的为关联参考方向</a:t>
            </a:r>
            <a:endParaRPr lang="zh-CN" altLang="en-US" sz="2800">
              <a:solidFill>
                <a:schemeClr val="tx1"/>
              </a:solidFill>
              <a:latin typeface="Times New Roman" panose="02020603050405020304" pitchFamily="18" charset="0"/>
            </a:endParaRPr>
          </a:p>
        </p:txBody>
      </p:sp>
      <p:sp>
        <p:nvSpPr>
          <p:cNvPr id="96310" name="文本框 96309"/>
          <p:cNvSpPr txBox="1"/>
          <p:nvPr/>
        </p:nvSpPr>
        <p:spPr>
          <a:xfrm>
            <a:off x="4646613" y="1443038"/>
            <a:ext cx="5616575" cy="117633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zh-CN" altLang="en-US"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a:t>
            </a:r>
          </a:p>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4</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zh-CN" altLang="en-US"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5</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zh-CN" altLang="en-US"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endParaRPr lang="en-US" altLang="zh-CN" sz="2800" baseline="-25000" dirty="0">
              <a:solidFill>
                <a:schemeClr val="tx1"/>
              </a:solidFill>
              <a:latin typeface="Times New Roman" panose="02020603050405020304" pitchFamily="18" charset="0"/>
            </a:endParaRPr>
          </a:p>
        </p:txBody>
      </p:sp>
      <p:grpSp>
        <p:nvGrpSpPr>
          <p:cNvPr id="96311" name="组合 96310"/>
          <p:cNvGrpSpPr/>
          <p:nvPr/>
        </p:nvGrpSpPr>
        <p:grpSpPr>
          <a:xfrm>
            <a:off x="10059988" y="1555750"/>
            <a:ext cx="992187" cy="903288"/>
            <a:chOff x="5232" y="780"/>
            <a:chExt cx="528" cy="480"/>
          </a:xfrm>
        </p:grpSpPr>
        <p:sp>
          <p:nvSpPr>
            <p:cNvPr id="96312" name="右大括号 96311"/>
            <p:cNvSpPr/>
            <p:nvPr/>
          </p:nvSpPr>
          <p:spPr>
            <a:xfrm>
              <a:off x="5232" y="780"/>
              <a:ext cx="47" cy="480"/>
            </a:xfrm>
            <a:prstGeom prst="rightBrace">
              <a:avLst>
                <a:gd name="adj1" fmla="val 8510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96313" name="文本框 96312"/>
            <p:cNvSpPr txBox="1"/>
            <p:nvPr/>
          </p:nvSpPr>
          <p:spPr>
            <a:xfrm>
              <a:off x="5316" y="876"/>
              <a:ext cx="444"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a:t>
              </a:r>
            </a:p>
          </p:txBody>
        </p:sp>
      </p:grpSp>
      <p:sp>
        <p:nvSpPr>
          <p:cNvPr id="96314" name="文本框 96313"/>
          <p:cNvSpPr txBox="1"/>
          <p:nvPr/>
        </p:nvSpPr>
        <p:spPr>
          <a:xfrm>
            <a:off x="5413375" y="2774950"/>
            <a:ext cx="3563938"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rgbClr val="00FF00"/>
                </a:solidFill>
                <a:latin typeface="Times New Roman" panose="02020603050405020304" pitchFamily="18" charset="0"/>
              </a:rPr>
              <a:t>(b=6</a:t>
            </a:r>
            <a:r>
              <a:rPr lang="zh-CN" altLang="en-US" sz="2800" i="1" dirty="0">
                <a:solidFill>
                  <a:srgbClr val="00FF00"/>
                </a:solidFill>
                <a:latin typeface="Times New Roman" panose="02020603050405020304" pitchFamily="18" charset="0"/>
              </a:rPr>
              <a:t>，</a:t>
            </a:r>
            <a:r>
              <a:rPr lang="en-US" altLang="zh-CN" sz="2800" i="1" dirty="0">
                <a:solidFill>
                  <a:srgbClr val="00FF00"/>
                </a:solidFill>
                <a:latin typeface="Times New Roman" panose="02020603050405020304" pitchFamily="18" charset="0"/>
              </a:rPr>
              <a:t>6</a:t>
            </a:r>
            <a:r>
              <a:rPr lang="zh-CN" altLang="en-US" sz="2800" i="1" dirty="0">
                <a:solidFill>
                  <a:srgbClr val="00FF00"/>
                </a:solidFill>
                <a:latin typeface="Times New Roman" panose="02020603050405020304" pitchFamily="18" charset="0"/>
              </a:rPr>
              <a:t>个</a:t>
            </a:r>
            <a:r>
              <a:rPr lang="en-US" altLang="zh-CN" sz="2800" i="1" dirty="0">
                <a:solidFill>
                  <a:srgbClr val="00FF00"/>
                </a:solidFill>
                <a:latin typeface="Times New Roman" panose="02020603050405020304" pitchFamily="18" charset="0"/>
              </a:rPr>
              <a:t>VCR</a:t>
            </a:r>
            <a:r>
              <a:rPr lang="zh-CN" altLang="en-US" sz="2800" i="1" dirty="0">
                <a:solidFill>
                  <a:srgbClr val="00FF00"/>
                </a:solidFill>
                <a:latin typeface="Times New Roman" panose="02020603050405020304" pitchFamily="18" charset="0"/>
              </a:rPr>
              <a:t>方程</a:t>
            </a:r>
            <a:r>
              <a:rPr lang="en-US" altLang="zh-CN" sz="2800" i="1">
                <a:solidFill>
                  <a:srgbClr val="00FF00"/>
                </a:solidFill>
                <a:latin typeface="Times New Roman" panose="02020603050405020304" pitchFamily="18" charset="0"/>
              </a:rPr>
              <a:t>)</a:t>
            </a:r>
          </a:p>
        </p:txBody>
      </p:sp>
      <p:sp>
        <p:nvSpPr>
          <p:cNvPr id="96315" name="文本框 96314"/>
          <p:cNvSpPr txBox="1"/>
          <p:nvPr/>
        </p:nvSpPr>
        <p:spPr>
          <a:xfrm>
            <a:off x="4578350" y="3654425"/>
            <a:ext cx="5638800" cy="962025"/>
          </a:xfrm>
          <a:prstGeom prst="rect">
            <a:avLst/>
          </a:prstGeom>
          <a:noFill/>
          <a:ln w="9525">
            <a:noFill/>
          </a:ln>
        </p:spPr>
        <p:txBody>
          <a:bodyPr lIns="108265" tIns="54132" rIns="108265" bIns="54132">
            <a:spAutoFit/>
          </a:bodyPr>
          <a:lstStyle/>
          <a:p>
            <a:pPr marL="450850" indent="-450850" algn="l" defTabSz="1082675">
              <a:spcBef>
                <a:spcPct val="50000"/>
              </a:spcBef>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对</a:t>
            </a:r>
            <a:r>
              <a:rPr lang="en-US" altLang="zh-CN" sz="2800" dirty="0">
                <a:solidFill>
                  <a:schemeClr val="tx1"/>
                </a:solidFill>
                <a:latin typeface="Times New Roman" panose="02020603050405020304" pitchFamily="18" charset="0"/>
              </a:rPr>
              <a:t>(n-1)=3</a:t>
            </a:r>
            <a:r>
              <a:rPr lang="zh-CN" altLang="en-US" sz="2800" dirty="0">
                <a:solidFill>
                  <a:schemeClr val="tx1"/>
                </a:solidFill>
                <a:latin typeface="Times New Roman" panose="02020603050405020304" pitchFamily="18" charset="0"/>
              </a:rPr>
              <a:t>个节点，列</a:t>
            </a:r>
            <a:r>
              <a:rPr lang="en-US" altLang="zh-CN" sz="2800" dirty="0">
                <a:solidFill>
                  <a:schemeClr val="tx1"/>
                </a:solidFill>
                <a:latin typeface="Times New Roman" panose="02020603050405020304" pitchFamily="18" charset="0"/>
              </a:rPr>
              <a:t>KCL</a:t>
            </a:r>
            <a:r>
              <a:rPr lang="zh-CN" altLang="en-US" sz="2800" dirty="0">
                <a:solidFill>
                  <a:schemeClr val="tx1"/>
                </a:solidFill>
                <a:latin typeface="Times New Roman" panose="02020603050405020304" pitchFamily="18" charset="0"/>
              </a:rPr>
              <a:t>独立方程</a:t>
            </a:r>
            <a:endParaRPr lang="zh-CN" altLang="en-US" sz="2800">
              <a:solidFill>
                <a:schemeClr val="tx1"/>
              </a:solidFill>
              <a:latin typeface="Times New Roman" panose="02020603050405020304" pitchFamily="18" charset="0"/>
            </a:endParaRPr>
          </a:p>
        </p:txBody>
      </p:sp>
      <p:sp>
        <p:nvSpPr>
          <p:cNvPr id="96316" name="文本框 96315"/>
          <p:cNvSpPr txBox="1"/>
          <p:nvPr/>
        </p:nvSpPr>
        <p:spPr>
          <a:xfrm>
            <a:off x="5548313" y="4668838"/>
            <a:ext cx="4060825" cy="1560512"/>
          </a:xfrm>
          <a:prstGeom prst="rect">
            <a:avLst/>
          </a:prstGeom>
          <a:noFill/>
          <a:ln w="9525">
            <a:noFill/>
          </a:ln>
        </p:spPr>
        <p:txBody>
          <a:bodyPr lIns="108265" tIns="54132" rIns="108265" bIns="54132">
            <a:spAutoFit/>
          </a:bodyPr>
          <a:lstStyle/>
          <a:p>
            <a:pPr algn="l" defTabSz="1082675">
              <a:spcBef>
                <a:spcPct val="20000"/>
              </a:spcBef>
            </a:pPr>
            <a:r>
              <a:rPr lang="zh-CN" altLang="en-US" sz="2800" dirty="0">
                <a:solidFill>
                  <a:srgbClr val="3333FF"/>
                </a:solidFill>
                <a:latin typeface="Times New Roman" panose="02020603050405020304" pitchFamily="18" charset="0"/>
              </a:rPr>
              <a:t>节点 </a:t>
            </a:r>
            <a:r>
              <a:rPr lang="en-US" altLang="zh-CN" sz="2800" dirty="0">
                <a:solidFill>
                  <a:srgbClr val="3333FF"/>
                </a:solidFill>
                <a:latin typeface="Times New Roman" panose="02020603050405020304" pitchFamily="18" charset="0"/>
                <a:cs typeface="Times New Roman" panose="02020603050405020304" pitchFamily="18" charset="0"/>
              </a:rPr>
              <a:t>①</a:t>
            </a:r>
            <a:r>
              <a:rPr lang="zh-CN" altLang="en-US" sz="2800" dirty="0" smtClean="0">
                <a:solidFill>
                  <a:srgbClr val="3333FF"/>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a:p>
            <a:pPr algn="l" defTabSz="1082675">
              <a:spcBef>
                <a:spcPct val="20000"/>
              </a:spcBef>
            </a:pPr>
            <a:r>
              <a:rPr lang="zh-CN" altLang="en-US" sz="2800" dirty="0">
                <a:solidFill>
                  <a:srgbClr val="3333FF"/>
                </a:solidFill>
                <a:latin typeface="Times New Roman" panose="02020603050405020304" pitchFamily="18" charset="0"/>
              </a:rPr>
              <a:t>节点 </a:t>
            </a:r>
            <a:r>
              <a:rPr lang="en-US" altLang="zh-CN" sz="2800" dirty="0">
                <a:solidFill>
                  <a:srgbClr val="3333FF"/>
                </a:solidFill>
                <a:latin typeface="Times New Roman" panose="02020603050405020304" pitchFamily="18" charset="0"/>
              </a:rPr>
              <a:t>②</a:t>
            </a:r>
            <a:r>
              <a:rPr lang="zh-CN" altLang="en-US" sz="2800" dirty="0">
                <a:solidFill>
                  <a:srgbClr val="3333FF"/>
                </a:solidFill>
                <a:latin typeface="Times New Roman" panose="02020603050405020304" pitchFamily="18" charset="0"/>
              </a:rPr>
              <a:t>：</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a:p>
            <a:pPr algn="l" defTabSz="1082675">
              <a:spcBef>
                <a:spcPct val="20000"/>
              </a:spcBef>
            </a:pPr>
            <a:r>
              <a:rPr lang="zh-CN" altLang="en-US" sz="2800" dirty="0">
                <a:solidFill>
                  <a:srgbClr val="3333FF"/>
                </a:solidFill>
                <a:latin typeface="Times New Roman" panose="02020603050405020304" pitchFamily="18" charset="0"/>
              </a:rPr>
              <a:t>节点 </a:t>
            </a:r>
            <a:r>
              <a:rPr lang="en-US" altLang="zh-CN" sz="2800" dirty="0">
                <a:solidFill>
                  <a:srgbClr val="3333FF"/>
                </a:solidFill>
                <a:latin typeface="Times New Roman" panose="02020603050405020304" pitchFamily="18" charset="0"/>
              </a:rPr>
              <a:t>③</a:t>
            </a:r>
            <a:r>
              <a:rPr lang="zh-CN" altLang="en-US" sz="2800" dirty="0">
                <a:solidFill>
                  <a:srgbClr val="3333FF"/>
                </a:solidFill>
                <a:latin typeface="Times New Roman" panose="02020603050405020304" pitchFamily="18" charset="0"/>
              </a:rPr>
              <a:t>：</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p:txBody>
      </p:sp>
      <p:sp>
        <p:nvSpPr>
          <p:cNvPr id="96317" name="右大括号 96316"/>
          <p:cNvSpPr/>
          <p:nvPr/>
        </p:nvSpPr>
        <p:spPr>
          <a:xfrm>
            <a:off x="9496425" y="4827588"/>
            <a:ext cx="157163" cy="1398587"/>
          </a:xfrm>
          <a:prstGeom prst="rightBrace">
            <a:avLst>
              <a:gd name="adj1" fmla="val 74157"/>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96318" name="文本框 96317"/>
          <p:cNvSpPr txBox="1"/>
          <p:nvPr/>
        </p:nvSpPr>
        <p:spPr>
          <a:xfrm>
            <a:off x="9812338" y="5178425"/>
            <a:ext cx="744537" cy="53498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(b)</a:t>
            </a:r>
          </a:p>
        </p:txBody>
      </p:sp>
      <p:sp>
        <p:nvSpPr>
          <p:cNvPr id="96319" name="文本框 96318"/>
          <p:cNvSpPr txBox="1"/>
          <p:nvPr/>
        </p:nvSpPr>
        <p:spPr>
          <a:xfrm>
            <a:off x="5548313" y="6405563"/>
            <a:ext cx="38576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rgbClr val="00FF00"/>
                </a:solidFill>
                <a:latin typeface="Times New Roman" panose="02020603050405020304" pitchFamily="18" charset="0"/>
              </a:rPr>
              <a:t>(</a:t>
            </a:r>
            <a:r>
              <a:rPr lang="zh-CN" altLang="en-US" sz="2800" i="1" dirty="0">
                <a:solidFill>
                  <a:srgbClr val="00FF00"/>
                </a:solidFill>
                <a:latin typeface="Times New Roman" panose="02020603050405020304" pitchFamily="18" charset="0"/>
              </a:rPr>
              <a:t>一般出为正，进为负</a:t>
            </a:r>
            <a:r>
              <a:rPr lang="en-US" altLang="zh-CN" sz="2800" i="1">
                <a:solidFill>
                  <a:srgbClr val="00FF00"/>
                </a:solidFill>
                <a:latin typeface="Times New Roman" panose="02020603050405020304" pitchFamily="18" charset="0"/>
              </a:rPr>
              <a:t>)</a:t>
            </a:r>
          </a:p>
        </p:txBody>
      </p:sp>
      <p:sp>
        <p:nvSpPr>
          <p:cNvPr id="96320" name="动作按钮: 前进或下一项 96319">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96321" name="动作按钮: 后退或前一项 96320">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6309"/>
                                        </p:tgtEl>
                                        <p:attrNameLst>
                                          <p:attrName>style.visibility</p:attrName>
                                        </p:attrNameLst>
                                      </p:cBhvr>
                                      <p:to>
                                        <p:strVal val="visible"/>
                                      </p:to>
                                    </p:set>
                                    <p:anim calcmode="lin" valueType="num">
                                      <p:cBhvr additive="base">
                                        <p:cTn id="7" dur="500" fill="hold"/>
                                        <p:tgtEl>
                                          <p:spTgt spid="96309"/>
                                        </p:tgtEl>
                                        <p:attrNameLst>
                                          <p:attrName>ppt_x</p:attrName>
                                        </p:attrNameLst>
                                      </p:cBhvr>
                                      <p:tavLst>
                                        <p:tav tm="0">
                                          <p:val>
                                            <p:strVal val="#ppt_x"/>
                                          </p:val>
                                        </p:tav>
                                        <p:tav tm="100000">
                                          <p:val>
                                            <p:strVal val="#ppt_x"/>
                                          </p:val>
                                        </p:tav>
                                      </p:tavLst>
                                    </p:anim>
                                    <p:anim calcmode="lin" valueType="num">
                                      <p:cBhvr additive="base">
                                        <p:cTn id="8" dur="500" fill="hold"/>
                                        <p:tgtEl>
                                          <p:spTgt spid="9630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6258"/>
                                        </p:tgtEl>
                                        <p:attrNameLst>
                                          <p:attrName>style.visibility</p:attrName>
                                        </p:attrNameLst>
                                      </p:cBhvr>
                                      <p:to>
                                        <p:strVal val="visible"/>
                                      </p:to>
                                    </p:set>
                                    <p:anim calcmode="lin" valueType="num">
                                      <p:cBhvr additive="base">
                                        <p:cTn id="13" dur="500" fill="hold"/>
                                        <p:tgtEl>
                                          <p:spTgt spid="96258"/>
                                        </p:tgtEl>
                                        <p:attrNameLst>
                                          <p:attrName>ppt_x</p:attrName>
                                        </p:attrNameLst>
                                      </p:cBhvr>
                                      <p:tavLst>
                                        <p:tav tm="0">
                                          <p:val>
                                            <p:strVal val="0-#ppt_w/2"/>
                                          </p:val>
                                        </p:tav>
                                        <p:tav tm="100000">
                                          <p:val>
                                            <p:strVal val="#ppt_x"/>
                                          </p:val>
                                        </p:tav>
                                      </p:tavLst>
                                    </p:anim>
                                    <p:anim calcmode="lin" valueType="num">
                                      <p:cBhvr additive="base">
                                        <p:cTn id="14" dur="500" fill="hold"/>
                                        <p:tgtEl>
                                          <p:spTgt spid="962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6310"/>
                                        </p:tgtEl>
                                        <p:attrNameLst>
                                          <p:attrName>style.visibility</p:attrName>
                                        </p:attrNameLst>
                                      </p:cBhvr>
                                      <p:to>
                                        <p:strVal val="visible"/>
                                      </p:to>
                                    </p:set>
                                    <p:anim calcmode="lin" valueType="num">
                                      <p:cBhvr additive="base">
                                        <p:cTn id="19" dur="500" fill="hold"/>
                                        <p:tgtEl>
                                          <p:spTgt spid="96310"/>
                                        </p:tgtEl>
                                        <p:attrNameLst>
                                          <p:attrName>ppt_x</p:attrName>
                                        </p:attrNameLst>
                                      </p:cBhvr>
                                      <p:tavLst>
                                        <p:tav tm="0">
                                          <p:val>
                                            <p:strVal val="1+#ppt_w/2"/>
                                          </p:val>
                                        </p:tav>
                                        <p:tav tm="100000">
                                          <p:val>
                                            <p:strVal val="#ppt_x"/>
                                          </p:val>
                                        </p:tav>
                                      </p:tavLst>
                                    </p:anim>
                                    <p:anim calcmode="lin" valueType="num">
                                      <p:cBhvr additive="base">
                                        <p:cTn id="20" dur="500" fill="hold"/>
                                        <p:tgtEl>
                                          <p:spTgt spid="9631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96311"/>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963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96315"/>
                                        </p:tgtEl>
                                        <p:attrNameLst>
                                          <p:attrName>style.visibility</p:attrName>
                                        </p:attrNameLst>
                                      </p:cBhvr>
                                      <p:to>
                                        <p:strVal val="visible"/>
                                      </p:to>
                                    </p:set>
                                    <p:anim calcmode="lin" valueType="num">
                                      <p:cBhvr additive="base">
                                        <p:cTn id="31" dur="500" fill="hold"/>
                                        <p:tgtEl>
                                          <p:spTgt spid="96315"/>
                                        </p:tgtEl>
                                        <p:attrNameLst>
                                          <p:attrName>ppt_x</p:attrName>
                                        </p:attrNameLst>
                                      </p:cBhvr>
                                      <p:tavLst>
                                        <p:tav tm="0">
                                          <p:val>
                                            <p:strVal val="1+#ppt_w/2"/>
                                          </p:val>
                                        </p:tav>
                                        <p:tav tm="100000">
                                          <p:val>
                                            <p:strVal val="#ppt_x"/>
                                          </p:val>
                                        </p:tav>
                                      </p:tavLst>
                                    </p:anim>
                                    <p:anim calcmode="lin" valueType="num">
                                      <p:cBhvr additive="base">
                                        <p:cTn id="32" dur="500" fill="hold"/>
                                        <p:tgtEl>
                                          <p:spTgt spid="963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6316"/>
                                        </p:tgtEl>
                                        <p:attrNameLst>
                                          <p:attrName>style.visibility</p:attrName>
                                        </p:attrNameLst>
                                      </p:cBhvr>
                                      <p:to>
                                        <p:strVal val="visible"/>
                                      </p:to>
                                    </p:set>
                                    <p:anim calcmode="lin" valueType="num">
                                      <p:cBhvr additive="base">
                                        <p:cTn id="37" dur="500" fill="hold"/>
                                        <p:tgtEl>
                                          <p:spTgt spid="96316"/>
                                        </p:tgtEl>
                                        <p:attrNameLst>
                                          <p:attrName>ppt_x</p:attrName>
                                        </p:attrNameLst>
                                      </p:cBhvr>
                                      <p:tavLst>
                                        <p:tav tm="0">
                                          <p:val>
                                            <p:strVal val="1+#ppt_w/2"/>
                                          </p:val>
                                        </p:tav>
                                        <p:tav tm="100000">
                                          <p:val>
                                            <p:strVal val="#ppt_x"/>
                                          </p:val>
                                        </p:tav>
                                      </p:tavLst>
                                    </p:anim>
                                    <p:anim calcmode="lin" valueType="num">
                                      <p:cBhvr additive="base">
                                        <p:cTn id="38" dur="500" fill="hold"/>
                                        <p:tgtEl>
                                          <p:spTgt spid="96316"/>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 presetClass="entr" presetSubtype="8" fill="hold" nodeType="afterEffect">
                                  <p:stCondLst>
                                    <p:cond delay="0"/>
                                  </p:stCondLst>
                                  <p:childTnLst>
                                    <p:set>
                                      <p:cBhvr>
                                        <p:cTn id="41" dur="1" fill="hold">
                                          <p:stCondLst>
                                            <p:cond delay="0"/>
                                          </p:stCondLst>
                                        </p:cTn>
                                        <p:tgtEl>
                                          <p:spTgt spid="96317"/>
                                        </p:tgtEl>
                                        <p:attrNameLst>
                                          <p:attrName>style.visibility</p:attrName>
                                        </p:attrNameLst>
                                      </p:cBhvr>
                                      <p:to>
                                        <p:strVal val="visible"/>
                                      </p:to>
                                    </p:set>
                                    <p:anim calcmode="lin" valueType="num">
                                      <p:cBhvr additive="base">
                                        <p:cTn id="42" dur="500" fill="hold"/>
                                        <p:tgtEl>
                                          <p:spTgt spid="96317"/>
                                        </p:tgtEl>
                                        <p:attrNameLst>
                                          <p:attrName>ppt_x</p:attrName>
                                        </p:attrNameLst>
                                      </p:cBhvr>
                                      <p:tavLst>
                                        <p:tav tm="0">
                                          <p:val>
                                            <p:strVal val="0-#ppt_w/2"/>
                                          </p:val>
                                        </p:tav>
                                        <p:tav tm="100000">
                                          <p:val>
                                            <p:strVal val="#ppt_x"/>
                                          </p:val>
                                        </p:tav>
                                      </p:tavLst>
                                    </p:anim>
                                    <p:anim calcmode="lin" valueType="num">
                                      <p:cBhvr additive="base">
                                        <p:cTn id="43" dur="500" fill="hold"/>
                                        <p:tgtEl>
                                          <p:spTgt spid="96317"/>
                                        </p:tgtEl>
                                        <p:attrNameLst>
                                          <p:attrName>ppt_y</p:attrName>
                                        </p:attrNameLst>
                                      </p:cBhvr>
                                      <p:tavLst>
                                        <p:tav tm="0">
                                          <p:val>
                                            <p:strVal val="#ppt_y"/>
                                          </p:val>
                                        </p:tav>
                                        <p:tav tm="100000">
                                          <p:val>
                                            <p:strVal val="#ppt_y"/>
                                          </p:val>
                                        </p:tav>
                                      </p:tavLst>
                                    </p:anim>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96318"/>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499"/>
                                          </p:stCondLst>
                                        </p:cTn>
                                        <p:tgtEl>
                                          <p:spTgt spid="96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9" grpId="0"/>
      <p:bldP spid="96310" grpId="0"/>
      <p:bldP spid="96314" grpId="0"/>
      <p:bldP spid="96315" grpId="0"/>
      <p:bldP spid="96316" grpId="0"/>
      <p:bldP spid="96318" grpId="0"/>
      <p:bldP spid="963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框 173057"/>
          <p:cNvSpPr txBox="1"/>
          <p:nvPr/>
        </p:nvSpPr>
        <p:spPr>
          <a:xfrm>
            <a:off x="731838" y="454025"/>
            <a:ext cx="3060700" cy="534988"/>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求</a:t>
            </a: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zh-CN" altLang="en-US" sz="2800" dirty="0">
                <a:solidFill>
                  <a:schemeClr val="tx1"/>
                </a:solidFill>
                <a:latin typeface="Times New Roman" panose="02020603050405020304" pitchFamily="18" charset="0"/>
              </a:rPr>
              <a:t>：串并联</a:t>
            </a:r>
            <a:endParaRPr lang="zh-CN" altLang="en-US" sz="2800">
              <a:solidFill>
                <a:schemeClr val="tx1"/>
              </a:solidFill>
              <a:latin typeface="Times New Roman" panose="02020603050405020304" pitchFamily="18" charset="0"/>
            </a:endParaRPr>
          </a:p>
        </p:txBody>
      </p:sp>
      <p:sp>
        <p:nvSpPr>
          <p:cNvPr id="173059" name="文本框 173058"/>
          <p:cNvSpPr txBox="1"/>
          <p:nvPr/>
        </p:nvSpPr>
        <p:spPr>
          <a:xfrm>
            <a:off x="5859463" y="2078038"/>
            <a:ext cx="4051300" cy="534987"/>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r>
              <a:rPr lang="en-US" altLang="zh-CN" sz="2800">
                <a:solidFill>
                  <a:schemeClr val="tx1"/>
                </a:solidFill>
                <a:latin typeface="Times New Roman" panose="02020603050405020304" pitchFamily="18" charset="0"/>
              </a:rPr>
              <a:t> =10</a:t>
            </a:r>
            <a:r>
              <a:rPr lang="en-US" altLang="zh-CN" sz="2800">
                <a:solidFill>
                  <a:schemeClr val="tx1"/>
                </a:solidFill>
                <a:latin typeface="Times New Roman" panose="02020603050405020304" pitchFamily="18" charset="0"/>
                <a:sym typeface="Symbol" panose="05050102010706020507" pitchFamily="18" charset="2"/>
              </a:rPr>
              <a:t></a:t>
            </a:r>
            <a:r>
              <a:rPr lang="en-US" altLang="zh-CN" sz="2800">
                <a:solidFill>
                  <a:schemeClr val="tx1"/>
                </a:solidFill>
                <a:latin typeface="Times New Roman" panose="02020603050405020304" pitchFamily="18" charset="0"/>
              </a:rPr>
              <a:t>2/(10+2)=1.67 </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3060" name="文本框 173059"/>
          <p:cNvSpPr txBox="1"/>
          <p:nvPr/>
        </p:nvSpPr>
        <p:spPr>
          <a:xfrm>
            <a:off x="908050" y="4064000"/>
            <a:ext cx="2982913" cy="534988"/>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dirty="0">
                <a:solidFill>
                  <a:schemeClr val="tx1"/>
                </a:solidFill>
                <a:latin typeface="Times New Roman" panose="02020603050405020304" pitchFamily="18" charset="0"/>
              </a:rPr>
              <a:t>(3) </a:t>
            </a:r>
            <a:r>
              <a:rPr lang="zh-CN" altLang="en-US" sz="2800" dirty="0">
                <a:solidFill>
                  <a:schemeClr val="tx1"/>
                </a:solidFill>
                <a:latin typeface="Times New Roman" panose="02020603050405020304" pitchFamily="18" charset="0"/>
              </a:rPr>
              <a:t>诺顿等效电路</a:t>
            </a:r>
            <a:r>
              <a:rPr lang="en-US" altLang="zh-CN" sz="2800">
                <a:solidFill>
                  <a:schemeClr val="tx1"/>
                </a:solidFill>
                <a:latin typeface="Times New Roman" panose="02020603050405020304" pitchFamily="18" charset="0"/>
              </a:rPr>
              <a:t>:</a:t>
            </a:r>
          </a:p>
        </p:txBody>
      </p:sp>
      <p:sp>
        <p:nvSpPr>
          <p:cNvPr id="173061" name="文本框 173060"/>
          <p:cNvSpPr txBox="1"/>
          <p:nvPr/>
        </p:nvSpPr>
        <p:spPr>
          <a:xfrm>
            <a:off x="6075363" y="4789488"/>
            <a:ext cx="3629025" cy="1970087"/>
          </a:xfrm>
          <a:prstGeom prst="rect">
            <a:avLst/>
          </a:prstGeom>
          <a:noFill/>
          <a:ln w="9525">
            <a:noFill/>
          </a:ln>
        </p:spPr>
        <p:txBody>
          <a:bodyPr wrap="none" lIns="108265" tIns="54132" rIns="108265" bIns="54132" anchor="ctr">
            <a:spAutoFit/>
          </a:bodyPr>
          <a:lstStyle/>
          <a:p>
            <a:pPr algn="just" defTabSz="1082675">
              <a:spcBef>
                <a:spcPct val="50000"/>
              </a:spcBef>
            </a:pPr>
            <a:r>
              <a:rPr lang="en-US" altLang="zh-CN" sz="3800" i="1" dirty="0" err="1" smtClean="0">
                <a:solidFill>
                  <a:schemeClr val="tx1"/>
                </a:solidFill>
                <a:latin typeface="Times New Roman" panose="02020603050405020304" pitchFamily="18" charset="0"/>
              </a:rPr>
              <a:t>i</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dirty="0">
                <a:solidFill>
                  <a:schemeClr val="tx1"/>
                </a:solidFill>
                <a:latin typeface="宋体" panose="02010600030101010101" pitchFamily="2" charset="-122"/>
              </a:rPr>
              <a:t>-</a:t>
            </a:r>
            <a:r>
              <a:rPr lang="en-US" altLang="zh-CN" sz="2800" dirty="0">
                <a:solidFill>
                  <a:schemeClr val="tx1"/>
                </a:solidFill>
                <a:latin typeface="Times New Roman" panose="02020603050405020304" pitchFamily="18" charset="0"/>
              </a:rPr>
              <a:t> </a:t>
            </a:r>
            <a:r>
              <a:rPr lang="en-US" altLang="zh-CN" sz="3800" i="1" dirty="0" smtClean="0">
                <a:solidFill>
                  <a:schemeClr val="tx1"/>
                </a:solidFill>
                <a:latin typeface="Times New Roman" panose="02020603050405020304" pitchFamily="18" charset="0"/>
              </a:rPr>
              <a:t>i</a:t>
            </a:r>
            <a:r>
              <a:rPr lang="en-US" altLang="zh-CN" sz="3300" baseline="-25000" dirty="0" smtClean="0">
                <a:solidFill>
                  <a:schemeClr val="tx1"/>
                </a:solidFill>
                <a:latin typeface="Times New Roman" panose="02020603050405020304" pitchFamily="18" charset="0"/>
              </a:rPr>
              <a:t>sc</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1.67/(4+1.67)</a:t>
            </a:r>
          </a:p>
          <a:p>
            <a:pPr algn="just" defTabSz="1082675">
              <a:spcBef>
                <a:spcPct val="50000"/>
              </a:spcBef>
            </a:pPr>
            <a:r>
              <a:rPr lang="en-US" altLang="zh-CN" sz="2800" dirty="0">
                <a:solidFill>
                  <a:schemeClr val="tx1"/>
                </a:solidFill>
                <a:latin typeface="Times New Roman" panose="02020603050405020304" pitchFamily="18" charset="0"/>
              </a:rPr>
              <a:t>   =9.6</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1.67/5.67</a:t>
            </a:r>
          </a:p>
          <a:p>
            <a:pPr algn="just" defTabSz="1082675">
              <a:spcBef>
                <a:spcPct val="50000"/>
              </a:spcBef>
            </a:pPr>
            <a:r>
              <a:rPr lang="en-US" altLang="zh-CN" sz="2800" dirty="0">
                <a:solidFill>
                  <a:schemeClr val="tx1"/>
                </a:solidFill>
                <a:latin typeface="Times New Roman" panose="02020603050405020304" pitchFamily="18" charset="0"/>
              </a:rPr>
              <a:t>   =2.83A</a:t>
            </a:r>
          </a:p>
        </p:txBody>
      </p:sp>
      <p:grpSp>
        <p:nvGrpSpPr>
          <p:cNvPr id="173062" name="组合 173061"/>
          <p:cNvGrpSpPr/>
          <p:nvPr/>
        </p:nvGrpSpPr>
        <p:grpSpPr>
          <a:xfrm>
            <a:off x="1052513" y="992188"/>
            <a:ext cx="4179887" cy="2971800"/>
            <a:chOff x="560" y="672"/>
            <a:chExt cx="2224" cy="1581"/>
          </a:xfrm>
        </p:grpSpPr>
        <p:sp>
          <p:nvSpPr>
            <p:cNvPr id="173063" name="右箭头 173062"/>
            <p:cNvSpPr/>
            <p:nvPr/>
          </p:nvSpPr>
          <p:spPr>
            <a:xfrm>
              <a:off x="910" y="1392"/>
              <a:ext cx="192" cy="144"/>
            </a:xfrm>
            <a:prstGeom prst="rightArrow">
              <a:avLst>
                <a:gd name="adj1" fmla="val 50000"/>
                <a:gd name="adj2" fmla="val 33333"/>
              </a:avLst>
            </a:prstGeom>
            <a:solidFill>
              <a:srgbClr val="FF0000"/>
            </a:solidFill>
            <a:ln w="9525" cap="flat" cmpd="sng">
              <a:solidFill>
                <a:schemeClr val="tx1"/>
              </a:solidFill>
              <a:prstDash val="solid"/>
              <a:miter/>
              <a:headEnd type="none" w="med" len="med"/>
              <a:tailEnd type="none" w="med" len="med"/>
            </a:ln>
          </p:spPr>
          <p:txBody>
            <a:bodyPr/>
            <a:lstStyle/>
            <a:p>
              <a:endParaRPr lang="zh-CN" altLang="en-US"/>
            </a:p>
          </p:txBody>
        </p:sp>
        <p:sp>
          <p:nvSpPr>
            <p:cNvPr id="173064" name="文本框 173063"/>
            <p:cNvSpPr txBox="1"/>
            <p:nvPr/>
          </p:nvSpPr>
          <p:spPr>
            <a:xfrm>
              <a:off x="560" y="1298"/>
              <a:ext cx="410" cy="284"/>
            </a:xfrm>
            <a:prstGeom prst="rect">
              <a:avLst/>
            </a:prstGeom>
            <a:noFill/>
            <a:ln w="9525">
              <a:noFill/>
            </a:ln>
          </p:spPr>
          <p:txBody>
            <a:bodyPr wrap="none" lIns="108265" tIns="54132" rIns="108265" bIns="54132" anchor="ctr">
              <a:spAutoFit/>
            </a:bodyPr>
            <a:lstStyle/>
            <a:p>
              <a:pPr defTabSz="1082675">
                <a:spcBef>
                  <a:spcPct val="50000"/>
                </a:spcBef>
              </a:pPr>
              <a:r>
                <a:rPr lang="en-US" altLang="zh-CN" sz="2800" i="1" dirty="0" err="1">
                  <a:solidFill>
                    <a:schemeClr val="tx1"/>
                  </a:solidFill>
                  <a:latin typeface="Times New Roman" panose="02020603050405020304" pitchFamily="18" charset="0"/>
                </a:rPr>
                <a:t>R</a:t>
              </a:r>
              <a:r>
                <a:rPr lang="en-US" altLang="zh-CN" sz="3800" baseline="-25000" dirty="0" err="1">
                  <a:solidFill>
                    <a:schemeClr val="tx1"/>
                  </a:solidFill>
                  <a:latin typeface="Times New Roman" panose="02020603050405020304" pitchFamily="18" charset="0"/>
                </a:rPr>
                <a:t>eq</a:t>
              </a:r>
              <a:endParaRPr lang="en-US" altLang="zh-CN" sz="3800" baseline="-25000">
                <a:solidFill>
                  <a:schemeClr val="tx1"/>
                </a:solidFill>
                <a:latin typeface="Times New Roman" panose="02020603050405020304" pitchFamily="18" charset="0"/>
              </a:endParaRPr>
            </a:p>
          </p:txBody>
        </p:sp>
        <p:sp>
          <p:nvSpPr>
            <p:cNvPr id="173065" name="文本框 173064"/>
            <p:cNvSpPr txBox="1"/>
            <p:nvPr/>
          </p:nvSpPr>
          <p:spPr>
            <a:xfrm>
              <a:off x="1296" y="1344"/>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3066" name="文本框 173065"/>
            <p:cNvSpPr txBox="1"/>
            <p:nvPr/>
          </p:nvSpPr>
          <p:spPr>
            <a:xfrm>
              <a:off x="2064" y="672"/>
              <a:ext cx="48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10</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3067" name="文本框 173066"/>
            <p:cNvSpPr txBox="1"/>
            <p:nvPr/>
          </p:nvSpPr>
          <p:spPr>
            <a:xfrm>
              <a:off x="816" y="672"/>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3068" name="文本框 173067"/>
            <p:cNvSpPr txBox="1"/>
            <p:nvPr/>
          </p:nvSpPr>
          <p:spPr>
            <a:xfrm>
              <a:off x="816" y="1968"/>
              <a:ext cx="19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3069" name="直接连接符 173068"/>
            <p:cNvSpPr/>
            <p:nvPr/>
          </p:nvSpPr>
          <p:spPr>
            <a:xfrm>
              <a:off x="1728" y="1008"/>
              <a:ext cx="0" cy="384"/>
            </a:xfrm>
            <a:prstGeom prst="line">
              <a:avLst/>
            </a:prstGeom>
            <a:ln w="19050" cap="flat" cmpd="sng">
              <a:solidFill>
                <a:schemeClr val="tx1"/>
              </a:solidFill>
              <a:prstDash val="solid"/>
              <a:headEnd type="none" w="med" len="med"/>
              <a:tailEnd type="none" w="med" len="med"/>
            </a:ln>
          </p:spPr>
        </p:sp>
        <p:sp>
          <p:nvSpPr>
            <p:cNvPr id="173070" name="直接连接符 173069"/>
            <p:cNvSpPr/>
            <p:nvPr/>
          </p:nvSpPr>
          <p:spPr>
            <a:xfrm>
              <a:off x="960" y="1008"/>
              <a:ext cx="1200" cy="0"/>
            </a:xfrm>
            <a:prstGeom prst="line">
              <a:avLst/>
            </a:prstGeom>
            <a:ln w="19050" cap="flat" cmpd="sng">
              <a:solidFill>
                <a:schemeClr val="tx1"/>
              </a:solidFill>
              <a:prstDash val="solid"/>
              <a:headEnd type="none" w="med" len="med"/>
              <a:tailEnd type="none" w="med" len="med"/>
            </a:ln>
          </p:spPr>
        </p:sp>
        <p:sp>
          <p:nvSpPr>
            <p:cNvPr id="173071" name="直接连接符 173070"/>
            <p:cNvSpPr/>
            <p:nvPr/>
          </p:nvSpPr>
          <p:spPr>
            <a:xfrm>
              <a:off x="960" y="1968"/>
              <a:ext cx="1824" cy="0"/>
            </a:xfrm>
            <a:prstGeom prst="line">
              <a:avLst/>
            </a:prstGeom>
            <a:ln w="19050" cap="flat" cmpd="sng">
              <a:solidFill>
                <a:schemeClr val="tx1"/>
              </a:solidFill>
              <a:prstDash val="solid"/>
              <a:headEnd type="none" w="med" len="med"/>
              <a:tailEnd type="none" w="med" len="med"/>
            </a:ln>
          </p:spPr>
        </p:sp>
        <p:sp>
          <p:nvSpPr>
            <p:cNvPr id="173072" name="直接连接符 173071"/>
            <p:cNvSpPr/>
            <p:nvPr/>
          </p:nvSpPr>
          <p:spPr>
            <a:xfrm>
              <a:off x="2784" y="1008"/>
              <a:ext cx="0" cy="960"/>
            </a:xfrm>
            <a:prstGeom prst="line">
              <a:avLst/>
            </a:prstGeom>
            <a:ln w="19050" cap="flat" cmpd="sng">
              <a:solidFill>
                <a:schemeClr val="tx1"/>
              </a:solidFill>
              <a:prstDash val="solid"/>
              <a:headEnd type="none" w="med" len="med"/>
              <a:tailEnd type="none" w="med" len="med"/>
            </a:ln>
          </p:spPr>
        </p:sp>
        <p:sp>
          <p:nvSpPr>
            <p:cNvPr id="173073" name="直接连接符 173072"/>
            <p:cNvSpPr/>
            <p:nvPr/>
          </p:nvSpPr>
          <p:spPr>
            <a:xfrm>
              <a:off x="1728" y="1632"/>
              <a:ext cx="0" cy="336"/>
            </a:xfrm>
            <a:prstGeom prst="line">
              <a:avLst/>
            </a:prstGeom>
            <a:ln w="19050" cap="flat" cmpd="sng">
              <a:solidFill>
                <a:schemeClr val="tx1"/>
              </a:solidFill>
              <a:prstDash val="solid"/>
              <a:headEnd type="none" w="med" len="med"/>
              <a:tailEnd type="none" w="med" len="med"/>
            </a:ln>
          </p:spPr>
        </p:sp>
        <p:sp>
          <p:nvSpPr>
            <p:cNvPr id="173074" name="直接连接符 173073"/>
            <p:cNvSpPr/>
            <p:nvPr/>
          </p:nvSpPr>
          <p:spPr>
            <a:xfrm>
              <a:off x="2400" y="1008"/>
              <a:ext cx="384" cy="0"/>
            </a:xfrm>
            <a:prstGeom prst="line">
              <a:avLst/>
            </a:prstGeom>
            <a:ln w="19050" cap="flat" cmpd="sng">
              <a:solidFill>
                <a:schemeClr val="tx1"/>
              </a:solidFill>
              <a:prstDash val="solid"/>
              <a:headEnd type="none" w="med" len="med"/>
              <a:tailEnd type="none" w="med" len="med"/>
            </a:ln>
          </p:spPr>
        </p:sp>
        <p:sp>
          <p:nvSpPr>
            <p:cNvPr id="173075" name="矩形 173074"/>
            <p:cNvSpPr/>
            <p:nvPr/>
          </p:nvSpPr>
          <p:spPr>
            <a:xfrm>
              <a:off x="1674" y="1360"/>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3076" name="矩形 173075"/>
            <p:cNvSpPr/>
            <p:nvPr/>
          </p:nvSpPr>
          <p:spPr>
            <a:xfrm rot="5400000">
              <a:off x="2213" y="875"/>
              <a:ext cx="102" cy="272"/>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3077" name="椭圆 173076"/>
            <p:cNvSpPr/>
            <p:nvPr/>
          </p:nvSpPr>
          <p:spPr>
            <a:xfrm>
              <a:off x="892" y="960"/>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173078" name="椭圆 173077"/>
            <p:cNvSpPr/>
            <p:nvPr/>
          </p:nvSpPr>
          <p:spPr>
            <a:xfrm>
              <a:off x="892" y="1920"/>
              <a:ext cx="68" cy="68"/>
            </a:xfrm>
            <a:prstGeom prst="ellipse">
              <a:avLst/>
            </a:prstGeom>
            <a:noFill/>
            <a:ln w="19050" cap="flat" cmpd="sng">
              <a:solidFill>
                <a:schemeClr val="tx1"/>
              </a:solidFill>
              <a:prstDash val="solid"/>
              <a:headEnd type="none" w="med" len="med"/>
              <a:tailEnd type="none" w="med" len="med"/>
            </a:ln>
          </p:spPr>
          <p:txBody>
            <a:bodyPr/>
            <a:lstStyle/>
            <a:p>
              <a:endParaRPr lang="zh-CN" altLang="en-US"/>
            </a:p>
          </p:txBody>
        </p:sp>
      </p:grpSp>
      <p:grpSp>
        <p:nvGrpSpPr>
          <p:cNvPr id="173079" name="组合 173078"/>
          <p:cNvGrpSpPr/>
          <p:nvPr/>
        </p:nvGrpSpPr>
        <p:grpSpPr>
          <a:xfrm>
            <a:off x="920750" y="4511675"/>
            <a:ext cx="4943475" cy="2987675"/>
            <a:chOff x="442" y="2544"/>
            <a:chExt cx="2630" cy="1590"/>
          </a:xfrm>
        </p:grpSpPr>
        <p:sp>
          <p:nvSpPr>
            <p:cNvPr id="173080" name="文本框 173079"/>
            <p:cNvSpPr txBox="1"/>
            <p:nvPr/>
          </p:nvSpPr>
          <p:spPr>
            <a:xfrm flipH="1">
              <a:off x="910" y="3849"/>
              <a:ext cx="240"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b</a:t>
              </a:r>
            </a:p>
          </p:txBody>
        </p:sp>
        <p:sp>
          <p:nvSpPr>
            <p:cNvPr id="173081" name="文本框 173080"/>
            <p:cNvSpPr txBox="1"/>
            <p:nvPr/>
          </p:nvSpPr>
          <p:spPr>
            <a:xfrm>
              <a:off x="862" y="3148"/>
              <a:ext cx="384"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3082" name="文本框 173081"/>
            <p:cNvSpPr txBox="1"/>
            <p:nvPr/>
          </p:nvSpPr>
          <p:spPr>
            <a:xfrm>
              <a:off x="442" y="3186"/>
              <a:ext cx="228" cy="287"/>
            </a:xfrm>
            <a:prstGeom prst="rect">
              <a:avLst/>
            </a:prstGeom>
            <a:noFill/>
            <a:ln w="9525">
              <a:noFill/>
            </a:ln>
          </p:spPr>
          <p:txBody>
            <a:bodyPr lIns="108265" tIns="54132" rIns="108265" bIns="54132" anchor="ctr">
              <a:spAutoFit/>
            </a:bodyPr>
            <a:lstStyle/>
            <a:p>
              <a:pPr defTabSz="1082675">
                <a:spcBef>
                  <a:spcPct val="50000"/>
                </a:spcBef>
              </a:pPr>
              <a:r>
                <a:rPr lang="en-US" altLang="zh-CN" sz="2800" i="1" dirty="0" err="1" smtClean="0">
                  <a:solidFill>
                    <a:schemeClr val="tx1"/>
                  </a:solidFill>
                  <a:latin typeface="Times New Roman" panose="02020603050405020304" pitchFamily="18" charset="0"/>
                </a:rPr>
                <a:t>i</a:t>
              </a:r>
              <a:endParaRPr lang="en-US" altLang="zh-CN" sz="3800" dirty="0">
                <a:solidFill>
                  <a:schemeClr val="tx1"/>
                </a:solidFill>
                <a:latin typeface="Times New Roman" panose="02020603050405020304" pitchFamily="18" charset="0"/>
              </a:endParaRPr>
            </a:p>
          </p:txBody>
        </p:sp>
        <p:sp>
          <p:nvSpPr>
            <p:cNvPr id="173083" name="直接连接符 173082"/>
            <p:cNvSpPr/>
            <p:nvPr/>
          </p:nvSpPr>
          <p:spPr>
            <a:xfrm flipV="1">
              <a:off x="670" y="3148"/>
              <a:ext cx="0" cy="336"/>
            </a:xfrm>
            <a:prstGeom prst="line">
              <a:avLst/>
            </a:prstGeom>
            <a:ln w="9525" cap="flat" cmpd="sng">
              <a:solidFill>
                <a:schemeClr val="tx1"/>
              </a:solidFill>
              <a:prstDash val="solid"/>
              <a:headEnd type="none" w="med" len="med"/>
              <a:tailEnd type="triangle" w="med" len="med"/>
            </a:ln>
          </p:spPr>
        </p:sp>
        <p:sp>
          <p:nvSpPr>
            <p:cNvPr id="173084" name="文本框 173083"/>
            <p:cNvSpPr txBox="1"/>
            <p:nvPr/>
          </p:nvSpPr>
          <p:spPr>
            <a:xfrm flipH="1">
              <a:off x="911" y="2544"/>
              <a:ext cx="289"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rgbClr val="0000FF"/>
                  </a:solidFill>
                  <a:latin typeface="Times New Roman" panose="02020603050405020304" pitchFamily="18" charset="0"/>
                </a:rPr>
                <a:t>a</a:t>
              </a:r>
            </a:p>
          </p:txBody>
        </p:sp>
        <p:sp>
          <p:nvSpPr>
            <p:cNvPr id="173085" name="矩形 173084"/>
            <p:cNvSpPr/>
            <p:nvPr/>
          </p:nvSpPr>
          <p:spPr>
            <a:xfrm flipH="1">
              <a:off x="1390" y="3148"/>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3086" name="文本框 173085"/>
            <p:cNvSpPr txBox="1"/>
            <p:nvPr/>
          </p:nvSpPr>
          <p:spPr>
            <a:xfrm flipH="1">
              <a:off x="1441" y="3139"/>
              <a:ext cx="72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1.67 </a:t>
              </a:r>
              <a:r>
                <a:rPr lang="en-US" altLang="zh-CN" sz="2800">
                  <a:solidFill>
                    <a:schemeClr val="tx1"/>
                  </a:solidFill>
                  <a:latin typeface="Times New Roman" panose="02020603050405020304" pitchFamily="18" charset="0"/>
                  <a:sym typeface="Symbol" panose="05050102010706020507" pitchFamily="18" charset="2"/>
                </a:rPr>
                <a:t></a:t>
              </a:r>
            </a:p>
          </p:txBody>
        </p:sp>
        <p:sp>
          <p:nvSpPr>
            <p:cNvPr id="173087" name="椭圆 173086"/>
            <p:cNvSpPr/>
            <p:nvPr/>
          </p:nvSpPr>
          <p:spPr>
            <a:xfrm flipH="1">
              <a:off x="2112" y="3196"/>
              <a:ext cx="227" cy="227"/>
            </a:xfrm>
            <a:prstGeom prst="ellipse">
              <a:avLst/>
            </a:prstGeom>
            <a:solidFill>
              <a:srgbClr val="66FFFF"/>
            </a:solidFill>
            <a:ln w="28575" cap="flat" cmpd="sng">
              <a:solidFill>
                <a:schemeClr val="tx1"/>
              </a:solidFill>
              <a:prstDash val="solid"/>
              <a:headEnd type="none" w="med" len="med"/>
              <a:tailEnd type="none" w="med" len="med"/>
            </a:ln>
          </p:spPr>
          <p:txBody>
            <a:bodyPr/>
            <a:lstStyle/>
            <a:p>
              <a:endParaRPr lang="zh-CN" altLang="en-US"/>
            </a:p>
          </p:txBody>
        </p:sp>
        <p:sp>
          <p:nvSpPr>
            <p:cNvPr id="173088" name="文本框 173087"/>
            <p:cNvSpPr txBox="1"/>
            <p:nvPr/>
          </p:nvSpPr>
          <p:spPr>
            <a:xfrm flipH="1">
              <a:off x="2400" y="3148"/>
              <a:ext cx="672"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宋体" panose="02010600030101010101" pitchFamily="2" charset="-122"/>
                </a:rPr>
                <a:t>-</a:t>
              </a:r>
              <a:r>
                <a:rPr lang="en-US" altLang="zh-CN" sz="2800">
                  <a:solidFill>
                    <a:schemeClr val="tx1"/>
                  </a:solidFill>
                  <a:latin typeface="Times New Roman" panose="02020603050405020304" pitchFamily="18" charset="0"/>
                </a:rPr>
                <a:t>9.6A</a:t>
              </a:r>
            </a:p>
          </p:txBody>
        </p:sp>
        <p:sp>
          <p:nvSpPr>
            <p:cNvPr id="173089" name="椭圆 173088"/>
            <p:cNvSpPr/>
            <p:nvPr/>
          </p:nvSpPr>
          <p:spPr>
            <a:xfrm flipH="1">
              <a:off x="958" y="3676"/>
              <a:ext cx="68" cy="68"/>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3090" name="椭圆 173089"/>
            <p:cNvSpPr/>
            <p:nvPr/>
          </p:nvSpPr>
          <p:spPr>
            <a:xfrm flipH="1">
              <a:off x="945" y="2832"/>
              <a:ext cx="61" cy="61"/>
            </a:xfrm>
            <a:prstGeom prst="ellipse">
              <a:avLst/>
            </a:prstGeom>
            <a:solidFill>
              <a:schemeClr val="tx1"/>
            </a:solidFill>
            <a:ln w="19050" cap="flat" cmpd="sng">
              <a:solidFill>
                <a:schemeClr val="tx1"/>
              </a:solidFill>
              <a:prstDash val="solid"/>
              <a:headEnd type="none" w="med" len="med"/>
              <a:tailEnd type="none" w="med" len="med"/>
            </a:ln>
          </p:spPr>
          <p:txBody>
            <a:bodyPr/>
            <a:lstStyle/>
            <a:p>
              <a:endParaRPr lang="zh-CN" altLang="en-US"/>
            </a:p>
          </p:txBody>
        </p:sp>
        <p:sp>
          <p:nvSpPr>
            <p:cNvPr id="173091" name="任意多边形 173090"/>
            <p:cNvSpPr/>
            <p:nvPr/>
          </p:nvSpPr>
          <p:spPr>
            <a:xfrm>
              <a:off x="814" y="3706"/>
              <a:ext cx="1412" cy="2"/>
            </a:xfrm>
            <a:custGeom>
              <a:avLst/>
              <a:gdLst/>
              <a:ahLst/>
              <a:cxnLst/>
              <a:rect l="0" t="0" r="0" b="0"/>
              <a:pathLst>
                <a:path w="1412" h="2">
                  <a:moveTo>
                    <a:pt x="1412" y="2"/>
                  </a:moveTo>
                  <a:lnTo>
                    <a:pt x="0"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2" name="任意多边形 173091"/>
            <p:cNvSpPr/>
            <p:nvPr/>
          </p:nvSpPr>
          <p:spPr>
            <a:xfrm>
              <a:off x="814" y="2872"/>
              <a:ext cx="1424" cy="3"/>
            </a:xfrm>
            <a:custGeom>
              <a:avLst/>
              <a:gdLst/>
              <a:ahLst/>
              <a:cxnLst/>
              <a:rect l="0" t="0" r="0" b="0"/>
              <a:pathLst>
                <a:path w="1424" h="3">
                  <a:moveTo>
                    <a:pt x="1424" y="3"/>
                  </a:moveTo>
                  <a:lnTo>
                    <a:pt x="0"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3" name="任意多边形 173092"/>
            <p:cNvSpPr/>
            <p:nvPr/>
          </p:nvSpPr>
          <p:spPr>
            <a:xfrm>
              <a:off x="1439" y="2872"/>
              <a:ext cx="1" cy="279"/>
            </a:xfrm>
            <a:custGeom>
              <a:avLst/>
              <a:gdLst/>
              <a:ahLst/>
              <a:cxnLst/>
              <a:rect l="0" t="0" r="0" b="0"/>
              <a:pathLst>
                <a:path w="1" h="279">
                  <a:moveTo>
                    <a:pt x="0" y="0"/>
                  </a:moveTo>
                  <a:lnTo>
                    <a:pt x="1" y="279"/>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4" name="任意多边形 173093"/>
            <p:cNvSpPr/>
            <p:nvPr/>
          </p:nvSpPr>
          <p:spPr>
            <a:xfrm flipH="1">
              <a:off x="1437" y="3436"/>
              <a:ext cx="1" cy="273"/>
            </a:xfrm>
            <a:custGeom>
              <a:avLst/>
              <a:gdLst/>
              <a:ahLst/>
              <a:cxnLst/>
              <a:rect l="0" t="0" r="0" b="0"/>
              <a:pathLst>
                <a:path w="1" h="273">
                  <a:moveTo>
                    <a:pt x="0" y="0"/>
                  </a:moveTo>
                  <a:lnTo>
                    <a:pt x="0" y="273"/>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5" name="任意多边形 173094"/>
            <p:cNvSpPr/>
            <p:nvPr/>
          </p:nvSpPr>
          <p:spPr>
            <a:xfrm flipH="1">
              <a:off x="2231" y="2875"/>
              <a:ext cx="1" cy="324"/>
            </a:xfrm>
            <a:custGeom>
              <a:avLst/>
              <a:gdLst/>
              <a:ahLst/>
              <a:cxnLst/>
              <a:rect l="0" t="0" r="0" b="0"/>
              <a:pathLst>
                <a:path w="1" h="324">
                  <a:moveTo>
                    <a:pt x="0" y="0"/>
                  </a:moveTo>
                  <a:lnTo>
                    <a:pt x="0" y="324"/>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6" name="任意多边形 173095"/>
            <p:cNvSpPr/>
            <p:nvPr/>
          </p:nvSpPr>
          <p:spPr>
            <a:xfrm flipH="1">
              <a:off x="2231" y="3430"/>
              <a:ext cx="1" cy="285"/>
            </a:xfrm>
            <a:custGeom>
              <a:avLst/>
              <a:gdLst/>
              <a:ahLst/>
              <a:cxnLst/>
              <a:rect l="0" t="0" r="0" b="0"/>
              <a:pathLst>
                <a:path w="1" h="285">
                  <a:moveTo>
                    <a:pt x="0" y="0"/>
                  </a:moveTo>
                  <a:lnTo>
                    <a:pt x="0" y="285"/>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7" name="任意多边形 173096"/>
            <p:cNvSpPr/>
            <p:nvPr/>
          </p:nvSpPr>
          <p:spPr>
            <a:xfrm flipH="1">
              <a:off x="2115" y="3310"/>
              <a:ext cx="225" cy="1"/>
            </a:xfrm>
            <a:custGeom>
              <a:avLst/>
              <a:gdLst/>
              <a:ahLst/>
              <a:cxnLst/>
              <a:rect l="0" t="0" r="0" b="0"/>
              <a:pathLst>
                <a:path w="225" h="1">
                  <a:moveTo>
                    <a:pt x="0" y="0"/>
                  </a:moveTo>
                  <a:lnTo>
                    <a:pt x="225" y="0"/>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098" name="直接连接符 173097"/>
            <p:cNvSpPr/>
            <p:nvPr/>
          </p:nvSpPr>
          <p:spPr>
            <a:xfrm flipH="1" flipV="1">
              <a:off x="2400" y="3148"/>
              <a:ext cx="0" cy="316"/>
            </a:xfrm>
            <a:prstGeom prst="line">
              <a:avLst/>
            </a:prstGeom>
            <a:ln w="19050" cap="flat" cmpd="sng">
              <a:solidFill>
                <a:schemeClr val="tx1"/>
              </a:solidFill>
              <a:prstDash val="solid"/>
              <a:headEnd type="none" w="med" len="med"/>
              <a:tailEnd type="stealth" w="sm" len="med"/>
            </a:ln>
          </p:spPr>
        </p:sp>
        <p:sp>
          <p:nvSpPr>
            <p:cNvPr id="173099" name="矩形 173098"/>
            <p:cNvSpPr/>
            <p:nvPr/>
          </p:nvSpPr>
          <p:spPr>
            <a:xfrm flipH="1">
              <a:off x="766" y="3136"/>
              <a:ext cx="96" cy="288"/>
            </a:xfrm>
            <a:prstGeom prst="rect">
              <a:avLst/>
            </a:prstGeom>
            <a:solidFill>
              <a:srgbClr val="66FFFF"/>
            </a:solidFill>
            <a:ln w="28575" cap="flat" cmpd="sng">
              <a:solidFill>
                <a:schemeClr val="tx1"/>
              </a:solidFill>
              <a:prstDash val="solid"/>
              <a:miter/>
              <a:headEnd type="none" w="med" len="med"/>
              <a:tailEnd type="none" w="med" len="med"/>
            </a:ln>
          </p:spPr>
          <p:txBody>
            <a:bodyPr/>
            <a:lstStyle/>
            <a:p>
              <a:endParaRPr lang="zh-CN" altLang="en-US"/>
            </a:p>
          </p:txBody>
        </p:sp>
        <p:sp>
          <p:nvSpPr>
            <p:cNvPr id="173100" name="任意多边形 173099"/>
            <p:cNvSpPr/>
            <p:nvPr/>
          </p:nvSpPr>
          <p:spPr>
            <a:xfrm>
              <a:off x="815" y="2872"/>
              <a:ext cx="1" cy="267"/>
            </a:xfrm>
            <a:custGeom>
              <a:avLst/>
              <a:gdLst/>
              <a:ahLst/>
              <a:cxnLst/>
              <a:rect l="0" t="0" r="0" b="0"/>
              <a:pathLst>
                <a:path w="1" h="267">
                  <a:moveTo>
                    <a:pt x="0" y="0"/>
                  </a:moveTo>
                  <a:lnTo>
                    <a:pt x="1" y="267"/>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sp>
          <p:nvSpPr>
            <p:cNvPr id="173101" name="任意多边形 173100"/>
            <p:cNvSpPr/>
            <p:nvPr/>
          </p:nvSpPr>
          <p:spPr>
            <a:xfrm flipH="1">
              <a:off x="813" y="3436"/>
              <a:ext cx="1" cy="273"/>
            </a:xfrm>
            <a:custGeom>
              <a:avLst/>
              <a:gdLst/>
              <a:ahLst/>
              <a:cxnLst/>
              <a:rect l="0" t="0" r="0" b="0"/>
              <a:pathLst>
                <a:path w="1" h="273">
                  <a:moveTo>
                    <a:pt x="0" y="0"/>
                  </a:moveTo>
                  <a:lnTo>
                    <a:pt x="0" y="273"/>
                  </a:lnTo>
                </a:path>
              </a:pathLst>
            </a:custGeom>
            <a:noFill/>
            <a:ln w="19050" cap="flat" cmpd="sng">
              <a:solidFill>
                <a:schemeClr val="tx1">
                  <a:alpha val="100000"/>
                </a:schemeClr>
              </a:solidFill>
              <a:prstDash val="solid"/>
              <a:headEnd type="none" w="med" len="med"/>
              <a:tailEnd type="none" w="med" len="med"/>
            </a:ln>
          </p:spPr>
          <p:txBody>
            <a:bodyPr/>
            <a:lstStyle/>
            <a:p>
              <a:endParaRPr lang="zh-CN" altLang="en-US"/>
            </a:p>
          </p:txBody>
        </p:sp>
      </p:grpSp>
      <p:sp>
        <p:nvSpPr>
          <p:cNvPr id="173102" name="文本框 173101"/>
          <p:cNvSpPr txBox="1"/>
          <p:nvPr/>
        </p:nvSpPr>
        <p:spPr>
          <a:xfrm>
            <a:off x="8566150" y="6496050"/>
            <a:ext cx="1671638" cy="685800"/>
          </a:xfrm>
          <a:prstGeom prst="rect">
            <a:avLst/>
          </a:prstGeom>
          <a:noFill/>
          <a:ln w="9525">
            <a:noFill/>
          </a:ln>
        </p:spPr>
        <p:txBody>
          <a:bodyPr wrap="none" lIns="108265" tIns="54132" rIns="108265" bIns="54132" anchor="ctr">
            <a:spAutoFit/>
          </a:bodyPr>
          <a:lstStyle/>
          <a:p>
            <a:pPr defTabSz="1082675">
              <a:spcBef>
                <a:spcPct val="50000"/>
              </a:spcBef>
            </a:pPr>
            <a:r>
              <a:rPr lang="zh-CN" altLang="en-US" sz="3800" dirty="0">
                <a:solidFill>
                  <a:srgbClr val="0000FF"/>
                </a:solidFill>
                <a:latin typeface="Times New Roman" panose="02020603050405020304" pitchFamily="18" charset="0"/>
                <a:sym typeface="Symbol" panose="05050102010706020507" pitchFamily="18" charset="2"/>
              </a:rPr>
              <a:t>解毕！</a:t>
            </a:r>
            <a:endParaRPr lang="zh-CN" altLang="en-US" sz="3800">
              <a:solidFill>
                <a:srgbClr val="0000FF"/>
              </a:solidFill>
              <a:latin typeface="Times New Roman" panose="02020603050405020304" pitchFamily="18" charset="0"/>
              <a:sym typeface="Symbol" panose="05050102010706020507" pitchFamily="18" charset="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3059"/>
                                        </p:tgtEl>
                                        <p:attrNameLst>
                                          <p:attrName>style.visibility</p:attrName>
                                        </p:attrNameLst>
                                      </p:cBhvr>
                                      <p:to>
                                        <p:strVal val="visible"/>
                                      </p:to>
                                    </p:set>
                                    <p:animEffect transition="in" filter="box(in)">
                                      <p:cBhvr>
                                        <p:cTn id="7" dur="500"/>
                                        <p:tgtEl>
                                          <p:spTgt spid="17305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barn(outHorizontal)">
                                      <p:cBhvr>
                                        <p:cTn id="12" dur="500"/>
                                        <p:tgtEl>
                                          <p:spTgt spid="173060"/>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73079"/>
                                        </p:tgtEl>
                                        <p:attrNameLst>
                                          <p:attrName>style.visibility</p:attrName>
                                        </p:attrNameLst>
                                      </p:cBhvr>
                                      <p:to>
                                        <p:strVal val="visible"/>
                                      </p:to>
                                    </p:set>
                                    <p:animEffect transition="in" filter="box(out)">
                                      <p:cBhvr>
                                        <p:cTn id="16" dur="500"/>
                                        <p:tgtEl>
                                          <p:spTgt spid="173079"/>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grpId="0" nodeType="clickEffect">
                                  <p:stCondLst>
                                    <p:cond delay="0"/>
                                  </p:stCondLst>
                                  <p:childTnLst>
                                    <p:set>
                                      <p:cBhvr>
                                        <p:cTn id="20" dur="1" fill="hold">
                                          <p:stCondLst>
                                            <p:cond delay="0"/>
                                          </p:stCondLst>
                                        </p:cTn>
                                        <p:tgtEl>
                                          <p:spTgt spid="173061"/>
                                        </p:tgtEl>
                                        <p:attrNameLst>
                                          <p:attrName>style.visibility</p:attrName>
                                        </p:attrNameLst>
                                      </p:cBhvr>
                                      <p:to>
                                        <p:strVal val="visible"/>
                                      </p:to>
                                    </p:set>
                                    <p:anim calcmode="lin" valueType="num">
                                      <p:cBhvr>
                                        <p:cTn id="21" dur="500" fill="hold"/>
                                        <p:tgtEl>
                                          <p:spTgt spid="173061"/>
                                        </p:tgtEl>
                                        <p:attrNameLst>
                                          <p:attrName>ppt_w</p:attrName>
                                        </p:attrNameLst>
                                      </p:cBhvr>
                                      <p:tavLst>
                                        <p:tav tm="0">
                                          <p:val>
                                            <p:fltVal val="0"/>
                                          </p:val>
                                        </p:tav>
                                        <p:tav tm="100000">
                                          <p:val>
                                            <p:strVal val="#ppt_w"/>
                                          </p:val>
                                        </p:tav>
                                      </p:tavLst>
                                    </p:anim>
                                    <p:anim calcmode="lin" valueType="num">
                                      <p:cBhvr>
                                        <p:cTn id="22" dur="500" fill="hold"/>
                                        <p:tgtEl>
                                          <p:spTgt spid="173061"/>
                                        </p:tgtEl>
                                        <p:attrNameLst>
                                          <p:attrName>ppt_h</p:attrName>
                                        </p:attrNameLst>
                                      </p:cBhvr>
                                      <p:tavLst>
                                        <p:tav tm="0">
                                          <p:val>
                                            <p:strVal val="#ppt_h"/>
                                          </p:val>
                                        </p:tav>
                                        <p:tav tm="100000">
                                          <p:val>
                                            <p:strVal val="#ppt_h"/>
                                          </p:val>
                                        </p:tav>
                                      </p:tavLst>
                                    </p:anim>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173102"/>
                                        </p:tgtEl>
                                        <p:attrNameLst>
                                          <p:attrName>style.visibility</p:attrName>
                                        </p:attrNameLst>
                                      </p:cBhvr>
                                      <p:to>
                                        <p:strVal val="visible"/>
                                      </p:to>
                                    </p:set>
                                    <p:anim calcmode="lin" valueType="num">
                                      <p:cBhvr additive="base">
                                        <p:cTn id="26" dur="500" fill="hold"/>
                                        <p:tgtEl>
                                          <p:spTgt spid="173102"/>
                                        </p:tgtEl>
                                        <p:attrNameLst>
                                          <p:attrName>ppt_x</p:attrName>
                                        </p:attrNameLst>
                                      </p:cBhvr>
                                      <p:tavLst>
                                        <p:tav tm="0">
                                          <p:val>
                                            <p:strVal val="#ppt_x"/>
                                          </p:val>
                                        </p:tav>
                                        <p:tav tm="100000">
                                          <p:val>
                                            <p:strVal val="#ppt_x"/>
                                          </p:val>
                                        </p:tav>
                                      </p:tavLst>
                                    </p:anim>
                                    <p:anim calcmode="lin" valueType="num">
                                      <p:cBhvr additive="base">
                                        <p:cTn id="27" dur="500" fill="hold"/>
                                        <p:tgtEl>
                                          <p:spTgt spid="173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p:bldP spid="173060" grpId="0"/>
      <p:bldP spid="173061" grpId="0"/>
      <p:bldP spid="17310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标题 205825"/>
          <p:cNvSpPr>
            <a:spLocks noGrp="1"/>
          </p:cNvSpPr>
          <p:nvPr>
            <p:ph type="title"/>
          </p:nvPr>
        </p:nvSpPr>
        <p:spPr>
          <a:xfrm>
            <a:off x="541338" y="2401888"/>
            <a:ext cx="9744075" cy="1352550"/>
          </a:xfrm>
          <a:noFill/>
          <a:ln>
            <a:noFill/>
          </a:ln>
        </p:spPr>
        <p:txBody>
          <a:bodyPr/>
          <a:lstStyle/>
          <a:p>
            <a:r>
              <a:rPr lang="zh-CN" altLang="en-US" b="1" dirty="0">
                <a:solidFill>
                  <a:srgbClr val="FF0000"/>
                </a:solidFill>
              </a:rPr>
              <a:t>本章结束</a:t>
            </a:r>
            <a:endParaRPr lang="zh-CN" altLang="en-US" b="1">
              <a:solidFill>
                <a:srgbClr val="FF0000"/>
              </a:solidFill>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组合 97281"/>
          <p:cNvGrpSpPr/>
          <p:nvPr/>
        </p:nvGrpSpPr>
        <p:grpSpPr>
          <a:xfrm>
            <a:off x="384175" y="247650"/>
            <a:ext cx="4341813" cy="4805363"/>
            <a:chOff x="204" y="180"/>
            <a:chExt cx="2274" cy="2499"/>
          </a:xfrm>
        </p:grpSpPr>
        <p:grpSp>
          <p:nvGrpSpPr>
            <p:cNvPr id="97283" name="组合 97282"/>
            <p:cNvGrpSpPr/>
            <p:nvPr/>
          </p:nvGrpSpPr>
          <p:grpSpPr>
            <a:xfrm>
              <a:off x="252" y="480"/>
              <a:ext cx="2226" cy="2199"/>
              <a:chOff x="354" y="2034"/>
              <a:chExt cx="2226" cy="2199"/>
            </a:xfrm>
          </p:grpSpPr>
          <p:sp>
            <p:nvSpPr>
              <p:cNvPr id="97284" name="直接连接符 97283"/>
              <p:cNvSpPr/>
              <p:nvPr/>
            </p:nvSpPr>
            <p:spPr>
              <a:xfrm>
                <a:off x="1386" y="2034"/>
                <a:ext cx="0" cy="1450"/>
              </a:xfrm>
              <a:prstGeom prst="line">
                <a:avLst/>
              </a:prstGeom>
              <a:ln w="19050" cap="flat" cmpd="sng">
                <a:solidFill>
                  <a:schemeClr val="tx1"/>
                </a:solidFill>
                <a:prstDash val="solid"/>
                <a:headEnd type="oval" w="med" len="med"/>
                <a:tailEnd type="oval" w="med" len="med"/>
              </a:ln>
            </p:spPr>
          </p:sp>
          <p:sp>
            <p:nvSpPr>
              <p:cNvPr id="97285" name="直接连接符 97284"/>
              <p:cNvSpPr/>
              <p:nvPr/>
            </p:nvSpPr>
            <p:spPr>
              <a:xfrm>
                <a:off x="1386" y="2034"/>
                <a:ext cx="792" cy="725"/>
              </a:xfrm>
              <a:prstGeom prst="line">
                <a:avLst/>
              </a:prstGeom>
              <a:ln w="19050" cap="flat" cmpd="sng">
                <a:solidFill>
                  <a:schemeClr val="tx1"/>
                </a:solidFill>
                <a:prstDash val="solid"/>
                <a:headEnd type="none" w="med" len="med"/>
                <a:tailEnd type="none" w="med" len="med"/>
              </a:ln>
            </p:spPr>
          </p:sp>
          <p:sp>
            <p:nvSpPr>
              <p:cNvPr id="97286" name="直接连接符 97285"/>
              <p:cNvSpPr/>
              <p:nvPr/>
            </p:nvSpPr>
            <p:spPr>
              <a:xfrm>
                <a:off x="594" y="2759"/>
                <a:ext cx="792" cy="725"/>
              </a:xfrm>
              <a:prstGeom prst="line">
                <a:avLst/>
              </a:prstGeom>
              <a:ln w="19050" cap="flat" cmpd="sng">
                <a:solidFill>
                  <a:schemeClr val="tx1"/>
                </a:solidFill>
                <a:prstDash val="solid"/>
                <a:headEnd type="oval" w="med" len="med"/>
                <a:tailEnd type="oval" w="med" len="med"/>
              </a:ln>
            </p:spPr>
          </p:sp>
          <p:sp>
            <p:nvSpPr>
              <p:cNvPr id="97287" name="直接连接符 97286"/>
              <p:cNvSpPr/>
              <p:nvPr/>
            </p:nvSpPr>
            <p:spPr>
              <a:xfrm flipH="1">
                <a:off x="1386" y="2759"/>
                <a:ext cx="792" cy="725"/>
              </a:xfrm>
              <a:prstGeom prst="line">
                <a:avLst/>
              </a:prstGeom>
              <a:ln w="19050" cap="flat" cmpd="sng">
                <a:solidFill>
                  <a:schemeClr val="tx1"/>
                </a:solidFill>
                <a:prstDash val="solid"/>
                <a:headEnd type="oval" w="med" len="med"/>
                <a:tailEnd type="oval" w="med" len="med"/>
              </a:ln>
            </p:spPr>
          </p:sp>
          <p:sp>
            <p:nvSpPr>
              <p:cNvPr id="97288" name="直接连接符 97287"/>
              <p:cNvSpPr/>
              <p:nvPr/>
            </p:nvSpPr>
            <p:spPr>
              <a:xfrm flipH="1">
                <a:off x="594" y="2034"/>
                <a:ext cx="792" cy="725"/>
              </a:xfrm>
              <a:prstGeom prst="line">
                <a:avLst/>
              </a:prstGeom>
              <a:ln w="19050" cap="flat" cmpd="sng">
                <a:solidFill>
                  <a:schemeClr val="tx1"/>
                </a:solidFill>
                <a:prstDash val="solid"/>
                <a:headEnd type="none" w="med" len="med"/>
                <a:tailEnd type="none" w="med" len="med"/>
              </a:ln>
            </p:spPr>
          </p:sp>
          <p:sp>
            <p:nvSpPr>
              <p:cNvPr id="97289" name="任意多边形 97288"/>
              <p:cNvSpPr/>
              <p:nvPr/>
            </p:nvSpPr>
            <p:spPr>
              <a:xfrm>
                <a:off x="594" y="2759"/>
                <a:ext cx="1" cy="1135"/>
              </a:xfrm>
              <a:custGeom>
                <a:avLst/>
                <a:gdLst/>
                <a:ahLst/>
                <a:cxnLst/>
                <a:rect l="0" t="0" r="0" b="0"/>
                <a:pathLst>
                  <a:path w="1" h="1135">
                    <a:moveTo>
                      <a:pt x="0" y="0"/>
                    </a:moveTo>
                    <a:lnTo>
                      <a:pt x="0" y="1135"/>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7290" name="任意多边形 97289"/>
              <p:cNvSpPr/>
              <p:nvPr/>
            </p:nvSpPr>
            <p:spPr>
              <a:xfrm>
                <a:off x="2178" y="2759"/>
                <a:ext cx="1" cy="1141"/>
              </a:xfrm>
              <a:custGeom>
                <a:avLst/>
                <a:gdLst/>
                <a:ahLst/>
                <a:cxnLst/>
                <a:rect l="0" t="0" r="0" b="0"/>
                <a:pathLst>
                  <a:path w="1" h="1141">
                    <a:moveTo>
                      <a:pt x="0" y="0"/>
                    </a:moveTo>
                    <a:lnTo>
                      <a:pt x="0" y="1141"/>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7291" name="直接连接符 97290"/>
              <p:cNvSpPr/>
              <p:nvPr/>
            </p:nvSpPr>
            <p:spPr>
              <a:xfrm flipV="1">
                <a:off x="600" y="3888"/>
                <a:ext cx="1584" cy="0"/>
              </a:xfrm>
              <a:prstGeom prst="line">
                <a:avLst/>
              </a:prstGeom>
              <a:ln w="19050" cap="flat" cmpd="sng">
                <a:solidFill>
                  <a:schemeClr val="tx1"/>
                </a:solidFill>
                <a:prstDash val="solid"/>
                <a:headEnd type="none" w="med" len="med"/>
                <a:tailEnd type="none" w="med" len="med"/>
              </a:ln>
            </p:spPr>
          </p:sp>
          <p:sp>
            <p:nvSpPr>
              <p:cNvPr id="97292" name="矩形 97291"/>
              <p:cNvSpPr/>
              <p:nvPr/>
            </p:nvSpPr>
            <p:spPr>
              <a:xfrm>
                <a:off x="1323" y="2661"/>
                <a:ext cx="108" cy="274"/>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3" name="矩形 97292"/>
              <p:cNvSpPr/>
              <p:nvPr/>
            </p:nvSpPr>
            <p:spPr>
              <a:xfrm rot="3007029">
                <a:off x="922" y="2273"/>
                <a:ext cx="98" cy="279"/>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4" name="矩形 97293"/>
              <p:cNvSpPr/>
              <p:nvPr/>
            </p:nvSpPr>
            <p:spPr>
              <a:xfrm rot="-2950827">
                <a:off x="1724" y="2254"/>
                <a:ext cx="101" cy="276"/>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5" name="矩形 97294"/>
              <p:cNvSpPr/>
              <p:nvPr/>
            </p:nvSpPr>
            <p:spPr>
              <a:xfrm rot="3007029">
                <a:off x="1732" y="2993"/>
                <a:ext cx="98" cy="279"/>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6" name="矩形 97295"/>
              <p:cNvSpPr/>
              <p:nvPr/>
            </p:nvSpPr>
            <p:spPr>
              <a:xfrm rot="-2950827">
                <a:off x="932" y="2986"/>
                <a:ext cx="101" cy="276"/>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7" name="矩形 97296"/>
              <p:cNvSpPr/>
              <p:nvPr/>
            </p:nvSpPr>
            <p:spPr>
              <a:xfrm rot="5400000">
                <a:off x="951" y="3747"/>
                <a:ext cx="108" cy="274"/>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7298" name="椭圆 97297"/>
              <p:cNvSpPr/>
              <p:nvPr/>
            </p:nvSpPr>
            <p:spPr>
              <a:xfrm>
                <a:off x="1566" y="3732"/>
                <a:ext cx="288" cy="31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97299" name="文本框 97298"/>
              <p:cNvSpPr txBox="1"/>
              <p:nvPr/>
            </p:nvSpPr>
            <p:spPr>
              <a:xfrm>
                <a:off x="672" y="3096"/>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97300" name="文本框 97299"/>
              <p:cNvSpPr txBox="1"/>
              <p:nvPr/>
            </p:nvSpPr>
            <p:spPr>
              <a:xfrm>
                <a:off x="654" y="2136"/>
                <a:ext cx="307" cy="279"/>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97301" name="文本框 97300"/>
              <p:cNvSpPr txBox="1"/>
              <p:nvPr/>
            </p:nvSpPr>
            <p:spPr>
              <a:xfrm>
                <a:off x="1443" y="2658"/>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sp>
            <p:nvSpPr>
              <p:cNvPr id="97302" name="文本框 97301"/>
              <p:cNvSpPr txBox="1"/>
              <p:nvPr/>
            </p:nvSpPr>
            <p:spPr>
              <a:xfrm>
                <a:off x="1800" y="2124"/>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sp>
            <p:nvSpPr>
              <p:cNvPr id="97303" name="文本框 97302"/>
              <p:cNvSpPr txBox="1"/>
              <p:nvPr/>
            </p:nvSpPr>
            <p:spPr>
              <a:xfrm>
                <a:off x="1554" y="3228"/>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5</a:t>
                </a:r>
                <a:endParaRPr lang="en-US" altLang="zh-CN" sz="2800">
                  <a:solidFill>
                    <a:schemeClr val="tx1"/>
                  </a:solidFill>
                  <a:latin typeface="Times New Roman" panose="02020603050405020304" pitchFamily="18" charset="0"/>
                </a:endParaRPr>
              </a:p>
            </p:txBody>
          </p:sp>
          <p:sp>
            <p:nvSpPr>
              <p:cNvPr id="97304" name="文本框 97303"/>
              <p:cNvSpPr txBox="1"/>
              <p:nvPr/>
            </p:nvSpPr>
            <p:spPr>
              <a:xfrm>
                <a:off x="852" y="3942"/>
                <a:ext cx="307"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6</a:t>
                </a:r>
                <a:endParaRPr lang="en-US" altLang="zh-CN" sz="2800">
                  <a:solidFill>
                    <a:schemeClr val="tx1"/>
                  </a:solidFill>
                  <a:latin typeface="Times New Roman" panose="02020603050405020304" pitchFamily="18" charset="0"/>
                </a:endParaRPr>
              </a:p>
            </p:txBody>
          </p:sp>
          <p:sp>
            <p:nvSpPr>
              <p:cNvPr id="97305" name="直接连接符 97304"/>
              <p:cNvSpPr/>
              <p:nvPr/>
            </p:nvSpPr>
            <p:spPr>
              <a:xfrm flipV="1">
                <a:off x="518" y="2446"/>
                <a:ext cx="227" cy="227"/>
              </a:xfrm>
              <a:prstGeom prst="line">
                <a:avLst/>
              </a:prstGeom>
              <a:ln w="19050" cap="flat" cmpd="sng">
                <a:solidFill>
                  <a:srgbClr val="000000"/>
                </a:solidFill>
                <a:prstDash val="solid"/>
                <a:headEnd type="none" w="med" len="med"/>
                <a:tailEnd type="stealth" w="sm" len="med"/>
              </a:ln>
            </p:spPr>
          </p:sp>
          <p:sp>
            <p:nvSpPr>
              <p:cNvPr id="97306" name="直接连接符 97305"/>
              <p:cNvSpPr/>
              <p:nvPr/>
            </p:nvSpPr>
            <p:spPr>
              <a:xfrm flipV="1">
                <a:off x="1814" y="3046"/>
                <a:ext cx="227" cy="227"/>
              </a:xfrm>
              <a:prstGeom prst="line">
                <a:avLst/>
              </a:prstGeom>
              <a:ln w="19050" cap="flat" cmpd="sng">
                <a:solidFill>
                  <a:srgbClr val="000000"/>
                </a:solidFill>
                <a:prstDash val="solid"/>
                <a:headEnd type="none" w="med" len="med"/>
                <a:tailEnd type="stealth" w="sm" len="med"/>
              </a:ln>
            </p:spPr>
          </p:sp>
          <p:sp>
            <p:nvSpPr>
              <p:cNvPr id="97307" name="直接连接符 97306"/>
              <p:cNvSpPr/>
              <p:nvPr/>
            </p:nvSpPr>
            <p:spPr>
              <a:xfrm rot="5400000" flipV="1">
                <a:off x="1046" y="3286"/>
                <a:ext cx="227" cy="227"/>
              </a:xfrm>
              <a:prstGeom prst="line">
                <a:avLst/>
              </a:prstGeom>
              <a:ln w="19050" cap="flat" cmpd="sng">
                <a:solidFill>
                  <a:srgbClr val="000000"/>
                </a:solidFill>
                <a:prstDash val="solid"/>
                <a:headEnd type="none" w="med" len="med"/>
                <a:tailEnd type="stealth" w="sm" len="med"/>
              </a:ln>
            </p:spPr>
          </p:sp>
          <p:sp>
            <p:nvSpPr>
              <p:cNvPr id="97308" name="直接连接符 97307"/>
              <p:cNvSpPr/>
              <p:nvPr/>
            </p:nvSpPr>
            <p:spPr>
              <a:xfrm rot="5400000" flipV="1">
                <a:off x="2006" y="2482"/>
                <a:ext cx="227" cy="227"/>
              </a:xfrm>
              <a:prstGeom prst="line">
                <a:avLst/>
              </a:prstGeom>
              <a:ln w="19050" cap="flat" cmpd="sng">
                <a:solidFill>
                  <a:srgbClr val="000000"/>
                </a:solidFill>
                <a:prstDash val="solid"/>
                <a:headEnd type="none" w="med" len="med"/>
                <a:tailEnd type="stealth" w="sm" len="med"/>
              </a:ln>
            </p:spPr>
          </p:sp>
          <p:sp>
            <p:nvSpPr>
              <p:cNvPr id="97309" name="直接连接符 97308"/>
              <p:cNvSpPr/>
              <p:nvPr/>
            </p:nvSpPr>
            <p:spPr>
              <a:xfrm rot="8093792" flipV="1">
                <a:off x="1190" y="2290"/>
                <a:ext cx="227" cy="227"/>
              </a:xfrm>
              <a:prstGeom prst="line">
                <a:avLst/>
              </a:prstGeom>
              <a:ln w="19050" cap="flat" cmpd="sng">
                <a:solidFill>
                  <a:srgbClr val="000000"/>
                </a:solidFill>
                <a:prstDash val="solid"/>
                <a:headEnd type="none" w="med" len="med"/>
                <a:tailEnd type="stealth" w="sm" len="med"/>
              </a:ln>
            </p:spPr>
          </p:sp>
          <p:sp>
            <p:nvSpPr>
              <p:cNvPr id="97310" name="直接连接符 97309"/>
              <p:cNvSpPr/>
              <p:nvPr/>
            </p:nvSpPr>
            <p:spPr>
              <a:xfrm rot="8219172" flipV="1">
                <a:off x="2149" y="3605"/>
                <a:ext cx="215" cy="230"/>
              </a:xfrm>
              <a:prstGeom prst="line">
                <a:avLst/>
              </a:prstGeom>
              <a:ln w="19050" cap="flat" cmpd="sng">
                <a:solidFill>
                  <a:srgbClr val="000000"/>
                </a:solidFill>
                <a:prstDash val="solid"/>
                <a:headEnd type="none" w="med" len="med"/>
                <a:tailEnd type="stealth" w="sm" len="med"/>
              </a:ln>
            </p:spPr>
          </p:sp>
          <p:sp>
            <p:nvSpPr>
              <p:cNvPr id="97311" name="文本框 97310"/>
              <p:cNvSpPr txBox="1"/>
              <p:nvPr/>
            </p:nvSpPr>
            <p:spPr>
              <a:xfrm>
                <a:off x="1285" y="3870"/>
                <a:ext cx="281"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7312" name="文本框 97311"/>
              <p:cNvSpPr txBox="1"/>
              <p:nvPr/>
            </p:nvSpPr>
            <p:spPr>
              <a:xfrm>
                <a:off x="1902" y="3888"/>
                <a:ext cx="282"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7313" name="文本框 97312"/>
              <p:cNvSpPr txBox="1"/>
              <p:nvPr/>
            </p:nvSpPr>
            <p:spPr>
              <a:xfrm>
                <a:off x="354" y="2292"/>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2800" dirty="0">
                  <a:solidFill>
                    <a:schemeClr val="tx1"/>
                  </a:solidFill>
                  <a:latin typeface="Times New Roman" panose="02020603050405020304" pitchFamily="18" charset="0"/>
                </a:endParaRPr>
              </a:p>
            </p:txBody>
          </p:sp>
          <p:sp>
            <p:nvSpPr>
              <p:cNvPr id="97314" name="文本框 97313"/>
              <p:cNvSpPr txBox="1"/>
              <p:nvPr/>
            </p:nvSpPr>
            <p:spPr>
              <a:xfrm>
                <a:off x="1074" y="2340"/>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endParaRPr lang="en-US" altLang="zh-CN" sz="2800" dirty="0">
                  <a:solidFill>
                    <a:schemeClr val="tx1"/>
                  </a:solidFill>
                  <a:latin typeface="Times New Roman" panose="02020603050405020304" pitchFamily="18" charset="0"/>
                </a:endParaRPr>
              </a:p>
            </p:txBody>
          </p:sp>
          <p:sp>
            <p:nvSpPr>
              <p:cNvPr id="97315" name="文本框 97314"/>
              <p:cNvSpPr txBox="1"/>
              <p:nvPr/>
            </p:nvSpPr>
            <p:spPr>
              <a:xfrm>
                <a:off x="2070" y="2352"/>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endParaRPr lang="en-US" altLang="zh-CN" sz="2800" dirty="0">
                  <a:solidFill>
                    <a:schemeClr val="tx1"/>
                  </a:solidFill>
                  <a:latin typeface="Times New Roman" panose="02020603050405020304" pitchFamily="18" charset="0"/>
                </a:endParaRPr>
              </a:p>
            </p:txBody>
          </p:sp>
          <p:sp>
            <p:nvSpPr>
              <p:cNvPr id="97316" name="文本框 97315"/>
              <p:cNvSpPr txBox="1"/>
              <p:nvPr/>
            </p:nvSpPr>
            <p:spPr>
              <a:xfrm>
                <a:off x="924" y="3324"/>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dirty="0">
                  <a:solidFill>
                    <a:schemeClr val="tx1"/>
                  </a:solidFill>
                  <a:latin typeface="Times New Roman" panose="02020603050405020304" pitchFamily="18" charset="0"/>
                </a:endParaRPr>
              </a:p>
            </p:txBody>
          </p:sp>
          <p:sp>
            <p:nvSpPr>
              <p:cNvPr id="97317" name="文本框 97316"/>
              <p:cNvSpPr txBox="1"/>
              <p:nvPr/>
            </p:nvSpPr>
            <p:spPr>
              <a:xfrm>
                <a:off x="1908" y="3090"/>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endParaRPr lang="en-US" altLang="zh-CN" sz="2800" dirty="0">
                  <a:solidFill>
                    <a:schemeClr val="tx1"/>
                  </a:solidFill>
                  <a:latin typeface="Times New Roman" panose="02020603050405020304" pitchFamily="18" charset="0"/>
                </a:endParaRPr>
              </a:p>
            </p:txBody>
          </p:sp>
          <p:sp>
            <p:nvSpPr>
              <p:cNvPr id="97318" name="文本框 97317"/>
              <p:cNvSpPr txBox="1"/>
              <p:nvPr/>
            </p:nvSpPr>
            <p:spPr>
              <a:xfrm>
                <a:off x="2274" y="3564"/>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endParaRPr lang="en-US" altLang="zh-CN" sz="2800" dirty="0">
                  <a:solidFill>
                    <a:schemeClr val="tx1"/>
                  </a:solidFill>
                  <a:latin typeface="Times New Roman" panose="02020603050405020304" pitchFamily="18" charset="0"/>
                </a:endParaRPr>
              </a:p>
            </p:txBody>
          </p:sp>
          <p:sp>
            <p:nvSpPr>
              <p:cNvPr id="97319" name="文本框 97318"/>
              <p:cNvSpPr txBox="1"/>
              <p:nvPr/>
            </p:nvSpPr>
            <p:spPr>
              <a:xfrm>
                <a:off x="1578" y="3954"/>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grpSp>
        <p:grpSp>
          <p:nvGrpSpPr>
            <p:cNvPr id="97320" name="组合 97319"/>
            <p:cNvGrpSpPr/>
            <p:nvPr/>
          </p:nvGrpSpPr>
          <p:grpSpPr>
            <a:xfrm>
              <a:off x="204" y="1080"/>
              <a:ext cx="228" cy="279"/>
              <a:chOff x="2316" y="2388"/>
              <a:chExt cx="228" cy="279"/>
            </a:xfrm>
          </p:grpSpPr>
          <p:sp>
            <p:nvSpPr>
              <p:cNvPr id="97321" name="文本框 97320"/>
              <p:cNvSpPr txBox="1"/>
              <p:nvPr/>
            </p:nvSpPr>
            <p:spPr>
              <a:xfrm>
                <a:off x="2316" y="2388"/>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a:t>
                </a:r>
              </a:p>
            </p:txBody>
          </p:sp>
          <p:sp>
            <p:nvSpPr>
              <p:cNvPr id="97322" name="椭圆 97321"/>
              <p:cNvSpPr/>
              <p:nvPr/>
            </p:nvSpPr>
            <p:spPr>
              <a:xfrm>
                <a:off x="2328" y="2436"/>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7323" name="组合 97322"/>
            <p:cNvGrpSpPr/>
            <p:nvPr/>
          </p:nvGrpSpPr>
          <p:grpSpPr>
            <a:xfrm>
              <a:off x="1188" y="180"/>
              <a:ext cx="228" cy="278"/>
              <a:chOff x="2748" y="2460"/>
              <a:chExt cx="228" cy="278"/>
            </a:xfrm>
          </p:grpSpPr>
          <p:sp>
            <p:nvSpPr>
              <p:cNvPr id="97324" name="文本框 97323"/>
              <p:cNvSpPr txBox="1"/>
              <p:nvPr/>
            </p:nvSpPr>
            <p:spPr>
              <a:xfrm>
                <a:off x="2748" y="2460"/>
                <a:ext cx="228"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p>
            </p:txBody>
          </p:sp>
          <p:sp>
            <p:nvSpPr>
              <p:cNvPr id="97325" name="椭圆 97324"/>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7326" name="组合 97325"/>
            <p:cNvGrpSpPr/>
            <p:nvPr/>
          </p:nvGrpSpPr>
          <p:grpSpPr>
            <a:xfrm>
              <a:off x="2136" y="1092"/>
              <a:ext cx="228" cy="279"/>
              <a:chOff x="2748" y="2460"/>
              <a:chExt cx="228" cy="279"/>
            </a:xfrm>
          </p:grpSpPr>
          <p:sp>
            <p:nvSpPr>
              <p:cNvPr id="97327" name="文本框 97326"/>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p>
            </p:txBody>
          </p:sp>
          <p:sp>
            <p:nvSpPr>
              <p:cNvPr id="97328" name="椭圆 97327"/>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7329" name="组合 97328"/>
            <p:cNvGrpSpPr/>
            <p:nvPr/>
          </p:nvGrpSpPr>
          <p:grpSpPr>
            <a:xfrm>
              <a:off x="1296" y="1848"/>
              <a:ext cx="228" cy="278"/>
              <a:chOff x="2748" y="2460"/>
              <a:chExt cx="228" cy="278"/>
            </a:xfrm>
          </p:grpSpPr>
          <p:sp>
            <p:nvSpPr>
              <p:cNvPr id="97330" name="文本框 97329"/>
              <p:cNvSpPr txBox="1"/>
              <p:nvPr/>
            </p:nvSpPr>
            <p:spPr>
              <a:xfrm>
                <a:off x="2748" y="2460"/>
                <a:ext cx="228"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p>
            </p:txBody>
          </p:sp>
          <p:sp>
            <p:nvSpPr>
              <p:cNvPr id="97331" name="椭圆 97330"/>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sp>
        <p:nvSpPr>
          <p:cNvPr id="97332" name="文本框 97331"/>
          <p:cNvSpPr txBox="1"/>
          <p:nvPr/>
        </p:nvSpPr>
        <p:spPr>
          <a:xfrm>
            <a:off x="4533900" y="496888"/>
            <a:ext cx="5729288" cy="962025"/>
          </a:xfrm>
          <a:prstGeom prst="rect">
            <a:avLst/>
          </a:prstGeom>
          <a:noFill/>
          <a:ln w="9525">
            <a:noFill/>
          </a:ln>
        </p:spPr>
        <p:txBody>
          <a:bodyPr lIns="108265" tIns="54132" rIns="108265" bIns="54132">
            <a:spAutoFit/>
          </a:bodyPr>
          <a:lstStyle/>
          <a:p>
            <a:pPr marL="563880" indent="-563880" algn="just" defTabSz="1082675">
              <a:spcBef>
                <a:spcPct val="50000"/>
              </a:spcBef>
            </a:pP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选定图示的</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个回路及绕向，列写关于支路电压的</a:t>
            </a:r>
            <a:r>
              <a:rPr lang="en-US" altLang="zh-CN" sz="2800" dirty="0">
                <a:solidFill>
                  <a:schemeClr val="tx1"/>
                </a:solidFill>
                <a:latin typeface="Times New Roman" panose="02020603050405020304" pitchFamily="18" charset="0"/>
              </a:rPr>
              <a:t>KVL</a:t>
            </a:r>
            <a:r>
              <a:rPr lang="zh-CN" altLang="en-US" sz="2800" dirty="0">
                <a:solidFill>
                  <a:schemeClr val="tx1"/>
                </a:solidFill>
                <a:latin typeface="Times New Roman" panose="02020603050405020304" pitchFamily="18" charset="0"/>
              </a:rPr>
              <a:t>方程。</a:t>
            </a:r>
            <a:endParaRPr lang="zh-CN" altLang="en-US" sz="2800">
              <a:solidFill>
                <a:schemeClr val="tx1"/>
              </a:solidFill>
              <a:latin typeface="Times New Roman" panose="02020603050405020304" pitchFamily="18" charset="0"/>
            </a:endParaRPr>
          </a:p>
        </p:txBody>
      </p:sp>
      <p:sp>
        <p:nvSpPr>
          <p:cNvPr id="97333" name="文本框 97332"/>
          <p:cNvSpPr txBox="1"/>
          <p:nvPr/>
        </p:nvSpPr>
        <p:spPr>
          <a:xfrm>
            <a:off x="5278438" y="1781175"/>
            <a:ext cx="4195762" cy="18176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rgbClr val="3333FF"/>
                </a:solidFill>
                <a:latin typeface="Times New Roman" panose="02020603050405020304" pitchFamily="18" charset="0"/>
              </a:rPr>
              <a:t>回路</a:t>
            </a:r>
            <a:r>
              <a:rPr lang="en-US" altLang="zh-CN" sz="2800" dirty="0">
                <a:solidFill>
                  <a:srgbClr val="3333FF"/>
                </a:solidFill>
                <a:latin typeface="Times New Roman" panose="02020603050405020304" pitchFamily="18" charset="0"/>
              </a:rPr>
              <a:t>1</a:t>
            </a:r>
            <a:r>
              <a:rPr lang="zh-CN" altLang="en-US" sz="2800" dirty="0">
                <a:solidFill>
                  <a:srgbClr val="3333FF"/>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zh-CN" altLang="en-US" sz="2800" dirty="0">
                <a:solidFill>
                  <a:srgbClr val="3333FF"/>
                </a:solidFill>
                <a:latin typeface="Times New Roman" panose="02020603050405020304" pitchFamily="18" charset="0"/>
              </a:rPr>
              <a:t>回路</a:t>
            </a:r>
            <a:r>
              <a:rPr lang="en-US" altLang="zh-CN" sz="2800" dirty="0">
                <a:solidFill>
                  <a:srgbClr val="3333FF"/>
                </a:solidFill>
                <a:latin typeface="Times New Roman" panose="02020603050405020304" pitchFamily="18" charset="0"/>
              </a:rPr>
              <a:t>2</a:t>
            </a:r>
            <a:r>
              <a:rPr lang="zh-CN" altLang="en-US" sz="2800" dirty="0">
                <a:solidFill>
                  <a:srgbClr val="3333FF"/>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zh-CN" altLang="en-US" sz="2800" dirty="0">
                <a:solidFill>
                  <a:srgbClr val="3333FF"/>
                </a:solidFill>
                <a:latin typeface="Times New Roman" panose="02020603050405020304" pitchFamily="18" charset="0"/>
              </a:rPr>
              <a:t>回路</a:t>
            </a:r>
            <a:r>
              <a:rPr lang="en-US" altLang="zh-CN" sz="2800" dirty="0">
                <a:solidFill>
                  <a:srgbClr val="3333FF"/>
                </a:solidFill>
                <a:latin typeface="Times New Roman" panose="02020603050405020304" pitchFamily="18" charset="0"/>
              </a:rPr>
              <a:t>3</a:t>
            </a:r>
            <a:r>
              <a:rPr lang="zh-CN" altLang="en-US" sz="2800" dirty="0" smtClean="0">
                <a:solidFill>
                  <a:srgbClr val="3333FF"/>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p:txBody>
      </p:sp>
      <p:sp>
        <p:nvSpPr>
          <p:cNvPr id="97334" name="右大括号 97333"/>
          <p:cNvSpPr/>
          <p:nvPr/>
        </p:nvSpPr>
        <p:spPr>
          <a:xfrm>
            <a:off x="9271000" y="1984375"/>
            <a:ext cx="179388" cy="1466850"/>
          </a:xfrm>
          <a:prstGeom prst="rightBrace">
            <a:avLst>
              <a:gd name="adj1" fmla="val 68141"/>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97335" name="文本框 97334"/>
          <p:cNvSpPr txBox="1"/>
          <p:nvPr/>
        </p:nvSpPr>
        <p:spPr>
          <a:xfrm>
            <a:off x="9631363" y="2459038"/>
            <a:ext cx="788987" cy="534987"/>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(c)</a:t>
            </a:r>
          </a:p>
        </p:txBody>
      </p:sp>
      <p:sp>
        <p:nvSpPr>
          <p:cNvPr id="97336" name="动作按钮: 前进或下一项 97335">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97337" name="动作按钮: 后退或前一项 97336">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grpSp>
        <p:nvGrpSpPr>
          <p:cNvPr id="97338" name="组合 97337"/>
          <p:cNvGrpSpPr/>
          <p:nvPr/>
        </p:nvGrpSpPr>
        <p:grpSpPr>
          <a:xfrm>
            <a:off x="1489075" y="1668463"/>
            <a:ext cx="2171700" cy="2557462"/>
            <a:chOff x="792" y="948"/>
            <a:chExt cx="1156" cy="1360"/>
          </a:xfrm>
        </p:grpSpPr>
        <p:sp>
          <p:nvSpPr>
            <p:cNvPr id="97339" name="任意多边形 97338"/>
            <p:cNvSpPr/>
            <p:nvPr/>
          </p:nvSpPr>
          <p:spPr>
            <a:xfrm>
              <a:off x="792" y="1070"/>
              <a:ext cx="354" cy="408"/>
            </a:xfrm>
            <a:custGeom>
              <a:avLst/>
              <a:gdLst/>
              <a:ahLst/>
              <a:cxnLst/>
              <a:rect l="0" t="0" r="0" b="0"/>
              <a:pathLst>
                <a:path w="354" h="408">
                  <a:moveTo>
                    <a:pt x="0" y="94"/>
                  </a:moveTo>
                  <a:cubicBezTo>
                    <a:pt x="26" y="57"/>
                    <a:pt x="52" y="20"/>
                    <a:pt x="96" y="10"/>
                  </a:cubicBezTo>
                  <a:cubicBezTo>
                    <a:pt x="140" y="0"/>
                    <a:pt x="224" y="10"/>
                    <a:pt x="264" y="34"/>
                  </a:cubicBezTo>
                  <a:cubicBezTo>
                    <a:pt x="304" y="58"/>
                    <a:pt x="322" y="110"/>
                    <a:pt x="336" y="154"/>
                  </a:cubicBezTo>
                  <a:cubicBezTo>
                    <a:pt x="350" y="198"/>
                    <a:pt x="354" y="258"/>
                    <a:pt x="348" y="298"/>
                  </a:cubicBezTo>
                  <a:cubicBezTo>
                    <a:pt x="342" y="338"/>
                    <a:pt x="328" y="380"/>
                    <a:pt x="300" y="394"/>
                  </a:cubicBezTo>
                  <a:cubicBezTo>
                    <a:pt x="272" y="408"/>
                    <a:pt x="218" y="392"/>
                    <a:pt x="180" y="382"/>
                  </a:cubicBezTo>
                  <a:cubicBezTo>
                    <a:pt x="142" y="372"/>
                    <a:pt x="107" y="353"/>
                    <a:pt x="72" y="334"/>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7340" name="矩形 97339"/>
            <p:cNvSpPr/>
            <p:nvPr/>
          </p:nvSpPr>
          <p:spPr>
            <a:xfrm>
              <a:off x="854" y="1129"/>
              <a:ext cx="209" cy="284"/>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1</a:t>
              </a:r>
            </a:p>
          </p:txBody>
        </p:sp>
        <p:sp>
          <p:nvSpPr>
            <p:cNvPr id="97341" name="任意多边形 97340"/>
            <p:cNvSpPr/>
            <p:nvPr/>
          </p:nvSpPr>
          <p:spPr>
            <a:xfrm>
              <a:off x="1524" y="948"/>
              <a:ext cx="306" cy="540"/>
            </a:xfrm>
            <a:custGeom>
              <a:avLst/>
              <a:gdLst/>
              <a:ahLst/>
              <a:cxnLst/>
              <a:rect l="0" t="0" r="0" b="0"/>
              <a:pathLst>
                <a:path w="306" h="540">
                  <a:moveTo>
                    <a:pt x="48" y="0"/>
                  </a:moveTo>
                  <a:cubicBezTo>
                    <a:pt x="80" y="4"/>
                    <a:pt x="112" y="8"/>
                    <a:pt x="144" y="24"/>
                  </a:cubicBezTo>
                  <a:cubicBezTo>
                    <a:pt x="176" y="40"/>
                    <a:pt x="214" y="64"/>
                    <a:pt x="240" y="96"/>
                  </a:cubicBezTo>
                  <a:cubicBezTo>
                    <a:pt x="266" y="128"/>
                    <a:pt x="294" y="170"/>
                    <a:pt x="300" y="216"/>
                  </a:cubicBezTo>
                  <a:cubicBezTo>
                    <a:pt x="306" y="262"/>
                    <a:pt x="296" y="326"/>
                    <a:pt x="276" y="372"/>
                  </a:cubicBezTo>
                  <a:cubicBezTo>
                    <a:pt x="256" y="418"/>
                    <a:pt x="216" y="464"/>
                    <a:pt x="180" y="492"/>
                  </a:cubicBezTo>
                  <a:cubicBezTo>
                    <a:pt x="144" y="520"/>
                    <a:pt x="90" y="540"/>
                    <a:pt x="60" y="540"/>
                  </a:cubicBezTo>
                  <a:cubicBezTo>
                    <a:pt x="30" y="540"/>
                    <a:pt x="8" y="496"/>
                    <a:pt x="0" y="492"/>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7342" name="矩形 97341"/>
            <p:cNvSpPr/>
            <p:nvPr/>
          </p:nvSpPr>
          <p:spPr>
            <a:xfrm>
              <a:off x="1586" y="1009"/>
              <a:ext cx="210" cy="284"/>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2</a:t>
              </a:r>
            </a:p>
          </p:txBody>
        </p:sp>
        <p:sp>
          <p:nvSpPr>
            <p:cNvPr id="97343" name="任意多边形 97342"/>
            <p:cNvSpPr/>
            <p:nvPr/>
          </p:nvSpPr>
          <p:spPr>
            <a:xfrm>
              <a:off x="900" y="1836"/>
              <a:ext cx="1048" cy="472"/>
            </a:xfrm>
            <a:custGeom>
              <a:avLst/>
              <a:gdLst/>
              <a:ahLst/>
              <a:cxnLst/>
              <a:rect l="0" t="0" r="0" b="0"/>
              <a:pathLst>
                <a:path w="1048" h="472">
                  <a:moveTo>
                    <a:pt x="0" y="0"/>
                  </a:moveTo>
                  <a:cubicBezTo>
                    <a:pt x="47" y="48"/>
                    <a:pt x="94" y="96"/>
                    <a:pt x="144" y="144"/>
                  </a:cubicBezTo>
                  <a:cubicBezTo>
                    <a:pt x="194" y="192"/>
                    <a:pt x="246" y="256"/>
                    <a:pt x="300" y="288"/>
                  </a:cubicBezTo>
                  <a:cubicBezTo>
                    <a:pt x="354" y="320"/>
                    <a:pt x="410" y="338"/>
                    <a:pt x="468" y="336"/>
                  </a:cubicBezTo>
                  <a:cubicBezTo>
                    <a:pt x="526" y="334"/>
                    <a:pt x="596" y="300"/>
                    <a:pt x="648" y="276"/>
                  </a:cubicBezTo>
                  <a:cubicBezTo>
                    <a:pt x="700" y="252"/>
                    <a:pt x="738" y="210"/>
                    <a:pt x="780" y="192"/>
                  </a:cubicBezTo>
                  <a:cubicBezTo>
                    <a:pt x="822" y="174"/>
                    <a:pt x="862" y="166"/>
                    <a:pt x="900" y="168"/>
                  </a:cubicBezTo>
                  <a:cubicBezTo>
                    <a:pt x="938" y="170"/>
                    <a:pt x="986" y="186"/>
                    <a:pt x="1008" y="204"/>
                  </a:cubicBezTo>
                  <a:cubicBezTo>
                    <a:pt x="1030" y="222"/>
                    <a:pt x="1026" y="252"/>
                    <a:pt x="1032" y="276"/>
                  </a:cubicBezTo>
                  <a:cubicBezTo>
                    <a:pt x="1038" y="300"/>
                    <a:pt x="1048" y="326"/>
                    <a:pt x="1044" y="348"/>
                  </a:cubicBezTo>
                  <a:cubicBezTo>
                    <a:pt x="1040" y="370"/>
                    <a:pt x="1028" y="396"/>
                    <a:pt x="1008" y="408"/>
                  </a:cubicBezTo>
                  <a:cubicBezTo>
                    <a:pt x="988" y="420"/>
                    <a:pt x="952" y="424"/>
                    <a:pt x="924" y="420"/>
                  </a:cubicBezTo>
                  <a:cubicBezTo>
                    <a:pt x="896" y="416"/>
                    <a:pt x="868" y="394"/>
                    <a:pt x="840" y="384"/>
                  </a:cubicBezTo>
                  <a:cubicBezTo>
                    <a:pt x="812" y="374"/>
                    <a:pt x="788" y="360"/>
                    <a:pt x="756" y="360"/>
                  </a:cubicBezTo>
                  <a:cubicBezTo>
                    <a:pt x="724" y="360"/>
                    <a:pt x="682" y="372"/>
                    <a:pt x="648" y="384"/>
                  </a:cubicBezTo>
                  <a:cubicBezTo>
                    <a:pt x="614" y="396"/>
                    <a:pt x="586" y="418"/>
                    <a:pt x="552" y="432"/>
                  </a:cubicBezTo>
                  <a:cubicBezTo>
                    <a:pt x="518" y="446"/>
                    <a:pt x="494" y="464"/>
                    <a:pt x="444" y="468"/>
                  </a:cubicBezTo>
                  <a:cubicBezTo>
                    <a:pt x="394" y="472"/>
                    <a:pt x="306" y="468"/>
                    <a:pt x="252" y="456"/>
                  </a:cubicBezTo>
                  <a:cubicBezTo>
                    <a:pt x="198" y="444"/>
                    <a:pt x="158" y="414"/>
                    <a:pt x="120" y="396"/>
                  </a:cubicBezTo>
                  <a:cubicBezTo>
                    <a:pt x="82" y="378"/>
                    <a:pt x="53" y="363"/>
                    <a:pt x="24" y="348"/>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7344" name="矩形 97343"/>
            <p:cNvSpPr/>
            <p:nvPr/>
          </p:nvSpPr>
          <p:spPr>
            <a:xfrm>
              <a:off x="1022" y="2017"/>
              <a:ext cx="209" cy="284"/>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3</a:t>
              </a:r>
            </a:p>
          </p:txBody>
        </p:sp>
      </p:grpSp>
      <p:sp>
        <p:nvSpPr>
          <p:cNvPr id="97345" name="文本框 97344"/>
          <p:cNvSpPr txBox="1"/>
          <p:nvPr/>
        </p:nvSpPr>
        <p:spPr>
          <a:xfrm>
            <a:off x="5368925" y="3879850"/>
            <a:ext cx="4532313"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rgbClr val="00FF00"/>
                </a:solidFill>
                <a:latin typeface="Times New Roman" panose="02020603050405020304" pitchFamily="18" charset="0"/>
              </a:rPr>
              <a:t>(b=6</a:t>
            </a:r>
            <a:r>
              <a:rPr lang="zh-CN" altLang="en-US" sz="2800" i="1" dirty="0">
                <a:solidFill>
                  <a:srgbClr val="00FF00"/>
                </a:solidFill>
                <a:latin typeface="Times New Roman" panose="02020603050405020304" pitchFamily="18" charset="0"/>
              </a:rPr>
              <a:t>，</a:t>
            </a:r>
            <a:r>
              <a:rPr lang="en-US" altLang="zh-CN" sz="2800" i="1" dirty="0">
                <a:solidFill>
                  <a:srgbClr val="00FF00"/>
                </a:solidFill>
                <a:latin typeface="Times New Roman" panose="02020603050405020304" pitchFamily="18" charset="0"/>
              </a:rPr>
              <a:t>n=4</a:t>
            </a:r>
            <a:r>
              <a:rPr lang="zh-CN" altLang="en-US" sz="2800" i="1" dirty="0">
                <a:solidFill>
                  <a:srgbClr val="00FF00"/>
                </a:solidFill>
                <a:latin typeface="Times New Roman" panose="02020603050405020304" pitchFamily="18" charset="0"/>
              </a:rPr>
              <a:t>。</a:t>
            </a:r>
            <a:r>
              <a:rPr lang="en-US" altLang="zh-CN" sz="2800" i="1" dirty="0">
                <a:solidFill>
                  <a:srgbClr val="00FF00"/>
                </a:solidFill>
                <a:latin typeface="Times New Roman" panose="02020603050405020304" pitchFamily="18" charset="0"/>
              </a:rPr>
              <a:t>3</a:t>
            </a:r>
            <a:r>
              <a:rPr lang="zh-CN" altLang="en-US" sz="2800" i="1" dirty="0">
                <a:solidFill>
                  <a:srgbClr val="00FF00"/>
                </a:solidFill>
                <a:latin typeface="Times New Roman" panose="02020603050405020304" pitchFamily="18" charset="0"/>
              </a:rPr>
              <a:t>个</a:t>
            </a:r>
            <a:r>
              <a:rPr lang="en-US" altLang="zh-CN" sz="2800" i="1" dirty="0">
                <a:solidFill>
                  <a:srgbClr val="00FF00"/>
                </a:solidFill>
                <a:latin typeface="Times New Roman" panose="02020603050405020304" pitchFamily="18" charset="0"/>
              </a:rPr>
              <a:t>KVL</a:t>
            </a:r>
            <a:r>
              <a:rPr lang="zh-CN" altLang="en-US" sz="2800" i="1" dirty="0">
                <a:solidFill>
                  <a:srgbClr val="00FF00"/>
                </a:solidFill>
                <a:latin typeface="Times New Roman" panose="02020603050405020304" pitchFamily="18" charset="0"/>
              </a:rPr>
              <a:t>方程</a:t>
            </a:r>
            <a:r>
              <a:rPr lang="en-US" altLang="zh-CN" sz="2800" i="1">
                <a:solidFill>
                  <a:srgbClr val="00FF00"/>
                </a:solidFill>
                <a:latin typeface="Times New Roman" panose="02020603050405020304" pitchFamily="18" charset="0"/>
              </a:rPr>
              <a:t>)</a:t>
            </a:r>
          </a:p>
        </p:txBody>
      </p:sp>
      <p:sp>
        <p:nvSpPr>
          <p:cNvPr id="97346" name="矩形 97345"/>
          <p:cNvSpPr/>
          <p:nvPr/>
        </p:nvSpPr>
        <p:spPr>
          <a:xfrm>
            <a:off x="3967163" y="4926013"/>
            <a:ext cx="6615112" cy="1816100"/>
          </a:xfrm>
          <a:prstGeom prst="rect">
            <a:avLst/>
          </a:prstGeom>
          <a:noFill/>
          <a:ln w="9525">
            <a:noFill/>
          </a:ln>
        </p:spPr>
        <p:txBody>
          <a:bodyPr lIns="108265" tIns="54132" rIns="108265" bIns="54132">
            <a:spAutoFit/>
          </a:bodyPr>
          <a:lstStyle/>
          <a:p>
            <a:pPr algn="l" defTabSz="1082675"/>
            <a:r>
              <a:rPr lang="zh-CN" altLang="en-US" sz="2800" dirty="0">
                <a:solidFill>
                  <a:schemeClr val="tx1"/>
                </a:solidFill>
                <a:latin typeface="Times New Roman" panose="02020603050405020304" pitchFamily="18" charset="0"/>
              </a:rPr>
              <a:t>式</a:t>
            </a:r>
            <a:r>
              <a:rPr lang="en-US" altLang="zh-CN" sz="2800" dirty="0">
                <a:solidFill>
                  <a:schemeClr val="tx1"/>
                </a:solidFill>
                <a:latin typeface="Times New Roman" panose="02020603050405020304" pitchFamily="18" charset="0"/>
              </a:rPr>
              <a:t>(a)</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(b)</a:t>
            </a:r>
            <a:r>
              <a:rPr lang="zh-CN" altLang="en-US" sz="2800" dirty="0">
                <a:solidFill>
                  <a:schemeClr val="tx1"/>
                </a:solidFill>
                <a:latin typeface="Times New Roman" panose="02020603050405020304" pitchFamily="18" charset="0"/>
              </a:rPr>
              <a:t>和</a:t>
            </a:r>
            <a:r>
              <a:rPr lang="en-US" altLang="zh-CN" sz="2800" dirty="0">
                <a:solidFill>
                  <a:schemeClr val="tx1"/>
                </a:solidFill>
                <a:latin typeface="Times New Roman" panose="02020603050405020304" pitchFamily="18" charset="0"/>
              </a:rPr>
              <a:t>(c)</a:t>
            </a:r>
            <a:r>
              <a:rPr lang="zh-CN" altLang="en-US" sz="2800" dirty="0">
                <a:solidFill>
                  <a:schemeClr val="tx1"/>
                </a:solidFill>
                <a:latin typeface="Times New Roman" panose="02020603050405020304" pitchFamily="18" charset="0"/>
              </a:rPr>
              <a:t>共</a:t>
            </a:r>
            <a:r>
              <a:rPr lang="en-US" altLang="zh-CN" sz="2800" dirty="0">
                <a:solidFill>
                  <a:schemeClr val="tx1"/>
                </a:solidFill>
                <a:latin typeface="Times New Roman" panose="02020603050405020304" pitchFamily="18" charset="0"/>
              </a:rPr>
              <a:t>2</a:t>
            </a:r>
            <a:r>
              <a:rPr lang="en-US" altLang="zh-CN" sz="2800" i="1" dirty="0">
                <a:solidFill>
                  <a:schemeClr val="tx1"/>
                </a:solidFill>
                <a:latin typeface="Times New Roman" panose="02020603050405020304" pitchFamily="18" charset="0"/>
              </a:rPr>
              <a:t>b=12</a:t>
            </a:r>
            <a:r>
              <a:rPr lang="zh-CN" altLang="en-US" sz="2800" dirty="0">
                <a:solidFill>
                  <a:schemeClr val="tx1"/>
                </a:solidFill>
                <a:latin typeface="Times New Roman" panose="02020603050405020304" pitchFamily="18" charset="0"/>
              </a:rPr>
              <a:t>个独立方程，可以求得</a:t>
            </a:r>
            <a:r>
              <a:rPr lang="en-US" altLang="zh-CN" sz="2800" dirty="0">
                <a:solidFill>
                  <a:schemeClr val="tx1"/>
                </a:solidFill>
                <a:latin typeface="Times New Roman" panose="02020603050405020304" pitchFamily="18" charset="0"/>
              </a:rPr>
              <a:t>2</a:t>
            </a:r>
            <a:r>
              <a:rPr lang="en-US" altLang="zh-CN" sz="2800" i="1" dirty="0">
                <a:solidFill>
                  <a:schemeClr val="tx1"/>
                </a:solidFill>
                <a:latin typeface="Times New Roman" panose="02020603050405020304" pitchFamily="18" charset="0"/>
              </a:rPr>
              <a:t>b=</a:t>
            </a:r>
            <a:r>
              <a:rPr lang="en-US" altLang="zh-CN" sz="2800" dirty="0">
                <a:solidFill>
                  <a:schemeClr val="tx1"/>
                </a:solidFill>
                <a:latin typeface="Times New Roman" panose="02020603050405020304" pitchFamily="18" charset="0"/>
              </a:rPr>
              <a:t>12</a:t>
            </a:r>
            <a:r>
              <a:rPr lang="zh-CN" altLang="en-US" sz="2800" dirty="0">
                <a:solidFill>
                  <a:schemeClr val="tx1"/>
                </a:solidFill>
                <a:latin typeface="Times New Roman" panose="02020603050405020304" pitchFamily="18" charset="0"/>
              </a:rPr>
              <a:t>个变量</a:t>
            </a:r>
            <a:r>
              <a:rPr lang="zh-CN" altLang="en-US"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1</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2</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3</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4</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5</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1900" i="1" dirty="0" smtClean="0">
                <a:solidFill>
                  <a:schemeClr val="tx1"/>
                </a:solidFill>
                <a:latin typeface="Times New Roman" panose="02020603050405020304" pitchFamily="18" charset="0"/>
              </a:rPr>
              <a:t>6</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1</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2</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3</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4</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5</a:t>
            </a:r>
            <a:r>
              <a:rPr lang="zh-CN" altLang="en-US" sz="2800" i="1"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1900" i="1"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zh-CN" altLang="en-US" sz="2800" dirty="0">
                <a:solidFill>
                  <a:schemeClr val="tx1"/>
                </a:solidFill>
                <a:latin typeface="Times New Roman" panose="02020603050405020304" pitchFamily="18" charset="0"/>
              </a:rPr>
              <a:t>。在此基础上可以进一步作其它分析。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332"/>
                                        </p:tgtEl>
                                        <p:attrNameLst>
                                          <p:attrName>style.visibility</p:attrName>
                                        </p:attrNameLst>
                                      </p:cBhvr>
                                      <p:to>
                                        <p:strVal val="visible"/>
                                      </p:to>
                                    </p:set>
                                    <p:anim calcmode="lin" valueType="num">
                                      <p:cBhvr additive="base">
                                        <p:cTn id="7" dur="500" fill="hold"/>
                                        <p:tgtEl>
                                          <p:spTgt spid="97332"/>
                                        </p:tgtEl>
                                        <p:attrNameLst>
                                          <p:attrName>ppt_x</p:attrName>
                                        </p:attrNameLst>
                                      </p:cBhvr>
                                      <p:tavLst>
                                        <p:tav tm="0">
                                          <p:val>
                                            <p:strVal val="1+#ppt_w/2"/>
                                          </p:val>
                                        </p:tav>
                                        <p:tav tm="100000">
                                          <p:val>
                                            <p:strVal val="#ppt_x"/>
                                          </p:val>
                                        </p:tav>
                                      </p:tavLst>
                                    </p:anim>
                                    <p:anim calcmode="lin" valueType="num">
                                      <p:cBhvr additive="base">
                                        <p:cTn id="8" dur="500" fill="hold"/>
                                        <p:tgtEl>
                                          <p:spTgt spid="973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97338"/>
                                        </p:tgtEl>
                                        <p:attrNameLst>
                                          <p:attrName>style.visibility</p:attrName>
                                        </p:attrNameLst>
                                      </p:cBhvr>
                                      <p:to>
                                        <p:strVal val="visible"/>
                                      </p:to>
                                    </p:set>
                                    <p:anim calcmode="lin" valueType="num">
                                      <p:cBhvr additive="base">
                                        <p:cTn id="12" dur="500" fill="hold"/>
                                        <p:tgtEl>
                                          <p:spTgt spid="97338"/>
                                        </p:tgtEl>
                                        <p:attrNameLst>
                                          <p:attrName>ppt_x</p:attrName>
                                        </p:attrNameLst>
                                      </p:cBhvr>
                                      <p:tavLst>
                                        <p:tav tm="0">
                                          <p:val>
                                            <p:strVal val="0-#ppt_w/2"/>
                                          </p:val>
                                        </p:tav>
                                        <p:tav tm="100000">
                                          <p:val>
                                            <p:strVal val="#ppt_x"/>
                                          </p:val>
                                        </p:tav>
                                      </p:tavLst>
                                    </p:anim>
                                    <p:anim calcmode="lin" valueType="num">
                                      <p:cBhvr additive="base">
                                        <p:cTn id="13" dur="500" fill="hold"/>
                                        <p:tgtEl>
                                          <p:spTgt spid="9733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7333"/>
                                        </p:tgtEl>
                                        <p:attrNameLst>
                                          <p:attrName>style.visibility</p:attrName>
                                        </p:attrNameLst>
                                      </p:cBhvr>
                                      <p:to>
                                        <p:strVal val="visible"/>
                                      </p:to>
                                    </p:set>
                                    <p:anim calcmode="lin" valueType="num">
                                      <p:cBhvr additive="base">
                                        <p:cTn id="18" dur="500" fill="hold"/>
                                        <p:tgtEl>
                                          <p:spTgt spid="97333"/>
                                        </p:tgtEl>
                                        <p:attrNameLst>
                                          <p:attrName>ppt_x</p:attrName>
                                        </p:attrNameLst>
                                      </p:cBhvr>
                                      <p:tavLst>
                                        <p:tav tm="0">
                                          <p:val>
                                            <p:strVal val="1+#ppt_w/2"/>
                                          </p:val>
                                        </p:tav>
                                        <p:tav tm="100000">
                                          <p:val>
                                            <p:strVal val="#ppt_x"/>
                                          </p:val>
                                        </p:tav>
                                      </p:tavLst>
                                    </p:anim>
                                    <p:anim calcmode="lin" valueType="num">
                                      <p:cBhvr additive="base">
                                        <p:cTn id="19" dur="500" fill="hold"/>
                                        <p:tgtEl>
                                          <p:spTgt spid="97333"/>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97345"/>
                                        </p:tgtEl>
                                        <p:attrNameLst>
                                          <p:attrName>style.visibility</p:attrName>
                                        </p:attrNameLst>
                                      </p:cBhvr>
                                      <p:to>
                                        <p:strVal val="visible"/>
                                      </p:to>
                                    </p:set>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97334"/>
                                        </p:tgtEl>
                                        <p:attrNameLst>
                                          <p:attrName>style.visibility</p:attrName>
                                        </p:attrNameLst>
                                      </p:cBhvr>
                                      <p:to>
                                        <p:strVal val="visible"/>
                                      </p:to>
                                    </p:set>
                                    <p:anim calcmode="lin" valueType="num">
                                      <p:cBhvr additive="base">
                                        <p:cTn id="26" dur="500" fill="hold"/>
                                        <p:tgtEl>
                                          <p:spTgt spid="97334"/>
                                        </p:tgtEl>
                                        <p:attrNameLst>
                                          <p:attrName>ppt_x</p:attrName>
                                        </p:attrNameLst>
                                      </p:cBhvr>
                                      <p:tavLst>
                                        <p:tav tm="0">
                                          <p:val>
                                            <p:strVal val="1+#ppt_w/2"/>
                                          </p:val>
                                        </p:tav>
                                        <p:tav tm="100000">
                                          <p:val>
                                            <p:strVal val="#ppt_x"/>
                                          </p:val>
                                        </p:tav>
                                      </p:tavLst>
                                    </p:anim>
                                    <p:anim calcmode="lin" valueType="num">
                                      <p:cBhvr additive="base">
                                        <p:cTn id="27" dur="500" fill="hold"/>
                                        <p:tgtEl>
                                          <p:spTgt spid="97334"/>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499"/>
                                          </p:stCondLst>
                                        </p:cTn>
                                        <p:tgtEl>
                                          <p:spTgt spid="97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97346"/>
                                        </p:tgtEl>
                                        <p:attrNameLst>
                                          <p:attrName>style.visibility</p:attrName>
                                        </p:attrNameLst>
                                      </p:cBhvr>
                                      <p:to>
                                        <p:strVal val="visible"/>
                                      </p:to>
                                    </p:set>
                                    <p:anim calcmode="lin" valueType="num">
                                      <p:cBhvr additive="base">
                                        <p:cTn id="35" dur="500" fill="hold"/>
                                        <p:tgtEl>
                                          <p:spTgt spid="97346"/>
                                        </p:tgtEl>
                                        <p:attrNameLst>
                                          <p:attrName>ppt_x</p:attrName>
                                        </p:attrNameLst>
                                      </p:cBhvr>
                                      <p:tavLst>
                                        <p:tav tm="0">
                                          <p:val>
                                            <p:strVal val="0-#ppt_w/2"/>
                                          </p:val>
                                        </p:tav>
                                        <p:tav tm="100000">
                                          <p:val>
                                            <p:strVal val="#ppt_x"/>
                                          </p:val>
                                        </p:tav>
                                      </p:tavLst>
                                    </p:anim>
                                    <p:anim calcmode="lin" valueType="num">
                                      <p:cBhvr additive="base">
                                        <p:cTn id="36" dur="500" fill="hold"/>
                                        <p:tgtEl>
                                          <p:spTgt spid="97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32" grpId="0"/>
      <p:bldP spid="97333" grpId="0"/>
      <p:bldP spid="97335" grpId="0"/>
      <p:bldP spid="97345" grpId="0"/>
      <p:bldP spid="973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文本框 98305"/>
          <p:cNvSpPr txBox="1"/>
          <p:nvPr/>
        </p:nvSpPr>
        <p:spPr>
          <a:xfrm>
            <a:off x="1263650" y="2819400"/>
            <a:ext cx="2909888" cy="1560513"/>
          </a:xfrm>
          <a:prstGeom prst="rect">
            <a:avLst/>
          </a:prstGeom>
          <a:noFill/>
          <a:ln w="9525">
            <a:noFill/>
          </a:ln>
        </p:spPr>
        <p:txBody>
          <a:bodyPr lIns="108265" tIns="54132" rIns="108265" bIns="54132">
            <a:spAutoFit/>
          </a:bodyPr>
          <a:lstStyle/>
          <a:p>
            <a:pPr algn="l" defTabSz="1082675">
              <a:spcBef>
                <a:spcPct val="20000"/>
              </a:spcBef>
            </a:pPr>
            <a:r>
              <a:rPr lang="en-US" altLang="en-US"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a:p>
            <a:pPr algn="l" defTabSz="1082675">
              <a:spcBef>
                <a:spcPct val="20000"/>
              </a:spcBef>
            </a:pP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a:p>
            <a:pPr algn="l" defTabSz="1082675">
              <a:spcBef>
                <a:spcPct val="20000"/>
              </a:spcBef>
            </a:pP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=0</a:t>
            </a:r>
          </a:p>
        </p:txBody>
      </p:sp>
      <p:sp>
        <p:nvSpPr>
          <p:cNvPr id="98307" name="文本框 98306"/>
          <p:cNvSpPr txBox="1"/>
          <p:nvPr/>
        </p:nvSpPr>
        <p:spPr>
          <a:xfrm>
            <a:off x="1127125" y="4691063"/>
            <a:ext cx="4151313" cy="18176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2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3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3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4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5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5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6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 </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p:txBody>
      </p:sp>
      <p:sp>
        <p:nvSpPr>
          <p:cNvPr id="98308" name="文本框 98307"/>
          <p:cNvSpPr txBox="1"/>
          <p:nvPr/>
        </p:nvSpPr>
        <p:spPr>
          <a:xfrm>
            <a:off x="293688" y="1082675"/>
            <a:ext cx="5751512" cy="1646238"/>
          </a:xfrm>
          <a:prstGeom prst="rect">
            <a:avLst/>
          </a:prstGeom>
          <a:noFill/>
          <a:ln w="9525">
            <a:noFill/>
          </a:ln>
        </p:spPr>
        <p:txBody>
          <a:bodyPr lIns="108265" tIns="54132" rIns="108265" bIns="54132">
            <a:spAutoFit/>
          </a:bodyPr>
          <a:lstStyle/>
          <a:p>
            <a:pPr indent="789305" algn="just" defTabSz="1082675">
              <a:lnSpc>
                <a:spcPct val="120000"/>
              </a:lnSpc>
              <a:spcBef>
                <a:spcPct val="50000"/>
              </a:spcBef>
            </a:pPr>
            <a:r>
              <a:rPr lang="zh-CN" altLang="en-US" sz="2800" dirty="0">
                <a:solidFill>
                  <a:schemeClr val="tx1"/>
                </a:solidFill>
                <a:latin typeface="Times New Roman" panose="02020603050405020304" pitchFamily="18" charset="0"/>
              </a:rPr>
              <a:t>将式</a:t>
            </a:r>
            <a:r>
              <a:rPr lang="en-US" altLang="en-US" sz="2800" dirty="0">
                <a:solidFill>
                  <a:schemeClr val="tx1"/>
                </a:solidFill>
                <a:latin typeface="Times New Roman" panose="02020603050405020304" pitchFamily="18" charset="0"/>
              </a:rPr>
              <a:t>(a)的6</a:t>
            </a:r>
            <a:r>
              <a:rPr lang="zh-CN" altLang="en-US" sz="2800" dirty="0">
                <a:solidFill>
                  <a:schemeClr val="tx1"/>
                </a:solidFill>
                <a:latin typeface="Times New Roman" panose="02020603050405020304" pitchFamily="18" charset="0"/>
              </a:rPr>
              <a:t>个</a:t>
            </a:r>
            <a:r>
              <a:rPr lang="en-US" altLang="zh-CN" sz="2800" dirty="0">
                <a:solidFill>
                  <a:schemeClr val="tx1"/>
                </a:solidFill>
                <a:latin typeface="Times New Roman" panose="02020603050405020304" pitchFamily="18" charset="0"/>
              </a:rPr>
              <a:t>VCR</a:t>
            </a:r>
            <a:r>
              <a:rPr lang="zh-CN" altLang="en-US" sz="2800" dirty="0">
                <a:solidFill>
                  <a:schemeClr val="tx1"/>
                </a:solidFill>
                <a:latin typeface="Times New Roman" panose="02020603050405020304" pitchFamily="18" charset="0"/>
              </a:rPr>
              <a:t>方程代入式</a:t>
            </a:r>
            <a:r>
              <a:rPr lang="en-US" altLang="zh-CN" sz="2800" dirty="0">
                <a:solidFill>
                  <a:schemeClr val="tx1"/>
                </a:solidFill>
                <a:latin typeface="Times New Roman" panose="02020603050405020304" pitchFamily="18" charset="0"/>
              </a:rPr>
              <a:t>(c)</a:t>
            </a:r>
            <a:r>
              <a:rPr lang="zh-CN" altLang="en-US" sz="2800" dirty="0">
                <a:solidFill>
                  <a:schemeClr val="tx1"/>
                </a:solidFill>
                <a:latin typeface="Times New Roman" panose="02020603050405020304" pitchFamily="18" charset="0"/>
              </a:rPr>
              <a:t>，消去支路电压，得到关于支路电流的方程如下：</a:t>
            </a:r>
          </a:p>
        </p:txBody>
      </p:sp>
      <p:sp>
        <p:nvSpPr>
          <p:cNvPr id="98309" name="动作按钮: 前进或下一项 98308">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98310" name="动作按钮: 后退或前一项 98309">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98311" name="矩形 98310"/>
          <p:cNvSpPr/>
          <p:nvPr/>
        </p:nvSpPr>
        <p:spPr>
          <a:xfrm>
            <a:off x="225133" y="631014"/>
            <a:ext cx="4186077" cy="540208"/>
          </a:xfrm>
          <a:prstGeom prst="rect">
            <a:avLst/>
          </a:prstGeom>
          <a:noFill/>
          <a:ln w="9525">
            <a:noFill/>
          </a:ln>
        </p:spPr>
        <p:txBody>
          <a:bodyPr wrap="none" lIns="108265" tIns="54132" rIns="108265" bIns="54132" anchor="t">
            <a:spAutoFit/>
          </a:bodyPr>
          <a:lstStyle/>
          <a:p>
            <a:pPr algn="l" defTabSz="1082675"/>
            <a:r>
              <a:rPr lang="zh-CN" altLang="en-US" sz="2800" dirty="0" smtClean="0">
                <a:latin typeface="Times New Roman" panose="02020603050405020304" pitchFamily="18" charset="0"/>
              </a:rPr>
              <a:t>（二）、支路</a:t>
            </a:r>
            <a:r>
              <a:rPr lang="zh-CN" altLang="en-US" sz="2800" dirty="0">
                <a:latin typeface="Times New Roman" panose="02020603050405020304" pitchFamily="18" charset="0"/>
              </a:rPr>
              <a:t>电流</a:t>
            </a:r>
            <a:r>
              <a:rPr lang="zh-CN" altLang="en-US" sz="2800" dirty="0" smtClean="0">
                <a:latin typeface="Times New Roman" panose="02020603050405020304" pitchFamily="18" charset="0"/>
              </a:rPr>
              <a:t>法求解</a:t>
            </a:r>
            <a:endParaRPr lang="zh-CN" altLang="en-US" sz="2800" dirty="0">
              <a:latin typeface="Times New Roman" panose="02020603050405020304" pitchFamily="18" charset="0"/>
            </a:endParaRPr>
          </a:p>
        </p:txBody>
      </p:sp>
      <p:sp>
        <p:nvSpPr>
          <p:cNvPr id="98312" name="文本框 98311"/>
          <p:cNvSpPr txBox="1"/>
          <p:nvPr/>
        </p:nvSpPr>
        <p:spPr>
          <a:xfrm>
            <a:off x="6743700" y="4737100"/>
            <a:ext cx="3767138" cy="1817688"/>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2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3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3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4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5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0</a:t>
            </a:r>
          </a:p>
          <a:p>
            <a:pPr algn="l" defTabSz="1082675">
              <a:spcBef>
                <a:spcPct val="50000"/>
              </a:spcBef>
            </a:pP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5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r>
              <a:rPr lang="en-US" altLang="zh-CN" sz="2800" dirty="0" smtClean="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6 </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 </a:t>
            </a:r>
            <a:r>
              <a:rPr lang="en-US" altLang="zh-CN" sz="2800" dirty="0" smtClean="0">
                <a:solidFill>
                  <a:schemeClr val="tx1"/>
                </a:solidFill>
                <a:latin typeface="Times New Roman" panose="02020603050405020304" pitchFamily="18" charset="0"/>
              </a:rPr>
              <a:t>=</a:t>
            </a: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grpSp>
        <p:nvGrpSpPr>
          <p:cNvPr id="98313" name="组合 98312"/>
          <p:cNvGrpSpPr/>
          <p:nvPr/>
        </p:nvGrpSpPr>
        <p:grpSpPr>
          <a:xfrm>
            <a:off x="6473825" y="171014"/>
            <a:ext cx="4341813" cy="4465637"/>
            <a:chOff x="3408" y="192"/>
            <a:chExt cx="2310" cy="2376"/>
          </a:xfrm>
        </p:grpSpPr>
        <p:grpSp>
          <p:nvGrpSpPr>
            <p:cNvPr id="98314" name="组合 98313"/>
            <p:cNvGrpSpPr/>
            <p:nvPr/>
          </p:nvGrpSpPr>
          <p:grpSpPr>
            <a:xfrm>
              <a:off x="3457" y="319"/>
              <a:ext cx="2261" cy="2249"/>
              <a:chOff x="354" y="2034"/>
              <a:chExt cx="2226" cy="2199"/>
            </a:xfrm>
          </p:grpSpPr>
          <p:sp>
            <p:nvSpPr>
              <p:cNvPr id="98315" name="直接连接符 98314"/>
              <p:cNvSpPr/>
              <p:nvPr/>
            </p:nvSpPr>
            <p:spPr>
              <a:xfrm>
                <a:off x="1386" y="2034"/>
                <a:ext cx="0" cy="1450"/>
              </a:xfrm>
              <a:prstGeom prst="line">
                <a:avLst/>
              </a:prstGeom>
              <a:ln w="19050" cap="flat" cmpd="sng">
                <a:solidFill>
                  <a:schemeClr val="tx1"/>
                </a:solidFill>
                <a:prstDash val="solid"/>
                <a:headEnd type="oval" w="med" len="med"/>
                <a:tailEnd type="oval" w="med" len="med"/>
              </a:ln>
            </p:spPr>
          </p:sp>
          <p:sp>
            <p:nvSpPr>
              <p:cNvPr id="98316" name="直接连接符 98315"/>
              <p:cNvSpPr/>
              <p:nvPr/>
            </p:nvSpPr>
            <p:spPr>
              <a:xfrm>
                <a:off x="1386" y="2034"/>
                <a:ext cx="792" cy="725"/>
              </a:xfrm>
              <a:prstGeom prst="line">
                <a:avLst/>
              </a:prstGeom>
              <a:ln w="19050" cap="flat" cmpd="sng">
                <a:solidFill>
                  <a:schemeClr val="tx1"/>
                </a:solidFill>
                <a:prstDash val="solid"/>
                <a:headEnd type="none" w="med" len="med"/>
                <a:tailEnd type="none" w="med" len="med"/>
              </a:ln>
            </p:spPr>
          </p:sp>
          <p:sp>
            <p:nvSpPr>
              <p:cNvPr id="98317" name="直接连接符 98316"/>
              <p:cNvSpPr/>
              <p:nvPr/>
            </p:nvSpPr>
            <p:spPr>
              <a:xfrm>
                <a:off x="594" y="2759"/>
                <a:ext cx="792" cy="725"/>
              </a:xfrm>
              <a:prstGeom prst="line">
                <a:avLst/>
              </a:prstGeom>
              <a:ln w="19050" cap="flat" cmpd="sng">
                <a:solidFill>
                  <a:schemeClr val="tx1"/>
                </a:solidFill>
                <a:prstDash val="solid"/>
                <a:headEnd type="oval" w="med" len="med"/>
                <a:tailEnd type="oval" w="med" len="med"/>
              </a:ln>
            </p:spPr>
          </p:sp>
          <p:sp>
            <p:nvSpPr>
              <p:cNvPr id="98318" name="直接连接符 98317"/>
              <p:cNvSpPr/>
              <p:nvPr/>
            </p:nvSpPr>
            <p:spPr>
              <a:xfrm flipH="1">
                <a:off x="1386" y="2759"/>
                <a:ext cx="792" cy="725"/>
              </a:xfrm>
              <a:prstGeom prst="line">
                <a:avLst/>
              </a:prstGeom>
              <a:ln w="19050" cap="flat" cmpd="sng">
                <a:solidFill>
                  <a:schemeClr val="tx1"/>
                </a:solidFill>
                <a:prstDash val="solid"/>
                <a:headEnd type="oval" w="med" len="med"/>
                <a:tailEnd type="oval" w="med" len="med"/>
              </a:ln>
            </p:spPr>
          </p:sp>
          <p:sp>
            <p:nvSpPr>
              <p:cNvPr id="98319" name="直接连接符 98318"/>
              <p:cNvSpPr/>
              <p:nvPr/>
            </p:nvSpPr>
            <p:spPr>
              <a:xfrm flipH="1">
                <a:off x="594" y="2034"/>
                <a:ext cx="792" cy="725"/>
              </a:xfrm>
              <a:prstGeom prst="line">
                <a:avLst/>
              </a:prstGeom>
              <a:ln w="19050" cap="flat" cmpd="sng">
                <a:solidFill>
                  <a:schemeClr val="tx1"/>
                </a:solidFill>
                <a:prstDash val="solid"/>
                <a:headEnd type="none" w="med" len="med"/>
                <a:tailEnd type="none" w="med" len="med"/>
              </a:ln>
            </p:spPr>
          </p:sp>
          <p:sp>
            <p:nvSpPr>
              <p:cNvPr id="98320" name="任意多边形 98319"/>
              <p:cNvSpPr/>
              <p:nvPr/>
            </p:nvSpPr>
            <p:spPr>
              <a:xfrm>
                <a:off x="594" y="2759"/>
                <a:ext cx="1" cy="1135"/>
              </a:xfrm>
              <a:custGeom>
                <a:avLst/>
                <a:gdLst/>
                <a:ahLst/>
                <a:cxnLst/>
                <a:rect l="0" t="0" r="0" b="0"/>
                <a:pathLst>
                  <a:path w="1" h="1135">
                    <a:moveTo>
                      <a:pt x="0" y="0"/>
                    </a:moveTo>
                    <a:lnTo>
                      <a:pt x="0" y="1135"/>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8321" name="任意多边形 98320"/>
              <p:cNvSpPr/>
              <p:nvPr/>
            </p:nvSpPr>
            <p:spPr>
              <a:xfrm>
                <a:off x="2178" y="2759"/>
                <a:ext cx="1" cy="1141"/>
              </a:xfrm>
              <a:custGeom>
                <a:avLst/>
                <a:gdLst/>
                <a:ahLst/>
                <a:cxnLst/>
                <a:rect l="0" t="0" r="0" b="0"/>
                <a:pathLst>
                  <a:path w="1" h="1141">
                    <a:moveTo>
                      <a:pt x="0" y="0"/>
                    </a:moveTo>
                    <a:lnTo>
                      <a:pt x="0" y="1141"/>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98322" name="直接连接符 98321"/>
              <p:cNvSpPr/>
              <p:nvPr/>
            </p:nvSpPr>
            <p:spPr>
              <a:xfrm flipV="1">
                <a:off x="600" y="3888"/>
                <a:ext cx="1584" cy="0"/>
              </a:xfrm>
              <a:prstGeom prst="line">
                <a:avLst/>
              </a:prstGeom>
              <a:ln w="19050" cap="flat" cmpd="sng">
                <a:solidFill>
                  <a:schemeClr val="tx1"/>
                </a:solidFill>
                <a:prstDash val="solid"/>
                <a:headEnd type="none" w="med" len="med"/>
                <a:tailEnd type="none" w="med" len="med"/>
              </a:ln>
            </p:spPr>
          </p:sp>
          <p:sp>
            <p:nvSpPr>
              <p:cNvPr id="98323" name="矩形 98322"/>
              <p:cNvSpPr/>
              <p:nvPr/>
            </p:nvSpPr>
            <p:spPr>
              <a:xfrm>
                <a:off x="1323" y="2661"/>
                <a:ext cx="108" cy="274"/>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4" name="矩形 98323"/>
              <p:cNvSpPr/>
              <p:nvPr/>
            </p:nvSpPr>
            <p:spPr>
              <a:xfrm rot="3007029">
                <a:off x="922" y="2273"/>
                <a:ext cx="98" cy="279"/>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5" name="矩形 98324"/>
              <p:cNvSpPr/>
              <p:nvPr/>
            </p:nvSpPr>
            <p:spPr>
              <a:xfrm rot="-2950827">
                <a:off x="1724" y="2254"/>
                <a:ext cx="101" cy="276"/>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6" name="矩形 98325"/>
              <p:cNvSpPr/>
              <p:nvPr/>
            </p:nvSpPr>
            <p:spPr>
              <a:xfrm rot="3007029">
                <a:off x="1732" y="2993"/>
                <a:ext cx="98" cy="279"/>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7" name="矩形 98326"/>
              <p:cNvSpPr/>
              <p:nvPr/>
            </p:nvSpPr>
            <p:spPr>
              <a:xfrm rot="-2950827">
                <a:off x="932" y="2986"/>
                <a:ext cx="101" cy="276"/>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8" name="矩形 98327"/>
              <p:cNvSpPr/>
              <p:nvPr/>
            </p:nvSpPr>
            <p:spPr>
              <a:xfrm rot="5400000">
                <a:off x="951" y="3747"/>
                <a:ext cx="108" cy="274"/>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98329" name="椭圆 98328"/>
              <p:cNvSpPr/>
              <p:nvPr/>
            </p:nvSpPr>
            <p:spPr>
              <a:xfrm>
                <a:off x="1566" y="3732"/>
                <a:ext cx="288" cy="318"/>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98330" name="文本框 98329"/>
              <p:cNvSpPr txBox="1"/>
              <p:nvPr/>
            </p:nvSpPr>
            <p:spPr>
              <a:xfrm>
                <a:off x="672" y="3096"/>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a:solidFill>
                    <a:schemeClr val="tx1"/>
                  </a:solidFill>
                  <a:latin typeface="Times New Roman" panose="02020603050405020304" pitchFamily="18" charset="0"/>
                </a:endParaRPr>
              </a:p>
            </p:txBody>
          </p:sp>
          <p:sp>
            <p:nvSpPr>
              <p:cNvPr id="98331" name="文本框 98330"/>
              <p:cNvSpPr txBox="1"/>
              <p:nvPr/>
            </p:nvSpPr>
            <p:spPr>
              <a:xfrm>
                <a:off x="654" y="2136"/>
                <a:ext cx="307" cy="279"/>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a:solidFill>
                    <a:schemeClr val="tx1"/>
                  </a:solidFill>
                  <a:latin typeface="Times New Roman" panose="02020603050405020304" pitchFamily="18" charset="0"/>
                </a:endParaRPr>
              </a:p>
            </p:txBody>
          </p:sp>
          <p:sp>
            <p:nvSpPr>
              <p:cNvPr id="98332" name="文本框 98331"/>
              <p:cNvSpPr txBox="1"/>
              <p:nvPr/>
            </p:nvSpPr>
            <p:spPr>
              <a:xfrm>
                <a:off x="1443" y="2658"/>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a:solidFill>
                    <a:schemeClr val="tx1"/>
                  </a:solidFill>
                  <a:latin typeface="Times New Roman" panose="02020603050405020304" pitchFamily="18" charset="0"/>
                </a:endParaRPr>
              </a:p>
            </p:txBody>
          </p:sp>
          <p:sp>
            <p:nvSpPr>
              <p:cNvPr id="98333" name="文本框 98332"/>
              <p:cNvSpPr txBox="1"/>
              <p:nvPr/>
            </p:nvSpPr>
            <p:spPr>
              <a:xfrm>
                <a:off x="1800" y="2124"/>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4</a:t>
                </a:r>
                <a:endParaRPr lang="en-US" altLang="zh-CN" sz="2800">
                  <a:solidFill>
                    <a:schemeClr val="tx1"/>
                  </a:solidFill>
                  <a:latin typeface="Times New Roman" panose="02020603050405020304" pitchFamily="18" charset="0"/>
                </a:endParaRPr>
              </a:p>
            </p:txBody>
          </p:sp>
          <p:sp>
            <p:nvSpPr>
              <p:cNvPr id="98334" name="文本框 98333"/>
              <p:cNvSpPr txBox="1"/>
              <p:nvPr/>
            </p:nvSpPr>
            <p:spPr>
              <a:xfrm>
                <a:off x="1554" y="3228"/>
                <a:ext cx="306"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5</a:t>
                </a:r>
                <a:endParaRPr lang="en-US" altLang="zh-CN" sz="2800">
                  <a:solidFill>
                    <a:schemeClr val="tx1"/>
                  </a:solidFill>
                  <a:latin typeface="Times New Roman" panose="02020603050405020304" pitchFamily="18" charset="0"/>
                </a:endParaRPr>
              </a:p>
            </p:txBody>
          </p:sp>
          <p:sp>
            <p:nvSpPr>
              <p:cNvPr id="98335" name="文本框 98334"/>
              <p:cNvSpPr txBox="1"/>
              <p:nvPr/>
            </p:nvSpPr>
            <p:spPr>
              <a:xfrm>
                <a:off x="852" y="3942"/>
                <a:ext cx="307" cy="278"/>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6</a:t>
                </a:r>
                <a:endParaRPr lang="en-US" altLang="zh-CN" sz="2800">
                  <a:solidFill>
                    <a:schemeClr val="tx1"/>
                  </a:solidFill>
                  <a:latin typeface="Times New Roman" panose="02020603050405020304" pitchFamily="18" charset="0"/>
                </a:endParaRPr>
              </a:p>
            </p:txBody>
          </p:sp>
          <p:sp>
            <p:nvSpPr>
              <p:cNvPr id="98336" name="直接连接符 98335"/>
              <p:cNvSpPr/>
              <p:nvPr/>
            </p:nvSpPr>
            <p:spPr>
              <a:xfrm flipV="1">
                <a:off x="518" y="2446"/>
                <a:ext cx="227" cy="227"/>
              </a:xfrm>
              <a:prstGeom prst="line">
                <a:avLst/>
              </a:prstGeom>
              <a:ln w="19050" cap="flat" cmpd="sng">
                <a:solidFill>
                  <a:srgbClr val="000000"/>
                </a:solidFill>
                <a:prstDash val="solid"/>
                <a:headEnd type="none" w="med" len="med"/>
                <a:tailEnd type="stealth" w="sm" len="med"/>
              </a:ln>
            </p:spPr>
          </p:sp>
          <p:sp>
            <p:nvSpPr>
              <p:cNvPr id="98337" name="直接连接符 98336"/>
              <p:cNvSpPr/>
              <p:nvPr/>
            </p:nvSpPr>
            <p:spPr>
              <a:xfrm flipV="1">
                <a:off x="1814" y="3046"/>
                <a:ext cx="227" cy="227"/>
              </a:xfrm>
              <a:prstGeom prst="line">
                <a:avLst/>
              </a:prstGeom>
              <a:ln w="19050" cap="flat" cmpd="sng">
                <a:solidFill>
                  <a:srgbClr val="000000"/>
                </a:solidFill>
                <a:prstDash val="solid"/>
                <a:headEnd type="none" w="med" len="med"/>
                <a:tailEnd type="stealth" w="sm" len="med"/>
              </a:ln>
            </p:spPr>
          </p:sp>
          <p:sp>
            <p:nvSpPr>
              <p:cNvPr id="98338" name="直接连接符 98337"/>
              <p:cNvSpPr/>
              <p:nvPr/>
            </p:nvSpPr>
            <p:spPr>
              <a:xfrm rot="5400000" flipV="1">
                <a:off x="1046" y="3286"/>
                <a:ext cx="227" cy="227"/>
              </a:xfrm>
              <a:prstGeom prst="line">
                <a:avLst/>
              </a:prstGeom>
              <a:ln w="19050" cap="flat" cmpd="sng">
                <a:solidFill>
                  <a:srgbClr val="000000"/>
                </a:solidFill>
                <a:prstDash val="solid"/>
                <a:headEnd type="none" w="med" len="med"/>
                <a:tailEnd type="stealth" w="sm" len="med"/>
              </a:ln>
            </p:spPr>
          </p:sp>
          <p:sp>
            <p:nvSpPr>
              <p:cNvPr id="98339" name="直接连接符 98338"/>
              <p:cNvSpPr/>
              <p:nvPr/>
            </p:nvSpPr>
            <p:spPr>
              <a:xfrm rot="5400000" flipV="1">
                <a:off x="2006" y="2482"/>
                <a:ext cx="227" cy="227"/>
              </a:xfrm>
              <a:prstGeom prst="line">
                <a:avLst/>
              </a:prstGeom>
              <a:ln w="19050" cap="flat" cmpd="sng">
                <a:solidFill>
                  <a:srgbClr val="000000"/>
                </a:solidFill>
                <a:prstDash val="solid"/>
                <a:headEnd type="none" w="med" len="med"/>
                <a:tailEnd type="stealth" w="sm" len="med"/>
              </a:ln>
            </p:spPr>
          </p:sp>
          <p:sp>
            <p:nvSpPr>
              <p:cNvPr id="98340" name="直接连接符 98339"/>
              <p:cNvSpPr/>
              <p:nvPr/>
            </p:nvSpPr>
            <p:spPr>
              <a:xfrm rot="8093792" flipV="1">
                <a:off x="1190" y="2290"/>
                <a:ext cx="227" cy="227"/>
              </a:xfrm>
              <a:prstGeom prst="line">
                <a:avLst/>
              </a:prstGeom>
              <a:ln w="19050" cap="flat" cmpd="sng">
                <a:solidFill>
                  <a:srgbClr val="000000"/>
                </a:solidFill>
                <a:prstDash val="solid"/>
                <a:headEnd type="none" w="med" len="med"/>
                <a:tailEnd type="stealth" w="sm" len="med"/>
              </a:ln>
            </p:spPr>
          </p:sp>
          <p:sp>
            <p:nvSpPr>
              <p:cNvPr id="98341" name="直接连接符 98340"/>
              <p:cNvSpPr/>
              <p:nvPr/>
            </p:nvSpPr>
            <p:spPr>
              <a:xfrm rot="8219172" flipV="1">
                <a:off x="2149" y="3605"/>
                <a:ext cx="215" cy="230"/>
              </a:xfrm>
              <a:prstGeom prst="line">
                <a:avLst/>
              </a:prstGeom>
              <a:ln w="19050" cap="flat" cmpd="sng">
                <a:solidFill>
                  <a:srgbClr val="000000"/>
                </a:solidFill>
                <a:prstDash val="solid"/>
                <a:headEnd type="none" w="med" len="med"/>
                <a:tailEnd type="stealth" w="sm" len="med"/>
              </a:ln>
            </p:spPr>
          </p:sp>
          <p:sp>
            <p:nvSpPr>
              <p:cNvPr id="98342" name="文本框 98341"/>
              <p:cNvSpPr txBox="1"/>
              <p:nvPr/>
            </p:nvSpPr>
            <p:spPr>
              <a:xfrm>
                <a:off x="1285" y="3870"/>
                <a:ext cx="281"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8343" name="文本框 98342"/>
              <p:cNvSpPr txBox="1"/>
              <p:nvPr/>
            </p:nvSpPr>
            <p:spPr>
              <a:xfrm>
                <a:off x="1902" y="3888"/>
                <a:ext cx="282" cy="27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98344" name="文本框 98343"/>
              <p:cNvSpPr txBox="1"/>
              <p:nvPr/>
            </p:nvSpPr>
            <p:spPr>
              <a:xfrm>
                <a:off x="354" y="2292"/>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2800" dirty="0">
                  <a:solidFill>
                    <a:schemeClr val="tx1"/>
                  </a:solidFill>
                  <a:latin typeface="Times New Roman" panose="02020603050405020304" pitchFamily="18" charset="0"/>
                </a:endParaRPr>
              </a:p>
            </p:txBody>
          </p:sp>
          <p:sp>
            <p:nvSpPr>
              <p:cNvPr id="98345" name="文本框 98344"/>
              <p:cNvSpPr txBox="1"/>
              <p:nvPr/>
            </p:nvSpPr>
            <p:spPr>
              <a:xfrm>
                <a:off x="1074" y="2340"/>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endParaRPr lang="en-US" altLang="zh-CN" sz="2800" dirty="0">
                  <a:solidFill>
                    <a:schemeClr val="tx1"/>
                  </a:solidFill>
                  <a:latin typeface="Times New Roman" panose="02020603050405020304" pitchFamily="18" charset="0"/>
                </a:endParaRPr>
              </a:p>
            </p:txBody>
          </p:sp>
          <p:sp>
            <p:nvSpPr>
              <p:cNvPr id="98346" name="文本框 98345"/>
              <p:cNvSpPr txBox="1"/>
              <p:nvPr/>
            </p:nvSpPr>
            <p:spPr>
              <a:xfrm>
                <a:off x="2070" y="2352"/>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4</a:t>
                </a:r>
                <a:endParaRPr lang="en-US" altLang="zh-CN" sz="2800" dirty="0">
                  <a:solidFill>
                    <a:schemeClr val="tx1"/>
                  </a:solidFill>
                  <a:latin typeface="Times New Roman" panose="02020603050405020304" pitchFamily="18" charset="0"/>
                </a:endParaRPr>
              </a:p>
            </p:txBody>
          </p:sp>
          <p:sp>
            <p:nvSpPr>
              <p:cNvPr id="98347" name="文本框 98346"/>
              <p:cNvSpPr txBox="1"/>
              <p:nvPr/>
            </p:nvSpPr>
            <p:spPr>
              <a:xfrm>
                <a:off x="924" y="3324"/>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dirty="0">
                  <a:solidFill>
                    <a:schemeClr val="tx1"/>
                  </a:solidFill>
                  <a:latin typeface="Times New Roman" panose="02020603050405020304" pitchFamily="18" charset="0"/>
                </a:endParaRPr>
              </a:p>
            </p:txBody>
          </p:sp>
          <p:sp>
            <p:nvSpPr>
              <p:cNvPr id="98348" name="文本框 98347"/>
              <p:cNvSpPr txBox="1"/>
              <p:nvPr/>
            </p:nvSpPr>
            <p:spPr>
              <a:xfrm>
                <a:off x="1908" y="3090"/>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5</a:t>
                </a:r>
                <a:endParaRPr lang="en-US" altLang="zh-CN" sz="2800" dirty="0">
                  <a:solidFill>
                    <a:schemeClr val="tx1"/>
                  </a:solidFill>
                  <a:latin typeface="Times New Roman" panose="02020603050405020304" pitchFamily="18" charset="0"/>
                </a:endParaRPr>
              </a:p>
            </p:txBody>
          </p:sp>
          <p:sp>
            <p:nvSpPr>
              <p:cNvPr id="98349" name="文本框 98348"/>
              <p:cNvSpPr txBox="1"/>
              <p:nvPr/>
            </p:nvSpPr>
            <p:spPr>
              <a:xfrm>
                <a:off x="2274" y="3565"/>
                <a:ext cx="306" cy="281"/>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6</a:t>
                </a:r>
                <a:endParaRPr lang="en-US" altLang="zh-CN" sz="2800" dirty="0">
                  <a:solidFill>
                    <a:schemeClr val="tx1"/>
                  </a:solidFill>
                  <a:latin typeface="Times New Roman" panose="02020603050405020304" pitchFamily="18" charset="0"/>
                </a:endParaRPr>
              </a:p>
            </p:txBody>
          </p:sp>
          <p:sp>
            <p:nvSpPr>
              <p:cNvPr id="98350" name="文本框 98349"/>
              <p:cNvSpPr txBox="1"/>
              <p:nvPr/>
            </p:nvSpPr>
            <p:spPr>
              <a:xfrm>
                <a:off x="1578" y="3954"/>
                <a:ext cx="306" cy="279"/>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err="1" smtClean="0">
                    <a:solidFill>
                      <a:schemeClr val="tx1"/>
                    </a:solidFill>
                    <a:latin typeface="Times New Roman" panose="02020603050405020304" pitchFamily="18" charset="0"/>
                  </a:rPr>
                  <a:t>u</a:t>
                </a:r>
                <a:r>
                  <a:rPr lang="en-US" altLang="zh-CN" sz="2800" baseline="-25000" dirty="0" err="1" smtClean="0">
                    <a:solidFill>
                      <a:schemeClr val="tx1"/>
                    </a:solidFill>
                    <a:latin typeface="Times New Roman" panose="02020603050405020304" pitchFamily="18" charset="0"/>
                  </a:rPr>
                  <a:t>S</a:t>
                </a:r>
                <a:endParaRPr lang="en-US" altLang="zh-CN" sz="2800" dirty="0">
                  <a:solidFill>
                    <a:schemeClr val="tx1"/>
                  </a:solidFill>
                  <a:latin typeface="Times New Roman" panose="02020603050405020304" pitchFamily="18" charset="0"/>
                </a:endParaRPr>
              </a:p>
            </p:txBody>
          </p:sp>
        </p:grpSp>
        <p:grpSp>
          <p:nvGrpSpPr>
            <p:cNvPr id="98351" name="组合 98350"/>
            <p:cNvGrpSpPr/>
            <p:nvPr/>
          </p:nvGrpSpPr>
          <p:grpSpPr>
            <a:xfrm>
              <a:off x="3408" y="933"/>
              <a:ext cx="232" cy="285"/>
              <a:chOff x="2316" y="2388"/>
              <a:chExt cx="228" cy="279"/>
            </a:xfrm>
          </p:grpSpPr>
          <p:sp>
            <p:nvSpPr>
              <p:cNvPr id="98352" name="文本框 98351"/>
              <p:cNvSpPr txBox="1"/>
              <p:nvPr/>
            </p:nvSpPr>
            <p:spPr>
              <a:xfrm>
                <a:off x="2316" y="2388"/>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a:t>
                </a:r>
              </a:p>
            </p:txBody>
          </p:sp>
          <p:sp>
            <p:nvSpPr>
              <p:cNvPr id="98353" name="椭圆 98352"/>
              <p:cNvSpPr/>
              <p:nvPr/>
            </p:nvSpPr>
            <p:spPr>
              <a:xfrm>
                <a:off x="2328" y="2436"/>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8354" name="组合 98353"/>
            <p:cNvGrpSpPr/>
            <p:nvPr/>
          </p:nvGrpSpPr>
          <p:grpSpPr>
            <a:xfrm>
              <a:off x="4588" y="192"/>
              <a:ext cx="231" cy="285"/>
              <a:chOff x="2748" y="2460"/>
              <a:chExt cx="228" cy="279"/>
            </a:xfrm>
          </p:grpSpPr>
          <p:sp>
            <p:nvSpPr>
              <p:cNvPr id="98355" name="文本框 98354"/>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a:t>
                </a:r>
              </a:p>
            </p:txBody>
          </p:sp>
          <p:sp>
            <p:nvSpPr>
              <p:cNvPr id="98356" name="椭圆 98355"/>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8357" name="组合 98356"/>
            <p:cNvGrpSpPr/>
            <p:nvPr/>
          </p:nvGrpSpPr>
          <p:grpSpPr>
            <a:xfrm>
              <a:off x="5371" y="945"/>
              <a:ext cx="231" cy="285"/>
              <a:chOff x="2748" y="2460"/>
              <a:chExt cx="228" cy="279"/>
            </a:xfrm>
          </p:grpSpPr>
          <p:sp>
            <p:nvSpPr>
              <p:cNvPr id="98358" name="文本框 98357"/>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3</a:t>
                </a:r>
              </a:p>
            </p:txBody>
          </p:sp>
          <p:sp>
            <p:nvSpPr>
              <p:cNvPr id="98359" name="椭圆 98358"/>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98360" name="组合 98359"/>
            <p:cNvGrpSpPr/>
            <p:nvPr/>
          </p:nvGrpSpPr>
          <p:grpSpPr>
            <a:xfrm>
              <a:off x="4517" y="1718"/>
              <a:ext cx="232" cy="285"/>
              <a:chOff x="2748" y="2460"/>
              <a:chExt cx="228" cy="279"/>
            </a:xfrm>
          </p:grpSpPr>
          <p:sp>
            <p:nvSpPr>
              <p:cNvPr id="98361" name="文本框 98360"/>
              <p:cNvSpPr txBox="1"/>
              <p:nvPr/>
            </p:nvSpPr>
            <p:spPr>
              <a:xfrm>
                <a:off x="2748" y="2460"/>
                <a:ext cx="228" cy="279"/>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4</a:t>
                </a:r>
              </a:p>
            </p:txBody>
          </p:sp>
          <p:sp>
            <p:nvSpPr>
              <p:cNvPr id="98362" name="椭圆 98361"/>
              <p:cNvSpPr/>
              <p:nvPr/>
            </p:nvSpPr>
            <p:spPr>
              <a:xfrm>
                <a:off x="2760" y="2520"/>
                <a:ext cx="180" cy="192"/>
              </a:xfrm>
              <a:prstGeom prst="ellipse">
                <a:avLst/>
              </a:prstGeom>
              <a:noFill/>
              <a:ln w="9525" cap="flat" cmpd="sng">
                <a:solidFill>
                  <a:srgbClr val="000000"/>
                </a:solidFill>
                <a:prstDash val="solid"/>
                <a:headEnd type="none" w="med" len="med"/>
                <a:tailEnd type="none" w="med" len="med"/>
              </a:ln>
            </p:spPr>
            <p:txBody>
              <a:bodyPr/>
              <a:lstStyle/>
              <a:p>
                <a:endParaRPr lang="zh-CN" altLang="en-US"/>
              </a:p>
            </p:txBody>
          </p:sp>
        </p:grpSp>
      </p:grpSp>
      <p:grpSp>
        <p:nvGrpSpPr>
          <p:cNvPr id="98363" name="组合 98362"/>
          <p:cNvGrpSpPr/>
          <p:nvPr/>
        </p:nvGrpSpPr>
        <p:grpSpPr>
          <a:xfrm>
            <a:off x="7510463" y="1195388"/>
            <a:ext cx="2173287" cy="2555875"/>
            <a:chOff x="792" y="948"/>
            <a:chExt cx="1156" cy="1360"/>
          </a:xfrm>
        </p:grpSpPr>
        <p:sp>
          <p:nvSpPr>
            <p:cNvPr id="98364" name="任意多边形 98363"/>
            <p:cNvSpPr/>
            <p:nvPr/>
          </p:nvSpPr>
          <p:spPr>
            <a:xfrm>
              <a:off x="792" y="1070"/>
              <a:ext cx="354" cy="408"/>
            </a:xfrm>
            <a:custGeom>
              <a:avLst/>
              <a:gdLst/>
              <a:ahLst/>
              <a:cxnLst/>
              <a:rect l="0" t="0" r="0" b="0"/>
              <a:pathLst>
                <a:path w="354" h="408">
                  <a:moveTo>
                    <a:pt x="0" y="94"/>
                  </a:moveTo>
                  <a:cubicBezTo>
                    <a:pt x="26" y="57"/>
                    <a:pt x="52" y="20"/>
                    <a:pt x="96" y="10"/>
                  </a:cubicBezTo>
                  <a:cubicBezTo>
                    <a:pt x="140" y="0"/>
                    <a:pt x="224" y="10"/>
                    <a:pt x="264" y="34"/>
                  </a:cubicBezTo>
                  <a:cubicBezTo>
                    <a:pt x="304" y="58"/>
                    <a:pt x="322" y="110"/>
                    <a:pt x="336" y="154"/>
                  </a:cubicBezTo>
                  <a:cubicBezTo>
                    <a:pt x="350" y="198"/>
                    <a:pt x="354" y="258"/>
                    <a:pt x="348" y="298"/>
                  </a:cubicBezTo>
                  <a:cubicBezTo>
                    <a:pt x="342" y="338"/>
                    <a:pt x="328" y="380"/>
                    <a:pt x="300" y="394"/>
                  </a:cubicBezTo>
                  <a:cubicBezTo>
                    <a:pt x="272" y="408"/>
                    <a:pt x="218" y="392"/>
                    <a:pt x="180" y="382"/>
                  </a:cubicBezTo>
                  <a:cubicBezTo>
                    <a:pt x="142" y="372"/>
                    <a:pt x="107" y="353"/>
                    <a:pt x="72" y="334"/>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8365" name="矩形 98364"/>
            <p:cNvSpPr/>
            <p:nvPr/>
          </p:nvSpPr>
          <p:spPr>
            <a:xfrm>
              <a:off x="854" y="1129"/>
              <a:ext cx="209" cy="284"/>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1</a:t>
              </a:r>
            </a:p>
          </p:txBody>
        </p:sp>
        <p:sp>
          <p:nvSpPr>
            <p:cNvPr id="98366" name="任意多边形 98365"/>
            <p:cNvSpPr/>
            <p:nvPr/>
          </p:nvSpPr>
          <p:spPr>
            <a:xfrm>
              <a:off x="1524" y="948"/>
              <a:ext cx="306" cy="540"/>
            </a:xfrm>
            <a:custGeom>
              <a:avLst/>
              <a:gdLst/>
              <a:ahLst/>
              <a:cxnLst/>
              <a:rect l="0" t="0" r="0" b="0"/>
              <a:pathLst>
                <a:path w="306" h="540">
                  <a:moveTo>
                    <a:pt x="48" y="0"/>
                  </a:moveTo>
                  <a:cubicBezTo>
                    <a:pt x="80" y="4"/>
                    <a:pt x="112" y="8"/>
                    <a:pt x="144" y="24"/>
                  </a:cubicBezTo>
                  <a:cubicBezTo>
                    <a:pt x="176" y="40"/>
                    <a:pt x="214" y="64"/>
                    <a:pt x="240" y="96"/>
                  </a:cubicBezTo>
                  <a:cubicBezTo>
                    <a:pt x="266" y="128"/>
                    <a:pt x="294" y="170"/>
                    <a:pt x="300" y="216"/>
                  </a:cubicBezTo>
                  <a:cubicBezTo>
                    <a:pt x="306" y="262"/>
                    <a:pt x="296" y="326"/>
                    <a:pt x="276" y="372"/>
                  </a:cubicBezTo>
                  <a:cubicBezTo>
                    <a:pt x="256" y="418"/>
                    <a:pt x="216" y="464"/>
                    <a:pt x="180" y="492"/>
                  </a:cubicBezTo>
                  <a:cubicBezTo>
                    <a:pt x="144" y="520"/>
                    <a:pt x="90" y="540"/>
                    <a:pt x="60" y="540"/>
                  </a:cubicBezTo>
                  <a:cubicBezTo>
                    <a:pt x="30" y="540"/>
                    <a:pt x="8" y="496"/>
                    <a:pt x="0" y="492"/>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8367" name="矩形 98366"/>
            <p:cNvSpPr/>
            <p:nvPr/>
          </p:nvSpPr>
          <p:spPr>
            <a:xfrm>
              <a:off x="1586" y="1009"/>
              <a:ext cx="209" cy="284"/>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2</a:t>
              </a:r>
            </a:p>
          </p:txBody>
        </p:sp>
        <p:sp>
          <p:nvSpPr>
            <p:cNvPr id="98368" name="任意多边形 98367"/>
            <p:cNvSpPr/>
            <p:nvPr/>
          </p:nvSpPr>
          <p:spPr>
            <a:xfrm>
              <a:off x="900" y="1836"/>
              <a:ext cx="1048" cy="472"/>
            </a:xfrm>
            <a:custGeom>
              <a:avLst/>
              <a:gdLst/>
              <a:ahLst/>
              <a:cxnLst/>
              <a:rect l="0" t="0" r="0" b="0"/>
              <a:pathLst>
                <a:path w="1048" h="472">
                  <a:moveTo>
                    <a:pt x="0" y="0"/>
                  </a:moveTo>
                  <a:cubicBezTo>
                    <a:pt x="47" y="48"/>
                    <a:pt x="94" y="96"/>
                    <a:pt x="144" y="144"/>
                  </a:cubicBezTo>
                  <a:cubicBezTo>
                    <a:pt x="194" y="192"/>
                    <a:pt x="246" y="256"/>
                    <a:pt x="300" y="288"/>
                  </a:cubicBezTo>
                  <a:cubicBezTo>
                    <a:pt x="354" y="320"/>
                    <a:pt x="410" y="338"/>
                    <a:pt x="468" y="336"/>
                  </a:cubicBezTo>
                  <a:cubicBezTo>
                    <a:pt x="526" y="334"/>
                    <a:pt x="596" y="300"/>
                    <a:pt x="648" y="276"/>
                  </a:cubicBezTo>
                  <a:cubicBezTo>
                    <a:pt x="700" y="252"/>
                    <a:pt x="738" y="210"/>
                    <a:pt x="780" y="192"/>
                  </a:cubicBezTo>
                  <a:cubicBezTo>
                    <a:pt x="822" y="174"/>
                    <a:pt x="862" y="166"/>
                    <a:pt x="900" y="168"/>
                  </a:cubicBezTo>
                  <a:cubicBezTo>
                    <a:pt x="938" y="170"/>
                    <a:pt x="986" y="186"/>
                    <a:pt x="1008" y="204"/>
                  </a:cubicBezTo>
                  <a:cubicBezTo>
                    <a:pt x="1030" y="222"/>
                    <a:pt x="1026" y="252"/>
                    <a:pt x="1032" y="276"/>
                  </a:cubicBezTo>
                  <a:cubicBezTo>
                    <a:pt x="1038" y="300"/>
                    <a:pt x="1048" y="326"/>
                    <a:pt x="1044" y="348"/>
                  </a:cubicBezTo>
                  <a:cubicBezTo>
                    <a:pt x="1040" y="370"/>
                    <a:pt x="1028" y="396"/>
                    <a:pt x="1008" y="408"/>
                  </a:cubicBezTo>
                  <a:cubicBezTo>
                    <a:pt x="988" y="420"/>
                    <a:pt x="952" y="424"/>
                    <a:pt x="924" y="420"/>
                  </a:cubicBezTo>
                  <a:cubicBezTo>
                    <a:pt x="896" y="416"/>
                    <a:pt x="868" y="394"/>
                    <a:pt x="840" y="384"/>
                  </a:cubicBezTo>
                  <a:cubicBezTo>
                    <a:pt x="812" y="374"/>
                    <a:pt x="788" y="360"/>
                    <a:pt x="756" y="360"/>
                  </a:cubicBezTo>
                  <a:cubicBezTo>
                    <a:pt x="724" y="360"/>
                    <a:pt x="682" y="372"/>
                    <a:pt x="648" y="384"/>
                  </a:cubicBezTo>
                  <a:cubicBezTo>
                    <a:pt x="614" y="396"/>
                    <a:pt x="586" y="418"/>
                    <a:pt x="552" y="432"/>
                  </a:cubicBezTo>
                  <a:cubicBezTo>
                    <a:pt x="518" y="446"/>
                    <a:pt x="494" y="464"/>
                    <a:pt x="444" y="468"/>
                  </a:cubicBezTo>
                  <a:cubicBezTo>
                    <a:pt x="394" y="472"/>
                    <a:pt x="306" y="468"/>
                    <a:pt x="252" y="456"/>
                  </a:cubicBezTo>
                  <a:cubicBezTo>
                    <a:pt x="198" y="444"/>
                    <a:pt x="158" y="414"/>
                    <a:pt x="120" y="396"/>
                  </a:cubicBezTo>
                  <a:cubicBezTo>
                    <a:pt x="82" y="378"/>
                    <a:pt x="53" y="363"/>
                    <a:pt x="24" y="348"/>
                  </a:cubicBezTo>
                </a:path>
              </a:pathLst>
            </a:custGeom>
            <a:noFill/>
            <a:ln w="9525" cap="flat" cmpd="sng">
              <a:solidFill>
                <a:srgbClr val="FF0000">
                  <a:alpha val="100000"/>
                </a:srgbClr>
              </a:solidFill>
              <a:prstDash val="solid"/>
              <a:headEnd type="none" w="med" len="med"/>
              <a:tailEnd type="arrow" w="lg" len="lg"/>
            </a:ln>
          </p:spPr>
          <p:txBody>
            <a:bodyPr/>
            <a:lstStyle/>
            <a:p>
              <a:endParaRPr lang="zh-CN" altLang="en-US"/>
            </a:p>
          </p:txBody>
        </p:sp>
        <p:sp>
          <p:nvSpPr>
            <p:cNvPr id="98369" name="矩形 98368"/>
            <p:cNvSpPr/>
            <p:nvPr/>
          </p:nvSpPr>
          <p:spPr>
            <a:xfrm>
              <a:off x="1022" y="2017"/>
              <a:ext cx="209" cy="285"/>
            </a:xfrm>
            <a:prstGeom prst="rect">
              <a:avLst/>
            </a:prstGeom>
            <a:noFill/>
            <a:ln w="9525">
              <a:noFill/>
            </a:ln>
          </p:spPr>
          <p:txBody>
            <a:bodyPr wrap="none" lIns="108265" tIns="54132" rIns="108265" bIns="54132" anchor="t">
              <a:spAutoFit/>
            </a:bodyPr>
            <a:lstStyle/>
            <a:p>
              <a:pPr algn="l" defTabSz="1082675"/>
              <a:r>
                <a:rPr lang="en-US" altLang="zh-CN" sz="2800">
                  <a:latin typeface="Times New Roman" panose="02020603050405020304" pitchFamily="18" charset="0"/>
                </a:rPr>
                <a:t>3</a:t>
              </a:r>
            </a:p>
          </p:txBody>
        </p:sp>
      </p:grpSp>
      <p:sp>
        <p:nvSpPr>
          <p:cNvPr id="98370" name="左大括号 98369"/>
          <p:cNvSpPr/>
          <p:nvPr/>
        </p:nvSpPr>
        <p:spPr>
          <a:xfrm>
            <a:off x="1068388" y="3044825"/>
            <a:ext cx="104775" cy="1217613"/>
          </a:xfrm>
          <a:prstGeom prst="leftBrace">
            <a:avLst>
              <a:gd name="adj1" fmla="val 96843"/>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98371" name="左大括号 98370"/>
          <p:cNvSpPr/>
          <p:nvPr/>
        </p:nvSpPr>
        <p:spPr>
          <a:xfrm>
            <a:off x="977900" y="5029200"/>
            <a:ext cx="104775" cy="1331913"/>
          </a:xfrm>
          <a:prstGeom prst="leftBrace">
            <a:avLst>
              <a:gd name="adj1" fmla="val 10593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98372" name="矩形 98371"/>
          <p:cNvSpPr/>
          <p:nvPr/>
        </p:nvSpPr>
        <p:spPr>
          <a:xfrm>
            <a:off x="19050" y="3360738"/>
            <a:ext cx="985838" cy="534987"/>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KCL</a:t>
            </a:r>
          </a:p>
        </p:txBody>
      </p:sp>
      <p:sp>
        <p:nvSpPr>
          <p:cNvPr id="98373" name="矩形 98372"/>
          <p:cNvSpPr/>
          <p:nvPr/>
        </p:nvSpPr>
        <p:spPr>
          <a:xfrm>
            <a:off x="0" y="5345113"/>
            <a:ext cx="985838" cy="534987"/>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KVL</a:t>
            </a:r>
          </a:p>
        </p:txBody>
      </p:sp>
      <p:sp>
        <p:nvSpPr>
          <p:cNvPr id="98374" name="左大括号 98373"/>
          <p:cNvSpPr/>
          <p:nvPr/>
        </p:nvSpPr>
        <p:spPr>
          <a:xfrm>
            <a:off x="6638925" y="5053013"/>
            <a:ext cx="104775" cy="1330325"/>
          </a:xfrm>
          <a:prstGeom prst="leftBrace">
            <a:avLst>
              <a:gd name="adj1" fmla="val 105808"/>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98375" name="左右箭头 98374"/>
          <p:cNvSpPr/>
          <p:nvPr/>
        </p:nvSpPr>
        <p:spPr>
          <a:xfrm>
            <a:off x="5278438" y="5548313"/>
            <a:ext cx="1127125" cy="338137"/>
          </a:xfrm>
          <a:prstGeom prst="leftRightArrow">
            <a:avLst>
              <a:gd name="adj1" fmla="val 50000"/>
              <a:gd name="adj2" fmla="val 66666"/>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
        <p:nvSpPr>
          <p:cNvPr id="98376" name="矩形 98375"/>
          <p:cNvSpPr/>
          <p:nvPr/>
        </p:nvSpPr>
        <p:spPr>
          <a:xfrm>
            <a:off x="4638675" y="6713538"/>
            <a:ext cx="6043613" cy="534987"/>
          </a:xfrm>
          <a:prstGeom prst="rect">
            <a:avLst/>
          </a:prstGeom>
          <a:noFill/>
          <a:ln w="9525">
            <a:noFill/>
          </a:ln>
        </p:spPr>
        <p:txBody>
          <a:bodyPr wrap="none" lIns="108265" tIns="54132" rIns="108265" bIns="54132" anchor="t">
            <a:spAutoFit/>
          </a:bodyPr>
          <a:lstStyle/>
          <a:p>
            <a:pPr algn="l" defTabSz="1082675"/>
            <a:r>
              <a:rPr lang="en-US" altLang="zh-CN" sz="2800" dirty="0">
                <a:solidFill>
                  <a:schemeClr val="accent2"/>
                </a:solidFill>
                <a:latin typeface="Times New Roman" panose="02020603050405020304" pitchFamily="18" charset="0"/>
                <a:sym typeface="Symbol" panose="05050102010706020507" pitchFamily="18" charset="2"/>
              </a:rPr>
              <a:t>(</a:t>
            </a:r>
            <a:r>
              <a:rPr lang="zh-CN" altLang="en-US" sz="2800" dirty="0">
                <a:solidFill>
                  <a:schemeClr val="tx1"/>
                </a:solidFill>
                <a:latin typeface="Times New Roman" panose="02020603050405020304" pitchFamily="18" charset="0"/>
                <a:sym typeface="Symbol" panose="05050102010706020507" pitchFamily="18" charset="2"/>
              </a:rPr>
              <a:t>一般电流法中，表达成 </a:t>
            </a:r>
            <a:r>
              <a:rPr lang="en-US" altLang="zh-CN" sz="2800" dirty="0">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R</a:t>
            </a:r>
            <a:r>
              <a:rPr lang="en-US" altLang="zh-CN" sz="2800" baseline="-25000" dirty="0" err="1">
                <a:latin typeface="Times New Roman" panose="02020603050405020304" pitchFamily="18" charset="0"/>
              </a:rPr>
              <a:t>k</a:t>
            </a:r>
            <a:r>
              <a:rPr lang="en-US" altLang="zh-CN" sz="2800" baseline="-25000" dirty="0">
                <a:latin typeface="Times New Roman" panose="02020603050405020304" pitchFamily="18" charset="0"/>
              </a:rPr>
              <a:t> </a:t>
            </a:r>
            <a:r>
              <a:rPr lang="en-US" altLang="zh-CN" sz="2800" i="1" dirty="0" err="1" smtClean="0">
                <a:latin typeface="Times New Roman" panose="02020603050405020304" pitchFamily="18" charset="0"/>
              </a:rPr>
              <a:t>i</a:t>
            </a:r>
            <a:r>
              <a:rPr lang="en-US" altLang="zh-CN" sz="2800" baseline="-25000" dirty="0" err="1" smtClean="0">
                <a:latin typeface="Times New Roman" panose="02020603050405020304" pitchFamily="18" charset="0"/>
              </a:rPr>
              <a:t>k</a:t>
            </a:r>
            <a:r>
              <a:rPr lang="en-US" altLang="zh-CN" sz="2800" baseline="-25000" dirty="0" smtClean="0">
                <a:latin typeface="Times New Roman" panose="02020603050405020304" pitchFamily="18" charset="0"/>
              </a:rPr>
              <a:t> </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err="1" smtClean="0">
                <a:latin typeface="Times New Roman" panose="02020603050405020304" pitchFamily="18" charset="0"/>
              </a:rPr>
              <a:t>u</a:t>
            </a:r>
            <a:r>
              <a:rPr lang="en-US" altLang="zh-CN" sz="2800" baseline="-25000" dirty="0" err="1" smtClean="0">
                <a:latin typeface="Times New Roman" panose="02020603050405020304" pitchFamily="18" charset="0"/>
              </a:rPr>
              <a:t>Si</a:t>
            </a:r>
            <a:r>
              <a:rPr lang="en-US" altLang="zh-CN" sz="2800" dirty="0" smtClean="0">
                <a:solidFill>
                  <a:srgbClr val="006699"/>
                </a:solidFill>
                <a:latin typeface="Times New Roman" panose="02020603050405020304" pitchFamily="18" charset="0"/>
              </a:rPr>
              <a:t>)</a:t>
            </a:r>
            <a:endParaRPr lang="en-US" altLang="zh-CN" sz="2800" dirty="0">
              <a:solidFill>
                <a:srgbClr val="006699"/>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ppt_x"/>
                                          </p:val>
                                        </p:tav>
                                        <p:tav tm="100000">
                                          <p:val>
                                            <p:strVal val="#ppt_x"/>
                                          </p:val>
                                        </p:tav>
                                      </p:tavLst>
                                    </p:anim>
                                    <p:anim calcmode="lin" valueType="num">
                                      <p:cBhvr additive="base">
                                        <p:cTn id="8"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72"/>
                                        </p:tgtEl>
                                        <p:attrNameLst>
                                          <p:attrName>style.visibility</p:attrName>
                                        </p:attrNameLst>
                                      </p:cBhvr>
                                      <p:to>
                                        <p:strVal val="visible"/>
                                      </p:to>
                                    </p:set>
                                    <p:anim calcmode="lin" valueType="num">
                                      <p:cBhvr additive="base">
                                        <p:cTn id="13" dur="500" fill="hold"/>
                                        <p:tgtEl>
                                          <p:spTgt spid="98372"/>
                                        </p:tgtEl>
                                        <p:attrNameLst>
                                          <p:attrName>ppt_x</p:attrName>
                                        </p:attrNameLst>
                                      </p:cBhvr>
                                      <p:tavLst>
                                        <p:tav tm="0">
                                          <p:val>
                                            <p:strVal val="0-#ppt_w/2"/>
                                          </p:val>
                                        </p:tav>
                                        <p:tav tm="100000">
                                          <p:val>
                                            <p:strVal val="#ppt_x"/>
                                          </p:val>
                                        </p:tav>
                                      </p:tavLst>
                                    </p:anim>
                                    <p:anim calcmode="lin" valueType="num">
                                      <p:cBhvr additive="base">
                                        <p:cTn id="14" dur="500" fill="hold"/>
                                        <p:tgtEl>
                                          <p:spTgt spid="9837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98370"/>
                                        </p:tgtEl>
                                        <p:attrNameLst>
                                          <p:attrName>style.visibility</p:attrName>
                                        </p:attrNameLst>
                                      </p:cBhvr>
                                      <p:to>
                                        <p:strVal val="visible"/>
                                      </p:to>
                                    </p:set>
                                    <p:anim calcmode="lin" valueType="num">
                                      <p:cBhvr additive="base">
                                        <p:cTn id="18" dur="500" fill="hold"/>
                                        <p:tgtEl>
                                          <p:spTgt spid="98370"/>
                                        </p:tgtEl>
                                        <p:attrNameLst>
                                          <p:attrName>ppt_x</p:attrName>
                                        </p:attrNameLst>
                                      </p:cBhvr>
                                      <p:tavLst>
                                        <p:tav tm="0">
                                          <p:val>
                                            <p:strVal val="0-#ppt_w/2"/>
                                          </p:val>
                                        </p:tav>
                                        <p:tav tm="100000">
                                          <p:val>
                                            <p:strVal val="#ppt_x"/>
                                          </p:val>
                                        </p:tav>
                                      </p:tavLst>
                                    </p:anim>
                                    <p:anim calcmode="lin" valueType="num">
                                      <p:cBhvr additive="base">
                                        <p:cTn id="19" dur="500" fill="hold"/>
                                        <p:tgtEl>
                                          <p:spTgt spid="9837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98306"/>
                                        </p:tgtEl>
                                        <p:attrNameLst>
                                          <p:attrName>style.visibility</p:attrName>
                                        </p:attrNameLst>
                                      </p:cBhvr>
                                      <p:to>
                                        <p:strVal val="visible"/>
                                      </p:to>
                                    </p:set>
                                    <p:anim calcmode="lin" valueType="num">
                                      <p:cBhvr additive="base">
                                        <p:cTn id="23" dur="500" fill="hold"/>
                                        <p:tgtEl>
                                          <p:spTgt spid="98306"/>
                                        </p:tgtEl>
                                        <p:attrNameLst>
                                          <p:attrName>ppt_x</p:attrName>
                                        </p:attrNameLst>
                                      </p:cBhvr>
                                      <p:tavLst>
                                        <p:tav tm="0">
                                          <p:val>
                                            <p:strVal val="0-#ppt_w/2"/>
                                          </p:val>
                                        </p:tav>
                                        <p:tav tm="100000">
                                          <p:val>
                                            <p:strVal val="#ppt_x"/>
                                          </p:val>
                                        </p:tav>
                                      </p:tavLst>
                                    </p:anim>
                                    <p:anim calcmode="lin" valueType="num">
                                      <p:cBhvr additive="base">
                                        <p:cTn id="24"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8373"/>
                                        </p:tgtEl>
                                        <p:attrNameLst>
                                          <p:attrName>style.visibility</p:attrName>
                                        </p:attrNameLst>
                                      </p:cBhvr>
                                      <p:to>
                                        <p:strVal val="visible"/>
                                      </p:to>
                                    </p:set>
                                    <p:anim calcmode="lin" valueType="num">
                                      <p:cBhvr additive="base">
                                        <p:cTn id="29" dur="500" fill="hold"/>
                                        <p:tgtEl>
                                          <p:spTgt spid="98373"/>
                                        </p:tgtEl>
                                        <p:attrNameLst>
                                          <p:attrName>ppt_x</p:attrName>
                                        </p:attrNameLst>
                                      </p:cBhvr>
                                      <p:tavLst>
                                        <p:tav tm="0">
                                          <p:val>
                                            <p:strVal val="0-#ppt_w/2"/>
                                          </p:val>
                                        </p:tav>
                                        <p:tav tm="100000">
                                          <p:val>
                                            <p:strVal val="#ppt_x"/>
                                          </p:val>
                                        </p:tav>
                                      </p:tavLst>
                                    </p:anim>
                                    <p:anim calcmode="lin" valueType="num">
                                      <p:cBhvr additive="base">
                                        <p:cTn id="30" dur="500" fill="hold"/>
                                        <p:tgtEl>
                                          <p:spTgt spid="98373"/>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98371"/>
                                        </p:tgtEl>
                                        <p:attrNameLst>
                                          <p:attrName>style.visibility</p:attrName>
                                        </p:attrNameLst>
                                      </p:cBhvr>
                                      <p:to>
                                        <p:strVal val="visible"/>
                                      </p:to>
                                    </p:set>
                                    <p:anim calcmode="lin" valueType="num">
                                      <p:cBhvr additive="base">
                                        <p:cTn id="34" dur="500" fill="hold"/>
                                        <p:tgtEl>
                                          <p:spTgt spid="98371"/>
                                        </p:tgtEl>
                                        <p:attrNameLst>
                                          <p:attrName>ppt_x</p:attrName>
                                        </p:attrNameLst>
                                      </p:cBhvr>
                                      <p:tavLst>
                                        <p:tav tm="0">
                                          <p:val>
                                            <p:strVal val="0-#ppt_w/2"/>
                                          </p:val>
                                        </p:tav>
                                        <p:tav tm="100000">
                                          <p:val>
                                            <p:strVal val="#ppt_x"/>
                                          </p:val>
                                        </p:tav>
                                      </p:tavLst>
                                    </p:anim>
                                    <p:anim calcmode="lin" valueType="num">
                                      <p:cBhvr additive="base">
                                        <p:cTn id="35" dur="500" fill="hold"/>
                                        <p:tgtEl>
                                          <p:spTgt spid="98371"/>
                                        </p:tgtEl>
                                        <p:attrNameLst>
                                          <p:attrName>ppt_y</p:attrName>
                                        </p:attrNameLst>
                                      </p:cBhvr>
                                      <p:tavLst>
                                        <p:tav tm="0">
                                          <p:val>
                                            <p:strVal val="#ppt_y"/>
                                          </p:val>
                                        </p:tav>
                                        <p:tav tm="100000">
                                          <p:val>
                                            <p:strVal val="#ppt_y"/>
                                          </p:val>
                                        </p:tav>
                                      </p:tavLst>
                                    </p:anim>
                                  </p:childTnLst>
                                </p:cTn>
                              </p:par>
                            </p:childTnLst>
                          </p:cTn>
                        </p:par>
                        <p:par>
                          <p:cTn id="36" fill="hold">
                            <p:stCondLst>
                              <p:cond delay="1000"/>
                            </p:stCondLst>
                            <p:childTnLst>
                              <p:par>
                                <p:cTn id="37" presetID="2" presetClass="entr" presetSubtype="8" fill="hold" grpId="0" nodeType="afterEffect">
                                  <p:stCondLst>
                                    <p:cond delay="0"/>
                                  </p:stCondLst>
                                  <p:childTnLst>
                                    <p:set>
                                      <p:cBhvr>
                                        <p:cTn id="38" dur="1" fill="hold">
                                          <p:stCondLst>
                                            <p:cond delay="0"/>
                                          </p:stCondLst>
                                        </p:cTn>
                                        <p:tgtEl>
                                          <p:spTgt spid="98307"/>
                                        </p:tgtEl>
                                        <p:attrNameLst>
                                          <p:attrName>style.visibility</p:attrName>
                                        </p:attrNameLst>
                                      </p:cBhvr>
                                      <p:to>
                                        <p:strVal val="visible"/>
                                      </p:to>
                                    </p:set>
                                    <p:anim calcmode="lin" valueType="num">
                                      <p:cBhvr additive="base">
                                        <p:cTn id="39" dur="500" fill="hold"/>
                                        <p:tgtEl>
                                          <p:spTgt spid="98307"/>
                                        </p:tgtEl>
                                        <p:attrNameLst>
                                          <p:attrName>ppt_x</p:attrName>
                                        </p:attrNameLst>
                                      </p:cBhvr>
                                      <p:tavLst>
                                        <p:tav tm="0">
                                          <p:val>
                                            <p:strVal val="0-#ppt_w/2"/>
                                          </p:val>
                                        </p:tav>
                                        <p:tav tm="100000">
                                          <p:val>
                                            <p:strVal val="#ppt_x"/>
                                          </p:val>
                                        </p:tav>
                                      </p:tavLst>
                                    </p:anim>
                                    <p:anim calcmode="lin" valueType="num">
                                      <p:cBhvr additive="base">
                                        <p:cTn id="40" dur="500" fill="hold"/>
                                        <p:tgtEl>
                                          <p:spTgt spid="9830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98375"/>
                                        </p:tgtEl>
                                        <p:attrNameLst>
                                          <p:attrName>style.visibility</p:attrName>
                                        </p:attrNameLst>
                                      </p:cBhvr>
                                      <p:to>
                                        <p:strVal val="visible"/>
                                      </p:to>
                                    </p:set>
                                    <p:anim calcmode="lin" valueType="num">
                                      <p:cBhvr additive="base">
                                        <p:cTn id="45" dur="500" fill="hold"/>
                                        <p:tgtEl>
                                          <p:spTgt spid="98375"/>
                                        </p:tgtEl>
                                        <p:attrNameLst>
                                          <p:attrName>ppt_x</p:attrName>
                                        </p:attrNameLst>
                                      </p:cBhvr>
                                      <p:tavLst>
                                        <p:tav tm="0">
                                          <p:val>
                                            <p:strVal val="0-#ppt_w/2"/>
                                          </p:val>
                                        </p:tav>
                                        <p:tav tm="100000">
                                          <p:val>
                                            <p:strVal val="#ppt_x"/>
                                          </p:val>
                                        </p:tav>
                                      </p:tavLst>
                                    </p:anim>
                                    <p:anim calcmode="lin" valueType="num">
                                      <p:cBhvr additive="base">
                                        <p:cTn id="46" dur="500" fill="hold"/>
                                        <p:tgtEl>
                                          <p:spTgt spid="98375"/>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8" fill="hold" nodeType="afterEffect">
                                  <p:stCondLst>
                                    <p:cond delay="0"/>
                                  </p:stCondLst>
                                  <p:childTnLst>
                                    <p:set>
                                      <p:cBhvr>
                                        <p:cTn id="49" dur="1" fill="hold">
                                          <p:stCondLst>
                                            <p:cond delay="0"/>
                                          </p:stCondLst>
                                        </p:cTn>
                                        <p:tgtEl>
                                          <p:spTgt spid="98374"/>
                                        </p:tgtEl>
                                        <p:attrNameLst>
                                          <p:attrName>style.visibility</p:attrName>
                                        </p:attrNameLst>
                                      </p:cBhvr>
                                      <p:to>
                                        <p:strVal val="visible"/>
                                      </p:to>
                                    </p:set>
                                    <p:anim calcmode="lin" valueType="num">
                                      <p:cBhvr additive="base">
                                        <p:cTn id="50" dur="500" fill="hold"/>
                                        <p:tgtEl>
                                          <p:spTgt spid="98374"/>
                                        </p:tgtEl>
                                        <p:attrNameLst>
                                          <p:attrName>ppt_x</p:attrName>
                                        </p:attrNameLst>
                                      </p:cBhvr>
                                      <p:tavLst>
                                        <p:tav tm="0">
                                          <p:val>
                                            <p:strVal val="0-#ppt_w/2"/>
                                          </p:val>
                                        </p:tav>
                                        <p:tav tm="100000">
                                          <p:val>
                                            <p:strVal val="#ppt_x"/>
                                          </p:val>
                                        </p:tav>
                                      </p:tavLst>
                                    </p:anim>
                                    <p:anim calcmode="lin" valueType="num">
                                      <p:cBhvr additive="base">
                                        <p:cTn id="51" dur="500" fill="hold"/>
                                        <p:tgtEl>
                                          <p:spTgt spid="98374"/>
                                        </p:tgtEl>
                                        <p:attrNameLst>
                                          <p:attrName>ppt_y</p:attrName>
                                        </p:attrNameLst>
                                      </p:cBhvr>
                                      <p:tavLst>
                                        <p:tav tm="0">
                                          <p:val>
                                            <p:strVal val="#ppt_y"/>
                                          </p:val>
                                        </p:tav>
                                        <p:tav tm="100000">
                                          <p:val>
                                            <p:strVal val="#ppt_y"/>
                                          </p:val>
                                        </p:tav>
                                      </p:tavLst>
                                    </p:anim>
                                  </p:childTnLst>
                                </p:cTn>
                              </p:par>
                            </p:childTnLst>
                          </p:cTn>
                        </p:par>
                        <p:par>
                          <p:cTn id="52" fill="hold">
                            <p:stCondLst>
                              <p:cond delay="1000"/>
                            </p:stCondLst>
                            <p:childTnLst>
                              <p:par>
                                <p:cTn id="53" presetID="2" presetClass="entr" presetSubtype="8" fill="hold" grpId="0" nodeType="afterEffect">
                                  <p:stCondLst>
                                    <p:cond delay="0"/>
                                  </p:stCondLst>
                                  <p:childTnLst>
                                    <p:set>
                                      <p:cBhvr>
                                        <p:cTn id="54" dur="1" fill="hold">
                                          <p:stCondLst>
                                            <p:cond delay="0"/>
                                          </p:stCondLst>
                                        </p:cTn>
                                        <p:tgtEl>
                                          <p:spTgt spid="98312"/>
                                        </p:tgtEl>
                                        <p:attrNameLst>
                                          <p:attrName>style.visibility</p:attrName>
                                        </p:attrNameLst>
                                      </p:cBhvr>
                                      <p:to>
                                        <p:strVal val="visible"/>
                                      </p:to>
                                    </p:set>
                                    <p:anim calcmode="lin" valueType="num">
                                      <p:cBhvr additive="base">
                                        <p:cTn id="55" dur="500" fill="hold"/>
                                        <p:tgtEl>
                                          <p:spTgt spid="98312"/>
                                        </p:tgtEl>
                                        <p:attrNameLst>
                                          <p:attrName>ppt_x</p:attrName>
                                        </p:attrNameLst>
                                      </p:cBhvr>
                                      <p:tavLst>
                                        <p:tav tm="0">
                                          <p:val>
                                            <p:strVal val="0-#ppt_w/2"/>
                                          </p:val>
                                        </p:tav>
                                        <p:tav tm="100000">
                                          <p:val>
                                            <p:strVal val="#ppt_x"/>
                                          </p:val>
                                        </p:tav>
                                      </p:tavLst>
                                    </p:anim>
                                    <p:anim calcmode="lin" valueType="num">
                                      <p:cBhvr additive="base">
                                        <p:cTn id="56" dur="500" fill="hold"/>
                                        <p:tgtEl>
                                          <p:spTgt spid="9831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8376"/>
                                        </p:tgtEl>
                                        <p:attrNameLst>
                                          <p:attrName>style.visibility</p:attrName>
                                        </p:attrNameLst>
                                      </p:cBhvr>
                                      <p:to>
                                        <p:strVal val="visible"/>
                                      </p:to>
                                    </p:set>
                                    <p:anim calcmode="lin" valueType="num">
                                      <p:cBhvr additive="base">
                                        <p:cTn id="61" dur="500" fill="hold"/>
                                        <p:tgtEl>
                                          <p:spTgt spid="98376"/>
                                        </p:tgtEl>
                                        <p:attrNameLst>
                                          <p:attrName>ppt_x</p:attrName>
                                        </p:attrNameLst>
                                      </p:cBhvr>
                                      <p:tavLst>
                                        <p:tav tm="0">
                                          <p:val>
                                            <p:strVal val="0-#ppt_w/2"/>
                                          </p:val>
                                        </p:tav>
                                        <p:tav tm="100000">
                                          <p:val>
                                            <p:strVal val="#ppt_x"/>
                                          </p:val>
                                        </p:tav>
                                      </p:tavLst>
                                    </p:anim>
                                    <p:anim calcmode="lin" valueType="num">
                                      <p:cBhvr additive="base">
                                        <p:cTn id="62" dur="500" fill="hold"/>
                                        <p:tgtEl>
                                          <p:spTgt spid="98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P spid="98308" grpId="0"/>
      <p:bldP spid="98312" grpId="0"/>
      <p:bldP spid="98372" grpId="0"/>
      <p:bldP spid="98373" grpId="0"/>
      <p:bldP spid="983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框 100353"/>
          <p:cNvSpPr txBox="1"/>
          <p:nvPr/>
        </p:nvSpPr>
        <p:spPr>
          <a:xfrm>
            <a:off x="609600" y="406400"/>
            <a:ext cx="901700" cy="534988"/>
          </a:xfrm>
          <a:prstGeom prst="rect">
            <a:avLst/>
          </a:prstGeom>
          <a:noFill/>
          <a:ln w="9525">
            <a:noFill/>
          </a:ln>
        </p:spPr>
        <p:txBody>
          <a:bodyPr lIns="108265" tIns="54132" rIns="108265" bIns="54132">
            <a:spAutoFit/>
          </a:bodyPr>
          <a:lstStyle/>
          <a:p>
            <a:pPr algn="l" defTabSz="1082675">
              <a:spcBef>
                <a:spcPct val="50000"/>
              </a:spcBef>
            </a:pPr>
            <a:r>
              <a:rPr lang="zh-CN" altLang="en-US" sz="2800">
                <a:solidFill>
                  <a:srgbClr val="3333FF"/>
                </a:solidFill>
                <a:latin typeface="Times New Roman" panose="02020603050405020304" pitchFamily="18" charset="0"/>
              </a:rPr>
              <a:t>例</a:t>
            </a:r>
            <a:r>
              <a:rPr lang="en-US" altLang="zh-CN" sz="2800">
                <a:solidFill>
                  <a:srgbClr val="3333FF"/>
                </a:solidFill>
                <a:latin typeface="Times New Roman" panose="02020603050405020304" pitchFamily="18" charset="0"/>
              </a:rPr>
              <a:t>1.</a:t>
            </a:r>
          </a:p>
        </p:txBody>
      </p:sp>
      <p:sp>
        <p:nvSpPr>
          <p:cNvPr id="100355" name="文本框 100354"/>
          <p:cNvSpPr txBox="1"/>
          <p:nvPr/>
        </p:nvSpPr>
        <p:spPr>
          <a:xfrm>
            <a:off x="1758950" y="4827588"/>
            <a:ext cx="4240213" cy="534987"/>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节点</a:t>
            </a:r>
            <a:r>
              <a:rPr lang="en-US" altLang="zh-CN" sz="2800" dirty="0">
                <a:solidFill>
                  <a:schemeClr val="tx1"/>
                </a:solidFill>
                <a:latin typeface="Times New Roman" panose="02020603050405020304" pitchFamily="18" charset="0"/>
              </a:rPr>
              <a:t>a</a:t>
            </a:r>
            <a:r>
              <a:rPr lang="zh-CN" altLang="en-US"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00356" name="文本框 100355"/>
          <p:cNvSpPr txBox="1"/>
          <p:nvPr/>
        </p:nvSpPr>
        <p:spPr>
          <a:xfrm>
            <a:off x="1330325" y="4217988"/>
            <a:ext cx="40830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(1) </a:t>
            </a:r>
            <a:r>
              <a:rPr lang="en-US" altLang="zh-CN" sz="2800" i="1">
                <a:solidFill>
                  <a:schemeClr val="tx1"/>
                </a:solidFill>
                <a:latin typeface="Times New Roman" panose="02020603050405020304" pitchFamily="18" charset="0"/>
              </a:rPr>
              <a:t>n</a:t>
            </a:r>
            <a:r>
              <a:rPr lang="en-US" altLang="zh-CN" sz="2800" dirty="0">
                <a:solidFill>
                  <a:schemeClr val="tx1"/>
                </a:solidFill>
                <a:latin typeface="Times New Roman" panose="02020603050405020304" pitchFamily="18" charset="0"/>
              </a:rPr>
              <a:t>–1=1</a:t>
            </a:r>
            <a:r>
              <a:rPr lang="zh-CN" altLang="en-US" sz="2800" dirty="0">
                <a:solidFill>
                  <a:schemeClr val="tx1"/>
                </a:solidFill>
                <a:latin typeface="Times New Roman" panose="02020603050405020304" pitchFamily="18" charset="0"/>
              </a:rPr>
              <a:t>个</a:t>
            </a:r>
            <a:r>
              <a:rPr lang="en-US" altLang="zh-CN" sz="2800" dirty="0">
                <a:solidFill>
                  <a:schemeClr val="tx1"/>
                </a:solidFill>
                <a:latin typeface="Times New Roman" panose="02020603050405020304" pitchFamily="18" charset="0"/>
              </a:rPr>
              <a:t>KCL</a:t>
            </a:r>
            <a:r>
              <a:rPr lang="zh-CN" altLang="en-US" sz="2800" dirty="0">
                <a:solidFill>
                  <a:schemeClr val="tx1"/>
                </a:solidFill>
                <a:latin typeface="Times New Roman" panose="02020603050405020304" pitchFamily="18" charset="0"/>
              </a:rPr>
              <a:t>方程：</a:t>
            </a:r>
            <a:endParaRPr lang="zh-CN" altLang="en-US" sz="2800">
              <a:solidFill>
                <a:schemeClr val="tx1"/>
              </a:solidFill>
              <a:latin typeface="Times New Roman" panose="02020603050405020304" pitchFamily="18" charset="0"/>
            </a:endParaRPr>
          </a:p>
        </p:txBody>
      </p:sp>
      <p:grpSp>
        <p:nvGrpSpPr>
          <p:cNvPr id="100357" name="组合 100356"/>
          <p:cNvGrpSpPr/>
          <p:nvPr/>
        </p:nvGrpSpPr>
        <p:grpSpPr>
          <a:xfrm>
            <a:off x="1319213" y="1041400"/>
            <a:ext cx="4352925" cy="3162300"/>
            <a:chOff x="702" y="554"/>
            <a:chExt cx="2316" cy="1683"/>
          </a:xfrm>
        </p:grpSpPr>
        <p:grpSp>
          <p:nvGrpSpPr>
            <p:cNvPr id="100358" name="组合 100357"/>
            <p:cNvGrpSpPr/>
            <p:nvPr/>
          </p:nvGrpSpPr>
          <p:grpSpPr>
            <a:xfrm>
              <a:off x="888" y="768"/>
              <a:ext cx="280" cy="285"/>
              <a:chOff x="612" y="588"/>
              <a:chExt cx="280" cy="285"/>
            </a:xfrm>
          </p:grpSpPr>
          <p:sp>
            <p:nvSpPr>
              <p:cNvPr id="100359" name="直接连接符 100358"/>
              <p:cNvSpPr/>
              <p:nvPr/>
            </p:nvSpPr>
            <p:spPr>
              <a:xfrm flipV="1">
                <a:off x="833" y="612"/>
                <a:ext cx="0" cy="240"/>
              </a:xfrm>
              <a:prstGeom prst="line">
                <a:avLst/>
              </a:prstGeom>
              <a:ln w="9525" cap="flat" cmpd="sng">
                <a:solidFill>
                  <a:srgbClr val="FF0000"/>
                </a:solidFill>
                <a:prstDash val="solid"/>
                <a:headEnd type="none" w="med" len="med"/>
                <a:tailEnd type="stealth" w="sm" len="med"/>
              </a:ln>
            </p:spPr>
          </p:sp>
          <p:sp>
            <p:nvSpPr>
              <p:cNvPr id="100360" name="文本框 100359"/>
              <p:cNvSpPr txBox="1"/>
              <p:nvPr/>
            </p:nvSpPr>
            <p:spPr>
              <a:xfrm>
                <a:off x="612" y="588"/>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endParaRPr lang="en-US" altLang="zh-CN" sz="2800" i="1" dirty="0">
                  <a:solidFill>
                    <a:schemeClr val="tx1"/>
                  </a:solidFill>
                  <a:latin typeface="Times New Roman" panose="02020603050405020304" pitchFamily="18" charset="0"/>
                </a:endParaRPr>
              </a:p>
            </p:txBody>
          </p:sp>
        </p:grpSp>
        <p:grpSp>
          <p:nvGrpSpPr>
            <p:cNvPr id="100361" name="组合 100360"/>
            <p:cNvGrpSpPr/>
            <p:nvPr/>
          </p:nvGrpSpPr>
          <p:grpSpPr>
            <a:xfrm>
              <a:off x="2641" y="822"/>
              <a:ext cx="377" cy="300"/>
              <a:chOff x="2839" y="174"/>
              <a:chExt cx="377" cy="300"/>
            </a:xfrm>
          </p:grpSpPr>
          <p:sp>
            <p:nvSpPr>
              <p:cNvPr id="100362" name="直接连接符 100361"/>
              <p:cNvSpPr/>
              <p:nvPr/>
            </p:nvSpPr>
            <p:spPr>
              <a:xfrm>
                <a:off x="2839" y="234"/>
                <a:ext cx="0" cy="240"/>
              </a:xfrm>
              <a:prstGeom prst="line">
                <a:avLst/>
              </a:prstGeom>
              <a:ln w="9525" cap="flat" cmpd="sng">
                <a:solidFill>
                  <a:srgbClr val="FF0000"/>
                </a:solidFill>
                <a:prstDash val="solid"/>
                <a:headEnd type="none" w="med" len="med"/>
                <a:tailEnd type="stealth" w="sm" len="med"/>
              </a:ln>
            </p:spPr>
          </p:sp>
          <p:sp>
            <p:nvSpPr>
              <p:cNvPr id="100363" name="文本框 100362"/>
              <p:cNvSpPr txBox="1"/>
              <p:nvPr/>
            </p:nvSpPr>
            <p:spPr>
              <a:xfrm>
                <a:off x="2843" y="174"/>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endParaRPr lang="en-US" altLang="zh-CN" sz="2800" i="1" dirty="0">
                  <a:solidFill>
                    <a:schemeClr val="tx1"/>
                  </a:solidFill>
                  <a:latin typeface="Times New Roman" panose="02020603050405020304" pitchFamily="18" charset="0"/>
                </a:endParaRPr>
              </a:p>
            </p:txBody>
          </p:sp>
        </p:grpSp>
        <p:grpSp>
          <p:nvGrpSpPr>
            <p:cNvPr id="100364" name="组合 100363"/>
            <p:cNvGrpSpPr/>
            <p:nvPr/>
          </p:nvGrpSpPr>
          <p:grpSpPr>
            <a:xfrm>
              <a:off x="702" y="554"/>
              <a:ext cx="2280" cy="1683"/>
              <a:chOff x="606" y="482"/>
              <a:chExt cx="2280" cy="1683"/>
            </a:xfrm>
          </p:grpSpPr>
          <p:sp>
            <p:nvSpPr>
              <p:cNvPr id="100365" name="文本框 100364"/>
              <p:cNvSpPr txBox="1"/>
              <p:nvPr/>
            </p:nvSpPr>
            <p:spPr>
              <a:xfrm>
                <a:off x="606" y="1411"/>
                <a:ext cx="415" cy="2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S1</a:t>
                </a:r>
                <a:endParaRPr lang="en-US" altLang="zh-CN" sz="2800" i="1" dirty="0">
                  <a:solidFill>
                    <a:schemeClr val="tx1"/>
                  </a:solidFill>
                  <a:latin typeface="Times New Roman" panose="02020603050405020304" pitchFamily="18" charset="0"/>
                </a:endParaRPr>
              </a:p>
            </p:txBody>
          </p:sp>
          <p:sp>
            <p:nvSpPr>
              <p:cNvPr id="100366" name="文本框 100365"/>
              <p:cNvSpPr txBox="1"/>
              <p:nvPr/>
            </p:nvSpPr>
            <p:spPr>
              <a:xfrm>
                <a:off x="1285" y="1422"/>
                <a:ext cx="504" cy="285"/>
              </a:xfrm>
              <a:prstGeom prst="rect">
                <a:avLst/>
              </a:prstGeom>
              <a:noFill/>
              <a:ln w="9525">
                <a:noFill/>
              </a:ln>
            </p:spPr>
            <p:txBody>
              <a:bodyPr lIns="108265" tIns="54132" rIns="108265" bIns="54132">
                <a:spAutoFit/>
              </a:bodyPr>
              <a:lstStyle/>
              <a:p>
                <a:pPr algn="l" defTabSz="1082675"/>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S2</a:t>
                </a:r>
                <a:endParaRPr lang="en-US" altLang="zh-CN" sz="2800" i="1" dirty="0">
                  <a:solidFill>
                    <a:schemeClr val="tx1"/>
                  </a:solidFill>
                  <a:latin typeface="Times New Roman" panose="02020603050405020304" pitchFamily="18" charset="0"/>
                </a:endParaRPr>
              </a:p>
            </p:txBody>
          </p:sp>
          <p:grpSp>
            <p:nvGrpSpPr>
              <p:cNvPr id="100367" name="组合 100366"/>
              <p:cNvGrpSpPr/>
              <p:nvPr/>
            </p:nvGrpSpPr>
            <p:grpSpPr>
              <a:xfrm>
                <a:off x="761" y="482"/>
                <a:ext cx="2125" cy="1683"/>
                <a:chOff x="821" y="350"/>
                <a:chExt cx="2125" cy="1683"/>
              </a:xfrm>
            </p:grpSpPr>
            <p:sp>
              <p:nvSpPr>
                <p:cNvPr id="100368" name="直接连接符 100367"/>
                <p:cNvSpPr/>
                <p:nvPr/>
              </p:nvSpPr>
              <p:spPr>
                <a:xfrm flipV="1">
                  <a:off x="1163" y="594"/>
                  <a:ext cx="0" cy="1158"/>
                </a:xfrm>
                <a:prstGeom prst="line">
                  <a:avLst/>
                </a:prstGeom>
                <a:ln w="19050" cap="flat" cmpd="sng">
                  <a:solidFill>
                    <a:schemeClr val="tx1"/>
                  </a:solidFill>
                  <a:prstDash val="solid"/>
                  <a:headEnd type="none" w="med" len="med"/>
                  <a:tailEnd type="none" w="med" len="med"/>
                </a:ln>
              </p:spPr>
            </p:sp>
            <p:sp>
              <p:nvSpPr>
                <p:cNvPr id="100369" name="文本框 100368"/>
                <p:cNvSpPr txBox="1"/>
                <p:nvPr/>
              </p:nvSpPr>
              <p:spPr>
                <a:xfrm>
                  <a:off x="821" y="798"/>
                  <a:ext cx="37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1</a:t>
                  </a:r>
                  <a:endParaRPr lang="en-US" altLang="zh-CN" sz="2800" i="1">
                    <a:solidFill>
                      <a:schemeClr val="tx1"/>
                    </a:solidFill>
                    <a:latin typeface="Times New Roman" panose="02020603050405020304" pitchFamily="18" charset="0"/>
                  </a:endParaRPr>
                </a:p>
              </p:txBody>
            </p:sp>
            <p:sp>
              <p:nvSpPr>
                <p:cNvPr id="100370" name="任意多边形 100369"/>
                <p:cNvSpPr/>
                <p:nvPr/>
              </p:nvSpPr>
              <p:spPr>
                <a:xfrm>
                  <a:off x="1842" y="606"/>
                  <a:ext cx="1" cy="1152"/>
                </a:xfrm>
                <a:custGeom>
                  <a:avLst/>
                  <a:gdLst/>
                  <a:ahLst/>
                  <a:cxnLst/>
                  <a:rect l="0" t="0" r="0" b="0"/>
                  <a:pathLst>
                    <a:path w="1" h="1152">
                      <a:moveTo>
                        <a:pt x="0" y="1152"/>
                      </a:moveTo>
                      <a:lnTo>
                        <a:pt x="0"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0371" name="文本框 100370"/>
                <p:cNvSpPr txBox="1"/>
                <p:nvPr/>
              </p:nvSpPr>
              <p:spPr>
                <a:xfrm>
                  <a:off x="1523" y="840"/>
                  <a:ext cx="397"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2</a:t>
                  </a:r>
                  <a:endParaRPr lang="en-US" altLang="zh-CN" sz="2800" i="1">
                    <a:solidFill>
                      <a:schemeClr val="tx1"/>
                    </a:solidFill>
                    <a:latin typeface="Times New Roman" panose="02020603050405020304" pitchFamily="18" charset="0"/>
                  </a:endParaRPr>
                </a:p>
              </p:txBody>
            </p:sp>
            <p:sp>
              <p:nvSpPr>
                <p:cNvPr id="100372" name="任意多边形 100371"/>
                <p:cNvSpPr/>
                <p:nvPr/>
              </p:nvSpPr>
              <p:spPr>
                <a:xfrm>
                  <a:off x="1157" y="1752"/>
                  <a:ext cx="1357" cy="6"/>
                </a:xfrm>
                <a:custGeom>
                  <a:avLst/>
                  <a:gdLst/>
                  <a:ahLst/>
                  <a:cxnLst/>
                  <a:rect l="0" t="0" r="0" b="0"/>
                  <a:pathLst>
                    <a:path w="1357" h="6">
                      <a:moveTo>
                        <a:pt x="0" y="6"/>
                      </a:moveTo>
                      <a:lnTo>
                        <a:pt x="1357" y="0"/>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0373" name="任意多边形 100372"/>
                <p:cNvSpPr/>
                <p:nvPr/>
              </p:nvSpPr>
              <p:spPr>
                <a:xfrm>
                  <a:off x="1170" y="600"/>
                  <a:ext cx="1357" cy="1"/>
                </a:xfrm>
                <a:custGeom>
                  <a:avLst/>
                  <a:gdLst/>
                  <a:ahLst/>
                  <a:cxnLst/>
                  <a:rect l="0" t="0" r="0" b="0"/>
                  <a:pathLst>
                    <a:path w="1357" h="1">
                      <a:moveTo>
                        <a:pt x="0" y="0"/>
                      </a:moveTo>
                      <a:lnTo>
                        <a:pt x="1357" y="1"/>
                      </a:lnTo>
                    </a:path>
                  </a:pathLst>
                </a:custGeom>
                <a:noFill/>
                <a:ln w="19050" cap="flat" cmpd="sng">
                  <a:solidFill>
                    <a:schemeClr val="tx1"/>
                  </a:solidFill>
                  <a:prstDash val="solid"/>
                  <a:headEnd type="none" w="med" len="med"/>
                  <a:tailEnd type="none" w="med" len="med"/>
                </a:ln>
              </p:spPr>
              <p:txBody>
                <a:bodyPr/>
                <a:lstStyle/>
                <a:p>
                  <a:endParaRPr lang="zh-CN" altLang="en-US"/>
                </a:p>
              </p:txBody>
            </p:sp>
            <p:sp>
              <p:nvSpPr>
                <p:cNvPr id="100374" name="直接连接符 100373"/>
                <p:cNvSpPr/>
                <p:nvPr/>
              </p:nvSpPr>
              <p:spPr>
                <a:xfrm>
                  <a:off x="2521" y="606"/>
                  <a:ext cx="0" cy="1152"/>
                </a:xfrm>
                <a:prstGeom prst="line">
                  <a:avLst/>
                </a:prstGeom>
                <a:ln w="19050" cap="flat" cmpd="sng">
                  <a:solidFill>
                    <a:schemeClr val="tx1"/>
                  </a:solidFill>
                  <a:prstDash val="solid"/>
                  <a:headEnd type="none" w="med" len="med"/>
                  <a:tailEnd type="none" w="med" len="med"/>
                </a:ln>
              </p:spPr>
            </p:sp>
            <p:sp>
              <p:nvSpPr>
                <p:cNvPr id="100375" name="矩形 100374"/>
                <p:cNvSpPr/>
                <p:nvPr/>
              </p:nvSpPr>
              <p:spPr>
                <a:xfrm>
                  <a:off x="1105" y="834"/>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0376" name="矩形 100375"/>
                <p:cNvSpPr/>
                <p:nvPr/>
              </p:nvSpPr>
              <p:spPr>
                <a:xfrm>
                  <a:off x="1790" y="852"/>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0377" name="文本框 100376"/>
                <p:cNvSpPr txBox="1"/>
                <p:nvPr/>
              </p:nvSpPr>
              <p:spPr>
                <a:xfrm>
                  <a:off x="2573" y="1032"/>
                  <a:ext cx="373" cy="285"/>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R</a:t>
                  </a:r>
                  <a:r>
                    <a:rPr lang="en-US" altLang="zh-CN" sz="2800" baseline="-25000">
                      <a:solidFill>
                        <a:schemeClr val="tx1"/>
                      </a:solidFill>
                      <a:latin typeface="Times New Roman" panose="02020603050405020304" pitchFamily="18" charset="0"/>
                    </a:rPr>
                    <a:t>3</a:t>
                  </a:r>
                  <a:endParaRPr lang="en-US" altLang="zh-CN" sz="2800" i="1">
                    <a:solidFill>
                      <a:schemeClr val="tx1"/>
                    </a:solidFill>
                    <a:latin typeface="Times New Roman" panose="02020603050405020304" pitchFamily="18" charset="0"/>
                  </a:endParaRPr>
                </a:p>
              </p:txBody>
            </p:sp>
            <p:sp>
              <p:nvSpPr>
                <p:cNvPr id="100378" name="矩形 100377"/>
                <p:cNvSpPr/>
                <p:nvPr/>
              </p:nvSpPr>
              <p:spPr>
                <a:xfrm>
                  <a:off x="2463" y="1050"/>
                  <a:ext cx="116" cy="288"/>
                </a:xfrm>
                <a:prstGeom prst="rect">
                  <a:avLst/>
                </a:prstGeom>
                <a:solidFill>
                  <a:schemeClr val="accent1"/>
                </a:solidFill>
                <a:ln w="28575" cap="flat" cmpd="sng">
                  <a:solidFill>
                    <a:schemeClr val="tx2"/>
                  </a:solidFill>
                  <a:prstDash val="solid"/>
                  <a:miter/>
                  <a:headEnd type="none" w="med" len="med"/>
                  <a:tailEnd type="none" w="med" len="med"/>
                </a:ln>
              </p:spPr>
              <p:txBody>
                <a:bodyPr/>
                <a:lstStyle/>
                <a:p>
                  <a:endParaRPr lang="zh-CN" altLang="en-US"/>
                </a:p>
              </p:txBody>
            </p:sp>
            <p:sp>
              <p:nvSpPr>
                <p:cNvPr id="100379" name="文本框 100378"/>
                <p:cNvSpPr txBox="1"/>
                <p:nvPr/>
              </p:nvSpPr>
              <p:spPr>
                <a:xfrm>
                  <a:off x="1767" y="1748"/>
                  <a:ext cx="220"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b</a:t>
                  </a:r>
                </a:p>
              </p:txBody>
            </p:sp>
            <p:sp>
              <p:nvSpPr>
                <p:cNvPr id="100380" name="文本框 100379"/>
                <p:cNvSpPr txBox="1"/>
                <p:nvPr/>
              </p:nvSpPr>
              <p:spPr>
                <a:xfrm>
                  <a:off x="1743" y="350"/>
                  <a:ext cx="210" cy="285"/>
                </a:xfrm>
                <a:prstGeom prst="rect">
                  <a:avLst/>
                </a:prstGeom>
                <a:noFill/>
                <a:ln w="9525">
                  <a:noFill/>
                </a:ln>
              </p:spPr>
              <p:txBody>
                <a:bodyPr wrap="none" lIns="108265" tIns="54132" rIns="108265" bIns="54132" anchor="t">
                  <a:spAutoFit/>
                </a:bodyPr>
                <a:lstStyle/>
                <a:p>
                  <a:pPr algn="l" defTabSz="1082675"/>
                  <a:r>
                    <a:rPr lang="en-US" altLang="zh-CN" sz="2800">
                      <a:solidFill>
                        <a:schemeClr val="tx1"/>
                      </a:solidFill>
                      <a:latin typeface="Times New Roman" panose="02020603050405020304" pitchFamily="18" charset="0"/>
                    </a:rPr>
                    <a:t>a</a:t>
                  </a:r>
                </a:p>
              </p:txBody>
            </p:sp>
            <p:sp>
              <p:nvSpPr>
                <p:cNvPr id="100381" name="椭圆 100380"/>
                <p:cNvSpPr/>
                <p:nvPr/>
              </p:nvSpPr>
              <p:spPr>
                <a:xfrm>
                  <a:off x="1044" y="1350"/>
                  <a:ext cx="227" cy="227"/>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0382" name="椭圆 100381"/>
                <p:cNvSpPr/>
                <p:nvPr/>
              </p:nvSpPr>
              <p:spPr>
                <a:xfrm>
                  <a:off x="1728" y="1350"/>
                  <a:ext cx="227" cy="227"/>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sp>
              <p:nvSpPr>
                <p:cNvPr id="100383" name="文本框 100382"/>
                <p:cNvSpPr txBox="1"/>
                <p:nvPr/>
              </p:nvSpPr>
              <p:spPr>
                <a:xfrm>
                  <a:off x="972" y="1122"/>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0384" name="文本框 100383"/>
                <p:cNvSpPr txBox="1"/>
                <p:nvPr/>
              </p:nvSpPr>
              <p:spPr>
                <a:xfrm>
                  <a:off x="972" y="1500"/>
                  <a:ext cx="22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0385" name="文本框 100384"/>
                <p:cNvSpPr txBox="1"/>
                <p:nvPr/>
              </p:nvSpPr>
              <p:spPr>
                <a:xfrm>
                  <a:off x="1656" y="1116"/>
                  <a:ext cx="216" cy="285"/>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sp>
              <p:nvSpPr>
                <p:cNvPr id="100386" name="文本框 100385"/>
                <p:cNvSpPr txBox="1"/>
                <p:nvPr/>
              </p:nvSpPr>
              <p:spPr>
                <a:xfrm>
                  <a:off x="1656" y="1494"/>
                  <a:ext cx="222" cy="284"/>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a:t>
                  </a:r>
                </a:p>
              </p:txBody>
            </p:sp>
          </p:grpSp>
        </p:grpSp>
        <p:grpSp>
          <p:nvGrpSpPr>
            <p:cNvPr id="100387" name="组合 100386"/>
            <p:cNvGrpSpPr/>
            <p:nvPr/>
          </p:nvGrpSpPr>
          <p:grpSpPr>
            <a:xfrm>
              <a:off x="1560" y="798"/>
              <a:ext cx="280" cy="285"/>
              <a:chOff x="612" y="588"/>
              <a:chExt cx="280" cy="285"/>
            </a:xfrm>
          </p:grpSpPr>
          <p:sp>
            <p:nvSpPr>
              <p:cNvPr id="100388" name="直接连接符 100387"/>
              <p:cNvSpPr/>
              <p:nvPr/>
            </p:nvSpPr>
            <p:spPr>
              <a:xfrm flipV="1">
                <a:off x="833" y="612"/>
                <a:ext cx="0" cy="240"/>
              </a:xfrm>
              <a:prstGeom prst="line">
                <a:avLst/>
              </a:prstGeom>
              <a:ln w="9525" cap="flat" cmpd="sng">
                <a:solidFill>
                  <a:srgbClr val="FF0000"/>
                </a:solidFill>
                <a:prstDash val="solid"/>
                <a:headEnd type="none" w="med" len="med"/>
                <a:tailEnd type="stealth" w="sm" len="med"/>
              </a:ln>
            </p:spPr>
          </p:sp>
          <p:sp>
            <p:nvSpPr>
              <p:cNvPr id="100389" name="文本框 100388"/>
              <p:cNvSpPr txBox="1"/>
              <p:nvPr/>
            </p:nvSpPr>
            <p:spPr>
              <a:xfrm>
                <a:off x="612" y="588"/>
                <a:ext cx="280"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endParaRPr lang="en-US" altLang="zh-CN" sz="2800" i="1" dirty="0">
                  <a:solidFill>
                    <a:schemeClr val="tx1"/>
                  </a:solidFill>
                  <a:latin typeface="Times New Roman" panose="02020603050405020304" pitchFamily="18" charset="0"/>
                </a:endParaRPr>
              </a:p>
            </p:txBody>
          </p:sp>
        </p:grpSp>
      </p:grpSp>
      <p:sp>
        <p:nvSpPr>
          <p:cNvPr id="100390" name="文本框 100389"/>
          <p:cNvSpPr txBox="1"/>
          <p:nvPr/>
        </p:nvSpPr>
        <p:spPr>
          <a:xfrm>
            <a:off x="1758950" y="450850"/>
            <a:ext cx="77597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S1</a:t>
            </a:r>
            <a:r>
              <a:rPr lang="en-US" altLang="zh-CN" sz="2800" dirty="0" smtClean="0">
                <a:solidFill>
                  <a:schemeClr val="tx1"/>
                </a:solidFill>
                <a:latin typeface="Times New Roman" panose="02020603050405020304" pitchFamily="18" charset="0"/>
              </a:rPr>
              <a:t>=130V</a:t>
            </a:r>
            <a:r>
              <a:rPr lang="en-US" altLang="zh-CN" sz="2800"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S2</a:t>
            </a:r>
            <a:r>
              <a:rPr lang="en-US" altLang="zh-CN" sz="2800" dirty="0" smtClean="0">
                <a:solidFill>
                  <a:schemeClr val="tx1"/>
                </a:solidFill>
                <a:latin typeface="Times New Roman" panose="02020603050405020304" pitchFamily="18" charset="0"/>
              </a:rPr>
              <a:t>=117V</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sym typeface="Symbol" panose="05050102010706020507" pitchFamily="18" charset="2"/>
              </a:rPr>
              <a:t></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=0.6</a:t>
            </a:r>
            <a:r>
              <a:rPr lang="en-US" altLang="zh-CN" sz="2800" dirty="0">
                <a:solidFill>
                  <a:schemeClr val="tx1"/>
                </a:solidFill>
                <a:latin typeface="Times New Roman" panose="02020603050405020304" pitchFamily="18" charset="0"/>
                <a:sym typeface="Symbol" panose="05050102010706020507" pitchFamily="18" charset="2"/>
              </a:rPr>
              <a:t>, </a:t>
            </a:r>
            <a:r>
              <a:rPr lang="en-US" altLang="zh-CN" sz="2800" i="1" dirty="0">
                <a:solidFill>
                  <a:schemeClr val="tx1"/>
                </a:solidFill>
                <a:latin typeface="Times New Roman" panose="02020603050405020304" pitchFamily="18" charset="0"/>
              </a:rPr>
              <a:t>R</a:t>
            </a:r>
            <a:r>
              <a:rPr lang="en-US" altLang="zh-CN" sz="2800" baseline="-250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=24</a:t>
            </a:r>
            <a:r>
              <a:rPr lang="en-US" altLang="zh-CN" sz="2800" dirty="0">
                <a:solidFill>
                  <a:schemeClr val="tx1"/>
                </a:solidFill>
                <a:latin typeface="Times New Roman" panose="02020603050405020304" pitchFamily="18" charset="0"/>
                <a:sym typeface="Symbol" panose="05050102010706020507" pitchFamily="18" charset="2"/>
              </a:rPr>
              <a:t>.</a:t>
            </a:r>
          </a:p>
        </p:txBody>
      </p:sp>
      <p:sp>
        <p:nvSpPr>
          <p:cNvPr id="100391" name="文本框 100390"/>
          <p:cNvSpPr txBox="1"/>
          <p:nvPr/>
        </p:nvSpPr>
        <p:spPr>
          <a:xfrm>
            <a:off x="5684838" y="1489075"/>
            <a:ext cx="4081462" cy="962025"/>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求各支路电流及电压源各自发出的功率。</a:t>
            </a:r>
            <a:endParaRPr lang="zh-CN" altLang="en-US" sz="2800">
              <a:solidFill>
                <a:schemeClr val="tx1"/>
              </a:solidFill>
              <a:latin typeface="Times New Roman" panose="02020603050405020304" pitchFamily="18" charset="0"/>
            </a:endParaRPr>
          </a:p>
        </p:txBody>
      </p:sp>
      <p:sp>
        <p:nvSpPr>
          <p:cNvPr id="100392" name="文本框 100391"/>
          <p:cNvSpPr txBox="1"/>
          <p:nvPr/>
        </p:nvSpPr>
        <p:spPr>
          <a:xfrm>
            <a:off x="654050" y="4173538"/>
            <a:ext cx="744538" cy="534987"/>
          </a:xfrm>
          <a:prstGeom prst="rect">
            <a:avLst/>
          </a:prstGeom>
          <a:noFill/>
          <a:ln w="9525">
            <a:noFill/>
          </a:ln>
        </p:spPr>
        <p:txBody>
          <a:bodyPr lIns="108265" tIns="54132" rIns="108265" bIns="54132">
            <a:spAutoFit/>
          </a:bodyPr>
          <a:lstStyle/>
          <a:p>
            <a:pPr algn="l" defTabSz="1082675">
              <a:spcBef>
                <a:spcPct val="50000"/>
              </a:spcBef>
            </a:pPr>
            <a:r>
              <a:rPr lang="zh-CN" altLang="en-US" sz="2800" i="1">
                <a:solidFill>
                  <a:srgbClr val="3333FF"/>
                </a:solidFill>
                <a:latin typeface="Times New Roman" panose="02020603050405020304" pitchFamily="18" charset="0"/>
              </a:rPr>
              <a:t>解</a:t>
            </a:r>
            <a:endParaRPr lang="zh-CN" altLang="en-US" sz="2800">
              <a:solidFill>
                <a:srgbClr val="3333FF"/>
              </a:solidFill>
              <a:latin typeface="Times New Roman" panose="02020603050405020304" pitchFamily="18" charset="0"/>
            </a:endParaRPr>
          </a:p>
        </p:txBody>
      </p:sp>
      <p:sp>
        <p:nvSpPr>
          <p:cNvPr id="100393" name="文本框 100392"/>
          <p:cNvSpPr txBox="1"/>
          <p:nvPr/>
        </p:nvSpPr>
        <p:spPr>
          <a:xfrm>
            <a:off x="1330325" y="5413375"/>
            <a:ext cx="475932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a:solidFill>
                  <a:schemeClr val="tx1"/>
                </a:solidFill>
                <a:latin typeface="Times New Roman" panose="02020603050405020304" pitchFamily="18" charset="0"/>
              </a:rPr>
              <a:t>(2) </a:t>
            </a:r>
            <a:r>
              <a:rPr lang="en-US" altLang="zh-CN" sz="2800" i="1">
                <a:solidFill>
                  <a:schemeClr val="tx1"/>
                </a:solidFill>
                <a:latin typeface="Times New Roman" panose="02020603050405020304" pitchFamily="18" charset="0"/>
              </a:rPr>
              <a:t>b</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n</a:t>
            </a:r>
            <a:r>
              <a:rPr lang="en-US" altLang="zh-CN" sz="2800" dirty="0">
                <a:solidFill>
                  <a:schemeClr val="tx1"/>
                </a:solidFill>
                <a:latin typeface="Times New Roman" panose="02020603050405020304" pitchFamily="18" charset="0"/>
              </a:rPr>
              <a:t>–1)=2</a:t>
            </a:r>
            <a:r>
              <a:rPr lang="zh-CN" altLang="en-US" sz="2800" dirty="0">
                <a:solidFill>
                  <a:schemeClr val="tx1"/>
                </a:solidFill>
                <a:latin typeface="Times New Roman" panose="02020603050405020304" pitchFamily="18" charset="0"/>
              </a:rPr>
              <a:t>个</a:t>
            </a:r>
            <a:r>
              <a:rPr lang="en-US" altLang="zh-CN" sz="2800" dirty="0">
                <a:solidFill>
                  <a:schemeClr val="tx1"/>
                </a:solidFill>
                <a:latin typeface="Times New Roman" panose="02020603050405020304" pitchFamily="18" charset="0"/>
              </a:rPr>
              <a:t>KVL</a:t>
            </a:r>
            <a:r>
              <a:rPr lang="zh-CN" altLang="en-US" sz="2800" dirty="0">
                <a:solidFill>
                  <a:schemeClr val="tx1"/>
                </a:solidFill>
                <a:latin typeface="Times New Roman" panose="02020603050405020304" pitchFamily="18" charset="0"/>
              </a:rPr>
              <a:t>方程：</a:t>
            </a:r>
            <a:endParaRPr lang="zh-CN" altLang="en-US" sz="2800">
              <a:solidFill>
                <a:schemeClr val="tx1"/>
              </a:solidFill>
              <a:latin typeface="Times New Roman" panose="02020603050405020304" pitchFamily="18" charset="0"/>
            </a:endParaRPr>
          </a:p>
        </p:txBody>
      </p:sp>
      <p:sp>
        <p:nvSpPr>
          <p:cNvPr id="100394" name="文本框 100393"/>
          <p:cNvSpPr txBox="1"/>
          <p:nvPr/>
        </p:nvSpPr>
        <p:spPr>
          <a:xfrm>
            <a:off x="1804988" y="6540500"/>
            <a:ext cx="279717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S2</a:t>
            </a:r>
            <a:endParaRPr lang="en-US" altLang="zh-CN" sz="2800" baseline="-25000" dirty="0">
              <a:solidFill>
                <a:schemeClr val="tx1"/>
              </a:solidFill>
              <a:latin typeface="Times New Roman" panose="02020603050405020304" pitchFamily="18" charset="0"/>
            </a:endParaRPr>
          </a:p>
        </p:txBody>
      </p:sp>
      <p:sp>
        <p:nvSpPr>
          <p:cNvPr id="100395" name="文本框 100394"/>
          <p:cNvSpPr txBox="1"/>
          <p:nvPr/>
        </p:nvSpPr>
        <p:spPr>
          <a:xfrm>
            <a:off x="5594350" y="5391150"/>
            <a:ext cx="1668463" cy="534988"/>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sym typeface="Symbol" panose="05050102010706020507" pitchFamily="18" charset="2"/>
              </a:rPr>
              <a:t></a:t>
            </a:r>
            <a:r>
              <a:rPr lang="en-US" altLang="zh-CN" sz="2800" i="1" dirty="0" smtClean="0">
                <a:solidFill>
                  <a:schemeClr val="tx1"/>
                </a:solidFill>
                <a:latin typeface="Times New Roman" panose="02020603050405020304" pitchFamily="18" charset="0"/>
                <a:sym typeface="Symbol" panose="05050102010706020507" pitchFamily="18" charset="2"/>
              </a:rPr>
              <a:t>u</a:t>
            </a:r>
            <a:r>
              <a:rPr lang="en-US" altLang="zh-CN" sz="2800" dirty="0" smtClean="0">
                <a:solidFill>
                  <a:schemeClr val="tx1"/>
                </a:solidFill>
                <a:latin typeface="Times New Roman" panose="02020603050405020304" pitchFamily="18" charset="0"/>
                <a:sym typeface="Symbol" panose="05050102010706020507" pitchFamily="18" charset="2"/>
              </a:rPr>
              <a:t>=</a:t>
            </a:r>
            <a:r>
              <a:rPr lang="en-US" altLang="zh-CN" sz="2800" i="1" dirty="0" err="1" smtClean="0">
                <a:solidFill>
                  <a:schemeClr val="tx1"/>
                </a:solidFill>
                <a:latin typeface="Times New Roman" panose="02020603050405020304" pitchFamily="18" charset="0"/>
                <a:sym typeface="Symbol" panose="05050102010706020507" pitchFamily="18" charset="2"/>
              </a:rPr>
              <a:t>u</a:t>
            </a:r>
            <a:r>
              <a:rPr lang="en-US" altLang="zh-CN" sz="2800" baseline="-25000" dirty="0" err="1" smtClean="0">
                <a:solidFill>
                  <a:schemeClr val="tx1"/>
                </a:solidFill>
                <a:latin typeface="Times New Roman" panose="02020603050405020304" pitchFamily="18" charset="0"/>
                <a:sym typeface="Symbol" panose="05050102010706020507" pitchFamily="18" charset="2"/>
              </a:rPr>
              <a:t>S</a:t>
            </a:r>
            <a:endParaRPr lang="en-US" altLang="zh-CN" sz="2800" dirty="0">
              <a:solidFill>
                <a:schemeClr val="tx1"/>
              </a:solidFill>
              <a:latin typeface="Times New Roman" panose="02020603050405020304" pitchFamily="18" charset="0"/>
            </a:endParaRPr>
          </a:p>
        </p:txBody>
      </p:sp>
      <p:sp>
        <p:nvSpPr>
          <p:cNvPr id="100396" name="文本框 100395"/>
          <p:cNvSpPr txBox="1"/>
          <p:nvPr/>
        </p:nvSpPr>
        <p:spPr>
          <a:xfrm>
            <a:off x="1804988" y="6022975"/>
            <a:ext cx="324802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S1</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S2</a:t>
            </a:r>
            <a:endParaRPr lang="en-US" altLang="zh-CN" sz="2800" baseline="-25000" dirty="0">
              <a:solidFill>
                <a:schemeClr val="tx1"/>
              </a:solidFill>
              <a:latin typeface="Times New Roman" panose="02020603050405020304" pitchFamily="18" charset="0"/>
            </a:endParaRPr>
          </a:p>
        </p:txBody>
      </p:sp>
      <p:sp>
        <p:nvSpPr>
          <p:cNvPr id="100397" name="右大括号 100396"/>
          <p:cNvSpPr/>
          <p:nvPr/>
        </p:nvSpPr>
        <p:spPr>
          <a:xfrm>
            <a:off x="4759325" y="6180138"/>
            <a:ext cx="180975" cy="812800"/>
          </a:xfrm>
          <a:prstGeom prst="rightBrace">
            <a:avLst>
              <a:gd name="adj1" fmla="val 37426"/>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0398" name="右箭头 100397"/>
          <p:cNvSpPr/>
          <p:nvPr/>
        </p:nvSpPr>
        <p:spPr>
          <a:xfrm>
            <a:off x="5006975" y="6427788"/>
            <a:ext cx="700088" cy="315912"/>
          </a:xfrm>
          <a:prstGeom prst="rightArrow">
            <a:avLst>
              <a:gd name="adj1" fmla="val 50000"/>
              <a:gd name="adj2" fmla="val 55402"/>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0399" name="文本框 100398"/>
          <p:cNvSpPr txBox="1"/>
          <p:nvPr/>
        </p:nvSpPr>
        <p:spPr>
          <a:xfrm>
            <a:off x="5751513" y="6564313"/>
            <a:ext cx="279717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24</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117</a:t>
            </a:r>
            <a:endParaRPr lang="en-US" altLang="zh-CN" sz="2800" baseline="-25000" dirty="0">
              <a:solidFill>
                <a:schemeClr val="tx1"/>
              </a:solidFill>
              <a:latin typeface="Times New Roman" panose="02020603050405020304" pitchFamily="18" charset="0"/>
            </a:endParaRPr>
          </a:p>
        </p:txBody>
      </p:sp>
      <p:sp>
        <p:nvSpPr>
          <p:cNvPr id="100400" name="文本框 100399"/>
          <p:cNvSpPr txBox="1"/>
          <p:nvPr/>
        </p:nvSpPr>
        <p:spPr>
          <a:xfrm>
            <a:off x="5751513" y="6045200"/>
            <a:ext cx="367665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0.6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=130–117=13</a:t>
            </a:r>
            <a:endParaRPr lang="en-US" altLang="zh-CN" sz="2800" baseline="-25000" dirty="0">
              <a:solidFill>
                <a:schemeClr val="tx1"/>
              </a:solidFill>
              <a:latin typeface="Times New Roman" panose="02020603050405020304" pitchFamily="18" charset="0"/>
            </a:endParaRPr>
          </a:p>
        </p:txBody>
      </p:sp>
      <p:sp>
        <p:nvSpPr>
          <p:cNvPr id="100401" name="右大括号 100400"/>
          <p:cNvSpPr/>
          <p:nvPr/>
        </p:nvSpPr>
        <p:spPr>
          <a:xfrm>
            <a:off x="9067800" y="6202363"/>
            <a:ext cx="179388" cy="812800"/>
          </a:xfrm>
          <a:prstGeom prst="rightBrace">
            <a:avLst>
              <a:gd name="adj1" fmla="val 37758"/>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nvGrpSpPr>
          <p:cNvPr id="100402" name="组合 100401"/>
          <p:cNvGrpSpPr/>
          <p:nvPr/>
        </p:nvGrpSpPr>
        <p:grpSpPr>
          <a:xfrm>
            <a:off x="2503488" y="1758950"/>
            <a:ext cx="587375" cy="1714500"/>
            <a:chOff x="2952" y="2232"/>
            <a:chExt cx="384" cy="996"/>
          </a:xfrm>
        </p:grpSpPr>
        <p:sp>
          <p:nvSpPr>
            <p:cNvPr id="100403" name="椭圆 100402"/>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0404" name="文本框 100403"/>
            <p:cNvSpPr txBox="1"/>
            <p:nvPr/>
          </p:nvSpPr>
          <p:spPr>
            <a:xfrm>
              <a:off x="3025" y="2568"/>
              <a:ext cx="264"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1</a:t>
              </a:r>
            </a:p>
          </p:txBody>
        </p:sp>
        <p:sp>
          <p:nvSpPr>
            <p:cNvPr id="100405" name="直接连接符 100404"/>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grpSp>
        <p:nvGrpSpPr>
          <p:cNvPr id="100406" name="组合 100405"/>
          <p:cNvGrpSpPr/>
          <p:nvPr/>
        </p:nvGrpSpPr>
        <p:grpSpPr>
          <a:xfrm>
            <a:off x="3857625" y="1781175"/>
            <a:ext cx="585788" cy="1714500"/>
            <a:chOff x="2952" y="2232"/>
            <a:chExt cx="384" cy="996"/>
          </a:xfrm>
        </p:grpSpPr>
        <p:sp>
          <p:nvSpPr>
            <p:cNvPr id="100407" name="椭圆 100406"/>
            <p:cNvSpPr/>
            <p:nvPr/>
          </p:nvSpPr>
          <p:spPr>
            <a:xfrm>
              <a:off x="2952" y="2232"/>
              <a:ext cx="384" cy="996"/>
            </a:xfrm>
            <a:prstGeom prst="ellipse">
              <a:avLst/>
            </a:prstGeom>
            <a:noFill/>
            <a:ln w="9525" cap="flat" cmpd="sng">
              <a:solidFill>
                <a:srgbClr val="FF0000"/>
              </a:solidFill>
              <a:prstDash val="solid"/>
              <a:headEnd type="none" w="med" len="med"/>
              <a:tailEnd type="none" w="med" len="med"/>
            </a:ln>
          </p:spPr>
          <p:txBody>
            <a:bodyPr/>
            <a:lstStyle/>
            <a:p>
              <a:endParaRPr lang="zh-CN" altLang="en-US"/>
            </a:p>
          </p:txBody>
        </p:sp>
        <p:sp>
          <p:nvSpPr>
            <p:cNvPr id="100408" name="文本框 100407"/>
            <p:cNvSpPr txBox="1"/>
            <p:nvPr/>
          </p:nvSpPr>
          <p:spPr>
            <a:xfrm>
              <a:off x="3025" y="2568"/>
              <a:ext cx="264" cy="310"/>
            </a:xfrm>
            <a:prstGeom prst="rect">
              <a:avLst/>
            </a:prstGeom>
            <a:noFill/>
            <a:ln w="9525">
              <a:noFill/>
            </a:ln>
          </p:spPr>
          <p:txBody>
            <a:bodyPr lIns="108265" tIns="54132" rIns="108265" bIns="54132">
              <a:spAutoFit/>
            </a:bodyPr>
            <a:lstStyle/>
            <a:p>
              <a:pPr algn="l" defTabSz="1082675">
                <a:spcBef>
                  <a:spcPct val="50000"/>
                </a:spcBef>
              </a:pPr>
              <a:r>
                <a:rPr lang="en-US" altLang="zh-CN" sz="2800">
                  <a:latin typeface="Times New Roman" panose="02020603050405020304" pitchFamily="18" charset="0"/>
                </a:rPr>
                <a:t>2</a:t>
              </a:r>
            </a:p>
          </p:txBody>
        </p:sp>
        <p:sp>
          <p:nvSpPr>
            <p:cNvPr id="100409" name="直接连接符 100408"/>
            <p:cNvSpPr/>
            <p:nvPr/>
          </p:nvSpPr>
          <p:spPr>
            <a:xfrm flipH="1" flipV="1">
              <a:off x="2952" y="2700"/>
              <a:ext cx="0" cy="54"/>
            </a:xfrm>
            <a:prstGeom prst="line">
              <a:avLst/>
            </a:prstGeom>
            <a:ln w="9525" cap="flat" cmpd="sng">
              <a:solidFill>
                <a:srgbClr val="FF0000"/>
              </a:solidFill>
              <a:prstDash val="solid"/>
              <a:headEnd type="none" w="med" len="med"/>
              <a:tailEnd type="stealth" w="sm" len="med"/>
            </a:ln>
          </p:spPr>
        </p:sp>
      </p:grpSp>
      <p:sp>
        <p:nvSpPr>
          <p:cNvPr id="100410" name="动作按钮: 前进或下一项 100409">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0411" name="动作按钮: 后退或前一项 100410">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0392"/>
                                        </p:tgtEl>
                                        <p:attrNameLst>
                                          <p:attrName>style.visibility</p:attrName>
                                        </p:attrNameLst>
                                      </p:cBhvr>
                                      <p:to>
                                        <p:strVal val="visible"/>
                                      </p:to>
                                    </p:set>
                                    <p:anim calcmode="lin" valueType="num">
                                      <p:cBhvr>
                                        <p:cTn id="7" dur="1000" fill="hold"/>
                                        <p:tgtEl>
                                          <p:spTgt spid="100392"/>
                                        </p:tgtEl>
                                        <p:attrNameLst>
                                          <p:attrName>ppt_w</p:attrName>
                                        </p:attrNameLst>
                                      </p:cBhvr>
                                      <p:tavLst>
                                        <p:tav tm="0">
                                          <p:val>
                                            <p:fltVal val="0"/>
                                          </p:val>
                                        </p:tav>
                                        <p:tav tm="100000">
                                          <p:val>
                                            <p:strVal val="#ppt_w"/>
                                          </p:val>
                                        </p:tav>
                                      </p:tavLst>
                                    </p:anim>
                                    <p:anim calcmode="lin" valueType="num">
                                      <p:cBhvr>
                                        <p:cTn id="8" dur="1000" fill="hold"/>
                                        <p:tgtEl>
                                          <p:spTgt spid="100392"/>
                                        </p:tgtEl>
                                        <p:attrNameLst>
                                          <p:attrName>ppt_h</p:attrName>
                                        </p:attrNameLst>
                                      </p:cBhvr>
                                      <p:tavLst>
                                        <p:tav tm="0">
                                          <p:val>
                                            <p:fltVal val="0"/>
                                          </p:val>
                                        </p:tav>
                                        <p:tav tm="100000">
                                          <p:val>
                                            <p:strVal val="#ppt_h"/>
                                          </p:val>
                                        </p:tav>
                                      </p:tavLst>
                                    </p:anim>
                                    <p:anim calcmode="lin" valueType="num">
                                      <p:cBhvr>
                                        <p:cTn id="9" dur="1000" fill="hold"/>
                                        <p:tgtEl>
                                          <p:spTgt spid="10039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039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00356"/>
                                        </p:tgtEl>
                                        <p:attrNameLst>
                                          <p:attrName>style.visibility</p:attrName>
                                        </p:attrNameLst>
                                      </p:cBhvr>
                                      <p:to>
                                        <p:strVal val="visible"/>
                                      </p:to>
                                    </p:set>
                                    <p:animEffect transition="in" filter="wipe(right)">
                                      <p:cBhvr>
                                        <p:cTn id="15" dur="500"/>
                                        <p:tgtEl>
                                          <p:spTgt spid="10035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100355"/>
                                        </p:tgtEl>
                                        <p:attrNameLst>
                                          <p:attrName>style.visibility</p:attrName>
                                        </p:attrNameLst>
                                      </p:cBhvr>
                                      <p:to>
                                        <p:strVal val="visible"/>
                                      </p:to>
                                    </p:set>
                                    <p:animEffect transition="in" filter="slide(fromRight)">
                                      <p:cBhvr>
                                        <p:cTn id="20" dur="500"/>
                                        <p:tgtEl>
                                          <p:spTgt spid="100355"/>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0393"/>
                                        </p:tgtEl>
                                        <p:attrNameLst>
                                          <p:attrName>style.visibility</p:attrName>
                                        </p:attrNameLst>
                                      </p:cBhvr>
                                      <p:to>
                                        <p:strVal val="visible"/>
                                      </p:to>
                                    </p:set>
                                    <p:anim calcmode="lin" valueType="num">
                                      <p:cBhvr additive="base">
                                        <p:cTn id="25" dur="500" fill="hold"/>
                                        <p:tgtEl>
                                          <p:spTgt spid="100393"/>
                                        </p:tgtEl>
                                        <p:attrNameLst>
                                          <p:attrName>ppt_x</p:attrName>
                                        </p:attrNameLst>
                                      </p:cBhvr>
                                      <p:tavLst>
                                        <p:tav tm="0">
                                          <p:val>
                                            <p:strVal val="0-#ppt_w/2"/>
                                          </p:val>
                                        </p:tav>
                                        <p:tav tm="100000">
                                          <p:val>
                                            <p:strVal val="#ppt_x"/>
                                          </p:val>
                                        </p:tav>
                                      </p:tavLst>
                                    </p:anim>
                                    <p:anim calcmode="lin" valueType="num">
                                      <p:cBhvr additive="base">
                                        <p:cTn id="26" dur="500" fill="hold"/>
                                        <p:tgtEl>
                                          <p:spTgt spid="10039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2" fill="hold" grpId="0" nodeType="clickEffect">
                                  <p:stCondLst>
                                    <p:cond delay="0"/>
                                  </p:stCondLst>
                                  <p:childTnLst>
                                    <p:set>
                                      <p:cBhvr>
                                        <p:cTn id="30" dur="1" fill="hold">
                                          <p:stCondLst>
                                            <p:cond delay="0"/>
                                          </p:stCondLst>
                                        </p:cTn>
                                        <p:tgtEl>
                                          <p:spTgt spid="100395"/>
                                        </p:tgtEl>
                                        <p:attrNameLst>
                                          <p:attrName>style.visibility</p:attrName>
                                        </p:attrNameLst>
                                      </p:cBhvr>
                                      <p:to>
                                        <p:strVal val="visible"/>
                                      </p:to>
                                    </p:set>
                                    <p:animEffect transition="in" filter="slide(fromRight)">
                                      <p:cBhvr>
                                        <p:cTn id="31" dur="500"/>
                                        <p:tgtEl>
                                          <p:spTgt spid="100395"/>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100402"/>
                                        </p:tgtEl>
                                        <p:attrNameLst>
                                          <p:attrName>style.visibility</p:attrName>
                                        </p:attrNameLst>
                                      </p:cBhvr>
                                      <p:to>
                                        <p:strVal val="visible"/>
                                      </p:to>
                                    </p:set>
                                    <p:animEffect transition="in" filter="box(out)">
                                      <p:cBhvr>
                                        <p:cTn id="35" dur="500"/>
                                        <p:tgtEl>
                                          <p:spTgt spid="100402"/>
                                        </p:tgtEl>
                                      </p:cBhvr>
                                    </p:animEffect>
                                  </p:childTnLst>
                                </p:cTn>
                              </p:par>
                            </p:childTnLst>
                          </p:cTn>
                        </p:par>
                        <p:par>
                          <p:cTn id="36" fill="hold">
                            <p:stCondLst>
                              <p:cond delay="1000"/>
                            </p:stCondLst>
                            <p:childTnLst>
                              <p:par>
                                <p:cTn id="37" presetID="4" presetClass="entr" presetSubtype="32" fill="hold" nodeType="afterEffect">
                                  <p:stCondLst>
                                    <p:cond delay="0"/>
                                  </p:stCondLst>
                                  <p:childTnLst>
                                    <p:set>
                                      <p:cBhvr>
                                        <p:cTn id="38" dur="1" fill="hold">
                                          <p:stCondLst>
                                            <p:cond delay="0"/>
                                          </p:stCondLst>
                                        </p:cTn>
                                        <p:tgtEl>
                                          <p:spTgt spid="100406"/>
                                        </p:tgtEl>
                                        <p:attrNameLst>
                                          <p:attrName>style.visibility</p:attrName>
                                        </p:attrNameLst>
                                      </p:cBhvr>
                                      <p:to>
                                        <p:strVal val="visible"/>
                                      </p:to>
                                    </p:set>
                                    <p:animEffect transition="in" filter="box(out)">
                                      <p:cBhvr>
                                        <p:cTn id="39" dur="500"/>
                                        <p:tgtEl>
                                          <p:spTgt spid="100406"/>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00396"/>
                                        </p:tgtEl>
                                        <p:attrNameLst>
                                          <p:attrName>style.visibility</p:attrName>
                                        </p:attrNameLst>
                                      </p:cBhvr>
                                      <p:to>
                                        <p:strVal val="visible"/>
                                      </p:to>
                                    </p:set>
                                    <p:animEffect transition="in" filter="slide(fromLeft)">
                                      <p:cBhvr>
                                        <p:cTn id="44" dur="500"/>
                                        <p:tgtEl>
                                          <p:spTgt spid="100396"/>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100394"/>
                                        </p:tgtEl>
                                        <p:attrNameLst>
                                          <p:attrName>style.visibility</p:attrName>
                                        </p:attrNameLst>
                                      </p:cBhvr>
                                      <p:to>
                                        <p:strVal val="visible"/>
                                      </p:to>
                                    </p:set>
                                    <p:animEffect transition="in" filter="slide(fromLeft)">
                                      <p:cBhvr>
                                        <p:cTn id="49" dur="500"/>
                                        <p:tgtEl>
                                          <p:spTgt spid="100394"/>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499"/>
                                          </p:stCondLst>
                                        </p:cTn>
                                        <p:tgtEl>
                                          <p:spTgt spid="1003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p:cTn id="56" dur="1" fill="hold">
                                          <p:stCondLst>
                                            <p:cond delay="0"/>
                                          </p:stCondLst>
                                        </p:cTn>
                                        <p:tgtEl>
                                          <p:spTgt spid="100398"/>
                                        </p:tgtEl>
                                        <p:attrNameLst>
                                          <p:attrName>style.visibility</p:attrName>
                                        </p:attrNameLst>
                                      </p:cBhvr>
                                      <p:to>
                                        <p:strVal val="visible"/>
                                      </p:to>
                                    </p:set>
                                    <p:anim calcmode="lin" valueType="num">
                                      <p:cBhvr>
                                        <p:cTn id="57" dur="500" fill="hold"/>
                                        <p:tgtEl>
                                          <p:spTgt spid="100398"/>
                                        </p:tgtEl>
                                        <p:attrNameLst>
                                          <p:attrName>ppt_x</p:attrName>
                                        </p:attrNameLst>
                                      </p:cBhvr>
                                      <p:tavLst>
                                        <p:tav tm="0">
                                          <p:val>
                                            <p:strVal val="#ppt_x-#ppt_w/2"/>
                                          </p:val>
                                        </p:tav>
                                        <p:tav tm="100000">
                                          <p:val>
                                            <p:strVal val="#ppt_x"/>
                                          </p:val>
                                        </p:tav>
                                      </p:tavLst>
                                    </p:anim>
                                    <p:anim calcmode="lin" valueType="num">
                                      <p:cBhvr>
                                        <p:cTn id="58" dur="500" fill="hold"/>
                                        <p:tgtEl>
                                          <p:spTgt spid="100398"/>
                                        </p:tgtEl>
                                        <p:attrNameLst>
                                          <p:attrName>ppt_y</p:attrName>
                                        </p:attrNameLst>
                                      </p:cBhvr>
                                      <p:tavLst>
                                        <p:tav tm="0">
                                          <p:val>
                                            <p:strVal val="#ppt_y"/>
                                          </p:val>
                                        </p:tav>
                                        <p:tav tm="100000">
                                          <p:val>
                                            <p:strVal val="#ppt_y"/>
                                          </p:val>
                                        </p:tav>
                                      </p:tavLst>
                                    </p:anim>
                                    <p:anim calcmode="lin" valueType="num">
                                      <p:cBhvr>
                                        <p:cTn id="59" dur="500" fill="hold"/>
                                        <p:tgtEl>
                                          <p:spTgt spid="100398"/>
                                        </p:tgtEl>
                                        <p:attrNameLst>
                                          <p:attrName>ppt_w</p:attrName>
                                        </p:attrNameLst>
                                      </p:cBhvr>
                                      <p:tavLst>
                                        <p:tav tm="0">
                                          <p:val>
                                            <p:fltVal val="0"/>
                                          </p:val>
                                        </p:tav>
                                        <p:tav tm="100000">
                                          <p:val>
                                            <p:strVal val="#ppt_w"/>
                                          </p:val>
                                        </p:tav>
                                      </p:tavLst>
                                    </p:anim>
                                    <p:anim calcmode="lin" valueType="num">
                                      <p:cBhvr>
                                        <p:cTn id="60" dur="500" fill="hold"/>
                                        <p:tgtEl>
                                          <p:spTgt spid="100398"/>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100400"/>
                                        </p:tgtEl>
                                        <p:attrNameLst>
                                          <p:attrName>style.visibility</p:attrName>
                                        </p:attrNameLst>
                                      </p:cBhvr>
                                      <p:to>
                                        <p:strVal val="visible"/>
                                      </p:to>
                                    </p:set>
                                    <p:animEffect transition="in" filter="slide(fromLeft)">
                                      <p:cBhvr>
                                        <p:cTn id="65" dur="500"/>
                                        <p:tgtEl>
                                          <p:spTgt spid="100400"/>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8" fill="hold" grpId="0" nodeType="clickEffect">
                                  <p:stCondLst>
                                    <p:cond delay="0"/>
                                  </p:stCondLst>
                                  <p:childTnLst>
                                    <p:set>
                                      <p:cBhvr>
                                        <p:cTn id="69" dur="1" fill="hold">
                                          <p:stCondLst>
                                            <p:cond delay="0"/>
                                          </p:stCondLst>
                                        </p:cTn>
                                        <p:tgtEl>
                                          <p:spTgt spid="100399"/>
                                        </p:tgtEl>
                                        <p:attrNameLst>
                                          <p:attrName>style.visibility</p:attrName>
                                        </p:attrNameLst>
                                      </p:cBhvr>
                                      <p:to>
                                        <p:strVal val="visible"/>
                                      </p:to>
                                    </p:set>
                                    <p:animEffect transition="in" filter="slide(fromLeft)">
                                      <p:cBhvr>
                                        <p:cTn id="70" dur="500"/>
                                        <p:tgtEl>
                                          <p:spTgt spid="100399"/>
                                        </p:tgtEl>
                                      </p:cBhvr>
                                    </p:animEffect>
                                  </p:childTnLst>
                                </p:cTn>
                              </p:par>
                            </p:childTnLst>
                          </p:cTn>
                        </p:par>
                        <p:par>
                          <p:cTn id="71" fill="hold">
                            <p:stCondLst>
                              <p:cond delay="500"/>
                            </p:stCondLst>
                            <p:childTnLst>
                              <p:par>
                                <p:cTn id="72" presetID="1" presetClass="entr" presetSubtype="0" fill="hold" nodeType="afterEffect">
                                  <p:stCondLst>
                                    <p:cond delay="0"/>
                                  </p:stCondLst>
                                  <p:childTnLst>
                                    <p:set>
                                      <p:cBhvr>
                                        <p:cTn id="73" dur="1" fill="hold">
                                          <p:stCondLst>
                                            <p:cond delay="499"/>
                                          </p:stCondLst>
                                        </p:cTn>
                                        <p:tgtEl>
                                          <p:spTgt spid="100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p:bldP spid="100356" grpId="0"/>
      <p:bldP spid="100392" grpId="0"/>
      <p:bldP spid="100393" grpId="0"/>
      <p:bldP spid="100394" grpId="0"/>
      <p:bldP spid="100395" grpId="0"/>
      <p:bldP spid="100396" grpId="0"/>
      <p:bldP spid="100399" grpId="0"/>
      <p:bldP spid="10040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101377"/>
          <p:cNvSpPr txBox="1"/>
          <p:nvPr/>
        </p:nvSpPr>
        <p:spPr>
          <a:xfrm>
            <a:off x="1014413" y="541338"/>
            <a:ext cx="2730500" cy="534987"/>
          </a:xfrm>
          <a:prstGeom prst="rect">
            <a:avLst/>
          </a:prstGeom>
          <a:noFill/>
          <a:ln w="9525">
            <a:noFill/>
          </a:ln>
        </p:spPr>
        <p:txBody>
          <a:bodyPr lIns="108265" tIns="54132" rIns="108265" bIns="54132">
            <a:spAutoFit/>
          </a:bodyPr>
          <a:lstStyle/>
          <a:p>
            <a:pPr algn="l" defTabSz="1082675">
              <a:spcBef>
                <a:spcPct val="50000"/>
              </a:spcBef>
            </a:pPr>
            <a:r>
              <a:rPr lang="zh-CN" altLang="zh-CN" sz="2800" dirty="0">
                <a:solidFill>
                  <a:schemeClr val="tx1"/>
                </a:solidFill>
                <a:latin typeface="Times New Roman" panose="02020603050405020304" pitchFamily="18" charset="0"/>
              </a:rPr>
              <a:t>(3) 联立求解</a:t>
            </a:r>
            <a:endParaRPr lang="en-US" altLang="zh-CN" sz="2800">
              <a:solidFill>
                <a:schemeClr val="tx1"/>
              </a:solidFill>
              <a:latin typeface="Times New Roman" panose="02020603050405020304" pitchFamily="18" charset="0"/>
            </a:endParaRPr>
          </a:p>
        </p:txBody>
      </p:sp>
      <p:grpSp>
        <p:nvGrpSpPr>
          <p:cNvPr id="101379" name="组合 101378"/>
          <p:cNvGrpSpPr/>
          <p:nvPr/>
        </p:nvGrpSpPr>
        <p:grpSpPr>
          <a:xfrm>
            <a:off x="2052638" y="1150938"/>
            <a:ext cx="2841625" cy="1690687"/>
            <a:chOff x="1092" y="612"/>
            <a:chExt cx="1512" cy="900"/>
          </a:xfrm>
        </p:grpSpPr>
        <p:sp>
          <p:nvSpPr>
            <p:cNvPr id="101380" name="文本框 101379"/>
            <p:cNvSpPr txBox="1"/>
            <p:nvPr/>
          </p:nvSpPr>
          <p:spPr>
            <a:xfrm>
              <a:off x="1104" y="612"/>
              <a:ext cx="1344"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smtClean="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sp>
          <p:nvSpPr>
            <p:cNvPr id="101381" name="文本框 101380"/>
            <p:cNvSpPr txBox="1"/>
            <p:nvPr/>
          </p:nvSpPr>
          <p:spPr>
            <a:xfrm>
              <a:off x="1092" y="1224"/>
              <a:ext cx="1488" cy="285"/>
            </a:xfrm>
            <a:prstGeom prst="rect">
              <a:avLst/>
            </a:prstGeom>
            <a:noFill/>
            <a:ln w="9525">
              <a:noFill/>
            </a:ln>
          </p:spPr>
          <p:txBody>
            <a:bodyPr lIns="108265" tIns="54132" rIns="108265" bIns="54132">
              <a:spAutoFit/>
            </a:bodyPr>
            <a:lstStyle/>
            <a:p>
              <a:pPr algn="l" defTabSz="1082675">
                <a:spcBef>
                  <a:spcPct val="50000"/>
                </a:spcBef>
              </a:pPr>
              <a:r>
                <a:rPr lang="en-US" altLang="zh-CN" sz="2800" dirty="0" smtClean="0">
                  <a:solidFill>
                    <a:schemeClr val="tx1"/>
                  </a:solidFill>
                  <a:latin typeface="Times New Roman" panose="02020603050405020304" pitchFamily="18" charset="0"/>
                </a:rPr>
                <a:t>0.6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24</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117</a:t>
              </a:r>
              <a:endParaRPr lang="en-US" altLang="zh-CN" sz="2800" baseline="-25000" dirty="0">
                <a:solidFill>
                  <a:schemeClr val="tx1"/>
                </a:solidFill>
                <a:latin typeface="Times New Roman" panose="02020603050405020304" pitchFamily="18" charset="0"/>
              </a:endParaRPr>
            </a:p>
          </p:txBody>
        </p:sp>
        <p:sp>
          <p:nvSpPr>
            <p:cNvPr id="101382" name="文本框 101381"/>
            <p:cNvSpPr txBox="1"/>
            <p:nvPr/>
          </p:nvSpPr>
          <p:spPr>
            <a:xfrm>
              <a:off x="1092" y="900"/>
              <a:ext cx="151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rPr>
                <a:t>0.6</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=13</a:t>
              </a:r>
              <a:endParaRPr lang="en-US" altLang="zh-CN" sz="2800" baseline="-25000" dirty="0">
                <a:solidFill>
                  <a:schemeClr val="tx1"/>
                </a:solidFill>
                <a:latin typeface="Times New Roman" panose="02020603050405020304" pitchFamily="18" charset="0"/>
              </a:endParaRPr>
            </a:p>
          </p:txBody>
        </p:sp>
        <p:sp>
          <p:nvSpPr>
            <p:cNvPr id="101383" name="右大括号 101382"/>
            <p:cNvSpPr/>
            <p:nvPr/>
          </p:nvSpPr>
          <p:spPr>
            <a:xfrm>
              <a:off x="2460" y="612"/>
              <a:ext cx="132" cy="900"/>
            </a:xfrm>
            <a:prstGeom prst="rightBrace">
              <a:avLst>
                <a:gd name="adj1" fmla="val 56818"/>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grpSp>
        <p:nvGrpSpPr>
          <p:cNvPr id="101384" name="组合 101383"/>
          <p:cNvGrpSpPr/>
          <p:nvPr/>
        </p:nvGrpSpPr>
        <p:grpSpPr>
          <a:xfrm>
            <a:off x="4984750" y="1263650"/>
            <a:ext cx="1354138" cy="857250"/>
            <a:chOff x="2652" y="768"/>
            <a:chExt cx="720" cy="456"/>
          </a:xfrm>
        </p:grpSpPr>
        <p:sp>
          <p:nvSpPr>
            <p:cNvPr id="101385" name="右箭头 101384"/>
            <p:cNvSpPr/>
            <p:nvPr/>
          </p:nvSpPr>
          <p:spPr>
            <a:xfrm>
              <a:off x="2736" y="1056"/>
              <a:ext cx="504" cy="168"/>
            </a:xfrm>
            <a:prstGeom prst="rightArrow">
              <a:avLst>
                <a:gd name="adj1" fmla="val 50000"/>
                <a:gd name="adj2" fmla="val 75000"/>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1386" name="文本框 101385"/>
            <p:cNvSpPr txBox="1"/>
            <p:nvPr/>
          </p:nvSpPr>
          <p:spPr>
            <a:xfrm>
              <a:off x="2652" y="768"/>
              <a:ext cx="720" cy="285"/>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解之得</a:t>
              </a:r>
              <a:endParaRPr lang="zh-CN" altLang="en-US" sz="2800">
                <a:solidFill>
                  <a:schemeClr val="tx1"/>
                </a:solidFill>
                <a:latin typeface="Times New Roman" panose="02020603050405020304" pitchFamily="18" charset="0"/>
              </a:endParaRPr>
            </a:p>
          </p:txBody>
        </p:sp>
      </p:grpSp>
      <p:grpSp>
        <p:nvGrpSpPr>
          <p:cNvPr id="101387" name="组合 101386"/>
          <p:cNvGrpSpPr/>
          <p:nvPr/>
        </p:nvGrpSpPr>
        <p:grpSpPr>
          <a:xfrm>
            <a:off x="6473825" y="1217613"/>
            <a:ext cx="2232025" cy="1685925"/>
            <a:chOff x="3444" y="744"/>
            <a:chExt cx="960" cy="897"/>
          </a:xfrm>
        </p:grpSpPr>
        <p:sp>
          <p:nvSpPr>
            <p:cNvPr id="101388" name="文本框 101387"/>
            <p:cNvSpPr txBox="1"/>
            <p:nvPr/>
          </p:nvSpPr>
          <p:spPr>
            <a:xfrm>
              <a:off x="3564" y="744"/>
              <a:ext cx="732"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=10 </a:t>
              </a:r>
              <a:r>
                <a:rPr lang="en-US" altLang="zh-CN" sz="2800" dirty="0">
                  <a:solidFill>
                    <a:schemeClr val="tx1"/>
                  </a:solidFill>
                  <a:latin typeface="Times New Roman" panose="02020603050405020304" pitchFamily="18" charset="0"/>
                </a:rPr>
                <a:t>A</a:t>
              </a:r>
            </a:p>
          </p:txBody>
        </p:sp>
        <p:sp>
          <p:nvSpPr>
            <p:cNvPr id="101389" name="文本框 101388"/>
            <p:cNvSpPr txBox="1"/>
            <p:nvPr/>
          </p:nvSpPr>
          <p:spPr>
            <a:xfrm>
              <a:off x="3552" y="1356"/>
              <a:ext cx="756" cy="285"/>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rPr>
                <a:t>=</a:t>
              </a:r>
              <a:r>
                <a:rPr lang="en-US" altLang="zh-CN" sz="2800" i="1"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5 A</a:t>
              </a:r>
              <a:endParaRPr lang="en-US" altLang="zh-CN" sz="2800" baseline="-25000" dirty="0">
                <a:solidFill>
                  <a:schemeClr val="tx1"/>
                </a:solidFill>
                <a:latin typeface="Times New Roman" panose="02020603050405020304" pitchFamily="18" charset="0"/>
              </a:endParaRPr>
            </a:p>
          </p:txBody>
        </p:sp>
        <p:sp>
          <p:nvSpPr>
            <p:cNvPr id="101390" name="文本框 101389"/>
            <p:cNvSpPr txBox="1"/>
            <p:nvPr/>
          </p:nvSpPr>
          <p:spPr>
            <a:xfrm>
              <a:off x="3552" y="1032"/>
              <a:ext cx="852" cy="2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rPr>
                <a:t>= –5 A</a:t>
              </a:r>
              <a:endParaRPr lang="en-US" altLang="zh-CN" sz="2800" baseline="-25000" dirty="0">
                <a:solidFill>
                  <a:schemeClr val="tx1"/>
                </a:solidFill>
                <a:latin typeface="Times New Roman" panose="02020603050405020304" pitchFamily="18" charset="0"/>
              </a:endParaRPr>
            </a:p>
          </p:txBody>
        </p:sp>
        <p:sp>
          <p:nvSpPr>
            <p:cNvPr id="101391" name="左大括号 101390"/>
            <p:cNvSpPr/>
            <p:nvPr/>
          </p:nvSpPr>
          <p:spPr>
            <a:xfrm>
              <a:off x="3444" y="816"/>
              <a:ext cx="120" cy="768"/>
            </a:xfrm>
            <a:prstGeom prst="leftBrace">
              <a:avLst>
                <a:gd name="adj1" fmla="val 53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sp>
        <p:nvSpPr>
          <p:cNvPr id="101392" name="文本框 101391"/>
          <p:cNvSpPr txBox="1"/>
          <p:nvPr/>
        </p:nvSpPr>
        <p:spPr>
          <a:xfrm>
            <a:off x="1038225" y="3135313"/>
            <a:ext cx="2932113" cy="534987"/>
          </a:xfrm>
          <a:prstGeom prst="rect">
            <a:avLst/>
          </a:prstGeom>
          <a:noFill/>
          <a:ln w="9525">
            <a:noFill/>
          </a:ln>
        </p:spPr>
        <p:txBody>
          <a:bodyPr lIns="108265" tIns="54132" rIns="108265" bIns="54132">
            <a:spAutoFit/>
          </a:bodyPr>
          <a:lstStyle/>
          <a:p>
            <a:pPr algn="l" defTabSz="1082675">
              <a:spcBef>
                <a:spcPct val="50000"/>
              </a:spcBef>
            </a:pPr>
            <a:r>
              <a:rPr lang="en-US" altLang="zh-CN" sz="2800" dirty="0">
                <a:solidFill>
                  <a:schemeClr val="tx1"/>
                </a:solidFill>
                <a:latin typeface="Times New Roman" panose="02020603050405020304" pitchFamily="18" charset="0"/>
              </a:rPr>
              <a:t>(4) </a:t>
            </a:r>
            <a:r>
              <a:rPr lang="zh-CN" altLang="en-US" sz="2800" dirty="0">
                <a:solidFill>
                  <a:schemeClr val="tx1"/>
                </a:solidFill>
                <a:latin typeface="Times New Roman" panose="02020603050405020304" pitchFamily="18" charset="0"/>
              </a:rPr>
              <a:t>功率分析</a:t>
            </a:r>
            <a:endParaRPr lang="zh-CN" altLang="en-US" sz="2800">
              <a:solidFill>
                <a:schemeClr val="tx1"/>
              </a:solidFill>
              <a:latin typeface="Times New Roman" panose="02020603050405020304" pitchFamily="18" charset="0"/>
            </a:endParaRPr>
          </a:p>
        </p:txBody>
      </p:sp>
      <p:sp>
        <p:nvSpPr>
          <p:cNvPr id="101393" name="文本框 101392"/>
          <p:cNvSpPr txBox="1"/>
          <p:nvPr/>
        </p:nvSpPr>
        <p:spPr>
          <a:xfrm>
            <a:off x="1330325" y="3789363"/>
            <a:ext cx="498475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P</a:t>
            </a:r>
            <a:r>
              <a:rPr lang="en-US" altLang="zh-CN" sz="2800" i="1" baseline="-25000" dirty="0" smtClean="0">
                <a:solidFill>
                  <a:schemeClr val="tx1"/>
                </a:solidFill>
                <a:latin typeface="Times New Roman" panose="02020603050405020304" pitchFamily="18" charset="0"/>
              </a:rPr>
              <a:t>u </a:t>
            </a:r>
            <a:r>
              <a:rPr lang="en-US" altLang="zh-CN" sz="1900" baseline="-34000" dirty="0">
                <a:solidFill>
                  <a:schemeClr val="tx1"/>
                </a:solidFill>
                <a:latin typeface="Times New Roman" panose="02020603050405020304" pitchFamily="18" charset="0"/>
              </a:rPr>
              <a:t>S1</a:t>
            </a:r>
            <a:r>
              <a:rPr lang="zh-CN" altLang="en-US" sz="2800" baseline="-25000" dirty="0">
                <a:solidFill>
                  <a:schemeClr val="tx1"/>
                </a:solidFill>
                <a:latin typeface="Times New Roman" panose="02020603050405020304" pitchFamily="18" charset="0"/>
              </a:rPr>
              <a:t>发</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S1</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dirty="0" smtClean="0">
                <a:solidFill>
                  <a:schemeClr val="tx1"/>
                </a:solidFill>
                <a:latin typeface="Times New Roman" panose="02020603050405020304" pitchFamily="18" charset="0"/>
              </a:rPr>
              <a:t>=130</a:t>
            </a:r>
            <a:r>
              <a:rPr lang="en-US" altLang="zh-CN" sz="2800" dirty="0">
                <a:solidFill>
                  <a:schemeClr val="tx1"/>
                </a:solidFill>
                <a:latin typeface="Times New Roman" panose="02020603050405020304" pitchFamily="18" charset="0"/>
                <a:sym typeface="Symbol" panose="05050102010706020507" pitchFamily="18" charset="2"/>
              </a:rPr>
              <a:t>10=1300 W</a:t>
            </a:r>
            <a:endParaRPr lang="en-US" altLang="zh-CN" sz="2800" dirty="0">
              <a:solidFill>
                <a:schemeClr val="tx1"/>
              </a:solidFill>
              <a:latin typeface="Times New Roman" panose="02020603050405020304" pitchFamily="18" charset="0"/>
            </a:endParaRPr>
          </a:p>
        </p:txBody>
      </p:sp>
      <p:sp>
        <p:nvSpPr>
          <p:cNvPr id="101394" name="文本框 101393"/>
          <p:cNvSpPr txBox="1"/>
          <p:nvPr/>
        </p:nvSpPr>
        <p:spPr>
          <a:xfrm>
            <a:off x="1263650" y="4375150"/>
            <a:ext cx="5345113"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smtClean="0">
                <a:solidFill>
                  <a:schemeClr val="tx1"/>
                </a:solidFill>
                <a:latin typeface="Times New Roman" panose="02020603050405020304" pitchFamily="18" charset="0"/>
              </a:rPr>
              <a:t>P</a:t>
            </a:r>
            <a:r>
              <a:rPr lang="en-US" altLang="zh-CN" sz="2800" i="1" baseline="-25000" dirty="0" smtClean="0">
                <a:solidFill>
                  <a:schemeClr val="tx1"/>
                </a:solidFill>
                <a:latin typeface="Times New Roman" panose="02020603050405020304" pitchFamily="18" charset="0"/>
              </a:rPr>
              <a:t>u </a:t>
            </a:r>
            <a:r>
              <a:rPr lang="en-US" altLang="zh-CN" sz="1900" baseline="-34000" dirty="0">
                <a:solidFill>
                  <a:schemeClr val="tx1"/>
                </a:solidFill>
                <a:latin typeface="Times New Roman" panose="02020603050405020304" pitchFamily="18" charset="0"/>
              </a:rPr>
              <a:t>S2</a:t>
            </a:r>
            <a:r>
              <a:rPr lang="zh-CN" altLang="en-US" sz="2800" baseline="-25000" dirty="0">
                <a:solidFill>
                  <a:schemeClr val="tx1"/>
                </a:solidFill>
                <a:latin typeface="Times New Roman" panose="02020603050405020304" pitchFamily="18" charset="0"/>
              </a:rPr>
              <a:t>发</a:t>
            </a:r>
            <a:r>
              <a:rPr lang="en-US" altLang="zh-CN" sz="2800" dirty="0" smtClean="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u</a:t>
            </a:r>
            <a:r>
              <a:rPr lang="en-US" altLang="zh-CN" sz="2800" baseline="-25000" dirty="0" smtClean="0">
                <a:solidFill>
                  <a:schemeClr val="tx1"/>
                </a:solidFill>
                <a:latin typeface="Times New Roman" panose="02020603050405020304" pitchFamily="18" charset="0"/>
              </a:rPr>
              <a:t>S2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=117</a:t>
            </a:r>
            <a:r>
              <a:rPr lang="en-US" altLang="zh-CN" sz="2800" dirty="0">
                <a:solidFill>
                  <a:schemeClr val="tx1"/>
                </a:solidFill>
                <a:latin typeface="Times New Roman" panose="02020603050405020304" pitchFamily="18" charset="0"/>
                <a:sym typeface="Symbol" panose="05050102010706020507" pitchFamily="18" charset="2"/>
              </a:rPr>
              <a:t>(–5)=–585 W</a:t>
            </a:r>
            <a:endParaRPr lang="en-US" altLang="zh-CN" sz="2800" dirty="0">
              <a:solidFill>
                <a:schemeClr val="tx1"/>
              </a:solidFill>
              <a:latin typeface="Times New Roman" panose="02020603050405020304" pitchFamily="18" charset="0"/>
            </a:endParaRPr>
          </a:p>
        </p:txBody>
      </p:sp>
      <p:sp>
        <p:nvSpPr>
          <p:cNvPr id="101395" name="文本框 101394"/>
          <p:cNvSpPr txBox="1"/>
          <p:nvPr/>
        </p:nvSpPr>
        <p:spPr>
          <a:xfrm>
            <a:off x="1195388" y="5029200"/>
            <a:ext cx="2728912" cy="534988"/>
          </a:xfrm>
          <a:prstGeom prst="rect">
            <a:avLst/>
          </a:prstGeom>
          <a:noFill/>
          <a:ln w="9525">
            <a:noFill/>
          </a:ln>
        </p:spPr>
        <p:txBody>
          <a:bodyPr lIns="108265" tIns="54132" rIns="108265" bIns="54132">
            <a:spAutoFit/>
          </a:bodyPr>
          <a:lstStyle/>
          <a:p>
            <a:pPr algn="l" defTabSz="1082675">
              <a:spcBef>
                <a:spcPct val="50000"/>
              </a:spcBef>
            </a:pPr>
            <a:r>
              <a:rPr lang="zh-CN" altLang="en-US" sz="2800" dirty="0">
                <a:solidFill>
                  <a:schemeClr val="tx1"/>
                </a:solidFill>
                <a:latin typeface="Times New Roman" panose="02020603050405020304" pitchFamily="18" charset="0"/>
              </a:rPr>
              <a:t>验证功率守恒：</a:t>
            </a:r>
            <a:endParaRPr lang="zh-CN" altLang="en-US" sz="2800">
              <a:solidFill>
                <a:schemeClr val="tx1"/>
              </a:solidFill>
              <a:latin typeface="Times New Roman" panose="02020603050405020304" pitchFamily="18" charset="0"/>
            </a:endParaRPr>
          </a:p>
        </p:txBody>
      </p:sp>
      <p:sp>
        <p:nvSpPr>
          <p:cNvPr id="101396" name="文本框 101395"/>
          <p:cNvSpPr txBox="1"/>
          <p:nvPr/>
        </p:nvSpPr>
        <p:spPr>
          <a:xfrm>
            <a:off x="1308100" y="5594350"/>
            <a:ext cx="3225800"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rPr>
              <a:t>P</a:t>
            </a:r>
            <a:r>
              <a:rPr lang="en-US" altLang="zh-CN" sz="2800" i="1" baseline="-25000" dirty="0">
                <a:solidFill>
                  <a:schemeClr val="tx1"/>
                </a:solidFill>
                <a:latin typeface="Times New Roman" panose="02020603050405020304" pitchFamily="18" charset="0"/>
              </a:rPr>
              <a:t>R </a:t>
            </a:r>
            <a:r>
              <a:rPr lang="en-US" altLang="zh-CN" sz="1900" baseline="-34000" dirty="0">
                <a:solidFill>
                  <a:schemeClr val="tx1"/>
                </a:solidFill>
                <a:latin typeface="Times New Roman" panose="02020603050405020304" pitchFamily="18" charset="0"/>
              </a:rPr>
              <a:t>1</a:t>
            </a:r>
            <a:r>
              <a:rPr lang="zh-CN" altLang="en-US" sz="2800" baseline="-25000" dirty="0">
                <a:solidFill>
                  <a:schemeClr val="tx1"/>
                </a:solidFill>
                <a:latin typeface="Times New Roman" panose="02020603050405020304" pitchFamily="18" charset="0"/>
              </a:rPr>
              <a:t>吸</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1</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1</a:t>
            </a:r>
            <a:r>
              <a:rPr lang="en-US" altLang="zh-CN" sz="2800" baseline="30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sym typeface="Symbol" panose="05050102010706020507" pitchFamily="18" charset="2"/>
              </a:rPr>
              <a:t>100 </a:t>
            </a:r>
            <a:r>
              <a:rPr lang="en-US" altLang="zh-CN" sz="2800" dirty="0">
                <a:solidFill>
                  <a:schemeClr val="tx1"/>
                </a:solidFill>
                <a:latin typeface="Times New Roman" panose="02020603050405020304" pitchFamily="18" charset="0"/>
                <a:sym typeface="Symbol" panose="05050102010706020507" pitchFamily="18" charset="2"/>
              </a:rPr>
              <a:t>W</a:t>
            </a:r>
            <a:endParaRPr lang="en-US" altLang="zh-CN" sz="2800" dirty="0">
              <a:solidFill>
                <a:schemeClr val="tx1"/>
              </a:solidFill>
              <a:latin typeface="Times New Roman" panose="02020603050405020304" pitchFamily="18" charset="0"/>
            </a:endParaRPr>
          </a:p>
        </p:txBody>
      </p:sp>
      <p:sp>
        <p:nvSpPr>
          <p:cNvPr id="101397" name="文本框 101396"/>
          <p:cNvSpPr txBox="1"/>
          <p:nvPr/>
        </p:nvSpPr>
        <p:spPr>
          <a:xfrm>
            <a:off x="1263650" y="6202363"/>
            <a:ext cx="3111500"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rPr>
              <a:t>P</a:t>
            </a:r>
            <a:r>
              <a:rPr lang="en-US" altLang="zh-CN" sz="2800" i="1" baseline="-25000" dirty="0">
                <a:solidFill>
                  <a:schemeClr val="tx1"/>
                </a:solidFill>
                <a:latin typeface="Times New Roman" panose="02020603050405020304" pitchFamily="18" charset="0"/>
              </a:rPr>
              <a:t>R </a:t>
            </a:r>
            <a:r>
              <a:rPr lang="en-US" altLang="zh-CN" sz="1900" baseline="-34000" dirty="0">
                <a:solidFill>
                  <a:schemeClr val="tx1"/>
                </a:solidFill>
                <a:latin typeface="Times New Roman" panose="02020603050405020304" pitchFamily="18" charset="0"/>
              </a:rPr>
              <a:t>2</a:t>
            </a:r>
            <a:r>
              <a:rPr lang="zh-CN" altLang="en-US" sz="2800" baseline="-25000" dirty="0">
                <a:solidFill>
                  <a:schemeClr val="tx1"/>
                </a:solidFill>
                <a:latin typeface="Times New Roman" panose="02020603050405020304" pitchFamily="18" charset="0"/>
              </a:rPr>
              <a:t>吸</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2</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2</a:t>
            </a:r>
            <a:r>
              <a:rPr lang="en-US" altLang="zh-CN" sz="2800" baseline="30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a:t>
            </a:r>
            <a:r>
              <a:rPr lang="en-US" altLang="zh-CN" sz="2800" dirty="0" smtClean="0">
                <a:solidFill>
                  <a:schemeClr val="tx1"/>
                </a:solidFill>
                <a:latin typeface="Times New Roman" panose="02020603050405020304" pitchFamily="18" charset="0"/>
                <a:sym typeface="Symbol" panose="05050102010706020507" pitchFamily="18" charset="2"/>
              </a:rPr>
              <a:t>15 </a:t>
            </a:r>
            <a:r>
              <a:rPr lang="en-US" altLang="zh-CN" sz="2800" dirty="0">
                <a:solidFill>
                  <a:schemeClr val="tx1"/>
                </a:solidFill>
                <a:latin typeface="Times New Roman" panose="02020603050405020304" pitchFamily="18" charset="0"/>
                <a:sym typeface="Symbol" panose="05050102010706020507" pitchFamily="18" charset="2"/>
              </a:rPr>
              <a:t>W</a:t>
            </a:r>
            <a:endParaRPr lang="en-US" altLang="zh-CN" sz="2800" dirty="0">
              <a:solidFill>
                <a:schemeClr val="tx1"/>
              </a:solidFill>
              <a:latin typeface="Times New Roman" panose="02020603050405020304" pitchFamily="18" charset="0"/>
            </a:endParaRPr>
          </a:p>
        </p:txBody>
      </p:sp>
      <p:sp>
        <p:nvSpPr>
          <p:cNvPr id="101398" name="文本框 101397"/>
          <p:cNvSpPr txBox="1"/>
          <p:nvPr/>
        </p:nvSpPr>
        <p:spPr>
          <a:xfrm>
            <a:off x="1285875" y="6743700"/>
            <a:ext cx="3292475" cy="534988"/>
          </a:xfrm>
          <a:prstGeom prst="rect">
            <a:avLst/>
          </a:prstGeom>
          <a:noFill/>
          <a:ln w="9525">
            <a:noFill/>
          </a:ln>
        </p:spPr>
        <p:txBody>
          <a:bodyPr lIns="108265" tIns="54132" rIns="108265" bIns="54132">
            <a:spAutoFit/>
          </a:bodyPr>
          <a:lstStyle/>
          <a:p>
            <a:pPr algn="l" defTabSz="1082675">
              <a:spcBef>
                <a:spcPct val="50000"/>
              </a:spcBef>
            </a:pPr>
            <a:r>
              <a:rPr lang="en-US" altLang="zh-CN" sz="2800" i="1" dirty="0">
                <a:solidFill>
                  <a:schemeClr val="tx1"/>
                </a:solidFill>
                <a:latin typeface="Times New Roman" panose="02020603050405020304" pitchFamily="18" charset="0"/>
              </a:rPr>
              <a:t>P</a:t>
            </a:r>
            <a:r>
              <a:rPr lang="en-US" altLang="zh-CN" sz="2800" i="1" baseline="-25000" dirty="0">
                <a:solidFill>
                  <a:schemeClr val="tx1"/>
                </a:solidFill>
                <a:latin typeface="Times New Roman" panose="02020603050405020304" pitchFamily="18" charset="0"/>
              </a:rPr>
              <a:t>R </a:t>
            </a:r>
            <a:r>
              <a:rPr lang="en-US" altLang="zh-CN" sz="1900" baseline="-34000" dirty="0">
                <a:solidFill>
                  <a:schemeClr val="tx1"/>
                </a:solidFill>
                <a:latin typeface="Times New Roman" panose="02020603050405020304" pitchFamily="18" charset="0"/>
              </a:rPr>
              <a:t>3</a:t>
            </a:r>
            <a:r>
              <a:rPr lang="zh-CN" altLang="en-US" sz="2800" baseline="-25000" dirty="0">
                <a:solidFill>
                  <a:schemeClr val="tx1"/>
                </a:solidFill>
                <a:latin typeface="Times New Roman" panose="02020603050405020304" pitchFamily="18" charset="0"/>
              </a:rPr>
              <a:t>吸</a:t>
            </a:r>
            <a:r>
              <a:rPr lang="en-US" altLang="zh-CN" sz="2800" dirty="0">
                <a:solidFill>
                  <a:schemeClr val="tx1"/>
                </a:solidFill>
                <a:latin typeface="Times New Roman" panose="02020603050405020304" pitchFamily="18" charset="0"/>
              </a:rPr>
              <a:t>=</a:t>
            </a:r>
            <a:r>
              <a:rPr lang="en-US" altLang="zh-CN" sz="2800" i="1" dirty="0" smtClean="0">
                <a:solidFill>
                  <a:schemeClr val="tx1"/>
                </a:solidFill>
                <a:latin typeface="Times New Roman" panose="02020603050405020304" pitchFamily="18" charset="0"/>
              </a:rPr>
              <a:t>R</a:t>
            </a:r>
            <a:r>
              <a:rPr lang="en-US" altLang="zh-CN" sz="2800" baseline="-25000" dirty="0" smtClean="0">
                <a:solidFill>
                  <a:schemeClr val="tx1"/>
                </a:solidFill>
                <a:latin typeface="Times New Roman" panose="02020603050405020304" pitchFamily="18" charset="0"/>
              </a:rPr>
              <a:t>3</a:t>
            </a:r>
            <a:r>
              <a:rPr lang="en-US" altLang="zh-CN" sz="2800" i="1" dirty="0" smtClean="0">
                <a:solidFill>
                  <a:schemeClr val="tx1"/>
                </a:solidFill>
                <a:latin typeface="Times New Roman" panose="02020603050405020304" pitchFamily="18" charset="0"/>
              </a:rPr>
              <a:t>i</a:t>
            </a:r>
            <a:r>
              <a:rPr lang="en-US" altLang="zh-CN" sz="2800" baseline="-25000" dirty="0" smtClean="0">
                <a:solidFill>
                  <a:schemeClr val="tx1"/>
                </a:solidFill>
                <a:latin typeface="Times New Roman" panose="02020603050405020304" pitchFamily="18" charset="0"/>
              </a:rPr>
              <a:t>3</a:t>
            </a:r>
            <a:r>
              <a:rPr lang="en-US" altLang="zh-CN" sz="2800" baseline="30000" dirty="0" smtClean="0">
                <a:solidFill>
                  <a:schemeClr val="tx1"/>
                </a:solidFill>
                <a:latin typeface="Times New Roman" panose="02020603050405020304" pitchFamily="18" charset="0"/>
              </a:rPr>
              <a:t>2</a:t>
            </a:r>
            <a:r>
              <a:rPr lang="en-US" altLang="zh-CN" sz="2800" dirty="0" smtClean="0">
                <a:solidFill>
                  <a:schemeClr val="tx1"/>
                </a:solidFill>
                <a:latin typeface="Times New Roman" panose="02020603050405020304" pitchFamily="18" charset="0"/>
              </a:rPr>
              <a:t>=60</a:t>
            </a:r>
            <a:r>
              <a:rPr lang="en-US" altLang="zh-CN" sz="2800" dirty="0" smtClean="0">
                <a:solidFill>
                  <a:schemeClr val="tx1"/>
                </a:solidFill>
                <a:latin typeface="Times New Roman" panose="02020603050405020304" pitchFamily="18" charset="0"/>
                <a:sym typeface="Symbol" panose="05050102010706020507" pitchFamily="18" charset="2"/>
              </a:rPr>
              <a:t>0 </a:t>
            </a:r>
            <a:r>
              <a:rPr lang="en-US" altLang="zh-CN" sz="2800" dirty="0">
                <a:solidFill>
                  <a:schemeClr val="tx1"/>
                </a:solidFill>
                <a:latin typeface="Times New Roman" panose="02020603050405020304" pitchFamily="18" charset="0"/>
                <a:sym typeface="Symbol" panose="05050102010706020507" pitchFamily="18" charset="2"/>
              </a:rPr>
              <a:t>W</a:t>
            </a:r>
            <a:endParaRPr lang="en-US" altLang="zh-CN" sz="2800" dirty="0">
              <a:solidFill>
                <a:schemeClr val="tx1"/>
              </a:solidFill>
              <a:latin typeface="Times New Roman" panose="02020603050405020304" pitchFamily="18" charset="0"/>
            </a:endParaRPr>
          </a:p>
        </p:txBody>
      </p:sp>
      <p:grpSp>
        <p:nvGrpSpPr>
          <p:cNvPr id="101399" name="组合 101398"/>
          <p:cNvGrpSpPr/>
          <p:nvPr/>
        </p:nvGrpSpPr>
        <p:grpSpPr>
          <a:xfrm>
            <a:off x="6518275" y="3946525"/>
            <a:ext cx="2368550" cy="790575"/>
            <a:chOff x="3468" y="2100"/>
            <a:chExt cx="1260" cy="420"/>
          </a:xfrm>
        </p:grpSpPr>
        <p:sp>
          <p:nvSpPr>
            <p:cNvPr id="101400" name="右大括号 101399"/>
            <p:cNvSpPr/>
            <p:nvPr/>
          </p:nvSpPr>
          <p:spPr>
            <a:xfrm>
              <a:off x="3468" y="2100"/>
              <a:ext cx="60" cy="420"/>
            </a:xfrm>
            <a:prstGeom prst="rightBrace">
              <a:avLst>
                <a:gd name="adj1" fmla="val 58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1401" name="文本框 101400"/>
            <p:cNvSpPr txBox="1"/>
            <p:nvPr/>
          </p:nvSpPr>
          <p:spPr>
            <a:xfrm>
              <a:off x="3540" y="2196"/>
              <a:ext cx="1188"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P</a:t>
              </a:r>
              <a:r>
                <a:rPr lang="zh-CN" altLang="en-US" sz="2800" baseline="-25000" dirty="0">
                  <a:solidFill>
                    <a:schemeClr val="tx1"/>
                  </a:solidFill>
                  <a:latin typeface="Times New Roman" panose="02020603050405020304" pitchFamily="18" charset="0"/>
                </a:rPr>
                <a:t>发</a:t>
              </a:r>
              <a:r>
                <a:rPr lang="en-US" altLang="zh-CN" sz="2800">
                  <a:solidFill>
                    <a:schemeClr val="tx1"/>
                  </a:solidFill>
                  <a:latin typeface="Times New Roman" panose="02020603050405020304" pitchFamily="18" charset="0"/>
                </a:rPr>
                <a:t>=715 W</a:t>
              </a:r>
              <a:endParaRPr lang="en-US" altLang="zh-CN" sz="2800" baseline="-25000">
                <a:solidFill>
                  <a:schemeClr val="tx1"/>
                </a:solidFill>
                <a:latin typeface="Times New Roman" panose="02020603050405020304" pitchFamily="18" charset="0"/>
              </a:endParaRPr>
            </a:p>
          </p:txBody>
        </p:sp>
      </p:grpSp>
      <p:grpSp>
        <p:nvGrpSpPr>
          <p:cNvPr id="101402" name="组合 101401"/>
          <p:cNvGrpSpPr/>
          <p:nvPr/>
        </p:nvGrpSpPr>
        <p:grpSpPr>
          <a:xfrm>
            <a:off x="4421188" y="5751513"/>
            <a:ext cx="2571750" cy="1354137"/>
            <a:chOff x="2352" y="3060"/>
            <a:chExt cx="1368" cy="720"/>
          </a:xfrm>
        </p:grpSpPr>
        <p:sp>
          <p:nvSpPr>
            <p:cNvPr id="101403" name="右大括号 101402"/>
            <p:cNvSpPr/>
            <p:nvPr/>
          </p:nvSpPr>
          <p:spPr>
            <a:xfrm>
              <a:off x="2352" y="3060"/>
              <a:ext cx="96" cy="720"/>
            </a:xfrm>
            <a:prstGeom prst="rightBrace">
              <a:avLst>
                <a:gd name="adj1" fmla="val 625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1404" name="文本框 101403"/>
            <p:cNvSpPr txBox="1"/>
            <p:nvPr/>
          </p:nvSpPr>
          <p:spPr>
            <a:xfrm>
              <a:off x="2532" y="3288"/>
              <a:ext cx="1188" cy="284"/>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P</a:t>
              </a:r>
              <a:r>
                <a:rPr lang="zh-CN" altLang="en-US" sz="2800" baseline="-25000" dirty="0">
                  <a:solidFill>
                    <a:schemeClr val="tx1"/>
                  </a:solidFill>
                  <a:latin typeface="Times New Roman" panose="02020603050405020304" pitchFamily="18" charset="0"/>
                </a:rPr>
                <a:t>吸</a:t>
              </a:r>
              <a:r>
                <a:rPr lang="en-US" altLang="zh-CN" sz="2800">
                  <a:solidFill>
                    <a:schemeClr val="tx1"/>
                  </a:solidFill>
                  <a:latin typeface="Times New Roman" panose="02020603050405020304" pitchFamily="18" charset="0"/>
                </a:rPr>
                <a:t>=715 W</a:t>
              </a:r>
              <a:endParaRPr lang="en-US" altLang="zh-CN" sz="2800" baseline="-25000">
                <a:solidFill>
                  <a:schemeClr val="tx1"/>
                </a:solidFill>
                <a:latin typeface="Times New Roman" panose="02020603050405020304" pitchFamily="18" charset="0"/>
              </a:endParaRPr>
            </a:p>
          </p:txBody>
        </p:sp>
      </p:grpSp>
      <p:sp>
        <p:nvSpPr>
          <p:cNvPr id="101405" name="右大括号 101404"/>
          <p:cNvSpPr/>
          <p:nvPr/>
        </p:nvSpPr>
        <p:spPr>
          <a:xfrm>
            <a:off x="8458200" y="4330700"/>
            <a:ext cx="203200" cy="2481263"/>
          </a:xfrm>
          <a:prstGeom prst="rightBrace">
            <a:avLst>
              <a:gd name="adj1" fmla="val 101757"/>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1406" name="文本框 101405"/>
          <p:cNvSpPr txBox="1"/>
          <p:nvPr/>
        </p:nvSpPr>
        <p:spPr>
          <a:xfrm>
            <a:off x="8909050" y="5300663"/>
            <a:ext cx="1647825" cy="534987"/>
          </a:xfrm>
          <a:prstGeom prst="rect">
            <a:avLst/>
          </a:prstGeom>
          <a:noFill/>
          <a:ln w="9525">
            <a:noFill/>
          </a:ln>
        </p:spPr>
        <p:txBody>
          <a:bodyPr lIns="108265" tIns="54132" rIns="108265" bIns="54132">
            <a:spAutoFit/>
          </a:bodyPr>
          <a:lstStyle/>
          <a:p>
            <a:pPr algn="l" defTabSz="1082675">
              <a:spcBef>
                <a:spcPct val="50000"/>
              </a:spcBef>
            </a:pPr>
            <a:r>
              <a:rPr lang="en-US" altLang="zh-CN" sz="2800" i="1">
                <a:solidFill>
                  <a:schemeClr val="tx1"/>
                </a:solidFill>
                <a:latin typeface="Times New Roman" panose="02020603050405020304" pitchFamily="18" charset="0"/>
              </a:rPr>
              <a:t>P</a:t>
            </a:r>
            <a:r>
              <a:rPr lang="zh-CN" altLang="en-US" sz="2800" baseline="-25000" dirty="0">
                <a:solidFill>
                  <a:schemeClr val="tx1"/>
                </a:solidFill>
                <a:latin typeface="Times New Roman" panose="02020603050405020304" pitchFamily="18" charset="0"/>
              </a:rPr>
              <a:t>发</a:t>
            </a:r>
            <a:r>
              <a:rPr lang="en-US" altLang="zh-CN" sz="2800">
                <a:solidFill>
                  <a:schemeClr val="tx1"/>
                </a:solidFill>
                <a:latin typeface="Times New Roman" panose="02020603050405020304" pitchFamily="18" charset="0"/>
              </a:rPr>
              <a:t>= </a:t>
            </a:r>
            <a:r>
              <a:rPr lang="en-US" altLang="zh-CN" sz="2800" i="1">
                <a:solidFill>
                  <a:schemeClr val="tx1"/>
                </a:solidFill>
                <a:latin typeface="Times New Roman" panose="02020603050405020304" pitchFamily="18" charset="0"/>
              </a:rPr>
              <a:t>P</a:t>
            </a:r>
            <a:r>
              <a:rPr lang="zh-CN" altLang="en-US" sz="2800" baseline="-25000">
                <a:solidFill>
                  <a:schemeClr val="tx1"/>
                </a:solidFill>
                <a:latin typeface="Times New Roman" panose="02020603050405020304" pitchFamily="18" charset="0"/>
              </a:rPr>
              <a:t>吸</a:t>
            </a:r>
          </a:p>
        </p:txBody>
      </p:sp>
      <p:sp>
        <p:nvSpPr>
          <p:cNvPr id="101407" name="动作按钮: 前进或下一项 101406">
            <a:hlinkClick r:id="" action="ppaction://hlinkshowjump?jump=nextslide"/>
          </p:cNvPr>
          <p:cNvSpPr/>
          <p:nvPr/>
        </p:nvSpPr>
        <p:spPr>
          <a:xfrm>
            <a:off x="10133013" y="7381875"/>
            <a:ext cx="671512" cy="715963"/>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01408" name="动作按钮: 后退或前一项 101407">
            <a:hlinkClick r:id="" action="ppaction://hlinkshowjump?jump=previousslide"/>
          </p:cNvPr>
          <p:cNvSpPr/>
          <p:nvPr/>
        </p:nvSpPr>
        <p:spPr>
          <a:xfrm>
            <a:off x="9496425" y="7375525"/>
            <a:ext cx="631825" cy="722313"/>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101384"/>
                                        </p:tgtEl>
                                        <p:attrNameLst>
                                          <p:attrName>style.visibility</p:attrName>
                                        </p:attrNameLst>
                                      </p:cBhvr>
                                      <p:to>
                                        <p:strVal val="visible"/>
                                      </p:to>
                                    </p:set>
                                    <p:animEffect transition="in" filter="slide(fromLeft)">
                                      <p:cBhvr>
                                        <p:cTn id="12" dur="500"/>
                                        <p:tgtEl>
                                          <p:spTgt spid="1013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1387"/>
                                        </p:tgtEl>
                                        <p:attrNameLst>
                                          <p:attrName>style.visibility</p:attrName>
                                        </p:attrNameLst>
                                      </p:cBhvr>
                                      <p:to>
                                        <p:strVal val="visible"/>
                                      </p:to>
                                    </p:set>
                                    <p:anim calcmode="lin" valueType="num">
                                      <p:cBhvr additive="base">
                                        <p:cTn id="17" dur="500" fill="hold"/>
                                        <p:tgtEl>
                                          <p:spTgt spid="101387"/>
                                        </p:tgtEl>
                                        <p:attrNameLst>
                                          <p:attrName>ppt_x</p:attrName>
                                        </p:attrNameLst>
                                      </p:cBhvr>
                                      <p:tavLst>
                                        <p:tav tm="0">
                                          <p:val>
                                            <p:strVal val="1+#ppt_w/2"/>
                                          </p:val>
                                        </p:tav>
                                        <p:tav tm="100000">
                                          <p:val>
                                            <p:strVal val="#ppt_x"/>
                                          </p:val>
                                        </p:tav>
                                      </p:tavLst>
                                    </p:anim>
                                    <p:anim calcmode="lin" valueType="num">
                                      <p:cBhvr additive="base">
                                        <p:cTn id="18" dur="500" fill="hold"/>
                                        <p:tgtEl>
                                          <p:spTgt spid="10138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1392"/>
                                        </p:tgtEl>
                                        <p:attrNameLst>
                                          <p:attrName>style.visibility</p:attrName>
                                        </p:attrNameLst>
                                      </p:cBhvr>
                                      <p:to>
                                        <p:strVal val="visible"/>
                                      </p:to>
                                    </p:set>
                                    <p:anim calcmode="lin" valueType="num">
                                      <p:cBhvr additive="base">
                                        <p:cTn id="23" dur="500" fill="hold"/>
                                        <p:tgtEl>
                                          <p:spTgt spid="101392"/>
                                        </p:tgtEl>
                                        <p:attrNameLst>
                                          <p:attrName>ppt_x</p:attrName>
                                        </p:attrNameLst>
                                      </p:cBhvr>
                                      <p:tavLst>
                                        <p:tav tm="0">
                                          <p:val>
                                            <p:strVal val="0-#ppt_w/2"/>
                                          </p:val>
                                        </p:tav>
                                        <p:tav tm="100000">
                                          <p:val>
                                            <p:strVal val="#ppt_x"/>
                                          </p:val>
                                        </p:tav>
                                      </p:tavLst>
                                    </p:anim>
                                    <p:anim calcmode="lin" valueType="num">
                                      <p:cBhvr additive="base">
                                        <p:cTn id="24" dur="500" fill="hold"/>
                                        <p:tgtEl>
                                          <p:spTgt spid="10139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1393"/>
                                        </p:tgtEl>
                                        <p:attrNameLst>
                                          <p:attrName>style.visibility</p:attrName>
                                        </p:attrNameLst>
                                      </p:cBhvr>
                                      <p:to>
                                        <p:strVal val="visible"/>
                                      </p:to>
                                    </p:set>
                                    <p:animEffect transition="in" filter="blinds(horizontal)">
                                      <p:cBhvr>
                                        <p:cTn id="29" dur="500"/>
                                        <p:tgtEl>
                                          <p:spTgt spid="101393"/>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01394"/>
                                        </p:tgtEl>
                                        <p:attrNameLst>
                                          <p:attrName>style.visibility</p:attrName>
                                        </p:attrNameLst>
                                      </p:cBhvr>
                                      <p:to>
                                        <p:strVal val="visible"/>
                                      </p:to>
                                    </p:set>
                                    <p:animEffect transition="in" filter="blinds(horizontal)">
                                      <p:cBhvr>
                                        <p:cTn id="33" dur="500"/>
                                        <p:tgtEl>
                                          <p:spTgt spid="101394"/>
                                        </p:tgtEl>
                                      </p:cBhvr>
                                    </p:animEffect>
                                  </p:childTnLst>
                                </p:cTn>
                              </p:par>
                            </p:childTnLst>
                          </p:cTn>
                        </p:par>
                        <p:par>
                          <p:cTn id="34" fill="hold">
                            <p:stCondLst>
                              <p:cond delay="1000"/>
                            </p:stCondLst>
                            <p:childTnLst>
                              <p:par>
                                <p:cTn id="35" presetID="1" presetClass="entr" presetSubtype="0" fill="hold" nodeType="afterEffect">
                                  <p:stCondLst>
                                    <p:cond delay="0"/>
                                  </p:stCondLst>
                                  <p:childTnLst>
                                    <p:set>
                                      <p:cBhvr>
                                        <p:cTn id="36" dur="1" fill="hold">
                                          <p:stCondLst>
                                            <p:cond delay="499"/>
                                          </p:stCondLst>
                                        </p:cTn>
                                        <p:tgtEl>
                                          <p:spTgt spid="10139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iterate type="wd">
                                    <p:tmPct val="100000"/>
                                  </p:iterate>
                                  <p:childTnLst>
                                    <p:set>
                                      <p:cBhvr>
                                        <p:cTn id="40" dur="1" fill="hold">
                                          <p:stCondLst>
                                            <p:cond delay="0"/>
                                          </p:stCondLst>
                                        </p:cTn>
                                        <p:tgtEl>
                                          <p:spTgt spid="101395"/>
                                        </p:tgtEl>
                                        <p:attrNameLst>
                                          <p:attrName>style.visibility</p:attrName>
                                        </p:attrNameLst>
                                      </p:cBhvr>
                                      <p:to>
                                        <p:strVal val="visible"/>
                                      </p:to>
                                    </p:set>
                                    <p:animEffect transition="in" filter="dissolve">
                                      <p:cBhvr>
                                        <p:cTn id="41" dur="300"/>
                                        <p:tgtEl>
                                          <p:spTgt spid="101395"/>
                                        </p:tgtEl>
                                      </p:cBhvr>
                                    </p:animEffect>
                                  </p:childTnLst>
                                </p:cTn>
                              </p:par>
                            </p:childTnLst>
                          </p:cTn>
                        </p:par>
                        <p:par>
                          <p:cTn id="42" fill="hold">
                            <p:stCondLst>
                              <p:cond delay="2100"/>
                            </p:stCondLst>
                            <p:childTnLst>
                              <p:par>
                                <p:cTn id="43" presetID="2" presetClass="entr" presetSubtype="8" fill="hold" grpId="0" nodeType="afterEffect">
                                  <p:stCondLst>
                                    <p:cond delay="0"/>
                                  </p:stCondLst>
                                  <p:childTnLst>
                                    <p:set>
                                      <p:cBhvr>
                                        <p:cTn id="44" dur="1" fill="hold">
                                          <p:stCondLst>
                                            <p:cond delay="0"/>
                                          </p:stCondLst>
                                        </p:cTn>
                                        <p:tgtEl>
                                          <p:spTgt spid="101396"/>
                                        </p:tgtEl>
                                        <p:attrNameLst>
                                          <p:attrName>style.visibility</p:attrName>
                                        </p:attrNameLst>
                                      </p:cBhvr>
                                      <p:to>
                                        <p:strVal val="visible"/>
                                      </p:to>
                                    </p:set>
                                    <p:anim calcmode="lin" valueType="num">
                                      <p:cBhvr additive="base">
                                        <p:cTn id="45" dur="500" fill="hold"/>
                                        <p:tgtEl>
                                          <p:spTgt spid="101396"/>
                                        </p:tgtEl>
                                        <p:attrNameLst>
                                          <p:attrName>ppt_x</p:attrName>
                                        </p:attrNameLst>
                                      </p:cBhvr>
                                      <p:tavLst>
                                        <p:tav tm="0">
                                          <p:val>
                                            <p:strVal val="0-#ppt_w/2"/>
                                          </p:val>
                                        </p:tav>
                                        <p:tav tm="100000">
                                          <p:val>
                                            <p:strVal val="#ppt_x"/>
                                          </p:val>
                                        </p:tav>
                                      </p:tavLst>
                                    </p:anim>
                                    <p:anim calcmode="lin" valueType="num">
                                      <p:cBhvr additive="base">
                                        <p:cTn id="46" dur="500" fill="hold"/>
                                        <p:tgtEl>
                                          <p:spTgt spid="101396"/>
                                        </p:tgtEl>
                                        <p:attrNameLst>
                                          <p:attrName>ppt_y</p:attrName>
                                        </p:attrNameLst>
                                      </p:cBhvr>
                                      <p:tavLst>
                                        <p:tav tm="0">
                                          <p:val>
                                            <p:strVal val="#ppt_y"/>
                                          </p:val>
                                        </p:tav>
                                        <p:tav tm="100000">
                                          <p:val>
                                            <p:strVal val="#ppt_y"/>
                                          </p:val>
                                        </p:tav>
                                      </p:tavLst>
                                    </p:anim>
                                  </p:childTnLst>
                                </p:cTn>
                              </p:par>
                            </p:childTnLst>
                          </p:cTn>
                        </p:par>
                        <p:par>
                          <p:cTn id="47" fill="hold">
                            <p:stCondLst>
                              <p:cond delay="2600"/>
                            </p:stCondLst>
                            <p:childTnLst>
                              <p:par>
                                <p:cTn id="48" presetID="2" presetClass="entr" presetSubtype="8" fill="hold" grpId="0" nodeType="afterEffect">
                                  <p:stCondLst>
                                    <p:cond delay="0"/>
                                  </p:stCondLst>
                                  <p:childTnLst>
                                    <p:set>
                                      <p:cBhvr>
                                        <p:cTn id="49" dur="1" fill="hold">
                                          <p:stCondLst>
                                            <p:cond delay="0"/>
                                          </p:stCondLst>
                                        </p:cTn>
                                        <p:tgtEl>
                                          <p:spTgt spid="101397"/>
                                        </p:tgtEl>
                                        <p:attrNameLst>
                                          <p:attrName>style.visibility</p:attrName>
                                        </p:attrNameLst>
                                      </p:cBhvr>
                                      <p:to>
                                        <p:strVal val="visible"/>
                                      </p:to>
                                    </p:set>
                                    <p:anim calcmode="lin" valueType="num">
                                      <p:cBhvr additive="base">
                                        <p:cTn id="50" dur="500" fill="hold"/>
                                        <p:tgtEl>
                                          <p:spTgt spid="101397"/>
                                        </p:tgtEl>
                                        <p:attrNameLst>
                                          <p:attrName>ppt_x</p:attrName>
                                        </p:attrNameLst>
                                      </p:cBhvr>
                                      <p:tavLst>
                                        <p:tav tm="0">
                                          <p:val>
                                            <p:strVal val="0-#ppt_w/2"/>
                                          </p:val>
                                        </p:tav>
                                        <p:tav tm="100000">
                                          <p:val>
                                            <p:strVal val="#ppt_x"/>
                                          </p:val>
                                        </p:tav>
                                      </p:tavLst>
                                    </p:anim>
                                    <p:anim calcmode="lin" valueType="num">
                                      <p:cBhvr additive="base">
                                        <p:cTn id="51" dur="500" fill="hold"/>
                                        <p:tgtEl>
                                          <p:spTgt spid="101397"/>
                                        </p:tgtEl>
                                        <p:attrNameLst>
                                          <p:attrName>ppt_y</p:attrName>
                                        </p:attrNameLst>
                                      </p:cBhvr>
                                      <p:tavLst>
                                        <p:tav tm="0">
                                          <p:val>
                                            <p:strVal val="#ppt_y"/>
                                          </p:val>
                                        </p:tav>
                                        <p:tav tm="100000">
                                          <p:val>
                                            <p:strVal val="#ppt_y"/>
                                          </p:val>
                                        </p:tav>
                                      </p:tavLst>
                                    </p:anim>
                                  </p:childTnLst>
                                </p:cTn>
                              </p:par>
                            </p:childTnLst>
                          </p:cTn>
                        </p:par>
                        <p:par>
                          <p:cTn id="52" fill="hold">
                            <p:stCondLst>
                              <p:cond delay="3100"/>
                            </p:stCondLst>
                            <p:childTnLst>
                              <p:par>
                                <p:cTn id="53" presetID="2" presetClass="entr" presetSubtype="8" fill="hold" grpId="0" nodeType="afterEffect">
                                  <p:stCondLst>
                                    <p:cond delay="0"/>
                                  </p:stCondLst>
                                  <p:childTnLst>
                                    <p:set>
                                      <p:cBhvr>
                                        <p:cTn id="54" dur="1" fill="hold">
                                          <p:stCondLst>
                                            <p:cond delay="0"/>
                                          </p:stCondLst>
                                        </p:cTn>
                                        <p:tgtEl>
                                          <p:spTgt spid="101398"/>
                                        </p:tgtEl>
                                        <p:attrNameLst>
                                          <p:attrName>style.visibility</p:attrName>
                                        </p:attrNameLst>
                                      </p:cBhvr>
                                      <p:to>
                                        <p:strVal val="visible"/>
                                      </p:to>
                                    </p:set>
                                    <p:anim calcmode="lin" valueType="num">
                                      <p:cBhvr additive="base">
                                        <p:cTn id="55" dur="500" fill="hold"/>
                                        <p:tgtEl>
                                          <p:spTgt spid="101398"/>
                                        </p:tgtEl>
                                        <p:attrNameLst>
                                          <p:attrName>ppt_x</p:attrName>
                                        </p:attrNameLst>
                                      </p:cBhvr>
                                      <p:tavLst>
                                        <p:tav tm="0">
                                          <p:val>
                                            <p:strVal val="0-#ppt_w/2"/>
                                          </p:val>
                                        </p:tav>
                                        <p:tav tm="100000">
                                          <p:val>
                                            <p:strVal val="#ppt_x"/>
                                          </p:val>
                                        </p:tav>
                                      </p:tavLst>
                                    </p:anim>
                                    <p:anim calcmode="lin" valueType="num">
                                      <p:cBhvr additive="base">
                                        <p:cTn id="56" dur="500" fill="hold"/>
                                        <p:tgtEl>
                                          <p:spTgt spid="101398"/>
                                        </p:tgtEl>
                                        <p:attrNameLst>
                                          <p:attrName>ppt_y</p:attrName>
                                        </p:attrNameLst>
                                      </p:cBhvr>
                                      <p:tavLst>
                                        <p:tav tm="0">
                                          <p:val>
                                            <p:strVal val="#ppt_y"/>
                                          </p:val>
                                        </p:tav>
                                        <p:tav tm="100000">
                                          <p:val>
                                            <p:strVal val="#ppt_y"/>
                                          </p:val>
                                        </p:tav>
                                      </p:tavLst>
                                    </p:anim>
                                  </p:childTnLst>
                                </p:cTn>
                              </p:par>
                            </p:childTnLst>
                          </p:cTn>
                        </p:par>
                        <p:par>
                          <p:cTn id="57" fill="hold">
                            <p:stCondLst>
                              <p:cond delay="3600"/>
                            </p:stCondLst>
                            <p:childTnLst>
                              <p:par>
                                <p:cTn id="58" presetID="1" presetClass="entr" presetSubtype="0" fill="hold" nodeType="afterEffect">
                                  <p:stCondLst>
                                    <p:cond delay="0"/>
                                  </p:stCondLst>
                                  <p:childTnLst>
                                    <p:set>
                                      <p:cBhvr>
                                        <p:cTn id="59" dur="1" fill="hold">
                                          <p:stCondLst>
                                            <p:cond delay="499"/>
                                          </p:stCondLst>
                                        </p:cTn>
                                        <p:tgtEl>
                                          <p:spTgt spid="101402"/>
                                        </p:tgtEl>
                                        <p:attrNameLst>
                                          <p:attrName>style.visibility</p:attrName>
                                        </p:attrNameLst>
                                      </p:cBhvr>
                                      <p:to>
                                        <p:strVal val="visible"/>
                                      </p:to>
                                    </p:set>
                                  </p:childTnLst>
                                </p:cTn>
                              </p:par>
                            </p:childTnLst>
                          </p:cTn>
                        </p:par>
                        <p:par>
                          <p:cTn id="60" fill="hold">
                            <p:stCondLst>
                              <p:cond delay="4100"/>
                            </p:stCondLst>
                            <p:childTnLst>
                              <p:par>
                                <p:cTn id="61" presetID="1" presetClass="entr" presetSubtype="0" fill="hold" nodeType="afterEffect">
                                  <p:stCondLst>
                                    <p:cond delay="0"/>
                                  </p:stCondLst>
                                  <p:childTnLst>
                                    <p:set>
                                      <p:cBhvr>
                                        <p:cTn id="62" dur="1" fill="hold">
                                          <p:stCondLst>
                                            <p:cond delay="499"/>
                                          </p:stCondLst>
                                        </p:cTn>
                                        <p:tgtEl>
                                          <p:spTgt spid="101405"/>
                                        </p:tgtEl>
                                        <p:attrNameLst>
                                          <p:attrName>style.visibility</p:attrName>
                                        </p:attrNameLst>
                                      </p:cBhvr>
                                      <p:to>
                                        <p:strVal val="visible"/>
                                      </p:to>
                                    </p:set>
                                  </p:childTnLst>
                                </p:cTn>
                              </p:par>
                            </p:childTnLst>
                          </p:cTn>
                        </p:par>
                        <p:par>
                          <p:cTn id="63" fill="hold">
                            <p:stCondLst>
                              <p:cond delay="4600"/>
                            </p:stCondLst>
                            <p:childTnLst>
                              <p:par>
                                <p:cTn id="64" presetID="2" presetClass="entr" presetSubtype="2" fill="hold" grpId="0" nodeType="afterEffect">
                                  <p:stCondLst>
                                    <p:cond delay="0"/>
                                  </p:stCondLst>
                                  <p:childTnLst>
                                    <p:set>
                                      <p:cBhvr>
                                        <p:cTn id="65" dur="1" fill="hold">
                                          <p:stCondLst>
                                            <p:cond delay="0"/>
                                          </p:stCondLst>
                                        </p:cTn>
                                        <p:tgtEl>
                                          <p:spTgt spid="101406"/>
                                        </p:tgtEl>
                                        <p:attrNameLst>
                                          <p:attrName>style.visibility</p:attrName>
                                        </p:attrNameLst>
                                      </p:cBhvr>
                                      <p:to>
                                        <p:strVal val="visible"/>
                                      </p:to>
                                    </p:set>
                                    <p:anim calcmode="lin" valueType="num">
                                      <p:cBhvr additive="base">
                                        <p:cTn id="66" dur="500" fill="hold"/>
                                        <p:tgtEl>
                                          <p:spTgt spid="101406"/>
                                        </p:tgtEl>
                                        <p:attrNameLst>
                                          <p:attrName>ppt_x</p:attrName>
                                        </p:attrNameLst>
                                      </p:cBhvr>
                                      <p:tavLst>
                                        <p:tav tm="0">
                                          <p:val>
                                            <p:strVal val="1+#ppt_w/2"/>
                                          </p:val>
                                        </p:tav>
                                        <p:tav tm="100000">
                                          <p:val>
                                            <p:strVal val="#ppt_x"/>
                                          </p:val>
                                        </p:tav>
                                      </p:tavLst>
                                    </p:anim>
                                    <p:anim calcmode="lin" valueType="num">
                                      <p:cBhvr additive="base">
                                        <p:cTn id="67" dur="500" fill="hold"/>
                                        <p:tgtEl>
                                          <p:spTgt spid="1014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92" grpId="0"/>
      <p:bldP spid="101393" grpId="0"/>
      <p:bldP spid="101394" grpId="0"/>
      <p:bldP spid="101395" grpId="0"/>
      <p:bldP spid="101396" grpId="0"/>
      <p:bldP spid="101397" grpId="0"/>
      <p:bldP spid="101398" grpId="0"/>
      <p:bldP spid="101406"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Office\Templates\演示文稿设计\笔记本型模板.pot</Template>
  <TotalTime>3753</TotalTime>
  <Words>4828</Words>
  <Application>Microsoft Office PowerPoint</Application>
  <PresentationFormat>B4 (ISO)纸张(250x353 毫米)</PresentationFormat>
  <Paragraphs>1176</Paragraphs>
  <Slides>51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6" baseType="lpstr">
      <vt:lpstr>Monotype Sorts</vt:lpstr>
      <vt:lpstr>黑体</vt:lpstr>
      <vt:lpstr>楷体_GB2312</vt:lpstr>
      <vt:lpstr>隶书</vt:lpstr>
      <vt:lpstr>宋体</vt:lpstr>
      <vt:lpstr>宋体</vt:lpstr>
      <vt:lpstr>Arial Black</vt:lpstr>
      <vt:lpstr>Cambria Math</vt:lpstr>
      <vt:lpstr>MT Extra</vt:lpstr>
      <vt:lpstr>Symbol</vt:lpstr>
      <vt:lpstr>Times New Roman</vt:lpstr>
      <vt:lpstr>Wingdings 2</vt:lpstr>
      <vt:lpstr>默认设计模板</vt:lpstr>
      <vt:lpstr>Equation.DSMT4</vt:lpstr>
      <vt:lpstr>Equation.3</vt:lpstr>
      <vt:lpstr>PowerPoint 演示文稿</vt:lpstr>
      <vt:lpstr>第3章网络分析方法和网络定理</vt:lpstr>
      <vt:lpstr>3.1  支路电流法  (branch current method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aloe</dc:creator>
  <cp:lastModifiedBy>k l</cp:lastModifiedBy>
  <cp:revision>946</cp:revision>
  <dcterms:created xsi:type="dcterms:W3CDTF">1998-03-18T01:58:34Z</dcterms:created>
  <dcterms:modified xsi:type="dcterms:W3CDTF">2020-10-11T23:48:11Z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