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51"/>
  </p:notesMasterIdLst>
  <p:handoutMasterIdLst>
    <p:handoutMasterId r:id="rId52"/>
  </p:handoutMasterIdLst>
  <p:sldIdLst>
    <p:sldId id="766" r:id="rId3"/>
    <p:sldId id="256" r:id="rId4"/>
    <p:sldId id="767" r:id="rId5"/>
    <p:sldId id="768" r:id="rId6"/>
    <p:sldId id="769" r:id="rId7"/>
    <p:sldId id="770" r:id="rId8"/>
    <p:sldId id="771" r:id="rId9"/>
    <p:sldId id="772" r:id="rId10"/>
    <p:sldId id="773" r:id="rId11"/>
    <p:sldId id="774" r:id="rId12"/>
    <p:sldId id="584" r:id="rId13"/>
    <p:sldId id="669" r:id="rId14"/>
    <p:sldId id="585" r:id="rId15"/>
    <p:sldId id="586" r:id="rId16"/>
    <p:sldId id="670" r:id="rId17"/>
    <p:sldId id="587" r:id="rId18"/>
    <p:sldId id="588" r:id="rId19"/>
    <p:sldId id="671" r:id="rId20"/>
    <p:sldId id="589" r:id="rId21"/>
    <p:sldId id="672" r:id="rId22"/>
    <p:sldId id="674" r:id="rId23"/>
    <p:sldId id="673" r:id="rId24"/>
    <p:sldId id="590" r:id="rId25"/>
    <p:sldId id="675" r:id="rId26"/>
    <p:sldId id="708" r:id="rId27"/>
    <p:sldId id="710" r:id="rId28"/>
    <p:sldId id="711" r:id="rId29"/>
    <p:sldId id="676" r:id="rId30"/>
    <p:sldId id="775" r:id="rId31"/>
    <p:sldId id="691" r:id="rId32"/>
    <p:sldId id="692" r:id="rId33"/>
    <p:sldId id="712" r:id="rId34"/>
    <p:sldId id="677" r:id="rId35"/>
    <p:sldId id="678" r:id="rId36"/>
    <p:sldId id="679" r:id="rId37"/>
    <p:sldId id="680" r:id="rId38"/>
    <p:sldId id="681" r:id="rId39"/>
    <p:sldId id="682" r:id="rId40"/>
    <p:sldId id="683" r:id="rId41"/>
    <p:sldId id="684" r:id="rId42"/>
    <p:sldId id="605" r:id="rId43"/>
    <p:sldId id="606" r:id="rId44"/>
    <p:sldId id="607" r:id="rId45"/>
    <p:sldId id="608" r:id="rId46"/>
    <p:sldId id="609" r:id="rId47"/>
    <p:sldId id="610" r:id="rId48"/>
    <p:sldId id="611" r:id="rId49"/>
    <p:sldId id="776" r:id="rId5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220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FF33CC"/>
    <a:srgbClr val="FF66FF"/>
    <a:srgbClr val="2520F2"/>
    <a:srgbClr val="FF0000"/>
    <a:srgbClr val="FF9900"/>
    <a:srgbClr val="99FF33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10"/>
    <p:restoredTop sz="86449"/>
  </p:normalViewPr>
  <p:slideViewPr>
    <p:cSldViewPr snapToGrid="0" snapToObjects="1" showGuides="1">
      <p:cViewPr varScale="1">
        <p:scale>
          <a:sx n="95" d="100"/>
          <a:sy n="95" d="100"/>
        </p:scale>
        <p:origin x="930" y="78"/>
      </p:cViewPr>
      <p:guideLst>
        <p:guide orient="horz" pos="576"/>
        <p:guide pos="22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53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jpeg"/><Relationship Id="rId4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35.wmf"/><Relationship Id="rId7" Type="http://schemas.openxmlformats.org/officeDocument/2006/relationships/image" Target="../media/image3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29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9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50.wmf"/><Relationship Id="rId1" Type="http://schemas.openxmlformats.org/officeDocument/2006/relationships/image" Target="../media/image60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Relationship Id="rId9" Type="http://schemas.openxmlformats.org/officeDocument/2006/relationships/image" Target="../media/image76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11" Type="http://schemas.openxmlformats.org/officeDocument/2006/relationships/image" Target="../media/image86.wmf"/><Relationship Id="rId5" Type="http://schemas.openxmlformats.org/officeDocument/2006/relationships/image" Target="../media/image81.wmf"/><Relationship Id="rId10" Type="http://schemas.openxmlformats.org/officeDocument/2006/relationships/image" Target="../media/image85.wmf"/><Relationship Id="rId4" Type="http://schemas.openxmlformats.org/officeDocument/2006/relationships/image" Target="../media/image80.wmf"/><Relationship Id="rId9" Type="http://schemas.openxmlformats.org/officeDocument/2006/relationships/image" Target="../media/image7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5.jpeg"/><Relationship Id="rId4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image" Target="../media/image76.wmf"/><Relationship Id="rId7" Type="http://schemas.openxmlformats.org/officeDocument/2006/relationships/image" Target="../media/image96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10" Type="http://schemas.openxmlformats.org/officeDocument/2006/relationships/image" Target="../media/image99.wmf"/><Relationship Id="rId4" Type="http://schemas.openxmlformats.org/officeDocument/2006/relationships/image" Target="../media/image93.wmf"/><Relationship Id="rId9" Type="http://schemas.openxmlformats.org/officeDocument/2006/relationships/image" Target="../media/image9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100.wmf"/><Relationship Id="rId1" Type="http://schemas.openxmlformats.org/officeDocument/2006/relationships/image" Target="../media/image72.wmf"/><Relationship Id="rId6" Type="http://schemas.openxmlformats.org/officeDocument/2006/relationships/image" Target="../media/image101.wmf"/><Relationship Id="rId5" Type="http://schemas.openxmlformats.org/officeDocument/2006/relationships/image" Target="../media/image97.wmf"/><Relationship Id="rId4" Type="http://schemas.openxmlformats.org/officeDocument/2006/relationships/image" Target="../media/image9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30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109.wmf"/><Relationship Id="rId7" Type="http://schemas.openxmlformats.org/officeDocument/2006/relationships/image" Target="../media/image113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11" Type="http://schemas.openxmlformats.org/officeDocument/2006/relationships/image" Target="../media/image114.wmf"/><Relationship Id="rId5" Type="http://schemas.openxmlformats.org/officeDocument/2006/relationships/image" Target="../media/image111.wmf"/><Relationship Id="rId10" Type="http://schemas.openxmlformats.org/officeDocument/2006/relationships/image" Target="../media/image105.wmf"/><Relationship Id="rId4" Type="http://schemas.openxmlformats.org/officeDocument/2006/relationships/image" Target="../media/image110.wmf"/><Relationship Id="rId9" Type="http://schemas.openxmlformats.org/officeDocument/2006/relationships/image" Target="../media/image30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image" Target="../media/image126.wmf"/><Relationship Id="rId7" Type="http://schemas.openxmlformats.org/officeDocument/2006/relationships/image" Target="../media/image131.wmf"/><Relationship Id="rId2" Type="http://schemas.openxmlformats.org/officeDocument/2006/relationships/image" Target="../media/image128.wmf"/><Relationship Id="rId1" Type="http://schemas.openxmlformats.org/officeDocument/2006/relationships/image" Target="../media/image124.wmf"/><Relationship Id="rId6" Type="http://schemas.openxmlformats.org/officeDocument/2006/relationships/image" Target="../media/image130.wmf"/><Relationship Id="rId11" Type="http://schemas.openxmlformats.org/officeDocument/2006/relationships/image" Target="../media/image135.wmf"/><Relationship Id="rId5" Type="http://schemas.openxmlformats.org/officeDocument/2006/relationships/image" Target="../media/image129.wmf"/><Relationship Id="rId10" Type="http://schemas.openxmlformats.org/officeDocument/2006/relationships/image" Target="../media/image134.wmf"/><Relationship Id="rId4" Type="http://schemas.openxmlformats.org/officeDocument/2006/relationships/image" Target="../media/image127.wmf"/><Relationship Id="rId9" Type="http://schemas.openxmlformats.org/officeDocument/2006/relationships/image" Target="../media/image133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image" Target="../media/image124.wmf"/><Relationship Id="rId7" Type="http://schemas.openxmlformats.org/officeDocument/2006/relationships/image" Target="../media/image139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Relationship Id="rId6" Type="http://schemas.openxmlformats.org/officeDocument/2006/relationships/image" Target="../media/image129.wmf"/><Relationship Id="rId11" Type="http://schemas.openxmlformats.org/officeDocument/2006/relationships/image" Target="../media/image142.wmf"/><Relationship Id="rId5" Type="http://schemas.openxmlformats.org/officeDocument/2006/relationships/image" Target="../media/image127.wmf"/><Relationship Id="rId10" Type="http://schemas.openxmlformats.org/officeDocument/2006/relationships/image" Target="../media/image141.wmf"/><Relationship Id="rId4" Type="http://schemas.openxmlformats.org/officeDocument/2006/relationships/image" Target="../media/image138.wmf"/><Relationship Id="rId9" Type="http://schemas.openxmlformats.org/officeDocument/2006/relationships/image" Target="../media/image12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5.jpeg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2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5.wmf"/><Relationship Id="rId7" Type="http://schemas.openxmlformats.org/officeDocument/2006/relationships/image" Target="../media/image32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9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200" dirty="0"/>
          </a:p>
        </p:txBody>
      </p:sp>
      <p:sp>
        <p:nvSpPr>
          <p:cNvPr id="3075" name="日期占位符 3074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/>
            <a:endParaRPr lang="zh-CN" altLang="en-US" sz="1200" dirty="0"/>
          </a:p>
        </p:txBody>
      </p:sp>
      <p:sp>
        <p:nvSpPr>
          <p:cNvPr id="3076" name="页脚占位符 3075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/>
            <a:endParaRPr lang="zh-CN" altLang="en-US" sz="1200" dirty="0"/>
          </a:p>
        </p:txBody>
      </p:sp>
      <p:sp>
        <p:nvSpPr>
          <p:cNvPr id="3077" name="灯片编号占位符 3076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34138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20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200" dirty="0"/>
          </a:p>
        </p:txBody>
      </p:sp>
      <p:sp>
        <p:nvSpPr>
          <p:cNvPr id="2051" name="日期占位符 2050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/>
            <a:endParaRPr lang="zh-CN" altLang="en-US" sz="1200" dirty="0"/>
          </a:p>
        </p:txBody>
      </p:sp>
      <p:sp>
        <p:nvSpPr>
          <p:cNvPr id="2052" name="幻灯片图像占位符 20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文本占位符 2052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单击以编辑母版文本样式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/>
            <a:endParaRPr lang="zh-CN" altLang="en-US" sz="1200" dirty="0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94791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</a:t>
            </a:fld>
            <a:endParaRPr lang="zh-CN" altLang="en-US" sz="1200" dirty="0"/>
          </a:p>
        </p:txBody>
      </p:sp>
      <p:sp>
        <p:nvSpPr>
          <p:cNvPr id="613378" name="幻灯片图像占位符 61337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>
            <a:solidFill>
              <a:schemeClr val="tx1">
                <a:alpha val="100000"/>
              </a:schemeClr>
            </a:solidFill>
          </a:ln>
        </p:spPr>
      </p:sp>
      <p:sp>
        <p:nvSpPr>
          <p:cNvPr id="613379" name="文本占位符 613378"/>
          <p:cNvSpPr>
            <a:spLocks noGrp="1"/>
          </p:cNvSpPr>
          <p:nvPr>
            <p:ph type="body" idx="1"/>
          </p:nvPr>
        </p:nvSpPr>
        <p:spPr>
          <a:ln/>
        </p:spPr>
        <p:txBody>
          <a:bodyPr vert="horz" wrap="square" lIns="92075" tIns="46038" rIns="92075" bIns="46038" anchor="t"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2881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 algn="r" eaLnBrk="1" hangingPunct="1"/>
            <a:fld id="{9A0DB2DC-4C9A-4742-B13C-FB6460FD3503}" type="slidenum">
              <a:rPr lang="zh-CN" altLang="en-US" sz="1200" smtClean="0"/>
              <a:t>44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21670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blipFill rotWithShape="0">
          <a:blip r:embed="rId2"/>
        </a:blip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标题 177153"/>
          <p:cNvSpPr>
            <a:spLocks noGrp="1"/>
          </p:cNvSpPr>
          <p:nvPr>
            <p:ph type="ctrTitle"/>
          </p:nvPr>
        </p:nvSpPr>
        <p:spPr>
          <a:xfrm>
            <a:off x="914400" y="685800"/>
            <a:ext cx="7721600" cy="1143000"/>
          </a:xfrm>
          <a:prstGeom prst="rect">
            <a:avLst/>
          </a:prstGeom>
          <a:noFill/>
          <a:ln w="9525">
            <a:noFill/>
          </a:ln>
        </p:spPr>
        <p:txBody>
          <a:bodyPr lIns="89381" tIns="44691" rIns="89381" bIns="44691" anchor="b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zh-CN" dirty="0"/>
          </a:p>
        </p:txBody>
      </p:sp>
      <p:sp>
        <p:nvSpPr>
          <p:cNvPr id="177155" name="副标题 177154"/>
          <p:cNvSpPr>
            <a:spLocks noGrp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  <a:prstGeom prst="rect">
            <a:avLst/>
          </a:prstGeom>
          <a:noFill/>
          <a:ln w="9525">
            <a:noFill/>
          </a:ln>
        </p:spPr>
        <p:txBody>
          <a:bodyPr lIns="89381" tIns="44691" rIns="89381" bIns="44691" anchor="t"/>
          <a:lstStyle>
            <a:lvl1pPr marL="0" lvl="0" indent="0">
              <a:buClr>
                <a:schemeClr val="accent2"/>
              </a:buClr>
              <a:buSzTx/>
              <a:buFont typeface="Monotype Sorts" pitchFamily="2" charset="2"/>
              <a:buNone/>
              <a:defRPr>
                <a:latin typeface="Arial Black" panose="020B0A04020102020204" pitchFamily="34" charset="0"/>
              </a:defRPr>
            </a:lvl1pPr>
            <a:lvl2pPr marL="447675" lvl="1" indent="0" algn="ctr">
              <a:buClr>
                <a:schemeClr val="accent2"/>
              </a:buClr>
              <a:buSzTx/>
              <a:buFont typeface="Monotype Sorts" pitchFamily="2" charset="2"/>
              <a:buNone/>
              <a:defRPr>
                <a:latin typeface="Arial Black" panose="020B0A04020102020204" pitchFamily="34" charset="0"/>
              </a:defRPr>
            </a:lvl2pPr>
            <a:lvl3pPr marL="892175" lvl="2" indent="0" algn="ctr">
              <a:buClr>
                <a:schemeClr val="accent2"/>
              </a:buClr>
              <a:buSzTx/>
              <a:buFont typeface="Monotype Sorts" pitchFamily="2" charset="2"/>
              <a:buNone/>
              <a:defRPr>
                <a:latin typeface="Arial Black" panose="020B0A04020102020204" pitchFamily="34" charset="0"/>
              </a:defRPr>
            </a:lvl3pPr>
            <a:lvl4pPr marL="1341755" lvl="3" indent="0" algn="ctr">
              <a:buClr>
                <a:schemeClr val="accent2"/>
              </a:buClr>
              <a:buSzTx/>
              <a:buFontTx/>
              <a:buNone/>
              <a:defRPr>
                <a:latin typeface="Arial Black" panose="020B0A04020102020204" pitchFamily="34" charset="0"/>
              </a:defRPr>
            </a:lvl4pPr>
            <a:lvl5pPr marL="1789430" lvl="4" indent="0" algn="ctr">
              <a:buClr>
                <a:schemeClr val="accent2"/>
              </a:buClr>
              <a:buSzTx/>
              <a:buFontTx/>
              <a:buNone/>
              <a:defRPr>
                <a:latin typeface="Arial Black" panose="020B0A040201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单击此处编辑母版副标题样式</a:t>
            </a:r>
          </a:p>
        </p:txBody>
      </p:sp>
      <p:sp>
        <p:nvSpPr>
          <p:cNvPr id="177156" name="日期占位符 177155"/>
          <p:cNvSpPr>
            <a:spLocks noGrp="1"/>
          </p:cNvSpPr>
          <p:nvPr>
            <p:ph type="dt" sz="half" idx="2"/>
          </p:nvPr>
        </p:nvSpPr>
        <p:spPr>
          <a:xfrm>
            <a:off x="711200" y="6229350"/>
            <a:ext cx="1928813" cy="514350"/>
          </a:xfrm>
          <a:prstGeom prst="rect">
            <a:avLst/>
          </a:prstGeom>
          <a:noFill/>
          <a:ln w="9525">
            <a:noFill/>
          </a:ln>
        </p:spPr>
        <p:txBody>
          <a:bodyPr lIns="89381" tIns="44691" rIns="89381" bIns="44691" anchor="b"/>
          <a:lstStyle>
            <a:lvl1pPr>
              <a:defRPr sz="1400" b="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pPr defTabSz="892175"/>
            <a:fld id="{BB962C8B-B14F-4D97-AF65-F5344CB8AC3E}" type="datetime1">
              <a:rPr lang="zh-CN" altLang="en-US" dirty="0"/>
              <a:pPr defTabSz="892175"/>
              <a:t>2021/10/29</a:t>
            </a:fld>
            <a:endParaRPr lang="zh-CN" altLang="en-US" dirty="0"/>
          </a:p>
        </p:txBody>
      </p:sp>
      <p:sp>
        <p:nvSpPr>
          <p:cNvPr id="177157" name="页脚占位符 177156"/>
          <p:cNvSpPr>
            <a:spLocks noGrp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  <a:prstGeom prst="rect">
            <a:avLst/>
          </a:prstGeom>
          <a:noFill/>
          <a:ln w="9525">
            <a:noFill/>
          </a:ln>
        </p:spPr>
        <p:txBody>
          <a:bodyPr lIns="89381" tIns="44691" rIns="89381" bIns="44691" anchor="b"/>
          <a:lstStyle>
            <a:lvl1pPr algn="ctr">
              <a:defRPr sz="1400" b="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pPr defTabSz="892175"/>
            <a:endParaRPr lang="zh-CN" altLang="en-US" dirty="0"/>
          </a:p>
        </p:txBody>
      </p:sp>
      <p:sp>
        <p:nvSpPr>
          <p:cNvPr id="177158" name="灯片编号占位符 177157"/>
          <p:cNvSpPr>
            <a:spLocks noGrp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  <a:prstGeom prst="rect">
            <a:avLst/>
          </a:prstGeom>
          <a:noFill/>
          <a:ln w="9525">
            <a:noFill/>
          </a:ln>
        </p:spPr>
        <p:txBody>
          <a:bodyPr lIns="89381" tIns="44691" rIns="89381" bIns="44691" anchor="b"/>
          <a:lstStyle>
            <a:lvl1pPr algn="r">
              <a:defRPr sz="1400" b="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pPr defTabSz="892175"/>
            <a:fld id="{9A0DB2DC-4C9A-4742-B13C-FB6460FD3503}" type="slidenum">
              <a:rPr lang="zh-CN" altLang="en-US" dirty="0"/>
              <a:pPr defTabSz="892175"/>
              <a:t>‹#›</a:t>
            </a:fld>
            <a:endParaRPr lang="zh-CN" altLang="en-US" dirty="0"/>
          </a:p>
        </p:txBody>
      </p:sp>
      <p:pic>
        <p:nvPicPr>
          <p:cNvPr id="177159" name="图片 177158" descr="paint"/>
          <p:cNvPicPr>
            <a:picLocks noChangeAspect="1"/>
          </p:cNvPicPr>
          <p:nvPr/>
        </p:nvPicPr>
        <p:blipFill>
          <a:blip r:embed="rId3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400" y="1828800"/>
            <a:ext cx="8229600" cy="3841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05053513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92175"/>
            <a:fld id="{BB962C8B-B14F-4D97-AF65-F5344CB8AC3E}" type="datetime1">
              <a:rPr lang="zh-CN" altLang="en-US" dirty="0">
                <a:solidFill>
                  <a:srgbClr val="5E574E"/>
                </a:solidFill>
              </a:rPr>
              <a:pPr defTabSz="892175"/>
              <a:t>2021/10/29</a:t>
            </a:fld>
            <a:endParaRPr lang="zh-CN" altLang="en-US" dirty="0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92175"/>
            <a:endParaRPr lang="zh-CN" altLang="en-US" dirty="0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2175"/>
            <a:fld id="{9A0DB2DC-4C9A-4742-B13C-FB6460FD3503}" type="slidenum">
              <a:rPr lang="zh-CN" altLang="en-US" dirty="0">
                <a:solidFill>
                  <a:srgbClr val="5E574E"/>
                </a:solidFill>
              </a:rPr>
              <a:pPr defTabSz="892175"/>
              <a:t>‹#›</a:t>
            </a:fld>
            <a:endParaRPr lang="zh-CN" altLang="en-US" dirty="0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464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92175"/>
            <a:fld id="{BB962C8B-B14F-4D97-AF65-F5344CB8AC3E}" type="datetime1">
              <a:rPr lang="zh-CN" altLang="en-US" dirty="0">
                <a:solidFill>
                  <a:srgbClr val="5E574E"/>
                </a:solidFill>
              </a:rPr>
              <a:pPr defTabSz="892175"/>
              <a:t>2021/10/29</a:t>
            </a:fld>
            <a:endParaRPr lang="zh-CN" altLang="en-US" dirty="0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92175"/>
            <a:endParaRPr lang="zh-CN" altLang="en-US" dirty="0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2175"/>
            <a:fld id="{9A0DB2DC-4C9A-4742-B13C-FB6460FD3503}" type="slidenum">
              <a:rPr lang="zh-CN" altLang="en-US" dirty="0">
                <a:solidFill>
                  <a:srgbClr val="5E574E"/>
                </a:solidFill>
              </a:rPr>
              <a:pPr defTabSz="892175"/>
              <a:t>‹#›</a:t>
            </a:fld>
            <a:endParaRPr lang="zh-CN" altLang="en-US" dirty="0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3165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07612" cy="4171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8388" y="1885950"/>
            <a:ext cx="4007612" cy="4171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92175"/>
            <a:fld id="{BB962C8B-B14F-4D97-AF65-F5344CB8AC3E}" type="datetime1">
              <a:rPr lang="zh-CN" altLang="en-US" dirty="0">
                <a:solidFill>
                  <a:srgbClr val="5E574E"/>
                </a:solidFill>
              </a:rPr>
              <a:pPr defTabSz="892175"/>
              <a:t>2021/10/29</a:t>
            </a:fld>
            <a:endParaRPr lang="zh-CN" altLang="en-US" dirty="0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92175"/>
            <a:endParaRPr lang="zh-CN" altLang="en-US" dirty="0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2175"/>
            <a:fld id="{9A0DB2DC-4C9A-4742-B13C-FB6460FD3503}" type="slidenum">
              <a:rPr lang="zh-CN" altLang="en-US" dirty="0">
                <a:solidFill>
                  <a:srgbClr val="5E574E"/>
                </a:solidFill>
              </a:rPr>
              <a:pPr defTabSz="892175"/>
              <a:t>‹#›</a:t>
            </a:fld>
            <a:endParaRPr lang="zh-CN" altLang="en-US" dirty="0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78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92175"/>
            <a:fld id="{BB962C8B-B14F-4D97-AF65-F5344CB8AC3E}" type="datetime1">
              <a:rPr lang="zh-CN" altLang="en-US" dirty="0">
                <a:solidFill>
                  <a:srgbClr val="5E574E"/>
                </a:solidFill>
              </a:rPr>
              <a:pPr defTabSz="892175"/>
              <a:t>2021/10/29</a:t>
            </a:fld>
            <a:endParaRPr lang="zh-CN" altLang="en-US" dirty="0">
              <a:solidFill>
                <a:srgbClr val="5E574E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92175"/>
            <a:endParaRPr lang="zh-CN" altLang="en-US" dirty="0">
              <a:solidFill>
                <a:srgbClr val="5E574E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2175"/>
            <a:fld id="{9A0DB2DC-4C9A-4742-B13C-FB6460FD3503}" type="slidenum">
              <a:rPr lang="zh-CN" altLang="en-US" dirty="0">
                <a:solidFill>
                  <a:srgbClr val="5E574E"/>
                </a:solidFill>
              </a:rPr>
              <a:pPr defTabSz="892175"/>
              <a:t>‹#›</a:t>
            </a:fld>
            <a:endParaRPr lang="zh-CN" altLang="en-US" dirty="0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257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92175"/>
            <a:fld id="{BB962C8B-B14F-4D97-AF65-F5344CB8AC3E}" type="datetime1">
              <a:rPr lang="zh-CN" altLang="en-US" dirty="0">
                <a:solidFill>
                  <a:srgbClr val="5E574E"/>
                </a:solidFill>
              </a:rPr>
              <a:pPr defTabSz="892175"/>
              <a:t>2021/10/29</a:t>
            </a:fld>
            <a:endParaRPr lang="zh-CN" altLang="en-US" dirty="0">
              <a:solidFill>
                <a:srgbClr val="5E574E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92175"/>
            <a:endParaRPr lang="zh-CN" altLang="en-US" dirty="0">
              <a:solidFill>
                <a:srgbClr val="5E574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2175"/>
            <a:fld id="{9A0DB2DC-4C9A-4742-B13C-FB6460FD3503}" type="slidenum">
              <a:rPr lang="zh-CN" altLang="en-US" dirty="0">
                <a:solidFill>
                  <a:srgbClr val="5E574E"/>
                </a:solidFill>
              </a:rPr>
              <a:pPr defTabSz="892175"/>
              <a:t>‹#›</a:t>
            </a:fld>
            <a:endParaRPr lang="zh-CN" altLang="en-US" dirty="0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1738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92175"/>
            <a:fld id="{BB962C8B-B14F-4D97-AF65-F5344CB8AC3E}" type="datetime1">
              <a:rPr lang="zh-CN" altLang="en-US" dirty="0">
                <a:solidFill>
                  <a:srgbClr val="5E574E"/>
                </a:solidFill>
              </a:rPr>
              <a:pPr defTabSz="892175"/>
              <a:t>2021/10/29</a:t>
            </a:fld>
            <a:endParaRPr lang="zh-CN" altLang="en-US" dirty="0">
              <a:solidFill>
                <a:srgbClr val="5E574E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92175"/>
            <a:endParaRPr lang="zh-CN" altLang="en-US" dirty="0">
              <a:solidFill>
                <a:srgbClr val="5E574E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2175"/>
            <a:fld id="{9A0DB2DC-4C9A-4742-B13C-FB6460FD3503}" type="slidenum">
              <a:rPr lang="zh-CN" altLang="en-US" dirty="0">
                <a:solidFill>
                  <a:srgbClr val="5E574E"/>
                </a:solidFill>
              </a:rPr>
              <a:pPr defTabSz="892175"/>
              <a:t>‹#›</a:t>
            </a:fld>
            <a:endParaRPr lang="zh-CN" altLang="en-US" dirty="0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948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92175"/>
            <a:fld id="{BB962C8B-B14F-4D97-AF65-F5344CB8AC3E}" type="datetime1">
              <a:rPr lang="zh-CN" altLang="en-US" dirty="0">
                <a:solidFill>
                  <a:srgbClr val="5E574E"/>
                </a:solidFill>
              </a:rPr>
              <a:pPr defTabSz="892175"/>
              <a:t>2021/10/29</a:t>
            </a:fld>
            <a:endParaRPr lang="zh-CN" altLang="en-US" dirty="0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92175"/>
            <a:endParaRPr lang="zh-CN" altLang="en-US" dirty="0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2175"/>
            <a:fld id="{9A0DB2DC-4C9A-4742-B13C-FB6460FD3503}" type="slidenum">
              <a:rPr lang="zh-CN" altLang="en-US" dirty="0">
                <a:solidFill>
                  <a:srgbClr val="5E574E"/>
                </a:solidFill>
              </a:rPr>
              <a:pPr defTabSz="892175"/>
              <a:t>‹#›</a:t>
            </a:fld>
            <a:endParaRPr lang="zh-CN" altLang="en-US" dirty="0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03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92175"/>
            <a:fld id="{BB962C8B-B14F-4D97-AF65-F5344CB8AC3E}" type="datetime1">
              <a:rPr lang="zh-CN" altLang="en-US" dirty="0">
                <a:solidFill>
                  <a:srgbClr val="5E574E"/>
                </a:solidFill>
              </a:rPr>
              <a:pPr defTabSz="892175"/>
              <a:t>2021/10/29</a:t>
            </a:fld>
            <a:endParaRPr lang="zh-CN" altLang="en-US" dirty="0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92175"/>
            <a:endParaRPr lang="zh-CN" altLang="en-US" dirty="0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2175"/>
            <a:fld id="{9A0DB2DC-4C9A-4742-B13C-FB6460FD3503}" type="slidenum">
              <a:rPr lang="zh-CN" altLang="en-US" dirty="0">
                <a:solidFill>
                  <a:srgbClr val="5E574E"/>
                </a:solidFill>
              </a:rPr>
              <a:pPr defTabSz="892175"/>
              <a:t>‹#›</a:t>
            </a:fld>
            <a:endParaRPr lang="zh-CN" altLang="en-US" dirty="0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8930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92175"/>
            <a:fld id="{BB962C8B-B14F-4D97-AF65-F5344CB8AC3E}" type="datetime1">
              <a:rPr lang="zh-CN" altLang="en-US" dirty="0">
                <a:solidFill>
                  <a:srgbClr val="5E574E"/>
                </a:solidFill>
              </a:rPr>
              <a:pPr defTabSz="892175"/>
              <a:t>2021/10/29</a:t>
            </a:fld>
            <a:endParaRPr lang="zh-CN" altLang="en-US" dirty="0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92175"/>
            <a:endParaRPr lang="zh-CN" altLang="en-US" dirty="0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2175"/>
            <a:fld id="{9A0DB2DC-4C9A-4742-B13C-FB6460FD3503}" type="slidenum">
              <a:rPr lang="zh-CN" altLang="en-US" dirty="0">
                <a:solidFill>
                  <a:srgbClr val="5E574E"/>
                </a:solidFill>
              </a:rPr>
              <a:pPr defTabSz="892175"/>
              <a:t>‹#›</a:t>
            </a:fld>
            <a:endParaRPr lang="zh-CN" altLang="en-US" dirty="0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8089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52930" cy="5829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892175"/>
            <a:fld id="{BB962C8B-B14F-4D97-AF65-F5344CB8AC3E}" type="datetime1">
              <a:rPr lang="zh-CN" altLang="en-US" dirty="0">
                <a:solidFill>
                  <a:srgbClr val="5E574E"/>
                </a:solidFill>
              </a:rPr>
              <a:pPr defTabSz="892175"/>
              <a:t>2021/10/29</a:t>
            </a:fld>
            <a:endParaRPr lang="zh-CN" altLang="en-US" dirty="0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92175"/>
            <a:endParaRPr lang="zh-CN" altLang="en-US" dirty="0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892175"/>
            <a:fld id="{9A0DB2DC-4C9A-4742-B13C-FB6460FD3503}" type="slidenum">
              <a:rPr lang="zh-CN" altLang="en-US" dirty="0">
                <a:solidFill>
                  <a:srgbClr val="5E574E"/>
                </a:solidFill>
              </a:rPr>
              <a:pPr defTabSz="892175"/>
              <a:t>‹#›</a:t>
            </a:fld>
            <a:endParaRPr lang="zh-CN" altLang="en-US" dirty="0">
              <a:solidFill>
                <a:srgbClr val="5E57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49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日期占位符 605185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1420" tIns="45709" rIns="91420" bIns="45709"/>
          <a:lstStyle>
            <a:lvl1pPr>
              <a:defRPr sz="1400"/>
            </a:lvl1pPr>
          </a:lstStyle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05189" name="动作按钮: 后退或前一项 605188">
            <a:hlinkClick r:id="" action="ppaction://hlinkshowjump?jump=previousslide"/>
          </p:cNvPr>
          <p:cNvSpPr/>
          <p:nvPr/>
        </p:nvSpPr>
        <p:spPr>
          <a:xfrm>
            <a:off x="8210550" y="6267450"/>
            <a:ext cx="447675" cy="571500"/>
          </a:xfrm>
          <a:prstGeom prst="actionButtonBackPrevious">
            <a:avLst/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5190" name="动作按钮: 前进或下一项 605189">
            <a:hlinkClick r:id="" action="ppaction://hlinkshowjump?jump=nextslide"/>
          </p:cNvPr>
          <p:cNvSpPr/>
          <p:nvPr/>
        </p:nvSpPr>
        <p:spPr>
          <a:xfrm>
            <a:off x="8677275" y="6267450"/>
            <a:ext cx="447675" cy="571500"/>
          </a:xfrm>
          <a:prstGeom prst="actionButtonForwardNext">
            <a:avLst/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598930" lvl="3" indent="-22733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6130" lvl="4" indent="-22733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0" fontAlgn="base" latinLnBrk="0" hangingPunct="0">
        <a:lnSpc>
          <a:spcPct val="100000"/>
        </a:lnSpc>
        <a:spcBef>
          <a:spcPct val="5000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</a:blipFill>
        <a:effectLst>
          <a:outerShdw dist="107763" dir="2699999" algn="ctr" rotWithShape="0">
            <a:srgbClr val="02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标题 176129"/>
          <p:cNvSpPr>
            <a:spLocks noGrp="1"/>
          </p:cNvSpPr>
          <p:nvPr>
            <p:ph type="title"/>
          </p:nvPr>
        </p:nvSpPr>
        <p:spPr>
          <a:xfrm>
            <a:off x="406400" y="228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89381" tIns="44691" rIns="89381" bIns="44691"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76131" name="文本占位符 176130"/>
          <p:cNvSpPr>
            <a:spLocks noGrp="1"/>
          </p:cNvSpPr>
          <p:nvPr>
            <p:ph type="body" idx="1"/>
          </p:nvPr>
        </p:nvSpPr>
        <p:spPr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</a:ln>
        </p:spPr>
        <p:txBody>
          <a:bodyPr lIns="89381" tIns="44691" rIns="89381" bIns="4469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76132" name="日期占位符 176131"/>
          <p:cNvSpPr>
            <a:spLocks noGrp="1"/>
          </p:cNvSpPr>
          <p:nvPr>
            <p:ph type="dt" sz="half" idx="2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89381" tIns="44691" rIns="89381" bIns="44691" anchor="b"/>
          <a:lstStyle>
            <a:lvl1pPr>
              <a:defRPr sz="1400" b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defTabSz="892175" eaLnBrk="1" hangingPunct="1"/>
            <a:fld id="{BB962C8B-B14F-4D97-AF65-F5344CB8AC3E}" type="datetime1">
              <a:rPr lang="zh-CN" altLang="en-US" dirty="0">
                <a:solidFill>
                  <a:srgbClr val="5E574E"/>
                </a:solidFill>
              </a:rPr>
              <a:pPr defTabSz="892175" eaLnBrk="1" hangingPunct="1"/>
              <a:t>2021/10/29</a:t>
            </a:fld>
            <a:endParaRPr lang="zh-CN" altLang="en-US" dirty="0">
              <a:solidFill>
                <a:srgbClr val="5E574E"/>
              </a:solidFill>
            </a:endParaRPr>
          </a:p>
        </p:txBody>
      </p:sp>
      <p:sp>
        <p:nvSpPr>
          <p:cNvPr id="176133" name="页脚占位符 176132"/>
          <p:cNvSpPr>
            <a:spLocks noGrp="1"/>
          </p:cNvSpPr>
          <p:nvPr>
            <p:ph type="ftr" sz="quarter" idx="3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lIns="89381" tIns="44691" rIns="89381" bIns="44691" anchor="b"/>
          <a:lstStyle>
            <a:lvl1pPr algn="ctr">
              <a:defRPr sz="1400" b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defTabSz="892175" eaLnBrk="1" hangingPunct="1"/>
            <a:endParaRPr lang="zh-CN" altLang="en-US" dirty="0">
              <a:solidFill>
                <a:srgbClr val="5E574E"/>
              </a:solidFill>
            </a:endParaRPr>
          </a:p>
        </p:txBody>
      </p:sp>
      <p:sp>
        <p:nvSpPr>
          <p:cNvPr id="176134" name="灯片编号占位符 176133"/>
          <p:cNvSpPr>
            <a:spLocks noGrp="1"/>
          </p:cNvSpPr>
          <p:nvPr>
            <p:ph type="sldNum" sz="quarter" idx="4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89381" tIns="44691" rIns="89381" bIns="44691" anchor="b"/>
          <a:lstStyle>
            <a:lvl1pPr algn="r">
              <a:defRPr sz="1400" b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pPr defTabSz="892175" eaLnBrk="1" hangingPunct="1"/>
            <a:fld id="{9A0DB2DC-4C9A-4742-B13C-FB6460FD3503}" type="slidenum">
              <a:rPr lang="zh-CN" altLang="en-US" dirty="0">
                <a:solidFill>
                  <a:srgbClr val="5E574E"/>
                </a:solidFill>
              </a:rPr>
              <a:pPr defTabSz="892175" eaLnBrk="1" hangingPunct="1"/>
              <a:t>‹#›</a:t>
            </a:fld>
            <a:endParaRPr lang="zh-CN" altLang="en-US" dirty="0">
              <a:solidFill>
                <a:srgbClr val="5E574E"/>
              </a:solidFill>
            </a:endParaRPr>
          </a:p>
        </p:txBody>
      </p:sp>
      <p:pic>
        <p:nvPicPr>
          <p:cNvPr id="176135" name="图片 176134" descr="paint"/>
          <p:cNvPicPr>
            <a:picLocks noChangeAspect="1"/>
          </p:cNvPicPr>
          <p:nvPr/>
        </p:nvPicPr>
        <p:blipFill>
          <a:blip r:embed="rId14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400" y="1314450"/>
            <a:ext cx="8229600" cy="3841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78528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892175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9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35280" lvl="0" indent="-335280" algn="l" defTabSz="892175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z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25805" lvl="1" indent="-278130" algn="l" defTabSz="892175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y"/>
        <a:defRPr sz="27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16330" lvl="2" indent="-224155" algn="l" defTabSz="892175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 typeface="Monotype Sorts" pitchFamily="2" charset="2"/>
        <a:buChar char="x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564005" lvl="3" indent="-222250" algn="l" defTabSz="892175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Tx/>
        <a:buChar char="•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09775" lvl="4" indent="-220345" algn="l" defTabSz="892175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Tx/>
        <a:buChar char="–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892175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Tx/>
        <a:buChar char="–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892175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Tx/>
        <a:buChar char="–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892175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Tx/>
        <a:buChar char="–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892175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FontTx/>
        <a:buChar char="–"/>
        <a:defRPr sz="19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8.wmf"/><Relationship Id="rId3" Type="http://schemas.openxmlformats.org/officeDocument/2006/relationships/oleObject" Target="../embeddings/oleObject7.bin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18.xml"/><Relationship Id="rId16" Type="http://schemas.openxmlformats.org/officeDocument/2006/relationships/audio" Target="../media/audio1.wav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7.wmf"/><Relationship Id="rId5" Type="http://schemas.openxmlformats.org/officeDocument/2006/relationships/image" Target="../media/image5.jpeg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10.bin"/><Relationship Id="rId4" Type="http://schemas.openxmlformats.org/officeDocument/2006/relationships/image" Target="../media/image14.wmf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36.wmf"/><Relationship Id="rId3" Type="http://schemas.openxmlformats.org/officeDocument/2006/relationships/oleObject" Target="../embeddings/oleObject26.bin"/><Relationship Id="rId21" Type="http://schemas.openxmlformats.org/officeDocument/2006/relationships/oleObject" Target="../embeddings/oleObject35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wmf"/><Relationship Id="rId20" Type="http://schemas.openxmlformats.org/officeDocument/2006/relationships/image" Target="../media/image37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0.bin"/><Relationship Id="rId24" Type="http://schemas.openxmlformats.org/officeDocument/2006/relationships/oleObject" Target="../embeddings/oleObject38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23" Type="http://schemas.openxmlformats.org/officeDocument/2006/relationships/oleObject" Target="../embeddings/oleObject37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34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1.wmf"/><Relationship Id="rId22" Type="http://schemas.openxmlformats.org/officeDocument/2006/relationships/oleObject" Target="../embeddings/oleObject3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4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43.bin"/><Relationship Id="rId21" Type="http://schemas.openxmlformats.org/officeDocument/2006/relationships/oleObject" Target="../embeddings/oleObject52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wmf"/><Relationship Id="rId20" Type="http://schemas.openxmlformats.org/officeDocument/2006/relationships/image" Target="../media/image32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7.bin"/><Relationship Id="rId24" Type="http://schemas.openxmlformats.org/officeDocument/2006/relationships/oleObject" Target="../embeddings/oleObject55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23" Type="http://schemas.openxmlformats.org/officeDocument/2006/relationships/oleObject" Target="../embeddings/oleObject54.bin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51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29.wmf"/><Relationship Id="rId22" Type="http://schemas.openxmlformats.org/officeDocument/2006/relationships/oleObject" Target="../embeddings/oleObject5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4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59.bin"/><Relationship Id="rId4" Type="http://schemas.openxmlformats.org/officeDocument/2006/relationships/image" Target="../media/image44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6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6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9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5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62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78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85.bin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66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68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91.bin"/><Relationship Id="rId18" Type="http://schemas.openxmlformats.org/officeDocument/2006/relationships/oleObject" Target="../embeddings/oleObject94.bin"/><Relationship Id="rId3" Type="http://schemas.openxmlformats.org/officeDocument/2006/relationships/oleObject" Target="../embeddings/oleObject86.bin"/><Relationship Id="rId21" Type="http://schemas.openxmlformats.org/officeDocument/2006/relationships/image" Target="../media/image76.wmf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73.wmf"/><Relationship Id="rId17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5.wmf"/><Relationship Id="rId20" Type="http://schemas.openxmlformats.org/officeDocument/2006/relationships/oleObject" Target="../embeddings/oleObject95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10" Type="http://schemas.openxmlformats.org/officeDocument/2006/relationships/image" Target="../media/image72.wmf"/><Relationship Id="rId19" Type="http://schemas.openxmlformats.org/officeDocument/2006/relationships/image" Target="../media/image30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74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101.bin"/><Relationship Id="rId18" Type="http://schemas.openxmlformats.org/officeDocument/2006/relationships/image" Target="../media/image84.wmf"/><Relationship Id="rId3" Type="http://schemas.openxmlformats.org/officeDocument/2006/relationships/oleObject" Target="../embeddings/oleObject96.bin"/><Relationship Id="rId21" Type="http://schemas.openxmlformats.org/officeDocument/2006/relationships/oleObject" Target="../embeddings/oleObject105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3.wmf"/><Relationship Id="rId20" Type="http://schemas.openxmlformats.org/officeDocument/2006/relationships/image" Target="../media/image72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100.bin"/><Relationship Id="rId24" Type="http://schemas.openxmlformats.org/officeDocument/2006/relationships/image" Target="../media/image86.wmf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23" Type="http://schemas.openxmlformats.org/officeDocument/2006/relationships/oleObject" Target="../embeddings/oleObject106.bin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104.bin"/><Relationship Id="rId4" Type="http://schemas.openxmlformats.org/officeDocument/2006/relationships/image" Target="../media/image77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82.wmf"/><Relationship Id="rId22" Type="http://schemas.openxmlformats.org/officeDocument/2006/relationships/image" Target="../media/image85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8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90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116.bin"/><Relationship Id="rId18" Type="http://schemas.openxmlformats.org/officeDocument/2006/relationships/oleObject" Target="../embeddings/oleObject119.bin"/><Relationship Id="rId3" Type="http://schemas.openxmlformats.org/officeDocument/2006/relationships/oleObject" Target="../embeddings/oleObject111.bin"/><Relationship Id="rId21" Type="http://schemas.openxmlformats.org/officeDocument/2006/relationships/image" Target="../media/image98.wmf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94.wmf"/><Relationship Id="rId17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6.wmf"/><Relationship Id="rId20" Type="http://schemas.openxmlformats.org/officeDocument/2006/relationships/oleObject" Target="../embeddings/oleObject120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115.bin"/><Relationship Id="rId24" Type="http://schemas.openxmlformats.org/officeDocument/2006/relationships/oleObject" Target="../embeddings/oleObject122.bin"/><Relationship Id="rId5" Type="http://schemas.openxmlformats.org/officeDocument/2006/relationships/oleObject" Target="../embeddings/oleObject112.bin"/><Relationship Id="rId15" Type="http://schemas.openxmlformats.org/officeDocument/2006/relationships/oleObject" Target="../embeddings/oleObject117.bin"/><Relationship Id="rId23" Type="http://schemas.openxmlformats.org/officeDocument/2006/relationships/image" Target="../media/image99.wmf"/><Relationship Id="rId10" Type="http://schemas.openxmlformats.org/officeDocument/2006/relationships/image" Target="../media/image93.wmf"/><Relationship Id="rId19" Type="http://schemas.openxmlformats.org/officeDocument/2006/relationships/image" Target="../media/image97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114.bin"/><Relationship Id="rId14" Type="http://schemas.openxmlformats.org/officeDocument/2006/relationships/image" Target="../media/image95.wmf"/><Relationship Id="rId22" Type="http://schemas.openxmlformats.org/officeDocument/2006/relationships/oleObject" Target="../embeddings/oleObject121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13" Type="http://schemas.openxmlformats.org/officeDocument/2006/relationships/oleObject" Target="../embeddings/oleObject128.bin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9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99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01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34.bin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0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5" Type="http://schemas.openxmlformats.org/officeDocument/2006/relationships/image" Target="../media/image106.wmf"/><Relationship Id="rId10" Type="http://schemas.openxmlformats.org/officeDocument/2006/relationships/image" Target="../media/image30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32.bin"/><Relationship Id="rId14" Type="http://schemas.openxmlformats.org/officeDocument/2006/relationships/oleObject" Target="../embeddings/oleObject13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jpeg"/><Relationship Id="rId5" Type="http://schemas.openxmlformats.org/officeDocument/2006/relationships/image" Target="../media/image5.jpeg"/><Relationship Id="rId10" Type="http://schemas.openxmlformats.org/officeDocument/2006/relationships/audio" Target="../media/audio1.wav"/><Relationship Id="rId4" Type="http://schemas.openxmlformats.org/officeDocument/2006/relationships/image" Target="../media/image6.wmf"/><Relationship Id="rId9" Type="http://schemas.openxmlformats.org/officeDocument/2006/relationships/image" Target="../media/image8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72.wmf"/><Relationship Id="rId26" Type="http://schemas.openxmlformats.org/officeDocument/2006/relationships/image" Target="../media/image114.wmf"/><Relationship Id="rId3" Type="http://schemas.openxmlformats.org/officeDocument/2006/relationships/oleObject" Target="../embeddings/oleObject136.bin"/><Relationship Id="rId21" Type="http://schemas.openxmlformats.org/officeDocument/2006/relationships/oleObject" Target="../embeddings/oleObject145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11.wmf"/><Relationship Id="rId17" Type="http://schemas.openxmlformats.org/officeDocument/2006/relationships/oleObject" Target="../embeddings/oleObject143.bin"/><Relationship Id="rId25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3.wmf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40.bin"/><Relationship Id="rId24" Type="http://schemas.openxmlformats.org/officeDocument/2006/relationships/oleObject" Target="../embeddings/oleObject147.bin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23" Type="http://schemas.openxmlformats.org/officeDocument/2006/relationships/oleObject" Target="../embeddings/oleObject146.bin"/><Relationship Id="rId10" Type="http://schemas.openxmlformats.org/officeDocument/2006/relationships/image" Target="../media/image110.wmf"/><Relationship Id="rId19" Type="http://schemas.openxmlformats.org/officeDocument/2006/relationships/oleObject" Target="../embeddings/oleObject144.bin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12.wmf"/><Relationship Id="rId22" Type="http://schemas.openxmlformats.org/officeDocument/2006/relationships/image" Target="../media/image105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122.wmf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19.wmf"/><Relationship Id="rId17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1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53.bin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20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oleObject" Target="../embeddings/oleObject162.bin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1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61.bin"/><Relationship Id="rId5" Type="http://schemas.openxmlformats.org/officeDocument/2006/relationships/oleObject" Target="../embeddings/oleObject158.bin"/><Relationship Id="rId10" Type="http://schemas.openxmlformats.org/officeDocument/2006/relationships/image" Target="../media/image12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60.bin"/><Relationship Id="rId14" Type="http://schemas.openxmlformats.org/officeDocument/2006/relationships/oleObject" Target="../embeddings/oleObject163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oleObject" Target="../embeddings/oleObject169.bin"/><Relationship Id="rId18" Type="http://schemas.openxmlformats.org/officeDocument/2006/relationships/image" Target="../media/image132.wmf"/><Relationship Id="rId3" Type="http://schemas.openxmlformats.org/officeDocument/2006/relationships/oleObject" Target="../embeddings/oleObject164.bin"/><Relationship Id="rId21" Type="http://schemas.openxmlformats.org/officeDocument/2006/relationships/oleObject" Target="../embeddings/oleObject173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29.wmf"/><Relationship Id="rId17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1.wmf"/><Relationship Id="rId20" Type="http://schemas.openxmlformats.org/officeDocument/2006/relationships/image" Target="../media/image133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168.bin"/><Relationship Id="rId24" Type="http://schemas.openxmlformats.org/officeDocument/2006/relationships/image" Target="../media/image135.wmf"/><Relationship Id="rId5" Type="http://schemas.openxmlformats.org/officeDocument/2006/relationships/oleObject" Target="../embeddings/oleObject165.bin"/><Relationship Id="rId15" Type="http://schemas.openxmlformats.org/officeDocument/2006/relationships/oleObject" Target="../embeddings/oleObject170.bin"/><Relationship Id="rId23" Type="http://schemas.openxmlformats.org/officeDocument/2006/relationships/oleObject" Target="../embeddings/oleObject174.bin"/><Relationship Id="rId10" Type="http://schemas.openxmlformats.org/officeDocument/2006/relationships/image" Target="../media/image127.wmf"/><Relationship Id="rId19" Type="http://schemas.openxmlformats.org/officeDocument/2006/relationships/oleObject" Target="../embeddings/oleObject172.bin"/><Relationship Id="rId4" Type="http://schemas.openxmlformats.org/officeDocument/2006/relationships/image" Target="../media/image124.wmf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130.wmf"/><Relationship Id="rId22" Type="http://schemas.openxmlformats.org/officeDocument/2006/relationships/image" Target="../media/image134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oleObject" Target="../embeddings/oleObject180.bin"/><Relationship Id="rId18" Type="http://schemas.openxmlformats.org/officeDocument/2006/relationships/image" Target="../media/image140.wmf"/><Relationship Id="rId26" Type="http://schemas.openxmlformats.org/officeDocument/2006/relationships/oleObject" Target="../embeddings/oleObject188.bin"/><Relationship Id="rId3" Type="http://schemas.openxmlformats.org/officeDocument/2006/relationships/oleObject" Target="../embeddings/oleObject175.bin"/><Relationship Id="rId21" Type="http://schemas.openxmlformats.org/officeDocument/2006/relationships/image" Target="../media/image128.wmf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127.wmf"/><Relationship Id="rId17" Type="http://schemas.openxmlformats.org/officeDocument/2006/relationships/oleObject" Target="../embeddings/oleObject182.bin"/><Relationship Id="rId25" Type="http://schemas.openxmlformats.org/officeDocument/2006/relationships/oleObject" Target="../embeddings/oleObject18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9.wmf"/><Relationship Id="rId20" Type="http://schemas.openxmlformats.org/officeDocument/2006/relationships/oleObject" Target="../embeddings/oleObject184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37.wmf"/><Relationship Id="rId11" Type="http://schemas.openxmlformats.org/officeDocument/2006/relationships/oleObject" Target="../embeddings/oleObject179.bin"/><Relationship Id="rId24" Type="http://schemas.openxmlformats.org/officeDocument/2006/relationships/oleObject" Target="../embeddings/oleObject186.bin"/><Relationship Id="rId5" Type="http://schemas.openxmlformats.org/officeDocument/2006/relationships/oleObject" Target="../embeddings/oleObject176.bin"/><Relationship Id="rId15" Type="http://schemas.openxmlformats.org/officeDocument/2006/relationships/oleObject" Target="../embeddings/oleObject181.bin"/><Relationship Id="rId23" Type="http://schemas.openxmlformats.org/officeDocument/2006/relationships/image" Target="../media/image141.wmf"/><Relationship Id="rId10" Type="http://schemas.openxmlformats.org/officeDocument/2006/relationships/image" Target="../media/image138.wmf"/><Relationship Id="rId19" Type="http://schemas.openxmlformats.org/officeDocument/2006/relationships/oleObject" Target="../embeddings/oleObject183.bin"/><Relationship Id="rId4" Type="http://schemas.openxmlformats.org/officeDocument/2006/relationships/image" Target="../media/image136.wmf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129.wmf"/><Relationship Id="rId22" Type="http://schemas.openxmlformats.org/officeDocument/2006/relationships/oleObject" Target="../embeddings/oleObject185.bin"/><Relationship Id="rId27" Type="http://schemas.openxmlformats.org/officeDocument/2006/relationships/image" Target="../media/image142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190.bin"/><Relationship Id="rId4" Type="http://schemas.openxmlformats.org/officeDocument/2006/relationships/image" Target="../media/image126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4.bin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4.jpeg"/><Relationship Id="rId5" Type="http://schemas.openxmlformats.org/officeDocument/2006/relationships/image" Target="../media/image5.jpeg"/><Relationship Id="rId10" Type="http://schemas.openxmlformats.org/officeDocument/2006/relationships/audio" Target="../media/audio1.wav"/><Relationship Id="rId4" Type="http://schemas.openxmlformats.org/officeDocument/2006/relationships/image" Target="../media/image11.wmf"/><Relationship Id="rId9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文本框 612353"/>
          <p:cNvSpPr txBox="1"/>
          <p:nvPr/>
        </p:nvSpPr>
        <p:spPr>
          <a:xfrm>
            <a:off x="517525" y="762000"/>
            <a:ext cx="184150" cy="45720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612355" name="矩形 612354"/>
          <p:cNvSpPr/>
          <p:nvPr/>
        </p:nvSpPr>
        <p:spPr>
          <a:xfrm>
            <a:off x="2133600" y="1466850"/>
            <a:ext cx="4876800" cy="12271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92500" lnSpcReduction="20000"/>
          </a:bodyPr>
          <a:lstStyle/>
          <a:p>
            <a:pPr algn="ctr">
              <a:spcBef>
                <a:spcPct val="0"/>
              </a:spcBef>
            </a:pPr>
            <a:r>
              <a:rPr lang="zh-CN" altLang="en-US" sz="9600" b="1">
                <a:ln w="9525" cap="sq" cmpd="sng">
                  <a:solidFill>
                    <a:schemeClr val="tx2"/>
                  </a:solidFill>
                  <a:prstDash val="solid"/>
                  <a:headEnd type="none" w="med" len="med"/>
                  <a:tailEnd type="none" w="med" len="med"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effectLst>
                  <a:outerShdw dist="35921" dir="2699999" algn="ctr" rotWithShape="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电路基础</a:t>
            </a:r>
          </a:p>
        </p:txBody>
      </p:sp>
      <p:sp>
        <p:nvSpPr>
          <p:cNvPr id="612356" name="文本框 612355"/>
          <p:cNvSpPr txBox="1"/>
          <p:nvPr/>
        </p:nvSpPr>
        <p:spPr>
          <a:xfrm>
            <a:off x="2897117" y="3915460"/>
            <a:ext cx="3429144" cy="646331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第</a:t>
            </a:r>
            <a:r>
              <a:rPr lang="en-US" altLang="zh-CN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5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章 互感电路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23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23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2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2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5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4" name="矩形 245763"/>
          <p:cNvSpPr/>
          <p:nvPr/>
        </p:nvSpPr>
        <p:spPr>
          <a:xfrm>
            <a:off x="752475" y="576263"/>
            <a:ext cx="2341563" cy="48895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4" rIns="91430" bIns="45714" anchor="ctr">
            <a:spAutoFit/>
          </a:bodyPr>
          <a:lstStyle/>
          <a:p>
            <a:pPr defTabSz="771525" eaLnBrk="1" hangingPunct="1">
              <a:spcBef>
                <a:spcPct val="0"/>
              </a:spcBef>
            </a:pP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</a:rPr>
              <a:t>三、耦合系数 </a:t>
            </a:r>
          </a:p>
        </p:txBody>
      </p:sp>
      <p:sp>
        <p:nvSpPr>
          <p:cNvPr id="245765" name="矩形 245764"/>
          <p:cNvSpPr/>
          <p:nvPr/>
        </p:nvSpPr>
        <p:spPr>
          <a:xfrm>
            <a:off x="689862" y="1154830"/>
            <a:ext cx="7301979" cy="830985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4" rIns="91430" bIns="45714" anchor="ctr">
            <a:spAutoFit/>
          </a:bodyPr>
          <a:lstStyle/>
          <a:p>
            <a:pPr defTabSz="771525"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表征两个具有互感线圈的耦合松紧程度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绝对参数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b="1" i="1" dirty="0">
                <a:solidFill>
                  <a:srgbClr val="FF0000"/>
                </a:solidFill>
                <a:latin typeface="宋体" panose="02010600030101010101" pitchFamily="2" charset="-122"/>
              </a:rPr>
              <a:t>M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</a:p>
          <a:p>
            <a:pPr defTabSz="771525"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表征两个具有互感线圈的耦合松紧程度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相对参数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b="1" i="1" dirty="0">
                <a:solidFill>
                  <a:srgbClr val="FF0000"/>
                </a:solidFill>
                <a:latin typeface="宋体" panose="02010600030101010101" pitchFamily="2" charset="-122"/>
              </a:rPr>
              <a:t>k</a:t>
            </a:r>
            <a:endParaRPr lang="zh-CN" altLang="en-US" b="1" i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245767" name="矩形 245766"/>
          <p:cNvSpPr/>
          <p:nvPr/>
        </p:nvSpPr>
        <p:spPr>
          <a:xfrm>
            <a:off x="0" y="32226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6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45766" name="对象 245765" descr="羊皮纸"/>
          <p:cNvGraphicFramePr/>
          <p:nvPr/>
        </p:nvGraphicFramePr>
        <p:xfrm>
          <a:off x="3097213" y="1955800"/>
          <a:ext cx="2116137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30" r:id="rId3" imgW="965200" imgH="482600" progId="Equation.3">
                  <p:embed/>
                </p:oleObj>
              </mc:Choice>
              <mc:Fallback>
                <p:oleObj r:id="rId3" imgW="965200" imgH="482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7213" y="1955800"/>
                        <a:ext cx="2116137" cy="1068388"/>
                      </a:xfrm>
                      <a:prstGeom prst="rect">
                        <a:avLst/>
                      </a:prstGeom>
                      <a:blipFill rotWithShape="1">
                        <a:blip r:embed="rId5"/>
                      </a:blip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781" name="组合 245780"/>
          <p:cNvGrpSpPr/>
          <p:nvPr/>
        </p:nvGrpSpPr>
        <p:grpSpPr>
          <a:xfrm>
            <a:off x="1382713" y="3378200"/>
            <a:ext cx="6119812" cy="487363"/>
            <a:chOff x="871" y="2074"/>
            <a:chExt cx="3855" cy="307"/>
          </a:xfrm>
        </p:grpSpPr>
        <p:graphicFrame>
          <p:nvGraphicFramePr>
            <p:cNvPr id="245771" name="对象 245770"/>
            <p:cNvGraphicFramePr/>
            <p:nvPr/>
          </p:nvGraphicFramePr>
          <p:xfrm>
            <a:off x="1373" y="2112"/>
            <a:ext cx="703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431" r:id="rId6" imgW="558800" imgH="203200" progId="Equation.3">
                    <p:embed/>
                  </p:oleObj>
                </mc:Choice>
                <mc:Fallback>
                  <p:oleObj r:id="rId6" imgW="5588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373" y="2112"/>
                          <a:ext cx="703" cy="256"/>
                        </a:xfrm>
                        <a:prstGeom prst="rect">
                          <a:avLst/>
                        </a:prstGeom>
                        <a:noFill/>
                        <a:ln w="25400" cap="flat" cmpd="sng">
                          <a:solidFill>
                            <a:srgbClr val="FF00FF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770" name="对象 245769"/>
            <p:cNvGraphicFramePr/>
            <p:nvPr/>
          </p:nvGraphicFramePr>
          <p:xfrm>
            <a:off x="2236" y="2093"/>
            <a:ext cx="78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432" r:id="rId8" imgW="622300" imgH="228600" progId="Equation.3">
                    <p:embed/>
                  </p:oleObj>
                </mc:Choice>
                <mc:Fallback>
                  <p:oleObj r:id="rId8" imgW="6223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236" y="2093"/>
                          <a:ext cx="783" cy="288"/>
                        </a:xfrm>
                        <a:prstGeom prst="rect">
                          <a:avLst/>
                        </a:prstGeom>
                        <a:noFill/>
                        <a:ln w="25400" cap="flat" cmpd="sng">
                          <a:solidFill>
                            <a:srgbClr val="FF00FF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769" name="对象 245768"/>
            <p:cNvGraphicFramePr/>
            <p:nvPr/>
          </p:nvGraphicFramePr>
          <p:xfrm>
            <a:off x="3975" y="2092"/>
            <a:ext cx="75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433" r:id="rId10" imgW="596900" imgH="203200" progId="Equation.3">
                    <p:embed/>
                  </p:oleObj>
                </mc:Choice>
                <mc:Fallback>
                  <p:oleObj r:id="rId10" imgW="5969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975" y="2092"/>
                          <a:ext cx="751" cy="256"/>
                        </a:xfrm>
                        <a:prstGeom prst="rect">
                          <a:avLst/>
                        </a:prstGeom>
                        <a:noFill/>
                        <a:ln w="25400" cap="flat" cmpd="sng">
                          <a:solidFill>
                            <a:srgbClr val="FF00FF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768" name="对象 245767"/>
            <p:cNvGraphicFramePr/>
            <p:nvPr/>
          </p:nvGraphicFramePr>
          <p:xfrm>
            <a:off x="3103" y="2083"/>
            <a:ext cx="76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2434" r:id="rId12" imgW="609600" imgH="228600" progId="Equation.3">
                    <p:embed/>
                  </p:oleObj>
                </mc:Choice>
                <mc:Fallback>
                  <p:oleObj r:id="rId12" imgW="6096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103" y="2083"/>
                          <a:ext cx="768" cy="288"/>
                        </a:xfrm>
                        <a:prstGeom prst="rect">
                          <a:avLst/>
                        </a:prstGeom>
                        <a:noFill/>
                        <a:ln w="25400" cap="flat" cmpd="sng">
                          <a:solidFill>
                            <a:srgbClr val="FF00FF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772" name="矩形 245771"/>
            <p:cNvSpPr/>
            <p:nvPr/>
          </p:nvSpPr>
          <p:spPr>
            <a:xfrm>
              <a:off x="871" y="2074"/>
              <a:ext cx="5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1430" tIns="45714" rIns="91430" bIns="45714" anchor="ctr">
              <a:spAutoFit/>
            </a:bodyPr>
            <a:lstStyle/>
            <a:p>
              <a:pPr defTabSz="771525" eaLnBrk="1" hangingPunct="1">
                <a:spcBef>
                  <a:spcPct val="0"/>
                </a:spcBef>
              </a:pPr>
              <a:r>
                <a:rPr lang="zh-CN" altLang="en-US" b="1" dirty="0">
                  <a:solidFill>
                    <a:srgbClr val="000000"/>
                  </a:solidFill>
                  <a:cs typeface="Times New Roman" panose="02020603050405020304" pitchFamily="18" charset="0"/>
                </a:rPr>
                <a:t>由于</a:t>
              </a:r>
              <a:endParaRPr lang="zh-CN" alt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245776" name="矩形 245775"/>
            <p:cNvSpPr/>
            <p:nvPr/>
          </p:nvSpPr>
          <p:spPr>
            <a:xfrm>
              <a:off x="3871" y="2176"/>
              <a:ext cx="160" cy="1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1430" tIns="45714" rIns="91430" bIns="45714" anchor="ctr">
              <a:spAutoFit/>
            </a:bodyPr>
            <a:lstStyle/>
            <a:p>
              <a:pPr defTabSz="771525" eaLnBrk="1" hangingPunct="1">
                <a:spcBef>
                  <a:spcPct val="0"/>
                </a:spcBef>
              </a:pPr>
              <a:r>
                <a:rPr lang="en-US" altLang="zh-CN" sz="11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endParaRPr lang="en-US" altLang="zh-CN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45778" name="矩形 245777"/>
          <p:cNvSpPr/>
          <p:nvPr/>
        </p:nvSpPr>
        <p:spPr>
          <a:xfrm>
            <a:off x="0" y="32480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6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45777" name="对象 245776" descr="羊皮纸"/>
          <p:cNvGraphicFramePr/>
          <p:nvPr>
            <p:extLst>
              <p:ext uri="{D42A27DB-BD31-4B8C-83A1-F6EECF244321}">
                <p14:modId xmlns:p14="http://schemas.microsoft.com/office/powerpoint/2010/main" val="3601670241"/>
              </p:ext>
            </p:extLst>
          </p:nvPr>
        </p:nvGraphicFramePr>
        <p:xfrm>
          <a:off x="1590598" y="4215677"/>
          <a:ext cx="2444592" cy="1051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435" r:id="rId14" imgW="837565" imgH="431800" progId="Equation.3">
                  <p:embed/>
                </p:oleObj>
              </mc:Choice>
              <mc:Fallback>
                <p:oleObj r:id="rId14" imgW="837565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90598" y="4215677"/>
                        <a:ext cx="2444592" cy="1051134"/>
                      </a:xfrm>
                      <a:prstGeom prst="rect">
                        <a:avLst/>
                      </a:prstGeom>
                      <a:blipFill rotWithShape="1">
                        <a:blip r:embed="rId5"/>
                      </a:blip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79" name="矩形 245778"/>
          <p:cNvSpPr/>
          <p:nvPr/>
        </p:nvSpPr>
        <p:spPr>
          <a:xfrm>
            <a:off x="4400550" y="4264008"/>
            <a:ext cx="4094163" cy="968375"/>
          </a:xfrm>
          <a:prstGeom prst="rect">
            <a:avLst/>
          </a:prstGeom>
          <a:noFill/>
          <a:ln w="9525">
            <a:noFill/>
          </a:ln>
        </p:spPr>
        <p:txBody>
          <a:bodyPr lIns="91430" tIns="45714" rIns="91430" bIns="45714" anchor="ctr">
            <a:spAutoFit/>
          </a:bodyPr>
          <a:lstStyle/>
          <a:p>
            <a:pPr defTabSz="771525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b="1" i="1">
                <a:solidFill>
                  <a:srgbClr val="000000"/>
                </a:solidFill>
                <a:latin typeface="宋体" panose="02010600030101010101" pitchFamily="2" charset="-122"/>
              </a:rPr>
              <a:t>k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的大小与两个线圈的结构，相互位置及周围介质有关 </a:t>
            </a:r>
          </a:p>
        </p:txBody>
      </p:sp>
      <p:sp>
        <p:nvSpPr>
          <p:cNvPr id="245780" name="矩形 245779"/>
          <p:cNvSpPr/>
          <p:nvPr/>
        </p:nvSpPr>
        <p:spPr>
          <a:xfrm>
            <a:off x="573882" y="5453028"/>
            <a:ext cx="8704262" cy="457200"/>
          </a:xfrm>
          <a:prstGeom prst="rect">
            <a:avLst/>
          </a:prstGeom>
          <a:noFill/>
          <a:ln w="9525">
            <a:noFill/>
          </a:ln>
        </p:spPr>
        <p:txBody>
          <a:bodyPr lIns="91430" tIns="45714" rIns="91430" bIns="45714" anchor="ctr">
            <a:spAutoFit/>
          </a:bodyPr>
          <a:lstStyle/>
          <a:p>
            <a:pPr defTabSz="771525" eaLnBrk="1" hangingPunct="1">
              <a:spcBef>
                <a:spcPct val="0"/>
              </a:spcBef>
              <a:tabLst>
                <a:tab pos="1368425" algn="l"/>
                <a:tab pos="3800475" algn="l"/>
              </a:tabLst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当</a:t>
            </a:r>
            <a:r>
              <a:rPr lang="en-US" altLang="zh-CN" b="1" dirty="0">
                <a:solidFill>
                  <a:srgbClr val="FF6600"/>
                </a:solidFill>
                <a:latin typeface="宋体" panose="02010600030101010101" pitchFamily="2" charset="-122"/>
              </a:rPr>
              <a:t>k=1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时，称为</a:t>
            </a:r>
            <a:r>
              <a:rPr lang="zh-CN" altLang="en-US" b="1" dirty="0">
                <a:solidFill>
                  <a:srgbClr val="FF6600"/>
                </a:solidFill>
                <a:latin typeface="宋体" panose="02010600030101010101" pitchFamily="2" charset="-122"/>
              </a:rPr>
              <a:t>全耦合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，此时所有磁通全部同时穿过两个线圈。</a:t>
            </a:r>
          </a:p>
        </p:txBody>
      </p:sp>
      <p:sp>
        <p:nvSpPr>
          <p:cNvPr id="245782" name="动作按钮: 后退或前一项 245781" descr="水滴">
            <a:hlinkClick r:id="" action="ppaction://hlinkshowjump?jump=previousslide">
              <a:snd r:embed="rId16" name="PROJCTOR.WAV"/>
            </a:hlinkClick>
          </p:cNvPr>
          <p:cNvSpPr/>
          <p:nvPr/>
        </p:nvSpPr>
        <p:spPr>
          <a:xfrm>
            <a:off x="8150225" y="6100745"/>
            <a:ext cx="460375" cy="457200"/>
          </a:xfrm>
          <a:prstGeom prst="actionButtonBackPrevious">
            <a:avLst/>
          </a:prstGeom>
          <a:blipFill rotWithShape="0">
            <a:blip r:embed="rId17"/>
          </a:blipFill>
          <a:ln w="28575">
            <a:noFill/>
          </a:ln>
          <a:effectLst>
            <a:prstShdw prst="shdw17" dist="17961" dir="2699999">
              <a:srgbClr val="CCFFFF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6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45783" name="动作按钮: 后退或前一项 245782" descr="水滴">
            <a:hlinkClick r:id="" action="ppaction://hlinkshowjump?jump=nextslide">
              <a:snd r:embed="rId16" name="PROJCTOR.WAV"/>
            </a:hlinkClick>
          </p:cNvPr>
          <p:cNvSpPr/>
          <p:nvPr/>
        </p:nvSpPr>
        <p:spPr>
          <a:xfrm flipH="1">
            <a:off x="8686800" y="6100745"/>
            <a:ext cx="457200" cy="457200"/>
          </a:xfrm>
          <a:prstGeom prst="actionButtonBackPrevious">
            <a:avLst/>
          </a:prstGeom>
          <a:blipFill rotWithShape="0">
            <a:blip r:embed="rId17"/>
          </a:blipFill>
          <a:ln w="28575">
            <a:noFill/>
          </a:ln>
          <a:effectLst>
            <a:prstShdw prst="shdw17" dist="17961" dir="2699999">
              <a:srgbClr val="CCFFFF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6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992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5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5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5" grpId="0"/>
      <p:bldP spid="245779" grpId="0"/>
      <p:bldP spid="24578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标题 371713"/>
          <p:cNvSpPr>
            <a:spLocks noGrp="1"/>
          </p:cNvSpPr>
          <p:nvPr>
            <p:ph type="title" idx="4294967295"/>
          </p:nvPr>
        </p:nvSpPr>
        <p:spPr>
          <a:xfrm>
            <a:off x="1793875" y="388938"/>
            <a:ext cx="5888038" cy="709612"/>
          </a:xfrm>
          <a:prstGeom prst="rect">
            <a:avLst/>
          </a:prstGeom>
          <a:solidFill>
            <a:srgbClr val="CC99FF">
              <a:alpha val="100000"/>
            </a:srgbClr>
          </a:solidFill>
          <a:ln w="9525">
            <a:noFill/>
          </a:ln>
        </p:spPr>
        <p:txBody>
          <a:bodyPr vert="horz" wrap="square" lIns="91440" tIns="45720" rIns="91440" bIns="45720" anchor="ctr"/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5.2  </a:t>
            </a:r>
            <a:r>
              <a:rPr lang="zh-CN" altLang="en-US" sz="3600" b="1" dirty="0">
                <a:solidFill>
                  <a:schemeClr val="tx1"/>
                </a:solidFill>
              </a:rPr>
              <a:t>含互感电路的分析</a:t>
            </a:r>
          </a:p>
        </p:txBody>
      </p:sp>
      <p:sp>
        <p:nvSpPr>
          <p:cNvPr id="371717" name="文本框 371716"/>
          <p:cNvSpPr txBox="1"/>
          <p:nvPr/>
        </p:nvSpPr>
        <p:spPr>
          <a:xfrm>
            <a:off x="737394" y="1790971"/>
            <a:ext cx="8034338" cy="2012859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indent="577850" eaLnBrk="1" hangingPunct="1">
              <a:spcBef>
                <a:spcPct val="2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对于互感电路，可直接应用回路法、节点法等进行求解。须注意含有互感的线圈上同时含有互感电压和自感电压，在列</a:t>
            </a:r>
            <a:r>
              <a:rPr lang="en-US" altLang="zh-CN" b="1" dirty="0">
                <a:latin typeface="Times New Roman" panose="02020603050405020304" pitchFamily="18" charset="0"/>
              </a:rPr>
              <a:t>KVL</a:t>
            </a:r>
            <a:r>
              <a:rPr lang="zh-CN" altLang="en-US" b="1" dirty="0">
                <a:latin typeface="Times New Roman" panose="02020603050405020304" pitchFamily="18" charset="0"/>
              </a:rPr>
              <a:t>方程时要正确计入互感电压。或者可以用</a:t>
            </a:r>
            <a:r>
              <a:rPr lang="en-US" altLang="zh-CN" b="1" dirty="0">
                <a:latin typeface="Times New Roman" panose="02020603050405020304" pitchFamily="18" charset="0"/>
              </a:rPr>
              <a:t>CCVS</a:t>
            </a:r>
            <a:r>
              <a:rPr lang="zh-CN" altLang="en-US" b="1" dirty="0">
                <a:latin typeface="Times New Roman" panose="02020603050405020304" pitchFamily="18" charset="0"/>
              </a:rPr>
              <a:t>来表示互感电压的作用。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indent="577850" eaLnBrk="1" hangingPunct="1">
              <a:spcBef>
                <a:spcPct val="20000"/>
              </a:spcBef>
            </a:pPr>
            <a:r>
              <a:rPr lang="en-US" altLang="zh-CN" b="1" dirty="0">
                <a:solidFill>
                  <a:srgbClr val="0070C0"/>
                </a:solidFill>
              </a:rPr>
              <a:t>1</a:t>
            </a:r>
            <a:r>
              <a:rPr lang="zh-CN" altLang="en-US" b="1" dirty="0">
                <a:solidFill>
                  <a:srgbClr val="0070C0"/>
                </a:solidFill>
              </a:rPr>
              <a:t>、</a:t>
            </a:r>
            <a:r>
              <a:rPr lang="zh-CN" altLang="en-US" b="1" dirty="0">
                <a:solidFill>
                  <a:srgbClr val="FF0000"/>
                </a:solidFill>
              </a:rPr>
              <a:t>电磁关系方程法</a:t>
            </a:r>
          </a:p>
        </p:txBody>
      </p:sp>
      <p:sp>
        <p:nvSpPr>
          <p:cNvPr id="371718" name="矩形 371717"/>
          <p:cNvSpPr/>
          <p:nvPr/>
        </p:nvSpPr>
        <p:spPr>
          <a:xfrm>
            <a:off x="415925" y="1298575"/>
            <a:ext cx="5565775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一、</a:t>
            </a:r>
            <a:r>
              <a:rPr lang="zh-CN" altLang="en-US" b="1" dirty="0">
                <a:latin typeface="Times New Roman" panose="02020603050405020304" pitchFamily="18" charset="0"/>
              </a:rPr>
              <a:t>分析含互感的电路分析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一般方法</a:t>
            </a:r>
          </a:p>
        </p:txBody>
      </p:sp>
      <p:sp>
        <p:nvSpPr>
          <p:cNvPr id="371719" name="文本框 371718"/>
          <p:cNvSpPr txBox="1"/>
          <p:nvPr/>
        </p:nvSpPr>
        <p:spPr>
          <a:xfrm>
            <a:off x="772469" y="4210069"/>
            <a:ext cx="8001000" cy="118745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indent="577850" eaLnBrk="1" hangingPunct="1">
              <a:spcBef>
                <a:spcPct val="2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对于有些含耦合电感的电路，为分析简便起见，可以先进行“</a:t>
            </a:r>
            <a:r>
              <a:rPr lang="zh-CN" altLang="en-US" b="1" dirty="0">
                <a:solidFill>
                  <a:srgbClr val="990099"/>
                </a:solidFill>
                <a:latin typeface="Times New Roman" panose="02020603050405020304" pitchFamily="18" charset="0"/>
              </a:rPr>
              <a:t>去耦</a:t>
            </a:r>
            <a:r>
              <a:rPr lang="zh-CN" altLang="en-US" b="1" dirty="0">
                <a:latin typeface="Times New Roman" panose="02020603050405020304" pitchFamily="18" charset="0"/>
              </a:rPr>
              <a:t>”处理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即等效为无互感作用的电感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，再进行分析。</a:t>
            </a:r>
          </a:p>
        </p:txBody>
      </p:sp>
      <p:sp>
        <p:nvSpPr>
          <p:cNvPr id="371720" name="矩形 371719"/>
          <p:cNvSpPr/>
          <p:nvPr/>
        </p:nvSpPr>
        <p:spPr>
          <a:xfrm>
            <a:off x="449934" y="3773488"/>
            <a:ext cx="6618288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二、</a:t>
            </a:r>
            <a:r>
              <a:rPr lang="zh-CN" altLang="en-US" b="1" dirty="0">
                <a:latin typeface="Times New Roman" panose="02020603050405020304" pitchFamily="18" charset="0"/>
              </a:rPr>
              <a:t>有些含互感的电路可以先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简化</a:t>
            </a:r>
            <a:r>
              <a:rPr lang="zh-CN" altLang="en-US" b="1" dirty="0">
                <a:latin typeface="Times New Roman" panose="02020603050405020304" pitchFamily="18" charset="0"/>
              </a:rPr>
              <a:t>，再进行分析</a:t>
            </a:r>
          </a:p>
        </p:txBody>
      </p:sp>
      <p:sp>
        <p:nvSpPr>
          <p:cNvPr id="371722" name="矩形 371721"/>
          <p:cNvSpPr/>
          <p:nvPr/>
        </p:nvSpPr>
        <p:spPr>
          <a:xfrm>
            <a:off x="1327376" y="5370015"/>
            <a:ext cx="6972562" cy="83099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去耦等效法  （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</a:rPr>
              <a:t>优选</a:t>
            </a:r>
            <a:r>
              <a:rPr lang="zh-CN" altLang="en-US" b="1" dirty="0">
                <a:solidFill>
                  <a:srgbClr val="0070C0"/>
                </a:solidFill>
                <a:latin typeface="Times New Roman" panose="02020603050405020304" pitchFamily="18" charset="0"/>
              </a:rPr>
              <a:t>，前提：</a:t>
            </a:r>
            <a:r>
              <a: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</a:rPr>
              <a:t>线圈存在电连接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）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b="1" dirty="0">
                <a:solidFill>
                  <a:srgbClr val="0070C0"/>
                </a:solidFill>
              </a:rPr>
              <a:t>3</a:t>
            </a:r>
            <a:r>
              <a:rPr lang="zh-CN" altLang="en-US" b="1" dirty="0">
                <a:solidFill>
                  <a:srgbClr val="0070C0"/>
                </a:solidFill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受控源等效法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5AF619-02BC-49E4-ACDE-9DE982995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4466" y="2955183"/>
            <a:ext cx="2863779" cy="784880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1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1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1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1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1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7" grpId="0"/>
      <p:bldP spid="371718" grpId="0"/>
      <p:bldP spid="371719" grpId="0"/>
      <p:bldP spid="371720" grpId="0"/>
      <p:bldP spid="3717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4" name="文本框 460803"/>
          <p:cNvSpPr txBox="1"/>
          <p:nvPr/>
        </p:nvSpPr>
        <p:spPr>
          <a:xfrm>
            <a:off x="176213" y="1633538"/>
            <a:ext cx="41433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一、互感线圈的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串联</a:t>
            </a:r>
            <a:r>
              <a:rPr lang="zh-CN" altLang="en-US" b="1" dirty="0">
                <a:latin typeface="Times New Roman" panose="02020603050405020304" pitchFamily="18" charset="0"/>
              </a:rPr>
              <a:t>电路</a:t>
            </a:r>
          </a:p>
        </p:txBody>
      </p:sp>
      <p:sp>
        <p:nvSpPr>
          <p:cNvPr id="460805" name="文本框 460804"/>
          <p:cNvSpPr txBox="1"/>
          <p:nvPr/>
        </p:nvSpPr>
        <p:spPr>
          <a:xfrm>
            <a:off x="781050" y="2254251"/>
            <a:ext cx="60261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1. </a:t>
            </a:r>
            <a:r>
              <a:rPr lang="zh-CN" altLang="en-US" b="1" dirty="0">
                <a:latin typeface="Times New Roman" panose="02020603050405020304" pitchFamily="18" charset="0"/>
              </a:rPr>
              <a:t>顺联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即互感起增助作用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电路的去耦：</a:t>
            </a:r>
          </a:p>
        </p:txBody>
      </p:sp>
      <p:grpSp>
        <p:nvGrpSpPr>
          <p:cNvPr id="460806" name="组合 460805"/>
          <p:cNvGrpSpPr/>
          <p:nvPr/>
        </p:nvGrpSpPr>
        <p:grpSpPr>
          <a:xfrm>
            <a:off x="3141662" y="3490914"/>
            <a:ext cx="2693988" cy="3248025"/>
            <a:chOff x="502" y="805"/>
            <a:chExt cx="1697" cy="2046"/>
          </a:xfrm>
        </p:grpSpPr>
        <p:sp>
          <p:nvSpPr>
            <p:cNvPr id="460807" name="直接连接符 460806"/>
            <p:cNvSpPr/>
            <p:nvPr/>
          </p:nvSpPr>
          <p:spPr>
            <a:xfrm>
              <a:off x="1275" y="1207"/>
              <a:ext cx="3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0808" name="直接连接符 460807"/>
            <p:cNvSpPr/>
            <p:nvPr/>
          </p:nvSpPr>
          <p:spPr>
            <a:xfrm>
              <a:off x="671" y="1099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60809" name="文本框 460808"/>
            <p:cNvSpPr txBox="1"/>
            <p:nvPr/>
          </p:nvSpPr>
          <p:spPr>
            <a:xfrm>
              <a:off x="725" y="805"/>
              <a:ext cx="1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i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60810" name="文本框 460809"/>
            <p:cNvSpPr txBox="1"/>
            <p:nvPr/>
          </p:nvSpPr>
          <p:spPr>
            <a:xfrm>
              <a:off x="1599" y="1135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460811" name="文本框 460810"/>
            <p:cNvSpPr txBox="1"/>
            <p:nvPr/>
          </p:nvSpPr>
          <p:spPr>
            <a:xfrm>
              <a:off x="1590" y="1810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460812" name="文本框 460811"/>
            <p:cNvSpPr txBox="1"/>
            <p:nvPr/>
          </p:nvSpPr>
          <p:spPr>
            <a:xfrm>
              <a:off x="1097" y="2098"/>
              <a:ext cx="28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solidFill>
                    <a:srgbClr val="990099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b="1" baseline="-25000">
                  <a:solidFill>
                    <a:srgbClr val="990099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b="1">
                <a:solidFill>
                  <a:srgbClr val="990099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460813" name="组合 460812"/>
            <p:cNvGrpSpPr/>
            <p:nvPr/>
          </p:nvGrpSpPr>
          <p:grpSpPr>
            <a:xfrm rot="5400000">
              <a:off x="1447" y="1488"/>
              <a:ext cx="379" cy="57"/>
              <a:chOff x="1200" y="1584"/>
              <a:chExt cx="379" cy="45"/>
            </a:xfrm>
          </p:grpSpPr>
          <p:sp>
            <p:nvSpPr>
              <p:cNvPr id="460814" name="任意多边形 460813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815" name="任意多边形 460814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816" name="任意多边形 460815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817" name="任意多边形 460816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60818" name="椭圆 460817"/>
            <p:cNvSpPr/>
            <p:nvPr/>
          </p:nvSpPr>
          <p:spPr>
            <a:xfrm>
              <a:off x="589" y="1165"/>
              <a:ext cx="68" cy="6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19" name="直接连接符 460818"/>
            <p:cNvSpPr/>
            <p:nvPr/>
          </p:nvSpPr>
          <p:spPr>
            <a:xfrm>
              <a:off x="657" y="2539"/>
              <a:ext cx="3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460820" name="组合 460819"/>
            <p:cNvGrpSpPr/>
            <p:nvPr/>
          </p:nvGrpSpPr>
          <p:grpSpPr>
            <a:xfrm rot="5400000">
              <a:off x="1438" y="2169"/>
              <a:ext cx="379" cy="57"/>
              <a:chOff x="1200" y="1584"/>
              <a:chExt cx="379" cy="45"/>
            </a:xfrm>
          </p:grpSpPr>
          <p:sp>
            <p:nvSpPr>
              <p:cNvPr id="460821" name="任意多边形 460820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822" name="任意多边形 460821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823" name="任意多边形 460822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0824" name="任意多边形 460823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60825" name="椭圆 460824"/>
            <p:cNvSpPr/>
            <p:nvPr/>
          </p:nvSpPr>
          <p:spPr>
            <a:xfrm>
              <a:off x="581" y="2495"/>
              <a:ext cx="68" cy="6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26" name="任意多边形 460825"/>
            <p:cNvSpPr/>
            <p:nvPr/>
          </p:nvSpPr>
          <p:spPr>
            <a:xfrm rot="5400000">
              <a:off x="1708" y="1789"/>
              <a:ext cx="324" cy="281"/>
            </a:xfrm>
            <a:custGeom>
              <a:avLst/>
              <a:gdLst>
                <a:gd name="txL" fmla="*/ 0 w 19335"/>
                <a:gd name="txT" fmla="*/ 0 h 21600"/>
                <a:gd name="txR" fmla="*/ 19335 w 19335"/>
                <a:gd name="txB" fmla="*/ 21600 h 21600"/>
              </a:gdLst>
              <a:ahLst/>
              <a:cxnLst>
                <a:cxn ang="270">
                  <a:pos x="0" y="0"/>
                </a:cxn>
                <a:cxn ang="0">
                  <a:pos x="19335" y="11971"/>
                </a:cxn>
                <a:cxn ang="90">
                  <a:pos x="0" y="21600"/>
                </a:cxn>
              </a:cxnLst>
              <a:rect l="txL" t="txT" r="txR" b="txB"/>
              <a:pathLst>
                <a:path w="19335" h="21600" fill="none">
                  <a:moveTo>
                    <a:pt x="0" y="0"/>
                  </a:moveTo>
                  <a:arcTo wR="21600" hR="21600" stAng="-5400000" swAng="3811578"/>
                </a:path>
                <a:path w="19335" h="21600" stroke="0">
                  <a:moveTo>
                    <a:pt x="0" y="0"/>
                  </a:moveTo>
                  <a:arcTo wR="21600" hR="21600" stAng="-5400000" swAng="3811578"/>
                  <a:lnTo>
                    <a:pt x="0" y="216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27" name="任意多边形 460826"/>
            <p:cNvSpPr/>
            <p:nvPr/>
          </p:nvSpPr>
          <p:spPr>
            <a:xfrm rot="5400000" flipH="1">
              <a:off x="1688" y="1337"/>
              <a:ext cx="347" cy="281"/>
            </a:xfrm>
            <a:custGeom>
              <a:avLst/>
              <a:gdLst>
                <a:gd name="txL" fmla="*/ 0 w 20759"/>
                <a:gd name="txT" fmla="*/ 0 h 21109"/>
                <a:gd name="txR" fmla="*/ 20759 w 20759"/>
                <a:gd name="txB" fmla="*/ 21109 h 21109"/>
              </a:gdLst>
              <a:ahLst/>
              <a:cxnLst>
                <a:cxn ang="270">
                  <a:pos x="4580" y="0"/>
                </a:cxn>
                <a:cxn ang="0">
                  <a:pos x="20758" y="15138"/>
                </a:cxn>
                <a:cxn ang="180">
                  <a:pos x="0" y="21109"/>
                </a:cxn>
              </a:cxnLst>
              <a:rect l="txL" t="txT" r="txR" b="txB"/>
              <a:pathLst>
                <a:path w="20759" h="21109" fill="none">
                  <a:moveTo>
                    <a:pt x="4580" y="0"/>
                  </a:moveTo>
                  <a:arcTo wR="21600" hR="21600" stAng="-4665500" swAng="3702633"/>
                </a:path>
                <a:path w="20759" h="21109" stroke="0">
                  <a:moveTo>
                    <a:pt x="4580" y="0"/>
                  </a:moveTo>
                  <a:arcTo wR="21600" hR="21600" stAng="-4665500" swAng="3702633"/>
                  <a:lnTo>
                    <a:pt x="0" y="21109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28" name="文本框 460827"/>
            <p:cNvSpPr txBox="1"/>
            <p:nvPr/>
          </p:nvSpPr>
          <p:spPr>
            <a:xfrm>
              <a:off x="1329" y="1840"/>
              <a:ext cx="336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990099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60829" name="文本框 460828"/>
            <p:cNvSpPr txBox="1"/>
            <p:nvPr/>
          </p:nvSpPr>
          <p:spPr>
            <a:xfrm>
              <a:off x="749" y="2260"/>
              <a:ext cx="24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990099"/>
                  </a:solidFill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460830" name="文本框 460829"/>
            <p:cNvSpPr txBox="1"/>
            <p:nvPr/>
          </p:nvSpPr>
          <p:spPr>
            <a:xfrm>
              <a:off x="1911" y="1507"/>
              <a:ext cx="288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M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60831" name="矩形 460830"/>
            <p:cNvSpPr/>
            <p:nvPr/>
          </p:nvSpPr>
          <p:spPr>
            <a:xfrm>
              <a:off x="989" y="2482"/>
              <a:ext cx="304" cy="105"/>
            </a:xfrm>
            <a:prstGeom prst="rect">
              <a:avLst/>
            </a:prstGeom>
            <a:solidFill>
              <a:schemeClr val="accent2"/>
            </a:solidFill>
            <a:ln w="2857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32" name="矩形 460831"/>
            <p:cNvSpPr/>
            <p:nvPr/>
          </p:nvSpPr>
          <p:spPr>
            <a:xfrm>
              <a:off x="971" y="1150"/>
              <a:ext cx="304" cy="105"/>
            </a:xfrm>
            <a:prstGeom prst="rect">
              <a:avLst/>
            </a:prstGeom>
            <a:solidFill>
              <a:schemeClr val="accent2"/>
            </a:solidFill>
            <a:ln w="2857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833" name="直接连接符 460832"/>
            <p:cNvSpPr/>
            <p:nvPr/>
          </p:nvSpPr>
          <p:spPr>
            <a:xfrm>
              <a:off x="657" y="1207"/>
              <a:ext cx="30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0834" name="文本框 460833"/>
            <p:cNvSpPr txBox="1"/>
            <p:nvPr/>
          </p:nvSpPr>
          <p:spPr>
            <a:xfrm>
              <a:off x="1001" y="844"/>
              <a:ext cx="312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R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60835" name="文本框 460834"/>
            <p:cNvSpPr txBox="1"/>
            <p:nvPr/>
          </p:nvSpPr>
          <p:spPr>
            <a:xfrm>
              <a:off x="1001" y="2563"/>
              <a:ext cx="312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R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2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60836" name="文本框 460835"/>
            <p:cNvSpPr txBox="1"/>
            <p:nvPr/>
          </p:nvSpPr>
          <p:spPr>
            <a:xfrm>
              <a:off x="1683" y="1369"/>
              <a:ext cx="312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L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60837" name="文本框 460836"/>
            <p:cNvSpPr txBox="1"/>
            <p:nvPr/>
          </p:nvSpPr>
          <p:spPr>
            <a:xfrm>
              <a:off x="1647" y="2050"/>
              <a:ext cx="312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L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2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60838" name="文本框 460837"/>
            <p:cNvSpPr txBox="1"/>
            <p:nvPr/>
          </p:nvSpPr>
          <p:spPr>
            <a:xfrm>
              <a:off x="1097" y="1369"/>
              <a:ext cx="28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b="1" baseline="-25000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b="1" dirty="0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0839" name="文本框 460838"/>
            <p:cNvSpPr txBox="1"/>
            <p:nvPr/>
          </p:nvSpPr>
          <p:spPr>
            <a:xfrm>
              <a:off x="773" y="1174"/>
              <a:ext cx="336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A50021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60840" name="文本框 460839"/>
            <p:cNvSpPr txBox="1"/>
            <p:nvPr/>
          </p:nvSpPr>
          <p:spPr>
            <a:xfrm>
              <a:off x="1323" y="1620"/>
              <a:ext cx="24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A50021"/>
                  </a:solidFill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460841" name="文本框 460840"/>
            <p:cNvSpPr txBox="1"/>
            <p:nvPr/>
          </p:nvSpPr>
          <p:spPr>
            <a:xfrm>
              <a:off x="502" y="1693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u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60842" name="文本框 460841"/>
            <p:cNvSpPr txBox="1"/>
            <p:nvPr/>
          </p:nvSpPr>
          <p:spPr>
            <a:xfrm>
              <a:off x="509" y="1219"/>
              <a:ext cx="336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60843" name="文本框 460842"/>
            <p:cNvSpPr txBox="1"/>
            <p:nvPr/>
          </p:nvSpPr>
          <p:spPr>
            <a:xfrm>
              <a:off x="503" y="2223"/>
              <a:ext cx="24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460844" name="直接连接符 460843"/>
            <p:cNvSpPr/>
            <p:nvPr/>
          </p:nvSpPr>
          <p:spPr>
            <a:xfrm flipH="1">
              <a:off x="1607" y="1201"/>
              <a:ext cx="0" cy="13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0845" name="直接连接符 460844"/>
            <p:cNvSpPr/>
            <p:nvPr/>
          </p:nvSpPr>
          <p:spPr>
            <a:xfrm>
              <a:off x="1607" y="1712"/>
              <a:ext cx="0" cy="2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0846" name="直接连接符 460845"/>
            <p:cNvSpPr/>
            <p:nvPr/>
          </p:nvSpPr>
          <p:spPr>
            <a:xfrm>
              <a:off x="1599" y="2387"/>
              <a:ext cx="0" cy="15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0847" name="直接连接符 460846"/>
            <p:cNvSpPr/>
            <p:nvPr/>
          </p:nvSpPr>
          <p:spPr>
            <a:xfrm>
              <a:off x="1293" y="2539"/>
              <a:ext cx="30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60885" name="矩形 460884"/>
          <p:cNvSpPr/>
          <p:nvPr/>
        </p:nvSpPr>
        <p:spPr>
          <a:xfrm>
            <a:off x="781050" y="3852663"/>
            <a:ext cx="2100263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A50021"/>
                </a:solidFill>
              </a:rPr>
              <a:t>顺联</a:t>
            </a: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电路</a:t>
            </a:r>
          </a:p>
        </p:txBody>
      </p:sp>
      <p:sp>
        <p:nvSpPr>
          <p:cNvPr id="460886" name="矩形 460885"/>
          <p:cNvSpPr/>
          <p:nvPr/>
        </p:nvSpPr>
        <p:spPr>
          <a:xfrm>
            <a:off x="2243731" y="131852"/>
            <a:ext cx="5095648" cy="1261884"/>
          </a:xfrm>
          <a:prstGeom prst="rect">
            <a:avLst/>
          </a:prstGeom>
          <a:solidFill>
            <a:srgbClr val="CC99FF"/>
          </a:solidFill>
          <a:ln w="19050">
            <a:noFill/>
          </a:ln>
        </p:spPr>
        <p:txBody>
          <a:bodyPr wrap="squar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5.2.1  </a:t>
            </a:r>
            <a:r>
              <a:rPr lang="zh-CN" altLang="en-US" sz="2800" b="1" dirty="0">
                <a:latin typeface="Times New Roman" panose="02020603050405020304" pitchFamily="18" charset="0"/>
              </a:rPr>
              <a:t>去耦等效法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indent="803275">
              <a:spcBef>
                <a:spcPct val="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去耦：没有耦合关系的电感</a:t>
            </a:r>
            <a:endParaRPr lang="en-US" altLang="zh-CN" b="1" dirty="0">
              <a:solidFill>
                <a:srgbClr val="FFFF00"/>
              </a:solidFill>
            </a:endParaRPr>
          </a:p>
          <a:p>
            <a:pPr indent="803275">
              <a:spcBef>
                <a:spcPct val="0"/>
              </a:spcBef>
            </a:pPr>
            <a:r>
              <a:rPr lang="zh-CN" altLang="en-US" b="1" dirty="0">
                <a:solidFill>
                  <a:srgbClr val="FFFF00"/>
                </a:solidFill>
              </a:rPr>
              <a:t>前提：</a:t>
            </a:r>
            <a:r>
              <a:rPr lang="en-US" altLang="zh-CN" b="1" dirty="0">
                <a:solidFill>
                  <a:srgbClr val="FFFF00"/>
                </a:solidFill>
              </a:rPr>
              <a:t>2</a:t>
            </a:r>
            <a:r>
              <a:rPr lang="zh-CN" altLang="en-US" b="1" dirty="0">
                <a:solidFill>
                  <a:srgbClr val="FFFF00"/>
                </a:solidFill>
              </a:rPr>
              <a:t>线圈存在电连接  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60887" name="矩形 460886"/>
          <p:cNvSpPr/>
          <p:nvPr/>
        </p:nvSpPr>
        <p:spPr>
          <a:xfrm>
            <a:off x="1068931" y="2815086"/>
            <a:ext cx="8390438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电流</a:t>
            </a:r>
            <a:r>
              <a:rPr lang="en-US" altLang="zh-CN" b="1" dirty="0">
                <a:latin typeface="Times New Roman" panose="02020603050405020304" pitchFamily="18" charset="0"/>
              </a:rPr>
              <a:t>i</a:t>
            </a:r>
            <a:r>
              <a:rPr lang="zh-CN" altLang="en-US" b="1" dirty="0">
                <a:latin typeface="Times New Roman" panose="02020603050405020304" pitchFamily="18" charset="0"/>
              </a:rPr>
              <a:t>从两线圈的同名端流入，这种接法称为</a:t>
            </a:r>
            <a:r>
              <a:rPr lang="zh-CN" altLang="en-US" b="1" dirty="0">
                <a:solidFill>
                  <a:srgbClr val="FF0000"/>
                </a:solidFill>
              </a:rPr>
              <a:t>顺联（顺串）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．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0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0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0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4" grpId="0"/>
      <p:bldP spid="460805" grpId="0"/>
      <p:bldP spid="460885" grpId="0"/>
      <p:bldP spid="46088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2785" name="对象 372784"/>
          <p:cNvGraphicFramePr/>
          <p:nvPr/>
        </p:nvGraphicFramePr>
        <p:xfrm>
          <a:off x="2179638" y="4502150"/>
          <a:ext cx="47752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7" r:id="rId3" imgW="2602230" imgH="330200" progId="Equation.DSMT4">
                  <p:embed/>
                </p:oleObj>
              </mc:Choice>
              <mc:Fallback>
                <p:oleObj r:id="rId3" imgW="2602230" imgH="330200" progId="Equation.DSMT4">
                  <p:embed/>
                  <p:pic>
                    <p:nvPicPr>
                      <p:cNvPr id="0" name="图片 35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9638" y="4502150"/>
                        <a:ext cx="4775200" cy="604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86" name="对象 372785"/>
          <p:cNvGraphicFramePr/>
          <p:nvPr/>
        </p:nvGraphicFramePr>
        <p:xfrm>
          <a:off x="2098675" y="5275263"/>
          <a:ext cx="498475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8" r:id="rId5" imgW="2716530" imgH="330200" progId="Equation.DSMT4">
                  <p:embed/>
                </p:oleObj>
              </mc:Choice>
              <mc:Fallback>
                <p:oleObj r:id="rId5" imgW="2716530" imgH="330200" progId="Equation.DSMT4">
                  <p:embed/>
                  <p:pic>
                    <p:nvPicPr>
                      <p:cNvPr id="0" name="图片 35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98675" y="5275263"/>
                        <a:ext cx="4984750" cy="604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87" name="矩形 372786"/>
          <p:cNvSpPr/>
          <p:nvPr/>
        </p:nvSpPr>
        <p:spPr>
          <a:xfrm>
            <a:off x="430213" y="4840288"/>
            <a:ext cx="1204912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由图知</a:t>
            </a:r>
          </a:p>
        </p:txBody>
      </p:sp>
      <p:sp>
        <p:nvSpPr>
          <p:cNvPr id="372825" name="矩形 372824"/>
          <p:cNvSpPr/>
          <p:nvPr/>
        </p:nvSpPr>
        <p:spPr>
          <a:xfrm>
            <a:off x="439738" y="6121400"/>
            <a:ext cx="5199062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由上述方程，可以得到等效电路。</a:t>
            </a:r>
          </a:p>
        </p:txBody>
      </p:sp>
      <p:grpSp>
        <p:nvGrpSpPr>
          <p:cNvPr id="372827" name="组合 372826"/>
          <p:cNvGrpSpPr/>
          <p:nvPr/>
        </p:nvGrpSpPr>
        <p:grpSpPr>
          <a:xfrm>
            <a:off x="1012825" y="471488"/>
            <a:ext cx="2693988" cy="3248025"/>
            <a:chOff x="502" y="805"/>
            <a:chExt cx="1697" cy="2046"/>
          </a:xfrm>
        </p:grpSpPr>
        <p:sp>
          <p:nvSpPr>
            <p:cNvPr id="372828" name="直接连接符 372827"/>
            <p:cNvSpPr/>
            <p:nvPr/>
          </p:nvSpPr>
          <p:spPr>
            <a:xfrm>
              <a:off x="1275" y="1207"/>
              <a:ext cx="3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2829" name="直接连接符 372828"/>
            <p:cNvSpPr/>
            <p:nvPr/>
          </p:nvSpPr>
          <p:spPr>
            <a:xfrm>
              <a:off x="671" y="1099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372830" name="文本框 372829"/>
            <p:cNvSpPr txBox="1"/>
            <p:nvPr/>
          </p:nvSpPr>
          <p:spPr>
            <a:xfrm>
              <a:off x="725" y="805"/>
              <a:ext cx="1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i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72831" name="文本框 372830"/>
            <p:cNvSpPr txBox="1"/>
            <p:nvPr/>
          </p:nvSpPr>
          <p:spPr>
            <a:xfrm>
              <a:off x="1599" y="1135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372832" name="文本框 372831"/>
            <p:cNvSpPr txBox="1"/>
            <p:nvPr/>
          </p:nvSpPr>
          <p:spPr>
            <a:xfrm>
              <a:off x="1590" y="1810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372833" name="文本框 372832"/>
            <p:cNvSpPr txBox="1"/>
            <p:nvPr/>
          </p:nvSpPr>
          <p:spPr>
            <a:xfrm>
              <a:off x="1097" y="2098"/>
              <a:ext cx="28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solidFill>
                    <a:srgbClr val="990099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b="1" baseline="-25000">
                  <a:solidFill>
                    <a:srgbClr val="990099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b="1">
                <a:solidFill>
                  <a:srgbClr val="990099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72834" name="组合 372833"/>
            <p:cNvGrpSpPr/>
            <p:nvPr/>
          </p:nvGrpSpPr>
          <p:grpSpPr>
            <a:xfrm rot="5400000">
              <a:off x="1447" y="1488"/>
              <a:ext cx="379" cy="57"/>
              <a:chOff x="1200" y="1584"/>
              <a:chExt cx="379" cy="45"/>
            </a:xfrm>
          </p:grpSpPr>
          <p:sp>
            <p:nvSpPr>
              <p:cNvPr id="372835" name="任意多边形 372834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2836" name="任意多边形 372835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2837" name="任意多边形 372836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2838" name="任意多边形 372837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2839" name="椭圆 372838"/>
            <p:cNvSpPr/>
            <p:nvPr/>
          </p:nvSpPr>
          <p:spPr>
            <a:xfrm>
              <a:off x="589" y="1165"/>
              <a:ext cx="68" cy="6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40" name="直接连接符 372839"/>
            <p:cNvSpPr/>
            <p:nvPr/>
          </p:nvSpPr>
          <p:spPr>
            <a:xfrm>
              <a:off x="657" y="2539"/>
              <a:ext cx="3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372841" name="组合 372840"/>
            <p:cNvGrpSpPr/>
            <p:nvPr/>
          </p:nvGrpSpPr>
          <p:grpSpPr>
            <a:xfrm rot="5400000">
              <a:off x="1438" y="2169"/>
              <a:ext cx="379" cy="57"/>
              <a:chOff x="1200" y="1584"/>
              <a:chExt cx="379" cy="45"/>
            </a:xfrm>
          </p:grpSpPr>
          <p:sp>
            <p:nvSpPr>
              <p:cNvPr id="372842" name="任意多边形 372841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2843" name="任意多边形 372842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2844" name="任意多边形 372843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2845" name="任意多边形 372844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2846" name="椭圆 372845"/>
            <p:cNvSpPr/>
            <p:nvPr/>
          </p:nvSpPr>
          <p:spPr>
            <a:xfrm>
              <a:off x="581" y="2495"/>
              <a:ext cx="68" cy="6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47" name="任意多边形 372846"/>
            <p:cNvSpPr/>
            <p:nvPr/>
          </p:nvSpPr>
          <p:spPr>
            <a:xfrm rot="5400000">
              <a:off x="1708" y="1789"/>
              <a:ext cx="324" cy="281"/>
            </a:xfrm>
            <a:custGeom>
              <a:avLst/>
              <a:gdLst>
                <a:gd name="txL" fmla="*/ 0 w 19335"/>
                <a:gd name="txT" fmla="*/ 0 h 21600"/>
                <a:gd name="txR" fmla="*/ 19335 w 19335"/>
                <a:gd name="txB" fmla="*/ 21600 h 21600"/>
              </a:gdLst>
              <a:ahLst/>
              <a:cxnLst>
                <a:cxn ang="270">
                  <a:pos x="0" y="0"/>
                </a:cxn>
                <a:cxn ang="0">
                  <a:pos x="19335" y="11971"/>
                </a:cxn>
                <a:cxn ang="90">
                  <a:pos x="0" y="21600"/>
                </a:cxn>
              </a:cxnLst>
              <a:rect l="txL" t="txT" r="txR" b="txB"/>
              <a:pathLst>
                <a:path w="19335" h="21600" fill="none">
                  <a:moveTo>
                    <a:pt x="0" y="0"/>
                  </a:moveTo>
                  <a:arcTo wR="21600" hR="21600" stAng="-5400000" swAng="3811578"/>
                </a:path>
                <a:path w="19335" h="21600" stroke="0">
                  <a:moveTo>
                    <a:pt x="0" y="0"/>
                  </a:moveTo>
                  <a:arcTo wR="21600" hR="21600" stAng="-5400000" swAng="3811578"/>
                  <a:lnTo>
                    <a:pt x="0" y="216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48" name="任意多边形 372847"/>
            <p:cNvSpPr/>
            <p:nvPr/>
          </p:nvSpPr>
          <p:spPr>
            <a:xfrm rot="5400000" flipH="1">
              <a:off x="1688" y="1337"/>
              <a:ext cx="347" cy="281"/>
            </a:xfrm>
            <a:custGeom>
              <a:avLst/>
              <a:gdLst>
                <a:gd name="txL" fmla="*/ 0 w 20759"/>
                <a:gd name="txT" fmla="*/ 0 h 21109"/>
                <a:gd name="txR" fmla="*/ 20759 w 20759"/>
                <a:gd name="txB" fmla="*/ 21109 h 21109"/>
              </a:gdLst>
              <a:ahLst/>
              <a:cxnLst>
                <a:cxn ang="270">
                  <a:pos x="4580" y="0"/>
                </a:cxn>
                <a:cxn ang="0">
                  <a:pos x="20758" y="15138"/>
                </a:cxn>
                <a:cxn ang="180">
                  <a:pos x="0" y="21109"/>
                </a:cxn>
              </a:cxnLst>
              <a:rect l="txL" t="txT" r="txR" b="txB"/>
              <a:pathLst>
                <a:path w="20759" h="21109" fill="none">
                  <a:moveTo>
                    <a:pt x="4580" y="0"/>
                  </a:moveTo>
                  <a:arcTo wR="21600" hR="21600" stAng="-4665500" swAng="3702633"/>
                </a:path>
                <a:path w="20759" h="21109" stroke="0">
                  <a:moveTo>
                    <a:pt x="4580" y="0"/>
                  </a:moveTo>
                  <a:arcTo wR="21600" hR="21600" stAng="-4665500" swAng="3702633"/>
                  <a:lnTo>
                    <a:pt x="0" y="21109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49" name="文本框 372848"/>
            <p:cNvSpPr txBox="1"/>
            <p:nvPr/>
          </p:nvSpPr>
          <p:spPr>
            <a:xfrm>
              <a:off x="1329" y="1840"/>
              <a:ext cx="336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990099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72850" name="文本框 372849"/>
            <p:cNvSpPr txBox="1"/>
            <p:nvPr/>
          </p:nvSpPr>
          <p:spPr>
            <a:xfrm>
              <a:off x="749" y="2260"/>
              <a:ext cx="24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990099"/>
                  </a:solidFill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372851" name="文本框 372850"/>
            <p:cNvSpPr txBox="1"/>
            <p:nvPr/>
          </p:nvSpPr>
          <p:spPr>
            <a:xfrm>
              <a:off x="1911" y="1507"/>
              <a:ext cx="288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M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72852" name="矩形 372851"/>
            <p:cNvSpPr/>
            <p:nvPr/>
          </p:nvSpPr>
          <p:spPr>
            <a:xfrm>
              <a:off x="989" y="2482"/>
              <a:ext cx="304" cy="105"/>
            </a:xfrm>
            <a:prstGeom prst="rect">
              <a:avLst/>
            </a:prstGeom>
            <a:solidFill>
              <a:schemeClr val="accent2"/>
            </a:solidFill>
            <a:ln w="2857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53" name="矩形 372852"/>
            <p:cNvSpPr/>
            <p:nvPr/>
          </p:nvSpPr>
          <p:spPr>
            <a:xfrm>
              <a:off x="971" y="1150"/>
              <a:ext cx="304" cy="105"/>
            </a:xfrm>
            <a:prstGeom prst="rect">
              <a:avLst/>
            </a:prstGeom>
            <a:solidFill>
              <a:schemeClr val="accent2"/>
            </a:solidFill>
            <a:ln w="2857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54" name="直接连接符 372853"/>
            <p:cNvSpPr/>
            <p:nvPr/>
          </p:nvSpPr>
          <p:spPr>
            <a:xfrm>
              <a:off x="657" y="1207"/>
              <a:ext cx="30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2855" name="文本框 372854"/>
            <p:cNvSpPr txBox="1"/>
            <p:nvPr/>
          </p:nvSpPr>
          <p:spPr>
            <a:xfrm>
              <a:off x="1001" y="844"/>
              <a:ext cx="312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R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72856" name="文本框 372855"/>
            <p:cNvSpPr txBox="1"/>
            <p:nvPr/>
          </p:nvSpPr>
          <p:spPr>
            <a:xfrm>
              <a:off x="1001" y="2563"/>
              <a:ext cx="312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R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2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72857" name="文本框 372856"/>
            <p:cNvSpPr txBox="1"/>
            <p:nvPr/>
          </p:nvSpPr>
          <p:spPr>
            <a:xfrm>
              <a:off x="1683" y="1369"/>
              <a:ext cx="312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L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72858" name="文本框 372857"/>
            <p:cNvSpPr txBox="1"/>
            <p:nvPr/>
          </p:nvSpPr>
          <p:spPr>
            <a:xfrm>
              <a:off x="1647" y="2050"/>
              <a:ext cx="312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L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2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72859" name="文本框 372858"/>
            <p:cNvSpPr txBox="1"/>
            <p:nvPr/>
          </p:nvSpPr>
          <p:spPr>
            <a:xfrm>
              <a:off x="1097" y="1369"/>
              <a:ext cx="28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solidFill>
                    <a:srgbClr val="A50021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b="1" baseline="-25000">
                  <a:solidFill>
                    <a:srgbClr val="A5002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b="1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2860" name="文本框 372859"/>
            <p:cNvSpPr txBox="1"/>
            <p:nvPr/>
          </p:nvSpPr>
          <p:spPr>
            <a:xfrm>
              <a:off x="773" y="1174"/>
              <a:ext cx="336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A50021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72861" name="文本框 372860"/>
            <p:cNvSpPr txBox="1"/>
            <p:nvPr/>
          </p:nvSpPr>
          <p:spPr>
            <a:xfrm>
              <a:off x="1323" y="1620"/>
              <a:ext cx="24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A50021"/>
                  </a:solidFill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372862" name="文本框 372861"/>
            <p:cNvSpPr txBox="1"/>
            <p:nvPr/>
          </p:nvSpPr>
          <p:spPr>
            <a:xfrm>
              <a:off x="502" y="1693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u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72863" name="文本框 372862"/>
            <p:cNvSpPr txBox="1"/>
            <p:nvPr/>
          </p:nvSpPr>
          <p:spPr>
            <a:xfrm>
              <a:off x="509" y="1219"/>
              <a:ext cx="336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72864" name="文本框 372863"/>
            <p:cNvSpPr txBox="1"/>
            <p:nvPr/>
          </p:nvSpPr>
          <p:spPr>
            <a:xfrm>
              <a:off x="503" y="2223"/>
              <a:ext cx="24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372865" name="直接连接符 372864"/>
            <p:cNvSpPr/>
            <p:nvPr/>
          </p:nvSpPr>
          <p:spPr>
            <a:xfrm flipH="1">
              <a:off x="1607" y="1201"/>
              <a:ext cx="0" cy="13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2866" name="直接连接符 372865"/>
            <p:cNvSpPr/>
            <p:nvPr/>
          </p:nvSpPr>
          <p:spPr>
            <a:xfrm>
              <a:off x="1607" y="1712"/>
              <a:ext cx="0" cy="2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2867" name="直接连接符 372866"/>
            <p:cNvSpPr/>
            <p:nvPr/>
          </p:nvSpPr>
          <p:spPr>
            <a:xfrm>
              <a:off x="1599" y="2387"/>
              <a:ext cx="0" cy="15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2868" name="直接连接符 372867"/>
            <p:cNvSpPr/>
            <p:nvPr/>
          </p:nvSpPr>
          <p:spPr>
            <a:xfrm>
              <a:off x="1293" y="2539"/>
              <a:ext cx="30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72869" name="右箭头 372868"/>
          <p:cNvSpPr/>
          <p:nvPr/>
        </p:nvSpPr>
        <p:spPr>
          <a:xfrm>
            <a:off x="4121150" y="1803400"/>
            <a:ext cx="809625" cy="333375"/>
          </a:xfrm>
          <a:prstGeom prst="rightArrow">
            <a:avLst>
              <a:gd name="adj1" fmla="val 50000"/>
              <a:gd name="adj2" fmla="val 60714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72870" name="组合 372869"/>
          <p:cNvGrpSpPr/>
          <p:nvPr/>
        </p:nvGrpSpPr>
        <p:grpSpPr>
          <a:xfrm>
            <a:off x="5608637" y="473075"/>
            <a:ext cx="2590800" cy="3230563"/>
            <a:chOff x="4006" y="583"/>
            <a:chExt cx="1632" cy="2035"/>
          </a:xfrm>
        </p:grpSpPr>
        <p:sp>
          <p:nvSpPr>
            <p:cNvPr id="372871" name="直接连接符 372870"/>
            <p:cNvSpPr/>
            <p:nvPr/>
          </p:nvSpPr>
          <p:spPr>
            <a:xfrm>
              <a:off x="4145" y="2344"/>
              <a:ext cx="72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2872" name="直接连接符 372871"/>
            <p:cNvSpPr/>
            <p:nvPr/>
          </p:nvSpPr>
          <p:spPr>
            <a:xfrm>
              <a:off x="4163" y="931"/>
              <a:ext cx="71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2873" name="直接连接符 372872"/>
            <p:cNvSpPr/>
            <p:nvPr/>
          </p:nvSpPr>
          <p:spPr>
            <a:xfrm>
              <a:off x="4156" y="850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372874" name="文本框 372873"/>
            <p:cNvSpPr txBox="1"/>
            <p:nvPr/>
          </p:nvSpPr>
          <p:spPr>
            <a:xfrm>
              <a:off x="4222" y="583"/>
              <a:ext cx="1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i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72875" name="椭圆 372874"/>
            <p:cNvSpPr/>
            <p:nvPr/>
          </p:nvSpPr>
          <p:spPr>
            <a:xfrm>
              <a:off x="4089" y="904"/>
              <a:ext cx="68" cy="6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2876" name="组合 372875"/>
            <p:cNvGrpSpPr/>
            <p:nvPr/>
          </p:nvGrpSpPr>
          <p:grpSpPr>
            <a:xfrm rot="5400000">
              <a:off x="4707" y="1938"/>
              <a:ext cx="379" cy="57"/>
              <a:chOff x="1200" y="1584"/>
              <a:chExt cx="379" cy="45"/>
            </a:xfrm>
          </p:grpSpPr>
          <p:sp>
            <p:nvSpPr>
              <p:cNvPr id="372877" name="任意多边形 372876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2878" name="任意多边形 372877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2879" name="任意多边形 372878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2880" name="任意多边形 372879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2881" name="椭圆 372880"/>
            <p:cNvSpPr/>
            <p:nvPr/>
          </p:nvSpPr>
          <p:spPr>
            <a:xfrm>
              <a:off x="4077" y="2306"/>
              <a:ext cx="68" cy="6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82" name="文本框 372881"/>
            <p:cNvSpPr txBox="1"/>
            <p:nvPr/>
          </p:nvSpPr>
          <p:spPr>
            <a:xfrm>
              <a:off x="4507" y="625"/>
              <a:ext cx="312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2883" name="文本框 372882"/>
            <p:cNvSpPr txBox="1"/>
            <p:nvPr/>
          </p:nvSpPr>
          <p:spPr>
            <a:xfrm>
              <a:off x="4952" y="1848"/>
              <a:ext cx="671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</a:rPr>
                <a:t>L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2</a:t>
              </a:r>
              <a:r>
                <a:rPr lang="zh-CN" altLang="en-US" sz="2000" b="1">
                  <a:latin typeface="Times New Roman" panose="02020603050405020304" pitchFamily="18" charset="0"/>
                </a:rPr>
                <a:t>＋</a:t>
              </a:r>
              <a:r>
                <a:rPr lang="en-US" altLang="zh-CN" sz="2000" b="1"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372884" name="文本框 372883"/>
            <p:cNvSpPr txBox="1"/>
            <p:nvPr/>
          </p:nvSpPr>
          <p:spPr>
            <a:xfrm>
              <a:off x="4006" y="1525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u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72885" name="文本框 372884"/>
            <p:cNvSpPr txBox="1"/>
            <p:nvPr/>
          </p:nvSpPr>
          <p:spPr>
            <a:xfrm>
              <a:off x="4006" y="1024"/>
              <a:ext cx="336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72886" name="文本框 372885"/>
            <p:cNvSpPr txBox="1"/>
            <p:nvPr/>
          </p:nvSpPr>
          <p:spPr>
            <a:xfrm>
              <a:off x="4006" y="1998"/>
              <a:ext cx="24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372887" name="直接连接符 372886"/>
            <p:cNvSpPr/>
            <p:nvPr/>
          </p:nvSpPr>
          <p:spPr>
            <a:xfrm flipH="1">
              <a:off x="4876" y="934"/>
              <a:ext cx="0" cy="19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2888" name="直接连接符 372887"/>
            <p:cNvSpPr/>
            <p:nvPr/>
          </p:nvSpPr>
          <p:spPr>
            <a:xfrm flipH="1">
              <a:off x="4876" y="1517"/>
              <a:ext cx="0" cy="26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2889" name="直接连接符 372888"/>
            <p:cNvSpPr/>
            <p:nvPr/>
          </p:nvSpPr>
          <p:spPr>
            <a:xfrm>
              <a:off x="4867" y="2149"/>
              <a:ext cx="1" cy="19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372890" name="组合 372889"/>
            <p:cNvGrpSpPr/>
            <p:nvPr/>
          </p:nvGrpSpPr>
          <p:grpSpPr>
            <a:xfrm rot="5400000">
              <a:off x="4713" y="1296"/>
              <a:ext cx="379" cy="57"/>
              <a:chOff x="1200" y="1584"/>
              <a:chExt cx="379" cy="45"/>
            </a:xfrm>
          </p:grpSpPr>
          <p:sp>
            <p:nvSpPr>
              <p:cNvPr id="372891" name="任意多边形 372890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2892" name="任意多边形 372891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2893" name="任意多边形 372892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2894" name="任意多边形 372893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2895" name="矩形 372894"/>
            <p:cNvSpPr/>
            <p:nvPr/>
          </p:nvSpPr>
          <p:spPr>
            <a:xfrm>
              <a:off x="4459" y="2279"/>
              <a:ext cx="281" cy="116"/>
            </a:xfrm>
            <a:prstGeom prst="rect">
              <a:avLst/>
            </a:prstGeom>
            <a:solidFill>
              <a:schemeClr val="accent2"/>
            </a:solidFill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96" name="矩形 372895"/>
            <p:cNvSpPr/>
            <p:nvPr/>
          </p:nvSpPr>
          <p:spPr>
            <a:xfrm>
              <a:off x="4475" y="877"/>
              <a:ext cx="281" cy="116"/>
            </a:xfrm>
            <a:prstGeom prst="rect">
              <a:avLst/>
            </a:prstGeom>
            <a:solidFill>
              <a:schemeClr val="accent2"/>
            </a:solidFill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897" name="文本框 372896"/>
            <p:cNvSpPr txBox="1"/>
            <p:nvPr/>
          </p:nvSpPr>
          <p:spPr>
            <a:xfrm>
              <a:off x="4480" y="2368"/>
              <a:ext cx="312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72898" name="文本框 372897"/>
            <p:cNvSpPr txBox="1"/>
            <p:nvPr/>
          </p:nvSpPr>
          <p:spPr>
            <a:xfrm>
              <a:off x="4967" y="1197"/>
              <a:ext cx="671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</a:rPr>
                <a:t>L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</a:t>
              </a:r>
              <a:r>
                <a:rPr lang="zh-CN" altLang="en-US" sz="2000" b="1">
                  <a:latin typeface="Times New Roman" panose="02020603050405020304" pitchFamily="18" charset="0"/>
                </a:rPr>
                <a:t>＋</a:t>
              </a:r>
              <a:r>
                <a:rPr lang="en-US" altLang="zh-CN" sz="2000" b="1"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372899" name="文本框 372898"/>
            <p:cNvSpPr txBox="1"/>
            <p:nvPr/>
          </p:nvSpPr>
          <p:spPr>
            <a:xfrm>
              <a:off x="4514" y="1888"/>
              <a:ext cx="28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solidFill>
                    <a:srgbClr val="990099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b="1" baseline="-25000">
                  <a:solidFill>
                    <a:srgbClr val="990099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b="1">
                <a:solidFill>
                  <a:srgbClr val="99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2900" name="文本框 372899"/>
            <p:cNvSpPr txBox="1"/>
            <p:nvPr/>
          </p:nvSpPr>
          <p:spPr>
            <a:xfrm>
              <a:off x="4638" y="1567"/>
              <a:ext cx="336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990099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72901" name="文本框 372900"/>
            <p:cNvSpPr txBox="1"/>
            <p:nvPr/>
          </p:nvSpPr>
          <p:spPr>
            <a:xfrm>
              <a:off x="4229" y="2077"/>
              <a:ext cx="24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990099"/>
                  </a:solidFill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372902" name="文本框 372901"/>
            <p:cNvSpPr txBox="1"/>
            <p:nvPr/>
          </p:nvSpPr>
          <p:spPr>
            <a:xfrm>
              <a:off x="4505" y="1042"/>
              <a:ext cx="28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solidFill>
                    <a:srgbClr val="A50021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b="1" baseline="-25000">
                  <a:solidFill>
                    <a:srgbClr val="A5002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b="1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2903" name="文本框 372902"/>
            <p:cNvSpPr txBox="1"/>
            <p:nvPr/>
          </p:nvSpPr>
          <p:spPr>
            <a:xfrm>
              <a:off x="4253" y="892"/>
              <a:ext cx="336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A50021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72904" name="文本框 372903"/>
            <p:cNvSpPr txBox="1"/>
            <p:nvPr/>
          </p:nvSpPr>
          <p:spPr>
            <a:xfrm>
              <a:off x="4659" y="1383"/>
              <a:ext cx="24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A50021"/>
                  </a:solidFill>
                  <a:latin typeface="Times New Roman" panose="02020603050405020304" pitchFamily="18" charset="0"/>
                </a:rPr>
                <a:t>–</a:t>
              </a:r>
            </a:p>
          </p:txBody>
        </p:sp>
      </p:grpSp>
      <p:sp>
        <p:nvSpPr>
          <p:cNvPr id="372905" name="矩形 372904"/>
          <p:cNvSpPr/>
          <p:nvPr/>
        </p:nvSpPr>
        <p:spPr>
          <a:xfrm>
            <a:off x="4673600" y="3654425"/>
            <a:ext cx="3587842" cy="461665"/>
          </a:xfrm>
          <a:prstGeom prst="rect">
            <a:avLst/>
          </a:prstGeom>
          <a:noFill/>
          <a:ln w="19050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顺联电路的去耦等效电路</a:t>
            </a:r>
          </a:p>
        </p:txBody>
      </p:sp>
      <p:sp>
        <p:nvSpPr>
          <p:cNvPr id="372906" name="矩形 372905"/>
          <p:cNvSpPr/>
          <p:nvPr/>
        </p:nvSpPr>
        <p:spPr>
          <a:xfrm>
            <a:off x="1246188" y="3683000"/>
            <a:ext cx="1641475" cy="46166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顺联电路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2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2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2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2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2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2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2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2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2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2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37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2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2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2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2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87" grpId="0"/>
      <p:bldP spid="372825" grpId="0"/>
      <p:bldP spid="37290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806" name="组合 373805"/>
          <p:cNvGrpSpPr/>
          <p:nvPr/>
        </p:nvGrpSpPr>
        <p:grpSpPr>
          <a:xfrm>
            <a:off x="3498850" y="2265363"/>
            <a:ext cx="2668588" cy="3248025"/>
            <a:chOff x="1627" y="4"/>
            <a:chExt cx="1681" cy="2046"/>
          </a:xfrm>
        </p:grpSpPr>
        <p:sp>
          <p:nvSpPr>
            <p:cNvPr id="373807" name="直接连接符 373806"/>
            <p:cNvSpPr/>
            <p:nvPr/>
          </p:nvSpPr>
          <p:spPr>
            <a:xfrm>
              <a:off x="2400" y="406"/>
              <a:ext cx="3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3808" name="直接连接符 373807"/>
            <p:cNvSpPr/>
            <p:nvPr/>
          </p:nvSpPr>
          <p:spPr>
            <a:xfrm>
              <a:off x="1796" y="298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373809" name="文本框 373808"/>
            <p:cNvSpPr txBox="1"/>
            <p:nvPr/>
          </p:nvSpPr>
          <p:spPr>
            <a:xfrm>
              <a:off x="1850" y="4"/>
              <a:ext cx="1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i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73810" name="文本框 373809"/>
            <p:cNvSpPr txBox="1"/>
            <p:nvPr/>
          </p:nvSpPr>
          <p:spPr>
            <a:xfrm>
              <a:off x="2724" y="334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373811" name="文本框 373810"/>
            <p:cNvSpPr txBox="1"/>
            <p:nvPr/>
          </p:nvSpPr>
          <p:spPr>
            <a:xfrm>
              <a:off x="2715" y="1522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373812" name="文本框 373811"/>
            <p:cNvSpPr txBox="1"/>
            <p:nvPr/>
          </p:nvSpPr>
          <p:spPr>
            <a:xfrm>
              <a:off x="2222" y="1297"/>
              <a:ext cx="28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solidFill>
                    <a:srgbClr val="990099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b="1" baseline="-25000">
                  <a:solidFill>
                    <a:srgbClr val="990099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b="1">
                <a:solidFill>
                  <a:srgbClr val="990099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73813" name="组合 373812"/>
            <p:cNvGrpSpPr/>
            <p:nvPr/>
          </p:nvGrpSpPr>
          <p:grpSpPr>
            <a:xfrm rot="5400000">
              <a:off x="2572" y="687"/>
              <a:ext cx="379" cy="57"/>
              <a:chOff x="1200" y="1584"/>
              <a:chExt cx="379" cy="45"/>
            </a:xfrm>
          </p:grpSpPr>
          <p:sp>
            <p:nvSpPr>
              <p:cNvPr id="373814" name="任意多边形 373813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3815" name="任意多边形 373814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3816" name="任意多边形 373815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3817" name="任意多边形 373816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3818" name="椭圆 373817"/>
            <p:cNvSpPr/>
            <p:nvPr/>
          </p:nvSpPr>
          <p:spPr>
            <a:xfrm>
              <a:off x="1714" y="364"/>
              <a:ext cx="68" cy="6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3819" name="直接连接符 373818"/>
            <p:cNvSpPr/>
            <p:nvPr/>
          </p:nvSpPr>
          <p:spPr>
            <a:xfrm>
              <a:off x="1782" y="1738"/>
              <a:ext cx="3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373820" name="组合 373819"/>
            <p:cNvGrpSpPr/>
            <p:nvPr/>
          </p:nvGrpSpPr>
          <p:grpSpPr>
            <a:xfrm rot="5400000">
              <a:off x="2563" y="1368"/>
              <a:ext cx="379" cy="57"/>
              <a:chOff x="1200" y="1584"/>
              <a:chExt cx="379" cy="45"/>
            </a:xfrm>
          </p:grpSpPr>
          <p:sp>
            <p:nvSpPr>
              <p:cNvPr id="373821" name="任意多边形 373820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3822" name="任意多边形 373821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3823" name="任意多边形 373822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3824" name="任意多边形 373823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3825" name="椭圆 373824"/>
            <p:cNvSpPr/>
            <p:nvPr/>
          </p:nvSpPr>
          <p:spPr>
            <a:xfrm>
              <a:off x="1706" y="1694"/>
              <a:ext cx="68" cy="6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3826" name="文本框 373825"/>
            <p:cNvSpPr txBox="1"/>
            <p:nvPr/>
          </p:nvSpPr>
          <p:spPr>
            <a:xfrm>
              <a:off x="2454" y="1039"/>
              <a:ext cx="336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990099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73827" name="文本框 373826"/>
            <p:cNvSpPr txBox="1"/>
            <p:nvPr/>
          </p:nvSpPr>
          <p:spPr>
            <a:xfrm>
              <a:off x="1874" y="1459"/>
              <a:ext cx="24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990099"/>
                  </a:solidFill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373828" name="矩形 373827"/>
            <p:cNvSpPr/>
            <p:nvPr/>
          </p:nvSpPr>
          <p:spPr>
            <a:xfrm>
              <a:off x="2114" y="1681"/>
              <a:ext cx="304" cy="105"/>
            </a:xfrm>
            <a:prstGeom prst="rect">
              <a:avLst/>
            </a:prstGeom>
            <a:solidFill>
              <a:schemeClr val="accent2"/>
            </a:solidFill>
            <a:ln w="2857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3829" name="矩形 373828"/>
            <p:cNvSpPr/>
            <p:nvPr/>
          </p:nvSpPr>
          <p:spPr>
            <a:xfrm>
              <a:off x="2096" y="349"/>
              <a:ext cx="304" cy="105"/>
            </a:xfrm>
            <a:prstGeom prst="rect">
              <a:avLst/>
            </a:prstGeom>
            <a:solidFill>
              <a:schemeClr val="accent2"/>
            </a:solidFill>
            <a:ln w="2857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3830" name="直接连接符 373829"/>
            <p:cNvSpPr/>
            <p:nvPr/>
          </p:nvSpPr>
          <p:spPr>
            <a:xfrm>
              <a:off x="1782" y="406"/>
              <a:ext cx="30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3831" name="文本框 373830"/>
            <p:cNvSpPr txBox="1"/>
            <p:nvPr/>
          </p:nvSpPr>
          <p:spPr>
            <a:xfrm>
              <a:off x="2126" y="43"/>
              <a:ext cx="312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R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73832" name="文本框 373831"/>
            <p:cNvSpPr txBox="1"/>
            <p:nvPr/>
          </p:nvSpPr>
          <p:spPr>
            <a:xfrm>
              <a:off x="2126" y="1762"/>
              <a:ext cx="312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R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2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73833" name="文本框 373832"/>
            <p:cNvSpPr txBox="1"/>
            <p:nvPr/>
          </p:nvSpPr>
          <p:spPr>
            <a:xfrm>
              <a:off x="2808" y="568"/>
              <a:ext cx="312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L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73834" name="文本框 373833"/>
            <p:cNvSpPr txBox="1"/>
            <p:nvPr/>
          </p:nvSpPr>
          <p:spPr>
            <a:xfrm>
              <a:off x="2772" y="1249"/>
              <a:ext cx="312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L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2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73835" name="文本框 373834"/>
            <p:cNvSpPr txBox="1"/>
            <p:nvPr/>
          </p:nvSpPr>
          <p:spPr>
            <a:xfrm>
              <a:off x="2222" y="568"/>
              <a:ext cx="28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solidFill>
                    <a:srgbClr val="A50021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b="1" baseline="-25000">
                  <a:solidFill>
                    <a:srgbClr val="A5002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b="1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3836" name="文本框 373835"/>
            <p:cNvSpPr txBox="1"/>
            <p:nvPr/>
          </p:nvSpPr>
          <p:spPr>
            <a:xfrm>
              <a:off x="1898" y="373"/>
              <a:ext cx="336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A50021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73837" name="文本框 373836"/>
            <p:cNvSpPr txBox="1"/>
            <p:nvPr/>
          </p:nvSpPr>
          <p:spPr>
            <a:xfrm>
              <a:off x="2448" y="819"/>
              <a:ext cx="24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A50021"/>
                  </a:solidFill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373838" name="文本框 373837"/>
            <p:cNvSpPr txBox="1"/>
            <p:nvPr/>
          </p:nvSpPr>
          <p:spPr>
            <a:xfrm>
              <a:off x="1627" y="892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u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73839" name="文本框 373838"/>
            <p:cNvSpPr txBox="1"/>
            <p:nvPr/>
          </p:nvSpPr>
          <p:spPr>
            <a:xfrm>
              <a:off x="1634" y="418"/>
              <a:ext cx="336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73840" name="文本框 373839"/>
            <p:cNvSpPr txBox="1"/>
            <p:nvPr/>
          </p:nvSpPr>
          <p:spPr>
            <a:xfrm>
              <a:off x="1628" y="1422"/>
              <a:ext cx="24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373841" name="直接连接符 373840"/>
            <p:cNvSpPr/>
            <p:nvPr/>
          </p:nvSpPr>
          <p:spPr>
            <a:xfrm flipH="1">
              <a:off x="2732" y="400"/>
              <a:ext cx="0" cy="13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3842" name="直接连接符 373841"/>
            <p:cNvSpPr/>
            <p:nvPr/>
          </p:nvSpPr>
          <p:spPr>
            <a:xfrm>
              <a:off x="2732" y="911"/>
              <a:ext cx="0" cy="2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3843" name="直接连接符 373842"/>
            <p:cNvSpPr/>
            <p:nvPr/>
          </p:nvSpPr>
          <p:spPr>
            <a:xfrm>
              <a:off x="2724" y="1586"/>
              <a:ext cx="0" cy="15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3844" name="直接连接符 373843"/>
            <p:cNvSpPr/>
            <p:nvPr/>
          </p:nvSpPr>
          <p:spPr>
            <a:xfrm>
              <a:off x="2418" y="1738"/>
              <a:ext cx="30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3845" name="任意多边形 373844"/>
            <p:cNvSpPr/>
            <p:nvPr/>
          </p:nvSpPr>
          <p:spPr>
            <a:xfrm rot="5400000">
              <a:off x="2777" y="1259"/>
              <a:ext cx="525" cy="281"/>
            </a:xfrm>
            <a:custGeom>
              <a:avLst/>
              <a:gdLst>
                <a:gd name="txL" fmla="*/ 0 w 20765"/>
                <a:gd name="txT" fmla="*/ 0 h 21600"/>
                <a:gd name="txR" fmla="*/ 20765 w 20765"/>
                <a:gd name="txB" fmla="*/ 21600 h 21600"/>
              </a:gdLst>
              <a:ahLst/>
              <a:cxnLst>
                <a:cxn ang="270">
                  <a:pos x="0" y="0"/>
                </a:cxn>
                <a:cxn ang="0">
                  <a:pos x="20765" y="15652"/>
                </a:cxn>
                <a:cxn ang="90">
                  <a:pos x="0" y="21600"/>
                </a:cxn>
              </a:cxnLst>
              <a:rect l="txL" t="txT" r="txR" b="txB"/>
              <a:pathLst>
                <a:path w="20765" h="21600" fill="none">
                  <a:moveTo>
                    <a:pt x="0" y="0"/>
                  </a:moveTo>
                  <a:arcTo wR="21600" hR="21600" stAng="-5400000" swAng="4440959"/>
                </a:path>
                <a:path w="20765" h="21600" stroke="0">
                  <a:moveTo>
                    <a:pt x="0" y="0"/>
                  </a:moveTo>
                  <a:arcTo wR="21600" hR="21600" stAng="-5400000" swAng="4440959"/>
                  <a:lnTo>
                    <a:pt x="0" y="216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3846" name="任意多边形 373845"/>
            <p:cNvSpPr/>
            <p:nvPr/>
          </p:nvSpPr>
          <p:spPr>
            <a:xfrm rot="5400000" flipH="1">
              <a:off x="2766" y="611"/>
              <a:ext cx="550" cy="281"/>
            </a:xfrm>
            <a:custGeom>
              <a:avLst/>
              <a:gdLst>
                <a:gd name="txL" fmla="*/ 0 w 21322"/>
                <a:gd name="txT" fmla="*/ 0 h 21109"/>
                <a:gd name="txR" fmla="*/ 21322 w 21322"/>
                <a:gd name="txB" fmla="*/ 21109 h 21109"/>
              </a:gdLst>
              <a:ahLst/>
              <a:cxnLst>
                <a:cxn ang="270">
                  <a:pos x="4580" y="0"/>
                </a:cxn>
                <a:cxn ang="0">
                  <a:pos x="21321" y="17653"/>
                </a:cxn>
                <a:cxn ang="180">
                  <a:pos x="0" y="21109"/>
                </a:cxn>
              </a:cxnLst>
              <a:rect l="txL" t="txT" r="txR" b="txB"/>
              <a:pathLst>
                <a:path w="21322" h="21109" fill="none">
                  <a:moveTo>
                    <a:pt x="4580" y="0"/>
                  </a:moveTo>
                  <a:arcTo wR="21600" hR="21600" stAng="-4665500" swAng="4113067"/>
                </a:path>
                <a:path w="21322" h="21109" stroke="0">
                  <a:moveTo>
                    <a:pt x="4580" y="0"/>
                  </a:moveTo>
                  <a:arcTo wR="21600" hR="21600" stAng="-4665500" swAng="4113067"/>
                  <a:lnTo>
                    <a:pt x="0" y="21109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3847" name="文本框 373846"/>
            <p:cNvSpPr txBox="1"/>
            <p:nvPr/>
          </p:nvSpPr>
          <p:spPr>
            <a:xfrm>
              <a:off x="3020" y="899"/>
              <a:ext cx="288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M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373848" name="矩形 373847"/>
          <p:cNvSpPr/>
          <p:nvPr/>
        </p:nvSpPr>
        <p:spPr>
          <a:xfrm>
            <a:off x="1028700" y="2555875"/>
            <a:ext cx="1771650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逆联电路：</a:t>
            </a:r>
          </a:p>
        </p:txBody>
      </p:sp>
      <p:sp>
        <p:nvSpPr>
          <p:cNvPr id="373849" name="文本框 373848"/>
          <p:cNvSpPr txBox="1"/>
          <p:nvPr/>
        </p:nvSpPr>
        <p:spPr>
          <a:xfrm>
            <a:off x="373063" y="561975"/>
            <a:ext cx="62595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2. </a:t>
            </a:r>
            <a:r>
              <a:rPr lang="zh-CN" altLang="en-US" b="1" dirty="0">
                <a:latin typeface="Times New Roman" panose="02020603050405020304" pitchFamily="18" charset="0"/>
              </a:rPr>
              <a:t>逆联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即互感起削弱作用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电路的去耦：</a:t>
            </a:r>
          </a:p>
        </p:txBody>
      </p:sp>
      <p:sp>
        <p:nvSpPr>
          <p:cNvPr id="373852" name="矩形 373851"/>
          <p:cNvSpPr/>
          <p:nvPr/>
        </p:nvSpPr>
        <p:spPr>
          <a:xfrm>
            <a:off x="1347788" y="1485900"/>
            <a:ext cx="7152920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电流</a:t>
            </a:r>
            <a:r>
              <a:rPr lang="en-US" altLang="zh-CN" b="1" dirty="0">
                <a:latin typeface="Times New Roman" panose="02020603050405020304" pitchFamily="18" charset="0"/>
              </a:rPr>
              <a:t>i</a:t>
            </a:r>
            <a:r>
              <a:rPr lang="zh-CN" altLang="en-US" b="1" dirty="0">
                <a:latin typeface="Times New Roman" panose="02020603050405020304" pitchFamily="18" charset="0"/>
              </a:rPr>
              <a:t>从两线圈的异名端流入，称为</a:t>
            </a:r>
            <a:r>
              <a:rPr lang="zh-CN" altLang="en-US" b="1" dirty="0">
                <a:solidFill>
                  <a:srgbClr val="FF0000"/>
                </a:solidFill>
              </a:rPr>
              <a:t>逆联（反串）</a:t>
            </a:r>
            <a:r>
              <a:rPr lang="zh-CN" altLang="en-US" b="1" dirty="0">
                <a:latin typeface="Times New Roman" panose="02020603050405020304" pitchFamily="18" charset="0"/>
              </a:rPr>
              <a:t>。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848" grpId="0"/>
      <p:bldP spid="3738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8" name="右箭头 461827"/>
          <p:cNvSpPr/>
          <p:nvPr/>
        </p:nvSpPr>
        <p:spPr>
          <a:xfrm>
            <a:off x="4065588" y="1668463"/>
            <a:ext cx="809625" cy="333375"/>
          </a:xfrm>
          <a:prstGeom prst="rightArrow">
            <a:avLst>
              <a:gd name="adj1" fmla="val 50000"/>
              <a:gd name="adj2" fmla="val 60714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61829" name="组合 461828"/>
          <p:cNvGrpSpPr/>
          <p:nvPr/>
        </p:nvGrpSpPr>
        <p:grpSpPr>
          <a:xfrm>
            <a:off x="5516563" y="244475"/>
            <a:ext cx="2590800" cy="3230563"/>
            <a:chOff x="4006" y="583"/>
            <a:chExt cx="1632" cy="2035"/>
          </a:xfrm>
        </p:grpSpPr>
        <p:sp>
          <p:nvSpPr>
            <p:cNvPr id="461830" name="直接连接符 461829"/>
            <p:cNvSpPr/>
            <p:nvPr/>
          </p:nvSpPr>
          <p:spPr>
            <a:xfrm>
              <a:off x="4145" y="2344"/>
              <a:ext cx="72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831" name="直接连接符 461830"/>
            <p:cNvSpPr/>
            <p:nvPr/>
          </p:nvSpPr>
          <p:spPr>
            <a:xfrm>
              <a:off x="4163" y="931"/>
              <a:ext cx="71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832" name="直接连接符 461831"/>
            <p:cNvSpPr/>
            <p:nvPr/>
          </p:nvSpPr>
          <p:spPr>
            <a:xfrm>
              <a:off x="4156" y="850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61833" name="文本框 461832"/>
            <p:cNvSpPr txBox="1"/>
            <p:nvPr/>
          </p:nvSpPr>
          <p:spPr>
            <a:xfrm>
              <a:off x="4222" y="583"/>
              <a:ext cx="16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i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61834" name="椭圆 461833"/>
            <p:cNvSpPr/>
            <p:nvPr/>
          </p:nvSpPr>
          <p:spPr>
            <a:xfrm>
              <a:off x="4089" y="904"/>
              <a:ext cx="68" cy="6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61835" name="组合 461834"/>
            <p:cNvGrpSpPr/>
            <p:nvPr/>
          </p:nvGrpSpPr>
          <p:grpSpPr>
            <a:xfrm rot="5400000">
              <a:off x="4707" y="1938"/>
              <a:ext cx="379" cy="57"/>
              <a:chOff x="1200" y="1584"/>
              <a:chExt cx="379" cy="45"/>
            </a:xfrm>
          </p:grpSpPr>
          <p:sp>
            <p:nvSpPr>
              <p:cNvPr id="461836" name="任意多边形 461835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837" name="任意多边形 461836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838" name="任意多边形 461837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839" name="任意多边形 461838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61840" name="椭圆 461839"/>
            <p:cNvSpPr/>
            <p:nvPr/>
          </p:nvSpPr>
          <p:spPr>
            <a:xfrm>
              <a:off x="4077" y="2306"/>
              <a:ext cx="68" cy="6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841" name="文本框 461840"/>
            <p:cNvSpPr txBox="1"/>
            <p:nvPr/>
          </p:nvSpPr>
          <p:spPr>
            <a:xfrm>
              <a:off x="4507" y="625"/>
              <a:ext cx="312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61842" name="文本框 461841"/>
            <p:cNvSpPr txBox="1"/>
            <p:nvPr/>
          </p:nvSpPr>
          <p:spPr>
            <a:xfrm>
              <a:off x="4952" y="1848"/>
              <a:ext cx="671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</a:rPr>
                <a:t>L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2 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000" b="1">
                  <a:latin typeface="Times New Roman" panose="02020603050405020304" pitchFamily="18" charset="0"/>
                </a:rPr>
                <a:t> M</a:t>
              </a:r>
            </a:p>
          </p:txBody>
        </p:sp>
        <p:sp>
          <p:nvSpPr>
            <p:cNvPr id="461843" name="文本框 461842"/>
            <p:cNvSpPr txBox="1"/>
            <p:nvPr/>
          </p:nvSpPr>
          <p:spPr>
            <a:xfrm>
              <a:off x="4006" y="1525"/>
              <a:ext cx="2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latin typeface="Times New Roman" panose="02020603050405020304" pitchFamily="18" charset="0"/>
                </a:rPr>
                <a:t>u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61844" name="文本框 461843"/>
            <p:cNvSpPr txBox="1"/>
            <p:nvPr/>
          </p:nvSpPr>
          <p:spPr>
            <a:xfrm>
              <a:off x="4006" y="1024"/>
              <a:ext cx="336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61845" name="文本框 461844"/>
            <p:cNvSpPr txBox="1"/>
            <p:nvPr/>
          </p:nvSpPr>
          <p:spPr>
            <a:xfrm>
              <a:off x="4006" y="1998"/>
              <a:ext cx="24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461846" name="直接连接符 461845"/>
            <p:cNvSpPr/>
            <p:nvPr/>
          </p:nvSpPr>
          <p:spPr>
            <a:xfrm flipH="1">
              <a:off x="4876" y="934"/>
              <a:ext cx="0" cy="19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847" name="直接连接符 461846"/>
            <p:cNvSpPr/>
            <p:nvPr/>
          </p:nvSpPr>
          <p:spPr>
            <a:xfrm flipH="1">
              <a:off x="4876" y="1517"/>
              <a:ext cx="0" cy="26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848" name="直接连接符 461847"/>
            <p:cNvSpPr/>
            <p:nvPr/>
          </p:nvSpPr>
          <p:spPr>
            <a:xfrm>
              <a:off x="4867" y="2149"/>
              <a:ext cx="1" cy="19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461849" name="组合 461848"/>
            <p:cNvGrpSpPr/>
            <p:nvPr/>
          </p:nvGrpSpPr>
          <p:grpSpPr>
            <a:xfrm rot="5400000">
              <a:off x="4713" y="1296"/>
              <a:ext cx="379" cy="57"/>
              <a:chOff x="1200" y="1584"/>
              <a:chExt cx="379" cy="45"/>
            </a:xfrm>
          </p:grpSpPr>
          <p:sp>
            <p:nvSpPr>
              <p:cNvPr id="461850" name="任意多边形 461849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851" name="任意多边形 461850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852" name="任意多边形 461851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853" name="任意多边形 461852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61854" name="矩形 461853"/>
            <p:cNvSpPr/>
            <p:nvPr/>
          </p:nvSpPr>
          <p:spPr>
            <a:xfrm>
              <a:off x="4459" y="2279"/>
              <a:ext cx="281" cy="116"/>
            </a:xfrm>
            <a:prstGeom prst="rect">
              <a:avLst/>
            </a:prstGeom>
            <a:solidFill>
              <a:schemeClr val="accent2"/>
            </a:solidFill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855" name="矩形 461854"/>
            <p:cNvSpPr/>
            <p:nvPr/>
          </p:nvSpPr>
          <p:spPr>
            <a:xfrm>
              <a:off x="4475" y="877"/>
              <a:ext cx="281" cy="116"/>
            </a:xfrm>
            <a:prstGeom prst="rect">
              <a:avLst/>
            </a:prstGeom>
            <a:solidFill>
              <a:schemeClr val="accent2"/>
            </a:solidFill>
            <a:ln w="254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856" name="文本框 461855"/>
            <p:cNvSpPr txBox="1"/>
            <p:nvPr/>
          </p:nvSpPr>
          <p:spPr>
            <a:xfrm>
              <a:off x="4480" y="2368"/>
              <a:ext cx="312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61857" name="文本框 461856"/>
            <p:cNvSpPr txBox="1"/>
            <p:nvPr/>
          </p:nvSpPr>
          <p:spPr>
            <a:xfrm>
              <a:off x="4967" y="1197"/>
              <a:ext cx="671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 i="1">
                  <a:latin typeface="Times New Roman" panose="02020603050405020304" pitchFamily="18" charset="0"/>
                </a:rPr>
                <a:t>L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0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2000" b="1">
                  <a:latin typeface="Times New Roman" panose="02020603050405020304" pitchFamily="18" charset="0"/>
                </a:rPr>
                <a:t>M</a:t>
              </a:r>
            </a:p>
          </p:txBody>
        </p:sp>
        <p:sp>
          <p:nvSpPr>
            <p:cNvPr id="461858" name="文本框 461857"/>
            <p:cNvSpPr txBox="1"/>
            <p:nvPr/>
          </p:nvSpPr>
          <p:spPr>
            <a:xfrm>
              <a:off x="4514" y="1888"/>
              <a:ext cx="28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solidFill>
                    <a:srgbClr val="990099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b="1" baseline="-25000">
                  <a:solidFill>
                    <a:srgbClr val="990099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b="1">
                <a:solidFill>
                  <a:srgbClr val="99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859" name="文本框 461858"/>
            <p:cNvSpPr txBox="1"/>
            <p:nvPr/>
          </p:nvSpPr>
          <p:spPr>
            <a:xfrm>
              <a:off x="4638" y="1567"/>
              <a:ext cx="336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990099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61860" name="文本框 461859"/>
            <p:cNvSpPr txBox="1"/>
            <p:nvPr/>
          </p:nvSpPr>
          <p:spPr>
            <a:xfrm>
              <a:off x="4229" y="2077"/>
              <a:ext cx="24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990099"/>
                  </a:solidFill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461861" name="文本框 461860"/>
            <p:cNvSpPr txBox="1"/>
            <p:nvPr/>
          </p:nvSpPr>
          <p:spPr>
            <a:xfrm>
              <a:off x="4505" y="1042"/>
              <a:ext cx="28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i="1">
                  <a:solidFill>
                    <a:srgbClr val="A50021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b="1" baseline="-25000">
                  <a:solidFill>
                    <a:srgbClr val="A5002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b="1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1862" name="文本框 461861"/>
            <p:cNvSpPr txBox="1"/>
            <p:nvPr/>
          </p:nvSpPr>
          <p:spPr>
            <a:xfrm>
              <a:off x="4253" y="892"/>
              <a:ext cx="336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A50021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61863" name="文本框 461862"/>
            <p:cNvSpPr txBox="1"/>
            <p:nvPr/>
          </p:nvSpPr>
          <p:spPr>
            <a:xfrm>
              <a:off x="4659" y="1383"/>
              <a:ext cx="24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A50021"/>
                  </a:solidFill>
                  <a:latin typeface="Times New Roman" panose="02020603050405020304" pitchFamily="18" charset="0"/>
                </a:rPr>
                <a:t>–</a:t>
              </a:r>
            </a:p>
          </p:txBody>
        </p:sp>
      </p:grpSp>
      <p:graphicFrame>
        <p:nvGraphicFramePr>
          <p:cNvPr id="461864" name="对象 461863"/>
          <p:cNvGraphicFramePr/>
          <p:nvPr/>
        </p:nvGraphicFramePr>
        <p:xfrm>
          <a:off x="2611438" y="3413125"/>
          <a:ext cx="47752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3" r:id="rId3" imgW="2602230" imgH="330200" progId="Equation.DSMT4">
                  <p:embed/>
                </p:oleObj>
              </mc:Choice>
              <mc:Fallback>
                <p:oleObj r:id="rId3" imgW="2602230" imgH="3302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11438" y="3413125"/>
                        <a:ext cx="4775200" cy="604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65" name="对象 461864"/>
          <p:cNvGraphicFramePr/>
          <p:nvPr/>
        </p:nvGraphicFramePr>
        <p:xfrm>
          <a:off x="2587625" y="4037013"/>
          <a:ext cx="498475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4" r:id="rId5" imgW="2716530" imgH="330200" progId="Equation.DSMT4">
                  <p:embed/>
                </p:oleObj>
              </mc:Choice>
              <mc:Fallback>
                <p:oleObj r:id="rId5" imgW="2716530" imgH="3302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87625" y="4037013"/>
                        <a:ext cx="4984750" cy="604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66" name="矩形 461865"/>
          <p:cNvSpPr/>
          <p:nvPr/>
        </p:nvSpPr>
        <p:spPr>
          <a:xfrm>
            <a:off x="1055688" y="3475038"/>
            <a:ext cx="1103312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由图知</a:t>
            </a:r>
          </a:p>
        </p:txBody>
      </p:sp>
      <p:sp>
        <p:nvSpPr>
          <p:cNvPr id="461867" name="矩形 461866"/>
          <p:cNvSpPr/>
          <p:nvPr/>
        </p:nvSpPr>
        <p:spPr>
          <a:xfrm>
            <a:off x="1316039" y="4697413"/>
            <a:ext cx="4779962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由上述方程，可以得到等效电路。</a:t>
            </a:r>
          </a:p>
        </p:txBody>
      </p:sp>
      <p:sp>
        <p:nvSpPr>
          <p:cNvPr id="461868" name="矩形 461867"/>
          <p:cNvSpPr/>
          <p:nvPr/>
        </p:nvSpPr>
        <p:spPr>
          <a:xfrm>
            <a:off x="8107363" y="676275"/>
            <a:ext cx="531812" cy="192087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0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去耦等效电路</a:t>
            </a:r>
          </a:p>
        </p:txBody>
      </p:sp>
      <p:grpSp>
        <p:nvGrpSpPr>
          <p:cNvPr id="461869" name="组合 461868"/>
          <p:cNvGrpSpPr/>
          <p:nvPr/>
        </p:nvGrpSpPr>
        <p:grpSpPr>
          <a:xfrm>
            <a:off x="404813" y="101600"/>
            <a:ext cx="3441700" cy="3248025"/>
            <a:chOff x="267" y="328"/>
            <a:chExt cx="2168" cy="2046"/>
          </a:xfrm>
        </p:grpSpPr>
        <p:grpSp>
          <p:nvGrpSpPr>
            <p:cNvPr id="461870" name="组合 461869"/>
            <p:cNvGrpSpPr/>
            <p:nvPr/>
          </p:nvGrpSpPr>
          <p:grpSpPr>
            <a:xfrm>
              <a:off x="754" y="328"/>
              <a:ext cx="1681" cy="2046"/>
              <a:chOff x="1627" y="4"/>
              <a:chExt cx="1681" cy="2046"/>
            </a:xfrm>
          </p:grpSpPr>
          <p:sp>
            <p:nvSpPr>
              <p:cNvPr id="461871" name="直接连接符 461870"/>
              <p:cNvSpPr/>
              <p:nvPr/>
            </p:nvSpPr>
            <p:spPr>
              <a:xfrm>
                <a:off x="2400" y="406"/>
                <a:ext cx="33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872" name="直接连接符 461871"/>
              <p:cNvSpPr/>
              <p:nvPr/>
            </p:nvSpPr>
            <p:spPr>
              <a:xfrm>
                <a:off x="1796" y="298"/>
                <a:ext cx="28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med"/>
              </a:ln>
            </p:spPr>
          </p:sp>
          <p:sp>
            <p:nvSpPr>
              <p:cNvPr id="461873" name="文本框 461872"/>
              <p:cNvSpPr txBox="1"/>
              <p:nvPr/>
            </p:nvSpPr>
            <p:spPr>
              <a:xfrm>
                <a:off x="1850" y="4"/>
                <a:ext cx="169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b="1" i="1"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874" name="文本框 461873"/>
              <p:cNvSpPr txBox="1"/>
              <p:nvPr/>
            </p:nvSpPr>
            <p:spPr>
              <a:xfrm>
                <a:off x="2724" y="334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*</a:t>
                </a:r>
              </a:p>
            </p:txBody>
          </p:sp>
          <p:sp>
            <p:nvSpPr>
              <p:cNvPr id="461875" name="文本框 461874"/>
              <p:cNvSpPr txBox="1"/>
              <p:nvPr/>
            </p:nvSpPr>
            <p:spPr>
              <a:xfrm>
                <a:off x="2715" y="1522"/>
                <a:ext cx="212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*</a:t>
                </a:r>
              </a:p>
            </p:txBody>
          </p:sp>
          <p:sp>
            <p:nvSpPr>
              <p:cNvPr id="461876" name="文本框 461875"/>
              <p:cNvSpPr txBox="1"/>
              <p:nvPr/>
            </p:nvSpPr>
            <p:spPr>
              <a:xfrm>
                <a:off x="2222" y="1297"/>
                <a:ext cx="28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b="1" i="1">
                    <a:solidFill>
                      <a:srgbClr val="990099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lang="en-US" altLang="zh-CN" b="1" baseline="-25000">
                    <a:solidFill>
                      <a:srgbClr val="990099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b="1">
                  <a:solidFill>
                    <a:srgbClr val="990099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61877" name="组合 461876"/>
              <p:cNvGrpSpPr/>
              <p:nvPr/>
            </p:nvGrpSpPr>
            <p:grpSpPr>
              <a:xfrm rot="5400000">
                <a:off x="2572" y="687"/>
                <a:ext cx="379" cy="57"/>
                <a:chOff x="1200" y="1584"/>
                <a:chExt cx="379" cy="45"/>
              </a:xfrm>
            </p:grpSpPr>
            <p:sp>
              <p:nvSpPr>
                <p:cNvPr id="461878" name="任意多边形 461877"/>
                <p:cNvSpPr/>
                <p:nvPr/>
              </p:nvSpPr>
              <p:spPr>
                <a:xfrm rot="5400000" flipH="1" flipV="1">
                  <a:off x="1223" y="1561"/>
                  <a:ext cx="45" cy="91"/>
                </a:xfrm>
                <a:custGeom>
                  <a:avLst/>
                  <a:gdLst>
                    <a:gd name="txL" fmla="*/ 0 w 22723"/>
                    <a:gd name="txT" fmla="*/ 0 h 43200"/>
                    <a:gd name="txR" fmla="*/ 22723 w 22723"/>
                    <a:gd name="txB" fmla="*/ 43200 h 43200"/>
                  </a:gdLst>
                  <a:ahLst/>
                  <a:cxnLst>
                    <a:cxn ang="270">
                      <a:pos x="1123" y="0"/>
                    </a:cxn>
                    <a:cxn ang="90">
                      <a:pos x="0" y="43170"/>
                    </a:cxn>
                    <a:cxn ang="90">
                      <a:pos x="1123" y="21600"/>
                    </a:cxn>
                  </a:cxnLst>
                  <a:rect l="txL" t="txT" r="txR" b="txB"/>
                  <a:pathLst>
                    <a:path w="22723" h="43200" fill="none">
                      <a:moveTo>
                        <a:pt x="1123" y="0"/>
                      </a:moveTo>
                      <a:arcTo wR="21600" hR="21600" stAng="-5400000" swAng="10978818"/>
                    </a:path>
                    <a:path w="22723" h="43200" stroke="0">
                      <a:moveTo>
                        <a:pt x="1123" y="0"/>
                      </a:moveTo>
                      <a:arcTo wR="21600" hR="21600" stAng="-5400000" swAng="10978818"/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879" name="任意多边形 461878"/>
                <p:cNvSpPr/>
                <p:nvPr/>
              </p:nvSpPr>
              <p:spPr>
                <a:xfrm rot="5400000" flipH="1" flipV="1">
                  <a:off x="1319" y="1561"/>
                  <a:ext cx="45" cy="91"/>
                </a:xfrm>
                <a:custGeom>
                  <a:avLst/>
                  <a:gdLst>
                    <a:gd name="txL" fmla="*/ 0 w 22723"/>
                    <a:gd name="txT" fmla="*/ 0 h 43200"/>
                    <a:gd name="txR" fmla="*/ 22723 w 22723"/>
                    <a:gd name="txB" fmla="*/ 43200 h 43200"/>
                  </a:gdLst>
                  <a:ahLst/>
                  <a:cxnLst>
                    <a:cxn ang="270">
                      <a:pos x="1123" y="0"/>
                    </a:cxn>
                    <a:cxn ang="90">
                      <a:pos x="0" y="43170"/>
                    </a:cxn>
                    <a:cxn ang="90">
                      <a:pos x="1123" y="21600"/>
                    </a:cxn>
                  </a:cxnLst>
                  <a:rect l="txL" t="txT" r="txR" b="txB"/>
                  <a:pathLst>
                    <a:path w="22723" h="43200" fill="none">
                      <a:moveTo>
                        <a:pt x="1123" y="0"/>
                      </a:moveTo>
                      <a:arcTo wR="21600" hR="21600" stAng="-5400000" swAng="10978818"/>
                    </a:path>
                    <a:path w="22723" h="43200" stroke="0">
                      <a:moveTo>
                        <a:pt x="1123" y="0"/>
                      </a:moveTo>
                      <a:arcTo wR="21600" hR="21600" stAng="-5400000" swAng="10978818"/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880" name="任意多边形 461879"/>
                <p:cNvSpPr/>
                <p:nvPr/>
              </p:nvSpPr>
              <p:spPr>
                <a:xfrm rot="5400000" flipH="1" flipV="1">
                  <a:off x="1415" y="1561"/>
                  <a:ext cx="45" cy="91"/>
                </a:xfrm>
                <a:custGeom>
                  <a:avLst/>
                  <a:gdLst>
                    <a:gd name="txL" fmla="*/ 0 w 22723"/>
                    <a:gd name="txT" fmla="*/ 0 h 43200"/>
                    <a:gd name="txR" fmla="*/ 22723 w 22723"/>
                    <a:gd name="txB" fmla="*/ 43200 h 43200"/>
                  </a:gdLst>
                  <a:ahLst/>
                  <a:cxnLst>
                    <a:cxn ang="270">
                      <a:pos x="1123" y="0"/>
                    </a:cxn>
                    <a:cxn ang="90">
                      <a:pos x="0" y="43170"/>
                    </a:cxn>
                    <a:cxn ang="90">
                      <a:pos x="1123" y="21600"/>
                    </a:cxn>
                  </a:cxnLst>
                  <a:rect l="txL" t="txT" r="txR" b="txB"/>
                  <a:pathLst>
                    <a:path w="22723" h="43200" fill="none">
                      <a:moveTo>
                        <a:pt x="1123" y="0"/>
                      </a:moveTo>
                      <a:arcTo wR="21600" hR="21600" stAng="-5400000" swAng="10978818"/>
                    </a:path>
                    <a:path w="22723" h="43200" stroke="0">
                      <a:moveTo>
                        <a:pt x="1123" y="0"/>
                      </a:moveTo>
                      <a:arcTo wR="21600" hR="21600" stAng="-5400000" swAng="10978818"/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881" name="任意多边形 461880"/>
                <p:cNvSpPr/>
                <p:nvPr/>
              </p:nvSpPr>
              <p:spPr>
                <a:xfrm rot="5400000" flipH="1" flipV="1">
                  <a:off x="1511" y="1561"/>
                  <a:ext cx="45" cy="91"/>
                </a:xfrm>
                <a:custGeom>
                  <a:avLst/>
                  <a:gdLst>
                    <a:gd name="txL" fmla="*/ 0 w 22723"/>
                    <a:gd name="txT" fmla="*/ 0 h 43200"/>
                    <a:gd name="txR" fmla="*/ 22723 w 22723"/>
                    <a:gd name="txB" fmla="*/ 43200 h 43200"/>
                  </a:gdLst>
                  <a:ahLst/>
                  <a:cxnLst>
                    <a:cxn ang="270">
                      <a:pos x="1123" y="0"/>
                    </a:cxn>
                    <a:cxn ang="90">
                      <a:pos x="0" y="43170"/>
                    </a:cxn>
                    <a:cxn ang="90">
                      <a:pos x="1123" y="21600"/>
                    </a:cxn>
                  </a:cxnLst>
                  <a:rect l="txL" t="txT" r="txR" b="txB"/>
                  <a:pathLst>
                    <a:path w="22723" h="43200" fill="none">
                      <a:moveTo>
                        <a:pt x="1123" y="0"/>
                      </a:moveTo>
                      <a:arcTo wR="21600" hR="21600" stAng="-5400000" swAng="10978818"/>
                    </a:path>
                    <a:path w="22723" h="43200" stroke="0">
                      <a:moveTo>
                        <a:pt x="1123" y="0"/>
                      </a:moveTo>
                      <a:arcTo wR="21600" hR="21600" stAng="-5400000" swAng="10978818"/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61882" name="椭圆 461881"/>
              <p:cNvSpPr/>
              <p:nvPr/>
            </p:nvSpPr>
            <p:spPr>
              <a:xfrm>
                <a:off x="1714" y="364"/>
                <a:ext cx="68" cy="6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883" name="直接连接符 461882"/>
              <p:cNvSpPr/>
              <p:nvPr/>
            </p:nvSpPr>
            <p:spPr>
              <a:xfrm>
                <a:off x="1782" y="1738"/>
                <a:ext cx="33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461884" name="组合 461883"/>
              <p:cNvGrpSpPr/>
              <p:nvPr/>
            </p:nvGrpSpPr>
            <p:grpSpPr>
              <a:xfrm rot="5400000">
                <a:off x="2563" y="1368"/>
                <a:ext cx="379" cy="57"/>
                <a:chOff x="1200" y="1584"/>
                <a:chExt cx="379" cy="45"/>
              </a:xfrm>
            </p:grpSpPr>
            <p:sp>
              <p:nvSpPr>
                <p:cNvPr id="461885" name="任意多边形 461884"/>
                <p:cNvSpPr/>
                <p:nvPr/>
              </p:nvSpPr>
              <p:spPr>
                <a:xfrm rot="5400000" flipH="1" flipV="1">
                  <a:off x="1223" y="1561"/>
                  <a:ext cx="45" cy="91"/>
                </a:xfrm>
                <a:custGeom>
                  <a:avLst/>
                  <a:gdLst>
                    <a:gd name="txL" fmla="*/ 0 w 22723"/>
                    <a:gd name="txT" fmla="*/ 0 h 43200"/>
                    <a:gd name="txR" fmla="*/ 22723 w 22723"/>
                    <a:gd name="txB" fmla="*/ 43200 h 43200"/>
                  </a:gdLst>
                  <a:ahLst/>
                  <a:cxnLst>
                    <a:cxn ang="270">
                      <a:pos x="1123" y="0"/>
                    </a:cxn>
                    <a:cxn ang="90">
                      <a:pos x="0" y="43170"/>
                    </a:cxn>
                    <a:cxn ang="90">
                      <a:pos x="1123" y="21600"/>
                    </a:cxn>
                  </a:cxnLst>
                  <a:rect l="txL" t="txT" r="txR" b="txB"/>
                  <a:pathLst>
                    <a:path w="22723" h="43200" fill="none">
                      <a:moveTo>
                        <a:pt x="1123" y="0"/>
                      </a:moveTo>
                      <a:arcTo wR="21600" hR="21600" stAng="-5400000" swAng="10978818"/>
                    </a:path>
                    <a:path w="22723" h="43200" stroke="0">
                      <a:moveTo>
                        <a:pt x="1123" y="0"/>
                      </a:moveTo>
                      <a:arcTo wR="21600" hR="21600" stAng="-5400000" swAng="10978818"/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886" name="任意多边形 461885"/>
                <p:cNvSpPr/>
                <p:nvPr/>
              </p:nvSpPr>
              <p:spPr>
                <a:xfrm rot="5400000" flipH="1" flipV="1">
                  <a:off x="1319" y="1561"/>
                  <a:ext cx="45" cy="91"/>
                </a:xfrm>
                <a:custGeom>
                  <a:avLst/>
                  <a:gdLst>
                    <a:gd name="txL" fmla="*/ 0 w 22723"/>
                    <a:gd name="txT" fmla="*/ 0 h 43200"/>
                    <a:gd name="txR" fmla="*/ 22723 w 22723"/>
                    <a:gd name="txB" fmla="*/ 43200 h 43200"/>
                  </a:gdLst>
                  <a:ahLst/>
                  <a:cxnLst>
                    <a:cxn ang="270">
                      <a:pos x="1123" y="0"/>
                    </a:cxn>
                    <a:cxn ang="90">
                      <a:pos x="0" y="43170"/>
                    </a:cxn>
                    <a:cxn ang="90">
                      <a:pos x="1123" y="21600"/>
                    </a:cxn>
                  </a:cxnLst>
                  <a:rect l="txL" t="txT" r="txR" b="txB"/>
                  <a:pathLst>
                    <a:path w="22723" h="43200" fill="none">
                      <a:moveTo>
                        <a:pt x="1123" y="0"/>
                      </a:moveTo>
                      <a:arcTo wR="21600" hR="21600" stAng="-5400000" swAng="10978818"/>
                    </a:path>
                    <a:path w="22723" h="43200" stroke="0">
                      <a:moveTo>
                        <a:pt x="1123" y="0"/>
                      </a:moveTo>
                      <a:arcTo wR="21600" hR="21600" stAng="-5400000" swAng="10978818"/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887" name="任意多边形 461886"/>
                <p:cNvSpPr/>
                <p:nvPr/>
              </p:nvSpPr>
              <p:spPr>
                <a:xfrm rot="5400000" flipH="1" flipV="1">
                  <a:off x="1415" y="1561"/>
                  <a:ext cx="45" cy="91"/>
                </a:xfrm>
                <a:custGeom>
                  <a:avLst/>
                  <a:gdLst>
                    <a:gd name="txL" fmla="*/ 0 w 22723"/>
                    <a:gd name="txT" fmla="*/ 0 h 43200"/>
                    <a:gd name="txR" fmla="*/ 22723 w 22723"/>
                    <a:gd name="txB" fmla="*/ 43200 h 43200"/>
                  </a:gdLst>
                  <a:ahLst/>
                  <a:cxnLst>
                    <a:cxn ang="270">
                      <a:pos x="1123" y="0"/>
                    </a:cxn>
                    <a:cxn ang="90">
                      <a:pos x="0" y="43170"/>
                    </a:cxn>
                    <a:cxn ang="90">
                      <a:pos x="1123" y="21600"/>
                    </a:cxn>
                  </a:cxnLst>
                  <a:rect l="txL" t="txT" r="txR" b="txB"/>
                  <a:pathLst>
                    <a:path w="22723" h="43200" fill="none">
                      <a:moveTo>
                        <a:pt x="1123" y="0"/>
                      </a:moveTo>
                      <a:arcTo wR="21600" hR="21600" stAng="-5400000" swAng="10978818"/>
                    </a:path>
                    <a:path w="22723" h="43200" stroke="0">
                      <a:moveTo>
                        <a:pt x="1123" y="0"/>
                      </a:moveTo>
                      <a:arcTo wR="21600" hR="21600" stAng="-5400000" swAng="10978818"/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888" name="任意多边形 461887"/>
                <p:cNvSpPr/>
                <p:nvPr/>
              </p:nvSpPr>
              <p:spPr>
                <a:xfrm rot="5400000" flipH="1" flipV="1">
                  <a:off x="1511" y="1561"/>
                  <a:ext cx="45" cy="91"/>
                </a:xfrm>
                <a:custGeom>
                  <a:avLst/>
                  <a:gdLst>
                    <a:gd name="txL" fmla="*/ 0 w 22723"/>
                    <a:gd name="txT" fmla="*/ 0 h 43200"/>
                    <a:gd name="txR" fmla="*/ 22723 w 22723"/>
                    <a:gd name="txB" fmla="*/ 43200 h 43200"/>
                  </a:gdLst>
                  <a:ahLst/>
                  <a:cxnLst>
                    <a:cxn ang="270">
                      <a:pos x="1123" y="0"/>
                    </a:cxn>
                    <a:cxn ang="90">
                      <a:pos x="0" y="43170"/>
                    </a:cxn>
                    <a:cxn ang="90">
                      <a:pos x="1123" y="21600"/>
                    </a:cxn>
                  </a:cxnLst>
                  <a:rect l="txL" t="txT" r="txR" b="txB"/>
                  <a:pathLst>
                    <a:path w="22723" h="43200" fill="none">
                      <a:moveTo>
                        <a:pt x="1123" y="0"/>
                      </a:moveTo>
                      <a:arcTo wR="21600" hR="21600" stAng="-5400000" swAng="10978818"/>
                    </a:path>
                    <a:path w="22723" h="43200" stroke="0">
                      <a:moveTo>
                        <a:pt x="1123" y="0"/>
                      </a:moveTo>
                      <a:arcTo wR="21600" hR="21600" stAng="-5400000" swAng="10978818"/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61889" name="椭圆 461888"/>
              <p:cNvSpPr/>
              <p:nvPr/>
            </p:nvSpPr>
            <p:spPr>
              <a:xfrm>
                <a:off x="1706" y="1694"/>
                <a:ext cx="68" cy="6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890" name="文本框 461889"/>
              <p:cNvSpPr txBox="1"/>
              <p:nvPr/>
            </p:nvSpPr>
            <p:spPr>
              <a:xfrm>
                <a:off x="2454" y="1039"/>
                <a:ext cx="336" cy="28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solidFill>
                      <a:srgbClr val="990099"/>
                    </a:solidFill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461891" name="文本框 461890"/>
              <p:cNvSpPr txBox="1"/>
              <p:nvPr/>
            </p:nvSpPr>
            <p:spPr>
              <a:xfrm>
                <a:off x="1874" y="1459"/>
                <a:ext cx="240" cy="28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solidFill>
                      <a:srgbClr val="990099"/>
                    </a:solidFill>
                    <a:latin typeface="Times New Roman" panose="02020603050405020304" pitchFamily="18" charset="0"/>
                  </a:rPr>
                  <a:t>–</a:t>
                </a:r>
              </a:p>
            </p:txBody>
          </p:sp>
          <p:sp>
            <p:nvSpPr>
              <p:cNvPr id="461892" name="矩形 461891"/>
              <p:cNvSpPr/>
              <p:nvPr/>
            </p:nvSpPr>
            <p:spPr>
              <a:xfrm>
                <a:off x="2114" y="1681"/>
                <a:ext cx="304" cy="105"/>
              </a:xfrm>
              <a:prstGeom prst="rect">
                <a:avLst/>
              </a:prstGeom>
              <a:solidFill>
                <a:schemeClr val="accent2"/>
              </a:solidFill>
              <a:ln w="2857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893" name="矩形 461892"/>
              <p:cNvSpPr/>
              <p:nvPr/>
            </p:nvSpPr>
            <p:spPr>
              <a:xfrm>
                <a:off x="2096" y="349"/>
                <a:ext cx="304" cy="105"/>
              </a:xfrm>
              <a:prstGeom prst="rect">
                <a:avLst/>
              </a:prstGeom>
              <a:solidFill>
                <a:schemeClr val="accent2"/>
              </a:solidFill>
              <a:ln w="2857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894" name="直接连接符 461893"/>
              <p:cNvSpPr/>
              <p:nvPr/>
            </p:nvSpPr>
            <p:spPr>
              <a:xfrm>
                <a:off x="1782" y="406"/>
                <a:ext cx="30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895" name="文本框 461894"/>
              <p:cNvSpPr txBox="1"/>
              <p:nvPr/>
            </p:nvSpPr>
            <p:spPr>
              <a:xfrm>
                <a:off x="2126" y="43"/>
                <a:ext cx="312" cy="28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 i="1">
                    <a:latin typeface="Times New Roman" panose="02020603050405020304" pitchFamily="18" charset="0"/>
                  </a:rPr>
                  <a:t>R</a:t>
                </a:r>
                <a:r>
                  <a:rPr lang="en-US" altLang="zh-CN" b="1" baseline="-25000">
                    <a:latin typeface="Times New Roman" panose="02020603050405020304" pitchFamily="18" charset="0"/>
                  </a:rPr>
                  <a:t>1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896" name="文本框 461895"/>
              <p:cNvSpPr txBox="1"/>
              <p:nvPr/>
            </p:nvSpPr>
            <p:spPr>
              <a:xfrm>
                <a:off x="2126" y="1762"/>
                <a:ext cx="312" cy="28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 i="1">
                    <a:latin typeface="Times New Roman" panose="02020603050405020304" pitchFamily="18" charset="0"/>
                  </a:rPr>
                  <a:t>R</a:t>
                </a:r>
                <a:r>
                  <a:rPr lang="en-US" altLang="zh-CN" b="1" baseline="-25000">
                    <a:latin typeface="Times New Roman" panose="02020603050405020304" pitchFamily="18" charset="0"/>
                  </a:rPr>
                  <a:t>2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897" name="文本框 461896"/>
              <p:cNvSpPr txBox="1"/>
              <p:nvPr/>
            </p:nvSpPr>
            <p:spPr>
              <a:xfrm>
                <a:off x="2808" y="568"/>
                <a:ext cx="312" cy="28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 i="1">
                    <a:latin typeface="Times New Roman" panose="02020603050405020304" pitchFamily="18" charset="0"/>
                  </a:rPr>
                  <a:t>L</a:t>
                </a:r>
                <a:r>
                  <a:rPr lang="en-US" altLang="zh-CN" b="1" baseline="-25000">
                    <a:latin typeface="Times New Roman" panose="02020603050405020304" pitchFamily="18" charset="0"/>
                  </a:rPr>
                  <a:t>1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898" name="文本框 461897"/>
              <p:cNvSpPr txBox="1"/>
              <p:nvPr/>
            </p:nvSpPr>
            <p:spPr>
              <a:xfrm>
                <a:off x="2772" y="1249"/>
                <a:ext cx="312" cy="28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 i="1">
                    <a:latin typeface="Times New Roman" panose="02020603050405020304" pitchFamily="18" charset="0"/>
                  </a:rPr>
                  <a:t>L</a:t>
                </a:r>
                <a:r>
                  <a:rPr lang="en-US" altLang="zh-CN" b="1" baseline="-25000">
                    <a:latin typeface="Times New Roman" panose="02020603050405020304" pitchFamily="18" charset="0"/>
                  </a:rPr>
                  <a:t>2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899" name="文本框 461898"/>
              <p:cNvSpPr txBox="1"/>
              <p:nvPr/>
            </p:nvSpPr>
            <p:spPr>
              <a:xfrm>
                <a:off x="2222" y="568"/>
                <a:ext cx="28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b="1" i="1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lang="en-US" altLang="zh-CN" b="1" baseline="-25000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b="1">
                  <a:solidFill>
                    <a:srgbClr val="A5002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900" name="文本框 461899"/>
              <p:cNvSpPr txBox="1"/>
              <p:nvPr/>
            </p:nvSpPr>
            <p:spPr>
              <a:xfrm>
                <a:off x="1898" y="373"/>
                <a:ext cx="336" cy="28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461901" name="文本框 461900"/>
              <p:cNvSpPr txBox="1"/>
              <p:nvPr/>
            </p:nvSpPr>
            <p:spPr>
              <a:xfrm>
                <a:off x="2448" y="819"/>
                <a:ext cx="240" cy="28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–</a:t>
                </a:r>
              </a:p>
            </p:txBody>
          </p:sp>
          <p:sp>
            <p:nvSpPr>
              <p:cNvPr id="461902" name="文本框 461901"/>
              <p:cNvSpPr txBox="1"/>
              <p:nvPr/>
            </p:nvSpPr>
            <p:spPr>
              <a:xfrm>
                <a:off x="1627" y="892"/>
                <a:ext cx="22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b="1" i="1">
                    <a:latin typeface="Times New Roman" panose="02020603050405020304" pitchFamily="18" charset="0"/>
                  </a:rPr>
                  <a:t>u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903" name="文本框 461902"/>
              <p:cNvSpPr txBox="1"/>
              <p:nvPr/>
            </p:nvSpPr>
            <p:spPr>
              <a:xfrm>
                <a:off x="1634" y="418"/>
                <a:ext cx="336" cy="28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461904" name="文本框 461903"/>
              <p:cNvSpPr txBox="1"/>
              <p:nvPr/>
            </p:nvSpPr>
            <p:spPr>
              <a:xfrm>
                <a:off x="1628" y="1422"/>
                <a:ext cx="240" cy="28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–</a:t>
                </a:r>
              </a:p>
            </p:txBody>
          </p:sp>
          <p:sp>
            <p:nvSpPr>
              <p:cNvPr id="461905" name="直接连接符 461904"/>
              <p:cNvSpPr/>
              <p:nvPr/>
            </p:nvSpPr>
            <p:spPr>
              <a:xfrm flipH="1">
                <a:off x="2732" y="400"/>
                <a:ext cx="0" cy="13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906" name="直接连接符 461905"/>
              <p:cNvSpPr/>
              <p:nvPr/>
            </p:nvSpPr>
            <p:spPr>
              <a:xfrm>
                <a:off x="2732" y="911"/>
                <a:ext cx="0" cy="29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907" name="直接连接符 461906"/>
              <p:cNvSpPr/>
              <p:nvPr/>
            </p:nvSpPr>
            <p:spPr>
              <a:xfrm>
                <a:off x="2724" y="1586"/>
                <a:ext cx="0" cy="15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908" name="直接连接符 461907"/>
              <p:cNvSpPr/>
              <p:nvPr/>
            </p:nvSpPr>
            <p:spPr>
              <a:xfrm>
                <a:off x="2418" y="1738"/>
                <a:ext cx="305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909" name="任意多边形 461908"/>
              <p:cNvSpPr/>
              <p:nvPr/>
            </p:nvSpPr>
            <p:spPr>
              <a:xfrm rot="5400000">
                <a:off x="2777" y="1259"/>
                <a:ext cx="525" cy="281"/>
              </a:xfrm>
              <a:custGeom>
                <a:avLst/>
                <a:gdLst>
                  <a:gd name="txL" fmla="*/ 0 w 20765"/>
                  <a:gd name="txT" fmla="*/ 0 h 21600"/>
                  <a:gd name="txR" fmla="*/ 20765 w 20765"/>
                  <a:gd name="txB" fmla="*/ 21600 h 21600"/>
                </a:gdLst>
                <a:ahLst/>
                <a:cxnLst>
                  <a:cxn ang="270">
                    <a:pos x="0" y="0"/>
                  </a:cxn>
                  <a:cxn ang="0">
                    <a:pos x="20765" y="15652"/>
                  </a:cxn>
                  <a:cxn ang="90">
                    <a:pos x="0" y="21600"/>
                  </a:cxn>
                </a:cxnLst>
                <a:rect l="txL" t="txT" r="txR" b="txB"/>
                <a:pathLst>
                  <a:path w="20765" h="21600" fill="none">
                    <a:moveTo>
                      <a:pt x="0" y="0"/>
                    </a:moveTo>
                    <a:arcTo wR="21600" hR="21600" stAng="-5400000" swAng="4440959"/>
                  </a:path>
                  <a:path w="20765" h="21600" stroke="0">
                    <a:moveTo>
                      <a:pt x="0" y="0"/>
                    </a:moveTo>
                    <a:arcTo wR="21600" hR="21600" stAng="-5400000" swAng="4440959"/>
                    <a:lnTo>
                      <a:pt x="0" y="21600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910" name="任意多边形 461909"/>
              <p:cNvSpPr/>
              <p:nvPr/>
            </p:nvSpPr>
            <p:spPr>
              <a:xfrm rot="5400000" flipH="1">
                <a:off x="2766" y="611"/>
                <a:ext cx="550" cy="281"/>
              </a:xfrm>
              <a:custGeom>
                <a:avLst/>
                <a:gdLst>
                  <a:gd name="txL" fmla="*/ 0 w 21322"/>
                  <a:gd name="txT" fmla="*/ 0 h 21109"/>
                  <a:gd name="txR" fmla="*/ 21322 w 21322"/>
                  <a:gd name="txB" fmla="*/ 21109 h 21109"/>
                </a:gdLst>
                <a:ahLst/>
                <a:cxnLst>
                  <a:cxn ang="270">
                    <a:pos x="4580" y="0"/>
                  </a:cxn>
                  <a:cxn ang="0">
                    <a:pos x="21321" y="17653"/>
                  </a:cxn>
                  <a:cxn ang="180">
                    <a:pos x="0" y="21109"/>
                  </a:cxn>
                </a:cxnLst>
                <a:rect l="txL" t="txT" r="txR" b="txB"/>
                <a:pathLst>
                  <a:path w="21322" h="21109" fill="none">
                    <a:moveTo>
                      <a:pt x="4580" y="0"/>
                    </a:moveTo>
                    <a:arcTo wR="21600" hR="21600" stAng="-4665500" swAng="4113067"/>
                  </a:path>
                  <a:path w="21322" h="21109" stroke="0">
                    <a:moveTo>
                      <a:pt x="4580" y="0"/>
                    </a:moveTo>
                    <a:arcTo wR="21600" hR="21600" stAng="-4665500" swAng="4113067"/>
                    <a:lnTo>
                      <a:pt x="0" y="21109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911" name="文本框 461910"/>
              <p:cNvSpPr txBox="1"/>
              <p:nvPr/>
            </p:nvSpPr>
            <p:spPr>
              <a:xfrm>
                <a:off x="3020" y="899"/>
                <a:ext cx="288" cy="28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 i="1">
                    <a:latin typeface="Times New Roman" panose="02020603050405020304" pitchFamily="18" charset="0"/>
                  </a:rPr>
                  <a:t>M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61912" name="矩形 461911"/>
            <p:cNvSpPr/>
            <p:nvPr/>
          </p:nvSpPr>
          <p:spPr>
            <a:xfrm>
              <a:off x="267" y="829"/>
              <a:ext cx="248" cy="989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zh-CN" altLang="en-US" b="1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逆联电路</a:t>
              </a:r>
            </a:p>
          </p:txBody>
        </p:sp>
      </p:grpSp>
      <p:sp>
        <p:nvSpPr>
          <p:cNvPr id="461913" name="矩形 461912"/>
          <p:cNvSpPr/>
          <p:nvPr/>
        </p:nvSpPr>
        <p:spPr>
          <a:xfrm>
            <a:off x="858838" y="5154614"/>
            <a:ext cx="7747000" cy="1015663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000" b="1" dirty="0">
                <a:solidFill>
                  <a:srgbClr val="990099"/>
                </a:solidFill>
                <a:latin typeface="Times New Roman" panose="02020603050405020304" pitchFamily="18" charset="0"/>
              </a:rPr>
              <a:t>可以看出，逆联时，每一条耦合电感的电抗都比无互感时的电抗要小。类似于串联电容的作用。故称互感的“容性”效应</a:t>
            </a:r>
            <a:r>
              <a:rPr lang="zh-CN" altLang="en-US" sz="2000" b="1" dirty="0">
                <a:solidFill>
                  <a:srgbClr val="990099"/>
                </a:solidFill>
              </a:rPr>
              <a:t>。但总体必呈感性</a:t>
            </a:r>
            <a:r>
              <a:rPr lang="en-US" altLang="zh-CN" sz="2000" b="1" dirty="0">
                <a:solidFill>
                  <a:srgbClr val="990099"/>
                </a:solidFill>
              </a:rPr>
              <a:t>.</a:t>
            </a:r>
            <a:endParaRPr lang="zh-CN" altLang="en-US" sz="2000" b="1" dirty="0">
              <a:solidFill>
                <a:srgbClr val="9900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1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1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1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1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1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1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1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1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1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1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1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1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1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1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66" grpId="0"/>
      <p:bldP spid="461867" grpId="0"/>
      <p:bldP spid="461868" grpId="0"/>
      <p:bldP spid="4619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91" name="文本框 374790"/>
          <p:cNvSpPr txBox="1"/>
          <p:nvPr/>
        </p:nvSpPr>
        <p:spPr>
          <a:xfrm>
            <a:off x="566738" y="295275"/>
            <a:ext cx="2354262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在正弦激励下：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374792" name="组合 374791"/>
          <p:cNvGrpSpPr/>
          <p:nvPr/>
        </p:nvGrpSpPr>
        <p:grpSpPr>
          <a:xfrm>
            <a:off x="2106613" y="628650"/>
            <a:ext cx="4556125" cy="1790700"/>
            <a:chOff x="1129" y="549"/>
            <a:chExt cx="2870" cy="1128"/>
          </a:xfrm>
        </p:grpSpPr>
        <p:sp>
          <p:nvSpPr>
            <p:cNvPr id="374793" name="直接连接符 374792"/>
            <p:cNvSpPr/>
            <p:nvPr/>
          </p:nvSpPr>
          <p:spPr>
            <a:xfrm>
              <a:off x="1829" y="1101"/>
              <a:ext cx="21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4794" name="直接连接符 374793"/>
            <p:cNvSpPr/>
            <p:nvPr/>
          </p:nvSpPr>
          <p:spPr>
            <a:xfrm>
              <a:off x="1225" y="993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374795" name="文本框 374794"/>
            <p:cNvSpPr txBox="1"/>
            <p:nvPr/>
          </p:nvSpPr>
          <p:spPr>
            <a:xfrm>
              <a:off x="1859" y="873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374796" name="文本框 374795"/>
            <p:cNvSpPr txBox="1"/>
            <p:nvPr/>
          </p:nvSpPr>
          <p:spPr>
            <a:xfrm>
              <a:off x="3035" y="861"/>
              <a:ext cx="2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grpSp>
          <p:nvGrpSpPr>
            <p:cNvPr id="374797" name="组合 374796"/>
            <p:cNvGrpSpPr/>
            <p:nvPr/>
          </p:nvGrpSpPr>
          <p:grpSpPr>
            <a:xfrm>
              <a:off x="2049" y="1055"/>
              <a:ext cx="379" cy="57"/>
              <a:chOff x="1200" y="1584"/>
              <a:chExt cx="379" cy="45"/>
            </a:xfrm>
          </p:grpSpPr>
          <p:sp>
            <p:nvSpPr>
              <p:cNvPr id="374798" name="任意多边形 374797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4799" name="任意多边形 374798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4800" name="任意多边形 374799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4801" name="任意多边形 374800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4802" name="椭圆 374801"/>
            <p:cNvSpPr/>
            <p:nvPr/>
          </p:nvSpPr>
          <p:spPr>
            <a:xfrm>
              <a:off x="1143" y="1059"/>
              <a:ext cx="68" cy="6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03" name="直接连接符 374802"/>
            <p:cNvSpPr/>
            <p:nvPr/>
          </p:nvSpPr>
          <p:spPr>
            <a:xfrm>
              <a:off x="3595" y="1101"/>
              <a:ext cx="3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374804" name="组合 374803"/>
            <p:cNvGrpSpPr/>
            <p:nvPr/>
          </p:nvGrpSpPr>
          <p:grpSpPr>
            <a:xfrm>
              <a:off x="3216" y="1048"/>
              <a:ext cx="379" cy="57"/>
              <a:chOff x="1200" y="1584"/>
              <a:chExt cx="379" cy="45"/>
            </a:xfrm>
          </p:grpSpPr>
          <p:sp>
            <p:nvSpPr>
              <p:cNvPr id="374805" name="任意多边形 374804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4806" name="任意多边形 374805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4807" name="任意多边形 374806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4808" name="任意多边形 374807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4809" name="椭圆 374808"/>
            <p:cNvSpPr/>
            <p:nvPr/>
          </p:nvSpPr>
          <p:spPr>
            <a:xfrm>
              <a:off x="3927" y="1063"/>
              <a:ext cx="68" cy="6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10" name="任意多边形 374809"/>
            <p:cNvSpPr/>
            <p:nvPr/>
          </p:nvSpPr>
          <p:spPr>
            <a:xfrm>
              <a:off x="2754" y="708"/>
              <a:ext cx="324" cy="281"/>
            </a:xfrm>
            <a:custGeom>
              <a:avLst/>
              <a:gdLst>
                <a:gd name="txL" fmla="*/ 0 w 19335"/>
                <a:gd name="txT" fmla="*/ 0 h 21600"/>
                <a:gd name="txR" fmla="*/ 19335 w 19335"/>
                <a:gd name="txB" fmla="*/ 21600 h 21600"/>
              </a:gdLst>
              <a:ahLst/>
              <a:cxnLst>
                <a:cxn ang="270">
                  <a:pos x="0" y="0"/>
                </a:cxn>
                <a:cxn ang="0">
                  <a:pos x="19335" y="11971"/>
                </a:cxn>
                <a:cxn ang="90">
                  <a:pos x="0" y="21600"/>
                </a:cxn>
              </a:cxnLst>
              <a:rect l="txL" t="txT" r="txR" b="txB"/>
              <a:pathLst>
                <a:path w="19335" h="21600" fill="none">
                  <a:moveTo>
                    <a:pt x="0" y="0"/>
                  </a:moveTo>
                  <a:arcTo wR="21600" hR="21600" stAng="-5400000" swAng="3811578"/>
                </a:path>
                <a:path w="19335" h="21600" stroke="0">
                  <a:moveTo>
                    <a:pt x="0" y="0"/>
                  </a:moveTo>
                  <a:arcTo wR="21600" hR="21600" stAng="-5400000" swAng="3811578"/>
                  <a:lnTo>
                    <a:pt x="0" y="21600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11" name="任意多边形 374810"/>
            <p:cNvSpPr/>
            <p:nvPr/>
          </p:nvSpPr>
          <p:spPr>
            <a:xfrm rot="10800000" flipV="1">
              <a:off x="2020" y="715"/>
              <a:ext cx="347" cy="281"/>
            </a:xfrm>
            <a:custGeom>
              <a:avLst/>
              <a:gdLst>
                <a:gd name="txL" fmla="*/ 0 w 20759"/>
                <a:gd name="txT" fmla="*/ 0 h 21109"/>
                <a:gd name="txR" fmla="*/ 20759 w 20759"/>
                <a:gd name="txB" fmla="*/ 21109 h 21109"/>
              </a:gdLst>
              <a:ahLst/>
              <a:cxnLst>
                <a:cxn ang="270">
                  <a:pos x="4580" y="0"/>
                </a:cxn>
                <a:cxn ang="0">
                  <a:pos x="20758" y="15138"/>
                </a:cxn>
                <a:cxn ang="180">
                  <a:pos x="0" y="21109"/>
                </a:cxn>
              </a:cxnLst>
              <a:rect l="txL" t="txT" r="txR" b="txB"/>
              <a:pathLst>
                <a:path w="20759" h="21109" fill="none">
                  <a:moveTo>
                    <a:pt x="4580" y="0"/>
                  </a:moveTo>
                  <a:arcTo wR="21600" hR="21600" stAng="-4665500" swAng="3702633"/>
                </a:path>
                <a:path w="20759" h="21109" stroke="0">
                  <a:moveTo>
                    <a:pt x="4580" y="0"/>
                  </a:moveTo>
                  <a:arcTo wR="21600" hR="21600" stAng="-4665500" swAng="3702633"/>
                  <a:lnTo>
                    <a:pt x="0" y="21109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12" name="文本框 374811"/>
            <p:cNvSpPr txBox="1"/>
            <p:nvPr/>
          </p:nvSpPr>
          <p:spPr>
            <a:xfrm>
              <a:off x="2607" y="1137"/>
              <a:ext cx="336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FF33CC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74813" name="文本框 374812"/>
            <p:cNvSpPr txBox="1"/>
            <p:nvPr/>
          </p:nvSpPr>
          <p:spPr>
            <a:xfrm>
              <a:off x="3595" y="1109"/>
              <a:ext cx="24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FF33CC"/>
                  </a:solidFill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374814" name="矩形 374813"/>
            <p:cNvSpPr/>
            <p:nvPr/>
          </p:nvSpPr>
          <p:spPr>
            <a:xfrm>
              <a:off x="2743" y="1044"/>
              <a:ext cx="304" cy="105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15" name="矩形 374814"/>
            <p:cNvSpPr/>
            <p:nvPr/>
          </p:nvSpPr>
          <p:spPr>
            <a:xfrm>
              <a:off x="1525" y="1044"/>
              <a:ext cx="304" cy="105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16" name="直接连接符 374815"/>
            <p:cNvSpPr/>
            <p:nvPr/>
          </p:nvSpPr>
          <p:spPr>
            <a:xfrm>
              <a:off x="1211" y="1101"/>
              <a:ext cx="30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4817" name="文本框 374816"/>
            <p:cNvSpPr txBox="1"/>
            <p:nvPr/>
          </p:nvSpPr>
          <p:spPr>
            <a:xfrm>
              <a:off x="1555" y="738"/>
              <a:ext cx="312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R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74818" name="文本框 374817"/>
            <p:cNvSpPr txBox="1"/>
            <p:nvPr/>
          </p:nvSpPr>
          <p:spPr>
            <a:xfrm>
              <a:off x="2744" y="747"/>
              <a:ext cx="312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R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2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74819" name="文本框 374818"/>
            <p:cNvSpPr txBox="1"/>
            <p:nvPr/>
          </p:nvSpPr>
          <p:spPr>
            <a:xfrm>
              <a:off x="2047" y="771"/>
              <a:ext cx="649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j</a:t>
              </a:r>
              <a:r>
                <a:rPr lang="en-US" altLang="zh-CN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lang="en-US" altLang="zh-CN" b="1" i="1">
                  <a:latin typeface="Times New Roman" panose="02020603050405020304" pitchFamily="18" charset="0"/>
                </a:rPr>
                <a:t>L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74820" name="文本框 374819"/>
            <p:cNvSpPr txBox="1"/>
            <p:nvPr/>
          </p:nvSpPr>
          <p:spPr>
            <a:xfrm>
              <a:off x="1315" y="1112"/>
              <a:ext cx="336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A50021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74821" name="文本框 374820"/>
            <p:cNvSpPr txBox="1"/>
            <p:nvPr/>
          </p:nvSpPr>
          <p:spPr>
            <a:xfrm>
              <a:off x="2367" y="1131"/>
              <a:ext cx="24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solidFill>
                    <a:srgbClr val="A50021"/>
                  </a:solidFill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374822" name="文本框 374821"/>
            <p:cNvSpPr txBox="1"/>
            <p:nvPr/>
          </p:nvSpPr>
          <p:spPr>
            <a:xfrm>
              <a:off x="1129" y="1354"/>
              <a:ext cx="336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74823" name="文本框 374822"/>
            <p:cNvSpPr txBox="1"/>
            <p:nvPr/>
          </p:nvSpPr>
          <p:spPr>
            <a:xfrm>
              <a:off x="3759" y="1341"/>
              <a:ext cx="24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374824" name="直接连接符 374823"/>
            <p:cNvSpPr/>
            <p:nvPr/>
          </p:nvSpPr>
          <p:spPr>
            <a:xfrm>
              <a:off x="3047" y="1101"/>
              <a:ext cx="16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4825" name="直接连接符 374824"/>
            <p:cNvSpPr/>
            <p:nvPr/>
          </p:nvSpPr>
          <p:spPr>
            <a:xfrm flipV="1">
              <a:off x="2428" y="1101"/>
              <a:ext cx="315" cy="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4826" name="文本框 374825"/>
            <p:cNvSpPr txBox="1"/>
            <p:nvPr/>
          </p:nvSpPr>
          <p:spPr>
            <a:xfrm>
              <a:off x="3216" y="738"/>
              <a:ext cx="688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j</a:t>
              </a:r>
              <a:r>
                <a:rPr lang="en-US" altLang="zh-CN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lang="en-US" altLang="zh-CN" b="1" i="1">
                  <a:latin typeface="Times New Roman" panose="02020603050405020304" pitchFamily="18" charset="0"/>
                </a:rPr>
                <a:t>L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2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74827" name="对象 374826"/>
            <p:cNvGraphicFramePr/>
            <p:nvPr/>
          </p:nvGraphicFramePr>
          <p:xfrm>
            <a:off x="1820" y="1091"/>
            <a:ext cx="244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30" r:id="rId3" imgW="190500" imgH="266065" progId="Equation.DSMT4">
                    <p:embed/>
                  </p:oleObj>
                </mc:Choice>
                <mc:Fallback>
                  <p:oleObj r:id="rId3" imgW="190500" imgH="266065" progId="Equation.DSMT4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20" y="1091"/>
                          <a:ext cx="244" cy="3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4828" name="对象 374827"/>
            <p:cNvGraphicFramePr/>
            <p:nvPr/>
          </p:nvGraphicFramePr>
          <p:xfrm>
            <a:off x="3138" y="1079"/>
            <a:ext cx="262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31" r:id="rId5" imgW="203200" imgH="266065" progId="Equation.DSMT4">
                    <p:embed/>
                  </p:oleObj>
                </mc:Choice>
                <mc:Fallback>
                  <p:oleObj r:id="rId5" imgW="203200" imgH="266065" progId="Equation.DSMT4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138" y="1079"/>
                          <a:ext cx="262" cy="3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4829" name="文本框 374828"/>
            <p:cNvSpPr txBox="1"/>
            <p:nvPr/>
          </p:nvSpPr>
          <p:spPr>
            <a:xfrm>
              <a:off x="2269" y="549"/>
              <a:ext cx="649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j</a:t>
              </a:r>
              <a:r>
                <a:rPr lang="en-US" altLang="zh-CN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lang="en-US" altLang="zh-CN" b="1" i="1">
                  <a:latin typeface="Times New Roman" panose="02020603050405020304" pitchFamily="18" charset="0"/>
                </a:rPr>
                <a:t>M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74830" name="对象 374829"/>
            <p:cNvGraphicFramePr/>
            <p:nvPr/>
          </p:nvGraphicFramePr>
          <p:xfrm>
            <a:off x="2389" y="1317"/>
            <a:ext cx="211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32" r:id="rId7" imgW="165100" imgH="278765" progId="Equation.3">
                    <p:embed/>
                  </p:oleObj>
                </mc:Choice>
                <mc:Fallback>
                  <p:oleObj r:id="rId7" imgW="165100" imgH="278765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389" y="1317"/>
                          <a:ext cx="211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4831" name="对象 374830"/>
            <p:cNvGraphicFramePr/>
            <p:nvPr/>
          </p:nvGraphicFramePr>
          <p:xfrm>
            <a:off x="1267" y="630"/>
            <a:ext cx="162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333" r:id="rId9" imgW="127000" imgH="266065" progId="Equation.3">
                    <p:embed/>
                  </p:oleObj>
                </mc:Choice>
                <mc:Fallback>
                  <p:oleObj r:id="rId9" imgW="127000" imgH="266065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267" y="630"/>
                          <a:ext cx="162" cy="3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4832" name="组合 374831"/>
          <p:cNvGrpSpPr/>
          <p:nvPr/>
        </p:nvGrpSpPr>
        <p:grpSpPr>
          <a:xfrm>
            <a:off x="3263900" y="914400"/>
            <a:ext cx="3465513" cy="609600"/>
            <a:chOff x="1867" y="747"/>
            <a:chExt cx="2183" cy="384"/>
          </a:xfrm>
        </p:grpSpPr>
        <p:sp>
          <p:nvSpPr>
            <p:cNvPr id="374833" name="文本框 374832"/>
            <p:cNvSpPr txBox="1"/>
            <p:nvPr/>
          </p:nvSpPr>
          <p:spPr>
            <a:xfrm>
              <a:off x="1867" y="747"/>
              <a:ext cx="369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</a:t>
              </a:r>
              <a:endPara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4834" name="文本框 374833"/>
            <p:cNvSpPr txBox="1"/>
            <p:nvPr/>
          </p:nvSpPr>
          <p:spPr>
            <a:xfrm>
              <a:off x="3681" y="881"/>
              <a:ext cx="369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</a:t>
              </a:r>
              <a:endParaRPr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374835" name="对象 374834"/>
          <p:cNvGraphicFramePr/>
          <p:nvPr/>
        </p:nvGraphicFramePr>
        <p:xfrm>
          <a:off x="1954213" y="2560638"/>
          <a:ext cx="517683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34" r:id="rId11" imgW="2145665" imgH="292100" progId="Equation.DSMT4">
                  <p:embed/>
                </p:oleObj>
              </mc:Choice>
              <mc:Fallback>
                <p:oleObj r:id="rId11" imgW="2145665" imgH="2921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54213" y="2560638"/>
                        <a:ext cx="5176837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836" name="矩形 374835"/>
          <p:cNvSpPr/>
          <p:nvPr/>
        </p:nvSpPr>
        <p:spPr>
          <a:xfrm>
            <a:off x="5818188" y="2800350"/>
            <a:ext cx="336550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–</a:t>
            </a:r>
          </a:p>
        </p:txBody>
      </p:sp>
      <p:sp>
        <p:nvSpPr>
          <p:cNvPr id="374838" name="矩形 374837"/>
          <p:cNvSpPr/>
          <p:nvPr/>
        </p:nvSpPr>
        <p:spPr>
          <a:xfrm>
            <a:off x="0" y="2890838"/>
            <a:ext cx="9144000" cy="0"/>
          </a:xfrm>
          <a:prstGeom prst="rect">
            <a:avLst/>
          </a:prstGeom>
          <a:noFill/>
          <a:ln w="19050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74840" name="组合 374839"/>
          <p:cNvGrpSpPr>
            <a:grpSpLocks noChangeAspect="1"/>
          </p:cNvGrpSpPr>
          <p:nvPr/>
        </p:nvGrpSpPr>
        <p:grpSpPr>
          <a:xfrm>
            <a:off x="1118338" y="3665538"/>
            <a:ext cx="2021000" cy="2455863"/>
            <a:chOff x="1995" y="2052"/>
            <a:chExt cx="1450" cy="1762"/>
          </a:xfrm>
        </p:grpSpPr>
        <p:sp>
          <p:nvSpPr>
            <p:cNvPr id="374839" name="矩形 374838"/>
            <p:cNvSpPr>
              <a:spLocks noChangeAspect="1" noTextEdit="1"/>
            </p:cNvSpPr>
            <p:nvPr/>
          </p:nvSpPr>
          <p:spPr>
            <a:xfrm>
              <a:off x="1995" y="2052"/>
              <a:ext cx="1450" cy="176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41" name="矩形 374840"/>
            <p:cNvSpPr/>
            <p:nvPr/>
          </p:nvSpPr>
          <p:spPr>
            <a:xfrm>
              <a:off x="3186" y="2582"/>
              <a:ext cx="127" cy="33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42" name="矩形 374841"/>
            <p:cNvSpPr/>
            <p:nvPr/>
          </p:nvSpPr>
          <p:spPr>
            <a:xfrm>
              <a:off x="3186" y="2582"/>
              <a:ext cx="127" cy="332"/>
            </a:xfrm>
            <a:prstGeom prst="rect">
              <a:avLst/>
            </a:prstGeom>
            <a:solidFill>
              <a:schemeClr val="accent1"/>
            </a:solidFill>
            <a:ln w="412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43" name="直接连接符 374842"/>
            <p:cNvSpPr/>
            <p:nvPr/>
          </p:nvSpPr>
          <p:spPr>
            <a:xfrm>
              <a:off x="3250" y="2914"/>
              <a:ext cx="3" cy="214"/>
            </a:xfrm>
            <a:prstGeom prst="line">
              <a:avLst/>
            </a:prstGeom>
            <a:ln w="238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4844" name="任意多边形 374843"/>
            <p:cNvSpPr/>
            <p:nvPr/>
          </p:nvSpPr>
          <p:spPr>
            <a:xfrm>
              <a:off x="3253" y="3128"/>
              <a:ext cx="62" cy="473"/>
            </a:xfrm>
            <a:custGeom>
              <a:avLst/>
              <a:gdLst/>
              <a:ahLst/>
              <a:cxnLst/>
              <a:rect l="0" t="0" r="0" b="0"/>
              <a:pathLst>
                <a:path w="62" h="473">
                  <a:moveTo>
                    <a:pt x="0" y="471"/>
                  </a:moveTo>
                  <a:cubicBezTo>
                    <a:pt x="33" y="473"/>
                    <a:pt x="60" y="447"/>
                    <a:pt x="61" y="415"/>
                  </a:cubicBezTo>
                  <a:cubicBezTo>
                    <a:pt x="62" y="382"/>
                    <a:pt x="37" y="355"/>
                    <a:pt x="5" y="354"/>
                  </a:cubicBezTo>
                  <a:cubicBezTo>
                    <a:pt x="3" y="354"/>
                    <a:pt x="1" y="354"/>
                    <a:pt x="0" y="354"/>
                  </a:cubicBezTo>
                  <a:cubicBezTo>
                    <a:pt x="33" y="355"/>
                    <a:pt x="60" y="329"/>
                    <a:pt x="61" y="297"/>
                  </a:cubicBezTo>
                  <a:cubicBezTo>
                    <a:pt x="62" y="264"/>
                    <a:pt x="37" y="237"/>
                    <a:pt x="5" y="236"/>
                  </a:cubicBezTo>
                  <a:cubicBezTo>
                    <a:pt x="3" y="236"/>
                    <a:pt x="1" y="236"/>
                    <a:pt x="0" y="236"/>
                  </a:cubicBezTo>
                  <a:cubicBezTo>
                    <a:pt x="33" y="237"/>
                    <a:pt x="60" y="211"/>
                    <a:pt x="61" y="178"/>
                  </a:cubicBezTo>
                  <a:cubicBezTo>
                    <a:pt x="62" y="147"/>
                    <a:pt x="37" y="119"/>
                    <a:pt x="5" y="118"/>
                  </a:cubicBezTo>
                  <a:cubicBezTo>
                    <a:pt x="3" y="118"/>
                    <a:pt x="1" y="118"/>
                    <a:pt x="0" y="118"/>
                  </a:cubicBezTo>
                  <a:cubicBezTo>
                    <a:pt x="33" y="119"/>
                    <a:pt x="60" y="93"/>
                    <a:pt x="61" y="62"/>
                  </a:cubicBezTo>
                  <a:cubicBezTo>
                    <a:pt x="62" y="29"/>
                    <a:pt x="37" y="1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</a:path>
              </a:pathLst>
            </a:custGeom>
            <a:noFill/>
            <a:ln w="412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45" name="直接连接符 374844"/>
            <p:cNvSpPr/>
            <p:nvPr/>
          </p:nvSpPr>
          <p:spPr>
            <a:xfrm>
              <a:off x="3253" y="3599"/>
              <a:ext cx="1" cy="135"/>
            </a:xfrm>
            <a:prstGeom prst="line">
              <a:avLst/>
            </a:prstGeom>
            <a:ln w="238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4846" name="直接连接符 374845"/>
            <p:cNvSpPr/>
            <p:nvPr/>
          </p:nvSpPr>
          <p:spPr>
            <a:xfrm flipV="1">
              <a:off x="3250" y="2431"/>
              <a:ext cx="1" cy="151"/>
            </a:xfrm>
            <a:prstGeom prst="line">
              <a:avLst/>
            </a:prstGeom>
            <a:ln w="238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4847" name="矩形 374846"/>
            <p:cNvSpPr/>
            <p:nvPr/>
          </p:nvSpPr>
          <p:spPr>
            <a:xfrm>
              <a:off x="2946" y="2595"/>
              <a:ext cx="12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74848" name="直接连接符 374847"/>
            <p:cNvSpPr/>
            <p:nvPr/>
          </p:nvSpPr>
          <p:spPr>
            <a:xfrm flipH="1">
              <a:off x="2176" y="2431"/>
              <a:ext cx="1077" cy="1"/>
            </a:xfrm>
            <a:prstGeom prst="line">
              <a:avLst/>
            </a:prstGeom>
            <a:ln w="238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4849" name="直接连接符 374848"/>
            <p:cNvSpPr/>
            <p:nvPr/>
          </p:nvSpPr>
          <p:spPr>
            <a:xfrm flipH="1">
              <a:off x="2176" y="3743"/>
              <a:ext cx="1077" cy="1"/>
            </a:xfrm>
            <a:prstGeom prst="line">
              <a:avLst/>
            </a:prstGeom>
            <a:ln w="238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4850" name="任意多边形 374849"/>
            <p:cNvSpPr>
              <a:spLocks noEditPoints="1"/>
            </p:cNvSpPr>
            <p:nvPr/>
          </p:nvSpPr>
          <p:spPr>
            <a:xfrm>
              <a:off x="2082" y="2524"/>
              <a:ext cx="125" cy="127"/>
            </a:xfrm>
            <a:custGeom>
              <a:avLst/>
              <a:gdLst/>
              <a:ahLst/>
              <a:cxnLst/>
              <a:rect l="0" t="0" r="0" b="0"/>
              <a:pathLst>
                <a:path w="125" h="127">
                  <a:moveTo>
                    <a:pt x="0" y="63"/>
                  </a:moveTo>
                  <a:lnTo>
                    <a:pt x="125" y="63"/>
                  </a:lnTo>
                  <a:moveTo>
                    <a:pt x="63" y="0"/>
                  </a:moveTo>
                  <a:lnTo>
                    <a:pt x="63" y="127"/>
                  </a:lnTo>
                </a:path>
              </a:pathLst>
            </a:custGeom>
            <a:noFill/>
            <a:ln w="238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51" name="直接连接符 374850"/>
            <p:cNvSpPr/>
            <p:nvPr/>
          </p:nvSpPr>
          <p:spPr>
            <a:xfrm>
              <a:off x="2085" y="3619"/>
              <a:ext cx="121" cy="1"/>
            </a:xfrm>
            <a:prstGeom prst="line">
              <a:avLst/>
            </a:prstGeom>
            <a:ln w="2381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4852" name="任意多边形 374851"/>
            <p:cNvSpPr/>
            <p:nvPr/>
          </p:nvSpPr>
          <p:spPr>
            <a:xfrm>
              <a:off x="2114" y="3712"/>
              <a:ext cx="62" cy="62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6"/>
                  </a:moveTo>
                  <a:cubicBezTo>
                    <a:pt x="0" y="11"/>
                    <a:pt x="12" y="0"/>
                    <a:pt x="26" y="0"/>
                  </a:cubicBezTo>
                  <a:cubicBezTo>
                    <a:pt x="41" y="0"/>
                    <a:pt x="53" y="11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41"/>
                    <a:pt x="41" y="53"/>
                    <a:pt x="26" y="53"/>
                  </a:cubicBezTo>
                  <a:cubicBezTo>
                    <a:pt x="12" y="53"/>
                    <a:pt x="0" y="41"/>
                    <a:pt x="0" y="26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53" name="任意多边形 374852"/>
            <p:cNvSpPr/>
            <p:nvPr/>
          </p:nvSpPr>
          <p:spPr>
            <a:xfrm>
              <a:off x="2114" y="3712"/>
              <a:ext cx="62" cy="62"/>
            </a:xfrm>
            <a:custGeom>
              <a:avLst/>
              <a:gdLst/>
              <a:ahLst/>
              <a:cxnLst/>
              <a:rect l="0" t="0" r="0" b="0"/>
              <a:pathLst>
                <a:path w="62" h="62">
                  <a:moveTo>
                    <a:pt x="0" y="31"/>
                  </a:moveTo>
                  <a:cubicBezTo>
                    <a:pt x="0" y="13"/>
                    <a:pt x="14" y="0"/>
                    <a:pt x="30" y="0"/>
                  </a:cubicBezTo>
                  <a:cubicBezTo>
                    <a:pt x="48" y="0"/>
                    <a:pt x="62" y="13"/>
                    <a:pt x="62" y="3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48"/>
                    <a:pt x="48" y="62"/>
                    <a:pt x="30" y="62"/>
                  </a:cubicBezTo>
                  <a:cubicBezTo>
                    <a:pt x="14" y="62"/>
                    <a:pt x="0" y="48"/>
                    <a:pt x="0" y="31"/>
                  </a:cubicBezTo>
                </a:path>
              </a:pathLst>
            </a:custGeom>
            <a:noFill/>
            <a:ln w="238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54" name="任意多边形 374853"/>
            <p:cNvSpPr/>
            <p:nvPr/>
          </p:nvSpPr>
          <p:spPr>
            <a:xfrm>
              <a:off x="2114" y="2400"/>
              <a:ext cx="62" cy="62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41"/>
                    <a:pt x="41" y="53"/>
                    <a:pt x="26" y="53"/>
                  </a:cubicBezTo>
                  <a:cubicBezTo>
                    <a:pt x="12" y="53"/>
                    <a:pt x="0" y="41"/>
                    <a:pt x="0" y="26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55" name="任意多边形 374854"/>
            <p:cNvSpPr/>
            <p:nvPr/>
          </p:nvSpPr>
          <p:spPr>
            <a:xfrm>
              <a:off x="2114" y="2400"/>
              <a:ext cx="62" cy="62"/>
            </a:xfrm>
            <a:custGeom>
              <a:avLst/>
              <a:gdLst/>
              <a:ahLst/>
              <a:cxnLst/>
              <a:rect l="0" t="0" r="0" b="0"/>
              <a:pathLst>
                <a:path w="62" h="62">
                  <a:moveTo>
                    <a:pt x="0" y="31"/>
                  </a:moveTo>
                  <a:cubicBezTo>
                    <a:pt x="0" y="14"/>
                    <a:pt x="14" y="0"/>
                    <a:pt x="30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31"/>
                    <a:pt x="62" y="31"/>
                    <a:pt x="62" y="31"/>
                  </a:cubicBezTo>
                  <a:cubicBezTo>
                    <a:pt x="62" y="48"/>
                    <a:pt x="48" y="62"/>
                    <a:pt x="30" y="62"/>
                  </a:cubicBezTo>
                  <a:cubicBezTo>
                    <a:pt x="14" y="62"/>
                    <a:pt x="0" y="48"/>
                    <a:pt x="0" y="31"/>
                  </a:cubicBezTo>
                </a:path>
              </a:pathLst>
            </a:custGeom>
            <a:noFill/>
            <a:ln w="2381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56" name="直接连接符 374855"/>
            <p:cNvSpPr/>
            <p:nvPr/>
          </p:nvSpPr>
          <p:spPr>
            <a:xfrm>
              <a:off x="2375" y="2431"/>
              <a:ext cx="53" cy="1"/>
            </a:xfrm>
            <a:prstGeom prst="line">
              <a:avLst/>
            </a:prstGeom>
            <a:ln w="79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4857" name="任意多边形 374856"/>
            <p:cNvSpPr/>
            <p:nvPr/>
          </p:nvSpPr>
          <p:spPr>
            <a:xfrm>
              <a:off x="2420" y="2395"/>
              <a:ext cx="109" cy="73"/>
            </a:xfrm>
            <a:custGeom>
              <a:avLst/>
              <a:gdLst/>
              <a:ahLst/>
              <a:cxnLst/>
              <a:rect l="0" t="0" r="0" b="0"/>
              <a:pathLst>
                <a:path w="109" h="73">
                  <a:moveTo>
                    <a:pt x="0" y="73"/>
                  </a:moveTo>
                  <a:lnTo>
                    <a:pt x="109" y="36"/>
                  </a:lnTo>
                  <a:lnTo>
                    <a:pt x="0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858" name="矩形 374857"/>
            <p:cNvSpPr/>
            <p:nvPr/>
          </p:nvSpPr>
          <p:spPr>
            <a:xfrm>
              <a:off x="2890" y="3231"/>
              <a:ext cx="5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74859" name="矩形 374858"/>
            <p:cNvSpPr/>
            <p:nvPr/>
          </p:nvSpPr>
          <p:spPr>
            <a:xfrm>
              <a:off x="2946" y="3212"/>
              <a:ext cx="14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 i="1">
                  <a:solidFill>
                    <a:srgbClr val="000000"/>
                  </a:solidFill>
                  <a:latin typeface="Symbol" panose="05050102010706020507" pitchFamily="18" charset="2"/>
                </a:rPr>
                <a:t>w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74860" name="矩形 374859"/>
            <p:cNvSpPr/>
            <p:nvPr/>
          </p:nvSpPr>
          <p:spPr>
            <a:xfrm>
              <a:off x="3076" y="3231"/>
              <a:ext cx="1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600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grpSp>
          <p:nvGrpSpPr>
            <p:cNvPr id="374863" name="组合 374862"/>
            <p:cNvGrpSpPr/>
            <p:nvPr/>
          </p:nvGrpSpPr>
          <p:grpSpPr>
            <a:xfrm>
              <a:off x="2415" y="2131"/>
              <a:ext cx="89" cy="267"/>
              <a:chOff x="2415" y="2131"/>
              <a:chExt cx="89" cy="267"/>
            </a:xfrm>
          </p:grpSpPr>
          <p:sp>
            <p:nvSpPr>
              <p:cNvPr id="374861" name="矩形 374860"/>
              <p:cNvSpPr/>
              <p:nvPr/>
            </p:nvSpPr>
            <p:spPr>
              <a:xfrm>
                <a:off x="2415" y="2168"/>
                <a:ext cx="75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4862" name="矩形 374861"/>
              <p:cNvSpPr/>
              <p:nvPr/>
            </p:nvSpPr>
            <p:spPr>
              <a:xfrm>
                <a:off x="2440" y="2131"/>
                <a:ext cx="64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74866" name="组合 374865"/>
            <p:cNvGrpSpPr/>
            <p:nvPr/>
          </p:nvGrpSpPr>
          <p:grpSpPr>
            <a:xfrm>
              <a:off x="2075" y="2992"/>
              <a:ext cx="139" cy="267"/>
              <a:chOff x="2075" y="2992"/>
              <a:chExt cx="139" cy="267"/>
            </a:xfrm>
          </p:grpSpPr>
          <p:sp>
            <p:nvSpPr>
              <p:cNvPr id="374864" name="矩形 374863"/>
              <p:cNvSpPr/>
              <p:nvPr/>
            </p:nvSpPr>
            <p:spPr>
              <a:xfrm>
                <a:off x="2075" y="3029"/>
                <a:ext cx="139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4865" name="矩形 374864"/>
              <p:cNvSpPr/>
              <p:nvPr/>
            </p:nvSpPr>
            <p:spPr>
              <a:xfrm>
                <a:off x="2140" y="2992"/>
                <a:ext cx="64" cy="2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74867" name="矩形 374866"/>
          <p:cNvSpPr/>
          <p:nvPr/>
        </p:nvSpPr>
        <p:spPr>
          <a:xfrm>
            <a:off x="681832" y="3439991"/>
            <a:ext cx="6780212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根据上式可以给出去耦等效电路的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相量模型</a:t>
            </a:r>
            <a:r>
              <a:rPr lang="zh-CN" altLang="en-US" b="1" dirty="0">
                <a:latin typeface="Times New Roman" panose="02020603050405020304" pitchFamily="18" charset="0"/>
              </a:rPr>
              <a:t> 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CF0EDC7-9579-4D09-B86C-EA9903011922}"/>
              </a:ext>
            </a:extLst>
          </p:cNvPr>
          <p:cNvSpPr txBox="1"/>
          <p:nvPr/>
        </p:nvSpPr>
        <p:spPr>
          <a:xfrm>
            <a:off x="4096545" y="4411914"/>
            <a:ext cx="3128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</a:rPr>
              <a:t>L=L1 + L2 +/- 2M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4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4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4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4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4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4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7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836" grpId="0"/>
      <p:bldP spid="374867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文本框 375809"/>
          <p:cNvSpPr txBox="1"/>
          <p:nvPr/>
        </p:nvSpPr>
        <p:spPr>
          <a:xfrm>
            <a:off x="209550" y="433388"/>
            <a:ext cx="5089525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二、 互感线圈的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并联</a:t>
            </a:r>
            <a:r>
              <a:rPr lang="zh-CN" altLang="en-US" b="1" dirty="0">
                <a:latin typeface="Times New Roman" panose="02020603050405020304" pitchFamily="18" charset="0"/>
              </a:rPr>
              <a:t>电路的去耦</a:t>
            </a:r>
          </a:p>
        </p:txBody>
      </p:sp>
      <p:sp>
        <p:nvSpPr>
          <p:cNvPr id="375811" name="文本框 375810"/>
          <p:cNvSpPr txBox="1"/>
          <p:nvPr/>
        </p:nvSpPr>
        <p:spPr>
          <a:xfrm>
            <a:off x="476250" y="1157288"/>
            <a:ext cx="4171950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1. </a:t>
            </a:r>
            <a:r>
              <a:rPr lang="zh-CN" altLang="en-US" b="1" dirty="0">
                <a:latin typeface="Times New Roman" panose="02020603050405020304" pitchFamily="18" charset="0"/>
              </a:rPr>
              <a:t>同侧并接电路的去耦：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375929" name="矩形 375928"/>
          <p:cNvSpPr/>
          <p:nvPr/>
        </p:nvSpPr>
        <p:spPr>
          <a:xfrm>
            <a:off x="936625" y="1924050"/>
            <a:ext cx="6094413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线圈的同名端在同一侧，称为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同侧并接</a:t>
            </a:r>
            <a:r>
              <a:rPr lang="zh-CN" altLang="en-US" b="1" dirty="0">
                <a:latin typeface="Times New Roman" panose="02020603050405020304" pitchFamily="18" charset="0"/>
              </a:rPr>
              <a:t>。 </a:t>
            </a:r>
          </a:p>
        </p:txBody>
      </p:sp>
      <p:grpSp>
        <p:nvGrpSpPr>
          <p:cNvPr id="375930" name="组合 375929"/>
          <p:cNvGrpSpPr/>
          <p:nvPr/>
        </p:nvGrpSpPr>
        <p:grpSpPr>
          <a:xfrm>
            <a:off x="3068638" y="2921000"/>
            <a:ext cx="3962400" cy="2857500"/>
            <a:chOff x="528" y="971"/>
            <a:chExt cx="1560" cy="1316"/>
          </a:xfrm>
        </p:grpSpPr>
        <p:sp>
          <p:nvSpPr>
            <p:cNvPr id="375931" name="直接连接符 375930"/>
            <p:cNvSpPr/>
            <p:nvPr/>
          </p:nvSpPr>
          <p:spPr>
            <a:xfrm>
              <a:off x="1225" y="1320"/>
              <a:ext cx="0" cy="16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5932" name="直接连接符 375931"/>
            <p:cNvSpPr/>
            <p:nvPr/>
          </p:nvSpPr>
          <p:spPr>
            <a:xfrm>
              <a:off x="1598" y="1320"/>
              <a:ext cx="4" cy="14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5933" name="直接连接符 375932"/>
            <p:cNvSpPr/>
            <p:nvPr/>
          </p:nvSpPr>
          <p:spPr>
            <a:xfrm>
              <a:off x="795" y="1311"/>
              <a:ext cx="426" cy="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5934" name="文本框 375933"/>
            <p:cNvSpPr txBox="1"/>
            <p:nvPr/>
          </p:nvSpPr>
          <p:spPr>
            <a:xfrm>
              <a:off x="1202" y="1332"/>
              <a:ext cx="117" cy="1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375935" name="文本框 375934"/>
            <p:cNvSpPr txBox="1"/>
            <p:nvPr/>
          </p:nvSpPr>
          <p:spPr>
            <a:xfrm>
              <a:off x="1451" y="1344"/>
              <a:ext cx="167" cy="16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375936" name="文本框 375935"/>
            <p:cNvSpPr txBox="1"/>
            <p:nvPr/>
          </p:nvSpPr>
          <p:spPr>
            <a:xfrm>
              <a:off x="827" y="1475"/>
              <a:ext cx="272" cy="1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latin typeface="Times New Roman" panose="02020603050405020304" pitchFamily="18" charset="0"/>
                </a:rPr>
                <a:t>j</a:t>
              </a:r>
              <a:r>
                <a:rPr lang="en-US" altLang="zh-CN" sz="18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lang="en-US" altLang="zh-CN" sz="1800" b="1" i="1">
                  <a:latin typeface="Times New Roman" panose="02020603050405020304" pitchFamily="18" charset="0"/>
                </a:rPr>
                <a:t>L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1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375937" name="直接连接符 375936"/>
            <p:cNvSpPr/>
            <p:nvPr/>
          </p:nvSpPr>
          <p:spPr>
            <a:xfrm>
              <a:off x="847" y="1264"/>
              <a:ext cx="21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grpSp>
          <p:nvGrpSpPr>
            <p:cNvPr id="375938" name="组合 375937"/>
            <p:cNvGrpSpPr/>
            <p:nvPr/>
          </p:nvGrpSpPr>
          <p:grpSpPr>
            <a:xfrm rot="5400000">
              <a:off x="1494" y="1572"/>
              <a:ext cx="253" cy="45"/>
              <a:chOff x="1200" y="1584"/>
              <a:chExt cx="379" cy="45"/>
            </a:xfrm>
          </p:grpSpPr>
          <p:sp>
            <p:nvSpPr>
              <p:cNvPr id="375939" name="任意多边形 375938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5940" name="任意多边形 375939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5941" name="任意多边形 375940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5942" name="任意多边形 375941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5943" name="组合 375942"/>
            <p:cNvGrpSpPr/>
            <p:nvPr/>
          </p:nvGrpSpPr>
          <p:grpSpPr>
            <a:xfrm rot="5400000">
              <a:off x="1119" y="1586"/>
              <a:ext cx="253" cy="44"/>
              <a:chOff x="1200" y="1584"/>
              <a:chExt cx="379" cy="45"/>
            </a:xfrm>
          </p:grpSpPr>
          <p:sp>
            <p:nvSpPr>
              <p:cNvPr id="375944" name="任意多边形 375943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5945" name="任意多边形 375944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5946" name="任意多边形 375945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5947" name="任意多边形 375946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5948" name="任意多边形 375947"/>
            <p:cNvSpPr/>
            <p:nvPr/>
          </p:nvSpPr>
          <p:spPr>
            <a:xfrm rot="10800000" flipV="1">
              <a:off x="1221" y="1186"/>
              <a:ext cx="153" cy="137"/>
            </a:xfrm>
            <a:custGeom>
              <a:avLst/>
              <a:gdLst>
                <a:gd name="txL" fmla="*/ 0 w 20759"/>
                <a:gd name="txT" fmla="*/ 0 h 21109"/>
                <a:gd name="txR" fmla="*/ 20759 w 20759"/>
                <a:gd name="txB" fmla="*/ 21109 h 21109"/>
              </a:gdLst>
              <a:ahLst/>
              <a:cxnLst>
                <a:cxn ang="270">
                  <a:pos x="4580" y="0"/>
                </a:cxn>
                <a:cxn ang="0">
                  <a:pos x="20758" y="15138"/>
                </a:cxn>
                <a:cxn ang="180">
                  <a:pos x="0" y="21109"/>
                </a:cxn>
              </a:cxnLst>
              <a:rect l="txL" t="txT" r="txR" b="txB"/>
              <a:pathLst>
                <a:path w="20759" h="21109" fill="none">
                  <a:moveTo>
                    <a:pt x="4580" y="0"/>
                  </a:moveTo>
                  <a:arcTo wR="21600" hR="21600" stAng="-4665500" swAng="3702633"/>
                </a:path>
                <a:path w="20759" h="21109" stroke="0">
                  <a:moveTo>
                    <a:pt x="4580" y="0"/>
                  </a:moveTo>
                  <a:arcTo wR="21600" hR="21600" stAng="-4665500" swAng="3702633"/>
                  <a:lnTo>
                    <a:pt x="0" y="21109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949" name="任意多边形 375948"/>
            <p:cNvSpPr/>
            <p:nvPr/>
          </p:nvSpPr>
          <p:spPr>
            <a:xfrm rot="-10800000" flipH="1" flipV="1">
              <a:off x="1451" y="1188"/>
              <a:ext cx="154" cy="137"/>
            </a:xfrm>
            <a:custGeom>
              <a:avLst/>
              <a:gdLst>
                <a:gd name="txL" fmla="*/ 0 w 20759"/>
                <a:gd name="txT" fmla="*/ 0 h 21109"/>
                <a:gd name="txR" fmla="*/ 20759 w 20759"/>
                <a:gd name="txB" fmla="*/ 21109 h 21109"/>
              </a:gdLst>
              <a:ahLst/>
              <a:cxnLst>
                <a:cxn ang="270">
                  <a:pos x="4580" y="0"/>
                </a:cxn>
                <a:cxn ang="0">
                  <a:pos x="20758" y="15138"/>
                </a:cxn>
                <a:cxn ang="180">
                  <a:pos x="0" y="21109"/>
                </a:cxn>
              </a:cxnLst>
              <a:rect l="txL" t="txT" r="txR" b="txB"/>
              <a:pathLst>
                <a:path w="20759" h="21109" fill="none">
                  <a:moveTo>
                    <a:pt x="4580" y="0"/>
                  </a:moveTo>
                  <a:arcTo wR="21600" hR="21600" stAng="-4665500" swAng="3702633"/>
                </a:path>
                <a:path w="20759" h="21109" stroke="0">
                  <a:moveTo>
                    <a:pt x="4580" y="0"/>
                  </a:moveTo>
                  <a:arcTo wR="21600" hR="21600" stAng="-4665500" swAng="3702633"/>
                  <a:lnTo>
                    <a:pt x="0" y="21109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75950" name="对象 375949"/>
            <p:cNvGraphicFramePr/>
            <p:nvPr/>
          </p:nvGraphicFramePr>
          <p:xfrm>
            <a:off x="866" y="1017"/>
            <a:ext cx="177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25" r:id="rId3" imgW="177800" imgH="266065" progId="Equation.DSMT4">
                    <p:embed/>
                  </p:oleObj>
                </mc:Choice>
                <mc:Fallback>
                  <p:oleObj r:id="rId3" imgW="177800" imgH="266065" progId="Equation.DSMT4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66" y="1017"/>
                          <a:ext cx="177" cy="2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5951" name="对象 375950"/>
            <p:cNvGraphicFramePr/>
            <p:nvPr/>
          </p:nvGraphicFramePr>
          <p:xfrm>
            <a:off x="1672" y="1252"/>
            <a:ext cx="192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26" r:id="rId5" imgW="190500" imgH="279400" progId="Equation.3">
                    <p:embed/>
                  </p:oleObj>
                </mc:Choice>
                <mc:Fallback>
                  <p:oleObj r:id="rId5" imgW="190500" imgH="2794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672" y="1252"/>
                          <a:ext cx="192" cy="2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5952" name="文本框 375951"/>
            <p:cNvSpPr txBox="1"/>
            <p:nvPr/>
          </p:nvSpPr>
          <p:spPr>
            <a:xfrm>
              <a:off x="528" y="1220"/>
              <a:ext cx="272" cy="169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75953" name="文本框 375952"/>
            <p:cNvSpPr txBox="1"/>
            <p:nvPr/>
          </p:nvSpPr>
          <p:spPr>
            <a:xfrm>
              <a:off x="1653" y="1475"/>
              <a:ext cx="435" cy="16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latin typeface="Times New Roman" panose="02020603050405020304" pitchFamily="18" charset="0"/>
                </a:rPr>
                <a:t>j</a:t>
              </a:r>
              <a:r>
                <a:rPr lang="en-US" altLang="zh-CN" sz="18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lang="en-US" altLang="zh-CN" sz="1800" b="1" i="1">
                  <a:latin typeface="Times New Roman" panose="02020603050405020304" pitchFamily="18" charset="0"/>
                </a:rPr>
                <a:t>L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2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375954" name="文本框 375953"/>
            <p:cNvSpPr txBox="1"/>
            <p:nvPr/>
          </p:nvSpPr>
          <p:spPr>
            <a:xfrm>
              <a:off x="1207" y="971"/>
              <a:ext cx="267" cy="1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latin typeface="Times New Roman" panose="02020603050405020304" pitchFamily="18" charset="0"/>
                </a:rPr>
                <a:t>j</a:t>
              </a:r>
              <a:r>
                <a:rPr lang="en-US" altLang="zh-CN" sz="18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lang="en-US" altLang="zh-CN" sz="1800" b="1" i="1">
                  <a:latin typeface="Times New Roman" panose="02020603050405020304" pitchFamily="18" charset="0"/>
                </a:rPr>
                <a:t>M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375955" name="直接连接符 375954"/>
            <p:cNvSpPr/>
            <p:nvPr/>
          </p:nvSpPr>
          <p:spPr>
            <a:xfrm>
              <a:off x="1226" y="1320"/>
              <a:ext cx="38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5956" name="直接连接符 375955"/>
            <p:cNvSpPr/>
            <p:nvPr/>
          </p:nvSpPr>
          <p:spPr>
            <a:xfrm>
              <a:off x="1214" y="1735"/>
              <a:ext cx="0" cy="37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5957" name="矩形 375956"/>
            <p:cNvSpPr/>
            <p:nvPr/>
          </p:nvSpPr>
          <p:spPr>
            <a:xfrm>
              <a:off x="1175" y="1817"/>
              <a:ext cx="69" cy="19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958" name="直接连接符 375957"/>
            <p:cNvSpPr/>
            <p:nvPr/>
          </p:nvSpPr>
          <p:spPr>
            <a:xfrm>
              <a:off x="1598" y="1732"/>
              <a:ext cx="0" cy="37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5959" name="矩形 375958"/>
            <p:cNvSpPr/>
            <p:nvPr/>
          </p:nvSpPr>
          <p:spPr>
            <a:xfrm>
              <a:off x="1559" y="1823"/>
              <a:ext cx="69" cy="19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960" name="直接连接符 375959"/>
            <p:cNvSpPr/>
            <p:nvPr/>
          </p:nvSpPr>
          <p:spPr>
            <a:xfrm flipH="1">
              <a:off x="795" y="2106"/>
              <a:ext cx="80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5961" name="椭圆 375960"/>
            <p:cNvSpPr/>
            <p:nvPr/>
          </p:nvSpPr>
          <p:spPr>
            <a:xfrm>
              <a:off x="726" y="1268"/>
              <a:ext cx="56" cy="6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962" name="椭圆 375961"/>
            <p:cNvSpPr/>
            <p:nvPr/>
          </p:nvSpPr>
          <p:spPr>
            <a:xfrm>
              <a:off x="732" y="2075"/>
              <a:ext cx="56" cy="6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963" name="文本框 375962"/>
            <p:cNvSpPr txBox="1"/>
            <p:nvPr/>
          </p:nvSpPr>
          <p:spPr>
            <a:xfrm>
              <a:off x="543" y="1946"/>
              <a:ext cx="272" cy="169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375964" name="直接连接符 375963"/>
            <p:cNvSpPr/>
            <p:nvPr/>
          </p:nvSpPr>
          <p:spPr>
            <a:xfrm>
              <a:off x="1228" y="1349"/>
              <a:ext cx="0" cy="10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75965" name="直接连接符 375964"/>
            <p:cNvSpPr/>
            <p:nvPr/>
          </p:nvSpPr>
          <p:spPr>
            <a:xfrm>
              <a:off x="1603" y="1337"/>
              <a:ext cx="0" cy="10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graphicFrame>
          <p:nvGraphicFramePr>
            <p:cNvPr id="375966" name="对象 375965"/>
            <p:cNvGraphicFramePr/>
            <p:nvPr/>
          </p:nvGraphicFramePr>
          <p:xfrm>
            <a:off x="1040" y="1290"/>
            <a:ext cx="153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27" r:id="rId7" imgW="152400" imgH="266065" progId="Equation.DSMT4">
                    <p:embed/>
                  </p:oleObj>
                </mc:Choice>
                <mc:Fallback>
                  <p:oleObj r:id="rId7" imgW="152400" imgH="266065" progId="Equation.DSMT4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40" y="1290"/>
                          <a:ext cx="153" cy="2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5967" name="对象 375966"/>
            <p:cNvGraphicFramePr/>
            <p:nvPr/>
          </p:nvGraphicFramePr>
          <p:xfrm>
            <a:off x="572" y="1611"/>
            <a:ext cx="154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28" r:id="rId9" imgW="152400" imgH="190500" progId="Equation.DSMT4">
                    <p:embed/>
                  </p:oleObj>
                </mc:Choice>
                <mc:Fallback>
                  <p:oleObj r:id="rId9" imgW="152400" imgH="190500" progId="Equation.DSMT4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72" y="1611"/>
                          <a:ext cx="154" cy="1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5968" name="矩形 375967"/>
            <p:cNvSpPr/>
            <p:nvPr/>
          </p:nvSpPr>
          <p:spPr>
            <a:xfrm>
              <a:off x="1059" y="1095"/>
              <a:ext cx="118" cy="16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solidFill>
                    <a:srgbClr val="A500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1800" b="1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5969" name="椭圆 375968"/>
            <p:cNvSpPr/>
            <p:nvPr/>
          </p:nvSpPr>
          <p:spPr>
            <a:xfrm>
              <a:off x="1197" y="1289"/>
              <a:ext cx="56" cy="67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970" name="椭圆 375969"/>
            <p:cNvSpPr/>
            <p:nvPr/>
          </p:nvSpPr>
          <p:spPr>
            <a:xfrm>
              <a:off x="1185" y="2078"/>
              <a:ext cx="56" cy="67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971" name="矩形 375970"/>
            <p:cNvSpPr/>
            <p:nvPr/>
          </p:nvSpPr>
          <p:spPr>
            <a:xfrm>
              <a:off x="1128" y="2118"/>
              <a:ext cx="118" cy="16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solidFill>
                    <a:srgbClr val="A500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800" b="1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5972" name="矩形 375971"/>
            <p:cNvSpPr/>
            <p:nvPr/>
          </p:nvSpPr>
          <p:spPr>
            <a:xfrm>
              <a:off x="928" y="1800"/>
              <a:ext cx="163" cy="16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5973" name="矩形 375972"/>
            <p:cNvSpPr/>
            <p:nvPr/>
          </p:nvSpPr>
          <p:spPr>
            <a:xfrm>
              <a:off x="1618" y="1812"/>
              <a:ext cx="260" cy="169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375974" name="矩形 375973"/>
          <p:cNvSpPr/>
          <p:nvPr/>
        </p:nvSpPr>
        <p:spPr>
          <a:xfrm>
            <a:off x="936625" y="2811216"/>
            <a:ext cx="2022475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同侧并接电路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5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5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1" grpId="0"/>
      <p:bldP spid="375929" grpId="0"/>
      <p:bldP spid="3759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2" name="右箭头 462851"/>
          <p:cNvSpPr/>
          <p:nvPr/>
        </p:nvSpPr>
        <p:spPr>
          <a:xfrm>
            <a:off x="3998913" y="2008188"/>
            <a:ext cx="706437" cy="268287"/>
          </a:xfrm>
          <a:prstGeom prst="rightArrow">
            <a:avLst>
              <a:gd name="adj1" fmla="val 50000"/>
              <a:gd name="adj2" fmla="val 65828"/>
            </a:avLst>
          </a:prstGeom>
          <a:solidFill>
            <a:srgbClr val="3366CC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62853" name="组合 462852"/>
          <p:cNvGrpSpPr/>
          <p:nvPr/>
        </p:nvGrpSpPr>
        <p:grpSpPr>
          <a:xfrm>
            <a:off x="261938" y="4113213"/>
            <a:ext cx="3263900" cy="1790700"/>
            <a:chOff x="165" y="2663"/>
            <a:chExt cx="2056" cy="1128"/>
          </a:xfrm>
        </p:grpSpPr>
        <p:graphicFrame>
          <p:nvGraphicFramePr>
            <p:cNvPr id="462854" name="对象 462853"/>
            <p:cNvGraphicFramePr/>
            <p:nvPr/>
          </p:nvGraphicFramePr>
          <p:xfrm>
            <a:off x="255" y="2663"/>
            <a:ext cx="1966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610" r:id="rId3" imgW="1611630" imgH="304800" progId="Equation.DSMT4">
                    <p:embed/>
                  </p:oleObj>
                </mc:Choice>
                <mc:Fallback>
                  <p:oleObj r:id="rId3" imgW="1611630" imgH="304800" progId="Equation.DSMT4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5" y="2663"/>
                          <a:ext cx="1966" cy="3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2855" name="对象 462854"/>
            <p:cNvGraphicFramePr/>
            <p:nvPr/>
          </p:nvGraphicFramePr>
          <p:xfrm>
            <a:off x="272" y="3074"/>
            <a:ext cx="1934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611" r:id="rId5" imgW="1586230" imgH="304800" progId="Equation.DSMT4">
                    <p:embed/>
                  </p:oleObj>
                </mc:Choice>
                <mc:Fallback>
                  <p:oleObj r:id="rId5" imgW="1586230" imgH="304800" progId="Equation.DSMT4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72" y="3074"/>
                          <a:ext cx="1934" cy="3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2856" name="对象 462855"/>
            <p:cNvGraphicFramePr/>
            <p:nvPr/>
          </p:nvGraphicFramePr>
          <p:xfrm>
            <a:off x="271" y="3465"/>
            <a:ext cx="883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612" r:id="rId7" imgW="723265" imgH="266065" progId="Equation.DSMT4">
                    <p:embed/>
                  </p:oleObj>
                </mc:Choice>
                <mc:Fallback>
                  <p:oleObj r:id="rId7" imgW="723265" imgH="266065" progId="Equation.DSMT4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71" y="3465"/>
                          <a:ext cx="883" cy="3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2857" name="左大括号 462856"/>
            <p:cNvSpPr/>
            <p:nvPr/>
          </p:nvSpPr>
          <p:spPr>
            <a:xfrm>
              <a:off x="165" y="2838"/>
              <a:ext cx="87" cy="903"/>
            </a:xfrm>
            <a:prstGeom prst="leftBrace">
              <a:avLst>
                <a:gd name="adj1" fmla="val 86494"/>
                <a:gd name="adj2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2858" name="右箭头 462857"/>
          <p:cNvSpPr/>
          <p:nvPr/>
        </p:nvSpPr>
        <p:spPr>
          <a:xfrm>
            <a:off x="3898900" y="5013325"/>
            <a:ext cx="706438" cy="268288"/>
          </a:xfrm>
          <a:prstGeom prst="rightArrow">
            <a:avLst>
              <a:gd name="adj1" fmla="val 50000"/>
              <a:gd name="adj2" fmla="val 65828"/>
            </a:avLst>
          </a:prstGeom>
          <a:solidFill>
            <a:srgbClr val="3366CC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2859" name="文本框 462858"/>
          <p:cNvSpPr txBox="1"/>
          <p:nvPr/>
        </p:nvSpPr>
        <p:spPr>
          <a:xfrm>
            <a:off x="3727450" y="4481513"/>
            <a:ext cx="1400175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3366CC"/>
                </a:solidFill>
                <a:latin typeface="Times New Roman" panose="02020603050405020304" pitchFamily="18" charset="0"/>
              </a:rPr>
              <a:t>整理得</a:t>
            </a:r>
            <a:endParaRPr lang="zh-CN" altLang="en-US" b="1">
              <a:solidFill>
                <a:srgbClr val="3366C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62860" name="组合 462859"/>
          <p:cNvGrpSpPr/>
          <p:nvPr/>
        </p:nvGrpSpPr>
        <p:grpSpPr>
          <a:xfrm>
            <a:off x="431800" y="754063"/>
            <a:ext cx="3068638" cy="2451100"/>
            <a:chOff x="528" y="971"/>
            <a:chExt cx="1560" cy="1349"/>
          </a:xfrm>
        </p:grpSpPr>
        <p:sp>
          <p:nvSpPr>
            <p:cNvPr id="462861" name="直接连接符 462860"/>
            <p:cNvSpPr/>
            <p:nvPr/>
          </p:nvSpPr>
          <p:spPr>
            <a:xfrm>
              <a:off x="1225" y="1320"/>
              <a:ext cx="0" cy="16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2862" name="直接连接符 462861"/>
            <p:cNvSpPr/>
            <p:nvPr/>
          </p:nvSpPr>
          <p:spPr>
            <a:xfrm>
              <a:off x="1598" y="1320"/>
              <a:ext cx="4" cy="14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2863" name="直接连接符 462862"/>
            <p:cNvSpPr/>
            <p:nvPr/>
          </p:nvSpPr>
          <p:spPr>
            <a:xfrm>
              <a:off x="795" y="1311"/>
              <a:ext cx="426" cy="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2864" name="文本框 462863"/>
            <p:cNvSpPr txBox="1"/>
            <p:nvPr/>
          </p:nvSpPr>
          <p:spPr>
            <a:xfrm>
              <a:off x="1202" y="1332"/>
              <a:ext cx="152" cy="2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462865" name="文本框 462864"/>
            <p:cNvSpPr txBox="1"/>
            <p:nvPr/>
          </p:nvSpPr>
          <p:spPr>
            <a:xfrm>
              <a:off x="1451" y="1344"/>
              <a:ext cx="167" cy="20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462866" name="文本框 462865"/>
            <p:cNvSpPr txBox="1"/>
            <p:nvPr/>
          </p:nvSpPr>
          <p:spPr>
            <a:xfrm>
              <a:off x="827" y="1475"/>
              <a:ext cx="351" cy="2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latin typeface="Times New Roman" panose="02020603050405020304" pitchFamily="18" charset="0"/>
                </a:rPr>
                <a:t>j</a:t>
              </a:r>
              <a:r>
                <a:rPr lang="en-US" altLang="zh-CN" sz="18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lang="en-US" altLang="zh-CN" sz="1800" b="1" i="1">
                  <a:latin typeface="Times New Roman" panose="02020603050405020304" pitchFamily="18" charset="0"/>
                </a:rPr>
                <a:t>L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1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62867" name="直接连接符 462866"/>
            <p:cNvSpPr/>
            <p:nvPr/>
          </p:nvSpPr>
          <p:spPr>
            <a:xfrm>
              <a:off x="847" y="1264"/>
              <a:ext cx="21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grpSp>
          <p:nvGrpSpPr>
            <p:cNvPr id="462868" name="组合 462867"/>
            <p:cNvGrpSpPr/>
            <p:nvPr/>
          </p:nvGrpSpPr>
          <p:grpSpPr>
            <a:xfrm rot="5400000">
              <a:off x="1494" y="1572"/>
              <a:ext cx="253" cy="45"/>
              <a:chOff x="1200" y="1584"/>
              <a:chExt cx="379" cy="45"/>
            </a:xfrm>
          </p:grpSpPr>
          <p:sp>
            <p:nvSpPr>
              <p:cNvPr id="462869" name="任意多边形 462868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2870" name="任意多边形 462869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2871" name="任意多边形 462870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2872" name="任意多边形 462871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62873" name="组合 462872"/>
            <p:cNvGrpSpPr/>
            <p:nvPr/>
          </p:nvGrpSpPr>
          <p:grpSpPr>
            <a:xfrm rot="5400000">
              <a:off x="1119" y="1586"/>
              <a:ext cx="253" cy="44"/>
              <a:chOff x="1200" y="1584"/>
              <a:chExt cx="379" cy="45"/>
            </a:xfrm>
          </p:grpSpPr>
          <p:sp>
            <p:nvSpPr>
              <p:cNvPr id="462874" name="任意多边形 462873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2875" name="任意多边形 462874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2876" name="任意多边形 462875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2877" name="任意多边形 462876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62878" name="任意多边形 462877"/>
            <p:cNvSpPr/>
            <p:nvPr/>
          </p:nvSpPr>
          <p:spPr>
            <a:xfrm rot="10800000" flipV="1">
              <a:off x="1221" y="1186"/>
              <a:ext cx="153" cy="137"/>
            </a:xfrm>
            <a:custGeom>
              <a:avLst/>
              <a:gdLst>
                <a:gd name="txL" fmla="*/ 0 w 20759"/>
                <a:gd name="txT" fmla="*/ 0 h 21109"/>
                <a:gd name="txR" fmla="*/ 20759 w 20759"/>
                <a:gd name="txB" fmla="*/ 21109 h 21109"/>
              </a:gdLst>
              <a:ahLst/>
              <a:cxnLst>
                <a:cxn ang="270">
                  <a:pos x="4580" y="0"/>
                </a:cxn>
                <a:cxn ang="0">
                  <a:pos x="20758" y="15138"/>
                </a:cxn>
                <a:cxn ang="180">
                  <a:pos x="0" y="21109"/>
                </a:cxn>
              </a:cxnLst>
              <a:rect l="txL" t="txT" r="txR" b="txB"/>
              <a:pathLst>
                <a:path w="20759" h="21109" fill="none">
                  <a:moveTo>
                    <a:pt x="4580" y="0"/>
                  </a:moveTo>
                  <a:arcTo wR="21600" hR="21600" stAng="-4665500" swAng="3702633"/>
                </a:path>
                <a:path w="20759" h="21109" stroke="0">
                  <a:moveTo>
                    <a:pt x="4580" y="0"/>
                  </a:moveTo>
                  <a:arcTo wR="21600" hR="21600" stAng="-4665500" swAng="3702633"/>
                  <a:lnTo>
                    <a:pt x="0" y="21109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879" name="任意多边形 462878"/>
            <p:cNvSpPr/>
            <p:nvPr/>
          </p:nvSpPr>
          <p:spPr>
            <a:xfrm rot="-10800000" flipH="1" flipV="1">
              <a:off x="1451" y="1188"/>
              <a:ext cx="154" cy="137"/>
            </a:xfrm>
            <a:custGeom>
              <a:avLst/>
              <a:gdLst>
                <a:gd name="txL" fmla="*/ 0 w 20759"/>
                <a:gd name="txT" fmla="*/ 0 h 21109"/>
                <a:gd name="txR" fmla="*/ 20759 w 20759"/>
                <a:gd name="txB" fmla="*/ 21109 h 21109"/>
              </a:gdLst>
              <a:ahLst/>
              <a:cxnLst>
                <a:cxn ang="270">
                  <a:pos x="4580" y="0"/>
                </a:cxn>
                <a:cxn ang="0">
                  <a:pos x="20758" y="15138"/>
                </a:cxn>
                <a:cxn ang="180">
                  <a:pos x="0" y="21109"/>
                </a:cxn>
              </a:cxnLst>
              <a:rect l="txL" t="txT" r="txR" b="txB"/>
              <a:pathLst>
                <a:path w="20759" h="21109" fill="none">
                  <a:moveTo>
                    <a:pt x="4580" y="0"/>
                  </a:moveTo>
                  <a:arcTo wR="21600" hR="21600" stAng="-4665500" swAng="3702633"/>
                </a:path>
                <a:path w="20759" h="21109" stroke="0">
                  <a:moveTo>
                    <a:pt x="4580" y="0"/>
                  </a:moveTo>
                  <a:arcTo wR="21600" hR="21600" stAng="-4665500" swAng="3702633"/>
                  <a:lnTo>
                    <a:pt x="0" y="21109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62880" name="对象 462879"/>
            <p:cNvGraphicFramePr/>
            <p:nvPr/>
          </p:nvGraphicFramePr>
          <p:xfrm>
            <a:off x="866" y="1017"/>
            <a:ext cx="177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613" r:id="rId9" imgW="177800" imgH="266065" progId="Equation.DSMT4">
                    <p:embed/>
                  </p:oleObj>
                </mc:Choice>
                <mc:Fallback>
                  <p:oleObj r:id="rId9" imgW="177800" imgH="266065" progId="Equation.DSMT4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66" y="1017"/>
                          <a:ext cx="177" cy="2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2881" name="对象 462880"/>
            <p:cNvGraphicFramePr/>
            <p:nvPr/>
          </p:nvGraphicFramePr>
          <p:xfrm>
            <a:off x="1672" y="1252"/>
            <a:ext cx="192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614" r:id="rId11" imgW="190500" imgH="279400" progId="Equation.3">
                    <p:embed/>
                  </p:oleObj>
                </mc:Choice>
                <mc:Fallback>
                  <p:oleObj r:id="rId11" imgW="190500" imgH="279400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672" y="1252"/>
                          <a:ext cx="192" cy="2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2882" name="文本框 462881"/>
            <p:cNvSpPr txBox="1"/>
            <p:nvPr/>
          </p:nvSpPr>
          <p:spPr>
            <a:xfrm>
              <a:off x="528" y="1220"/>
              <a:ext cx="272" cy="20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62883" name="文本框 462882"/>
            <p:cNvSpPr txBox="1"/>
            <p:nvPr/>
          </p:nvSpPr>
          <p:spPr>
            <a:xfrm>
              <a:off x="1653" y="1475"/>
              <a:ext cx="435" cy="20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latin typeface="Times New Roman" panose="02020603050405020304" pitchFamily="18" charset="0"/>
                </a:rPr>
                <a:t>j</a:t>
              </a:r>
              <a:r>
                <a:rPr lang="en-US" altLang="zh-CN" sz="18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lang="en-US" altLang="zh-CN" sz="1800" b="1" i="1">
                  <a:latin typeface="Times New Roman" panose="02020603050405020304" pitchFamily="18" charset="0"/>
                </a:rPr>
                <a:t>L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2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62884" name="文本框 462883"/>
            <p:cNvSpPr txBox="1"/>
            <p:nvPr/>
          </p:nvSpPr>
          <p:spPr>
            <a:xfrm>
              <a:off x="1207" y="971"/>
              <a:ext cx="344" cy="20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latin typeface="Times New Roman" panose="02020603050405020304" pitchFamily="18" charset="0"/>
                </a:rPr>
                <a:t>j</a:t>
              </a:r>
              <a:r>
                <a:rPr lang="en-US" altLang="zh-CN" sz="18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lang="en-US" altLang="zh-CN" sz="1800" b="1" i="1">
                  <a:latin typeface="Times New Roman" panose="02020603050405020304" pitchFamily="18" charset="0"/>
                </a:rPr>
                <a:t>M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62885" name="直接连接符 462884"/>
            <p:cNvSpPr/>
            <p:nvPr/>
          </p:nvSpPr>
          <p:spPr>
            <a:xfrm>
              <a:off x="1226" y="1320"/>
              <a:ext cx="38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2886" name="直接连接符 462885"/>
            <p:cNvSpPr/>
            <p:nvPr/>
          </p:nvSpPr>
          <p:spPr>
            <a:xfrm>
              <a:off x="1214" y="1735"/>
              <a:ext cx="0" cy="37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2887" name="矩形 462886"/>
            <p:cNvSpPr/>
            <p:nvPr/>
          </p:nvSpPr>
          <p:spPr>
            <a:xfrm>
              <a:off x="1175" y="1817"/>
              <a:ext cx="69" cy="19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888" name="直接连接符 462887"/>
            <p:cNvSpPr/>
            <p:nvPr/>
          </p:nvSpPr>
          <p:spPr>
            <a:xfrm>
              <a:off x="1598" y="1732"/>
              <a:ext cx="0" cy="37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2889" name="矩形 462888"/>
            <p:cNvSpPr/>
            <p:nvPr/>
          </p:nvSpPr>
          <p:spPr>
            <a:xfrm>
              <a:off x="1559" y="1823"/>
              <a:ext cx="69" cy="19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890" name="直接连接符 462889"/>
            <p:cNvSpPr/>
            <p:nvPr/>
          </p:nvSpPr>
          <p:spPr>
            <a:xfrm flipH="1">
              <a:off x="795" y="2106"/>
              <a:ext cx="80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2891" name="椭圆 462890"/>
            <p:cNvSpPr/>
            <p:nvPr/>
          </p:nvSpPr>
          <p:spPr>
            <a:xfrm>
              <a:off x="726" y="1268"/>
              <a:ext cx="56" cy="6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892" name="椭圆 462891"/>
            <p:cNvSpPr/>
            <p:nvPr/>
          </p:nvSpPr>
          <p:spPr>
            <a:xfrm>
              <a:off x="732" y="2075"/>
              <a:ext cx="56" cy="6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893" name="文本框 462892"/>
            <p:cNvSpPr txBox="1"/>
            <p:nvPr/>
          </p:nvSpPr>
          <p:spPr>
            <a:xfrm>
              <a:off x="543" y="1946"/>
              <a:ext cx="272" cy="20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62894" name="直接连接符 462893"/>
            <p:cNvSpPr/>
            <p:nvPr/>
          </p:nvSpPr>
          <p:spPr>
            <a:xfrm>
              <a:off x="1228" y="1349"/>
              <a:ext cx="0" cy="10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462895" name="直接连接符 462894"/>
            <p:cNvSpPr/>
            <p:nvPr/>
          </p:nvSpPr>
          <p:spPr>
            <a:xfrm>
              <a:off x="1603" y="1337"/>
              <a:ext cx="0" cy="10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graphicFrame>
          <p:nvGraphicFramePr>
            <p:cNvPr id="462896" name="对象 462895"/>
            <p:cNvGraphicFramePr/>
            <p:nvPr/>
          </p:nvGraphicFramePr>
          <p:xfrm>
            <a:off x="1040" y="1290"/>
            <a:ext cx="153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615" r:id="rId13" imgW="152400" imgH="266065" progId="Equation.DSMT4">
                    <p:embed/>
                  </p:oleObj>
                </mc:Choice>
                <mc:Fallback>
                  <p:oleObj r:id="rId13" imgW="152400" imgH="266065" progId="Equation.DSMT4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040" y="1290"/>
                          <a:ext cx="153" cy="2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2897" name="对象 462896"/>
            <p:cNvGraphicFramePr/>
            <p:nvPr/>
          </p:nvGraphicFramePr>
          <p:xfrm>
            <a:off x="572" y="1611"/>
            <a:ext cx="154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616" r:id="rId15" imgW="152400" imgH="190500" progId="Equation.DSMT4">
                    <p:embed/>
                  </p:oleObj>
                </mc:Choice>
                <mc:Fallback>
                  <p:oleObj r:id="rId15" imgW="152400" imgH="190500" progId="Equation.DSMT4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72" y="1611"/>
                          <a:ext cx="154" cy="1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2898" name="矩形 462897"/>
            <p:cNvSpPr/>
            <p:nvPr/>
          </p:nvSpPr>
          <p:spPr>
            <a:xfrm>
              <a:off x="1059" y="1095"/>
              <a:ext cx="152" cy="20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solidFill>
                    <a:srgbClr val="A500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1800" b="1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2899" name="椭圆 462898"/>
            <p:cNvSpPr/>
            <p:nvPr/>
          </p:nvSpPr>
          <p:spPr>
            <a:xfrm>
              <a:off x="1197" y="1289"/>
              <a:ext cx="56" cy="67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900" name="椭圆 462899"/>
            <p:cNvSpPr/>
            <p:nvPr/>
          </p:nvSpPr>
          <p:spPr>
            <a:xfrm>
              <a:off x="1185" y="2078"/>
              <a:ext cx="56" cy="67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901" name="矩形 462900"/>
            <p:cNvSpPr/>
            <p:nvPr/>
          </p:nvSpPr>
          <p:spPr>
            <a:xfrm>
              <a:off x="1128" y="2118"/>
              <a:ext cx="151" cy="20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solidFill>
                    <a:srgbClr val="A500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800" b="1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2902" name="矩形 462901"/>
            <p:cNvSpPr/>
            <p:nvPr/>
          </p:nvSpPr>
          <p:spPr>
            <a:xfrm>
              <a:off x="928" y="1800"/>
              <a:ext cx="210" cy="20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62903" name="矩形 462902"/>
            <p:cNvSpPr/>
            <p:nvPr/>
          </p:nvSpPr>
          <p:spPr>
            <a:xfrm>
              <a:off x="1618" y="1812"/>
              <a:ext cx="260" cy="20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462904" name="组合 462903"/>
          <p:cNvGrpSpPr/>
          <p:nvPr/>
        </p:nvGrpSpPr>
        <p:grpSpPr>
          <a:xfrm>
            <a:off x="4905375" y="4464050"/>
            <a:ext cx="3975100" cy="1279525"/>
            <a:chOff x="3090" y="2884"/>
            <a:chExt cx="2504" cy="806"/>
          </a:xfrm>
        </p:grpSpPr>
        <p:graphicFrame>
          <p:nvGraphicFramePr>
            <p:cNvPr id="462905" name="对象 462904"/>
            <p:cNvGraphicFramePr/>
            <p:nvPr/>
          </p:nvGraphicFramePr>
          <p:xfrm>
            <a:off x="3196" y="2884"/>
            <a:ext cx="2339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617" r:id="rId17" imgW="1928495" imgH="304800" progId="Equation.DSMT4">
                    <p:embed/>
                  </p:oleObj>
                </mc:Choice>
                <mc:Fallback>
                  <p:oleObj r:id="rId17" imgW="1928495" imgH="304800" progId="Equation.DSMT4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196" y="2884"/>
                          <a:ext cx="2339" cy="3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2906" name="左大括号 462905"/>
            <p:cNvSpPr/>
            <p:nvPr/>
          </p:nvSpPr>
          <p:spPr>
            <a:xfrm>
              <a:off x="3090" y="3060"/>
              <a:ext cx="97" cy="504"/>
            </a:xfrm>
            <a:prstGeom prst="leftBrace">
              <a:avLst>
                <a:gd name="adj1" fmla="val 43298"/>
                <a:gd name="adj2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62907" name="对象 462906"/>
            <p:cNvGraphicFramePr/>
            <p:nvPr/>
          </p:nvGraphicFramePr>
          <p:xfrm>
            <a:off x="3178" y="3322"/>
            <a:ext cx="2416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618" r:id="rId19" imgW="1991995" imgH="304800" progId="Equation.DSMT4">
                    <p:embed/>
                  </p:oleObj>
                </mc:Choice>
                <mc:Fallback>
                  <p:oleObj r:id="rId19" imgW="1991995" imgH="304800" progId="Equation.DSMT4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178" y="3322"/>
                          <a:ext cx="2416" cy="3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2908" name="组合 462907"/>
          <p:cNvGrpSpPr/>
          <p:nvPr/>
        </p:nvGrpSpPr>
        <p:grpSpPr>
          <a:xfrm>
            <a:off x="5294313" y="1049338"/>
            <a:ext cx="3338512" cy="2379663"/>
            <a:chOff x="3335" y="769"/>
            <a:chExt cx="2103" cy="1499"/>
          </a:xfrm>
        </p:grpSpPr>
        <p:sp>
          <p:nvSpPr>
            <p:cNvPr id="462909" name="文本框 462908"/>
            <p:cNvSpPr txBox="1"/>
            <p:nvPr/>
          </p:nvSpPr>
          <p:spPr>
            <a:xfrm>
              <a:off x="3335" y="1766"/>
              <a:ext cx="272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62910" name="直接连接符 462909"/>
            <p:cNvSpPr/>
            <p:nvPr/>
          </p:nvSpPr>
          <p:spPr>
            <a:xfrm>
              <a:off x="4359" y="1140"/>
              <a:ext cx="0" cy="16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2911" name="直接连接符 462910"/>
            <p:cNvSpPr/>
            <p:nvPr/>
          </p:nvSpPr>
          <p:spPr>
            <a:xfrm>
              <a:off x="4732" y="1140"/>
              <a:ext cx="4" cy="14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2912" name="文本框 462911"/>
            <p:cNvSpPr txBox="1"/>
            <p:nvPr/>
          </p:nvSpPr>
          <p:spPr>
            <a:xfrm>
              <a:off x="3691" y="1304"/>
              <a:ext cx="67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latin typeface="Times New Roman" panose="02020603050405020304" pitchFamily="18" charset="0"/>
                </a:rPr>
                <a:t>j</a:t>
              </a:r>
              <a:r>
                <a:rPr lang="en-US" altLang="zh-CN" sz="18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zh-CN" sz="1800" b="1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sz="1800" b="1" i="1">
                  <a:latin typeface="Times New Roman" panose="02020603050405020304" pitchFamily="18" charset="0"/>
                </a:rPr>
                <a:t>L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1800" b="1">
                  <a:latin typeface="Times New Roman" panose="02020603050405020304" pitchFamily="18" charset="0"/>
                  <a:sym typeface="Symbol" panose="05050102010706020507" pitchFamily="18" charset="2"/>
                </a:rPr>
                <a:t>-</a:t>
              </a:r>
              <a:r>
                <a:rPr lang="en-US" altLang="zh-CN" sz="18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en-US" altLang="zh-CN" sz="1800" b="1"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</a:p>
          </p:txBody>
        </p:sp>
        <p:grpSp>
          <p:nvGrpSpPr>
            <p:cNvPr id="462913" name="组合 462912"/>
            <p:cNvGrpSpPr/>
            <p:nvPr/>
          </p:nvGrpSpPr>
          <p:grpSpPr>
            <a:xfrm rot="5400000">
              <a:off x="4628" y="1392"/>
              <a:ext cx="253" cy="45"/>
              <a:chOff x="1200" y="1584"/>
              <a:chExt cx="379" cy="45"/>
            </a:xfrm>
          </p:grpSpPr>
          <p:sp>
            <p:nvSpPr>
              <p:cNvPr id="462914" name="任意多边形 462913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2915" name="任意多边形 462914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2916" name="任意多边形 462915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2917" name="任意多边形 462916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62918" name="组合 462917"/>
            <p:cNvGrpSpPr/>
            <p:nvPr/>
          </p:nvGrpSpPr>
          <p:grpSpPr>
            <a:xfrm rot="5400000">
              <a:off x="4253" y="1406"/>
              <a:ext cx="253" cy="44"/>
              <a:chOff x="1200" y="1584"/>
              <a:chExt cx="379" cy="45"/>
            </a:xfrm>
          </p:grpSpPr>
          <p:sp>
            <p:nvSpPr>
              <p:cNvPr id="462919" name="任意多边形 462918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2920" name="任意多边形 462919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2921" name="任意多边形 462920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2922" name="任意多边形 462921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462923" name="对象 462922"/>
            <p:cNvGraphicFramePr/>
            <p:nvPr/>
          </p:nvGraphicFramePr>
          <p:xfrm>
            <a:off x="3550" y="837"/>
            <a:ext cx="177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619" r:id="rId21" imgW="177800" imgH="266065" progId="Equation.DSMT4">
                    <p:embed/>
                  </p:oleObj>
                </mc:Choice>
                <mc:Fallback>
                  <p:oleObj r:id="rId21" imgW="177800" imgH="266065" progId="Equation.DSMT4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550" y="837"/>
                          <a:ext cx="177" cy="2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2924" name="对象 462923"/>
            <p:cNvGraphicFramePr/>
            <p:nvPr/>
          </p:nvGraphicFramePr>
          <p:xfrm>
            <a:off x="4806" y="1072"/>
            <a:ext cx="192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620" r:id="rId22" imgW="190500" imgH="279400" progId="Equation.3">
                    <p:embed/>
                  </p:oleObj>
                </mc:Choice>
                <mc:Fallback>
                  <p:oleObj r:id="rId22" imgW="190500" imgH="27940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806" y="1072"/>
                          <a:ext cx="192" cy="2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2925" name="文本框 462924"/>
            <p:cNvSpPr txBox="1"/>
            <p:nvPr/>
          </p:nvSpPr>
          <p:spPr>
            <a:xfrm>
              <a:off x="3338" y="1058"/>
              <a:ext cx="272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62926" name="直接连接符 462925"/>
            <p:cNvSpPr/>
            <p:nvPr/>
          </p:nvSpPr>
          <p:spPr>
            <a:xfrm>
              <a:off x="4360" y="1140"/>
              <a:ext cx="38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2927" name="直接连接符 462926"/>
            <p:cNvSpPr/>
            <p:nvPr/>
          </p:nvSpPr>
          <p:spPr>
            <a:xfrm>
              <a:off x="4348" y="1555"/>
              <a:ext cx="0" cy="37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2928" name="矩形 462927"/>
            <p:cNvSpPr/>
            <p:nvPr/>
          </p:nvSpPr>
          <p:spPr>
            <a:xfrm>
              <a:off x="4309" y="1637"/>
              <a:ext cx="69" cy="19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929" name="直接连接符 462928"/>
            <p:cNvSpPr/>
            <p:nvPr/>
          </p:nvSpPr>
          <p:spPr>
            <a:xfrm>
              <a:off x="4732" y="1552"/>
              <a:ext cx="0" cy="37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2930" name="矩形 462929"/>
            <p:cNvSpPr/>
            <p:nvPr/>
          </p:nvSpPr>
          <p:spPr>
            <a:xfrm>
              <a:off x="4693" y="1643"/>
              <a:ext cx="69" cy="19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931" name="直接连接符 462930"/>
            <p:cNvSpPr/>
            <p:nvPr/>
          </p:nvSpPr>
          <p:spPr>
            <a:xfrm flipH="1">
              <a:off x="3929" y="1926"/>
              <a:ext cx="80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2932" name="椭圆 462931"/>
            <p:cNvSpPr/>
            <p:nvPr/>
          </p:nvSpPr>
          <p:spPr>
            <a:xfrm>
              <a:off x="3500" y="1106"/>
              <a:ext cx="56" cy="6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933" name="椭圆 462932"/>
            <p:cNvSpPr/>
            <p:nvPr/>
          </p:nvSpPr>
          <p:spPr>
            <a:xfrm>
              <a:off x="3497" y="1895"/>
              <a:ext cx="56" cy="6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934" name="直接连接符 462933"/>
            <p:cNvSpPr/>
            <p:nvPr/>
          </p:nvSpPr>
          <p:spPr>
            <a:xfrm>
              <a:off x="4362" y="1169"/>
              <a:ext cx="0" cy="10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462935" name="直接连接符 462934"/>
            <p:cNvSpPr/>
            <p:nvPr/>
          </p:nvSpPr>
          <p:spPr>
            <a:xfrm>
              <a:off x="4737" y="1157"/>
              <a:ext cx="0" cy="10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graphicFrame>
          <p:nvGraphicFramePr>
            <p:cNvPr id="462936" name="对象 462935"/>
            <p:cNvGraphicFramePr/>
            <p:nvPr/>
          </p:nvGraphicFramePr>
          <p:xfrm>
            <a:off x="4174" y="1110"/>
            <a:ext cx="153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621" r:id="rId23" imgW="152400" imgH="266065" progId="Equation.DSMT4">
                    <p:embed/>
                  </p:oleObj>
                </mc:Choice>
                <mc:Fallback>
                  <p:oleObj r:id="rId23" imgW="152400" imgH="266065" progId="Equation.DSMT4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174" y="1110"/>
                          <a:ext cx="153" cy="2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2937" name="对象 462936"/>
            <p:cNvGraphicFramePr/>
            <p:nvPr/>
          </p:nvGraphicFramePr>
          <p:xfrm>
            <a:off x="3382" y="1449"/>
            <a:ext cx="154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622" r:id="rId24" imgW="152400" imgH="190500" progId="Equation.DSMT4">
                    <p:embed/>
                  </p:oleObj>
                </mc:Choice>
                <mc:Fallback>
                  <p:oleObj r:id="rId24" imgW="152400" imgH="190500" progId="Equation.DSMT4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382" y="1449"/>
                          <a:ext cx="154" cy="1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2938" name="矩形 462937"/>
            <p:cNvSpPr/>
            <p:nvPr/>
          </p:nvSpPr>
          <p:spPr>
            <a:xfrm>
              <a:off x="4243" y="769"/>
              <a:ext cx="303" cy="36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3200" b="1" dirty="0">
                  <a:solidFill>
                    <a:srgbClr val="A500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3200" b="1" baseline="30000" dirty="0">
                  <a:solidFill>
                    <a:srgbClr val="A500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en-US" altLang="zh-CN" sz="3200" b="1" baseline="30000" dirty="0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2939" name="椭圆 462938"/>
            <p:cNvSpPr/>
            <p:nvPr/>
          </p:nvSpPr>
          <p:spPr>
            <a:xfrm>
              <a:off x="4331" y="1109"/>
              <a:ext cx="56" cy="67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940" name="椭圆 462939"/>
            <p:cNvSpPr/>
            <p:nvPr/>
          </p:nvSpPr>
          <p:spPr>
            <a:xfrm>
              <a:off x="4319" y="1898"/>
              <a:ext cx="56" cy="67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941" name="矩形 462940"/>
            <p:cNvSpPr/>
            <p:nvPr/>
          </p:nvSpPr>
          <p:spPr>
            <a:xfrm>
              <a:off x="4233" y="1900"/>
              <a:ext cx="246" cy="36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3200" b="1" dirty="0">
                  <a:solidFill>
                    <a:srgbClr val="A500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3200" b="1" dirty="0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2942" name="矩形 462941"/>
            <p:cNvSpPr/>
            <p:nvPr/>
          </p:nvSpPr>
          <p:spPr>
            <a:xfrm>
              <a:off x="4062" y="1620"/>
              <a:ext cx="260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62943" name="矩形 462942"/>
            <p:cNvSpPr/>
            <p:nvPr/>
          </p:nvSpPr>
          <p:spPr>
            <a:xfrm>
              <a:off x="4752" y="1632"/>
              <a:ext cx="260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  <p:grpSp>
          <p:nvGrpSpPr>
            <p:cNvPr id="462944" name="组合 462943"/>
            <p:cNvGrpSpPr/>
            <p:nvPr/>
          </p:nvGrpSpPr>
          <p:grpSpPr>
            <a:xfrm rot="16200000">
              <a:off x="4047" y="1001"/>
              <a:ext cx="44" cy="253"/>
              <a:chOff x="4453" y="461"/>
              <a:chExt cx="44" cy="253"/>
            </a:xfrm>
          </p:grpSpPr>
          <p:sp>
            <p:nvSpPr>
              <p:cNvPr id="462945" name="任意多边形 462944"/>
              <p:cNvSpPr/>
              <p:nvPr/>
            </p:nvSpPr>
            <p:spPr>
              <a:xfrm rot="10800000" flipH="1" flipV="1">
                <a:off x="4453" y="461"/>
                <a:ext cx="44" cy="6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2946" name="任意多边形 462945"/>
              <p:cNvSpPr/>
              <p:nvPr/>
            </p:nvSpPr>
            <p:spPr>
              <a:xfrm rot="10800000" flipH="1" flipV="1">
                <a:off x="4453" y="525"/>
                <a:ext cx="44" cy="6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2947" name="任意多边形 462946"/>
              <p:cNvSpPr/>
              <p:nvPr/>
            </p:nvSpPr>
            <p:spPr>
              <a:xfrm rot="10800000" flipH="1" flipV="1">
                <a:off x="4453" y="589"/>
                <a:ext cx="44" cy="6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2948" name="任意多边形 462947"/>
              <p:cNvSpPr/>
              <p:nvPr/>
            </p:nvSpPr>
            <p:spPr>
              <a:xfrm rot="10800000" flipH="1" flipV="1">
                <a:off x="4453" y="653"/>
                <a:ext cx="44" cy="6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62949" name="直接连接符 462948"/>
            <p:cNvSpPr/>
            <p:nvPr/>
          </p:nvSpPr>
          <p:spPr>
            <a:xfrm>
              <a:off x="4206" y="1142"/>
              <a:ext cx="13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2950" name="直接连接符 462949"/>
            <p:cNvSpPr/>
            <p:nvPr/>
          </p:nvSpPr>
          <p:spPr>
            <a:xfrm>
              <a:off x="3816" y="1139"/>
              <a:ext cx="13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2951" name="椭圆 462950"/>
            <p:cNvSpPr/>
            <p:nvPr/>
          </p:nvSpPr>
          <p:spPr>
            <a:xfrm>
              <a:off x="3758" y="1103"/>
              <a:ext cx="56" cy="6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952" name="直接连接符 462951"/>
            <p:cNvSpPr/>
            <p:nvPr/>
          </p:nvSpPr>
          <p:spPr>
            <a:xfrm>
              <a:off x="3567" y="1131"/>
              <a:ext cx="19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2953" name="直接连接符 462952"/>
            <p:cNvSpPr/>
            <p:nvPr/>
          </p:nvSpPr>
          <p:spPr>
            <a:xfrm>
              <a:off x="3568" y="1077"/>
              <a:ext cx="17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462954" name="矩形 462953"/>
            <p:cNvSpPr/>
            <p:nvPr/>
          </p:nvSpPr>
          <p:spPr>
            <a:xfrm>
              <a:off x="3710" y="802"/>
              <a:ext cx="246" cy="36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3200" b="1" dirty="0">
                  <a:solidFill>
                    <a:srgbClr val="A500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3200" b="1" dirty="0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2955" name="直接连接符 462954"/>
            <p:cNvSpPr/>
            <p:nvPr/>
          </p:nvSpPr>
          <p:spPr>
            <a:xfrm flipH="1">
              <a:off x="3567" y="1929"/>
              <a:ext cx="39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2956" name="文本框 462955"/>
            <p:cNvSpPr txBox="1"/>
            <p:nvPr/>
          </p:nvSpPr>
          <p:spPr>
            <a:xfrm>
              <a:off x="4759" y="1310"/>
              <a:ext cx="67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latin typeface="Times New Roman" panose="02020603050405020304" pitchFamily="18" charset="0"/>
                </a:rPr>
                <a:t>j</a:t>
              </a:r>
              <a:r>
                <a:rPr lang="en-US" altLang="zh-CN" sz="18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zh-CN" sz="1800" b="1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sz="1800" b="1" i="1">
                  <a:latin typeface="Times New Roman" panose="02020603050405020304" pitchFamily="18" charset="0"/>
                </a:rPr>
                <a:t>L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1800" b="1">
                  <a:latin typeface="Times New Roman" panose="02020603050405020304" pitchFamily="18" charset="0"/>
                  <a:sym typeface="Symbol" panose="05050102010706020507" pitchFamily="18" charset="2"/>
                </a:rPr>
                <a:t>-</a:t>
              </a:r>
              <a:r>
                <a:rPr lang="en-US" altLang="zh-CN" sz="18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en-US" altLang="zh-CN" sz="1800" b="1"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462957" name="文本框 462956"/>
            <p:cNvSpPr txBox="1"/>
            <p:nvPr/>
          </p:nvSpPr>
          <p:spPr>
            <a:xfrm>
              <a:off x="3877" y="887"/>
              <a:ext cx="39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latin typeface="Times New Roman" panose="02020603050405020304" pitchFamily="18" charset="0"/>
                </a:rPr>
                <a:t>j</a:t>
              </a:r>
              <a:r>
                <a:rPr lang="en-US" altLang="zh-CN" sz="18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M</a:t>
              </a:r>
            </a:p>
          </p:txBody>
        </p:sp>
      </p:grpSp>
      <p:sp>
        <p:nvSpPr>
          <p:cNvPr id="462958" name="矩形 462957"/>
          <p:cNvSpPr/>
          <p:nvPr/>
        </p:nvSpPr>
        <p:spPr>
          <a:xfrm>
            <a:off x="4605338" y="3317875"/>
            <a:ext cx="4167187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同侧并接电路的去耦等效电路</a:t>
            </a:r>
          </a:p>
        </p:txBody>
      </p:sp>
      <p:sp>
        <p:nvSpPr>
          <p:cNvPr id="462959" name="矩形 462958"/>
          <p:cNvSpPr/>
          <p:nvPr/>
        </p:nvSpPr>
        <p:spPr>
          <a:xfrm>
            <a:off x="1096963" y="3328988"/>
            <a:ext cx="2022475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同侧并接电路</a:t>
            </a:r>
          </a:p>
        </p:txBody>
      </p:sp>
      <p:sp>
        <p:nvSpPr>
          <p:cNvPr id="462960" name="上箭头 462959"/>
          <p:cNvSpPr/>
          <p:nvPr/>
        </p:nvSpPr>
        <p:spPr>
          <a:xfrm>
            <a:off x="6719888" y="3814763"/>
            <a:ext cx="247650" cy="677862"/>
          </a:xfrm>
          <a:prstGeom prst="upArrow">
            <a:avLst>
              <a:gd name="adj1" fmla="val 50000"/>
              <a:gd name="adj2" fmla="val 68429"/>
            </a:avLst>
          </a:prstGeom>
          <a:solidFill>
            <a:srgbClr val="3366CC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2961" name="下箭头 462960"/>
          <p:cNvSpPr/>
          <p:nvPr/>
        </p:nvSpPr>
        <p:spPr>
          <a:xfrm>
            <a:off x="719138" y="3328988"/>
            <a:ext cx="263525" cy="557212"/>
          </a:xfrm>
          <a:prstGeom prst="downArrow">
            <a:avLst>
              <a:gd name="adj1" fmla="val 50000"/>
              <a:gd name="adj2" fmla="val 52861"/>
            </a:avLst>
          </a:prstGeom>
          <a:solidFill>
            <a:srgbClr val="3366CC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62962" name="组合 462961"/>
          <p:cNvGrpSpPr/>
          <p:nvPr/>
        </p:nvGrpSpPr>
        <p:grpSpPr>
          <a:xfrm>
            <a:off x="5468938" y="277813"/>
            <a:ext cx="2806700" cy="850900"/>
            <a:chOff x="3454" y="256"/>
            <a:chExt cx="1768" cy="536"/>
          </a:xfrm>
        </p:grpSpPr>
        <p:sp>
          <p:nvSpPr>
            <p:cNvPr id="462963" name="矩形 462962"/>
            <p:cNvSpPr/>
            <p:nvPr/>
          </p:nvSpPr>
          <p:spPr>
            <a:xfrm>
              <a:off x="3454" y="256"/>
              <a:ext cx="1768" cy="3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注意：节点</a:t>
              </a:r>
              <a:r>
                <a:rPr lang="en-US" altLang="zh-CN" b="1">
                  <a:solidFill>
                    <a:srgbClr val="A50021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的位置</a:t>
              </a:r>
            </a:p>
          </p:txBody>
        </p:sp>
        <p:sp>
          <p:nvSpPr>
            <p:cNvPr id="462964" name="直接连接符 462963"/>
            <p:cNvSpPr/>
            <p:nvPr/>
          </p:nvSpPr>
          <p:spPr>
            <a:xfrm flipH="1">
              <a:off x="3823" y="574"/>
              <a:ext cx="78" cy="218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2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2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46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2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2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2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2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2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2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46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62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2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2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2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9" grpId="0"/>
      <p:bldP spid="46295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6" name="文本框 376835"/>
          <p:cNvSpPr txBox="1"/>
          <p:nvPr/>
        </p:nvSpPr>
        <p:spPr>
          <a:xfrm>
            <a:off x="414338" y="571500"/>
            <a:ext cx="4171950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2. </a:t>
            </a:r>
            <a:r>
              <a:rPr lang="zh-CN" altLang="en-US" b="1" dirty="0">
                <a:latin typeface="Times New Roman" panose="02020603050405020304" pitchFamily="18" charset="0"/>
              </a:rPr>
              <a:t>异侧并接电路的去耦：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376961" name="矩形 376960"/>
          <p:cNvSpPr/>
          <p:nvPr/>
        </p:nvSpPr>
        <p:spPr>
          <a:xfrm>
            <a:off x="1058863" y="1333500"/>
            <a:ext cx="6356350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电路中，同名端不在同一侧，称为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异侧并接</a:t>
            </a:r>
            <a:r>
              <a:rPr lang="zh-CN" altLang="en-US" b="1" dirty="0">
                <a:latin typeface="Times New Roman" panose="02020603050405020304" pitchFamily="18" charset="0"/>
              </a:rPr>
              <a:t>。 </a:t>
            </a:r>
          </a:p>
        </p:txBody>
      </p:sp>
      <p:grpSp>
        <p:nvGrpSpPr>
          <p:cNvPr id="376962" name="组合 376961"/>
          <p:cNvGrpSpPr/>
          <p:nvPr/>
        </p:nvGrpSpPr>
        <p:grpSpPr>
          <a:xfrm>
            <a:off x="3081338" y="2525713"/>
            <a:ext cx="4024312" cy="3055937"/>
            <a:chOff x="645" y="467"/>
            <a:chExt cx="1560" cy="1303"/>
          </a:xfrm>
        </p:grpSpPr>
        <p:sp>
          <p:nvSpPr>
            <p:cNvPr id="376963" name="直接连接符 376962"/>
            <p:cNvSpPr/>
            <p:nvPr/>
          </p:nvSpPr>
          <p:spPr>
            <a:xfrm>
              <a:off x="1342" y="816"/>
              <a:ext cx="0" cy="16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6964" name="直接连接符 376963"/>
            <p:cNvSpPr/>
            <p:nvPr/>
          </p:nvSpPr>
          <p:spPr>
            <a:xfrm>
              <a:off x="1715" y="816"/>
              <a:ext cx="4" cy="14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6965" name="直接连接符 376964"/>
            <p:cNvSpPr/>
            <p:nvPr/>
          </p:nvSpPr>
          <p:spPr>
            <a:xfrm>
              <a:off x="912" y="807"/>
              <a:ext cx="426" cy="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6966" name="文本框 376965"/>
            <p:cNvSpPr txBox="1"/>
            <p:nvPr/>
          </p:nvSpPr>
          <p:spPr>
            <a:xfrm>
              <a:off x="1319" y="828"/>
              <a:ext cx="116" cy="1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376967" name="文本框 376966"/>
            <p:cNvSpPr txBox="1"/>
            <p:nvPr/>
          </p:nvSpPr>
          <p:spPr>
            <a:xfrm>
              <a:off x="1568" y="1164"/>
              <a:ext cx="167" cy="15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376968" name="文本框 376967"/>
            <p:cNvSpPr txBox="1"/>
            <p:nvPr/>
          </p:nvSpPr>
          <p:spPr>
            <a:xfrm>
              <a:off x="944" y="971"/>
              <a:ext cx="268" cy="15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latin typeface="Times New Roman" panose="02020603050405020304" pitchFamily="18" charset="0"/>
                </a:rPr>
                <a:t>j</a:t>
              </a:r>
              <a:r>
                <a:rPr lang="en-US" altLang="zh-CN" sz="18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lang="en-US" altLang="zh-CN" sz="1800" b="1" i="1">
                  <a:latin typeface="Times New Roman" panose="02020603050405020304" pitchFamily="18" charset="0"/>
                </a:rPr>
                <a:t>L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1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376969" name="直接连接符 376968"/>
            <p:cNvSpPr/>
            <p:nvPr/>
          </p:nvSpPr>
          <p:spPr>
            <a:xfrm>
              <a:off x="964" y="760"/>
              <a:ext cx="21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grpSp>
          <p:nvGrpSpPr>
            <p:cNvPr id="376970" name="组合 376969"/>
            <p:cNvGrpSpPr/>
            <p:nvPr/>
          </p:nvGrpSpPr>
          <p:grpSpPr>
            <a:xfrm rot="5400000">
              <a:off x="1611" y="1068"/>
              <a:ext cx="253" cy="45"/>
              <a:chOff x="1200" y="1584"/>
              <a:chExt cx="379" cy="45"/>
            </a:xfrm>
          </p:grpSpPr>
          <p:sp>
            <p:nvSpPr>
              <p:cNvPr id="376971" name="任意多边形 376970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6972" name="任意多边形 376971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6973" name="任意多边形 376972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6974" name="任意多边形 376973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76975" name="组合 376974"/>
            <p:cNvGrpSpPr/>
            <p:nvPr/>
          </p:nvGrpSpPr>
          <p:grpSpPr>
            <a:xfrm rot="5400000">
              <a:off x="1236" y="1082"/>
              <a:ext cx="253" cy="44"/>
              <a:chOff x="1200" y="1584"/>
              <a:chExt cx="379" cy="45"/>
            </a:xfrm>
          </p:grpSpPr>
          <p:sp>
            <p:nvSpPr>
              <p:cNvPr id="376976" name="任意多边形 376975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6977" name="任意多边形 376976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6978" name="任意多边形 376977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6979" name="任意多边形 376978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6980" name="任意多边形 376979"/>
            <p:cNvSpPr/>
            <p:nvPr/>
          </p:nvSpPr>
          <p:spPr>
            <a:xfrm rot="10800000" flipV="1">
              <a:off x="1338" y="682"/>
              <a:ext cx="153" cy="137"/>
            </a:xfrm>
            <a:custGeom>
              <a:avLst/>
              <a:gdLst>
                <a:gd name="txL" fmla="*/ 0 w 20759"/>
                <a:gd name="txT" fmla="*/ 0 h 21109"/>
                <a:gd name="txR" fmla="*/ 20759 w 20759"/>
                <a:gd name="txB" fmla="*/ 21109 h 21109"/>
              </a:gdLst>
              <a:ahLst/>
              <a:cxnLst>
                <a:cxn ang="270">
                  <a:pos x="4580" y="0"/>
                </a:cxn>
                <a:cxn ang="0">
                  <a:pos x="20758" y="15138"/>
                </a:cxn>
                <a:cxn ang="180">
                  <a:pos x="0" y="21109"/>
                </a:cxn>
              </a:cxnLst>
              <a:rect l="txL" t="txT" r="txR" b="txB"/>
              <a:pathLst>
                <a:path w="20759" h="21109" fill="none">
                  <a:moveTo>
                    <a:pt x="4580" y="0"/>
                  </a:moveTo>
                  <a:arcTo wR="21600" hR="21600" stAng="-4665500" swAng="3702633"/>
                </a:path>
                <a:path w="20759" h="21109" stroke="0">
                  <a:moveTo>
                    <a:pt x="4580" y="0"/>
                  </a:moveTo>
                  <a:arcTo wR="21600" hR="21600" stAng="-4665500" swAng="3702633"/>
                  <a:lnTo>
                    <a:pt x="0" y="21109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76981" name="对象 376980"/>
            <p:cNvGraphicFramePr/>
            <p:nvPr/>
          </p:nvGraphicFramePr>
          <p:xfrm>
            <a:off x="983" y="513"/>
            <a:ext cx="177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73" r:id="rId3" imgW="177800" imgH="266065" progId="Equation.DSMT4">
                    <p:embed/>
                  </p:oleObj>
                </mc:Choice>
                <mc:Fallback>
                  <p:oleObj r:id="rId3" imgW="177800" imgH="266065" progId="Equation.DSMT4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83" y="513"/>
                          <a:ext cx="177" cy="2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6982" name="对象 376981"/>
            <p:cNvGraphicFramePr/>
            <p:nvPr/>
          </p:nvGraphicFramePr>
          <p:xfrm>
            <a:off x="1789" y="748"/>
            <a:ext cx="192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74" r:id="rId5" imgW="190500" imgH="279400" progId="Equation.3">
                    <p:embed/>
                  </p:oleObj>
                </mc:Choice>
                <mc:Fallback>
                  <p:oleObj r:id="rId5" imgW="190500" imgH="279400" progId="Equation.3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789" y="748"/>
                          <a:ext cx="192" cy="2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6983" name="文本框 376982"/>
            <p:cNvSpPr txBox="1"/>
            <p:nvPr/>
          </p:nvSpPr>
          <p:spPr>
            <a:xfrm>
              <a:off x="645" y="716"/>
              <a:ext cx="272" cy="15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76984" name="文本框 376983"/>
            <p:cNvSpPr txBox="1"/>
            <p:nvPr/>
          </p:nvSpPr>
          <p:spPr>
            <a:xfrm>
              <a:off x="1770" y="971"/>
              <a:ext cx="435" cy="15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latin typeface="Times New Roman" panose="02020603050405020304" pitchFamily="18" charset="0"/>
                </a:rPr>
                <a:t>j</a:t>
              </a:r>
              <a:r>
                <a:rPr lang="en-US" altLang="zh-CN" sz="18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lang="en-US" altLang="zh-CN" sz="1800" b="1" i="1">
                  <a:latin typeface="Times New Roman" panose="02020603050405020304" pitchFamily="18" charset="0"/>
                </a:rPr>
                <a:t>L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2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376985" name="文本框 376984"/>
            <p:cNvSpPr txBox="1"/>
            <p:nvPr/>
          </p:nvSpPr>
          <p:spPr>
            <a:xfrm>
              <a:off x="1306" y="467"/>
              <a:ext cx="263" cy="1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latin typeface="Times New Roman" panose="02020603050405020304" pitchFamily="18" charset="0"/>
                </a:rPr>
                <a:t>j</a:t>
              </a:r>
              <a:r>
                <a:rPr lang="en-US" altLang="zh-CN" sz="18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lang="en-US" altLang="zh-CN" sz="1800" b="1" i="1">
                  <a:latin typeface="Times New Roman" panose="02020603050405020304" pitchFamily="18" charset="0"/>
                </a:rPr>
                <a:t>M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376986" name="直接连接符 376985"/>
            <p:cNvSpPr/>
            <p:nvPr/>
          </p:nvSpPr>
          <p:spPr>
            <a:xfrm>
              <a:off x="1343" y="816"/>
              <a:ext cx="38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6987" name="直接连接符 376986"/>
            <p:cNvSpPr/>
            <p:nvPr/>
          </p:nvSpPr>
          <p:spPr>
            <a:xfrm>
              <a:off x="1331" y="1231"/>
              <a:ext cx="0" cy="37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6988" name="矩形 376987"/>
            <p:cNvSpPr/>
            <p:nvPr/>
          </p:nvSpPr>
          <p:spPr>
            <a:xfrm>
              <a:off x="1292" y="1313"/>
              <a:ext cx="69" cy="19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989" name="直接连接符 376988"/>
            <p:cNvSpPr/>
            <p:nvPr/>
          </p:nvSpPr>
          <p:spPr>
            <a:xfrm>
              <a:off x="1715" y="1228"/>
              <a:ext cx="0" cy="37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6990" name="矩形 376989"/>
            <p:cNvSpPr/>
            <p:nvPr/>
          </p:nvSpPr>
          <p:spPr>
            <a:xfrm>
              <a:off x="1676" y="1319"/>
              <a:ext cx="69" cy="19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991" name="直接连接符 376990"/>
            <p:cNvSpPr/>
            <p:nvPr/>
          </p:nvSpPr>
          <p:spPr>
            <a:xfrm flipH="1">
              <a:off x="912" y="1602"/>
              <a:ext cx="80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6992" name="椭圆 376991"/>
            <p:cNvSpPr/>
            <p:nvPr/>
          </p:nvSpPr>
          <p:spPr>
            <a:xfrm>
              <a:off x="843" y="764"/>
              <a:ext cx="56" cy="6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993" name="椭圆 376992"/>
            <p:cNvSpPr/>
            <p:nvPr/>
          </p:nvSpPr>
          <p:spPr>
            <a:xfrm>
              <a:off x="849" y="1571"/>
              <a:ext cx="56" cy="6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994" name="文本框 376993"/>
            <p:cNvSpPr txBox="1"/>
            <p:nvPr/>
          </p:nvSpPr>
          <p:spPr>
            <a:xfrm>
              <a:off x="660" y="1442"/>
              <a:ext cx="272" cy="15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376995" name="直接连接符 376994"/>
            <p:cNvSpPr/>
            <p:nvPr/>
          </p:nvSpPr>
          <p:spPr>
            <a:xfrm>
              <a:off x="1345" y="845"/>
              <a:ext cx="0" cy="10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76996" name="直接连接符 376995"/>
            <p:cNvSpPr/>
            <p:nvPr/>
          </p:nvSpPr>
          <p:spPr>
            <a:xfrm>
              <a:off x="1720" y="833"/>
              <a:ext cx="0" cy="10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graphicFrame>
          <p:nvGraphicFramePr>
            <p:cNvPr id="376997" name="对象 376996"/>
            <p:cNvGraphicFramePr/>
            <p:nvPr/>
          </p:nvGraphicFramePr>
          <p:xfrm>
            <a:off x="1157" y="786"/>
            <a:ext cx="153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75" r:id="rId7" imgW="152400" imgH="266065" progId="Equation.DSMT4">
                    <p:embed/>
                  </p:oleObj>
                </mc:Choice>
                <mc:Fallback>
                  <p:oleObj r:id="rId7" imgW="152400" imgH="266065" progId="Equation.DSMT4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157" y="786"/>
                          <a:ext cx="153" cy="2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6998" name="对象 376997"/>
            <p:cNvGraphicFramePr/>
            <p:nvPr/>
          </p:nvGraphicFramePr>
          <p:xfrm>
            <a:off x="689" y="1107"/>
            <a:ext cx="154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376" r:id="rId9" imgW="152400" imgH="190500" progId="Equation.DSMT4">
                    <p:embed/>
                  </p:oleObj>
                </mc:Choice>
                <mc:Fallback>
                  <p:oleObj r:id="rId9" imgW="152400" imgH="190500" progId="Equation.DSMT4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89" y="1107"/>
                          <a:ext cx="154" cy="1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6999" name="矩形 376998"/>
            <p:cNvSpPr/>
            <p:nvPr/>
          </p:nvSpPr>
          <p:spPr>
            <a:xfrm>
              <a:off x="1176" y="591"/>
              <a:ext cx="116" cy="15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solidFill>
                    <a:srgbClr val="A500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1800" b="1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7000" name="椭圆 376999"/>
            <p:cNvSpPr/>
            <p:nvPr/>
          </p:nvSpPr>
          <p:spPr>
            <a:xfrm>
              <a:off x="1314" y="785"/>
              <a:ext cx="56" cy="67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01" name="椭圆 377000"/>
            <p:cNvSpPr/>
            <p:nvPr/>
          </p:nvSpPr>
          <p:spPr>
            <a:xfrm>
              <a:off x="1302" y="1574"/>
              <a:ext cx="56" cy="67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02" name="矩形 377001"/>
            <p:cNvSpPr/>
            <p:nvPr/>
          </p:nvSpPr>
          <p:spPr>
            <a:xfrm>
              <a:off x="1245" y="1614"/>
              <a:ext cx="116" cy="15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solidFill>
                    <a:srgbClr val="A500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800" b="1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7003" name="矩形 377002"/>
            <p:cNvSpPr/>
            <p:nvPr/>
          </p:nvSpPr>
          <p:spPr>
            <a:xfrm>
              <a:off x="1045" y="1296"/>
              <a:ext cx="160" cy="15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7004" name="矩形 377003"/>
            <p:cNvSpPr/>
            <p:nvPr/>
          </p:nvSpPr>
          <p:spPr>
            <a:xfrm>
              <a:off x="1735" y="1308"/>
              <a:ext cx="260" cy="15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77005" name="任意多边形 377004"/>
            <p:cNvSpPr/>
            <p:nvPr/>
          </p:nvSpPr>
          <p:spPr>
            <a:xfrm>
              <a:off x="1545" y="686"/>
              <a:ext cx="110" cy="484"/>
            </a:xfrm>
            <a:custGeom>
              <a:avLst/>
              <a:gdLst/>
              <a:ahLst/>
              <a:cxnLst/>
              <a:rect l="0" t="0" r="0" b="0"/>
              <a:pathLst>
                <a:path w="110" h="484">
                  <a:moveTo>
                    <a:pt x="0" y="0"/>
                  </a:moveTo>
                  <a:cubicBezTo>
                    <a:pt x="12" y="26"/>
                    <a:pt x="25" y="52"/>
                    <a:pt x="37" y="91"/>
                  </a:cubicBezTo>
                  <a:cubicBezTo>
                    <a:pt x="49" y="130"/>
                    <a:pt x="61" y="172"/>
                    <a:pt x="73" y="237"/>
                  </a:cubicBezTo>
                  <a:cubicBezTo>
                    <a:pt x="85" y="302"/>
                    <a:pt x="97" y="393"/>
                    <a:pt x="110" y="484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7006" name="矩形 377005"/>
          <p:cNvSpPr/>
          <p:nvPr/>
        </p:nvSpPr>
        <p:spPr>
          <a:xfrm>
            <a:off x="1097558" y="2365526"/>
            <a:ext cx="2022475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异侧并接电路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6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6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961" grpId="0"/>
      <p:bldP spid="37700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" name="标题 7177" descr="新闻纸"/>
          <p:cNvSpPr>
            <a:spLocks noGrp="1"/>
          </p:cNvSpPr>
          <p:nvPr>
            <p:ph type="title" idx="4294967295"/>
          </p:nvPr>
        </p:nvSpPr>
        <p:spPr>
          <a:xfrm>
            <a:off x="1562100" y="533400"/>
            <a:ext cx="6305550" cy="828675"/>
          </a:xfrm>
          <a:prstGeom prst="rect">
            <a:avLst/>
          </a:prstGeom>
          <a:blipFill rotWithShape="0">
            <a:blip r:embed="rId2"/>
          </a:blip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r>
              <a:rPr lang="zh-CN" altLang="en-US" sz="3600" b="1">
                <a:solidFill>
                  <a:schemeClr val="tx1"/>
                </a:solidFill>
              </a:rPr>
              <a:t>第</a:t>
            </a:r>
            <a:r>
              <a:rPr lang="en-US" altLang="zh-CN" sz="3600" b="1">
                <a:solidFill>
                  <a:schemeClr val="tx1"/>
                </a:solidFill>
              </a:rPr>
              <a:t>5</a:t>
            </a:r>
            <a:r>
              <a:rPr lang="zh-CN" altLang="en-US" sz="3600" b="1">
                <a:solidFill>
                  <a:schemeClr val="tx1"/>
                </a:solidFill>
              </a:rPr>
              <a:t>章 互感电路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hlinkClick r:id="" action="ppaction://noaction"/>
          </p:cNvPr>
          <p:cNvSpPr/>
          <p:nvPr/>
        </p:nvSpPr>
        <p:spPr>
          <a:xfrm>
            <a:off x="1962150" y="3290888"/>
            <a:ext cx="5372100" cy="576262"/>
          </a:xfrm>
          <a:prstGeom prst="rect">
            <a:avLst/>
          </a:prstGeom>
          <a:gradFill rotWithShape="0">
            <a:gsLst>
              <a:gs pos="0">
                <a:srgbClr val="99FF33"/>
              </a:gs>
              <a:gs pos="100000">
                <a:srgbClr val="99FF33">
                  <a:gamma/>
                  <a:shade val="46275"/>
                  <a:invGamma/>
                </a:srgbClr>
              </a:gs>
            </a:gsLst>
            <a:lin ang="5400000" scaled="1"/>
            <a:tileRect/>
          </a:gradFill>
          <a:ln w="9525">
            <a:noFill/>
          </a:ln>
          <a:effectLst>
            <a:prstShdw prst="shdw17" dist="17961" dir="2699999">
              <a:srgbClr val="99FF33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5.2  </a:t>
            </a:r>
            <a:r>
              <a:rPr lang="zh-CN" altLang="en-US" sz="2800" b="1" dirty="0">
                <a:latin typeface="Times New Roman" panose="02020603050405020304" pitchFamily="18" charset="0"/>
              </a:rPr>
              <a:t>含互感电路的分析</a:t>
            </a:r>
          </a:p>
        </p:txBody>
      </p:sp>
      <p:sp>
        <p:nvSpPr>
          <p:cNvPr id="10" name="矩形 9">
            <a:hlinkClick r:id="" action="ppaction://noaction"/>
          </p:cNvPr>
          <p:cNvSpPr/>
          <p:nvPr/>
        </p:nvSpPr>
        <p:spPr>
          <a:xfrm>
            <a:off x="1962150" y="4381500"/>
            <a:ext cx="5372100" cy="576263"/>
          </a:xfrm>
          <a:prstGeom prst="rect">
            <a:avLst/>
          </a:prstGeom>
          <a:gradFill rotWithShape="0">
            <a:gsLst>
              <a:gs pos="0">
                <a:srgbClr val="99FF33"/>
              </a:gs>
              <a:gs pos="100000">
                <a:srgbClr val="99FF33">
                  <a:gamma/>
                  <a:shade val="46275"/>
                  <a:invGamma/>
                </a:srgbClr>
              </a:gs>
            </a:gsLst>
            <a:lin ang="5400000" scaled="1"/>
            <a:tileRect/>
          </a:gradFill>
          <a:ln w="9525">
            <a:noFill/>
          </a:ln>
          <a:effectLst>
            <a:prstShdw prst="shdw17" dist="17961" dir="2699999">
              <a:srgbClr val="99FF33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r>
              <a:rPr lang="en-US" altLang="zh-CN" sz="2800" b="1" dirty="0"/>
              <a:t>5.3</a:t>
            </a:r>
            <a:r>
              <a:rPr lang="en-US" altLang="zh-CN" sz="2800" b="1" dirty="0">
                <a:latin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理想变压器（简介）</a:t>
            </a:r>
          </a:p>
        </p:txBody>
      </p:sp>
      <p:sp>
        <p:nvSpPr>
          <p:cNvPr id="11" name="矩形 10">
            <a:hlinkClick r:id="" action="ppaction://noaction"/>
          </p:cNvPr>
          <p:cNvSpPr/>
          <p:nvPr/>
        </p:nvSpPr>
        <p:spPr>
          <a:xfrm>
            <a:off x="1962150" y="2295525"/>
            <a:ext cx="5372100" cy="576262"/>
          </a:xfrm>
          <a:prstGeom prst="rect">
            <a:avLst/>
          </a:prstGeom>
          <a:gradFill rotWithShape="0">
            <a:gsLst>
              <a:gs pos="0">
                <a:srgbClr val="99FF33"/>
              </a:gs>
              <a:gs pos="100000">
                <a:srgbClr val="99FF33">
                  <a:gamma/>
                  <a:shade val="46275"/>
                  <a:invGamma/>
                </a:srgbClr>
              </a:gs>
            </a:gsLst>
            <a:lin ang="5400000" scaled="1"/>
            <a:tileRect/>
          </a:gradFill>
          <a:ln w="9525">
            <a:noFill/>
          </a:ln>
          <a:effectLst>
            <a:prstShdw prst="shdw17" dist="17961" dir="2699999">
              <a:srgbClr val="99FF33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pPr eaLnBrk="1" hangingPunct="1">
              <a:spcBef>
                <a:spcPct val="0"/>
              </a:spcBef>
            </a:pPr>
            <a:r>
              <a:rPr lang="en-US" altLang="zh-CN" sz="2800" b="1" dirty="0">
                <a:latin typeface="Times New Roman" panose="02020603050405020304" pitchFamily="18" charset="0"/>
              </a:rPr>
              <a:t>5.1  </a:t>
            </a:r>
            <a:r>
              <a:rPr lang="zh-CN" altLang="en-US" sz="2800" b="1" dirty="0">
                <a:latin typeface="Times New Roman" panose="02020603050405020304" pitchFamily="18" charset="0"/>
              </a:rPr>
              <a:t>互感元件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" grpId="0" animBg="1"/>
      <p:bldP spid="9" grpId="0" animBg="1"/>
      <p:bldP spid="10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0" name="右箭头 464899"/>
          <p:cNvSpPr/>
          <p:nvPr/>
        </p:nvSpPr>
        <p:spPr>
          <a:xfrm>
            <a:off x="3998913" y="1770063"/>
            <a:ext cx="706437" cy="268287"/>
          </a:xfrm>
          <a:prstGeom prst="rightArrow">
            <a:avLst>
              <a:gd name="adj1" fmla="val 50000"/>
              <a:gd name="adj2" fmla="val 65828"/>
            </a:avLst>
          </a:prstGeom>
          <a:solidFill>
            <a:srgbClr val="3366CC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64901" name="组合 464900"/>
          <p:cNvGrpSpPr/>
          <p:nvPr/>
        </p:nvGrpSpPr>
        <p:grpSpPr>
          <a:xfrm>
            <a:off x="261938" y="3913188"/>
            <a:ext cx="3327400" cy="1790700"/>
            <a:chOff x="165" y="2384"/>
            <a:chExt cx="2096" cy="1128"/>
          </a:xfrm>
        </p:grpSpPr>
        <p:graphicFrame>
          <p:nvGraphicFramePr>
            <p:cNvPr id="464902" name="对象 464901"/>
            <p:cNvGraphicFramePr/>
            <p:nvPr/>
          </p:nvGraphicFramePr>
          <p:xfrm>
            <a:off x="262" y="2384"/>
            <a:ext cx="1951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45" r:id="rId3" imgW="1598930" imgH="304800" progId="Equation.DSMT4">
                    <p:embed/>
                  </p:oleObj>
                </mc:Choice>
                <mc:Fallback>
                  <p:oleObj r:id="rId3" imgW="1598930" imgH="304800" progId="Equation.DSMT4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2" y="2384"/>
                          <a:ext cx="1951" cy="3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4903" name="对象 464902"/>
            <p:cNvGraphicFramePr/>
            <p:nvPr/>
          </p:nvGraphicFramePr>
          <p:xfrm>
            <a:off x="218" y="2795"/>
            <a:ext cx="2043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46" r:id="rId5" imgW="1675130" imgH="304800" progId="Equation.DSMT4">
                    <p:embed/>
                  </p:oleObj>
                </mc:Choice>
                <mc:Fallback>
                  <p:oleObj r:id="rId5" imgW="1675130" imgH="304800" progId="Equation.DSMT4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18" y="2795"/>
                          <a:ext cx="2043" cy="3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4904" name="对象 464903"/>
            <p:cNvGraphicFramePr/>
            <p:nvPr/>
          </p:nvGraphicFramePr>
          <p:xfrm>
            <a:off x="271" y="3186"/>
            <a:ext cx="883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47" r:id="rId7" imgW="723265" imgH="266065" progId="Equation.DSMT4">
                    <p:embed/>
                  </p:oleObj>
                </mc:Choice>
                <mc:Fallback>
                  <p:oleObj r:id="rId7" imgW="723265" imgH="266065" progId="Equation.DSMT4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71" y="3186"/>
                          <a:ext cx="883" cy="3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4905" name="左大括号 464904"/>
            <p:cNvSpPr/>
            <p:nvPr/>
          </p:nvSpPr>
          <p:spPr>
            <a:xfrm>
              <a:off x="165" y="2559"/>
              <a:ext cx="87" cy="903"/>
            </a:xfrm>
            <a:prstGeom prst="leftBrace">
              <a:avLst>
                <a:gd name="adj1" fmla="val 86494"/>
                <a:gd name="adj2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4906" name="右箭头 464905"/>
          <p:cNvSpPr/>
          <p:nvPr/>
        </p:nvSpPr>
        <p:spPr>
          <a:xfrm>
            <a:off x="3898900" y="4970463"/>
            <a:ext cx="706438" cy="268287"/>
          </a:xfrm>
          <a:prstGeom prst="rightArrow">
            <a:avLst>
              <a:gd name="adj1" fmla="val 50000"/>
              <a:gd name="adj2" fmla="val 65828"/>
            </a:avLst>
          </a:prstGeom>
          <a:solidFill>
            <a:srgbClr val="3366CC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4907" name="文本框 464906"/>
          <p:cNvSpPr txBox="1"/>
          <p:nvPr/>
        </p:nvSpPr>
        <p:spPr>
          <a:xfrm>
            <a:off x="3727450" y="4438650"/>
            <a:ext cx="1400175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3366CC"/>
                </a:solidFill>
                <a:latin typeface="Times New Roman" panose="02020603050405020304" pitchFamily="18" charset="0"/>
              </a:rPr>
              <a:t>整理得</a:t>
            </a:r>
            <a:endParaRPr lang="zh-CN" altLang="en-US" b="1">
              <a:solidFill>
                <a:srgbClr val="3366C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64908" name="组合 464907"/>
          <p:cNvGrpSpPr/>
          <p:nvPr/>
        </p:nvGrpSpPr>
        <p:grpSpPr>
          <a:xfrm>
            <a:off x="4819650" y="4392613"/>
            <a:ext cx="4132263" cy="1279525"/>
            <a:chOff x="3036" y="2605"/>
            <a:chExt cx="2603" cy="806"/>
          </a:xfrm>
        </p:grpSpPr>
        <p:graphicFrame>
          <p:nvGraphicFramePr>
            <p:cNvPr id="464909" name="对象 464908"/>
            <p:cNvGraphicFramePr/>
            <p:nvPr/>
          </p:nvGraphicFramePr>
          <p:xfrm>
            <a:off x="3141" y="2605"/>
            <a:ext cx="2431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48" r:id="rId9" imgW="2004695" imgH="304800" progId="Equation.DSMT4">
                    <p:embed/>
                  </p:oleObj>
                </mc:Choice>
                <mc:Fallback>
                  <p:oleObj r:id="rId9" imgW="2004695" imgH="304800" progId="Equation.DSMT4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141" y="2605"/>
                          <a:ext cx="2431" cy="3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4910" name="左大括号 464909"/>
            <p:cNvSpPr/>
            <p:nvPr/>
          </p:nvSpPr>
          <p:spPr>
            <a:xfrm>
              <a:off x="3036" y="2781"/>
              <a:ext cx="97" cy="504"/>
            </a:xfrm>
            <a:prstGeom prst="leftBrace">
              <a:avLst>
                <a:gd name="adj1" fmla="val 43298"/>
                <a:gd name="adj2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64911" name="对象 464910"/>
            <p:cNvGraphicFramePr/>
            <p:nvPr/>
          </p:nvGraphicFramePr>
          <p:xfrm>
            <a:off x="3116" y="3043"/>
            <a:ext cx="2523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49" r:id="rId11" imgW="2080895" imgH="304800" progId="Equation.DSMT4">
                    <p:embed/>
                  </p:oleObj>
                </mc:Choice>
                <mc:Fallback>
                  <p:oleObj r:id="rId11" imgW="2080895" imgH="304800" progId="Equation.DSMT4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116" y="3043"/>
                          <a:ext cx="2523" cy="3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4912" name="组合 464911"/>
          <p:cNvGrpSpPr/>
          <p:nvPr/>
        </p:nvGrpSpPr>
        <p:grpSpPr>
          <a:xfrm>
            <a:off x="5165725" y="1062038"/>
            <a:ext cx="3338513" cy="2114550"/>
            <a:chOff x="3299" y="513"/>
            <a:chExt cx="2103" cy="1332"/>
          </a:xfrm>
        </p:grpSpPr>
        <p:sp>
          <p:nvSpPr>
            <p:cNvPr id="464913" name="文本框 464912"/>
            <p:cNvSpPr txBox="1"/>
            <p:nvPr/>
          </p:nvSpPr>
          <p:spPr>
            <a:xfrm>
              <a:off x="3299" y="1442"/>
              <a:ext cx="272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64914" name="直接连接符 464913"/>
            <p:cNvSpPr/>
            <p:nvPr/>
          </p:nvSpPr>
          <p:spPr>
            <a:xfrm>
              <a:off x="4323" y="816"/>
              <a:ext cx="0" cy="16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4915" name="直接连接符 464914"/>
            <p:cNvSpPr/>
            <p:nvPr/>
          </p:nvSpPr>
          <p:spPr>
            <a:xfrm>
              <a:off x="4696" y="816"/>
              <a:ext cx="4" cy="14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4916" name="文本框 464915"/>
            <p:cNvSpPr txBox="1"/>
            <p:nvPr/>
          </p:nvSpPr>
          <p:spPr>
            <a:xfrm>
              <a:off x="3655" y="980"/>
              <a:ext cx="705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latin typeface="Times New Roman" panose="02020603050405020304" pitchFamily="18" charset="0"/>
                </a:rPr>
                <a:t>j</a:t>
              </a:r>
              <a:r>
                <a:rPr lang="en-US" altLang="zh-CN" sz="18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zh-CN" sz="1800" b="1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sz="1800" b="1" i="1">
                  <a:latin typeface="Times New Roman" panose="02020603050405020304" pitchFamily="18" charset="0"/>
                </a:rPr>
                <a:t>L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1800" b="1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r>
                <a:rPr lang="en-US" altLang="zh-CN" sz="18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en-US" altLang="zh-CN" sz="1800" b="1"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</a:p>
          </p:txBody>
        </p:sp>
        <p:grpSp>
          <p:nvGrpSpPr>
            <p:cNvPr id="464917" name="组合 464916"/>
            <p:cNvGrpSpPr/>
            <p:nvPr/>
          </p:nvGrpSpPr>
          <p:grpSpPr>
            <a:xfrm rot="5400000">
              <a:off x="4592" y="1068"/>
              <a:ext cx="253" cy="45"/>
              <a:chOff x="1200" y="1584"/>
              <a:chExt cx="379" cy="45"/>
            </a:xfrm>
          </p:grpSpPr>
          <p:sp>
            <p:nvSpPr>
              <p:cNvPr id="464918" name="任意多边形 464917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4919" name="任意多边形 464918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4920" name="任意多边形 464919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4921" name="任意多边形 464920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64922" name="组合 464921"/>
            <p:cNvGrpSpPr/>
            <p:nvPr/>
          </p:nvGrpSpPr>
          <p:grpSpPr>
            <a:xfrm rot="5400000">
              <a:off x="4217" y="1082"/>
              <a:ext cx="253" cy="44"/>
              <a:chOff x="1200" y="1584"/>
              <a:chExt cx="379" cy="45"/>
            </a:xfrm>
          </p:grpSpPr>
          <p:sp>
            <p:nvSpPr>
              <p:cNvPr id="464923" name="任意多边形 464922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4924" name="任意多边形 464923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4925" name="任意多边形 464924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4926" name="任意多边形 464925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464927" name="对象 464926"/>
            <p:cNvGraphicFramePr/>
            <p:nvPr/>
          </p:nvGraphicFramePr>
          <p:xfrm>
            <a:off x="3514" y="513"/>
            <a:ext cx="177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50" r:id="rId13" imgW="177800" imgH="266065" progId="Equation.DSMT4">
                    <p:embed/>
                  </p:oleObj>
                </mc:Choice>
                <mc:Fallback>
                  <p:oleObj r:id="rId13" imgW="177800" imgH="266065" progId="Equation.DSMT4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514" y="513"/>
                          <a:ext cx="177" cy="2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4928" name="对象 464927"/>
            <p:cNvGraphicFramePr/>
            <p:nvPr/>
          </p:nvGraphicFramePr>
          <p:xfrm>
            <a:off x="4770" y="748"/>
            <a:ext cx="192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51" r:id="rId15" imgW="190500" imgH="279400" progId="Equation.3">
                    <p:embed/>
                  </p:oleObj>
                </mc:Choice>
                <mc:Fallback>
                  <p:oleObj r:id="rId15" imgW="190500" imgH="279400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770" y="748"/>
                          <a:ext cx="192" cy="2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4929" name="文本框 464928"/>
            <p:cNvSpPr txBox="1"/>
            <p:nvPr/>
          </p:nvSpPr>
          <p:spPr>
            <a:xfrm>
              <a:off x="3302" y="734"/>
              <a:ext cx="272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64930" name="直接连接符 464929"/>
            <p:cNvSpPr/>
            <p:nvPr/>
          </p:nvSpPr>
          <p:spPr>
            <a:xfrm>
              <a:off x="4324" y="816"/>
              <a:ext cx="38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4931" name="直接连接符 464930"/>
            <p:cNvSpPr/>
            <p:nvPr/>
          </p:nvSpPr>
          <p:spPr>
            <a:xfrm>
              <a:off x="4312" y="1231"/>
              <a:ext cx="0" cy="37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4932" name="矩形 464931"/>
            <p:cNvSpPr/>
            <p:nvPr/>
          </p:nvSpPr>
          <p:spPr>
            <a:xfrm>
              <a:off x="4273" y="1313"/>
              <a:ext cx="69" cy="19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4933" name="直接连接符 464932"/>
            <p:cNvSpPr/>
            <p:nvPr/>
          </p:nvSpPr>
          <p:spPr>
            <a:xfrm>
              <a:off x="4696" y="1228"/>
              <a:ext cx="0" cy="37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4934" name="矩形 464933"/>
            <p:cNvSpPr/>
            <p:nvPr/>
          </p:nvSpPr>
          <p:spPr>
            <a:xfrm>
              <a:off x="4657" y="1319"/>
              <a:ext cx="69" cy="19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4935" name="直接连接符 464934"/>
            <p:cNvSpPr/>
            <p:nvPr/>
          </p:nvSpPr>
          <p:spPr>
            <a:xfrm flipH="1">
              <a:off x="3893" y="1602"/>
              <a:ext cx="80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4936" name="椭圆 464935"/>
            <p:cNvSpPr/>
            <p:nvPr/>
          </p:nvSpPr>
          <p:spPr>
            <a:xfrm>
              <a:off x="3464" y="782"/>
              <a:ext cx="56" cy="6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4937" name="椭圆 464936"/>
            <p:cNvSpPr/>
            <p:nvPr/>
          </p:nvSpPr>
          <p:spPr>
            <a:xfrm>
              <a:off x="3461" y="1571"/>
              <a:ext cx="56" cy="6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4938" name="直接连接符 464937"/>
            <p:cNvSpPr/>
            <p:nvPr/>
          </p:nvSpPr>
          <p:spPr>
            <a:xfrm>
              <a:off x="4326" y="845"/>
              <a:ext cx="0" cy="10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464939" name="直接连接符 464938"/>
            <p:cNvSpPr/>
            <p:nvPr/>
          </p:nvSpPr>
          <p:spPr>
            <a:xfrm>
              <a:off x="4701" y="833"/>
              <a:ext cx="0" cy="10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graphicFrame>
          <p:nvGraphicFramePr>
            <p:cNvPr id="464940" name="对象 464939"/>
            <p:cNvGraphicFramePr/>
            <p:nvPr/>
          </p:nvGraphicFramePr>
          <p:xfrm>
            <a:off x="4138" y="786"/>
            <a:ext cx="153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52" r:id="rId17" imgW="152400" imgH="266065" progId="Equation.DSMT4">
                    <p:embed/>
                  </p:oleObj>
                </mc:Choice>
                <mc:Fallback>
                  <p:oleObj r:id="rId17" imgW="152400" imgH="266065" progId="Equation.DSMT4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138" y="786"/>
                          <a:ext cx="153" cy="2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4941" name="对象 464940"/>
            <p:cNvGraphicFramePr/>
            <p:nvPr/>
          </p:nvGraphicFramePr>
          <p:xfrm>
            <a:off x="3346" y="1125"/>
            <a:ext cx="154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53" r:id="rId19" imgW="152400" imgH="190500" progId="Equation.DSMT4">
                    <p:embed/>
                  </p:oleObj>
                </mc:Choice>
                <mc:Fallback>
                  <p:oleObj r:id="rId19" imgW="152400" imgH="190500" progId="Equation.DSMT4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346" y="1125"/>
                          <a:ext cx="154" cy="1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4942" name="矩形 464941"/>
            <p:cNvSpPr/>
            <p:nvPr/>
          </p:nvSpPr>
          <p:spPr>
            <a:xfrm>
              <a:off x="4220" y="591"/>
              <a:ext cx="220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solidFill>
                    <a:srgbClr val="A500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800" b="1" baseline="30000">
                  <a:solidFill>
                    <a:srgbClr val="A500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’</a:t>
              </a:r>
              <a:endParaRPr lang="en-US" altLang="zh-CN" sz="1800" b="1" baseline="30000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4943" name="椭圆 464942"/>
            <p:cNvSpPr/>
            <p:nvPr/>
          </p:nvSpPr>
          <p:spPr>
            <a:xfrm>
              <a:off x="4295" y="785"/>
              <a:ext cx="56" cy="67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4944" name="椭圆 464943"/>
            <p:cNvSpPr/>
            <p:nvPr/>
          </p:nvSpPr>
          <p:spPr>
            <a:xfrm>
              <a:off x="4283" y="1574"/>
              <a:ext cx="56" cy="67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4945" name="矩形 464944"/>
            <p:cNvSpPr/>
            <p:nvPr/>
          </p:nvSpPr>
          <p:spPr>
            <a:xfrm>
              <a:off x="4226" y="1614"/>
              <a:ext cx="188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solidFill>
                    <a:srgbClr val="A500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800" b="1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4946" name="矩形 464945"/>
            <p:cNvSpPr/>
            <p:nvPr/>
          </p:nvSpPr>
          <p:spPr>
            <a:xfrm>
              <a:off x="4026" y="1296"/>
              <a:ext cx="260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64947" name="矩形 464946"/>
            <p:cNvSpPr/>
            <p:nvPr/>
          </p:nvSpPr>
          <p:spPr>
            <a:xfrm>
              <a:off x="4716" y="1308"/>
              <a:ext cx="260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  <p:grpSp>
          <p:nvGrpSpPr>
            <p:cNvPr id="464948" name="组合 464947"/>
            <p:cNvGrpSpPr/>
            <p:nvPr/>
          </p:nvGrpSpPr>
          <p:grpSpPr>
            <a:xfrm rot="16200000">
              <a:off x="4011" y="677"/>
              <a:ext cx="44" cy="253"/>
              <a:chOff x="4453" y="461"/>
              <a:chExt cx="44" cy="253"/>
            </a:xfrm>
          </p:grpSpPr>
          <p:sp>
            <p:nvSpPr>
              <p:cNvPr id="464949" name="任意多边形 464948"/>
              <p:cNvSpPr/>
              <p:nvPr/>
            </p:nvSpPr>
            <p:spPr>
              <a:xfrm rot="10800000" flipH="1" flipV="1">
                <a:off x="4453" y="461"/>
                <a:ext cx="44" cy="6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4950" name="任意多边形 464949"/>
              <p:cNvSpPr/>
              <p:nvPr/>
            </p:nvSpPr>
            <p:spPr>
              <a:xfrm rot="10800000" flipH="1" flipV="1">
                <a:off x="4453" y="525"/>
                <a:ext cx="44" cy="6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4951" name="任意多边形 464950"/>
              <p:cNvSpPr/>
              <p:nvPr/>
            </p:nvSpPr>
            <p:spPr>
              <a:xfrm rot="10800000" flipH="1" flipV="1">
                <a:off x="4453" y="589"/>
                <a:ext cx="44" cy="6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4952" name="任意多边形 464951"/>
              <p:cNvSpPr/>
              <p:nvPr/>
            </p:nvSpPr>
            <p:spPr>
              <a:xfrm rot="10800000" flipH="1" flipV="1">
                <a:off x="4453" y="653"/>
                <a:ext cx="44" cy="6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64953" name="直接连接符 464952"/>
            <p:cNvSpPr/>
            <p:nvPr/>
          </p:nvSpPr>
          <p:spPr>
            <a:xfrm>
              <a:off x="4170" y="818"/>
              <a:ext cx="13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4954" name="直接连接符 464953"/>
            <p:cNvSpPr/>
            <p:nvPr/>
          </p:nvSpPr>
          <p:spPr>
            <a:xfrm>
              <a:off x="3780" y="815"/>
              <a:ext cx="13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4955" name="椭圆 464954"/>
            <p:cNvSpPr/>
            <p:nvPr/>
          </p:nvSpPr>
          <p:spPr>
            <a:xfrm>
              <a:off x="3722" y="779"/>
              <a:ext cx="56" cy="6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4956" name="直接连接符 464955"/>
            <p:cNvSpPr/>
            <p:nvPr/>
          </p:nvSpPr>
          <p:spPr>
            <a:xfrm>
              <a:off x="3531" y="807"/>
              <a:ext cx="19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4957" name="直接连接符 464956"/>
            <p:cNvSpPr/>
            <p:nvPr/>
          </p:nvSpPr>
          <p:spPr>
            <a:xfrm>
              <a:off x="3532" y="753"/>
              <a:ext cx="17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464958" name="矩形 464957"/>
            <p:cNvSpPr/>
            <p:nvPr/>
          </p:nvSpPr>
          <p:spPr>
            <a:xfrm>
              <a:off x="3668" y="579"/>
              <a:ext cx="188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solidFill>
                    <a:srgbClr val="A500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1800" b="1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4959" name="直接连接符 464958"/>
            <p:cNvSpPr/>
            <p:nvPr/>
          </p:nvSpPr>
          <p:spPr>
            <a:xfrm flipH="1">
              <a:off x="3531" y="1605"/>
              <a:ext cx="39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4960" name="文本框 464959"/>
            <p:cNvSpPr txBox="1"/>
            <p:nvPr/>
          </p:nvSpPr>
          <p:spPr>
            <a:xfrm>
              <a:off x="4723" y="986"/>
              <a:ext cx="67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latin typeface="Times New Roman" panose="02020603050405020304" pitchFamily="18" charset="0"/>
                </a:rPr>
                <a:t>j</a:t>
              </a:r>
              <a:r>
                <a:rPr lang="en-US" altLang="zh-CN" sz="18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zh-CN" sz="1800" b="1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sz="1800" b="1" i="1">
                  <a:latin typeface="Times New Roman" panose="02020603050405020304" pitchFamily="18" charset="0"/>
                </a:rPr>
                <a:t>L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1800" b="1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r>
                <a:rPr lang="en-US" altLang="zh-CN" sz="18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en-US" altLang="zh-CN" sz="1800" b="1"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464961" name="文本框 464960"/>
            <p:cNvSpPr txBox="1"/>
            <p:nvPr/>
          </p:nvSpPr>
          <p:spPr>
            <a:xfrm>
              <a:off x="3769" y="527"/>
              <a:ext cx="463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r>
                <a:rPr lang="en-US" altLang="zh-CN" sz="1800" b="1">
                  <a:latin typeface="Times New Roman" panose="02020603050405020304" pitchFamily="18" charset="0"/>
                </a:rPr>
                <a:t>j</a:t>
              </a:r>
              <a:r>
                <a:rPr lang="en-US" altLang="zh-CN" sz="18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M</a:t>
              </a:r>
            </a:p>
          </p:txBody>
        </p:sp>
      </p:grpSp>
      <p:sp>
        <p:nvSpPr>
          <p:cNvPr id="464962" name="矩形 464961"/>
          <p:cNvSpPr/>
          <p:nvPr/>
        </p:nvSpPr>
        <p:spPr>
          <a:xfrm>
            <a:off x="4876800" y="3227388"/>
            <a:ext cx="4167188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异侧并接电路的去耦等效电路</a:t>
            </a:r>
          </a:p>
        </p:txBody>
      </p:sp>
      <p:sp>
        <p:nvSpPr>
          <p:cNvPr id="464963" name="矩形 464962"/>
          <p:cNvSpPr/>
          <p:nvPr/>
        </p:nvSpPr>
        <p:spPr>
          <a:xfrm>
            <a:off x="1308100" y="3105150"/>
            <a:ext cx="2022475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异侧并接电路</a:t>
            </a:r>
          </a:p>
        </p:txBody>
      </p:sp>
      <p:sp>
        <p:nvSpPr>
          <p:cNvPr id="464964" name="上箭头 464963"/>
          <p:cNvSpPr/>
          <p:nvPr/>
        </p:nvSpPr>
        <p:spPr>
          <a:xfrm>
            <a:off x="6719888" y="3814763"/>
            <a:ext cx="247650" cy="677862"/>
          </a:xfrm>
          <a:prstGeom prst="upArrow">
            <a:avLst>
              <a:gd name="adj1" fmla="val 50000"/>
              <a:gd name="adj2" fmla="val 68429"/>
            </a:avLst>
          </a:prstGeom>
          <a:solidFill>
            <a:srgbClr val="3366CC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4965" name="下箭头 464964"/>
          <p:cNvSpPr/>
          <p:nvPr/>
        </p:nvSpPr>
        <p:spPr>
          <a:xfrm>
            <a:off x="719138" y="3105150"/>
            <a:ext cx="263525" cy="557213"/>
          </a:xfrm>
          <a:prstGeom prst="downArrow">
            <a:avLst>
              <a:gd name="adj1" fmla="val 50000"/>
              <a:gd name="adj2" fmla="val 52861"/>
            </a:avLst>
          </a:prstGeom>
          <a:solidFill>
            <a:srgbClr val="3366CC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64966" name="组合 464965"/>
          <p:cNvGrpSpPr/>
          <p:nvPr/>
        </p:nvGrpSpPr>
        <p:grpSpPr>
          <a:xfrm>
            <a:off x="511175" y="560388"/>
            <a:ext cx="3213100" cy="2436812"/>
            <a:chOff x="645" y="467"/>
            <a:chExt cx="1560" cy="1350"/>
          </a:xfrm>
        </p:grpSpPr>
        <p:sp>
          <p:nvSpPr>
            <p:cNvPr id="464967" name="直接连接符 464966"/>
            <p:cNvSpPr/>
            <p:nvPr/>
          </p:nvSpPr>
          <p:spPr>
            <a:xfrm>
              <a:off x="1342" y="816"/>
              <a:ext cx="0" cy="16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4968" name="直接连接符 464967"/>
            <p:cNvSpPr/>
            <p:nvPr/>
          </p:nvSpPr>
          <p:spPr>
            <a:xfrm>
              <a:off x="1715" y="816"/>
              <a:ext cx="4" cy="14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4969" name="直接连接符 464968"/>
            <p:cNvSpPr/>
            <p:nvPr/>
          </p:nvSpPr>
          <p:spPr>
            <a:xfrm>
              <a:off x="912" y="807"/>
              <a:ext cx="426" cy="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4970" name="文本框 464969"/>
            <p:cNvSpPr txBox="1"/>
            <p:nvPr/>
          </p:nvSpPr>
          <p:spPr>
            <a:xfrm>
              <a:off x="1319" y="828"/>
              <a:ext cx="145" cy="2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464971" name="文本框 464970"/>
            <p:cNvSpPr txBox="1"/>
            <p:nvPr/>
          </p:nvSpPr>
          <p:spPr>
            <a:xfrm>
              <a:off x="1568" y="1164"/>
              <a:ext cx="167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464972" name="文本框 464971"/>
            <p:cNvSpPr txBox="1"/>
            <p:nvPr/>
          </p:nvSpPr>
          <p:spPr>
            <a:xfrm>
              <a:off x="944" y="971"/>
              <a:ext cx="335" cy="2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latin typeface="Times New Roman" panose="02020603050405020304" pitchFamily="18" charset="0"/>
                </a:rPr>
                <a:t>j</a:t>
              </a:r>
              <a:r>
                <a:rPr lang="en-US" altLang="zh-CN" sz="18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lang="en-US" altLang="zh-CN" sz="1800" b="1" i="1">
                  <a:latin typeface="Times New Roman" panose="02020603050405020304" pitchFamily="18" charset="0"/>
                </a:rPr>
                <a:t>L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1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64973" name="直接连接符 464972"/>
            <p:cNvSpPr/>
            <p:nvPr/>
          </p:nvSpPr>
          <p:spPr>
            <a:xfrm>
              <a:off x="964" y="760"/>
              <a:ext cx="21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grpSp>
          <p:nvGrpSpPr>
            <p:cNvPr id="464974" name="组合 464973"/>
            <p:cNvGrpSpPr/>
            <p:nvPr/>
          </p:nvGrpSpPr>
          <p:grpSpPr>
            <a:xfrm rot="5400000">
              <a:off x="1611" y="1068"/>
              <a:ext cx="253" cy="45"/>
              <a:chOff x="1200" y="1584"/>
              <a:chExt cx="379" cy="45"/>
            </a:xfrm>
          </p:grpSpPr>
          <p:sp>
            <p:nvSpPr>
              <p:cNvPr id="464975" name="任意多边形 464974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4976" name="任意多边形 464975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4977" name="任意多边形 464976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4978" name="任意多边形 464977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64979" name="组合 464978"/>
            <p:cNvGrpSpPr/>
            <p:nvPr/>
          </p:nvGrpSpPr>
          <p:grpSpPr>
            <a:xfrm rot="5400000">
              <a:off x="1236" y="1082"/>
              <a:ext cx="253" cy="44"/>
              <a:chOff x="1200" y="1584"/>
              <a:chExt cx="379" cy="45"/>
            </a:xfrm>
          </p:grpSpPr>
          <p:sp>
            <p:nvSpPr>
              <p:cNvPr id="464980" name="任意多边形 464979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4981" name="任意多边形 464980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4982" name="任意多边形 464981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4983" name="任意多边形 464982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64984" name="任意多边形 464983"/>
            <p:cNvSpPr/>
            <p:nvPr/>
          </p:nvSpPr>
          <p:spPr>
            <a:xfrm rot="10800000" flipV="1">
              <a:off x="1338" y="682"/>
              <a:ext cx="153" cy="137"/>
            </a:xfrm>
            <a:custGeom>
              <a:avLst/>
              <a:gdLst>
                <a:gd name="txL" fmla="*/ 0 w 20759"/>
                <a:gd name="txT" fmla="*/ 0 h 21109"/>
                <a:gd name="txR" fmla="*/ 20759 w 20759"/>
                <a:gd name="txB" fmla="*/ 21109 h 21109"/>
              </a:gdLst>
              <a:ahLst/>
              <a:cxnLst>
                <a:cxn ang="270">
                  <a:pos x="4580" y="0"/>
                </a:cxn>
                <a:cxn ang="0">
                  <a:pos x="20758" y="15138"/>
                </a:cxn>
                <a:cxn ang="180">
                  <a:pos x="0" y="21109"/>
                </a:cxn>
              </a:cxnLst>
              <a:rect l="txL" t="txT" r="txR" b="txB"/>
              <a:pathLst>
                <a:path w="20759" h="21109" fill="none">
                  <a:moveTo>
                    <a:pt x="4580" y="0"/>
                  </a:moveTo>
                  <a:arcTo wR="21600" hR="21600" stAng="-4665500" swAng="3702633"/>
                </a:path>
                <a:path w="20759" h="21109" stroke="0">
                  <a:moveTo>
                    <a:pt x="4580" y="0"/>
                  </a:moveTo>
                  <a:arcTo wR="21600" hR="21600" stAng="-4665500" swAng="3702633"/>
                  <a:lnTo>
                    <a:pt x="0" y="21109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64985" name="对象 464984"/>
            <p:cNvGraphicFramePr/>
            <p:nvPr/>
          </p:nvGraphicFramePr>
          <p:xfrm>
            <a:off x="983" y="513"/>
            <a:ext cx="177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54" r:id="rId21" imgW="177800" imgH="266065" progId="Equation.DSMT4">
                    <p:embed/>
                  </p:oleObj>
                </mc:Choice>
                <mc:Fallback>
                  <p:oleObj r:id="rId21" imgW="177800" imgH="266065" progId="Equation.DSMT4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983" y="513"/>
                          <a:ext cx="177" cy="2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4986" name="对象 464985"/>
            <p:cNvGraphicFramePr/>
            <p:nvPr/>
          </p:nvGraphicFramePr>
          <p:xfrm>
            <a:off x="1789" y="748"/>
            <a:ext cx="192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55" r:id="rId22" imgW="190500" imgH="279400" progId="Equation.3">
                    <p:embed/>
                  </p:oleObj>
                </mc:Choice>
                <mc:Fallback>
                  <p:oleObj r:id="rId22" imgW="190500" imgH="279400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789" y="748"/>
                          <a:ext cx="192" cy="2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4987" name="文本框 464986"/>
            <p:cNvSpPr txBox="1"/>
            <p:nvPr/>
          </p:nvSpPr>
          <p:spPr>
            <a:xfrm>
              <a:off x="645" y="716"/>
              <a:ext cx="272" cy="20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18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64988" name="文本框 464987"/>
            <p:cNvSpPr txBox="1"/>
            <p:nvPr/>
          </p:nvSpPr>
          <p:spPr>
            <a:xfrm>
              <a:off x="1770" y="971"/>
              <a:ext cx="435" cy="20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latin typeface="Times New Roman" panose="02020603050405020304" pitchFamily="18" charset="0"/>
                </a:rPr>
                <a:t>j</a:t>
              </a:r>
              <a:r>
                <a:rPr lang="en-US" altLang="zh-CN" sz="18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lang="en-US" altLang="zh-CN" sz="1800" b="1" i="1">
                  <a:latin typeface="Times New Roman" panose="02020603050405020304" pitchFamily="18" charset="0"/>
                </a:rPr>
                <a:t>L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2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64989" name="文本框 464988"/>
            <p:cNvSpPr txBox="1"/>
            <p:nvPr/>
          </p:nvSpPr>
          <p:spPr>
            <a:xfrm>
              <a:off x="1306" y="467"/>
              <a:ext cx="329" cy="2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latin typeface="Times New Roman" panose="02020603050405020304" pitchFamily="18" charset="0"/>
                </a:rPr>
                <a:t>j</a:t>
              </a:r>
              <a:r>
                <a:rPr lang="en-US" altLang="zh-CN" sz="18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lang="en-US" altLang="zh-CN" sz="1800" b="1" i="1">
                  <a:latin typeface="Times New Roman" panose="02020603050405020304" pitchFamily="18" charset="0"/>
                </a:rPr>
                <a:t>M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64990" name="直接连接符 464989"/>
            <p:cNvSpPr/>
            <p:nvPr/>
          </p:nvSpPr>
          <p:spPr>
            <a:xfrm>
              <a:off x="1343" y="816"/>
              <a:ext cx="38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4991" name="直接连接符 464990"/>
            <p:cNvSpPr/>
            <p:nvPr/>
          </p:nvSpPr>
          <p:spPr>
            <a:xfrm>
              <a:off x="1331" y="1231"/>
              <a:ext cx="0" cy="37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4992" name="矩形 464991"/>
            <p:cNvSpPr/>
            <p:nvPr/>
          </p:nvSpPr>
          <p:spPr>
            <a:xfrm>
              <a:off x="1292" y="1313"/>
              <a:ext cx="69" cy="19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4993" name="直接连接符 464992"/>
            <p:cNvSpPr/>
            <p:nvPr/>
          </p:nvSpPr>
          <p:spPr>
            <a:xfrm>
              <a:off x="1715" y="1228"/>
              <a:ext cx="0" cy="37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4994" name="矩形 464993"/>
            <p:cNvSpPr/>
            <p:nvPr/>
          </p:nvSpPr>
          <p:spPr>
            <a:xfrm>
              <a:off x="1676" y="1319"/>
              <a:ext cx="69" cy="19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4995" name="直接连接符 464994"/>
            <p:cNvSpPr/>
            <p:nvPr/>
          </p:nvSpPr>
          <p:spPr>
            <a:xfrm flipH="1">
              <a:off x="912" y="1602"/>
              <a:ext cx="80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4996" name="椭圆 464995"/>
            <p:cNvSpPr/>
            <p:nvPr/>
          </p:nvSpPr>
          <p:spPr>
            <a:xfrm>
              <a:off x="843" y="764"/>
              <a:ext cx="56" cy="6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4997" name="椭圆 464996"/>
            <p:cNvSpPr/>
            <p:nvPr/>
          </p:nvSpPr>
          <p:spPr>
            <a:xfrm>
              <a:off x="849" y="1571"/>
              <a:ext cx="56" cy="6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4998" name="文本框 464997"/>
            <p:cNvSpPr txBox="1"/>
            <p:nvPr/>
          </p:nvSpPr>
          <p:spPr>
            <a:xfrm>
              <a:off x="660" y="1442"/>
              <a:ext cx="272" cy="204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–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64999" name="直接连接符 464998"/>
            <p:cNvSpPr/>
            <p:nvPr/>
          </p:nvSpPr>
          <p:spPr>
            <a:xfrm>
              <a:off x="1345" y="845"/>
              <a:ext cx="0" cy="10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465000" name="直接连接符 464999"/>
            <p:cNvSpPr/>
            <p:nvPr/>
          </p:nvSpPr>
          <p:spPr>
            <a:xfrm>
              <a:off x="1720" y="833"/>
              <a:ext cx="0" cy="10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graphicFrame>
          <p:nvGraphicFramePr>
            <p:cNvPr id="465001" name="对象 465000"/>
            <p:cNvGraphicFramePr/>
            <p:nvPr/>
          </p:nvGraphicFramePr>
          <p:xfrm>
            <a:off x="1157" y="786"/>
            <a:ext cx="153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56" r:id="rId23" imgW="152400" imgH="266065" progId="Equation.DSMT4">
                    <p:embed/>
                  </p:oleObj>
                </mc:Choice>
                <mc:Fallback>
                  <p:oleObj r:id="rId23" imgW="152400" imgH="266065" progId="Equation.DSMT4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157" y="786"/>
                          <a:ext cx="153" cy="2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5002" name="对象 465001"/>
            <p:cNvGraphicFramePr/>
            <p:nvPr/>
          </p:nvGraphicFramePr>
          <p:xfrm>
            <a:off x="689" y="1107"/>
            <a:ext cx="154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657" r:id="rId24" imgW="152400" imgH="190500" progId="Equation.DSMT4">
                    <p:embed/>
                  </p:oleObj>
                </mc:Choice>
                <mc:Fallback>
                  <p:oleObj r:id="rId24" imgW="152400" imgH="190500" progId="Equation.DSMT4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689" y="1107"/>
                          <a:ext cx="154" cy="1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5003" name="矩形 465002"/>
            <p:cNvSpPr/>
            <p:nvPr/>
          </p:nvSpPr>
          <p:spPr>
            <a:xfrm>
              <a:off x="1176" y="591"/>
              <a:ext cx="145" cy="20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solidFill>
                    <a:srgbClr val="A500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1800" b="1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5004" name="椭圆 465003"/>
            <p:cNvSpPr/>
            <p:nvPr/>
          </p:nvSpPr>
          <p:spPr>
            <a:xfrm>
              <a:off x="1314" y="785"/>
              <a:ext cx="56" cy="67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5005" name="椭圆 465004"/>
            <p:cNvSpPr/>
            <p:nvPr/>
          </p:nvSpPr>
          <p:spPr>
            <a:xfrm>
              <a:off x="1302" y="1574"/>
              <a:ext cx="56" cy="67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5006" name="矩形 465005"/>
            <p:cNvSpPr/>
            <p:nvPr/>
          </p:nvSpPr>
          <p:spPr>
            <a:xfrm>
              <a:off x="1245" y="1614"/>
              <a:ext cx="145" cy="20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solidFill>
                    <a:srgbClr val="A500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altLang="zh-CN" sz="1800" b="1">
                <a:solidFill>
                  <a:srgbClr val="A5002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65007" name="矩形 465006"/>
            <p:cNvSpPr/>
            <p:nvPr/>
          </p:nvSpPr>
          <p:spPr>
            <a:xfrm>
              <a:off x="1045" y="1296"/>
              <a:ext cx="200" cy="20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65008" name="矩形 465007"/>
            <p:cNvSpPr/>
            <p:nvPr/>
          </p:nvSpPr>
          <p:spPr>
            <a:xfrm>
              <a:off x="1735" y="1308"/>
              <a:ext cx="260" cy="20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65009" name="任意多边形 465008"/>
            <p:cNvSpPr/>
            <p:nvPr/>
          </p:nvSpPr>
          <p:spPr>
            <a:xfrm>
              <a:off x="1545" y="686"/>
              <a:ext cx="110" cy="484"/>
            </a:xfrm>
            <a:custGeom>
              <a:avLst/>
              <a:gdLst/>
              <a:ahLst/>
              <a:cxnLst/>
              <a:rect l="0" t="0" r="0" b="0"/>
              <a:pathLst>
                <a:path w="110" h="484">
                  <a:moveTo>
                    <a:pt x="0" y="0"/>
                  </a:moveTo>
                  <a:cubicBezTo>
                    <a:pt x="12" y="26"/>
                    <a:pt x="25" y="52"/>
                    <a:pt x="37" y="91"/>
                  </a:cubicBezTo>
                  <a:cubicBezTo>
                    <a:pt x="49" y="130"/>
                    <a:pt x="61" y="172"/>
                    <a:pt x="73" y="237"/>
                  </a:cubicBezTo>
                  <a:cubicBezTo>
                    <a:pt x="85" y="302"/>
                    <a:pt x="97" y="393"/>
                    <a:pt x="110" y="484"/>
                  </a:cubicBez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65010" name="组合 465009"/>
          <p:cNvGrpSpPr/>
          <p:nvPr/>
        </p:nvGrpSpPr>
        <p:grpSpPr>
          <a:xfrm>
            <a:off x="5368925" y="496888"/>
            <a:ext cx="2806700" cy="698500"/>
            <a:chOff x="3400" y="40"/>
            <a:chExt cx="1768" cy="440"/>
          </a:xfrm>
        </p:grpSpPr>
        <p:sp>
          <p:nvSpPr>
            <p:cNvPr id="465011" name="矩形 465010"/>
            <p:cNvSpPr/>
            <p:nvPr/>
          </p:nvSpPr>
          <p:spPr>
            <a:xfrm>
              <a:off x="3400" y="40"/>
              <a:ext cx="1768" cy="3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注意：节点</a:t>
              </a:r>
              <a:r>
                <a:rPr lang="en-US" altLang="zh-CN" b="1">
                  <a:solidFill>
                    <a:srgbClr val="A50021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的位置</a:t>
              </a:r>
            </a:p>
          </p:txBody>
        </p:sp>
        <p:sp>
          <p:nvSpPr>
            <p:cNvPr id="465012" name="直接连接符 465011"/>
            <p:cNvSpPr/>
            <p:nvPr/>
          </p:nvSpPr>
          <p:spPr>
            <a:xfrm flipH="1">
              <a:off x="3731" y="369"/>
              <a:ext cx="65" cy="111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46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464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464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464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4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4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4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64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64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4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65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5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07" grpId="0"/>
      <p:bldP spid="46496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8" name="矩形 466947"/>
          <p:cNvSpPr/>
          <p:nvPr/>
        </p:nvSpPr>
        <p:spPr>
          <a:xfrm>
            <a:off x="422275" y="505768"/>
            <a:ext cx="4902304" cy="461665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三、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三端联接</a:t>
            </a:r>
            <a:r>
              <a:rPr lang="zh-CN" altLang="en-US" b="1" dirty="0">
                <a:latin typeface="Times New Roman" panose="02020603050405020304" pitchFamily="18" charset="0"/>
              </a:rPr>
              <a:t>互感的去耦等效电路 </a:t>
            </a:r>
          </a:p>
        </p:txBody>
      </p:sp>
      <p:sp>
        <p:nvSpPr>
          <p:cNvPr id="466950" name="矩形 466949"/>
          <p:cNvSpPr/>
          <p:nvPr/>
        </p:nvSpPr>
        <p:spPr>
          <a:xfrm>
            <a:off x="0" y="2638425"/>
            <a:ext cx="9144000" cy="0"/>
          </a:xfrm>
          <a:prstGeom prst="rect">
            <a:avLst/>
          </a:prstGeom>
          <a:noFill/>
          <a:ln w="19050">
            <a:noFill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66949" name="对象 466948"/>
          <p:cNvGraphicFramePr/>
          <p:nvPr/>
        </p:nvGraphicFramePr>
        <p:xfrm>
          <a:off x="1793875" y="1109663"/>
          <a:ext cx="2098675" cy="305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5" r:id="rId3" imgW="1197610" imgH="1752600" progId="Visio.Drawing.6">
                  <p:embed/>
                </p:oleObj>
              </mc:Choice>
              <mc:Fallback>
                <p:oleObj r:id="rId3" imgW="1197610" imgH="1752600" progId="Visio.Drawing.6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3875" y="1109663"/>
                        <a:ext cx="2098675" cy="3055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6951" name="对象 466950"/>
          <p:cNvGraphicFramePr/>
          <p:nvPr/>
        </p:nvGraphicFramePr>
        <p:xfrm>
          <a:off x="5675313" y="736600"/>
          <a:ext cx="2116137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6" r:id="rId5" imgW="1219200" imgH="1970405" progId="Visio.Drawing.6">
                  <p:embed/>
                </p:oleObj>
              </mc:Choice>
              <mc:Fallback>
                <p:oleObj r:id="rId5" imgW="1219200" imgH="1970405" progId="Visio.Drawing.6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75313" y="736600"/>
                        <a:ext cx="2116137" cy="342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6953" name="矩形 466952"/>
          <p:cNvSpPr/>
          <p:nvPr/>
        </p:nvSpPr>
        <p:spPr>
          <a:xfrm>
            <a:off x="482321" y="4229292"/>
            <a:ext cx="7908053" cy="795667"/>
          </a:xfrm>
          <a:prstGeom prst="rect">
            <a:avLst/>
          </a:prstGeom>
          <a:noFill/>
          <a:ln w="19050">
            <a:noFill/>
          </a:ln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</a:rPr>
              <a:t>）当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同名端</a:t>
            </a:r>
            <a:r>
              <a:rPr lang="zh-CN" altLang="en-US" sz="2000" b="1" dirty="0">
                <a:latin typeface="Times New Roman" panose="02020603050405020304" pitchFamily="18" charset="0"/>
              </a:rPr>
              <a:t>联在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同一节点</a:t>
            </a:r>
            <a:r>
              <a:rPr lang="zh-CN" altLang="en-US" sz="2000" b="1" dirty="0">
                <a:latin typeface="Times New Roman" panose="02020603050405020304" pitchFamily="18" charset="0"/>
              </a:rPr>
              <a:t>上时（同名端如图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</a:rPr>
              <a:t>中“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000" b="1" dirty="0">
                <a:latin typeface="Times New Roman" panose="02020603050405020304" pitchFamily="18" charset="0"/>
              </a:rPr>
              <a:t>”</a:t>
            </a:r>
            <a:r>
              <a:rPr lang="zh-CN" altLang="en-US" sz="2000" b="1" dirty="0">
                <a:latin typeface="Times New Roman" panose="02020603050405020304" pitchFamily="18" charset="0"/>
              </a:rPr>
              <a:t>所示），则图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000" b="1" dirty="0">
                <a:latin typeface="Times New Roman" panose="02020603050405020304" pitchFamily="18" charset="0"/>
              </a:rPr>
              <a:t>中等效电路的</a:t>
            </a:r>
            <a:r>
              <a:rPr lang="en-US" altLang="zh-CN" sz="2000" b="1" dirty="0">
                <a:latin typeface="Times New Roman" panose="02020603050405020304" pitchFamily="18" charset="0"/>
              </a:rPr>
              <a:t>L3 =</a:t>
            </a:r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 M</a:t>
            </a:r>
            <a:r>
              <a:rPr lang="zh-CN" altLang="en-US" sz="2000" b="1" dirty="0"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</a:rPr>
              <a:t>L1′= </a:t>
            </a:r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L1 − M </a:t>
            </a:r>
            <a:r>
              <a:rPr lang="zh-CN" altLang="en-US" sz="2000" b="1" dirty="0">
                <a:latin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Times New Roman" panose="02020603050405020304" pitchFamily="18" charset="0"/>
              </a:rPr>
              <a:t>L2′=</a:t>
            </a:r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 L2 − M</a:t>
            </a:r>
            <a:r>
              <a:rPr lang="zh-CN" altLang="en-US" sz="2000" b="1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467072" name="矩形 467071"/>
          <p:cNvSpPr/>
          <p:nvPr/>
        </p:nvSpPr>
        <p:spPr>
          <a:xfrm>
            <a:off x="4665663" y="1495425"/>
            <a:ext cx="736600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67073" name="矩形 467072"/>
          <p:cNvSpPr/>
          <p:nvPr/>
        </p:nvSpPr>
        <p:spPr>
          <a:xfrm>
            <a:off x="904875" y="1495425"/>
            <a:ext cx="719138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a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467074" name="矩形 467073"/>
          <p:cNvSpPr/>
          <p:nvPr/>
        </p:nvSpPr>
        <p:spPr>
          <a:xfrm>
            <a:off x="482321" y="5088651"/>
            <a:ext cx="8179358" cy="795667"/>
          </a:xfrm>
          <a:prstGeom prst="rect">
            <a:avLst/>
          </a:prstGeom>
          <a:noFill/>
          <a:ln w="19050">
            <a:noFill/>
          </a:ln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2000" b="1" dirty="0"/>
              <a:t>（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）当</a:t>
            </a:r>
            <a:r>
              <a:rPr lang="zh-CN" altLang="en-US" sz="2000" b="1" dirty="0">
                <a:solidFill>
                  <a:srgbClr val="FF0000"/>
                </a:solidFill>
              </a:rPr>
              <a:t>异名端</a:t>
            </a:r>
            <a:r>
              <a:rPr lang="zh-CN" altLang="en-US" sz="2000" b="1" dirty="0"/>
              <a:t>联在</a:t>
            </a:r>
            <a:r>
              <a:rPr lang="zh-CN" altLang="en-US" sz="2000" b="1" dirty="0">
                <a:solidFill>
                  <a:srgbClr val="FF0000"/>
                </a:solidFill>
              </a:rPr>
              <a:t>同一节点</a:t>
            </a:r>
            <a:r>
              <a:rPr lang="zh-CN" altLang="en-US" sz="2000" b="1" dirty="0"/>
              <a:t>上时（同名端如图</a:t>
            </a:r>
            <a:r>
              <a:rPr lang="en-US" altLang="zh-CN" sz="2000" b="1" dirty="0">
                <a:solidFill>
                  <a:srgbClr val="FF0000"/>
                </a:solidFill>
              </a:rPr>
              <a:t>a</a:t>
            </a:r>
            <a:r>
              <a:rPr lang="zh-CN" altLang="en-US" sz="2000" b="1" dirty="0"/>
              <a:t>中</a:t>
            </a:r>
            <a:r>
              <a:rPr lang="zh-CN" altLang="en-US" sz="2000" b="1" dirty="0">
                <a:latin typeface="Bodoni MT Black" panose="02070A03080606020203" pitchFamily="18" charset="0"/>
              </a:rPr>
              <a:t>“</a:t>
            </a:r>
            <a:r>
              <a:rPr lang="en-US" altLang="zh-CN" sz="2000" b="1" dirty="0">
                <a:solidFill>
                  <a:srgbClr val="FF0000"/>
                </a:solidFill>
                <a:latin typeface="Bodoni MT Black" panose="02070A03080606020203" pitchFamily="18" charset="0"/>
              </a:rPr>
              <a:t>.</a:t>
            </a:r>
            <a:r>
              <a:rPr lang="en-US" altLang="zh-CN" sz="2000" b="1" dirty="0">
                <a:latin typeface="Bodoni MT Black" panose="02070A03080606020203" pitchFamily="18" charset="0"/>
              </a:rPr>
              <a:t>”</a:t>
            </a:r>
            <a:r>
              <a:rPr lang="zh-CN" altLang="en-US" sz="2000" b="1" dirty="0"/>
              <a:t>所示），则图</a:t>
            </a:r>
            <a:r>
              <a:rPr lang="en-US" altLang="zh-CN" sz="2000" b="1" dirty="0">
                <a:solidFill>
                  <a:srgbClr val="FF0000"/>
                </a:solidFill>
              </a:rPr>
              <a:t>b</a:t>
            </a:r>
            <a:r>
              <a:rPr lang="zh-CN" altLang="en-US" sz="2000" b="1" dirty="0"/>
              <a:t>中等效电路的</a:t>
            </a:r>
            <a:r>
              <a:rPr lang="en-US" altLang="zh-CN" sz="2000" b="1" dirty="0"/>
              <a:t>L3 = </a:t>
            </a:r>
            <a:r>
              <a:rPr lang="en-US" altLang="zh-CN" sz="2000" b="1" dirty="0">
                <a:solidFill>
                  <a:srgbClr val="FFFF00"/>
                </a:solidFill>
              </a:rPr>
              <a:t>−M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L1′= </a:t>
            </a:r>
            <a:r>
              <a:rPr lang="en-US" altLang="zh-CN" sz="2000" b="1" dirty="0">
                <a:solidFill>
                  <a:srgbClr val="FFFF00"/>
                </a:solidFill>
              </a:rPr>
              <a:t>L1 + M </a:t>
            </a:r>
            <a:r>
              <a:rPr lang="zh-CN" altLang="en-US" sz="2000" b="1" dirty="0"/>
              <a:t>，</a:t>
            </a:r>
            <a:r>
              <a:rPr lang="en-US" altLang="zh-CN" sz="2000" b="1" dirty="0"/>
              <a:t>L2′= </a:t>
            </a:r>
            <a:r>
              <a:rPr lang="en-US" altLang="zh-CN" sz="2000" b="1" dirty="0">
                <a:solidFill>
                  <a:srgbClr val="FFFF00"/>
                </a:solidFill>
              </a:rPr>
              <a:t>L2 + M</a:t>
            </a:r>
            <a:r>
              <a:rPr lang="zh-CN" altLang="en-US" sz="2000" b="1" dirty="0"/>
              <a:t>。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88944C4-A9AB-4037-896B-E65C4CC5CBE8}"/>
              </a:ext>
            </a:extLst>
          </p:cNvPr>
          <p:cNvCxnSpPr/>
          <p:nvPr/>
        </p:nvCxnSpPr>
        <p:spPr>
          <a:xfrm>
            <a:off x="3014505" y="3070417"/>
            <a:ext cx="3597310" cy="6631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ACBE122E-B2D4-433A-8461-547DCBAF573F}"/>
              </a:ext>
            </a:extLst>
          </p:cNvPr>
          <p:cNvSpPr/>
          <p:nvPr/>
        </p:nvSpPr>
        <p:spPr>
          <a:xfrm>
            <a:off x="6501284" y="2389091"/>
            <a:ext cx="542611" cy="4986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7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7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6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6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6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7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7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6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53" grpId="0"/>
      <p:bldP spid="467072" grpId="0"/>
      <p:bldP spid="467073" grpId="0"/>
      <p:bldP spid="46707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4" name="矩形 465923"/>
          <p:cNvSpPr/>
          <p:nvPr/>
        </p:nvSpPr>
        <p:spPr>
          <a:xfrm>
            <a:off x="417513" y="1068388"/>
            <a:ext cx="1633537" cy="82232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去耦方法的归纳：</a:t>
            </a:r>
          </a:p>
        </p:txBody>
      </p:sp>
      <p:grpSp>
        <p:nvGrpSpPr>
          <p:cNvPr id="465925" name="组合 465924"/>
          <p:cNvGrpSpPr/>
          <p:nvPr/>
        </p:nvGrpSpPr>
        <p:grpSpPr>
          <a:xfrm>
            <a:off x="2368550" y="1200150"/>
            <a:ext cx="6261100" cy="1390650"/>
            <a:chOff x="1221" y="3268"/>
            <a:chExt cx="3944" cy="876"/>
          </a:xfrm>
        </p:grpSpPr>
        <p:grpSp>
          <p:nvGrpSpPr>
            <p:cNvPr id="465926" name="组合 465925"/>
            <p:cNvGrpSpPr/>
            <p:nvPr/>
          </p:nvGrpSpPr>
          <p:grpSpPr>
            <a:xfrm>
              <a:off x="1321" y="3268"/>
              <a:ext cx="3844" cy="876"/>
              <a:chOff x="214" y="3394"/>
              <a:chExt cx="3844" cy="876"/>
            </a:xfrm>
          </p:grpSpPr>
          <p:graphicFrame>
            <p:nvGraphicFramePr>
              <p:cNvPr id="465927" name="对象 465926"/>
              <p:cNvGraphicFramePr/>
              <p:nvPr/>
            </p:nvGraphicFramePr>
            <p:xfrm>
              <a:off x="1161" y="3757"/>
              <a:ext cx="171" cy="1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387" r:id="rId3" imgW="139700" imgH="152400" progId="Equation.DSMT4">
                      <p:embed/>
                    </p:oleObj>
                  </mc:Choice>
                  <mc:Fallback>
                    <p:oleObj r:id="rId3" imgW="139700" imgH="152400" progId="Equation.DSMT4">
                      <p:embed/>
                      <p:pic>
                        <p:nvPicPr>
                          <p:cNvPr id="0" name="图片 3134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161" y="3757"/>
                            <a:ext cx="171" cy="18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5928" name="对象 465927"/>
              <p:cNvGraphicFramePr/>
              <p:nvPr/>
            </p:nvGraphicFramePr>
            <p:xfrm>
              <a:off x="1176" y="4060"/>
              <a:ext cx="171" cy="1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9388" r:id="rId5" imgW="139700" imgH="152400" progId="Equation.DSMT4">
                      <p:embed/>
                    </p:oleObj>
                  </mc:Choice>
                  <mc:Fallback>
                    <p:oleObj r:id="rId5" imgW="139700" imgH="152400" progId="Equation.DSMT4">
                      <p:embed/>
                      <p:pic>
                        <p:nvPicPr>
                          <p:cNvPr id="0" name="图片 3135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176" y="4060"/>
                            <a:ext cx="171" cy="18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65929" name="矩形 465928"/>
              <p:cNvSpPr/>
              <p:nvPr/>
            </p:nvSpPr>
            <p:spPr>
              <a:xfrm>
                <a:off x="216" y="3680"/>
                <a:ext cx="1377" cy="28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b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zh-CN" altLang="en-US" b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支路</a:t>
                </a:r>
                <a:r>
                  <a:rPr lang="en-US" altLang="zh-CN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1)  </a:t>
                </a:r>
                <a:r>
                  <a:rPr lang="en-US" altLang="zh-CN" b="1" i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L</a:t>
                </a:r>
                <a:r>
                  <a:rPr lang="en-US" altLang="zh-CN" b="1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zh-CN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    </a:t>
                </a:r>
                <a:r>
                  <a:rPr lang="en-US" altLang="zh-CN" b="1" i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M</a:t>
                </a:r>
              </a:p>
            </p:txBody>
          </p:sp>
          <p:sp>
            <p:nvSpPr>
              <p:cNvPr id="465930" name="矩形 465929"/>
              <p:cNvSpPr/>
              <p:nvPr/>
            </p:nvSpPr>
            <p:spPr>
              <a:xfrm>
                <a:off x="214" y="3982"/>
                <a:ext cx="1366" cy="28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b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zh-CN" altLang="en-US" b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支路</a:t>
                </a:r>
                <a:r>
                  <a:rPr lang="en-US" altLang="zh-CN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2)  </a:t>
                </a:r>
                <a:r>
                  <a:rPr lang="en-US" altLang="zh-CN" b="1" i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L</a:t>
                </a:r>
                <a:r>
                  <a:rPr lang="en-US" altLang="zh-CN" b="1" baseline="-2500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zh-CN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    </a:t>
                </a:r>
                <a:r>
                  <a:rPr lang="en-US" altLang="zh-CN" b="1" i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M</a:t>
                </a:r>
              </a:p>
            </p:txBody>
          </p:sp>
          <p:sp>
            <p:nvSpPr>
              <p:cNvPr id="465931" name="矩形 465930"/>
              <p:cNvSpPr/>
              <p:nvPr/>
            </p:nvSpPr>
            <p:spPr>
              <a:xfrm>
                <a:off x="228" y="3394"/>
                <a:ext cx="3830" cy="28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b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zh-CN" altLang="en-US" b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支路</a:t>
                </a:r>
                <a:r>
                  <a:rPr lang="en-US" altLang="zh-CN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3) </a:t>
                </a:r>
                <a:r>
                  <a:rPr lang="en-US" altLang="zh-CN" b="1">
                    <a:latin typeface="Times New Roman" panose="02020603050405020304" pitchFamily="18" charset="0"/>
                  </a:rPr>
                  <a:t>   </a:t>
                </a:r>
                <a:r>
                  <a:rPr lang="en-US" altLang="zh-CN" b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±</a:t>
                </a:r>
                <a:r>
                  <a:rPr lang="en-US" altLang="zh-CN" b="1" i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M</a:t>
                </a:r>
                <a:r>
                  <a:rPr lang="en-US" altLang="zh-CN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  </a:t>
                </a:r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en-US" altLang="zh-CN" b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zh-CN" altLang="en-US" b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同侧取“</a:t>
                </a:r>
                <a:r>
                  <a:rPr lang="en-US" altLang="zh-CN" b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+”</a:t>
                </a:r>
                <a:r>
                  <a:rPr lang="zh-CN" altLang="en-US" b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，异侧取“</a:t>
                </a:r>
                <a:r>
                  <a:rPr lang="en-US" altLang="zh-CN" b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–”)</a:t>
                </a:r>
              </a:p>
            </p:txBody>
          </p:sp>
          <p:sp>
            <p:nvSpPr>
              <p:cNvPr id="465932" name="右大括号 465931"/>
              <p:cNvSpPr/>
              <p:nvPr/>
            </p:nvSpPr>
            <p:spPr>
              <a:xfrm>
                <a:off x="1631" y="3829"/>
                <a:ext cx="87" cy="303"/>
              </a:xfrm>
              <a:prstGeom prst="rightBrace">
                <a:avLst>
                  <a:gd name="adj1" fmla="val 29022"/>
                  <a:gd name="adj2" fmla="val 50000"/>
                </a:avLst>
              </a:prstGeom>
              <a:noFill/>
              <a:ln w="190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5933" name="矩形 465932"/>
              <p:cNvSpPr/>
              <p:nvPr/>
            </p:nvSpPr>
            <p:spPr>
              <a:xfrm>
                <a:off x="1800" y="3806"/>
                <a:ext cx="2120" cy="28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b="1" i="1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M</a:t>
                </a:r>
                <a:r>
                  <a:rPr lang="zh-CN" altLang="en-US" b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前符号与支路</a:t>
                </a:r>
                <a:r>
                  <a:rPr lang="en-US" altLang="zh-CN" b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3</a:t>
                </a:r>
                <a:r>
                  <a:rPr lang="zh-CN" altLang="en-US" b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中相反</a:t>
                </a:r>
              </a:p>
            </p:txBody>
          </p:sp>
        </p:grpSp>
        <p:sp>
          <p:nvSpPr>
            <p:cNvPr id="465934" name="左大括号 465933"/>
            <p:cNvSpPr/>
            <p:nvPr/>
          </p:nvSpPr>
          <p:spPr>
            <a:xfrm>
              <a:off x="1221" y="3380"/>
              <a:ext cx="57" cy="694"/>
            </a:xfrm>
            <a:prstGeom prst="leftBrace">
              <a:avLst>
                <a:gd name="adj1" fmla="val 101461"/>
                <a:gd name="adj2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5935" name="矩形 465934"/>
          <p:cNvSpPr/>
          <p:nvPr/>
        </p:nvSpPr>
        <p:spPr>
          <a:xfrm>
            <a:off x="1235868" y="4647649"/>
            <a:ext cx="7618413" cy="1015663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　　</a:t>
            </a:r>
            <a:r>
              <a:rPr lang="zh-CN" altLang="en-US" b="1" dirty="0">
                <a:solidFill>
                  <a:srgbClr val="FF33CC"/>
                </a:solidFill>
                <a:latin typeface="Times New Roman" panose="02020603050405020304" pitchFamily="18" charset="0"/>
              </a:rPr>
              <a:t>　</a:t>
            </a:r>
            <a:r>
              <a:rPr lang="en-US" altLang="zh-CN" b="1" dirty="0">
                <a:solidFill>
                  <a:srgbClr val="FF33CC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、去耦等效电路与原电路的节点发生变化。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b="1" dirty="0"/>
              <a:t>            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、三端去耦可以扩展到串联、并联等效化简。</a:t>
            </a:r>
          </a:p>
        </p:txBody>
      </p:sp>
      <p:sp>
        <p:nvSpPr>
          <p:cNvPr id="465936" name="矩形 465935"/>
          <p:cNvSpPr/>
          <p:nvPr/>
        </p:nvSpPr>
        <p:spPr>
          <a:xfrm>
            <a:off x="817563" y="3605213"/>
            <a:ext cx="1103312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注意：</a:t>
            </a:r>
          </a:p>
        </p:txBody>
      </p:sp>
      <p:sp>
        <p:nvSpPr>
          <p:cNvPr id="465937" name="矩形 465936"/>
          <p:cNvSpPr/>
          <p:nvPr/>
        </p:nvSpPr>
        <p:spPr>
          <a:xfrm>
            <a:off x="2162175" y="4062413"/>
            <a:ext cx="5238750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>
            <a:spAutoFit/>
          </a:bodyPr>
          <a:lstStyle/>
          <a:p>
            <a:pPr eaLnBrk="1" hangingPunct="1"/>
            <a:r>
              <a:rPr lang="en-US" altLang="zh-CN" b="1" dirty="0">
                <a:solidFill>
                  <a:srgbClr val="FF33CC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、等效电感与电流的参考方向无关；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6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5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5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65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5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4" grpId="0"/>
      <p:bldP spid="465935" grpId="0"/>
      <p:bldP spid="465936" grpId="0"/>
      <p:bldP spid="4659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矩形 377857"/>
          <p:cNvSpPr/>
          <p:nvPr/>
        </p:nvSpPr>
        <p:spPr>
          <a:xfrm>
            <a:off x="550863" y="327025"/>
            <a:ext cx="566737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FF33CC"/>
                </a:solidFill>
                <a:latin typeface="Times New Roman" panose="02020603050405020304" pitchFamily="18" charset="0"/>
              </a:rPr>
              <a:t>例 </a:t>
            </a:r>
          </a:p>
        </p:txBody>
      </p:sp>
      <p:sp>
        <p:nvSpPr>
          <p:cNvPr id="377862" name="矩形 377861"/>
          <p:cNvSpPr/>
          <p:nvPr/>
        </p:nvSpPr>
        <p:spPr>
          <a:xfrm>
            <a:off x="1117600" y="379413"/>
            <a:ext cx="3608388" cy="228282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已知两个线圈的参数</a:t>
            </a:r>
            <a:r>
              <a:rPr lang="en-US" altLang="zh-CN" b="1">
                <a:latin typeface="Times New Roman" panose="02020603050405020304" pitchFamily="18" charset="0"/>
              </a:rPr>
              <a:t>R</a:t>
            </a: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 = R</a:t>
            </a: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 = 100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1800" b="1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= 3H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1800" b="1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= 10H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M = 5H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，正弦交流电压源电压 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1800" b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= 220V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= 100rad/s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377864" name="矩形 377863"/>
          <p:cNvSpPr/>
          <p:nvPr/>
        </p:nvSpPr>
        <p:spPr>
          <a:xfrm>
            <a:off x="0" y="2890838"/>
            <a:ext cx="9144000" cy="0"/>
          </a:xfrm>
          <a:prstGeom prst="rect">
            <a:avLst/>
          </a:prstGeom>
          <a:noFill/>
          <a:ln w="1905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7931" name="矩形 377930"/>
          <p:cNvSpPr/>
          <p:nvPr/>
        </p:nvSpPr>
        <p:spPr>
          <a:xfrm>
            <a:off x="398463" y="3702050"/>
            <a:ext cx="869950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解：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77932" name="矩形 377931"/>
          <p:cNvSpPr/>
          <p:nvPr/>
        </p:nvSpPr>
        <p:spPr>
          <a:xfrm>
            <a:off x="1152525" y="3702050"/>
            <a:ext cx="3958135" cy="707886"/>
          </a:xfrm>
          <a:prstGeom prst="rect">
            <a:avLst/>
          </a:prstGeom>
          <a:noFill/>
          <a:ln w="19050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2520F2"/>
                </a:solidFill>
                <a:latin typeface="Times New Roman" panose="02020603050405020304" pitchFamily="18" charset="0"/>
              </a:rPr>
              <a:t>这是两互感线圈反串电路</a:t>
            </a:r>
            <a:r>
              <a:rPr lang="en-US" altLang="zh-CN" b="1" dirty="0">
                <a:solidFill>
                  <a:srgbClr val="2520F2"/>
                </a:solidFill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先求总电流，在回到源电路求各电感电压 </a:t>
            </a:r>
          </a:p>
        </p:txBody>
      </p:sp>
      <p:sp>
        <p:nvSpPr>
          <p:cNvPr id="377933" name="矩形 377932"/>
          <p:cNvSpPr/>
          <p:nvPr/>
        </p:nvSpPr>
        <p:spPr>
          <a:xfrm>
            <a:off x="1036360" y="4507210"/>
            <a:ext cx="4283545" cy="461665"/>
          </a:xfrm>
          <a:prstGeom prst="rect">
            <a:avLst/>
          </a:prstGeom>
          <a:noFill/>
          <a:ln w="19050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作去耦等效电路 </a:t>
            </a:r>
            <a:r>
              <a:rPr lang="zh-CN" altLang="en-US" b="1" dirty="0"/>
              <a:t>，来</a:t>
            </a:r>
            <a:r>
              <a:rPr lang="zh-CN" altLang="en-US" b="1" dirty="0">
                <a:solidFill>
                  <a:srgbClr val="FF0000"/>
                </a:solidFill>
              </a:rPr>
              <a:t>求总电流</a:t>
            </a:r>
          </a:p>
        </p:txBody>
      </p:sp>
      <p:sp>
        <p:nvSpPr>
          <p:cNvPr id="377935" name="矩形 377934"/>
          <p:cNvSpPr/>
          <p:nvPr/>
        </p:nvSpPr>
        <p:spPr>
          <a:xfrm>
            <a:off x="550863" y="2890838"/>
            <a:ext cx="3876675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求两线圈的端电压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1600" b="1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1600" b="1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  <p:grpSp>
        <p:nvGrpSpPr>
          <p:cNvPr id="377937" name="组合 377936"/>
          <p:cNvGrpSpPr>
            <a:grpSpLocks noChangeAspect="1"/>
          </p:cNvGrpSpPr>
          <p:nvPr/>
        </p:nvGrpSpPr>
        <p:grpSpPr>
          <a:xfrm>
            <a:off x="4783138" y="327025"/>
            <a:ext cx="4133850" cy="2265363"/>
            <a:chOff x="2887" y="206"/>
            <a:chExt cx="2604" cy="1427"/>
          </a:xfrm>
        </p:grpSpPr>
        <p:sp>
          <p:nvSpPr>
            <p:cNvPr id="377936" name="矩形 377935"/>
            <p:cNvSpPr>
              <a:spLocks noChangeAspect="1" noTextEdit="1"/>
            </p:cNvSpPr>
            <p:nvPr/>
          </p:nvSpPr>
          <p:spPr>
            <a:xfrm>
              <a:off x="2887" y="206"/>
              <a:ext cx="2604" cy="142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938" name="矩形 377937"/>
            <p:cNvSpPr/>
            <p:nvPr/>
          </p:nvSpPr>
          <p:spPr>
            <a:xfrm>
              <a:off x="4998" y="685"/>
              <a:ext cx="111" cy="26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939" name="矩形 377938"/>
            <p:cNvSpPr/>
            <p:nvPr/>
          </p:nvSpPr>
          <p:spPr>
            <a:xfrm>
              <a:off x="4998" y="685"/>
              <a:ext cx="111" cy="264"/>
            </a:xfrm>
            <a:prstGeom prst="rect">
              <a:avLst/>
            </a:prstGeom>
            <a:solidFill>
              <a:schemeClr val="accent1"/>
            </a:solidFill>
            <a:ln w="349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940" name="直接连接符 377939"/>
            <p:cNvSpPr/>
            <p:nvPr/>
          </p:nvSpPr>
          <p:spPr>
            <a:xfrm>
              <a:off x="5054" y="949"/>
              <a:ext cx="3" cy="170"/>
            </a:xfrm>
            <a:prstGeom prst="line">
              <a:avLst/>
            </a:prstGeom>
            <a:ln w="206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7941" name="任意多边形 377940"/>
            <p:cNvSpPr/>
            <p:nvPr/>
          </p:nvSpPr>
          <p:spPr>
            <a:xfrm>
              <a:off x="5057" y="1119"/>
              <a:ext cx="54" cy="374"/>
            </a:xfrm>
            <a:custGeom>
              <a:avLst/>
              <a:gdLst/>
              <a:ahLst/>
              <a:cxnLst/>
              <a:rect l="0" t="0" r="0" b="0"/>
              <a:pathLst>
                <a:path w="54" h="374">
                  <a:moveTo>
                    <a:pt x="0" y="373"/>
                  </a:moveTo>
                  <a:cubicBezTo>
                    <a:pt x="28" y="374"/>
                    <a:pt x="52" y="354"/>
                    <a:pt x="53" y="329"/>
                  </a:cubicBezTo>
                  <a:cubicBezTo>
                    <a:pt x="54" y="303"/>
                    <a:pt x="32" y="281"/>
                    <a:pt x="4" y="280"/>
                  </a:cubicBezTo>
                  <a:cubicBezTo>
                    <a:pt x="3" y="280"/>
                    <a:pt x="1" y="280"/>
                    <a:pt x="0" y="280"/>
                  </a:cubicBezTo>
                  <a:cubicBezTo>
                    <a:pt x="28" y="281"/>
                    <a:pt x="52" y="261"/>
                    <a:pt x="53" y="235"/>
                  </a:cubicBezTo>
                  <a:cubicBezTo>
                    <a:pt x="54" y="209"/>
                    <a:pt x="32" y="187"/>
                    <a:pt x="4" y="186"/>
                  </a:cubicBezTo>
                  <a:cubicBezTo>
                    <a:pt x="3" y="186"/>
                    <a:pt x="1" y="186"/>
                    <a:pt x="0" y="186"/>
                  </a:cubicBezTo>
                  <a:cubicBezTo>
                    <a:pt x="28" y="187"/>
                    <a:pt x="52" y="167"/>
                    <a:pt x="53" y="141"/>
                  </a:cubicBezTo>
                  <a:cubicBezTo>
                    <a:pt x="54" y="116"/>
                    <a:pt x="32" y="94"/>
                    <a:pt x="4" y="93"/>
                  </a:cubicBezTo>
                  <a:cubicBezTo>
                    <a:pt x="3" y="93"/>
                    <a:pt x="1" y="93"/>
                    <a:pt x="0" y="93"/>
                  </a:cubicBezTo>
                  <a:cubicBezTo>
                    <a:pt x="28" y="94"/>
                    <a:pt x="52" y="74"/>
                    <a:pt x="53" y="48"/>
                  </a:cubicBezTo>
                  <a:cubicBezTo>
                    <a:pt x="54" y="22"/>
                    <a:pt x="32" y="1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</a:path>
              </a:pathLst>
            </a:custGeom>
            <a:noFill/>
            <a:ln w="349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942" name="直接连接符 377941"/>
            <p:cNvSpPr/>
            <p:nvPr/>
          </p:nvSpPr>
          <p:spPr>
            <a:xfrm>
              <a:off x="5057" y="1492"/>
              <a:ext cx="1" cy="107"/>
            </a:xfrm>
            <a:prstGeom prst="line">
              <a:avLst/>
            </a:prstGeom>
            <a:ln w="206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7943" name="矩形 377942"/>
            <p:cNvSpPr/>
            <p:nvPr/>
          </p:nvSpPr>
          <p:spPr>
            <a:xfrm>
              <a:off x="3749" y="510"/>
              <a:ext cx="285" cy="10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944" name="矩形 377943"/>
            <p:cNvSpPr/>
            <p:nvPr/>
          </p:nvSpPr>
          <p:spPr>
            <a:xfrm>
              <a:off x="3749" y="510"/>
              <a:ext cx="285" cy="102"/>
            </a:xfrm>
            <a:prstGeom prst="rect">
              <a:avLst/>
            </a:prstGeom>
            <a:solidFill>
              <a:schemeClr val="accent1"/>
            </a:solidFill>
            <a:ln w="349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945" name="任意多边形 377944"/>
            <p:cNvSpPr/>
            <p:nvPr/>
          </p:nvSpPr>
          <p:spPr>
            <a:xfrm>
              <a:off x="4248" y="508"/>
              <a:ext cx="404" cy="50"/>
            </a:xfrm>
            <a:custGeom>
              <a:avLst/>
              <a:gdLst/>
              <a:ahLst/>
              <a:cxnLst/>
              <a:rect l="0" t="0" r="0" b="0"/>
              <a:pathLst>
                <a:path w="404" h="50">
                  <a:moveTo>
                    <a:pt x="402" y="50"/>
                  </a:moveTo>
                  <a:cubicBezTo>
                    <a:pt x="404" y="24"/>
                    <a:pt x="382" y="2"/>
                    <a:pt x="354" y="1"/>
                  </a:cubicBezTo>
                  <a:cubicBezTo>
                    <a:pt x="326" y="0"/>
                    <a:pt x="303" y="21"/>
                    <a:pt x="302" y="47"/>
                  </a:cubicBezTo>
                  <a:cubicBezTo>
                    <a:pt x="302" y="48"/>
                    <a:pt x="302" y="49"/>
                    <a:pt x="302" y="50"/>
                  </a:cubicBezTo>
                  <a:cubicBezTo>
                    <a:pt x="303" y="24"/>
                    <a:pt x="281" y="2"/>
                    <a:pt x="253" y="1"/>
                  </a:cubicBezTo>
                  <a:cubicBezTo>
                    <a:pt x="225" y="0"/>
                    <a:pt x="202" y="21"/>
                    <a:pt x="201" y="47"/>
                  </a:cubicBezTo>
                  <a:cubicBezTo>
                    <a:pt x="201" y="48"/>
                    <a:pt x="201" y="49"/>
                    <a:pt x="201" y="50"/>
                  </a:cubicBezTo>
                  <a:cubicBezTo>
                    <a:pt x="202" y="24"/>
                    <a:pt x="181" y="2"/>
                    <a:pt x="152" y="1"/>
                  </a:cubicBezTo>
                  <a:cubicBezTo>
                    <a:pt x="125" y="0"/>
                    <a:pt x="101" y="21"/>
                    <a:pt x="100" y="47"/>
                  </a:cubicBezTo>
                  <a:cubicBezTo>
                    <a:pt x="100" y="48"/>
                    <a:pt x="100" y="49"/>
                    <a:pt x="100" y="50"/>
                  </a:cubicBezTo>
                  <a:cubicBezTo>
                    <a:pt x="101" y="24"/>
                    <a:pt x="80" y="2"/>
                    <a:pt x="51" y="1"/>
                  </a:cubicBezTo>
                  <a:cubicBezTo>
                    <a:pt x="24" y="0"/>
                    <a:pt x="1" y="21"/>
                    <a:pt x="0" y="47"/>
                  </a:cubicBezTo>
                  <a:cubicBezTo>
                    <a:pt x="0" y="48"/>
                    <a:pt x="0" y="49"/>
                    <a:pt x="0" y="50"/>
                  </a:cubicBezTo>
                </a:path>
              </a:pathLst>
            </a:custGeom>
            <a:noFill/>
            <a:ln w="349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946" name="直接连接符 377945"/>
            <p:cNvSpPr/>
            <p:nvPr/>
          </p:nvSpPr>
          <p:spPr>
            <a:xfrm flipH="1">
              <a:off x="4152" y="558"/>
              <a:ext cx="96" cy="1"/>
            </a:xfrm>
            <a:prstGeom prst="line">
              <a:avLst/>
            </a:prstGeom>
            <a:ln w="206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7947" name="直接连接符 377946"/>
            <p:cNvSpPr/>
            <p:nvPr/>
          </p:nvSpPr>
          <p:spPr>
            <a:xfrm>
              <a:off x="4650" y="558"/>
              <a:ext cx="115" cy="1"/>
            </a:xfrm>
            <a:prstGeom prst="line">
              <a:avLst/>
            </a:prstGeom>
            <a:ln w="206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7948" name="直接连接符 377947"/>
            <p:cNvSpPr/>
            <p:nvPr/>
          </p:nvSpPr>
          <p:spPr>
            <a:xfrm flipH="1">
              <a:off x="4034" y="561"/>
              <a:ext cx="118" cy="1"/>
            </a:xfrm>
            <a:prstGeom prst="line">
              <a:avLst/>
            </a:prstGeom>
            <a:ln w="206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7949" name="直接连接符 377948"/>
            <p:cNvSpPr/>
            <p:nvPr/>
          </p:nvSpPr>
          <p:spPr>
            <a:xfrm flipV="1">
              <a:off x="5054" y="566"/>
              <a:ext cx="1" cy="119"/>
            </a:xfrm>
            <a:prstGeom prst="line">
              <a:avLst/>
            </a:prstGeom>
            <a:ln w="206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7950" name="直接连接符 377949"/>
            <p:cNvSpPr/>
            <p:nvPr/>
          </p:nvSpPr>
          <p:spPr>
            <a:xfrm flipH="1">
              <a:off x="4709" y="561"/>
              <a:ext cx="348" cy="1"/>
            </a:xfrm>
            <a:prstGeom prst="line">
              <a:avLst/>
            </a:prstGeom>
            <a:ln w="206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7951" name="直接连接符 377950"/>
            <p:cNvSpPr/>
            <p:nvPr/>
          </p:nvSpPr>
          <p:spPr>
            <a:xfrm flipH="1">
              <a:off x="3322" y="1601"/>
              <a:ext cx="1735" cy="1"/>
            </a:xfrm>
            <a:prstGeom prst="line">
              <a:avLst/>
            </a:prstGeom>
            <a:ln w="206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7952" name="直接连接符 377951"/>
            <p:cNvSpPr/>
            <p:nvPr/>
          </p:nvSpPr>
          <p:spPr>
            <a:xfrm flipH="1">
              <a:off x="3322" y="561"/>
              <a:ext cx="427" cy="1"/>
            </a:xfrm>
            <a:prstGeom prst="line">
              <a:avLst/>
            </a:prstGeom>
            <a:ln w="206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7953" name="矩形 377952"/>
            <p:cNvSpPr/>
            <p:nvPr/>
          </p:nvSpPr>
          <p:spPr>
            <a:xfrm>
              <a:off x="4793" y="726"/>
              <a:ext cx="96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77954" name="矩形 377953"/>
            <p:cNvSpPr/>
            <p:nvPr/>
          </p:nvSpPr>
          <p:spPr>
            <a:xfrm>
              <a:off x="4890" y="829"/>
              <a:ext cx="44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77955" name="矩形 377954"/>
            <p:cNvSpPr/>
            <p:nvPr/>
          </p:nvSpPr>
          <p:spPr>
            <a:xfrm>
              <a:off x="3775" y="251"/>
              <a:ext cx="96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77956" name="矩形 377955"/>
            <p:cNvSpPr/>
            <p:nvPr/>
          </p:nvSpPr>
          <p:spPr>
            <a:xfrm>
              <a:off x="3889" y="369"/>
              <a:ext cx="44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77957" name="直接连接符 377956"/>
            <p:cNvSpPr/>
            <p:nvPr/>
          </p:nvSpPr>
          <p:spPr>
            <a:xfrm>
              <a:off x="3509" y="561"/>
              <a:ext cx="46" cy="1"/>
            </a:xfrm>
            <a:prstGeom prst="line">
              <a:avLst/>
            </a:prstGeom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7958" name="任意多边形 377957"/>
            <p:cNvSpPr/>
            <p:nvPr/>
          </p:nvSpPr>
          <p:spPr>
            <a:xfrm>
              <a:off x="3547" y="532"/>
              <a:ext cx="95" cy="58"/>
            </a:xfrm>
            <a:custGeom>
              <a:avLst/>
              <a:gdLst/>
              <a:ahLst/>
              <a:cxnLst/>
              <a:rect l="0" t="0" r="0" b="0"/>
              <a:pathLst>
                <a:path w="95" h="58">
                  <a:moveTo>
                    <a:pt x="0" y="58"/>
                  </a:moveTo>
                  <a:lnTo>
                    <a:pt x="95" y="29"/>
                  </a:lnTo>
                  <a:lnTo>
                    <a:pt x="0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959" name="矩形 377958"/>
            <p:cNvSpPr/>
            <p:nvPr/>
          </p:nvSpPr>
          <p:spPr>
            <a:xfrm>
              <a:off x="4664" y="562"/>
              <a:ext cx="44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*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77960" name="矩形 377959"/>
            <p:cNvSpPr/>
            <p:nvPr/>
          </p:nvSpPr>
          <p:spPr>
            <a:xfrm>
              <a:off x="4955" y="1037"/>
              <a:ext cx="44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*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77961" name="任意多边形 377960"/>
            <p:cNvSpPr>
              <a:spLocks noEditPoints="1"/>
            </p:cNvSpPr>
            <p:nvPr/>
          </p:nvSpPr>
          <p:spPr>
            <a:xfrm>
              <a:off x="3590" y="660"/>
              <a:ext cx="107" cy="100"/>
            </a:xfrm>
            <a:custGeom>
              <a:avLst/>
              <a:gdLst/>
              <a:ahLst/>
              <a:cxnLst/>
              <a:rect l="0" t="0" r="0" b="0"/>
              <a:pathLst>
                <a:path w="107" h="100">
                  <a:moveTo>
                    <a:pt x="0" y="50"/>
                  </a:moveTo>
                  <a:lnTo>
                    <a:pt x="107" y="50"/>
                  </a:lnTo>
                  <a:moveTo>
                    <a:pt x="53" y="0"/>
                  </a:moveTo>
                  <a:lnTo>
                    <a:pt x="53" y="100"/>
                  </a:lnTo>
                </a:path>
              </a:pathLst>
            </a:custGeom>
            <a:noFill/>
            <a:ln w="20638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962" name="任意多边形 377961"/>
            <p:cNvSpPr>
              <a:spLocks noEditPoints="1"/>
            </p:cNvSpPr>
            <p:nvPr/>
          </p:nvSpPr>
          <p:spPr>
            <a:xfrm>
              <a:off x="5190" y="584"/>
              <a:ext cx="108" cy="101"/>
            </a:xfrm>
            <a:custGeom>
              <a:avLst/>
              <a:gdLst/>
              <a:ahLst/>
              <a:cxnLst/>
              <a:rect l="0" t="0" r="0" b="0"/>
              <a:pathLst>
                <a:path w="108" h="101">
                  <a:moveTo>
                    <a:pt x="0" y="50"/>
                  </a:moveTo>
                  <a:lnTo>
                    <a:pt x="108" y="50"/>
                  </a:lnTo>
                  <a:moveTo>
                    <a:pt x="53" y="0"/>
                  </a:moveTo>
                  <a:lnTo>
                    <a:pt x="53" y="101"/>
                  </a:lnTo>
                </a:path>
              </a:pathLst>
            </a:custGeom>
            <a:noFill/>
            <a:ln w="20638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963" name="直接连接符 377962"/>
            <p:cNvSpPr/>
            <p:nvPr/>
          </p:nvSpPr>
          <p:spPr>
            <a:xfrm>
              <a:off x="4685" y="709"/>
              <a:ext cx="105" cy="1"/>
            </a:xfrm>
            <a:prstGeom prst="line">
              <a:avLst/>
            </a:prstGeom>
            <a:ln w="206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7964" name="直接连接符 377963"/>
            <p:cNvSpPr/>
            <p:nvPr/>
          </p:nvSpPr>
          <p:spPr>
            <a:xfrm>
              <a:off x="5219" y="1552"/>
              <a:ext cx="104" cy="1"/>
            </a:xfrm>
            <a:prstGeom prst="line">
              <a:avLst/>
            </a:prstGeom>
            <a:ln w="206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7965" name="矩形 377964"/>
            <p:cNvSpPr/>
            <p:nvPr/>
          </p:nvSpPr>
          <p:spPr>
            <a:xfrm>
              <a:off x="4341" y="295"/>
              <a:ext cx="4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77966" name="矩形 377965"/>
            <p:cNvSpPr/>
            <p:nvPr/>
          </p:nvSpPr>
          <p:spPr>
            <a:xfrm>
              <a:off x="4389" y="280"/>
              <a:ext cx="99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 i="1">
                  <a:solidFill>
                    <a:srgbClr val="000000"/>
                  </a:solidFill>
                  <a:latin typeface="Symbol" panose="05050102010706020507" pitchFamily="18" charset="2"/>
                </a:rPr>
                <a:t>w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77967" name="矩形 377966"/>
            <p:cNvSpPr/>
            <p:nvPr/>
          </p:nvSpPr>
          <p:spPr>
            <a:xfrm>
              <a:off x="4502" y="295"/>
              <a:ext cx="8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77968" name="矩形 377967"/>
            <p:cNvSpPr/>
            <p:nvPr/>
          </p:nvSpPr>
          <p:spPr>
            <a:xfrm>
              <a:off x="4599" y="399"/>
              <a:ext cx="44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77969" name="矩形 377968"/>
            <p:cNvSpPr/>
            <p:nvPr/>
          </p:nvSpPr>
          <p:spPr>
            <a:xfrm>
              <a:off x="4680" y="1215"/>
              <a:ext cx="4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77970" name="矩形 377969"/>
            <p:cNvSpPr/>
            <p:nvPr/>
          </p:nvSpPr>
          <p:spPr>
            <a:xfrm>
              <a:off x="4729" y="1215"/>
              <a:ext cx="7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?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77971" name="矩形 377970"/>
            <p:cNvSpPr/>
            <p:nvPr/>
          </p:nvSpPr>
          <p:spPr>
            <a:xfrm>
              <a:off x="4842" y="1215"/>
              <a:ext cx="8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77972" name="矩形 377971"/>
            <p:cNvSpPr/>
            <p:nvPr/>
          </p:nvSpPr>
          <p:spPr>
            <a:xfrm>
              <a:off x="4939" y="1319"/>
              <a:ext cx="44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grpSp>
          <p:nvGrpSpPr>
            <p:cNvPr id="377976" name="组合 377975"/>
            <p:cNvGrpSpPr/>
            <p:nvPr/>
          </p:nvGrpSpPr>
          <p:grpSpPr>
            <a:xfrm>
              <a:off x="4120" y="684"/>
              <a:ext cx="158" cy="208"/>
              <a:chOff x="4120" y="684"/>
              <a:chExt cx="158" cy="208"/>
            </a:xfrm>
          </p:grpSpPr>
          <p:sp>
            <p:nvSpPr>
              <p:cNvPr id="377973" name="矩形 377972"/>
              <p:cNvSpPr/>
              <p:nvPr/>
            </p:nvSpPr>
            <p:spPr>
              <a:xfrm>
                <a:off x="4230" y="777"/>
                <a:ext cx="48" cy="1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7974" name="矩形 377973"/>
              <p:cNvSpPr/>
              <p:nvPr/>
            </p:nvSpPr>
            <p:spPr>
              <a:xfrm>
                <a:off x="4120" y="711"/>
                <a:ext cx="92" cy="1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7975" name="矩形 377974"/>
              <p:cNvSpPr/>
              <p:nvPr/>
            </p:nvSpPr>
            <p:spPr>
              <a:xfrm>
                <a:off x="4176" y="684"/>
                <a:ext cx="43" cy="1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77980" name="组合 377979"/>
            <p:cNvGrpSpPr/>
            <p:nvPr/>
          </p:nvGrpSpPr>
          <p:grpSpPr>
            <a:xfrm>
              <a:off x="5220" y="1011"/>
              <a:ext cx="180" cy="224"/>
              <a:chOff x="5220" y="1011"/>
              <a:chExt cx="180" cy="224"/>
            </a:xfrm>
          </p:grpSpPr>
          <p:sp>
            <p:nvSpPr>
              <p:cNvPr id="377977" name="矩形 377976"/>
              <p:cNvSpPr/>
              <p:nvPr/>
            </p:nvSpPr>
            <p:spPr>
              <a:xfrm>
                <a:off x="5348" y="1110"/>
                <a:ext cx="52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7978" name="矩形 377977"/>
              <p:cNvSpPr/>
              <p:nvPr/>
            </p:nvSpPr>
            <p:spPr>
              <a:xfrm>
                <a:off x="5220" y="1040"/>
                <a:ext cx="98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7979" name="矩形 377978"/>
              <p:cNvSpPr/>
              <p:nvPr/>
            </p:nvSpPr>
            <p:spPr>
              <a:xfrm>
                <a:off x="5280" y="1011"/>
                <a:ext cx="45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77983" name="组合 377982"/>
            <p:cNvGrpSpPr/>
            <p:nvPr/>
          </p:nvGrpSpPr>
          <p:grpSpPr>
            <a:xfrm>
              <a:off x="3542" y="283"/>
              <a:ext cx="67" cy="193"/>
              <a:chOff x="3542" y="283"/>
              <a:chExt cx="67" cy="193"/>
            </a:xfrm>
          </p:grpSpPr>
          <p:sp>
            <p:nvSpPr>
              <p:cNvPr id="377981" name="矩形 377980"/>
              <p:cNvSpPr/>
              <p:nvPr/>
            </p:nvSpPr>
            <p:spPr>
              <a:xfrm>
                <a:off x="3542" y="313"/>
                <a:ext cx="53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7982" name="矩形 377981"/>
              <p:cNvSpPr/>
              <p:nvPr/>
            </p:nvSpPr>
            <p:spPr>
              <a:xfrm>
                <a:off x="3564" y="283"/>
                <a:ext cx="45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77984" name="任意多边形 377983"/>
            <p:cNvSpPr/>
            <p:nvPr/>
          </p:nvSpPr>
          <p:spPr>
            <a:xfrm>
              <a:off x="4600" y="714"/>
              <a:ext cx="27" cy="174"/>
            </a:xfrm>
            <a:custGeom>
              <a:avLst/>
              <a:gdLst/>
              <a:ahLst/>
              <a:cxnLst/>
              <a:rect l="0" t="0" r="0" b="0"/>
              <a:pathLst>
                <a:path w="27" h="174">
                  <a:moveTo>
                    <a:pt x="6" y="174"/>
                  </a:moveTo>
                  <a:cubicBezTo>
                    <a:pt x="0" y="126"/>
                    <a:pt x="8" y="61"/>
                    <a:pt x="27" y="0"/>
                  </a:cubicBezTo>
                </a:path>
              </a:pathLst>
            </a:custGeom>
            <a:noFill/>
            <a:ln w="63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985" name="任意多边形 377984"/>
            <p:cNvSpPr/>
            <p:nvPr/>
          </p:nvSpPr>
          <p:spPr>
            <a:xfrm>
              <a:off x="4594" y="639"/>
              <a:ext cx="66" cy="93"/>
            </a:xfrm>
            <a:custGeom>
              <a:avLst/>
              <a:gdLst/>
              <a:ahLst/>
              <a:cxnLst/>
              <a:rect l="0" t="0" r="0" b="0"/>
              <a:pathLst>
                <a:path w="66" h="93">
                  <a:moveTo>
                    <a:pt x="0" y="71"/>
                  </a:moveTo>
                  <a:lnTo>
                    <a:pt x="66" y="0"/>
                  </a:lnTo>
                  <a:lnTo>
                    <a:pt x="59" y="93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986" name="任意多边形 377985"/>
            <p:cNvSpPr/>
            <p:nvPr/>
          </p:nvSpPr>
          <p:spPr>
            <a:xfrm>
              <a:off x="4660" y="1011"/>
              <a:ext cx="180" cy="69"/>
            </a:xfrm>
            <a:custGeom>
              <a:avLst/>
              <a:gdLst/>
              <a:ahLst/>
              <a:cxnLst/>
              <a:rect l="0" t="0" r="0" b="0"/>
              <a:pathLst>
                <a:path w="180" h="69">
                  <a:moveTo>
                    <a:pt x="0" y="0"/>
                  </a:moveTo>
                  <a:cubicBezTo>
                    <a:pt x="54" y="37"/>
                    <a:pt x="115" y="60"/>
                    <a:pt x="180" y="69"/>
                  </a:cubicBezTo>
                </a:path>
              </a:pathLst>
            </a:custGeom>
            <a:noFill/>
            <a:ln w="63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987" name="任意多边形 377986"/>
            <p:cNvSpPr/>
            <p:nvPr/>
          </p:nvSpPr>
          <p:spPr>
            <a:xfrm>
              <a:off x="4832" y="1050"/>
              <a:ext cx="95" cy="59"/>
            </a:xfrm>
            <a:custGeom>
              <a:avLst/>
              <a:gdLst/>
              <a:ahLst/>
              <a:cxnLst/>
              <a:rect l="0" t="0" r="0" b="0"/>
              <a:pathLst>
                <a:path w="95" h="59">
                  <a:moveTo>
                    <a:pt x="1" y="0"/>
                  </a:moveTo>
                  <a:lnTo>
                    <a:pt x="95" y="31"/>
                  </a:lnTo>
                  <a:lnTo>
                    <a:pt x="0" y="5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988" name="矩形 377987"/>
            <p:cNvSpPr/>
            <p:nvPr/>
          </p:nvSpPr>
          <p:spPr>
            <a:xfrm>
              <a:off x="4373" y="874"/>
              <a:ext cx="4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77989" name="矩形 377988"/>
            <p:cNvSpPr/>
            <p:nvPr/>
          </p:nvSpPr>
          <p:spPr>
            <a:xfrm>
              <a:off x="4422" y="859"/>
              <a:ext cx="99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 i="1">
                  <a:solidFill>
                    <a:srgbClr val="000000"/>
                  </a:solidFill>
                  <a:latin typeface="Symbol" panose="05050102010706020507" pitchFamily="18" charset="2"/>
                </a:rPr>
                <a:t>w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77990" name="矩形 377989"/>
            <p:cNvSpPr/>
            <p:nvPr/>
          </p:nvSpPr>
          <p:spPr>
            <a:xfrm>
              <a:off x="4535" y="874"/>
              <a:ext cx="12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77991" name="直接连接符 377990"/>
            <p:cNvSpPr/>
            <p:nvPr/>
          </p:nvSpPr>
          <p:spPr>
            <a:xfrm>
              <a:off x="3322" y="561"/>
              <a:ext cx="1" cy="1040"/>
            </a:xfrm>
            <a:prstGeom prst="line">
              <a:avLst/>
            </a:prstGeom>
            <a:ln w="206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7992" name="任意多边形 377991"/>
            <p:cNvSpPr>
              <a:spLocks noEditPoints="1"/>
            </p:cNvSpPr>
            <p:nvPr/>
          </p:nvSpPr>
          <p:spPr>
            <a:xfrm>
              <a:off x="3107" y="838"/>
              <a:ext cx="107" cy="100"/>
            </a:xfrm>
            <a:custGeom>
              <a:avLst/>
              <a:gdLst/>
              <a:ahLst/>
              <a:cxnLst/>
              <a:rect l="0" t="0" r="0" b="0"/>
              <a:pathLst>
                <a:path w="107" h="100">
                  <a:moveTo>
                    <a:pt x="0" y="50"/>
                  </a:moveTo>
                  <a:lnTo>
                    <a:pt x="107" y="50"/>
                  </a:lnTo>
                  <a:moveTo>
                    <a:pt x="54" y="0"/>
                  </a:moveTo>
                  <a:lnTo>
                    <a:pt x="54" y="100"/>
                  </a:lnTo>
                </a:path>
              </a:pathLst>
            </a:custGeom>
            <a:noFill/>
            <a:ln w="20638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993" name="直接连接符 377992"/>
            <p:cNvSpPr/>
            <p:nvPr/>
          </p:nvSpPr>
          <p:spPr>
            <a:xfrm>
              <a:off x="3107" y="1325"/>
              <a:ext cx="104" cy="1"/>
            </a:xfrm>
            <a:prstGeom prst="line">
              <a:avLst/>
            </a:prstGeom>
            <a:ln w="206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7994" name="任意多边形 377993"/>
            <p:cNvSpPr/>
            <p:nvPr/>
          </p:nvSpPr>
          <p:spPr>
            <a:xfrm>
              <a:off x="3194" y="1017"/>
              <a:ext cx="261" cy="243"/>
            </a:xfrm>
            <a:custGeom>
              <a:avLst/>
              <a:gdLst/>
              <a:ahLst/>
              <a:cxnLst/>
              <a:rect l="0" t="0" r="0" b="0"/>
              <a:pathLst>
                <a:path w="259" h="262">
                  <a:moveTo>
                    <a:pt x="130" y="262"/>
                  </a:moveTo>
                  <a:cubicBezTo>
                    <a:pt x="58" y="262"/>
                    <a:pt x="0" y="203"/>
                    <a:pt x="0" y="131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201" y="0"/>
                    <a:pt x="259" y="58"/>
                    <a:pt x="259" y="131"/>
                  </a:cubicBezTo>
                  <a:cubicBezTo>
                    <a:pt x="259" y="203"/>
                    <a:pt x="201" y="262"/>
                    <a:pt x="130" y="262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995" name="任意多边形 377994"/>
            <p:cNvSpPr>
              <a:spLocks noEditPoints="1"/>
            </p:cNvSpPr>
            <p:nvPr/>
          </p:nvSpPr>
          <p:spPr>
            <a:xfrm>
              <a:off x="3194" y="1017"/>
              <a:ext cx="261" cy="243"/>
            </a:xfrm>
            <a:custGeom>
              <a:avLst/>
              <a:gdLst/>
              <a:ahLst/>
              <a:cxnLst/>
              <a:rect l="0" t="0" r="0" b="0"/>
              <a:pathLst>
                <a:path w="259" h="262">
                  <a:moveTo>
                    <a:pt x="130" y="262"/>
                  </a:moveTo>
                  <a:cubicBezTo>
                    <a:pt x="58" y="262"/>
                    <a:pt x="0" y="203"/>
                    <a:pt x="0" y="131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201" y="0"/>
                    <a:pt x="259" y="58"/>
                    <a:pt x="259" y="131"/>
                  </a:cubicBezTo>
                  <a:cubicBezTo>
                    <a:pt x="259" y="203"/>
                    <a:pt x="201" y="262"/>
                    <a:pt x="130" y="262"/>
                  </a:cubicBezTo>
                  <a:moveTo>
                    <a:pt x="130" y="262"/>
                  </a:moveTo>
                  <a:lnTo>
                    <a:pt x="130" y="0"/>
                  </a:lnTo>
                </a:path>
              </a:pathLst>
            </a:custGeom>
            <a:solidFill>
              <a:schemeClr val="accent1">
                <a:alpha val="100000"/>
              </a:schemeClr>
            </a:solidFill>
            <a:ln w="34925" cap="rnd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7999" name="组合 377998"/>
            <p:cNvGrpSpPr/>
            <p:nvPr/>
          </p:nvGrpSpPr>
          <p:grpSpPr>
            <a:xfrm>
              <a:off x="2957" y="996"/>
              <a:ext cx="170" cy="207"/>
              <a:chOff x="2957" y="996"/>
              <a:chExt cx="170" cy="207"/>
            </a:xfrm>
          </p:grpSpPr>
          <p:sp>
            <p:nvSpPr>
              <p:cNvPr id="377996" name="矩形 377995"/>
              <p:cNvSpPr/>
              <p:nvPr/>
            </p:nvSpPr>
            <p:spPr>
              <a:xfrm>
                <a:off x="3074" y="1088"/>
                <a:ext cx="53" cy="1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7997" name="矩形 377996"/>
              <p:cNvSpPr/>
              <p:nvPr/>
            </p:nvSpPr>
            <p:spPr>
              <a:xfrm>
                <a:off x="2957" y="1023"/>
                <a:ext cx="92" cy="1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7998" name="矩形 377997"/>
              <p:cNvSpPr/>
              <p:nvPr/>
            </p:nvSpPr>
            <p:spPr>
              <a:xfrm>
                <a:off x="3013" y="996"/>
                <a:ext cx="43" cy="1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78002" name="组合 378001"/>
          <p:cNvGrpSpPr>
            <a:grpSpLocks noChangeAspect="1"/>
          </p:cNvGrpSpPr>
          <p:nvPr/>
        </p:nvGrpSpPr>
        <p:grpSpPr>
          <a:xfrm>
            <a:off x="6172200" y="3114675"/>
            <a:ext cx="1638300" cy="2089150"/>
            <a:chOff x="3888" y="1962"/>
            <a:chExt cx="1032" cy="1316"/>
          </a:xfrm>
        </p:grpSpPr>
        <p:sp>
          <p:nvSpPr>
            <p:cNvPr id="378001" name="矩形 378000"/>
            <p:cNvSpPr>
              <a:spLocks noChangeAspect="1" noTextEdit="1"/>
            </p:cNvSpPr>
            <p:nvPr/>
          </p:nvSpPr>
          <p:spPr>
            <a:xfrm>
              <a:off x="3888" y="1962"/>
              <a:ext cx="1032" cy="131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003" name="矩形 378002"/>
            <p:cNvSpPr/>
            <p:nvPr/>
          </p:nvSpPr>
          <p:spPr>
            <a:xfrm>
              <a:off x="4789" y="2312"/>
              <a:ext cx="101" cy="26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004" name="矩形 378003"/>
            <p:cNvSpPr/>
            <p:nvPr/>
          </p:nvSpPr>
          <p:spPr>
            <a:xfrm>
              <a:off x="4789" y="2312"/>
              <a:ext cx="101" cy="262"/>
            </a:xfrm>
            <a:prstGeom prst="rect">
              <a:avLst/>
            </a:prstGeom>
            <a:solidFill>
              <a:schemeClr val="accent1"/>
            </a:solidFill>
            <a:ln w="317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005" name="直接连接符 378004"/>
            <p:cNvSpPr/>
            <p:nvPr/>
          </p:nvSpPr>
          <p:spPr>
            <a:xfrm>
              <a:off x="4839" y="2574"/>
              <a:ext cx="3" cy="169"/>
            </a:xfrm>
            <a:prstGeom prst="line">
              <a:avLst/>
            </a:prstGeom>
            <a:ln w="190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8006" name="任意多边形 378005"/>
            <p:cNvSpPr/>
            <p:nvPr/>
          </p:nvSpPr>
          <p:spPr>
            <a:xfrm>
              <a:off x="4842" y="2743"/>
              <a:ext cx="50" cy="373"/>
            </a:xfrm>
            <a:custGeom>
              <a:avLst/>
              <a:gdLst/>
              <a:ahLst/>
              <a:cxnLst/>
              <a:rect l="0" t="0" r="0" b="0"/>
              <a:pathLst>
                <a:path w="50" h="373">
                  <a:moveTo>
                    <a:pt x="0" y="372"/>
                  </a:moveTo>
                  <a:cubicBezTo>
                    <a:pt x="26" y="373"/>
                    <a:pt x="48" y="352"/>
                    <a:pt x="49" y="327"/>
                  </a:cubicBezTo>
                  <a:cubicBezTo>
                    <a:pt x="50" y="302"/>
                    <a:pt x="29" y="280"/>
                    <a:pt x="3" y="279"/>
                  </a:cubicBezTo>
                  <a:cubicBezTo>
                    <a:pt x="2" y="279"/>
                    <a:pt x="2" y="279"/>
                    <a:pt x="0" y="279"/>
                  </a:cubicBezTo>
                  <a:cubicBezTo>
                    <a:pt x="26" y="280"/>
                    <a:pt x="48" y="260"/>
                    <a:pt x="49" y="234"/>
                  </a:cubicBezTo>
                  <a:cubicBezTo>
                    <a:pt x="50" y="209"/>
                    <a:pt x="29" y="186"/>
                    <a:pt x="3" y="185"/>
                  </a:cubicBezTo>
                  <a:cubicBezTo>
                    <a:pt x="2" y="185"/>
                    <a:pt x="2" y="185"/>
                    <a:pt x="0" y="185"/>
                  </a:cubicBezTo>
                  <a:cubicBezTo>
                    <a:pt x="26" y="186"/>
                    <a:pt x="48" y="167"/>
                    <a:pt x="49" y="141"/>
                  </a:cubicBezTo>
                  <a:cubicBezTo>
                    <a:pt x="50" y="115"/>
                    <a:pt x="29" y="94"/>
                    <a:pt x="3" y="93"/>
                  </a:cubicBezTo>
                  <a:cubicBezTo>
                    <a:pt x="2" y="93"/>
                    <a:pt x="2" y="93"/>
                    <a:pt x="0" y="93"/>
                  </a:cubicBezTo>
                  <a:cubicBezTo>
                    <a:pt x="26" y="94"/>
                    <a:pt x="48" y="74"/>
                    <a:pt x="49" y="48"/>
                  </a:cubicBezTo>
                  <a:cubicBezTo>
                    <a:pt x="50" y="22"/>
                    <a:pt x="29" y="1"/>
                    <a:pt x="3" y="0"/>
                  </a:cubicBezTo>
                  <a:cubicBezTo>
                    <a:pt x="2" y="0"/>
                    <a:pt x="2" y="0"/>
                    <a:pt x="0" y="0"/>
                  </a:cubicBezTo>
                </a:path>
              </a:pathLst>
            </a:custGeom>
            <a:noFill/>
            <a:ln w="317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007" name="直接连接符 378006"/>
            <p:cNvSpPr/>
            <p:nvPr/>
          </p:nvSpPr>
          <p:spPr>
            <a:xfrm>
              <a:off x="4842" y="3115"/>
              <a:ext cx="1" cy="106"/>
            </a:xfrm>
            <a:prstGeom prst="line">
              <a:avLst/>
            </a:prstGeom>
            <a:ln w="190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8008" name="直接连接符 378007"/>
            <p:cNvSpPr/>
            <p:nvPr/>
          </p:nvSpPr>
          <p:spPr>
            <a:xfrm flipV="1">
              <a:off x="4839" y="2193"/>
              <a:ext cx="1" cy="119"/>
            </a:xfrm>
            <a:prstGeom prst="line">
              <a:avLst/>
            </a:prstGeom>
            <a:ln w="190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8009" name="矩形 378008"/>
            <p:cNvSpPr/>
            <p:nvPr/>
          </p:nvSpPr>
          <p:spPr>
            <a:xfrm>
              <a:off x="4598" y="2330"/>
              <a:ext cx="96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78010" name="矩形 378009"/>
            <p:cNvSpPr/>
            <p:nvPr/>
          </p:nvSpPr>
          <p:spPr>
            <a:xfrm>
              <a:off x="4642" y="2817"/>
              <a:ext cx="8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78011" name="直接连接符 378010"/>
            <p:cNvSpPr/>
            <p:nvPr/>
          </p:nvSpPr>
          <p:spPr>
            <a:xfrm flipH="1">
              <a:off x="3987" y="2193"/>
              <a:ext cx="855" cy="1"/>
            </a:xfrm>
            <a:prstGeom prst="line">
              <a:avLst/>
            </a:prstGeom>
            <a:ln w="190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8012" name="直接连接符 378011"/>
            <p:cNvSpPr/>
            <p:nvPr/>
          </p:nvSpPr>
          <p:spPr>
            <a:xfrm flipH="1">
              <a:off x="3987" y="3228"/>
              <a:ext cx="855" cy="1"/>
            </a:xfrm>
            <a:prstGeom prst="line">
              <a:avLst/>
            </a:prstGeom>
            <a:ln w="190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8013" name="任意多边形 378012"/>
            <p:cNvSpPr>
              <a:spLocks noEditPoints="1"/>
            </p:cNvSpPr>
            <p:nvPr/>
          </p:nvSpPr>
          <p:spPr>
            <a:xfrm>
              <a:off x="3914" y="2267"/>
              <a:ext cx="99" cy="99"/>
            </a:xfrm>
            <a:custGeom>
              <a:avLst/>
              <a:gdLst/>
              <a:ahLst/>
              <a:cxnLst/>
              <a:rect l="0" t="0" r="0" b="0"/>
              <a:pathLst>
                <a:path w="99" h="99">
                  <a:moveTo>
                    <a:pt x="0" y="49"/>
                  </a:moveTo>
                  <a:lnTo>
                    <a:pt x="99" y="49"/>
                  </a:lnTo>
                  <a:moveTo>
                    <a:pt x="49" y="0"/>
                  </a:moveTo>
                  <a:lnTo>
                    <a:pt x="49" y="99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014" name="直接连接符 378013"/>
            <p:cNvSpPr/>
            <p:nvPr/>
          </p:nvSpPr>
          <p:spPr>
            <a:xfrm>
              <a:off x="3916" y="3130"/>
              <a:ext cx="96" cy="1"/>
            </a:xfrm>
            <a:prstGeom prst="line">
              <a:avLst/>
            </a:prstGeom>
            <a:ln w="190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8015" name="任意多边形 378014"/>
            <p:cNvSpPr/>
            <p:nvPr/>
          </p:nvSpPr>
          <p:spPr>
            <a:xfrm>
              <a:off x="3939" y="3203"/>
              <a:ext cx="48" cy="50"/>
            </a:xfrm>
            <a:custGeom>
              <a:avLst/>
              <a:gdLst/>
              <a:ahLst/>
              <a:cxnLst/>
              <a:rect l="0" t="0" r="0" b="0"/>
              <a:pathLst>
                <a:path w="52" h="54">
                  <a:moveTo>
                    <a:pt x="0" y="27"/>
                  </a:moveTo>
                  <a:cubicBezTo>
                    <a:pt x="0" y="12"/>
                    <a:pt x="11" y="0"/>
                    <a:pt x="26" y="0"/>
                  </a:cubicBezTo>
                  <a:cubicBezTo>
                    <a:pt x="41" y="0"/>
                    <a:pt x="52" y="12"/>
                    <a:pt x="52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42"/>
                    <a:pt x="41" y="54"/>
                    <a:pt x="26" y="54"/>
                  </a:cubicBezTo>
                  <a:cubicBezTo>
                    <a:pt x="11" y="54"/>
                    <a:pt x="0" y="42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016" name="任意多边形 378015"/>
            <p:cNvSpPr/>
            <p:nvPr/>
          </p:nvSpPr>
          <p:spPr>
            <a:xfrm>
              <a:off x="3939" y="3203"/>
              <a:ext cx="48" cy="50"/>
            </a:xfrm>
            <a:custGeom>
              <a:avLst/>
              <a:gdLst/>
              <a:ahLst/>
              <a:cxnLst/>
              <a:rect l="0" t="0" r="0" b="0"/>
              <a:pathLst>
                <a:path w="48" h="50">
                  <a:moveTo>
                    <a:pt x="0" y="25"/>
                  </a:moveTo>
                  <a:cubicBezTo>
                    <a:pt x="0" y="11"/>
                    <a:pt x="10" y="0"/>
                    <a:pt x="24" y="0"/>
                  </a:cubicBezTo>
                  <a:cubicBezTo>
                    <a:pt x="38" y="0"/>
                    <a:pt x="48" y="11"/>
                    <a:pt x="48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8" y="39"/>
                    <a:pt x="38" y="50"/>
                    <a:pt x="24" y="50"/>
                  </a:cubicBezTo>
                  <a:cubicBezTo>
                    <a:pt x="10" y="50"/>
                    <a:pt x="0" y="39"/>
                    <a:pt x="0" y="25"/>
                  </a:cubicBez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017" name="任意多边形 378016"/>
            <p:cNvSpPr/>
            <p:nvPr/>
          </p:nvSpPr>
          <p:spPr>
            <a:xfrm>
              <a:off x="3939" y="2169"/>
              <a:ext cx="48" cy="49"/>
            </a:xfrm>
            <a:custGeom>
              <a:avLst/>
              <a:gdLst/>
              <a:ahLst/>
              <a:cxnLst/>
              <a:rect l="0" t="0" r="0" b="0"/>
              <a:pathLst>
                <a:path w="52" h="54">
                  <a:moveTo>
                    <a:pt x="0" y="27"/>
                  </a:moveTo>
                  <a:cubicBezTo>
                    <a:pt x="0" y="12"/>
                    <a:pt x="11" y="0"/>
                    <a:pt x="26" y="0"/>
                  </a:cubicBezTo>
                  <a:cubicBezTo>
                    <a:pt x="41" y="0"/>
                    <a:pt x="52" y="12"/>
                    <a:pt x="52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42"/>
                    <a:pt x="41" y="54"/>
                    <a:pt x="26" y="54"/>
                  </a:cubicBezTo>
                  <a:cubicBezTo>
                    <a:pt x="11" y="54"/>
                    <a:pt x="0" y="42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018" name="任意多边形 378017"/>
            <p:cNvSpPr/>
            <p:nvPr/>
          </p:nvSpPr>
          <p:spPr>
            <a:xfrm>
              <a:off x="3939" y="2169"/>
              <a:ext cx="48" cy="49"/>
            </a:xfrm>
            <a:custGeom>
              <a:avLst/>
              <a:gdLst/>
              <a:ahLst/>
              <a:cxnLst/>
              <a:rect l="0" t="0" r="0" b="0"/>
              <a:pathLst>
                <a:path w="48" h="49">
                  <a:moveTo>
                    <a:pt x="0" y="24"/>
                  </a:moveTo>
                  <a:cubicBezTo>
                    <a:pt x="0" y="11"/>
                    <a:pt x="10" y="0"/>
                    <a:pt x="24" y="0"/>
                  </a:cubicBezTo>
                  <a:cubicBezTo>
                    <a:pt x="38" y="0"/>
                    <a:pt x="48" y="11"/>
                    <a:pt x="48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38"/>
                    <a:pt x="38" y="49"/>
                    <a:pt x="24" y="49"/>
                  </a:cubicBezTo>
                  <a:cubicBezTo>
                    <a:pt x="10" y="49"/>
                    <a:pt x="0" y="38"/>
                    <a:pt x="0" y="24"/>
                  </a:cubicBez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019" name="矩形 378018"/>
            <p:cNvSpPr/>
            <p:nvPr/>
          </p:nvSpPr>
          <p:spPr>
            <a:xfrm>
              <a:off x="3932" y="2640"/>
              <a:ext cx="80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78020" name="直接连接符 378019"/>
            <p:cNvSpPr/>
            <p:nvPr/>
          </p:nvSpPr>
          <p:spPr>
            <a:xfrm>
              <a:off x="4146" y="2193"/>
              <a:ext cx="42" cy="1"/>
            </a:xfrm>
            <a:prstGeom prst="line">
              <a:avLst/>
            </a:prstGeom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8021" name="任意多边形 378020"/>
            <p:cNvSpPr/>
            <p:nvPr/>
          </p:nvSpPr>
          <p:spPr>
            <a:xfrm>
              <a:off x="4181" y="2164"/>
              <a:ext cx="87" cy="59"/>
            </a:xfrm>
            <a:custGeom>
              <a:avLst/>
              <a:gdLst/>
              <a:ahLst/>
              <a:cxnLst/>
              <a:rect l="0" t="0" r="0" b="0"/>
              <a:pathLst>
                <a:path w="87" h="59">
                  <a:moveTo>
                    <a:pt x="0" y="59"/>
                  </a:moveTo>
                  <a:lnTo>
                    <a:pt x="87" y="29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022" name="矩形 378021"/>
            <p:cNvSpPr/>
            <p:nvPr/>
          </p:nvSpPr>
          <p:spPr>
            <a:xfrm>
              <a:off x="4184" y="1991"/>
              <a:ext cx="40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378023" name="下箭头 378022"/>
          <p:cNvSpPr/>
          <p:nvPr/>
        </p:nvSpPr>
        <p:spPr>
          <a:xfrm>
            <a:off x="6904038" y="2662238"/>
            <a:ext cx="263525" cy="557212"/>
          </a:xfrm>
          <a:prstGeom prst="downArrow">
            <a:avLst>
              <a:gd name="adj1" fmla="val 50000"/>
              <a:gd name="adj2" fmla="val 52861"/>
            </a:avLst>
          </a:prstGeom>
          <a:solidFill>
            <a:srgbClr val="3366CC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8025" name="矩形 378024"/>
          <p:cNvSpPr/>
          <p:nvPr/>
        </p:nvSpPr>
        <p:spPr>
          <a:xfrm>
            <a:off x="1973263" y="5540375"/>
            <a:ext cx="2809875" cy="639763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=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baseline="-300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>
                <a:latin typeface="Symbol" panose="05050102010706020507" pitchFamily="18" charset="2"/>
                <a:sym typeface="Symbol" panose="05050102010706020507" pitchFamily="18" charset="2"/>
              </a:rPr>
              <a:t> +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baseline="-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−2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= 3H</a:t>
            </a:r>
          </a:p>
        </p:txBody>
      </p:sp>
      <p:sp>
        <p:nvSpPr>
          <p:cNvPr id="378027" name="矩形 378026"/>
          <p:cNvSpPr/>
          <p:nvPr/>
        </p:nvSpPr>
        <p:spPr>
          <a:xfrm>
            <a:off x="2001838" y="5010150"/>
            <a:ext cx="2571750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Symbol" panose="05050102010706020507" pitchFamily="18" charset="2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Symbol" panose="05050102010706020507" pitchFamily="18" charset="2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baseline="-30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= 200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7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7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7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7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7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78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7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8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8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2" grpId="0"/>
      <p:bldP spid="377931" grpId="0"/>
      <p:bldP spid="377932" grpId="0"/>
      <p:bldP spid="377933" grpId="0"/>
      <p:bldP spid="377935" grpId="0"/>
      <p:bldP spid="378025" grpId="0"/>
      <p:bldP spid="3780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3" name="矩形 467972"/>
          <p:cNvSpPr/>
          <p:nvPr/>
        </p:nvSpPr>
        <p:spPr>
          <a:xfrm>
            <a:off x="0" y="2943225"/>
            <a:ext cx="9144000" cy="0"/>
          </a:xfrm>
          <a:prstGeom prst="rect">
            <a:avLst/>
          </a:prstGeom>
          <a:noFill/>
          <a:ln w="19050">
            <a:noFill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67979" name="对象 467978"/>
          <p:cNvGraphicFramePr/>
          <p:nvPr/>
        </p:nvGraphicFramePr>
        <p:xfrm>
          <a:off x="1577975" y="755650"/>
          <a:ext cx="17589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73" r:id="rId3" imgW="977900" imgH="241300" progId="Equation.3">
                  <p:embed/>
                </p:oleObj>
              </mc:Choice>
              <mc:Fallback>
                <p:oleObj r:id="rId3" imgW="977900" imgH="2413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7975" y="755650"/>
                        <a:ext cx="1758950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7" name="对象 467976"/>
          <p:cNvGraphicFramePr/>
          <p:nvPr/>
        </p:nvGraphicFramePr>
        <p:xfrm>
          <a:off x="601663" y="2217738"/>
          <a:ext cx="76104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74" r:id="rId5" imgW="4229100" imgH="444500" progId="Equation.3">
                  <p:embed/>
                </p:oleObj>
              </mc:Choice>
              <mc:Fallback>
                <p:oleObj r:id="rId5" imgW="4229100" imgH="4445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1663" y="2217738"/>
                        <a:ext cx="7610475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6" name="对象 467975"/>
          <p:cNvGraphicFramePr/>
          <p:nvPr>
            <p:extLst>
              <p:ext uri="{D42A27DB-BD31-4B8C-83A1-F6EECF244321}">
                <p14:modId xmlns:p14="http://schemas.microsoft.com/office/powerpoint/2010/main" val="3098808753"/>
              </p:ext>
            </p:extLst>
          </p:nvPr>
        </p:nvGraphicFramePr>
        <p:xfrm>
          <a:off x="254000" y="3692375"/>
          <a:ext cx="88900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75" r:id="rId7" imgW="4940300" imgH="457200" progId="Equation.3">
                  <p:embed/>
                </p:oleObj>
              </mc:Choice>
              <mc:Fallback>
                <p:oleObj r:id="rId7" imgW="4940300" imgH="4572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4000" y="3692375"/>
                        <a:ext cx="8890000" cy="822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5" name="对象 467974"/>
          <p:cNvGraphicFramePr/>
          <p:nvPr/>
        </p:nvGraphicFramePr>
        <p:xfrm>
          <a:off x="258763" y="4632325"/>
          <a:ext cx="8797925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76" r:id="rId9" imgW="4889500" imgH="457200" progId="Equation.3">
                  <p:embed/>
                </p:oleObj>
              </mc:Choice>
              <mc:Fallback>
                <p:oleObj r:id="rId9" imgW="4889500" imgH="4572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8763" y="4632325"/>
                        <a:ext cx="8797925" cy="822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7980" name="矩形 467979"/>
          <p:cNvSpPr/>
          <p:nvPr/>
        </p:nvSpPr>
        <p:spPr>
          <a:xfrm>
            <a:off x="601663" y="715963"/>
            <a:ext cx="488950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令</a:t>
            </a:r>
          </a:p>
        </p:txBody>
      </p:sp>
      <p:sp>
        <p:nvSpPr>
          <p:cNvPr id="467981" name="矩形 467980"/>
          <p:cNvSpPr/>
          <p:nvPr/>
        </p:nvSpPr>
        <p:spPr>
          <a:xfrm>
            <a:off x="258763" y="1641475"/>
            <a:ext cx="3232150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利用等效电路可以求出</a:t>
            </a:r>
          </a:p>
        </p:txBody>
      </p:sp>
      <p:sp>
        <p:nvSpPr>
          <p:cNvPr id="467983" name="矩形 467982"/>
          <p:cNvSpPr/>
          <p:nvPr/>
        </p:nvSpPr>
        <p:spPr>
          <a:xfrm>
            <a:off x="0" y="3532188"/>
            <a:ext cx="9144000" cy="0"/>
          </a:xfrm>
          <a:prstGeom prst="rect">
            <a:avLst/>
          </a:prstGeom>
          <a:noFill/>
          <a:ln w="1905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7984" name="矩形 467983"/>
          <p:cNvSpPr/>
          <p:nvPr/>
        </p:nvSpPr>
        <p:spPr>
          <a:xfrm>
            <a:off x="0" y="3989388"/>
            <a:ext cx="9144000" cy="0"/>
          </a:xfrm>
          <a:prstGeom prst="rect">
            <a:avLst/>
          </a:prstGeom>
          <a:noFill/>
          <a:ln w="1905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7985" name="矩形 467984"/>
          <p:cNvSpPr/>
          <p:nvPr/>
        </p:nvSpPr>
        <p:spPr>
          <a:xfrm>
            <a:off x="452438" y="5502274"/>
            <a:ext cx="7000875" cy="639763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两线圈的端电压分别为</a:t>
            </a:r>
            <a:r>
              <a:rPr lang="en-US" altLang="zh-CN" b="1" dirty="0">
                <a:latin typeface="Times New Roman" panose="02020603050405020304" pitchFamily="18" charset="0"/>
              </a:rPr>
              <a:t>: </a:t>
            </a:r>
            <a:r>
              <a:rPr lang="en-US" altLang="zh-CN" b="1" i="1" dirty="0">
                <a:latin typeface="Times New Roman" panose="02020603050405020304" pitchFamily="18" charset="0"/>
              </a:rPr>
              <a:t>U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1 </a:t>
            </a:r>
            <a:r>
              <a:rPr lang="en-US" altLang="zh-CN" b="1" dirty="0">
                <a:latin typeface="Times New Roman" panose="02020603050405020304" pitchFamily="18" charset="0"/>
              </a:rPr>
              <a:t>= 136.4V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zh-CN" altLang="en-US" b="1" i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</a:rPr>
              <a:t>U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2 </a:t>
            </a:r>
            <a:r>
              <a:rPr lang="en-US" altLang="zh-CN" b="1" dirty="0">
                <a:latin typeface="Times New Roman" panose="02020603050405020304" pitchFamily="18" charset="0"/>
              </a:rPr>
              <a:t>= 311.04V</a:t>
            </a:r>
            <a:endParaRPr lang="en-US" altLang="zh-CN" sz="4800" b="1" dirty="0">
              <a:latin typeface="Times New Roman" panose="02020603050405020304" pitchFamily="18" charset="0"/>
            </a:endParaRPr>
          </a:p>
        </p:txBody>
      </p:sp>
      <p:grpSp>
        <p:nvGrpSpPr>
          <p:cNvPr id="467986" name="组合 467985"/>
          <p:cNvGrpSpPr>
            <a:grpSpLocks noChangeAspect="1"/>
          </p:cNvGrpSpPr>
          <p:nvPr/>
        </p:nvGrpSpPr>
        <p:grpSpPr>
          <a:xfrm>
            <a:off x="3790905" y="435100"/>
            <a:ext cx="1350726" cy="1722438"/>
            <a:chOff x="3888" y="1962"/>
            <a:chExt cx="1032" cy="1316"/>
          </a:xfrm>
        </p:grpSpPr>
        <p:sp>
          <p:nvSpPr>
            <p:cNvPr id="467987" name="矩形 467986"/>
            <p:cNvSpPr>
              <a:spLocks noChangeAspect="1" noTextEdit="1"/>
            </p:cNvSpPr>
            <p:nvPr/>
          </p:nvSpPr>
          <p:spPr>
            <a:xfrm>
              <a:off x="3888" y="1962"/>
              <a:ext cx="1032" cy="131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7988" name="矩形 467987"/>
            <p:cNvSpPr/>
            <p:nvPr/>
          </p:nvSpPr>
          <p:spPr>
            <a:xfrm>
              <a:off x="4789" y="2312"/>
              <a:ext cx="101" cy="26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7989" name="矩形 467988"/>
            <p:cNvSpPr/>
            <p:nvPr/>
          </p:nvSpPr>
          <p:spPr>
            <a:xfrm>
              <a:off x="4789" y="2312"/>
              <a:ext cx="101" cy="262"/>
            </a:xfrm>
            <a:prstGeom prst="rect">
              <a:avLst/>
            </a:prstGeom>
            <a:solidFill>
              <a:schemeClr val="accent1"/>
            </a:solidFill>
            <a:ln w="317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7990" name="直接连接符 467989"/>
            <p:cNvSpPr/>
            <p:nvPr/>
          </p:nvSpPr>
          <p:spPr>
            <a:xfrm>
              <a:off x="4839" y="2574"/>
              <a:ext cx="3" cy="169"/>
            </a:xfrm>
            <a:prstGeom prst="line">
              <a:avLst/>
            </a:prstGeom>
            <a:ln w="190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7991" name="任意多边形 467990"/>
            <p:cNvSpPr/>
            <p:nvPr/>
          </p:nvSpPr>
          <p:spPr>
            <a:xfrm>
              <a:off x="4842" y="2743"/>
              <a:ext cx="50" cy="373"/>
            </a:xfrm>
            <a:custGeom>
              <a:avLst/>
              <a:gdLst/>
              <a:ahLst/>
              <a:cxnLst/>
              <a:rect l="0" t="0" r="0" b="0"/>
              <a:pathLst>
                <a:path w="50" h="373">
                  <a:moveTo>
                    <a:pt x="0" y="372"/>
                  </a:moveTo>
                  <a:cubicBezTo>
                    <a:pt x="26" y="373"/>
                    <a:pt x="48" y="352"/>
                    <a:pt x="49" y="327"/>
                  </a:cubicBezTo>
                  <a:cubicBezTo>
                    <a:pt x="50" y="302"/>
                    <a:pt x="29" y="280"/>
                    <a:pt x="3" y="279"/>
                  </a:cubicBezTo>
                  <a:cubicBezTo>
                    <a:pt x="2" y="279"/>
                    <a:pt x="2" y="279"/>
                    <a:pt x="0" y="279"/>
                  </a:cubicBezTo>
                  <a:cubicBezTo>
                    <a:pt x="26" y="280"/>
                    <a:pt x="48" y="260"/>
                    <a:pt x="49" y="234"/>
                  </a:cubicBezTo>
                  <a:cubicBezTo>
                    <a:pt x="50" y="209"/>
                    <a:pt x="29" y="186"/>
                    <a:pt x="3" y="185"/>
                  </a:cubicBezTo>
                  <a:cubicBezTo>
                    <a:pt x="2" y="185"/>
                    <a:pt x="2" y="185"/>
                    <a:pt x="0" y="185"/>
                  </a:cubicBezTo>
                  <a:cubicBezTo>
                    <a:pt x="26" y="186"/>
                    <a:pt x="48" y="167"/>
                    <a:pt x="49" y="141"/>
                  </a:cubicBezTo>
                  <a:cubicBezTo>
                    <a:pt x="50" y="115"/>
                    <a:pt x="29" y="94"/>
                    <a:pt x="3" y="93"/>
                  </a:cubicBezTo>
                  <a:cubicBezTo>
                    <a:pt x="2" y="93"/>
                    <a:pt x="2" y="93"/>
                    <a:pt x="0" y="93"/>
                  </a:cubicBezTo>
                  <a:cubicBezTo>
                    <a:pt x="26" y="94"/>
                    <a:pt x="48" y="74"/>
                    <a:pt x="49" y="48"/>
                  </a:cubicBezTo>
                  <a:cubicBezTo>
                    <a:pt x="50" y="22"/>
                    <a:pt x="29" y="1"/>
                    <a:pt x="3" y="0"/>
                  </a:cubicBezTo>
                  <a:cubicBezTo>
                    <a:pt x="2" y="0"/>
                    <a:pt x="2" y="0"/>
                    <a:pt x="0" y="0"/>
                  </a:cubicBezTo>
                </a:path>
              </a:pathLst>
            </a:custGeom>
            <a:noFill/>
            <a:ln w="317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7992" name="直接连接符 467991"/>
            <p:cNvSpPr/>
            <p:nvPr/>
          </p:nvSpPr>
          <p:spPr>
            <a:xfrm>
              <a:off x="4842" y="3115"/>
              <a:ext cx="1" cy="106"/>
            </a:xfrm>
            <a:prstGeom prst="line">
              <a:avLst/>
            </a:prstGeom>
            <a:ln w="190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7993" name="直接连接符 467992"/>
            <p:cNvSpPr/>
            <p:nvPr/>
          </p:nvSpPr>
          <p:spPr>
            <a:xfrm flipV="1">
              <a:off x="4839" y="2193"/>
              <a:ext cx="1" cy="119"/>
            </a:xfrm>
            <a:prstGeom prst="line">
              <a:avLst/>
            </a:prstGeom>
            <a:ln w="190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7994" name="矩形 467993"/>
            <p:cNvSpPr/>
            <p:nvPr/>
          </p:nvSpPr>
          <p:spPr>
            <a:xfrm>
              <a:off x="4598" y="2330"/>
              <a:ext cx="96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67995" name="矩形 467994"/>
            <p:cNvSpPr/>
            <p:nvPr/>
          </p:nvSpPr>
          <p:spPr>
            <a:xfrm>
              <a:off x="4642" y="2817"/>
              <a:ext cx="8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67996" name="直接连接符 467995"/>
            <p:cNvSpPr/>
            <p:nvPr/>
          </p:nvSpPr>
          <p:spPr>
            <a:xfrm flipH="1">
              <a:off x="3987" y="2193"/>
              <a:ext cx="855" cy="1"/>
            </a:xfrm>
            <a:prstGeom prst="line">
              <a:avLst/>
            </a:prstGeom>
            <a:ln w="190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7997" name="直接连接符 467996"/>
            <p:cNvSpPr/>
            <p:nvPr/>
          </p:nvSpPr>
          <p:spPr>
            <a:xfrm flipH="1">
              <a:off x="3987" y="3228"/>
              <a:ext cx="855" cy="1"/>
            </a:xfrm>
            <a:prstGeom prst="line">
              <a:avLst/>
            </a:prstGeom>
            <a:ln w="190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7998" name="任意多边形 467997"/>
            <p:cNvSpPr>
              <a:spLocks noEditPoints="1"/>
            </p:cNvSpPr>
            <p:nvPr/>
          </p:nvSpPr>
          <p:spPr>
            <a:xfrm>
              <a:off x="3914" y="2267"/>
              <a:ext cx="99" cy="99"/>
            </a:xfrm>
            <a:custGeom>
              <a:avLst/>
              <a:gdLst/>
              <a:ahLst/>
              <a:cxnLst/>
              <a:rect l="0" t="0" r="0" b="0"/>
              <a:pathLst>
                <a:path w="99" h="99">
                  <a:moveTo>
                    <a:pt x="0" y="49"/>
                  </a:moveTo>
                  <a:lnTo>
                    <a:pt x="99" y="49"/>
                  </a:lnTo>
                  <a:moveTo>
                    <a:pt x="49" y="0"/>
                  </a:moveTo>
                  <a:lnTo>
                    <a:pt x="49" y="99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7999" name="直接连接符 467998"/>
            <p:cNvSpPr/>
            <p:nvPr/>
          </p:nvSpPr>
          <p:spPr>
            <a:xfrm>
              <a:off x="3916" y="3130"/>
              <a:ext cx="96" cy="1"/>
            </a:xfrm>
            <a:prstGeom prst="line">
              <a:avLst/>
            </a:prstGeom>
            <a:ln w="190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8000" name="任意多边形 467999"/>
            <p:cNvSpPr/>
            <p:nvPr/>
          </p:nvSpPr>
          <p:spPr>
            <a:xfrm>
              <a:off x="3939" y="3203"/>
              <a:ext cx="48" cy="50"/>
            </a:xfrm>
            <a:custGeom>
              <a:avLst/>
              <a:gdLst/>
              <a:ahLst/>
              <a:cxnLst/>
              <a:rect l="0" t="0" r="0" b="0"/>
              <a:pathLst>
                <a:path w="52" h="54">
                  <a:moveTo>
                    <a:pt x="0" y="27"/>
                  </a:moveTo>
                  <a:cubicBezTo>
                    <a:pt x="0" y="12"/>
                    <a:pt x="11" y="0"/>
                    <a:pt x="26" y="0"/>
                  </a:cubicBezTo>
                  <a:cubicBezTo>
                    <a:pt x="41" y="0"/>
                    <a:pt x="52" y="12"/>
                    <a:pt x="52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42"/>
                    <a:pt x="41" y="54"/>
                    <a:pt x="26" y="54"/>
                  </a:cubicBezTo>
                  <a:cubicBezTo>
                    <a:pt x="11" y="54"/>
                    <a:pt x="0" y="42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8001" name="任意多边形 468000"/>
            <p:cNvSpPr/>
            <p:nvPr/>
          </p:nvSpPr>
          <p:spPr>
            <a:xfrm>
              <a:off x="3939" y="3203"/>
              <a:ext cx="48" cy="50"/>
            </a:xfrm>
            <a:custGeom>
              <a:avLst/>
              <a:gdLst/>
              <a:ahLst/>
              <a:cxnLst/>
              <a:rect l="0" t="0" r="0" b="0"/>
              <a:pathLst>
                <a:path w="48" h="50">
                  <a:moveTo>
                    <a:pt x="0" y="25"/>
                  </a:moveTo>
                  <a:cubicBezTo>
                    <a:pt x="0" y="11"/>
                    <a:pt x="10" y="0"/>
                    <a:pt x="24" y="0"/>
                  </a:cubicBezTo>
                  <a:cubicBezTo>
                    <a:pt x="38" y="0"/>
                    <a:pt x="48" y="11"/>
                    <a:pt x="48" y="25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8" y="39"/>
                    <a:pt x="38" y="50"/>
                    <a:pt x="24" y="50"/>
                  </a:cubicBezTo>
                  <a:cubicBezTo>
                    <a:pt x="10" y="50"/>
                    <a:pt x="0" y="39"/>
                    <a:pt x="0" y="25"/>
                  </a:cubicBez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8002" name="任意多边形 468001"/>
            <p:cNvSpPr/>
            <p:nvPr/>
          </p:nvSpPr>
          <p:spPr>
            <a:xfrm>
              <a:off x="3939" y="2169"/>
              <a:ext cx="48" cy="49"/>
            </a:xfrm>
            <a:custGeom>
              <a:avLst/>
              <a:gdLst/>
              <a:ahLst/>
              <a:cxnLst/>
              <a:rect l="0" t="0" r="0" b="0"/>
              <a:pathLst>
                <a:path w="52" h="54">
                  <a:moveTo>
                    <a:pt x="0" y="27"/>
                  </a:moveTo>
                  <a:cubicBezTo>
                    <a:pt x="0" y="12"/>
                    <a:pt x="11" y="0"/>
                    <a:pt x="26" y="0"/>
                  </a:cubicBezTo>
                  <a:cubicBezTo>
                    <a:pt x="41" y="0"/>
                    <a:pt x="52" y="12"/>
                    <a:pt x="52" y="27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42"/>
                    <a:pt x="41" y="54"/>
                    <a:pt x="26" y="54"/>
                  </a:cubicBezTo>
                  <a:cubicBezTo>
                    <a:pt x="11" y="54"/>
                    <a:pt x="0" y="42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8003" name="任意多边形 468002"/>
            <p:cNvSpPr/>
            <p:nvPr/>
          </p:nvSpPr>
          <p:spPr>
            <a:xfrm>
              <a:off x="3939" y="2169"/>
              <a:ext cx="48" cy="49"/>
            </a:xfrm>
            <a:custGeom>
              <a:avLst/>
              <a:gdLst/>
              <a:ahLst/>
              <a:cxnLst/>
              <a:rect l="0" t="0" r="0" b="0"/>
              <a:pathLst>
                <a:path w="48" h="49">
                  <a:moveTo>
                    <a:pt x="0" y="24"/>
                  </a:moveTo>
                  <a:cubicBezTo>
                    <a:pt x="0" y="11"/>
                    <a:pt x="10" y="0"/>
                    <a:pt x="24" y="0"/>
                  </a:cubicBezTo>
                  <a:cubicBezTo>
                    <a:pt x="38" y="0"/>
                    <a:pt x="48" y="11"/>
                    <a:pt x="48" y="24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38"/>
                    <a:pt x="38" y="49"/>
                    <a:pt x="24" y="49"/>
                  </a:cubicBezTo>
                  <a:cubicBezTo>
                    <a:pt x="10" y="49"/>
                    <a:pt x="0" y="38"/>
                    <a:pt x="0" y="24"/>
                  </a:cubicBez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8004" name="矩形 468003"/>
            <p:cNvSpPr/>
            <p:nvPr/>
          </p:nvSpPr>
          <p:spPr>
            <a:xfrm>
              <a:off x="3932" y="2640"/>
              <a:ext cx="80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u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68005" name="直接连接符 468004"/>
            <p:cNvSpPr/>
            <p:nvPr/>
          </p:nvSpPr>
          <p:spPr>
            <a:xfrm>
              <a:off x="4146" y="2193"/>
              <a:ext cx="42" cy="1"/>
            </a:xfrm>
            <a:prstGeom prst="line">
              <a:avLst/>
            </a:prstGeom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8006" name="任意多边形 468005"/>
            <p:cNvSpPr/>
            <p:nvPr/>
          </p:nvSpPr>
          <p:spPr>
            <a:xfrm>
              <a:off x="4181" y="2164"/>
              <a:ext cx="87" cy="59"/>
            </a:xfrm>
            <a:custGeom>
              <a:avLst/>
              <a:gdLst/>
              <a:ahLst/>
              <a:cxnLst/>
              <a:rect l="0" t="0" r="0" b="0"/>
              <a:pathLst>
                <a:path w="87" h="59">
                  <a:moveTo>
                    <a:pt x="0" y="59"/>
                  </a:moveTo>
                  <a:lnTo>
                    <a:pt x="87" y="29"/>
                  </a:lnTo>
                  <a:lnTo>
                    <a:pt x="0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8007" name="矩形 468006"/>
            <p:cNvSpPr/>
            <p:nvPr/>
          </p:nvSpPr>
          <p:spPr>
            <a:xfrm>
              <a:off x="4184" y="1991"/>
              <a:ext cx="40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0362" y="3103412"/>
            <a:ext cx="2955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回到原电路：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1BBEDA1-A318-4BB5-8EF5-1D65C9E04EF4}"/>
              </a:ext>
            </a:extLst>
          </p:cNvPr>
          <p:cNvGrpSpPr>
            <a:grpSpLocks noChangeAspect="1"/>
          </p:cNvGrpSpPr>
          <p:nvPr/>
        </p:nvGrpSpPr>
        <p:grpSpPr>
          <a:xfrm>
            <a:off x="5525391" y="293479"/>
            <a:ext cx="3531297" cy="1935162"/>
            <a:chOff x="2887" y="206"/>
            <a:chExt cx="2604" cy="1427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099E12A-78F1-4623-AB62-8E56FC4403AA}"/>
                </a:ext>
              </a:extLst>
            </p:cNvPr>
            <p:cNvSpPr>
              <a:spLocks noChangeAspect="1" noTextEdit="1"/>
            </p:cNvSpPr>
            <p:nvPr/>
          </p:nvSpPr>
          <p:spPr>
            <a:xfrm>
              <a:off x="2887" y="206"/>
              <a:ext cx="2604" cy="142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E493E7B-0A2E-4BE8-9586-9DC77895A8AE}"/>
                </a:ext>
              </a:extLst>
            </p:cNvPr>
            <p:cNvSpPr/>
            <p:nvPr/>
          </p:nvSpPr>
          <p:spPr>
            <a:xfrm>
              <a:off x="4998" y="685"/>
              <a:ext cx="111" cy="26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F64E5EA-6B77-4662-A67D-A82275D71EB0}"/>
                </a:ext>
              </a:extLst>
            </p:cNvPr>
            <p:cNvSpPr/>
            <p:nvPr/>
          </p:nvSpPr>
          <p:spPr>
            <a:xfrm>
              <a:off x="4998" y="685"/>
              <a:ext cx="111" cy="264"/>
            </a:xfrm>
            <a:prstGeom prst="rect">
              <a:avLst/>
            </a:prstGeom>
            <a:solidFill>
              <a:schemeClr val="accent1"/>
            </a:solidFill>
            <a:ln w="349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直接连接符 38">
              <a:extLst>
                <a:ext uri="{FF2B5EF4-FFF2-40B4-BE49-F238E27FC236}">
                  <a16:creationId xmlns:a16="http://schemas.microsoft.com/office/drawing/2014/main" id="{EE966175-CAF4-4ADD-81D2-A527252E5064}"/>
                </a:ext>
              </a:extLst>
            </p:cNvPr>
            <p:cNvSpPr/>
            <p:nvPr/>
          </p:nvSpPr>
          <p:spPr>
            <a:xfrm>
              <a:off x="5054" y="949"/>
              <a:ext cx="3" cy="170"/>
            </a:xfrm>
            <a:prstGeom prst="line">
              <a:avLst/>
            </a:prstGeom>
            <a:ln w="206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" name="任意多边形 377940">
              <a:extLst>
                <a:ext uri="{FF2B5EF4-FFF2-40B4-BE49-F238E27FC236}">
                  <a16:creationId xmlns:a16="http://schemas.microsoft.com/office/drawing/2014/main" id="{5957A667-88C3-4451-87F3-3098F2F4A2B1}"/>
                </a:ext>
              </a:extLst>
            </p:cNvPr>
            <p:cNvSpPr/>
            <p:nvPr/>
          </p:nvSpPr>
          <p:spPr>
            <a:xfrm>
              <a:off x="5057" y="1119"/>
              <a:ext cx="54" cy="374"/>
            </a:xfrm>
            <a:custGeom>
              <a:avLst/>
              <a:gdLst/>
              <a:ahLst/>
              <a:cxnLst/>
              <a:rect l="0" t="0" r="0" b="0"/>
              <a:pathLst>
                <a:path w="54" h="374">
                  <a:moveTo>
                    <a:pt x="0" y="373"/>
                  </a:moveTo>
                  <a:cubicBezTo>
                    <a:pt x="28" y="374"/>
                    <a:pt x="52" y="354"/>
                    <a:pt x="53" y="329"/>
                  </a:cubicBezTo>
                  <a:cubicBezTo>
                    <a:pt x="54" y="303"/>
                    <a:pt x="32" y="281"/>
                    <a:pt x="4" y="280"/>
                  </a:cubicBezTo>
                  <a:cubicBezTo>
                    <a:pt x="3" y="280"/>
                    <a:pt x="1" y="280"/>
                    <a:pt x="0" y="280"/>
                  </a:cubicBezTo>
                  <a:cubicBezTo>
                    <a:pt x="28" y="281"/>
                    <a:pt x="52" y="261"/>
                    <a:pt x="53" y="235"/>
                  </a:cubicBezTo>
                  <a:cubicBezTo>
                    <a:pt x="54" y="209"/>
                    <a:pt x="32" y="187"/>
                    <a:pt x="4" y="186"/>
                  </a:cubicBezTo>
                  <a:cubicBezTo>
                    <a:pt x="3" y="186"/>
                    <a:pt x="1" y="186"/>
                    <a:pt x="0" y="186"/>
                  </a:cubicBezTo>
                  <a:cubicBezTo>
                    <a:pt x="28" y="187"/>
                    <a:pt x="52" y="167"/>
                    <a:pt x="53" y="141"/>
                  </a:cubicBezTo>
                  <a:cubicBezTo>
                    <a:pt x="54" y="116"/>
                    <a:pt x="32" y="94"/>
                    <a:pt x="4" y="93"/>
                  </a:cubicBezTo>
                  <a:cubicBezTo>
                    <a:pt x="3" y="93"/>
                    <a:pt x="1" y="93"/>
                    <a:pt x="0" y="93"/>
                  </a:cubicBezTo>
                  <a:cubicBezTo>
                    <a:pt x="28" y="94"/>
                    <a:pt x="52" y="74"/>
                    <a:pt x="53" y="48"/>
                  </a:cubicBezTo>
                  <a:cubicBezTo>
                    <a:pt x="54" y="22"/>
                    <a:pt x="32" y="1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</a:path>
              </a:pathLst>
            </a:custGeom>
            <a:noFill/>
            <a:ln w="349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直接连接符 40">
              <a:extLst>
                <a:ext uri="{FF2B5EF4-FFF2-40B4-BE49-F238E27FC236}">
                  <a16:creationId xmlns:a16="http://schemas.microsoft.com/office/drawing/2014/main" id="{3D9D4EFA-6AFF-4EA6-BD4D-8841F33A4543}"/>
                </a:ext>
              </a:extLst>
            </p:cNvPr>
            <p:cNvSpPr/>
            <p:nvPr/>
          </p:nvSpPr>
          <p:spPr>
            <a:xfrm>
              <a:off x="5057" y="1492"/>
              <a:ext cx="1" cy="107"/>
            </a:xfrm>
            <a:prstGeom prst="line">
              <a:avLst/>
            </a:prstGeom>
            <a:ln w="206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E289F1B-4FFD-4446-94A4-B1E4C753782F}"/>
                </a:ext>
              </a:extLst>
            </p:cNvPr>
            <p:cNvSpPr/>
            <p:nvPr/>
          </p:nvSpPr>
          <p:spPr>
            <a:xfrm>
              <a:off x="3749" y="510"/>
              <a:ext cx="285" cy="10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3F447CD0-3A08-43A0-9D89-78064C7F566D}"/>
                </a:ext>
              </a:extLst>
            </p:cNvPr>
            <p:cNvSpPr/>
            <p:nvPr/>
          </p:nvSpPr>
          <p:spPr>
            <a:xfrm>
              <a:off x="3749" y="510"/>
              <a:ext cx="285" cy="102"/>
            </a:xfrm>
            <a:prstGeom prst="rect">
              <a:avLst/>
            </a:prstGeom>
            <a:solidFill>
              <a:schemeClr val="accent1"/>
            </a:solidFill>
            <a:ln w="349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任意多边形 377944">
              <a:extLst>
                <a:ext uri="{FF2B5EF4-FFF2-40B4-BE49-F238E27FC236}">
                  <a16:creationId xmlns:a16="http://schemas.microsoft.com/office/drawing/2014/main" id="{2E30D5D2-5827-4679-BA7E-8B63F59835E1}"/>
                </a:ext>
              </a:extLst>
            </p:cNvPr>
            <p:cNvSpPr/>
            <p:nvPr/>
          </p:nvSpPr>
          <p:spPr>
            <a:xfrm>
              <a:off x="4248" y="508"/>
              <a:ext cx="404" cy="50"/>
            </a:xfrm>
            <a:custGeom>
              <a:avLst/>
              <a:gdLst/>
              <a:ahLst/>
              <a:cxnLst/>
              <a:rect l="0" t="0" r="0" b="0"/>
              <a:pathLst>
                <a:path w="404" h="50">
                  <a:moveTo>
                    <a:pt x="402" y="50"/>
                  </a:moveTo>
                  <a:cubicBezTo>
                    <a:pt x="404" y="24"/>
                    <a:pt x="382" y="2"/>
                    <a:pt x="354" y="1"/>
                  </a:cubicBezTo>
                  <a:cubicBezTo>
                    <a:pt x="326" y="0"/>
                    <a:pt x="303" y="21"/>
                    <a:pt x="302" y="47"/>
                  </a:cubicBezTo>
                  <a:cubicBezTo>
                    <a:pt x="302" y="48"/>
                    <a:pt x="302" y="49"/>
                    <a:pt x="302" y="50"/>
                  </a:cubicBezTo>
                  <a:cubicBezTo>
                    <a:pt x="303" y="24"/>
                    <a:pt x="281" y="2"/>
                    <a:pt x="253" y="1"/>
                  </a:cubicBezTo>
                  <a:cubicBezTo>
                    <a:pt x="225" y="0"/>
                    <a:pt x="202" y="21"/>
                    <a:pt x="201" y="47"/>
                  </a:cubicBezTo>
                  <a:cubicBezTo>
                    <a:pt x="201" y="48"/>
                    <a:pt x="201" y="49"/>
                    <a:pt x="201" y="50"/>
                  </a:cubicBezTo>
                  <a:cubicBezTo>
                    <a:pt x="202" y="24"/>
                    <a:pt x="181" y="2"/>
                    <a:pt x="152" y="1"/>
                  </a:cubicBezTo>
                  <a:cubicBezTo>
                    <a:pt x="125" y="0"/>
                    <a:pt x="101" y="21"/>
                    <a:pt x="100" y="47"/>
                  </a:cubicBezTo>
                  <a:cubicBezTo>
                    <a:pt x="100" y="48"/>
                    <a:pt x="100" y="49"/>
                    <a:pt x="100" y="50"/>
                  </a:cubicBezTo>
                  <a:cubicBezTo>
                    <a:pt x="101" y="24"/>
                    <a:pt x="80" y="2"/>
                    <a:pt x="51" y="1"/>
                  </a:cubicBezTo>
                  <a:cubicBezTo>
                    <a:pt x="24" y="0"/>
                    <a:pt x="1" y="21"/>
                    <a:pt x="0" y="47"/>
                  </a:cubicBezTo>
                  <a:cubicBezTo>
                    <a:pt x="0" y="48"/>
                    <a:pt x="0" y="49"/>
                    <a:pt x="0" y="50"/>
                  </a:cubicBezTo>
                </a:path>
              </a:pathLst>
            </a:custGeom>
            <a:noFill/>
            <a:ln w="349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直接连接符 44">
              <a:extLst>
                <a:ext uri="{FF2B5EF4-FFF2-40B4-BE49-F238E27FC236}">
                  <a16:creationId xmlns:a16="http://schemas.microsoft.com/office/drawing/2014/main" id="{BD7E9E32-3926-4AD0-9241-31CF0F5267B5}"/>
                </a:ext>
              </a:extLst>
            </p:cNvPr>
            <p:cNvSpPr/>
            <p:nvPr/>
          </p:nvSpPr>
          <p:spPr>
            <a:xfrm flipH="1">
              <a:off x="4152" y="558"/>
              <a:ext cx="96" cy="1"/>
            </a:xfrm>
            <a:prstGeom prst="line">
              <a:avLst/>
            </a:prstGeom>
            <a:ln w="206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" name="直接连接符 45">
              <a:extLst>
                <a:ext uri="{FF2B5EF4-FFF2-40B4-BE49-F238E27FC236}">
                  <a16:creationId xmlns:a16="http://schemas.microsoft.com/office/drawing/2014/main" id="{2214F6D3-8ADF-4546-AC2D-3174F81B8C99}"/>
                </a:ext>
              </a:extLst>
            </p:cNvPr>
            <p:cNvSpPr/>
            <p:nvPr/>
          </p:nvSpPr>
          <p:spPr>
            <a:xfrm>
              <a:off x="4650" y="558"/>
              <a:ext cx="115" cy="1"/>
            </a:xfrm>
            <a:prstGeom prst="line">
              <a:avLst/>
            </a:prstGeom>
            <a:ln w="206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" name="直接连接符 46">
              <a:extLst>
                <a:ext uri="{FF2B5EF4-FFF2-40B4-BE49-F238E27FC236}">
                  <a16:creationId xmlns:a16="http://schemas.microsoft.com/office/drawing/2014/main" id="{59815691-F2F6-47B4-B804-16DBD598918F}"/>
                </a:ext>
              </a:extLst>
            </p:cNvPr>
            <p:cNvSpPr/>
            <p:nvPr/>
          </p:nvSpPr>
          <p:spPr>
            <a:xfrm flipH="1">
              <a:off x="4034" y="561"/>
              <a:ext cx="118" cy="1"/>
            </a:xfrm>
            <a:prstGeom prst="line">
              <a:avLst/>
            </a:prstGeom>
            <a:ln w="206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" name="直接连接符 47">
              <a:extLst>
                <a:ext uri="{FF2B5EF4-FFF2-40B4-BE49-F238E27FC236}">
                  <a16:creationId xmlns:a16="http://schemas.microsoft.com/office/drawing/2014/main" id="{277368E9-5E5A-49ED-89B9-6A16677EA3E6}"/>
                </a:ext>
              </a:extLst>
            </p:cNvPr>
            <p:cNvSpPr/>
            <p:nvPr/>
          </p:nvSpPr>
          <p:spPr>
            <a:xfrm flipV="1">
              <a:off x="5054" y="566"/>
              <a:ext cx="1" cy="119"/>
            </a:xfrm>
            <a:prstGeom prst="line">
              <a:avLst/>
            </a:prstGeom>
            <a:ln w="206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" name="直接连接符 48">
              <a:extLst>
                <a:ext uri="{FF2B5EF4-FFF2-40B4-BE49-F238E27FC236}">
                  <a16:creationId xmlns:a16="http://schemas.microsoft.com/office/drawing/2014/main" id="{F7A0D24D-9AC2-4864-A010-8260D65B471C}"/>
                </a:ext>
              </a:extLst>
            </p:cNvPr>
            <p:cNvSpPr/>
            <p:nvPr/>
          </p:nvSpPr>
          <p:spPr>
            <a:xfrm flipH="1">
              <a:off x="4709" y="561"/>
              <a:ext cx="348" cy="1"/>
            </a:xfrm>
            <a:prstGeom prst="line">
              <a:avLst/>
            </a:prstGeom>
            <a:ln w="206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" name="直接连接符 49">
              <a:extLst>
                <a:ext uri="{FF2B5EF4-FFF2-40B4-BE49-F238E27FC236}">
                  <a16:creationId xmlns:a16="http://schemas.microsoft.com/office/drawing/2014/main" id="{1841E17B-49DE-4C12-9E8E-048AC528C8C8}"/>
                </a:ext>
              </a:extLst>
            </p:cNvPr>
            <p:cNvSpPr/>
            <p:nvPr/>
          </p:nvSpPr>
          <p:spPr>
            <a:xfrm flipH="1">
              <a:off x="3322" y="1601"/>
              <a:ext cx="1735" cy="1"/>
            </a:xfrm>
            <a:prstGeom prst="line">
              <a:avLst/>
            </a:prstGeom>
            <a:ln w="206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" name="直接连接符 50">
              <a:extLst>
                <a:ext uri="{FF2B5EF4-FFF2-40B4-BE49-F238E27FC236}">
                  <a16:creationId xmlns:a16="http://schemas.microsoft.com/office/drawing/2014/main" id="{166C3CA8-F6B7-4272-8459-0FD1AC8AC59D}"/>
                </a:ext>
              </a:extLst>
            </p:cNvPr>
            <p:cNvSpPr/>
            <p:nvPr/>
          </p:nvSpPr>
          <p:spPr>
            <a:xfrm flipH="1">
              <a:off x="3322" y="561"/>
              <a:ext cx="427" cy="1"/>
            </a:xfrm>
            <a:prstGeom prst="line">
              <a:avLst/>
            </a:prstGeom>
            <a:ln w="206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324DEC3-9CA4-48AA-8F6A-662D5DF163E7}"/>
                </a:ext>
              </a:extLst>
            </p:cNvPr>
            <p:cNvSpPr/>
            <p:nvPr/>
          </p:nvSpPr>
          <p:spPr>
            <a:xfrm>
              <a:off x="4793" y="726"/>
              <a:ext cx="96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BEDAFE39-968E-482A-BF10-FA7B046CD25B}"/>
                </a:ext>
              </a:extLst>
            </p:cNvPr>
            <p:cNvSpPr/>
            <p:nvPr/>
          </p:nvSpPr>
          <p:spPr>
            <a:xfrm>
              <a:off x="4890" y="829"/>
              <a:ext cx="44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F1E9F5A-CD1A-451A-9DA0-19D26E0859C2}"/>
                </a:ext>
              </a:extLst>
            </p:cNvPr>
            <p:cNvSpPr/>
            <p:nvPr/>
          </p:nvSpPr>
          <p:spPr>
            <a:xfrm>
              <a:off x="3775" y="251"/>
              <a:ext cx="96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68B9976-E6C8-4982-8A1F-4C6509C6D59F}"/>
                </a:ext>
              </a:extLst>
            </p:cNvPr>
            <p:cNvSpPr/>
            <p:nvPr/>
          </p:nvSpPr>
          <p:spPr>
            <a:xfrm>
              <a:off x="3889" y="369"/>
              <a:ext cx="44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6" name="直接连接符 55">
              <a:extLst>
                <a:ext uri="{FF2B5EF4-FFF2-40B4-BE49-F238E27FC236}">
                  <a16:creationId xmlns:a16="http://schemas.microsoft.com/office/drawing/2014/main" id="{1B31B7B2-88FB-4D3C-968E-1E5B6162366B}"/>
                </a:ext>
              </a:extLst>
            </p:cNvPr>
            <p:cNvSpPr/>
            <p:nvPr/>
          </p:nvSpPr>
          <p:spPr>
            <a:xfrm>
              <a:off x="3509" y="561"/>
              <a:ext cx="46" cy="1"/>
            </a:xfrm>
            <a:prstGeom prst="line">
              <a:avLst/>
            </a:prstGeom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" name="任意多边形 377957">
              <a:extLst>
                <a:ext uri="{FF2B5EF4-FFF2-40B4-BE49-F238E27FC236}">
                  <a16:creationId xmlns:a16="http://schemas.microsoft.com/office/drawing/2014/main" id="{432A18B2-47CC-4DA7-B04E-48F7240BD77E}"/>
                </a:ext>
              </a:extLst>
            </p:cNvPr>
            <p:cNvSpPr/>
            <p:nvPr/>
          </p:nvSpPr>
          <p:spPr>
            <a:xfrm>
              <a:off x="3547" y="532"/>
              <a:ext cx="95" cy="58"/>
            </a:xfrm>
            <a:custGeom>
              <a:avLst/>
              <a:gdLst/>
              <a:ahLst/>
              <a:cxnLst/>
              <a:rect l="0" t="0" r="0" b="0"/>
              <a:pathLst>
                <a:path w="95" h="58">
                  <a:moveTo>
                    <a:pt x="0" y="58"/>
                  </a:moveTo>
                  <a:lnTo>
                    <a:pt x="95" y="29"/>
                  </a:lnTo>
                  <a:lnTo>
                    <a:pt x="0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BD73250-2ABE-4A6A-90CA-55A2F0775D26}"/>
                </a:ext>
              </a:extLst>
            </p:cNvPr>
            <p:cNvSpPr/>
            <p:nvPr/>
          </p:nvSpPr>
          <p:spPr>
            <a:xfrm>
              <a:off x="4664" y="562"/>
              <a:ext cx="44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*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83455BE5-ECFE-4C62-B6B0-DA97485C73A0}"/>
                </a:ext>
              </a:extLst>
            </p:cNvPr>
            <p:cNvSpPr/>
            <p:nvPr/>
          </p:nvSpPr>
          <p:spPr>
            <a:xfrm>
              <a:off x="4955" y="1037"/>
              <a:ext cx="44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*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60" name="任意多边形 377960">
              <a:extLst>
                <a:ext uri="{FF2B5EF4-FFF2-40B4-BE49-F238E27FC236}">
                  <a16:creationId xmlns:a16="http://schemas.microsoft.com/office/drawing/2014/main" id="{7DBDDFEF-0CDD-4098-AD80-F787342AFDFA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3590" y="660"/>
              <a:ext cx="107" cy="100"/>
            </a:xfrm>
            <a:custGeom>
              <a:avLst/>
              <a:gdLst/>
              <a:ahLst/>
              <a:cxnLst/>
              <a:rect l="0" t="0" r="0" b="0"/>
              <a:pathLst>
                <a:path w="107" h="100">
                  <a:moveTo>
                    <a:pt x="0" y="50"/>
                  </a:moveTo>
                  <a:lnTo>
                    <a:pt x="107" y="50"/>
                  </a:lnTo>
                  <a:moveTo>
                    <a:pt x="53" y="0"/>
                  </a:moveTo>
                  <a:lnTo>
                    <a:pt x="53" y="100"/>
                  </a:lnTo>
                </a:path>
              </a:pathLst>
            </a:custGeom>
            <a:noFill/>
            <a:ln w="20638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任意多边形 377961">
              <a:extLst>
                <a:ext uri="{FF2B5EF4-FFF2-40B4-BE49-F238E27FC236}">
                  <a16:creationId xmlns:a16="http://schemas.microsoft.com/office/drawing/2014/main" id="{A6651879-2EB8-4ABF-B0A7-55A5A68AC5F8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5190" y="584"/>
              <a:ext cx="108" cy="101"/>
            </a:xfrm>
            <a:custGeom>
              <a:avLst/>
              <a:gdLst/>
              <a:ahLst/>
              <a:cxnLst/>
              <a:rect l="0" t="0" r="0" b="0"/>
              <a:pathLst>
                <a:path w="108" h="101">
                  <a:moveTo>
                    <a:pt x="0" y="50"/>
                  </a:moveTo>
                  <a:lnTo>
                    <a:pt x="108" y="50"/>
                  </a:lnTo>
                  <a:moveTo>
                    <a:pt x="53" y="0"/>
                  </a:moveTo>
                  <a:lnTo>
                    <a:pt x="53" y="101"/>
                  </a:lnTo>
                </a:path>
              </a:pathLst>
            </a:custGeom>
            <a:noFill/>
            <a:ln w="20638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直接连接符 61">
              <a:extLst>
                <a:ext uri="{FF2B5EF4-FFF2-40B4-BE49-F238E27FC236}">
                  <a16:creationId xmlns:a16="http://schemas.microsoft.com/office/drawing/2014/main" id="{777341FA-AE63-4EF5-9856-75BD20FFA7E3}"/>
                </a:ext>
              </a:extLst>
            </p:cNvPr>
            <p:cNvSpPr/>
            <p:nvPr/>
          </p:nvSpPr>
          <p:spPr>
            <a:xfrm>
              <a:off x="4685" y="709"/>
              <a:ext cx="105" cy="1"/>
            </a:xfrm>
            <a:prstGeom prst="line">
              <a:avLst/>
            </a:prstGeom>
            <a:ln w="206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" name="直接连接符 62">
              <a:extLst>
                <a:ext uri="{FF2B5EF4-FFF2-40B4-BE49-F238E27FC236}">
                  <a16:creationId xmlns:a16="http://schemas.microsoft.com/office/drawing/2014/main" id="{C66DB44B-3130-495B-AFF9-A4CF5CCABF23}"/>
                </a:ext>
              </a:extLst>
            </p:cNvPr>
            <p:cNvSpPr/>
            <p:nvPr/>
          </p:nvSpPr>
          <p:spPr>
            <a:xfrm>
              <a:off x="5219" y="1552"/>
              <a:ext cx="104" cy="1"/>
            </a:xfrm>
            <a:prstGeom prst="line">
              <a:avLst/>
            </a:prstGeom>
            <a:ln w="206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6E6EE2C-257C-46EF-9E4A-B7644F46D60D}"/>
                </a:ext>
              </a:extLst>
            </p:cNvPr>
            <p:cNvSpPr/>
            <p:nvPr/>
          </p:nvSpPr>
          <p:spPr>
            <a:xfrm>
              <a:off x="4341" y="295"/>
              <a:ext cx="4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46DB79C3-386F-4802-905E-668239CF3BCE}"/>
                </a:ext>
              </a:extLst>
            </p:cNvPr>
            <p:cNvSpPr/>
            <p:nvPr/>
          </p:nvSpPr>
          <p:spPr>
            <a:xfrm>
              <a:off x="4389" y="280"/>
              <a:ext cx="99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 i="1">
                  <a:solidFill>
                    <a:srgbClr val="000000"/>
                  </a:solidFill>
                  <a:latin typeface="Symbol" panose="05050102010706020507" pitchFamily="18" charset="2"/>
                </a:rPr>
                <a:t>w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FF83630C-0685-498C-9603-65B08B53CF28}"/>
                </a:ext>
              </a:extLst>
            </p:cNvPr>
            <p:cNvSpPr/>
            <p:nvPr/>
          </p:nvSpPr>
          <p:spPr>
            <a:xfrm>
              <a:off x="4502" y="295"/>
              <a:ext cx="8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2DA73CC3-9BE7-40E0-882D-7B0075E41335}"/>
                </a:ext>
              </a:extLst>
            </p:cNvPr>
            <p:cNvSpPr/>
            <p:nvPr/>
          </p:nvSpPr>
          <p:spPr>
            <a:xfrm>
              <a:off x="4599" y="399"/>
              <a:ext cx="44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5158361-F5BF-46BF-8FF1-90095CA11250}"/>
                </a:ext>
              </a:extLst>
            </p:cNvPr>
            <p:cNvSpPr/>
            <p:nvPr/>
          </p:nvSpPr>
          <p:spPr>
            <a:xfrm>
              <a:off x="4680" y="1215"/>
              <a:ext cx="4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AEDB1E91-B0F3-42CD-80A7-FAB7CE994358}"/>
                </a:ext>
              </a:extLst>
            </p:cNvPr>
            <p:cNvSpPr/>
            <p:nvPr/>
          </p:nvSpPr>
          <p:spPr>
            <a:xfrm>
              <a:off x="4729" y="1215"/>
              <a:ext cx="72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?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4D291CE1-5592-4B09-9CEE-A66F44A6B391}"/>
                </a:ext>
              </a:extLst>
            </p:cNvPr>
            <p:cNvSpPr/>
            <p:nvPr/>
          </p:nvSpPr>
          <p:spPr>
            <a:xfrm>
              <a:off x="4842" y="1215"/>
              <a:ext cx="8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830D703D-B597-4B47-8A9E-1522B4332B3B}"/>
                </a:ext>
              </a:extLst>
            </p:cNvPr>
            <p:cNvSpPr/>
            <p:nvPr/>
          </p:nvSpPr>
          <p:spPr>
            <a:xfrm>
              <a:off x="4939" y="1319"/>
              <a:ext cx="44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BA13DBA1-5B47-4578-A86E-53442E79F24F}"/>
                </a:ext>
              </a:extLst>
            </p:cNvPr>
            <p:cNvGrpSpPr/>
            <p:nvPr/>
          </p:nvGrpSpPr>
          <p:grpSpPr>
            <a:xfrm>
              <a:off x="4120" y="684"/>
              <a:ext cx="158" cy="208"/>
              <a:chOff x="4120" y="684"/>
              <a:chExt cx="158" cy="208"/>
            </a:xfrm>
          </p:grpSpPr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65D82CB4-D85E-4860-9D1B-E695C0C06B38}"/>
                  </a:ext>
                </a:extLst>
              </p:cNvPr>
              <p:cNvSpPr/>
              <p:nvPr/>
            </p:nvSpPr>
            <p:spPr>
              <a:xfrm>
                <a:off x="4230" y="777"/>
                <a:ext cx="48" cy="1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88E9FC1C-4AAA-437B-A786-0DB0C21877F2}"/>
                  </a:ext>
                </a:extLst>
              </p:cNvPr>
              <p:cNvSpPr/>
              <p:nvPr/>
            </p:nvSpPr>
            <p:spPr>
              <a:xfrm>
                <a:off x="4120" y="711"/>
                <a:ext cx="92" cy="1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3E38C4D6-5A81-4879-B612-84B23FE27BAF}"/>
                  </a:ext>
                </a:extLst>
              </p:cNvPr>
              <p:cNvSpPr/>
              <p:nvPr/>
            </p:nvSpPr>
            <p:spPr>
              <a:xfrm>
                <a:off x="4176" y="684"/>
                <a:ext cx="43" cy="1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9951F3E2-3062-46A0-A0B3-0AFC70FABD9E}"/>
                </a:ext>
              </a:extLst>
            </p:cNvPr>
            <p:cNvGrpSpPr/>
            <p:nvPr/>
          </p:nvGrpSpPr>
          <p:grpSpPr>
            <a:xfrm>
              <a:off x="5220" y="1011"/>
              <a:ext cx="180" cy="224"/>
              <a:chOff x="5220" y="1011"/>
              <a:chExt cx="180" cy="224"/>
            </a:xfrm>
          </p:grpSpPr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42A9FA6E-AB5C-4586-891A-D07645976531}"/>
                  </a:ext>
                </a:extLst>
              </p:cNvPr>
              <p:cNvSpPr/>
              <p:nvPr/>
            </p:nvSpPr>
            <p:spPr>
              <a:xfrm>
                <a:off x="5348" y="1110"/>
                <a:ext cx="52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E96BEDFE-5545-4906-B502-2FEFA1B7E44E}"/>
                  </a:ext>
                </a:extLst>
              </p:cNvPr>
              <p:cNvSpPr/>
              <p:nvPr/>
            </p:nvSpPr>
            <p:spPr>
              <a:xfrm>
                <a:off x="5220" y="1040"/>
                <a:ext cx="98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1B1E7399-308E-4D8F-8AD2-A7C7B05A3523}"/>
                  </a:ext>
                </a:extLst>
              </p:cNvPr>
              <p:cNvSpPr/>
              <p:nvPr/>
            </p:nvSpPr>
            <p:spPr>
              <a:xfrm>
                <a:off x="5280" y="1011"/>
                <a:ext cx="45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DACADB80-47E5-49B8-A8C0-9DCB0DFCB07E}"/>
                </a:ext>
              </a:extLst>
            </p:cNvPr>
            <p:cNvGrpSpPr/>
            <p:nvPr/>
          </p:nvGrpSpPr>
          <p:grpSpPr>
            <a:xfrm>
              <a:off x="3542" y="283"/>
              <a:ext cx="67" cy="193"/>
              <a:chOff x="3542" y="283"/>
              <a:chExt cx="67" cy="193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772F201F-BDAE-4716-83C3-684268B1DEEC}"/>
                  </a:ext>
                </a:extLst>
              </p:cNvPr>
              <p:cNvSpPr/>
              <p:nvPr/>
            </p:nvSpPr>
            <p:spPr>
              <a:xfrm>
                <a:off x="3542" y="313"/>
                <a:ext cx="53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3ADDD626-C7D2-4E05-97AF-2E39F7079592}"/>
                  </a:ext>
                </a:extLst>
              </p:cNvPr>
              <p:cNvSpPr/>
              <p:nvPr/>
            </p:nvSpPr>
            <p:spPr>
              <a:xfrm>
                <a:off x="3564" y="283"/>
                <a:ext cx="45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5" name="任意多边形 377983">
              <a:extLst>
                <a:ext uri="{FF2B5EF4-FFF2-40B4-BE49-F238E27FC236}">
                  <a16:creationId xmlns:a16="http://schemas.microsoft.com/office/drawing/2014/main" id="{69A4CD3C-9C93-4C77-8386-2995BB953685}"/>
                </a:ext>
              </a:extLst>
            </p:cNvPr>
            <p:cNvSpPr/>
            <p:nvPr/>
          </p:nvSpPr>
          <p:spPr>
            <a:xfrm>
              <a:off x="4600" y="714"/>
              <a:ext cx="27" cy="174"/>
            </a:xfrm>
            <a:custGeom>
              <a:avLst/>
              <a:gdLst/>
              <a:ahLst/>
              <a:cxnLst/>
              <a:rect l="0" t="0" r="0" b="0"/>
              <a:pathLst>
                <a:path w="27" h="174">
                  <a:moveTo>
                    <a:pt x="6" y="174"/>
                  </a:moveTo>
                  <a:cubicBezTo>
                    <a:pt x="0" y="126"/>
                    <a:pt x="8" y="61"/>
                    <a:pt x="27" y="0"/>
                  </a:cubicBezTo>
                </a:path>
              </a:pathLst>
            </a:custGeom>
            <a:noFill/>
            <a:ln w="63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任意多边形 377984">
              <a:extLst>
                <a:ext uri="{FF2B5EF4-FFF2-40B4-BE49-F238E27FC236}">
                  <a16:creationId xmlns:a16="http://schemas.microsoft.com/office/drawing/2014/main" id="{776E5280-9FBA-403D-B0DD-E9432CFB4715}"/>
                </a:ext>
              </a:extLst>
            </p:cNvPr>
            <p:cNvSpPr/>
            <p:nvPr/>
          </p:nvSpPr>
          <p:spPr>
            <a:xfrm>
              <a:off x="4594" y="639"/>
              <a:ext cx="66" cy="93"/>
            </a:xfrm>
            <a:custGeom>
              <a:avLst/>
              <a:gdLst/>
              <a:ahLst/>
              <a:cxnLst/>
              <a:rect l="0" t="0" r="0" b="0"/>
              <a:pathLst>
                <a:path w="66" h="93">
                  <a:moveTo>
                    <a:pt x="0" y="71"/>
                  </a:moveTo>
                  <a:lnTo>
                    <a:pt x="66" y="0"/>
                  </a:lnTo>
                  <a:lnTo>
                    <a:pt x="59" y="93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任意多边形 377985">
              <a:extLst>
                <a:ext uri="{FF2B5EF4-FFF2-40B4-BE49-F238E27FC236}">
                  <a16:creationId xmlns:a16="http://schemas.microsoft.com/office/drawing/2014/main" id="{16E06F7B-9768-4A24-A504-B141E8587C2A}"/>
                </a:ext>
              </a:extLst>
            </p:cNvPr>
            <p:cNvSpPr/>
            <p:nvPr/>
          </p:nvSpPr>
          <p:spPr>
            <a:xfrm>
              <a:off x="4660" y="1011"/>
              <a:ext cx="180" cy="69"/>
            </a:xfrm>
            <a:custGeom>
              <a:avLst/>
              <a:gdLst/>
              <a:ahLst/>
              <a:cxnLst/>
              <a:rect l="0" t="0" r="0" b="0"/>
              <a:pathLst>
                <a:path w="180" h="69">
                  <a:moveTo>
                    <a:pt x="0" y="0"/>
                  </a:moveTo>
                  <a:cubicBezTo>
                    <a:pt x="54" y="37"/>
                    <a:pt x="115" y="60"/>
                    <a:pt x="180" y="69"/>
                  </a:cubicBezTo>
                </a:path>
              </a:pathLst>
            </a:custGeom>
            <a:noFill/>
            <a:ln w="63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任意多边形 377986">
              <a:extLst>
                <a:ext uri="{FF2B5EF4-FFF2-40B4-BE49-F238E27FC236}">
                  <a16:creationId xmlns:a16="http://schemas.microsoft.com/office/drawing/2014/main" id="{7B89986D-7550-47D3-A222-3FA836AFF2CA}"/>
                </a:ext>
              </a:extLst>
            </p:cNvPr>
            <p:cNvSpPr/>
            <p:nvPr/>
          </p:nvSpPr>
          <p:spPr>
            <a:xfrm>
              <a:off x="4832" y="1050"/>
              <a:ext cx="95" cy="59"/>
            </a:xfrm>
            <a:custGeom>
              <a:avLst/>
              <a:gdLst/>
              <a:ahLst/>
              <a:cxnLst/>
              <a:rect l="0" t="0" r="0" b="0"/>
              <a:pathLst>
                <a:path w="95" h="59">
                  <a:moveTo>
                    <a:pt x="1" y="0"/>
                  </a:moveTo>
                  <a:lnTo>
                    <a:pt x="95" y="31"/>
                  </a:lnTo>
                  <a:lnTo>
                    <a:pt x="0" y="5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19A41961-CF99-4D4D-95FB-855C02B76072}"/>
                </a:ext>
              </a:extLst>
            </p:cNvPr>
            <p:cNvSpPr/>
            <p:nvPr/>
          </p:nvSpPr>
          <p:spPr>
            <a:xfrm>
              <a:off x="4373" y="874"/>
              <a:ext cx="4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2E176DA6-DEEF-412C-8DD0-40448763EF7C}"/>
                </a:ext>
              </a:extLst>
            </p:cNvPr>
            <p:cNvSpPr/>
            <p:nvPr/>
          </p:nvSpPr>
          <p:spPr>
            <a:xfrm>
              <a:off x="4422" y="859"/>
              <a:ext cx="99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 i="1">
                  <a:solidFill>
                    <a:srgbClr val="000000"/>
                  </a:solidFill>
                  <a:latin typeface="Symbol" panose="05050102010706020507" pitchFamily="18" charset="2"/>
                </a:rPr>
                <a:t>w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BAADD39C-2196-43F9-9699-261C417B0B8D}"/>
                </a:ext>
              </a:extLst>
            </p:cNvPr>
            <p:cNvSpPr/>
            <p:nvPr/>
          </p:nvSpPr>
          <p:spPr>
            <a:xfrm>
              <a:off x="4535" y="874"/>
              <a:ext cx="12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82" name="直接连接符 81">
              <a:extLst>
                <a:ext uri="{FF2B5EF4-FFF2-40B4-BE49-F238E27FC236}">
                  <a16:creationId xmlns:a16="http://schemas.microsoft.com/office/drawing/2014/main" id="{A4369545-97FF-4A27-9865-0DA5A51CB148}"/>
                </a:ext>
              </a:extLst>
            </p:cNvPr>
            <p:cNvSpPr/>
            <p:nvPr/>
          </p:nvSpPr>
          <p:spPr>
            <a:xfrm>
              <a:off x="3322" y="561"/>
              <a:ext cx="1" cy="1040"/>
            </a:xfrm>
            <a:prstGeom prst="line">
              <a:avLst/>
            </a:prstGeom>
            <a:ln w="206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" name="任意多边形 377991">
              <a:extLst>
                <a:ext uri="{FF2B5EF4-FFF2-40B4-BE49-F238E27FC236}">
                  <a16:creationId xmlns:a16="http://schemas.microsoft.com/office/drawing/2014/main" id="{21056A36-EE4E-4DF7-8F85-06C48D3DE45C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3107" y="838"/>
              <a:ext cx="107" cy="100"/>
            </a:xfrm>
            <a:custGeom>
              <a:avLst/>
              <a:gdLst/>
              <a:ahLst/>
              <a:cxnLst/>
              <a:rect l="0" t="0" r="0" b="0"/>
              <a:pathLst>
                <a:path w="107" h="100">
                  <a:moveTo>
                    <a:pt x="0" y="50"/>
                  </a:moveTo>
                  <a:lnTo>
                    <a:pt x="107" y="50"/>
                  </a:lnTo>
                  <a:moveTo>
                    <a:pt x="54" y="0"/>
                  </a:moveTo>
                  <a:lnTo>
                    <a:pt x="54" y="100"/>
                  </a:lnTo>
                </a:path>
              </a:pathLst>
            </a:custGeom>
            <a:noFill/>
            <a:ln w="20638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直接连接符 83">
              <a:extLst>
                <a:ext uri="{FF2B5EF4-FFF2-40B4-BE49-F238E27FC236}">
                  <a16:creationId xmlns:a16="http://schemas.microsoft.com/office/drawing/2014/main" id="{312E0FCF-F3A4-4227-BF1E-FD1DDD1573E9}"/>
                </a:ext>
              </a:extLst>
            </p:cNvPr>
            <p:cNvSpPr/>
            <p:nvPr/>
          </p:nvSpPr>
          <p:spPr>
            <a:xfrm>
              <a:off x="3107" y="1325"/>
              <a:ext cx="104" cy="1"/>
            </a:xfrm>
            <a:prstGeom prst="line">
              <a:avLst/>
            </a:prstGeom>
            <a:ln w="206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5" name="任意多边形 377993">
              <a:extLst>
                <a:ext uri="{FF2B5EF4-FFF2-40B4-BE49-F238E27FC236}">
                  <a16:creationId xmlns:a16="http://schemas.microsoft.com/office/drawing/2014/main" id="{564BE36C-4400-4B84-86C7-919A5CB2408F}"/>
                </a:ext>
              </a:extLst>
            </p:cNvPr>
            <p:cNvSpPr/>
            <p:nvPr/>
          </p:nvSpPr>
          <p:spPr>
            <a:xfrm>
              <a:off x="3194" y="1017"/>
              <a:ext cx="261" cy="243"/>
            </a:xfrm>
            <a:custGeom>
              <a:avLst/>
              <a:gdLst/>
              <a:ahLst/>
              <a:cxnLst/>
              <a:rect l="0" t="0" r="0" b="0"/>
              <a:pathLst>
                <a:path w="259" h="262">
                  <a:moveTo>
                    <a:pt x="130" y="262"/>
                  </a:moveTo>
                  <a:cubicBezTo>
                    <a:pt x="58" y="262"/>
                    <a:pt x="0" y="203"/>
                    <a:pt x="0" y="131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201" y="0"/>
                    <a:pt x="259" y="58"/>
                    <a:pt x="259" y="131"/>
                  </a:cubicBezTo>
                  <a:cubicBezTo>
                    <a:pt x="259" y="203"/>
                    <a:pt x="201" y="262"/>
                    <a:pt x="130" y="262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任意多边形 377994">
              <a:extLst>
                <a:ext uri="{FF2B5EF4-FFF2-40B4-BE49-F238E27FC236}">
                  <a16:creationId xmlns:a16="http://schemas.microsoft.com/office/drawing/2014/main" id="{0C6E6E5C-F666-421A-A5CB-E6606BF07BFE}"/>
                </a:ext>
              </a:extLst>
            </p:cNvPr>
            <p:cNvSpPr>
              <a:spLocks noEditPoints="1"/>
            </p:cNvSpPr>
            <p:nvPr/>
          </p:nvSpPr>
          <p:spPr>
            <a:xfrm>
              <a:off x="3194" y="1017"/>
              <a:ext cx="261" cy="243"/>
            </a:xfrm>
            <a:custGeom>
              <a:avLst/>
              <a:gdLst/>
              <a:ahLst/>
              <a:cxnLst/>
              <a:rect l="0" t="0" r="0" b="0"/>
              <a:pathLst>
                <a:path w="259" h="262">
                  <a:moveTo>
                    <a:pt x="130" y="262"/>
                  </a:moveTo>
                  <a:cubicBezTo>
                    <a:pt x="58" y="262"/>
                    <a:pt x="0" y="203"/>
                    <a:pt x="0" y="131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201" y="0"/>
                    <a:pt x="259" y="58"/>
                    <a:pt x="259" y="131"/>
                  </a:cubicBezTo>
                  <a:cubicBezTo>
                    <a:pt x="259" y="203"/>
                    <a:pt x="201" y="262"/>
                    <a:pt x="130" y="262"/>
                  </a:cubicBezTo>
                  <a:moveTo>
                    <a:pt x="130" y="262"/>
                  </a:moveTo>
                  <a:lnTo>
                    <a:pt x="130" y="0"/>
                  </a:lnTo>
                </a:path>
              </a:pathLst>
            </a:custGeom>
            <a:solidFill>
              <a:schemeClr val="accent1">
                <a:alpha val="100000"/>
              </a:schemeClr>
            </a:solidFill>
            <a:ln w="34925" cap="rnd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E0470FCA-0055-49E4-9162-859F3E739E07}"/>
                </a:ext>
              </a:extLst>
            </p:cNvPr>
            <p:cNvGrpSpPr/>
            <p:nvPr/>
          </p:nvGrpSpPr>
          <p:grpSpPr>
            <a:xfrm>
              <a:off x="2957" y="996"/>
              <a:ext cx="170" cy="207"/>
              <a:chOff x="2957" y="996"/>
              <a:chExt cx="170" cy="207"/>
            </a:xfrm>
          </p:grpSpPr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080A3B32-CF05-4C0A-B422-A9380A2519A9}"/>
                  </a:ext>
                </a:extLst>
              </p:cNvPr>
              <p:cNvSpPr/>
              <p:nvPr/>
            </p:nvSpPr>
            <p:spPr>
              <a:xfrm>
                <a:off x="3074" y="1088"/>
                <a:ext cx="53" cy="1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74335CF2-ADE8-49C2-8ADE-BA404164BC79}"/>
                  </a:ext>
                </a:extLst>
              </p:cNvPr>
              <p:cNvSpPr/>
              <p:nvPr/>
            </p:nvSpPr>
            <p:spPr>
              <a:xfrm>
                <a:off x="2957" y="1023"/>
                <a:ext cx="92" cy="1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B3228511-9F5C-44D6-9D0F-7DD75004C175}"/>
                  </a:ext>
                </a:extLst>
              </p:cNvPr>
              <p:cNvSpPr/>
              <p:nvPr/>
            </p:nvSpPr>
            <p:spPr>
              <a:xfrm>
                <a:off x="3013" y="996"/>
                <a:ext cx="43" cy="1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0873D662-36AF-44A8-8786-EF336B2D4FEE}"/>
              </a:ext>
            </a:extLst>
          </p:cNvPr>
          <p:cNvCxnSpPr>
            <a:cxnSpLocks/>
            <a:stCxn id="81" idx="2"/>
          </p:cNvCxnSpPr>
          <p:nvPr/>
        </p:nvCxnSpPr>
        <p:spPr>
          <a:xfrm flipH="1">
            <a:off x="2662815" y="1433963"/>
            <a:ext cx="5184228" cy="23442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9DBFB2F-CB64-4C86-8AAC-FD4FADE808BC}"/>
              </a:ext>
            </a:extLst>
          </p:cNvPr>
          <p:cNvCxnSpPr>
            <a:cxnSpLocks/>
            <a:stCxn id="81" idx="2"/>
          </p:cNvCxnSpPr>
          <p:nvPr/>
        </p:nvCxnSpPr>
        <p:spPr>
          <a:xfrm flipH="1">
            <a:off x="2662813" y="1433963"/>
            <a:ext cx="5184230" cy="3266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7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7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7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67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6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7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67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80" grpId="0"/>
      <p:bldP spid="467981" grpId="0"/>
      <p:bldP spid="46798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60" name="矩形 505859"/>
          <p:cNvSpPr/>
          <p:nvPr/>
        </p:nvSpPr>
        <p:spPr>
          <a:xfrm>
            <a:off x="550863" y="327025"/>
            <a:ext cx="566737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FF33CC"/>
                </a:solidFill>
                <a:latin typeface="Times New Roman" panose="02020603050405020304" pitchFamily="18" charset="0"/>
              </a:rPr>
              <a:t>例 </a:t>
            </a:r>
          </a:p>
        </p:txBody>
      </p:sp>
      <p:sp>
        <p:nvSpPr>
          <p:cNvPr id="505861" name="矩形 505860"/>
          <p:cNvSpPr/>
          <p:nvPr/>
        </p:nvSpPr>
        <p:spPr>
          <a:xfrm>
            <a:off x="398463" y="2062163"/>
            <a:ext cx="869950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解：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505864" name="组合 505863"/>
          <p:cNvGrpSpPr/>
          <p:nvPr/>
        </p:nvGrpSpPr>
        <p:grpSpPr>
          <a:xfrm>
            <a:off x="5375275" y="282575"/>
            <a:ext cx="3421063" cy="2049463"/>
            <a:chOff x="476" y="617"/>
            <a:chExt cx="2155" cy="1291"/>
          </a:xfrm>
        </p:grpSpPr>
        <p:sp>
          <p:nvSpPr>
            <p:cNvPr id="505865" name="矩形 505864"/>
            <p:cNvSpPr>
              <a:spLocks noChangeAspect="1" noTextEdit="1"/>
            </p:cNvSpPr>
            <p:nvPr/>
          </p:nvSpPr>
          <p:spPr>
            <a:xfrm>
              <a:off x="476" y="617"/>
              <a:ext cx="2155" cy="12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866" name="矩形 505865"/>
            <p:cNvSpPr/>
            <p:nvPr/>
          </p:nvSpPr>
          <p:spPr>
            <a:xfrm>
              <a:off x="2249" y="1271"/>
              <a:ext cx="88" cy="22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867" name="矩形 505866"/>
            <p:cNvSpPr/>
            <p:nvPr/>
          </p:nvSpPr>
          <p:spPr>
            <a:xfrm>
              <a:off x="2249" y="1271"/>
              <a:ext cx="88" cy="228"/>
            </a:xfrm>
            <a:prstGeom prst="rect">
              <a:avLst/>
            </a:prstGeom>
            <a:solidFill>
              <a:schemeClr val="accent1"/>
            </a:solidFill>
            <a:ln w="222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868" name="矩形 505867"/>
            <p:cNvSpPr/>
            <p:nvPr/>
          </p:nvSpPr>
          <p:spPr>
            <a:xfrm>
              <a:off x="1470" y="1127"/>
              <a:ext cx="88" cy="22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869" name="矩形 505868"/>
            <p:cNvSpPr/>
            <p:nvPr/>
          </p:nvSpPr>
          <p:spPr>
            <a:xfrm>
              <a:off x="1470" y="1127"/>
              <a:ext cx="88" cy="229"/>
            </a:xfrm>
            <a:prstGeom prst="rect">
              <a:avLst/>
            </a:prstGeom>
            <a:solidFill>
              <a:schemeClr val="accent1"/>
            </a:solidFill>
            <a:ln w="222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870" name="任意多边形 505869"/>
            <p:cNvSpPr/>
            <p:nvPr/>
          </p:nvSpPr>
          <p:spPr>
            <a:xfrm>
              <a:off x="1790" y="938"/>
              <a:ext cx="322" cy="43"/>
            </a:xfrm>
            <a:custGeom>
              <a:avLst/>
              <a:gdLst/>
              <a:ahLst/>
              <a:cxnLst/>
              <a:rect l="0" t="0" r="0" b="0"/>
              <a:pathLst>
                <a:path w="252" h="34">
                  <a:moveTo>
                    <a:pt x="251" y="34"/>
                  </a:moveTo>
                  <a:cubicBezTo>
                    <a:pt x="252" y="17"/>
                    <a:pt x="239" y="2"/>
                    <a:pt x="221" y="1"/>
                  </a:cubicBezTo>
                  <a:cubicBezTo>
                    <a:pt x="204" y="0"/>
                    <a:pt x="189" y="14"/>
                    <a:pt x="188" y="32"/>
                  </a:cubicBezTo>
                  <a:cubicBezTo>
                    <a:pt x="188" y="32"/>
                    <a:pt x="188" y="34"/>
                    <a:pt x="188" y="34"/>
                  </a:cubicBezTo>
                  <a:cubicBezTo>
                    <a:pt x="189" y="17"/>
                    <a:pt x="176" y="2"/>
                    <a:pt x="158" y="1"/>
                  </a:cubicBezTo>
                  <a:cubicBezTo>
                    <a:pt x="141" y="0"/>
                    <a:pt x="127" y="14"/>
                    <a:pt x="125" y="32"/>
                  </a:cubicBezTo>
                  <a:cubicBezTo>
                    <a:pt x="125" y="32"/>
                    <a:pt x="125" y="34"/>
                    <a:pt x="125" y="34"/>
                  </a:cubicBezTo>
                  <a:cubicBezTo>
                    <a:pt x="127" y="17"/>
                    <a:pt x="113" y="2"/>
                    <a:pt x="96" y="1"/>
                  </a:cubicBezTo>
                  <a:cubicBezTo>
                    <a:pt x="78" y="0"/>
                    <a:pt x="64" y="14"/>
                    <a:pt x="63" y="32"/>
                  </a:cubicBezTo>
                  <a:cubicBezTo>
                    <a:pt x="63" y="32"/>
                    <a:pt x="63" y="34"/>
                    <a:pt x="63" y="34"/>
                  </a:cubicBezTo>
                  <a:cubicBezTo>
                    <a:pt x="64" y="17"/>
                    <a:pt x="50" y="2"/>
                    <a:pt x="33" y="1"/>
                  </a:cubicBezTo>
                  <a:cubicBezTo>
                    <a:pt x="15" y="0"/>
                    <a:pt x="1" y="14"/>
                    <a:pt x="0" y="32"/>
                  </a:cubicBezTo>
                  <a:cubicBezTo>
                    <a:pt x="0" y="32"/>
                    <a:pt x="0" y="34"/>
                    <a:pt x="0" y="34"/>
                  </a:cubicBezTo>
                </a:path>
              </a:pathLst>
            </a:custGeom>
            <a:noFill/>
            <a:ln w="222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871" name="直接连接符 505870"/>
            <p:cNvSpPr/>
            <p:nvPr/>
          </p:nvSpPr>
          <p:spPr>
            <a:xfrm flipH="1">
              <a:off x="1714" y="981"/>
              <a:ext cx="76" cy="1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5872" name="直接连接符 505871"/>
            <p:cNvSpPr/>
            <p:nvPr/>
          </p:nvSpPr>
          <p:spPr>
            <a:xfrm>
              <a:off x="2111" y="981"/>
              <a:ext cx="92" cy="1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5873" name="直接连接符 505872"/>
            <p:cNvSpPr/>
            <p:nvPr/>
          </p:nvSpPr>
          <p:spPr>
            <a:xfrm flipV="1">
              <a:off x="2292" y="987"/>
              <a:ext cx="2" cy="284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5874" name="直接连接符 505873"/>
            <p:cNvSpPr/>
            <p:nvPr/>
          </p:nvSpPr>
          <p:spPr>
            <a:xfrm flipH="1" flipV="1">
              <a:off x="2111" y="981"/>
              <a:ext cx="184" cy="2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5875" name="直接连接符 505874"/>
            <p:cNvSpPr/>
            <p:nvPr/>
          </p:nvSpPr>
          <p:spPr>
            <a:xfrm flipH="1">
              <a:off x="811" y="1886"/>
              <a:ext cx="1484" cy="2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5876" name="矩形 505875"/>
            <p:cNvSpPr/>
            <p:nvPr/>
          </p:nvSpPr>
          <p:spPr>
            <a:xfrm>
              <a:off x="2124" y="1004"/>
              <a:ext cx="39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*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05877" name="矩形 505876"/>
            <p:cNvSpPr/>
            <p:nvPr/>
          </p:nvSpPr>
          <p:spPr>
            <a:xfrm>
              <a:off x="952" y="1004"/>
              <a:ext cx="40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*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05878" name="任意多边形 505877"/>
            <p:cNvSpPr>
              <a:spLocks noEditPoints="1"/>
            </p:cNvSpPr>
            <p:nvPr/>
          </p:nvSpPr>
          <p:spPr>
            <a:xfrm>
              <a:off x="2402" y="1005"/>
              <a:ext cx="86" cy="86"/>
            </a:xfrm>
            <a:custGeom>
              <a:avLst/>
              <a:gdLst/>
              <a:ahLst/>
              <a:cxnLst/>
              <a:rect l="0" t="0" r="0" b="0"/>
              <a:pathLst>
                <a:path w="67" h="67">
                  <a:moveTo>
                    <a:pt x="0" y="33"/>
                  </a:moveTo>
                  <a:lnTo>
                    <a:pt x="67" y="33"/>
                  </a:lnTo>
                  <a:moveTo>
                    <a:pt x="33" y="0"/>
                  </a:moveTo>
                  <a:lnTo>
                    <a:pt x="33" y="6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879" name="直接连接符 505878"/>
            <p:cNvSpPr/>
            <p:nvPr/>
          </p:nvSpPr>
          <p:spPr>
            <a:xfrm>
              <a:off x="2425" y="1843"/>
              <a:ext cx="83" cy="1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05880" name="组合 505879"/>
            <p:cNvGrpSpPr/>
            <p:nvPr/>
          </p:nvGrpSpPr>
          <p:grpSpPr>
            <a:xfrm>
              <a:off x="2424" y="1379"/>
              <a:ext cx="151" cy="202"/>
              <a:chOff x="2001" y="1214"/>
              <a:chExt cx="118" cy="158"/>
            </a:xfrm>
          </p:grpSpPr>
          <p:sp>
            <p:nvSpPr>
              <p:cNvPr id="505881" name="矩形 505880"/>
              <p:cNvSpPr/>
              <p:nvPr/>
            </p:nvSpPr>
            <p:spPr>
              <a:xfrm>
                <a:off x="2082" y="1282"/>
                <a:ext cx="37" cy="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5882" name="矩形 505881"/>
              <p:cNvSpPr/>
              <p:nvPr/>
            </p:nvSpPr>
            <p:spPr>
              <a:xfrm>
                <a:off x="2001" y="1234"/>
                <a:ext cx="68" cy="1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5883" name="矩形 505882"/>
              <p:cNvSpPr/>
              <p:nvPr/>
            </p:nvSpPr>
            <p:spPr>
              <a:xfrm>
                <a:off x="2039" y="1214"/>
                <a:ext cx="32" cy="1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sz="28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05884" name="矩形 505883"/>
            <p:cNvSpPr/>
            <p:nvPr/>
          </p:nvSpPr>
          <p:spPr>
            <a:xfrm>
              <a:off x="1067" y="759"/>
              <a:ext cx="43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05885" name="矩形 505884"/>
            <p:cNvSpPr/>
            <p:nvPr/>
          </p:nvSpPr>
          <p:spPr>
            <a:xfrm>
              <a:off x="1107" y="759"/>
              <a:ext cx="64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05886" name="矩形 505885"/>
            <p:cNvSpPr/>
            <p:nvPr/>
          </p:nvSpPr>
          <p:spPr>
            <a:xfrm>
              <a:off x="1171" y="746"/>
              <a:ext cx="9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Symbol" panose="05050102010706020507" pitchFamily="18" charset="2"/>
                </a:rPr>
                <a:t>W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05887" name="任意多边形 505886"/>
            <p:cNvSpPr/>
            <p:nvPr/>
          </p:nvSpPr>
          <p:spPr>
            <a:xfrm>
              <a:off x="1004" y="940"/>
              <a:ext cx="321" cy="43"/>
            </a:xfrm>
            <a:custGeom>
              <a:avLst/>
              <a:gdLst/>
              <a:ahLst/>
              <a:cxnLst/>
              <a:rect l="0" t="0" r="0" b="0"/>
              <a:pathLst>
                <a:path w="252" h="34">
                  <a:moveTo>
                    <a:pt x="251" y="34"/>
                  </a:moveTo>
                  <a:cubicBezTo>
                    <a:pt x="252" y="16"/>
                    <a:pt x="239" y="1"/>
                    <a:pt x="221" y="0"/>
                  </a:cubicBezTo>
                  <a:cubicBezTo>
                    <a:pt x="204" y="0"/>
                    <a:pt x="190" y="13"/>
                    <a:pt x="188" y="32"/>
                  </a:cubicBezTo>
                  <a:cubicBezTo>
                    <a:pt x="188" y="32"/>
                    <a:pt x="188" y="33"/>
                    <a:pt x="188" y="34"/>
                  </a:cubicBezTo>
                  <a:cubicBezTo>
                    <a:pt x="190" y="16"/>
                    <a:pt x="176" y="1"/>
                    <a:pt x="159" y="0"/>
                  </a:cubicBezTo>
                  <a:cubicBezTo>
                    <a:pt x="141" y="0"/>
                    <a:pt x="127" y="13"/>
                    <a:pt x="126" y="32"/>
                  </a:cubicBezTo>
                  <a:cubicBezTo>
                    <a:pt x="126" y="32"/>
                    <a:pt x="126" y="33"/>
                    <a:pt x="126" y="34"/>
                  </a:cubicBezTo>
                  <a:cubicBezTo>
                    <a:pt x="127" y="16"/>
                    <a:pt x="113" y="1"/>
                    <a:pt x="96" y="0"/>
                  </a:cubicBezTo>
                  <a:cubicBezTo>
                    <a:pt x="78" y="0"/>
                    <a:pt x="64" y="13"/>
                    <a:pt x="63" y="32"/>
                  </a:cubicBezTo>
                  <a:cubicBezTo>
                    <a:pt x="63" y="32"/>
                    <a:pt x="63" y="33"/>
                    <a:pt x="63" y="34"/>
                  </a:cubicBezTo>
                  <a:cubicBezTo>
                    <a:pt x="64" y="16"/>
                    <a:pt x="50" y="1"/>
                    <a:pt x="33" y="0"/>
                  </a:cubicBezTo>
                  <a:cubicBezTo>
                    <a:pt x="16" y="0"/>
                    <a:pt x="1" y="13"/>
                    <a:pt x="0" y="32"/>
                  </a:cubicBezTo>
                  <a:cubicBezTo>
                    <a:pt x="0" y="32"/>
                    <a:pt x="0" y="33"/>
                    <a:pt x="0" y="34"/>
                  </a:cubicBezTo>
                </a:path>
              </a:pathLst>
            </a:custGeom>
            <a:noFill/>
            <a:ln w="222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888" name="直接连接符 505887"/>
            <p:cNvSpPr/>
            <p:nvPr/>
          </p:nvSpPr>
          <p:spPr>
            <a:xfrm flipH="1">
              <a:off x="927" y="983"/>
              <a:ext cx="77" cy="2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5889" name="直接连接符 505888"/>
            <p:cNvSpPr/>
            <p:nvPr/>
          </p:nvSpPr>
          <p:spPr>
            <a:xfrm>
              <a:off x="1324" y="983"/>
              <a:ext cx="92" cy="2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5890" name="直接连接符 505889"/>
            <p:cNvSpPr/>
            <p:nvPr/>
          </p:nvSpPr>
          <p:spPr>
            <a:xfrm>
              <a:off x="2292" y="1499"/>
              <a:ext cx="2" cy="387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5891" name="直接连接符 505890"/>
            <p:cNvSpPr/>
            <p:nvPr/>
          </p:nvSpPr>
          <p:spPr>
            <a:xfrm flipH="1">
              <a:off x="1406" y="983"/>
              <a:ext cx="318" cy="2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5892" name="直接连接符 505891"/>
            <p:cNvSpPr/>
            <p:nvPr/>
          </p:nvSpPr>
          <p:spPr>
            <a:xfrm flipV="1">
              <a:off x="1513" y="983"/>
              <a:ext cx="2" cy="144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5893" name="直接连接符 505892"/>
            <p:cNvSpPr/>
            <p:nvPr/>
          </p:nvSpPr>
          <p:spPr>
            <a:xfrm>
              <a:off x="1398" y="1545"/>
              <a:ext cx="228" cy="2"/>
            </a:xfrm>
            <a:prstGeom prst="line">
              <a:avLst/>
            </a:prstGeom>
            <a:ln w="2222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5894" name="直接连接符 505893"/>
            <p:cNvSpPr/>
            <p:nvPr/>
          </p:nvSpPr>
          <p:spPr>
            <a:xfrm>
              <a:off x="1398" y="1622"/>
              <a:ext cx="228" cy="1"/>
            </a:xfrm>
            <a:prstGeom prst="line">
              <a:avLst/>
            </a:prstGeom>
            <a:ln w="2222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5895" name="直接连接符 505894"/>
            <p:cNvSpPr/>
            <p:nvPr/>
          </p:nvSpPr>
          <p:spPr>
            <a:xfrm>
              <a:off x="1512" y="1636"/>
              <a:ext cx="1" cy="112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5896" name="直接连接符 505895"/>
            <p:cNvSpPr/>
            <p:nvPr/>
          </p:nvSpPr>
          <p:spPr>
            <a:xfrm>
              <a:off x="1512" y="1421"/>
              <a:ext cx="1" cy="119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5897" name="直接连接符 505896"/>
            <p:cNvSpPr/>
            <p:nvPr/>
          </p:nvSpPr>
          <p:spPr>
            <a:xfrm>
              <a:off x="1513" y="1356"/>
              <a:ext cx="2" cy="100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5898" name="直接连接符 505897"/>
            <p:cNvSpPr/>
            <p:nvPr/>
          </p:nvSpPr>
          <p:spPr>
            <a:xfrm>
              <a:off x="1512" y="1714"/>
              <a:ext cx="1" cy="172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5899" name="直接连接符 505898"/>
            <p:cNvSpPr/>
            <p:nvPr/>
          </p:nvSpPr>
          <p:spPr>
            <a:xfrm flipH="1">
              <a:off x="811" y="983"/>
              <a:ext cx="191" cy="2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5900" name="直接连接符 505899"/>
            <p:cNvSpPr/>
            <p:nvPr/>
          </p:nvSpPr>
          <p:spPr>
            <a:xfrm>
              <a:off x="811" y="983"/>
              <a:ext cx="1" cy="903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5901" name="任意多边形 505900"/>
            <p:cNvSpPr>
              <a:spLocks noEditPoints="1"/>
            </p:cNvSpPr>
            <p:nvPr/>
          </p:nvSpPr>
          <p:spPr>
            <a:xfrm>
              <a:off x="638" y="1176"/>
              <a:ext cx="87" cy="87"/>
            </a:xfrm>
            <a:custGeom>
              <a:avLst/>
              <a:gdLst/>
              <a:ahLst/>
              <a:cxnLst/>
              <a:rect l="0" t="0" r="0" b="0"/>
              <a:pathLst>
                <a:path w="68" h="68">
                  <a:moveTo>
                    <a:pt x="0" y="34"/>
                  </a:moveTo>
                  <a:lnTo>
                    <a:pt x="68" y="34"/>
                  </a:lnTo>
                  <a:moveTo>
                    <a:pt x="34" y="0"/>
                  </a:moveTo>
                  <a:lnTo>
                    <a:pt x="34" y="6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902" name="直接连接符 505901"/>
            <p:cNvSpPr/>
            <p:nvPr/>
          </p:nvSpPr>
          <p:spPr>
            <a:xfrm>
              <a:off x="638" y="1600"/>
              <a:ext cx="85" cy="2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5903" name="任意多边形 505902"/>
            <p:cNvSpPr/>
            <p:nvPr/>
          </p:nvSpPr>
          <p:spPr>
            <a:xfrm>
              <a:off x="708" y="1333"/>
              <a:ext cx="209" cy="211"/>
            </a:xfrm>
            <a:custGeom>
              <a:avLst/>
              <a:gdLst/>
              <a:ahLst/>
              <a:cxnLst/>
              <a:rect l="0" t="0" r="0" b="0"/>
              <a:pathLst>
                <a:path w="259" h="262">
                  <a:moveTo>
                    <a:pt x="130" y="262"/>
                  </a:moveTo>
                  <a:cubicBezTo>
                    <a:pt x="58" y="262"/>
                    <a:pt x="0" y="203"/>
                    <a:pt x="0" y="131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201" y="0"/>
                    <a:pt x="259" y="58"/>
                    <a:pt x="259" y="131"/>
                  </a:cubicBezTo>
                  <a:cubicBezTo>
                    <a:pt x="259" y="203"/>
                    <a:pt x="201" y="262"/>
                    <a:pt x="130" y="262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904" name="任意多边形 505903"/>
            <p:cNvSpPr>
              <a:spLocks noEditPoints="1"/>
            </p:cNvSpPr>
            <p:nvPr/>
          </p:nvSpPr>
          <p:spPr>
            <a:xfrm>
              <a:off x="708" y="1333"/>
              <a:ext cx="209" cy="211"/>
            </a:xfrm>
            <a:custGeom>
              <a:avLst/>
              <a:gdLst/>
              <a:ahLst/>
              <a:cxnLst/>
              <a:rect l="0" t="0" r="0" b="0"/>
              <a:pathLst>
                <a:path w="259" h="262">
                  <a:moveTo>
                    <a:pt x="130" y="262"/>
                  </a:moveTo>
                  <a:cubicBezTo>
                    <a:pt x="58" y="262"/>
                    <a:pt x="0" y="203"/>
                    <a:pt x="0" y="131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201" y="0"/>
                    <a:pt x="259" y="58"/>
                    <a:pt x="259" y="131"/>
                  </a:cubicBezTo>
                  <a:cubicBezTo>
                    <a:pt x="259" y="203"/>
                    <a:pt x="201" y="262"/>
                    <a:pt x="130" y="262"/>
                  </a:cubicBezTo>
                  <a:moveTo>
                    <a:pt x="130" y="262"/>
                  </a:moveTo>
                  <a:lnTo>
                    <a:pt x="130" y="0"/>
                  </a:lnTo>
                </a:path>
              </a:pathLst>
            </a:custGeom>
            <a:solidFill>
              <a:schemeClr val="accent1">
                <a:alpha val="100000"/>
              </a:schemeClr>
            </a:solidFill>
            <a:ln w="22225" cap="rnd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905" name="矩形 505904"/>
            <p:cNvSpPr/>
            <p:nvPr/>
          </p:nvSpPr>
          <p:spPr>
            <a:xfrm>
              <a:off x="1879" y="759"/>
              <a:ext cx="171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j10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05906" name="矩形 505905"/>
            <p:cNvSpPr/>
            <p:nvPr/>
          </p:nvSpPr>
          <p:spPr>
            <a:xfrm>
              <a:off x="2046" y="746"/>
              <a:ext cx="9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Symbol" panose="05050102010706020507" pitchFamily="18" charset="2"/>
                </a:rPr>
                <a:t>W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05907" name="矩形 505906"/>
            <p:cNvSpPr/>
            <p:nvPr/>
          </p:nvSpPr>
          <p:spPr>
            <a:xfrm>
              <a:off x="1673" y="1517"/>
              <a:ext cx="70" cy="1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05908" name="矩形 505907"/>
            <p:cNvSpPr/>
            <p:nvPr/>
          </p:nvSpPr>
          <p:spPr>
            <a:xfrm>
              <a:off x="1750" y="1530"/>
              <a:ext cx="107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j4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05909" name="矩形 505908"/>
            <p:cNvSpPr/>
            <p:nvPr/>
          </p:nvSpPr>
          <p:spPr>
            <a:xfrm>
              <a:off x="1853" y="1517"/>
              <a:ext cx="98" cy="1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Symbol" panose="05050102010706020507" pitchFamily="18" charset="2"/>
                </a:rPr>
                <a:t>W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05910" name="任意多边形 505909"/>
            <p:cNvSpPr/>
            <p:nvPr/>
          </p:nvSpPr>
          <p:spPr>
            <a:xfrm>
              <a:off x="1661" y="789"/>
              <a:ext cx="90" cy="72"/>
            </a:xfrm>
            <a:custGeom>
              <a:avLst/>
              <a:gdLst/>
              <a:ahLst/>
              <a:cxnLst/>
              <a:rect l="0" t="0" r="0" b="0"/>
              <a:pathLst>
                <a:path w="70" h="56">
                  <a:moveTo>
                    <a:pt x="0" y="0"/>
                  </a:moveTo>
                  <a:cubicBezTo>
                    <a:pt x="22" y="10"/>
                    <a:pt x="49" y="31"/>
                    <a:pt x="70" y="56"/>
                  </a:cubicBezTo>
                </a:path>
              </a:pathLst>
            </a:custGeom>
            <a:noFill/>
            <a:ln w="476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911" name="任意多边形 505910"/>
            <p:cNvSpPr/>
            <p:nvPr/>
          </p:nvSpPr>
          <p:spPr>
            <a:xfrm>
              <a:off x="1727" y="842"/>
              <a:ext cx="62" cy="78"/>
            </a:xfrm>
            <a:custGeom>
              <a:avLst/>
              <a:gdLst/>
              <a:ahLst/>
              <a:cxnLst/>
              <a:rect l="0" t="0" r="0" b="0"/>
              <a:pathLst>
                <a:path w="49" h="61">
                  <a:moveTo>
                    <a:pt x="33" y="0"/>
                  </a:moveTo>
                  <a:lnTo>
                    <a:pt x="49" y="61"/>
                  </a:lnTo>
                  <a:lnTo>
                    <a:pt x="0" y="2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912" name="矩形 505911"/>
            <p:cNvSpPr/>
            <p:nvPr/>
          </p:nvSpPr>
          <p:spPr>
            <a:xfrm>
              <a:off x="1442" y="643"/>
              <a:ext cx="107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j6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05913" name="矩形 505912"/>
            <p:cNvSpPr/>
            <p:nvPr/>
          </p:nvSpPr>
          <p:spPr>
            <a:xfrm>
              <a:off x="1544" y="630"/>
              <a:ext cx="9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Symbol" panose="05050102010706020507" pitchFamily="18" charset="2"/>
                </a:rPr>
                <a:t>W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05914" name="任意多边形 505913"/>
            <p:cNvSpPr/>
            <p:nvPr/>
          </p:nvSpPr>
          <p:spPr>
            <a:xfrm>
              <a:off x="1337" y="789"/>
              <a:ext cx="89" cy="72"/>
            </a:xfrm>
            <a:custGeom>
              <a:avLst/>
              <a:gdLst/>
              <a:ahLst/>
              <a:cxnLst/>
              <a:rect l="0" t="0" r="0" b="0"/>
              <a:pathLst>
                <a:path w="70" h="56">
                  <a:moveTo>
                    <a:pt x="0" y="56"/>
                  </a:moveTo>
                  <a:cubicBezTo>
                    <a:pt x="21" y="31"/>
                    <a:pt x="48" y="10"/>
                    <a:pt x="70" y="0"/>
                  </a:cubicBezTo>
                </a:path>
              </a:pathLst>
            </a:custGeom>
            <a:noFill/>
            <a:ln w="476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915" name="任意多边形 505914"/>
            <p:cNvSpPr/>
            <p:nvPr/>
          </p:nvSpPr>
          <p:spPr>
            <a:xfrm>
              <a:off x="1300" y="842"/>
              <a:ext cx="61" cy="78"/>
            </a:xfrm>
            <a:custGeom>
              <a:avLst/>
              <a:gdLst/>
              <a:ahLst/>
              <a:cxnLst/>
              <a:rect l="0" t="0" r="0" b="0"/>
              <a:pathLst>
                <a:path w="48" h="61">
                  <a:moveTo>
                    <a:pt x="48" y="21"/>
                  </a:moveTo>
                  <a:lnTo>
                    <a:pt x="0" y="61"/>
                  </a:lnTo>
                  <a:lnTo>
                    <a:pt x="16" y="0"/>
                  </a:lnTo>
                  <a:lnTo>
                    <a:pt x="48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916" name="矩形 505915"/>
            <p:cNvSpPr/>
            <p:nvPr/>
          </p:nvSpPr>
          <p:spPr>
            <a:xfrm>
              <a:off x="1569" y="1157"/>
              <a:ext cx="161" cy="1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Symbol" panose="05050102010706020507" pitchFamily="18" charset="2"/>
                </a:rPr>
                <a:t>3W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05917" name="矩形 505916"/>
            <p:cNvSpPr/>
            <p:nvPr/>
          </p:nvSpPr>
          <p:spPr>
            <a:xfrm>
              <a:off x="2020" y="1286"/>
              <a:ext cx="163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Symbol" panose="05050102010706020507" pitchFamily="18" charset="2"/>
                </a:rPr>
                <a:t>5W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grpSp>
          <p:nvGrpSpPr>
            <p:cNvPr id="505918" name="组合 505917"/>
            <p:cNvGrpSpPr/>
            <p:nvPr/>
          </p:nvGrpSpPr>
          <p:grpSpPr>
            <a:xfrm>
              <a:off x="516" y="1315"/>
              <a:ext cx="148" cy="200"/>
              <a:chOff x="507" y="1164"/>
              <a:chExt cx="116" cy="156"/>
            </a:xfrm>
          </p:grpSpPr>
          <p:sp>
            <p:nvSpPr>
              <p:cNvPr id="505919" name="矩形 505918"/>
              <p:cNvSpPr/>
              <p:nvPr/>
            </p:nvSpPr>
            <p:spPr>
              <a:xfrm>
                <a:off x="582" y="1230"/>
                <a:ext cx="41" cy="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</a:t>
                </a:r>
                <a:endParaRPr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5920" name="矩形 505919"/>
              <p:cNvSpPr/>
              <p:nvPr/>
            </p:nvSpPr>
            <p:spPr>
              <a:xfrm>
                <a:off x="507" y="1185"/>
                <a:ext cx="68" cy="1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5921" name="矩形 505920"/>
              <p:cNvSpPr/>
              <p:nvPr/>
            </p:nvSpPr>
            <p:spPr>
              <a:xfrm>
                <a:off x="543" y="1164"/>
                <a:ext cx="32" cy="1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sz="2800" b="1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05929" name="组合 505928"/>
          <p:cNvGrpSpPr/>
          <p:nvPr/>
        </p:nvGrpSpPr>
        <p:grpSpPr>
          <a:xfrm>
            <a:off x="1271588" y="590550"/>
            <a:ext cx="2617787" cy="457200"/>
            <a:chOff x="801" y="371"/>
            <a:chExt cx="1537" cy="288"/>
          </a:xfrm>
        </p:grpSpPr>
        <p:graphicFrame>
          <p:nvGraphicFramePr>
            <p:cNvPr id="505923" name="对象 505922"/>
            <p:cNvGraphicFramePr/>
            <p:nvPr/>
          </p:nvGraphicFramePr>
          <p:xfrm>
            <a:off x="1337" y="373"/>
            <a:ext cx="1001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93" r:id="rId3" imgW="1091565" imgH="304800" progId="Equation.3">
                    <p:embed/>
                  </p:oleObj>
                </mc:Choice>
                <mc:Fallback>
                  <p:oleObj r:id="rId3" imgW="1091565" imgH="304800" progId="Equation.3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37" y="373"/>
                          <a:ext cx="1001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5925" name="矩形 505924"/>
            <p:cNvSpPr/>
            <p:nvPr/>
          </p:nvSpPr>
          <p:spPr>
            <a:xfrm>
              <a:off x="801" y="371"/>
              <a:ext cx="468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已知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05930" name="组合 505929"/>
          <p:cNvGrpSpPr/>
          <p:nvPr/>
        </p:nvGrpSpPr>
        <p:grpSpPr>
          <a:xfrm>
            <a:off x="1512888" y="1303338"/>
            <a:ext cx="2376487" cy="460375"/>
            <a:chOff x="672" y="951"/>
            <a:chExt cx="1385" cy="290"/>
          </a:xfrm>
        </p:grpSpPr>
        <p:graphicFrame>
          <p:nvGraphicFramePr>
            <p:cNvPr id="505922" name="对象 505921"/>
            <p:cNvGraphicFramePr/>
            <p:nvPr/>
          </p:nvGraphicFramePr>
          <p:xfrm>
            <a:off x="1801" y="953"/>
            <a:ext cx="25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94" r:id="rId5" imgW="203200" imgH="228600" progId="Equation.3">
                    <p:embed/>
                  </p:oleObj>
                </mc:Choice>
                <mc:Fallback>
                  <p:oleObj r:id="rId5" imgW="203200" imgH="228600" progId="Equation.3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01" y="953"/>
                          <a:ext cx="256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5927" name="矩形 505926"/>
            <p:cNvSpPr/>
            <p:nvPr/>
          </p:nvSpPr>
          <p:spPr>
            <a:xfrm>
              <a:off x="672" y="951"/>
              <a:ext cx="1045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求输出电压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505931" name="矩形 505930"/>
          <p:cNvSpPr/>
          <p:nvPr/>
        </p:nvSpPr>
        <p:spPr>
          <a:xfrm>
            <a:off x="415925" y="2747963"/>
            <a:ext cx="7658100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</a:rPr>
              <a:t>应用戴维宁定理，求</a:t>
            </a:r>
            <a:r>
              <a:rPr lang="en-US" altLang="zh-CN" b="1">
                <a:latin typeface="Times New Roman" panose="02020603050405020304" pitchFamily="18" charset="0"/>
              </a:rPr>
              <a:t>5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en-US" b="1" dirty="0">
                <a:latin typeface="Times New Roman" panose="02020603050405020304" pitchFamily="18" charset="0"/>
              </a:rPr>
              <a:t>电阻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以外电路的戴维宁等效电路 </a:t>
            </a:r>
          </a:p>
        </p:txBody>
      </p:sp>
      <p:sp>
        <p:nvSpPr>
          <p:cNvPr id="505932" name="矩形 505931"/>
          <p:cNvSpPr/>
          <p:nvPr/>
        </p:nvSpPr>
        <p:spPr>
          <a:xfrm>
            <a:off x="1271588" y="2062163"/>
            <a:ext cx="1098550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1" dirty="0">
                <a:solidFill>
                  <a:srgbClr val="2520F2"/>
                </a:solidFill>
                <a:latin typeface="Times New Roman" panose="02020603050405020304" pitchFamily="18" charset="0"/>
              </a:rPr>
              <a:t>方法一</a:t>
            </a:r>
          </a:p>
        </p:txBody>
      </p:sp>
      <p:sp>
        <p:nvSpPr>
          <p:cNvPr id="505933" name="矩形 505932"/>
          <p:cNvSpPr/>
          <p:nvPr/>
        </p:nvSpPr>
        <p:spPr>
          <a:xfrm>
            <a:off x="2208213" y="2290763"/>
            <a:ext cx="3841750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1" dirty="0">
                <a:solidFill>
                  <a:srgbClr val="2520F2"/>
                </a:solidFill>
                <a:latin typeface="Times New Roman" panose="02020603050405020304" pitchFamily="18" charset="0"/>
              </a:rPr>
              <a:t>用互感电路直接列方程求解</a:t>
            </a:r>
          </a:p>
        </p:txBody>
      </p:sp>
      <p:grpSp>
        <p:nvGrpSpPr>
          <p:cNvPr id="505934" name="组合 505933"/>
          <p:cNvGrpSpPr/>
          <p:nvPr/>
        </p:nvGrpSpPr>
        <p:grpSpPr>
          <a:xfrm>
            <a:off x="5544098" y="3222626"/>
            <a:ext cx="3289300" cy="2014537"/>
            <a:chOff x="3391" y="753"/>
            <a:chExt cx="2072" cy="1269"/>
          </a:xfrm>
        </p:grpSpPr>
        <p:sp>
          <p:nvSpPr>
            <p:cNvPr id="505935" name="矩形 505934"/>
            <p:cNvSpPr/>
            <p:nvPr/>
          </p:nvSpPr>
          <p:spPr>
            <a:xfrm>
              <a:off x="3758" y="938"/>
              <a:ext cx="140" cy="17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200" b="1" dirty="0">
                  <a:latin typeface="Times New Roman" panose="02020603050405020304" pitchFamily="18" charset="0"/>
                </a:rPr>
                <a:t> 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05936" name="矩形 505935"/>
            <p:cNvSpPr>
              <a:spLocks noChangeAspect="1" noTextEdit="1"/>
            </p:cNvSpPr>
            <p:nvPr/>
          </p:nvSpPr>
          <p:spPr>
            <a:xfrm>
              <a:off x="3391" y="753"/>
              <a:ext cx="2072" cy="126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05937" name="组合 505936"/>
            <p:cNvGrpSpPr/>
            <p:nvPr/>
          </p:nvGrpSpPr>
          <p:grpSpPr>
            <a:xfrm>
              <a:off x="3431" y="1400"/>
              <a:ext cx="151" cy="199"/>
              <a:chOff x="3422" y="1260"/>
              <a:chExt cx="119" cy="156"/>
            </a:xfrm>
          </p:grpSpPr>
          <p:sp>
            <p:nvSpPr>
              <p:cNvPr id="505938" name="矩形 505937"/>
              <p:cNvSpPr/>
              <p:nvPr/>
            </p:nvSpPr>
            <p:spPr>
              <a:xfrm>
                <a:off x="3499" y="1326"/>
                <a:ext cx="42" cy="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</a:t>
                </a:r>
                <a:endParaRPr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5939" name="矩形 505938"/>
              <p:cNvSpPr/>
              <p:nvPr/>
            </p:nvSpPr>
            <p:spPr>
              <a:xfrm>
                <a:off x="3422" y="1280"/>
                <a:ext cx="68" cy="1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5940" name="矩形 505939"/>
              <p:cNvSpPr/>
              <p:nvPr/>
            </p:nvSpPr>
            <p:spPr>
              <a:xfrm>
                <a:off x="3458" y="1260"/>
                <a:ext cx="31" cy="1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sz="28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05941" name="任意多边形 505940"/>
            <p:cNvSpPr/>
            <p:nvPr/>
          </p:nvSpPr>
          <p:spPr>
            <a:xfrm>
              <a:off x="5213" y="1056"/>
              <a:ext cx="43" cy="42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6"/>
                  </a:moveTo>
                  <a:cubicBezTo>
                    <a:pt x="0" y="11"/>
                    <a:pt x="12" y="0"/>
                    <a:pt x="26" y="0"/>
                  </a:cubicBezTo>
                  <a:cubicBezTo>
                    <a:pt x="41" y="0"/>
                    <a:pt x="53" y="11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41"/>
                    <a:pt x="41" y="53"/>
                    <a:pt x="26" y="53"/>
                  </a:cubicBezTo>
                  <a:cubicBezTo>
                    <a:pt x="12" y="53"/>
                    <a:pt x="0" y="41"/>
                    <a:pt x="0" y="26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942" name="任意多边形 505941"/>
            <p:cNvSpPr/>
            <p:nvPr/>
          </p:nvSpPr>
          <p:spPr>
            <a:xfrm>
              <a:off x="5213" y="1056"/>
              <a:ext cx="43" cy="42"/>
            </a:xfrm>
            <a:custGeom>
              <a:avLst/>
              <a:gdLst/>
              <a:ahLst/>
              <a:cxnLst/>
              <a:rect l="0" t="0" r="0" b="0"/>
              <a:pathLst>
                <a:path w="34" h="33">
                  <a:moveTo>
                    <a:pt x="0" y="16"/>
                  </a:move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4" y="7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26"/>
                    <a:pt x="26" y="33"/>
                    <a:pt x="17" y="33"/>
                  </a:cubicBezTo>
                  <a:cubicBezTo>
                    <a:pt x="8" y="33"/>
                    <a:pt x="0" y="26"/>
                    <a:pt x="0" y="16"/>
                  </a:cubicBez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943" name="矩形 505942"/>
            <p:cNvSpPr/>
            <p:nvPr/>
          </p:nvSpPr>
          <p:spPr>
            <a:xfrm>
              <a:off x="4384" y="1219"/>
              <a:ext cx="88" cy="23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944" name="矩形 505943"/>
            <p:cNvSpPr/>
            <p:nvPr/>
          </p:nvSpPr>
          <p:spPr>
            <a:xfrm>
              <a:off x="4384" y="1219"/>
              <a:ext cx="88" cy="230"/>
            </a:xfrm>
            <a:prstGeom prst="rect">
              <a:avLst/>
            </a:prstGeom>
            <a:solidFill>
              <a:schemeClr val="accent1"/>
            </a:solidFill>
            <a:ln w="222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945" name="任意多边形 505944"/>
            <p:cNvSpPr/>
            <p:nvPr/>
          </p:nvSpPr>
          <p:spPr>
            <a:xfrm>
              <a:off x="4705" y="1030"/>
              <a:ext cx="321" cy="45"/>
            </a:xfrm>
            <a:custGeom>
              <a:avLst/>
              <a:gdLst/>
              <a:ahLst/>
              <a:cxnLst/>
              <a:rect l="0" t="0" r="0" b="0"/>
              <a:pathLst>
                <a:path w="252" h="35">
                  <a:moveTo>
                    <a:pt x="252" y="35"/>
                  </a:moveTo>
                  <a:cubicBezTo>
                    <a:pt x="252" y="17"/>
                    <a:pt x="239" y="2"/>
                    <a:pt x="221" y="1"/>
                  </a:cubicBezTo>
                  <a:cubicBezTo>
                    <a:pt x="204" y="0"/>
                    <a:pt x="189" y="14"/>
                    <a:pt x="189" y="32"/>
                  </a:cubicBezTo>
                  <a:cubicBezTo>
                    <a:pt x="189" y="33"/>
                    <a:pt x="189" y="34"/>
                    <a:pt x="189" y="35"/>
                  </a:cubicBezTo>
                  <a:cubicBezTo>
                    <a:pt x="189" y="17"/>
                    <a:pt x="176" y="2"/>
                    <a:pt x="158" y="1"/>
                  </a:cubicBezTo>
                  <a:cubicBezTo>
                    <a:pt x="141" y="0"/>
                    <a:pt x="127" y="14"/>
                    <a:pt x="126" y="32"/>
                  </a:cubicBezTo>
                  <a:cubicBezTo>
                    <a:pt x="126" y="33"/>
                    <a:pt x="126" y="34"/>
                    <a:pt x="126" y="35"/>
                  </a:cubicBezTo>
                  <a:cubicBezTo>
                    <a:pt x="127" y="17"/>
                    <a:pt x="113" y="2"/>
                    <a:pt x="96" y="1"/>
                  </a:cubicBezTo>
                  <a:cubicBezTo>
                    <a:pt x="78" y="0"/>
                    <a:pt x="64" y="14"/>
                    <a:pt x="63" y="32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4" y="17"/>
                    <a:pt x="50" y="2"/>
                    <a:pt x="33" y="1"/>
                  </a:cubicBezTo>
                  <a:cubicBezTo>
                    <a:pt x="15" y="0"/>
                    <a:pt x="1" y="14"/>
                    <a:pt x="0" y="32"/>
                  </a:cubicBezTo>
                  <a:cubicBezTo>
                    <a:pt x="0" y="33"/>
                    <a:pt x="0" y="34"/>
                    <a:pt x="0" y="35"/>
                  </a:cubicBezTo>
                </a:path>
              </a:pathLst>
            </a:custGeom>
            <a:noFill/>
            <a:ln w="222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946" name="直接连接符 505945"/>
            <p:cNvSpPr/>
            <p:nvPr/>
          </p:nvSpPr>
          <p:spPr>
            <a:xfrm flipH="1">
              <a:off x="4628" y="1075"/>
              <a:ext cx="77" cy="1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5947" name="直接连接符 505946"/>
            <p:cNvSpPr/>
            <p:nvPr/>
          </p:nvSpPr>
          <p:spPr>
            <a:xfrm>
              <a:off x="5026" y="1075"/>
              <a:ext cx="91" cy="1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5948" name="直接连接符 505947"/>
            <p:cNvSpPr/>
            <p:nvPr/>
          </p:nvSpPr>
          <p:spPr>
            <a:xfrm flipH="1" flipV="1">
              <a:off x="5026" y="1075"/>
              <a:ext cx="184" cy="1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5949" name="直接连接符 505948"/>
            <p:cNvSpPr/>
            <p:nvPr/>
          </p:nvSpPr>
          <p:spPr>
            <a:xfrm flipH="1">
              <a:off x="3725" y="1979"/>
              <a:ext cx="1485" cy="1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5950" name="矩形 505949"/>
            <p:cNvSpPr/>
            <p:nvPr/>
          </p:nvSpPr>
          <p:spPr>
            <a:xfrm>
              <a:off x="5038" y="1102"/>
              <a:ext cx="39" cy="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*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05951" name="矩形 505950"/>
            <p:cNvSpPr/>
            <p:nvPr/>
          </p:nvSpPr>
          <p:spPr>
            <a:xfrm>
              <a:off x="3867" y="1102"/>
              <a:ext cx="40" cy="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*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05952" name="任意多边形 505951"/>
            <p:cNvSpPr>
              <a:spLocks noEditPoints="1"/>
            </p:cNvSpPr>
            <p:nvPr/>
          </p:nvSpPr>
          <p:spPr>
            <a:xfrm>
              <a:off x="5191" y="1141"/>
              <a:ext cx="87" cy="86"/>
            </a:xfrm>
            <a:custGeom>
              <a:avLst/>
              <a:gdLst/>
              <a:ahLst/>
              <a:cxnLst/>
              <a:rect l="0" t="0" r="0" b="0"/>
              <a:pathLst>
                <a:path w="68" h="67">
                  <a:moveTo>
                    <a:pt x="0" y="33"/>
                  </a:moveTo>
                  <a:lnTo>
                    <a:pt x="68" y="33"/>
                  </a:lnTo>
                  <a:moveTo>
                    <a:pt x="34" y="0"/>
                  </a:moveTo>
                  <a:lnTo>
                    <a:pt x="34" y="6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953" name="直接连接符 505952"/>
            <p:cNvSpPr/>
            <p:nvPr/>
          </p:nvSpPr>
          <p:spPr>
            <a:xfrm>
              <a:off x="5215" y="1913"/>
              <a:ext cx="83" cy="2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5954" name="矩形 505953"/>
            <p:cNvSpPr/>
            <p:nvPr/>
          </p:nvSpPr>
          <p:spPr>
            <a:xfrm>
              <a:off x="3983" y="842"/>
              <a:ext cx="42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05955" name="矩形 505954"/>
            <p:cNvSpPr/>
            <p:nvPr/>
          </p:nvSpPr>
          <p:spPr>
            <a:xfrm>
              <a:off x="4022" y="842"/>
              <a:ext cx="63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05956" name="矩形 505955"/>
            <p:cNvSpPr/>
            <p:nvPr/>
          </p:nvSpPr>
          <p:spPr>
            <a:xfrm>
              <a:off x="4085" y="830"/>
              <a:ext cx="9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Symbol" panose="05050102010706020507" pitchFamily="18" charset="2"/>
                </a:rPr>
                <a:t>W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05957" name="任意多边形 505956"/>
            <p:cNvSpPr/>
            <p:nvPr/>
          </p:nvSpPr>
          <p:spPr>
            <a:xfrm>
              <a:off x="3918" y="1033"/>
              <a:ext cx="322" cy="43"/>
            </a:xfrm>
            <a:custGeom>
              <a:avLst/>
              <a:gdLst/>
              <a:ahLst/>
              <a:cxnLst/>
              <a:rect l="0" t="0" r="0" b="0"/>
              <a:pathLst>
                <a:path w="252" h="34">
                  <a:moveTo>
                    <a:pt x="252" y="34"/>
                  </a:moveTo>
                  <a:cubicBezTo>
                    <a:pt x="252" y="17"/>
                    <a:pt x="239" y="1"/>
                    <a:pt x="221" y="1"/>
                  </a:cubicBezTo>
                  <a:cubicBezTo>
                    <a:pt x="204" y="0"/>
                    <a:pt x="190" y="14"/>
                    <a:pt x="189" y="32"/>
                  </a:cubicBezTo>
                  <a:cubicBezTo>
                    <a:pt x="189" y="33"/>
                    <a:pt x="189" y="34"/>
                    <a:pt x="189" y="34"/>
                  </a:cubicBezTo>
                  <a:cubicBezTo>
                    <a:pt x="190" y="17"/>
                    <a:pt x="176" y="1"/>
                    <a:pt x="159" y="1"/>
                  </a:cubicBezTo>
                  <a:cubicBezTo>
                    <a:pt x="141" y="0"/>
                    <a:pt x="127" y="14"/>
                    <a:pt x="126" y="32"/>
                  </a:cubicBezTo>
                  <a:cubicBezTo>
                    <a:pt x="126" y="33"/>
                    <a:pt x="126" y="34"/>
                    <a:pt x="126" y="34"/>
                  </a:cubicBezTo>
                  <a:cubicBezTo>
                    <a:pt x="127" y="17"/>
                    <a:pt x="113" y="1"/>
                    <a:pt x="96" y="1"/>
                  </a:cubicBezTo>
                  <a:cubicBezTo>
                    <a:pt x="78" y="0"/>
                    <a:pt x="64" y="14"/>
                    <a:pt x="63" y="32"/>
                  </a:cubicBezTo>
                  <a:cubicBezTo>
                    <a:pt x="63" y="33"/>
                    <a:pt x="63" y="34"/>
                    <a:pt x="63" y="34"/>
                  </a:cubicBezTo>
                  <a:cubicBezTo>
                    <a:pt x="64" y="17"/>
                    <a:pt x="51" y="1"/>
                    <a:pt x="33" y="1"/>
                  </a:cubicBezTo>
                  <a:cubicBezTo>
                    <a:pt x="16" y="0"/>
                    <a:pt x="1" y="14"/>
                    <a:pt x="0" y="32"/>
                  </a:cubicBezTo>
                  <a:cubicBezTo>
                    <a:pt x="0" y="33"/>
                    <a:pt x="0" y="34"/>
                    <a:pt x="0" y="34"/>
                  </a:cubicBezTo>
                </a:path>
              </a:pathLst>
            </a:custGeom>
            <a:noFill/>
            <a:ln w="222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958" name="直接连接符 505957"/>
            <p:cNvSpPr/>
            <p:nvPr/>
          </p:nvSpPr>
          <p:spPr>
            <a:xfrm flipH="1">
              <a:off x="3842" y="1076"/>
              <a:ext cx="76" cy="1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5959" name="直接连接符 505958"/>
            <p:cNvSpPr/>
            <p:nvPr/>
          </p:nvSpPr>
          <p:spPr>
            <a:xfrm>
              <a:off x="4240" y="1076"/>
              <a:ext cx="91" cy="1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5960" name="直接连接符 505959"/>
            <p:cNvSpPr/>
            <p:nvPr/>
          </p:nvSpPr>
          <p:spPr>
            <a:xfrm flipH="1">
              <a:off x="4320" y="1076"/>
              <a:ext cx="320" cy="1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5961" name="直接连接符 505960"/>
            <p:cNvSpPr/>
            <p:nvPr/>
          </p:nvSpPr>
          <p:spPr>
            <a:xfrm flipV="1">
              <a:off x="4429" y="1076"/>
              <a:ext cx="1" cy="143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5962" name="直接连接符 505961"/>
            <p:cNvSpPr/>
            <p:nvPr/>
          </p:nvSpPr>
          <p:spPr>
            <a:xfrm>
              <a:off x="4314" y="1638"/>
              <a:ext cx="226" cy="1"/>
            </a:xfrm>
            <a:prstGeom prst="line">
              <a:avLst/>
            </a:prstGeom>
            <a:ln w="2222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5963" name="直接连接符 505962"/>
            <p:cNvSpPr/>
            <p:nvPr/>
          </p:nvSpPr>
          <p:spPr>
            <a:xfrm>
              <a:off x="4314" y="1716"/>
              <a:ext cx="226" cy="1"/>
            </a:xfrm>
            <a:prstGeom prst="line">
              <a:avLst/>
            </a:prstGeom>
            <a:ln w="2222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5964" name="直接连接符 505963"/>
            <p:cNvSpPr/>
            <p:nvPr/>
          </p:nvSpPr>
          <p:spPr>
            <a:xfrm>
              <a:off x="4426" y="1730"/>
              <a:ext cx="2" cy="112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5965" name="直接连接符 505964"/>
            <p:cNvSpPr/>
            <p:nvPr/>
          </p:nvSpPr>
          <p:spPr>
            <a:xfrm>
              <a:off x="4426" y="1514"/>
              <a:ext cx="2" cy="117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5966" name="直接连接符 505965"/>
            <p:cNvSpPr/>
            <p:nvPr/>
          </p:nvSpPr>
          <p:spPr>
            <a:xfrm>
              <a:off x="4429" y="1449"/>
              <a:ext cx="1" cy="101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5967" name="直接连接符 505966"/>
            <p:cNvSpPr/>
            <p:nvPr/>
          </p:nvSpPr>
          <p:spPr>
            <a:xfrm>
              <a:off x="4426" y="1806"/>
              <a:ext cx="2" cy="173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5968" name="直接连接符 505967"/>
            <p:cNvSpPr/>
            <p:nvPr/>
          </p:nvSpPr>
          <p:spPr>
            <a:xfrm flipH="1">
              <a:off x="3725" y="1076"/>
              <a:ext cx="192" cy="1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5969" name="直接连接符 505968"/>
            <p:cNvSpPr/>
            <p:nvPr/>
          </p:nvSpPr>
          <p:spPr>
            <a:xfrm>
              <a:off x="3725" y="1076"/>
              <a:ext cx="2" cy="903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5970" name="任意多边形 505969"/>
            <p:cNvSpPr>
              <a:spLocks noEditPoints="1"/>
            </p:cNvSpPr>
            <p:nvPr/>
          </p:nvSpPr>
          <p:spPr>
            <a:xfrm>
              <a:off x="3553" y="1270"/>
              <a:ext cx="87" cy="86"/>
            </a:xfrm>
            <a:custGeom>
              <a:avLst/>
              <a:gdLst/>
              <a:ahLst/>
              <a:cxnLst/>
              <a:rect l="0" t="0" r="0" b="0"/>
              <a:pathLst>
                <a:path w="68" h="67">
                  <a:moveTo>
                    <a:pt x="0" y="34"/>
                  </a:moveTo>
                  <a:lnTo>
                    <a:pt x="68" y="34"/>
                  </a:lnTo>
                  <a:moveTo>
                    <a:pt x="34" y="0"/>
                  </a:moveTo>
                  <a:lnTo>
                    <a:pt x="34" y="6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971" name="直接连接符 505970"/>
            <p:cNvSpPr/>
            <p:nvPr/>
          </p:nvSpPr>
          <p:spPr>
            <a:xfrm>
              <a:off x="3553" y="1693"/>
              <a:ext cx="84" cy="1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5972" name="任意多边形 505971"/>
            <p:cNvSpPr/>
            <p:nvPr/>
          </p:nvSpPr>
          <p:spPr>
            <a:xfrm>
              <a:off x="3623" y="1426"/>
              <a:ext cx="208" cy="210"/>
            </a:xfrm>
            <a:custGeom>
              <a:avLst/>
              <a:gdLst/>
              <a:ahLst/>
              <a:cxnLst/>
              <a:rect l="0" t="0" r="0" b="0"/>
              <a:pathLst>
                <a:path w="259" h="262">
                  <a:moveTo>
                    <a:pt x="130" y="262"/>
                  </a:move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201" y="0"/>
                    <a:pt x="259" y="59"/>
                    <a:pt x="259" y="131"/>
                  </a:cubicBezTo>
                  <a:cubicBezTo>
                    <a:pt x="259" y="204"/>
                    <a:pt x="201" y="262"/>
                    <a:pt x="130" y="262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973" name="任意多边形 505972"/>
            <p:cNvSpPr>
              <a:spLocks noEditPoints="1"/>
            </p:cNvSpPr>
            <p:nvPr/>
          </p:nvSpPr>
          <p:spPr>
            <a:xfrm>
              <a:off x="3623" y="1426"/>
              <a:ext cx="208" cy="210"/>
            </a:xfrm>
            <a:custGeom>
              <a:avLst/>
              <a:gdLst/>
              <a:ahLst/>
              <a:cxnLst/>
              <a:rect l="0" t="0" r="0" b="0"/>
              <a:pathLst>
                <a:path w="259" h="262">
                  <a:moveTo>
                    <a:pt x="130" y="262"/>
                  </a:move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201" y="0"/>
                    <a:pt x="259" y="59"/>
                    <a:pt x="259" y="131"/>
                  </a:cubicBezTo>
                  <a:cubicBezTo>
                    <a:pt x="259" y="204"/>
                    <a:pt x="201" y="262"/>
                    <a:pt x="130" y="262"/>
                  </a:cubicBezTo>
                  <a:moveTo>
                    <a:pt x="130" y="262"/>
                  </a:moveTo>
                  <a:lnTo>
                    <a:pt x="130" y="0"/>
                  </a:lnTo>
                </a:path>
              </a:pathLst>
            </a:custGeom>
            <a:solidFill>
              <a:schemeClr val="accent1">
                <a:alpha val="100000"/>
              </a:schemeClr>
            </a:solidFill>
            <a:ln w="22225" cap="rnd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974" name="矩形 505973"/>
            <p:cNvSpPr/>
            <p:nvPr/>
          </p:nvSpPr>
          <p:spPr>
            <a:xfrm>
              <a:off x="4794" y="842"/>
              <a:ext cx="171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j10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05975" name="矩形 505974"/>
            <p:cNvSpPr/>
            <p:nvPr/>
          </p:nvSpPr>
          <p:spPr>
            <a:xfrm>
              <a:off x="4961" y="830"/>
              <a:ext cx="99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Symbol" panose="05050102010706020507" pitchFamily="18" charset="2"/>
                </a:rPr>
                <a:t>W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05976" name="矩形 505975"/>
            <p:cNvSpPr/>
            <p:nvPr/>
          </p:nvSpPr>
          <p:spPr>
            <a:xfrm>
              <a:off x="4600" y="1615"/>
              <a:ext cx="70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05977" name="矩形 505976"/>
            <p:cNvSpPr/>
            <p:nvPr/>
          </p:nvSpPr>
          <p:spPr>
            <a:xfrm>
              <a:off x="4665" y="1628"/>
              <a:ext cx="107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j4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05978" name="矩形 505977"/>
            <p:cNvSpPr/>
            <p:nvPr/>
          </p:nvSpPr>
          <p:spPr>
            <a:xfrm>
              <a:off x="4767" y="1628"/>
              <a:ext cx="64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?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05979" name="任意多边形 505978"/>
            <p:cNvSpPr/>
            <p:nvPr/>
          </p:nvSpPr>
          <p:spPr>
            <a:xfrm>
              <a:off x="4576" y="883"/>
              <a:ext cx="89" cy="70"/>
            </a:xfrm>
            <a:custGeom>
              <a:avLst/>
              <a:gdLst/>
              <a:ahLst/>
              <a:cxnLst/>
              <a:rect l="0" t="0" r="0" b="0"/>
              <a:pathLst>
                <a:path w="70" h="55">
                  <a:moveTo>
                    <a:pt x="0" y="0"/>
                  </a:moveTo>
                  <a:cubicBezTo>
                    <a:pt x="23" y="9"/>
                    <a:pt x="49" y="30"/>
                    <a:pt x="70" y="55"/>
                  </a:cubicBezTo>
                </a:path>
              </a:pathLst>
            </a:custGeom>
            <a:noFill/>
            <a:ln w="476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980" name="任意多边形 505979"/>
            <p:cNvSpPr/>
            <p:nvPr/>
          </p:nvSpPr>
          <p:spPr>
            <a:xfrm>
              <a:off x="4641" y="934"/>
              <a:ext cx="62" cy="78"/>
            </a:xfrm>
            <a:custGeom>
              <a:avLst/>
              <a:gdLst/>
              <a:ahLst/>
              <a:cxnLst/>
              <a:rect l="0" t="0" r="0" b="0"/>
              <a:pathLst>
                <a:path w="49" h="61">
                  <a:moveTo>
                    <a:pt x="33" y="0"/>
                  </a:moveTo>
                  <a:lnTo>
                    <a:pt x="49" y="61"/>
                  </a:lnTo>
                  <a:lnTo>
                    <a:pt x="0" y="2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981" name="矩形 505980"/>
            <p:cNvSpPr/>
            <p:nvPr/>
          </p:nvSpPr>
          <p:spPr>
            <a:xfrm>
              <a:off x="4356" y="779"/>
              <a:ext cx="107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j6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05982" name="矩形 505981"/>
            <p:cNvSpPr/>
            <p:nvPr/>
          </p:nvSpPr>
          <p:spPr>
            <a:xfrm>
              <a:off x="4460" y="766"/>
              <a:ext cx="9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Symbol" panose="05050102010706020507" pitchFamily="18" charset="2"/>
                </a:rPr>
                <a:t>W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05983" name="任意多边形 505982"/>
            <p:cNvSpPr/>
            <p:nvPr/>
          </p:nvSpPr>
          <p:spPr>
            <a:xfrm>
              <a:off x="4253" y="883"/>
              <a:ext cx="89" cy="70"/>
            </a:xfrm>
            <a:custGeom>
              <a:avLst/>
              <a:gdLst/>
              <a:ahLst/>
              <a:cxnLst/>
              <a:rect l="0" t="0" r="0" b="0"/>
              <a:pathLst>
                <a:path w="70" h="55">
                  <a:moveTo>
                    <a:pt x="0" y="55"/>
                  </a:moveTo>
                  <a:cubicBezTo>
                    <a:pt x="20" y="30"/>
                    <a:pt x="47" y="9"/>
                    <a:pt x="70" y="0"/>
                  </a:cubicBezTo>
                </a:path>
              </a:pathLst>
            </a:custGeom>
            <a:noFill/>
            <a:ln w="476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984" name="任意多边形 505983"/>
            <p:cNvSpPr/>
            <p:nvPr/>
          </p:nvSpPr>
          <p:spPr>
            <a:xfrm>
              <a:off x="4214" y="934"/>
              <a:ext cx="63" cy="78"/>
            </a:xfrm>
            <a:custGeom>
              <a:avLst/>
              <a:gdLst/>
              <a:ahLst/>
              <a:cxnLst/>
              <a:rect l="0" t="0" r="0" b="0"/>
              <a:pathLst>
                <a:path w="49" h="61">
                  <a:moveTo>
                    <a:pt x="49" y="22"/>
                  </a:moveTo>
                  <a:lnTo>
                    <a:pt x="0" y="61"/>
                  </a:lnTo>
                  <a:lnTo>
                    <a:pt x="16" y="0"/>
                  </a:lnTo>
                  <a:lnTo>
                    <a:pt x="49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985" name="椭圆 505984"/>
            <p:cNvSpPr/>
            <p:nvPr/>
          </p:nvSpPr>
          <p:spPr>
            <a:xfrm>
              <a:off x="3959" y="1248"/>
              <a:ext cx="298" cy="602"/>
            </a:xfrm>
            <a:prstGeom prst="ellipse">
              <a:avLst/>
            </a:prstGeom>
            <a:solidFill>
              <a:srgbClr val="FF99CC"/>
            </a:solidFill>
            <a:ln w="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986" name="任意多边形 505985"/>
            <p:cNvSpPr>
              <a:spLocks noEditPoints="1"/>
            </p:cNvSpPr>
            <p:nvPr/>
          </p:nvSpPr>
          <p:spPr>
            <a:xfrm>
              <a:off x="3953" y="1245"/>
              <a:ext cx="310" cy="612"/>
            </a:xfrm>
            <a:custGeom>
              <a:avLst/>
              <a:gdLst/>
              <a:ahLst/>
              <a:cxnLst/>
              <a:rect l="0" t="0" r="0" b="0"/>
              <a:pathLst>
                <a:path w="386" h="762">
                  <a:moveTo>
                    <a:pt x="367" y="438"/>
                  </a:moveTo>
                  <a:lnTo>
                    <a:pt x="370" y="379"/>
                  </a:lnTo>
                  <a:lnTo>
                    <a:pt x="368" y="327"/>
                  </a:lnTo>
                  <a:cubicBezTo>
                    <a:pt x="367" y="323"/>
                    <a:pt x="371" y="319"/>
                    <a:pt x="375" y="319"/>
                  </a:cubicBezTo>
                  <a:cubicBezTo>
                    <a:pt x="380" y="318"/>
                    <a:pt x="383" y="322"/>
                    <a:pt x="384" y="326"/>
                  </a:cubicBezTo>
                  <a:lnTo>
                    <a:pt x="386" y="380"/>
                  </a:lnTo>
                  <a:lnTo>
                    <a:pt x="383" y="439"/>
                  </a:lnTo>
                  <a:cubicBezTo>
                    <a:pt x="383" y="443"/>
                    <a:pt x="379" y="447"/>
                    <a:pt x="375" y="446"/>
                  </a:cubicBezTo>
                  <a:cubicBezTo>
                    <a:pt x="370" y="446"/>
                    <a:pt x="367" y="442"/>
                    <a:pt x="367" y="438"/>
                  </a:cubicBezTo>
                  <a:close/>
                  <a:moveTo>
                    <a:pt x="358" y="249"/>
                  </a:moveTo>
                  <a:lnTo>
                    <a:pt x="356" y="235"/>
                  </a:lnTo>
                  <a:lnTo>
                    <a:pt x="339" y="173"/>
                  </a:lnTo>
                  <a:lnTo>
                    <a:pt x="327" y="143"/>
                  </a:lnTo>
                  <a:cubicBezTo>
                    <a:pt x="325" y="139"/>
                    <a:pt x="327" y="134"/>
                    <a:pt x="332" y="133"/>
                  </a:cubicBezTo>
                  <a:cubicBezTo>
                    <a:pt x="336" y="131"/>
                    <a:pt x="340" y="133"/>
                    <a:pt x="342" y="137"/>
                  </a:cubicBezTo>
                  <a:lnTo>
                    <a:pt x="354" y="168"/>
                  </a:lnTo>
                  <a:lnTo>
                    <a:pt x="371" y="232"/>
                  </a:lnTo>
                  <a:lnTo>
                    <a:pt x="374" y="246"/>
                  </a:lnTo>
                  <a:cubicBezTo>
                    <a:pt x="374" y="250"/>
                    <a:pt x="371" y="255"/>
                    <a:pt x="367" y="255"/>
                  </a:cubicBezTo>
                  <a:cubicBezTo>
                    <a:pt x="363" y="256"/>
                    <a:pt x="358" y="253"/>
                    <a:pt x="358" y="249"/>
                  </a:cubicBezTo>
                  <a:close/>
                  <a:moveTo>
                    <a:pt x="290" y="74"/>
                  </a:moveTo>
                  <a:lnTo>
                    <a:pt x="290" y="74"/>
                  </a:lnTo>
                  <a:lnTo>
                    <a:pt x="290" y="75"/>
                  </a:lnTo>
                  <a:lnTo>
                    <a:pt x="259" y="40"/>
                  </a:lnTo>
                  <a:lnTo>
                    <a:pt x="261" y="41"/>
                  </a:lnTo>
                  <a:lnTo>
                    <a:pt x="226" y="20"/>
                  </a:lnTo>
                  <a:lnTo>
                    <a:pt x="229" y="21"/>
                  </a:lnTo>
                  <a:lnTo>
                    <a:pt x="205" y="16"/>
                  </a:lnTo>
                  <a:cubicBezTo>
                    <a:pt x="201" y="15"/>
                    <a:pt x="198" y="11"/>
                    <a:pt x="199" y="7"/>
                  </a:cubicBezTo>
                  <a:cubicBezTo>
                    <a:pt x="200" y="2"/>
                    <a:pt x="204" y="0"/>
                    <a:pt x="209" y="1"/>
                  </a:cubicBezTo>
                  <a:lnTo>
                    <a:pt x="232" y="6"/>
                  </a:lnTo>
                  <a:cubicBezTo>
                    <a:pt x="233" y="6"/>
                    <a:pt x="234" y="6"/>
                    <a:pt x="235" y="7"/>
                  </a:cubicBezTo>
                  <a:lnTo>
                    <a:pt x="270" y="28"/>
                  </a:lnTo>
                  <a:cubicBezTo>
                    <a:pt x="270" y="28"/>
                    <a:pt x="271" y="29"/>
                    <a:pt x="271" y="29"/>
                  </a:cubicBezTo>
                  <a:lnTo>
                    <a:pt x="302" y="64"/>
                  </a:lnTo>
                  <a:cubicBezTo>
                    <a:pt x="303" y="65"/>
                    <a:pt x="303" y="65"/>
                    <a:pt x="303" y="65"/>
                  </a:cubicBezTo>
                  <a:lnTo>
                    <a:pt x="304" y="66"/>
                  </a:lnTo>
                  <a:cubicBezTo>
                    <a:pt x="306" y="69"/>
                    <a:pt x="305" y="74"/>
                    <a:pt x="301" y="77"/>
                  </a:cubicBezTo>
                  <a:cubicBezTo>
                    <a:pt x="297" y="79"/>
                    <a:pt x="292" y="78"/>
                    <a:pt x="290" y="74"/>
                  </a:cubicBezTo>
                  <a:close/>
                  <a:moveTo>
                    <a:pt x="136" y="35"/>
                  </a:moveTo>
                  <a:lnTo>
                    <a:pt x="126" y="41"/>
                  </a:lnTo>
                  <a:lnTo>
                    <a:pt x="127" y="40"/>
                  </a:lnTo>
                  <a:lnTo>
                    <a:pt x="95" y="75"/>
                  </a:lnTo>
                  <a:lnTo>
                    <a:pt x="96" y="74"/>
                  </a:lnTo>
                  <a:lnTo>
                    <a:pt x="70" y="118"/>
                  </a:lnTo>
                  <a:cubicBezTo>
                    <a:pt x="67" y="122"/>
                    <a:pt x="62" y="123"/>
                    <a:pt x="59" y="121"/>
                  </a:cubicBezTo>
                  <a:cubicBezTo>
                    <a:pt x="55" y="119"/>
                    <a:pt x="54" y="114"/>
                    <a:pt x="56" y="110"/>
                  </a:cubicBezTo>
                  <a:lnTo>
                    <a:pt x="83" y="65"/>
                  </a:lnTo>
                  <a:cubicBezTo>
                    <a:pt x="83" y="65"/>
                    <a:pt x="83" y="64"/>
                    <a:pt x="84" y="64"/>
                  </a:cubicBezTo>
                  <a:lnTo>
                    <a:pt x="116" y="29"/>
                  </a:lnTo>
                  <a:cubicBezTo>
                    <a:pt x="116" y="29"/>
                    <a:pt x="117" y="28"/>
                    <a:pt x="117" y="28"/>
                  </a:cubicBezTo>
                  <a:lnTo>
                    <a:pt x="128" y="21"/>
                  </a:lnTo>
                  <a:cubicBezTo>
                    <a:pt x="132" y="19"/>
                    <a:pt x="137" y="20"/>
                    <a:pt x="139" y="24"/>
                  </a:cubicBezTo>
                  <a:cubicBezTo>
                    <a:pt x="141" y="27"/>
                    <a:pt x="140" y="32"/>
                    <a:pt x="136" y="35"/>
                  </a:cubicBezTo>
                  <a:close/>
                  <a:moveTo>
                    <a:pt x="42" y="191"/>
                  </a:moveTo>
                  <a:lnTo>
                    <a:pt x="30" y="236"/>
                  </a:lnTo>
                  <a:lnTo>
                    <a:pt x="21" y="300"/>
                  </a:lnTo>
                  <a:cubicBezTo>
                    <a:pt x="20" y="304"/>
                    <a:pt x="16" y="307"/>
                    <a:pt x="12" y="306"/>
                  </a:cubicBezTo>
                  <a:cubicBezTo>
                    <a:pt x="8" y="306"/>
                    <a:pt x="5" y="302"/>
                    <a:pt x="5" y="297"/>
                  </a:cubicBezTo>
                  <a:lnTo>
                    <a:pt x="15" y="231"/>
                  </a:lnTo>
                  <a:lnTo>
                    <a:pt x="27" y="187"/>
                  </a:lnTo>
                  <a:cubicBezTo>
                    <a:pt x="28" y="182"/>
                    <a:pt x="32" y="180"/>
                    <a:pt x="37" y="181"/>
                  </a:cubicBezTo>
                  <a:cubicBezTo>
                    <a:pt x="41" y="182"/>
                    <a:pt x="43" y="186"/>
                    <a:pt x="42" y="191"/>
                  </a:cubicBezTo>
                  <a:close/>
                  <a:moveTo>
                    <a:pt x="17" y="379"/>
                  </a:moveTo>
                  <a:lnTo>
                    <a:pt x="16" y="380"/>
                  </a:lnTo>
                  <a:lnTo>
                    <a:pt x="20" y="454"/>
                  </a:lnTo>
                  <a:lnTo>
                    <a:pt x="25" y="489"/>
                  </a:lnTo>
                  <a:cubicBezTo>
                    <a:pt x="26" y="493"/>
                    <a:pt x="23" y="497"/>
                    <a:pt x="19" y="498"/>
                  </a:cubicBezTo>
                  <a:cubicBezTo>
                    <a:pt x="14" y="498"/>
                    <a:pt x="10" y="495"/>
                    <a:pt x="10" y="491"/>
                  </a:cubicBezTo>
                  <a:lnTo>
                    <a:pt x="4" y="455"/>
                  </a:lnTo>
                  <a:lnTo>
                    <a:pt x="0" y="379"/>
                  </a:lnTo>
                  <a:lnTo>
                    <a:pt x="1" y="378"/>
                  </a:lnTo>
                  <a:cubicBezTo>
                    <a:pt x="1" y="373"/>
                    <a:pt x="5" y="370"/>
                    <a:pt x="9" y="370"/>
                  </a:cubicBezTo>
                  <a:cubicBezTo>
                    <a:pt x="13" y="370"/>
                    <a:pt x="17" y="374"/>
                    <a:pt x="17" y="379"/>
                  </a:cubicBezTo>
                  <a:close/>
                  <a:moveTo>
                    <a:pt x="42" y="566"/>
                  </a:moveTo>
                  <a:lnTo>
                    <a:pt x="47" y="586"/>
                  </a:lnTo>
                  <a:lnTo>
                    <a:pt x="70" y="640"/>
                  </a:lnTo>
                  <a:lnTo>
                    <a:pt x="85" y="666"/>
                  </a:lnTo>
                  <a:cubicBezTo>
                    <a:pt x="87" y="670"/>
                    <a:pt x="86" y="675"/>
                    <a:pt x="82" y="677"/>
                  </a:cubicBezTo>
                  <a:cubicBezTo>
                    <a:pt x="78" y="679"/>
                    <a:pt x="74" y="678"/>
                    <a:pt x="71" y="674"/>
                  </a:cubicBezTo>
                  <a:lnTo>
                    <a:pt x="55" y="647"/>
                  </a:lnTo>
                  <a:lnTo>
                    <a:pt x="32" y="591"/>
                  </a:lnTo>
                  <a:lnTo>
                    <a:pt x="26" y="570"/>
                  </a:lnTo>
                  <a:cubicBezTo>
                    <a:pt x="25" y="566"/>
                    <a:pt x="28" y="561"/>
                    <a:pt x="32" y="560"/>
                  </a:cubicBezTo>
                  <a:cubicBezTo>
                    <a:pt x="36" y="559"/>
                    <a:pt x="41" y="562"/>
                    <a:pt x="42" y="566"/>
                  </a:cubicBezTo>
                  <a:close/>
                  <a:moveTo>
                    <a:pt x="134" y="723"/>
                  </a:moveTo>
                  <a:lnTo>
                    <a:pt x="160" y="739"/>
                  </a:lnTo>
                  <a:lnTo>
                    <a:pt x="157" y="738"/>
                  </a:lnTo>
                  <a:lnTo>
                    <a:pt x="195" y="746"/>
                  </a:lnTo>
                  <a:lnTo>
                    <a:pt x="192" y="746"/>
                  </a:lnTo>
                  <a:lnTo>
                    <a:pt x="229" y="738"/>
                  </a:lnTo>
                  <a:lnTo>
                    <a:pt x="226" y="739"/>
                  </a:lnTo>
                  <a:lnTo>
                    <a:pt x="231" y="736"/>
                  </a:lnTo>
                  <a:cubicBezTo>
                    <a:pt x="235" y="733"/>
                    <a:pt x="240" y="735"/>
                    <a:pt x="242" y="738"/>
                  </a:cubicBezTo>
                  <a:cubicBezTo>
                    <a:pt x="245" y="742"/>
                    <a:pt x="243" y="747"/>
                    <a:pt x="239" y="749"/>
                  </a:cubicBezTo>
                  <a:lnTo>
                    <a:pt x="235" y="752"/>
                  </a:lnTo>
                  <a:cubicBezTo>
                    <a:pt x="234" y="753"/>
                    <a:pt x="233" y="753"/>
                    <a:pt x="232" y="753"/>
                  </a:cubicBezTo>
                  <a:lnTo>
                    <a:pt x="195" y="761"/>
                  </a:lnTo>
                  <a:cubicBezTo>
                    <a:pt x="194" y="762"/>
                    <a:pt x="193" y="762"/>
                    <a:pt x="192" y="761"/>
                  </a:cubicBezTo>
                  <a:lnTo>
                    <a:pt x="154" y="753"/>
                  </a:lnTo>
                  <a:cubicBezTo>
                    <a:pt x="153" y="753"/>
                    <a:pt x="152" y="753"/>
                    <a:pt x="151" y="752"/>
                  </a:cubicBezTo>
                  <a:lnTo>
                    <a:pt x="126" y="737"/>
                  </a:lnTo>
                  <a:cubicBezTo>
                    <a:pt x="122" y="734"/>
                    <a:pt x="121" y="729"/>
                    <a:pt x="123" y="726"/>
                  </a:cubicBezTo>
                  <a:cubicBezTo>
                    <a:pt x="126" y="722"/>
                    <a:pt x="131" y="721"/>
                    <a:pt x="134" y="723"/>
                  </a:cubicBezTo>
                  <a:close/>
                  <a:moveTo>
                    <a:pt x="289" y="686"/>
                  </a:moveTo>
                  <a:lnTo>
                    <a:pt x="290" y="684"/>
                  </a:lnTo>
                  <a:lnTo>
                    <a:pt x="290" y="685"/>
                  </a:lnTo>
                  <a:lnTo>
                    <a:pt x="318" y="639"/>
                  </a:lnTo>
                  <a:lnTo>
                    <a:pt x="317" y="640"/>
                  </a:lnTo>
                  <a:lnTo>
                    <a:pt x="338" y="588"/>
                  </a:lnTo>
                  <a:cubicBezTo>
                    <a:pt x="340" y="584"/>
                    <a:pt x="344" y="582"/>
                    <a:pt x="348" y="584"/>
                  </a:cubicBezTo>
                  <a:cubicBezTo>
                    <a:pt x="352" y="585"/>
                    <a:pt x="354" y="590"/>
                    <a:pt x="353" y="594"/>
                  </a:cubicBezTo>
                  <a:lnTo>
                    <a:pt x="332" y="646"/>
                  </a:lnTo>
                  <a:cubicBezTo>
                    <a:pt x="332" y="647"/>
                    <a:pt x="332" y="647"/>
                    <a:pt x="331" y="648"/>
                  </a:cubicBezTo>
                  <a:lnTo>
                    <a:pt x="303" y="694"/>
                  </a:lnTo>
                  <a:cubicBezTo>
                    <a:pt x="303" y="694"/>
                    <a:pt x="303" y="694"/>
                    <a:pt x="302" y="695"/>
                  </a:cubicBezTo>
                  <a:lnTo>
                    <a:pt x="301" y="696"/>
                  </a:lnTo>
                  <a:cubicBezTo>
                    <a:pt x="298" y="699"/>
                    <a:pt x="293" y="700"/>
                    <a:pt x="290" y="697"/>
                  </a:cubicBezTo>
                  <a:cubicBezTo>
                    <a:pt x="287" y="694"/>
                    <a:pt x="286" y="689"/>
                    <a:pt x="289" y="686"/>
                  </a:cubicBezTo>
                  <a:close/>
                  <a:moveTo>
                    <a:pt x="357" y="513"/>
                  </a:moveTo>
                  <a:lnTo>
                    <a:pt x="367" y="453"/>
                  </a:lnTo>
                  <a:cubicBezTo>
                    <a:pt x="367" y="449"/>
                    <a:pt x="371" y="446"/>
                    <a:pt x="376" y="447"/>
                  </a:cubicBezTo>
                  <a:cubicBezTo>
                    <a:pt x="380" y="447"/>
                    <a:pt x="383" y="451"/>
                    <a:pt x="382" y="456"/>
                  </a:cubicBezTo>
                  <a:lnTo>
                    <a:pt x="373" y="515"/>
                  </a:lnTo>
                  <a:cubicBezTo>
                    <a:pt x="372" y="519"/>
                    <a:pt x="368" y="522"/>
                    <a:pt x="364" y="522"/>
                  </a:cubicBezTo>
                  <a:cubicBezTo>
                    <a:pt x="360" y="521"/>
                    <a:pt x="357" y="517"/>
                    <a:pt x="357" y="513"/>
                  </a:cubicBezTo>
                  <a:close/>
                </a:path>
              </a:pathLst>
            </a:custGeom>
            <a:solidFill>
              <a:srgbClr val="FFFF99">
                <a:alpha val="100000"/>
              </a:srgbClr>
            </a:solidFill>
            <a:ln w="158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987" name="直接连接符 505986"/>
            <p:cNvSpPr/>
            <p:nvPr/>
          </p:nvSpPr>
          <p:spPr>
            <a:xfrm flipV="1">
              <a:off x="3959" y="1590"/>
              <a:ext cx="1" cy="2"/>
            </a:xfrm>
            <a:prstGeom prst="line">
              <a:avLst/>
            </a:prstGeom>
            <a:ln w="476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5988" name="任意多边形 505987"/>
            <p:cNvSpPr/>
            <p:nvPr/>
          </p:nvSpPr>
          <p:spPr>
            <a:xfrm>
              <a:off x="3928" y="1506"/>
              <a:ext cx="62" cy="93"/>
            </a:xfrm>
            <a:custGeom>
              <a:avLst/>
              <a:gdLst/>
              <a:ahLst/>
              <a:cxnLst/>
              <a:rect l="0" t="0" r="0" b="0"/>
              <a:pathLst>
                <a:path w="48" h="73">
                  <a:moveTo>
                    <a:pt x="48" y="73"/>
                  </a:moveTo>
                  <a:lnTo>
                    <a:pt x="24" y="0"/>
                  </a:lnTo>
                  <a:lnTo>
                    <a:pt x="0" y="73"/>
                  </a:lnTo>
                  <a:lnTo>
                    <a:pt x="48" y="7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05989" name="组合 505988"/>
            <p:cNvGrpSpPr/>
            <p:nvPr/>
          </p:nvGrpSpPr>
          <p:grpSpPr>
            <a:xfrm>
              <a:off x="4079" y="1439"/>
              <a:ext cx="96" cy="199"/>
              <a:chOff x="3930" y="1290"/>
              <a:chExt cx="75" cy="156"/>
            </a:xfrm>
          </p:grpSpPr>
          <p:sp>
            <p:nvSpPr>
              <p:cNvPr id="505990" name="矩形 505989"/>
              <p:cNvSpPr/>
              <p:nvPr/>
            </p:nvSpPr>
            <p:spPr>
              <a:xfrm>
                <a:off x="3968" y="1356"/>
                <a:ext cx="37" cy="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5991" name="矩形 505990"/>
              <p:cNvSpPr/>
              <p:nvPr/>
            </p:nvSpPr>
            <p:spPr>
              <a:xfrm>
                <a:off x="3930" y="1310"/>
                <a:ext cx="37" cy="1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5992" name="矩形 505991"/>
              <p:cNvSpPr/>
              <p:nvPr/>
            </p:nvSpPr>
            <p:spPr>
              <a:xfrm>
                <a:off x="3944" y="1290"/>
                <a:ext cx="31" cy="1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sz="28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05993" name="任意多边形 505992"/>
            <p:cNvSpPr/>
            <p:nvPr/>
          </p:nvSpPr>
          <p:spPr>
            <a:xfrm>
              <a:off x="5213" y="1957"/>
              <a:ext cx="43" cy="43"/>
            </a:xfrm>
            <a:custGeom>
              <a:avLst/>
              <a:gdLst/>
              <a:ahLst/>
              <a:cxnLst/>
              <a:rect l="0" t="0" r="0" b="0"/>
              <a:pathLst>
                <a:path w="53" h="54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2"/>
                    <a:pt x="41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994" name="任意多边形 505993"/>
            <p:cNvSpPr/>
            <p:nvPr/>
          </p:nvSpPr>
          <p:spPr>
            <a:xfrm>
              <a:off x="5213" y="1957"/>
              <a:ext cx="43" cy="43"/>
            </a:xfrm>
            <a:custGeom>
              <a:avLst/>
              <a:gdLst/>
              <a:ahLst/>
              <a:cxnLst/>
              <a:rect l="0" t="0" r="0" b="0"/>
              <a:pathLst>
                <a:path w="34" h="34">
                  <a:moveTo>
                    <a:pt x="0" y="17"/>
                  </a:move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4" y="7"/>
                    <a:pt x="34" y="17"/>
                  </a:cubicBezTo>
                  <a:cubicBezTo>
                    <a:pt x="34" y="17"/>
                    <a:pt x="34" y="17"/>
                    <a:pt x="34" y="17"/>
                  </a:cubicBezTo>
                  <a:cubicBezTo>
                    <a:pt x="34" y="26"/>
                    <a:pt x="26" y="34"/>
                    <a:pt x="17" y="34"/>
                  </a:cubicBezTo>
                  <a:cubicBezTo>
                    <a:pt x="8" y="34"/>
                    <a:pt x="0" y="26"/>
                    <a:pt x="0" y="17"/>
                  </a:cubicBez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05995" name="组合 505994"/>
            <p:cNvGrpSpPr/>
            <p:nvPr/>
          </p:nvGrpSpPr>
          <p:grpSpPr>
            <a:xfrm>
              <a:off x="5210" y="1464"/>
              <a:ext cx="192" cy="198"/>
              <a:chOff x="4816" y="1310"/>
              <a:chExt cx="150" cy="155"/>
            </a:xfrm>
          </p:grpSpPr>
          <p:sp>
            <p:nvSpPr>
              <p:cNvPr id="505996" name="矩形 505995"/>
              <p:cNvSpPr/>
              <p:nvPr/>
            </p:nvSpPr>
            <p:spPr>
              <a:xfrm>
                <a:off x="4895" y="1376"/>
                <a:ext cx="71" cy="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 err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oc</a:t>
                </a:r>
                <a:endParaRPr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5997" name="矩形 505996"/>
              <p:cNvSpPr/>
              <p:nvPr/>
            </p:nvSpPr>
            <p:spPr>
              <a:xfrm>
                <a:off x="4816" y="1330"/>
                <a:ext cx="68" cy="1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5998" name="矩形 505997"/>
              <p:cNvSpPr/>
              <p:nvPr/>
            </p:nvSpPr>
            <p:spPr>
              <a:xfrm>
                <a:off x="4852" y="1310"/>
                <a:ext cx="31" cy="1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sz="28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05999" name="矩形 505998"/>
            <p:cNvSpPr/>
            <p:nvPr/>
          </p:nvSpPr>
          <p:spPr>
            <a:xfrm>
              <a:off x="4511" y="1229"/>
              <a:ext cx="162" cy="1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Symbol" panose="05050102010706020507" pitchFamily="18" charset="2"/>
                </a:rPr>
                <a:t>3W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06001" name="矩形 506000"/>
          <p:cNvSpPr/>
          <p:nvPr/>
        </p:nvSpPr>
        <p:spPr>
          <a:xfrm>
            <a:off x="398463" y="3394075"/>
            <a:ext cx="2481262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）求开路电压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506004" name="对象 506003"/>
          <p:cNvGraphicFramePr/>
          <p:nvPr>
            <p:extLst>
              <p:ext uri="{D42A27DB-BD31-4B8C-83A1-F6EECF244321}">
                <p14:modId xmlns:p14="http://schemas.microsoft.com/office/powerpoint/2010/main" val="3898274871"/>
              </p:ext>
            </p:extLst>
          </p:nvPr>
        </p:nvGraphicFramePr>
        <p:xfrm>
          <a:off x="283814" y="4264026"/>
          <a:ext cx="479901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95" r:id="rId7" imgW="2667000" imgH="444500" progId="Equation.3">
                  <p:embed/>
                </p:oleObj>
              </mc:Choice>
              <mc:Fallback>
                <p:oleObj r:id="rId7" imgW="2667000" imgH="4445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3814" y="4264026"/>
                        <a:ext cx="4799012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6003" name="对象 506002"/>
          <p:cNvGraphicFramePr/>
          <p:nvPr>
            <p:extLst>
              <p:ext uri="{D42A27DB-BD31-4B8C-83A1-F6EECF244321}">
                <p14:modId xmlns:p14="http://schemas.microsoft.com/office/powerpoint/2010/main" val="3554514158"/>
              </p:ext>
            </p:extLst>
          </p:nvPr>
        </p:nvGraphicFramePr>
        <p:xfrm>
          <a:off x="283814" y="5414039"/>
          <a:ext cx="88900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96" r:id="rId9" imgW="4940300" imgH="241300" progId="Equation.3">
                  <p:embed/>
                </p:oleObj>
              </mc:Choice>
              <mc:Fallback>
                <p:oleObj r:id="rId9" imgW="4940300" imgH="2413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3814" y="5414039"/>
                        <a:ext cx="8890000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6005" name="矩形 506004"/>
          <p:cNvSpPr/>
          <p:nvPr/>
        </p:nvSpPr>
        <p:spPr>
          <a:xfrm>
            <a:off x="0" y="3086100"/>
            <a:ext cx="9144000" cy="0"/>
          </a:xfrm>
          <a:prstGeom prst="rect">
            <a:avLst/>
          </a:prstGeom>
          <a:noFill/>
          <a:ln w="1905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6006" name="矩形 506005"/>
          <p:cNvSpPr/>
          <p:nvPr/>
        </p:nvSpPr>
        <p:spPr>
          <a:xfrm>
            <a:off x="0" y="3533775"/>
            <a:ext cx="9144000" cy="0"/>
          </a:xfrm>
          <a:prstGeom prst="rect">
            <a:avLst/>
          </a:prstGeom>
          <a:noFill/>
          <a:ln w="19050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5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5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5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5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5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5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5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5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5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5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06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6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0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61" grpId="0"/>
      <p:bldP spid="505931" grpId="0"/>
      <p:bldP spid="505932" grpId="0"/>
      <p:bldP spid="505933" grpId="0"/>
      <p:bldP spid="50600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9" name="矩形 507908"/>
          <p:cNvSpPr/>
          <p:nvPr/>
        </p:nvSpPr>
        <p:spPr>
          <a:xfrm>
            <a:off x="774700" y="515938"/>
            <a:ext cx="3252788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）求等效内阻抗</a:t>
            </a:r>
            <a:r>
              <a:rPr lang="en-US" altLang="zh-CN" b="1" i="1" err="1">
                <a:latin typeface="Times New Roman" panose="02020603050405020304" pitchFamily="18" charset="0"/>
              </a:rPr>
              <a:t>Z</a:t>
            </a:r>
            <a:r>
              <a:rPr lang="en-US" altLang="zh-CN" b="1" baseline="-30000" err="1">
                <a:latin typeface="Times New Roman" panose="02020603050405020304" pitchFamily="18" charset="0"/>
              </a:rPr>
              <a:t>eq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07910" name="矩形 507909"/>
          <p:cNvSpPr/>
          <p:nvPr/>
        </p:nvSpPr>
        <p:spPr>
          <a:xfrm>
            <a:off x="420688" y="1133475"/>
            <a:ext cx="4681537" cy="968375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首先将网络内的电压源短路，在断开处外加一电压 </a:t>
            </a:r>
          </a:p>
        </p:txBody>
      </p:sp>
      <p:grpSp>
        <p:nvGrpSpPr>
          <p:cNvPr id="507911" name="组合 507910"/>
          <p:cNvGrpSpPr/>
          <p:nvPr/>
        </p:nvGrpSpPr>
        <p:grpSpPr>
          <a:xfrm>
            <a:off x="5718175" y="409575"/>
            <a:ext cx="3125788" cy="1979613"/>
            <a:chOff x="476" y="2128"/>
            <a:chExt cx="1969" cy="1247"/>
          </a:xfrm>
        </p:grpSpPr>
        <p:sp>
          <p:nvSpPr>
            <p:cNvPr id="507912" name="矩形 507911"/>
            <p:cNvSpPr>
              <a:spLocks noChangeAspect="1" noTextEdit="1"/>
            </p:cNvSpPr>
            <p:nvPr/>
          </p:nvSpPr>
          <p:spPr>
            <a:xfrm>
              <a:off x="476" y="2128"/>
              <a:ext cx="1969" cy="124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7913" name="矩形 507912"/>
            <p:cNvSpPr/>
            <p:nvPr/>
          </p:nvSpPr>
          <p:spPr>
            <a:xfrm>
              <a:off x="1157" y="2594"/>
              <a:ext cx="88" cy="23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7914" name="矩形 507913"/>
            <p:cNvSpPr/>
            <p:nvPr/>
          </p:nvSpPr>
          <p:spPr>
            <a:xfrm>
              <a:off x="1157" y="2594"/>
              <a:ext cx="88" cy="230"/>
            </a:xfrm>
            <a:prstGeom prst="rect">
              <a:avLst/>
            </a:prstGeom>
            <a:solidFill>
              <a:schemeClr val="accent1"/>
            </a:solidFill>
            <a:ln w="222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7915" name="任意多边形 507914"/>
            <p:cNvSpPr/>
            <p:nvPr/>
          </p:nvSpPr>
          <p:spPr>
            <a:xfrm>
              <a:off x="1478" y="2405"/>
              <a:ext cx="321" cy="45"/>
            </a:xfrm>
            <a:custGeom>
              <a:avLst/>
              <a:gdLst/>
              <a:ahLst/>
              <a:cxnLst/>
              <a:rect l="0" t="0" r="0" b="0"/>
              <a:pathLst>
                <a:path w="252" h="35">
                  <a:moveTo>
                    <a:pt x="251" y="35"/>
                  </a:moveTo>
                  <a:cubicBezTo>
                    <a:pt x="252" y="17"/>
                    <a:pt x="239" y="2"/>
                    <a:pt x="221" y="1"/>
                  </a:cubicBezTo>
                  <a:cubicBezTo>
                    <a:pt x="204" y="0"/>
                    <a:pt x="189" y="14"/>
                    <a:pt x="188" y="32"/>
                  </a:cubicBezTo>
                  <a:cubicBezTo>
                    <a:pt x="188" y="33"/>
                    <a:pt x="188" y="34"/>
                    <a:pt x="188" y="35"/>
                  </a:cubicBezTo>
                  <a:cubicBezTo>
                    <a:pt x="189" y="17"/>
                    <a:pt x="176" y="2"/>
                    <a:pt x="159" y="1"/>
                  </a:cubicBezTo>
                  <a:cubicBezTo>
                    <a:pt x="141" y="0"/>
                    <a:pt x="126" y="14"/>
                    <a:pt x="126" y="32"/>
                  </a:cubicBezTo>
                  <a:cubicBezTo>
                    <a:pt x="126" y="33"/>
                    <a:pt x="126" y="34"/>
                    <a:pt x="126" y="35"/>
                  </a:cubicBezTo>
                  <a:cubicBezTo>
                    <a:pt x="126" y="17"/>
                    <a:pt x="113" y="2"/>
                    <a:pt x="96" y="1"/>
                  </a:cubicBezTo>
                  <a:cubicBezTo>
                    <a:pt x="78" y="0"/>
                    <a:pt x="63" y="14"/>
                    <a:pt x="63" y="32"/>
                  </a:cubicBezTo>
                  <a:cubicBezTo>
                    <a:pt x="63" y="33"/>
                    <a:pt x="63" y="34"/>
                    <a:pt x="63" y="35"/>
                  </a:cubicBezTo>
                  <a:cubicBezTo>
                    <a:pt x="63" y="17"/>
                    <a:pt x="50" y="2"/>
                    <a:pt x="33" y="1"/>
                  </a:cubicBezTo>
                  <a:cubicBezTo>
                    <a:pt x="16" y="0"/>
                    <a:pt x="0" y="14"/>
                    <a:pt x="0" y="32"/>
                  </a:cubicBezTo>
                  <a:cubicBezTo>
                    <a:pt x="0" y="33"/>
                    <a:pt x="0" y="34"/>
                    <a:pt x="0" y="35"/>
                  </a:cubicBezTo>
                </a:path>
              </a:pathLst>
            </a:custGeom>
            <a:noFill/>
            <a:ln w="222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7916" name="直接连接符 507915"/>
            <p:cNvSpPr/>
            <p:nvPr/>
          </p:nvSpPr>
          <p:spPr>
            <a:xfrm flipH="1">
              <a:off x="1401" y="2450"/>
              <a:ext cx="77" cy="1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7917" name="直接连接符 507916"/>
            <p:cNvSpPr/>
            <p:nvPr/>
          </p:nvSpPr>
          <p:spPr>
            <a:xfrm>
              <a:off x="1798" y="2450"/>
              <a:ext cx="92" cy="1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7918" name="直接连接符 507917"/>
            <p:cNvSpPr/>
            <p:nvPr/>
          </p:nvSpPr>
          <p:spPr>
            <a:xfrm flipH="1">
              <a:off x="1880" y="2451"/>
              <a:ext cx="209" cy="1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7919" name="直接连接符 507918"/>
            <p:cNvSpPr/>
            <p:nvPr/>
          </p:nvSpPr>
          <p:spPr>
            <a:xfrm flipH="1">
              <a:off x="499" y="3353"/>
              <a:ext cx="1593" cy="2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7920" name="矩形 507919"/>
            <p:cNvSpPr/>
            <p:nvPr/>
          </p:nvSpPr>
          <p:spPr>
            <a:xfrm>
              <a:off x="1917" y="2475"/>
              <a:ext cx="41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*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07921" name="矩形 507920"/>
            <p:cNvSpPr/>
            <p:nvPr/>
          </p:nvSpPr>
          <p:spPr>
            <a:xfrm>
              <a:off x="643" y="2475"/>
              <a:ext cx="40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*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07922" name="矩形 507921"/>
            <p:cNvSpPr/>
            <p:nvPr/>
          </p:nvSpPr>
          <p:spPr>
            <a:xfrm>
              <a:off x="759" y="2217"/>
              <a:ext cx="42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07923" name="矩形 507922"/>
            <p:cNvSpPr/>
            <p:nvPr/>
          </p:nvSpPr>
          <p:spPr>
            <a:xfrm>
              <a:off x="798" y="2217"/>
              <a:ext cx="63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07924" name="矩形 507923"/>
            <p:cNvSpPr/>
            <p:nvPr/>
          </p:nvSpPr>
          <p:spPr>
            <a:xfrm>
              <a:off x="861" y="2205"/>
              <a:ext cx="99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Symbol" panose="05050102010706020507" pitchFamily="18" charset="2"/>
                </a:rPr>
                <a:t>W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07925" name="任意多边形 507924"/>
            <p:cNvSpPr/>
            <p:nvPr/>
          </p:nvSpPr>
          <p:spPr>
            <a:xfrm>
              <a:off x="692" y="2408"/>
              <a:ext cx="321" cy="43"/>
            </a:xfrm>
            <a:custGeom>
              <a:avLst/>
              <a:gdLst/>
              <a:ahLst/>
              <a:cxnLst/>
              <a:rect l="0" t="0" r="0" b="0"/>
              <a:pathLst>
                <a:path w="252" h="34">
                  <a:moveTo>
                    <a:pt x="251" y="34"/>
                  </a:moveTo>
                  <a:cubicBezTo>
                    <a:pt x="252" y="17"/>
                    <a:pt x="239" y="1"/>
                    <a:pt x="221" y="1"/>
                  </a:cubicBezTo>
                  <a:cubicBezTo>
                    <a:pt x="204" y="0"/>
                    <a:pt x="189" y="14"/>
                    <a:pt x="189" y="32"/>
                  </a:cubicBezTo>
                  <a:cubicBezTo>
                    <a:pt x="189" y="33"/>
                    <a:pt x="189" y="34"/>
                    <a:pt x="189" y="34"/>
                  </a:cubicBezTo>
                  <a:cubicBezTo>
                    <a:pt x="189" y="17"/>
                    <a:pt x="176" y="1"/>
                    <a:pt x="159" y="1"/>
                  </a:cubicBezTo>
                  <a:cubicBezTo>
                    <a:pt x="141" y="0"/>
                    <a:pt x="126" y="14"/>
                    <a:pt x="126" y="32"/>
                  </a:cubicBezTo>
                  <a:cubicBezTo>
                    <a:pt x="126" y="33"/>
                    <a:pt x="126" y="34"/>
                    <a:pt x="126" y="34"/>
                  </a:cubicBezTo>
                  <a:cubicBezTo>
                    <a:pt x="126" y="17"/>
                    <a:pt x="113" y="1"/>
                    <a:pt x="96" y="1"/>
                  </a:cubicBezTo>
                  <a:cubicBezTo>
                    <a:pt x="78" y="0"/>
                    <a:pt x="63" y="14"/>
                    <a:pt x="63" y="32"/>
                  </a:cubicBezTo>
                  <a:cubicBezTo>
                    <a:pt x="63" y="33"/>
                    <a:pt x="63" y="34"/>
                    <a:pt x="63" y="34"/>
                  </a:cubicBezTo>
                  <a:cubicBezTo>
                    <a:pt x="63" y="17"/>
                    <a:pt x="50" y="1"/>
                    <a:pt x="33" y="1"/>
                  </a:cubicBezTo>
                  <a:cubicBezTo>
                    <a:pt x="16" y="0"/>
                    <a:pt x="1" y="14"/>
                    <a:pt x="0" y="32"/>
                  </a:cubicBezTo>
                  <a:cubicBezTo>
                    <a:pt x="0" y="33"/>
                    <a:pt x="0" y="34"/>
                    <a:pt x="0" y="34"/>
                  </a:cubicBezTo>
                </a:path>
              </a:pathLst>
            </a:custGeom>
            <a:noFill/>
            <a:ln w="222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7926" name="直接连接符 507925"/>
            <p:cNvSpPr/>
            <p:nvPr/>
          </p:nvSpPr>
          <p:spPr>
            <a:xfrm flipH="1">
              <a:off x="615" y="2451"/>
              <a:ext cx="77" cy="1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7927" name="直接连接符 507926"/>
            <p:cNvSpPr/>
            <p:nvPr/>
          </p:nvSpPr>
          <p:spPr>
            <a:xfrm>
              <a:off x="1012" y="2451"/>
              <a:ext cx="92" cy="1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7928" name="直接连接符 507927"/>
            <p:cNvSpPr/>
            <p:nvPr/>
          </p:nvSpPr>
          <p:spPr>
            <a:xfrm flipH="1">
              <a:off x="1094" y="2451"/>
              <a:ext cx="317" cy="1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7929" name="直接连接符 507928"/>
            <p:cNvSpPr/>
            <p:nvPr/>
          </p:nvSpPr>
          <p:spPr>
            <a:xfrm flipV="1">
              <a:off x="1201" y="2451"/>
              <a:ext cx="1" cy="143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7930" name="直接连接符 507929"/>
            <p:cNvSpPr/>
            <p:nvPr/>
          </p:nvSpPr>
          <p:spPr>
            <a:xfrm>
              <a:off x="1086" y="3013"/>
              <a:ext cx="227" cy="1"/>
            </a:xfrm>
            <a:prstGeom prst="line">
              <a:avLst/>
            </a:prstGeom>
            <a:ln w="2222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7931" name="直接连接符 507930"/>
            <p:cNvSpPr/>
            <p:nvPr/>
          </p:nvSpPr>
          <p:spPr>
            <a:xfrm>
              <a:off x="1086" y="3090"/>
              <a:ext cx="227" cy="2"/>
            </a:xfrm>
            <a:prstGeom prst="line">
              <a:avLst/>
            </a:prstGeom>
            <a:ln w="2222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7932" name="直接连接符 507931"/>
            <p:cNvSpPr/>
            <p:nvPr/>
          </p:nvSpPr>
          <p:spPr>
            <a:xfrm>
              <a:off x="1200" y="3103"/>
              <a:ext cx="1" cy="114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7933" name="直接连接符 507932"/>
            <p:cNvSpPr/>
            <p:nvPr/>
          </p:nvSpPr>
          <p:spPr>
            <a:xfrm>
              <a:off x="1200" y="2889"/>
              <a:ext cx="1" cy="117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7934" name="直接连接符 507933"/>
            <p:cNvSpPr/>
            <p:nvPr/>
          </p:nvSpPr>
          <p:spPr>
            <a:xfrm>
              <a:off x="1201" y="2824"/>
              <a:ext cx="1" cy="99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7935" name="直接连接符 507934"/>
            <p:cNvSpPr/>
            <p:nvPr/>
          </p:nvSpPr>
          <p:spPr>
            <a:xfrm>
              <a:off x="1200" y="3181"/>
              <a:ext cx="1" cy="172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7936" name="直接连接符 507935"/>
            <p:cNvSpPr/>
            <p:nvPr/>
          </p:nvSpPr>
          <p:spPr>
            <a:xfrm flipH="1">
              <a:off x="499" y="2451"/>
              <a:ext cx="191" cy="1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7937" name="直接连接符 507936"/>
            <p:cNvSpPr/>
            <p:nvPr/>
          </p:nvSpPr>
          <p:spPr>
            <a:xfrm>
              <a:off x="499" y="2451"/>
              <a:ext cx="1" cy="902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7938" name="任意多边形 507937"/>
            <p:cNvSpPr>
              <a:spLocks noEditPoints="1"/>
            </p:cNvSpPr>
            <p:nvPr/>
          </p:nvSpPr>
          <p:spPr>
            <a:xfrm>
              <a:off x="2177" y="2649"/>
              <a:ext cx="87" cy="85"/>
            </a:xfrm>
            <a:custGeom>
              <a:avLst/>
              <a:gdLst/>
              <a:ahLst/>
              <a:cxnLst/>
              <a:rect l="0" t="0" r="0" b="0"/>
              <a:pathLst>
                <a:path w="68" h="67">
                  <a:moveTo>
                    <a:pt x="68" y="33"/>
                  </a:moveTo>
                  <a:lnTo>
                    <a:pt x="0" y="33"/>
                  </a:lnTo>
                  <a:moveTo>
                    <a:pt x="34" y="0"/>
                  </a:moveTo>
                  <a:lnTo>
                    <a:pt x="34" y="6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7939" name="直接连接符 507938"/>
            <p:cNvSpPr/>
            <p:nvPr/>
          </p:nvSpPr>
          <p:spPr>
            <a:xfrm flipH="1">
              <a:off x="2180" y="3071"/>
              <a:ext cx="84" cy="2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7940" name="任意多边形 507939"/>
            <p:cNvSpPr/>
            <p:nvPr/>
          </p:nvSpPr>
          <p:spPr>
            <a:xfrm>
              <a:off x="1986" y="2804"/>
              <a:ext cx="208" cy="211"/>
            </a:xfrm>
            <a:custGeom>
              <a:avLst/>
              <a:gdLst/>
              <a:ahLst/>
              <a:cxnLst/>
              <a:rect l="0" t="0" r="0" b="0"/>
              <a:pathLst>
                <a:path w="259" h="262">
                  <a:moveTo>
                    <a:pt x="130" y="262"/>
                  </a:moveTo>
                  <a:cubicBezTo>
                    <a:pt x="201" y="262"/>
                    <a:pt x="259" y="204"/>
                    <a:pt x="259" y="131"/>
                  </a:cubicBezTo>
                  <a:cubicBezTo>
                    <a:pt x="259" y="59"/>
                    <a:pt x="201" y="0"/>
                    <a:pt x="13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58" y="0"/>
                    <a:pt x="0" y="59"/>
                    <a:pt x="0" y="131"/>
                  </a:cubicBezTo>
                  <a:cubicBezTo>
                    <a:pt x="0" y="204"/>
                    <a:pt x="58" y="262"/>
                    <a:pt x="130" y="262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7941" name="任意多边形 507940"/>
            <p:cNvSpPr>
              <a:spLocks noEditPoints="1"/>
            </p:cNvSpPr>
            <p:nvPr/>
          </p:nvSpPr>
          <p:spPr>
            <a:xfrm>
              <a:off x="1986" y="2804"/>
              <a:ext cx="208" cy="211"/>
            </a:xfrm>
            <a:custGeom>
              <a:avLst/>
              <a:gdLst/>
              <a:ahLst/>
              <a:cxnLst/>
              <a:rect l="0" t="0" r="0" b="0"/>
              <a:pathLst>
                <a:path w="259" h="262">
                  <a:moveTo>
                    <a:pt x="130" y="262"/>
                  </a:moveTo>
                  <a:cubicBezTo>
                    <a:pt x="201" y="262"/>
                    <a:pt x="259" y="204"/>
                    <a:pt x="259" y="131"/>
                  </a:cubicBezTo>
                  <a:cubicBezTo>
                    <a:pt x="259" y="59"/>
                    <a:pt x="201" y="0"/>
                    <a:pt x="13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58" y="0"/>
                    <a:pt x="0" y="59"/>
                    <a:pt x="0" y="131"/>
                  </a:cubicBezTo>
                  <a:cubicBezTo>
                    <a:pt x="0" y="204"/>
                    <a:pt x="58" y="262"/>
                    <a:pt x="130" y="262"/>
                  </a:cubicBezTo>
                  <a:moveTo>
                    <a:pt x="130" y="262"/>
                  </a:moveTo>
                  <a:lnTo>
                    <a:pt x="130" y="0"/>
                  </a:lnTo>
                </a:path>
              </a:pathLst>
            </a:custGeom>
            <a:solidFill>
              <a:schemeClr val="accent1">
                <a:alpha val="100000"/>
              </a:schemeClr>
            </a:solidFill>
            <a:ln w="22225" cap="rnd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7942" name="矩形 507941"/>
            <p:cNvSpPr/>
            <p:nvPr/>
          </p:nvSpPr>
          <p:spPr>
            <a:xfrm>
              <a:off x="1557" y="2217"/>
              <a:ext cx="171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j10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07943" name="矩形 507942"/>
            <p:cNvSpPr/>
            <p:nvPr/>
          </p:nvSpPr>
          <p:spPr>
            <a:xfrm>
              <a:off x="1737" y="2205"/>
              <a:ext cx="9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Symbol" panose="05050102010706020507" pitchFamily="18" charset="2"/>
                </a:rPr>
                <a:t>W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07944" name="矩形 507943"/>
            <p:cNvSpPr/>
            <p:nvPr/>
          </p:nvSpPr>
          <p:spPr>
            <a:xfrm>
              <a:off x="1363" y="2964"/>
              <a:ext cx="70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07945" name="矩形 507944"/>
            <p:cNvSpPr/>
            <p:nvPr/>
          </p:nvSpPr>
          <p:spPr>
            <a:xfrm>
              <a:off x="1441" y="2977"/>
              <a:ext cx="107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j4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07946" name="矩形 507945"/>
            <p:cNvSpPr/>
            <p:nvPr/>
          </p:nvSpPr>
          <p:spPr>
            <a:xfrm>
              <a:off x="1543" y="2964"/>
              <a:ext cx="9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Symbol" panose="05050102010706020507" pitchFamily="18" charset="2"/>
                </a:rPr>
                <a:t>W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07947" name="任意多边形 507946"/>
            <p:cNvSpPr/>
            <p:nvPr/>
          </p:nvSpPr>
          <p:spPr>
            <a:xfrm>
              <a:off x="1348" y="2258"/>
              <a:ext cx="90" cy="70"/>
            </a:xfrm>
            <a:custGeom>
              <a:avLst/>
              <a:gdLst/>
              <a:ahLst/>
              <a:cxnLst/>
              <a:rect l="0" t="0" r="0" b="0"/>
              <a:pathLst>
                <a:path w="71" h="55">
                  <a:moveTo>
                    <a:pt x="0" y="0"/>
                  </a:moveTo>
                  <a:cubicBezTo>
                    <a:pt x="23" y="9"/>
                    <a:pt x="50" y="30"/>
                    <a:pt x="71" y="55"/>
                  </a:cubicBezTo>
                </a:path>
              </a:pathLst>
            </a:custGeom>
            <a:noFill/>
            <a:ln w="476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7948" name="任意多边形 507947"/>
            <p:cNvSpPr/>
            <p:nvPr/>
          </p:nvSpPr>
          <p:spPr>
            <a:xfrm>
              <a:off x="1413" y="2309"/>
              <a:ext cx="63" cy="78"/>
            </a:xfrm>
            <a:custGeom>
              <a:avLst/>
              <a:gdLst/>
              <a:ahLst/>
              <a:cxnLst/>
              <a:rect l="0" t="0" r="0" b="0"/>
              <a:pathLst>
                <a:path w="50" h="61">
                  <a:moveTo>
                    <a:pt x="34" y="0"/>
                  </a:moveTo>
                  <a:lnTo>
                    <a:pt x="50" y="61"/>
                  </a:lnTo>
                  <a:lnTo>
                    <a:pt x="0" y="22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7949" name="矩形 507948"/>
            <p:cNvSpPr/>
            <p:nvPr/>
          </p:nvSpPr>
          <p:spPr>
            <a:xfrm>
              <a:off x="1132" y="2154"/>
              <a:ext cx="107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j6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07950" name="矩形 507949"/>
            <p:cNvSpPr/>
            <p:nvPr/>
          </p:nvSpPr>
          <p:spPr>
            <a:xfrm>
              <a:off x="1235" y="2141"/>
              <a:ext cx="99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Symbol" panose="05050102010706020507" pitchFamily="18" charset="2"/>
                </a:rPr>
                <a:t>W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07951" name="任意多边形 507950"/>
            <p:cNvSpPr/>
            <p:nvPr/>
          </p:nvSpPr>
          <p:spPr>
            <a:xfrm>
              <a:off x="1025" y="2258"/>
              <a:ext cx="90" cy="70"/>
            </a:xfrm>
            <a:custGeom>
              <a:avLst/>
              <a:gdLst/>
              <a:ahLst/>
              <a:cxnLst/>
              <a:rect l="0" t="0" r="0" b="0"/>
              <a:pathLst>
                <a:path w="71" h="55">
                  <a:moveTo>
                    <a:pt x="0" y="55"/>
                  </a:moveTo>
                  <a:cubicBezTo>
                    <a:pt x="22" y="30"/>
                    <a:pt x="48" y="9"/>
                    <a:pt x="71" y="0"/>
                  </a:cubicBezTo>
                </a:path>
              </a:pathLst>
            </a:custGeom>
            <a:noFill/>
            <a:ln w="476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7952" name="任意多边形 507951"/>
            <p:cNvSpPr/>
            <p:nvPr/>
          </p:nvSpPr>
          <p:spPr>
            <a:xfrm>
              <a:off x="988" y="2309"/>
              <a:ext cx="61" cy="78"/>
            </a:xfrm>
            <a:custGeom>
              <a:avLst/>
              <a:gdLst/>
              <a:ahLst/>
              <a:cxnLst/>
              <a:rect l="0" t="0" r="0" b="0"/>
              <a:pathLst>
                <a:path w="48" h="61">
                  <a:moveTo>
                    <a:pt x="48" y="22"/>
                  </a:moveTo>
                  <a:lnTo>
                    <a:pt x="0" y="61"/>
                  </a:lnTo>
                  <a:lnTo>
                    <a:pt x="15" y="0"/>
                  </a:lnTo>
                  <a:lnTo>
                    <a:pt x="48" y="2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7953" name="椭圆 507952"/>
            <p:cNvSpPr/>
            <p:nvPr/>
          </p:nvSpPr>
          <p:spPr>
            <a:xfrm>
              <a:off x="711" y="2623"/>
              <a:ext cx="297" cy="516"/>
            </a:xfrm>
            <a:prstGeom prst="ellipse">
              <a:avLst/>
            </a:prstGeom>
            <a:solidFill>
              <a:srgbClr val="FF99CC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7954" name="任意多边形 507953"/>
            <p:cNvSpPr>
              <a:spLocks noEditPoints="1"/>
            </p:cNvSpPr>
            <p:nvPr/>
          </p:nvSpPr>
          <p:spPr>
            <a:xfrm>
              <a:off x="704" y="2617"/>
              <a:ext cx="311" cy="528"/>
            </a:xfrm>
            <a:custGeom>
              <a:avLst/>
              <a:gdLst/>
              <a:ahLst/>
              <a:cxnLst/>
              <a:rect l="0" t="0" r="0" b="0"/>
              <a:pathLst>
                <a:path w="386" h="658">
                  <a:moveTo>
                    <a:pt x="367" y="378"/>
                  </a:moveTo>
                  <a:lnTo>
                    <a:pt x="370" y="329"/>
                  </a:lnTo>
                  <a:lnTo>
                    <a:pt x="367" y="267"/>
                  </a:lnTo>
                  <a:cubicBezTo>
                    <a:pt x="366" y="263"/>
                    <a:pt x="370" y="259"/>
                    <a:pt x="374" y="259"/>
                  </a:cubicBezTo>
                  <a:cubicBezTo>
                    <a:pt x="379" y="258"/>
                    <a:pt x="382" y="262"/>
                    <a:pt x="383" y="266"/>
                  </a:cubicBezTo>
                  <a:lnTo>
                    <a:pt x="386" y="330"/>
                  </a:lnTo>
                  <a:lnTo>
                    <a:pt x="383" y="379"/>
                  </a:lnTo>
                  <a:cubicBezTo>
                    <a:pt x="383" y="383"/>
                    <a:pt x="379" y="387"/>
                    <a:pt x="375" y="386"/>
                  </a:cubicBezTo>
                  <a:cubicBezTo>
                    <a:pt x="371" y="386"/>
                    <a:pt x="367" y="382"/>
                    <a:pt x="367" y="378"/>
                  </a:cubicBezTo>
                  <a:close/>
                  <a:moveTo>
                    <a:pt x="352" y="191"/>
                  </a:moveTo>
                  <a:lnTo>
                    <a:pt x="340" y="152"/>
                  </a:lnTo>
                  <a:lnTo>
                    <a:pt x="340" y="153"/>
                  </a:lnTo>
                  <a:lnTo>
                    <a:pt x="317" y="106"/>
                  </a:lnTo>
                  <a:lnTo>
                    <a:pt x="318" y="107"/>
                  </a:lnTo>
                  <a:lnTo>
                    <a:pt x="307" y="91"/>
                  </a:lnTo>
                  <a:cubicBezTo>
                    <a:pt x="305" y="88"/>
                    <a:pt x="305" y="83"/>
                    <a:pt x="309" y="80"/>
                  </a:cubicBezTo>
                  <a:cubicBezTo>
                    <a:pt x="313" y="78"/>
                    <a:pt x="318" y="79"/>
                    <a:pt x="320" y="82"/>
                  </a:cubicBezTo>
                  <a:lnTo>
                    <a:pt x="331" y="98"/>
                  </a:lnTo>
                  <a:cubicBezTo>
                    <a:pt x="331" y="98"/>
                    <a:pt x="331" y="99"/>
                    <a:pt x="332" y="99"/>
                  </a:cubicBezTo>
                  <a:lnTo>
                    <a:pt x="355" y="146"/>
                  </a:lnTo>
                  <a:cubicBezTo>
                    <a:pt x="355" y="146"/>
                    <a:pt x="355" y="147"/>
                    <a:pt x="355" y="147"/>
                  </a:cubicBezTo>
                  <a:lnTo>
                    <a:pt x="367" y="186"/>
                  </a:lnTo>
                  <a:cubicBezTo>
                    <a:pt x="368" y="190"/>
                    <a:pt x="366" y="195"/>
                    <a:pt x="362" y="196"/>
                  </a:cubicBezTo>
                  <a:cubicBezTo>
                    <a:pt x="358" y="197"/>
                    <a:pt x="353" y="195"/>
                    <a:pt x="352" y="191"/>
                  </a:cubicBezTo>
                  <a:close/>
                  <a:moveTo>
                    <a:pt x="255" y="37"/>
                  </a:moveTo>
                  <a:lnTo>
                    <a:pt x="228" y="21"/>
                  </a:lnTo>
                  <a:lnTo>
                    <a:pt x="230" y="22"/>
                  </a:lnTo>
                  <a:lnTo>
                    <a:pt x="192" y="16"/>
                  </a:lnTo>
                  <a:lnTo>
                    <a:pt x="195" y="16"/>
                  </a:lnTo>
                  <a:lnTo>
                    <a:pt x="158" y="22"/>
                  </a:lnTo>
                  <a:lnTo>
                    <a:pt x="160" y="21"/>
                  </a:lnTo>
                  <a:lnTo>
                    <a:pt x="156" y="24"/>
                  </a:lnTo>
                  <a:cubicBezTo>
                    <a:pt x="152" y="26"/>
                    <a:pt x="147" y="24"/>
                    <a:pt x="145" y="21"/>
                  </a:cubicBezTo>
                  <a:cubicBezTo>
                    <a:pt x="143" y="17"/>
                    <a:pt x="145" y="12"/>
                    <a:pt x="148" y="10"/>
                  </a:cubicBezTo>
                  <a:lnTo>
                    <a:pt x="153" y="7"/>
                  </a:lnTo>
                  <a:cubicBezTo>
                    <a:pt x="153" y="7"/>
                    <a:pt x="154" y="7"/>
                    <a:pt x="155" y="7"/>
                  </a:cubicBezTo>
                  <a:lnTo>
                    <a:pt x="192" y="1"/>
                  </a:lnTo>
                  <a:cubicBezTo>
                    <a:pt x="193" y="0"/>
                    <a:pt x="194" y="0"/>
                    <a:pt x="195" y="1"/>
                  </a:cubicBezTo>
                  <a:lnTo>
                    <a:pt x="233" y="7"/>
                  </a:lnTo>
                  <a:cubicBezTo>
                    <a:pt x="234" y="7"/>
                    <a:pt x="235" y="7"/>
                    <a:pt x="235" y="7"/>
                  </a:cubicBezTo>
                  <a:lnTo>
                    <a:pt x="263" y="23"/>
                  </a:lnTo>
                  <a:cubicBezTo>
                    <a:pt x="266" y="25"/>
                    <a:pt x="268" y="30"/>
                    <a:pt x="266" y="34"/>
                  </a:cubicBezTo>
                  <a:cubicBezTo>
                    <a:pt x="264" y="37"/>
                    <a:pt x="259" y="39"/>
                    <a:pt x="255" y="37"/>
                  </a:cubicBezTo>
                  <a:close/>
                  <a:moveTo>
                    <a:pt x="96" y="70"/>
                  </a:moveTo>
                  <a:lnTo>
                    <a:pt x="69" y="107"/>
                  </a:lnTo>
                  <a:lnTo>
                    <a:pt x="70" y="106"/>
                  </a:lnTo>
                  <a:lnTo>
                    <a:pt x="48" y="153"/>
                  </a:lnTo>
                  <a:lnTo>
                    <a:pt x="44" y="165"/>
                  </a:lnTo>
                  <a:cubicBezTo>
                    <a:pt x="43" y="169"/>
                    <a:pt x="38" y="172"/>
                    <a:pt x="34" y="170"/>
                  </a:cubicBezTo>
                  <a:cubicBezTo>
                    <a:pt x="30" y="169"/>
                    <a:pt x="27" y="165"/>
                    <a:pt x="29" y="160"/>
                  </a:cubicBezTo>
                  <a:lnTo>
                    <a:pt x="33" y="146"/>
                  </a:lnTo>
                  <a:lnTo>
                    <a:pt x="55" y="99"/>
                  </a:lnTo>
                  <a:cubicBezTo>
                    <a:pt x="55" y="99"/>
                    <a:pt x="56" y="98"/>
                    <a:pt x="56" y="98"/>
                  </a:cubicBezTo>
                  <a:lnTo>
                    <a:pt x="83" y="60"/>
                  </a:lnTo>
                  <a:cubicBezTo>
                    <a:pt x="85" y="57"/>
                    <a:pt x="90" y="56"/>
                    <a:pt x="94" y="58"/>
                  </a:cubicBezTo>
                  <a:cubicBezTo>
                    <a:pt x="98" y="61"/>
                    <a:pt x="98" y="66"/>
                    <a:pt x="96" y="70"/>
                  </a:cubicBezTo>
                  <a:close/>
                  <a:moveTo>
                    <a:pt x="25" y="242"/>
                  </a:moveTo>
                  <a:lnTo>
                    <a:pt x="20" y="266"/>
                  </a:lnTo>
                  <a:lnTo>
                    <a:pt x="16" y="330"/>
                  </a:lnTo>
                  <a:lnTo>
                    <a:pt x="18" y="351"/>
                  </a:lnTo>
                  <a:cubicBezTo>
                    <a:pt x="18" y="356"/>
                    <a:pt x="15" y="359"/>
                    <a:pt x="10" y="360"/>
                  </a:cubicBezTo>
                  <a:cubicBezTo>
                    <a:pt x="6" y="360"/>
                    <a:pt x="2" y="357"/>
                    <a:pt x="2" y="352"/>
                  </a:cubicBezTo>
                  <a:lnTo>
                    <a:pt x="0" y="329"/>
                  </a:lnTo>
                  <a:lnTo>
                    <a:pt x="5" y="263"/>
                  </a:lnTo>
                  <a:lnTo>
                    <a:pt x="9" y="239"/>
                  </a:lnTo>
                  <a:cubicBezTo>
                    <a:pt x="10" y="234"/>
                    <a:pt x="14" y="232"/>
                    <a:pt x="18" y="232"/>
                  </a:cubicBezTo>
                  <a:cubicBezTo>
                    <a:pt x="23" y="233"/>
                    <a:pt x="26" y="237"/>
                    <a:pt x="25" y="242"/>
                  </a:cubicBezTo>
                  <a:close/>
                  <a:moveTo>
                    <a:pt x="27" y="430"/>
                  </a:moveTo>
                  <a:lnTo>
                    <a:pt x="31" y="453"/>
                  </a:lnTo>
                  <a:lnTo>
                    <a:pt x="48" y="506"/>
                  </a:lnTo>
                  <a:lnTo>
                    <a:pt x="61" y="534"/>
                  </a:lnTo>
                  <a:cubicBezTo>
                    <a:pt x="63" y="538"/>
                    <a:pt x="61" y="542"/>
                    <a:pt x="57" y="544"/>
                  </a:cubicBezTo>
                  <a:cubicBezTo>
                    <a:pt x="53" y="546"/>
                    <a:pt x="48" y="544"/>
                    <a:pt x="47" y="540"/>
                  </a:cubicBezTo>
                  <a:lnTo>
                    <a:pt x="33" y="511"/>
                  </a:lnTo>
                  <a:lnTo>
                    <a:pt x="16" y="456"/>
                  </a:lnTo>
                  <a:lnTo>
                    <a:pt x="11" y="432"/>
                  </a:lnTo>
                  <a:cubicBezTo>
                    <a:pt x="11" y="428"/>
                    <a:pt x="13" y="424"/>
                    <a:pt x="18" y="423"/>
                  </a:cubicBezTo>
                  <a:cubicBezTo>
                    <a:pt x="22" y="422"/>
                    <a:pt x="26" y="425"/>
                    <a:pt x="27" y="430"/>
                  </a:cubicBezTo>
                  <a:close/>
                  <a:moveTo>
                    <a:pt x="104" y="597"/>
                  </a:moveTo>
                  <a:lnTo>
                    <a:pt x="127" y="619"/>
                  </a:lnTo>
                  <a:lnTo>
                    <a:pt x="125" y="617"/>
                  </a:lnTo>
                  <a:lnTo>
                    <a:pt x="160" y="636"/>
                  </a:lnTo>
                  <a:lnTo>
                    <a:pt x="158" y="636"/>
                  </a:lnTo>
                  <a:lnTo>
                    <a:pt x="195" y="642"/>
                  </a:lnTo>
                  <a:lnTo>
                    <a:pt x="192" y="642"/>
                  </a:lnTo>
                  <a:lnTo>
                    <a:pt x="195" y="641"/>
                  </a:lnTo>
                  <a:cubicBezTo>
                    <a:pt x="200" y="640"/>
                    <a:pt x="204" y="643"/>
                    <a:pt x="205" y="648"/>
                  </a:cubicBezTo>
                  <a:cubicBezTo>
                    <a:pt x="205" y="652"/>
                    <a:pt x="202" y="656"/>
                    <a:pt x="198" y="657"/>
                  </a:cubicBezTo>
                  <a:lnTo>
                    <a:pt x="195" y="657"/>
                  </a:lnTo>
                  <a:cubicBezTo>
                    <a:pt x="194" y="658"/>
                    <a:pt x="193" y="658"/>
                    <a:pt x="192" y="657"/>
                  </a:cubicBezTo>
                  <a:lnTo>
                    <a:pt x="155" y="651"/>
                  </a:lnTo>
                  <a:cubicBezTo>
                    <a:pt x="154" y="651"/>
                    <a:pt x="153" y="651"/>
                    <a:pt x="153" y="650"/>
                  </a:cubicBezTo>
                  <a:lnTo>
                    <a:pt x="118" y="631"/>
                  </a:lnTo>
                  <a:cubicBezTo>
                    <a:pt x="117" y="631"/>
                    <a:pt x="116" y="631"/>
                    <a:pt x="116" y="630"/>
                  </a:cubicBezTo>
                  <a:lnTo>
                    <a:pt x="93" y="608"/>
                  </a:lnTo>
                  <a:cubicBezTo>
                    <a:pt x="90" y="605"/>
                    <a:pt x="90" y="600"/>
                    <a:pt x="93" y="597"/>
                  </a:cubicBezTo>
                  <a:cubicBezTo>
                    <a:pt x="96" y="594"/>
                    <a:pt x="101" y="594"/>
                    <a:pt x="104" y="597"/>
                  </a:cubicBezTo>
                  <a:close/>
                  <a:moveTo>
                    <a:pt x="264" y="615"/>
                  </a:moveTo>
                  <a:lnTo>
                    <a:pt x="292" y="589"/>
                  </a:lnTo>
                  <a:lnTo>
                    <a:pt x="291" y="590"/>
                  </a:lnTo>
                  <a:lnTo>
                    <a:pt x="318" y="551"/>
                  </a:lnTo>
                  <a:lnTo>
                    <a:pt x="317" y="552"/>
                  </a:lnTo>
                  <a:lnTo>
                    <a:pt x="329" y="528"/>
                  </a:lnTo>
                  <a:cubicBezTo>
                    <a:pt x="331" y="524"/>
                    <a:pt x="336" y="523"/>
                    <a:pt x="340" y="525"/>
                  </a:cubicBezTo>
                  <a:cubicBezTo>
                    <a:pt x="344" y="526"/>
                    <a:pt x="345" y="531"/>
                    <a:pt x="343" y="535"/>
                  </a:cubicBezTo>
                  <a:lnTo>
                    <a:pt x="332" y="559"/>
                  </a:lnTo>
                  <a:cubicBezTo>
                    <a:pt x="331" y="559"/>
                    <a:pt x="331" y="560"/>
                    <a:pt x="331" y="560"/>
                  </a:cubicBezTo>
                  <a:lnTo>
                    <a:pt x="304" y="599"/>
                  </a:lnTo>
                  <a:cubicBezTo>
                    <a:pt x="304" y="599"/>
                    <a:pt x="303" y="600"/>
                    <a:pt x="303" y="600"/>
                  </a:cubicBezTo>
                  <a:lnTo>
                    <a:pt x="275" y="626"/>
                  </a:lnTo>
                  <a:cubicBezTo>
                    <a:pt x="272" y="629"/>
                    <a:pt x="267" y="629"/>
                    <a:pt x="264" y="626"/>
                  </a:cubicBezTo>
                  <a:cubicBezTo>
                    <a:pt x="261" y="623"/>
                    <a:pt x="261" y="618"/>
                    <a:pt x="264" y="615"/>
                  </a:cubicBezTo>
                  <a:close/>
                  <a:moveTo>
                    <a:pt x="356" y="454"/>
                  </a:moveTo>
                  <a:lnTo>
                    <a:pt x="357" y="452"/>
                  </a:lnTo>
                  <a:lnTo>
                    <a:pt x="367" y="393"/>
                  </a:lnTo>
                  <a:cubicBezTo>
                    <a:pt x="367" y="389"/>
                    <a:pt x="371" y="386"/>
                    <a:pt x="376" y="387"/>
                  </a:cubicBezTo>
                  <a:cubicBezTo>
                    <a:pt x="380" y="387"/>
                    <a:pt x="383" y="391"/>
                    <a:pt x="382" y="396"/>
                  </a:cubicBezTo>
                  <a:lnTo>
                    <a:pt x="372" y="457"/>
                  </a:lnTo>
                  <a:lnTo>
                    <a:pt x="371" y="459"/>
                  </a:lnTo>
                  <a:cubicBezTo>
                    <a:pt x="370" y="463"/>
                    <a:pt x="366" y="466"/>
                    <a:pt x="361" y="464"/>
                  </a:cubicBezTo>
                  <a:cubicBezTo>
                    <a:pt x="357" y="463"/>
                    <a:pt x="355" y="459"/>
                    <a:pt x="356" y="454"/>
                  </a:cubicBezTo>
                  <a:close/>
                </a:path>
              </a:pathLst>
            </a:custGeom>
            <a:solidFill>
              <a:srgbClr val="FF99CC">
                <a:alpha val="100000"/>
              </a:srgbClr>
            </a:solidFill>
            <a:ln w="0" cap="flat" cmpd="sng">
              <a:solidFill>
                <a:srgbClr val="FF0000">
                  <a:alpha val="100000"/>
                </a:srgbClr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7955" name="直接连接符 507954"/>
            <p:cNvSpPr/>
            <p:nvPr/>
          </p:nvSpPr>
          <p:spPr>
            <a:xfrm>
              <a:off x="711" y="2859"/>
              <a:ext cx="1" cy="2"/>
            </a:xfrm>
            <a:prstGeom prst="line">
              <a:avLst/>
            </a:prstGeom>
            <a:ln w="476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7956" name="任意多边形 507955"/>
            <p:cNvSpPr/>
            <p:nvPr/>
          </p:nvSpPr>
          <p:spPr>
            <a:xfrm>
              <a:off x="680" y="2852"/>
              <a:ext cx="61" cy="93"/>
            </a:xfrm>
            <a:custGeom>
              <a:avLst/>
              <a:gdLst/>
              <a:ahLst/>
              <a:cxnLst/>
              <a:rect l="0" t="0" r="0" b="0"/>
              <a:pathLst>
                <a:path w="48" h="73">
                  <a:moveTo>
                    <a:pt x="48" y="0"/>
                  </a:moveTo>
                  <a:lnTo>
                    <a:pt x="24" y="7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07957" name="组合 507956"/>
            <p:cNvGrpSpPr/>
            <p:nvPr/>
          </p:nvGrpSpPr>
          <p:grpSpPr>
            <a:xfrm>
              <a:off x="831" y="2799"/>
              <a:ext cx="95" cy="175"/>
              <a:chOff x="754" y="2654"/>
              <a:chExt cx="75" cy="137"/>
            </a:xfrm>
          </p:grpSpPr>
          <p:sp>
            <p:nvSpPr>
              <p:cNvPr id="507958" name="矩形 507957"/>
              <p:cNvSpPr/>
              <p:nvPr/>
            </p:nvSpPr>
            <p:spPr>
              <a:xfrm>
                <a:off x="798" y="2716"/>
                <a:ext cx="31" cy="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7959" name="矩形 507958"/>
              <p:cNvSpPr/>
              <p:nvPr/>
            </p:nvSpPr>
            <p:spPr>
              <a:xfrm>
                <a:off x="754" y="2673"/>
                <a:ext cx="34" cy="10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7960" name="矩形 507959"/>
              <p:cNvSpPr/>
              <p:nvPr/>
            </p:nvSpPr>
            <p:spPr>
              <a:xfrm>
                <a:off x="767" y="2654"/>
                <a:ext cx="29" cy="10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sz="28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07961" name="直接连接符 507960"/>
            <p:cNvSpPr/>
            <p:nvPr/>
          </p:nvSpPr>
          <p:spPr>
            <a:xfrm flipH="1">
              <a:off x="2090" y="2451"/>
              <a:ext cx="2" cy="353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7962" name="直接连接符 507961"/>
            <p:cNvSpPr/>
            <p:nvPr/>
          </p:nvSpPr>
          <p:spPr>
            <a:xfrm>
              <a:off x="2090" y="3015"/>
              <a:ext cx="2" cy="338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7963" name="椭圆 507962"/>
            <p:cNvSpPr/>
            <p:nvPr/>
          </p:nvSpPr>
          <p:spPr>
            <a:xfrm>
              <a:off x="1624" y="2623"/>
              <a:ext cx="298" cy="516"/>
            </a:xfrm>
            <a:prstGeom prst="ellipse">
              <a:avLst/>
            </a:prstGeom>
            <a:solidFill>
              <a:srgbClr val="FF99CC"/>
            </a:solidFill>
            <a:ln w="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7964" name="任意多边形 507963"/>
            <p:cNvSpPr>
              <a:spLocks noEditPoints="1"/>
            </p:cNvSpPr>
            <p:nvPr/>
          </p:nvSpPr>
          <p:spPr>
            <a:xfrm>
              <a:off x="1618" y="2617"/>
              <a:ext cx="310" cy="528"/>
            </a:xfrm>
            <a:custGeom>
              <a:avLst/>
              <a:gdLst/>
              <a:ahLst/>
              <a:cxnLst/>
              <a:rect l="0" t="0" r="0" b="0"/>
              <a:pathLst>
                <a:path w="386" h="658">
                  <a:moveTo>
                    <a:pt x="367" y="378"/>
                  </a:moveTo>
                  <a:lnTo>
                    <a:pt x="370" y="329"/>
                  </a:lnTo>
                  <a:lnTo>
                    <a:pt x="367" y="267"/>
                  </a:lnTo>
                  <a:cubicBezTo>
                    <a:pt x="366" y="263"/>
                    <a:pt x="370" y="259"/>
                    <a:pt x="374" y="259"/>
                  </a:cubicBezTo>
                  <a:cubicBezTo>
                    <a:pt x="379" y="258"/>
                    <a:pt x="382" y="262"/>
                    <a:pt x="383" y="266"/>
                  </a:cubicBezTo>
                  <a:lnTo>
                    <a:pt x="386" y="330"/>
                  </a:lnTo>
                  <a:lnTo>
                    <a:pt x="383" y="379"/>
                  </a:lnTo>
                  <a:cubicBezTo>
                    <a:pt x="383" y="383"/>
                    <a:pt x="379" y="387"/>
                    <a:pt x="375" y="386"/>
                  </a:cubicBezTo>
                  <a:cubicBezTo>
                    <a:pt x="371" y="386"/>
                    <a:pt x="367" y="382"/>
                    <a:pt x="367" y="378"/>
                  </a:cubicBezTo>
                  <a:close/>
                  <a:moveTo>
                    <a:pt x="351" y="191"/>
                  </a:moveTo>
                  <a:lnTo>
                    <a:pt x="339" y="152"/>
                  </a:lnTo>
                  <a:lnTo>
                    <a:pt x="317" y="106"/>
                  </a:lnTo>
                  <a:lnTo>
                    <a:pt x="318" y="107"/>
                  </a:lnTo>
                  <a:lnTo>
                    <a:pt x="307" y="91"/>
                  </a:lnTo>
                  <a:cubicBezTo>
                    <a:pt x="304" y="88"/>
                    <a:pt x="305" y="83"/>
                    <a:pt x="309" y="80"/>
                  </a:cubicBezTo>
                  <a:cubicBezTo>
                    <a:pt x="312" y="78"/>
                    <a:pt x="317" y="79"/>
                    <a:pt x="320" y="82"/>
                  </a:cubicBezTo>
                  <a:lnTo>
                    <a:pt x="331" y="98"/>
                  </a:lnTo>
                  <a:cubicBezTo>
                    <a:pt x="331" y="98"/>
                    <a:pt x="332" y="99"/>
                    <a:pt x="332" y="99"/>
                  </a:cubicBezTo>
                  <a:lnTo>
                    <a:pt x="354" y="147"/>
                  </a:lnTo>
                  <a:lnTo>
                    <a:pt x="366" y="186"/>
                  </a:lnTo>
                  <a:cubicBezTo>
                    <a:pt x="367" y="190"/>
                    <a:pt x="365" y="195"/>
                    <a:pt x="361" y="196"/>
                  </a:cubicBezTo>
                  <a:cubicBezTo>
                    <a:pt x="357" y="197"/>
                    <a:pt x="352" y="195"/>
                    <a:pt x="351" y="191"/>
                  </a:cubicBezTo>
                  <a:close/>
                  <a:moveTo>
                    <a:pt x="254" y="37"/>
                  </a:moveTo>
                  <a:lnTo>
                    <a:pt x="227" y="21"/>
                  </a:lnTo>
                  <a:lnTo>
                    <a:pt x="229" y="22"/>
                  </a:lnTo>
                  <a:lnTo>
                    <a:pt x="192" y="16"/>
                  </a:lnTo>
                  <a:lnTo>
                    <a:pt x="195" y="16"/>
                  </a:lnTo>
                  <a:lnTo>
                    <a:pt x="158" y="22"/>
                  </a:lnTo>
                  <a:lnTo>
                    <a:pt x="160" y="21"/>
                  </a:lnTo>
                  <a:lnTo>
                    <a:pt x="156" y="24"/>
                  </a:lnTo>
                  <a:cubicBezTo>
                    <a:pt x="152" y="26"/>
                    <a:pt x="147" y="25"/>
                    <a:pt x="145" y="21"/>
                  </a:cubicBezTo>
                  <a:cubicBezTo>
                    <a:pt x="143" y="17"/>
                    <a:pt x="144" y="12"/>
                    <a:pt x="148" y="10"/>
                  </a:cubicBezTo>
                  <a:lnTo>
                    <a:pt x="153" y="7"/>
                  </a:lnTo>
                  <a:cubicBezTo>
                    <a:pt x="153" y="7"/>
                    <a:pt x="154" y="7"/>
                    <a:pt x="155" y="7"/>
                  </a:cubicBezTo>
                  <a:lnTo>
                    <a:pt x="192" y="1"/>
                  </a:lnTo>
                  <a:cubicBezTo>
                    <a:pt x="193" y="0"/>
                    <a:pt x="194" y="0"/>
                    <a:pt x="195" y="1"/>
                  </a:cubicBezTo>
                  <a:lnTo>
                    <a:pt x="232" y="7"/>
                  </a:lnTo>
                  <a:cubicBezTo>
                    <a:pt x="233" y="7"/>
                    <a:pt x="233" y="7"/>
                    <a:pt x="234" y="7"/>
                  </a:cubicBezTo>
                  <a:lnTo>
                    <a:pt x="262" y="23"/>
                  </a:lnTo>
                  <a:cubicBezTo>
                    <a:pt x="266" y="25"/>
                    <a:pt x="267" y="30"/>
                    <a:pt x="265" y="33"/>
                  </a:cubicBezTo>
                  <a:cubicBezTo>
                    <a:pt x="263" y="37"/>
                    <a:pt x="258" y="39"/>
                    <a:pt x="254" y="37"/>
                  </a:cubicBezTo>
                  <a:close/>
                  <a:moveTo>
                    <a:pt x="96" y="70"/>
                  </a:moveTo>
                  <a:lnTo>
                    <a:pt x="69" y="107"/>
                  </a:lnTo>
                  <a:lnTo>
                    <a:pt x="70" y="106"/>
                  </a:lnTo>
                  <a:lnTo>
                    <a:pt x="48" y="153"/>
                  </a:lnTo>
                  <a:lnTo>
                    <a:pt x="44" y="166"/>
                  </a:lnTo>
                  <a:cubicBezTo>
                    <a:pt x="43" y="170"/>
                    <a:pt x="38" y="172"/>
                    <a:pt x="34" y="171"/>
                  </a:cubicBezTo>
                  <a:cubicBezTo>
                    <a:pt x="30" y="170"/>
                    <a:pt x="27" y="165"/>
                    <a:pt x="29" y="161"/>
                  </a:cubicBezTo>
                  <a:lnTo>
                    <a:pt x="33" y="146"/>
                  </a:lnTo>
                  <a:lnTo>
                    <a:pt x="55" y="99"/>
                  </a:lnTo>
                  <a:cubicBezTo>
                    <a:pt x="55" y="99"/>
                    <a:pt x="56" y="98"/>
                    <a:pt x="56" y="98"/>
                  </a:cubicBezTo>
                  <a:lnTo>
                    <a:pt x="83" y="61"/>
                  </a:lnTo>
                  <a:cubicBezTo>
                    <a:pt x="85" y="57"/>
                    <a:pt x="90" y="56"/>
                    <a:pt x="94" y="59"/>
                  </a:cubicBezTo>
                  <a:cubicBezTo>
                    <a:pt x="97" y="61"/>
                    <a:pt x="98" y="66"/>
                    <a:pt x="96" y="70"/>
                  </a:cubicBezTo>
                  <a:close/>
                  <a:moveTo>
                    <a:pt x="25" y="242"/>
                  </a:moveTo>
                  <a:lnTo>
                    <a:pt x="20" y="266"/>
                  </a:lnTo>
                  <a:lnTo>
                    <a:pt x="16" y="330"/>
                  </a:lnTo>
                  <a:lnTo>
                    <a:pt x="18" y="352"/>
                  </a:lnTo>
                  <a:cubicBezTo>
                    <a:pt x="18" y="356"/>
                    <a:pt x="15" y="360"/>
                    <a:pt x="10" y="360"/>
                  </a:cubicBezTo>
                  <a:cubicBezTo>
                    <a:pt x="6" y="360"/>
                    <a:pt x="2" y="357"/>
                    <a:pt x="2" y="353"/>
                  </a:cubicBezTo>
                  <a:lnTo>
                    <a:pt x="0" y="329"/>
                  </a:lnTo>
                  <a:lnTo>
                    <a:pt x="5" y="263"/>
                  </a:lnTo>
                  <a:lnTo>
                    <a:pt x="9" y="239"/>
                  </a:lnTo>
                  <a:cubicBezTo>
                    <a:pt x="10" y="235"/>
                    <a:pt x="14" y="232"/>
                    <a:pt x="18" y="233"/>
                  </a:cubicBezTo>
                  <a:cubicBezTo>
                    <a:pt x="23" y="234"/>
                    <a:pt x="25" y="238"/>
                    <a:pt x="25" y="242"/>
                  </a:cubicBezTo>
                  <a:close/>
                  <a:moveTo>
                    <a:pt x="27" y="430"/>
                  </a:moveTo>
                  <a:lnTo>
                    <a:pt x="31" y="453"/>
                  </a:lnTo>
                  <a:lnTo>
                    <a:pt x="48" y="506"/>
                  </a:lnTo>
                  <a:lnTo>
                    <a:pt x="61" y="534"/>
                  </a:lnTo>
                  <a:cubicBezTo>
                    <a:pt x="63" y="538"/>
                    <a:pt x="61" y="543"/>
                    <a:pt x="57" y="545"/>
                  </a:cubicBezTo>
                  <a:cubicBezTo>
                    <a:pt x="53" y="547"/>
                    <a:pt x="49" y="545"/>
                    <a:pt x="47" y="541"/>
                  </a:cubicBezTo>
                  <a:lnTo>
                    <a:pt x="33" y="511"/>
                  </a:lnTo>
                  <a:lnTo>
                    <a:pt x="16" y="456"/>
                  </a:lnTo>
                  <a:lnTo>
                    <a:pt x="11" y="433"/>
                  </a:lnTo>
                  <a:cubicBezTo>
                    <a:pt x="11" y="429"/>
                    <a:pt x="13" y="424"/>
                    <a:pt x="18" y="424"/>
                  </a:cubicBezTo>
                  <a:cubicBezTo>
                    <a:pt x="22" y="423"/>
                    <a:pt x="26" y="426"/>
                    <a:pt x="27" y="430"/>
                  </a:cubicBezTo>
                  <a:close/>
                  <a:moveTo>
                    <a:pt x="105" y="597"/>
                  </a:moveTo>
                  <a:lnTo>
                    <a:pt x="127" y="619"/>
                  </a:lnTo>
                  <a:lnTo>
                    <a:pt x="125" y="617"/>
                  </a:lnTo>
                  <a:lnTo>
                    <a:pt x="160" y="636"/>
                  </a:lnTo>
                  <a:lnTo>
                    <a:pt x="158" y="636"/>
                  </a:lnTo>
                  <a:lnTo>
                    <a:pt x="195" y="642"/>
                  </a:lnTo>
                  <a:lnTo>
                    <a:pt x="192" y="642"/>
                  </a:lnTo>
                  <a:lnTo>
                    <a:pt x="196" y="641"/>
                  </a:lnTo>
                  <a:cubicBezTo>
                    <a:pt x="200" y="640"/>
                    <a:pt x="204" y="643"/>
                    <a:pt x="205" y="648"/>
                  </a:cubicBezTo>
                  <a:cubicBezTo>
                    <a:pt x="206" y="652"/>
                    <a:pt x="203" y="656"/>
                    <a:pt x="198" y="657"/>
                  </a:cubicBezTo>
                  <a:lnTo>
                    <a:pt x="195" y="657"/>
                  </a:lnTo>
                  <a:cubicBezTo>
                    <a:pt x="194" y="658"/>
                    <a:pt x="193" y="658"/>
                    <a:pt x="192" y="657"/>
                  </a:cubicBezTo>
                  <a:lnTo>
                    <a:pt x="155" y="651"/>
                  </a:lnTo>
                  <a:cubicBezTo>
                    <a:pt x="154" y="651"/>
                    <a:pt x="153" y="651"/>
                    <a:pt x="153" y="650"/>
                  </a:cubicBezTo>
                  <a:lnTo>
                    <a:pt x="118" y="631"/>
                  </a:lnTo>
                  <a:cubicBezTo>
                    <a:pt x="117" y="631"/>
                    <a:pt x="116" y="631"/>
                    <a:pt x="116" y="630"/>
                  </a:cubicBezTo>
                  <a:lnTo>
                    <a:pt x="94" y="609"/>
                  </a:lnTo>
                  <a:cubicBezTo>
                    <a:pt x="90" y="606"/>
                    <a:pt x="90" y="601"/>
                    <a:pt x="93" y="597"/>
                  </a:cubicBezTo>
                  <a:cubicBezTo>
                    <a:pt x="97" y="594"/>
                    <a:pt x="102" y="594"/>
                    <a:pt x="105" y="597"/>
                  </a:cubicBezTo>
                  <a:close/>
                  <a:moveTo>
                    <a:pt x="265" y="614"/>
                  </a:moveTo>
                  <a:lnTo>
                    <a:pt x="291" y="589"/>
                  </a:lnTo>
                  <a:lnTo>
                    <a:pt x="290" y="590"/>
                  </a:lnTo>
                  <a:lnTo>
                    <a:pt x="318" y="551"/>
                  </a:lnTo>
                  <a:lnTo>
                    <a:pt x="317" y="552"/>
                  </a:lnTo>
                  <a:lnTo>
                    <a:pt x="329" y="527"/>
                  </a:lnTo>
                  <a:cubicBezTo>
                    <a:pt x="331" y="523"/>
                    <a:pt x="335" y="522"/>
                    <a:pt x="339" y="524"/>
                  </a:cubicBezTo>
                  <a:cubicBezTo>
                    <a:pt x="343" y="525"/>
                    <a:pt x="345" y="530"/>
                    <a:pt x="343" y="534"/>
                  </a:cubicBezTo>
                  <a:lnTo>
                    <a:pt x="332" y="559"/>
                  </a:lnTo>
                  <a:cubicBezTo>
                    <a:pt x="332" y="559"/>
                    <a:pt x="331" y="560"/>
                    <a:pt x="331" y="560"/>
                  </a:cubicBezTo>
                  <a:lnTo>
                    <a:pt x="303" y="599"/>
                  </a:lnTo>
                  <a:cubicBezTo>
                    <a:pt x="303" y="600"/>
                    <a:pt x="302" y="600"/>
                    <a:pt x="302" y="600"/>
                  </a:cubicBezTo>
                  <a:lnTo>
                    <a:pt x="276" y="626"/>
                  </a:lnTo>
                  <a:cubicBezTo>
                    <a:pt x="272" y="629"/>
                    <a:pt x="267" y="629"/>
                    <a:pt x="264" y="626"/>
                  </a:cubicBezTo>
                  <a:cubicBezTo>
                    <a:pt x="261" y="622"/>
                    <a:pt x="261" y="617"/>
                    <a:pt x="265" y="614"/>
                  </a:cubicBezTo>
                  <a:close/>
                  <a:moveTo>
                    <a:pt x="355" y="453"/>
                  </a:moveTo>
                  <a:lnTo>
                    <a:pt x="356" y="452"/>
                  </a:lnTo>
                  <a:lnTo>
                    <a:pt x="367" y="393"/>
                  </a:lnTo>
                  <a:cubicBezTo>
                    <a:pt x="367" y="389"/>
                    <a:pt x="372" y="386"/>
                    <a:pt x="376" y="387"/>
                  </a:cubicBezTo>
                  <a:cubicBezTo>
                    <a:pt x="380" y="387"/>
                    <a:pt x="383" y="392"/>
                    <a:pt x="382" y="396"/>
                  </a:cubicBezTo>
                  <a:lnTo>
                    <a:pt x="371" y="457"/>
                  </a:lnTo>
                  <a:lnTo>
                    <a:pt x="371" y="458"/>
                  </a:lnTo>
                  <a:cubicBezTo>
                    <a:pt x="369" y="462"/>
                    <a:pt x="365" y="465"/>
                    <a:pt x="361" y="463"/>
                  </a:cubicBezTo>
                  <a:cubicBezTo>
                    <a:pt x="356" y="462"/>
                    <a:pt x="354" y="457"/>
                    <a:pt x="355" y="453"/>
                  </a:cubicBezTo>
                  <a:close/>
                </a:path>
              </a:pathLst>
            </a:custGeom>
            <a:solidFill>
              <a:srgbClr val="000000"/>
            </a:solidFill>
            <a:ln w="158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7965" name="直接连接符 507964"/>
            <p:cNvSpPr/>
            <p:nvPr/>
          </p:nvSpPr>
          <p:spPr>
            <a:xfrm>
              <a:off x="1624" y="2859"/>
              <a:ext cx="2" cy="2"/>
            </a:xfrm>
            <a:prstGeom prst="line">
              <a:avLst/>
            </a:prstGeom>
            <a:ln w="476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7966" name="任意多边形 507965"/>
            <p:cNvSpPr/>
            <p:nvPr/>
          </p:nvSpPr>
          <p:spPr>
            <a:xfrm>
              <a:off x="1594" y="2852"/>
              <a:ext cx="61" cy="93"/>
            </a:xfrm>
            <a:custGeom>
              <a:avLst/>
              <a:gdLst/>
              <a:ahLst/>
              <a:cxnLst/>
              <a:rect l="0" t="0" r="0" b="0"/>
              <a:pathLst>
                <a:path w="48" h="73">
                  <a:moveTo>
                    <a:pt x="48" y="0"/>
                  </a:moveTo>
                  <a:lnTo>
                    <a:pt x="24" y="73"/>
                  </a:lnTo>
                  <a:lnTo>
                    <a:pt x="0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07967" name="组合 507966"/>
            <p:cNvGrpSpPr/>
            <p:nvPr/>
          </p:nvGrpSpPr>
          <p:grpSpPr>
            <a:xfrm>
              <a:off x="1743" y="2774"/>
              <a:ext cx="58" cy="170"/>
              <a:chOff x="1469" y="2634"/>
              <a:chExt cx="45" cy="133"/>
            </a:xfrm>
          </p:grpSpPr>
          <p:sp>
            <p:nvSpPr>
              <p:cNvPr id="507968" name="矩形 507967"/>
              <p:cNvSpPr/>
              <p:nvPr/>
            </p:nvSpPr>
            <p:spPr>
              <a:xfrm>
                <a:off x="1469" y="2654"/>
                <a:ext cx="36" cy="1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7969" name="矩形 507968"/>
              <p:cNvSpPr/>
              <p:nvPr/>
            </p:nvSpPr>
            <p:spPr>
              <a:xfrm>
                <a:off x="1482" y="2634"/>
                <a:ext cx="32" cy="1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sz="28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07970" name="组合 507969"/>
            <p:cNvGrpSpPr/>
            <p:nvPr/>
          </p:nvGrpSpPr>
          <p:grpSpPr>
            <a:xfrm>
              <a:off x="2242" y="2799"/>
              <a:ext cx="87" cy="170"/>
              <a:chOff x="1860" y="2654"/>
              <a:chExt cx="68" cy="133"/>
            </a:xfrm>
          </p:grpSpPr>
          <p:sp>
            <p:nvSpPr>
              <p:cNvPr id="507971" name="矩形 507970"/>
              <p:cNvSpPr/>
              <p:nvPr/>
            </p:nvSpPr>
            <p:spPr>
              <a:xfrm>
                <a:off x="1860" y="2674"/>
                <a:ext cx="68" cy="1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7972" name="矩形 507971"/>
              <p:cNvSpPr/>
              <p:nvPr/>
            </p:nvSpPr>
            <p:spPr>
              <a:xfrm>
                <a:off x="1895" y="2654"/>
                <a:ext cx="31" cy="1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sz="28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07973" name="矩形 507972"/>
            <p:cNvSpPr/>
            <p:nvPr/>
          </p:nvSpPr>
          <p:spPr>
            <a:xfrm>
              <a:off x="1286" y="2604"/>
              <a:ext cx="162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Symbol" panose="05050102010706020507" pitchFamily="18" charset="2"/>
                </a:rPr>
                <a:t>3W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07977" name="组合 507976"/>
          <p:cNvGrpSpPr/>
          <p:nvPr/>
        </p:nvGrpSpPr>
        <p:grpSpPr>
          <a:xfrm>
            <a:off x="1138238" y="1970088"/>
            <a:ext cx="3179762" cy="836612"/>
            <a:chOff x="717" y="1241"/>
            <a:chExt cx="2003" cy="527"/>
          </a:xfrm>
        </p:grpSpPr>
        <p:sp>
          <p:nvSpPr>
            <p:cNvPr id="507975" name="矩形 507974"/>
            <p:cNvSpPr/>
            <p:nvPr/>
          </p:nvSpPr>
          <p:spPr>
            <a:xfrm>
              <a:off x="717" y="1361"/>
              <a:ext cx="1274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则等效内阻抗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07974" name="对象 507973"/>
            <p:cNvGraphicFramePr/>
            <p:nvPr/>
          </p:nvGraphicFramePr>
          <p:xfrm>
            <a:off x="2013" y="1241"/>
            <a:ext cx="707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04" r:id="rId3" imgW="558800" imgH="419100" progId="Equation.3">
                    <p:embed/>
                  </p:oleObj>
                </mc:Choice>
                <mc:Fallback>
                  <p:oleObj r:id="rId3" imgW="558800" imgH="419100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13" y="1241"/>
                          <a:ext cx="707" cy="5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7976" name="矩形 507975"/>
          <p:cNvSpPr/>
          <p:nvPr/>
        </p:nvSpPr>
        <p:spPr>
          <a:xfrm>
            <a:off x="4098925" y="3630613"/>
            <a:ext cx="219075" cy="260350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1100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507979" name="对象 507978"/>
          <p:cNvGraphicFramePr/>
          <p:nvPr/>
        </p:nvGraphicFramePr>
        <p:xfrm>
          <a:off x="774700" y="3157538"/>
          <a:ext cx="39306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5" r:id="rId5" imgW="2184400" imgH="228600" progId="Equation.3">
                  <p:embed/>
                </p:oleObj>
              </mc:Choice>
              <mc:Fallback>
                <p:oleObj r:id="rId5" imgW="2184400" imgH="2286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4700" y="3157538"/>
                        <a:ext cx="3930650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7978" name="对象 507977"/>
          <p:cNvGraphicFramePr/>
          <p:nvPr/>
        </p:nvGraphicFramePr>
        <p:xfrm>
          <a:off x="420688" y="3630613"/>
          <a:ext cx="445611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6" r:id="rId7" imgW="2476500" imgH="228600" progId="Equation.3">
                  <p:embed/>
                </p:oleObj>
              </mc:Choice>
              <mc:Fallback>
                <p:oleObj r:id="rId7" imgW="2476500" imgH="2286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0688" y="3630613"/>
                        <a:ext cx="4456112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7980" name="矩形 507979"/>
          <p:cNvSpPr/>
          <p:nvPr/>
        </p:nvSpPr>
        <p:spPr>
          <a:xfrm>
            <a:off x="420688" y="2700338"/>
            <a:ext cx="2622550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回路电流方程式为</a:t>
            </a:r>
          </a:p>
        </p:txBody>
      </p:sp>
      <p:graphicFrame>
        <p:nvGraphicFramePr>
          <p:cNvPr id="507985" name="对象 507984"/>
          <p:cNvGraphicFramePr/>
          <p:nvPr/>
        </p:nvGraphicFramePr>
        <p:xfrm>
          <a:off x="6008688" y="3684588"/>
          <a:ext cx="276542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7" r:id="rId9" imgW="1536700" imgH="228600" progId="Equation.3">
                  <p:embed/>
                </p:oleObj>
              </mc:Choice>
              <mc:Fallback>
                <p:oleObj r:id="rId9" imgW="1536700" imgH="2286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08688" y="3684588"/>
                        <a:ext cx="2765425" cy="411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7984" name="对象 507983"/>
          <p:cNvGraphicFramePr/>
          <p:nvPr/>
        </p:nvGraphicFramePr>
        <p:xfrm>
          <a:off x="5761038" y="3273425"/>
          <a:ext cx="3062287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8" r:id="rId11" imgW="1701800" imgH="228600" progId="Equation.3">
                  <p:embed/>
                </p:oleObj>
              </mc:Choice>
              <mc:Fallback>
                <p:oleObj r:id="rId11" imgW="1701800" imgH="2286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61038" y="3273425"/>
                        <a:ext cx="3062287" cy="41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7983" name="对象 507982"/>
          <p:cNvGraphicFramePr/>
          <p:nvPr/>
        </p:nvGraphicFramePr>
        <p:xfrm>
          <a:off x="296863" y="4040188"/>
          <a:ext cx="633095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9" r:id="rId13" imgW="3517900" imgH="1397000" progId="Equation.3">
                  <p:embed/>
                </p:oleObj>
              </mc:Choice>
              <mc:Fallback>
                <p:oleObj r:id="rId13" imgW="3517900" imgH="13970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6863" y="4040188"/>
                        <a:ext cx="6330950" cy="2514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7982" name="对象 507981"/>
          <p:cNvGraphicFramePr/>
          <p:nvPr>
            <p:extLst>
              <p:ext uri="{D42A27DB-BD31-4B8C-83A1-F6EECF244321}">
                <p14:modId xmlns:p14="http://schemas.microsoft.com/office/powerpoint/2010/main" val="3938012262"/>
              </p:ext>
            </p:extLst>
          </p:nvPr>
        </p:nvGraphicFramePr>
        <p:xfrm>
          <a:off x="3632095" y="5719554"/>
          <a:ext cx="37687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0" r:id="rId15" imgW="2094865" imgH="444500" progId="Equation.3">
                  <p:embed/>
                </p:oleObj>
              </mc:Choice>
              <mc:Fallback>
                <p:oleObj r:id="rId15" imgW="2094865" imgH="4445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632095" y="5719554"/>
                        <a:ext cx="3768725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7986" name="矩形 507985"/>
          <p:cNvSpPr/>
          <p:nvPr/>
        </p:nvSpPr>
        <p:spPr>
          <a:xfrm>
            <a:off x="5049838" y="3376613"/>
            <a:ext cx="793750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化简</a:t>
            </a:r>
          </a:p>
        </p:txBody>
      </p:sp>
      <p:sp>
        <p:nvSpPr>
          <p:cNvPr id="507987" name="矩形 507986"/>
          <p:cNvSpPr/>
          <p:nvPr/>
        </p:nvSpPr>
        <p:spPr>
          <a:xfrm>
            <a:off x="0" y="2809875"/>
            <a:ext cx="9144000" cy="0"/>
          </a:xfrm>
          <a:prstGeom prst="rect">
            <a:avLst/>
          </a:prstGeom>
          <a:noFill/>
          <a:ln w="19050">
            <a:noFill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E482BB5-30C5-43F2-BFE4-B31070DC5A49}"/>
              </a:ext>
            </a:extLst>
          </p:cNvPr>
          <p:cNvCxnSpPr/>
          <p:nvPr/>
        </p:nvCxnSpPr>
        <p:spPr>
          <a:xfrm flipH="1">
            <a:off x="4572000" y="1671638"/>
            <a:ext cx="1662113" cy="1485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2D01B0F-9AE1-4917-BD4A-5ABDD71B54CF}"/>
              </a:ext>
            </a:extLst>
          </p:cNvPr>
          <p:cNvCxnSpPr/>
          <p:nvPr/>
        </p:nvCxnSpPr>
        <p:spPr>
          <a:xfrm flipH="1">
            <a:off x="4876800" y="1803401"/>
            <a:ext cx="2879337" cy="1827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7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7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07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7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7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7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7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07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7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07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07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07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10" grpId="0"/>
      <p:bldP spid="507980" grpId="0"/>
      <p:bldP spid="50798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8932" name="对象 508931"/>
          <p:cNvGraphicFramePr/>
          <p:nvPr/>
        </p:nvGraphicFramePr>
        <p:xfrm>
          <a:off x="1884363" y="885825"/>
          <a:ext cx="3998912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65" r:id="rId3" imgW="2222500" imgH="469900" progId="Equation.3">
                  <p:embed/>
                </p:oleObj>
              </mc:Choice>
              <mc:Fallback>
                <p:oleObj r:id="rId3" imgW="2222500" imgH="4699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84363" y="885825"/>
                        <a:ext cx="3998912" cy="846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8936" name="组合 508935"/>
          <p:cNvGrpSpPr/>
          <p:nvPr/>
        </p:nvGrpSpPr>
        <p:grpSpPr>
          <a:xfrm>
            <a:off x="628650" y="428625"/>
            <a:ext cx="1620838" cy="457200"/>
            <a:chOff x="396" y="270"/>
            <a:chExt cx="1021" cy="288"/>
          </a:xfrm>
        </p:grpSpPr>
        <p:graphicFrame>
          <p:nvGraphicFramePr>
            <p:cNvPr id="508933" name="对象 508932"/>
            <p:cNvGraphicFramePr/>
            <p:nvPr/>
          </p:nvGraphicFramePr>
          <p:xfrm>
            <a:off x="1187" y="284"/>
            <a:ext cx="230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66" r:id="rId5" imgW="203200" imgH="228600" progId="Equation.3">
                    <p:embed/>
                  </p:oleObj>
                </mc:Choice>
                <mc:Fallback>
                  <p:oleObj r:id="rId5" imgW="203200" imgH="228600" progId="Equation.3">
                    <p:embed/>
                    <p:pic>
                      <p:nvPicPr>
                        <p:cNvPr id="0" name="图片 315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87" y="284"/>
                          <a:ext cx="230" cy="2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8934" name="矩形 508933"/>
            <p:cNvSpPr/>
            <p:nvPr/>
          </p:nvSpPr>
          <p:spPr>
            <a:xfrm>
              <a:off x="396" y="270"/>
              <a:ext cx="788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（</a:t>
              </a:r>
              <a:r>
                <a:rPr lang="en-US" altLang="zh-CN" b="1" dirty="0">
                  <a:latin typeface="Times New Roman" panose="02020603050405020304" pitchFamily="18" charset="0"/>
                </a:rPr>
                <a:t>3</a:t>
              </a:r>
              <a:r>
                <a:rPr lang="zh-CN" altLang="en-US" b="1" dirty="0">
                  <a:latin typeface="Times New Roman" panose="02020603050405020304" pitchFamily="18" charset="0"/>
                </a:rPr>
                <a:t>）求</a:t>
              </a:r>
            </a:p>
          </p:txBody>
        </p:sp>
      </p:grpSp>
      <p:sp>
        <p:nvSpPr>
          <p:cNvPr id="508935" name="矩形 508934"/>
          <p:cNvSpPr/>
          <p:nvPr/>
        </p:nvSpPr>
        <p:spPr>
          <a:xfrm>
            <a:off x="755650" y="3013075"/>
            <a:ext cx="2927350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</a:rPr>
              <a:t>则两节点间的电压为</a:t>
            </a:r>
          </a:p>
        </p:txBody>
      </p:sp>
      <p:sp>
        <p:nvSpPr>
          <p:cNvPr id="508938" name="矩形 508937"/>
          <p:cNvSpPr/>
          <p:nvPr/>
        </p:nvSpPr>
        <p:spPr>
          <a:xfrm>
            <a:off x="577850" y="1731963"/>
            <a:ext cx="4013200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rgbClr val="2520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方法二</a:t>
            </a:r>
            <a:r>
              <a:rPr lang="zh-CN" altLang="en-US" b="1" dirty="0">
                <a:solidFill>
                  <a:srgbClr val="2520F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2520F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采用去耦等效法求解</a:t>
            </a:r>
            <a:r>
              <a:rPr lang="zh-CN" altLang="en-US" b="1" dirty="0">
                <a:solidFill>
                  <a:srgbClr val="2520F2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508941" name="对象 508940"/>
          <p:cNvGraphicFramePr/>
          <p:nvPr/>
        </p:nvGraphicFramePr>
        <p:xfrm>
          <a:off x="2365375" y="3470275"/>
          <a:ext cx="532447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67" r:id="rId7" imgW="2959100" imgH="825500" progId="Equation.DSMT4">
                  <p:embed/>
                </p:oleObj>
              </mc:Choice>
              <mc:Fallback>
                <p:oleObj r:id="rId7" imgW="2959100" imgH="825500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65375" y="3470275"/>
                        <a:ext cx="5324475" cy="148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8939" name="对象 508938"/>
          <p:cNvGraphicFramePr/>
          <p:nvPr/>
        </p:nvGraphicFramePr>
        <p:xfrm>
          <a:off x="1230313" y="5470525"/>
          <a:ext cx="690086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68" r:id="rId9" imgW="3835400" imgH="444500" progId="Equation.DSMT4">
                  <p:embed/>
                </p:oleObj>
              </mc:Choice>
              <mc:Fallback>
                <p:oleObj r:id="rId9" imgW="3835400" imgH="4445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30313" y="5470525"/>
                        <a:ext cx="6900862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8942" name="矩形 508941"/>
          <p:cNvSpPr/>
          <p:nvPr/>
        </p:nvSpPr>
        <p:spPr>
          <a:xfrm>
            <a:off x="457200" y="2382838"/>
            <a:ext cx="2622550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画出去耦等效电路</a:t>
            </a:r>
          </a:p>
        </p:txBody>
      </p:sp>
      <p:grpSp>
        <p:nvGrpSpPr>
          <p:cNvPr id="509000" name="组合 508999"/>
          <p:cNvGrpSpPr/>
          <p:nvPr/>
        </p:nvGrpSpPr>
        <p:grpSpPr>
          <a:xfrm>
            <a:off x="457200" y="4772025"/>
            <a:ext cx="1746250" cy="457200"/>
            <a:chOff x="288" y="3006"/>
            <a:chExt cx="1100" cy="288"/>
          </a:xfrm>
        </p:grpSpPr>
        <p:graphicFrame>
          <p:nvGraphicFramePr>
            <p:cNvPr id="508940" name="对象 508939"/>
            <p:cNvGraphicFramePr/>
            <p:nvPr/>
          </p:nvGraphicFramePr>
          <p:xfrm>
            <a:off x="1158" y="3015"/>
            <a:ext cx="230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69" r:id="rId11" imgW="203200" imgH="241300" progId="Equation.DSMT4">
                    <p:embed/>
                  </p:oleObj>
                </mc:Choice>
                <mc:Fallback>
                  <p:oleObj r:id="rId11" imgW="203200" imgH="241300" progId="Equation.DSMT4">
                    <p:embed/>
                    <p:pic>
                      <p:nvPicPr>
                        <p:cNvPr id="0" name="图片 315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158" y="3015"/>
                          <a:ext cx="230" cy="2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8943" name="矩形 508942"/>
            <p:cNvSpPr/>
            <p:nvPr/>
          </p:nvSpPr>
          <p:spPr>
            <a:xfrm>
              <a:off x="288" y="3006"/>
              <a:ext cx="692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求电压</a:t>
              </a:r>
            </a:p>
          </p:txBody>
        </p:sp>
      </p:grpSp>
      <p:grpSp>
        <p:nvGrpSpPr>
          <p:cNvPr id="508945" name="组合 508944"/>
          <p:cNvGrpSpPr/>
          <p:nvPr/>
        </p:nvGrpSpPr>
        <p:grpSpPr>
          <a:xfrm>
            <a:off x="5721350" y="1079500"/>
            <a:ext cx="3325813" cy="2219325"/>
            <a:chOff x="3391" y="2250"/>
            <a:chExt cx="2095" cy="1398"/>
          </a:xfrm>
        </p:grpSpPr>
        <p:sp>
          <p:nvSpPr>
            <p:cNvPr id="508946" name="矩形 508945"/>
            <p:cNvSpPr/>
            <p:nvPr/>
          </p:nvSpPr>
          <p:spPr>
            <a:xfrm>
              <a:off x="3717" y="2592"/>
              <a:ext cx="236" cy="17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zh-CN" sz="1200" b="1" dirty="0">
                  <a:latin typeface="Times New Roman" panose="02020603050405020304" pitchFamily="18" charset="0"/>
                </a:rPr>
                <a:t>     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08947" name="矩形 508946"/>
            <p:cNvSpPr>
              <a:spLocks noChangeAspect="1" noTextEdit="1"/>
            </p:cNvSpPr>
            <p:nvPr/>
          </p:nvSpPr>
          <p:spPr>
            <a:xfrm>
              <a:off x="3391" y="2250"/>
              <a:ext cx="2095" cy="139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8948" name="矩形 508947"/>
            <p:cNvSpPr/>
            <p:nvPr/>
          </p:nvSpPr>
          <p:spPr>
            <a:xfrm>
              <a:off x="5146" y="2989"/>
              <a:ext cx="88" cy="22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8949" name="矩形 508948"/>
            <p:cNvSpPr/>
            <p:nvPr/>
          </p:nvSpPr>
          <p:spPr>
            <a:xfrm>
              <a:off x="5146" y="2989"/>
              <a:ext cx="88" cy="229"/>
            </a:xfrm>
            <a:prstGeom prst="rect">
              <a:avLst/>
            </a:prstGeom>
            <a:solidFill>
              <a:schemeClr val="accent1"/>
            </a:solidFill>
            <a:ln w="222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8950" name="矩形 508949"/>
            <p:cNvSpPr/>
            <p:nvPr/>
          </p:nvSpPr>
          <p:spPr>
            <a:xfrm>
              <a:off x="4368" y="2997"/>
              <a:ext cx="88" cy="23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8951" name="矩形 508950"/>
            <p:cNvSpPr/>
            <p:nvPr/>
          </p:nvSpPr>
          <p:spPr>
            <a:xfrm>
              <a:off x="4368" y="2997"/>
              <a:ext cx="88" cy="230"/>
            </a:xfrm>
            <a:prstGeom prst="rect">
              <a:avLst/>
            </a:prstGeom>
            <a:solidFill>
              <a:schemeClr val="accent1"/>
            </a:solidFill>
            <a:ln w="222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8952" name="任意多边形 508951"/>
            <p:cNvSpPr/>
            <p:nvPr/>
          </p:nvSpPr>
          <p:spPr>
            <a:xfrm>
              <a:off x="4688" y="2463"/>
              <a:ext cx="322" cy="45"/>
            </a:xfrm>
            <a:custGeom>
              <a:avLst/>
              <a:gdLst/>
              <a:ahLst/>
              <a:cxnLst/>
              <a:rect l="0" t="0" r="0" b="0"/>
              <a:pathLst>
                <a:path w="252" h="35">
                  <a:moveTo>
                    <a:pt x="251" y="35"/>
                  </a:moveTo>
                  <a:cubicBezTo>
                    <a:pt x="252" y="16"/>
                    <a:pt x="239" y="1"/>
                    <a:pt x="221" y="1"/>
                  </a:cubicBezTo>
                  <a:cubicBezTo>
                    <a:pt x="204" y="0"/>
                    <a:pt x="189" y="14"/>
                    <a:pt x="188" y="32"/>
                  </a:cubicBezTo>
                  <a:cubicBezTo>
                    <a:pt x="188" y="33"/>
                    <a:pt x="188" y="33"/>
                    <a:pt x="188" y="35"/>
                  </a:cubicBezTo>
                  <a:cubicBezTo>
                    <a:pt x="189" y="16"/>
                    <a:pt x="176" y="1"/>
                    <a:pt x="158" y="1"/>
                  </a:cubicBezTo>
                  <a:cubicBezTo>
                    <a:pt x="141" y="0"/>
                    <a:pt x="127" y="14"/>
                    <a:pt x="126" y="32"/>
                  </a:cubicBezTo>
                  <a:cubicBezTo>
                    <a:pt x="126" y="33"/>
                    <a:pt x="126" y="33"/>
                    <a:pt x="126" y="35"/>
                  </a:cubicBezTo>
                  <a:cubicBezTo>
                    <a:pt x="127" y="16"/>
                    <a:pt x="113" y="1"/>
                    <a:pt x="96" y="1"/>
                  </a:cubicBezTo>
                  <a:cubicBezTo>
                    <a:pt x="78" y="0"/>
                    <a:pt x="64" y="14"/>
                    <a:pt x="63" y="32"/>
                  </a:cubicBezTo>
                  <a:cubicBezTo>
                    <a:pt x="63" y="33"/>
                    <a:pt x="63" y="33"/>
                    <a:pt x="63" y="35"/>
                  </a:cubicBezTo>
                  <a:cubicBezTo>
                    <a:pt x="64" y="16"/>
                    <a:pt x="50" y="1"/>
                    <a:pt x="33" y="1"/>
                  </a:cubicBezTo>
                  <a:cubicBezTo>
                    <a:pt x="15" y="0"/>
                    <a:pt x="1" y="14"/>
                    <a:pt x="0" y="32"/>
                  </a:cubicBezTo>
                  <a:cubicBezTo>
                    <a:pt x="0" y="33"/>
                    <a:pt x="0" y="33"/>
                    <a:pt x="0" y="35"/>
                  </a:cubicBezTo>
                </a:path>
              </a:pathLst>
            </a:custGeom>
            <a:noFill/>
            <a:ln w="222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8953" name="直接连接符 508952"/>
            <p:cNvSpPr/>
            <p:nvPr/>
          </p:nvSpPr>
          <p:spPr>
            <a:xfrm flipH="1">
              <a:off x="4611" y="2508"/>
              <a:ext cx="77" cy="1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8954" name="直接连接符 508953"/>
            <p:cNvSpPr/>
            <p:nvPr/>
          </p:nvSpPr>
          <p:spPr>
            <a:xfrm>
              <a:off x="5009" y="2508"/>
              <a:ext cx="91" cy="1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8955" name="直接连接符 508954"/>
            <p:cNvSpPr/>
            <p:nvPr/>
          </p:nvSpPr>
          <p:spPr>
            <a:xfrm flipV="1">
              <a:off x="5191" y="2513"/>
              <a:ext cx="1" cy="476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8956" name="直接连接符 508955"/>
            <p:cNvSpPr/>
            <p:nvPr/>
          </p:nvSpPr>
          <p:spPr>
            <a:xfrm flipH="1" flipV="1">
              <a:off x="5009" y="2508"/>
              <a:ext cx="185" cy="1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8957" name="直接连接符 508956"/>
            <p:cNvSpPr/>
            <p:nvPr/>
          </p:nvSpPr>
          <p:spPr>
            <a:xfrm flipH="1">
              <a:off x="3709" y="3626"/>
              <a:ext cx="1485" cy="2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8958" name="任意多边形 508957"/>
            <p:cNvSpPr>
              <a:spLocks noEditPoints="1"/>
            </p:cNvSpPr>
            <p:nvPr/>
          </p:nvSpPr>
          <p:spPr>
            <a:xfrm>
              <a:off x="5300" y="2616"/>
              <a:ext cx="85" cy="87"/>
            </a:xfrm>
            <a:custGeom>
              <a:avLst/>
              <a:gdLst/>
              <a:ahLst/>
              <a:cxnLst/>
              <a:rect l="0" t="0" r="0" b="0"/>
              <a:pathLst>
                <a:path w="67" h="68">
                  <a:moveTo>
                    <a:pt x="0" y="34"/>
                  </a:moveTo>
                  <a:lnTo>
                    <a:pt x="67" y="34"/>
                  </a:lnTo>
                  <a:moveTo>
                    <a:pt x="34" y="0"/>
                  </a:moveTo>
                  <a:lnTo>
                    <a:pt x="34" y="6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8959" name="直接连接符 508958"/>
            <p:cNvSpPr/>
            <p:nvPr/>
          </p:nvSpPr>
          <p:spPr>
            <a:xfrm>
              <a:off x="5300" y="3519"/>
              <a:ext cx="83" cy="1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08960" name="组合 508959"/>
            <p:cNvGrpSpPr/>
            <p:nvPr/>
          </p:nvGrpSpPr>
          <p:grpSpPr>
            <a:xfrm>
              <a:off x="5287" y="3036"/>
              <a:ext cx="135" cy="178"/>
              <a:chOff x="4876" y="2866"/>
              <a:chExt cx="106" cy="139"/>
            </a:xfrm>
          </p:grpSpPr>
          <p:sp>
            <p:nvSpPr>
              <p:cNvPr id="508961" name="矩形 508960"/>
              <p:cNvSpPr/>
              <p:nvPr/>
            </p:nvSpPr>
            <p:spPr>
              <a:xfrm>
                <a:off x="4951" y="2930"/>
                <a:ext cx="31" cy="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8962" name="矩形 508961"/>
              <p:cNvSpPr/>
              <p:nvPr/>
            </p:nvSpPr>
            <p:spPr>
              <a:xfrm>
                <a:off x="4876" y="2885"/>
                <a:ext cx="63" cy="1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8963" name="矩形 508962"/>
              <p:cNvSpPr/>
              <p:nvPr/>
            </p:nvSpPr>
            <p:spPr>
              <a:xfrm>
                <a:off x="4911" y="2866"/>
                <a:ext cx="29" cy="10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sz="28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08964" name="矩形 508963"/>
            <p:cNvSpPr/>
            <p:nvPr/>
          </p:nvSpPr>
          <p:spPr>
            <a:xfrm>
              <a:off x="3957" y="2263"/>
              <a:ext cx="70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08965" name="矩形 508964"/>
            <p:cNvSpPr/>
            <p:nvPr/>
          </p:nvSpPr>
          <p:spPr>
            <a:xfrm>
              <a:off x="4034" y="2276"/>
              <a:ext cx="43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08966" name="矩形 508965"/>
            <p:cNvSpPr/>
            <p:nvPr/>
          </p:nvSpPr>
          <p:spPr>
            <a:xfrm>
              <a:off x="4073" y="2263"/>
              <a:ext cx="9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Symbol" panose="05050102010706020507" pitchFamily="18" charset="2"/>
                </a:rPr>
                <a:t>W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08967" name="任意多边形 508966"/>
            <p:cNvSpPr/>
            <p:nvPr/>
          </p:nvSpPr>
          <p:spPr>
            <a:xfrm>
              <a:off x="3902" y="2466"/>
              <a:ext cx="321" cy="43"/>
            </a:xfrm>
            <a:custGeom>
              <a:avLst/>
              <a:gdLst/>
              <a:ahLst/>
              <a:cxnLst/>
              <a:rect l="0" t="0" r="0" b="0"/>
              <a:pathLst>
                <a:path w="252" h="34">
                  <a:moveTo>
                    <a:pt x="251" y="34"/>
                  </a:moveTo>
                  <a:cubicBezTo>
                    <a:pt x="252" y="16"/>
                    <a:pt x="239" y="1"/>
                    <a:pt x="221" y="0"/>
                  </a:cubicBezTo>
                  <a:cubicBezTo>
                    <a:pt x="204" y="0"/>
                    <a:pt x="190" y="14"/>
                    <a:pt x="189" y="31"/>
                  </a:cubicBezTo>
                  <a:cubicBezTo>
                    <a:pt x="189" y="32"/>
                    <a:pt x="189" y="33"/>
                    <a:pt x="189" y="34"/>
                  </a:cubicBezTo>
                  <a:cubicBezTo>
                    <a:pt x="190" y="16"/>
                    <a:pt x="176" y="1"/>
                    <a:pt x="159" y="0"/>
                  </a:cubicBezTo>
                  <a:cubicBezTo>
                    <a:pt x="141" y="0"/>
                    <a:pt x="127" y="14"/>
                    <a:pt x="126" y="31"/>
                  </a:cubicBezTo>
                  <a:cubicBezTo>
                    <a:pt x="126" y="32"/>
                    <a:pt x="126" y="33"/>
                    <a:pt x="126" y="34"/>
                  </a:cubicBezTo>
                  <a:cubicBezTo>
                    <a:pt x="127" y="16"/>
                    <a:pt x="113" y="1"/>
                    <a:pt x="96" y="0"/>
                  </a:cubicBezTo>
                  <a:cubicBezTo>
                    <a:pt x="78" y="0"/>
                    <a:pt x="64" y="14"/>
                    <a:pt x="63" y="31"/>
                  </a:cubicBezTo>
                  <a:cubicBezTo>
                    <a:pt x="63" y="32"/>
                    <a:pt x="63" y="33"/>
                    <a:pt x="63" y="34"/>
                  </a:cubicBezTo>
                  <a:cubicBezTo>
                    <a:pt x="64" y="16"/>
                    <a:pt x="50" y="1"/>
                    <a:pt x="33" y="0"/>
                  </a:cubicBezTo>
                  <a:cubicBezTo>
                    <a:pt x="16" y="0"/>
                    <a:pt x="1" y="14"/>
                    <a:pt x="0" y="31"/>
                  </a:cubicBezTo>
                  <a:cubicBezTo>
                    <a:pt x="0" y="32"/>
                    <a:pt x="0" y="33"/>
                    <a:pt x="0" y="34"/>
                  </a:cubicBezTo>
                </a:path>
              </a:pathLst>
            </a:custGeom>
            <a:noFill/>
            <a:ln w="222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8968" name="直接连接符 508967"/>
            <p:cNvSpPr/>
            <p:nvPr/>
          </p:nvSpPr>
          <p:spPr>
            <a:xfrm flipH="1">
              <a:off x="3825" y="2509"/>
              <a:ext cx="77" cy="1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8969" name="直接连接符 508968"/>
            <p:cNvSpPr/>
            <p:nvPr/>
          </p:nvSpPr>
          <p:spPr>
            <a:xfrm>
              <a:off x="4222" y="2509"/>
              <a:ext cx="92" cy="1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8970" name="直接连接符 508969"/>
            <p:cNvSpPr/>
            <p:nvPr/>
          </p:nvSpPr>
          <p:spPr>
            <a:xfrm>
              <a:off x="5191" y="3218"/>
              <a:ext cx="1" cy="408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8971" name="直接连接符 508970"/>
            <p:cNvSpPr/>
            <p:nvPr/>
          </p:nvSpPr>
          <p:spPr>
            <a:xfrm flipH="1">
              <a:off x="4304" y="2509"/>
              <a:ext cx="318" cy="1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8972" name="直接连接符 508971"/>
            <p:cNvSpPr/>
            <p:nvPr/>
          </p:nvSpPr>
          <p:spPr>
            <a:xfrm>
              <a:off x="4296" y="3416"/>
              <a:ext cx="227" cy="1"/>
            </a:xfrm>
            <a:prstGeom prst="line">
              <a:avLst/>
            </a:prstGeom>
            <a:ln w="2222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8973" name="直接连接符 508972"/>
            <p:cNvSpPr/>
            <p:nvPr/>
          </p:nvSpPr>
          <p:spPr>
            <a:xfrm>
              <a:off x="4296" y="3492"/>
              <a:ext cx="227" cy="2"/>
            </a:xfrm>
            <a:prstGeom prst="line">
              <a:avLst/>
            </a:prstGeom>
            <a:ln w="2222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8974" name="直接连接符 508973"/>
            <p:cNvSpPr/>
            <p:nvPr/>
          </p:nvSpPr>
          <p:spPr>
            <a:xfrm>
              <a:off x="4410" y="3506"/>
              <a:ext cx="1" cy="113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8975" name="直接连接符 508974"/>
            <p:cNvSpPr/>
            <p:nvPr/>
          </p:nvSpPr>
          <p:spPr>
            <a:xfrm>
              <a:off x="4410" y="3292"/>
              <a:ext cx="1" cy="117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8976" name="直接连接符 508975"/>
            <p:cNvSpPr/>
            <p:nvPr/>
          </p:nvSpPr>
          <p:spPr>
            <a:xfrm>
              <a:off x="4411" y="3227"/>
              <a:ext cx="1" cy="99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8977" name="直接连接符 508976"/>
            <p:cNvSpPr/>
            <p:nvPr/>
          </p:nvSpPr>
          <p:spPr>
            <a:xfrm>
              <a:off x="4410" y="3519"/>
              <a:ext cx="1" cy="107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8978" name="直接连接符 508977"/>
            <p:cNvSpPr/>
            <p:nvPr/>
          </p:nvSpPr>
          <p:spPr>
            <a:xfrm flipH="1">
              <a:off x="3709" y="2509"/>
              <a:ext cx="191" cy="1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8979" name="直接连接符 508978"/>
            <p:cNvSpPr/>
            <p:nvPr/>
          </p:nvSpPr>
          <p:spPr>
            <a:xfrm>
              <a:off x="3709" y="2509"/>
              <a:ext cx="1" cy="1117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8980" name="任意多边形 508979"/>
            <p:cNvSpPr>
              <a:spLocks noEditPoints="1"/>
            </p:cNvSpPr>
            <p:nvPr/>
          </p:nvSpPr>
          <p:spPr>
            <a:xfrm>
              <a:off x="3538" y="2836"/>
              <a:ext cx="84" cy="86"/>
            </a:xfrm>
            <a:custGeom>
              <a:avLst/>
              <a:gdLst/>
              <a:ahLst/>
              <a:cxnLst/>
              <a:rect l="0" t="0" r="0" b="0"/>
              <a:pathLst>
                <a:path w="66" h="67">
                  <a:moveTo>
                    <a:pt x="0" y="34"/>
                  </a:moveTo>
                  <a:lnTo>
                    <a:pt x="66" y="34"/>
                  </a:lnTo>
                  <a:moveTo>
                    <a:pt x="33" y="0"/>
                  </a:moveTo>
                  <a:lnTo>
                    <a:pt x="33" y="6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8981" name="直接连接符 508980"/>
            <p:cNvSpPr/>
            <p:nvPr/>
          </p:nvSpPr>
          <p:spPr>
            <a:xfrm>
              <a:off x="3538" y="3257"/>
              <a:ext cx="83" cy="2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8982" name="任意多边形 508981"/>
            <p:cNvSpPr/>
            <p:nvPr/>
          </p:nvSpPr>
          <p:spPr>
            <a:xfrm>
              <a:off x="3607" y="2990"/>
              <a:ext cx="208" cy="211"/>
            </a:xfrm>
            <a:custGeom>
              <a:avLst/>
              <a:gdLst/>
              <a:ahLst/>
              <a:cxnLst/>
              <a:rect l="0" t="0" r="0" b="0"/>
              <a:pathLst>
                <a:path w="259" h="262">
                  <a:moveTo>
                    <a:pt x="130" y="262"/>
                  </a:move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201" y="0"/>
                    <a:pt x="259" y="59"/>
                    <a:pt x="259" y="131"/>
                  </a:cubicBezTo>
                  <a:cubicBezTo>
                    <a:pt x="259" y="204"/>
                    <a:pt x="201" y="262"/>
                    <a:pt x="130" y="262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8983" name="任意多边形 508982"/>
            <p:cNvSpPr>
              <a:spLocks noEditPoints="1"/>
            </p:cNvSpPr>
            <p:nvPr/>
          </p:nvSpPr>
          <p:spPr>
            <a:xfrm>
              <a:off x="3607" y="2990"/>
              <a:ext cx="208" cy="211"/>
            </a:xfrm>
            <a:custGeom>
              <a:avLst/>
              <a:gdLst/>
              <a:ahLst/>
              <a:cxnLst/>
              <a:rect l="0" t="0" r="0" b="0"/>
              <a:pathLst>
                <a:path w="259" h="262">
                  <a:moveTo>
                    <a:pt x="130" y="262"/>
                  </a:move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201" y="0"/>
                    <a:pt x="259" y="59"/>
                    <a:pt x="259" y="131"/>
                  </a:cubicBezTo>
                  <a:cubicBezTo>
                    <a:pt x="259" y="204"/>
                    <a:pt x="201" y="262"/>
                    <a:pt x="130" y="262"/>
                  </a:cubicBezTo>
                  <a:moveTo>
                    <a:pt x="130" y="262"/>
                  </a:moveTo>
                  <a:lnTo>
                    <a:pt x="130" y="0"/>
                  </a:lnTo>
                </a:path>
              </a:pathLst>
            </a:custGeom>
            <a:solidFill>
              <a:schemeClr val="accent1">
                <a:alpha val="100000"/>
              </a:schemeClr>
            </a:solidFill>
            <a:ln w="22225" cap="rnd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8984" name="矩形 508983"/>
            <p:cNvSpPr/>
            <p:nvPr/>
          </p:nvSpPr>
          <p:spPr>
            <a:xfrm>
              <a:off x="4807" y="2276"/>
              <a:ext cx="107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j4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08985" name="矩形 508984"/>
            <p:cNvSpPr/>
            <p:nvPr/>
          </p:nvSpPr>
          <p:spPr>
            <a:xfrm>
              <a:off x="4909" y="2263"/>
              <a:ext cx="9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Symbol" panose="05050102010706020507" pitchFamily="18" charset="2"/>
                </a:rPr>
                <a:t>W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08986" name="矩形 508985"/>
            <p:cNvSpPr/>
            <p:nvPr/>
          </p:nvSpPr>
          <p:spPr>
            <a:xfrm>
              <a:off x="4574" y="3370"/>
              <a:ext cx="69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08987" name="矩形 508986"/>
            <p:cNvSpPr/>
            <p:nvPr/>
          </p:nvSpPr>
          <p:spPr>
            <a:xfrm>
              <a:off x="4652" y="3382"/>
              <a:ext cx="10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j4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08988" name="矩形 508987"/>
            <p:cNvSpPr/>
            <p:nvPr/>
          </p:nvSpPr>
          <p:spPr>
            <a:xfrm>
              <a:off x="4754" y="3370"/>
              <a:ext cx="97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Symbol" panose="05050102010706020507" pitchFamily="18" charset="2"/>
                </a:rPr>
                <a:t>W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08989" name="矩形 508988"/>
            <p:cNvSpPr/>
            <p:nvPr/>
          </p:nvSpPr>
          <p:spPr>
            <a:xfrm>
              <a:off x="4523" y="2623"/>
              <a:ext cx="10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j6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08990" name="矩形 508989"/>
            <p:cNvSpPr/>
            <p:nvPr/>
          </p:nvSpPr>
          <p:spPr>
            <a:xfrm>
              <a:off x="4627" y="2610"/>
              <a:ext cx="98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Symbol" panose="05050102010706020507" pitchFamily="18" charset="2"/>
                </a:rPr>
                <a:t>W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08991" name="任意多边形 508990"/>
            <p:cNvSpPr/>
            <p:nvPr/>
          </p:nvSpPr>
          <p:spPr>
            <a:xfrm>
              <a:off x="4411" y="2582"/>
              <a:ext cx="43" cy="324"/>
            </a:xfrm>
            <a:custGeom>
              <a:avLst/>
              <a:gdLst/>
              <a:ahLst/>
              <a:cxnLst/>
              <a:rect l="0" t="0" r="0" b="0"/>
              <a:pathLst>
                <a:path w="34" h="254">
                  <a:moveTo>
                    <a:pt x="0" y="253"/>
                  </a:moveTo>
                  <a:cubicBezTo>
                    <a:pt x="18" y="254"/>
                    <a:pt x="33" y="241"/>
                    <a:pt x="34" y="223"/>
                  </a:cubicBezTo>
                  <a:cubicBezTo>
                    <a:pt x="34" y="205"/>
                    <a:pt x="21" y="190"/>
                    <a:pt x="3" y="190"/>
                  </a:cubicBezTo>
                  <a:cubicBezTo>
                    <a:pt x="2" y="190"/>
                    <a:pt x="1" y="190"/>
                    <a:pt x="0" y="190"/>
                  </a:cubicBezTo>
                  <a:cubicBezTo>
                    <a:pt x="18" y="190"/>
                    <a:pt x="33" y="177"/>
                    <a:pt x="34" y="159"/>
                  </a:cubicBezTo>
                  <a:cubicBezTo>
                    <a:pt x="34" y="142"/>
                    <a:pt x="21" y="127"/>
                    <a:pt x="3" y="126"/>
                  </a:cubicBezTo>
                  <a:cubicBezTo>
                    <a:pt x="2" y="126"/>
                    <a:pt x="1" y="126"/>
                    <a:pt x="0" y="126"/>
                  </a:cubicBezTo>
                  <a:cubicBezTo>
                    <a:pt x="18" y="127"/>
                    <a:pt x="33" y="114"/>
                    <a:pt x="34" y="96"/>
                  </a:cubicBezTo>
                  <a:cubicBezTo>
                    <a:pt x="34" y="78"/>
                    <a:pt x="21" y="64"/>
                    <a:pt x="3" y="63"/>
                  </a:cubicBezTo>
                  <a:cubicBezTo>
                    <a:pt x="2" y="63"/>
                    <a:pt x="1" y="63"/>
                    <a:pt x="0" y="63"/>
                  </a:cubicBezTo>
                  <a:cubicBezTo>
                    <a:pt x="18" y="64"/>
                    <a:pt x="33" y="50"/>
                    <a:pt x="34" y="32"/>
                  </a:cubicBezTo>
                  <a:cubicBezTo>
                    <a:pt x="34" y="15"/>
                    <a:pt x="21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noFill/>
            <a:ln w="222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8992" name="直接连接符 508991"/>
            <p:cNvSpPr/>
            <p:nvPr/>
          </p:nvSpPr>
          <p:spPr>
            <a:xfrm flipV="1">
              <a:off x="4411" y="2504"/>
              <a:ext cx="1" cy="78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8993" name="直接连接符 508992"/>
            <p:cNvSpPr/>
            <p:nvPr/>
          </p:nvSpPr>
          <p:spPr>
            <a:xfrm>
              <a:off x="4411" y="2905"/>
              <a:ext cx="1" cy="93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8994" name="矩形 508993"/>
            <p:cNvSpPr/>
            <p:nvPr/>
          </p:nvSpPr>
          <p:spPr>
            <a:xfrm>
              <a:off x="4511" y="3008"/>
              <a:ext cx="162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Symbol" panose="05050102010706020507" pitchFamily="18" charset="2"/>
                </a:rPr>
                <a:t>3W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08995" name="矩形 508994"/>
            <p:cNvSpPr/>
            <p:nvPr/>
          </p:nvSpPr>
          <p:spPr>
            <a:xfrm>
              <a:off x="4934" y="3008"/>
              <a:ext cx="163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Symbol" panose="05050102010706020507" pitchFamily="18" charset="2"/>
                </a:rPr>
                <a:t>5W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grpSp>
          <p:nvGrpSpPr>
            <p:cNvPr id="508996" name="组合 508995"/>
            <p:cNvGrpSpPr/>
            <p:nvPr/>
          </p:nvGrpSpPr>
          <p:grpSpPr>
            <a:xfrm>
              <a:off x="3431" y="2987"/>
              <a:ext cx="151" cy="200"/>
              <a:chOff x="3422" y="2827"/>
              <a:chExt cx="119" cy="157"/>
            </a:xfrm>
          </p:grpSpPr>
          <p:sp>
            <p:nvSpPr>
              <p:cNvPr id="508997" name="矩形 508996"/>
              <p:cNvSpPr/>
              <p:nvPr/>
            </p:nvSpPr>
            <p:spPr>
              <a:xfrm>
                <a:off x="3499" y="2894"/>
                <a:ext cx="42" cy="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</a:t>
                </a:r>
                <a:endParaRPr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8998" name="矩形 508997"/>
              <p:cNvSpPr/>
              <p:nvPr/>
            </p:nvSpPr>
            <p:spPr>
              <a:xfrm>
                <a:off x="3422" y="2848"/>
                <a:ext cx="68" cy="1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8999" name="矩形 508998"/>
              <p:cNvSpPr/>
              <p:nvPr/>
            </p:nvSpPr>
            <p:spPr>
              <a:xfrm>
                <a:off x="3458" y="2827"/>
                <a:ext cx="31" cy="1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sz="2800" b="1">
                  <a:latin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8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08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8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8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0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8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9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9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0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5" grpId="0"/>
      <p:bldP spid="508938" grpId="0"/>
      <p:bldP spid="50894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标题 468993"/>
          <p:cNvSpPr>
            <a:spLocks noGrp="1"/>
          </p:cNvSpPr>
          <p:nvPr>
            <p:ph type="title"/>
          </p:nvPr>
        </p:nvSpPr>
        <p:spPr>
          <a:xfrm>
            <a:off x="2144713" y="512763"/>
            <a:ext cx="4986337" cy="569912"/>
          </a:xfrm>
          <a:solidFill>
            <a:srgbClr val="CC99FF">
              <a:alpha val="100000"/>
            </a:srgbClr>
          </a:solidFill>
          <a:ln>
            <a:noFill/>
          </a:ln>
        </p:spPr>
        <p:txBody>
          <a:bodyPr anchor="ctr"/>
          <a:lstStyle/>
          <a:p>
            <a:r>
              <a:rPr lang="en-US" altLang="zh-CN" sz="2800" b="1" dirty="0"/>
              <a:t>5.2.2   </a:t>
            </a:r>
            <a:r>
              <a:rPr lang="zh-CN" altLang="en-US" sz="2800" b="1" dirty="0"/>
              <a:t>受控源等效电路法</a:t>
            </a:r>
          </a:p>
        </p:txBody>
      </p:sp>
      <p:sp>
        <p:nvSpPr>
          <p:cNvPr id="468996" name="矩形 468995"/>
          <p:cNvSpPr/>
          <p:nvPr/>
        </p:nvSpPr>
        <p:spPr>
          <a:xfrm>
            <a:off x="511175" y="1262063"/>
            <a:ext cx="8416925" cy="1187450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互感的作用实质是</a:t>
            </a:r>
            <a:r>
              <a:rPr lang="zh-CN" altLang="en-US" b="1" dirty="0">
                <a:solidFill>
                  <a:srgbClr val="2520F2"/>
                </a:solidFill>
                <a:latin typeface="Times New Roman" panose="02020603050405020304" pitchFamily="18" charset="0"/>
              </a:rPr>
              <a:t>由一个线圈中电流变化，在另一个线圈中产生感应电压</a:t>
            </a:r>
            <a:r>
              <a:rPr lang="zh-CN" altLang="en-US" b="1" dirty="0">
                <a:latin typeface="Times New Roman" panose="02020603050405020304" pitchFamily="18" charset="0"/>
              </a:rPr>
              <a:t>，此感应电压受到引起它的电流控制。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68997" name="矩形 468996"/>
          <p:cNvSpPr/>
          <p:nvPr/>
        </p:nvSpPr>
        <p:spPr>
          <a:xfrm>
            <a:off x="619125" y="2614613"/>
            <a:ext cx="4978400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可用</a:t>
            </a:r>
            <a:r>
              <a:rPr lang="en-US" altLang="zh-CN" b="1" dirty="0">
                <a:latin typeface="Times New Roman" panose="02020603050405020304" pitchFamily="18" charset="0"/>
              </a:rPr>
              <a:t>CCVS</a:t>
            </a:r>
            <a:r>
              <a:rPr lang="zh-CN" altLang="en-US" b="1" dirty="0">
                <a:latin typeface="Times New Roman" panose="02020603050405020304" pitchFamily="18" charset="0"/>
              </a:rPr>
              <a:t>来表示互感电压的作用。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47" y="3404580"/>
            <a:ext cx="7015588" cy="2563084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6" grpId="0"/>
      <p:bldP spid="46899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4248083" y="4742480"/>
            <a:ext cx="809625" cy="333375"/>
          </a:xfrm>
          <a:prstGeom prst="rightArrow">
            <a:avLst>
              <a:gd name="adj1" fmla="val 50000"/>
              <a:gd name="adj2" fmla="val 60714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3633" y="4463080"/>
            <a:ext cx="609600" cy="1323439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0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逆联电路</a:t>
            </a:r>
          </a:p>
        </p:txBody>
      </p: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1050858" y="4023343"/>
            <a:ext cx="2778125" cy="1881187"/>
            <a:chOff x="474" y="97"/>
            <a:chExt cx="1886" cy="1277"/>
          </a:xfrm>
        </p:grpSpPr>
        <p:sp>
          <p:nvSpPr>
            <p:cNvPr id="5" name="矩形 4"/>
            <p:cNvSpPr>
              <a:spLocks noChangeAspect="1" noTextEdit="1"/>
            </p:cNvSpPr>
            <p:nvPr/>
          </p:nvSpPr>
          <p:spPr>
            <a:xfrm>
              <a:off x="474" y="97"/>
              <a:ext cx="1886" cy="127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任意多边形 5"/>
            <p:cNvSpPr>
              <a:spLocks noEditPoints="1"/>
            </p:cNvSpPr>
            <p:nvPr/>
          </p:nvSpPr>
          <p:spPr>
            <a:xfrm>
              <a:off x="543" y="474"/>
              <a:ext cx="87" cy="88"/>
            </a:xfrm>
            <a:custGeom>
              <a:avLst/>
              <a:gdLst/>
              <a:ahLst/>
              <a:cxnLst/>
              <a:rect l="0" t="0" r="0" b="0"/>
              <a:pathLst>
                <a:path w="87" h="88">
                  <a:moveTo>
                    <a:pt x="0" y="44"/>
                  </a:moveTo>
                  <a:lnTo>
                    <a:pt x="87" y="44"/>
                  </a:lnTo>
                  <a:moveTo>
                    <a:pt x="43" y="0"/>
                  </a:moveTo>
                  <a:lnTo>
                    <a:pt x="43" y="88"/>
                  </a:lnTo>
                </a:path>
              </a:pathLst>
            </a:custGeom>
            <a:noFill/>
            <a:ln w="1746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直接连接符 6"/>
            <p:cNvSpPr/>
            <p:nvPr/>
          </p:nvSpPr>
          <p:spPr>
            <a:xfrm>
              <a:off x="544" y="1238"/>
              <a:ext cx="85" cy="1"/>
            </a:xfrm>
            <a:prstGeom prst="line">
              <a:avLst/>
            </a:prstGeom>
            <a:ln w="1746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" name="矩形 7"/>
            <p:cNvSpPr/>
            <p:nvPr/>
          </p:nvSpPr>
          <p:spPr>
            <a:xfrm>
              <a:off x="1962" y="518"/>
              <a:ext cx="89" cy="23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962" y="518"/>
              <a:ext cx="89" cy="232"/>
            </a:xfrm>
            <a:prstGeom prst="rect">
              <a:avLst/>
            </a:prstGeom>
            <a:solidFill>
              <a:schemeClr val="accent1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直接连接符 9"/>
            <p:cNvSpPr/>
            <p:nvPr/>
          </p:nvSpPr>
          <p:spPr>
            <a:xfrm>
              <a:off x="2006" y="750"/>
              <a:ext cx="3" cy="150"/>
            </a:xfrm>
            <a:prstGeom prst="line">
              <a:avLst/>
            </a:prstGeom>
            <a:ln w="1746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" name="任意多边形 10"/>
            <p:cNvSpPr/>
            <p:nvPr/>
          </p:nvSpPr>
          <p:spPr>
            <a:xfrm>
              <a:off x="2009" y="900"/>
              <a:ext cx="44" cy="329"/>
            </a:xfrm>
            <a:custGeom>
              <a:avLst/>
              <a:gdLst/>
              <a:ahLst/>
              <a:cxnLst/>
              <a:rect l="0" t="0" r="0" b="0"/>
              <a:pathLst>
                <a:path w="44" h="329">
                  <a:moveTo>
                    <a:pt x="0" y="328"/>
                  </a:moveTo>
                  <a:cubicBezTo>
                    <a:pt x="23" y="329"/>
                    <a:pt x="42" y="311"/>
                    <a:pt x="43" y="289"/>
                  </a:cubicBezTo>
                  <a:cubicBezTo>
                    <a:pt x="44" y="266"/>
                    <a:pt x="26" y="247"/>
                    <a:pt x="3" y="246"/>
                  </a:cubicBezTo>
                  <a:cubicBezTo>
                    <a:pt x="2" y="246"/>
                    <a:pt x="1" y="246"/>
                    <a:pt x="0" y="246"/>
                  </a:cubicBezTo>
                  <a:cubicBezTo>
                    <a:pt x="23" y="247"/>
                    <a:pt x="42" y="230"/>
                    <a:pt x="43" y="207"/>
                  </a:cubicBezTo>
                  <a:cubicBezTo>
                    <a:pt x="44" y="184"/>
                    <a:pt x="26" y="165"/>
                    <a:pt x="3" y="164"/>
                  </a:cubicBezTo>
                  <a:cubicBezTo>
                    <a:pt x="2" y="164"/>
                    <a:pt x="1" y="164"/>
                    <a:pt x="0" y="164"/>
                  </a:cubicBezTo>
                  <a:cubicBezTo>
                    <a:pt x="23" y="165"/>
                    <a:pt x="42" y="147"/>
                    <a:pt x="43" y="125"/>
                  </a:cubicBezTo>
                  <a:cubicBezTo>
                    <a:pt x="44" y="102"/>
                    <a:pt x="26" y="83"/>
                    <a:pt x="3" y="82"/>
                  </a:cubicBezTo>
                  <a:cubicBezTo>
                    <a:pt x="2" y="82"/>
                    <a:pt x="1" y="82"/>
                    <a:pt x="0" y="82"/>
                  </a:cubicBezTo>
                  <a:cubicBezTo>
                    <a:pt x="23" y="83"/>
                    <a:pt x="42" y="65"/>
                    <a:pt x="43" y="42"/>
                  </a:cubicBezTo>
                  <a:cubicBezTo>
                    <a:pt x="44" y="19"/>
                    <a:pt x="26" y="1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直接连接符 11"/>
            <p:cNvSpPr/>
            <p:nvPr/>
          </p:nvSpPr>
          <p:spPr>
            <a:xfrm>
              <a:off x="2009" y="1228"/>
              <a:ext cx="1" cy="94"/>
            </a:xfrm>
            <a:prstGeom prst="line">
              <a:avLst/>
            </a:prstGeom>
            <a:ln w="1746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3" name="矩形 12"/>
            <p:cNvSpPr/>
            <p:nvPr/>
          </p:nvSpPr>
          <p:spPr>
            <a:xfrm>
              <a:off x="952" y="365"/>
              <a:ext cx="230" cy="8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952" y="365"/>
              <a:ext cx="230" cy="89"/>
            </a:xfrm>
            <a:prstGeom prst="rect">
              <a:avLst/>
            </a:prstGeom>
            <a:solidFill>
              <a:schemeClr val="accent1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1355" y="363"/>
              <a:ext cx="327" cy="44"/>
            </a:xfrm>
            <a:custGeom>
              <a:avLst/>
              <a:gdLst/>
              <a:ahLst/>
              <a:cxnLst/>
              <a:rect l="0" t="0" r="0" b="0"/>
              <a:pathLst>
                <a:path w="327" h="44">
                  <a:moveTo>
                    <a:pt x="326" y="44"/>
                  </a:moveTo>
                  <a:cubicBezTo>
                    <a:pt x="327" y="21"/>
                    <a:pt x="309" y="2"/>
                    <a:pt x="287" y="1"/>
                  </a:cubicBezTo>
                  <a:cubicBezTo>
                    <a:pt x="264" y="0"/>
                    <a:pt x="245" y="18"/>
                    <a:pt x="244" y="41"/>
                  </a:cubicBezTo>
                  <a:cubicBezTo>
                    <a:pt x="244" y="42"/>
                    <a:pt x="244" y="43"/>
                    <a:pt x="244" y="44"/>
                  </a:cubicBezTo>
                  <a:cubicBezTo>
                    <a:pt x="245" y="21"/>
                    <a:pt x="227" y="2"/>
                    <a:pt x="205" y="1"/>
                  </a:cubicBezTo>
                  <a:cubicBezTo>
                    <a:pt x="182" y="0"/>
                    <a:pt x="164" y="18"/>
                    <a:pt x="163" y="41"/>
                  </a:cubicBezTo>
                  <a:cubicBezTo>
                    <a:pt x="163" y="42"/>
                    <a:pt x="163" y="43"/>
                    <a:pt x="163" y="44"/>
                  </a:cubicBezTo>
                  <a:cubicBezTo>
                    <a:pt x="164" y="21"/>
                    <a:pt x="146" y="2"/>
                    <a:pt x="124" y="1"/>
                  </a:cubicBezTo>
                  <a:cubicBezTo>
                    <a:pt x="101" y="0"/>
                    <a:pt x="82" y="18"/>
                    <a:pt x="81" y="41"/>
                  </a:cubicBezTo>
                  <a:cubicBezTo>
                    <a:pt x="81" y="42"/>
                    <a:pt x="81" y="43"/>
                    <a:pt x="81" y="44"/>
                  </a:cubicBezTo>
                  <a:cubicBezTo>
                    <a:pt x="82" y="21"/>
                    <a:pt x="65" y="2"/>
                    <a:pt x="43" y="1"/>
                  </a:cubicBezTo>
                  <a:cubicBezTo>
                    <a:pt x="20" y="0"/>
                    <a:pt x="1" y="18"/>
                    <a:pt x="0" y="41"/>
                  </a:cubicBezTo>
                  <a:cubicBezTo>
                    <a:pt x="0" y="42"/>
                    <a:pt x="0" y="43"/>
                    <a:pt x="0" y="44"/>
                  </a:cubicBezTo>
                </a:path>
              </a:pathLst>
            </a:custGeom>
            <a:noFill/>
            <a:ln w="285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直接连接符 15"/>
            <p:cNvSpPr/>
            <p:nvPr/>
          </p:nvSpPr>
          <p:spPr>
            <a:xfrm flipH="1">
              <a:off x="1278" y="407"/>
              <a:ext cx="77" cy="1"/>
            </a:xfrm>
            <a:prstGeom prst="line">
              <a:avLst/>
            </a:prstGeom>
            <a:ln w="1746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" name="直接连接符 16"/>
            <p:cNvSpPr/>
            <p:nvPr/>
          </p:nvSpPr>
          <p:spPr>
            <a:xfrm>
              <a:off x="1681" y="407"/>
              <a:ext cx="92" cy="1"/>
            </a:xfrm>
            <a:prstGeom prst="line">
              <a:avLst/>
            </a:prstGeom>
            <a:ln w="1746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" name="直接连接符 17"/>
            <p:cNvSpPr/>
            <p:nvPr/>
          </p:nvSpPr>
          <p:spPr>
            <a:xfrm flipH="1">
              <a:off x="1182" y="409"/>
              <a:ext cx="96" cy="1"/>
            </a:xfrm>
            <a:prstGeom prst="line">
              <a:avLst/>
            </a:prstGeom>
            <a:ln w="1746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" name="直接连接符 18"/>
            <p:cNvSpPr/>
            <p:nvPr/>
          </p:nvSpPr>
          <p:spPr>
            <a:xfrm flipV="1">
              <a:off x="2006" y="414"/>
              <a:ext cx="1" cy="104"/>
            </a:xfrm>
            <a:prstGeom prst="line">
              <a:avLst/>
            </a:prstGeom>
            <a:ln w="1746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" name="直接连接符 19"/>
            <p:cNvSpPr/>
            <p:nvPr/>
          </p:nvSpPr>
          <p:spPr>
            <a:xfrm flipH="1">
              <a:off x="1728" y="409"/>
              <a:ext cx="281" cy="1"/>
            </a:xfrm>
            <a:prstGeom prst="line">
              <a:avLst/>
            </a:prstGeom>
            <a:ln w="1746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" name="直接连接符 20"/>
            <p:cNvSpPr/>
            <p:nvPr/>
          </p:nvSpPr>
          <p:spPr>
            <a:xfrm flipH="1">
              <a:off x="607" y="1324"/>
              <a:ext cx="1402" cy="1"/>
            </a:xfrm>
            <a:prstGeom prst="line">
              <a:avLst/>
            </a:prstGeom>
            <a:ln w="1746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" name="直接连接符 21"/>
            <p:cNvSpPr/>
            <p:nvPr/>
          </p:nvSpPr>
          <p:spPr>
            <a:xfrm flipH="1">
              <a:off x="607" y="409"/>
              <a:ext cx="345" cy="1"/>
            </a:xfrm>
            <a:prstGeom prst="line">
              <a:avLst/>
            </a:prstGeom>
            <a:ln w="1746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" name="任意多边形 22"/>
            <p:cNvSpPr/>
            <p:nvPr/>
          </p:nvSpPr>
          <p:spPr>
            <a:xfrm>
              <a:off x="564" y="1303"/>
              <a:ext cx="43" cy="43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564" y="1303"/>
              <a:ext cx="43" cy="43"/>
            </a:xfrm>
            <a:custGeom>
              <a:avLst/>
              <a:gdLst/>
              <a:ahLst/>
              <a:cxnLst/>
              <a:rect l="0" t="0" r="0" b="0"/>
              <a:pathLst>
                <a:path w="43" h="43">
                  <a:moveTo>
                    <a:pt x="0" y="21"/>
                  </a:moveTo>
                  <a:cubicBezTo>
                    <a:pt x="0" y="10"/>
                    <a:pt x="10" y="0"/>
                    <a:pt x="22" y="0"/>
                  </a:cubicBezTo>
                  <a:cubicBezTo>
                    <a:pt x="33" y="0"/>
                    <a:pt x="43" y="10"/>
                    <a:pt x="43" y="21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3" y="33"/>
                    <a:pt x="33" y="43"/>
                    <a:pt x="22" y="43"/>
                  </a:cubicBezTo>
                  <a:cubicBezTo>
                    <a:pt x="10" y="43"/>
                    <a:pt x="0" y="33"/>
                    <a:pt x="0" y="21"/>
                  </a:cubicBezTo>
                </a:path>
              </a:pathLst>
            </a:custGeom>
            <a:noFill/>
            <a:ln w="1746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564" y="387"/>
              <a:ext cx="43" cy="44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7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12" y="53"/>
                    <a:pt x="0" y="41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任意多边形 25"/>
            <p:cNvSpPr/>
            <p:nvPr/>
          </p:nvSpPr>
          <p:spPr>
            <a:xfrm>
              <a:off x="564" y="387"/>
              <a:ext cx="43" cy="44"/>
            </a:xfrm>
            <a:custGeom>
              <a:avLst/>
              <a:gdLst/>
              <a:ahLst/>
              <a:cxnLst/>
              <a:rect l="0" t="0" r="0" b="0"/>
              <a:pathLst>
                <a:path w="43" h="44">
                  <a:moveTo>
                    <a:pt x="0" y="22"/>
                  </a:moveTo>
                  <a:cubicBezTo>
                    <a:pt x="0" y="10"/>
                    <a:pt x="10" y="0"/>
                    <a:pt x="22" y="0"/>
                  </a:cubicBezTo>
                  <a:cubicBezTo>
                    <a:pt x="33" y="0"/>
                    <a:pt x="43" y="10"/>
                    <a:pt x="43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34"/>
                    <a:pt x="33" y="44"/>
                    <a:pt x="22" y="44"/>
                  </a:cubicBezTo>
                  <a:cubicBezTo>
                    <a:pt x="10" y="44"/>
                    <a:pt x="0" y="34"/>
                    <a:pt x="0" y="22"/>
                  </a:cubicBezTo>
                </a:path>
              </a:pathLst>
            </a:custGeom>
            <a:noFill/>
            <a:ln w="1746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1793" y="553"/>
              <a:ext cx="92" cy="1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1871" y="646"/>
              <a:ext cx="43" cy="1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970" y="136"/>
              <a:ext cx="91" cy="1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062" y="241"/>
              <a:ext cx="44" cy="1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31" name="直接连接符 30"/>
            <p:cNvSpPr/>
            <p:nvPr/>
          </p:nvSpPr>
          <p:spPr>
            <a:xfrm>
              <a:off x="758" y="409"/>
              <a:ext cx="38" cy="1"/>
            </a:xfrm>
            <a:prstGeom prst="line">
              <a:avLst/>
            </a:prstGeom>
            <a:ln w="476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" name="任意多边形 31"/>
            <p:cNvSpPr/>
            <p:nvPr/>
          </p:nvSpPr>
          <p:spPr>
            <a:xfrm>
              <a:off x="789" y="383"/>
              <a:ext cx="77" cy="52"/>
            </a:xfrm>
            <a:custGeom>
              <a:avLst/>
              <a:gdLst/>
              <a:ahLst/>
              <a:cxnLst/>
              <a:rect l="0" t="0" r="0" b="0"/>
              <a:pathLst>
                <a:path w="77" h="52">
                  <a:moveTo>
                    <a:pt x="0" y="52"/>
                  </a:moveTo>
                  <a:lnTo>
                    <a:pt x="77" y="26"/>
                  </a:lnTo>
                  <a:lnTo>
                    <a:pt x="0" y="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688" y="411"/>
              <a:ext cx="43" cy="1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*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1924" y="828"/>
              <a:ext cx="43" cy="1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*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5" name="任意多边形 34"/>
            <p:cNvSpPr>
              <a:spLocks noEditPoints="1"/>
            </p:cNvSpPr>
            <p:nvPr/>
          </p:nvSpPr>
          <p:spPr>
            <a:xfrm>
              <a:off x="823" y="496"/>
              <a:ext cx="87" cy="88"/>
            </a:xfrm>
            <a:custGeom>
              <a:avLst/>
              <a:gdLst/>
              <a:ahLst/>
              <a:cxnLst/>
              <a:rect l="0" t="0" r="0" b="0"/>
              <a:pathLst>
                <a:path w="87" h="88">
                  <a:moveTo>
                    <a:pt x="0" y="44"/>
                  </a:moveTo>
                  <a:lnTo>
                    <a:pt x="87" y="44"/>
                  </a:lnTo>
                  <a:moveTo>
                    <a:pt x="44" y="0"/>
                  </a:moveTo>
                  <a:lnTo>
                    <a:pt x="44" y="88"/>
                  </a:lnTo>
                </a:path>
              </a:pathLst>
            </a:custGeom>
            <a:noFill/>
            <a:ln w="1746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任意多边形 35"/>
            <p:cNvSpPr>
              <a:spLocks noEditPoints="1"/>
            </p:cNvSpPr>
            <p:nvPr/>
          </p:nvSpPr>
          <p:spPr>
            <a:xfrm>
              <a:off x="2117" y="430"/>
              <a:ext cx="87" cy="88"/>
            </a:xfrm>
            <a:custGeom>
              <a:avLst/>
              <a:gdLst/>
              <a:ahLst/>
              <a:cxnLst/>
              <a:rect l="0" t="0" r="0" b="0"/>
              <a:pathLst>
                <a:path w="87" h="88">
                  <a:moveTo>
                    <a:pt x="0" y="44"/>
                  </a:moveTo>
                  <a:lnTo>
                    <a:pt x="87" y="44"/>
                  </a:lnTo>
                  <a:moveTo>
                    <a:pt x="43" y="0"/>
                  </a:moveTo>
                  <a:lnTo>
                    <a:pt x="43" y="88"/>
                  </a:lnTo>
                </a:path>
              </a:pathLst>
            </a:custGeom>
            <a:noFill/>
            <a:ln w="1746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直接连接符 36"/>
            <p:cNvSpPr/>
            <p:nvPr/>
          </p:nvSpPr>
          <p:spPr>
            <a:xfrm>
              <a:off x="1709" y="539"/>
              <a:ext cx="85" cy="1"/>
            </a:xfrm>
            <a:prstGeom prst="line">
              <a:avLst/>
            </a:prstGeom>
            <a:ln w="1746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" name="直接连接符 37"/>
            <p:cNvSpPr/>
            <p:nvPr/>
          </p:nvSpPr>
          <p:spPr>
            <a:xfrm>
              <a:off x="2140" y="1281"/>
              <a:ext cx="84" cy="1"/>
            </a:xfrm>
            <a:prstGeom prst="line">
              <a:avLst/>
            </a:prstGeom>
            <a:ln w="1746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" name="矩形 38"/>
            <p:cNvSpPr/>
            <p:nvPr/>
          </p:nvSpPr>
          <p:spPr>
            <a:xfrm>
              <a:off x="1427" y="175"/>
              <a:ext cx="46" cy="1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465" y="162"/>
              <a:ext cx="95" cy="1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latin typeface="Symbol" panose="05050102010706020507" pitchFamily="18" charset="2"/>
                </a:rPr>
                <a:t>w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1558" y="175"/>
              <a:ext cx="84" cy="1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636" y="267"/>
              <a:ext cx="43" cy="1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1727" y="971"/>
              <a:ext cx="47" cy="1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767" y="958"/>
              <a:ext cx="95" cy="1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latin typeface="Symbol" panose="05050102010706020507" pitchFamily="18" charset="2"/>
                </a:rPr>
                <a:t>w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858" y="971"/>
              <a:ext cx="84" cy="1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936" y="1075"/>
              <a:ext cx="44" cy="1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530" y="818"/>
              <a:ext cx="87" cy="170"/>
              <a:chOff x="530" y="818"/>
              <a:chExt cx="87" cy="170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530" y="844"/>
                <a:ext cx="87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576" y="818"/>
                <a:ext cx="4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1248" y="516"/>
              <a:ext cx="132" cy="186"/>
              <a:chOff x="1248" y="516"/>
              <a:chExt cx="132" cy="186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1337" y="598"/>
                <a:ext cx="43" cy="1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1248" y="543"/>
                <a:ext cx="87" cy="1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1294" y="516"/>
                <a:ext cx="40" cy="1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2137" y="805"/>
              <a:ext cx="151" cy="201"/>
              <a:chOff x="2137" y="805"/>
              <a:chExt cx="151" cy="201"/>
            </a:xfrm>
          </p:grpSpPr>
          <p:sp>
            <p:nvSpPr>
              <p:cNvPr id="60" name="矩形 59"/>
              <p:cNvSpPr/>
              <p:nvPr/>
            </p:nvSpPr>
            <p:spPr>
              <a:xfrm>
                <a:off x="2241" y="891"/>
                <a:ext cx="47" cy="1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2137" y="831"/>
                <a:ext cx="94" cy="1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2186" y="805"/>
                <a:ext cx="43" cy="1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781" y="165"/>
              <a:ext cx="58" cy="171"/>
              <a:chOff x="781" y="165"/>
              <a:chExt cx="58" cy="171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781" y="192"/>
                <a:ext cx="47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799" y="165"/>
                <a:ext cx="4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1" name="任意多边形 50"/>
            <p:cNvSpPr/>
            <p:nvPr/>
          </p:nvSpPr>
          <p:spPr>
            <a:xfrm>
              <a:off x="1640" y="544"/>
              <a:ext cx="21" cy="153"/>
            </a:xfrm>
            <a:custGeom>
              <a:avLst/>
              <a:gdLst/>
              <a:ahLst/>
              <a:cxnLst/>
              <a:rect l="0" t="0" r="0" b="0"/>
              <a:pathLst>
                <a:path w="21" h="153">
                  <a:moveTo>
                    <a:pt x="5" y="153"/>
                  </a:moveTo>
                  <a:cubicBezTo>
                    <a:pt x="0" y="111"/>
                    <a:pt x="7" y="53"/>
                    <a:pt x="21" y="0"/>
                  </a:cubicBezTo>
                </a:path>
              </a:pathLst>
            </a:custGeom>
            <a:noFill/>
            <a:ln w="476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任意多边形 51"/>
            <p:cNvSpPr/>
            <p:nvPr/>
          </p:nvSpPr>
          <p:spPr>
            <a:xfrm>
              <a:off x="1636" y="478"/>
              <a:ext cx="52" cy="82"/>
            </a:xfrm>
            <a:custGeom>
              <a:avLst/>
              <a:gdLst/>
              <a:ahLst/>
              <a:cxnLst/>
              <a:rect l="0" t="0" r="0" b="0"/>
              <a:pathLst>
                <a:path w="52" h="82">
                  <a:moveTo>
                    <a:pt x="0" y="62"/>
                  </a:moveTo>
                  <a:lnTo>
                    <a:pt x="52" y="0"/>
                  </a:lnTo>
                  <a:lnTo>
                    <a:pt x="47" y="8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1688" y="805"/>
              <a:ext cx="145" cy="60"/>
            </a:xfrm>
            <a:custGeom>
              <a:avLst/>
              <a:gdLst/>
              <a:ahLst/>
              <a:cxnLst/>
              <a:rect l="0" t="0" r="0" b="0"/>
              <a:pathLst>
                <a:path w="145" h="60">
                  <a:moveTo>
                    <a:pt x="0" y="0"/>
                  </a:moveTo>
                  <a:cubicBezTo>
                    <a:pt x="44" y="33"/>
                    <a:pt x="93" y="53"/>
                    <a:pt x="145" y="60"/>
                  </a:cubicBezTo>
                </a:path>
              </a:pathLst>
            </a:custGeom>
            <a:noFill/>
            <a:ln w="476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任意多边形 53"/>
            <p:cNvSpPr/>
            <p:nvPr/>
          </p:nvSpPr>
          <p:spPr>
            <a:xfrm>
              <a:off x="1827" y="839"/>
              <a:ext cx="77" cy="53"/>
            </a:xfrm>
            <a:custGeom>
              <a:avLst/>
              <a:gdLst/>
              <a:ahLst/>
              <a:cxnLst/>
              <a:rect l="0" t="0" r="0" b="0"/>
              <a:pathLst>
                <a:path w="77" h="53">
                  <a:moveTo>
                    <a:pt x="1" y="0"/>
                  </a:moveTo>
                  <a:lnTo>
                    <a:pt x="77" y="28"/>
                  </a:lnTo>
                  <a:lnTo>
                    <a:pt x="0" y="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453" y="684"/>
              <a:ext cx="46" cy="1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1492" y="671"/>
              <a:ext cx="95" cy="1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latin typeface="Symbol" panose="05050102010706020507" pitchFamily="18" charset="2"/>
                </a:rPr>
                <a:t>w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584" y="684"/>
              <a:ext cx="123" cy="1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8" name="组合 67"/>
          <p:cNvGrpSpPr>
            <a:grpSpLocks noChangeAspect="1"/>
          </p:cNvGrpSpPr>
          <p:nvPr/>
        </p:nvGrpSpPr>
        <p:grpSpPr>
          <a:xfrm>
            <a:off x="5784783" y="3888405"/>
            <a:ext cx="2876550" cy="2159000"/>
            <a:chOff x="3456" y="12"/>
            <a:chExt cx="1812" cy="1360"/>
          </a:xfrm>
        </p:grpSpPr>
        <p:sp>
          <p:nvSpPr>
            <p:cNvPr id="69" name="矩形 68"/>
            <p:cNvSpPr>
              <a:spLocks noChangeAspect="1" noTextEdit="1"/>
            </p:cNvSpPr>
            <p:nvPr/>
          </p:nvSpPr>
          <p:spPr>
            <a:xfrm>
              <a:off x="3456" y="12"/>
              <a:ext cx="1812" cy="136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任意多边形 69"/>
            <p:cNvSpPr>
              <a:spLocks noEditPoints="1"/>
            </p:cNvSpPr>
            <p:nvPr/>
          </p:nvSpPr>
          <p:spPr>
            <a:xfrm>
              <a:off x="3509" y="406"/>
              <a:ext cx="66" cy="68"/>
            </a:xfrm>
            <a:custGeom>
              <a:avLst/>
              <a:gdLst/>
              <a:ahLst/>
              <a:cxnLst/>
              <a:rect l="0" t="0" r="0" b="0"/>
              <a:pathLst>
                <a:path w="66" h="68">
                  <a:moveTo>
                    <a:pt x="0" y="34"/>
                  </a:moveTo>
                  <a:lnTo>
                    <a:pt x="66" y="34"/>
                  </a:lnTo>
                  <a:moveTo>
                    <a:pt x="33" y="0"/>
                  </a:moveTo>
                  <a:lnTo>
                    <a:pt x="33" y="6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直接连接符 70"/>
            <p:cNvSpPr/>
            <p:nvPr/>
          </p:nvSpPr>
          <p:spPr>
            <a:xfrm>
              <a:off x="3510" y="1267"/>
              <a:ext cx="65" cy="1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" name="矩形 71"/>
            <p:cNvSpPr/>
            <p:nvPr/>
          </p:nvSpPr>
          <p:spPr>
            <a:xfrm>
              <a:off x="4954" y="440"/>
              <a:ext cx="69" cy="17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4954" y="440"/>
              <a:ext cx="69" cy="179"/>
            </a:xfrm>
            <a:prstGeom prst="rect">
              <a:avLst/>
            </a:prstGeom>
            <a:solidFill>
              <a:srgbClr val="FF00FF"/>
            </a:solidFill>
            <a:ln w="222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直接连接符 73"/>
            <p:cNvSpPr/>
            <p:nvPr/>
          </p:nvSpPr>
          <p:spPr>
            <a:xfrm>
              <a:off x="4989" y="619"/>
              <a:ext cx="2" cy="116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" name="任意多边形 74"/>
            <p:cNvSpPr/>
            <p:nvPr/>
          </p:nvSpPr>
          <p:spPr>
            <a:xfrm>
              <a:off x="4991" y="735"/>
              <a:ext cx="33" cy="254"/>
            </a:xfrm>
            <a:custGeom>
              <a:avLst/>
              <a:gdLst/>
              <a:ahLst/>
              <a:cxnLst/>
              <a:rect l="0" t="0" r="0" b="0"/>
              <a:pathLst>
                <a:path w="33" h="254">
                  <a:moveTo>
                    <a:pt x="0" y="253"/>
                  </a:moveTo>
                  <a:cubicBezTo>
                    <a:pt x="17" y="254"/>
                    <a:pt x="32" y="240"/>
                    <a:pt x="33" y="223"/>
                  </a:cubicBezTo>
                  <a:cubicBezTo>
                    <a:pt x="33" y="205"/>
                    <a:pt x="20" y="190"/>
                    <a:pt x="2" y="189"/>
                  </a:cubicBezTo>
                  <a:cubicBezTo>
                    <a:pt x="2" y="189"/>
                    <a:pt x="0" y="189"/>
                    <a:pt x="0" y="189"/>
                  </a:cubicBezTo>
                  <a:cubicBezTo>
                    <a:pt x="17" y="190"/>
                    <a:pt x="32" y="177"/>
                    <a:pt x="33" y="159"/>
                  </a:cubicBezTo>
                  <a:cubicBezTo>
                    <a:pt x="33" y="142"/>
                    <a:pt x="20" y="127"/>
                    <a:pt x="2" y="126"/>
                  </a:cubicBezTo>
                  <a:cubicBezTo>
                    <a:pt x="2" y="126"/>
                    <a:pt x="0" y="126"/>
                    <a:pt x="0" y="126"/>
                  </a:cubicBezTo>
                  <a:cubicBezTo>
                    <a:pt x="17" y="127"/>
                    <a:pt x="32" y="113"/>
                    <a:pt x="33" y="96"/>
                  </a:cubicBezTo>
                  <a:cubicBezTo>
                    <a:pt x="33" y="78"/>
                    <a:pt x="20" y="64"/>
                    <a:pt x="2" y="63"/>
                  </a:cubicBezTo>
                  <a:cubicBezTo>
                    <a:pt x="2" y="62"/>
                    <a:pt x="0" y="62"/>
                    <a:pt x="0" y="63"/>
                  </a:cubicBezTo>
                  <a:cubicBezTo>
                    <a:pt x="17" y="64"/>
                    <a:pt x="32" y="50"/>
                    <a:pt x="33" y="32"/>
                  </a:cubicBezTo>
                  <a:cubicBezTo>
                    <a:pt x="33" y="15"/>
                    <a:pt x="20" y="0"/>
                    <a:pt x="2" y="0"/>
                  </a:cubicBezTo>
                  <a:cubicBezTo>
                    <a:pt x="2" y="0"/>
                    <a:pt x="0" y="0"/>
                    <a:pt x="0" y="0"/>
                  </a:cubicBezTo>
                </a:path>
              </a:pathLst>
            </a:custGeom>
            <a:noFill/>
            <a:ln w="222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直接连接符 75"/>
            <p:cNvSpPr/>
            <p:nvPr/>
          </p:nvSpPr>
          <p:spPr>
            <a:xfrm>
              <a:off x="4991" y="988"/>
              <a:ext cx="1" cy="72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" name="矩形 76"/>
            <p:cNvSpPr/>
            <p:nvPr/>
          </p:nvSpPr>
          <p:spPr>
            <a:xfrm>
              <a:off x="3823" y="322"/>
              <a:ext cx="176" cy="6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3823" y="322"/>
              <a:ext cx="176" cy="69"/>
            </a:xfrm>
            <a:prstGeom prst="rect">
              <a:avLst/>
            </a:prstGeom>
            <a:solidFill>
              <a:srgbClr val="FF00FF"/>
            </a:solidFill>
            <a:ln w="222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任意多边形 78"/>
            <p:cNvSpPr/>
            <p:nvPr/>
          </p:nvSpPr>
          <p:spPr>
            <a:xfrm>
              <a:off x="4132" y="321"/>
              <a:ext cx="250" cy="34"/>
            </a:xfrm>
            <a:custGeom>
              <a:avLst/>
              <a:gdLst/>
              <a:ahLst/>
              <a:cxnLst/>
              <a:rect l="0" t="0" r="0" b="0"/>
              <a:pathLst>
                <a:path w="250" h="34">
                  <a:moveTo>
                    <a:pt x="249" y="34"/>
                  </a:moveTo>
                  <a:cubicBezTo>
                    <a:pt x="250" y="16"/>
                    <a:pt x="236" y="1"/>
                    <a:pt x="219" y="0"/>
                  </a:cubicBezTo>
                  <a:cubicBezTo>
                    <a:pt x="202" y="0"/>
                    <a:pt x="187" y="14"/>
                    <a:pt x="187" y="31"/>
                  </a:cubicBezTo>
                  <a:cubicBezTo>
                    <a:pt x="187" y="32"/>
                    <a:pt x="187" y="33"/>
                    <a:pt x="187" y="34"/>
                  </a:cubicBezTo>
                  <a:cubicBezTo>
                    <a:pt x="187" y="16"/>
                    <a:pt x="174" y="1"/>
                    <a:pt x="157" y="0"/>
                  </a:cubicBezTo>
                  <a:cubicBezTo>
                    <a:pt x="139" y="0"/>
                    <a:pt x="125" y="14"/>
                    <a:pt x="124" y="31"/>
                  </a:cubicBezTo>
                  <a:cubicBezTo>
                    <a:pt x="124" y="32"/>
                    <a:pt x="124" y="33"/>
                    <a:pt x="124" y="34"/>
                  </a:cubicBezTo>
                  <a:cubicBezTo>
                    <a:pt x="125" y="16"/>
                    <a:pt x="112" y="1"/>
                    <a:pt x="94" y="0"/>
                  </a:cubicBezTo>
                  <a:cubicBezTo>
                    <a:pt x="77" y="0"/>
                    <a:pt x="62" y="14"/>
                    <a:pt x="62" y="31"/>
                  </a:cubicBezTo>
                  <a:cubicBezTo>
                    <a:pt x="62" y="32"/>
                    <a:pt x="62" y="33"/>
                    <a:pt x="62" y="34"/>
                  </a:cubicBezTo>
                  <a:cubicBezTo>
                    <a:pt x="62" y="16"/>
                    <a:pt x="49" y="1"/>
                    <a:pt x="32" y="0"/>
                  </a:cubicBezTo>
                  <a:cubicBezTo>
                    <a:pt x="15" y="0"/>
                    <a:pt x="0" y="14"/>
                    <a:pt x="0" y="31"/>
                  </a:cubicBezTo>
                  <a:cubicBezTo>
                    <a:pt x="0" y="32"/>
                    <a:pt x="0" y="33"/>
                    <a:pt x="0" y="34"/>
                  </a:cubicBezTo>
                </a:path>
              </a:pathLst>
            </a:custGeom>
            <a:noFill/>
            <a:ln w="222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直接连接符 79"/>
            <p:cNvSpPr/>
            <p:nvPr/>
          </p:nvSpPr>
          <p:spPr>
            <a:xfrm flipH="1">
              <a:off x="4072" y="355"/>
              <a:ext cx="60" cy="1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" name="直接连接符 80"/>
            <p:cNvSpPr/>
            <p:nvPr/>
          </p:nvSpPr>
          <p:spPr>
            <a:xfrm>
              <a:off x="4381" y="355"/>
              <a:ext cx="71" cy="1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" name="直接连接符 81"/>
            <p:cNvSpPr/>
            <p:nvPr/>
          </p:nvSpPr>
          <p:spPr>
            <a:xfrm flipH="1">
              <a:off x="3999" y="356"/>
              <a:ext cx="73" cy="1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" name="直接连接符 82"/>
            <p:cNvSpPr/>
            <p:nvPr/>
          </p:nvSpPr>
          <p:spPr>
            <a:xfrm flipV="1">
              <a:off x="4989" y="360"/>
              <a:ext cx="1" cy="80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4" name="直接连接符 83"/>
            <p:cNvSpPr/>
            <p:nvPr/>
          </p:nvSpPr>
          <p:spPr>
            <a:xfrm flipH="1">
              <a:off x="4775" y="356"/>
              <a:ext cx="216" cy="1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5" name="直接连接符 84"/>
            <p:cNvSpPr/>
            <p:nvPr/>
          </p:nvSpPr>
          <p:spPr>
            <a:xfrm flipH="1">
              <a:off x="3558" y="1334"/>
              <a:ext cx="1441" cy="1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6" name="直接连接符 85"/>
            <p:cNvSpPr/>
            <p:nvPr/>
          </p:nvSpPr>
          <p:spPr>
            <a:xfrm flipH="1">
              <a:off x="3558" y="357"/>
              <a:ext cx="265" cy="1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7" name="任意多边形 86"/>
            <p:cNvSpPr/>
            <p:nvPr/>
          </p:nvSpPr>
          <p:spPr>
            <a:xfrm>
              <a:off x="3525" y="1317"/>
              <a:ext cx="33" cy="33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7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12" y="53"/>
                    <a:pt x="0" y="41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任意多边形 87"/>
            <p:cNvSpPr/>
            <p:nvPr/>
          </p:nvSpPr>
          <p:spPr>
            <a:xfrm>
              <a:off x="3525" y="1317"/>
              <a:ext cx="33" cy="33"/>
            </a:xfrm>
            <a:custGeom>
              <a:avLst/>
              <a:gdLst/>
              <a:ahLst/>
              <a:cxnLst/>
              <a:rect l="0" t="0" r="0" b="0"/>
              <a:pathLst>
                <a:path w="33" h="33">
                  <a:moveTo>
                    <a:pt x="0" y="17"/>
                  </a:moveTo>
                  <a:cubicBezTo>
                    <a:pt x="0" y="7"/>
                    <a:pt x="7" y="0"/>
                    <a:pt x="17" y="0"/>
                  </a:cubicBezTo>
                  <a:cubicBezTo>
                    <a:pt x="25" y="0"/>
                    <a:pt x="33" y="7"/>
                    <a:pt x="33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26"/>
                    <a:pt x="25" y="33"/>
                    <a:pt x="17" y="33"/>
                  </a:cubicBezTo>
                  <a:cubicBezTo>
                    <a:pt x="7" y="33"/>
                    <a:pt x="0" y="26"/>
                    <a:pt x="0" y="17"/>
                  </a:cubicBez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任意多边形 88"/>
            <p:cNvSpPr/>
            <p:nvPr/>
          </p:nvSpPr>
          <p:spPr>
            <a:xfrm>
              <a:off x="3525" y="340"/>
              <a:ext cx="33" cy="33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任意多边形 89"/>
            <p:cNvSpPr/>
            <p:nvPr/>
          </p:nvSpPr>
          <p:spPr>
            <a:xfrm>
              <a:off x="3525" y="340"/>
              <a:ext cx="33" cy="33"/>
            </a:xfrm>
            <a:custGeom>
              <a:avLst/>
              <a:gdLst/>
              <a:ahLst/>
              <a:cxnLst/>
              <a:rect l="0" t="0" r="0" b="0"/>
              <a:pathLst>
                <a:path w="33" h="33">
                  <a:moveTo>
                    <a:pt x="0" y="16"/>
                  </a:moveTo>
                  <a:cubicBezTo>
                    <a:pt x="0" y="7"/>
                    <a:pt x="7" y="0"/>
                    <a:pt x="17" y="0"/>
                  </a:cubicBezTo>
                  <a:cubicBezTo>
                    <a:pt x="25" y="0"/>
                    <a:pt x="33" y="7"/>
                    <a:pt x="33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33" y="25"/>
                    <a:pt x="25" y="33"/>
                    <a:pt x="17" y="33"/>
                  </a:cubicBezTo>
                  <a:cubicBezTo>
                    <a:pt x="7" y="33"/>
                    <a:pt x="0" y="25"/>
                    <a:pt x="0" y="16"/>
                  </a:cubicBez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4837" y="485"/>
              <a:ext cx="75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4897" y="566"/>
              <a:ext cx="36" cy="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3836" y="142"/>
              <a:ext cx="75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3906" y="224"/>
              <a:ext cx="36" cy="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95" name="直接连接符 94"/>
            <p:cNvSpPr/>
            <p:nvPr/>
          </p:nvSpPr>
          <p:spPr>
            <a:xfrm>
              <a:off x="3674" y="356"/>
              <a:ext cx="28" cy="1"/>
            </a:xfrm>
            <a:prstGeom prst="line">
              <a:avLst/>
            </a:prstGeom>
            <a:ln w="476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6" name="任意多边形 95"/>
            <p:cNvSpPr/>
            <p:nvPr/>
          </p:nvSpPr>
          <p:spPr>
            <a:xfrm>
              <a:off x="3697" y="336"/>
              <a:ext cx="59" cy="40"/>
            </a:xfrm>
            <a:custGeom>
              <a:avLst/>
              <a:gdLst/>
              <a:ahLst/>
              <a:cxnLst/>
              <a:rect l="0" t="0" r="0" b="0"/>
              <a:pathLst>
                <a:path w="59" h="40">
                  <a:moveTo>
                    <a:pt x="0" y="40"/>
                  </a:moveTo>
                  <a:lnTo>
                    <a:pt x="59" y="20"/>
                  </a:lnTo>
                  <a:lnTo>
                    <a:pt x="0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任意多边形 96"/>
            <p:cNvSpPr>
              <a:spLocks noEditPoints="1"/>
            </p:cNvSpPr>
            <p:nvPr/>
          </p:nvSpPr>
          <p:spPr>
            <a:xfrm>
              <a:off x="3724" y="423"/>
              <a:ext cx="66" cy="68"/>
            </a:xfrm>
            <a:custGeom>
              <a:avLst/>
              <a:gdLst/>
              <a:ahLst/>
              <a:cxnLst/>
              <a:rect l="0" t="0" r="0" b="0"/>
              <a:pathLst>
                <a:path w="66" h="68">
                  <a:moveTo>
                    <a:pt x="0" y="34"/>
                  </a:moveTo>
                  <a:lnTo>
                    <a:pt x="66" y="34"/>
                  </a:lnTo>
                  <a:moveTo>
                    <a:pt x="33" y="0"/>
                  </a:moveTo>
                  <a:lnTo>
                    <a:pt x="33" y="6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任意多边形 97"/>
            <p:cNvSpPr>
              <a:spLocks noEditPoints="1"/>
            </p:cNvSpPr>
            <p:nvPr/>
          </p:nvSpPr>
          <p:spPr>
            <a:xfrm>
              <a:off x="5073" y="372"/>
              <a:ext cx="67" cy="68"/>
            </a:xfrm>
            <a:custGeom>
              <a:avLst/>
              <a:gdLst/>
              <a:ahLst/>
              <a:cxnLst/>
              <a:rect l="0" t="0" r="0" b="0"/>
              <a:pathLst>
                <a:path w="67" h="68">
                  <a:moveTo>
                    <a:pt x="0" y="34"/>
                  </a:moveTo>
                  <a:lnTo>
                    <a:pt x="67" y="34"/>
                  </a:lnTo>
                  <a:moveTo>
                    <a:pt x="33" y="0"/>
                  </a:moveTo>
                  <a:lnTo>
                    <a:pt x="33" y="6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直接连接符 98"/>
            <p:cNvSpPr/>
            <p:nvPr/>
          </p:nvSpPr>
          <p:spPr>
            <a:xfrm>
              <a:off x="4851" y="460"/>
              <a:ext cx="65" cy="1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0" name="直接连接符 99"/>
            <p:cNvSpPr/>
            <p:nvPr/>
          </p:nvSpPr>
          <p:spPr>
            <a:xfrm>
              <a:off x="5081" y="1316"/>
              <a:ext cx="65" cy="1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1" name="矩形 100"/>
            <p:cNvSpPr/>
            <p:nvPr/>
          </p:nvSpPr>
          <p:spPr>
            <a:xfrm>
              <a:off x="4157" y="132"/>
              <a:ext cx="40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4197" y="132"/>
              <a:ext cx="77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 i="1">
                  <a:solidFill>
                    <a:srgbClr val="000000"/>
                  </a:solidFill>
                  <a:latin typeface="Symbol" panose="05050102010706020507" pitchFamily="18" charset="2"/>
                </a:rPr>
                <a:t>w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4267" y="132"/>
              <a:ext cx="73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4337" y="224"/>
              <a:ext cx="40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4737" y="786"/>
              <a:ext cx="40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06" name="矩形 105"/>
            <p:cNvSpPr/>
            <p:nvPr/>
          </p:nvSpPr>
          <p:spPr>
            <a:xfrm>
              <a:off x="4767" y="786"/>
              <a:ext cx="77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 i="1">
                  <a:solidFill>
                    <a:srgbClr val="000000"/>
                  </a:solidFill>
                  <a:latin typeface="Symbol" panose="05050102010706020507" pitchFamily="18" charset="2"/>
                </a:rPr>
                <a:t>w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07" name="矩形 106"/>
            <p:cNvSpPr/>
            <p:nvPr/>
          </p:nvSpPr>
          <p:spPr>
            <a:xfrm>
              <a:off x="4837" y="786"/>
              <a:ext cx="73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08" name="矩形 107"/>
            <p:cNvSpPr/>
            <p:nvPr/>
          </p:nvSpPr>
          <p:spPr>
            <a:xfrm>
              <a:off x="4907" y="868"/>
              <a:ext cx="40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grpSp>
          <p:nvGrpSpPr>
            <p:cNvPr id="109" name="组合 108"/>
            <p:cNvGrpSpPr/>
            <p:nvPr/>
          </p:nvGrpSpPr>
          <p:grpSpPr>
            <a:xfrm>
              <a:off x="3499" y="779"/>
              <a:ext cx="75" cy="144"/>
              <a:chOff x="3499" y="779"/>
              <a:chExt cx="75" cy="144"/>
            </a:xfrm>
          </p:grpSpPr>
          <p:sp>
            <p:nvSpPr>
              <p:cNvPr id="149" name="矩形 148"/>
              <p:cNvSpPr/>
              <p:nvPr/>
            </p:nvSpPr>
            <p:spPr>
              <a:xfrm>
                <a:off x="3499" y="798"/>
                <a:ext cx="75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3534" y="779"/>
                <a:ext cx="35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4220" y="438"/>
              <a:ext cx="108" cy="161"/>
              <a:chOff x="4220" y="438"/>
              <a:chExt cx="108" cy="161"/>
            </a:xfrm>
          </p:grpSpPr>
          <p:sp>
            <p:nvSpPr>
              <p:cNvPr id="146" name="矩形 145"/>
              <p:cNvSpPr/>
              <p:nvPr/>
            </p:nvSpPr>
            <p:spPr>
              <a:xfrm>
                <a:off x="4288" y="503"/>
                <a:ext cx="40" cy="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4220" y="458"/>
                <a:ext cx="75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4255" y="438"/>
                <a:ext cx="35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>
              <a:off x="5101" y="778"/>
              <a:ext cx="110" cy="149"/>
              <a:chOff x="5101" y="778"/>
              <a:chExt cx="110" cy="149"/>
            </a:xfrm>
          </p:grpSpPr>
          <p:sp>
            <p:nvSpPr>
              <p:cNvPr id="143" name="矩形 142"/>
              <p:cNvSpPr/>
              <p:nvPr/>
            </p:nvSpPr>
            <p:spPr>
              <a:xfrm>
                <a:off x="5175" y="841"/>
                <a:ext cx="36" cy="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9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5101" y="798"/>
                <a:ext cx="69" cy="1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5" name="矩形 144"/>
              <p:cNvSpPr/>
              <p:nvPr/>
            </p:nvSpPr>
            <p:spPr>
              <a:xfrm>
                <a:off x="5136" y="778"/>
                <a:ext cx="32" cy="1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12" name="组合 111"/>
            <p:cNvGrpSpPr/>
            <p:nvPr/>
          </p:nvGrpSpPr>
          <p:grpSpPr>
            <a:xfrm>
              <a:off x="3692" y="175"/>
              <a:ext cx="48" cy="145"/>
              <a:chOff x="3692" y="175"/>
              <a:chExt cx="48" cy="145"/>
            </a:xfrm>
          </p:grpSpPr>
          <p:sp>
            <p:nvSpPr>
              <p:cNvPr id="141" name="矩形 140"/>
              <p:cNvSpPr/>
              <p:nvPr/>
            </p:nvSpPr>
            <p:spPr>
              <a:xfrm>
                <a:off x="3692" y="195"/>
                <a:ext cx="40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3705" y="175"/>
                <a:ext cx="35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13" name="直接连接符 112"/>
            <p:cNvSpPr/>
            <p:nvPr/>
          </p:nvSpPr>
          <p:spPr>
            <a:xfrm>
              <a:off x="4585" y="354"/>
              <a:ext cx="88" cy="89"/>
            </a:xfrm>
            <a:prstGeom prst="line">
              <a:avLst/>
            </a:prstGeom>
            <a:ln w="2222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4" name="直接连接符 113"/>
            <p:cNvSpPr/>
            <p:nvPr/>
          </p:nvSpPr>
          <p:spPr>
            <a:xfrm flipV="1">
              <a:off x="4677" y="357"/>
              <a:ext cx="87" cy="90"/>
            </a:xfrm>
            <a:prstGeom prst="line">
              <a:avLst/>
            </a:prstGeom>
            <a:ln w="2222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5" name="直接连接符 114"/>
            <p:cNvSpPr/>
            <p:nvPr/>
          </p:nvSpPr>
          <p:spPr>
            <a:xfrm flipV="1">
              <a:off x="4585" y="262"/>
              <a:ext cx="92" cy="92"/>
            </a:xfrm>
            <a:prstGeom prst="line">
              <a:avLst/>
            </a:prstGeom>
            <a:ln w="2222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6" name="直接连接符 115"/>
            <p:cNvSpPr/>
            <p:nvPr/>
          </p:nvSpPr>
          <p:spPr>
            <a:xfrm>
              <a:off x="4677" y="262"/>
              <a:ext cx="90" cy="92"/>
            </a:xfrm>
            <a:prstGeom prst="line">
              <a:avLst/>
            </a:prstGeom>
            <a:ln w="2222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7" name="直接连接符 116"/>
            <p:cNvSpPr/>
            <p:nvPr/>
          </p:nvSpPr>
          <p:spPr>
            <a:xfrm>
              <a:off x="4585" y="354"/>
              <a:ext cx="182" cy="1"/>
            </a:xfrm>
            <a:prstGeom prst="line">
              <a:avLst/>
            </a:prstGeom>
            <a:ln w="2222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8" name="直接连接符 117"/>
            <p:cNvSpPr/>
            <p:nvPr/>
          </p:nvSpPr>
          <p:spPr>
            <a:xfrm flipH="1">
              <a:off x="4437" y="354"/>
              <a:ext cx="148" cy="1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19" name="任意多边形 118"/>
            <p:cNvSpPr>
              <a:spLocks noEditPoints="1"/>
            </p:cNvSpPr>
            <p:nvPr/>
          </p:nvSpPr>
          <p:spPr>
            <a:xfrm>
              <a:off x="4858" y="191"/>
              <a:ext cx="66" cy="68"/>
            </a:xfrm>
            <a:custGeom>
              <a:avLst/>
              <a:gdLst/>
              <a:ahLst/>
              <a:cxnLst/>
              <a:rect l="0" t="0" r="0" b="0"/>
              <a:pathLst>
                <a:path w="66" h="68">
                  <a:moveTo>
                    <a:pt x="0" y="34"/>
                  </a:moveTo>
                  <a:lnTo>
                    <a:pt x="66" y="34"/>
                  </a:lnTo>
                  <a:moveTo>
                    <a:pt x="33" y="0"/>
                  </a:moveTo>
                  <a:lnTo>
                    <a:pt x="33" y="6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直接连接符 119"/>
            <p:cNvSpPr/>
            <p:nvPr/>
          </p:nvSpPr>
          <p:spPr>
            <a:xfrm>
              <a:off x="4462" y="242"/>
              <a:ext cx="65" cy="1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1" name="直接连接符 120"/>
            <p:cNvSpPr/>
            <p:nvPr/>
          </p:nvSpPr>
          <p:spPr>
            <a:xfrm flipV="1">
              <a:off x="4991" y="1160"/>
              <a:ext cx="87" cy="90"/>
            </a:xfrm>
            <a:prstGeom prst="line">
              <a:avLst/>
            </a:prstGeom>
            <a:ln w="2222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2" name="直接连接符 121"/>
            <p:cNvSpPr/>
            <p:nvPr/>
          </p:nvSpPr>
          <p:spPr>
            <a:xfrm flipH="1" flipV="1">
              <a:off x="4994" y="1068"/>
              <a:ext cx="87" cy="89"/>
            </a:xfrm>
            <a:prstGeom prst="line">
              <a:avLst/>
            </a:prstGeom>
            <a:ln w="2222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" name="直接连接符 122"/>
            <p:cNvSpPr/>
            <p:nvPr/>
          </p:nvSpPr>
          <p:spPr>
            <a:xfrm flipH="1" flipV="1">
              <a:off x="4899" y="1157"/>
              <a:ext cx="92" cy="93"/>
            </a:xfrm>
            <a:prstGeom prst="line">
              <a:avLst/>
            </a:prstGeom>
            <a:ln w="2222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4" name="直接连接符 123"/>
            <p:cNvSpPr/>
            <p:nvPr/>
          </p:nvSpPr>
          <p:spPr>
            <a:xfrm flipV="1">
              <a:off x="4899" y="1065"/>
              <a:ext cx="92" cy="92"/>
            </a:xfrm>
            <a:prstGeom prst="line">
              <a:avLst/>
            </a:prstGeom>
            <a:ln w="2222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5" name="直接连接符 124"/>
            <p:cNvSpPr/>
            <p:nvPr/>
          </p:nvSpPr>
          <p:spPr>
            <a:xfrm flipV="1">
              <a:off x="4991" y="1065"/>
              <a:ext cx="1" cy="185"/>
            </a:xfrm>
            <a:prstGeom prst="line">
              <a:avLst/>
            </a:prstGeom>
            <a:ln w="2222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6" name="直接连接符 125"/>
            <p:cNvSpPr/>
            <p:nvPr/>
          </p:nvSpPr>
          <p:spPr>
            <a:xfrm>
              <a:off x="4992" y="1242"/>
              <a:ext cx="1" cy="84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7" name="任意多边形 126"/>
            <p:cNvSpPr>
              <a:spLocks noEditPoints="1"/>
            </p:cNvSpPr>
            <p:nvPr/>
          </p:nvSpPr>
          <p:spPr>
            <a:xfrm>
              <a:off x="4809" y="1233"/>
              <a:ext cx="66" cy="67"/>
            </a:xfrm>
            <a:custGeom>
              <a:avLst/>
              <a:gdLst/>
              <a:ahLst/>
              <a:cxnLst/>
              <a:rect l="0" t="0" r="0" b="0"/>
              <a:pathLst>
                <a:path w="66" h="67">
                  <a:moveTo>
                    <a:pt x="0" y="33"/>
                  </a:moveTo>
                  <a:lnTo>
                    <a:pt x="66" y="33"/>
                  </a:lnTo>
                  <a:moveTo>
                    <a:pt x="33" y="0"/>
                  </a:moveTo>
                  <a:lnTo>
                    <a:pt x="33" y="6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直接连接符 127"/>
            <p:cNvSpPr/>
            <p:nvPr/>
          </p:nvSpPr>
          <p:spPr>
            <a:xfrm>
              <a:off x="4809" y="1031"/>
              <a:ext cx="65" cy="1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29" name="组合 128"/>
            <p:cNvGrpSpPr/>
            <p:nvPr/>
          </p:nvGrpSpPr>
          <p:grpSpPr>
            <a:xfrm>
              <a:off x="4619" y="1079"/>
              <a:ext cx="239" cy="147"/>
              <a:chOff x="4619" y="1079"/>
              <a:chExt cx="239" cy="147"/>
            </a:xfrm>
          </p:grpSpPr>
          <p:sp>
            <p:nvSpPr>
              <p:cNvPr id="136" name="矩形 135"/>
              <p:cNvSpPr/>
              <p:nvPr/>
            </p:nvSpPr>
            <p:spPr>
              <a:xfrm>
                <a:off x="4809" y="1100"/>
                <a:ext cx="40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4718" y="1100"/>
                <a:ext cx="92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4823" y="1079"/>
                <a:ext cx="35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9" name="矩形 138"/>
              <p:cNvSpPr/>
              <p:nvPr/>
            </p:nvSpPr>
            <p:spPr>
              <a:xfrm>
                <a:off x="4648" y="1089"/>
                <a:ext cx="71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w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4619" y="1101"/>
                <a:ext cx="35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j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30" name="组合 129"/>
            <p:cNvGrpSpPr/>
            <p:nvPr/>
          </p:nvGrpSpPr>
          <p:grpSpPr>
            <a:xfrm>
              <a:off x="4589" y="125"/>
              <a:ext cx="239" cy="145"/>
              <a:chOff x="4589" y="125"/>
              <a:chExt cx="239" cy="145"/>
            </a:xfrm>
          </p:grpSpPr>
          <p:sp>
            <p:nvSpPr>
              <p:cNvPr id="131" name="矩形 130"/>
              <p:cNvSpPr/>
              <p:nvPr/>
            </p:nvSpPr>
            <p:spPr>
              <a:xfrm>
                <a:off x="4779" y="144"/>
                <a:ext cx="40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4688" y="144"/>
                <a:ext cx="92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4793" y="125"/>
                <a:ext cx="35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4618" y="134"/>
                <a:ext cx="71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w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4589" y="145"/>
                <a:ext cx="35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j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00" name="矩形 299"/>
          <p:cNvSpPr/>
          <p:nvPr/>
        </p:nvSpPr>
        <p:spPr>
          <a:xfrm>
            <a:off x="402792" y="1740783"/>
            <a:ext cx="607307" cy="1323439"/>
          </a:xfrm>
          <a:prstGeom prst="rect">
            <a:avLst/>
          </a:prstGeom>
          <a:noFill/>
          <a:ln w="19050">
            <a:noFill/>
          </a:ln>
        </p:spPr>
        <p:txBody>
          <a:bodyPr wrap="squar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0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顺联电路</a:t>
            </a:r>
          </a:p>
        </p:txBody>
      </p:sp>
      <p:sp>
        <p:nvSpPr>
          <p:cNvPr id="301" name="右箭头 300"/>
          <p:cNvSpPr/>
          <p:nvPr/>
        </p:nvSpPr>
        <p:spPr>
          <a:xfrm>
            <a:off x="4243871" y="2460502"/>
            <a:ext cx="795568" cy="333375"/>
          </a:xfrm>
          <a:prstGeom prst="rightArrow">
            <a:avLst>
              <a:gd name="adj1" fmla="val 50000"/>
              <a:gd name="adj2" fmla="val 60714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02" name="组合 301"/>
          <p:cNvGrpSpPr>
            <a:grpSpLocks noChangeAspect="1"/>
          </p:cNvGrpSpPr>
          <p:nvPr/>
        </p:nvGrpSpPr>
        <p:grpSpPr>
          <a:xfrm>
            <a:off x="774487" y="1223809"/>
            <a:ext cx="3138289" cy="2125119"/>
            <a:chOff x="252" y="2334"/>
            <a:chExt cx="2351" cy="1592"/>
          </a:xfrm>
        </p:grpSpPr>
        <p:sp>
          <p:nvSpPr>
            <p:cNvPr id="303" name="矩形 302"/>
            <p:cNvSpPr>
              <a:spLocks noChangeAspect="1" noTextEdit="1"/>
            </p:cNvSpPr>
            <p:nvPr/>
          </p:nvSpPr>
          <p:spPr>
            <a:xfrm>
              <a:off x="252" y="2334"/>
              <a:ext cx="2351" cy="159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4" name="任意多边形 303"/>
            <p:cNvSpPr>
              <a:spLocks noEditPoints="1"/>
            </p:cNvSpPr>
            <p:nvPr/>
          </p:nvSpPr>
          <p:spPr>
            <a:xfrm>
              <a:off x="337" y="2804"/>
              <a:ext cx="109" cy="110"/>
            </a:xfrm>
            <a:custGeom>
              <a:avLst/>
              <a:gdLst/>
              <a:ahLst/>
              <a:cxnLst/>
              <a:rect l="0" t="0" r="0" b="0"/>
              <a:pathLst>
                <a:path w="109" h="110">
                  <a:moveTo>
                    <a:pt x="0" y="55"/>
                  </a:moveTo>
                  <a:lnTo>
                    <a:pt x="109" y="55"/>
                  </a:lnTo>
                  <a:moveTo>
                    <a:pt x="54" y="0"/>
                  </a:moveTo>
                  <a:lnTo>
                    <a:pt x="54" y="110"/>
                  </a:lnTo>
                </a:path>
              </a:pathLst>
            </a:custGeom>
            <a:noFill/>
            <a:ln w="20638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" name="直接连接符 304"/>
            <p:cNvSpPr/>
            <p:nvPr/>
          </p:nvSpPr>
          <p:spPr>
            <a:xfrm>
              <a:off x="339" y="3757"/>
              <a:ext cx="106" cy="1"/>
            </a:xfrm>
            <a:prstGeom prst="line">
              <a:avLst/>
            </a:prstGeom>
            <a:ln w="206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6" name="矩形 305"/>
            <p:cNvSpPr/>
            <p:nvPr/>
          </p:nvSpPr>
          <p:spPr>
            <a:xfrm>
              <a:off x="2106" y="2859"/>
              <a:ext cx="112" cy="29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" name="矩形 306"/>
            <p:cNvSpPr/>
            <p:nvPr/>
          </p:nvSpPr>
          <p:spPr>
            <a:xfrm>
              <a:off x="2106" y="2859"/>
              <a:ext cx="112" cy="290"/>
            </a:xfrm>
            <a:prstGeom prst="rect">
              <a:avLst/>
            </a:prstGeom>
            <a:solidFill>
              <a:schemeClr val="accent1"/>
            </a:solidFill>
            <a:ln w="349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" name="直接连接符 307"/>
            <p:cNvSpPr/>
            <p:nvPr/>
          </p:nvSpPr>
          <p:spPr>
            <a:xfrm>
              <a:off x="2162" y="3149"/>
              <a:ext cx="3" cy="186"/>
            </a:xfrm>
            <a:prstGeom prst="line">
              <a:avLst/>
            </a:prstGeom>
            <a:ln w="206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9" name="任意多边形 308"/>
            <p:cNvSpPr/>
            <p:nvPr/>
          </p:nvSpPr>
          <p:spPr>
            <a:xfrm>
              <a:off x="2165" y="3335"/>
              <a:ext cx="55" cy="411"/>
            </a:xfrm>
            <a:custGeom>
              <a:avLst/>
              <a:gdLst/>
              <a:ahLst/>
              <a:cxnLst/>
              <a:rect l="0" t="0" r="0" b="0"/>
              <a:pathLst>
                <a:path w="55" h="411">
                  <a:moveTo>
                    <a:pt x="0" y="410"/>
                  </a:moveTo>
                  <a:cubicBezTo>
                    <a:pt x="29" y="411"/>
                    <a:pt x="53" y="388"/>
                    <a:pt x="54" y="361"/>
                  </a:cubicBezTo>
                  <a:cubicBezTo>
                    <a:pt x="55" y="332"/>
                    <a:pt x="33" y="308"/>
                    <a:pt x="4" y="307"/>
                  </a:cubicBezTo>
                  <a:cubicBezTo>
                    <a:pt x="3" y="307"/>
                    <a:pt x="1" y="307"/>
                    <a:pt x="0" y="307"/>
                  </a:cubicBezTo>
                  <a:cubicBezTo>
                    <a:pt x="29" y="308"/>
                    <a:pt x="53" y="287"/>
                    <a:pt x="54" y="258"/>
                  </a:cubicBezTo>
                  <a:cubicBezTo>
                    <a:pt x="55" y="230"/>
                    <a:pt x="33" y="205"/>
                    <a:pt x="4" y="204"/>
                  </a:cubicBezTo>
                  <a:cubicBezTo>
                    <a:pt x="3" y="204"/>
                    <a:pt x="1" y="204"/>
                    <a:pt x="0" y="204"/>
                  </a:cubicBezTo>
                  <a:cubicBezTo>
                    <a:pt x="29" y="205"/>
                    <a:pt x="53" y="184"/>
                    <a:pt x="54" y="155"/>
                  </a:cubicBezTo>
                  <a:cubicBezTo>
                    <a:pt x="55" y="127"/>
                    <a:pt x="33" y="103"/>
                    <a:pt x="4" y="102"/>
                  </a:cubicBezTo>
                  <a:cubicBezTo>
                    <a:pt x="3" y="102"/>
                    <a:pt x="1" y="102"/>
                    <a:pt x="0" y="102"/>
                  </a:cubicBezTo>
                  <a:cubicBezTo>
                    <a:pt x="29" y="103"/>
                    <a:pt x="53" y="81"/>
                    <a:pt x="54" y="53"/>
                  </a:cubicBezTo>
                  <a:cubicBezTo>
                    <a:pt x="55" y="24"/>
                    <a:pt x="33" y="1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</a:path>
              </a:pathLst>
            </a:custGeom>
            <a:noFill/>
            <a:ln w="349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直接连接符 309"/>
            <p:cNvSpPr/>
            <p:nvPr/>
          </p:nvSpPr>
          <p:spPr>
            <a:xfrm>
              <a:off x="2165" y="3745"/>
              <a:ext cx="1" cy="117"/>
            </a:xfrm>
            <a:prstGeom prst="line">
              <a:avLst/>
            </a:prstGeom>
            <a:ln w="206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1" name="矩形 310"/>
            <p:cNvSpPr/>
            <p:nvPr/>
          </p:nvSpPr>
          <p:spPr>
            <a:xfrm>
              <a:off x="848" y="2668"/>
              <a:ext cx="287" cy="11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" name="矩形 311"/>
            <p:cNvSpPr/>
            <p:nvPr/>
          </p:nvSpPr>
          <p:spPr>
            <a:xfrm>
              <a:off x="848" y="2668"/>
              <a:ext cx="287" cy="111"/>
            </a:xfrm>
            <a:prstGeom prst="rect">
              <a:avLst/>
            </a:prstGeom>
            <a:solidFill>
              <a:schemeClr val="accent1"/>
            </a:solidFill>
            <a:ln w="349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" name="任意多边形 312"/>
            <p:cNvSpPr/>
            <p:nvPr/>
          </p:nvSpPr>
          <p:spPr>
            <a:xfrm>
              <a:off x="1351" y="2666"/>
              <a:ext cx="406" cy="54"/>
            </a:xfrm>
            <a:custGeom>
              <a:avLst/>
              <a:gdLst/>
              <a:ahLst/>
              <a:cxnLst/>
              <a:rect l="0" t="0" r="0" b="0"/>
              <a:pathLst>
                <a:path w="406" h="54">
                  <a:moveTo>
                    <a:pt x="405" y="54"/>
                  </a:moveTo>
                  <a:cubicBezTo>
                    <a:pt x="406" y="26"/>
                    <a:pt x="384" y="2"/>
                    <a:pt x="357" y="1"/>
                  </a:cubicBezTo>
                  <a:cubicBezTo>
                    <a:pt x="328" y="0"/>
                    <a:pt x="305" y="22"/>
                    <a:pt x="304" y="50"/>
                  </a:cubicBezTo>
                  <a:cubicBezTo>
                    <a:pt x="304" y="51"/>
                    <a:pt x="304" y="53"/>
                    <a:pt x="304" y="54"/>
                  </a:cubicBezTo>
                  <a:cubicBezTo>
                    <a:pt x="305" y="26"/>
                    <a:pt x="282" y="2"/>
                    <a:pt x="255" y="1"/>
                  </a:cubicBezTo>
                  <a:cubicBezTo>
                    <a:pt x="226" y="0"/>
                    <a:pt x="203" y="22"/>
                    <a:pt x="202" y="50"/>
                  </a:cubicBezTo>
                  <a:cubicBezTo>
                    <a:pt x="202" y="51"/>
                    <a:pt x="202" y="53"/>
                    <a:pt x="202" y="54"/>
                  </a:cubicBezTo>
                  <a:cubicBezTo>
                    <a:pt x="203" y="26"/>
                    <a:pt x="182" y="2"/>
                    <a:pt x="153" y="1"/>
                  </a:cubicBezTo>
                  <a:cubicBezTo>
                    <a:pt x="126" y="0"/>
                    <a:pt x="101" y="22"/>
                    <a:pt x="100" y="50"/>
                  </a:cubicBezTo>
                  <a:cubicBezTo>
                    <a:pt x="100" y="51"/>
                    <a:pt x="100" y="53"/>
                    <a:pt x="100" y="54"/>
                  </a:cubicBezTo>
                  <a:cubicBezTo>
                    <a:pt x="101" y="26"/>
                    <a:pt x="80" y="2"/>
                    <a:pt x="52" y="1"/>
                  </a:cubicBezTo>
                  <a:cubicBezTo>
                    <a:pt x="24" y="0"/>
                    <a:pt x="1" y="22"/>
                    <a:pt x="0" y="50"/>
                  </a:cubicBezTo>
                  <a:cubicBezTo>
                    <a:pt x="0" y="51"/>
                    <a:pt x="0" y="53"/>
                    <a:pt x="0" y="54"/>
                  </a:cubicBezTo>
                </a:path>
              </a:pathLst>
            </a:custGeom>
            <a:noFill/>
            <a:ln w="349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" name="直接连接符 313"/>
            <p:cNvSpPr/>
            <p:nvPr/>
          </p:nvSpPr>
          <p:spPr>
            <a:xfrm flipH="1">
              <a:off x="1254" y="2720"/>
              <a:ext cx="97" cy="1"/>
            </a:xfrm>
            <a:prstGeom prst="line">
              <a:avLst/>
            </a:prstGeom>
            <a:ln w="206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5" name="直接连接符 314"/>
            <p:cNvSpPr/>
            <p:nvPr/>
          </p:nvSpPr>
          <p:spPr>
            <a:xfrm>
              <a:off x="1756" y="2720"/>
              <a:ext cx="115" cy="1"/>
            </a:xfrm>
            <a:prstGeom prst="line">
              <a:avLst/>
            </a:prstGeom>
            <a:ln w="206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6" name="直接连接符 315"/>
            <p:cNvSpPr/>
            <p:nvPr/>
          </p:nvSpPr>
          <p:spPr>
            <a:xfrm flipH="1">
              <a:off x="1135" y="2724"/>
              <a:ext cx="119" cy="1"/>
            </a:xfrm>
            <a:prstGeom prst="line">
              <a:avLst/>
            </a:prstGeom>
            <a:ln w="206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" name="直接连接符 316"/>
            <p:cNvSpPr/>
            <p:nvPr/>
          </p:nvSpPr>
          <p:spPr>
            <a:xfrm flipV="1">
              <a:off x="2162" y="2729"/>
              <a:ext cx="1" cy="130"/>
            </a:xfrm>
            <a:prstGeom prst="line">
              <a:avLst/>
            </a:prstGeom>
            <a:ln w="206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" name="直接连接符 317"/>
            <p:cNvSpPr/>
            <p:nvPr/>
          </p:nvSpPr>
          <p:spPr>
            <a:xfrm flipH="1">
              <a:off x="1815" y="2724"/>
              <a:ext cx="350" cy="1"/>
            </a:xfrm>
            <a:prstGeom prst="line">
              <a:avLst/>
            </a:prstGeom>
            <a:ln w="206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9" name="直接连接符 318"/>
            <p:cNvSpPr/>
            <p:nvPr/>
          </p:nvSpPr>
          <p:spPr>
            <a:xfrm flipH="1">
              <a:off x="418" y="3864"/>
              <a:ext cx="1747" cy="1"/>
            </a:xfrm>
            <a:prstGeom prst="line">
              <a:avLst/>
            </a:prstGeom>
            <a:ln w="206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0" name="直接连接符 319"/>
            <p:cNvSpPr/>
            <p:nvPr/>
          </p:nvSpPr>
          <p:spPr>
            <a:xfrm flipH="1">
              <a:off x="418" y="2724"/>
              <a:ext cx="430" cy="1"/>
            </a:xfrm>
            <a:prstGeom prst="line">
              <a:avLst/>
            </a:prstGeom>
            <a:ln w="206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1" name="任意多边形 320"/>
            <p:cNvSpPr/>
            <p:nvPr/>
          </p:nvSpPr>
          <p:spPr>
            <a:xfrm>
              <a:off x="364" y="3837"/>
              <a:ext cx="54" cy="54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" name="任意多边形 321"/>
            <p:cNvSpPr/>
            <p:nvPr/>
          </p:nvSpPr>
          <p:spPr>
            <a:xfrm>
              <a:off x="364" y="3837"/>
              <a:ext cx="54" cy="54"/>
            </a:xfrm>
            <a:custGeom>
              <a:avLst/>
              <a:gdLst/>
              <a:ahLst/>
              <a:cxnLst/>
              <a:rect l="0" t="0" r="0" b="0"/>
              <a:pathLst>
                <a:path w="54" h="54">
                  <a:moveTo>
                    <a:pt x="0" y="27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42"/>
                    <a:pt x="42" y="54"/>
                    <a:pt x="27" y="54"/>
                  </a:cubicBezTo>
                  <a:cubicBezTo>
                    <a:pt x="12" y="54"/>
                    <a:pt x="0" y="42"/>
                    <a:pt x="0" y="27"/>
                  </a:cubicBezTo>
                </a:path>
              </a:pathLst>
            </a:custGeom>
            <a:noFill/>
            <a:ln w="20638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" name="任意多边形 322"/>
            <p:cNvSpPr/>
            <p:nvPr/>
          </p:nvSpPr>
          <p:spPr>
            <a:xfrm>
              <a:off x="364" y="2696"/>
              <a:ext cx="54" cy="54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7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12" y="53"/>
                    <a:pt x="0" y="41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" name="任意多边形 323"/>
            <p:cNvSpPr/>
            <p:nvPr/>
          </p:nvSpPr>
          <p:spPr>
            <a:xfrm>
              <a:off x="364" y="2696"/>
              <a:ext cx="54" cy="54"/>
            </a:xfrm>
            <a:custGeom>
              <a:avLst/>
              <a:gdLst/>
              <a:ahLst/>
              <a:cxnLst/>
              <a:rect l="0" t="0" r="0" b="0"/>
              <a:pathLst>
                <a:path w="54" h="54">
                  <a:moveTo>
                    <a:pt x="0" y="28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8"/>
                  </a:cubicBezTo>
                  <a:cubicBezTo>
                    <a:pt x="54" y="28"/>
                    <a:pt x="54" y="28"/>
                    <a:pt x="54" y="28"/>
                  </a:cubicBezTo>
                  <a:cubicBezTo>
                    <a:pt x="54" y="42"/>
                    <a:pt x="42" y="54"/>
                    <a:pt x="27" y="54"/>
                  </a:cubicBezTo>
                  <a:cubicBezTo>
                    <a:pt x="12" y="54"/>
                    <a:pt x="0" y="42"/>
                    <a:pt x="0" y="28"/>
                  </a:cubicBezTo>
                </a:path>
              </a:pathLst>
            </a:custGeom>
            <a:noFill/>
            <a:ln w="20638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" name="矩形 324"/>
            <p:cNvSpPr/>
            <p:nvPr/>
          </p:nvSpPr>
          <p:spPr>
            <a:xfrm>
              <a:off x="1896" y="2903"/>
              <a:ext cx="96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326" name="矩形 325"/>
            <p:cNvSpPr/>
            <p:nvPr/>
          </p:nvSpPr>
          <p:spPr>
            <a:xfrm>
              <a:off x="1993" y="3017"/>
              <a:ext cx="40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327" name="矩形 326"/>
            <p:cNvSpPr/>
            <p:nvPr/>
          </p:nvSpPr>
          <p:spPr>
            <a:xfrm>
              <a:off x="870" y="2383"/>
              <a:ext cx="96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328" name="矩形 327"/>
            <p:cNvSpPr/>
            <p:nvPr/>
          </p:nvSpPr>
          <p:spPr>
            <a:xfrm>
              <a:off x="984" y="2513"/>
              <a:ext cx="40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329" name="直接连接符 328"/>
            <p:cNvSpPr/>
            <p:nvPr/>
          </p:nvSpPr>
          <p:spPr>
            <a:xfrm>
              <a:off x="606" y="2724"/>
              <a:ext cx="47" cy="1"/>
            </a:xfrm>
            <a:prstGeom prst="line">
              <a:avLst/>
            </a:prstGeom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0" name="任意多边形 329"/>
            <p:cNvSpPr/>
            <p:nvPr/>
          </p:nvSpPr>
          <p:spPr>
            <a:xfrm>
              <a:off x="645" y="2691"/>
              <a:ext cx="95" cy="64"/>
            </a:xfrm>
            <a:custGeom>
              <a:avLst/>
              <a:gdLst/>
              <a:ahLst/>
              <a:cxnLst/>
              <a:rect l="0" t="0" r="0" b="0"/>
              <a:pathLst>
                <a:path w="95" h="64">
                  <a:moveTo>
                    <a:pt x="0" y="64"/>
                  </a:moveTo>
                  <a:lnTo>
                    <a:pt x="95" y="33"/>
                  </a:lnTo>
                  <a:lnTo>
                    <a:pt x="0" y="0"/>
                  </a:lnTo>
                  <a:lnTo>
                    <a:pt x="0" y="6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" name="矩形 330"/>
            <p:cNvSpPr/>
            <p:nvPr/>
          </p:nvSpPr>
          <p:spPr>
            <a:xfrm>
              <a:off x="1310" y="2740"/>
              <a:ext cx="40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*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32" name="矩形 331"/>
            <p:cNvSpPr/>
            <p:nvPr/>
          </p:nvSpPr>
          <p:spPr>
            <a:xfrm>
              <a:off x="2059" y="3261"/>
              <a:ext cx="40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*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33" name="任意多边形 332"/>
            <p:cNvSpPr>
              <a:spLocks noEditPoints="1"/>
            </p:cNvSpPr>
            <p:nvPr/>
          </p:nvSpPr>
          <p:spPr>
            <a:xfrm>
              <a:off x="687" y="2831"/>
              <a:ext cx="108" cy="110"/>
            </a:xfrm>
            <a:custGeom>
              <a:avLst/>
              <a:gdLst/>
              <a:ahLst/>
              <a:cxnLst/>
              <a:rect l="0" t="0" r="0" b="0"/>
              <a:pathLst>
                <a:path w="108" h="110">
                  <a:moveTo>
                    <a:pt x="0" y="55"/>
                  </a:moveTo>
                  <a:lnTo>
                    <a:pt x="108" y="55"/>
                  </a:lnTo>
                  <a:moveTo>
                    <a:pt x="54" y="0"/>
                  </a:moveTo>
                  <a:lnTo>
                    <a:pt x="54" y="110"/>
                  </a:lnTo>
                </a:path>
              </a:pathLst>
            </a:custGeom>
            <a:noFill/>
            <a:ln w="20638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" name="任意多边形 333"/>
            <p:cNvSpPr>
              <a:spLocks noEditPoints="1"/>
            </p:cNvSpPr>
            <p:nvPr/>
          </p:nvSpPr>
          <p:spPr>
            <a:xfrm>
              <a:off x="2300" y="2749"/>
              <a:ext cx="109" cy="110"/>
            </a:xfrm>
            <a:custGeom>
              <a:avLst/>
              <a:gdLst/>
              <a:ahLst/>
              <a:cxnLst/>
              <a:rect l="0" t="0" r="0" b="0"/>
              <a:pathLst>
                <a:path w="109" h="110">
                  <a:moveTo>
                    <a:pt x="0" y="55"/>
                  </a:moveTo>
                  <a:lnTo>
                    <a:pt x="109" y="55"/>
                  </a:lnTo>
                  <a:moveTo>
                    <a:pt x="54" y="0"/>
                  </a:moveTo>
                  <a:lnTo>
                    <a:pt x="54" y="110"/>
                  </a:lnTo>
                </a:path>
              </a:pathLst>
            </a:custGeom>
            <a:noFill/>
            <a:ln w="20638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" name="直接连接符 334"/>
            <p:cNvSpPr/>
            <p:nvPr/>
          </p:nvSpPr>
          <p:spPr>
            <a:xfrm>
              <a:off x="1791" y="2885"/>
              <a:ext cx="106" cy="1"/>
            </a:xfrm>
            <a:prstGeom prst="line">
              <a:avLst/>
            </a:prstGeom>
            <a:ln w="206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6" name="直接连接符 335"/>
            <p:cNvSpPr/>
            <p:nvPr/>
          </p:nvSpPr>
          <p:spPr>
            <a:xfrm>
              <a:off x="2329" y="3810"/>
              <a:ext cx="105" cy="1"/>
            </a:xfrm>
            <a:prstGeom prst="line">
              <a:avLst/>
            </a:prstGeom>
            <a:ln w="206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7" name="矩形 336"/>
            <p:cNvSpPr/>
            <p:nvPr/>
          </p:nvSpPr>
          <p:spPr>
            <a:xfrm>
              <a:off x="1440" y="2431"/>
              <a:ext cx="4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338" name="矩形 337"/>
            <p:cNvSpPr/>
            <p:nvPr/>
          </p:nvSpPr>
          <p:spPr>
            <a:xfrm>
              <a:off x="1489" y="2415"/>
              <a:ext cx="99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 i="1">
                  <a:solidFill>
                    <a:srgbClr val="000000"/>
                  </a:solidFill>
                  <a:latin typeface="Symbol" panose="05050102010706020507" pitchFamily="18" charset="2"/>
                </a:rPr>
                <a:t>w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339" name="矩形 338"/>
            <p:cNvSpPr/>
            <p:nvPr/>
          </p:nvSpPr>
          <p:spPr>
            <a:xfrm>
              <a:off x="1603" y="2431"/>
              <a:ext cx="8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340" name="矩形 339"/>
            <p:cNvSpPr/>
            <p:nvPr/>
          </p:nvSpPr>
          <p:spPr>
            <a:xfrm>
              <a:off x="1701" y="2545"/>
              <a:ext cx="40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341" name="矩形 340"/>
            <p:cNvSpPr/>
            <p:nvPr/>
          </p:nvSpPr>
          <p:spPr>
            <a:xfrm>
              <a:off x="1782" y="3424"/>
              <a:ext cx="4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342" name="矩形 341"/>
            <p:cNvSpPr/>
            <p:nvPr/>
          </p:nvSpPr>
          <p:spPr>
            <a:xfrm>
              <a:off x="1831" y="3408"/>
              <a:ext cx="99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 i="1">
                  <a:solidFill>
                    <a:srgbClr val="000000"/>
                  </a:solidFill>
                  <a:latin typeface="Symbol" panose="05050102010706020507" pitchFamily="18" charset="2"/>
                </a:rPr>
                <a:t>w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343" name="矩形 342"/>
            <p:cNvSpPr/>
            <p:nvPr/>
          </p:nvSpPr>
          <p:spPr>
            <a:xfrm>
              <a:off x="1945" y="3424"/>
              <a:ext cx="8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344" name="矩形 343"/>
            <p:cNvSpPr/>
            <p:nvPr/>
          </p:nvSpPr>
          <p:spPr>
            <a:xfrm>
              <a:off x="2042" y="3554"/>
              <a:ext cx="40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grpSp>
          <p:nvGrpSpPr>
            <p:cNvPr id="345" name="组合 344"/>
            <p:cNvGrpSpPr/>
            <p:nvPr/>
          </p:nvGrpSpPr>
          <p:grpSpPr>
            <a:xfrm>
              <a:off x="322" y="3232"/>
              <a:ext cx="100" cy="188"/>
              <a:chOff x="322" y="3232"/>
              <a:chExt cx="100" cy="188"/>
            </a:xfrm>
          </p:grpSpPr>
          <p:sp>
            <p:nvSpPr>
              <p:cNvPr id="364" name="矩形 363"/>
              <p:cNvSpPr/>
              <p:nvPr/>
            </p:nvSpPr>
            <p:spPr>
              <a:xfrm>
                <a:off x="322" y="3266"/>
                <a:ext cx="92" cy="1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5" name="矩形 364"/>
              <p:cNvSpPr/>
              <p:nvPr/>
            </p:nvSpPr>
            <p:spPr>
              <a:xfrm>
                <a:off x="379" y="3232"/>
                <a:ext cx="43" cy="1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sz="18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46" name="组合 345"/>
            <p:cNvGrpSpPr/>
            <p:nvPr/>
          </p:nvGrpSpPr>
          <p:grpSpPr>
            <a:xfrm>
              <a:off x="1217" y="2857"/>
              <a:ext cx="155" cy="208"/>
              <a:chOff x="1217" y="2857"/>
              <a:chExt cx="155" cy="208"/>
            </a:xfrm>
          </p:grpSpPr>
          <p:sp>
            <p:nvSpPr>
              <p:cNvPr id="361" name="矩形 360"/>
              <p:cNvSpPr/>
              <p:nvPr/>
            </p:nvSpPr>
            <p:spPr>
              <a:xfrm>
                <a:off x="1328" y="2959"/>
                <a:ext cx="44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2" name="矩形 361"/>
              <p:cNvSpPr/>
              <p:nvPr/>
            </p:nvSpPr>
            <p:spPr>
              <a:xfrm>
                <a:off x="1217" y="2888"/>
                <a:ext cx="92" cy="1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3" name="矩形 362"/>
              <p:cNvSpPr/>
              <p:nvPr/>
            </p:nvSpPr>
            <p:spPr>
              <a:xfrm>
                <a:off x="1274" y="2857"/>
                <a:ext cx="43" cy="15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6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sz="18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47" name="组合 346"/>
            <p:cNvGrpSpPr/>
            <p:nvPr/>
          </p:nvGrpSpPr>
          <p:grpSpPr>
            <a:xfrm>
              <a:off x="2325" y="3217"/>
              <a:ext cx="178" cy="223"/>
              <a:chOff x="2325" y="3217"/>
              <a:chExt cx="178" cy="223"/>
            </a:xfrm>
          </p:grpSpPr>
          <p:sp>
            <p:nvSpPr>
              <p:cNvPr id="358" name="矩形 357"/>
              <p:cNvSpPr/>
              <p:nvPr/>
            </p:nvSpPr>
            <p:spPr>
              <a:xfrm>
                <a:off x="2455" y="3325"/>
                <a:ext cx="48" cy="1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9" name="矩形 358"/>
              <p:cNvSpPr/>
              <p:nvPr/>
            </p:nvSpPr>
            <p:spPr>
              <a:xfrm>
                <a:off x="2325" y="3249"/>
                <a:ext cx="98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0" name="矩形 359"/>
              <p:cNvSpPr/>
              <p:nvPr/>
            </p:nvSpPr>
            <p:spPr>
              <a:xfrm>
                <a:off x="2386" y="3217"/>
                <a:ext cx="45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sz="18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48" name="组合 347"/>
            <p:cNvGrpSpPr/>
            <p:nvPr/>
          </p:nvGrpSpPr>
          <p:grpSpPr>
            <a:xfrm>
              <a:off x="635" y="2419"/>
              <a:ext cx="67" cy="196"/>
              <a:chOff x="635" y="2419"/>
              <a:chExt cx="67" cy="196"/>
            </a:xfrm>
          </p:grpSpPr>
          <p:sp>
            <p:nvSpPr>
              <p:cNvPr id="356" name="矩形 355"/>
              <p:cNvSpPr/>
              <p:nvPr/>
            </p:nvSpPr>
            <p:spPr>
              <a:xfrm>
                <a:off x="635" y="2452"/>
                <a:ext cx="53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7" name="矩形 356"/>
              <p:cNvSpPr/>
              <p:nvPr/>
            </p:nvSpPr>
            <p:spPr>
              <a:xfrm>
                <a:off x="657" y="2419"/>
                <a:ext cx="45" cy="16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sz="18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49" name="任意多边形 348"/>
            <p:cNvSpPr/>
            <p:nvPr/>
          </p:nvSpPr>
          <p:spPr>
            <a:xfrm>
              <a:off x="1420" y="2914"/>
              <a:ext cx="154" cy="216"/>
            </a:xfrm>
            <a:custGeom>
              <a:avLst/>
              <a:gdLst/>
              <a:ahLst/>
              <a:cxnLst/>
              <a:rect l="0" t="0" r="0" b="0"/>
              <a:pathLst>
                <a:path w="154" h="216">
                  <a:moveTo>
                    <a:pt x="154" y="216"/>
                  </a:moveTo>
                  <a:cubicBezTo>
                    <a:pt x="103" y="169"/>
                    <a:pt x="41" y="82"/>
                    <a:pt x="0" y="0"/>
                  </a:cubicBezTo>
                </a:path>
              </a:pathLst>
            </a:custGeom>
            <a:noFill/>
            <a:ln w="63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" name="任意多边形 349"/>
            <p:cNvSpPr/>
            <p:nvPr/>
          </p:nvSpPr>
          <p:spPr>
            <a:xfrm>
              <a:off x="1386" y="2831"/>
              <a:ext cx="66" cy="102"/>
            </a:xfrm>
            <a:custGeom>
              <a:avLst/>
              <a:gdLst/>
              <a:ahLst/>
              <a:cxnLst/>
              <a:rect l="0" t="0" r="0" b="0"/>
              <a:pathLst>
                <a:path w="66" h="102">
                  <a:moveTo>
                    <a:pt x="7" y="102"/>
                  </a:moveTo>
                  <a:lnTo>
                    <a:pt x="0" y="0"/>
                  </a:lnTo>
                  <a:lnTo>
                    <a:pt x="66" y="78"/>
                  </a:lnTo>
                  <a:lnTo>
                    <a:pt x="7" y="10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" name="任意多边形 350"/>
            <p:cNvSpPr/>
            <p:nvPr/>
          </p:nvSpPr>
          <p:spPr>
            <a:xfrm>
              <a:off x="1709" y="3239"/>
              <a:ext cx="235" cy="89"/>
            </a:xfrm>
            <a:custGeom>
              <a:avLst/>
              <a:gdLst/>
              <a:ahLst/>
              <a:cxnLst/>
              <a:rect l="0" t="0" r="0" b="0"/>
              <a:pathLst>
                <a:path w="235" h="89">
                  <a:moveTo>
                    <a:pt x="0" y="0"/>
                  </a:moveTo>
                  <a:cubicBezTo>
                    <a:pt x="71" y="48"/>
                    <a:pt x="150" y="77"/>
                    <a:pt x="235" y="89"/>
                  </a:cubicBezTo>
                </a:path>
              </a:pathLst>
            </a:custGeom>
            <a:noFill/>
            <a:ln w="63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" name="任意多边形 351"/>
            <p:cNvSpPr/>
            <p:nvPr/>
          </p:nvSpPr>
          <p:spPr>
            <a:xfrm>
              <a:off x="1933" y="3295"/>
              <a:ext cx="98" cy="64"/>
            </a:xfrm>
            <a:custGeom>
              <a:avLst/>
              <a:gdLst/>
              <a:ahLst/>
              <a:cxnLst/>
              <a:rect l="0" t="0" r="0" b="0"/>
              <a:pathLst>
                <a:path w="98" h="64">
                  <a:moveTo>
                    <a:pt x="5" y="0"/>
                  </a:moveTo>
                  <a:lnTo>
                    <a:pt x="98" y="38"/>
                  </a:lnTo>
                  <a:lnTo>
                    <a:pt x="0" y="6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" name="矩形 352"/>
            <p:cNvSpPr/>
            <p:nvPr/>
          </p:nvSpPr>
          <p:spPr>
            <a:xfrm>
              <a:off x="1391" y="3099"/>
              <a:ext cx="4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354" name="矩形 353"/>
            <p:cNvSpPr/>
            <p:nvPr/>
          </p:nvSpPr>
          <p:spPr>
            <a:xfrm>
              <a:off x="1424" y="3083"/>
              <a:ext cx="99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 i="1">
                  <a:solidFill>
                    <a:srgbClr val="000000"/>
                  </a:solidFill>
                  <a:latin typeface="Symbol" panose="05050102010706020507" pitchFamily="18" charset="2"/>
                </a:rPr>
                <a:t>w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355" name="矩形 354"/>
            <p:cNvSpPr/>
            <p:nvPr/>
          </p:nvSpPr>
          <p:spPr>
            <a:xfrm>
              <a:off x="1554" y="3099"/>
              <a:ext cx="12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66" name="组合 365"/>
          <p:cNvGrpSpPr>
            <a:grpSpLocks noChangeAspect="1"/>
          </p:cNvGrpSpPr>
          <p:nvPr/>
        </p:nvGrpSpPr>
        <p:grpSpPr>
          <a:xfrm>
            <a:off x="5673513" y="1176183"/>
            <a:ext cx="2896676" cy="2165165"/>
            <a:chOff x="3338" y="2304"/>
            <a:chExt cx="2170" cy="1622"/>
          </a:xfrm>
        </p:grpSpPr>
        <p:sp>
          <p:nvSpPr>
            <p:cNvPr id="367" name="矩形 366"/>
            <p:cNvSpPr>
              <a:spLocks noChangeAspect="1" noTextEdit="1"/>
            </p:cNvSpPr>
            <p:nvPr/>
          </p:nvSpPr>
          <p:spPr>
            <a:xfrm>
              <a:off x="3338" y="2304"/>
              <a:ext cx="2170" cy="162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" name="任意多边形 367"/>
            <p:cNvSpPr>
              <a:spLocks noEditPoints="1"/>
            </p:cNvSpPr>
            <p:nvPr/>
          </p:nvSpPr>
          <p:spPr>
            <a:xfrm>
              <a:off x="3401" y="2774"/>
              <a:ext cx="80" cy="81"/>
            </a:xfrm>
            <a:custGeom>
              <a:avLst/>
              <a:gdLst/>
              <a:ahLst/>
              <a:cxnLst/>
              <a:rect l="0" t="0" r="0" b="0"/>
              <a:pathLst>
                <a:path w="80" h="81">
                  <a:moveTo>
                    <a:pt x="0" y="41"/>
                  </a:moveTo>
                  <a:lnTo>
                    <a:pt x="80" y="41"/>
                  </a:lnTo>
                  <a:moveTo>
                    <a:pt x="40" y="0"/>
                  </a:moveTo>
                  <a:lnTo>
                    <a:pt x="40" y="81"/>
                  </a:lnTo>
                </a:path>
              </a:pathLst>
            </a:custGeom>
            <a:noFill/>
            <a:ln w="158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" name="直接连接符 368"/>
            <p:cNvSpPr/>
            <p:nvPr/>
          </p:nvSpPr>
          <p:spPr>
            <a:xfrm>
              <a:off x="3402" y="3801"/>
              <a:ext cx="78" cy="1"/>
            </a:xfrm>
            <a:prstGeom prst="line">
              <a:avLst/>
            </a:prstGeom>
            <a:ln w="158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0" name="矩形 369"/>
            <p:cNvSpPr/>
            <p:nvPr/>
          </p:nvSpPr>
          <p:spPr>
            <a:xfrm>
              <a:off x="5132" y="2815"/>
              <a:ext cx="83" cy="21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" name="矩形 370"/>
            <p:cNvSpPr/>
            <p:nvPr/>
          </p:nvSpPr>
          <p:spPr>
            <a:xfrm>
              <a:off x="5132" y="2815"/>
              <a:ext cx="83" cy="213"/>
            </a:xfrm>
            <a:prstGeom prst="rect">
              <a:avLst/>
            </a:prstGeom>
            <a:solidFill>
              <a:schemeClr val="accent1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" name="直接连接符 371"/>
            <p:cNvSpPr/>
            <p:nvPr/>
          </p:nvSpPr>
          <p:spPr>
            <a:xfrm>
              <a:off x="5174" y="3028"/>
              <a:ext cx="2" cy="138"/>
            </a:xfrm>
            <a:prstGeom prst="line">
              <a:avLst/>
            </a:prstGeom>
            <a:ln w="158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3" name="任意多边形 372"/>
            <p:cNvSpPr/>
            <p:nvPr/>
          </p:nvSpPr>
          <p:spPr>
            <a:xfrm>
              <a:off x="5176" y="3166"/>
              <a:ext cx="40" cy="303"/>
            </a:xfrm>
            <a:custGeom>
              <a:avLst/>
              <a:gdLst/>
              <a:ahLst/>
              <a:cxnLst/>
              <a:rect l="0" t="0" r="0" b="0"/>
              <a:pathLst>
                <a:path w="40" h="303">
                  <a:moveTo>
                    <a:pt x="0" y="302"/>
                  </a:moveTo>
                  <a:cubicBezTo>
                    <a:pt x="21" y="303"/>
                    <a:pt x="39" y="286"/>
                    <a:pt x="40" y="266"/>
                  </a:cubicBezTo>
                  <a:cubicBezTo>
                    <a:pt x="40" y="245"/>
                    <a:pt x="24" y="227"/>
                    <a:pt x="3" y="226"/>
                  </a:cubicBezTo>
                  <a:cubicBezTo>
                    <a:pt x="2" y="226"/>
                    <a:pt x="1" y="226"/>
                    <a:pt x="0" y="226"/>
                  </a:cubicBezTo>
                  <a:cubicBezTo>
                    <a:pt x="21" y="227"/>
                    <a:pt x="39" y="211"/>
                    <a:pt x="40" y="190"/>
                  </a:cubicBezTo>
                  <a:cubicBezTo>
                    <a:pt x="40" y="169"/>
                    <a:pt x="24" y="151"/>
                    <a:pt x="3" y="150"/>
                  </a:cubicBezTo>
                  <a:cubicBezTo>
                    <a:pt x="2" y="150"/>
                    <a:pt x="1" y="150"/>
                    <a:pt x="0" y="150"/>
                  </a:cubicBezTo>
                  <a:cubicBezTo>
                    <a:pt x="21" y="151"/>
                    <a:pt x="39" y="135"/>
                    <a:pt x="40" y="114"/>
                  </a:cubicBezTo>
                  <a:cubicBezTo>
                    <a:pt x="40" y="93"/>
                    <a:pt x="24" y="76"/>
                    <a:pt x="3" y="75"/>
                  </a:cubicBezTo>
                  <a:cubicBezTo>
                    <a:pt x="2" y="75"/>
                    <a:pt x="1" y="75"/>
                    <a:pt x="0" y="75"/>
                  </a:cubicBezTo>
                  <a:cubicBezTo>
                    <a:pt x="21" y="76"/>
                    <a:pt x="39" y="60"/>
                    <a:pt x="40" y="39"/>
                  </a:cubicBezTo>
                  <a:cubicBezTo>
                    <a:pt x="40" y="18"/>
                    <a:pt x="24" y="0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" name="直接连接符 373"/>
            <p:cNvSpPr/>
            <p:nvPr/>
          </p:nvSpPr>
          <p:spPr>
            <a:xfrm>
              <a:off x="5176" y="3468"/>
              <a:ext cx="1" cy="86"/>
            </a:xfrm>
            <a:prstGeom prst="line">
              <a:avLst/>
            </a:prstGeom>
            <a:ln w="158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5" name="矩形 374"/>
            <p:cNvSpPr/>
            <p:nvPr/>
          </p:nvSpPr>
          <p:spPr>
            <a:xfrm>
              <a:off x="3777" y="2674"/>
              <a:ext cx="211" cy="8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" name="矩形 375"/>
            <p:cNvSpPr/>
            <p:nvPr/>
          </p:nvSpPr>
          <p:spPr>
            <a:xfrm>
              <a:off x="3777" y="2674"/>
              <a:ext cx="211" cy="82"/>
            </a:xfrm>
            <a:prstGeom prst="rect">
              <a:avLst/>
            </a:prstGeom>
            <a:solidFill>
              <a:schemeClr val="accent1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" name="任意多边形 376"/>
            <p:cNvSpPr/>
            <p:nvPr/>
          </p:nvSpPr>
          <p:spPr>
            <a:xfrm>
              <a:off x="4147" y="2672"/>
              <a:ext cx="300" cy="41"/>
            </a:xfrm>
            <a:custGeom>
              <a:avLst/>
              <a:gdLst/>
              <a:ahLst/>
              <a:cxnLst/>
              <a:rect l="0" t="0" r="0" b="0"/>
              <a:pathLst>
                <a:path w="300" h="41">
                  <a:moveTo>
                    <a:pt x="299" y="41"/>
                  </a:moveTo>
                  <a:cubicBezTo>
                    <a:pt x="300" y="20"/>
                    <a:pt x="283" y="2"/>
                    <a:pt x="263" y="1"/>
                  </a:cubicBezTo>
                  <a:cubicBezTo>
                    <a:pt x="242" y="0"/>
                    <a:pt x="225" y="17"/>
                    <a:pt x="224" y="38"/>
                  </a:cubicBezTo>
                  <a:cubicBezTo>
                    <a:pt x="224" y="38"/>
                    <a:pt x="224" y="40"/>
                    <a:pt x="224" y="41"/>
                  </a:cubicBezTo>
                  <a:cubicBezTo>
                    <a:pt x="225" y="20"/>
                    <a:pt x="208" y="2"/>
                    <a:pt x="188" y="1"/>
                  </a:cubicBezTo>
                  <a:cubicBezTo>
                    <a:pt x="167" y="0"/>
                    <a:pt x="150" y="17"/>
                    <a:pt x="149" y="38"/>
                  </a:cubicBezTo>
                  <a:cubicBezTo>
                    <a:pt x="149" y="38"/>
                    <a:pt x="149" y="40"/>
                    <a:pt x="149" y="41"/>
                  </a:cubicBezTo>
                  <a:cubicBezTo>
                    <a:pt x="150" y="20"/>
                    <a:pt x="134" y="2"/>
                    <a:pt x="113" y="1"/>
                  </a:cubicBezTo>
                  <a:cubicBezTo>
                    <a:pt x="93" y="0"/>
                    <a:pt x="75" y="17"/>
                    <a:pt x="74" y="38"/>
                  </a:cubicBezTo>
                  <a:cubicBezTo>
                    <a:pt x="74" y="38"/>
                    <a:pt x="74" y="40"/>
                    <a:pt x="74" y="41"/>
                  </a:cubicBezTo>
                  <a:cubicBezTo>
                    <a:pt x="75" y="20"/>
                    <a:pt x="59" y="2"/>
                    <a:pt x="39" y="1"/>
                  </a:cubicBezTo>
                  <a:cubicBezTo>
                    <a:pt x="18" y="0"/>
                    <a:pt x="1" y="17"/>
                    <a:pt x="0" y="38"/>
                  </a:cubicBezTo>
                  <a:cubicBezTo>
                    <a:pt x="0" y="38"/>
                    <a:pt x="0" y="40"/>
                    <a:pt x="0" y="41"/>
                  </a:cubicBez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" name="直接连接符 377"/>
            <p:cNvSpPr/>
            <p:nvPr/>
          </p:nvSpPr>
          <p:spPr>
            <a:xfrm flipH="1">
              <a:off x="4076" y="2713"/>
              <a:ext cx="71" cy="1"/>
            </a:xfrm>
            <a:prstGeom prst="line">
              <a:avLst/>
            </a:prstGeom>
            <a:ln w="158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" name="直接连接符 378"/>
            <p:cNvSpPr/>
            <p:nvPr/>
          </p:nvSpPr>
          <p:spPr>
            <a:xfrm>
              <a:off x="4446" y="2713"/>
              <a:ext cx="85" cy="1"/>
            </a:xfrm>
            <a:prstGeom prst="line">
              <a:avLst/>
            </a:prstGeom>
            <a:ln w="158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0" name="直接连接符 379"/>
            <p:cNvSpPr/>
            <p:nvPr/>
          </p:nvSpPr>
          <p:spPr>
            <a:xfrm flipH="1">
              <a:off x="3988" y="2714"/>
              <a:ext cx="88" cy="1"/>
            </a:xfrm>
            <a:prstGeom prst="line">
              <a:avLst/>
            </a:prstGeom>
            <a:ln w="158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1" name="直接连接符 380"/>
            <p:cNvSpPr/>
            <p:nvPr/>
          </p:nvSpPr>
          <p:spPr>
            <a:xfrm flipV="1">
              <a:off x="5174" y="2719"/>
              <a:ext cx="1" cy="96"/>
            </a:xfrm>
            <a:prstGeom prst="line">
              <a:avLst/>
            </a:prstGeom>
            <a:ln w="158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2" name="直接连接符 381"/>
            <p:cNvSpPr/>
            <p:nvPr/>
          </p:nvSpPr>
          <p:spPr>
            <a:xfrm flipH="1">
              <a:off x="4918" y="2714"/>
              <a:ext cx="258" cy="1"/>
            </a:xfrm>
            <a:prstGeom prst="line">
              <a:avLst/>
            </a:prstGeom>
            <a:ln w="158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3" name="直接连接符 382"/>
            <p:cNvSpPr/>
            <p:nvPr/>
          </p:nvSpPr>
          <p:spPr>
            <a:xfrm flipH="1">
              <a:off x="3460" y="3880"/>
              <a:ext cx="1726" cy="1"/>
            </a:xfrm>
            <a:prstGeom prst="line">
              <a:avLst/>
            </a:prstGeom>
            <a:ln w="158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4" name="直接连接符 383"/>
            <p:cNvSpPr/>
            <p:nvPr/>
          </p:nvSpPr>
          <p:spPr>
            <a:xfrm flipH="1">
              <a:off x="3460" y="2715"/>
              <a:ext cx="317" cy="1"/>
            </a:xfrm>
            <a:prstGeom prst="line">
              <a:avLst/>
            </a:prstGeom>
            <a:ln w="158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5" name="任意多边形 384"/>
            <p:cNvSpPr/>
            <p:nvPr/>
          </p:nvSpPr>
          <p:spPr>
            <a:xfrm>
              <a:off x="3420" y="3860"/>
              <a:ext cx="40" cy="40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7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12" y="53"/>
                    <a:pt x="0" y="41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" name="任意多边形 385"/>
            <p:cNvSpPr/>
            <p:nvPr/>
          </p:nvSpPr>
          <p:spPr>
            <a:xfrm>
              <a:off x="3420" y="3860"/>
              <a:ext cx="40" cy="40"/>
            </a:xfrm>
            <a:custGeom>
              <a:avLst/>
              <a:gdLst/>
              <a:ahLst/>
              <a:cxnLst/>
              <a:rect l="0" t="0" r="0" b="0"/>
              <a:pathLst>
                <a:path w="40" h="40">
                  <a:moveTo>
                    <a:pt x="0" y="20"/>
                  </a:moveTo>
                  <a:cubicBezTo>
                    <a:pt x="0" y="9"/>
                    <a:pt x="9" y="0"/>
                    <a:pt x="21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1"/>
                    <a:pt x="31" y="40"/>
                    <a:pt x="21" y="40"/>
                  </a:cubicBezTo>
                  <a:cubicBezTo>
                    <a:pt x="9" y="40"/>
                    <a:pt x="0" y="31"/>
                    <a:pt x="0" y="20"/>
                  </a:cubicBezTo>
                </a:path>
              </a:pathLst>
            </a:custGeom>
            <a:noFill/>
            <a:ln w="158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" name="任意多边形 386"/>
            <p:cNvSpPr/>
            <p:nvPr/>
          </p:nvSpPr>
          <p:spPr>
            <a:xfrm>
              <a:off x="3420" y="2695"/>
              <a:ext cx="40" cy="39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" name="任意多边形 387"/>
            <p:cNvSpPr/>
            <p:nvPr/>
          </p:nvSpPr>
          <p:spPr>
            <a:xfrm>
              <a:off x="3420" y="2695"/>
              <a:ext cx="40" cy="39"/>
            </a:xfrm>
            <a:custGeom>
              <a:avLst/>
              <a:gdLst/>
              <a:ahLst/>
              <a:cxnLst/>
              <a:rect l="0" t="0" r="0" b="0"/>
              <a:pathLst>
                <a:path w="40" h="39">
                  <a:moveTo>
                    <a:pt x="0" y="19"/>
                  </a:moveTo>
                  <a:cubicBezTo>
                    <a:pt x="0" y="9"/>
                    <a:pt x="9" y="0"/>
                    <a:pt x="21" y="0"/>
                  </a:cubicBezTo>
                  <a:cubicBezTo>
                    <a:pt x="31" y="0"/>
                    <a:pt x="40" y="9"/>
                    <a:pt x="40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30"/>
                    <a:pt x="31" y="39"/>
                    <a:pt x="21" y="39"/>
                  </a:cubicBezTo>
                  <a:cubicBezTo>
                    <a:pt x="9" y="39"/>
                    <a:pt x="0" y="30"/>
                    <a:pt x="0" y="19"/>
                  </a:cubicBezTo>
                </a:path>
              </a:pathLst>
            </a:custGeom>
            <a:noFill/>
            <a:ln w="158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" name="矩形 388"/>
            <p:cNvSpPr/>
            <p:nvPr/>
          </p:nvSpPr>
          <p:spPr>
            <a:xfrm>
              <a:off x="4992" y="2868"/>
              <a:ext cx="91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90" name="矩形 389"/>
            <p:cNvSpPr/>
            <p:nvPr/>
          </p:nvSpPr>
          <p:spPr>
            <a:xfrm>
              <a:off x="5064" y="2964"/>
              <a:ext cx="44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91" name="矩形 390"/>
            <p:cNvSpPr/>
            <p:nvPr/>
          </p:nvSpPr>
          <p:spPr>
            <a:xfrm>
              <a:off x="3794" y="2460"/>
              <a:ext cx="91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92" name="矩形 391"/>
            <p:cNvSpPr/>
            <p:nvPr/>
          </p:nvSpPr>
          <p:spPr>
            <a:xfrm>
              <a:off x="3877" y="2556"/>
              <a:ext cx="44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1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93" name="直接连接符 392"/>
            <p:cNvSpPr/>
            <p:nvPr/>
          </p:nvSpPr>
          <p:spPr>
            <a:xfrm>
              <a:off x="3599" y="2714"/>
              <a:ext cx="34" cy="1"/>
            </a:xfrm>
            <a:prstGeom prst="line">
              <a:avLst/>
            </a:prstGeom>
            <a:ln w="476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4" name="任意多边形 393"/>
            <p:cNvSpPr/>
            <p:nvPr/>
          </p:nvSpPr>
          <p:spPr>
            <a:xfrm>
              <a:off x="3627" y="2691"/>
              <a:ext cx="71" cy="47"/>
            </a:xfrm>
            <a:custGeom>
              <a:avLst/>
              <a:gdLst/>
              <a:ahLst/>
              <a:cxnLst/>
              <a:rect l="0" t="0" r="0" b="0"/>
              <a:pathLst>
                <a:path w="71" h="47">
                  <a:moveTo>
                    <a:pt x="0" y="47"/>
                  </a:moveTo>
                  <a:lnTo>
                    <a:pt x="71" y="23"/>
                  </a:lnTo>
                  <a:lnTo>
                    <a:pt x="0" y="0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" name="任意多边形 394"/>
            <p:cNvSpPr>
              <a:spLocks noEditPoints="1"/>
            </p:cNvSpPr>
            <p:nvPr/>
          </p:nvSpPr>
          <p:spPr>
            <a:xfrm>
              <a:off x="3659" y="2794"/>
              <a:ext cx="79" cy="81"/>
            </a:xfrm>
            <a:custGeom>
              <a:avLst/>
              <a:gdLst/>
              <a:ahLst/>
              <a:cxnLst/>
              <a:rect l="0" t="0" r="0" b="0"/>
              <a:pathLst>
                <a:path w="79" h="81">
                  <a:moveTo>
                    <a:pt x="0" y="41"/>
                  </a:moveTo>
                  <a:lnTo>
                    <a:pt x="79" y="41"/>
                  </a:lnTo>
                  <a:moveTo>
                    <a:pt x="39" y="0"/>
                  </a:moveTo>
                  <a:lnTo>
                    <a:pt x="39" y="81"/>
                  </a:lnTo>
                </a:path>
              </a:pathLst>
            </a:custGeom>
            <a:noFill/>
            <a:ln w="158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" name="任意多边形 395"/>
            <p:cNvSpPr>
              <a:spLocks noEditPoints="1"/>
            </p:cNvSpPr>
            <p:nvPr/>
          </p:nvSpPr>
          <p:spPr>
            <a:xfrm>
              <a:off x="5275" y="2734"/>
              <a:ext cx="80" cy="81"/>
            </a:xfrm>
            <a:custGeom>
              <a:avLst/>
              <a:gdLst/>
              <a:ahLst/>
              <a:cxnLst/>
              <a:rect l="0" t="0" r="0" b="0"/>
              <a:pathLst>
                <a:path w="80" h="81">
                  <a:moveTo>
                    <a:pt x="0" y="40"/>
                  </a:moveTo>
                  <a:lnTo>
                    <a:pt x="80" y="40"/>
                  </a:lnTo>
                  <a:moveTo>
                    <a:pt x="39" y="0"/>
                  </a:moveTo>
                  <a:lnTo>
                    <a:pt x="39" y="81"/>
                  </a:lnTo>
                </a:path>
              </a:pathLst>
            </a:custGeom>
            <a:noFill/>
            <a:ln w="158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7" name="直接连接符 396"/>
            <p:cNvSpPr/>
            <p:nvPr/>
          </p:nvSpPr>
          <p:spPr>
            <a:xfrm>
              <a:off x="5009" y="2838"/>
              <a:ext cx="78" cy="1"/>
            </a:xfrm>
            <a:prstGeom prst="line">
              <a:avLst/>
            </a:prstGeom>
            <a:ln w="158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8" name="直接连接符 397"/>
            <p:cNvSpPr/>
            <p:nvPr/>
          </p:nvSpPr>
          <p:spPr>
            <a:xfrm>
              <a:off x="5285" y="3859"/>
              <a:ext cx="77" cy="1"/>
            </a:xfrm>
            <a:prstGeom prst="line">
              <a:avLst/>
            </a:prstGeom>
            <a:ln w="158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" name="矩形 398"/>
            <p:cNvSpPr/>
            <p:nvPr/>
          </p:nvSpPr>
          <p:spPr>
            <a:xfrm>
              <a:off x="4177" y="2448"/>
              <a:ext cx="4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00" name="矩形 399"/>
            <p:cNvSpPr/>
            <p:nvPr/>
          </p:nvSpPr>
          <p:spPr>
            <a:xfrm>
              <a:off x="4225" y="2448"/>
              <a:ext cx="93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 i="1">
                  <a:solidFill>
                    <a:srgbClr val="000000"/>
                  </a:solidFill>
                  <a:latin typeface="Symbol" panose="05050102010706020507" pitchFamily="18" charset="2"/>
                </a:rPr>
                <a:t>w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01" name="矩形 400"/>
            <p:cNvSpPr/>
            <p:nvPr/>
          </p:nvSpPr>
          <p:spPr>
            <a:xfrm>
              <a:off x="4309" y="2448"/>
              <a:ext cx="8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02" name="矩形 401"/>
            <p:cNvSpPr/>
            <p:nvPr/>
          </p:nvSpPr>
          <p:spPr>
            <a:xfrm>
              <a:off x="4393" y="2556"/>
              <a:ext cx="48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03" name="矩形 402"/>
            <p:cNvSpPr/>
            <p:nvPr/>
          </p:nvSpPr>
          <p:spPr>
            <a:xfrm>
              <a:off x="4872" y="3228"/>
              <a:ext cx="4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04" name="矩形 403"/>
            <p:cNvSpPr/>
            <p:nvPr/>
          </p:nvSpPr>
          <p:spPr>
            <a:xfrm>
              <a:off x="4908" y="3228"/>
              <a:ext cx="93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b="1" i="1">
                  <a:solidFill>
                    <a:srgbClr val="000000"/>
                  </a:solidFill>
                  <a:latin typeface="Symbol" panose="05050102010706020507" pitchFamily="18" charset="2"/>
                </a:rPr>
                <a:t>w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05" name="矩形 404"/>
            <p:cNvSpPr/>
            <p:nvPr/>
          </p:nvSpPr>
          <p:spPr>
            <a:xfrm>
              <a:off x="4992" y="3228"/>
              <a:ext cx="88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06" name="矩形 405"/>
            <p:cNvSpPr/>
            <p:nvPr/>
          </p:nvSpPr>
          <p:spPr>
            <a:xfrm>
              <a:off x="5076" y="3324"/>
              <a:ext cx="48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grpSp>
          <p:nvGrpSpPr>
            <p:cNvPr id="407" name="组合 406"/>
            <p:cNvGrpSpPr/>
            <p:nvPr/>
          </p:nvGrpSpPr>
          <p:grpSpPr>
            <a:xfrm>
              <a:off x="3390" y="3219"/>
              <a:ext cx="87" cy="168"/>
              <a:chOff x="3390" y="3219"/>
              <a:chExt cx="87" cy="168"/>
            </a:xfrm>
          </p:grpSpPr>
          <p:sp>
            <p:nvSpPr>
              <p:cNvPr id="447" name="矩形 446"/>
              <p:cNvSpPr/>
              <p:nvPr/>
            </p:nvSpPr>
            <p:spPr>
              <a:xfrm>
                <a:off x="3390" y="3243"/>
                <a:ext cx="87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8" name="矩形 447"/>
              <p:cNvSpPr/>
              <p:nvPr/>
            </p:nvSpPr>
            <p:spPr>
              <a:xfrm>
                <a:off x="3431" y="3219"/>
                <a:ext cx="4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08" name="组合 407"/>
            <p:cNvGrpSpPr/>
            <p:nvPr/>
          </p:nvGrpSpPr>
          <p:grpSpPr>
            <a:xfrm>
              <a:off x="4253" y="2811"/>
              <a:ext cx="130" cy="194"/>
              <a:chOff x="4253" y="2811"/>
              <a:chExt cx="130" cy="194"/>
            </a:xfrm>
          </p:grpSpPr>
          <p:sp>
            <p:nvSpPr>
              <p:cNvPr id="444" name="矩形 443"/>
              <p:cNvSpPr/>
              <p:nvPr/>
            </p:nvSpPr>
            <p:spPr>
              <a:xfrm>
                <a:off x="4335" y="2890"/>
                <a:ext cx="48" cy="1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5" name="矩形 444"/>
              <p:cNvSpPr/>
              <p:nvPr/>
            </p:nvSpPr>
            <p:spPr>
              <a:xfrm>
                <a:off x="4253" y="2835"/>
                <a:ext cx="87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6" name="矩形 445"/>
              <p:cNvSpPr/>
              <p:nvPr/>
            </p:nvSpPr>
            <p:spPr>
              <a:xfrm>
                <a:off x="4295" y="2811"/>
                <a:ext cx="4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09" name="组合 408"/>
            <p:cNvGrpSpPr/>
            <p:nvPr/>
          </p:nvGrpSpPr>
          <p:grpSpPr>
            <a:xfrm>
              <a:off x="5308" y="3218"/>
              <a:ext cx="133" cy="181"/>
              <a:chOff x="5308" y="3218"/>
              <a:chExt cx="133" cy="181"/>
            </a:xfrm>
          </p:grpSpPr>
          <p:sp>
            <p:nvSpPr>
              <p:cNvPr id="441" name="矩形 440"/>
              <p:cNvSpPr/>
              <p:nvPr/>
            </p:nvSpPr>
            <p:spPr>
              <a:xfrm>
                <a:off x="5397" y="3293"/>
                <a:ext cx="44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2" name="矩形 441"/>
              <p:cNvSpPr/>
              <p:nvPr/>
            </p:nvSpPr>
            <p:spPr>
              <a:xfrm>
                <a:off x="5308" y="3240"/>
                <a:ext cx="81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3" name="矩形 442"/>
              <p:cNvSpPr/>
              <p:nvPr/>
            </p:nvSpPr>
            <p:spPr>
              <a:xfrm>
                <a:off x="5349" y="3218"/>
                <a:ext cx="37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10" name="组合 409"/>
            <p:cNvGrpSpPr/>
            <p:nvPr/>
          </p:nvGrpSpPr>
          <p:grpSpPr>
            <a:xfrm>
              <a:off x="3620" y="2499"/>
              <a:ext cx="56" cy="168"/>
              <a:chOff x="3620" y="2499"/>
              <a:chExt cx="56" cy="168"/>
            </a:xfrm>
          </p:grpSpPr>
          <p:sp>
            <p:nvSpPr>
              <p:cNvPr id="439" name="矩形 438"/>
              <p:cNvSpPr/>
              <p:nvPr/>
            </p:nvSpPr>
            <p:spPr>
              <a:xfrm>
                <a:off x="3620" y="2523"/>
                <a:ext cx="47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0" name="矩形 439"/>
              <p:cNvSpPr/>
              <p:nvPr/>
            </p:nvSpPr>
            <p:spPr>
              <a:xfrm>
                <a:off x="3636" y="2499"/>
                <a:ext cx="4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11" name="直接连接符 410"/>
            <p:cNvSpPr/>
            <p:nvPr/>
          </p:nvSpPr>
          <p:spPr>
            <a:xfrm>
              <a:off x="4690" y="2712"/>
              <a:ext cx="106" cy="106"/>
            </a:xfrm>
            <a:prstGeom prst="line">
              <a:avLst/>
            </a:prstGeom>
            <a:ln w="254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2" name="直接连接符 411"/>
            <p:cNvSpPr/>
            <p:nvPr/>
          </p:nvSpPr>
          <p:spPr>
            <a:xfrm flipV="1">
              <a:off x="4800" y="2716"/>
              <a:ext cx="105" cy="106"/>
            </a:xfrm>
            <a:prstGeom prst="line">
              <a:avLst/>
            </a:prstGeom>
            <a:ln w="254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3" name="直接连接符 412"/>
            <p:cNvSpPr/>
            <p:nvPr/>
          </p:nvSpPr>
          <p:spPr>
            <a:xfrm flipV="1">
              <a:off x="4690" y="2602"/>
              <a:ext cx="110" cy="110"/>
            </a:xfrm>
            <a:prstGeom prst="line">
              <a:avLst/>
            </a:prstGeom>
            <a:ln w="254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4" name="直接连接符 413"/>
            <p:cNvSpPr/>
            <p:nvPr/>
          </p:nvSpPr>
          <p:spPr>
            <a:xfrm>
              <a:off x="4800" y="2602"/>
              <a:ext cx="108" cy="110"/>
            </a:xfrm>
            <a:prstGeom prst="line">
              <a:avLst/>
            </a:prstGeom>
            <a:ln w="254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5" name="直接连接符 414"/>
            <p:cNvSpPr/>
            <p:nvPr/>
          </p:nvSpPr>
          <p:spPr>
            <a:xfrm>
              <a:off x="4690" y="2712"/>
              <a:ext cx="218" cy="1"/>
            </a:xfrm>
            <a:prstGeom prst="line">
              <a:avLst/>
            </a:prstGeom>
            <a:ln w="254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6" name="直接连接符 415"/>
            <p:cNvSpPr/>
            <p:nvPr/>
          </p:nvSpPr>
          <p:spPr>
            <a:xfrm flipH="1">
              <a:off x="4513" y="2712"/>
              <a:ext cx="177" cy="1"/>
            </a:xfrm>
            <a:prstGeom prst="line">
              <a:avLst/>
            </a:prstGeom>
            <a:ln w="158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7" name="任意多边形 416"/>
            <p:cNvSpPr>
              <a:spLocks noEditPoints="1"/>
            </p:cNvSpPr>
            <p:nvPr/>
          </p:nvSpPr>
          <p:spPr>
            <a:xfrm>
              <a:off x="4572" y="2518"/>
              <a:ext cx="79" cy="81"/>
            </a:xfrm>
            <a:custGeom>
              <a:avLst/>
              <a:gdLst/>
              <a:ahLst/>
              <a:cxnLst/>
              <a:rect l="0" t="0" r="0" b="0"/>
              <a:pathLst>
                <a:path w="79" h="81">
                  <a:moveTo>
                    <a:pt x="0" y="40"/>
                  </a:moveTo>
                  <a:lnTo>
                    <a:pt x="79" y="40"/>
                  </a:lnTo>
                  <a:moveTo>
                    <a:pt x="40" y="0"/>
                  </a:moveTo>
                  <a:lnTo>
                    <a:pt x="40" y="81"/>
                  </a:lnTo>
                </a:path>
              </a:pathLst>
            </a:custGeom>
            <a:noFill/>
            <a:ln w="158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" name="直接连接符 417"/>
            <p:cNvSpPr/>
            <p:nvPr/>
          </p:nvSpPr>
          <p:spPr>
            <a:xfrm>
              <a:off x="5007" y="2578"/>
              <a:ext cx="78" cy="1"/>
            </a:xfrm>
            <a:prstGeom prst="line">
              <a:avLst/>
            </a:prstGeom>
            <a:ln w="158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9" name="直接连接符 418"/>
            <p:cNvSpPr/>
            <p:nvPr/>
          </p:nvSpPr>
          <p:spPr>
            <a:xfrm flipV="1">
              <a:off x="5176" y="3673"/>
              <a:ext cx="105" cy="107"/>
            </a:xfrm>
            <a:prstGeom prst="line">
              <a:avLst/>
            </a:prstGeom>
            <a:ln w="254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" name="直接连接符 419"/>
            <p:cNvSpPr/>
            <p:nvPr/>
          </p:nvSpPr>
          <p:spPr>
            <a:xfrm flipH="1" flipV="1">
              <a:off x="5180" y="3564"/>
              <a:ext cx="105" cy="106"/>
            </a:xfrm>
            <a:prstGeom prst="line">
              <a:avLst/>
            </a:prstGeom>
            <a:ln w="254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1" name="直接连接符 420"/>
            <p:cNvSpPr/>
            <p:nvPr/>
          </p:nvSpPr>
          <p:spPr>
            <a:xfrm flipH="1" flipV="1">
              <a:off x="5066" y="3670"/>
              <a:ext cx="110" cy="110"/>
            </a:xfrm>
            <a:prstGeom prst="line">
              <a:avLst/>
            </a:prstGeom>
            <a:ln w="254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2" name="直接连接符 421"/>
            <p:cNvSpPr/>
            <p:nvPr/>
          </p:nvSpPr>
          <p:spPr>
            <a:xfrm flipV="1">
              <a:off x="5066" y="3559"/>
              <a:ext cx="110" cy="111"/>
            </a:xfrm>
            <a:prstGeom prst="line">
              <a:avLst/>
            </a:prstGeom>
            <a:ln w="254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3" name="直接连接符 422"/>
            <p:cNvSpPr/>
            <p:nvPr/>
          </p:nvSpPr>
          <p:spPr>
            <a:xfrm flipV="1">
              <a:off x="5176" y="3559"/>
              <a:ext cx="1" cy="221"/>
            </a:xfrm>
            <a:prstGeom prst="line">
              <a:avLst/>
            </a:prstGeom>
            <a:ln w="254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4" name="直接连接符 423"/>
            <p:cNvSpPr/>
            <p:nvPr/>
          </p:nvSpPr>
          <p:spPr>
            <a:xfrm>
              <a:off x="5177" y="3771"/>
              <a:ext cx="1" cy="100"/>
            </a:xfrm>
            <a:prstGeom prst="line">
              <a:avLst/>
            </a:prstGeom>
            <a:ln w="158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5" name="任意多边形 424"/>
            <p:cNvSpPr>
              <a:spLocks noEditPoints="1"/>
            </p:cNvSpPr>
            <p:nvPr/>
          </p:nvSpPr>
          <p:spPr>
            <a:xfrm>
              <a:off x="4948" y="3479"/>
              <a:ext cx="80" cy="81"/>
            </a:xfrm>
            <a:custGeom>
              <a:avLst/>
              <a:gdLst/>
              <a:ahLst/>
              <a:cxnLst/>
              <a:rect l="0" t="0" r="0" b="0"/>
              <a:pathLst>
                <a:path w="80" h="81">
                  <a:moveTo>
                    <a:pt x="0" y="41"/>
                  </a:moveTo>
                  <a:lnTo>
                    <a:pt x="80" y="41"/>
                  </a:lnTo>
                  <a:moveTo>
                    <a:pt x="40" y="0"/>
                  </a:moveTo>
                  <a:lnTo>
                    <a:pt x="40" y="81"/>
                  </a:lnTo>
                </a:path>
              </a:pathLst>
            </a:custGeom>
            <a:noFill/>
            <a:ln w="158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" name="直接连接符 425"/>
            <p:cNvSpPr/>
            <p:nvPr/>
          </p:nvSpPr>
          <p:spPr>
            <a:xfrm>
              <a:off x="4950" y="3781"/>
              <a:ext cx="78" cy="1"/>
            </a:xfrm>
            <a:prstGeom prst="line">
              <a:avLst/>
            </a:prstGeom>
            <a:ln w="158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427" name="组合 426"/>
            <p:cNvGrpSpPr/>
            <p:nvPr/>
          </p:nvGrpSpPr>
          <p:grpSpPr>
            <a:xfrm>
              <a:off x="4731" y="3579"/>
              <a:ext cx="285" cy="168"/>
              <a:chOff x="4731" y="3579"/>
              <a:chExt cx="285" cy="168"/>
            </a:xfrm>
          </p:grpSpPr>
          <p:sp>
            <p:nvSpPr>
              <p:cNvPr id="434" name="矩形 433"/>
              <p:cNvSpPr/>
              <p:nvPr/>
            </p:nvSpPr>
            <p:spPr>
              <a:xfrm>
                <a:off x="4959" y="3602"/>
                <a:ext cx="47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5" name="矩形 434"/>
              <p:cNvSpPr/>
              <p:nvPr/>
            </p:nvSpPr>
            <p:spPr>
              <a:xfrm>
                <a:off x="4850" y="3602"/>
                <a:ext cx="107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6" name="矩形 435"/>
              <p:cNvSpPr/>
              <p:nvPr/>
            </p:nvSpPr>
            <p:spPr>
              <a:xfrm>
                <a:off x="4976" y="3579"/>
                <a:ext cx="4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7" name="矩形 436"/>
              <p:cNvSpPr/>
              <p:nvPr/>
            </p:nvSpPr>
            <p:spPr>
              <a:xfrm>
                <a:off x="4765" y="3589"/>
                <a:ext cx="82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w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8" name="矩形 437"/>
              <p:cNvSpPr/>
              <p:nvPr/>
            </p:nvSpPr>
            <p:spPr>
              <a:xfrm>
                <a:off x="4731" y="3603"/>
                <a:ext cx="4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j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28" name="组合 427"/>
            <p:cNvGrpSpPr/>
            <p:nvPr/>
          </p:nvGrpSpPr>
          <p:grpSpPr>
            <a:xfrm>
              <a:off x="4695" y="2439"/>
              <a:ext cx="285" cy="168"/>
              <a:chOff x="4695" y="2439"/>
              <a:chExt cx="285" cy="168"/>
            </a:xfrm>
          </p:grpSpPr>
          <p:sp>
            <p:nvSpPr>
              <p:cNvPr id="429" name="矩形 428"/>
              <p:cNvSpPr/>
              <p:nvPr/>
            </p:nvSpPr>
            <p:spPr>
              <a:xfrm>
                <a:off x="4923" y="2462"/>
                <a:ext cx="47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0" name="矩形 429"/>
              <p:cNvSpPr/>
              <p:nvPr/>
            </p:nvSpPr>
            <p:spPr>
              <a:xfrm>
                <a:off x="4814" y="2462"/>
                <a:ext cx="107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1" name="矩形 430"/>
              <p:cNvSpPr/>
              <p:nvPr/>
            </p:nvSpPr>
            <p:spPr>
              <a:xfrm>
                <a:off x="4940" y="2439"/>
                <a:ext cx="4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2" name="矩形 431"/>
              <p:cNvSpPr/>
              <p:nvPr/>
            </p:nvSpPr>
            <p:spPr>
              <a:xfrm>
                <a:off x="4730" y="2449"/>
                <a:ext cx="82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w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3" name="矩形 432"/>
              <p:cNvSpPr/>
              <p:nvPr/>
            </p:nvSpPr>
            <p:spPr>
              <a:xfrm>
                <a:off x="4695" y="2463"/>
                <a:ext cx="4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j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4462653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2" name="矩形 237571"/>
          <p:cNvSpPr/>
          <p:nvPr/>
        </p:nvSpPr>
        <p:spPr>
          <a:xfrm>
            <a:off x="1569089" y="355762"/>
            <a:ext cx="5410200" cy="503237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 lIns="91430" tIns="45714" rIns="91430" bIns="45714" anchor="ctr">
            <a:spAutoFit/>
          </a:bodyPr>
          <a:lstStyle/>
          <a:p>
            <a:pPr defTabSz="771525" eaLnBrk="1" hangingPunct="1">
              <a:spcBef>
                <a:spcPct val="0"/>
              </a:spcBef>
            </a:pPr>
            <a:r>
              <a:rPr lang="en-US" altLang="zh-CN" sz="2700" b="1" dirty="0">
                <a:solidFill>
                  <a:srgbClr val="000000"/>
                </a:solidFill>
                <a:latin typeface="宋体" panose="02010600030101010101" pitchFamily="2" charset="-122"/>
              </a:rPr>
              <a:t>5.1 </a:t>
            </a:r>
            <a:r>
              <a:rPr lang="zh-CN" altLang="en-US" sz="2700" b="1" dirty="0">
                <a:solidFill>
                  <a:srgbClr val="000000"/>
                </a:solidFill>
                <a:latin typeface="宋体" panose="02010600030101010101" pitchFamily="2" charset="-122"/>
              </a:rPr>
              <a:t>互感元件</a:t>
            </a:r>
            <a:r>
              <a:rPr lang="zh-CN" altLang="en-US" sz="2700" b="1" dirty="0">
                <a:solidFill>
                  <a:srgbClr val="000000"/>
                </a:solidFill>
              </a:rPr>
              <a:t>（</a:t>
            </a:r>
            <a:r>
              <a:rPr lang="en-US" altLang="zh-CN" sz="2700" b="1" dirty="0">
                <a:solidFill>
                  <a:srgbClr val="000000"/>
                </a:solidFill>
              </a:rPr>
              <a:t>Mutual Inductance</a:t>
            </a:r>
            <a:r>
              <a:rPr lang="zh-CN" altLang="en-US" sz="2700" b="1" dirty="0">
                <a:solidFill>
                  <a:srgbClr val="000000"/>
                </a:solidFill>
              </a:rPr>
              <a:t>）</a:t>
            </a:r>
          </a:p>
        </p:txBody>
      </p:sp>
      <p:sp>
        <p:nvSpPr>
          <p:cNvPr id="237573" name="矩形 237572"/>
          <p:cNvSpPr/>
          <p:nvPr/>
        </p:nvSpPr>
        <p:spPr>
          <a:xfrm>
            <a:off x="679450" y="1068388"/>
            <a:ext cx="3557588" cy="457200"/>
          </a:xfrm>
          <a:prstGeom prst="rect">
            <a:avLst/>
          </a:prstGeom>
          <a:noFill/>
          <a:ln w="9525">
            <a:noFill/>
          </a:ln>
        </p:spPr>
        <p:txBody>
          <a:bodyPr lIns="91430" tIns="45714" rIns="91430" bIns="45714" anchor="ctr">
            <a:spAutoFit/>
          </a:bodyPr>
          <a:lstStyle/>
          <a:p>
            <a:pPr defTabSz="771525" eaLnBrk="1" hangingPunct="1">
              <a:spcBef>
                <a:spcPct val="0"/>
              </a:spcBef>
              <a:tabLst>
                <a:tab pos="417830" algn="l"/>
              </a:tabLst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一、互感的物理概念</a:t>
            </a:r>
          </a:p>
        </p:txBody>
      </p:sp>
      <p:sp>
        <p:nvSpPr>
          <p:cNvPr id="237574" name="矩形 237573"/>
          <p:cNvSpPr/>
          <p:nvPr/>
        </p:nvSpPr>
        <p:spPr>
          <a:xfrm>
            <a:off x="628650" y="1525588"/>
            <a:ext cx="7666038" cy="1782762"/>
          </a:xfrm>
          <a:prstGeom prst="rect">
            <a:avLst/>
          </a:prstGeom>
          <a:noFill/>
          <a:ln w="9525">
            <a:noFill/>
          </a:ln>
        </p:spPr>
        <p:txBody>
          <a:bodyPr lIns="91430" tIns="45714" rIns="91430" bIns="45714" anchor="ctr">
            <a:spAutoFit/>
          </a:bodyPr>
          <a:lstStyle/>
          <a:p>
            <a:pPr defTabSz="771525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当穿过线圈的磁通链由线圈本身的电流和其它线圈电流共同产生时，其它线圈电流变化也会引起此线圈磁通链变化，从而在线圈中产生感应电压，称为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互感电压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237576" name="矩形 237575"/>
          <p:cNvSpPr/>
          <p:nvPr/>
        </p:nvSpPr>
        <p:spPr>
          <a:xfrm>
            <a:off x="0" y="29019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6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238104" name="组合 238103"/>
          <p:cNvGrpSpPr/>
          <p:nvPr/>
        </p:nvGrpSpPr>
        <p:grpSpPr>
          <a:xfrm>
            <a:off x="207963" y="3706813"/>
            <a:ext cx="3827462" cy="2151062"/>
            <a:chOff x="1167" y="328"/>
            <a:chExt cx="3779" cy="2122"/>
          </a:xfrm>
        </p:grpSpPr>
        <p:grpSp>
          <p:nvGrpSpPr>
            <p:cNvPr id="238105" name="组合 238104"/>
            <p:cNvGrpSpPr/>
            <p:nvPr/>
          </p:nvGrpSpPr>
          <p:grpSpPr>
            <a:xfrm>
              <a:off x="1767" y="810"/>
              <a:ext cx="2627" cy="1134"/>
              <a:chOff x="1986" y="3558"/>
              <a:chExt cx="2057" cy="888"/>
            </a:xfrm>
          </p:grpSpPr>
          <p:sp>
            <p:nvSpPr>
              <p:cNvPr id="238106" name="矩形 238105"/>
              <p:cNvSpPr/>
              <p:nvPr/>
            </p:nvSpPr>
            <p:spPr>
              <a:xfrm>
                <a:off x="2221" y="3669"/>
                <a:ext cx="1619" cy="452"/>
              </a:xfrm>
              <a:prstGeom prst="rect">
                <a:avLst/>
              </a:prstGeom>
              <a:solidFill>
                <a:srgbClr val="FFFFFF"/>
              </a:solidFill>
              <a:ln w="63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</a:pPr>
                <a:endParaRPr lang="zh-CN" altLang="en-US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38107" name="直接连接符 238106"/>
              <p:cNvSpPr/>
              <p:nvPr/>
            </p:nvSpPr>
            <p:spPr>
              <a:xfrm flipV="1">
                <a:off x="2380" y="3667"/>
                <a:ext cx="1" cy="518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08" name="直接连接符 238107"/>
              <p:cNvSpPr/>
              <p:nvPr/>
            </p:nvSpPr>
            <p:spPr>
              <a:xfrm flipV="1">
                <a:off x="2554" y="3667"/>
                <a:ext cx="1" cy="454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09" name="直接连接符 238108"/>
              <p:cNvSpPr/>
              <p:nvPr/>
            </p:nvSpPr>
            <p:spPr>
              <a:xfrm flipV="1">
                <a:off x="2720" y="3667"/>
                <a:ext cx="1" cy="454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10" name="直接连接符 238109"/>
              <p:cNvSpPr/>
              <p:nvPr/>
            </p:nvSpPr>
            <p:spPr>
              <a:xfrm flipV="1">
                <a:off x="2872" y="4127"/>
                <a:ext cx="1" cy="252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11" name="直接连接符 238110"/>
              <p:cNvSpPr/>
              <p:nvPr/>
            </p:nvSpPr>
            <p:spPr>
              <a:xfrm flipV="1">
                <a:off x="3219" y="3667"/>
                <a:ext cx="1" cy="576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12" name="直接连接符 238111"/>
              <p:cNvSpPr/>
              <p:nvPr/>
            </p:nvSpPr>
            <p:spPr>
              <a:xfrm flipV="1">
                <a:off x="3378" y="3667"/>
                <a:ext cx="1" cy="454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13" name="直接连接符 238112"/>
              <p:cNvSpPr/>
              <p:nvPr/>
            </p:nvSpPr>
            <p:spPr>
              <a:xfrm flipV="1">
                <a:off x="3536" y="3667"/>
                <a:ext cx="1" cy="439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14" name="直接连接符 238113"/>
              <p:cNvSpPr/>
              <p:nvPr/>
            </p:nvSpPr>
            <p:spPr>
              <a:xfrm flipV="1">
                <a:off x="3652" y="4121"/>
                <a:ext cx="1" cy="258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15" name="任意多边形 238114"/>
              <p:cNvSpPr/>
              <p:nvPr/>
            </p:nvSpPr>
            <p:spPr>
              <a:xfrm>
                <a:off x="2380" y="3632"/>
                <a:ext cx="102" cy="35"/>
              </a:xfrm>
              <a:custGeom>
                <a:avLst/>
                <a:gdLst/>
                <a:ahLst/>
                <a:cxnLst/>
                <a:rect l="0" t="0" r="0" b="0"/>
                <a:pathLst>
                  <a:path w="203" h="69">
                    <a:moveTo>
                      <a:pt x="0" y="56"/>
                    </a:moveTo>
                    <a:lnTo>
                      <a:pt x="15" y="36"/>
                    </a:lnTo>
                    <a:lnTo>
                      <a:pt x="35" y="19"/>
                    </a:lnTo>
                    <a:lnTo>
                      <a:pt x="57" y="8"/>
                    </a:lnTo>
                    <a:lnTo>
                      <a:pt x="81" y="0"/>
                    </a:lnTo>
                    <a:lnTo>
                      <a:pt x="106" y="0"/>
                    </a:lnTo>
                    <a:lnTo>
                      <a:pt x="131" y="5"/>
                    </a:lnTo>
                    <a:lnTo>
                      <a:pt x="154" y="14"/>
                    </a:lnTo>
                    <a:lnTo>
                      <a:pt x="174" y="30"/>
                    </a:lnTo>
                    <a:lnTo>
                      <a:pt x="191" y="48"/>
                    </a:lnTo>
                    <a:lnTo>
                      <a:pt x="203" y="69"/>
                    </a:lnTo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</a:pPr>
                <a:endParaRPr lang="zh-CN" altLang="en-US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38116" name="任意多边形 238115"/>
              <p:cNvSpPr/>
              <p:nvPr/>
            </p:nvSpPr>
            <p:spPr>
              <a:xfrm>
                <a:off x="2554" y="3632"/>
                <a:ext cx="101" cy="35"/>
              </a:xfrm>
              <a:custGeom>
                <a:avLst/>
                <a:gdLst/>
                <a:ahLst/>
                <a:cxnLst/>
                <a:rect l="0" t="0" r="0" b="0"/>
                <a:pathLst>
                  <a:path w="204" h="69">
                    <a:moveTo>
                      <a:pt x="0" y="56"/>
                    </a:moveTo>
                    <a:lnTo>
                      <a:pt x="16" y="36"/>
                    </a:lnTo>
                    <a:lnTo>
                      <a:pt x="36" y="19"/>
                    </a:lnTo>
                    <a:lnTo>
                      <a:pt x="57" y="8"/>
                    </a:lnTo>
                    <a:lnTo>
                      <a:pt x="82" y="0"/>
                    </a:lnTo>
                    <a:lnTo>
                      <a:pt x="107" y="0"/>
                    </a:lnTo>
                    <a:lnTo>
                      <a:pt x="131" y="5"/>
                    </a:lnTo>
                    <a:lnTo>
                      <a:pt x="155" y="14"/>
                    </a:lnTo>
                    <a:lnTo>
                      <a:pt x="175" y="30"/>
                    </a:lnTo>
                    <a:lnTo>
                      <a:pt x="192" y="48"/>
                    </a:lnTo>
                    <a:lnTo>
                      <a:pt x="204" y="69"/>
                    </a:lnTo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</a:pPr>
                <a:endParaRPr lang="zh-CN" altLang="en-US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38117" name="任意多边形 238116"/>
              <p:cNvSpPr/>
              <p:nvPr/>
            </p:nvSpPr>
            <p:spPr>
              <a:xfrm>
                <a:off x="2727" y="3632"/>
                <a:ext cx="102" cy="35"/>
              </a:xfrm>
              <a:custGeom>
                <a:avLst/>
                <a:gdLst/>
                <a:ahLst/>
                <a:cxnLst/>
                <a:rect l="0" t="0" r="0" b="0"/>
                <a:pathLst>
                  <a:path w="204" h="69">
                    <a:moveTo>
                      <a:pt x="0" y="56"/>
                    </a:moveTo>
                    <a:lnTo>
                      <a:pt x="16" y="36"/>
                    </a:lnTo>
                    <a:lnTo>
                      <a:pt x="36" y="19"/>
                    </a:lnTo>
                    <a:lnTo>
                      <a:pt x="57" y="8"/>
                    </a:lnTo>
                    <a:lnTo>
                      <a:pt x="82" y="0"/>
                    </a:lnTo>
                    <a:lnTo>
                      <a:pt x="107" y="0"/>
                    </a:lnTo>
                    <a:lnTo>
                      <a:pt x="131" y="5"/>
                    </a:lnTo>
                    <a:lnTo>
                      <a:pt x="154" y="14"/>
                    </a:lnTo>
                    <a:lnTo>
                      <a:pt x="174" y="30"/>
                    </a:lnTo>
                    <a:lnTo>
                      <a:pt x="191" y="48"/>
                    </a:lnTo>
                    <a:lnTo>
                      <a:pt x="204" y="69"/>
                    </a:lnTo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</a:pPr>
                <a:endParaRPr lang="zh-CN" altLang="en-US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38118" name="任意多边形 238117"/>
              <p:cNvSpPr/>
              <p:nvPr/>
            </p:nvSpPr>
            <p:spPr>
              <a:xfrm>
                <a:off x="3219" y="3632"/>
                <a:ext cx="101" cy="35"/>
              </a:xfrm>
              <a:custGeom>
                <a:avLst/>
                <a:gdLst/>
                <a:ahLst/>
                <a:cxnLst/>
                <a:rect l="0" t="0" r="0" b="0"/>
                <a:pathLst>
                  <a:path w="202" h="69">
                    <a:moveTo>
                      <a:pt x="0" y="56"/>
                    </a:moveTo>
                    <a:lnTo>
                      <a:pt x="15" y="36"/>
                    </a:lnTo>
                    <a:lnTo>
                      <a:pt x="34" y="19"/>
                    </a:lnTo>
                    <a:lnTo>
                      <a:pt x="57" y="8"/>
                    </a:lnTo>
                    <a:lnTo>
                      <a:pt x="80" y="0"/>
                    </a:lnTo>
                    <a:lnTo>
                      <a:pt x="104" y="0"/>
                    </a:lnTo>
                    <a:lnTo>
                      <a:pt x="129" y="5"/>
                    </a:lnTo>
                    <a:lnTo>
                      <a:pt x="152" y="14"/>
                    </a:lnTo>
                    <a:lnTo>
                      <a:pt x="174" y="30"/>
                    </a:lnTo>
                    <a:lnTo>
                      <a:pt x="189" y="48"/>
                    </a:lnTo>
                    <a:lnTo>
                      <a:pt x="202" y="69"/>
                    </a:lnTo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</a:pPr>
                <a:endParaRPr lang="zh-CN" altLang="en-US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38119" name="任意多边形 238118"/>
              <p:cNvSpPr/>
              <p:nvPr/>
            </p:nvSpPr>
            <p:spPr>
              <a:xfrm>
                <a:off x="3378" y="3632"/>
                <a:ext cx="101" cy="35"/>
              </a:xfrm>
              <a:custGeom>
                <a:avLst/>
                <a:gdLst/>
                <a:ahLst/>
                <a:cxnLst/>
                <a:rect l="0" t="0" r="0" b="0"/>
                <a:pathLst>
                  <a:path w="202" h="69">
                    <a:moveTo>
                      <a:pt x="0" y="56"/>
                    </a:moveTo>
                    <a:lnTo>
                      <a:pt x="16" y="36"/>
                    </a:lnTo>
                    <a:lnTo>
                      <a:pt x="34" y="19"/>
                    </a:lnTo>
                    <a:lnTo>
                      <a:pt x="57" y="8"/>
                    </a:lnTo>
                    <a:lnTo>
                      <a:pt x="80" y="0"/>
                    </a:lnTo>
                    <a:lnTo>
                      <a:pt x="107" y="0"/>
                    </a:lnTo>
                    <a:lnTo>
                      <a:pt x="131" y="5"/>
                    </a:lnTo>
                    <a:lnTo>
                      <a:pt x="154" y="14"/>
                    </a:lnTo>
                    <a:lnTo>
                      <a:pt x="174" y="30"/>
                    </a:lnTo>
                    <a:lnTo>
                      <a:pt x="191" y="48"/>
                    </a:lnTo>
                    <a:lnTo>
                      <a:pt x="202" y="69"/>
                    </a:lnTo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</a:pPr>
                <a:endParaRPr lang="zh-CN" altLang="en-US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38120" name="任意多边形 238119"/>
              <p:cNvSpPr/>
              <p:nvPr/>
            </p:nvSpPr>
            <p:spPr>
              <a:xfrm>
                <a:off x="3551" y="3632"/>
                <a:ext cx="101" cy="35"/>
              </a:xfrm>
              <a:custGeom>
                <a:avLst/>
                <a:gdLst/>
                <a:ahLst/>
                <a:cxnLst/>
                <a:rect l="0" t="0" r="0" b="0"/>
                <a:pathLst>
                  <a:path w="202" h="69">
                    <a:moveTo>
                      <a:pt x="0" y="56"/>
                    </a:moveTo>
                    <a:lnTo>
                      <a:pt x="15" y="36"/>
                    </a:lnTo>
                    <a:lnTo>
                      <a:pt x="34" y="19"/>
                    </a:lnTo>
                    <a:lnTo>
                      <a:pt x="57" y="8"/>
                    </a:lnTo>
                    <a:lnTo>
                      <a:pt x="80" y="0"/>
                    </a:lnTo>
                    <a:lnTo>
                      <a:pt x="106" y="0"/>
                    </a:lnTo>
                    <a:lnTo>
                      <a:pt x="131" y="5"/>
                    </a:lnTo>
                    <a:lnTo>
                      <a:pt x="154" y="14"/>
                    </a:lnTo>
                    <a:lnTo>
                      <a:pt x="174" y="30"/>
                    </a:lnTo>
                    <a:lnTo>
                      <a:pt x="191" y="48"/>
                    </a:lnTo>
                    <a:lnTo>
                      <a:pt x="202" y="69"/>
                    </a:lnTo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</a:pPr>
                <a:endParaRPr lang="zh-CN" altLang="en-US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38121" name="任意多边形 238120"/>
              <p:cNvSpPr/>
              <p:nvPr/>
            </p:nvSpPr>
            <p:spPr>
              <a:xfrm>
                <a:off x="2467" y="4106"/>
                <a:ext cx="89" cy="58"/>
              </a:xfrm>
              <a:custGeom>
                <a:avLst/>
                <a:gdLst/>
                <a:ahLst/>
                <a:cxnLst/>
                <a:rect l="0" t="0" r="0" b="0"/>
                <a:pathLst>
                  <a:path w="177" h="115">
                    <a:moveTo>
                      <a:pt x="0" y="29"/>
                    </a:moveTo>
                    <a:lnTo>
                      <a:pt x="3" y="52"/>
                    </a:lnTo>
                    <a:lnTo>
                      <a:pt x="12" y="72"/>
                    </a:lnTo>
                    <a:lnTo>
                      <a:pt x="27" y="90"/>
                    </a:lnTo>
                    <a:lnTo>
                      <a:pt x="46" y="104"/>
                    </a:lnTo>
                    <a:lnTo>
                      <a:pt x="68" y="112"/>
                    </a:lnTo>
                    <a:lnTo>
                      <a:pt x="91" y="115"/>
                    </a:lnTo>
                    <a:lnTo>
                      <a:pt x="114" y="110"/>
                    </a:lnTo>
                    <a:lnTo>
                      <a:pt x="135" y="101"/>
                    </a:lnTo>
                    <a:lnTo>
                      <a:pt x="154" y="87"/>
                    </a:lnTo>
                    <a:lnTo>
                      <a:pt x="168" y="67"/>
                    </a:lnTo>
                    <a:lnTo>
                      <a:pt x="175" y="46"/>
                    </a:lnTo>
                    <a:lnTo>
                      <a:pt x="177" y="23"/>
                    </a:lnTo>
                    <a:lnTo>
                      <a:pt x="172" y="0"/>
                    </a:lnTo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</a:pPr>
                <a:endParaRPr lang="zh-CN" altLang="en-US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38122" name="任意多边形 238121"/>
              <p:cNvSpPr/>
              <p:nvPr/>
            </p:nvSpPr>
            <p:spPr>
              <a:xfrm>
                <a:off x="2634" y="4121"/>
                <a:ext cx="88" cy="57"/>
              </a:xfrm>
              <a:custGeom>
                <a:avLst/>
                <a:gdLst/>
                <a:ahLst/>
                <a:cxnLst/>
                <a:rect l="0" t="0" r="0" b="0"/>
                <a:pathLst>
                  <a:path w="177" h="115">
                    <a:moveTo>
                      <a:pt x="0" y="28"/>
                    </a:moveTo>
                    <a:lnTo>
                      <a:pt x="3" y="51"/>
                    </a:lnTo>
                    <a:lnTo>
                      <a:pt x="12" y="72"/>
                    </a:lnTo>
                    <a:lnTo>
                      <a:pt x="27" y="91"/>
                    </a:lnTo>
                    <a:lnTo>
                      <a:pt x="46" y="104"/>
                    </a:lnTo>
                    <a:lnTo>
                      <a:pt x="68" y="112"/>
                    </a:lnTo>
                    <a:lnTo>
                      <a:pt x="91" y="115"/>
                    </a:lnTo>
                    <a:lnTo>
                      <a:pt x="114" y="111"/>
                    </a:lnTo>
                    <a:lnTo>
                      <a:pt x="135" y="101"/>
                    </a:lnTo>
                    <a:lnTo>
                      <a:pt x="152" y="86"/>
                    </a:lnTo>
                    <a:lnTo>
                      <a:pt x="166" y="68"/>
                    </a:lnTo>
                    <a:lnTo>
                      <a:pt x="174" y="46"/>
                    </a:lnTo>
                    <a:lnTo>
                      <a:pt x="177" y="23"/>
                    </a:lnTo>
                    <a:lnTo>
                      <a:pt x="172" y="0"/>
                    </a:lnTo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</a:pPr>
                <a:endParaRPr lang="zh-CN" altLang="en-US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38123" name="任意多边形 238122"/>
              <p:cNvSpPr/>
              <p:nvPr/>
            </p:nvSpPr>
            <p:spPr>
              <a:xfrm>
                <a:off x="3268" y="4113"/>
                <a:ext cx="97" cy="54"/>
              </a:xfrm>
              <a:custGeom>
                <a:avLst/>
                <a:gdLst/>
                <a:ahLst/>
                <a:cxnLst/>
                <a:rect l="0" t="0" r="0" b="0"/>
                <a:pathLst>
                  <a:path w="193" h="107">
                    <a:moveTo>
                      <a:pt x="0" y="12"/>
                    </a:moveTo>
                    <a:lnTo>
                      <a:pt x="0" y="33"/>
                    </a:lnTo>
                    <a:lnTo>
                      <a:pt x="8" y="53"/>
                    </a:lnTo>
                    <a:lnTo>
                      <a:pt x="19" y="72"/>
                    </a:lnTo>
                    <a:lnTo>
                      <a:pt x="36" y="87"/>
                    </a:lnTo>
                    <a:lnTo>
                      <a:pt x="56" y="99"/>
                    </a:lnTo>
                    <a:lnTo>
                      <a:pt x="77" y="106"/>
                    </a:lnTo>
                    <a:lnTo>
                      <a:pt x="102" y="107"/>
                    </a:lnTo>
                    <a:lnTo>
                      <a:pt x="125" y="103"/>
                    </a:lnTo>
                    <a:lnTo>
                      <a:pt x="147" y="93"/>
                    </a:lnTo>
                    <a:lnTo>
                      <a:pt x="165" y="80"/>
                    </a:lnTo>
                    <a:lnTo>
                      <a:pt x="179" y="63"/>
                    </a:lnTo>
                    <a:lnTo>
                      <a:pt x="188" y="43"/>
                    </a:lnTo>
                    <a:lnTo>
                      <a:pt x="193" y="21"/>
                    </a:lnTo>
                    <a:lnTo>
                      <a:pt x="190" y="0"/>
                    </a:lnTo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</a:pPr>
                <a:endParaRPr lang="zh-CN" altLang="en-US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38124" name="任意多边形 238123"/>
              <p:cNvSpPr/>
              <p:nvPr/>
            </p:nvSpPr>
            <p:spPr>
              <a:xfrm>
                <a:off x="3450" y="4121"/>
                <a:ext cx="89" cy="57"/>
              </a:xfrm>
              <a:custGeom>
                <a:avLst/>
                <a:gdLst/>
                <a:ahLst/>
                <a:cxnLst/>
                <a:rect l="0" t="0" r="0" b="0"/>
                <a:pathLst>
                  <a:path w="177" h="115">
                    <a:moveTo>
                      <a:pt x="0" y="28"/>
                    </a:moveTo>
                    <a:lnTo>
                      <a:pt x="3" y="51"/>
                    </a:lnTo>
                    <a:lnTo>
                      <a:pt x="12" y="72"/>
                    </a:lnTo>
                    <a:lnTo>
                      <a:pt x="28" y="91"/>
                    </a:lnTo>
                    <a:lnTo>
                      <a:pt x="46" y="104"/>
                    </a:lnTo>
                    <a:lnTo>
                      <a:pt x="68" y="112"/>
                    </a:lnTo>
                    <a:lnTo>
                      <a:pt x="91" y="115"/>
                    </a:lnTo>
                    <a:lnTo>
                      <a:pt x="114" y="111"/>
                    </a:lnTo>
                    <a:lnTo>
                      <a:pt x="136" y="101"/>
                    </a:lnTo>
                    <a:lnTo>
                      <a:pt x="154" y="86"/>
                    </a:lnTo>
                    <a:lnTo>
                      <a:pt x="168" y="68"/>
                    </a:lnTo>
                    <a:lnTo>
                      <a:pt x="176" y="46"/>
                    </a:lnTo>
                    <a:lnTo>
                      <a:pt x="177" y="23"/>
                    </a:lnTo>
                    <a:lnTo>
                      <a:pt x="173" y="0"/>
                    </a:lnTo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</a:pPr>
                <a:endParaRPr lang="zh-CN" altLang="en-US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38125" name="直接连接符 238124"/>
              <p:cNvSpPr/>
              <p:nvPr/>
            </p:nvSpPr>
            <p:spPr>
              <a:xfrm flipV="1">
                <a:off x="2380" y="4240"/>
                <a:ext cx="1" cy="147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26" name="任意多边形 238125"/>
              <p:cNvSpPr/>
              <p:nvPr/>
            </p:nvSpPr>
            <p:spPr>
              <a:xfrm>
                <a:off x="2345" y="4178"/>
                <a:ext cx="71" cy="71"/>
              </a:xfrm>
              <a:custGeom>
                <a:avLst/>
                <a:gdLst/>
                <a:ahLst/>
                <a:cxnLst/>
                <a:rect l="0" t="0" r="0" b="0"/>
                <a:pathLst>
                  <a:path w="141" h="141">
                    <a:moveTo>
                      <a:pt x="0" y="141"/>
                    </a:moveTo>
                    <a:lnTo>
                      <a:pt x="71" y="0"/>
                    </a:lnTo>
                    <a:lnTo>
                      <a:pt x="141" y="141"/>
                    </a:lnTo>
                    <a:lnTo>
                      <a:pt x="0" y="14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</a:pPr>
                <a:endParaRPr lang="zh-CN" altLang="en-US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38127" name="直接连接符 238126"/>
              <p:cNvSpPr/>
              <p:nvPr/>
            </p:nvSpPr>
            <p:spPr>
              <a:xfrm flipV="1">
                <a:off x="3219" y="4276"/>
                <a:ext cx="1" cy="132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28" name="任意多边形 238127"/>
              <p:cNvSpPr/>
              <p:nvPr/>
            </p:nvSpPr>
            <p:spPr>
              <a:xfrm>
                <a:off x="3183" y="4214"/>
                <a:ext cx="71" cy="71"/>
              </a:xfrm>
              <a:custGeom>
                <a:avLst/>
                <a:gdLst/>
                <a:ahLst/>
                <a:cxnLst/>
                <a:rect l="0" t="0" r="0" b="0"/>
                <a:pathLst>
                  <a:path w="142" h="142">
                    <a:moveTo>
                      <a:pt x="0" y="142"/>
                    </a:moveTo>
                    <a:lnTo>
                      <a:pt x="71" y="0"/>
                    </a:lnTo>
                    <a:lnTo>
                      <a:pt x="142" y="142"/>
                    </a:lnTo>
                    <a:lnTo>
                      <a:pt x="0" y="1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</a:pPr>
                <a:endParaRPr lang="zh-CN" altLang="en-US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38129" name="任意多边形 238128"/>
              <p:cNvSpPr/>
              <p:nvPr/>
            </p:nvSpPr>
            <p:spPr>
              <a:xfrm>
                <a:off x="2366" y="4389"/>
                <a:ext cx="48" cy="48"/>
              </a:xfrm>
              <a:custGeom>
                <a:avLst/>
                <a:gdLst/>
                <a:ahLst/>
                <a:cxnLst/>
                <a:rect l="0" t="0" r="0" b="0"/>
                <a:pathLst>
                  <a:path w="95" h="96">
                    <a:moveTo>
                      <a:pt x="0" y="48"/>
                    </a:moveTo>
                    <a:lnTo>
                      <a:pt x="3" y="31"/>
                    </a:lnTo>
                    <a:lnTo>
                      <a:pt x="11" y="17"/>
                    </a:lnTo>
                    <a:lnTo>
                      <a:pt x="23" y="7"/>
                    </a:lnTo>
                    <a:lnTo>
                      <a:pt x="40" y="0"/>
                    </a:lnTo>
                    <a:lnTo>
                      <a:pt x="55" y="0"/>
                    </a:lnTo>
                    <a:lnTo>
                      <a:pt x="72" y="7"/>
                    </a:lnTo>
                    <a:lnTo>
                      <a:pt x="85" y="17"/>
                    </a:lnTo>
                    <a:lnTo>
                      <a:pt x="92" y="31"/>
                    </a:lnTo>
                    <a:lnTo>
                      <a:pt x="95" y="48"/>
                    </a:lnTo>
                    <a:lnTo>
                      <a:pt x="92" y="65"/>
                    </a:lnTo>
                    <a:lnTo>
                      <a:pt x="85" y="79"/>
                    </a:lnTo>
                    <a:lnTo>
                      <a:pt x="72" y="90"/>
                    </a:lnTo>
                    <a:lnTo>
                      <a:pt x="55" y="96"/>
                    </a:lnTo>
                    <a:lnTo>
                      <a:pt x="40" y="96"/>
                    </a:lnTo>
                    <a:lnTo>
                      <a:pt x="23" y="90"/>
                    </a:lnTo>
                    <a:lnTo>
                      <a:pt x="11" y="79"/>
                    </a:lnTo>
                    <a:lnTo>
                      <a:pt x="3" y="65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</a:pPr>
                <a:endParaRPr lang="zh-CN" altLang="en-US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38130" name="任意多边形 238129"/>
              <p:cNvSpPr/>
              <p:nvPr/>
            </p:nvSpPr>
            <p:spPr>
              <a:xfrm>
                <a:off x="2848" y="4389"/>
                <a:ext cx="48" cy="48"/>
              </a:xfrm>
              <a:custGeom>
                <a:avLst/>
                <a:gdLst/>
                <a:ahLst/>
                <a:cxnLst/>
                <a:rect l="0" t="0" r="0" b="0"/>
                <a:pathLst>
                  <a:path w="96" h="96">
                    <a:moveTo>
                      <a:pt x="0" y="48"/>
                    </a:moveTo>
                    <a:lnTo>
                      <a:pt x="3" y="31"/>
                    </a:lnTo>
                    <a:lnTo>
                      <a:pt x="11" y="17"/>
                    </a:lnTo>
                    <a:lnTo>
                      <a:pt x="23" y="7"/>
                    </a:lnTo>
                    <a:lnTo>
                      <a:pt x="40" y="0"/>
                    </a:lnTo>
                    <a:lnTo>
                      <a:pt x="56" y="0"/>
                    </a:lnTo>
                    <a:lnTo>
                      <a:pt x="73" y="7"/>
                    </a:lnTo>
                    <a:lnTo>
                      <a:pt x="85" y="17"/>
                    </a:lnTo>
                    <a:lnTo>
                      <a:pt x="93" y="31"/>
                    </a:lnTo>
                    <a:lnTo>
                      <a:pt x="96" y="48"/>
                    </a:lnTo>
                    <a:lnTo>
                      <a:pt x="93" y="65"/>
                    </a:lnTo>
                    <a:lnTo>
                      <a:pt x="85" y="79"/>
                    </a:lnTo>
                    <a:lnTo>
                      <a:pt x="73" y="90"/>
                    </a:lnTo>
                    <a:lnTo>
                      <a:pt x="56" y="96"/>
                    </a:lnTo>
                    <a:lnTo>
                      <a:pt x="40" y="96"/>
                    </a:lnTo>
                    <a:lnTo>
                      <a:pt x="23" y="90"/>
                    </a:lnTo>
                    <a:lnTo>
                      <a:pt x="11" y="79"/>
                    </a:lnTo>
                    <a:lnTo>
                      <a:pt x="3" y="65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</a:pPr>
                <a:endParaRPr lang="zh-CN" altLang="en-US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38131" name="任意多边形 238130"/>
              <p:cNvSpPr/>
              <p:nvPr/>
            </p:nvSpPr>
            <p:spPr>
              <a:xfrm>
                <a:off x="3204" y="4399"/>
                <a:ext cx="49" cy="47"/>
              </a:xfrm>
              <a:custGeom>
                <a:avLst/>
                <a:gdLst/>
                <a:ahLst/>
                <a:cxnLst/>
                <a:rect l="0" t="0" r="0" b="0"/>
                <a:pathLst>
                  <a:path w="97" h="94">
                    <a:moveTo>
                      <a:pt x="0" y="47"/>
                    </a:moveTo>
                    <a:lnTo>
                      <a:pt x="3" y="31"/>
                    </a:lnTo>
                    <a:lnTo>
                      <a:pt x="13" y="16"/>
                    </a:lnTo>
                    <a:lnTo>
                      <a:pt x="25" y="5"/>
                    </a:lnTo>
                    <a:lnTo>
                      <a:pt x="40" y="0"/>
                    </a:lnTo>
                    <a:lnTo>
                      <a:pt x="57" y="0"/>
                    </a:lnTo>
                    <a:lnTo>
                      <a:pt x="73" y="5"/>
                    </a:lnTo>
                    <a:lnTo>
                      <a:pt x="85" y="16"/>
                    </a:lnTo>
                    <a:lnTo>
                      <a:pt x="94" y="31"/>
                    </a:lnTo>
                    <a:lnTo>
                      <a:pt x="97" y="47"/>
                    </a:lnTo>
                    <a:lnTo>
                      <a:pt x="94" y="63"/>
                    </a:lnTo>
                    <a:lnTo>
                      <a:pt x="85" y="79"/>
                    </a:lnTo>
                    <a:lnTo>
                      <a:pt x="73" y="90"/>
                    </a:lnTo>
                    <a:lnTo>
                      <a:pt x="57" y="94"/>
                    </a:lnTo>
                    <a:lnTo>
                      <a:pt x="40" y="94"/>
                    </a:lnTo>
                    <a:lnTo>
                      <a:pt x="25" y="90"/>
                    </a:lnTo>
                    <a:lnTo>
                      <a:pt x="13" y="79"/>
                    </a:lnTo>
                    <a:lnTo>
                      <a:pt x="3" y="63"/>
                    </a:lnTo>
                    <a:lnTo>
                      <a:pt x="0" y="47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</a:pPr>
                <a:endParaRPr lang="zh-CN" altLang="en-US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38132" name="任意多边形 238131"/>
              <p:cNvSpPr/>
              <p:nvPr/>
            </p:nvSpPr>
            <p:spPr>
              <a:xfrm>
                <a:off x="3628" y="4389"/>
                <a:ext cx="49" cy="48"/>
              </a:xfrm>
              <a:custGeom>
                <a:avLst/>
                <a:gdLst/>
                <a:ahLst/>
                <a:cxnLst/>
                <a:rect l="0" t="0" r="0" b="0"/>
                <a:pathLst>
                  <a:path w="97" h="96">
                    <a:moveTo>
                      <a:pt x="0" y="48"/>
                    </a:moveTo>
                    <a:lnTo>
                      <a:pt x="3" y="31"/>
                    </a:lnTo>
                    <a:lnTo>
                      <a:pt x="13" y="17"/>
                    </a:lnTo>
                    <a:lnTo>
                      <a:pt x="25" y="7"/>
                    </a:lnTo>
                    <a:lnTo>
                      <a:pt x="40" y="0"/>
                    </a:lnTo>
                    <a:lnTo>
                      <a:pt x="57" y="0"/>
                    </a:lnTo>
                    <a:lnTo>
                      <a:pt x="73" y="7"/>
                    </a:lnTo>
                    <a:lnTo>
                      <a:pt x="85" y="17"/>
                    </a:lnTo>
                    <a:lnTo>
                      <a:pt x="94" y="31"/>
                    </a:lnTo>
                    <a:lnTo>
                      <a:pt x="97" y="48"/>
                    </a:lnTo>
                    <a:lnTo>
                      <a:pt x="94" y="65"/>
                    </a:lnTo>
                    <a:lnTo>
                      <a:pt x="85" y="79"/>
                    </a:lnTo>
                    <a:lnTo>
                      <a:pt x="73" y="90"/>
                    </a:lnTo>
                    <a:lnTo>
                      <a:pt x="57" y="96"/>
                    </a:lnTo>
                    <a:lnTo>
                      <a:pt x="40" y="96"/>
                    </a:lnTo>
                    <a:lnTo>
                      <a:pt x="25" y="90"/>
                    </a:lnTo>
                    <a:lnTo>
                      <a:pt x="13" y="79"/>
                    </a:lnTo>
                    <a:lnTo>
                      <a:pt x="3" y="65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</a:pPr>
                <a:endParaRPr lang="zh-CN" altLang="en-US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38133" name="直接连接符 238132"/>
              <p:cNvSpPr/>
              <p:nvPr/>
            </p:nvSpPr>
            <p:spPr>
              <a:xfrm flipH="1">
                <a:off x="3028" y="3558"/>
                <a:ext cx="3" cy="3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34" name="直接连接符 238133"/>
              <p:cNvSpPr/>
              <p:nvPr/>
            </p:nvSpPr>
            <p:spPr>
              <a:xfrm flipH="1">
                <a:off x="3015" y="3572"/>
                <a:ext cx="3" cy="2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35" name="直接连接符 238134"/>
              <p:cNvSpPr/>
              <p:nvPr/>
            </p:nvSpPr>
            <p:spPr>
              <a:xfrm flipH="1">
                <a:off x="3001" y="3585"/>
                <a:ext cx="3" cy="2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36" name="直接连接符 238135"/>
              <p:cNvSpPr/>
              <p:nvPr/>
            </p:nvSpPr>
            <p:spPr>
              <a:xfrm flipH="1">
                <a:off x="2988" y="3597"/>
                <a:ext cx="2" cy="2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37" name="直接连接符 238136"/>
              <p:cNvSpPr/>
              <p:nvPr/>
            </p:nvSpPr>
            <p:spPr>
              <a:xfrm flipH="1">
                <a:off x="2974" y="3609"/>
                <a:ext cx="2" cy="2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38" name="直接连接符 238137"/>
              <p:cNvSpPr/>
              <p:nvPr/>
            </p:nvSpPr>
            <p:spPr>
              <a:xfrm flipH="1">
                <a:off x="2959" y="3621"/>
                <a:ext cx="2" cy="2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39" name="直接连接符 238138"/>
              <p:cNvSpPr/>
              <p:nvPr/>
            </p:nvSpPr>
            <p:spPr>
              <a:xfrm flipH="1">
                <a:off x="2944" y="3632"/>
                <a:ext cx="3" cy="2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40" name="直接连接符 238139"/>
              <p:cNvSpPr/>
              <p:nvPr/>
            </p:nvSpPr>
            <p:spPr>
              <a:xfrm flipH="1">
                <a:off x="2930" y="3643"/>
                <a:ext cx="2" cy="2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41" name="直接连接符 238140"/>
              <p:cNvSpPr/>
              <p:nvPr/>
            </p:nvSpPr>
            <p:spPr>
              <a:xfrm flipH="1">
                <a:off x="2914" y="3654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42" name="直接连接符 238141"/>
              <p:cNvSpPr/>
              <p:nvPr/>
            </p:nvSpPr>
            <p:spPr>
              <a:xfrm flipH="1">
                <a:off x="2899" y="3664"/>
                <a:ext cx="2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43" name="直接连接符 238142"/>
              <p:cNvSpPr/>
              <p:nvPr/>
            </p:nvSpPr>
            <p:spPr>
              <a:xfrm flipH="1">
                <a:off x="2884" y="3673"/>
                <a:ext cx="2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44" name="直接连接符 238143"/>
              <p:cNvSpPr/>
              <p:nvPr/>
            </p:nvSpPr>
            <p:spPr>
              <a:xfrm flipH="1">
                <a:off x="2867" y="3682"/>
                <a:ext cx="3" cy="2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45" name="直接连接符 238144"/>
              <p:cNvSpPr/>
              <p:nvPr/>
            </p:nvSpPr>
            <p:spPr>
              <a:xfrm flipH="1">
                <a:off x="2851" y="3691"/>
                <a:ext cx="3" cy="2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46" name="直接连接符 238145"/>
              <p:cNvSpPr/>
              <p:nvPr/>
            </p:nvSpPr>
            <p:spPr>
              <a:xfrm flipH="1">
                <a:off x="2851" y="3691"/>
                <a:ext cx="3" cy="2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47" name="直接连接符 238146"/>
              <p:cNvSpPr/>
              <p:nvPr/>
            </p:nvSpPr>
            <p:spPr>
              <a:xfrm flipH="1">
                <a:off x="2834" y="370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48" name="直接连接符 238147"/>
              <p:cNvSpPr/>
              <p:nvPr/>
            </p:nvSpPr>
            <p:spPr>
              <a:xfrm flipH="1">
                <a:off x="2817" y="3708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49" name="直接连接符 238148"/>
              <p:cNvSpPr/>
              <p:nvPr/>
            </p:nvSpPr>
            <p:spPr>
              <a:xfrm flipH="1">
                <a:off x="2800" y="3716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50" name="直接连接符 238149"/>
              <p:cNvSpPr/>
              <p:nvPr/>
            </p:nvSpPr>
            <p:spPr>
              <a:xfrm flipH="1">
                <a:off x="2783" y="3723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51" name="任意多边形 238150"/>
              <p:cNvSpPr/>
              <p:nvPr/>
            </p:nvSpPr>
            <p:spPr>
              <a:xfrm>
                <a:off x="2766" y="3730"/>
                <a:ext cx="3" cy="1"/>
              </a:xfrm>
              <a:custGeom>
                <a:avLst/>
                <a:gdLst/>
                <a:ahLst/>
                <a:cxnLst/>
                <a:rect l="0" t="0" r="0" b="0"/>
                <a:pathLst>
                  <a:path w="4" h="1">
                    <a:moveTo>
                      <a:pt x="4" y="0"/>
                    </a:moveTo>
                    <a:lnTo>
                      <a:pt x="3" y="0"/>
                    </a:lnTo>
                    <a:lnTo>
                      <a:pt x="0" y="1"/>
                    </a:lnTo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</a:pPr>
                <a:endParaRPr lang="zh-CN" altLang="en-US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38152" name="直接连接符 238151"/>
              <p:cNvSpPr/>
              <p:nvPr/>
            </p:nvSpPr>
            <p:spPr>
              <a:xfrm flipH="1">
                <a:off x="2749" y="3736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53" name="直接连接符 238152"/>
              <p:cNvSpPr/>
              <p:nvPr/>
            </p:nvSpPr>
            <p:spPr>
              <a:xfrm flipH="1">
                <a:off x="2731" y="3742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54" name="直接连接符 238153"/>
              <p:cNvSpPr/>
              <p:nvPr/>
            </p:nvSpPr>
            <p:spPr>
              <a:xfrm flipH="1">
                <a:off x="2713" y="3747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55" name="直接连接符 238154"/>
              <p:cNvSpPr/>
              <p:nvPr/>
            </p:nvSpPr>
            <p:spPr>
              <a:xfrm flipH="1">
                <a:off x="2696" y="3752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56" name="直接连接符 238155"/>
              <p:cNvSpPr/>
              <p:nvPr/>
            </p:nvSpPr>
            <p:spPr>
              <a:xfrm flipH="1">
                <a:off x="2678" y="3756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57" name="直接连接符 238156"/>
              <p:cNvSpPr/>
              <p:nvPr/>
            </p:nvSpPr>
            <p:spPr>
              <a:xfrm flipH="1">
                <a:off x="2659" y="376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58" name="直接连接符 238157"/>
              <p:cNvSpPr/>
              <p:nvPr/>
            </p:nvSpPr>
            <p:spPr>
              <a:xfrm flipH="1">
                <a:off x="2641" y="3763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59" name="直接连接符 238158"/>
              <p:cNvSpPr/>
              <p:nvPr/>
            </p:nvSpPr>
            <p:spPr>
              <a:xfrm flipH="1">
                <a:off x="2622" y="3767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60" name="直接连接符 238159"/>
              <p:cNvSpPr/>
              <p:nvPr/>
            </p:nvSpPr>
            <p:spPr>
              <a:xfrm flipH="1">
                <a:off x="2604" y="3769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61" name="直接连接符 238160"/>
              <p:cNvSpPr/>
              <p:nvPr/>
            </p:nvSpPr>
            <p:spPr>
              <a:xfrm flipH="1">
                <a:off x="2585" y="3771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62" name="直接连接符 238161"/>
              <p:cNvSpPr/>
              <p:nvPr/>
            </p:nvSpPr>
            <p:spPr>
              <a:xfrm flipH="1">
                <a:off x="2567" y="3773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63" name="任意多边形 238162"/>
              <p:cNvSpPr/>
              <p:nvPr/>
            </p:nvSpPr>
            <p:spPr>
              <a:xfrm>
                <a:off x="2548" y="3774"/>
                <a:ext cx="3" cy="1"/>
              </a:xfrm>
              <a:custGeom>
                <a:avLst/>
                <a:gdLst/>
                <a:ahLst/>
                <a:cxnLst/>
                <a:rect l="0" t="0" r="0" b="0"/>
                <a:pathLst>
                  <a:path w="4">
                    <a:moveTo>
                      <a:pt x="4" y="0"/>
                    </a:moveTo>
                    <a:lnTo>
                      <a:pt x="1" y="0"/>
                    </a:lnTo>
                    <a:lnTo>
                      <a:pt x="0" y="0"/>
                    </a:lnTo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</a:pPr>
                <a:endParaRPr lang="zh-CN" altLang="en-US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38164" name="直接连接符 238163"/>
              <p:cNvSpPr/>
              <p:nvPr/>
            </p:nvSpPr>
            <p:spPr>
              <a:xfrm flipH="1">
                <a:off x="2530" y="3774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65" name="直接连接符 238164"/>
              <p:cNvSpPr/>
              <p:nvPr/>
            </p:nvSpPr>
            <p:spPr>
              <a:xfrm flipH="1">
                <a:off x="2511" y="3775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66" name="直接连接符 238165"/>
              <p:cNvSpPr/>
              <p:nvPr/>
            </p:nvSpPr>
            <p:spPr>
              <a:xfrm flipH="1">
                <a:off x="2493" y="3774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67" name="直接连接符 238166"/>
              <p:cNvSpPr/>
              <p:nvPr/>
            </p:nvSpPr>
            <p:spPr>
              <a:xfrm flipH="1">
                <a:off x="2474" y="3773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68" name="直接连接符 238167"/>
              <p:cNvSpPr/>
              <p:nvPr/>
            </p:nvSpPr>
            <p:spPr>
              <a:xfrm flipH="1">
                <a:off x="2456" y="3773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69" name="直接连接符 238168"/>
              <p:cNvSpPr/>
              <p:nvPr/>
            </p:nvSpPr>
            <p:spPr>
              <a:xfrm flipH="1">
                <a:off x="2437" y="377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70" name="直接连接符 238169"/>
              <p:cNvSpPr/>
              <p:nvPr/>
            </p:nvSpPr>
            <p:spPr>
              <a:xfrm flipH="1">
                <a:off x="2419" y="3768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71" name="直接连接符 238170"/>
              <p:cNvSpPr/>
              <p:nvPr/>
            </p:nvSpPr>
            <p:spPr>
              <a:xfrm flipH="1" flipV="1">
                <a:off x="2400" y="3765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72" name="直接连接符 238171"/>
              <p:cNvSpPr/>
              <p:nvPr/>
            </p:nvSpPr>
            <p:spPr>
              <a:xfrm flipH="1" flipV="1">
                <a:off x="2382" y="3762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73" name="直接连接符 238172"/>
              <p:cNvSpPr/>
              <p:nvPr/>
            </p:nvSpPr>
            <p:spPr>
              <a:xfrm flipH="1" flipV="1">
                <a:off x="2363" y="3758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74" name="直接连接符 238173"/>
              <p:cNvSpPr/>
              <p:nvPr/>
            </p:nvSpPr>
            <p:spPr>
              <a:xfrm flipH="1" flipV="1">
                <a:off x="2346" y="3753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75" name="直接连接符 238174"/>
              <p:cNvSpPr/>
              <p:nvPr/>
            </p:nvSpPr>
            <p:spPr>
              <a:xfrm flipH="1" flipV="1">
                <a:off x="2327" y="375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76" name="直接连接符 238175"/>
              <p:cNvSpPr/>
              <p:nvPr/>
            </p:nvSpPr>
            <p:spPr>
              <a:xfrm flipH="1" flipV="1">
                <a:off x="2309" y="3744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77" name="直接连接符 238176"/>
              <p:cNvSpPr/>
              <p:nvPr/>
            </p:nvSpPr>
            <p:spPr>
              <a:xfrm flipH="1" flipV="1">
                <a:off x="2292" y="3738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78" name="直接连接符 238177"/>
              <p:cNvSpPr/>
              <p:nvPr/>
            </p:nvSpPr>
            <p:spPr>
              <a:xfrm flipH="1" flipV="1">
                <a:off x="2274" y="3732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79" name="直接连接符 238178"/>
              <p:cNvSpPr/>
              <p:nvPr/>
            </p:nvSpPr>
            <p:spPr>
              <a:xfrm flipH="1" flipV="1">
                <a:off x="2257" y="3725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80" name="任意多边形 238179"/>
              <p:cNvSpPr/>
              <p:nvPr/>
            </p:nvSpPr>
            <p:spPr>
              <a:xfrm>
                <a:off x="2239" y="3718"/>
                <a:ext cx="3" cy="2"/>
              </a:xfrm>
              <a:custGeom>
                <a:avLst/>
                <a:gdLst/>
                <a:ahLst/>
                <a:cxnLst/>
                <a:rect l="0" t="0" r="0" b="0"/>
                <a:pathLst>
                  <a:path w="4" h="2">
                    <a:moveTo>
                      <a:pt x="4" y="2"/>
                    </a:moveTo>
                    <a:lnTo>
                      <a:pt x="2" y="1"/>
                    </a:lnTo>
                    <a:lnTo>
                      <a:pt x="0" y="0"/>
                    </a:lnTo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</a:pPr>
                <a:endParaRPr lang="zh-CN" altLang="en-US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38181" name="直接连接符 238180"/>
              <p:cNvSpPr/>
              <p:nvPr/>
            </p:nvSpPr>
            <p:spPr>
              <a:xfrm flipH="1" flipV="1">
                <a:off x="2222" y="3710"/>
                <a:ext cx="3" cy="2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82" name="直接连接符 238181"/>
              <p:cNvSpPr/>
              <p:nvPr/>
            </p:nvSpPr>
            <p:spPr>
              <a:xfrm flipH="1" flipV="1">
                <a:off x="2205" y="3703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83" name="直接连接符 238182"/>
              <p:cNvSpPr/>
              <p:nvPr/>
            </p:nvSpPr>
            <p:spPr>
              <a:xfrm flipH="1" flipV="1">
                <a:off x="2188" y="3694"/>
                <a:ext cx="3" cy="2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84" name="直接连接符 238183"/>
              <p:cNvSpPr/>
              <p:nvPr/>
            </p:nvSpPr>
            <p:spPr>
              <a:xfrm flipH="1" flipV="1">
                <a:off x="2171" y="3685"/>
                <a:ext cx="3" cy="2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85" name="直接连接符 238184"/>
              <p:cNvSpPr/>
              <p:nvPr/>
            </p:nvSpPr>
            <p:spPr>
              <a:xfrm flipH="1" flipV="1">
                <a:off x="2155" y="3676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86" name="直接连接符 238185"/>
              <p:cNvSpPr/>
              <p:nvPr/>
            </p:nvSpPr>
            <p:spPr>
              <a:xfrm flipH="1" flipV="1">
                <a:off x="2139" y="3666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87" name="直接连接符 238186"/>
              <p:cNvSpPr/>
              <p:nvPr/>
            </p:nvSpPr>
            <p:spPr>
              <a:xfrm flipH="1" flipV="1">
                <a:off x="2124" y="3656"/>
                <a:ext cx="2" cy="2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88" name="直接连接符 238187"/>
              <p:cNvSpPr/>
              <p:nvPr/>
            </p:nvSpPr>
            <p:spPr>
              <a:xfrm flipH="1" flipV="1">
                <a:off x="2108" y="3646"/>
                <a:ext cx="3" cy="2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89" name="直接连接符 238188"/>
              <p:cNvSpPr/>
              <p:nvPr/>
            </p:nvSpPr>
            <p:spPr>
              <a:xfrm flipH="1" flipV="1">
                <a:off x="2093" y="3635"/>
                <a:ext cx="3" cy="2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90" name="直接连接符 238189"/>
              <p:cNvSpPr/>
              <p:nvPr/>
            </p:nvSpPr>
            <p:spPr>
              <a:xfrm flipH="1" flipV="1">
                <a:off x="2078" y="3624"/>
                <a:ext cx="2" cy="2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91" name="直接连接符 238190"/>
              <p:cNvSpPr/>
              <p:nvPr/>
            </p:nvSpPr>
            <p:spPr>
              <a:xfrm flipH="1" flipV="1">
                <a:off x="2063" y="3612"/>
                <a:ext cx="3" cy="3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92" name="直接连接符 238191"/>
              <p:cNvSpPr/>
              <p:nvPr/>
            </p:nvSpPr>
            <p:spPr>
              <a:xfrm flipH="1" flipV="1">
                <a:off x="2050" y="3601"/>
                <a:ext cx="2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93" name="任意多边形 238192"/>
              <p:cNvSpPr/>
              <p:nvPr/>
            </p:nvSpPr>
            <p:spPr>
              <a:xfrm>
                <a:off x="2005" y="3558"/>
                <a:ext cx="75" cy="75"/>
              </a:xfrm>
              <a:custGeom>
                <a:avLst/>
                <a:gdLst/>
                <a:ahLst/>
                <a:cxnLst/>
                <a:rect l="0" t="0" r="0" b="0"/>
                <a:pathLst>
                  <a:path w="151" h="149">
                    <a:moveTo>
                      <a:pt x="54" y="149"/>
                    </a:moveTo>
                    <a:lnTo>
                      <a:pt x="0" y="0"/>
                    </a:lnTo>
                    <a:lnTo>
                      <a:pt x="151" y="46"/>
                    </a:lnTo>
                    <a:lnTo>
                      <a:pt x="54" y="14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</a:pPr>
                <a:endParaRPr lang="zh-CN" altLang="en-US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38194" name="直接连接符 238193"/>
              <p:cNvSpPr/>
              <p:nvPr/>
            </p:nvSpPr>
            <p:spPr>
              <a:xfrm flipH="1">
                <a:off x="4040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95" name="直接连接符 238194"/>
              <p:cNvSpPr/>
              <p:nvPr/>
            </p:nvSpPr>
            <p:spPr>
              <a:xfrm flipH="1">
                <a:off x="4021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96" name="直接连接符 238195"/>
              <p:cNvSpPr/>
              <p:nvPr/>
            </p:nvSpPr>
            <p:spPr>
              <a:xfrm flipH="1">
                <a:off x="4003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97" name="直接连接符 238196"/>
              <p:cNvSpPr/>
              <p:nvPr/>
            </p:nvSpPr>
            <p:spPr>
              <a:xfrm flipH="1">
                <a:off x="3984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98" name="直接连接符 238197"/>
              <p:cNvSpPr/>
              <p:nvPr/>
            </p:nvSpPr>
            <p:spPr>
              <a:xfrm flipH="1">
                <a:off x="3966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199" name="直接连接符 238198"/>
              <p:cNvSpPr/>
              <p:nvPr/>
            </p:nvSpPr>
            <p:spPr>
              <a:xfrm flipH="1">
                <a:off x="3947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00" name="直接连接符 238199"/>
              <p:cNvSpPr/>
              <p:nvPr/>
            </p:nvSpPr>
            <p:spPr>
              <a:xfrm flipH="1">
                <a:off x="3929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01" name="直接连接符 238200"/>
              <p:cNvSpPr/>
              <p:nvPr/>
            </p:nvSpPr>
            <p:spPr>
              <a:xfrm flipH="1">
                <a:off x="3910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02" name="直接连接符 238201"/>
              <p:cNvSpPr/>
              <p:nvPr/>
            </p:nvSpPr>
            <p:spPr>
              <a:xfrm flipH="1">
                <a:off x="3892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03" name="直接连接符 238202"/>
              <p:cNvSpPr/>
              <p:nvPr/>
            </p:nvSpPr>
            <p:spPr>
              <a:xfrm flipH="1">
                <a:off x="3873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04" name="直接连接符 238203"/>
              <p:cNvSpPr/>
              <p:nvPr/>
            </p:nvSpPr>
            <p:spPr>
              <a:xfrm flipH="1">
                <a:off x="3855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05" name="直接连接符 238204"/>
              <p:cNvSpPr/>
              <p:nvPr/>
            </p:nvSpPr>
            <p:spPr>
              <a:xfrm flipH="1">
                <a:off x="3836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06" name="直接连接符 238205"/>
              <p:cNvSpPr/>
              <p:nvPr/>
            </p:nvSpPr>
            <p:spPr>
              <a:xfrm flipH="1">
                <a:off x="3818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07" name="直接连接符 238206"/>
              <p:cNvSpPr/>
              <p:nvPr/>
            </p:nvSpPr>
            <p:spPr>
              <a:xfrm flipH="1">
                <a:off x="3799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08" name="直接连接符 238207"/>
              <p:cNvSpPr/>
              <p:nvPr/>
            </p:nvSpPr>
            <p:spPr>
              <a:xfrm flipH="1">
                <a:off x="3781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09" name="直接连接符 238208"/>
              <p:cNvSpPr/>
              <p:nvPr/>
            </p:nvSpPr>
            <p:spPr>
              <a:xfrm flipH="1">
                <a:off x="3762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10" name="直接连接符 238209"/>
              <p:cNvSpPr/>
              <p:nvPr/>
            </p:nvSpPr>
            <p:spPr>
              <a:xfrm flipH="1">
                <a:off x="3744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11" name="直接连接符 238210"/>
              <p:cNvSpPr/>
              <p:nvPr/>
            </p:nvSpPr>
            <p:spPr>
              <a:xfrm flipH="1">
                <a:off x="3725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12" name="直接连接符 238211"/>
              <p:cNvSpPr/>
              <p:nvPr/>
            </p:nvSpPr>
            <p:spPr>
              <a:xfrm flipH="1">
                <a:off x="3707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13" name="直接连接符 238212"/>
              <p:cNvSpPr/>
              <p:nvPr/>
            </p:nvSpPr>
            <p:spPr>
              <a:xfrm flipH="1">
                <a:off x="3688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14" name="直接连接符 238213"/>
              <p:cNvSpPr/>
              <p:nvPr/>
            </p:nvSpPr>
            <p:spPr>
              <a:xfrm flipH="1">
                <a:off x="3670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15" name="直接连接符 238214"/>
              <p:cNvSpPr/>
              <p:nvPr/>
            </p:nvSpPr>
            <p:spPr>
              <a:xfrm flipH="1">
                <a:off x="3651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16" name="直接连接符 238215"/>
              <p:cNvSpPr/>
              <p:nvPr/>
            </p:nvSpPr>
            <p:spPr>
              <a:xfrm flipH="1">
                <a:off x="3633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17" name="直接连接符 238216"/>
              <p:cNvSpPr/>
              <p:nvPr/>
            </p:nvSpPr>
            <p:spPr>
              <a:xfrm flipH="1">
                <a:off x="3614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18" name="直接连接符 238217"/>
              <p:cNvSpPr/>
              <p:nvPr/>
            </p:nvSpPr>
            <p:spPr>
              <a:xfrm flipH="1">
                <a:off x="3596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19" name="直接连接符 238218"/>
              <p:cNvSpPr/>
              <p:nvPr/>
            </p:nvSpPr>
            <p:spPr>
              <a:xfrm flipH="1">
                <a:off x="3577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20" name="直接连接符 238219"/>
              <p:cNvSpPr/>
              <p:nvPr/>
            </p:nvSpPr>
            <p:spPr>
              <a:xfrm flipH="1">
                <a:off x="3559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21" name="直接连接符 238220"/>
              <p:cNvSpPr/>
              <p:nvPr/>
            </p:nvSpPr>
            <p:spPr>
              <a:xfrm flipH="1">
                <a:off x="3540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22" name="直接连接符 238221"/>
              <p:cNvSpPr/>
              <p:nvPr/>
            </p:nvSpPr>
            <p:spPr>
              <a:xfrm flipH="1">
                <a:off x="3522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23" name="直接连接符 238222"/>
              <p:cNvSpPr/>
              <p:nvPr/>
            </p:nvSpPr>
            <p:spPr>
              <a:xfrm flipH="1">
                <a:off x="3503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24" name="直接连接符 238223"/>
              <p:cNvSpPr/>
              <p:nvPr/>
            </p:nvSpPr>
            <p:spPr>
              <a:xfrm flipH="1">
                <a:off x="3485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25" name="直接连接符 238224"/>
              <p:cNvSpPr/>
              <p:nvPr/>
            </p:nvSpPr>
            <p:spPr>
              <a:xfrm flipH="1">
                <a:off x="3466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26" name="直接连接符 238225"/>
              <p:cNvSpPr/>
              <p:nvPr/>
            </p:nvSpPr>
            <p:spPr>
              <a:xfrm flipH="1">
                <a:off x="3448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27" name="直接连接符 238226"/>
              <p:cNvSpPr/>
              <p:nvPr/>
            </p:nvSpPr>
            <p:spPr>
              <a:xfrm flipH="1">
                <a:off x="3429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28" name="直接连接符 238227"/>
              <p:cNvSpPr/>
              <p:nvPr/>
            </p:nvSpPr>
            <p:spPr>
              <a:xfrm flipH="1">
                <a:off x="3411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29" name="直接连接符 238228"/>
              <p:cNvSpPr/>
              <p:nvPr/>
            </p:nvSpPr>
            <p:spPr>
              <a:xfrm flipH="1">
                <a:off x="3392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30" name="直接连接符 238229"/>
              <p:cNvSpPr/>
              <p:nvPr/>
            </p:nvSpPr>
            <p:spPr>
              <a:xfrm flipH="1">
                <a:off x="3374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31" name="直接连接符 238230"/>
              <p:cNvSpPr/>
              <p:nvPr/>
            </p:nvSpPr>
            <p:spPr>
              <a:xfrm flipH="1">
                <a:off x="3355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32" name="直接连接符 238231"/>
              <p:cNvSpPr/>
              <p:nvPr/>
            </p:nvSpPr>
            <p:spPr>
              <a:xfrm flipH="1">
                <a:off x="3337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33" name="直接连接符 238232"/>
              <p:cNvSpPr/>
              <p:nvPr/>
            </p:nvSpPr>
            <p:spPr>
              <a:xfrm flipH="1">
                <a:off x="3318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34" name="直接连接符 238233"/>
              <p:cNvSpPr/>
              <p:nvPr/>
            </p:nvSpPr>
            <p:spPr>
              <a:xfrm flipH="1">
                <a:off x="3300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35" name="直接连接符 238234"/>
              <p:cNvSpPr/>
              <p:nvPr/>
            </p:nvSpPr>
            <p:spPr>
              <a:xfrm flipH="1">
                <a:off x="3281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36" name="直接连接符 238235"/>
              <p:cNvSpPr/>
              <p:nvPr/>
            </p:nvSpPr>
            <p:spPr>
              <a:xfrm flipH="1">
                <a:off x="3263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37" name="直接连接符 238236"/>
              <p:cNvSpPr/>
              <p:nvPr/>
            </p:nvSpPr>
            <p:spPr>
              <a:xfrm flipH="1">
                <a:off x="3244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38" name="直接连接符 238237"/>
              <p:cNvSpPr/>
              <p:nvPr/>
            </p:nvSpPr>
            <p:spPr>
              <a:xfrm flipH="1">
                <a:off x="3226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39" name="直接连接符 238238"/>
              <p:cNvSpPr/>
              <p:nvPr/>
            </p:nvSpPr>
            <p:spPr>
              <a:xfrm flipH="1">
                <a:off x="3207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40" name="直接连接符 238239"/>
              <p:cNvSpPr/>
              <p:nvPr/>
            </p:nvSpPr>
            <p:spPr>
              <a:xfrm flipH="1">
                <a:off x="3189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41" name="直接连接符 238240"/>
              <p:cNvSpPr/>
              <p:nvPr/>
            </p:nvSpPr>
            <p:spPr>
              <a:xfrm flipH="1">
                <a:off x="3170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42" name="直接连接符 238241"/>
              <p:cNvSpPr/>
              <p:nvPr/>
            </p:nvSpPr>
            <p:spPr>
              <a:xfrm flipH="1">
                <a:off x="3152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43" name="直接连接符 238242"/>
              <p:cNvSpPr/>
              <p:nvPr/>
            </p:nvSpPr>
            <p:spPr>
              <a:xfrm flipH="1">
                <a:off x="3133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44" name="直接连接符 238243"/>
              <p:cNvSpPr/>
              <p:nvPr/>
            </p:nvSpPr>
            <p:spPr>
              <a:xfrm flipH="1">
                <a:off x="3115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45" name="直接连接符 238244"/>
              <p:cNvSpPr/>
              <p:nvPr/>
            </p:nvSpPr>
            <p:spPr>
              <a:xfrm flipH="1">
                <a:off x="3096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46" name="直接连接符 238245"/>
              <p:cNvSpPr/>
              <p:nvPr/>
            </p:nvSpPr>
            <p:spPr>
              <a:xfrm flipH="1">
                <a:off x="3078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47" name="直接连接符 238246"/>
              <p:cNvSpPr/>
              <p:nvPr/>
            </p:nvSpPr>
            <p:spPr>
              <a:xfrm flipH="1">
                <a:off x="3059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48" name="直接连接符 238247"/>
              <p:cNvSpPr/>
              <p:nvPr/>
            </p:nvSpPr>
            <p:spPr>
              <a:xfrm flipH="1">
                <a:off x="3041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49" name="直接连接符 238248"/>
              <p:cNvSpPr/>
              <p:nvPr/>
            </p:nvSpPr>
            <p:spPr>
              <a:xfrm flipH="1">
                <a:off x="3022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50" name="直接连接符 238249"/>
              <p:cNvSpPr/>
              <p:nvPr/>
            </p:nvSpPr>
            <p:spPr>
              <a:xfrm flipH="1">
                <a:off x="3004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51" name="直接连接符 238250"/>
              <p:cNvSpPr/>
              <p:nvPr/>
            </p:nvSpPr>
            <p:spPr>
              <a:xfrm flipH="1">
                <a:off x="2985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52" name="直接连接符 238251"/>
              <p:cNvSpPr/>
              <p:nvPr/>
            </p:nvSpPr>
            <p:spPr>
              <a:xfrm flipH="1">
                <a:off x="2967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53" name="直接连接符 238252"/>
              <p:cNvSpPr/>
              <p:nvPr/>
            </p:nvSpPr>
            <p:spPr>
              <a:xfrm flipH="1">
                <a:off x="2948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54" name="直接连接符 238253"/>
              <p:cNvSpPr/>
              <p:nvPr/>
            </p:nvSpPr>
            <p:spPr>
              <a:xfrm flipH="1">
                <a:off x="2930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55" name="直接连接符 238254"/>
              <p:cNvSpPr/>
              <p:nvPr/>
            </p:nvSpPr>
            <p:spPr>
              <a:xfrm flipH="1">
                <a:off x="2911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56" name="直接连接符 238255"/>
              <p:cNvSpPr/>
              <p:nvPr/>
            </p:nvSpPr>
            <p:spPr>
              <a:xfrm flipH="1">
                <a:off x="2893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57" name="直接连接符 238256"/>
              <p:cNvSpPr/>
              <p:nvPr/>
            </p:nvSpPr>
            <p:spPr>
              <a:xfrm flipH="1">
                <a:off x="2874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58" name="直接连接符 238257"/>
              <p:cNvSpPr/>
              <p:nvPr/>
            </p:nvSpPr>
            <p:spPr>
              <a:xfrm flipH="1">
                <a:off x="2856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59" name="直接连接符 238258"/>
              <p:cNvSpPr/>
              <p:nvPr/>
            </p:nvSpPr>
            <p:spPr>
              <a:xfrm flipH="1">
                <a:off x="2837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60" name="直接连接符 238259"/>
              <p:cNvSpPr/>
              <p:nvPr/>
            </p:nvSpPr>
            <p:spPr>
              <a:xfrm flipH="1">
                <a:off x="2819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61" name="直接连接符 238260"/>
              <p:cNvSpPr/>
              <p:nvPr/>
            </p:nvSpPr>
            <p:spPr>
              <a:xfrm flipH="1">
                <a:off x="2800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62" name="直接连接符 238261"/>
              <p:cNvSpPr/>
              <p:nvPr/>
            </p:nvSpPr>
            <p:spPr>
              <a:xfrm flipH="1">
                <a:off x="2782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63" name="直接连接符 238262"/>
              <p:cNvSpPr/>
              <p:nvPr/>
            </p:nvSpPr>
            <p:spPr>
              <a:xfrm flipH="1">
                <a:off x="2763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64" name="直接连接符 238263"/>
              <p:cNvSpPr/>
              <p:nvPr/>
            </p:nvSpPr>
            <p:spPr>
              <a:xfrm flipH="1">
                <a:off x="2745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65" name="直接连接符 238264"/>
              <p:cNvSpPr/>
              <p:nvPr/>
            </p:nvSpPr>
            <p:spPr>
              <a:xfrm flipH="1">
                <a:off x="2726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66" name="直接连接符 238265"/>
              <p:cNvSpPr/>
              <p:nvPr/>
            </p:nvSpPr>
            <p:spPr>
              <a:xfrm flipH="1">
                <a:off x="2708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67" name="直接连接符 238266"/>
              <p:cNvSpPr/>
              <p:nvPr/>
            </p:nvSpPr>
            <p:spPr>
              <a:xfrm flipH="1">
                <a:off x="2689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68" name="直接连接符 238267"/>
              <p:cNvSpPr/>
              <p:nvPr/>
            </p:nvSpPr>
            <p:spPr>
              <a:xfrm flipH="1">
                <a:off x="2671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69" name="直接连接符 238268"/>
              <p:cNvSpPr/>
              <p:nvPr/>
            </p:nvSpPr>
            <p:spPr>
              <a:xfrm flipH="1">
                <a:off x="2652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70" name="直接连接符 238269"/>
              <p:cNvSpPr/>
              <p:nvPr/>
            </p:nvSpPr>
            <p:spPr>
              <a:xfrm flipH="1">
                <a:off x="2634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71" name="直接连接符 238270"/>
              <p:cNvSpPr/>
              <p:nvPr/>
            </p:nvSpPr>
            <p:spPr>
              <a:xfrm flipH="1">
                <a:off x="2615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72" name="直接连接符 238271"/>
              <p:cNvSpPr/>
              <p:nvPr/>
            </p:nvSpPr>
            <p:spPr>
              <a:xfrm flipH="1">
                <a:off x="2597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73" name="直接连接符 238272"/>
              <p:cNvSpPr/>
              <p:nvPr/>
            </p:nvSpPr>
            <p:spPr>
              <a:xfrm flipH="1">
                <a:off x="2578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74" name="直接连接符 238273"/>
              <p:cNvSpPr/>
              <p:nvPr/>
            </p:nvSpPr>
            <p:spPr>
              <a:xfrm flipH="1">
                <a:off x="2560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75" name="直接连接符 238274"/>
              <p:cNvSpPr/>
              <p:nvPr/>
            </p:nvSpPr>
            <p:spPr>
              <a:xfrm flipH="1">
                <a:off x="2541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76" name="直接连接符 238275"/>
              <p:cNvSpPr/>
              <p:nvPr/>
            </p:nvSpPr>
            <p:spPr>
              <a:xfrm flipH="1">
                <a:off x="2523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77" name="直接连接符 238276"/>
              <p:cNvSpPr/>
              <p:nvPr/>
            </p:nvSpPr>
            <p:spPr>
              <a:xfrm flipH="1">
                <a:off x="2504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78" name="直接连接符 238277"/>
              <p:cNvSpPr/>
              <p:nvPr/>
            </p:nvSpPr>
            <p:spPr>
              <a:xfrm flipH="1">
                <a:off x="2486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79" name="直接连接符 238278"/>
              <p:cNvSpPr/>
              <p:nvPr/>
            </p:nvSpPr>
            <p:spPr>
              <a:xfrm flipH="1">
                <a:off x="2467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80" name="直接连接符 238279"/>
              <p:cNvSpPr/>
              <p:nvPr/>
            </p:nvSpPr>
            <p:spPr>
              <a:xfrm flipH="1">
                <a:off x="2449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81" name="直接连接符 238280"/>
              <p:cNvSpPr/>
              <p:nvPr/>
            </p:nvSpPr>
            <p:spPr>
              <a:xfrm flipH="1">
                <a:off x="2430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82" name="直接连接符 238281"/>
              <p:cNvSpPr/>
              <p:nvPr/>
            </p:nvSpPr>
            <p:spPr>
              <a:xfrm flipH="1">
                <a:off x="2412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83" name="直接连接符 238282"/>
              <p:cNvSpPr/>
              <p:nvPr/>
            </p:nvSpPr>
            <p:spPr>
              <a:xfrm flipH="1">
                <a:off x="2393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84" name="直接连接符 238283"/>
              <p:cNvSpPr/>
              <p:nvPr/>
            </p:nvSpPr>
            <p:spPr>
              <a:xfrm flipH="1">
                <a:off x="2375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85" name="直接连接符 238284"/>
              <p:cNvSpPr/>
              <p:nvPr/>
            </p:nvSpPr>
            <p:spPr>
              <a:xfrm flipH="1">
                <a:off x="2356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86" name="直接连接符 238285"/>
              <p:cNvSpPr/>
              <p:nvPr/>
            </p:nvSpPr>
            <p:spPr>
              <a:xfrm flipH="1">
                <a:off x="2338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87" name="直接连接符 238286"/>
              <p:cNvSpPr/>
              <p:nvPr/>
            </p:nvSpPr>
            <p:spPr>
              <a:xfrm flipH="1">
                <a:off x="2319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88" name="直接连接符 238287"/>
              <p:cNvSpPr/>
              <p:nvPr/>
            </p:nvSpPr>
            <p:spPr>
              <a:xfrm flipH="1">
                <a:off x="2301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89" name="直接连接符 238288"/>
              <p:cNvSpPr/>
              <p:nvPr/>
            </p:nvSpPr>
            <p:spPr>
              <a:xfrm flipH="1">
                <a:off x="2282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90" name="直接连接符 238289"/>
              <p:cNvSpPr/>
              <p:nvPr/>
            </p:nvSpPr>
            <p:spPr>
              <a:xfrm flipH="1">
                <a:off x="2264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91" name="直接连接符 238290"/>
              <p:cNvSpPr/>
              <p:nvPr/>
            </p:nvSpPr>
            <p:spPr>
              <a:xfrm flipH="1">
                <a:off x="2245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92" name="直接连接符 238291"/>
              <p:cNvSpPr/>
              <p:nvPr/>
            </p:nvSpPr>
            <p:spPr>
              <a:xfrm flipH="1">
                <a:off x="2227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93" name="直接连接符 238292"/>
              <p:cNvSpPr/>
              <p:nvPr/>
            </p:nvSpPr>
            <p:spPr>
              <a:xfrm flipH="1">
                <a:off x="2208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94" name="直接连接符 238293"/>
              <p:cNvSpPr/>
              <p:nvPr/>
            </p:nvSpPr>
            <p:spPr>
              <a:xfrm flipH="1">
                <a:off x="2190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95" name="直接连接符 238294"/>
              <p:cNvSpPr/>
              <p:nvPr/>
            </p:nvSpPr>
            <p:spPr>
              <a:xfrm flipH="1">
                <a:off x="2171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96" name="直接连接符 238295"/>
              <p:cNvSpPr/>
              <p:nvPr/>
            </p:nvSpPr>
            <p:spPr>
              <a:xfrm flipH="1">
                <a:off x="2153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97" name="直接连接符 238296"/>
              <p:cNvSpPr/>
              <p:nvPr/>
            </p:nvSpPr>
            <p:spPr>
              <a:xfrm flipH="1">
                <a:off x="2134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98" name="直接连接符 238297"/>
              <p:cNvSpPr/>
              <p:nvPr/>
            </p:nvSpPr>
            <p:spPr>
              <a:xfrm flipH="1">
                <a:off x="2116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299" name="直接连接符 238298"/>
              <p:cNvSpPr/>
              <p:nvPr/>
            </p:nvSpPr>
            <p:spPr>
              <a:xfrm flipH="1">
                <a:off x="2097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00" name="直接连接符 238299"/>
              <p:cNvSpPr/>
              <p:nvPr/>
            </p:nvSpPr>
            <p:spPr>
              <a:xfrm flipH="1">
                <a:off x="2079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01" name="直接连接符 238300"/>
              <p:cNvSpPr/>
              <p:nvPr/>
            </p:nvSpPr>
            <p:spPr>
              <a:xfrm flipH="1">
                <a:off x="2060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02" name="直接连接符 238301"/>
              <p:cNvSpPr/>
              <p:nvPr/>
            </p:nvSpPr>
            <p:spPr>
              <a:xfrm flipH="1">
                <a:off x="2042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03" name="直接连接符 238302"/>
              <p:cNvSpPr/>
              <p:nvPr/>
            </p:nvSpPr>
            <p:spPr>
              <a:xfrm flipH="1">
                <a:off x="2023" y="3890"/>
                <a:ext cx="4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04" name="直接连接符 238303"/>
              <p:cNvSpPr/>
              <p:nvPr/>
            </p:nvSpPr>
            <p:spPr>
              <a:xfrm flipH="1">
                <a:off x="2005" y="38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05" name="直接连接符 238304"/>
              <p:cNvSpPr/>
              <p:nvPr/>
            </p:nvSpPr>
            <p:spPr>
              <a:xfrm flipH="1">
                <a:off x="1986" y="3890"/>
                <a:ext cx="4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38306" name="组合 238305"/>
            <p:cNvGrpSpPr/>
            <p:nvPr/>
          </p:nvGrpSpPr>
          <p:grpSpPr>
            <a:xfrm>
              <a:off x="1672" y="940"/>
              <a:ext cx="2758" cy="752"/>
              <a:chOff x="1911" y="3660"/>
              <a:chExt cx="2160" cy="589"/>
            </a:xfrm>
          </p:grpSpPr>
          <p:sp>
            <p:nvSpPr>
              <p:cNvPr id="238307" name="任意多边形 238306"/>
              <p:cNvSpPr/>
              <p:nvPr/>
            </p:nvSpPr>
            <p:spPr>
              <a:xfrm>
                <a:off x="1911" y="3855"/>
                <a:ext cx="71" cy="70"/>
              </a:xfrm>
              <a:custGeom>
                <a:avLst/>
                <a:gdLst/>
                <a:ahLst/>
                <a:cxnLst/>
                <a:rect l="0" t="0" r="0" b="0"/>
                <a:pathLst>
                  <a:path w="142" h="141">
                    <a:moveTo>
                      <a:pt x="142" y="141"/>
                    </a:moveTo>
                    <a:lnTo>
                      <a:pt x="0" y="70"/>
                    </a:lnTo>
                    <a:lnTo>
                      <a:pt x="142" y="0"/>
                    </a:lnTo>
                    <a:lnTo>
                      <a:pt x="142" y="14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</a:pPr>
                <a:endParaRPr lang="zh-CN" altLang="en-US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38308" name="直接连接符 238307"/>
              <p:cNvSpPr/>
              <p:nvPr/>
            </p:nvSpPr>
            <p:spPr>
              <a:xfrm flipH="1">
                <a:off x="4040" y="366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09" name="直接连接符 238308"/>
              <p:cNvSpPr/>
              <p:nvPr/>
            </p:nvSpPr>
            <p:spPr>
              <a:xfrm flipH="1">
                <a:off x="4022" y="3664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10" name="直接连接符 238309"/>
              <p:cNvSpPr/>
              <p:nvPr/>
            </p:nvSpPr>
            <p:spPr>
              <a:xfrm flipH="1">
                <a:off x="4004" y="3668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11" name="直接连接符 238310"/>
              <p:cNvSpPr/>
              <p:nvPr/>
            </p:nvSpPr>
            <p:spPr>
              <a:xfrm flipH="1">
                <a:off x="3986" y="3673"/>
                <a:ext cx="4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12" name="直接连接符 238311"/>
              <p:cNvSpPr/>
              <p:nvPr/>
            </p:nvSpPr>
            <p:spPr>
              <a:xfrm flipH="1">
                <a:off x="3968" y="3677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13" name="直接连接符 238312"/>
              <p:cNvSpPr/>
              <p:nvPr/>
            </p:nvSpPr>
            <p:spPr>
              <a:xfrm flipH="1">
                <a:off x="3950" y="3681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14" name="直接连接符 238313"/>
              <p:cNvSpPr/>
              <p:nvPr/>
            </p:nvSpPr>
            <p:spPr>
              <a:xfrm flipH="1">
                <a:off x="3933" y="3686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15" name="直接连接符 238314"/>
              <p:cNvSpPr/>
              <p:nvPr/>
            </p:nvSpPr>
            <p:spPr>
              <a:xfrm flipH="1">
                <a:off x="3915" y="36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16" name="直接连接符 238315"/>
              <p:cNvSpPr/>
              <p:nvPr/>
            </p:nvSpPr>
            <p:spPr>
              <a:xfrm flipH="1">
                <a:off x="3896" y="3694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17" name="直接连接符 238316"/>
              <p:cNvSpPr/>
              <p:nvPr/>
            </p:nvSpPr>
            <p:spPr>
              <a:xfrm flipH="1">
                <a:off x="3878" y="3697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18" name="直接连接符 238317"/>
              <p:cNvSpPr/>
              <p:nvPr/>
            </p:nvSpPr>
            <p:spPr>
              <a:xfrm flipH="1">
                <a:off x="3859" y="3701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19" name="直接连接符 238318"/>
              <p:cNvSpPr/>
              <p:nvPr/>
            </p:nvSpPr>
            <p:spPr>
              <a:xfrm flipH="1">
                <a:off x="3841" y="3705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20" name="直接连接符 238319"/>
              <p:cNvSpPr/>
              <p:nvPr/>
            </p:nvSpPr>
            <p:spPr>
              <a:xfrm flipH="1">
                <a:off x="3822" y="3709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21" name="任意多边形 238320"/>
              <p:cNvSpPr/>
              <p:nvPr/>
            </p:nvSpPr>
            <p:spPr>
              <a:xfrm>
                <a:off x="3804" y="3713"/>
                <a:ext cx="3" cy="1"/>
              </a:xfrm>
              <a:custGeom>
                <a:avLst/>
                <a:gdLst/>
                <a:ahLst/>
                <a:cxnLst/>
                <a:rect l="0" t="0" r="0" b="0"/>
                <a:pathLst>
                  <a:path w="4" h="1">
                    <a:moveTo>
                      <a:pt x="4" y="0"/>
                    </a:moveTo>
                    <a:lnTo>
                      <a:pt x="1" y="1"/>
                    </a:lnTo>
                    <a:lnTo>
                      <a:pt x="0" y="1"/>
                    </a:lnTo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</a:pPr>
                <a:endParaRPr lang="zh-CN" altLang="en-US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38322" name="直接连接符 238321"/>
              <p:cNvSpPr/>
              <p:nvPr/>
            </p:nvSpPr>
            <p:spPr>
              <a:xfrm flipH="1">
                <a:off x="3785" y="3717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23" name="直接连接符 238322"/>
              <p:cNvSpPr/>
              <p:nvPr/>
            </p:nvSpPr>
            <p:spPr>
              <a:xfrm flipH="1">
                <a:off x="3767" y="372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24" name="直接连接符 238323"/>
              <p:cNvSpPr/>
              <p:nvPr/>
            </p:nvSpPr>
            <p:spPr>
              <a:xfrm flipH="1">
                <a:off x="3748" y="3724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25" name="直接连接符 238324"/>
              <p:cNvSpPr/>
              <p:nvPr/>
            </p:nvSpPr>
            <p:spPr>
              <a:xfrm flipH="1">
                <a:off x="3730" y="3727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26" name="直接连接符 238325"/>
              <p:cNvSpPr/>
              <p:nvPr/>
            </p:nvSpPr>
            <p:spPr>
              <a:xfrm flipH="1">
                <a:off x="3711" y="373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27" name="直接连接符 238326"/>
              <p:cNvSpPr/>
              <p:nvPr/>
            </p:nvSpPr>
            <p:spPr>
              <a:xfrm flipH="1">
                <a:off x="3693" y="3734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28" name="直接连接符 238327"/>
              <p:cNvSpPr/>
              <p:nvPr/>
            </p:nvSpPr>
            <p:spPr>
              <a:xfrm flipH="1">
                <a:off x="3674" y="3737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29" name="直接连接符 238328"/>
              <p:cNvSpPr/>
              <p:nvPr/>
            </p:nvSpPr>
            <p:spPr>
              <a:xfrm flipH="1">
                <a:off x="3656" y="3741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30" name="直接连接符 238329"/>
              <p:cNvSpPr/>
              <p:nvPr/>
            </p:nvSpPr>
            <p:spPr>
              <a:xfrm flipH="1">
                <a:off x="3637" y="3744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31" name="直接连接符 238330"/>
              <p:cNvSpPr/>
              <p:nvPr/>
            </p:nvSpPr>
            <p:spPr>
              <a:xfrm flipH="1">
                <a:off x="3619" y="3747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32" name="直接连接符 238331"/>
              <p:cNvSpPr/>
              <p:nvPr/>
            </p:nvSpPr>
            <p:spPr>
              <a:xfrm flipH="1">
                <a:off x="3600" y="375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33" name="直接连接符 238332"/>
              <p:cNvSpPr/>
              <p:nvPr/>
            </p:nvSpPr>
            <p:spPr>
              <a:xfrm flipH="1">
                <a:off x="3582" y="3753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34" name="直接连接符 238333"/>
              <p:cNvSpPr/>
              <p:nvPr/>
            </p:nvSpPr>
            <p:spPr>
              <a:xfrm flipH="1">
                <a:off x="3563" y="3757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35" name="直接连接符 238334"/>
              <p:cNvSpPr/>
              <p:nvPr/>
            </p:nvSpPr>
            <p:spPr>
              <a:xfrm flipH="1">
                <a:off x="3563" y="3757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36" name="直接连接符 238335"/>
              <p:cNvSpPr/>
              <p:nvPr/>
            </p:nvSpPr>
            <p:spPr>
              <a:xfrm flipH="1">
                <a:off x="3545" y="376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37" name="直接连接符 238336"/>
              <p:cNvSpPr/>
              <p:nvPr/>
            </p:nvSpPr>
            <p:spPr>
              <a:xfrm flipH="1">
                <a:off x="3526" y="3762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38" name="直接连接符 238337"/>
              <p:cNvSpPr/>
              <p:nvPr/>
            </p:nvSpPr>
            <p:spPr>
              <a:xfrm flipH="1">
                <a:off x="3508" y="3765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39" name="直接连接符 238338"/>
              <p:cNvSpPr/>
              <p:nvPr/>
            </p:nvSpPr>
            <p:spPr>
              <a:xfrm flipH="1">
                <a:off x="3489" y="3767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40" name="直接连接符 238339"/>
              <p:cNvSpPr/>
              <p:nvPr/>
            </p:nvSpPr>
            <p:spPr>
              <a:xfrm flipH="1">
                <a:off x="3471" y="377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41" name="直接连接符 238340"/>
              <p:cNvSpPr/>
              <p:nvPr/>
            </p:nvSpPr>
            <p:spPr>
              <a:xfrm flipH="1">
                <a:off x="3452" y="3773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42" name="直接连接符 238341"/>
              <p:cNvSpPr/>
              <p:nvPr/>
            </p:nvSpPr>
            <p:spPr>
              <a:xfrm flipH="1">
                <a:off x="3434" y="3776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43" name="直接连接符 238342"/>
              <p:cNvSpPr/>
              <p:nvPr/>
            </p:nvSpPr>
            <p:spPr>
              <a:xfrm flipH="1">
                <a:off x="3415" y="3778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44" name="直接连接符 238343"/>
              <p:cNvSpPr/>
              <p:nvPr/>
            </p:nvSpPr>
            <p:spPr>
              <a:xfrm flipH="1">
                <a:off x="3397" y="378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45" name="直接连接符 238344"/>
              <p:cNvSpPr/>
              <p:nvPr/>
            </p:nvSpPr>
            <p:spPr>
              <a:xfrm flipH="1">
                <a:off x="3378" y="3783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46" name="直接连接符 238345"/>
              <p:cNvSpPr/>
              <p:nvPr/>
            </p:nvSpPr>
            <p:spPr>
              <a:xfrm flipH="1">
                <a:off x="3360" y="3784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47" name="直接连接符 238346"/>
              <p:cNvSpPr/>
              <p:nvPr/>
            </p:nvSpPr>
            <p:spPr>
              <a:xfrm flipH="1">
                <a:off x="3341" y="3787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48" name="直接连接符 238347"/>
              <p:cNvSpPr/>
              <p:nvPr/>
            </p:nvSpPr>
            <p:spPr>
              <a:xfrm flipH="1">
                <a:off x="3323" y="3789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49" name="直接连接符 238348"/>
              <p:cNvSpPr/>
              <p:nvPr/>
            </p:nvSpPr>
            <p:spPr>
              <a:xfrm flipH="1">
                <a:off x="3304" y="3791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50" name="直接连接符 238349"/>
              <p:cNvSpPr/>
              <p:nvPr/>
            </p:nvSpPr>
            <p:spPr>
              <a:xfrm flipH="1">
                <a:off x="3286" y="3793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51" name="直接连接符 238350"/>
              <p:cNvSpPr/>
              <p:nvPr/>
            </p:nvSpPr>
            <p:spPr>
              <a:xfrm flipH="1">
                <a:off x="3267" y="3795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52" name="直接连接符 238351"/>
              <p:cNvSpPr/>
              <p:nvPr/>
            </p:nvSpPr>
            <p:spPr>
              <a:xfrm flipH="1">
                <a:off x="3249" y="3796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53" name="直接连接符 238352"/>
              <p:cNvSpPr/>
              <p:nvPr/>
            </p:nvSpPr>
            <p:spPr>
              <a:xfrm flipH="1">
                <a:off x="3230" y="3799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54" name="直接连接符 238353"/>
              <p:cNvSpPr/>
              <p:nvPr/>
            </p:nvSpPr>
            <p:spPr>
              <a:xfrm flipH="1">
                <a:off x="3212" y="380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55" name="直接连接符 238354"/>
              <p:cNvSpPr/>
              <p:nvPr/>
            </p:nvSpPr>
            <p:spPr>
              <a:xfrm flipH="1">
                <a:off x="3193" y="3802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56" name="直接连接符 238355"/>
              <p:cNvSpPr/>
              <p:nvPr/>
            </p:nvSpPr>
            <p:spPr>
              <a:xfrm flipH="1">
                <a:off x="3175" y="3803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57" name="直接连接符 238356"/>
              <p:cNvSpPr/>
              <p:nvPr/>
            </p:nvSpPr>
            <p:spPr>
              <a:xfrm flipH="1">
                <a:off x="3156" y="3805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58" name="直接连接符 238357"/>
              <p:cNvSpPr/>
              <p:nvPr/>
            </p:nvSpPr>
            <p:spPr>
              <a:xfrm flipH="1">
                <a:off x="3138" y="3806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59" name="直接连接符 238358"/>
              <p:cNvSpPr/>
              <p:nvPr/>
            </p:nvSpPr>
            <p:spPr>
              <a:xfrm flipH="1">
                <a:off x="3119" y="3808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60" name="直接连接符 238359"/>
              <p:cNvSpPr/>
              <p:nvPr/>
            </p:nvSpPr>
            <p:spPr>
              <a:xfrm flipH="1">
                <a:off x="3101" y="3809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61" name="直接连接符 238360"/>
              <p:cNvSpPr/>
              <p:nvPr/>
            </p:nvSpPr>
            <p:spPr>
              <a:xfrm flipH="1">
                <a:off x="3082" y="381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62" name="直接连接符 238361"/>
              <p:cNvSpPr/>
              <p:nvPr/>
            </p:nvSpPr>
            <p:spPr>
              <a:xfrm flipH="1">
                <a:off x="3064" y="3812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63" name="直接连接符 238362"/>
              <p:cNvSpPr/>
              <p:nvPr/>
            </p:nvSpPr>
            <p:spPr>
              <a:xfrm flipH="1">
                <a:off x="3045" y="3813"/>
                <a:ext cx="4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64" name="直接连接符 238363"/>
              <p:cNvSpPr/>
              <p:nvPr/>
            </p:nvSpPr>
            <p:spPr>
              <a:xfrm flipH="1">
                <a:off x="3027" y="3813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65" name="直接连接符 238364"/>
              <p:cNvSpPr/>
              <p:nvPr/>
            </p:nvSpPr>
            <p:spPr>
              <a:xfrm flipH="1">
                <a:off x="3008" y="3814"/>
                <a:ext cx="4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66" name="直接连接符 238365"/>
              <p:cNvSpPr/>
              <p:nvPr/>
            </p:nvSpPr>
            <p:spPr>
              <a:xfrm flipH="1">
                <a:off x="2990" y="3816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67" name="直接连接符 238366"/>
              <p:cNvSpPr/>
              <p:nvPr/>
            </p:nvSpPr>
            <p:spPr>
              <a:xfrm flipH="1">
                <a:off x="2971" y="3816"/>
                <a:ext cx="4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68" name="任意多边形 238367"/>
              <p:cNvSpPr/>
              <p:nvPr/>
            </p:nvSpPr>
            <p:spPr>
              <a:xfrm>
                <a:off x="2953" y="3817"/>
                <a:ext cx="3" cy="1"/>
              </a:xfrm>
              <a:custGeom>
                <a:avLst/>
                <a:gdLst/>
                <a:ahLst/>
                <a:cxnLst/>
                <a:rect l="0" t="0" r="0" b="0"/>
                <a:pathLst>
                  <a:path w="4">
                    <a:moveTo>
                      <a:pt x="4" y="0"/>
                    </a:move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</a:pPr>
                <a:endParaRPr lang="zh-CN" altLang="en-US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38369" name="直接连接符 238368"/>
              <p:cNvSpPr/>
              <p:nvPr/>
            </p:nvSpPr>
            <p:spPr>
              <a:xfrm flipH="1">
                <a:off x="2934" y="3818"/>
                <a:ext cx="4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70" name="直接连接符 238369"/>
              <p:cNvSpPr/>
              <p:nvPr/>
            </p:nvSpPr>
            <p:spPr>
              <a:xfrm flipH="1">
                <a:off x="2916" y="3818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71" name="直接连接符 238370"/>
              <p:cNvSpPr/>
              <p:nvPr/>
            </p:nvSpPr>
            <p:spPr>
              <a:xfrm flipH="1">
                <a:off x="2897" y="3819"/>
                <a:ext cx="4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72" name="直接连接符 238371"/>
              <p:cNvSpPr/>
              <p:nvPr/>
            </p:nvSpPr>
            <p:spPr>
              <a:xfrm flipH="1">
                <a:off x="2879" y="382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73" name="直接连接符 238372"/>
              <p:cNvSpPr/>
              <p:nvPr/>
            </p:nvSpPr>
            <p:spPr>
              <a:xfrm flipH="1">
                <a:off x="2860" y="3820"/>
                <a:ext cx="4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74" name="直接连接符 238373"/>
              <p:cNvSpPr/>
              <p:nvPr/>
            </p:nvSpPr>
            <p:spPr>
              <a:xfrm flipH="1">
                <a:off x="2842" y="382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75" name="直接连接符 238374"/>
              <p:cNvSpPr/>
              <p:nvPr/>
            </p:nvSpPr>
            <p:spPr>
              <a:xfrm flipH="1">
                <a:off x="2823" y="3821"/>
                <a:ext cx="4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76" name="直接连接符 238375"/>
              <p:cNvSpPr/>
              <p:nvPr/>
            </p:nvSpPr>
            <p:spPr>
              <a:xfrm flipH="1">
                <a:off x="2805" y="3821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77" name="直接连接符 238376"/>
              <p:cNvSpPr/>
              <p:nvPr/>
            </p:nvSpPr>
            <p:spPr>
              <a:xfrm flipH="1">
                <a:off x="2786" y="3821"/>
                <a:ext cx="4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78" name="直接连接符 238377"/>
              <p:cNvSpPr/>
              <p:nvPr/>
            </p:nvSpPr>
            <p:spPr>
              <a:xfrm flipH="1">
                <a:off x="2768" y="3822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79" name="直接连接符 238378"/>
              <p:cNvSpPr/>
              <p:nvPr/>
            </p:nvSpPr>
            <p:spPr>
              <a:xfrm flipH="1">
                <a:off x="2749" y="3822"/>
                <a:ext cx="4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80" name="直接连接符 238379"/>
              <p:cNvSpPr/>
              <p:nvPr/>
            </p:nvSpPr>
            <p:spPr>
              <a:xfrm flipH="1">
                <a:off x="2731" y="3822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81" name="直接连接符 238380"/>
              <p:cNvSpPr/>
              <p:nvPr/>
            </p:nvSpPr>
            <p:spPr>
              <a:xfrm flipH="1">
                <a:off x="2712" y="3822"/>
                <a:ext cx="4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82" name="直接连接符 238381"/>
              <p:cNvSpPr/>
              <p:nvPr/>
            </p:nvSpPr>
            <p:spPr>
              <a:xfrm flipH="1">
                <a:off x="2694" y="3822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83" name="直接连接符 238382"/>
              <p:cNvSpPr/>
              <p:nvPr/>
            </p:nvSpPr>
            <p:spPr>
              <a:xfrm flipH="1">
                <a:off x="2675" y="3821"/>
                <a:ext cx="4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84" name="直接连接符 238383"/>
              <p:cNvSpPr/>
              <p:nvPr/>
            </p:nvSpPr>
            <p:spPr>
              <a:xfrm flipH="1">
                <a:off x="2657" y="3821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85" name="直接连接符 238384"/>
              <p:cNvSpPr/>
              <p:nvPr/>
            </p:nvSpPr>
            <p:spPr>
              <a:xfrm flipH="1">
                <a:off x="2638" y="3821"/>
                <a:ext cx="4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86" name="直接连接符 238385"/>
              <p:cNvSpPr/>
              <p:nvPr/>
            </p:nvSpPr>
            <p:spPr>
              <a:xfrm flipH="1">
                <a:off x="2620" y="3821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87" name="直接连接符 238386"/>
              <p:cNvSpPr/>
              <p:nvPr/>
            </p:nvSpPr>
            <p:spPr>
              <a:xfrm flipH="1">
                <a:off x="2601" y="3820"/>
                <a:ext cx="4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88" name="直接连接符 238387"/>
              <p:cNvSpPr/>
              <p:nvPr/>
            </p:nvSpPr>
            <p:spPr>
              <a:xfrm flipH="1">
                <a:off x="2583" y="382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89" name="直接连接符 238388"/>
              <p:cNvSpPr/>
              <p:nvPr/>
            </p:nvSpPr>
            <p:spPr>
              <a:xfrm flipH="1">
                <a:off x="2564" y="3820"/>
                <a:ext cx="4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90" name="直接连接符 238389"/>
              <p:cNvSpPr/>
              <p:nvPr/>
            </p:nvSpPr>
            <p:spPr>
              <a:xfrm flipH="1">
                <a:off x="2546" y="3819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91" name="直接连接符 238390"/>
              <p:cNvSpPr/>
              <p:nvPr/>
            </p:nvSpPr>
            <p:spPr>
              <a:xfrm flipH="1">
                <a:off x="2527" y="3818"/>
                <a:ext cx="4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92" name="直接连接符 238391"/>
              <p:cNvSpPr/>
              <p:nvPr/>
            </p:nvSpPr>
            <p:spPr>
              <a:xfrm flipH="1">
                <a:off x="2509" y="3817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93" name="直接连接符 238392"/>
              <p:cNvSpPr/>
              <p:nvPr/>
            </p:nvSpPr>
            <p:spPr>
              <a:xfrm flipH="1">
                <a:off x="2490" y="3816"/>
                <a:ext cx="4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94" name="直接连接符 238393"/>
              <p:cNvSpPr/>
              <p:nvPr/>
            </p:nvSpPr>
            <p:spPr>
              <a:xfrm flipH="1">
                <a:off x="2472" y="3816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95" name="直接连接符 238394"/>
              <p:cNvSpPr/>
              <p:nvPr/>
            </p:nvSpPr>
            <p:spPr>
              <a:xfrm flipH="1">
                <a:off x="2453" y="3815"/>
                <a:ext cx="4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96" name="直接连接符 238395"/>
              <p:cNvSpPr/>
              <p:nvPr/>
            </p:nvSpPr>
            <p:spPr>
              <a:xfrm flipH="1" flipV="1">
                <a:off x="2435" y="3813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97" name="直接连接符 238396"/>
              <p:cNvSpPr/>
              <p:nvPr/>
            </p:nvSpPr>
            <p:spPr>
              <a:xfrm flipH="1">
                <a:off x="2416" y="3813"/>
                <a:ext cx="4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98" name="直接连接符 238397"/>
              <p:cNvSpPr/>
              <p:nvPr/>
            </p:nvSpPr>
            <p:spPr>
              <a:xfrm flipH="1" flipV="1">
                <a:off x="2398" y="3811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399" name="直接连接符 238398"/>
              <p:cNvSpPr/>
              <p:nvPr/>
            </p:nvSpPr>
            <p:spPr>
              <a:xfrm flipH="1">
                <a:off x="2379" y="3810"/>
                <a:ext cx="4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00" name="直接连接符 238399"/>
              <p:cNvSpPr/>
              <p:nvPr/>
            </p:nvSpPr>
            <p:spPr>
              <a:xfrm flipH="1" flipV="1">
                <a:off x="2361" y="3809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01" name="任意多边形 238400"/>
              <p:cNvSpPr/>
              <p:nvPr/>
            </p:nvSpPr>
            <p:spPr>
              <a:xfrm>
                <a:off x="2343" y="3808"/>
                <a:ext cx="3" cy="1"/>
              </a:xfrm>
              <a:custGeom>
                <a:avLst/>
                <a:gdLst/>
                <a:ahLst/>
                <a:cxnLst/>
                <a:rect l="0" t="0" r="0" b="0"/>
                <a:pathLst>
                  <a:path w="4">
                    <a:moveTo>
                      <a:pt x="4" y="0"/>
                    </a:move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</a:pPr>
                <a:endParaRPr lang="zh-CN" altLang="en-US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38402" name="直接连接符 238401"/>
              <p:cNvSpPr/>
              <p:nvPr/>
            </p:nvSpPr>
            <p:spPr>
              <a:xfrm flipH="1">
                <a:off x="2324" y="3806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03" name="直接连接符 238402"/>
              <p:cNvSpPr/>
              <p:nvPr/>
            </p:nvSpPr>
            <p:spPr>
              <a:xfrm flipH="1">
                <a:off x="2306" y="3805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04" name="直接连接符 238403"/>
              <p:cNvSpPr/>
              <p:nvPr/>
            </p:nvSpPr>
            <p:spPr>
              <a:xfrm flipH="1">
                <a:off x="2287" y="3803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05" name="直接连接符 238404"/>
              <p:cNvSpPr/>
              <p:nvPr/>
            </p:nvSpPr>
            <p:spPr>
              <a:xfrm flipH="1">
                <a:off x="2269" y="3802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06" name="直接连接符 238405"/>
              <p:cNvSpPr/>
              <p:nvPr/>
            </p:nvSpPr>
            <p:spPr>
              <a:xfrm flipH="1">
                <a:off x="2250" y="380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07" name="直接连接符 238406"/>
              <p:cNvSpPr/>
              <p:nvPr/>
            </p:nvSpPr>
            <p:spPr>
              <a:xfrm flipH="1">
                <a:off x="2232" y="3799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08" name="直接连接符 238407"/>
              <p:cNvSpPr/>
              <p:nvPr/>
            </p:nvSpPr>
            <p:spPr>
              <a:xfrm flipH="1">
                <a:off x="2213" y="3797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09" name="直接连接符 238408"/>
              <p:cNvSpPr/>
              <p:nvPr/>
            </p:nvSpPr>
            <p:spPr>
              <a:xfrm flipH="1" flipV="1">
                <a:off x="2195" y="3795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10" name="直接连接符 238409"/>
              <p:cNvSpPr/>
              <p:nvPr/>
            </p:nvSpPr>
            <p:spPr>
              <a:xfrm flipH="1">
                <a:off x="2176" y="3793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11" name="直接连接符 238410"/>
              <p:cNvSpPr/>
              <p:nvPr/>
            </p:nvSpPr>
            <p:spPr>
              <a:xfrm flipH="1">
                <a:off x="2158" y="3791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12" name="直接连接符 238411"/>
              <p:cNvSpPr/>
              <p:nvPr/>
            </p:nvSpPr>
            <p:spPr>
              <a:xfrm flipH="1" flipV="1">
                <a:off x="2139" y="3789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13" name="直接连接符 238412"/>
              <p:cNvSpPr/>
              <p:nvPr/>
            </p:nvSpPr>
            <p:spPr>
              <a:xfrm flipH="1">
                <a:off x="2121" y="3787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14" name="直接连接符 238413"/>
              <p:cNvSpPr/>
              <p:nvPr/>
            </p:nvSpPr>
            <p:spPr>
              <a:xfrm flipH="1" flipV="1">
                <a:off x="2102" y="3785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15" name="直接连接符 238414"/>
              <p:cNvSpPr/>
              <p:nvPr/>
            </p:nvSpPr>
            <p:spPr>
              <a:xfrm flipH="1" flipV="1">
                <a:off x="2084" y="3783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16" name="直接连接符 238415"/>
              <p:cNvSpPr/>
              <p:nvPr/>
            </p:nvSpPr>
            <p:spPr>
              <a:xfrm flipH="1" flipV="1">
                <a:off x="2065" y="378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17" name="直接连接符 238416"/>
              <p:cNvSpPr/>
              <p:nvPr/>
            </p:nvSpPr>
            <p:spPr>
              <a:xfrm flipH="1" flipV="1">
                <a:off x="2047" y="3778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18" name="直接连接符 238417"/>
              <p:cNvSpPr/>
              <p:nvPr/>
            </p:nvSpPr>
            <p:spPr>
              <a:xfrm flipH="1" flipV="1">
                <a:off x="2028" y="3776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19" name="直接连接符 238418"/>
              <p:cNvSpPr/>
              <p:nvPr/>
            </p:nvSpPr>
            <p:spPr>
              <a:xfrm flipH="1">
                <a:off x="2010" y="3773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20" name="直接连接符 238419"/>
              <p:cNvSpPr/>
              <p:nvPr/>
            </p:nvSpPr>
            <p:spPr>
              <a:xfrm flipH="1">
                <a:off x="1991" y="3771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21" name="任意多边形 238420"/>
              <p:cNvSpPr/>
              <p:nvPr/>
            </p:nvSpPr>
            <p:spPr>
              <a:xfrm>
                <a:off x="1918" y="3736"/>
                <a:ext cx="75" cy="70"/>
              </a:xfrm>
              <a:custGeom>
                <a:avLst/>
                <a:gdLst/>
                <a:ahLst/>
                <a:cxnLst/>
                <a:rect l="0" t="0" r="0" b="0"/>
                <a:pathLst>
                  <a:path w="151" h="139">
                    <a:moveTo>
                      <a:pt x="131" y="139"/>
                    </a:moveTo>
                    <a:lnTo>
                      <a:pt x="0" y="49"/>
                    </a:lnTo>
                    <a:lnTo>
                      <a:pt x="151" y="0"/>
                    </a:lnTo>
                    <a:lnTo>
                      <a:pt x="131" y="13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</a:pPr>
                <a:endParaRPr lang="zh-CN" altLang="en-US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38422" name="直接连接符 238421"/>
              <p:cNvSpPr/>
              <p:nvPr/>
            </p:nvSpPr>
            <p:spPr>
              <a:xfrm flipV="1">
                <a:off x="2050" y="4205"/>
                <a:ext cx="3" cy="2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23" name="直接连接符 238422"/>
              <p:cNvSpPr/>
              <p:nvPr/>
            </p:nvSpPr>
            <p:spPr>
              <a:xfrm flipV="1">
                <a:off x="2065" y="4193"/>
                <a:ext cx="2" cy="3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24" name="直接连接符 238423"/>
              <p:cNvSpPr/>
              <p:nvPr/>
            </p:nvSpPr>
            <p:spPr>
              <a:xfrm flipV="1">
                <a:off x="2079" y="4182"/>
                <a:ext cx="2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25" name="直接连接符 238424"/>
              <p:cNvSpPr/>
              <p:nvPr/>
            </p:nvSpPr>
            <p:spPr>
              <a:xfrm flipV="1">
                <a:off x="2094" y="4171"/>
                <a:ext cx="2" cy="2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26" name="直接连接符 238425"/>
              <p:cNvSpPr/>
              <p:nvPr/>
            </p:nvSpPr>
            <p:spPr>
              <a:xfrm flipV="1">
                <a:off x="2108" y="4160"/>
                <a:ext cx="3" cy="2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27" name="直接连接符 238426"/>
              <p:cNvSpPr/>
              <p:nvPr/>
            </p:nvSpPr>
            <p:spPr>
              <a:xfrm flipV="1">
                <a:off x="2124" y="4150"/>
                <a:ext cx="2" cy="2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28" name="直接连接符 238427"/>
              <p:cNvSpPr/>
              <p:nvPr/>
            </p:nvSpPr>
            <p:spPr>
              <a:xfrm flipV="1">
                <a:off x="2139" y="4141"/>
                <a:ext cx="2" cy="2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29" name="直接连接符 238428"/>
              <p:cNvSpPr/>
              <p:nvPr/>
            </p:nvSpPr>
            <p:spPr>
              <a:xfrm flipV="1">
                <a:off x="2154" y="4131"/>
                <a:ext cx="4" cy="2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30" name="直接连接符 238429"/>
              <p:cNvSpPr/>
              <p:nvPr/>
            </p:nvSpPr>
            <p:spPr>
              <a:xfrm flipV="1">
                <a:off x="2171" y="4122"/>
                <a:ext cx="3" cy="2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31" name="直接连接符 238430"/>
              <p:cNvSpPr/>
              <p:nvPr/>
            </p:nvSpPr>
            <p:spPr>
              <a:xfrm flipV="1">
                <a:off x="2188" y="4114"/>
                <a:ext cx="2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32" name="直接连接符 238431"/>
              <p:cNvSpPr/>
              <p:nvPr/>
            </p:nvSpPr>
            <p:spPr>
              <a:xfrm flipV="1">
                <a:off x="2204" y="4105"/>
                <a:ext cx="3" cy="2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33" name="直接连接符 238432"/>
              <p:cNvSpPr/>
              <p:nvPr/>
            </p:nvSpPr>
            <p:spPr>
              <a:xfrm flipV="1">
                <a:off x="2221" y="4097"/>
                <a:ext cx="3" cy="2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34" name="直接连接符 238433"/>
              <p:cNvSpPr/>
              <p:nvPr/>
            </p:nvSpPr>
            <p:spPr>
              <a:xfrm flipV="1">
                <a:off x="2238" y="40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35" name="直接连接符 238434"/>
              <p:cNvSpPr/>
              <p:nvPr/>
            </p:nvSpPr>
            <p:spPr>
              <a:xfrm flipV="1">
                <a:off x="2238" y="40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36" name="直接连接符 238435"/>
              <p:cNvSpPr/>
              <p:nvPr/>
            </p:nvSpPr>
            <p:spPr>
              <a:xfrm flipV="1">
                <a:off x="2255" y="4083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37" name="直接连接符 238436"/>
              <p:cNvSpPr/>
              <p:nvPr/>
            </p:nvSpPr>
            <p:spPr>
              <a:xfrm flipV="1">
                <a:off x="2273" y="4077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38" name="直接连接符 238437"/>
              <p:cNvSpPr/>
              <p:nvPr/>
            </p:nvSpPr>
            <p:spPr>
              <a:xfrm flipV="1">
                <a:off x="2291" y="4071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39" name="直接连接符 238438"/>
              <p:cNvSpPr/>
              <p:nvPr/>
            </p:nvSpPr>
            <p:spPr>
              <a:xfrm flipV="1">
                <a:off x="2309" y="4064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40" name="直接连接符 238439"/>
              <p:cNvSpPr/>
              <p:nvPr/>
            </p:nvSpPr>
            <p:spPr>
              <a:xfrm flipV="1">
                <a:off x="2326" y="4059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41" name="直接连接符 238440"/>
              <p:cNvSpPr/>
              <p:nvPr/>
            </p:nvSpPr>
            <p:spPr>
              <a:xfrm flipV="1">
                <a:off x="2344" y="4054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42" name="直接连接符 238441"/>
              <p:cNvSpPr/>
              <p:nvPr/>
            </p:nvSpPr>
            <p:spPr>
              <a:xfrm flipV="1">
                <a:off x="2362" y="405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43" name="直接连接符 238442"/>
              <p:cNvSpPr/>
              <p:nvPr/>
            </p:nvSpPr>
            <p:spPr>
              <a:xfrm flipV="1">
                <a:off x="2380" y="4047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44" name="直接连接符 238443"/>
              <p:cNvSpPr/>
              <p:nvPr/>
            </p:nvSpPr>
            <p:spPr>
              <a:xfrm flipV="1">
                <a:off x="2399" y="4044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45" name="直接连接符 238444"/>
              <p:cNvSpPr/>
              <p:nvPr/>
            </p:nvSpPr>
            <p:spPr>
              <a:xfrm flipV="1">
                <a:off x="2417" y="4041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46" name="直接连接符 238445"/>
              <p:cNvSpPr/>
              <p:nvPr/>
            </p:nvSpPr>
            <p:spPr>
              <a:xfrm flipV="1">
                <a:off x="2436" y="4038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47" name="直接连接符 238446"/>
              <p:cNvSpPr/>
              <p:nvPr/>
            </p:nvSpPr>
            <p:spPr>
              <a:xfrm flipV="1">
                <a:off x="2454" y="4036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48" name="直接连接符 238447"/>
              <p:cNvSpPr/>
              <p:nvPr/>
            </p:nvSpPr>
            <p:spPr>
              <a:xfrm>
                <a:off x="2473" y="4035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49" name="直接连接符 238448"/>
              <p:cNvSpPr/>
              <p:nvPr/>
            </p:nvSpPr>
            <p:spPr>
              <a:xfrm>
                <a:off x="2491" y="4035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50" name="直接连接符 238449"/>
              <p:cNvSpPr/>
              <p:nvPr/>
            </p:nvSpPr>
            <p:spPr>
              <a:xfrm>
                <a:off x="2510" y="4034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51" name="直接连接符 238450"/>
              <p:cNvSpPr/>
              <p:nvPr/>
            </p:nvSpPr>
            <p:spPr>
              <a:xfrm>
                <a:off x="2528" y="4035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52" name="任意多边形 238451"/>
              <p:cNvSpPr/>
              <p:nvPr/>
            </p:nvSpPr>
            <p:spPr>
              <a:xfrm>
                <a:off x="2547" y="4035"/>
                <a:ext cx="3" cy="1"/>
              </a:xfrm>
              <a:custGeom>
                <a:avLst/>
                <a:gdLst/>
                <a:ahLst/>
                <a:cxnLst/>
                <a:rect l="0" t="0" r="0" b="0"/>
                <a:pathLst>
                  <a:path w="4">
                    <a:moveTo>
                      <a:pt x="0" y="0"/>
                    </a:moveTo>
                    <a:lnTo>
                      <a:pt x="3" y="0"/>
                    </a:lnTo>
                    <a:lnTo>
                      <a:pt x="4" y="0"/>
                    </a:lnTo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</a:pPr>
                <a:endParaRPr lang="zh-CN" altLang="en-US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38453" name="直接连接符 238452"/>
              <p:cNvSpPr/>
              <p:nvPr/>
            </p:nvSpPr>
            <p:spPr>
              <a:xfrm>
                <a:off x="2565" y="4035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54" name="直接连接符 238453"/>
              <p:cNvSpPr/>
              <p:nvPr/>
            </p:nvSpPr>
            <p:spPr>
              <a:xfrm>
                <a:off x="2584" y="4037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55" name="直接连接符 238454"/>
              <p:cNvSpPr/>
              <p:nvPr/>
            </p:nvSpPr>
            <p:spPr>
              <a:xfrm>
                <a:off x="2602" y="4038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56" name="直接连接符 238455"/>
              <p:cNvSpPr/>
              <p:nvPr/>
            </p:nvSpPr>
            <p:spPr>
              <a:xfrm>
                <a:off x="2621" y="4041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57" name="直接连接符 238456"/>
              <p:cNvSpPr/>
              <p:nvPr/>
            </p:nvSpPr>
            <p:spPr>
              <a:xfrm>
                <a:off x="2639" y="4044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58" name="直接连接符 238457"/>
              <p:cNvSpPr/>
              <p:nvPr/>
            </p:nvSpPr>
            <p:spPr>
              <a:xfrm>
                <a:off x="2658" y="4048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59" name="直接连接符 238458"/>
              <p:cNvSpPr/>
              <p:nvPr/>
            </p:nvSpPr>
            <p:spPr>
              <a:xfrm>
                <a:off x="2676" y="4051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60" name="直接连接符 238459"/>
              <p:cNvSpPr/>
              <p:nvPr/>
            </p:nvSpPr>
            <p:spPr>
              <a:xfrm>
                <a:off x="2694" y="4056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61" name="直接连接符 238460"/>
              <p:cNvSpPr/>
              <p:nvPr/>
            </p:nvSpPr>
            <p:spPr>
              <a:xfrm>
                <a:off x="2712" y="4061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62" name="直接连接符 238461"/>
              <p:cNvSpPr/>
              <p:nvPr/>
            </p:nvSpPr>
            <p:spPr>
              <a:xfrm>
                <a:off x="2729" y="4065"/>
                <a:ext cx="3" cy="2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63" name="直接连接符 238462"/>
              <p:cNvSpPr/>
              <p:nvPr/>
            </p:nvSpPr>
            <p:spPr>
              <a:xfrm>
                <a:off x="2747" y="4071"/>
                <a:ext cx="3" cy="2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64" name="直接连接符 238463"/>
              <p:cNvSpPr/>
              <p:nvPr/>
            </p:nvSpPr>
            <p:spPr>
              <a:xfrm>
                <a:off x="2765" y="4078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65" name="直接连接符 238464"/>
              <p:cNvSpPr/>
              <p:nvPr/>
            </p:nvSpPr>
            <p:spPr>
              <a:xfrm>
                <a:off x="2783" y="4084"/>
                <a:ext cx="3" cy="2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66" name="直接连接符 238465"/>
              <p:cNvSpPr/>
              <p:nvPr/>
            </p:nvSpPr>
            <p:spPr>
              <a:xfrm>
                <a:off x="2800" y="4092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67" name="直接连接符 238466"/>
              <p:cNvSpPr/>
              <p:nvPr/>
            </p:nvSpPr>
            <p:spPr>
              <a:xfrm>
                <a:off x="2817" y="4099"/>
                <a:ext cx="3" cy="2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68" name="直接连接符 238467"/>
              <p:cNvSpPr/>
              <p:nvPr/>
            </p:nvSpPr>
            <p:spPr>
              <a:xfrm>
                <a:off x="2833" y="4107"/>
                <a:ext cx="4" cy="2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69" name="任意多边形 238468"/>
              <p:cNvSpPr/>
              <p:nvPr/>
            </p:nvSpPr>
            <p:spPr>
              <a:xfrm>
                <a:off x="2850" y="4116"/>
                <a:ext cx="4" cy="1"/>
              </a:xfrm>
              <a:custGeom>
                <a:avLst/>
                <a:gdLst/>
                <a:ahLst/>
                <a:cxnLst/>
                <a:rect l="0" t="0" r="0" b="0"/>
                <a:pathLst>
                  <a:path w="4" h="1">
                    <a:moveTo>
                      <a:pt x="0" y="0"/>
                    </a:moveTo>
                    <a:lnTo>
                      <a:pt x="1" y="0"/>
                    </a:lnTo>
                    <a:lnTo>
                      <a:pt x="4" y="1"/>
                    </a:lnTo>
                  </a:path>
                </a:pathLst>
              </a:custGeom>
              <a:noFill/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</a:pPr>
                <a:endParaRPr lang="zh-CN" altLang="en-US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38470" name="直接连接符 238469"/>
              <p:cNvSpPr/>
              <p:nvPr/>
            </p:nvSpPr>
            <p:spPr>
              <a:xfrm>
                <a:off x="2867" y="4124"/>
                <a:ext cx="2" cy="2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71" name="直接连接符 238470"/>
              <p:cNvSpPr/>
              <p:nvPr/>
            </p:nvSpPr>
            <p:spPr>
              <a:xfrm>
                <a:off x="2882" y="4134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72" name="直接连接符 238471"/>
              <p:cNvSpPr/>
              <p:nvPr/>
            </p:nvSpPr>
            <p:spPr>
              <a:xfrm>
                <a:off x="2898" y="4144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73" name="直接连接符 238472"/>
              <p:cNvSpPr/>
              <p:nvPr/>
            </p:nvSpPr>
            <p:spPr>
              <a:xfrm>
                <a:off x="2914" y="4154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74" name="直接连接符 238473"/>
              <p:cNvSpPr/>
              <p:nvPr/>
            </p:nvSpPr>
            <p:spPr>
              <a:xfrm>
                <a:off x="2930" y="4164"/>
                <a:ext cx="2" cy="2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75" name="直接连接符 238474"/>
              <p:cNvSpPr/>
              <p:nvPr/>
            </p:nvSpPr>
            <p:spPr>
              <a:xfrm>
                <a:off x="2944" y="4175"/>
                <a:ext cx="3" cy="2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76" name="直接连接符 238475"/>
              <p:cNvSpPr/>
              <p:nvPr/>
            </p:nvSpPr>
            <p:spPr>
              <a:xfrm>
                <a:off x="2959" y="4186"/>
                <a:ext cx="2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77" name="直接连接符 238476"/>
              <p:cNvSpPr/>
              <p:nvPr/>
            </p:nvSpPr>
            <p:spPr>
              <a:xfrm>
                <a:off x="2973" y="4197"/>
                <a:ext cx="2" cy="2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78" name="直接连接符 238477"/>
              <p:cNvSpPr/>
              <p:nvPr/>
            </p:nvSpPr>
            <p:spPr>
              <a:xfrm>
                <a:off x="2987" y="4209"/>
                <a:ext cx="2" cy="2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79" name="直接连接符 238478"/>
              <p:cNvSpPr/>
              <p:nvPr/>
            </p:nvSpPr>
            <p:spPr>
              <a:xfrm>
                <a:off x="3001" y="4221"/>
                <a:ext cx="2" cy="2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80" name="直接连接符 238479"/>
              <p:cNvSpPr/>
              <p:nvPr/>
            </p:nvSpPr>
            <p:spPr>
              <a:xfrm>
                <a:off x="3015" y="4234"/>
                <a:ext cx="2" cy="2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81" name="直接连接符 238480"/>
              <p:cNvSpPr/>
              <p:nvPr/>
            </p:nvSpPr>
            <p:spPr>
              <a:xfrm>
                <a:off x="3028" y="4247"/>
                <a:ext cx="3" cy="2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82" name="直接连接符 238481"/>
              <p:cNvSpPr/>
              <p:nvPr/>
            </p:nvSpPr>
            <p:spPr>
              <a:xfrm>
                <a:off x="3028" y="4247"/>
                <a:ext cx="3" cy="2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83" name="任意多边形 238482"/>
              <p:cNvSpPr/>
              <p:nvPr/>
            </p:nvSpPr>
            <p:spPr>
              <a:xfrm>
                <a:off x="2005" y="4176"/>
                <a:ext cx="75" cy="73"/>
              </a:xfrm>
              <a:custGeom>
                <a:avLst/>
                <a:gdLst/>
                <a:ahLst/>
                <a:cxnLst/>
                <a:rect l="0" t="0" r="0" b="0"/>
                <a:pathLst>
                  <a:path w="151" h="147">
                    <a:moveTo>
                      <a:pt x="151" y="102"/>
                    </a:moveTo>
                    <a:lnTo>
                      <a:pt x="0" y="147"/>
                    </a:lnTo>
                    <a:lnTo>
                      <a:pt x="54" y="0"/>
                    </a:lnTo>
                    <a:lnTo>
                      <a:pt x="151" y="10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</a:pPr>
                <a:endParaRPr lang="zh-CN" altLang="en-US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38484" name="直接连接符 238483"/>
              <p:cNvSpPr/>
              <p:nvPr/>
            </p:nvSpPr>
            <p:spPr>
              <a:xfrm flipH="1" flipV="1">
                <a:off x="4068" y="4105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85" name="直接连接符 238484"/>
              <p:cNvSpPr/>
              <p:nvPr/>
            </p:nvSpPr>
            <p:spPr>
              <a:xfrm flipH="1" flipV="1">
                <a:off x="4050" y="4101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86" name="直接连接符 238485"/>
              <p:cNvSpPr/>
              <p:nvPr/>
            </p:nvSpPr>
            <p:spPr>
              <a:xfrm flipH="1" flipV="1">
                <a:off x="4031" y="4097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87" name="直接连接符 238486"/>
              <p:cNvSpPr/>
              <p:nvPr/>
            </p:nvSpPr>
            <p:spPr>
              <a:xfrm flipH="1" flipV="1">
                <a:off x="4013" y="4094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88" name="直接连接符 238487"/>
              <p:cNvSpPr/>
              <p:nvPr/>
            </p:nvSpPr>
            <p:spPr>
              <a:xfrm flipH="1" flipV="1">
                <a:off x="3994" y="409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89" name="直接连接符 238488"/>
              <p:cNvSpPr/>
              <p:nvPr/>
            </p:nvSpPr>
            <p:spPr>
              <a:xfrm flipH="1" flipV="1">
                <a:off x="3976" y="4086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90" name="直接连接符 238489"/>
              <p:cNvSpPr/>
              <p:nvPr/>
            </p:nvSpPr>
            <p:spPr>
              <a:xfrm flipH="1" flipV="1">
                <a:off x="3957" y="4082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91" name="直接连接符 238490"/>
              <p:cNvSpPr/>
              <p:nvPr/>
            </p:nvSpPr>
            <p:spPr>
              <a:xfrm flipH="1" flipV="1">
                <a:off x="3939" y="4078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92" name="直接连接符 238491"/>
              <p:cNvSpPr/>
              <p:nvPr/>
            </p:nvSpPr>
            <p:spPr>
              <a:xfrm flipH="1" flipV="1">
                <a:off x="3920" y="4075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93" name="直接连接符 238492"/>
              <p:cNvSpPr/>
              <p:nvPr/>
            </p:nvSpPr>
            <p:spPr>
              <a:xfrm flipH="1" flipV="1">
                <a:off x="3902" y="4071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94" name="直接连接符 238493"/>
              <p:cNvSpPr/>
              <p:nvPr/>
            </p:nvSpPr>
            <p:spPr>
              <a:xfrm flipH="1" flipV="1">
                <a:off x="3883" y="4068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95" name="直接连接符 238494"/>
              <p:cNvSpPr/>
              <p:nvPr/>
            </p:nvSpPr>
            <p:spPr>
              <a:xfrm flipH="1" flipV="1">
                <a:off x="3865" y="4064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96" name="直接连接符 238495"/>
              <p:cNvSpPr/>
              <p:nvPr/>
            </p:nvSpPr>
            <p:spPr>
              <a:xfrm flipH="1" flipV="1">
                <a:off x="3846" y="4061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97" name="直接连接符 238496"/>
              <p:cNvSpPr/>
              <p:nvPr/>
            </p:nvSpPr>
            <p:spPr>
              <a:xfrm flipH="1" flipV="1">
                <a:off x="3828" y="4058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98" name="直接连接符 238497"/>
              <p:cNvSpPr/>
              <p:nvPr/>
            </p:nvSpPr>
            <p:spPr>
              <a:xfrm flipH="1" flipV="1">
                <a:off x="3809" y="4054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499" name="直接连接符 238498"/>
              <p:cNvSpPr/>
              <p:nvPr/>
            </p:nvSpPr>
            <p:spPr>
              <a:xfrm flipH="1" flipV="1">
                <a:off x="3791" y="4051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500" name="直接连接符 238499"/>
              <p:cNvSpPr/>
              <p:nvPr/>
            </p:nvSpPr>
            <p:spPr>
              <a:xfrm flipH="1" flipV="1">
                <a:off x="3772" y="4048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501" name="直接连接符 238500"/>
              <p:cNvSpPr/>
              <p:nvPr/>
            </p:nvSpPr>
            <p:spPr>
              <a:xfrm flipH="1" flipV="1">
                <a:off x="3754" y="4045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502" name="直接连接符 238501"/>
              <p:cNvSpPr/>
              <p:nvPr/>
            </p:nvSpPr>
            <p:spPr>
              <a:xfrm flipH="1">
                <a:off x="3735" y="4043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503" name="直接连接符 238502"/>
              <p:cNvSpPr/>
              <p:nvPr/>
            </p:nvSpPr>
            <p:spPr>
              <a:xfrm flipH="1">
                <a:off x="3717" y="4040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504" name="直接连接符 238503"/>
              <p:cNvSpPr/>
              <p:nvPr/>
            </p:nvSpPr>
            <p:spPr>
              <a:xfrm flipH="1">
                <a:off x="3698" y="4037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505" name="直接连接符 238504"/>
              <p:cNvSpPr/>
              <p:nvPr/>
            </p:nvSpPr>
            <p:spPr>
              <a:xfrm flipH="1" flipV="1">
                <a:off x="3680" y="4034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8506" name="直接连接符 238505"/>
              <p:cNvSpPr/>
              <p:nvPr/>
            </p:nvSpPr>
            <p:spPr>
              <a:xfrm flipH="1" flipV="1">
                <a:off x="3661" y="4031"/>
                <a:ext cx="3" cy="1"/>
              </a:xfrm>
              <a:prstGeom prst="line">
                <a:avLst/>
              </a:prstGeom>
              <a:ln w="63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38507" name="直接连接符 238506"/>
            <p:cNvSpPr/>
            <p:nvPr/>
          </p:nvSpPr>
          <p:spPr>
            <a:xfrm flipH="1" flipV="1">
              <a:off x="3883" y="1410"/>
              <a:ext cx="4" cy="2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08" name="直接连接符 238507"/>
            <p:cNvSpPr/>
            <p:nvPr/>
          </p:nvSpPr>
          <p:spPr>
            <a:xfrm flipH="1" flipV="1">
              <a:off x="3859" y="1408"/>
              <a:ext cx="4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09" name="直接连接符 238508"/>
            <p:cNvSpPr/>
            <p:nvPr/>
          </p:nvSpPr>
          <p:spPr>
            <a:xfrm flipH="1" flipV="1">
              <a:off x="3836" y="1404"/>
              <a:ext cx="4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10" name="直接连接符 238509"/>
            <p:cNvSpPr/>
            <p:nvPr/>
          </p:nvSpPr>
          <p:spPr>
            <a:xfrm flipH="1" flipV="1">
              <a:off x="3812" y="1401"/>
              <a:ext cx="3" cy="2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11" name="直接连接符 238510"/>
            <p:cNvSpPr/>
            <p:nvPr/>
          </p:nvSpPr>
          <p:spPr>
            <a:xfrm flipH="1">
              <a:off x="3789" y="1398"/>
              <a:ext cx="3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12" name="直接连接符 238511"/>
            <p:cNvSpPr/>
            <p:nvPr/>
          </p:nvSpPr>
          <p:spPr>
            <a:xfrm flipH="1" flipV="1">
              <a:off x="3764" y="1395"/>
              <a:ext cx="4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13" name="直接连接符 238512"/>
            <p:cNvSpPr/>
            <p:nvPr/>
          </p:nvSpPr>
          <p:spPr>
            <a:xfrm flipH="1" flipV="1">
              <a:off x="3741" y="1392"/>
              <a:ext cx="4" cy="2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14" name="直接连接符 238513"/>
            <p:cNvSpPr/>
            <p:nvPr/>
          </p:nvSpPr>
          <p:spPr>
            <a:xfrm flipH="1" flipV="1">
              <a:off x="3717" y="1389"/>
              <a:ext cx="4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15" name="直接连接符 238514"/>
            <p:cNvSpPr/>
            <p:nvPr/>
          </p:nvSpPr>
          <p:spPr>
            <a:xfrm flipH="1">
              <a:off x="3694" y="1387"/>
              <a:ext cx="4" cy="2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16" name="直接连接符 238515"/>
            <p:cNvSpPr/>
            <p:nvPr/>
          </p:nvSpPr>
          <p:spPr>
            <a:xfrm flipH="1">
              <a:off x="3670" y="1385"/>
              <a:ext cx="4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17" name="任意多边形 238516"/>
            <p:cNvSpPr/>
            <p:nvPr/>
          </p:nvSpPr>
          <p:spPr>
            <a:xfrm>
              <a:off x="3647" y="1381"/>
              <a:ext cx="4" cy="1"/>
            </a:xfrm>
            <a:custGeom>
              <a:avLst/>
              <a:gdLst/>
              <a:ahLst/>
              <a:cxnLst/>
              <a:rect l="0" t="0" r="0" b="0"/>
              <a:pathLst>
                <a:path w="4">
                  <a:moveTo>
                    <a:pt x="4" y="0"/>
                  </a:move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8518" name="直接连接符 238517"/>
            <p:cNvSpPr/>
            <p:nvPr/>
          </p:nvSpPr>
          <p:spPr>
            <a:xfrm flipH="1">
              <a:off x="3623" y="1380"/>
              <a:ext cx="3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19" name="直接连接符 238518"/>
            <p:cNvSpPr/>
            <p:nvPr/>
          </p:nvSpPr>
          <p:spPr>
            <a:xfrm flipH="1" flipV="1">
              <a:off x="3600" y="1376"/>
              <a:ext cx="3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20" name="直接连接符 238519"/>
            <p:cNvSpPr/>
            <p:nvPr/>
          </p:nvSpPr>
          <p:spPr>
            <a:xfrm flipH="1">
              <a:off x="3575" y="1375"/>
              <a:ext cx="4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21" name="直接连接符 238520"/>
            <p:cNvSpPr/>
            <p:nvPr/>
          </p:nvSpPr>
          <p:spPr>
            <a:xfrm flipH="1">
              <a:off x="3552" y="1372"/>
              <a:ext cx="4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22" name="直接连接符 238521"/>
            <p:cNvSpPr/>
            <p:nvPr/>
          </p:nvSpPr>
          <p:spPr>
            <a:xfrm flipH="1">
              <a:off x="3528" y="1371"/>
              <a:ext cx="4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23" name="直接连接符 238522"/>
            <p:cNvSpPr/>
            <p:nvPr/>
          </p:nvSpPr>
          <p:spPr>
            <a:xfrm flipH="1" flipV="1">
              <a:off x="3505" y="1368"/>
              <a:ext cx="4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24" name="直接连接符 238523"/>
            <p:cNvSpPr/>
            <p:nvPr/>
          </p:nvSpPr>
          <p:spPr>
            <a:xfrm flipH="1" flipV="1">
              <a:off x="3481" y="1366"/>
              <a:ext cx="4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25" name="直接连接符 238524"/>
            <p:cNvSpPr/>
            <p:nvPr/>
          </p:nvSpPr>
          <p:spPr>
            <a:xfrm flipH="1">
              <a:off x="3458" y="1364"/>
              <a:ext cx="4" cy="2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26" name="直接连接符 238525"/>
            <p:cNvSpPr/>
            <p:nvPr/>
          </p:nvSpPr>
          <p:spPr>
            <a:xfrm flipH="1">
              <a:off x="3434" y="1363"/>
              <a:ext cx="3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27" name="直接连接符 238526"/>
            <p:cNvSpPr/>
            <p:nvPr/>
          </p:nvSpPr>
          <p:spPr>
            <a:xfrm flipH="1" flipV="1">
              <a:off x="3411" y="1360"/>
              <a:ext cx="3" cy="2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28" name="直接连接符 238527"/>
            <p:cNvSpPr/>
            <p:nvPr/>
          </p:nvSpPr>
          <p:spPr>
            <a:xfrm flipH="1">
              <a:off x="3386" y="1359"/>
              <a:ext cx="4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29" name="直接连接符 238528"/>
            <p:cNvSpPr/>
            <p:nvPr/>
          </p:nvSpPr>
          <p:spPr>
            <a:xfrm flipH="1">
              <a:off x="3363" y="1358"/>
              <a:ext cx="4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30" name="直接连接符 238529"/>
            <p:cNvSpPr/>
            <p:nvPr/>
          </p:nvSpPr>
          <p:spPr>
            <a:xfrm flipH="1" flipV="1">
              <a:off x="3339" y="1355"/>
              <a:ext cx="4" cy="2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31" name="直接连接符 238530"/>
            <p:cNvSpPr/>
            <p:nvPr/>
          </p:nvSpPr>
          <p:spPr>
            <a:xfrm flipH="1">
              <a:off x="3316" y="1355"/>
              <a:ext cx="4" cy="2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32" name="直接连接符 238531"/>
            <p:cNvSpPr/>
            <p:nvPr/>
          </p:nvSpPr>
          <p:spPr>
            <a:xfrm flipH="1">
              <a:off x="3292" y="1354"/>
              <a:ext cx="4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33" name="直接连接符 238532"/>
            <p:cNvSpPr/>
            <p:nvPr/>
          </p:nvSpPr>
          <p:spPr>
            <a:xfrm flipH="1">
              <a:off x="3269" y="1353"/>
              <a:ext cx="4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34" name="直接连接符 238533"/>
            <p:cNvSpPr/>
            <p:nvPr/>
          </p:nvSpPr>
          <p:spPr>
            <a:xfrm flipH="1">
              <a:off x="3245" y="1352"/>
              <a:ext cx="3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35" name="直接连接符 238534"/>
            <p:cNvSpPr/>
            <p:nvPr/>
          </p:nvSpPr>
          <p:spPr>
            <a:xfrm flipH="1" flipV="1">
              <a:off x="3222" y="1350"/>
              <a:ext cx="4" cy="2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36" name="直接连接符 238535"/>
            <p:cNvSpPr/>
            <p:nvPr/>
          </p:nvSpPr>
          <p:spPr>
            <a:xfrm flipH="1">
              <a:off x="3197" y="1349"/>
              <a:ext cx="4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37" name="任意多边形 238536"/>
            <p:cNvSpPr/>
            <p:nvPr/>
          </p:nvSpPr>
          <p:spPr>
            <a:xfrm>
              <a:off x="3174" y="1348"/>
              <a:ext cx="4" cy="1"/>
            </a:xfrm>
            <a:custGeom>
              <a:avLst/>
              <a:gdLst/>
              <a:ahLst/>
              <a:cxnLst/>
              <a:rect l="0" t="0" r="0" b="0"/>
              <a:pathLst>
                <a:path w="4">
                  <a:moveTo>
                    <a:pt x="4" y="0"/>
                  </a:move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8538" name="直接连接符 238537"/>
            <p:cNvSpPr/>
            <p:nvPr/>
          </p:nvSpPr>
          <p:spPr>
            <a:xfrm flipH="1">
              <a:off x="3150" y="1346"/>
              <a:ext cx="4" cy="2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39" name="直接连接符 238538"/>
            <p:cNvSpPr/>
            <p:nvPr/>
          </p:nvSpPr>
          <p:spPr>
            <a:xfrm flipH="1">
              <a:off x="3127" y="1346"/>
              <a:ext cx="4" cy="2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40" name="直接连接符 238539"/>
            <p:cNvSpPr/>
            <p:nvPr/>
          </p:nvSpPr>
          <p:spPr>
            <a:xfrm flipH="1">
              <a:off x="3103" y="1346"/>
              <a:ext cx="4" cy="2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41" name="直接连接符 238540"/>
            <p:cNvSpPr/>
            <p:nvPr/>
          </p:nvSpPr>
          <p:spPr>
            <a:xfrm flipH="1">
              <a:off x="3080" y="1346"/>
              <a:ext cx="4" cy="2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42" name="直接连接符 238541"/>
            <p:cNvSpPr/>
            <p:nvPr/>
          </p:nvSpPr>
          <p:spPr>
            <a:xfrm flipH="1">
              <a:off x="3056" y="1345"/>
              <a:ext cx="4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43" name="直接连接符 238542"/>
            <p:cNvSpPr/>
            <p:nvPr/>
          </p:nvSpPr>
          <p:spPr>
            <a:xfrm flipH="1">
              <a:off x="3033" y="1344"/>
              <a:ext cx="4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44" name="直接连接符 238543"/>
            <p:cNvSpPr/>
            <p:nvPr/>
          </p:nvSpPr>
          <p:spPr>
            <a:xfrm flipH="1">
              <a:off x="3008" y="1344"/>
              <a:ext cx="4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45" name="直接连接符 238544"/>
            <p:cNvSpPr/>
            <p:nvPr/>
          </p:nvSpPr>
          <p:spPr>
            <a:xfrm flipH="1">
              <a:off x="2985" y="1344"/>
              <a:ext cx="4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46" name="直接连接符 238545"/>
            <p:cNvSpPr/>
            <p:nvPr/>
          </p:nvSpPr>
          <p:spPr>
            <a:xfrm flipH="1">
              <a:off x="2961" y="1344"/>
              <a:ext cx="4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47" name="直接连接符 238546"/>
            <p:cNvSpPr/>
            <p:nvPr/>
          </p:nvSpPr>
          <p:spPr>
            <a:xfrm flipH="1" flipV="1">
              <a:off x="2938" y="1343"/>
              <a:ext cx="4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48" name="直接连接符 238547"/>
            <p:cNvSpPr/>
            <p:nvPr/>
          </p:nvSpPr>
          <p:spPr>
            <a:xfrm flipH="1">
              <a:off x="2914" y="1343"/>
              <a:ext cx="4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49" name="直接连接符 238548"/>
            <p:cNvSpPr/>
            <p:nvPr/>
          </p:nvSpPr>
          <p:spPr>
            <a:xfrm flipH="1">
              <a:off x="2891" y="1343"/>
              <a:ext cx="4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50" name="直接连接符 238549"/>
            <p:cNvSpPr/>
            <p:nvPr/>
          </p:nvSpPr>
          <p:spPr>
            <a:xfrm flipH="1">
              <a:off x="2867" y="1343"/>
              <a:ext cx="4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51" name="直接连接符 238550"/>
            <p:cNvSpPr/>
            <p:nvPr/>
          </p:nvSpPr>
          <p:spPr>
            <a:xfrm flipH="1">
              <a:off x="2844" y="1343"/>
              <a:ext cx="4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52" name="直接连接符 238551"/>
            <p:cNvSpPr/>
            <p:nvPr/>
          </p:nvSpPr>
          <p:spPr>
            <a:xfrm flipH="1">
              <a:off x="2819" y="1344"/>
              <a:ext cx="4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53" name="直接连接符 238552"/>
            <p:cNvSpPr/>
            <p:nvPr/>
          </p:nvSpPr>
          <p:spPr>
            <a:xfrm flipH="1">
              <a:off x="2796" y="1345"/>
              <a:ext cx="4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54" name="直接连接符 238553"/>
            <p:cNvSpPr/>
            <p:nvPr/>
          </p:nvSpPr>
          <p:spPr>
            <a:xfrm flipH="1">
              <a:off x="2772" y="1345"/>
              <a:ext cx="4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55" name="直接连接符 238554"/>
            <p:cNvSpPr/>
            <p:nvPr/>
          </p:nvSpPr>
          <p:spPr>
            <a:xfrm flipH="1">
              <a:off x="2749" y="1346"/>
              <a:ext cx="4" cy="2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56" name="直接连接符 238555"/>
            <p:cNvSpPr/>
            <p:nvPr/>
          </p:nvSpPr>
          <p:spPr>
            <a:xfrm flipH="1">
              <a:off x="2725" y="1346"/>
              <a:ext cx="4" cy="2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57" name="任意多边形 238556"/>
            <p:cNvSpPr/>
            <p:nvPr/>
          </p:nvSpPr>
          <p:spPr>
            <a:xfrm>
              <a:off x="2702" y="1346"/>
              <a:ext cx="4" cy="2"/>
            </a:xfrm>
            <a:custGeom>
              <a:avLst/>
              <a:gdLst/>
              <a:ahLst/>
              <a:cxnLst/>
              <a:rect l="0" t="0" r="0" b="0"/>
              <a:pathLst>
                <a:path w="4">
                  <a:moveTo>
                    <a:pt x="4" y="0"/>
                  </a:moveTo>
                  <a:lnTo>
                    <a:pt x="2" y="0"/>
                  </a:lnTo>
                  <a:lnTo>
                    <a:pt x="0" y="0"/>
                  </a:lnTo>
                </a:path>
              </a:pathLst>
            </a:custGeom>
            <a:noFill/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8558" name="直接连接符 238557"/>
            <p:cNvSpPr/>
            <p:nvPr/>
          </p:nvSpPr>
          <p:spPr>
            <a:xfrm flipH="1">
              <a:off x="2678" y="1348"/>
              <a:ext cx="4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59" name="直接连接符 238558"/>
            <p:cNvSpPr/>
            <p:nvPr/>
          </p:nvSpPr>
          <p:spPr>
            <a:xfrm flipH="1">
              <a:off x="2655" y="1349"/>
              <a:ext cx="4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60" name="直接连接符 238559"/>
            <p:cNvSpPr/>
            <p:nvPr/>
          </p:nvSpPr>
          <p:spPr>
            <a:xfrm flipH="1">
              <a:off x="2631" y="1350"/>
              <a:ext cx="3" cy="2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61" name="直接连接符 238560"/>
            <p:cNvSpPr/>
            <p:nvPr/>
          </p:nvSpPr>
          <p:spPr>
            <a:xfrm flipH="1">
              <a:off x="2608" y="1352"/>
              <a:ext cx="3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62" name="直接连接符 238561"/>
            <p:cNvSpPr/>
            <p:nvPr/>
          </p:nvSpPr>
          <p:spPr>
            <a:xfrm flipH="1">
              <a:off x="2583" y="1352"/>
              <a:ext cx="4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63" name="直接连接符 238562"/>
            <p:cNvSpPr/>
            <p:nvPr/>
          </p:nvSpPr>
          <p:spPr>
            <a:xfrm flipH="1">
              <a:off x="2560" y="1353"/>
              <a:ext cx="4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64" name="直接连接符 238563"/>
            <p:cNvSpPr/>
            <p:nvPr/>
          </p:nvSpPr>
          <p:spPr>
            <a:xfrm flipH="1">
              <a:off x="2536" y="1354"/>
              <a:ext cx="4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65" name="直接连接符 238564"/>
            <p:cNvSpPr/>
            <p:nvPr/>
          </p:nvSpPr>
          <p:spPr>
            <a:xfrm flipH="1">
              <a:off x="2513" y="1355"/>
              <a:ext cx="4" cy="2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66" name="直接连接符 238565"/>
            <p:cNvSpPr/>
            <p:nvPr/>
          </p:nvSpPr>
          <p:spPr>
            <a:xfrm flipH="1">
              <a:off x="2489" y="1357"/>
              <a:ext cx="4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67" name="直接连接符 238566"/>
            <p:cNvSpPr/>
            <p:nvPr/>
          </p:nvSpPr>
          <p:spPr>
            <a:xfrm flipH="1">
              <a:off x="2466" y="1359"/>
              <a:ext cx="4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68" name="直接连接符 238567"/>
            <p:cNvSpPr/>
            <p:nvPr/>
          </p:nvSpPr>
          <p:spPr>
            <a:xfrm flipH="1">
              <a:off x="2442" y="1359"/>
              <a:ext cx="3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69" name="直接连接符 238568"/>
            <p:cNvSpPr/>
            <p:nvPr/>
          </p:nvSpPr>
          <p:spPr>
            <a:xfrm flipH="1">
              <a:off x="2419" y="1362"/>
              <a:ext cx="3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70" name="直接连接符 238569"/>
            <p:cNvSpPr/>
            <p:nvPr/>
          </p:nvSpPr>
          <p:spPr>
            <a:xfrm flipH="1">
              <a:off x="2394" y="1363"/>
              <a:ext cx="4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71" name="直接连接符 238570"/>
            <p:cNvSpPr/>
            <p:nvPr/>
          </p:nvSpPr>
          <p:spPr>
            <a:xfrm flipH="1">
              <a:off x="2371" y="1364"/>
              <a:ext cx="4" cy="2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72" name="直接连接符 238571"/>
            <p:cNvSpPr/>
            <p:nvPr/>
          </p:nvSpPr>
          <p:spPr>
            <a:xfrm flipH="1">
              <a:off x="2347" y="1367"/>
              <a:ext cx="4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73" name="直接连接符 238572"/>
            <p:cNvSpPr/>
            <p:nvPr/>
          </p:nvSpPr>
          <p:spPr>
            <a:xfrm flipH="1">
              <a:off x="2324" y="1368"/>
              <a:ext cx="4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74" name="直接连接符 238573"/>
            <p:cNvSpPr/>
            <p:nvPr/>
          </p:nvSpPr>
          <p:spPr>
            <a:xfrm flipH="1">
              <a:off x="2300" y="1371"/>
              <a:ext cx="4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75" name="直接连接符 238574"/>
            <p:cNvSpPr/>
            <p:nvPr/>
          </p:nvSpPr>
          <p:spPr>
            <a:xfrm flipH="1">
              <a:off x="2277" y="1373"/>
              <a:ext cx="4" cy="2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76" name="直接连接符 238575"/>
            <p:cNvSpPr/>
            <p:nvPr/>
          </p:nvSpPr>
          <p:spPr>
            <a:xfrm flipH="1">
              <a:off x="2253" y="1376"/>
              <a:ext cx="3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77" name="任意多边形 238576"/>
            <p:cNvSpPr/>
            <p:nvPr/>
          </p:nvSpPr>
          <p:spPr>
            <a:xfrm>
              <a:off x="2230" y="1377"/>
              <a:ext cx="3" cy="1"/>
            </a:xfrm>
            <a:custGeom>
              <a:avLst/>
              <a:gdLst/>
              <a:ahLst/>
              <a:cxnLst/>
              <a:rect l="0" t="0" r="0" b="0"/>
              <a:pathLst>
                <a:path w="4">
                  <a:moveTo>
                    <a:pt x="4" y="0"/>
                  </a:moveTo>
                  <a:lnTo>
                    <a:pt x="1" y="0"/>
                  </a:lnTo>
                  <a:lnTo>
                    <a:pt x="0" y="0"/>
                  </a:lnTo>
                </a:path>
              </a:pathLst>
            </a:custGeom>
            <a:noFill/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38578" name="直接连接符 238577"/>
            <p:cNvSpPr/>
            <p:nvPr/>
          </p:nvSpPr>
          <p:spPr>
            <a:xfrm flipH="1">
              <a:off x="2205" y="1380"/>
              <a:ext cx="4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79" name="直接连接符 238578"/>
            <p:cNvSpPr/>
            <p:nvPr/>
          </p:nvSpPr>
          <p:spPr>
            <a:xfrm flipH="1">
              <a:off x="2182" y="1382"/>
              <a:ext cx="4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80" name="直接连接符 238579"/>
            <p:cNvSpPr/>
            <p:nvPr/>
          </p:nvSpPr>
          <p:spPr>
            <a:xfrm flipH="1">
              <a:off x="2158" y="1385"/>
              <a:ext cx="4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81" name="直接连接符 238580"/>
            <p:cNvSpPr/>
            <p:nvPr/>
          </p:nvSpPr>
          <p:spPr>
            <a:xfrm flipH="1">
              <a:off x="2135" y="1387"/>
              <a:ext cx="4" cy="2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82" name="直接连接符 238581"/>
            <p:cNvSpPr/>
            <p:nvPr/>
          </p:nvSpPr>
          <p:spPr>
            <a:xfrm flipH="1">
              <a:off x="2111" y="1390"/>
              <a:ext cx="4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83" name="直接连接符 238582"/>
            <p:cNvSpPr/>
            <p:nvPr/>
          </p:nvSpPr>
          <p:spPr>
            <a:xfrm flipH="1">
              <a:off x="2088" y="1394"/>
              <a:ext cx="4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84" name="直接连接符 238583"/>
            <p:cNvSpPr/>
            <p:nvPr/>
          </p:nvSpPr>
          <p:spPr>
            <a:xfrm flipH="1">
              <a:off x="2064" y="1396"/>
              <a:ext cx="3" cy="2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85" name="直接连接符 238584"/>
            <p:cNvSpPr/>
            <p:nvPr/>
          </p:nvSpPr>
          <p:spPr>
            <a:xfrm flipH="1">
              <a:off x="2041" y="1399"/>
              <a:ext cx="3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86" name="直接连接符 238585"/>
            <p:cNvSpPr/>
            <p:nvPr/>
          </p:nvSpPr>
          <p:spPr>
            <a:xfrm flipH="1">
              <a:off x="2016" y="1401"/>
              <a:ext cx="5" cy="2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87" name="直接连接符 238586"/>
            <p:cNvSpPr/>
            <p:nvPr/>
          </p:nvSpPr>
          <p:spPr>
            <a:xfrm flipH="1">
              <a:off x="1993" y="1406"/>
              <a:ext cx="4" cy="2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88" name="直接连接符 238587"/>
            <p:cNvSpPr/>
            <p:nvPr/>
          </p:nvSpPr>
          <p:spPr>
            <a:xfrm flipH="1">
              <a:off x="1969" y="1409"/>
              <a:ext cx="5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89" name="直接连接符 238588"/>
            <p:cNvSpPr/>
            <p:nvPr/>
          </p:nvSpPr>
          <p:spPr>
            <a:xfrm flipH="1">
              <a:off x="1946" y="1412"/>
              <a:ext cx="4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90" name="直接连接符 238589"/>
            <p:cNvSpPr/>
            <p:nvPr/>
          </p:nvSpPr>
          <p:spPr>
            <a:xfrm flipH="1">
              <a:off x="1922" y="1414"/>
              <a:ext cx="5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8591" name="直接连接符 238590"/>
            <p:cNvSpPr/>
            <p:nvPr/>
          </p:nvSpPr>
          <p:spPr>
            <a:xfrm flipH="1">
              <a:off x="1899" y="1419"/>
              <a:ext cx="4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7264" name="直接连接符 267263"/>
            <p:cNvSpPr/>
            <p:nvPr/>
          </p:nvSpPr>
          <p:spPr>
            <a:xfrm flipH="1">
              <a:off x="1875" y="1423"/>
              <a:ext cx="5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7265" name="直接连接符 267264"/>
            <p:cNvSpPr/>
            <p:nvPr/>
          </p:nvSpPr>
          <p:spPr>
            <a:xfrm flipH="1">
              <a:off x="1852" y="1427"/>
              <a:ext cx="3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7266" name="直接连接符 267265"/>
            <p:cNvSpPr/>
            <p:nvPr/>
          </p:nvSpPr>
          <p:spPr>
            <a:xfrm flipH="1">
              <a:off x="1827" y="1429"/>
              <a:ext cx="6" cy="2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7267" name="直接连接符 267266"/>
            <p:cNvSpPr/>
            <p:nvPr/>
          </p:nvSpPr>
          <p:spPr>
            <a:xfrm flipH="1">
              <a:off x="1804" y="1433"/>
              <a:ext cx="4" cy="2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7268" name="直接连接符 267267"/>
            <p:cNvSpPr/>
            <p:nvPr/>
          </p:nvSpPr>
          <p:spPr>
            <a:xfrm flipH="1">
              <a:off x="1780" y="1437"/>
              <a:ext cx="5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7269" name="直接连接符 267268"/>
            <p:cNvSpPr/>
            <p:nvPr/>
          </p:nvSpPr>
          <p:spPr>
            <a:xfrm flipH="1">
              <a:off x="1758" y="1441"/>
              <a:ext cx="3" cy="1"/>
            </a:xfrm>
            <a:prstGeom prst="line">
              <a:avLst/>
            </a:prstGeom>
            <a:ln w="63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7270" name="任意多边形 267269"/>
            <p:cNvSpPr/>
            <p:nvPr/>
          </p:nvSpPr>
          <p:spPr>
            <a:xfrm>
              <a:off x="1681" y="1395"/>
              <a:ext cx="97" cy="88"/>
            </a:xfrm>
            <a:custGeom>
              <a:avLst/>
              <a:gdLst/>
              <a:ahLst/>
              <a:cxnLst/>
              <a:rect l="0" t="0" r="0" b="0"/>
              <a:pathLst>
                <a:path w="152" h="138">
                  <a:moveTo>
                    <a:pt x="152" y="138"/>
                  </a:moveTo>
                  <a:lnTo>
                    <a:pt x="0" y="94"/>
                  </a:lnTo>
                  <a:lnTo>
                    <a:pt x="128" y="0"/>
                  </a:lnTo>
                  <a:lnTo>
                    <a:pt x="152" y="1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7271" name="矩形 267270"/>
            <p:cNvSpPr/>
            <p:nvPr/>
          </p:nvSpPr>
          <p:spPr>
            <a:xfrm>
              <a:off x="1455" y="774"/>
              <a:ext cx="126" cy="1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defTabSz="892175" eaLnBrk="1" hangingPunct="1">
                <a:spcBef>
                  <a:spcPct val="0"/>
                </a:spcBef>
              </a:pPr>
              <a:r>
                <a:rPr lang="en-US" altLang="zh-CN" sz="1000" b="1">
                  <a:solidFill>
                    <a:srgbClr val="000000"/>
                  </a:solidFill>
                </a:rPr>
                <a:t>11</a:t>
              </a:r>
              <a:endParaRPr lang="en-US" altLang="zh-CN" sz="10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7272" name="矩形 267271"/>
            <p:cNvSpPr/>
            <p:nvPr/>
          </p:nvSpPr>
          <p:spPr>
            <a:xfrm>
              <a:off x="1266" y="577"/>
              <a:ext cx="316" cy="31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pPr defTabSz="892175" eaLnBrk="1" hangingPunct="1">
                <a:spcBef>
                  <a:spcPct val="0"/>
                </a:spcBef>
              </a:pPr>
              <a:r>
                <a:rPr lang="en-US" altLang="zh-CN" sz="2100" b="1" i="1">
                  <a:solidFill>
                    <a:srgbClr val="000000"/>
                  </a:solidFill>
                  <a:latin typeface="Symbol" panose="05050102010706020507" pitchFamily="18" charset="2"/>
                </a:rPr>
                <a:t>y</a:t>
              </a:r>
              <a:endParaRPr lang="en-US" altLang="zh-CN" sz="21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grpSp>
          <p:nvGrpSpPr>
            <p:cNvPr id="267273" name="组合 267272"/>
            <p:cNvGrpSpPr/>
            <p:nvPr/>
          </p:nvGrpSpPr>
          <p:grpSpPr>
            <a:xfrm>
              <a:off x="1167" y="1323"/>
              <a:ext cx="416" cy="328"/>
              <a:chOff x="865" y="1336"/>
              <a:chExt cx="416" cy="328"/>
            </a:xfrm>
          </p:grpSpPr>
          <p:sp>
            <p:nvSpPr>
              <p:cNvPr id="267274" name="矩形 267273"/>
              <p:cNvSpPr/>
              <p:nvPr/>
            </p:nvSpPr>
            <p:spPr>
              <a:xfrm>
                <a:off x="1074" y="1514"/>
                <a:ext cx="191" cy="1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pPr defTabSz="892175" eaLnBrk="1" hangingPunct="1">
                  <a:spcBef>
                    <a:spcPct val="0"/>
                  </a:spcBef>
                </a:pPr>
                <a:r>
                  <a:rPr lang="en-US" altLang="zh-CN" sz="1000" b="1">
                    <a:solidFill>
                      <a:srgbClr val="000000"/>
                    </a:solidFill>
                  </a:rPr>
                  <a:t>1</a:t>
                </a:r>
                <a:endParaRPr lang="en-US" altLang="zh-CN" sz="10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67275" name="矩形 267274"/>
              <p:cNvSpPr/>
              <p:nvPr/>
            </p:nvSpPr>
            <p:spPr>
              <a:xfrm>
                <a:off x="865" y="1336"/>
                <a:ext cx="416" cy="3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pPr defTabSz="892175" eaLnBrk="1" hangingPunct="1">
                  <a:spcBef>
                    <a:spcPct val="0"/>
                  </a:spcBef>
                </a:pPr>
                <a:r>
                  <a:rPr lang="en-US" altLang="zh-CN" sz="21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y</a:t>
                </a:r>
                <a:endParaRPr lang="en-US" altLang="zh-CN" sz="21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267276" name="矩形 267275"/>
            <p:cNvSpPr/>
            <p:nvPr/>
          </p:nvSpPr>
          <p:spPr>
            <a:xfrm>
              <a:off x="4821" y="1315"/>
              <a:ext cx="125" cy="1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defTabSz="892175" eaLnBrk="1" hangingPunct="1">
                <a:spcBef>
                  <a:spcPct val="0"/>
                </a:spcBef>
              </a:pPr>
              <a:r>
                <a:rPr lang="en-US" altLang="zh-CN" sz="1000" b="1">
                  <a:solidFill>
                    <a:srgbClr val="000000"/>
                  </a:solidFill>
                </a:rPr>
                <a:t>12</a:t>
              </a:r>
              <a:endParaRPr lang="en-US" altLang="zh-CN" sz="10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7277" name="矩形 267276"/>
            <p:cNvSpPr/>
            <p:nvPr/>
          </p:nvSpPr>
          <p:spPr>
            <a:xfrm>
              <a:off x="4554" y="1119"/>
              <a:ext cx="267" cy="31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pPr defTabSz="892175" eaLnBrk="1" hangingPunct="1">
                <a:spcBef>
                  <a:spcPct val="0"/>
                </a:spcBef>
              </a:pPr>
              <a:r>
                <a:rPr lang="en-US" altLang="zh-CN" sz="2100" b="1" i="1">
                  <a:solidFill>
                    <a:srgbClr val="000000"/>
                  </a:solidFill>
                  <a:latin typeface="Symbol" panose="05050102010706020507" pitchFamily="18" charset="2"/>
                </a:rPr>
                <a:t>Y</a:t>
              </a:r>
              <a:endParaRPr lang="en-US" altLang="zh-CN" sz="21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7278" name="矩形 267277"/>
            <p:cNvSpPr/>
            <p:nvPr/>
          </p:nvSpPr>
          <p:spPr>
            <a:xfrm>
              <a:off x="2546" y="481"/>
              <a:ext cx="134" cy="15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pPr defTabSz="892175" eaLnBrk="1" hangingPunct="1">
                <a:spcBef>
                  <a:spcPct val="0"/>
                </a:spcBef>
              </a:pPr>
              <a:r>
                <a:rPr lang="en-US" altLang="zh-CN" sz="1000" b="1">
                  <a:solidFill>
                    <a:srgbClr val="000000"/>
                  </a:solidFill>
                </a:rPr>
                <a:t>1</a:t>
              </a:r>
              <a:endParaRPr lang="en-US" altLang="zh-CN" sz="10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7279" name="矩形 267278"/>
            <p:cNvSpPr/>
            <p:nvPr/>
          </p:nvSpPr>
          <p:spPr>
            <a:xfrm>
              <a:off x="2380" y="328"/>
              <a:ext cx="289" cy="31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pPr defTabSz="892175" eaLnBrk="1" hangingPunct="1">
                <a:spcBef>
                  <a:spcPct val="0"/>
                </a:spcBef>
              </a:pPr>
              <a:r>
                <a:rPr lang="en-US" altLang="zh-CN" sz="2100" b="1" i="1">
                  <a:solidFill>
                    <a:srgbClr val="000000"/>
                  </a:solidFill>
                </a:rPr>
                <a:t>L</a:t>
              </a:r>
              <a:endParaRPr lang="en-US" altLang="zh-CN" sz="21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7280" name="矩形 267279"/>
            <p:cNvSpPr/>
            <p:nvPr/>
          </p:nvSpPr>
          <p:spPr>
            <a:xfrm>
              <a:off x="2255" y="1982"/>
              <a:ext cx="117" cy="2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defTabSz="892175" eaLnBrk="1" hangingPunct="1">
                <a:spcBef>
                  <a:spcPct val="0"/>
                </a:spcBef>
              </a:pPr>
              <a:r>
                <a:rPr lang="en-US" altLang="zh-CN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+</a:t>
              </a:r>
              <a:endParaRPr lang="en-US" altLang="zh-CN" sz="1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7281" name="矩形 267280"/>
            <p:cNvSpPr/>
            <p:nvPr/>
          </p:nvSpPr>
          <p:spPr>
            <a:xfrm>
              <a:off x="2882" y="1943"/>
              <a:ext cx="67" cy="2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defTabSz="892175" eaLnBrk="1" hangingPunct="1">
                <a:spcBef>
                  <a:spcPct val="0"/>
                </a:spcBef>
              </a:pPr>
              <a:r>
                <a:rPr lang="en-US" altLang="zh-CN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-</a:t>
              </a:r>
              <a:endParaRPr lang="en-US" altLang="zh-CN" sz="1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7282" name="矩形 267281"/>
            <p:cNvSpPr/>
            <p:nvPr/>
          </p:nvSpPr>
          <p:spPr>
            <a:xfrm>
              <a:off x="3339" y="1982"/>
              <a:ext cx="118" cy="2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defTabSz="892175" eaLnBrk="1" hangingPunct="1">
                <a:spcBef>
                  <a:spcPct val="0"/>
                </a:spcBef>
              </a:pPr>
              <a:r>
                <a:rPr lang="en-US" altLang="zh-CN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+</a:t>
              </a:r>
              <a:endParaRPr lang="en-US" altLang="zh-CN" sz="1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7283" name="矩形 267282"/>
            <p:cNvSpPr/>
            <p:nvPr/>
          </p:nvSpPr>
          <p:spPr>
            <a:xfrm>
              <a:off x="3891" y="1957"/>
              <a:ext cx="68" cy="2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defTabSz="892175" eaLnBrk="1" hangingPunct="1">
                <a:spcBef>
                  <a:spcPct val="0"/>
                </a:spcBef>
              </a:pPr>
              <a:r>
                <a:rPr lang="en-US" altLang="zh-CN" sz="1600" b="1">
                  <a:solidFill>
                    <a:srgbClr val="000000"/>
                  </a:solidFill>
                  <a:latin typeface="Arial" panose="020B0604020202020204" pitchFamily="34" charset="0"/>
                </a:rPr>
                <a:t>-</a:t>
              </a:r>
              <a:endParaRPr lang="en-US" altLang="zh-CN" sz="1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7284" name="矩形 267283"/>
            <p:cNvSpPr/>
            <p:nvPr/>
          </p:nvSpPr>
          <p:spPr>
            <a:xfrm>
              <a:off x="3548" y="328"/>
              <a:ext cx="348" cy="31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pPr defTabSz="892175" eaLnBrk="1" hangingPunct="1">
                <a:spcBef>
                  <a:spcPct val="0"/>
                </a:spcBef>
              </a:pPr>
              <a:r>
                <a:rPr lang="en-US" altLang="zh-CN" sz="2100" b="1" i="1">
                  <a:solidFill>
                    <a:srgbClr val="000000"/>
                  </a:solidFill>
                </a:rPr>
                <a:t>L</a:t>
              </a:r>
              <a:endParaRPr lang="en-US" altLang="zh-CN" sz="21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67285" name="矩形 267284"/>
            <p:cNvSpPr/>
            <p:nvPr/>
          </p:nvSpPr>
          <p:spPr>
            <a:xfrm>
              <a:off x="3769" y="481"/>
              <a:ext cx="133" cy="15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pPr defTabSz="892175" eaLnBrk="1" hangingPunct="1">
                <a:spcBef>
                  <a:spcPct val="0"/>
                </a:spcBef>
              </a:pPr>
              <a:r>
                <a:rPr lang="en-US" altLang="zh-CN" sz="1000" b="1">
                  <a:solidFill>
                    <a:srgbClr val="000000"/>
                  </a:solidFill>
                </a:rPr>
                <a:t>2</a:t>
              </a:r>
              <a:endParaRPr lang="en-US" altLang="zh-CN" sz="10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grpSp>
          <p:nvGrpSpPr>
            <p:cNvPr id="267286" name="组合 267285"/>
            <p:cNvGrpSpPr/>
            <p:nvPr/>
          </p:nvGrpSpPr>
          <p:grpSpPr>
            <a:xfrm>
              <a:off x="2475" y="2134"/>
              <a:ext cx="348" cy="316"/>
              <a:chOff x="2306" y="2358"/>
              <a:chExt cx="348" cy="316"/>
            </a:xfrm>
          </p:grpSpPr>
          <p:sp>
            <p:nvSpPr>
              <p:cNvPr id="267287" name="矩形 267286"/>
              <p:cNvSpPr/>
              <p:nvPr/>
            </p:nvSpPr>
            <p:spPr>
              <a:xfrm>
                <a:off x="2306" y="2358"/>
                <a:ext cx="348" cy="3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pPr defTabSz="892175" eaLnBrk="1" hangingPunct="1">
                  <a:spcBef>
                    <a:spcPct val="0"/>
                  </a:spcBef>
                </a:pPr>
                <a:r>
                  <a:rPr lang="en-US" altLang="zh-CN" sz="2100" b="1" i="1">
                    <a:solidFill>
                      <a:srgbClr val="000000"/>
                    </a:solidFill>
                  </a:rPr>
                  <a:t>u</a:t>
                </a:r>
                <a:endParaRPr lang="en-US" altLang="zh-CN" sz="21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67288" name="矩形 267287"/>
              <p:cNvSpPr/>
              <p:nvPr/>
            </p:nvSpPr>
            <p:spPr>
              <a:xfrm>
                <a:off x="2488" y="2511"/>
                <a:ext cx="132" cy="1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pPr defTabSz="892175" eaLnBrk="1" hangingPunct="1">
                  <a:spcBef>
                    <a:spcPct val="0"/>
                  </a:spcBef>
                </a:pPr>
                <a:r>
                  <a:rPr lang="en-US" altLang="zh-CN" sz="1000" b="1">
                    <a:solidFill>
                      <a:srgbClr val="000000"/>
                    </a:solidFill>
                  </a:rPr>
                  <a:t>1</a:t>
                </a:r>
                <a:endParaRPr lang="en-US" altLang="zh-CN" sz="10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267289" name="组合 267288"/>
            <p:cNvGrpSpPr/>
            <p:nvPr/>
          </p:nvGrpSpPr>
          <p:grpSpPr>
            <a:xfrm>
              <a:off x="3488" y="2134"/>
              <a:ext cx="348" cy="316"/>
              <a:chOff x="4016" y="2357"/>
              <a:chExt cx="348" cy="316"/>
            </a:xfrm>
          </p:grpSpPr>
          <p:sp>
            <p:nvSpPr>
              <p:cNvPr id="267290" name="矩形 267289"/>
              <p:cNvSpPr/>
              <p:nvPr/>
            </p:nvSpPr>
            <p:spPr>
              <a:xfrm>
                <a:off x="4207" y="2510"/>
                <a:ext cx="133" cy="1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pPr defTabSz="892175" eaLnBrk="1" hangingPunct="1">
                  <a:spcBef>
                    <a:spcPct val="0"/>
                  </a:spcBef>
                </a:pPr>
                <a:r>
                  <a:rPr lang="en-US" altLang="zh-CN" sz="1000" b="1">
                    <a:solidFill>
                      <a:srgbClr val="000000"/>
                    </a:solidFill>
                  </a:rPr>
                  <a:t>2</a:t>
                </a:r>
                <a:endParaRPr lang="en-US" altLang="zh-CN" sz="10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67291" name="矩形 267290"/>
              <p:cNvSpPr/>
              <p:nvPr/>
            </p:nvSpPr>
            <p:spPr>
              <a:xfrm>
                <a:off x="4016" y="2357"/>
                <a:ext cx="348" cy="3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pPr defTabSz="892175" eaLnBrk="1" hangingPunct="1">
                  <a:spcBef>
                    <a:spcPct val="0"/>
                  </a:spcBef>
                </a:pPr>
                <a:r>
                  <a:rPr lang="en-US" altLang="zh-CN" sz="2100" b="1" i="1">
                    <a:solidFill>
                      <a:srgbClr val="000000"/>
                    </a:solidFill>
                  </a:rPr>
                  <a:t>u</a:t>
                </a:r>
                <a:endParaRPr lang="en-US" altLang="zh-CN" sz="21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267292" name="组合 267291"/>
            <p:cNvGrpSpPr/>
            <p:nvPr/>
          </p:nvGrpSpPr>
          <p:grpSpPr>
            <a:xfrm>
              <a:off x="2354" y="1643"/>
              <a:ext cx="348" cy="317"/>
              <a:chOff x="1634" y="2665"/>
              <a:chExt cx="348" cy="317"/>
            </a:xfrm>
          </p:grpSpPr>
          <p:sp>
            <p:nvSpPr>
              <p:cNvPr id="267293" name="矩形 267292"/>
              <p:cNvSpPr/>
              <p:nvPr/>
            </p:nvSpPr>
            <p:spPr>
              <a:xfrm>
                <a:off x="1634" y="2665"/>
                <a:ext cx="348" cy="31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pPr defTabSz="892175" eaLnBrk="1" hangingPunct="1">
                  <a:spcBef>
                    <a:spcPct val="0"/>
                  </a:spcBef>
                </a:pPr>
                <a:r>
                  <a:rPr lang="en-US" altLang="zh-CN" sz="2100" b="1" i="1">
                    <a:solidFill>
                      <a:srgbClr val="000000"/>
                    </a:solidFill>
                  </a:rPr>
                  <a:t>i</a:t>
                </a:r>
                <a:endParaRPr lang="en-US" altLang="zh-CN" sz="21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67294" name="矩形 267293"/>
              <p:cNvSpPr/>
              <p:nvPr/>
            </p:nvSpPr>
            <p:spPr>
              <a:xfrm>
                <a:off x="1744" y="2827"/>
                <a:ext cx="131" cy="1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pPr defTabSz="892175" eaLnBrk="1" hangingPunct="1">
                  <a:spcBef>
                    <a:spcPct val="0"/>
                  </a:spcBef>
                </a:pPr>
                <a:r>
                  <a:rPr lang="en-US" altLang="zh-CN" sz="1000" b="1">
                    <a:solidFill>
                      <a:srgbClr val="000000"/>
                    </a:solidFill>
                  </a:rPr>
                  <a:t>1</a:t>
                </a:r>
                <a:endParaRPr lang="en-US" altLang="zh-CN" sz="10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267295" name="组合 267294"/>
            <p:cNvGrpSpPr/>
            <p:nvPr/>
          </p:nvGrpSpPr>
          <p:grpSpPr>
            <a:xfrm>
              <a:off x="3422" y="1659"/>
              <a:ext cx="348" cy="316"/>
              <a:chOff x="3543" y="2982"/>
              <a:chExt cx="348" cy="316"/>
            </a:xfrm>
          </p:grpSpPr>
          <p:sp>
            <p:nvSpPr>
              <p:cNvPr id="267296" name="矩形 267295"/>
              <p:cNvSpPr/>
              <p:nvPr/>
            </p:nvSpPr>
            <p:spPr>
              <a:xfrm>
                <a:off x="3543" y="2982"/>
                <a:ext cx="348" cy="3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pPr defTabSz="892175" eaLnBrk="1" hangingPunct="1">
                  <a:spcBef>
                    <a:spcPct val="0"/>
                  </a:spcBef>
                </a:pPr>
                <a:r>
                  <a:rPr lang="en-US" altLang="zh-CN" sz="2100" b="1" i="1">
                    <a:solidFill>
                      <a:srgbClr val="000000"/>
                    </a:solidFill>
                  </a:rPr>
                  <a:t>i</a:t>
                </a:r>
                <a:endParaRPr lang="en-US" altLang="zh-CN" sz="21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67297" name="矩形 267296"/>
              <p:cNvSpPr/>
              <p:nvPr/>
            </p:nvSpPr>
            <p:spPr>
              <a:xfrm>
                <a:off x="3642" y="3137"/>
                <a:ext cx="133" cy="1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pPr defTabSz="892175" eaLnBrk="1" hangingPunct="1">
                  <a:spcBef>
                    <a:spcPct val="0"/>
                  </a:spcBef>
                </a:pPr>
                <a:r>
                  <a:rPr lang="en-US" altLang="zh-CN" sz="1000" b="1">
                    <a:solidFill>
                      <a:srgbClr val="000000"/>
                    </a:solidFill>
                  </a:rPr>
                  <a:t>2</a:t>
                </a:r>
                <a:endParaRPr lang="en-US" altLang="zh-CN" sz="10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p:grpSp>
      </p:grpSp>
      <p:sp>
        <p:nvSpPr>
          <p:cNvPr id="267298" name="矩形 267297"/>
          <p:cNvSpPr/>
          <p:nvPr/>
        </p:nvSpPr>
        <p:spPr>
          <a:xfrm>
            <a:off x="4035425" y="3611563"/>
            <a:ext cx="4557713" cy="2298700"/>
          </a:xfrm>
          <a:prstGeom prst="rect">
            <a:avLst/>
          </a:prstGeom>
          <a:noFill/>
          <a:ln w="9525">
            <a:noFill/>
          </a:ln>
        </p:spPr>
        <p:txBody>
          <a:bodyPr lIns="108265" tIns="54132" rIns="108265" bIns="54132" anchor="ctr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图中表示两个有互感的线圈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b="1" baseline="-3000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和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b="1" baseline="-3000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，穿过线圈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b="1" baseline="-3000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的磁通链</a:t>
            </a:r>
            <a:r>
              <a:rPr lang="en-US" altLang="zh-CN" b="1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lang="en-US" altLang="zh-CN" b="1" baseline="-3000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由两部分合成，其中</a:t>
            </a:r>
            <a:r>
              <a:rPr lang="en-US" altLang="zh-CN" b="1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lang="en-US" altLang="zh-CN" b="1" baseline="-30000">
                <a:solidFill>
                  <a:srgbClr val="000000"/>
                </a:solidFill>
                <a:cs typeface="Times New Roman" panose="02020603050405020304" pitchFamily="18" charset="0"/>
              </a:rPr>
              <a:t>11</a:t>
            </a:r>
            <a:r>
              <a:rPr lang="zh-CN" altLang="en-US" b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为线圈</a:t>
            </a:r>
            <a:r>
              <a:rPr lang="en-US" altLang="zh-CN" b="1" i="1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i="1" baseline="-3000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的电流</a:t>
            </a:r>
            <a:r>
              <a:rPr lang="en-US" altLang="zh-CN" b="1" i="1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="1" baseline="-3000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产生</a:t>
            </a:r>
            <a:r>
              <a:rPr lang="zh-CN" altLang="en-US" b="1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b="1" i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lang="en-US" altLang="zh-CN" b="1" baseline="-30000">
                <a:solidFill>
                  <a:srgbClr val="000000"/>
                </a:solidFill>
                <a:cs typeface="Times New Roman" panose="02020603050405020304" pitchFamily="18" charset="0"/>
              </a:rPr>
              <a:t>12</a:t>
            </a:r>
            <a:r>
              <a:rPr lang="zh-CN" altLang="en-US" b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为线圈</a:t>
            </a:r>
            <a:r>
              <a:rPr lang="en-US" altLang="zh-CN" b="1" i="1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i="1" baseline="-3000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的电流</a:t>
            </a:r>
            <a:r>
              <a:rPr lang="en-US" altLang="zh-CN" b="1" i="1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="1" baseline="-3000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产生，即</a:t>
            </a:r>
            <a:endParaRPr lang="zh-CN" altLang="en-US" b="1" dirty="0">
              <a:solidFill>
                <a:srgbClr val="000000"/>
              </a:solidFill>
              <a:ea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67300" name="矩形 267299"/>
          <p:cNvSpPr/>
          <p:nvPr/>
        </p:nvSpPr>
        <p:spPr>
          <a:xfrm>
            <a:off x="5264150" y="5910263"/>
            <a:ext cx="2146300" cy="504825"/>
          </a:xfrm>
          <a:prstGeom prst="rect">
            <a:avLst/>
          </a:prstGeom>
          <a:noFill/>
          <a:ln w="9525">
            <a:noFill/>
          </a:ln>
        </p:spPr>
        <p:txBody>
          <a:bodyPr wrap="none" lIns="108265" tIns="54132" rIns="108265" bIns="54132" anchor="ctr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2600" b="1" i="1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</a:t>
            </a:r>
            <a:r>
              <a:rPr lang="en-US" altLang="zh-CN" sz="2600" b="1" baseline="-30000">
                <a:solidFill>
                  <a:srgbClr val="0000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600" b="1" i="1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= </a:t>
            </a:r>
            <a:r>
              <a:rPr lang="en-US" altLang="zh-CN" sz="2600" b="1" baseline="-30000">
                <a:solidFill>
                  <a:srgbClr val="0000FF"/>
                </a:solidFill>
                <a:cs typeface="Times New Roman" panose="02020603050405020304" pitchFamily="18" charset="0"/>
              </a:rPr>
              <a:t>11</a:t>
            </a:r>
            <a:r>
              <a:rPr lang="en-US" altLang="zh-CN" sz="2600" b="1" i="1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+</a:t>
            </a:r>
            <a:r>
              <a:rPr lang="en-US" altLang="zh-CN" sz="2600" b="1" baseline="-30000">
                <a:solidFill>
                  <a:srgbClr val="0000FF"/>
                </a:solidFill>
                <a:cs typeface="Times New Roman" panose="02020603050405020304" pitchFamily="18" charset="0"/>
              </a:rPr>
              <a:t>12</a:t>
            </a:r>
            <a:r>
              <a:rPr lang="en-US" altLang="zh-CN" sz="2600" b="1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67301" name="动作按钮: 后退或前一项 267300" descr="水滴">
            <a:hlinkClick r:id="" action="ppaction://hlinkshowjump?jump=previousslide">
              <a:snd r:embed="rId2" name="PROJCTOR.WAV"/>
            </a:hlinkClick>
          </p:cNvPr>
          <p:cNvSpPr/>
          <p:nvPr/>
        </p:nvSpPr>
        <p:spPr>
          <a:xfrm>
            <a:off x="8074025" y="6324600"/>
            <a:ext cx="460375" cy="457200"/>
          </a:xfrm>
          <a:prstGeom prst="actionButtonBackPrevious">
            <a:avLst/>
          </a:prstGeom>
          <a:blipFill rotWithShape="0">
            <a:blip r:embed="rId3"/>
          </a:blipFill>
          <a:ln w="28575">
            <a:noFill/>
          </a:ln>
          <a:effectLst>
            <a:prstShdw prst="shdw17" dist="17961" dir="2699999">
              <a:srgbClr val="CCFFFF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6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67302" name="动作按钮: 后退或前一项 267301" descr="水滴">
            <a:hlinkClick r:id="" action="ppaction://hlinkshowjump?jump=nextslide">
              <a:snd r:embed="rId2" name="PROJCTOR.WAV"/>
            </a:hlinkClick>
          </p:cNvPr>
          <p:cNvSpPr/>
          <p:nvPr/>
        </p:nvSpPr>
        <p:spPr>
          <a:xfrm flipH="1">
            <a:off x="8610600" y="6324600"/>
            <a:ext cx="457200" cy="457200"/>
          </a:xfrm>
          <a:prstGeom prst="actionButtonBackPrevious">
            <a:avLst/>
          </a:prstGeom>
          <a:blipFill rotWithShape="0">
            <a:blip r:embed="rId3"/>
          </a:blipFill>
          <a:ln w="28575">
            <a:noFill/>
          </a:ln>
          <a:effectLst>
            <a:prstShdw prst="shdw17" dist="17961" dir="2699999">
              <a:srgbClr val="CCFFFF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6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906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8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8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7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7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7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7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3" grpId="0"/>
      <p:bldP spid="237574" grpId="0"/>
      <p:bldP spid="267298" grpId="0"/>
      <p:bldP spid="26730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7" name="右箭头 484356"/>
          <p:cNvSpPr/>
          <p:nvPr/>
        </p:nvSpPr>
        <p:spPr>
          <a:xfrm>
            <a:off x="4142205" y="2196307"/>
            <a:ext cx="809625" cy="333375"/>
          </a:xfrm>
          <a:prstGeom prst="rightArrow">
            <a:avLst>
              <a:gd name="adj1" fmla="val 50000"/>
              <a:gd name="adj2" fmla="val 60714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4358" name="右箭头 484357"/>
          <p:cNvSpPr/>
          <p:nvPr/>
        </p:nvSpPr>
        <p:spPr>
          <a:xfrm>
            <a:off x="4157495" y="4893663"/>
            <a:ext cx="809625" cy="333375"/>
          </a:xfrm>
          <a:prstGeom prst="rightArrow">
            <a:avLst>
              <a:gd name="adj1" fmla="val 50000"/>
              <a:gd name="adj2" fmla="val 60714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4366" name="矩形 484365"/>
          <p:cNvSpPr/>
          <p:nvPr/>
        </p:nvSpPr>
        <p:spPr>
          <a:xfrm>
            <a:off x="0" y="2771775"/>
            <a:ext cx="9144000" cy="0"/>
          </a:xfrm>
          <a:prstGeom prst="rect">
            <a:avLst/>
          </a:prstGeom>
          <a:noFill/>
          <a:ln w="1905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4368" name="矩形 484367"/>
          <p:cNvSpPr/>
          <p:nvPr/>
        </p:nvSpPr>
        <p:spPr>
          <a:xfrm>
            <a:off x="0" y="2786063"/>
            <a:ext cx="9144000" cy="0"/>
          </a:xfrm>
          <a:prstGeom prst="rect">
            <a:avLst/>
          </a:prstGeom>
          <a:noFill/>
          <a:ln w="1905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4372" name="矩形 484371"/>
          <p:cNvSpPr/>
          <p:nvPr/>
        </p:nvSpPr>
        <p:spPr>
          <a:xfrm>
            <a:off x="449680" y="1235870"/>
            <a:ext cx="447675" cy="192087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0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同侧并接电路</a:t>
            </a:r>
          </a:p>
        </p:txBody>
      </p:sp>
      <p:sp>
        <p:nvSpPr>
          <p:cNvPr id="484373" name="矩形 484372"/>
          <p:cNvSpPr/>
          <p:nvPr/>
        </p:nvSpPr>
        <p:spPr>
          <a:xfrm>
            <a:off x="418933" y="4079275"/>
            <a:ext cx="622300" cy="192087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0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异侧并接电路</a:t>
            </a:r>
          </a:p>
        </p:txBody>
      </p:sp>
      <p:grpSp>
        <p:nvGrpSpPr>
          <p:cNvPr id="484439" name="组合 484438"/>
          <p:cNvGrpSpPr>
            <a:grpSpLocks noChangeAspect="1"/>
          </p:cNvGrpSpPr>
          <p:nvPr/>
        </p:nvGrpSpPr>
        <p:grpSpPr>
          <a:xfrm>
            <a:off x="1189455" y="1108870"/>
            <a:ext cx="2262188" cy="2189162"/>
            <a:chOff x="628" y="1329"/>
            <a:chExt cx="1425" cy="1379"/>
          </a:xfrm>
        </p:grpSpPr>
        <p:sp>
          <p:nvSpPr>
            <p:cNvPr id="484438" name="矩形 484437"/>
            <p:cNvSpPr>
              <a:spLocks noChangeAspect="1" noTextEdit="1"/>
            </p:cNvSpPr>
            <p:nvPr/>
          </p:nvSpPr>
          <p:spPr>
            <a:xfrm>
              <a:off x="628" y="1329"/>
              <a:ext cx="1425" cy="137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440" name="矩形 484439"/>
            <p:cNvSpPr/>
            <p:nvPr/>
          </p:nvSpPr>
          <p:spPr>
            <a:xfrm>
              <a:off x="1537" y="2201"/>
              <a:ext cx="86" cy="22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441" name="矩形 484440"/>
            <p:cNvSpPr/>
            <p:nvPr/>
          </p:nvSpPr>
          <p:spPr>
            <a:xfrm>
              <a:off x="1537" y="2201"/>
              <a:ext cx="86" cy="223"/>
            </a:xfrm>
            <a:prstGeom prst="rect">
              <a:avLst/>
            </a:prstGeom>
            <a:solidFill>
              <a:schemeClr val="accent1"/>
            </a:solidFill>
            <a:ln w="27051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442" name="直接连接符 484441"/>
            <p:cNvSpPr/>
            <p:nvPr/>
          </p:nvSpPr>
          <p:spPr>
            <a:xfrm flipH="1" flipV="1">
              <a:off x="1580" y="2424"/>
              <a:ext cx="2" cy="118"/>
            </a:xfrm>
            <a:prstGeom prst="line">
              <a:avLst/>
            </a:prstGeom>
            <a:ln w="158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443" name="任意多边形 484442"/>
            <p:cNvSpPr/>
            <p:nvPr/>
          </p:nvSpPr>
          <p:spPr>
            <a:xfrm>
              <a:off x="1578" y="1783"/>
              <a:ext cx="42" cy="315"/>
            </a:xfrm>
            <a:custGeom>
              <a:avLst/>
              <a:gdLst/>
              <a:ahLst/>
              <a:cxnLst/>
              <a:rect l="0" t="0" r="0" b="0"/>
              <a:pathLst>
                <a:path w="42" h="315">
                  <a:moveTo>
                    <a:pt x="0" y="315"/>
                  </a:moveTo>
                  <a:cubicBezTo>
                    <a:pt x="22" y="315"/>
                    <a:pt x="41" y="298"/>
                    <a:pt x="42" y="276"/>
                  </a:cubicBezTo>
                  <a:cubicBezTo>
                    <a:pt x="42" y="255"/>
                    <a:pt x="25" y="237"/>
                    <a:pt x="3" y="236"/>
                  </a:cubicBezTo>
                  <a:cubicBezTo>
                    <a:pt x="2" y="236"/>
                    <a:pt x="1" y="236"/>
                    <a:pt x="0" y="236"/>
                  </a:cubicBezTo>
                  <a:cubicBezTo>
                    <a:pt x="22" y="237"/>
                    <a:pt x="41" y="220"/>
                    <a:pt x="42" y="198"/>
                  </a:cubicBezTo>
                  <a:cubicBezTo>
                    <a:pt x="42" y="176"/>
                    <a:pt x="25" y="158"/>
                    <a:pt x="3" y="157"/>
                  </a:cubicBezTo>
                  <a:cubicBezTo>
                    <a:pt x="2" y="157"/>
                    <a:pt x="1" y="157"/>
                    <a:pt x="0" y="157"/>
                  </a:cubicBezTo>
                  <a:cubicBezTo>
                    <a:pt x="22" y="158"/>
                    <a:pt x="41" y="141"/>
                    <a:pt x="42" y="119"/>
                  </a:cubicBezTo>
                  <a:cubicBezTo>
                    <a:pt x="42" y="98"/>
                    <a:pt x="25" y="80"/>
                    <a:pt x="3" y="78"/>
                  </a:cubicBezTo>
                  <a:cubicBezTo>
                    <a:pt x="2" y="78"/>
                    <a:pt x="1" y="78"/>
                    <a:pt x="0" y="78"/>
                  </a:cubicBezTo>
                  <a:cubicBezTo>
                    <a:pt x="22" y="80"/>
                    <a:pt x="41" y="63"/>
                    <a:pt x="42" y="41"/>
                  </a:cubicBezTo>
                  <a:cubicBezTo>
                    <a:pt x="42" y="19"/>
                    <a:pt x="25" y="1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noFill/>
            <a:ln w="26988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444" name="直接连接符 484443"/>
            <p:cNvSpPr/>
            <p:nvPr/>
          </p:nvSpPr>
          <p:spPr>
            <a:xfrm>
              <a:off x="1578" y="2098"/>
              <a:ext cx="1" cy="89"/>
            </a:xfrm>
            <a:prstGeom prst="line">
              <a:avLst/>
            </a:prstGeom>
            <a:ln w="158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445" name="矩形 484444"/>
            <p:cNvSpPr/>
            <p:nvPr/>
          </p:nvSpPr>
          <p:spPr>
            <a:xfrm>
              <a:off x="1679" y="2253"/>
              <a:ext cx="80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84446" name="矩形 484445"/>
            <p:cNvSpPr/>
            <p:nvPr/>
          </p:nvSpPr>
          <p:spPr>
            <a:xfrm>
              <a:off x="1767" y="2340"/>
              <a:ext cx="40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84447" name="任意多边形 484446"/>
            <p:cNvSpPr>
              <a:spLocks noEditPoints="1"/>
            </p:cNvSpPr>
            <p:nvPr/>
          </p:nvSpPr>
          <p:spPr>
            <a:xfrm>
              <a:off x="694" y="1707"/>
              <a:ext cx="83" cy="85"/>
            </a:xfrm>
            <a:custGeom>
              <a:avLst/>
              <a:gdLst/>
              <a:ahLst/>
              <a:cxnLst/>
              <a:rect l="0" t="0" r="0" b="0"/>
              <a:pathLst>
                <a:path w="83" h="85">
                  <a:moveTo>
                    <a:pt x="0" y="43"/>
                  </a:moveTo>
                  <a:lnTo>
                    <a:pt x="83" y="43"/>
                  </a:lnTo>
                  <a:moveTo>
                    <a:pt x="41" y="0"/>
                  </a:moveTo>
                  <a:lnTo>
                    <a:pt x="41" y="85"/>
                  </a:lnTo>
                </a:path>
              </a:pathLst>
            </a:custGeom>
            <a:noFill/>
            <a:ln w="158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448" name="直接连接符 484447"/>
            <p:cNvSpPr/>
            <p:nvPr/>
          </p:nvSpPr>
          <p:spPr>
            <a:xfrm>
              <a:off x="694" y="2457"/>
              <a:ext cx="81" cy="1"/>
            </a:xfrm>
            <a:prstGeom prst="line">
              <a:avLst/>
            </a:prstGeom>
            <a:ln w="158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449" name="矩形 484448"/>
            <p:cNvSpPr/>
            <p:nvPr/>
          </p:nvSpPr>
          <p:spPr>
            <a:xfrm>
              <a:off x="1704" y="1841"/>
              <a:ext cx="40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84450" name="矩形 484449"/>
            <p:cNvSpPr/>
            <p:nvPr/>
          </p:nvSpPr>
          <p:spPr>
            <a:xfrm>
              <a:off x="1742" y="1829"/>
              <a:ext cx="8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 i="1">
                  <a:solidFill>
                    <a:srgbClr val="000000"/>
                  </a:solidFill>
                  <a:latin typeface="Symbol" panose="05050102010706020507" pitchFamily="18" charset="2"/>
                </a:rPr>
                <a:t>w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84451" name="矩形 484450"/>
            <p:cNvSpPr/>
            <p:nvPr/>
          </p:nvSpPr>
          <p:spPr>
            <a:xfrm>
              <a:off x="1829" y="1841"/>
              <a:ext cx="73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84452" name="矩形 484451"/>
            <p:cNvSpPr/>
            <p:nvPr/>
          </p:nvSpPr>
          <p:spPr>
            <a:xfrm>
              <a:off x="1904" y="1941"/>
              <a:ext cx="40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84453" name="矩形 484452"/>
            <p:cNvSpPr/>
            <p:nvPr/>
          </p:nvSpPr>
          <p:spPr>
            <a:xfrm>
              <a:off x="1128" y="2201"/>
              <a:ext cx="86" cy="22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454" name="矩形 484453"/>
            <p:cNvSpPr/>
            <p:nvPr/>
          </p:nvSpPr>
          <p:spPr>
            <a:xfrm>
              <a:off x="1128" y="2201"/>
              <a:ext cx="86" cy="223"/>
            </a:xfrm>
            <a:prstGeom prst="rect">
              <a:avLst/>
            </a:prstGeom>
            <a:solidFill>
              <a:schemeClr val="accent1"/>
            </a:solidFill>
            <a:ln w="27051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455" name="直接连接符 484454"/>
            <p:cNvSpPr/>
            <p:nvPr/>
          </p:nvSpPr>
          <p:spPr>
            <a:xfrm flipH="1" flipV="1">
              <a:off x="1171" y="2424"/>
              <a:ext cx="2" cy="118"/>
            </a:xfrm>
            <a:prstGeom prst="line">
              <a:avLst/>
            </a:prstGeom>
            <a:ln w="158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456" name="任意多边形 484455"/>
            <p:cNvSpPr/>
            <p:nvPr/>
          </p:nvSpPr>
          <p:spPr>
            <a:xfrm>
              <a:off x="1169" y="1787"/>
              <a:ext cx="42" cy="316"/>
            </a:xfrm>
            <a:custGeom>
              <a:avLst/>
              <a:gdLst/>
              <a:ahLst/>
              <a:cxnLst/>
              <a:rect l="0" t="0" r="0" b="0"/>
              <a:pathLst>
                <a:path w="42" h="316">
                  <a:moveTo>
                    <a:pt x="0" y="315"/>
                  </a:moveTo>
                  <a:cubicBezTo>
                    <a:pt x="22" y="316"/>
                    <a:pt x="41" y="299"/>
                    <a:pt x="42" y="277"/>
                  </a:cubicBezTo>
                  <a:cubicBezTo>
                    <a:pt x="42" y="255"/>
                    <a:pt x="25" y="237"/>
                    <a:pt x="3" y="236"/>
                  </a:cubicBezTo>
                  <a:cubicBezTo>
                    <a:pt x="2" y="236"/>
                    <a:pt x="1" y="236"/>
                    <a:pt x="0" y="236"/>
                  </a:cubicBezTo>
                  <a:cubicBezTo>
                    <a:pt x="22" y="237"/>
                    <a:pt x="41" y="220"/>
                    <a:pt x="42" y="199"/>
                  </a:cubicBezTo>
                  <a:cubicBezTo>
                    <a:pt x="42" y="177"/>
                    <a:pt x="25" y="158"/>
                    <a:pt x="3" y="158"/>
                  </a:cubicBezTo>
                  <a:cubicBezTo>
                    <a:pt x="2" y="158"/>
                    <a:pt x="1" y="158"/>
                    <a:pt x="0" y="158"/>
                  </a:cubicBezTo>
                  <a:cubicBezTo>
                    <a:pt x="22" y="158"/>
                    <a:pt x="41" y="142"/>
                    <a:pt x="42" y="120"/>
                  </a:cubicBezTo>
                  <a:cubicBezTo>
                    <a:pt x="42" y="98"/>
                    <a:pt x="25" y="80"/>
                    <a:pt x="3" y="79"/>
                  </a:cubicBezTo>
                  <a:cubicBezTo>
                    <a:pt x="2" y="79"/>
                    <a:pt x="1" y="79"/>
                    <a:pt x="0" y="79"/>
                  </a:cubicBezTo>
                  <a:cubicBezTo>
                    <a:pt x="22" y="80"/>
                    <a:pt x="41" y="63"/>
                    <a:pt x="42" y="41"/>
                  </a:cubicBezTo>
                  <a:cubicBezTo>
                    <a:pt x="42" y="20"/>
                    <a:pt x="25" y="2"/>
                    <a:pt x="3" y="1"/>
                  </a:cubicBezTo>
                  <a:cubicBezTo>
                    <a:pt x="2" y="0"/>
                    <a:pt x="1" y="0"/>
                    <a:pt x="0" y="1"/>
                  </a:cubicBezTo>
                </a:path>
              </a:pathLst>
            </a:custGeom>
            <a:noFill/>
            <a:ln w="26988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457" name="直接连接符 484456"/>
            <p:cNvSpPr/>
            <p:nvPr/>
          </p:nvSpPr>
          <p:spPr>
            <a:xfrm>
              <a:off x="1169" y="2102"/>
              <a:ext cx="1" cy="90"/>
            </a:xfrm>
            <a:prstGeom prst="line">
              <a:avLst/>
            </a:prstGeom>
            <a:ln w="158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458" name="直接连接符 484457"/>
            <p:cNvSpPr/>
            <p:nvPr/>
          </p:nvSpPr>
          <p:spPr>
            <a:xfrm flipV="1">
              <a:off x="1578" y="1646"/>
              <a:ext cx="1" cy="137"/>
            </a:xfrm>
            <a:prstGeom prst="line">
              <a:avLst/>
            </a:prstGeom>
            <a:ln w="158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459" name="直接连接符 484458"/>
            <p:cNvSpPr/>
            <p:nvPr/>
          </p:nvSpPr>
          <p:spPr>
            <a:xfrm flipV="1">
              <a:off x="1169" y="1646"/>
              <a:ext cx="1" cy="142"/>
            </a:xfrm>
            <a:prstGeom prst="line">
              <a:avLst/>
            </a:prstGeom>
            <a:ln w="158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460" name="直接连接符 484459"/>
            <p:cNvSpPr/>
            <p:nvPr/>
          </p:nvSpPr>
          <p:spPr>
            <a:xfrm flipH="1">
              <a:off x="755" y="1646"/>
              <a:ext cx="827" cy="1"/>
            </a:xfrm>
            <a:prstGeom prst="line">
              <a:avLst/>
            </a:prstGeom>
            <a:ln w="158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461" name="直接连接符 484460"/>
            <p:cNvSpPr/>
            <p:nvPr/>
          </p:nvSpPr>
          <p:spPr>
            <a:xfrm flipH="1">
              <a:off x="755" y="2542"/>
              <a:ext cx="827" cy="1"/>
            </a:xfrm>
            <a:prstGeom prst="line">
              <a:avLst/>
            </a:prstGeom>
            <a:ln w="158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462" name="任意多边形 484461"/>
            <p:cNvSpPr/>
            <p:nvPr/>
          </p:nvSpPr>
          <p:spPr>
            <a:xfrm>
              <a:off x="714" y="1625"/>
              <a:ext cx="41" cy="41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7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12" y="53"/>
                    <a:pt x="0" y="41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463" name="任意多边形 484462"/>
            <p:cNvSpPr/>
            <p:nvPr/>
          </p:nvSpPr>
          <p:spPr>
            <a:xfrm>
              <a:off x="714" y="1625"/>
              <a:ext cx="41" cy="41"/>
            </a:xfrm>
            <a:custGeom>
              <a:avLst/>
              <a:gdLst/>
              <a:ahLst/>
              <a:cxnLst/>
              <a:rect l="0" t="0" r="0" b="0"/>
              <a:pathLst>
                <a:path w="41" h="41">
                  <a:moveTo>
                    <a:pt x="0" y="21"/>
                  </a:moveTo>
                  <a:cubicBezTo>
                    <a:pt x="0" y="9"/>
                    <a:pt x="9" y="0"/>
                    <a:pt x="21" y="0"/>
                  </a:cubicBezTo>
                  <a:cubicBezTo>
                    <a:pt x="32" y="0"/>
                    <a:pt x="41" y="9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32"/>
                    <a:pt x="32" y="41"/>
                    <a:pt x="21" y="41"/>
                  </a:cubicBezTo>
                  <a:cubicBezTo>
                    <a:pt x="9" y="41"/>
                    <a:pt x="0" y="32"/>
                    <a:pt x="0" y="21"/>
                  </a:cubicBezTo>
                </a:path>
              </a:pathLst>
            </a:custGeom>
            <a:noFill/>
            <a:ln w="158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464" name="任意多边形 484463"/>
            <p:cNvSpPr/>
            <p:nvPr/>
          </p:nvSpPr>
          <p:spPr>
            <a:xfrm>
              <a:off x="714" y="2520"/>
              <a:ext cx="41" cy="43"/>
            </a:xfrm>
            <a:custGeom>
              <a:avLst/>
              <a:gdLst/>
              <a:ahLst/>
              <a:cxnLst/>
              <a:rect l="0" t="0" r="0" b="0"/>
              <a:pathLst>
                <a:path w="53" h="54">
                  <a:moveTo>
                    <a:pt x="0" y="27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2"/>
                    <a:pt x="41" y="54"/>
                    <a:pt x="27" y="54"/>
                  </a:cubicBezTo>
                  <a:cubicBezTo>
                    <a:pt x="12" y="54"/>
                    <a:pt x="0" y="42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465" name="任意多边形 484464"/>
            <p:cNvSpPr/>
            <p:nvPr/>
          </p:nvSpPr>
          <p:spPr>
            <a:xfrm>
              <a:off x="714" y="2520"/>
              <a:ext cx="41" cy="43"/>
            </a:xfrm>
            <a:custGeom>
              <a:avLst/>
              <a:gdLst/>
              <a:ahLst/>
              <a:cxnLst/>
              <a:rect l="0" t="0" r="0" b="0"/>
              <a:pathLst>
                <a:path w="41" h="43">
                  <a:moveTo>
                    <a:pt x="0" y="22"/>
                  </a:moveTo>
                  <a:cubicBezTo>
                    <a:pt x="0" y="10"/>
                    <a:pt x="9" y="0"/>
                    <a:pt x="21" y="0"/>
                  </a:cubicBezTo>
                  <a:cubicBezTo>
                    <a:pt x="32" y="0"/>
                    <a:pt x="41" y="10"/>
                    <a:pt x="41" y="22"/>
                  </a:cubicBezTo>
                  <a:cubicBezTo>
                    <a:pt x="41" y="22"/>
                    <a:pt x="41" y="22"/>
                    <a:pt x="41" y="22"/>
                  </a:cubicBezTo>
                  <a:cubicBezTo>
                    <a:pt x="41" y="33"/>
                    <a:pt x="32" y="43"/>
                    <a:pt x="21" y="43"/>
                  </a:cubicBezTo>
                  <a:cubicBezTo>
                    <a:pt x="9" y="43"/>
                    <a:pt x="0" y="33"/>
                    <a:pt x="0" y="22"/>
                  </a:cubicBezTo>
                </a:path>
              </a:pathLst>
            </a:custGeom>
            <a:noFill/>
            <a:ln w="158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466" name="矩形 484465"/>
            <p:cNvSpPr/>
            <p:nvPr/>
          </p:nvSpPr>
          <p:spPr>
            <a:xfrm>
              <a:off x="1254" y="2253"/>
              <a:ext cx="80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84467" name="矩形 484466"/>
            <p:cNvSpPr/>
            <p:nvPr/>
          </p:nvSpPr>
          <p:spPr>
            <a:xfrm>
              <a:off x="1329" y="2340"/>
              <a:ext cx="40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84468" name="矩形 484467"/>
            <p:cNvSpPr/>
            <p:nvPr/>
          </p:nvSpPr>
          <p:spPr>
            <a:xfrm>
              <a:off x="1266" y="1878"/>
              <a:ext cx="40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84469" name="矩形 484468"/>
            <p:cNvSpPr/>
            <p:nvPr/>
          </p:nvSpPr>
          <p:spPr>
            <a:xfrm>
              <a:off x="1304" y="1866"/>
              <a:ext cx="8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 i="1">
                  <a:solidFill>
                    <a:srgbClr val="000000"/>
                  </a:solidFill>
                  <a:latin typeface="Symbol" panose="05050102010706020507" pitchFamily="18" charset="2"/>
                </a:rPr>
                <a:t>w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84470" name="矩形 484469"/>
            <p:cNvSpPr/>
            <p:nvPr/>
          </p:nvSpPr>
          <p:spPr>
            <a:xfrm>
              <a:off x="1391" y="1878"/>
              <a:ext cx="73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84471" name="矩形 484470"/>
            <p:cNvSpPr/>
            <p:nvPr/>
          </p:nvSpPr>
          <p:spPr>
            <a:xfrm>
              <a:off x="1466" y="1978"/>
              <a:ext cx="40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grpSp>
          <p:nvGrpSpPr>
            <p:cNvPr id="484474" name="组合 484473"/>
            <p:cNvGrpSpPr/>
            <p:nvPr/>
          </p:nvGrpSpPr>
          <p:grpSpPr>
            <a:xfrm>
              <a:off x="860" y="1432"/>
              <a:ext cx="53" cy="158"/>
              <a:chOff x="860" y="1432"/>
              <a:chExt cx="53" cy="158"/>
            </a:xfrm>
          </p:grpSpPr>
          <p:sp>
            <p:nvSpPr>
              <p:cNvPr id="484472" name="矩形 484471"/>
              <p:cNvSpPr/>
              <p:nvPr/>
            </p:nvSpPr>
            <p:spPr>
              <a:xfrm>
                <a:off x="860" y="1456"/>
                <a:ext cx="44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4473" name="矩形 484472"/>
              <p:cNvSpPr/>
              <p:nvPr/>
            </p:nvSpPr>
            <p:spPr>
              <a:xfrm>
                <a:off x="876" y="1432"/>
                <a:ext cx="37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84475" name="直接连接符 484474"/>
            <p:cNvSpPr/>
            <p:nvPr/>
          </p:nvSpPr>
          <p:spPr>
            <a:xfrm>
              <a:off x="900" y="1646"/>
              <a:ext cx="36" cy="1"/>
            </a:xfrm>
            <a:prstGeom prst="line">
              <a:avLst/>
            </a:prstGeom>
            <a:ln w="476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476" name="任意多边形 484475"/>
            <p:cNvSpPr/>
            <p:nvPr/>
          </p:nvSpPr>
          <p:spPr>
            <a:xfrm>
              <a:off x="930" y="1621"/>
              <a:ext cx="73" cy="49"/>
            </a:xfrm>
            <a:custGeom>
              <a:avLst/>
              <a:gdLst/>
              <a:ahLst/>
              <a:cxnLst/>
              <a:rect l="0" t="0" r="0" b="0"/>
              <a:pathLst>
                <a:path w="73" h="49">
                  <a:moveTo>
                    <a:pt x="0" y="49"/>
                  </a:moveTo>
                  <a:lnTo>
                    <a:pt x="73" y="25"/>
                  </a:lnTo>
                  <a:lnTo>
                    <a:pt x="0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477" name="直接连接符 484476"/>
            <p:cNvSpPr/>
            <p:nvPr/>
          </p:nvSpPr>
          <p:spPr>
            <a:xfrm>
              <a:off x="1169" y="1646"/>
              <a:ext cx="1" cy="57"/>
            </a:xfrm>
            <a:prstGeom prst="line">
              <a:avLst/>
            </a:prstGeom>
            <a:ln w="476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478" name="任意多边形 484477"/>
            <p:cNvSpPr/>
            <p:nvPr/>
          </p:nvSpPr>
          <p:spPr>
            <a:xfrm>
              <a:off x="1144" y="1697"/>
              <a:ext cx="49" cy="74"/>
            </a:xfrm>
            <a:custGeom>
              <a:avLst/>
              <a:gdLst/>
              <a:ahLst/>
              <a:cxnLst/>
              <a:rect l="0" t="0" r="0" b="0"/>
              <a:pathLst>
                <a:path w="49" h="74">
                  <a:moveTo>
                    <a:pt x="0" y="0"/>
                  </a:moveTo>
                  <a:lnTo>
                    <a:pt x="25" y="74"/>
                  </a:lnTo>
                  <a:lnTo>
                    <a:pt x="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479" name="直接连接符 484478"/>
            <p:cNvSpPr/>
            <p:nvPr/>
          </p:nvSpPr>
          <p:spPr>
            <a:xfrm>
              <a:off x="1578" y="1666"/>
              <a:ext cx="1" cy="32"/>
            </a:xfrm>
            <a:prstGeom prst="line">
              <a:avLst/>
            </a:prstGeom>
            <a:ln w="476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480" name="任意多边形 484479"/>
            <p:cNvSpPr/>
            <p:nvPr/>
          </p:nvSpPr>
          <p:spPr>
            <a:xfrm>
              <a:off x="1554" y="1692"/>
              <a:ext cx="48" cy="74"/>
            </a:xfrm>
            <a:custGeom>
              <a:avLst/>
              <a:gdLst/>
              <a:ahLst/>
              <a:cxnLst/>
              <a:rect l="0" t="0" r="0" b="0"/>
              <a:pathLst>
                <a:path w="48" h="74">
                  <a:moveTo>
                    <a:pt x="0" y="0"/>
                  </a:moveTo>
                  <a:lnTo>
                    <a:pt x="24" y="74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84484" name="组合 484483"/>
            <p:cNvGrpSpPr/>
            <p:nvPr/>
          </p:nvGrpSpPr>
          <p:grpSpPr>
            <a:xfrm>
              <a:off x="1248" y="1643"/>
              <a:ext cx="86" cy="174"/>
              <a:chOff x="1248" y="1643"/>
              <a:chExt cx="86" cy="174"/>
            </a:xfrm>
          </p:grpSpPr>
          <p:sp>
            <p:nvSpPr>
              <p:cNvPr id="484481" name="矩形 484480"/>
              <p:cNvSpPr/>
              <p:nvPr/>
            </p:nvSpPr>
            <p:spPr>
              <a:xfrm>
                <a:off x="1294" y="1721"/>
                <a:ext cx="40" cy="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4482" name="矩形 484481"/>
              <p:cNvSpPr/>
              <p:nvPr/>
            </p:nvSpPr>
            <p:spPr>
              <a:xfrm>
                <a:off x="1248" y="1668"/>
                <a:ext cx="40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4483" name="矩形 484482"/>
              <p:cNvSpPr/>
              <p:nvPr/>
            </p:nvSpPr>
            <p:spPr>
              <a:xfrm>
                <a:off x="1265" y="1643"/>
                <a:ext cx="35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84488" name="组合 484487"/>
            <p:cNvGrpSpPr/>
            <p:nvPr/>
          </p:nvGrpSpPr>
          <p:grpSpPr>
            <a:xfrm>
              <a:off x="1673" y="1643"/>
              <a:ext cx="95" cy="174"/>
              <a:chOff x="1673" y="1643"/>
              <a:chExt cx="95" cy="174"/>
            </a:xfrm>
          </p:grpSpPr>
          <p:sp>
            <p:nvSpPr>
              <p:cNvPr id="484485" name="矩形 484484"/>
              <p:cNvSpPr/>
              <p:nvPr/>
            </p:nvSpPr>
            <p:spPr>
              <a:xfrm>
                <a:off x="1728" y="1721"/>
                <a:ext cx="40" cy="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4486" name="矩形 484485"/>
              <p:cNvSpPr/>
              <p:nvPr/>
            </p:nvSpPr>
            <p:spPr>
              <a:xfrm>
                <a:off x="1673" y="1668"/>
                <a:ext cx="40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4487" name="矩形 484486"/>
              <p:cNvSpPr/>
              <p:nvPr/>
            </p:nvSpPr>
            <p:spPr>
              <a:xfrm>
                <a:off x="1690" y="1643"/>
                <a:ext cx="35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84489" name="矩形 484488"/>
            <p:cNvSpPr/>
            <p:nvPr/>
          </p:nvSpPr>
          <p:spPr>
            <a:xfrm>
              <a:off x="1091" y="1728"/>
              <a:ext cx="40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*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4490" name="矩形 484489"/>
            <p:cNvSpPr/>
            <p:nvPr/>
          </p:nvSpPr>
          <p:spPr>
            <a:xfrm>
              <a:off x="1504" y="1728"/>
              <a:ext cx="40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*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4491" name="任意多边形 484490"/>
            <p:cNvSpPr/>
            <p:nvPr/>
          </p:nvSpPr>
          <p:spPr>
            <a:xfrm>
              <a:off x="1500" y="1474"/>
              <a:ext cx="62" cy="86"/>
            </a:xfrm>
            <a:custGeom>
              <a:avLst/>
              <a:gdLst/>
              <a:ahLst/>
              <a:cxnLst/>
              <a:rect l="0" t="0" r="0" b="0"/>
              <a:pathLst>
                <a:path w="62" h="86">
                  <a:moveTo>
                    <a:pt x="0" y="0"/>
                  </a:moveTo>
                  <a:cubicBezTo>
                    <a:pt x="23" y="19"/>
                    <a:pt x="46" y="51"/>
                    <a:pt x="62" y="86"/>
                  </a:cubicBezTo>
                </a:path>
              </a:pathLst>
            </a:custGeom>
            <a:noFill/>
            <a:ln w="476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492" name="任意多边形 484491"/>
            <p:cNvSpPr/>
            <p:nvPr/>
          </p:nvSpPr>
          <p:spPr>
            <a:xfrm>
              <a:off x="1537" y="1547"/>
              <a:ext cx="47" cy="78"/>
            </a:xfrm>
            <a:custGeom>
              <a:avLst/>
              <a:gdLst/>
              <a:ahLst/>
              <a:cxnLst/>
              <a:rect l="0" t="0" r="0" b="0"/>
              <a:pathLst>
                <a:path w="47" h="78">
                  <a:moveTo>
                    <a:pt x="47" y="0"/>
                  </a:moveTo>
                  <a:lnTo>
                    <a:pt x="45" y="78"/>
                  </a:lnTo>
                  <a:lnTo>
                    <a:pt x="0" y="14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493" name="任意多边形 484492"/>
            <p:cNvSpPr/>
            <p:nvPr/>
          </p:nvSpPr>
          <p:spPr>
            <a:xfrm>
              <a:off x="1154" y="1479"/>
              <a:ext cx="77" cy="99"/>
            </a:xfrm>
            <a:custGeom>
              <a:avLst/>
              <a:gdLst/>
              <a:ahLst/>
              <a:cxnLst/>
              <a:rect l="0" t="0" r="0" b="0"/>
              <a:pathLst>
                <a:path w="77" h="99">
                  <a:moveTo>
                    <a:pt x="77" y="0"/>
                  </a:moveTo>
                  <a:cubicBezTo>
                    <a:pt x="37" y="25"/>
                    <a:pt x="11" y="58"/>
                    <a:pt x="0" y="99"/>
                  </a:cubicBezTo>
                </a:path>
              </a:pathLst>
            </a:custGeom>
            <a:noFill/>
            <a:ln w="476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494" name="任意多边形 484493"/>
            <p:cNvSpPr/>
            <p:nvPr/>
          </p:nvSpPr>
          <p:spPr>
            <a:xfrm>
              <a:off x="1130" y="1569"/>
              <a:ext cx="49" cy="77"/>
            </a:xfrm>
            <a:custGeom>
              <a:avLst/>
              <a:gdLst/>
              <a:ahLst/>
              <a:cxnLst/>
              <a:rect l="0" t="0" r="0" b="0"/>
              <a:pathLst>
                <a:path w="49" h="77">
                  <a:moveTo>
                    <a:pt x="49" y="5"/>
                  </a:moveTo>
                  <a:lnTo>
                    <a:pt x="18" y="77"/>
                  </a:lnTo>
                  <a:lnTo>
                    <a:pt x="0" y="0"/>
                  </a:lnTo>
                  <a:lnTo>
                    <a:pt x="49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84497" name="组合 484496"/>
            <p:cNvGrpSpPr/>
            <p:nvPr/>
          </p:nvGrpSpPr>
          <p:grpSpPr>
            <a:xfrm>
              <a:off x="682" y="2044"/>
              <a:ext cx="81" cy="158"/>
              <a:chOff x="682" y="2044"/>
              <a:chExt cx="81" cy="158"/>
            </a:xfrm>
          </p:grpSpPr>
          <p:sp>
            <p:nvSpPr>
              <p:cNvPr id="484495" name="矩形 484494"/>
              <p:cNvSpPr/>
              <p:nvPr/>
            </p:nvSpPr>
            <p:spPr>
              <a:xfrm>
                <a:off x="682" y="2068"/>
                <a:ext cx="81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4496" name="矩形 484495"/>
              <p:cNvSpPr/>
              <p:nvPr/>
            </p:nvSpPr>
            <p:spPr>
              <a:xfrm>
                <a:off x="725" y="2044"/>
                <a:ext cx="37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84498" name="矩形 484497"/>
            <p:cNvSpPr/>
            <p:nvPr/>
          </p:nvSpPr>
          <p:spPr>
            <a:xfrm>
              <a:off x="1241" y="1379"/>
              <a:ext cx="40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84499" name="矩形 484498"/>
            <p:cNvSpPr/>
            <p:nvPr/>
          </p:nvSpPr>
          <p:spPr>
            <a:xfrm>
              <a:off x="1279" y="1367"/>
              <a:ext cx="8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 i="1">
                  <a:solidFill>
                    <a:srgbClr val="000000"/>
                  </a:solidFill>
                  <a:latin typeface="Symbol" panose="05050102010706020507" pitchFamily="18" charset="2"/>
                </a:rPr>
                <a:t>w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84500" name="矩形 484499"/>
            <p:cNvSpPr/>
            <p:nvPr/>
          </p:nvSpPr>
          <p:spPr>
            <a:xfrm>
              <a:off x="1366" y="1379"/>
              <a:ext cx="107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84501" name="任意多边形 484500"/>
            <p:cNvSpPr/>
            <p:nvPr/>
          </p:nvSpPr>
          <p:spPr>
            <a:xfrm>
              <a:off x="1146" y="1625"/>
              <a:ext cx="42" cy="41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1"/>
                    <a:pt x="41" y="53"/>
                    <a:pt x="26" y="53"/>
                  </a:cubicBezTo>
                  <a:cubicBezTo>
                    <a:pt x="12" y="53"/>
                    <a:pt x="0" y="41"/>
                    <a:pt x="0" y="27"/>
                  </a:cubicBezTo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502" name="任意多边形 484501"/>
            <p:cNvSpPr/>
            <p:nvPr/>
          </p:nvSpPr>
          <p:spPr>
            <a:xfrm>
              <a:off x="1146" y="2520"/>
              <a:ext cx="42" cy="43"/>
            </a:xfrm>
            <a:custGeom>
              <a:avLst/>
              <a:gdLst/>
              <a:ahLst/>
              <a:cxnLst/>
              <a:rect l="0" t="0" r="0" b="0"/>
              <a:pathLst>
                <a:path w="53" h="54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2"/>
                    <a:pt x="41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4504" name="组合 484503"/>
          <p:cNvGrpSpPr>
            <a:grpSpLocks noChangeAspect="1"/>
          </p:cNvGrpSpPr>
          <p:nvPr/>
        </p:nvGrpSpPr>
        <p:grpSpPr>
          <a:xfrm>
            <a:off x="1188870" y="3806225"/>
            <a:ext cx="2363788" cy="2306638"/>
            <a:chOff x="628" y="2694"/>
            <a:chExt cx="1489" cy="1453"/>
          </a:xfrm>
        </p:grpSpPr>
        <p:sp>
          <p:nvSpPr>
            <p:cNvPr id="484503" name="矩形 484502"/>
            <p:cNvSpPr>
              <a:spLocks noChangeAspect="1" noTextEdit="1"/>
            </p:cNvSpPr>
            <p:nvPr/>
          </p:nvSpPr>
          <p:spPr>
            <a:xfrm>
              <a:off x="628" y="2694"/>
              <a:ext cx="1489" cy="145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505" name="矩形 484504"/>
            <p:cNvSpPr/>
            <p:nvPr/>
          </p:nvSpPr>
          <p:spPr>
            <a:xfrm>
              <a:off x="1578" y="3613"/>
              <a:ext cx="89" cy="23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506" name="矩形 484505"/>
            <p:cNvSpPr/>
            <p:nvPr/>
          </p:nvSpPr>
          <p:spPr>
            <a:xfrm>
              <a:off x="1578" y="3613"/>
              <a:ext cx="89" cy="234"/>
            </a:xfrm>
            <a:prstGeom prst="rect">
              <a:avLst/>
            </a:prstGeom>
            <a:solidFill>
              <a:schemeClr val="accent1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507" name="直接连接符 484506"/>
            <p:cNvSpPr/>
            <p:nvPr/>
          </p:nvSpPr>
          <p:spPr>
            <a:xfrm flipH="1" flipV="1">
              <a:off x="1622" y="3847"/>
              <a:ext cx="3" cy="125"/>
            </a:xfrm>
            <a:prstGeom prst="line">
              <a:avLst/>
            </a:prstGeom>
            <a:ln w="1746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508" name="任意多边形 484507"/>
            <p:cNvSpPr/>
            <p:nvPr/>
          </p:nvSpPr>
          <p:spPr>
            <a:xfrm>
              <a:off x="1621" y="3172"/>
              <a:ext cx="44" cy="333"/>
            </a:xfrm>
            <a:custGeom>
              <a:avLst/>
              <a:gdLst/>
              <a:ahLst/>
              <a:cxnLst/>
              <a:rect l="0" t="0" r="0" b="0"/>
              <a:pathLst>
                <a:path w="44" h="333">
                  <a:moveTo>
                    <a:pt x="0" y="332"/>
                  </a:moveTo>
                  <a:cubicBezTo>
                    <a:pt x="23" y="333"/>
                    <a:pt x="42" y="315"/>
                    <a:pt x="43" y="292"/>
                  </a:cubicBezTo>
                  <a:cubicBezTo>
                    <a:pt x="44" y="269"/>
                    <a:pt x="26" y="250"/>
                    <a:pt x="3" y="249"/>
                  </a:cubicBezTo>
                  <a:cubicBezTo>
                    <a:pt x="2" y="249"/>
                    <a:pt x="1" y="249"/>
                    <a:pt x="0" y="249"/>
                  </a:cubicBezTo>
                  <a:cubicBezTo>
                    <a:pt x="23" y="250"/>
                    <a:pt x="42" y="232"/>
                    <a:pt x="43" y="209"/>
                  </a:cubicBezTo>
                  <a:cubicBezTo>
                    <a:pt x="44" y="186"/>
                    <a:pt x="26" y="167"/>
                    <a:pt x="3" y="166"/>
                  </a:cubicBezTo>
                  <a:cubicBezTo>
                    <a:pt x="2" y="166"/>
                    <a:pt x="1" y="166"/>
                    <a:pt x="0" y="166"/>
                  </a:cubicBezTo>
                  <a:cubicBezTo>
                    <a:pt x="23" y="167"/>
                    <a:pt x="42" y="149"/>
                    <a:pt x="43" y="126"/>
                  </a:cubicBezTo>
                  <a:cubicBezTo>
                    <a:pt x="44" y="103"/>
                    <a:pt x="26" y="84"/>
                    <a:pt x="3" y="83"/>
                  </a:cubicBezTo>
                  <a:cubicBezTo>
                    <a:pt x="2" y="83"/>
                    <a:pt x="1" y="83"/>
                    <a:pt x="0" y="83"/>
                  </a:cubicBezTo>
                  <a:cubicBezTo>
                    <a:pt x="23" y="84"/>
                    <a:pt x="42" y="66"/>
                    <a:pt x="43" y="43"/>
                  </a:cubicBezTo>
                  <a:cubicBezTo>
                    <a:pt x="44" y="20"/>
                    <a:pt x="26" y="1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509" name="直接连接符 484508"/>
            <p:cNvSpPr/>
            <p:nvPr/>
          </p:nvSpPr>
          <p:spPr>
            <a:xfrm>
              <a:off x="1621" y="3504"/>
              <a:ext cx="1" cy="94"/>
            </a:xfrm>
            <a:prstGeom prst="line">
              <a:avLst/>
            </a:prstGeom>
            <a:ln w="1746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510" name="矩形 484509"/>
            <p:cNvSpPr/>
            <p:nvPr/>
          </p:nvSpPr>
          <p:spPr>
            <a:xfrm>
              <a:off x="1726" y="3667"/>
              <a:ext cx="85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84511" name="矩形 484510"/>
            <p:cNvSpPr/>
            <p:nvPr/>
          </p:nvSpPr>
          <p:spPr>
            <a:xfrm>
              <a:off x="1818" y="3759"/>
              <a:ext cx="40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84512" name="任意多边形 484511"/>
            <p:cNvSpPr>
              <a:spLocks noEditPoints="1"/>
            </p:cNvSpPr>
            <p:nvPr/>
          </p:nvSpPr>
          <p:spPr>
            <a:xfrm>
              <a:off x="697" y="3093"/>
              <a:ext cx="87" cy="89"/>
            </a:xfrm>
            <a:custGeom>
              <a:avLst/>
              <a:gdLst/>
              <a:ahLst/>
              <a:cxnLst/>
              <a:rect l="0" t="0" r="0" b="0"/>
              <a:pathLst>
                <a:path w="87" h="89">
                  <a:moveTo>
                    <a:pt x="0" y="44"/>
                  </a:moveTo>
                  <a:lnTo>
                    <a:pt x="87" y="44"/>
                  </a:lnTo>
                  <a:moveTo>
                    <a:pt x="43" y="0"/>
                  </a:moveTo>
                  <a:lnTo>
                    <a:pt x="43" y="89"/>
                  </a:lnTo>
                </a:path>
              </a:pathLst>
            </a:custGeom>
            <a:noFill/>
            <a:ln w="1746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513" name="直接连接符 484512"/>
            <p:cNvSpPr/>
            <p:nvPr/>
          </p:nvSpPr>
          <p:spPr>
            <a:xfrm>
              <a:off x="697" y="3883"/>
              <a:ext cx="85" cy="1"/>
            </a:xfrm>
            <a:prstGeom prst="line">
              <a:avLst/>
            </a:prstGeom>
            <a:ln w="1746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514" name="矩形 484513"/>
            <p:cNvSpPr/>
            <p:nvPr/>
          </p:nvSpPr>
          <p:spPr>
            <a:xfrm>
              <a:off x="1726" y="3233"/>
              <a:ext cx="43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84515" name="矩形 484514"/>
            <p:cNvSpPr/>
            <p:nvPr/>
          </p:nvSpPr>
          <p:spPr>
            <a:xfrm>
              <a:off x="1765" y="3220"/>
              <a:ext cx="8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latin typeface="Symbol" panose="05050102010706020507" pitchFamily="18" charset="2"/>
                </a:rPr>
                <a:t>w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84516" name="矩形 484515"/>
            <p:cNvSpPr/>
            <p:nvPr/>
          </p:nvSpPr>
          <p:spPr>
            <a:xfrm>
              <a:off x="1857" y="3233"/>
              <a:ext cx="7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84517" name="矩形 484516"/>
            <p:cNvSpPr/>
            <p:nvPr/>
          </p:nvSpPr>
          <p:spPr>
            <a:xfrm>
              <a:off x="1935" y="3338"/>
              <a:ext cx="40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84518" name="矩形 484517"/>
            <p:cNvSpPr/>
            <p:nvPr/>
          </p:nvSpPr>
          <p:spPr>
            <a:xfrm>
              <a:off x="1150" y="3613"/>
              <a:ext cx="90" cy="23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519" name="矩形 484518"/>
            <p:cNvSpPr/>
            <p:nvPr/>
          </p:nvSpPr>
          <p:spPr>
            <a:xfrm>
              <a:off x="1150" y="3613"/>
              <a:ext cx="90" cy="234"/>
            </a:xfrm>
            <a:prstGeom prst="rect">
              <a:avLst/>
            </a:prstGeom>
            <a:solidFill>
              <a:schemeClr val="accent1"/>
            </a:solidFill>
            <a:ln w="285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520" name="直接连接符 484519"/>
            <p:cNvSpPr/>
            <p:nvPr/>
          </p:nvSpPr>
          <p:spPr>
            <a:xfrm flipH="1" flipV="1">
              <a:off x="1195" y="3847"/>
              <a:ext cx="3" cy="125"/>
            </a:xfrm>
            <a:prstGeom prst="line">
              <a:avLst/>
            </a:prstGeom>
            <a:ln w="1746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521" name="任意多边形 484520"/>
            <p:cNvSpPr/>
            <p:nvPr/>
          </p:nvSpPr>
          <p:spPr>
            <a:xfrm>
              <a:off x="1193" y="3177"/>
              <a:ext cx="45" cy="333"/>
            </a:xfrm>
            <a:custGeom>
              <a:avLst/>
              <a:gdLst/>
              <a:ahLst/>
              <a:cxnLst/>
              <a:rect l="0" t="0" r="0" b="0"/>
              <a:pathLst>
                <a:path w="45" h="333">
                  <a:moveTo>
                    <a:pt x="0" y="332"/>
                  </a:moveTo>
                  <a:cubicBezTo>
                    <a:pt x="23" y="333"/>
                    <a:pt x="43" y="314"/>
                    <a:pt x="44" y="291"/>
                  </a:cubicBezTo>
                  <a:cubicBezTo>
                    <a:pt x="45" y="268"/>
                    <a:pt x="27" y="250"/>
                    <a:pt x="4" y="249"/>
                  </a:cubicBezTo>
                  <a:cubicBezTo>
                    <a:pt x="3" y="249"/>
                    <a:pt x="1" y="249"/>
                    <a:pt x="0" y="249"/>
                  </a:cubicBezTo>
                  <a:cubicBezTo>
                    <a:pt x="23" y="250"/>
                    <a:pt x="43" y="231"/>
                    <a:pt x="44" y="209"/>
                  </a:cubicBezTo>
                  <a:cubicBezTo>
                    <a:pt x="45" y="186"/>
                    <a:pt x="27" y="166"/>
                    <a:pt x="4" y="166"/>
                  </a:cubicBezTo>
                  <a:cubicBezTo>
                    <a:pt x="3" y="166"/>
                    <a:pt x="1" y="166"/>
                    <a:pt x="0" y="166"/>
                  </a:cubicBezTo>
                  <a:cubicBezTo>
                    <a:pt x="23" y="166"/>
                    <a:pt x="43" y="149"/>
                    <a:pt x="44" y="126"/>
                  </a:cubicBezTo>
                  <a:cubicBezTo>
                    <a:pt x="45" y="103"/>
                    <a:pt x="27" y="83"/>
                    <a:pt x="4" y="83"/>
                  </a:cubicBezTo>
                  <a:cubicBezTo>
                    <a:pt x="3" y="83"/>
                    <a:pt x="1" y="83"/>
                    <a:pt x="0" y="83"/>
                  </a:cubicBezTo>
                  <a:cubicBezTo>
                    <a:pt x="23" y="83"/>
                    <a:pt x="43" y="66"/>
                    <a:pt x="44" y="43"/>
                  </a:cubicBezTo>
                  <a:cubicBezTo>
                    <a:pt x="45" y="20"/>
                    <a:pt x="27" y="1"/>
                    <a:pt x="4" y="0"/>
                  </a:cubicBezTo>
                  <a:cubicBezTo>
                    <a:pt x="3" y="0"/>
                    <a:pt x="1" y="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522" name="直接连接符 484521"/>
            <p:cNvSpPr/>
            <p:nvPr/>
          </p:nvSpPr>
          <p:spPr>
            <a:xfrm>
              <a:off x="1193" y="3509"/>
              <a:ext cx="1" cy="94"/>
            </a:xfrm>
            <a:prstGeom prst="line">
              <a:avLst/>
            </a:prstGeom>
            <a:ln w="1746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523" name="直接连接符 484522"/>
            <p:cNvSpPr/>
            <p:nvPr/>
          </p:nvSpPr>
          <p:spPr>
            <a:xfrm flipV="1">
              <a:off x="1621" y="3028"/>
              <a:ext cx="1" cy="144"/>
            </a:xfrm>
            <a:prstGeom prst="line">
              <a:avLst/>
            </a:prstGeom>
            <a:ln w="1746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524" name="直接连接符 484523"/>
            <p:cNvSpPr/>
            <p:nvPr/>
          </p:nvSpPr>
          <p:spPr>
            <a:xfrm flipV="1">
              <a:off x="1193" y="3028"/>
              <a:ext cx="1" cy="149"/>
            </a:xfrm>
            <a:prstGeom prst="line">
              <a:avLst/>
            </a:prstGeom>
            <a:ln w="1746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525" name="直接连接符 484524"/>
            <p:cNvSpPr/>
            <p:nvPr/>
          </p:nvSpPr>
          <p:spPr>
            <a:xfrm flipH="1">
              <a:off x="761" y="3028"/>
              <a:ext cx="864" cy="1"/>
            </a:xfrm>
            <a:prstGeom prst="line">
              <a:avLst/>
            </a:prstGeom>
            <a:ln w="1746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526" name="直接连接符 484525"/>
            <p:cNvSpPr/>
            <p:nvPr/>
          </p:nvSpPr>
          <p:spPr>
            <a:xfrm flipH="1">
              <a:off x="761" y="3972"/>
              <a:ext cx="864" cy="1"/>
            </a:xfrm>
            <a:prstGeom prst="line">
              <a:avLst/>
            </a:prstGeom>
            <a:ln w="1746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527" name="任意多边形 484526"/>
            <p:cNvSpPr/>
            <p:nvPr/>
          </p:nvSpPr>
          <p:spPr>
            <a:xfrm>
              <a:off x="718" y="3006"/>
              <a:ext cx="43" cy="43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7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12" y="53"/>
                    <a:pt x="0" y="41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528" name="任意多边形 484527"/>
            <p:cNvSpPr/>
            <p:nvPr/>
          </p:nvSpPr>
          <p:spPr>
            <a:xfrm>
              <a:off x="718" y="3006"/>
              <a:ext cx="43" cy="43"/>
            </a:xfrm>
            <a:custGeom>
              <a:avLst/>
              <a:gdLst/>
              <a:ahLst/>
              <a:cxnLst/>
              <a:rect l="0" t="0" r="0" b="0"/>
              <a:pathLst>
                <a:path w="43" h="43">
                  <a:moveTo>
                    <a:pt x="0" y="22"/>
                  </a:moveTo>
                  <a:cubicBezTo>
                    <a:pt x="0" y="9"/>
                    <a:pt x="10" y="0"/>
                    <a:pt x="22" y="0"/>
                  </a:cubicBezTo>
                  <a:cubicBezTo>
                    <a:pt x="33" y="0"/>
                    <a:pt x="43" y="9"/>
                    <a:pt x="43" y="22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3" y="33"/>
                    <a:pt x="33" y="43"/>
                    <a:pt x="22" y="43"/>
                  </a:cubicBezTo>
                  <a:cubicBezTo>
                    <a:pt x="10" y="43"/>
                    <a:pt x="0" y="33"/>
                    <a:pt x="0" y="22"/>
                  </a:cubicBezTo>
                </a:path>
              </a:pathLst>
            </a:custGeom>
            <a:noFill/>
            <a:ln w="1746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529" name="任意多边形 484528"/>
            <p:cNvSpPr/>
            <p:nvPr/>
          </p:nvSpPr>
          <p:spPr>
            <a:xfrm>
              <a:off x="718" y="3949"/>
              <a:ext cx="43" cy="45"/>
            </a:xfrm>
            <a:custGeom>
              <a:avLst/>
              <a:gdLst/>
              <a:ahLst/>
              <a:cxnLst/>
              <a:rect l="0" t="0" r="0" b="0"/>
              <a:pathLst>
                <a:path w="53" h="54">
                  <a:moveTo>
                    <a:pt x="0" y="27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2"/>
                    <a:pt x="41" y="54"/>
                    <a:pt x="27" y="54"/>
                  </a:cubicBezTo>
                  <a:cubicBezTo>
                    <a:pt x="12" y="54"/>
                    <a:pt x="0" y="42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530" name="任意多边形 484529"/>
            <p:cNvSpPr/>
            <p:nvPr/>
          </p:nvSpPr>
          <p:spPr>
            <a:xfrm>
              <a:off x="718" y="3949"/>
              <a:ext cx="43" cy="45"/>
            </a:xfrm>
            <a:custGeom>
              <a:avLst/>
              <a:gdLst/>
              <a:ahLst/>
              <a:cxnLst/>
              <a:rect l="0" t="0" r="0" b="0"/>
              <a:pathLst>
                <a:path w="43" h="45">
                  <a:moveTo>
                    <a:pt x="0" y="23"/>
                  </a:moveTo>
                  <a:cubicBezTo>
                    <a:pt x="0" y="10"/>
                    <a:pt x="10" y="0"/>
                    <a:pt x="22" y="0"/>
                  </a:cubicBezTo>
                  <a:cubicBezTo>
                    <a:pt x="33" y="0"/>
                    <a:pt x="43" y="10"/>
                    <a:pt x="43" y="23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3" y="35"/>
                    <a:pt x="33" y="45"/>
                    <a:pt x="22" y="45"/>
                  </a:cubicBezTo>
                  <a:cubicBezTo>
                    <a:pt x="10" y="45"/>
                    <a:pt x="0" y="35"/>
                    <a:pt x="0" y="23"/>
                  </a:cubicBezTo>
                </a:path>
              </a:pathLst>
            </a:custGeom>
            <a:noFill/>
            <a:ln w="1746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531" name="矩形 484530"/>
            <p:cNvSpPr/>
            <p:nvPr/>
          </p:nvSpPr>
          <p:spPr>
            <a:xfrm>
              <a:off x="1282" y="3667"/>
              <a:ext cx="85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84532" name="矩形 484531"/>
            <p:cNvSpPr/>
            <p:nvPr/>
          </p:nvSpPr>
          <p:spPr>
            <a:xfrm>
              <a:off x="1360" y="3759"/>
              <a:ext cx="40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84533" name="矩形 484532"/>
            <p:cNvSpPr/>
            <p:nvPr/>
          </p:nvSpPr>
          <p:spPr>
            <a:xfrm>
              <a:off x="1269" y="3259"/>
              <a:ext cx="43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84534" name="矩形 484533"/>
            <p:cNvSpPr/>
            <p:nvPr/>
          </p:nvSpPr>
          <p:spPr>
            <a:xfrm>
              <a:off x="1308" y="3246"/>
              <a:ext cx="8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latin typeface="Symbol" panose="05050102010706020507" pitchFamily="18" charset="2"/>
                </a:rPr>
                <a:t>w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84535" name="矩形 484534"/>
            <p:cNvSpPr/>
            <p:nvPr/>
          </p:nvSpPr>
          <p:spPr>
            <a:xfrm>
              <a:off x="1412" y="3259"/>
              <a:ext cx="7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84536" name="矩形 484535"/>
            <p:cNvSpPr/>
            <p:nvPr/>
          </p:nvSpPr>
          <p:spPr>
            <a:xfrm>
              <a:off x="1478" y="3352"/>
              <a:ext cx="40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grpSp>
          <p:nvGrpSpPr>
            <p:cNvPr id="484539" name="组合 484538"/>
            <p:cNvGrpSpPr/>
            <p:nvPr/>
          </p:nvGrpSpPr>
          <p:grpSpPr>
            <a:xfrm>
              <a:off x="870" y="2802"/>
              <a:ext cx="58" cy="171"/>
              <a:chOff x="870" y="2802"/>
              <a:chExt cx="58" cy="171"/>
            </a:xfrm>
          </p:grpSpPr>
          <p:sp>
            <p:nvSpPr>
              <p:cNvPr id="484537" name="矩形 484536"/>
              <p:cNvSpPr/>
              <p:nvPr/>
            </p:nvSpPr>
            <p:spPr>
              <a:xfrm>
                <a:off x="870" y="2829"/>
                <a:ext cx="47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4538" name="矩形 484537"/>
              <p:cNvSpPr/>
              <p:nvPr/>
            </p:nvSpPr>
            <p:spPr>
              <a:xfrm>
                <a:off x="888" y="2802"/>
                <a:ext cx="4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84540" name="直接连接符 484539"/>
            <p:cNvSpPr/>
            <p:nvPr/>
          </p:nvSpPr>
          <p:spPr>
            <a:xfrm>
              <a:off x="912" y="3028"/>
              <a:ext cx="38" cy="1"/>
            </a:xfrm>
            <a:prstGeom prst="line">
              <a:avLst/>
            </a:prstGeom>
            <a:ln w="476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541" name="任意多边形 484540"/>
            <p:cNvSpPr/>
            <p:nvPr/>
          </p:nvSpPr>
          <p:spPr>
            <a:xfrm>
              <a:off x="943" y="3001"/>
              <a:ext cx="77" cy="52"/>
            </a:xfrm>
            <a:custGeom>
              <a:avLst/>
              <a:gdLst/>
              <a:ahLst/>
              <a:cxnLst/>
              <a:rect l="0" t="0" r="0" b="0"/>
              <a:pathLst>
                <a:path w="77" h="52">
                  <a:moveTo>
                    <a:pt x="0" y="52"/>
                  </a:moveTo>
                  <a:lnTo>
                    <a:pt x="77" y="27"/>
                  </a:lnTo>
                  <a:lnTo>
                    <a:pt x="0" y="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542" name="直接连接符 484541"/>
            <p:cNvSpPr/>
            <p:nvPr/>
          </p:nvSpPr>
          <p:spPr>
            <a:xfrm>
              <a:off x="1193" y="3028"/>
              <a:ext cx="1" cy="60"/>
            </a:xfrm>
            <a:prstGeom prst="line">
              <a:avLst/>
            </a:prstGeom>
            <a:ln w="476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543" name="任意多边形 484542"/>
            <p:cNvSpPr/>
            <p:nvPr/>
          </p:nvSpPr>
          <p:spPr>
            <a:xfrm>
              <a:off x="1167" y="3081"/>
              <a:ext cx="52" cy="78"/>
            </a:xfrm>
            <a:custGeom>
              <a:avLst/>
              <a:gdLst/>
              <a:ahLst/>
              <a:cxnLst/>
              <a:rect l="0" t="0" r="0" b="0"/>
              <a:pathLst>
                <a:path w="52" h="78">
                  <a:moveTo>
                    <a:pt x="0" y="0"/>
                  </a:moveTo>
                  <a:lnTo>
                    <a:pt x="26" y="78"/>
                  </a:lnTo>
                  <a:lnTo>
                    <a:pt x="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544" name="直接连接符 484543"/>
            <p:cNvSpPr/>
            <p:nvPr/>
          </p:nvSpPr>
          <p:spPr>
            <a:xfrm>
              <a:off x="1621" y="3049"/>
              <a:ext cx="1" cy="34"/>
            </a:xfrm>
            <a:prstGeom prst="line">
              <a:avLst/>
            </a:prstGeom>
            <a:ln w="476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545" name="任意多边形 484544"/>
            <p:cNvSpPr/>
            <p:nvPr/>
          </p:nvSpPr>
          <p:spPr>
            <a:xfrm>
              <a:off x="1595" y="3076"/>
              <a:ext cx="51" cy="78"/>
            </a:xfrm>
            <a:custGeom>
              <a:avLst/>
              <a:gdLst/>
              <a:ahLst/>
              <a:cxnLst/>
              <a:rect l="0" t="0" r="0" b="0"/>
              <a:pathLst>
                <a:path w="51" h="78">
                  <a:moveTo>
                    <a:pt x="0" y="0"/>
                  </a:moveTo>
                  <a:lnTo>
                    <a:pt x="26" y="78"/>
                  </a:lnTo>
                  <a:lnTo>
                    <a:pt x="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84549" name="组合 484548"/>
            <p:cNvGrpSpPr/>
            <p:nvPr/>
          </p:nvGrpSpPr>
          <p:grpSpPr>
            <a:xfrm>
              <a:off x="1275" y="3025"/>
              <a:ext cx="89" cy="179"/>
              <a:chOff x="1275" y="3025"/>
              <a:chExt cx="89" cy="179"/>
            </a:xfrm>
          </p:grpSpPr>
          <p:sp>
            <p:nvSpPr>
              <p:cNvPr id="484546" name="矩形 484545"/>
              <p:cNvSpPr/>
              <p:nvPr/>
            </p:nvSpPr>
            <p:spPr>
              <a:xfrm>
                <a:off x="1324" y="3108"/>
                <a:ext cx="40" cy="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4547" name="矩形 484546"/>
              <p:cNvSpPr/>
              <p:nvPr/>
            </p:nvSpPr>
            <p:spPr>
              <a:xfrm>
                <a:off x="1275" y="3049"/>
                <a:ext cx="44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4548" name="矩形 484547"/>
              <p:cNvSpPr/>
              <p:nvPr/>
            </p:nvSpPr>
            <p:spPr>
              <a:xfrm>
                <a:off x="1293" y="3025"/>
                <a:ext cx="37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84553" name="组合 484552"/>
            <p:cNvGrpSpPr/>
            <p:nvPr/>
          </p:nvGrpSpPr>
          <p:grpSpPr>
            <a:xfrm>
              <a:off x="1720" y="3025"/>
              <a:ext cx="98" cy="179"/>
              <a:chOff x="1720" y="3025"/>
              <a:chExt cx="98" cy="179"/>
            </a:xfrm>
          </p:grpSpPr>
          <p:sp>
            <p:nvSpPr>
              <p:cNvPr id="484550" name="矩形 484549"/>
              <p:cNvSpPr/>
              <p:nvPr/>
            </p:nvSpPr>
            <p:spPr>
              <a:xfrm>
                <a:off x="1778" y="3108"/>
                <a:ext cx="40" cy="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4551" name="矩形 484550"/>
              <p:cNvSpPr/>
              <p:nvPr/>
            </p:nvSpPr>
            <p:spPr>
              <a:xfrm>
                <a:off x="1720" y="3049"/>
                <a:ext cx="44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4552" name="矩形 484551"/>
              <p:cNvSpPr/>
              <p:nvPr/>
            </p:nvSpPr>
            <p:spPr>
              <a:xfrm>
                <a:off x="1738" y="3025"/>
                <a:ext cx="37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84554" name="矩形 484553"/>
            <p:cNvSpPr/>
            <p:nvPr/>
          </p:nvSpPr>
          <p:spPr>
            <a:xfrm>
              <a:off x="1112" y="3115"/>
              <a:ext cx="40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*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4555" name="矩形 484554"/>
            <p:cNvSpPr/>
            <p:nvPr/>
          </p:nvSpPr>
          <p:spPr>
            <a:xfrm>
              <a:off x="1543" y="3470"/>
              <a:ext cx="40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*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484558" name="组合 484557"/>
            <p:cNvGrpSpPr/>
            <p:nvPr/>
          </p:nvGrpSpPr>
          <p:grpSpPr>
            <a:xfrm>
              <a:off x="684" y="3446"/>
              <a:ext cx="87" cy="171"/>
              <a:chOff x="684" y="3446"/>
              <a:chExt cx="87" cy="171"/>
            </a:xfrm>
          </p:grpSpPr>
          <p:sp>
            <p:nvSpPr>
              <p:cNvPr id="484556" name="矩形 484555"/>
              <p:cNvSpPr/>
              <p:nvPr/>
            </p:nvSpPr>
            <p:spPr>
              <a:xfrm>
                <a:off x="684" y="3473"/>
                <a:ext cx="87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4557" name="矩形 484556"/>
              <p:cNvSpPr/>
              <p:nvPr/>
            </p:nvSpPr>
            <p:spPr>
              <a:xfrm>
                <a:off x="730" y="3446"/>
                <a:ext cx="40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84559" name="任意多边形 484558"/>
            <p:cNvSpPr/>
            <p:nvPr/>
          </p:nvSpPr>
          <p:spPr>
            <a:xfrm>
              <a:off x="1529" y="2847"/>
              <a:ext cx="66" cy="90"/>
            </a:xfrm>
            <a:custGeom>
              <a:avLst/>
              <a:gdLst/>
              <a:ahLst/>
              <a:cxnLst/>
              <a:rect l="0" t="0" r="0" b="0"/>
              <a:pathLst>
                <a:path w="66" h="90">
                  <a:moveTo>
                    <a:pt x="0" y="0"/>
                  </a:moveTo>
                  <a:cubicBezTo>
                    <a:pt x="25" y="20"/>
                    <a:pt x="49" y="53"/>
                    <a:pt x="66" y="90"/>
                  </a:cubicBezTo>
                </a:path>
              </a:pathLst>
            </a:custGeom>
            <a:noFill/>
            <a:ln w="476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560" name="任意多边形 484559"/>
            <p:cNvSpPr/>
            <p:nvPr/>
          </p:nvSpPr>
          <p:spPr>
            <a:xfrm>
              <a:off x="1569" y="2923"/>
              <a:ext cx="48" cy="83"/>
            </a:xfrm>
            <a:custGeom>
              <a:avLst/>
              <a:gdLst/>
              <a:ahLst/>
              <a:cxnLst/>
              <a:rect l="0" t="0" r="0" b="0"/>
              <a:pathLst>
                <a:path w="48" h="83">
                  <a:moveTo>
                    <a:pt x="48" y="0"/>
                  </a:moveTo>
                  <a:lnTo>
                    <a:pt x="47" y="83"/>
                  </a:lnTo>
                  <a:lnTo>
                    <a:pt x="0" y="15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561" name="任意多边形 484560"/>
            <p:cNvSpPr/>
            <p:nvPr/>
          </p:nvSpPr>
          <p:spPr>
            <a:xfrm>
              <a:off x="1168" y="2852"/>
              <a:ext cx="81" cy="104"/>
            </a:xfrm>
            <a:custGeom>
              <a:avLst/>
              <a:gdLst/>
              <a:ahLst/>
              <a:cxnLst/>
              <a:rect l="0" t="0" r="0" b="0"/>
              <a:pathLst>
                <a:path w="81" h="104">
                  <a:moveTo>
                    <a:pt x="81" y="0"/>
                  </a:moveTo>
                  <a:cubicBezTo>
                    <a:pt x="39" y="26"/>
                    <a:pt x="12" y="62"/>
                    <a:pt x="0" y="104"/>
                  </a:cubicBezTo>
                </a:path>
              </a:pathLst>
            </a:custGeom>
            <a:noFill/>
            <a:ln w="476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562" name="任意多边形 484561"/>
            <p:cNvSpPr/>
            <p:nvPr/>
          </p:nvSpPr>
          <p:spPr>
            <a:xfrm>
              <a:off x="1144" y="2947"/>
              <a:ext cx="50" cy="81"/>
            </a:xfrm>
            <a:custGeom>
              <a:avLst/>
              <a:gdLst/>
              <a:ahLst/>
              <a:cxnLst/>
              <a:rect l="0" t="0" r="0" b="0"/>
              <a:pathLst>
                <a:path w="50" h="81">
                  <a:moveTo>
                    <a:pt x="50" y="5"/>
                  </a:moveTo>
                  <a:lnTo>
                    <a:pt x="18" y="81"/>
                  </a:lnTo>
                  <a:lnTo>
                    <a:pt x="0" y="0"/>
                  </a:lnTo>
                  <a:lnTo>
                    <a:pt x="5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563" name="矩形 484562"/>
            <p:cNvSpPr/>
            <p:nvPr/>
          </p:nvSpPr>
          <p:spPr>
            <a:xfrm>
              <a:off x="1256" y="2746"/>
              <a:ext cx="43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84564" name="矩形 484563"/>
            <p:cNvSpPr/>
            <p:nvPr/>
          </p:nvSpPr>
          <p:spPr>
            <a:xfrm>
              <a:off x="1295" y="2733"/>
              <a:ext cx="8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latin typeface="Symbol" panose="05050102010706020507" pitchFamily="18" charset="2"/>
                </a:rPr>
                <a:t>w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84565" name="矩形 484564"/>
            <p:cNvSpPr/>
            <p:nvPr/>
          </p:nvSpPr>
          <p:spPr>
            <a:xfrm>
              <a:off x="1386" y="2746"/>
              <a:ext cx="114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M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84566" name="任意多边形 484565"/>
            <p:cNvSpPr/>
            <p:nvPr/>
          </p:nvSpPr>
          <p:spPr>
            <a:xfrm>
              <a:off x="1169" y="3006"/>
              <a:ext cx="43" cy="43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7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12" y="53"/>
                    <a:pt x="0" y="41"/>
                    <a:pt x="0" y="27"/>
                  </a:cubicBezTo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567" name="任意多边形 484566"/>
            <p:cNvSpPr/>
            <p:nvPr/>
          </p:nvSpPr>
          <p:spPr>
            <a:xfrm>
              <a:off x="1182" y="3949"/>
              <a:ext cx="43" cy="45"/>
            </a:xfrm>
            <a:custGeom>
              <a:avLst/>
              <a:gdLst/>
              <a:ahLst/>
              <a:cxnLst/>
              <a:rect l="0" t="0" r="0" b="0"/>
              <a:pathLst>
                <a:path w="53" h="54">
                  <a:moveTo>
                    <a:pt x="0" y="27"/>
                  </a:moveTo>
                  <a:cubicBezTo>
                    <a:pt x="0" y="12"/>
                    <a:pt x="12" y="0"/>
                    <a:pt x="26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2"/>
                    <a:pt x="41" y="54"/>
                    <a:pt x="26" y="54"/>
                  </a:cubicBezTo>
                  <a:cubicBezTo>
                    <a:pt x="12" y="54"/>
                    <a:pt x="0" y="42"/>
                    <a:pt x="0" y="27"/>
                  </a:cubicBezTo>
                </a:path>
              </a:pathLst>
            </a:custGeom>
            <a:solidFill>
              <a:srgbClr val="000000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4652" name="组合 484651"/>
          <p:cNvGrpSpPr>
            <a:grpSpLocks noChangeAspect="1"/>
          </p:cNvGrpSpPr>
          <p:nvPr/>
        </p:nvGrpSpPr>
        <p:grpSpPr>
          <a:xfrm>
            <a:off x="5942430" y="1116807"/>
            <a:ext cx="2613025" cy="2351088"/>
            <a:chOff x="3622" y="1334"/>
            <a:chExt cx="1646" cy="1481"/>
          </a:xfrm>
        </p:grpSpPr>
        <p:sp>
          <p:nvSpPr>
            <p:cNvPr id="484651" name="矩形 484650"/>
            <p:cNvSpPr>
              <a:spLocks noChangeAspect="1" noTextEdit="1"/>
            </p:cNvSpPr>
            <p:nvPr/>
          </p:nvSpPr>
          <p:spPr>
            <a:xfrm>
              <a:off x="3622" y="1334"/>
              <a:ext cx="1646" cy="148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653" name="矩形 484652"/>
            <p:cNvSpPr/>
            <p:nvPr/>
          </p:nvSpPr>
          <p:spPr>
            <a:xfrm>
              <a:off x="4704" y="2116"/>
              <a:ext cx="84" cy="21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654" name="矩形 484653"/>
            <p:cNvSpPr/>
            <p:nvPr/>
          </p:nvSpPr>
          <p:spPr>
            <a:xfrm>
              <a:off x="4704" y="2116"/>
              <a:ext cx="84" cy="217"/>
            </a:xfrm>
            <a:prstGeom prst="rect">
              <a:avLst/>
            </a:prstGeom>
            <a:solidFill>
              <a:srgbClr val="FF00FF"/>
            </a:solidFill>
            <a:ln w="27051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655" name="直接连接符 484654"/>
            <p:cNvSpPr/>
            <p:nvPr/>
          </p:nvSpPr>
          <p:spPr>
            <a:xfrm flipH="1" flipV="1">
              <a:off x="4746" y="2658"/>
              <a:ext cx="2" cy="115"/>
            </a:xfrm>
            <a:prstGeom prst="line">
              <a:avLst/>
            </a:prstGeom>
            <a:ln w="158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656" name="任意多边形 484655"/>
            <p:cNvSpPr/>
            <p:nvPr/>
          </p:nvSpPr>
          <p:spPr>
            <a:xfrm>
              <a:off x="4744" y="1708"/>
              <a:ext cx="42" cy="308"/>
            </a:xfrm>
            <a:custGeom>
              <a:avLst/>
              <a:gdLst/>
              <a:ahLst/>
              <a:cxnLst/>
              <a:rect l="0" t="0" r="0" b="0"/>
              <a:pathLst>
                <a:path w="42" h="308">
                  <a:moveTo>
                    <a:pt x="0" y="307"/>
                  </a:moveTo>
                  <a:cubicBezTo>
                    <a:pt x="22" y="308"/>
                    <a:pt x="39" y="291"/>
                    <a:pt x="40" y="270"/>
                  </a:cubicBezTo>
                  <a:cubicBezTo>
                    <a:pt x="42" y="249"/>
                    <a:pt x="25" y="231"/>
                    <a:pt x="3" y="230"/>
                  </a:cubicBezTo>
                  <a:cubicBezTo>
                    <a:pt x="2" y="230"/>
                    <a:pt x="1" y="230"/>
                    <a:pt x="0" y="230"/>
                  </a:cubicBezTo>
                  <a:cubicBezTo>
                    <a:pt x="22" y="231"/>
                    <a:pt x="39" y="214"/>
                    <a:pt x="40" y="193"/>
                  </a:cubicBezTo>
                  <a:cubicBezTo>
                    <a:pt x="42" y="172"/>
                    <a:pt x="25" y="154"/>
                    <a:pt x="3" y="153"/>
                  </a:cubicBezTo>
                  <a:cubicBezTo>
                    <a:pt x="2" y="153"/>
                    <a:pt x="1" y="153"/>
                    <a:pt x="0" y="153"/>
                  </a:cubicBezTo>
                  <a:cubicBezTo>
                    <a:pt x="22" y="154"/>
                    <a:pt x="39" y="137"/>
                    <a:pt x="40" y="117"/>
                  </a:cubicBezTo>
                  <a:cubicBezTo>
                    <a:pt x="42" y="96"/>
                    <a:pt x="25" y="77"/>
                    <a:pt x="3" y="77"/>
                  </a:cubicBezTo>
                  <a:cubicBezTo>
                    <a:pt x="2" y="77"/>
                    <a:pt x="1" y="77"/>
                    <a:pt x="0" y="77"/>
                  </a:cubicBezTo>
                  <a:cubicBezTo>
                    <a:pt x="22" y="77"/>
                    <a:pt x="39" y="61"/>
                    <a:pt x="40" y="40"/>
                  </a:cubicBezTo>
                  <a:cubicBezTo>
                    <a:pt x="42" y="19"/>
                    <a:pt x="25" y="1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noFill/>
            <a:ln w="26988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657" name="直接连接符 484656"/>
            <p:cNvSpPr/>
            <p:nvPr/>
          </p:nvSpPr>
          <p:spPr>
            <a:xfrm>
              <a:off x="4744" y="2015"/>
              <a:ext cx="1" cy="88"/>
            </a:xfrm>
            <a:prstGeom prst="line">
              <a:avLst/>
            </a:prstGeom>
            <a:ln w="158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658" name="矩形 484657"/>
            <p:cNvSpPr/>
            <p:nvPr/>
          </p:nvSpPr>
          <p:spPr>
            <a:xfrm>
              <a:off x="4844" y="2162"/>
              <a:ext cx="80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84659" name="矩形 484658"/>
            <p:cNvSpPr/>
            <p:nvPr/>
          </p:nvSpPr>
          <p:spPr>
            <a:xfrm>
              <a:off x="4929" y="2260"/>
              <a:ext cx="40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84660" name="任意多边形 484659"/>
            <p:cNvSpPr>
              <a:spLocks noEditPoints="1"/>
            </p:cNvSpPr>
            <p:nvPr/>
          </p:nvSpPr>
          <p:spPr>
            <a:xfrm>
              <a:off x="3659" y="1635"/>
              <a:ext cx="81" cy="82"/>
            </a:xfrm>
            <a:custGeom>
              <a:avLst/>
              <a:gdLst/>
              <a:ahLst/>
              <a:cxnLst/>
              <a:rect l="0" t="0" r="0" b="0"/>
              <a:pathLst>
                <a:path w="81" h="82">
                  <a:moveTo>
                    <a:pt x="0" y="41"/>
                  </a:moveTo>
                  <a:lnTo>
                    <a:pt x="81" y="41"/>
                  </a:lnTo>
                  <a:moveTo>
                    <a:pt x="40" y="0"/>
                  </a:moveTo>
                  <a:lnTo>
                    <a:pt x="40" y="82"/>
                  </a:lnTo>
                </a:path>
              </a:pathLst>
            </a:custGeom>
            <a:noFill/>
            <a:ln w="158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661" name="直接连接符 484660"/>
            <p:cNvSpPr/>
            <p:nvPr/>
          </p:nvSpPr>
          <p:spPr>
            <a:xfrm>
              <a:off x="3659" y="2691"/>
              <a:ext cx="79" cy="1"/>
            </a:xfrm>
            <a:prstGeom prst="line">
              <a:avLst/>
            </a:prstGeom>
            <a:ln w="158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662" name="矩形 484661"/>
            <p:cNvSpPr/>
            <p:nvPr/>
          </p:nvSpPr>
          <p:spPr>
            <a:xfrm>
              <a:off x="4304" y="2116"/>
              <a:ext cx="84" cy="21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663" name="矩形 484662"/>
            <p:cNvSpPr/>
            <p:nvPr/>
          </p:nvSpPr>
          <p:spPr>
            <a:xfrm>
              <a:off x="4304" y="2116"/>
              <a:ext cx="84" cy="217"/>
            </a:xfrm>
            <a:prstGeom prst="rect">
              <a:avLst/>
            </a:prstGeom>
            <a:solidFill>
              <a:srgbClr val="FF00FF"/>
            </a:solidFill>
            <a:ln w="27051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664" name="直接连接符 484663"/>
            <p:cNvSpPr/>
            <p:nvPr/>
          </p:nvSpPr>
          <p:spPr>
            <a:xfrm flipH="1" flipV="1">
              <a:off x="4346" y="2658"/>
              <a:ext cx="2" cy="115"/>
            </a:xfrm>
            <a:prstGeom prst="line">
              <a:avLst/>
            </a:prstGeom>
            <a:ln w="158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665" name="任意多边形 484664"/>
            <p:cNvSpPr/>
            <p:nvPr/>
          </p:nvSpPr>
          <p:spPr>
            <a:xfrm>
              <a:off x="4344" y="1712"/>
              <a:ext cx="42" cy="309"/>
            </a:xfrm>
            <a:custGeom>
              <a:avLst/>
              <a:gdLst/>
              <a:ahLst/>
              <a:cxnLst/>
              <a:rect l="0" t="0" r="0" b="0"/>
              <a:pathLst>
                <a:path w="42" h="309">
                  <a:moveTo>
                    <a:pt x="0" y="307"/>
                  </a:moveTo>
                  <a:cubicBezTo>
                    <a:pt x="22" y="309"/>
                    <a:pt x="40" y="292"/>
                    <a:pt x="41" y="270"/>
                  </a:cubicBezTo>
                  <a:cubicBezTo>
                    <a:pt x="42" y="249"/>
                    <a:pt x="25" y="232"/>
                    <a:pt x="3" y="231"/>
                  </a:cubicBezTo>
                  <a:cubicBezTo>
                    <a:pt x="3" y="231"/>
                    <a:pt x="2" y="231"/>
                    <a:pt x="0" y="231"/>
                  </a:cubicBezTo>
                  <a:cubicBezTo>
                    <a:pt x="22" y="232"/>
                    <a:pt x="40" y="215"/>
                    <a:pt x="41" y="194"/>
                  </a:cubicBezTo>
                  <a:cubicBezTo>
                    <a:pt x="42" y="172"/>
                    <a:pt x="25" y="155"/>
                    <a:pt x="3" y="154"/>
                  </a:cubicBezTo>
                  <a:cubicBezTo>
                    <a:pt x="3" y="154"/>
                    <a:pt x="2" y="154"/>
                    <a:pt x="0" y="154"/>
                  </a:cubicBezTo>
                  <a:cubicBezTo>
                    <a:pt x="22" y="155"/>
                    <a:pt x="40" y="138"/>
                    <a:pt x="41" y="117"/>
                  </a:cubicBezTo>
                  <a:cubicBezTo>
                    <a:pt x="42" y="96"/>
                    <a:pt x="25" y="78"/>
                    <a:pt x="3" y="77"/>
                  </a:cubicBezTo>
                  <a:cubicBezTo>
                    <a:pt x="3" y="77"/>
                    <a:pt x="2" y="77"/>
                    <a:pt x="0" y="77"/>
                  </a:cubicBezTo>
                  <a:cubicBezTo>
                    <a:pt x="22" y="78"/>
                    <a:pt x="40" y="61"/>
                    <a:pt x="41" y="41"/>
                  </a:cubicBezTo>
                  <a:cubicBezTo>
                    <a:pt x="42" y="19"/>
                    <a:pt x="25" y="1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</a:path>
              </a:pathLst>
            </a:custGeom>
            <a:noFill/>
            <a:ln w="26988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666" name="直接连接符 484665"/>
            <p:cNvSpPr/>
            <p:nvPr/>
          </p:nvSpPr>
          <p:spPr>
            <a:xfrm>
              <a:off x="4344" y="2019"/>
              <a:ext cx="1" cy="88"/>
            </a:xfrm>
            <a:prstGeom prst="line">
              <a:avLst/>
            </a:prstGeom>
            <a:ln w="158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667" name="直接连接符 484666"/>
            <p:cNvSpPr/>
            <p:nvPr/>
          </p:nvSpPr>
          <p:spPr>
            <a:xfrm flipV="1">
              <a:off x="4744" y="1574"/>
              <a:ext cx="1" cy="134"/>
            </a:xfrm>
            <a:prstGeom prst="line">
              <a:avLst/>
            </a:prstGeom>
            <a:ln w="158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668" name="直接连接符 484667"/>
            <p:cNvSpPr/>
            <p:nvPr/>
          </p:nvSpPr>
          <p:spPr>
            <a:xfrm flipV="1">
              <a:off x="4344" y="1574"/>
              <a:ext cx="1" cy="138"/>
            </a:xfrm>
            <a:prstGeom prst="line">
              <a:avLst/>
            </a:prstGeom>
            <a:ln w="158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669" name="直接连接符 484668"/>
            <p:cNvSpPr/>
            <p:nvPr/>
          </p:nvSpPr>
          <p:spPr>
            <a:xfrm flipH="1">
              <a:off x="3719" y="1574"/>
              <a:ext cx="1029" cy="1"/>
            </a:xfrm>
            <a:prstGeom prst="line">
              <a:avLst/>
            </a:prstGeom>
            <a:ln w="158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670" name="直接连接符 484669"/>
            <p:cNvSpPr/>
            <p:nvPr/>
          </p:nvSpPr>
          <p:spPr>
            <a:xfrm flipH="1">
              <a:off x="3719" y="2773"/>
              <a:ext cx="1029" cy="1"/>
            </a:xfrm>
            <a:prstGeom prst="line">
              <a:avLst/>
            </a:prstGeom>
            <a:ln w="158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671" name="任意多边形 484670"/>
            <p:cNvSpPr/>
            <p:nvPr/>
          </p:nvSpPr>
          <p:spPr>
            <a:xfrm>
              <a:off x="3679" y="1554"/>
              <a:ext cx="40" cy="40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6"/>
                  </a:moveTo>
                  <a:cubicBezTo>
                    <a:pt x="0" y="11"/>
                    <a:pt x="12" y="0"/>
                    <a:pt x="27" y="0"/>
                  </a:cubicBezTo>
                  <a:cubicBezTo>
                    <a:pt x="41" y="0"/>
                    <a:pt x="53" y="11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672" name="任意多边形 484671"/>
            <p:cNvSpPr/>
            <p:nvPr/>
          </p:nvSpPr>
          <p:spPr>
            <a:xfrm>
              <a:off x="3679" y="1554"/>
              <a:ext cx="40" cy="40"/>
            </a:xfrm>
            <a:custGeom>
              <a:avLst/>
              <a:gdLst/>
              <a:ahLst/>
              <a:cxnLst/>
              <a:rect l="0" t="0" r="0" b="0"/>
              <a:pathLst>
                <a:path w="40" h="40">
                  <a:moveTo>
                    <a:pt x="0" y="20"/>
                  </a:moveTo>
                  <a:cubicBezTo>
                    <a:pt x="0" y="8"/>
                    <a:pt x="9" y="0"/>
                    <a:pt x="20" y="0"/>
                  </a:cubicBezTo>
                  <a:cubicBezTo>
                    <a:pt x="31" y="0"/>
                    <a:pt x="40" y="8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ubicBezTo>
                    <a:pt x="9" y="40"/>
                    <a:pt x="0" y="31"/>
                    <a:pt x="0" y="20"/>
                  </a:cubicBezTo>
                </a:path>
              </a:pathLst>
            </a:custGeom>
            <a:noFill/>
            <a:ln w="158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673" name="任意多边形 484672"/>
            <p:cNvSpPr/>
            <p:nvPr/>
          </p:nvSpPr>
          <p:spPr>
            <a:xfrm>
              <a:off x="3679" y="2754"/>
              <a:ext cx="40" cy="40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6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674" name="任意多边形 484673"/>
            <p:cNvSpPr/>
            <p:nvPr/>
          </p:nvSpPr>
          <p:spPr>
            <a:xfrm>
              <a:off x="3679" y="2754"/>
              <a:ext cx="40" cy="40"/>
            </a:xfrm>
            <a:custGeom>
              <a:avLst/>
              <a:gdLst/>
              <a:ahLst/>
              <a:cxnLst/>
              <a:rect l="0" t="0" r="0" b="0"/>
              <a:pathLst>
                <a:path w="40" h="40">
                  <a:moveTo>
                    <a:pt x="0" y="19"/>
                  </a:move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31"/>
                    <a:pt x="31" y="40"/>
                    <a:pt x="20" y="40"/>
                  </a:cubicBezTo>
                  <a:cubicBezTo>
                    <a:pt x="9" y="40"/>
                    <a:pt x="0" y="31"/>
                    <a:pt x="0" y="19"/>
                  </a:cubicBezTo>
                </a:path>
              </a:pathLst>
            </a:custGeom>
            <a:noFill/>
            <a:ln w="158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675" name="矩形 484674"/>
            <p:cNvSpPr/>
            <p:nvPr/>
          </p:nvSpPr>
          <p:spPr>
            <a:xfrm>
              <a:off x="4428" y="2162"/>
              <a:ext cx="80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84676" name="矩形 484675"/>
            <p:cNvSpPr/>
            <p:nvPr/>
          </p:nvSpPr>
          <p:spPr>
            <a:xfrm>
              <a:off x="4502" y="2260"/>
              <a:ext cx="40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84677" name="矩形 484676"/>
            <p:cNvSpPr/>
            <p:nvPr/>
          </p:nvSpPr>
          <p:spPr>
            <a:xfrm>
              <a:off x="4428" y="1760"/>
              <a:ext cx="40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84678" name="矩形 484677"/>
            <p:cNvSpPr/>
            <p:nvPr/>
          </p:nvSpPr>
          <p:spPr>
            <a:xfrm>
              <a:off x="4465" y="1748"/>
              <a:ext cx="8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 i="1">
                  <a:solidFill>
                    <a:srgbClr val="000000"/>
                  </a:solidFill>
                  <a:latin typeface="Symbol" panose="05050102010706020507" pitchFamily="18" charset="2"/>
                </a:rPr>
                <a:t>w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84679" name="矩形 484678"/>
            <p:cNvSpPr/>
            <p:nvPr/>
          </p:nvSpPr>
          <p:spPr>
            <a:xfrm>
              <a:off x="4550" y="1760"/>
              <a:ext cx="73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84680" name="矩形 484679"/>
            <p:cNvSpPr/>
            <p:nvPr/>
          </p:nvSpPr>
          <p:spPr>
            <a:xfrm>
              <a:off x="4624" y="1858"/>
              <a:ext cx="40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grpSp>
          <p:nvGrpSpPr>
            <p:cNvPr id="484683" name="组合 484682"/>
            <p:cNvGrpSpPr/>
            <p:nvPr/>
          </p:nvGrpSpPr>
          <p:grpSpPr>
            <a:xfrm>
              <a:off x="4044" y="1373"/>
              <a:ext cx="51" cy="149"/>
              <a:chOff x="4044" y="1373"/>
              <a:chExt cx="51" cy="149"/>
            </a:xfrm>
          </p:grpSpPr>
          <p:sp>
            <p:nvSpPr>
              <p:cNvPr id="484681" name="矩形 484680"/>
              <p:cNvSpPr/>
              <p:nvPr/>
            </p:nvSpPr>
            <p:spPr>
              <a:xfrm>
                <a:off x="4044" y="1397"/>
                <a:ext cx="40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4682" name="矩形 484681"/>
              <p:cNvSpPr/>
              <p:nvPr/>
            </p:nvSpPr>
            <p:spPr>
              <a:xfrm>
                <a:off x="4060" y="1373"/>
                <a:ext cx="35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84684" name="直接连接符 484683"/>
            <p:cNvSpPr/>
            <p:nvPr/>
          </p:nvSpPr>
          <p:spPr>
            <a:xfrm>
              <a:off x="4082" y="1574"/>
              <a:ext cx="36" cy="1"/>
            </a:xfrm>
            <a:prstGeom prst="line">
              <a:avLst/>
            </a:prstGeom>
            <a:ln w="476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685" name="任意多边形 484684"/>
            <p:cNvSpPr/>
            <p:nvPr/>
          </p:nvSpPr>
          <p:spPr>
            <a:xfrm>
              <a:off x="4111" y="1550"/>
              <a:ext cx="72" cy="48"/>
            </a:xfrm>
            <a:custGeom>
              <a:avLst/>
              <a:gdLst/>
              <a:ahLst/>
              <a:cxnLst/>
              <a:rect l="0" t="0" r="0" b="0"/>
              <a:pathLst>
                <a:path w="72" h="48">
                  <a:moveTo>
                    <a:pt x="0" y="48"/>
                  </a:moveTo>
                  <a:lnTo>
                    <a:pt x="72" y="24"/>
                  </a:lnTo>
                  <a:lnTo>
                    <a:pt x="0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686" name="直接连接符 484685"/>
            <p:cNvSpPr/>
            <p:nvPr/>
          </p:nvSpPr>
          <p:spPr>
            <a:xfrm>
              <a:off x="4344" y="1574"/>
              <a:ext cx="1" cy="55"/>
            </a:xfrm>
            <a:prstGeom prst="line">
              <a:avLst/>
            </a:prstGeom>
            <a:ln w="476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687" name="任意多边形 484686"/>
            <p:cNvSpPr/>
            <p:nvPr/>
          </p:nvSpPr>
          <p:spPr>
            <a:xfrm>
              <a:off x="4321" y="1624"/>
              <a:ext cx="48" cy="72"/>
            </a:xfrm>
            <a:custGeom>
              <a:avLst/>
              <a:gdLst/>
              <a:ahLst/>
              <a:cxnLst/>
              <a:rect l="0" t="0" r="0" b="0"/>
              <a:pathLst>
                <a:path w="48" h="72">
                  <a:moveTo>
                    <a:pt x="0" y="0"/>
                  </a:moveTo>
                  <a:lnTo>
                    <a:pt x="23" y="72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688" name="直接连接符 484687"/>
            <p:cNvSpPr/>
            <p:nvPr/>
          </p:nvSpPr>
          <p:spPr>
            <a:xfrm>
              <a:off x="4744" y="1594"/>
              <a:ext cx="1" cy="32"/>
            </a:xfrm>
            <a:prstGeom prst="line">
              <a:avLst/>
            </a:prstGeom>
            <a:ln w="476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689" name="任意多边形 484688"/>
            <p:cNvSpPr/>
            <p:nvPr/>
          </p:nvSpPr>
          <p:spPr>
            <a:xfrm>
              <a:off x="4720" y="1619"/>
              <a:ext cx="48" cy="73"/>
            </a:xfrm>
            <a:custGeom>
              <a:avLst/>
              <a:gdLst/>
              <a:ahLst/>
              <a:cxnLst/>
              <a:rect l="0" t="0" r="0" b="0"/>
              <a:pathLst>
                <a:path w="48" h="73">
                  <a:moveTo>
                    <a:pt x="0" y="0"/>
                  </a:moveTo>
                  <a:lnTo>
                    <a:pt x="24" y="73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84693" name="组合 484692"/>
            <p:cNvGrpSpPr/>
            <p:nvPr/>
          </p:nvGrpSpPr>
          <p:grpSpPr>
            <a:xfrm>
              <a:off x="4422" y="1569"/>
              <a:ext cx="86" cy="176"/>
              <a:chOff x="4422" y="1569"/>
              <a:chExt cx="86" cy="176"/>
            </a:xfrm>
          </p:grpSpPr>
          <p:sp>
            <p:nvSpPr>
              <p:cNvPr id="484690" name="矩形 484689"/>
              <p:cNvSpPr/>
              <p:nvPr/>
            </p:nvSpPr>
            <p:spPr>
              <a:xfrm>
                <a:off x="4468" y="1649"/>
                <a:ext cx="40" cy="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4691" name="矩形 484690"/>
              <p:cNvSpPr/>
              <p:nvPr/>
            </p:nvSpPr>
            <p:spPr>
              <a:xfrm>
                <a:off x="4422" y="1593"/>
                <a:ext cx="40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4692" name="矩形 484691"/>
              <p:cNvSpPr/>
              <p:nvPr/>
            </p:nvSpPr>
            <p:spPr>
              <a:xfrm>
                <a:off x="4439" y="1569"/>
                <a:ext cx="35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84697" name="组合 484696"/>
            <p:cNvGrpSpPr/>
            <p:nvPr/>
          </p:nvGrpSpPr>
          <p:grpSpPr>
            <a:xfrm>
              <a:off x="4838" y="1569"/>
              <a:ext cx="94" cy="176"/>
              <a:chOff x="4838" y="1569"/>
              <a:chExt cx="94" cy="176"/>
            </a:xfrm>
          </p:grpSpPr>
          <p:sp>
            <p:nvSpPr>
              <p:cNvPr id="484694" name="矩形 484693"/>
              <p:cNvSpPr/>
              <p:nvPr/>
            </p:nvSpPr>
            <p:spPr>
              <a:xfrm>
                <a:off x="4892" y="1649"/>
                <a:ext cx="40" cy="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4695" name="矩形 484694"/>
              <p:cNvSpPr/>
              <p:nvPr/>
            </p:nvSpPr>
            <p:spPr>
              <a:xfrm>
                <a:off x="4838" y="1593"/>
                <a:ext cx="40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4696" name="矩形 484695"/>
              <p:cNvSpPr/>
              <p:nvPr/>
            </p:nvSpPr>
            <p:spPr>
              <a:xfrm>
                <a:off x="4855" y="1569"/>
                <a:ext cx="35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84700" name="组合 484699"/>
            <p:cNvGrpSpPr/>
            <p:nvPr/>
          </p:nvGrpSpPr>
          <p:grpSpPr>
            <a:xfrm>
              <a:off x="3662" y="2079"/>
              <a:ext cx="78" cy="150"/>
              <a:chOff x="3662" y="2079"/>
              <a:chExt cx="78" cy="150"/>
            </a:xfrm>
          </p:grpSpPr>
          <p:sp>
            <p:nvSpPr>
              <p:cNvPr id="484698" name="矩形 484697"/>
              <p:cNvSpPr/>
              <p:nvPr/>
            </p:nvSpPr>
            <p:spPr>
              <a:xfrm>
                <a:off x="3662" y="2104"/>
                <a:ext cx="75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4699" name="矩形 484698"/>
              <p:cNvSpPr/>
              <p:nvPr/>
            </p:nvSpPr>
            <p:spPr>
              <a:xfrm>
                <a:off x="3705" y="2079"/>
                <a:ext cx="35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84701" name="直接连接符 484700"/>
            <p:cNvSpPr/>
            <p:nvPr/>
          </p:nvSpPr>
          <p:spPr>
            <a:xfrm flipV="1">
              <a:off x="4347" y="2545"/>
              <a:ext cx="106" cy="108"/>
            </a:xfrm>
            <a:prstGeom prst="line">
              <a:avLst/>
            </a:prstGeom>
            <a:ln w="2698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702" name="直接连接符 484701"/>
            <p:cNvSpPr/>
            <p:nvPr/>
          </p:nvSpPr>
          <p:spPr>
            <a:xfrm flipH="1" flipV="1">
              <a:off x="4350" y="2433"/>
              <a:ext cx="107" cy="108"/>
            </a:xfrm>
            <a:prstGeom prst="line">
              <a:avLst/>
            </a:prstGeom>
            <a:ln w="2698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703" name="直接连接符 484702"/>
            <p:cNvSpPr/>
            <p:nvPr/>
          </p:nvSpPr>
          <p:spPr>
            <a:xfrm flipH="1" flipV="1">
              <a:off x="4236" y="2541"/>
              <a:ext cx="111" cy="112"/>
            </a:xfrm>
            <a:prstGeom prst="line">
              <a:avLst/>
            </a:prstGeom>
            <a:ln w="2698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704" name="直接连接符 484703"/>
            <p:cNvSpPr/>
            <p:nvPr/>
          </p:nvSpPr>
          <p:spPr>
            <a:xfrm flipV="1">
              <a:off x="4236" y="2429"/>
              <a:ext cx="111" cy="112"/>
            </a:xfrm>
            <a:prstGeom prst="line">
              <a:avLst/>
            </a:prstGeom>
            <a:ln w="2698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705" name="直接连接符 484704"/>
            <p:cNvSpPr/>
            <p:nvPr/>
          </p:nvSpPr>
          <p:spPr>
            <a:xfrm flipV="1">
              <a:off x="4347" y="2429"/>
              <a:ext cx="1" cy="224"/>
            </a:xfrm>
            <a:prstGeom prst="line">
              <a:avLst/>
            </a:prstGeom>
            <a:ln w="2698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706" name="任意多边形 484705"/>
            <p:cNvSpPr>
              <a:spLocks noEditPoints="1"/>
            </p:cNvSpPr>
            <p:nvPr/>
          </p:nvSpPr>
          <p:spPr>
            <a:xfrm>
              <a:off x="4114" y="2348"/>
              <a:ext cx="82" cy="82"/>
            </a:xfrm>
            <a:custGeom>
              <a:avLst/>
              <a:gdLst/>
              <a:ahLst/>
              <a:cxnLst/>
              <a:rect l="0" t="0" r="0" b="0"/>
              <a:pathLst>
                <a:path w="82" h="82">
                  <a:moveTo>
                    <a:pt x="0" y="41"/>
                  </a:moveTo>
                  <a:lnTo>
                    <a:pt x="82" y="41"/>
                  </a:lnTo>
                  <a:moveTo>
                    <a:pt x="41" y="0"/>
                  </a:moveTo>
                  <a:lnTo>
                    <a:pt x="41" y="82"/>
                  </a:lnTo>
                </a:path>
              </a:pathLst>
            </a:custGeom>
            <a:noFill/>
            <a:ln w="158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707" name="直接连接符 484706"/>
            <p:cNvSpPr/>
            <p:nvPr/>
          </p:nvSpPr>
          <p:spPr>
            <a:xfrm>
              <a:off x="4116" y="2654"/>
              <a:ext cx="79" cy="1"/>
            </a:xfrm>
            <a:prstGeom prst="line">
              <a:avLst/>
            </a:prstGeom>
            <a:ln w="158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484714" name="组合 484713"/>
            <p:cNvGrpSpPr/>
            <p:nvPr/>
          </p:nvGrpSpPr>
          <p:grpSpPr>
            <a:xfrm>
              <a:off x="3881" y="2432"/>
              <a:ext cx="328" cy="173"/>
              <a:chOff x="3881" y="2432"/>
              <a:chExt cx="328" cy="173"/>
            </a:xfrm>
          </p:grpSpPr>
          <p:sp>
            <p:nvSpPr>
              <p:cNvPr id="484708" name="矩形 484707"/>
              <p:cNvSpPr/>
              <p:nvPr/>
            </p:nvSpPr>
            <p:spPr>
              <a:xfrm>
                <a:off x="4169" y="2509"/>
                <a:ext cx="40" cy="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4709" name="矩形 484708"/>
              <p:cNvSpPr/>
              <p:nvPr/>
            </p:nvSpPr>
            <p:spPr>
              <a:xfrm>
                <a:off x="3881" y="2456"/>
                <a:ext cx="35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j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4710" name="矩形 484709"/>
              <p:cNvSpPr/>
              <p:nvPr/>
            </p:nvSpPr>
            <p:spPr>
              <a:xfrm>
                <a:off x="4113" y="2455"/>
                <a:ext cx="40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4711" name="矩形 484710"/>
              <p:cNvSpPr/>
              <p:nvPr/>
            </p:nvSpPr>
            <p:spPr>
              <a:xfrm>
                <a:off x="4002" y="2455"/>
                <a:ext cx="92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4712" name="矩形 484711"/>
              <p:cNvSpPr/>
              <p:nvPr/>
            </p:nvSpPr>
            <p:spPr>
              <a:xfrm>
                <a:off x="4130" y="2432"/>
                <a:ext cx="35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4713" name="矩形 484712"/>
              <p:cNvSpPr/>
              <p:nvPr/>
            </p:nvSpPr>
            <p:spPr>
              <a:xfrm>
                <a:off x="3916" y="2442"/>
                <a:ext cx="71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w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84715" name="直接连接符 484714"/>
            <p:cNvSpPr/>
            <p:nvPr/>
          </p:nvSpPr>
          <p:spPr>
            <a:xfrm>
              <a:off x="4346" y="2333"/>
              <a:ext cx="1" cy="91"/>
            </a:xfrm>
            <a:prstGeom prst="line">
              <a:avLst/>
            </a:prstGeom>
            <a:ln w="158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716" name="直接连接符 484715"/>
            <p:cNvSpPr/>
            <p:nvPr/>
          </p:nvSpPr>
          <p:spPr>
            <a:xfrm>
              <a:off x="4849" y="2692"/>
              <a:ext cx="79" cy="1"/>
            </a:xfrm>
            <a:prstGeom prst="line">
              <a:avLst/>
            </a:prstGeom>
            <a:ln w="158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717" name="直接连接符 484716"/>
            <p:cNvSpPr/>
            <p:nvPr/>
          </p:nvSpPr>
          <p:spPr>
            <a:xfrm flipV="1">
              <a:off x="4747" y="2545"/>
              <a:ext cx="107" cy="108"/>
            </a:xfrm>
            <a:prstGeom prst="line">
              <a:avLst/>
            </a:prstGeom>
            <a:ln w="2698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718" name="直接连接符 484717"/>
            <p:cNvSpPr/>
            <p:nvPr/>
          </p:nvSpPr>
          <p:spPr>
            <a:xfrm flipH="1" flipV="1">
              <a:off x="4750" y="2433"/>
              <a:ext cx="108" cy="108"/>
            </a:xfrm>
            <a:prstGeom prst="line">
              <a:avLst/>
            </a:prstGeom>
            <a:ln w="2698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719" name="直接连接符 484718"/>
            <p:cNvSpPr/>
            <p:nvPr/>
          </p:nvSpPr>
          <p:spPr>
            <a:xfrm flipH="1" flipV="1">
              <a:off x="4636" y="2541"/>
              <a:ext cx="111" cy="112"/>
            </a:xfrm>
            <a:prstGeom prst="line">
              <a:avLst/>
            </a:prstGeom>
            <a:ln w="2698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720" name="直接连接符 484719"/>
            <p:cNvSpPr/>
            <p:nvPr/>
          </p:nvSpPr>
          <p:spPr>
            <a:xfrm flipV="1">
              <a:off x="4636" y="2429"/>
              <a:ext cx="111" cy="112"/>
            </a:xfrm>
            <a:prstGeom prst="line">
              <a:avLst/>
            </a:prstGeom>
            <a:ln w="2698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721" name="直接连接符 484720"/>
            <p:cNvSpPr/>
            <p:nvPr/>
          </p:nvSpPr>
          <p:spPr>
            <a:xfrm flipV="1">
              <a:off x="4747" y="2429"/>
              <a:ext cx="1" cy="224"/>
            </a:xfrm>
            <a:prstGeom prst="line">
              <a:avLst/>
            </a:prstGeom>
            <a:ln w="2698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722" name="任意多边形 484721"/>
            <p:cNvSpPr>
              <a:spLocks noEditPoints="1"/>
            </p:cNvSpPr>
            <p:nvPr/>
          </p:nvSpPr>
          <p:spPr>
            <a:xfrm>
              <a:off x="4849" y="2346"/>
              <a:ext cx="82" cy="83"/>
            </a:xfrm>
            <a:custGeom>
              <a:avLst/>
              <a:gdLst/>
              <a:ahLst/>
              <a:cxnLst/>
              <a:rect l="0" t="0" r="0" b="0"/>
              <a:pathLst>
                <a:path w="82" h="83">
                  <a:moveTo>
                    <a:pt x="0" y="41"/>
                  </a:moveTo>
                  <a:lnTo>
                    <a:pt x="82" y="41"/>
                  </a:lnTo>
                  <a:moveTo>
                    <a:pt x="40" y="0"/>
                  </a:moveTo>
                  <a:lnTo>
                    <a:pt x="40" y="83"/>
                  </a:lnTo>
                </a:path>
              </a:pathLst>
            </a:custGeom>
            <a:noFill/>
            <a:ln w="158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84729" name="组合 484728"/>
            <p:cNvGrpSpPr/>
            <p:nvPr/>
          </p:nvGrpSpPr>
          <p:grpSpPr>
            <a:xfrm>
              <a:off x="4895" y="2432"/>
              <a:ext cx="322" cy="173"/>
              <a:chOff x="4895" y="2432"/>
              <a:chExt cx="322" cy="173"/>
            </a:xfrm>
          </p:grpSpPr>
          <p:sp>
            <p:nvSpPr>
              <p:cNvPr id="484723" name="矩形 484722"/>
              <p:cNvSpPr/>
              <p:nvPr/>
            </p:nvSpPr>
            <p:spPr>
              <a:xfrm>
                <a:off x="5177" y="2509"/>
                <a:ext cx="40" cy="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4724" name="矩形 484723"/>
              <p:cNvSpPr/>
              <p:nvPr/>
            </p:nvSpPr>
            <p:spPr>
              <a:xfrm>
                <a:off x="4895" y="2456"/>
                <a:ext cx="35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j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4725" name="矩形 484724"/>
              <p:cNvSpPr/>
              <p:nvPr/>
            </p:nvSpPr>
            <p:spPr>
              <a:xfrm>
                <a:off x="5128" y="2455"/>
                <a:ext cx="40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4726" name="矩形 484725"/>
              <p:cNvSpPr/>
              <p:nvPr/>
            </p:nvSpPr>
            <p:spPr>
              <a:xfrm>
                <a:off x="5016" y="2455"/>
                <a:ext cx="92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4727" name="矩形 484726"/>
              <p:cNvSpPr/>
              <p:nvPr/>
            </p:nvSpPr>
            <p:spPr>
              <a:xfrm>
                <a:off x="5145" y="2432"/>
                <a:ext cx="35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4728" name="矩形 484727"/>
              <p:cNvSpPr/>
              <p:nvPr/>
            </p:nvSpPr>
            <p:spPr>
              <a:xfrm>
                <a:off x="4930" y="2442"/>
                <a:ext cx="71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w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84730" name="直接连接符 484729"/>
            <p:cNvSpPr/>
            <p:nvPr/>
          </p:nvSpPr>
          <p:spPr>
            <a:xfrm>
              <a:off x="4746" y="2333"/>
              <a:ext cx="1" cy="91"/>
            </a:xfrm>
            <a:prstGeom prst="line">
              <a:avLst/>
            </a:prstGeom>
            <a:ln w="158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731" name="矩形 484730"/>
            <p:cNvSpPr/>
            <p:nvPr/>
          </p:nvSpPr>
          <p:spPr>
            <a:xfrm>
              <a:off x="4868" y="1760"/>
              <a:ext cx="40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84732" name="矩形 484731"/>
            <p:cNvSpPr/>
            <p:nvPr/>
          </p:nvSpPr>
          <p:spPr>
            <a:xfrm>
              <a:off x="4905" y="1748"/>
              <a:ext cx="8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 i="1">
                  <a:solidFill>
                    <a:srgbClr val="000000"/>
                  </a:solidFill>
                  <a:latin typeface="Symbol" panose="05050102010706020507" pitchFamily="18" charset="2"/>
                </a:rPr>
                <a:t>w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84733" name="矩形 484732"/>
            <p:cNvSpPr/>
            <p:nvPr/>
          </p:nvSpPr>
          <p:spPr>
            <a:xfrm>
              <a:off x="4990" y="1760"/>
              <a:ext cx="73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84734" name="矩形 484733"/>
            <p:cNvSpPr/>
            <p:nvPr/>
          </p:nvSpPr>
          <p:spPr>
            <a:xfrm>
              <a:off x="5064" y="1858"/>
              <a:ext cx="40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84736" name="组合 484735"/>
          <p:cNvGrpSpPr>
            <a:grpSpLocks noChangeAspect="1"/>
          </p:cNvGrpSpPr>
          <p:nvPr/>
        </p:nvGrpSpPr>
        <p:grpSpPr>
          <a:xfrm>
            <a:off x="5941845" y="3863375"/>
            <a:ext cx="2613025" cy="2365375"/>
            <a:chOff x="3622" y="2694"/>
            <a:chExt cx="1646" cy="1490"/>
          </a:xfrm>
        </p:grpSpPr>
        <p:sp>
          <p:nvSpPr>
            <p:cNvPr id="484735" name="矩形 484734"/>
            <p:cNvSpPr>
              <a:spLocks noChangeAspect="1" noTextEdit="1"/>
            </p:cNvSpPr>
            <p:nvPr/>
          </p:nvSpPr>
          <p:spPr>
            <a:xfrm>
              <a:off x="3622" y="2694"/>
              <a:ext cx="1646" cy="149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737" name="矩形 484736"/>
            <p:cNvSpPr/>
            <p:nvPr/>
          </p:nvSpPr>
          <p:spPr>
            <a:xfrm>
              <a:off x="4704" y="3481"/>
              <a:ext cx="84" cy="21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738" name="矩形 484737"/>
            <p:cNvSpPr/>
            <p:nvPr/>
          </p:nvSpPr>
          <p:spPr>
            <a:xfrm>
              <a:off x="4704" y="3481"/>
              <a:ext cx="84" cy="218"/>
            </a:xfrm>
            <a:prstGeom prst="rect">
              <a:avLst/>
            </a:prstGeom>
            <a:solidFill>
              <a:srgbClr val="FF00FF"/>
            </a:solidFill>
            <a:ln w="27051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739" name="直接连接符 484738"/>
            <p:cNvSpPr/>
            <p:nvPr/>
          </p:nvSpPr>
          <p:spPr>
            <a:xfrm flipH="1" flipV="1">
              <a:off x="4746" y="4026"/>
              <a:ext cx="2" cy="117"/>
            </a:xfrm>
            <a:prstGeom prst="line">
              <a:avLst/>
            </a:prstGeom>
            <a:ln w="158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740" name="任意多边形 484739"/>
            <p:cNvSpPr/>
            <p:nvPr/>
          </p:nvSpPr>
          <p:spPr>
            <a:xfrm>
              <a:off x="4744" y="3070"/>
              <a:ext cx="42" cy="310"/>
            </a:xfrm>
            <a:custGeom>
              <a:avLst/>
              <a:gdLst/>
              <a:ahLst/>
              <a:cxnLst/>
              <a:rect l="0" t="0" r="0" b="0"/>
              <a:pathLst>
                <a:path w="42" h="310">
                  <a:moveTo>
                    <a:pt x="0" y="309"/>
                  </a:moveTo>
                  <a:cubicBezTo>
                    <a:pt x="22" y="310"/>
                    <a:pt x="39" y="293"/>
                    <a:pt x="40" y="272"/>
                  </a:cubicBezTo>
                  <a:cubicBezTo>
                    <a:pt x="42" y="250"/>
                    <a:pt x="25" y="233"/>
                    <a:pt x="3" y="232"/>
                  </a:cubicBezTo>
                  <a:cubicBezTo>
                    <a:pt x="2" y="232"/>
                    <a:pt x="1" y="232"/>
                    <a:pt x="0" y="232"/>
                  </a:cubicBezTo>
                  <a:cubicBezTo>
                    <a:pt x="22" y="233"/>
                    <a:pt x="39" y="216"/>
                    <a:pt x="40" y="194"/>
                  </a:cubicBezTo>
                  <a:cubicBezTo>
                    <a:pt x="42" y="174"/>
                    <a:pt x="25" y="155"/>
                    <a:pt x="3" y="155"/>
                  </a:cubicBezTo>
                  <a:cubicBezTo>
                    <a:pt x="2" y="155"/>
                    <a:pt x="1" y="155"/>
                    <a:pt x="0" y="155"/>
                  </a:cubicBezTo>
                  <a:cubicBezTo>
                    <a:pt x="22" y="155"/>
                    <a:pt x="39" y="139"/>
                    <a:pt x="40" y="118"/>
                  </a:cubicBezTo>
                  <a:cubicBezTo>
                    <a:pt x="42" y="96"/>
                    <a:pt x="25" y="78"/>
                    <a:pt x="3" y="77"/>
                  </a:cubicBezTo>
                  <a:cubicBezTo>
                    <a:pt x="2" y="77"/>
                    <a:pt x="1" y="77"/>
                    <a:pt x="0" y="77"/>
                  </a:cubicBezTo>
                  <a:cubicBezTo>
                    <a:pt x="22" y="78"/>
                    <a:pt x="39" y="62"/>
                    <a:pt x="40" y="41"/>
                  </a:cubicBezTo>
                  <a:cubicBezTo>
                    <a:pt x="42" y="19"/>
                    <a:pt x="25" y="2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noFill/>
            <a:ln w="26988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741" name="直接连接符 484740"/>
            <p:cNvSpPr/>
            <p:nvPr/>
          </p:nvSpPr>
          <p:spPr>
            <a:xfrm>
              <a:off x="4744" y="3379"/>
              <a:ext cx="1" cy="88"/>
            </a:xfrm>
            <a:prstGeom prst="line">
              <a:avLst/>
            </a:prstGeom>
            <a:ln w="158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742" name="矩形 484741"/>
            <p:cNvSpPr/>
            <p:nvPr/>
          </p:nvSpPr>
          <p:spPr>
            <a:xfrm>
              <a:off x="4844" y="3527"/>
              <a:ext cx="80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84743" name="矩形 484742"/>
            <p:cNvSpPr/>
            <p:nvPr/>
          </p:nvSpPr>
          <p:spPr>
            <a:xfrm>
              <a:off x="4929" y="3625"/>
              <a:ext cx="40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84744" name="任意多边形 484743"/>
            <p:cNvSpPr>
              <a:spLocks noEditPoints="1"/>
            </p:cNvSpPr>
            <p:nvPr/>
          </p:nvSpPr>
          <p:spPr>
            <a:xfrm>
              <a:off x="3659" y="2996"/>
              <a:ext cx="81" cy="83"/>
            </a:xfrm>
            <a:custGeom>
              <a:avLst/>
              <a:gdLst/>
              <a:ahLst/>
              <a:cxnLst/>
              <a:rect l="0" t="0" r="0" b="0"/>
              <a:pathLst>
                <a:path w="81" h="83">
                  <a:moveTo>
                    <a:pt x="0" y="42"/>
                  </a:moveTo>
                  <a:lnTo>
                    <a:pt x="81" y="42"/>
                  </a:lnTo>
                  <a:moveTo>
                    <a:pt x="40" y="0"/>
                  </a:moveTo>
                  <a:lnTo>
                    <a:pt x="40" y="83"/>
                  </a:lnTo>
                </a:path>
              </a:pathLst>
            </a:custGeom>
            <a:noFill/>
            <a:ln w="158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745" name="直接连接符 484744"/>
            <p:cNvSpPr/>
            <p:nvPr/>
          </p:nvSpPr>
          <p:spPr>
            <a:xfrm>
              <a:off x="3659" y="4060"/>
              <a:ext cx="79" cy="1"/>
            </a:xfrm>
            <a:prstGeom prst="line">
              <a:avLst/>
            </a:prstGeom>
            <a:ln w="158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746" name="矩形 484745"/>
            <p:cNvSpPr/>
            <p:nvPr/>
          </p:nvSpPr>
          <p:spPr>
            <a:xfrm>
              <a:off x="4304" y="3481"/>
              <a:ext cx="84" cy="21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747" name="矩形 484746"/>
            <p:cNvSpPr/>
            <p:nvPr/>
          </p:nvSpPr>
          <p:spPr>
            <a:xfrm>
              <a:off x="4304" y="3481"/>
              <a:ext cx="84" cy="218"/>
            </a:xfrm>
            <a:prstGeom prst="rect">
              <a:avLst/>
            </a:prstGeom>
            <a:solidFill>
              <a:srgbClr val="FF00FF"/>
            </a:solidFill>
            <a:ln w="27051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748" name="直接连接符 484747"/>
            <p:cNvSpPr/>
            <p:nvPr/>
          </p:nvSpPr>
          <p:spPr>
            <a:xfrm flipH="1" flipV="1">
              <a:off x="4346" y="4026"/>
              <a:ext cx="2" cy="117"/>
            </a:xfrm>
            <a:prstGeom prst="line">
              <a:avLst/>
            </a:prstGeom>
            <a:ln w="158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749" name="任意多边形 484748"/>
            <p:cNvSpPr/>
            <p:nvPr/>
          </p:nvSpPr>
          <p:spPr>
            <a:xfrm>
              <a:off x="4344" y="3075"/>
              <a:ext cx="42" cy="310"/>
            </a:xfrm>
            <a:custGeom>
              <a:avLst/>
              <a:gdLst/>
              <a:ahLst/>
              <a:cxnLst/>
              <a:rect l="0" t="0" r="0" b="0"/>
              <a:pathLst>
                <a:path w="42" h="310">
                  <a:moveTo>
                    <a:pt x="0" y="308"/>
                  </a:moveTo>
                  <a:cubicBezTo>
                    <a:pt x="22" y="310"/>
                    <a:pt x="40" y="293"/>
                    <a:pt x="41" y="271"/>
                  </a:cubicBezTo>
                  <a:cubicBezTo>
                    <a:pt x="42" y="250"/>
                    <a:pt x="25" y="232"/>
                    <a:pt x="3" y="232"/>
                  </a:cubicBezTo>
                  <a:cubicBezTo>
                    <a:pt x="3" y="232"/>
                    <a:pt x="2" y="232"/>
                    <a:pt x="0" y="232"/>
                  </a:cubicBezTo>
                  <a:cubicBezTo>
                    <a:pt x="22" y="232"/>
                    <a:pt x="40" y="216"/>
                    <a:pt x="41" y="194"/>
                  </a:cubicBezTo>
                  <a:cubicBezTo>
                    <a:pt x="42" y="173"/>
                    <a:pt x="25" y="155"/>
                    <a:pt x="3" y="154"/>
                  </a:cubicBezTo>
                  <a:cubicBezTo>
                    <a:pt x="3" y="154"/>
                    <a:pt x="2" y="154"/>
                    <a:pt x="0" y="154"/>
                  </a:cubicBezTo>
                  <a:cubicBezTo>
                    <a:pt x="22" y="155"/>
                    <a:pt x="40" y="138"/>
                    <a:pt x="41" y="117"/>
                  </a:cubicBezTo>
                  <a:cubicBezTo>
                    <a:pt x="42" y="96"/>
                    <a:pt x="25" y="78"/>
                    <a:pt x="3" y="77"/>
                  </a:cubicBezTo>
                  <a:cubicBezTo>
                    <a:pt x="3" y="77"/>
                    <a:pt x="2" y="77"/>
                    <a:pt x="0" y="77"/>
                  </a:cubicBezTo>
                  <a:cubicBezTo>
                    <a:pt x="22" y="78"/>
                    <a:pt x="40" y="61"/>
                    <a:pt x="41" y="40"/>
                  </a:cubicBezTo>
                  <a:cubicBezTo>
                    <a:pt x="42" y="19"/>
                    <a:pt x="25" y="0"/>
                    <a:pt x="3" y="0"/>
                  </a:cubicBezTo>
                  <a:cubicBezTo>
                    <a:pt x="3" y="0"/>
                    <a:pt x="2" y="0"/>
                    <a:pt x="0" y="0"/>
                  </a:cubicBezTo>
                </a:path>
              </a:pathLst>
            </a:custGeom>
            <a:noFill/>
            <a:ln w="26988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750" name="直接连接符 484749"/>
            <p:cNvSpPr/>
            <p:nvPr/>
          </p:nvSpPr>
          <p:spPr>
            <a:xfrm>
              <a:off x="4344" y="3383"/>
              <a:ext cx="1" cy="89"/>
            </a:xfrm>
            <a:prstGeom prst="line">
              <a:avLst/>
            </a:prstGeom>
            <a:ln w="158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751" name="直接连接符 484750"/>
            <p:cNvSpPr/>
            <p:nvPr/>
          </p:nvSpPr>
          <p:spPr>
            <a:xfrm flipV="1">
              <a:off x="4744" y="2935"/>
              <a:ext cx="1" cy="135"/>
            </a:xfrm>
            <a:prstGeom prst="line">
              <a:avLst/>
            </a:prstGeom>
            <a:ln w="158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752" name="直接连接符 484751"/>
            <p:cNvSpPr/>
            <p:nvPr/>
          </p:nvSpPr>
          <p:spPr>
            <a:xfrm flipV="1">
              <a:off x="4344" y="2935"/>
              <a:ext cx="1" cy="140"/>
            </a:xfrm>
            <a:prstGeom prst="line">
              <a:avLst/>
            </a:prstGeom>
            <a:ln w="158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753" name="直接连接符 484752"/>
            <p:cNvSpPr/>
            <p:nvPr/>
          </p:nvSpPr>
          <p:spPr>
            <a:xfrm flipH="1">
              <a:off x="3719" y="2935"/>
              <a:ext cx="1029" cy="1"/>
            </a:xfrm>
            <a:prstGeom prst="line">
              <a:avLst/>
            </a:prstGeom>
            <a:ln w="158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754" name="直接连接符 484753"/>
            <p:cNvSpPr/>
            <p:nvPr/>
          </p:nvSpPr>
          <p:spPr>
            <a:xfrm flipH="1">
              <a:off x="3719" y="4143"/>
              <a:ext cx="1029" cy="1"/>
            </a:xfrm>
            <a:prstGeom prst="line">
              <a:avLst/>
            </a:prstGeom>
            <a:ln w="158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755" name="任意多边形 484754"/>
            <p:cNvSpPr/>
            <p:nvPr/>
          </p:nvSpPr>
          <p:spPr>
            <a:xfrm>
              <a:off x="3679" y="2915"/>
              <a:ext cx="40" cy="41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6"/>
                  </a:moveTo>
                  <a:cubicBezTo>
                    <a:pt x="0" y="11"/>
                    <a:pt x="12" y="0"/>
                    <a:pt x="27" y="0"/>
                  </a:cubicBezTo>
                  <a:cubicBezTo>
                    <a:pt x="41" y="0"/>
                    <a:pt x="53" y="11"/>
                    <a:pt x="53" y="26"/>
                  </a:cubicBezTo>
                  <a:cubicBezTo>
                    <a:pt x="53" y="26"/>
                    <a:pt x="53" y="26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ubicBezTo>
                    <a:pt x="12" y="53"/>
                    <a:pt x="0" y="41"/>
                    <a:pt x="0" y="26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756" name="任意多边形 484755"/>
            <p:cNvSpPr/>
            <p:nvPr/>
          </p:nvSpPr>
          <p:spPr>
            <a:xfrm>
              <a:off x="3679" y="2915"/>
              <a:ext cx="40" cy="41"/>
            </a:xfrm>
            <a:custGeom>
              <a:avLst/>
              <a:gdLst/>
              <a:ahLst/>
              <a:cxnLst/>
              <a:rect l="0" t="0" r="0" b="0"/>
              <a:pathLst>
                <a:path w="40" h="41">
                  <a:moveTo>
                    <a:pt x="0" y="20"/>
                  </a:move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9" y="41"/>
                    <a:pt x="0" y="32"/>
                    <a:pt x="0" y="20"/>
                  </a:cubicBezTo>
                </a:path>
              </a:pathLst>
            </a:custGeom>
            <a:noFill/>
            <a:ln w="158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757" name="任意多边形 484756"/>
            <p:cNvSpPr/>
            <p:nvPr/>
          </p:nvSpPr>
          <p:spPr>
            <a:xfrm>
              <a:off x="3679" y="4122"/>
              <a:ext cx="40" cy="41"/>
            </a:xfrm>
            <a:custGeom>
              <a:avLst/>
              <a:gdLst/>
              <a:ahLst/>
              <a:cxnLst/>
              <a:rect l="0" t="0" r="0" b="0"/>
              <a:pathLst>
                <a:path w="53" h="53">
                  <a:moveTo>
                    <a:pt x="0" y="27"/>
                  </a:move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7"/>
                  </a:cubicBezTo>
                  <a:cubicBezTo>
                    <a:pt x="53" y="27"/>
                    <a:pt x="53" y="27"/>
                    <a:pt x="53" y="27"/>
                  </a:cubicBezTo>
                  <a:cubicBezTo>
                    <a:pt x="53" y="42"/>
                    <a:pt x="41" y="53"/>
                    <a:pt x="27" y="53"/>
                  </a:cubicBezTo>
                  <a:cubicBezTo>
                    <a:pt x="12" y="53"/>
                    <a:pt x="0" y="42"/>
                    <a:pt x="0" y="27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758" name="任意多边形 484757"/>
            <p:cNvSpPr/>
            <p:nvPr/>
          </p:nvSpPr>
          <p:spPr>
            <a:xfrm>
              <a:off x="3679" y="4122"/>
              <a:ext cx="40" cy="41"/>
            </a:xfrm>
            <a:custGeom>
              <a:avLst/>
              <a:gdLst/>
              <a:ahLst/>
              <a:cxnLst/>
              <a:rect l="0" t="0" r="0" b="0"/>
              <a:pathLst>
                <a:path w="40" h="41">
                  <a:moveTo>
                    <a:pt x="0" y="21"/>
                  </a:move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32"/>
                    <a:pt x="31" y="41"/>
                    <a:pt x="20" y="41"/>
                  </a:cubicBezTo>
                  <a:cubicBezTo>
                    <a:pt x="9" y="41"/>
                    <a:pt x="0" y="32"/>
                    <a:pt x="0" y="21"/>
                  </a:cubicBezTo>
                </a:path>
              </a:pathLst>
            </a:custGeom>
            <a:noFill/>
            <a:ln w="158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759" name="矩形 484758"/>
            <p:cNvSpPr/>
            <p:nvPr/>
          </p:nvSpPr>
          <p:spPr>
            <a:xfrm>
              <a:off x="4428" y="3527"/>
              <a:ext cx="80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84760" name="矩形 484759"/>
            <p:cNvSpPr/>
            <p:nvPr/>
          </p:nvSpPr>
          <p:spPr>
            <a:xfrm>
              <a:off x="4502" y="3625"/>
              <a:ext cx="40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84761" name="矩形 484760"/>
            <p:cNvSpPr/>
            <p:nvPr/>
          </p:nvSpPr>
          <p:spPr>
            <a:xfrm>
              <a:off x="4428" y="3135"/>
              <a:ext cx="40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84762" name="矩形 484761"/>
            <p:cNvSpPr/>
            <p:nvPr/>
          </p:nvSpPr>
          <p:spPr>
            <a:xfrm>
              <a:off x="4465" y="3123"/>
              <a:ext cx="8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 i="1">
                  <a:solidFill>
                    <a:srgbClr val="000000"/>
                  </a:solidFill>
                  <a:latin typeface="Symbol" panose="05050102010706020507" pitchFamily="18" charset="2"/>
                </a:rPr>
                <a:t>w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84763" name="矩形 484762"/>
            <p:cNvSpPr/>
            <p:nvPr/>
          </p:nvSpPr>
          <p:spPr>
            <a:xfrm>
              <a:off x="4550" y="3135"/>
              <a:ext cx="73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84764" name="矩形 484763"/>
            <p:cNvSpPr/>
            <p:nvPr/>
          </p:nvSpPr>
          <p:spPr>
            <a:xfrm>
              <a:off x="4624" y="3233"/>
              <a:ext cx="40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grpSp>
          <p:nvGrpSpPr>
            <p:cNvPr id="484767" name="组合 484766"/>
            <p:cNvGrpSpPr/>
            <p:nvPr/>
          </p:nvGrpSpPr>
          <p:grpSpPr>
            <a:xfrm>
              <a:off x="4044" y="2735"/>
              <a:ext cx="51" cy="149"/>
              <a:chOff x="4044" y="2735"/>
              <a:chExt cx="51" cy="149"/>
            </a:xfrm>
          </p:grpSpPr>
          <p:sp>
            <p:nvSpPr>
              <p:cNvPr id="484765" name="矩形 484764"/>
              <p:cNvSpPr/>
              <p:nvPr/>
            </p:nvSpPr>
            <p:spPr>
              <a:xfrm>
                <a:off x="4044" y="2759"/>
                <a:ext cx="40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4766" name="矩形 484765"/>
              <p:cNvSpPr/>
              <p:nvPr/>
            </p:nvSpPr>
            <p:spPr>
              <a:xfrm>
                <a:off x="4060" y="2735"/>
                <a:ext cx="35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84768" name="直接连接符 484767"/>
            <p:cNvSpPr/>
            <p:nvPr/>
          </p:nvSpPr>
          <p:spPr>
            <a:xfrm>
              <a:off x="4082" y="2935"/>
              <a:ext cx="36" cy="1"/>
            </a:xfrm>
            <a:prstGeom prst="line">
              <a:avLst/>
            </a:prstGeom>
            <a:ln w="476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769" name="任意多边形 484768"/>
            <p:cNvSpPr/>
            <p:nvPr/>
          </p:nvSpPr>
          <p:spPr>
            <a:xfrm>
              <a:off x="4111" y="2911"/>
              <a:ext cx="72" cy="49"/>
            </a:xfrm>
            <a:custGeom>
              <a:avLst/>
              <a:gdLst/>
              <a:ahLst/>
              <a:cxnLst/>
              <a:rect l="0" t="0" r="0" b="0"/>
              <a:pathLst>
                <a:path w="72" h="49">
                  <a:moveTo>
                    <a:pt x="0" y="49"/>
                  </a:moveTo>
                  <a:lnTo>
                    <a:pt x="72" y="24"/>
                  </a:lnTo>
                  <a:lnTo>
                    <a:pt x="0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770" name="直接连接符 484769"/>
            <p:cNvSpPr/>
            <p:nvPr/>
          </p:nvSpPr>
          <p:spPr>
            <a:xfrm>
              <a:off x="4344" y="2935"/>
              <a:ext cx="1" cy="56"/>
            </a:xfrm>
            <a:prstGeom prst="line">
              <a:avLst/>
            </a:prstGeom>
            <a:ln w="476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771" name="任意多边形 484770"/>
            <p:cNvSpPr/>
            <p:nvPr/>
          </p:nvSpPr>
          <p:spPr>
            <a:xfrm>
              <a:off x="4321" y="2986"/>
              <a:ext cx="48" cy="73"/>
            </a:xfrm>
            <a:custGeom>
              <a:avLst/>
              <a:gdLst/>
              <a:ahLst/>
              <a:cxnLst/>
              <a:rect l="0" t="0" r="0" b="0"/>
              <a:pathLst>
                <a:path w="48" h="73">
                  <a:moveTo>
                    <a:pt x="0" y="0"/>
                  </a:moveTo>
                  <a:lnTo>
                    <a:pt x="23" y="73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772" name="直接连接符 484771"/>
            <p:cNvSpPr/>
            <p:nvPr/>
          </p:nvSpPr>
          <p:spPr>
            <a:xfrm>
              <a:off x="4744" y="2956"/>
              <a:ext cx="1" cy="31"/>
            </a:xfrm>
            <a:prstGeom prst="line">
              <a:avLst/>
            </a:prstGeom>
            <a:ln w="476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773" name="任意多边形 484772"/>
            <p:cNvSpPr/>
            <p:nvPr/>
          </p:nvSpPr>
          <p:spPr>
            <a:xfrm>
              <a:off x="4720" y="2981"/>
              <a:ext cx="48" cy="73"/>
            </a:xfrm>
            <a:custGeom>
              <a:avLst/>
              <a:gdLst/>
              <a:ahLst/>
              <a:cxnLst/>
              <a:rect l="0" t="0" r="0" b="0"/>
              <a:pathLst>
                <a:path w="48" h="73">
                  <a:moveTo>
                    <a:pt x="0" y="0"/>
                  </a:moveTo>
                  <a:lnTo>
                    <a:pt x="24" y="73"/>
                  </a:lnTo>
                  <a:lnTo>
                    <a:pt x="4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84777" name="组合 484776"/>
            <p:cNvGrpSpPr/>
            <p:nvPr/>
          </p:nvGrpSpPr>
          <p:grpSpPr>
            <a:xfrm>
              <a:off x="4422" y="2930"/>
              <a:ext cx="86" cy="177"/>
              <a:chOff x="4422" y="2930"/>
              <a:chExt cx="86" cy="177"/>
            </a:xfrm>
          </p:grpSpPr>
          <p:sp>
            <p:nvSpPr>
              <p:cNvPr id="484774" name="矩形 484773"/>
              <p:cNvSpPr/>
              <p:nvPr/>
            </p:nvSpPr>
            <p:spPr>
              <a:xfrm>
                <a:off x="4468" y="3011"/>
                <a:ext cx="40" cy="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4775" name="矩形 484774"/>
              <p:cNvSpPr/>
              <p:nvPr/>
            </p:nvSpPr>
            <p:spPr>
              <a:xfrm>
                <a:off x="4422" y="2955"/>
                <a:ext cx="44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4776" name="矩形 484775"/>
              <p:cNvSpPr/>
              <p:nvPr/>
            </p:nvSpPr>
            <p:spPr>
              <a:xfrm>
                <a:off x="4439" y="2930"/>
                <a:ext cx="37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84781" name="组合 484780"/>
            <p:cNvGrpSpPr/>
            <p:nvPr/>
          </p:nvGrpSpPr>
          <p:grpSpPr>
            <a:xfrm>
              <a:off x="4838" y="2930"/>
              <a:ext cx="94" cy="177"/>
              <a:chOff x="4838" y="2930"/>
              <a:chExt cx="94" cy="177"/>
            </a:xfrm>
          </p:grpSpPr>
          <p:sp>
            <p:nvSpPr>
              <p:cNvPr id="484778" name="矩形 484777"/>
              <p:cNvSpPr/>
              <p:nvPr/>
            </p:nvSpPr>
            <p:spPr>
              <a:xfrm>
                <a:off x="4892" y="3011"/>
                <a:ext cx="40" cy="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4779" name="矩形 484778"/>
              <p:cNvSpPr/>
              <p:nvPr/>
            </p:nvSpPr>
            <p:spPr>
              <a:xfrm>
                <a:off x="4838" y="2955"/>
                <a:ext cx="44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4780" name="矩形 484779"/>
              <p:cNvSpPr/>
              <p:nvPr/>
            </p:nvSpPr>
            <p:spPr>
              <a:xfrm>
                <a:off x="4855" y="2930"/>
                <a:ext cx="37" cy="1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84784" name="组合 484783"/>
            <p:cNvGrpSpPr/>
            <p:nvPr/>
          </p:nvGrpSpPr>
          <p:grpSpPr>
            <a:xfrm>
              <a:off x="3662" y="3445"/>
              <a:ext cx="78" cy="149"/>
              <a:chOff x="3662" y="3445"/>
              <a:chExt cx="78" cy="149"/>
            </a:xfrm>
          </p:grpSpPr>
          <p:sp>
            <p:nvSpPr>
              <p:cNvPr id="484782" name="矩形 484781"/>
              <p:cNvSpPr/>
              <p:nvPr/>
            </p:nvSpPr>
            <p:spPr>
              <a:xfrm>
                <a:off x="3662" y="3469"/>
                <a:ext cx="75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4783" name="矩形 484782"/>
              <p:cNvSpPr/>
              <p:nvPr/>
            </p:nvSpPr>
            <p:spPr>
              <a:xfrm>
                <a:off x="3705" y="3445"/>
                <a:ext cx="35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84785" name="直接连接符 484784"/>
            <p:cNvSpPr/>
            <p:nvPr/>
          </p:nvSpPr>
          <p:spPr>
            <a:xfrm flipV="1">
              <a:off x="4347" y="3912"/>
              <a:ext cx="106" cy="109"/>
            </a:xfrm>
            <a:prstGeom prst="line">
              <a:avLst/>
            </a:prstGeom>
            <a:ln w="2698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786" name="直接连接符 484785"/>
            <p:cNvSpPr/>
            <p:nvPr/>
          </p:nvSpPr>
          <p:spPr>
            <a:xfrm flipH="1" flipV="1">
              <a:off x="4350" y="3800"/>
              <a:ext cx="107" cy="108"/>
            </a:xfrm>
            <a:prstGeom prst="line">
              <a:avLst/>
            </a:prstGeom>
            <a:ln w="2698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787" name="直接连接符 484786"/>
            <p:cNvSpPr/>
            <p:nvPr/>
          </p:nvSpPr>
          <p:spPr>
            <a:xfrm flipH="1" flipV="1">
              <a:off x="4236" y="3908"/>
              <a:ext cx="111" cy="113"/>
            </a:xfrm>
            <a:prstGeom prst="line">
              <a:avLst/>
            </a:prstGeom>
            <a:ln w="2698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788" name="直接连接符 484787"/>
            <p:cNvSpPr/>
            <p:nvPr/>
          </p:nvSpPr>
          <p:spPr>
            <a:xfrm flipV="1">
              <a:off x="4236" y="3796"/>
              <a:ext cx="111" cy="112"/>
            </a:xfrm>
            <a:prstGeom prst="line">
              <a:avLst/>
            </a:prstGeom>
            <a:ln w="2698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789" name="直接连接符 484788"/>
            <p:cNvSpPr/>
            <p:nvPr/>
          </p:nvSpPr>
          <p:spPr>
            <a:xfrm flipV="1">
              <a:off x="4347" y="3796"/>
              <a:ext cx="1" cy="225"/>
            </a:xfrm>
            <a:prstGeom prst="line">
              <a:avLst/>
            </a:prstGeom>
            <a:ln w="2698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790" name="任意多边形 484789"/>
            <p:cNvSpPr>
              <a:spLocks noEditPoints="1"/>
            </p:cNvSpPr>
            <p:nvPr/>
          </p:nvSpPr>
          <p:spPr>
            <a:xfrm>
              <a:off x="4143" y="4020"/>
              <a:ext cx="81" cy="81"/>
            </a:xfrm>
            <a:custGeom>
              <a:avLst/>
              <a:gdLst/>
              <a:ahLst/>
              <a:cxnLst/>
              <a:rect l="0" t="0" r="0" b="0"/>
              <a:pathLst>
                <a:path w="81" h="81">
                  <a:moveTo>
                    <a:pt x="0" y="40"/>
                  </a:moveTo>
                  <a:lnTo>
                    <a:pt x="81" y="40"/>
                  </a:lnTo>
                  <a:moveTo>
                    <a:pt x="40" y="0"/>
                  </a:moveTo>
                  <a:lnTo>
                    <a:pt x="40" y="81"/>
                  </a:lnTo>
                </a:path>
              </a:pathLst>
            </a:custGeom>
            <a:noFill/>
            <a:ln w="158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791" name="直接连接符 484790"/>
            <p:cNvSpPr/>
            <p:nvPr/>
          </p:nvSpPr>
          <p:spPr>
            <a:xfrm>
              <a:off x="4143" y="3754"/>
              <a:ext cx="79" cy="1"/>
            </a:xfrm>
            <a:prstGeom prst="line">
              <a:avLst/>
            </a:prstGeom>
            <a:ln w="158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484798" name="组合 484797"/>
            <p:cNvGrpSpPr/>
            <p:nvPr/>
          </p:nvGrpSpPr>
          <p:grpSpPr>
            <a:xfrm>
              <a:off x="3881" y="3797"/>
              <a:ext cx="328" cy="174"/>
              <a:chOff x="3881" y="3797"/>
              <a:chExt cx="328" cy="174"/>
            </a:xfrm>
          </p:grpSpPr>
          <p:sp>
            <p:nvSpPr>
              <p:cNvPr id="484792" name="矩形 484791"/>
              <p:cNvSpPr/>
              <p:nvPr/>
            </p:nvSpPr>
            <p:spPr>
              <a:xfrm>
                <a:off x="4169" y="3875"/>
                <a:ext cx="40" cy="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4793" name="矩形 484792"/>
              <p:cNvSpPr/>
              <p:nvPr/>
            </p:nvSpPr>
            <p:spPr>
              <a:xfrm>
                <a:off x="3881" y="3824"/>
                <a:ext cx="35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j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4794" name="矩形 484793"/>
              <p:cNvSpPr/>
              <p:nvPr/>
            </p:nvSpPr>
            <p:spPr>
              <a:xfrm>
                <a:off x="4113" y="3822"/>
                <a:ext cx="40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4795" name="矩形 484794"/>
              <p:cNvSpPr/>
              <p:nvPr/>
            </p:nvSpPr>
            <p:spPr>
              <a:xfrm>
                <a:off x="4002" y="3822"/>
                <a:ext cx="92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4796" name="矩形 484795"/>
              <p:cNvSpPr/>
              <p:nvPr/>
            </p:nvSpPr>
            <p:spPr>
              <a:xfrm>
                <a:off x="4130" y="3797"/>
                <a:ext cx="35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4797" name="矩形 484796"/>
              <p:cNvSpPr/>
              <p:nvPr/>
            </p:nvSpPr>
            <p:spPr>
              <a:xfrm>
                <a:off x="3916" y="3809"/>
                <a:ext cx="71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w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84799" name="直接连接符 484798"/>
            <p:cNvSpPr/>
            <p:nvPr/>
          </p:nvSpPr>
          <p:spPr>
            <a:xfrm>
              <a:off x="4346" y="3699"/>
              <a:ext cx="1" cy="92"/>
            </a:xfrm>
            <a:prstGeom prst="line">
              <a:avLst/>
            </a:prstGeom>
            <a:ln w="158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800" name="直接连接符 484799"/>
            <p:cNvSpPr/>
            <p:nvPr/>
          </p:nvSpPr>
          <p:spPr>
            <a:xfrm>
              <a:off x="4870" y="3754"/>
              <a:ext cx="80" cy="1"/>
            </a:xfrm>
            <a:prstGeom prst="line">
              <a:avLst/>
            </a:prstGeom>
            <a:ln w="158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801" name="直接连接符 484800"/>
            <p:cNvSpPr/>
            <p:nvPr/>
          </p:nvSpPr>
          <p:spPr>
            <a:xfrm flipV="1">
              <a:off x="4747" y="3912"/>
              <a:ext cx="107" cy="109"/>
            </a:xfrm>
            <a:prstGeom prst="line">
              <a:avLst/>
            </a:prstGeom>
            <a:ln w="2698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802" name="直接连接符 484801"/>
            <p:cNvSpPr/>
            <p:nvPr/>
          </p:nvSpPr>
          <p:spPr>
            <a:xfrm flipH="1" flipV="1">
              <a:off x="4750" y="3800"/>
              <a:ext cx="108" cy="108"/>
            </a:xfrm>
            <a:prstGeom prst="line">
              <a:avLst/>
            </a:prstGeom>
            <a:ln w="2698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803" name="直接连接符 484802"/>
            <p:cNvSpPr/>
            <p:nvPr/>
          </p:nvSpPr>
          <p:spPr>
            <a:xfrm flipH="1" flipV="1">
              <a:off x="4636" y="3908"/>
              <a:ext cx="111" cy="113"/>
            </a:xfrm>
            <a:prstGeom prst="line">
              <a:avLst/>
            </a:prstGeom>
            <a:ln w="2698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804" name="直接连接符 484803"/>
            <p:cNvSpPr/>
            <p:nvPr/>
          </p:nvSpPr>
          <p:spPr>
            <a:xfrm flipV="1">
              <a:off x="4636" y="3796"/>
              <a:ext cx="111" cy="112"/>
            </a:xfrm>
            <a:prstGeom prst="line">
              <a:avLst/>
            </a:prstGeom>
            <a:ln w="2698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805" name="直接连接符 484804"/>
            <p:cNvSpPr/>
            <p:nvPr/>
          </p:nvSpPr>
          <p:spPr>
            <a:xfrm flipV="1">
              <a:off x="4747" y="3796"/>
              <a:ext cx="1" cy="225"/>
            </a:xfrm>
            <a:prstGeom prst="line">
              <a:avLst/>
            </a:prstGeom>
            <a:ln w="2698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806" name="任意多边形 484805"/>
            <p:cNvSpPr>
              <a:spLocks noEditPoints="1"/>
            </p:cNvSpPr>
            <p:nvPr/>
          </p:nvSpPr>
          <p:spPr>
            <a:xfrm>
              <a:off x="4849" y="4020"/>
              <a:ext cx="82" cy="81"/>
            </a:xfrm>
            <a:custGeom>
              <a:avLst/>
              <a:gdLst/>
              <a:ahLst/>
              <a:cxnLst/>
              <a:rect l="0" t="0" r="0" b="0"/>
              <a:pathLst>
                <a:path w="82" h="81">
                  <a:moveTo>
                    <a:pt x="0" y="40"/>
                  </a:moveTo>
                  <a:lnTo>
                    <a:pt x="82" y="40"/>
                  </a:lnTo>
                  <a:moveTo>
                    <a:pt x="40" y="0"/>
                  </a:moveTo>
                  <a:lnTo>
                    <a:pt x="40" y="81"/>
                  </a:lnTo>
                </a:path>
              </a:pathLst>
            </a:custGeom>
            <a:noFill/>
            <a:ln w="1587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84813" name="组合 484812"/>
            <p:cNvGrpSpPr/>
            <p:nvPr/>
          </p:nvGrpSpPr>
          <p:grpSpPr>
            <a:xfrm>
              <a:off x="4895" y="3797"/>
              <a:ext cx="322" cy="175"/>
              <a:chOff x="4895" y="3797"/>
              <a:chExt cx="322" cy="175"/>
            </a:xfrm>
          </p:grpSpPr>
          <p:sp>
            <p:nvSpPr>
              <p:cNvPr id="484807" name="矩形 484806"/>
              <p:cNvSpPr/>
              <p:nvPr/>
            </p:nvSpPr>
            <p:spPr>
              <a:xfrm>
                <a:off x="5177" y="3876"/>
                <a:ext cx="40" cy="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4808" name="矩形 484807"/>
              <p:cNvSpPr/>
              <p:nvPr/>
            </p:nvSpPr>
            <p:spPr>
              <a:xfrm>
                <a:off x="4895" y="3824"/>
                <a:ext cx="35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j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4809" name="矩形 484808"/>
              <p:cNvSpPr/>
              <p:nvPr/>
            </p:nvSpPr>
            <p:spPr>
              <a:xfrm>
                <a:off x="5128" y="3822"/>
                <a:ext cx="40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4810" name="矩形 484809"/>
              <p:cNvSpPr/>
              <p:nvPr/>
            </p:nvSpPr>
            <p:spPr>
              <a:xfrm>
                <a:off x="5016" y="3822"/>
                <a:ext cx="92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4811" name="矩形 484810"/>
              <p:cNvSpPr/>
              <p:nvPr/>
            </p:nvSpPr>
            <p:spPr>
              <a:xfrm>
                <a:off x="5145" y="3797"/>
                <a:ext cx="35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4812" name="矩形 484811"/>
              <p:cNvSpPr/>
              <p:nvPr/>
            </p:nvSpPr>
            <p:spPr>
              <a:xfrm>
                <a:off x="4930" y="3809"/>
                <a:ext cx="71" cy="1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w</a:t>
                </a:r>
                <a:endParaRPr lang="en-US" altLang="zh-CN" sz="20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84814" name="直接连接符 484813"/>
            <p:cNvSpPr/>
            <p:nvPr/>
          </p:nvSpPr>
          <p:spPr>
            <a:xfrm>
              <a:off x="4746" y="3699"/>
              <a:ext cx="1" cy="92"/>
            </a:xfrm>
            <a:prstGeom prst="line">
              <a:avLst/>
            </a:prstGeom>
            <a:ln w="1587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4815" name="矩形 484814"/>
            <p:cNvSpPr/>
            <p:nvPr/>
          </p:nvSpPr>
          <p:spPr>
            <a:xfrm>
              <a:off x="4856" y="3147"/>
              <a:ext cx="40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84816" name="矩形 484815"/>
            <p:cNvSpPr/>
            <p:nvPr/>
          </p:nvSpPr>
          <p:spPr>
            <a:xfrm>
              <a:off x="4892" y="3135"/>
              <a:ext cx="8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 i="1">
                  <a:solidFill>
                    <a:srgbClr val="000000"/>
                  </a:solidFill>
                  <a:latin typeface="Symbol" panose="05050102010706020507" pitchFamily="18" charset="2"/>
                </a:rPr>
                <a:t>w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84817" name="矩形 484816"/>
            <p:cNvSpPr/>
            <p:nvPr/>
          </p:nvSpPr>
          <p:spPr>
            <a:xfrm>
              <a:off x="4978" y="3147"/>
              <a:ext cx="73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84818" name="矩形 484817"/>
            <p:cNvSpPr/>
            <p:nvPr/>
          </p:nvSpPr>
          <p:spPr>
            <a:xfrm>
              <a:off x="5051" y="3245"/>
              <a:ext cx="40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4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4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4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4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4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4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4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4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8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84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72" grpId="0"/>
      <p:bldP spid="48437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382" name="组合 485381"/>
          <p:cNvGrpSpPr/>
          <p:nvPr/>
        </p:nvGrpSpPr>
        <p:grpSpPr>
          <a:xfrm>
            <a:off x="5453063" y="144463"/>
            <a:ext cx="3421062" cy="2049462"/>
            <a:chOff x="476" y="617"/>
            <a:chExt cx="2155" cy="1291"/>
          </a:xfrm>
        </p:grpSpPr>
        <p:sp>
          <p:nvSpPr>
            <p:cNvPr id="485383" name="矩形 485382"/>
            <p:cNvSpPr>
              <a:spLocks noChangeAspect="1" noTextEdit="1"/>
            </p:cNvSpPr>
            <p:nvPr/>
          </p:nvSpPr>
          <p:spPr>
            <a:xfrm>
              <a:off x="476" y="617"/>
              <a:ext cx="2155" cy="12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384" name="矩形 485383"/>
            <p:cNvSpPr/>
            <p:nvPr/>
          </p:nvSpPr>
          <p:spPr>
            <a:xfrm>
              <a:off x="2249" y="1271"/>
              <a:ext cx="88" cy="22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385" name="矩形 485384"/>
            <p:cNvSpPr/>
            <p:nvPr/>
          </p:nvSpPr>
          <p:spPr>
            <a:xfrm>
              <a:off x="2249" y="1271"/>
              <a:ext cx="88" cy="228"/>
            </a:xfrm>
            <a:prstGeom prst="rect">
              <a:avLst/>
            </a:prstGeom>
            <a:solidFill>
              <a:schemeClr val="accent1"/>
            </a:solidFill>
            <a:ln w="222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386" name="矩形 485385"/>
            <p:cNvSpPr/>
            <p:nvPr/>
          </p:nvSpPr>
          <p:spPr>
            <a:xfrm>
              <a:off x="1470" y="1127"/>
              <a:ext cx="88" cy="22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387" name="矩形 485386"/>
            <p:cNvSpPr/>
            <p:nvPr/>
          </p:nvSpPr>
          <p:spPr>
            <a:xfrm>
              <a:off x="1470" y="1127"/>
              <a:ext cx="88" cy="229"/>
            </a:xfrm>
            <a:prstGeom prst="rect">
              <a:avLst/>
            </a:prstGeom>
            <a:solidFill>
              <a:schemeClr val="accent1"/>
            </a:solidFill>
            <a:ln w="222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388" name="任意多边形 485387"/>
            <p:cNvSpPr/>
            <p:nvPr/>
          </p:nvSpPr>
          <p:spPr>
            <a:xfrm>
              <a:off x="1790" y="938"/>
              <a:ext cx="322" cy="43"/>
            </a:xfrm>
            <a:custGeom>
              <a:avLst/>
              <a:gdLst/>
              <a:ahLst/>
              <a:cxnLst/>
              <a:rect l="0" t="0" r="0" b="0"/>
              <a:pathLst>
                <a:path w="252" h="34">
                  <a:moveTo>
                    <a:pt x="251" y="34"/>
                  </a:moveTo>
                  <a:cubicBezTo>
                    <a:pt x="252" y="17"/>
                    <a:pt x="239" y="2"/>
                    <a:pt x="221" y="1"/>
                  </a:cubicBezTo>
                  <a:cubicBezTo>
                    <a:pt x="204" y="0"/>
                    <a:pt x="189" y="14"/>
                    <a:pt x="188" y="32"/>
                  </a:cubicBezTo>
                  <a:cubicBezTo>
                    <a:pt x="188" y="32"/>
                    <a:pt x="188" y="34"/>
                    <a:pt x="188" y="34"/>
                  </a:cubicBezTo>
                  <a:cubicBezTo>
                    <a:pt x="189" y="17"/>
                    <a:pt x="176" y="2"/>
                    <a:pt x="158" y="1"/>
                  </a:cubicBezTo>
                  <a:cubicBezTo>
                    <a:pt x="141" y="0"/>
                    <a:pt x="127" y="14"/>
                    <a:pt x="125" y="32"/>
                  </a:cubicBezTo>
                  <a:cubicBezTo>
                    <a:pt x="125" y="32"/>
                    <a:pt x="125" y="34"/>
                    <a:pt x="125" y="34"/>
                  </a:cubicBezTo>
                  <a:cubicBezTo>
                    <a:pt x="127" y="17"/>
                    <a:pt x="113" y="2"/>
                    <a:pt x="96" y="1"/>
                  </a:cubicBezTo>
                  <a:cubicBezTo>
                    <a:pt x="78" y="0"/>
                    <a:pt x="64" y="14"/>
                    <a:pt x="63" y="32"/>
                  </a:cubicBezTo>
                  <a:cubicBezTo>
                    <a:pt x="63" y="32"/>
                    <a:pt x="63" y="34"/>
                    <a:pt x="63" y="34"/>
                  </a:cubicBezTo>
                  <a:cubicBezTo>
                    <a:pt x="64" y="17"/>
                    <a:pt x="50" y="2"/>
                    <a:pt x="33" y="1"/>
                  </a:cubicBezTo>
                  <a:cubicBezTo>
                    <a:pt x="15" y="0"/>
                    <a:pt x="1" y="14"/>
                    <a:pt x="0" y="32"/>
                  </a:cubicBezTo>
                  <a:cubicBezTo>
                    <a:pt x="0" y="32"/>
                    <a:pt x="0" y="34"/>
                    <a:pt x="0" y="34"/>
                  </a:cubicBezTo>
                </a:path>
              </a:pathLst>
            </a:custGeom>
            <a:noFill/>
            <a:ln w="222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389" name="直接连接符 485388"/>
            <p:cNvSpPr/>
            <p:nvPr/>
          </p:nvSpPr>
          <p:spPr>
            <a:xfrm flipH="1">
              <a:off x="1714" y="981"/>
              <a:ext cx="76" cy="1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5390" name="直接连接符 485389"/>
            <p:cNvSpPr/>
            <p:nvPr/>
          </p:nvSpPr>
          <p:spPr>
            <a:xfrm>
              <a:off x="2111" y="981"/>
              <a:ext cx="92" cy="1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5391" name="直接连接符 485390"/>
            <p:cNvSpPr/>
            <p:nvPr/>
          </p:nvSpPr>
          <p:spPr>
            <a:xfrm flipV="1">
              <a:off x="2292" y="987"/>
              <a:ext cx="2" cy="284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5392" name="直接连接符 485391"/>
            <p:cNvSpPr/>
            <p:nvPr/>
          </p:nvSpPr>
          <p:spPr>
            <a:xfrm flipH="1" flipV="1">
              <a:off x="2111" y="981"/>
              <a:ext cx="184" cy="2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5393" name="直接连接符 485392"/>
            <p:cNvSpPr/>
            <p:nvPr/>
          </p:nvSpPr>
          <p:spPr>
            <a:xfrm flipH="1">
              <a:off x="811" y="1886"/>
              <a:ext cx="1484" cy="2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5394" name="矩形 485393"/>
            <p:cNvSpPr/>
            <p:nvPr/>
          </p:nvSpPr>
          <p:spPr>
            <a:xfrm>
              <a:off x="2124" y="1004"/>
              <a:ext cx="39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*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5395" name="矩形 485394"/>
            <p:cNvSpPr/>
            <p:nvPr/>
          </p:nvSpPr>
          <p:spPr>
            <a:xfrm>
              <a:off x="952" y="1004"/>
              <a:ext cx="40" cy="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0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*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5396" name="任意多边形 485395"/>
            <p:cNvSpPr>
              <a:spLocks noEditPoints="1"/>
            </p:cNvSpPr>
            <p:nvPr/>
          </p:nvSpPr>
          <p:spPr>
            <a:xfrm>
              <a:off x="2402" y="1005"/>
              <a:ext cx="86" cy="86"/>
            </a:xfrm>
            <a:custGeom>
              <a:avLst/>
              <a:gdLst/>
              <a:ahLst/>
              <a:cxnLst/>
              <a:rect l="0" t="0" r="0" b="0"/>
              <a:pathLst>
                <a:path w="67" h="67">
                  <a:moveTo>
                    <a:pt x="0" y="33"/>
                  </a:moveTo>
                  <a:lnTo>
                    <a:pt x="67" y="33"/>
                  </a:lnTo>
                  <a:moveTo>
                    <a:pt x="33" y="0"/>
                  </a:moveTo>
                  <a:lnTo>
                    <a:pt x="33" y="67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397" name="直接连接符 485396"/>
            <p:cNvSpPr/>
            <p:nvPr/>
          </p:nvSpPr>
          <p:spPr>
            <a:xfrm>
              <a:off x="2425" y="1843"/>
              <a:ext cx="83" cy="1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485398" name="组合 485397"/>
            <p:cNvGrpSpPr/>
            <p:nvPr/>
          </p:nvGrpSpPr>
          <p:grpSpPr>
            <a:xfrm>
              <a:off x="2424" y="1379"/>
              <a:ext cx="151" cy="202"/>
              <a:chOff x="2001" y="1214"/>
              <a:chExt cx="118" cy="158"/>
            </a:xfrm>
          </p:grpSpPr>
          <p:sp>
            <p:nvSpPr>
              <p:cNvPr id="485399" name="矩形 485398"/>
              <p:cNvSpPr/>
              <p:nvPr/>
            </p:nvSpPr>
            <p:spPr>
              <a:xfrm>
                <a:off x="2082" y="1282"/>
                <a:ext cx="37" cy="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5400" name="矩形 485399"/>
              <p:cNvSpPr/>
              <p:nvPr/>
            </p:nvSpPr>
            <p:spPr>
              <a:xfrm>
                <a:off x="2001" y="1234"/>
                <a:ext cx="68" cy="1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5401" name="矩形 485400"/>
              <p:cNvSpPr/>
              <p:nvPr/>
            </p:nvSpPr>
            <p:spPr>
              <a:xfrm>
                <a:off x="2039" y="1214"/>
                <a:ext cx="32" cy="1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sz="28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85402" name="矩形 485401"/>
            <p:cNvSpPr/>
            <p:nvPr/>
          </p:nvSpPr>
          <p:spPr>
            <a:xfrm>
              <a:off x="1067" y="759"/>
              <a:ext cx="43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85403" name="矩形 485402"/>
            <p:cNvSpPr/>
            <p:nvPr/>
          </p:nvSpPr>
          <p:spPr>
            <a:xfrm>
              <a:off x="1107" y="759"/>
              <a:ext cx="64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85404" name="矩形 485403"/>
            <p:cNvSpPr/>
            <p:nvPr/>
          </p:nvSpPr>
          <p:spPr>
            <a:xfrm>
              <a:off x="1171" y="746"/>
              <a:ext cx="9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Symbol" panose="05050102010706020507" pitchFamily="18" charset="2"/>
                </a:rPr>
                <a:t>W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85405" name="任意多边形 485404"/>
            <p:cNvSpPr/>
            <p:nvPr/>
          </p:nvSpPr>
          <p:spPr>
            <a:xfrm>
              <a:off x="1004" y="940"/>
              <a:ext cx="321" cy="43"/>
            </a:xfrm>
            <a:custGeom>
              <a:avLst/>
              <a:gdLst/>
              <a:ahLst/>
              <a:cxnLst/>
              <a:rect l="0" t="0" r="0" b="0"/>
              <a:pathLst>
                <a:path w="252" h="34">
                  <a:moveTo>
                    <a:pt x="251" y="34"/>
                  </a:moveTo>
                  <a:cubicBezTo>
                    <a:pt x="252" y="16"/>
                    <a:pt x="239" y="1"/>
                    <a:pt x="221" y="0"/>
                  </a:cubicBezTo>
                  <a:cubicBezTo>
                    <a:pt x="204" y="0"/>
                    <a:pt x="190" y="13"/>
                    <a:pt x="188" y="32"/>
                  </a:cubicBezTo>
                  <a:cubicBezTo>
                    <a:pt x="188" y="32"/>
                    <a:pt x="188" y="33"/>
                    <a:pt x="188" y="34"/>
                  </a:cubicBezTo>
                  <a:cubicBezTo>
                    <a:pt x="190" y="16"/>
                    <a:pt x="176" y="1"/>
                    <a:pt x="159" y="0"/>
                  </a:cubicBezTo>
                  <a:cubicBezTo>
                    <a:pt x="141" y="0"/>
                    <a:pt x="127" y="13"/>
                    <a:pt x="126" y="32"/>
                  </a:cubicBezTo>
                  <a:cubicBezTo>
                    <a:pt x="126" y="32"/>
                    <a:pt x="126" y="33"/>
                    <a:pt x="126" y="34"/>
                  </a:cubicBezTo>
                  <a:cubicBezTo>
                    <a:pt x="127" y="16"/>
                    <a:pt x="113" y="1"/>
                    <a:pt x="96" y="0"/>
                  </a:cubicBezTo>
                  <a:cubicBezTo>
                    <a:pt x="78" y="0"/>
                    <a:pt x="64" y="13"/>
                    <a:pt x="63" y="32"/>
                  </a:cubicBezTo>
                  <a:cubicBezTo>
                    <a:pt x="63" y="32"/>
                    <a:pt x="63" y="33"/>
                    <a:pt x="63" y="34"/>
                  </a:cubicBezTo>
                  <a:cubicBezTo>
                    <a:pt x="64" y="16"/>
                    <a:pt x="50" y="1"/>
                    <a:pt x="33" y="0"/>
                  </a:cubicBezTo>
                  <a:cubicBezTo>
                    <a:pt x="16" y="0"/>
                    <a:pt x="1" y="13"/>
                    <a:pt x="0" y="32"/>
                  </a:cubicBezTo>
                  <a:cubicBezTo>
                    <a:pt x="0" y="32"/>
                    <a:pt x="0" y="33"/>
                    <a:pt x="0" y="34"/>
                  </a:cubicBezTo>
                </a:path>
              </a:pathLst>
            </a:custGeom>
            <a:noFill/>
            <a:ln w="222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406" name="直接连接符 485405"/>
            <p:cNvSpPr/>
            <p:nvPr/>
          </p:nvSpPr>
          <p:spPr>
            <a:xfrm flipH="1">
              <a:off x="927" y="983"/>
              <a:ext cx="77" cy="2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5407" name="直接连接符 485406"/>
            <p:cNvSpPr/>
            <p:nvPr/>
          </p:nvSpPr>
          <p:spPr>
            <a:xfrm>
              <a:off x="1324" y="983"/>
              <a:ext cx="92" cy="2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5408" name="直接连接符 485407"/>
            <p:cNvSpPr/>
            <p:nvPr/>
          </p:nvSpPr>
          <p:spPr>
            <a:xfrm>
              <a:off x="2292" y="1499"/>
              <a:ext cx="2" cy="387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5409" name="直接连接符 485408"/>
            <p:cNvSpPr/>
            <p:nvPr/>
          </p:nvSpPr>
          <p:spPr>
            <a:xfrm flipH="1">
              <a:off x="1406" y="983"/>
              <a:ext cx="318" cy="2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5410" name="直接连接符 485409"/>
            <p:cNvSpPr/>
            <p:nvPr/>
          </p:nvSpPr>
          <p:spPr>
            <a:xfrm flipV="1">
              <a:off x="1513" y="983"/>
              <a:ext cx="2" cy="144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5411" name="直接连接符 485410"/>
            <p:cNvSpPr/>
            <p:nvPr/>
          </p:nvSpPr>
          <p:spPr>
            <a:xfrm>
              <a:off x="1398" y="1545"/>
              <a:ext cx="228" cy="2"/>
            </a:xfrm>
            <a:prstGeom prst="line">
              <a:avLst/>
            </a:prstGeom>
            <a:ln w="2222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5412" name="直接连接符 485411"/>
            <p:cNvSpPr/>
            <p:nvPr/>
          </p:nvSpPr>
          <p:spPr>
            <a:xfrm>
              <a:off x="1398" y="1622"/>
              <a:ext cx="228" cy="1"/>
            </a:xfrm>
            <a:prstGeom prst="line">
              <a:avLst/>
            </a:prstGeom>
            <a:ln w="2222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5413" name="直接连接符 485412"/>
            <p:cNvSpPr/>
            <p:nvPr/>
          </p:nvSpPr>
          <p:spPr>
            <a:xfrm>
              <a:off x="1512" y="1636"/>
              <a:ext cx="1" cy="112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5414" name="直接连接符 485413"/>
            <p:cNvSpPr/>
            <p:nvPr/>
          </p:nvSpPr>
          <p:spPr>
            <a:xfrm>
              <a:off x="1512" y="1421"/>
              <a:ext cx="1" cy="119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5415" name="直接连接符 485414"/>
            <p:cNvSpPr/>
            <p:nvPr/>
          </p:nvSpPr>
          <p:spPr>
            <a:xfrm>
              <a:off x="1513" y="1356"/>
              <a:ext cx="2" cy="100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5416" name="直接连接符 485415"/>
            <p:cNvSpPr/>
            <p:nvPr/>
          </p:nvSpPr>
          <p:spPr>
            <a:xfrm>
              <a:off x="1512" y="1714"/>
              <a:ext cx="1" cy="172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5417" name="直接连接符 485416"/>
            <p:cNvSpPr/>
            <p:nvPr/>
          </p:nvSpPr>
          <p:spPr>
            <a:xfrm flipH="1">
              <a:off x="811" y="983"/>
              <a:ext cx="191" cy="2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5418" name="直接连接符 485417"/>
            <p:cNvSpPr/>
            <p:nvPr/>
          </p:nvSpPr>
          <p:spPr>
            <a:xfrm>
              <a:off x="811" y="983"/>
              <a:ext cx="1" cy="903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5419" name="任意多边形 485418"/>
            <p:cNvSpPr>
              <a:spLocks noEditPoints="1"/>
            </p:cNvSpPr>
            <p:nvPr/>
          </p:nvSpPr>
          <p:spPr>
            <a:xfrm>
              <a:off x="638" y="1176"/>
              <a:ext cx="87" cy="87"/>
            </a:xfrm>
            <a:custGeom>
              <a:avLst/>
              <a:gdLst/>
              <a:ahLst/>
              <a:cxnLst/>
              <a:rect l="0" t="0" r="0" b="0"/>
              <a:pathLst>
                <a:path w="68" h="68">
                  <a:moveTo>
                    <a:pt x="0" y="34"/>
                  </a:moveTo>
                  <a:lnTo>
                    <a:pt x="68" y="34"/>
                  </a:lnTo>
                  <a:moveTo>
                    <a:pt x="34" y="0"/>
                  </a:moveTo>
                  <a:lnTo>
                    <a:pt x="34" y="6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420" name="直接连接符 485419"/>
            <p:cNvSpPr/>
            <p:nvPr/>
          </p:nvSpPr>
          <p:spPr>
            <a:xfrm>
              <a:off x="638" y="1600"/>
              <a:ext cx="85" cy="2"/>
            </a:xfrm>
            <a:prstGeom prst="line">
              <a:avLst/>
            </a:prstGeom>
            <a:ln w="1270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5421" name="任意多边形 485420"/>
            <p:cNvSpPr/>
            <p:nvPr/>
          </p:nvSpPr>
          <p:spPr>
            <a:xfrm>
              <a:off x="708" y="1333"/>
              <a:ext cx="209" cy="211"/>
            </a:xfrm>
            <a:custGeom>
              <a:avLst/>
              <a:gdLst/>
              <a:ahLst/>
              <a:cxnLst/>
              <a:rect l="0" t="0" r="0" b="0"/>
              <a:pathLst>
                <a:path w="259" h="262">
                  <a:moveTo>
                    <a:pt x="130" y="262"/>
                  </a:moveTo>
                  <a:cubicBezTo>
                    <a:pt x="58" y="262"/>
                    <a:pt x="0" y="203"/>
                    <a:pt x="0" y="131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201" y="0"/>
                    <a:pt x="259" y="58"/>
                    <a:pt x="259" y="131"/>
                  </a:cubicBezTo>
                  <a:cubicBezTo>
                    <a:pt x="259" y="203"/>
                    <a:pt x="201" y="262"/>
                    <a:pt x="130" y="262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422" name="任意多边形 485421"/>
            <p:cNvSpPr>
              <a:spLocks noEditPoints="1"/>
            </p:cNvSpPr>
            <p:nvPr/>
          </p:nvSpPr>
          <p:spPr>
            <a:xfrm>
              <a:off x="708" y="1333"/>
              <a:ext cx="209" cy="211"/>
            </a:xfrm>
            <a:custGeom>
              <a:avLst/>
              <a:gdLst/>
              <a:ahLst/>
              <a:cxnLst/>
              <a:rect l="0" t="0" r="0" b="0"/>
              <a:pathLst>
                <a:path w="259" h="262">
                  <a:moveTo>
                    <a:pt x="130" y="262"/>
                  </a:moveTo>
                  <a:cubicBezTo>
                    <a:pt x="58" y="262"/>
                    <a:pt x="0" y="203"/>
                    <a:pt x="0" y="131"/>
                  </a:cubicBezTo>
                  <a:cubicBezTo>
                    <a:pt x="0" y="58"/>
                    <a:pt x="58" y="0"/>
                    <a:pt x="13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201" y="0"/>
                    <a:pt x="259" y="58"/>
                    <a:pt x="259" y="131"/>
                  </a:cubicBezTo>
                  <a:cubicBezTo>
                    <a:pt x="259" y="203"/>
                    <a:pt x="201" y="262"/>
                    <a:pt x="130" y="262"/>
                  </a:cubicBezTo>
                  <a:moveTo>
                    <a:pt x="130" y="262"/>
                  </a:moveTo>
                  <a:lnTo>
                    <a:pt x="130" y="0"/>
                  </a:lnTo>
                </a:path>
              </a:pathLst>
            </a:custGeom>
            <a:solidFill>
              <a:schemeClr val="accent1">
                <a:alpha val="100000"/>
              </a:schemeClr>
            </a:solidFill>
            <a:ln w="22225" cap="rnd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423" name="矩形 485422"/>
            <p:cNvSpPr/>
            <p:nvPr/>
          </p:nvSpPr>
          <p:spPr>
            <a:xfrm>
              <a:off x="1879" y="759"/>
              <a:ext cx="171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j10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85424" name="矩形 485423"/>
            <p:cNvSpPr/>
            <p:nvPr/>
          </p:nvSpPr>
          <p:spPr>
            <a:xfrm>
              <a:off x="2046" y="746"/>
              <a:ext cx="9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Symbol" panose="05050102010706020507" pitchFamily="18" charset="2"/>
                </a:rPr>
                <a:t>W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85425" name="矩形 485424"/>
            <p:cNvSpPr/>
            <p:nvPr/>
          </p:nvSpPr>
          <p:spPr>
            <a:xfrm>
              <a:off x="1673" y="1517"/>
              <a:ext cx="70" cy="1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85426" name="矩形 485425"/>
            <p:cNvSpPr/>
            <p:nvPr/>
          </p:nvSpPr>
          <p:spPr>
            <a:xfrm>
              <a:off x="1750" y="1530"/>
              <a:ext cx="107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j4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85427" name="矩形 485426"/>
            <p:cNvSpPr/>
            <p:nvPr/>
          </p:nvSpPr>
          <p:spPr>
            <a:xfrm>
              <a:off x="1853" y="1517"/>
              <a:ext cx="98" cy="1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Symbol" panose="05050102010706020507" pitchFamily="18" charset="2"/>
                </a:rPr>
                <a:t>W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85428" name="任意多边形 485427"/>
            <p:cNvSpPr/>
            <p:nvPr/>
          </p:nvSpPr>
          <p:spPr>
            <a:xfrm>
              <a:off x="1661" y="789"/>
              <a:ext cx="90" cy="72"/>
            </a:xfrm>
            <a:custGeom>
              <a:avLst/>
              <a:gdLst/>
              <a:ahLst/>
              <a:cxnLst/>
              <a:rect l="0" t="0" r="0" b="0"/>
              <a:pathLst>
                <a:path w="70" h="56">
                  <a:moveTo>
                    <a:pt x="0" y="0"/>
                  </a:moveTo>
                  <a:cubicBezTo>
                    <a:pt x="22" y="10"/>
                    <a:pt x="49" y="31"/>
                    <a:pt x="70" y="56"/>
                  </a:cubicBezTo>
                </a:path>
              </a:pathLst>
            </a:custGeom>
            <a:noFill/>
            <a:ln w="476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429" name="任意多边形 485428"/>
            <p:cNvSpPr/>
            <p:nvPr/>
          </p:nvSpPr>
          <p:spPr>
            <a:xfrm>
              <a:off x="1727" y="842"/>
              <a:ext cx="62" cy="78"/>
            </a:xfrm>
            <a:custGeom>
              <a:avLst/>
              <a:gdLst/>
              <a:ahLst/>
              <a:cxnLst/>
              <a:rect l="0" t="0" r="0" b="0"/>
              <a:pathLst>
                <a:path w="49" h="61">
                  <a:moveTo>
                    <a:pt x="33" y="0"/>
                  </a:moveTo>
                  <a:lnTo>
                    <a:pt x="49" y="61"/>
                  </a:lnTo>
                  <a:lnTo>
                    <a:pt x="0" y="21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430" name="矩形 485429"/>
            <p:cNvSpPr/>
            <p:nvPr/>
          </p:nvSpPr>
          <p:spPr>
            <a:xfrm>
              <a:off x="1442" y="643"/>
              <a:ext cx="107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j6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85431" name="矩形 485430"/>
            <p:cNvSpPr/>
            <p:nvPr/>
          </p:nvSpPr>
          <p:spPr>
            <a:xfrm>
              <a:off x="1544" y="630"/>
              <a:ext cx="98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Symbol" panose="05050102010706020507" pitchFamily="18" charset="2"/>
                </a:rPr>
                <a:t>W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85432" name="任意多边形 485431"/>
            <p:cNvSpPr/>
            <p:nvPr/>
          </p:nvSpPr>
          <p:spPr>
            <a:xfrm>
              <a:off x="1337" y="789"/>
              <a:ext cx="89" cy="72"/>
            </a:xfrm>
            <a:custGeom>
              <a:avLst/>
              <a:gdLst/>
              <a:ahLst/>
              <a:cxnLst/>
              <a:rect l="0" t="0" r="0" b="0"/>
              <a:pathLst>
                <a:path w="70" h="56">
                  <a:moveTo>
                    <a:pt x="0" y="56"/>
                  </a:moveTo>
                  <a:cubicBezTo>
                    <a:pt x="21" y="31"/>
                    <a:pt x="48" y="10"/>
                    <a:pt x="70" y="0"/>
                  </a:cubicBezTo>
                </a:path>
              </a:pathLst>
            </a:custGeom>
            <a:noFill/>
            <a:ln w="476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433" name="任意多边形 485432"/>
            <p:cNvSpPr/>
            <p:nvPr/>
          </p:nvSpPr>
          <p:spPr>
            <a:xfrm>
              <a:off x="1300" y="842"/>
              <a:ext cx="61" cy="78"/>
            </a:xfrm>
            <a:custGeom>
              <a:avLst/>
              <a:gdLst/>
              <a:ahLst/>
              <a:cxnLst/>
              <a:rect l="0" t="0" r="0" b="0"/>
              <a:pathLst>
                <a:path w="48" h="61">
                  <a:moveTo>
                    <a:pt x="48" y="21"/>
                  </a:moveTo>
                  <a:lnTo>
                    <a:pt x="0" y="61"/>
                  </a:lnTo>
                  <a:lnTo>
                    <a:pt x="16" y="0"/>
                  </a:lnTo>
                  <a:lnTo>
                    <a:pt x="48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434" name="矩形 485433"/>
            <p:cNvSpPr/>
            <p:nvPr/>
          </p:nvSpPr>
          <p:spPr>
            <a:xfrm>
              <a:off x="1569" y="1157"/>
              <a:ext cx="161" cy="1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Symbol" panose="05050102010706020507" pitchFamily="18" charset="2"/>
                </a:rPr>
                <a:t>3W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85435" name="矩形 485434"/>
            <p:cNvSpPr/>
            <p:nvPr/>
          </p:nvSpPr>
          <p:spPr>
            <a:xfrm>
              <a:off x="2020" y="1286"/>
              <a:ext cx="163" cy="15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600" b="1">
                  <a:solidFill>
                    <a:srgbClr val="000000"/>
                  </a:solidFill>
                  <a:latin typeface="Symbol" panose="05050102010706020507" pitchFamily="18" charset="2"/>
                </a:rPr>
                <a:t>5W</a:t>
              </a:r>
              <a:endParaRPr lang="en-US" altLang="zh-CN" sz="2800" b="1">
                <a:latin typeface="Times New Roman" panose="02020603050405020304" pitchFamily="18" charset="0"/>
              </a:endParaRPr>
            </a:p>
          </p:txBody>
        </p:sp>
        <p:grpSp>
          <p:nvGrpSpPr>
            <p:cNvPr id="485436" name="组合 485435"/>
            <p:cNvGrpSpPr/>
            <p:nvPr/>
          </p:nvGrpSpPr>
          <p:grpSpPr>
            <a:xfrm>
              <a:off x="516" y="1315"/>
              <a:ext cx="148" cy="200"/>
              <a:chOff x="507" y="1164"/>
              <a:chExt cx="116" cy="156"/>
            </a:xfrm>
          </p:grpSpPr>
          <p:sp>
            <p:nvSpPr>
              <p:cNvPr id="485437" name="矩形 485436"/>
              <p:cNvSpPr/>
              <p:nvPr/>
            </p:nvSpPr>
            <p:spPr>
              <a:xfrm>
                <a:off x="582" y="1230"/>
                <a:ext cx="41" cy="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</a:t>
                </a:r>
                <a:endParaRPr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5438" name="矩形 485437"/>
              <p:cNvSpPr/>
              <p:nvPr/>
            </p:nvSpPr>
            <p:spPr>
              <a:xfrm>
                <a:off x="507" y="1185"/>
                <a:ext cx="68" cy="1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5439" name="矩形 485438"/>
              <p:cNvSpPr/>
              <p:nvPr/>
            </p:nvSpPr>
            <p:spPr>
              <a:xfrm>
                <a:off x="543" y="1164"/>
                <a:ext cx="32" cy="1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sz="2800" b="1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85440" name="矩形 485439"/>
          <p:cNvSpPr/>
          <p:nvPr/>
        </p:nvSpPr>
        <p:spPr>
          <a:xfrm>
            <a:off x="371475" y="385763"/>
            <a:ext cx="566737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FF33CC"/>
                </a:solidFill>
                <a:latin typeface="Times New Roman" panose="02020603050405020304" pitchFamily="18" charset="0"/>
              </a:rPr>
              <a:t>例 </a:t>
            </a:r>
          </a:p>
        </p:txBody>
      </p:sp>
      <p:sp>
        <p:nvSpPr>
          <p:cNvPr id="485441" name="矩形 485440"/>
          <p:cNvSpPr/>
          <p:nvPr/>
        </p:nvSpPr>
        <p:spPr>
          <a:xfrm>
            <a:off x="398463" y="2062163"/>
            <a:ext cx="869950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解：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85443" name="矩形 485442"/>
          <p:cNvSpPr/>
          <p:nvPr/>
        </p:nvSpPr>
        <p:spPr>
          <a:xfrm>
            <a:off x="0" y="2881313"/>
            <a:ext cx="9144000" cy="0"/>
          </a:xfrm>
          <a:prstGeom prst="rect">
            <a:avLst/>
          </a:prstGeom>
          <a:noFill/>
          <a:ln w="1905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5444" name="矩形 485443"/>
          <p:cNvSpPr/>
          <p:nvPr/>
        </p:nvSpPr>
        <p:spPr>
          <a:xfrm>
            <a:off x="938213" y="592138"/>
            <a:ext cx="4527550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利用受控源等效电路法重做前例</a:t>
            </a:r>
            <a:r>
              <a:rPr lang="zh-CN" altLang="en-US" b="1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485445" name="组合 485444"/>
          <p:cNvGrpSpPr/>
          <p:nvPr/>
        </p:nvGrpSpPr>
        <p:grpSpPr>
          <a:xfrm>
            <a:off x="1271588" y="1204913"/>
            <a:ext cx="2617787" cy="457200"/>
            <a:chOff x="801" y="371"/>
            <a:chExt cx="1537" cy="288"/>
          </a:xfrm>
        </p:grpSpPr>
        <p:graphicFrame>
          <p:nvGraphicFramePr>
            <p:cNvPr id="485446" name="对象 485445"/>
            <p:cNvGraphicFramePr/>
            <p:nvPr/>
          </p:nvGraphicFramePr>
          <p:xfrm>
            <a:off x="1337" y="373"/>
            <a:ext cx="1001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23" r:id="rId3" imgW="1091565" imgH="304800" progId="Equation.3">
                    <p:embed/>
                  </p:oleObj>
                </mc:Choice>
                <mc:Fallback>
                  <p:oleObj r:id="rId3" imgW="1091565" imgH="3048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337" y="373"/>
                          <a:ext cx="1001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5447" name="矩形 485446"/>
            <p:cNvSpPr/>
            <p:nvPr/>
          </p:nvSpPr>
          <p:spPr>
            <a:xfrm>
              <a:off x="801" y="371"/>
              <a:ext cx="468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已知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85448" name="组合 485447"/>
          <p:cNvGrpSpPr/>
          <p:nvPr/>
        </p:nvGrpSpPr>
        <p:grpSpPr>
          <a:xfrm>
            <a:off x="1341438" y="1817688"/>
            <a:ext cx="2376487" cy="460375"/>
            <a:chOff x="672" y="951"/>
            <a:chExt cx="1385" cy="290"/>
          </a:xfrm>
        </p:grpSpPr>
        <p:graphicFrame>
          <p:nvGraphicFramePr>
            <p:cNvPr id="485449" name="对象 485448"/>
            <p:cNvGraphicFramePr/>
            <p:nvPr/>
          </p:nvGraphicFramePr>
          <p:xfrm>
            <a:off x="1801" y="953"/>
            <a:ext cx="25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24" r:id="rId5" imgW="203200" imgH="228600" progId="Equation.3">
                    <p:embed/>
                  </p:oleObj>
                </mc:Choice>
                <mc:Fallback>
                  <p:oleObj r:id="rId5" imgW="203200" imgH="2286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01" y="953"/>
                          <a:ext cx="256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5450" name="矩形 485449"/>
            <p:cNvSpPr/>
            <p:nvPr/>
          </p:nvSpPr>
          <p:spPr>
            <a:xfrm>
              <a:off x="672" y="951"/>
              <a:ext cx="1045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求输出电压</a:t>
              </a:r>
              <a:endParaRPr lang="zh-CN" altLang="en-US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85451" name="下箭头 485450"/>
          <p:cNvSpPr/>
          <p:nvPr/>
        </p:nvSpPr>
        <p:spPr>
          <a:xfrm>
            <a:off x="6945313" y="2197100"/>
            <a:ext cx="357187" cy="361950"/>
          </a:xfrm>
          <a:prstGeom prst="downArrow">
            <a:avLst>
              <a:gd name="adj1" fmla="val 50000"/>
              <a:gd name="adj2" fmla="val 25333"/>
            </a:avLst>
          </a:prstGeom>
          <a:solidFill>
            <a:srgbClr val="3366FF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85555" name="组合 485554"/>
          <p:cNvGrpSpPr/>
          <p:nvPr/>
        </p:nvGrpSpPr>
        <p:grpSpPr>
          <a:xfrm>
            <a:off x="5930900" y="3503613"/>
            <a:ext cx="739775" cy="936625"/>
            <a:chOff x="3736" y="2207"/>
            <a:chExt cx="466" cy="590"/>
          </a:xfrm>
        </p:grpSpPr>
        <p:sp>
          <p:nvSpPr>
            <p:cNvPr id="485524" name="椭圆 485523"/>
            <p:cNvSpPr/>
            <p:nvPr/>
          </p:nvSpPr>
          <p:spPr>
            <a:xfrm>
              <a:off x="3742" y="2213"/>
              <a:ext cx="433" cy="579"/>
            </a:xfrm>
            <a:prstGeom prst="ellipse">
              <a:avLst/>
            </a:prstGeom>
            <a:solidFill>
              <a:srgbClr val="FF99CC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525" name="任意多边形 485524"/>
            <p:cNvSpPr>
              <a:spLocks noEditPoints="1"/>
            </p:cNvSpPr>
            <p:nvPr/>
          </p:nvSpPr>
          <p:spPr>
            <a:xfrm>
              <a:off x="3736" y="2207"/>
              <a:ext cx="445" cy="590"/>
            </a:xfrm>
            <a:custGeom>
              <a:avLst/>
              <a:gdLst/>
              <a:ahLst/>
              <a:cxnLst/>
              <a:rect l="0" t="0" r="0" b="0"/>
              <a:pathLst>
                <a:path w="623" h="817">
                  <a:moveTo>
                    <a:pt x="603" y="473"/>
                  </a:moveTo>
                  <a:lnTo>
                    <a:pt x="607" y="408"/>
                  </a:lnTo>
                  <a:lnTo>
                    <a:pt x="607" y="409"/>
                  </a:lnTo>
                  <a:lnTo>
                    <a:pt x="604" y="362"/>
                  </a:lnTo>
                  <a:cubicBezTo>
                    <a:pt x="604" y="358"/>
                    <a:pt x="607" y="354"/>
                    <a:pt x="611" y="354"/>
                  </a:cubicBezTo>
                  <a:cubicBezTo>
                    <a:pt x="616" y="354"/>
                    <a:pt x="620" y="357"/>
                    <a:pt x="620" y="361"/>
                  </a:cubicBezTo>
                  <a:lnTo>
                    <a:pt x="623" y="408"/>
                  </a:lnTo>
                  <a:cubicBezTo>
                    <a:pt x="623" y="408"/>
                    <a:pt x="623" y="409"/>
                    <a:pt x="623" y="409"/>
                  </a:cubicBezTo>
                  <a:lnTo>
                    <a:pt x="619" y="474"/>
                  </a:lnTo>
                  <a:cubicBezTo>
                    <a:pt x="618" y="479"/>
                    <a:pt x="614" y="482"/>
                    <a:pt x="610" y="481"/>
                  </a:cubicBezTo>
                  <a:cubicBezTo>
                    <a:pt x="606" y="481"/>
                    <a:pt x="602" y="477"/>
                    <a:pt x="603" y="473"/>
                  </a:cubicBezTo>
                  <a:close/>
                  <a:moveTo>
                    <a:pt x="591" y="285"/>
                  </a:moveTo>
                  <a:lnTo>
                    <a:pt x="584" y="254"/>
                  </a:lnTo>
                  <a:lnTo>
                    <a:pt x="584" y="256"/>
                  </a:lnTo>
                  <a:lnTo>
                    <a:pt x="556" y="188"/>
                  </a:lnTo>
                  <a:lnTo>
                    <a:pt x="557" y="189"/>
                  </a:lnTo>
                  <a:lnTo>
                    <a:pt x="553" y="183"/>
                  </a:lnTo>
                  <a:cubicBezTo>
                    <a:pt x="551" y="179"/>
                    <a:pt x="552" y="174"/>
                    <a:pt x="556" y="172"/>
                  </a:cubicBezTo>
                  <a:cubicBezTo>
                    <a:pt x="559" y="170"/>
                    <a:pt x="564" y="171"/>
                    <a:pt x="567" y="174"/>
                  </a:cubicBezTo>
                  <a:lnTo>
                    <a:pt x="570" y="180"/>
                  </a:lnTo>
                  <a:cubicBezTo>
                    <a:pt x="570" y="181"/>
                    <a:pt x="571" y="181"/>
                    <a:pt x="571" y="181"/>
                  </a:cubicBezTo>
                  <a:lnTo>
                    <a:pt x="599" y="249"/>
                  </a:lnTo>
                  <a:cubicBezTo>
                    <a:pt x="599" y="250"/>
                    <a:pt x="599" y="250"/>
                    <a:pt x="599" y="251"/>
                  </a:cubicBezTo>
                  <a:lnTo>
                    <a:pt x="607" y="281"/>
                  </a:lnTo>
                  <a:cubicBezTo>
                    <a:pt x="608" y="286"/>
                    <a:pt x="605" y="290"/>
                    <a:pt x="601" y="291"/>
                  </a:cubicBezTo>
                  <a:cubicBezTo>
                    <a:pt x="596" y="292"/>
                    <a:pt x="592" y="289"/>
                    <a:pt x="591" y="285"/>
                  </a:cubicBezTo>
                  <a:close/>
                  <a:moveTo>
                    <a:pt x="509" y="118"/>
                  </a:moveTo>
                  <a:lnTo>
                    <a:pt x="476" y="82"/>
                  </a:lnTo>
                  <a:lnTo>
                    <a:pt x="477" y="83"/>
                  </a:lnTo>
                  <a:lnTo>
                    <a:pt x="426" y="46"/>
                  </a:lnTo>
                  <a:cubicBezTo>
                    <a:pt x="422" y="44"/>
                    <a:pt x="422" y="39"/>
                    <a:pt x="424" y="35"/>
                  </a:cubicBezTo>
                  <a:cubicBezTo>
                    <a:pt x="427" y="31"/>
                    <a:pt x="432" y="31"/>
                    <a:pt x="435" y="33"/>
                  </a:cubicBezTo>
                  <a:lnTo>
                    <a:pt x="486" y="70"/>
                  </a:lnTo>
                  <a:cubicBezTo>
                    <a:pt x="487" y="70"/>
                    <a:pt x="487" y="71"/>
                    <a:pt x="487" y="71"/>
                  </a:cubicBezTo>
                  <a:lnTo>
                    <a:pt x="521" y="107"/>
                  </a:lnTo>
                  <a:cubicBezTo>
                    <a:pt x="524" y="111"/>
                    <a:pt x="523" y="116"/>
                    <a:pt x="520" y="119"/>
                  </a:cubicBezTo>
                  <a:cubicBezTo>
                    <a:pt x="517" y="122"/>
                    <a:pt x="512" y="121"/>
                    <a:pt x="509" y="118"/>
                  </a:cubicBezTo>
                  <a:close/>
                  <a:moveTo>
                    <a:pt x="354" y="22"/>
                  </a:moveTo>
                  <a:lnTo>
                    <a:pt x="311" y="16"/>
                  </a:lnTo>
                  <a:lnTo>
                    <a:pt x="314" y="16"/>
                  </a:lnTo>
                  <a:lnTo>
                    <a:pt x="253" y="24"/>
                  </a:lnTo>
                  <a:lnTo>
                    <a:pt x="254" y="24"/>
                  </a:lnTo>
                  <a:lnTo>
                    <a:pt x="248" y="27"/>
                  </a:lnTo>
                  <a:cubicBezTo>
                    <a:pt x="244" y="28"/>
                    <a:pt x="239" y="26"/>
                    <a:pt x="237" y="22"/>
                  </a:cubicBezTo>
                  <a:cubicBezTo>
                    <a:pt x="236" y="18"/>
                    <a:pt x="238" y="13"/>
                    <a:pt x="242" y="12"/>
                  </a:cubicBezTo>
                  <a:lnTo>
                    <a:pt x="248" y="9"/>
                  </a:lnTo>
                  <a:cubicBezTo>
                    <a:pt x="249" y="9"/>
                    <a:pt x="250" y="9"/>
                    <a:pt x="250" y="9"/>
                  </a:cubicBezTo>
                  <a:lnTo>
                    <a:pt x="311" y="1"/>
                  </a:lnTo>
                  <a:cubicBezTo>
                    <a:pt x="312" y="0"/>
                    <a:pt x="313" y="0"/>
                    <a:pt x="314" y="1"/>
                  </a:cubicBezTo>
                  <a:lnTo>
                    <a:pt x="356" y="6"/>
                  </a:lnTo>
                  <a:cubicBezTo>
                    <a:pt x="361" y="7"/>
                    <a:pt x="364" y="11"/>
                    <a:pt x="363" y="15"/>
                  </a:cubicBezTo>
                  <a:cubicBezTo>
                    <a:pt x="363" y="20"/>
                    <a:pt x="359" y="23"/>
                    <a:pt x="354" y="22"/>
                  </a:cubicBezTo>
                  <a:close/>
                  <a:moveTo>
                    <a:pt x="178" y="61"/>
                  </a:moveTo>
                  <a:lnTo>
                    <a:pt x="147" y="83"/>
                  </a:lnTo>
                  <a:lnTo>
                    <a:pt x="148" y="82"/>
                  </a:lnTo>
                  <a:lnTo>
                    <a:pt x="103" y="131"/>
                  </a:lnTo>
                  <a:lnTo>
                    <a:pt x="104" y="130"/>
                  </a:lnTo>
                  <a:lnTo>
                    <a:pt x="100" y="136"/>
                  </a:lnTo>
                  <a:cubicBezTo>
                    <a:pt x="98" y="140"/>
                    <a:pt x="93" y="141"/>
                    <a:pt x="89" y="139"/>
                  </a:cubicBezTo>
                  <a:cubicBezTo>
                    <a:pt x="86" y="136"/>
                    <a:pt x="84" y="131"/>
                    <a:pt x="87" y="127"/>
                  </a:cubicBezTo>
                  <a:lnTo>
                    <a:pt x="91" y="121"/>
                  </a:lnTo>
                  <a:cubicBezTo>
                    <a:pt x="91" y="121"/>
                    <a:pt x="91" y="120"/>
                    <a:pt x="92" y="120"/>
                  </a:cubicBezTo>
                  <a:lnTo>
                    <a:pt x="137" y="71"/>
                  </a:lnTo>
                  <a:cubicBezTo>
                    <a:pt x="137" y="71"/>
                    <a:pt x="137" y="70"/>
                    <a:pt x="138" y="70"/>
                  </a:cubicBezTo>
                  <a:lnTo>
                    <a:pt x="169" y="48"/>
                  </a:lnTo>
                  <a:cubicBezTo>
                    <a:pt x="172" y="45"/>
                    <a:pt x="177" y="46"/>
                    <a:pt x="180" y="50"/>
                  </a:cubicBezTo>
                  <a:cubicBezTo>
                    <a:pt x="183" y="53"/>
                    <a:pt x="182" y="58"/>
                    <a:pt x="178" y="61"/>
                  </a:cubicBezTo>
                  <a:close/>
                  <a:moveTo>
                    <a:pt x="61" y="204"/>
                  </a:moveTo>
                  <a:lnTo>
                    <a:pt x="40" y="256"/>
                  </a:lnTo>
                  <a:lnTo>
                    <a:pt x="40" y="254"/>
                  </a:lnTo>
                  <a:lnTo>
                    <a:pt x="27" y="309"/>
                  </a:lnTo>
                  <a:cubicBezTo>
                    <a:pt x="26" y="313"/>
                    <a:pt x="22" y="316"/>
                    <a:pt x="17" y="315"/>
                  </a:cubicBezTo>
                  <a:cubicBezTo>
                    <a:pt x="13" y="314"/>
                    <a:pt x="11" y="310"/>
                    <a:pt x="12" y="305"/>
                  </a:cubicBezTo>
                  <a:lnTo>
                    <a:pt x="25" y="251"/>
                  </a:lnTo>
                  <a:cubicBezTo>
                    <a:pt x="25" y="250"/>
                    <a:pt x="25" y="250"/>
                    <a:pt x="25" y="249"/>
                  </a:cubicBezTo>
                  <a:lnTo>
                    <a:pt x="46" y="198"/>
                  </a:lnTo>
                  <a:cubicBezTo>
                    <a:pt x="48" y="194"/>
                    <a:pt x="53" y="192"/>
                    <a:pt x="57" y="193"/>
                  </a:cubicBezTo>
                  <a:cubicBezTo>
                    <a:pt x="61" y="195"/>
                    <a:pt x="63" y="200"/>
                    <a:pt x="61" y="204"/>
                  </a:cubicBezTo>
                  <a:close/>
                  <a:moveTo>
                    <a:pt x="18" y="387"/>
                  </a:moveTo>
                  <a:lnTo>
                    <a:pt x="16" y="409"/>
                  </a:lnTo>
                  <a:lnTo>
                    <a:pt x="16" y="408"/>
                  </a:lnTo>
                  <a:lnTo>
                    <a:pt x="22" y="489"/>
                  </a:lnTo>
                  <a:lnTo>
                    <a:pt x="22" y="488"/>
                  </a:lnTo>
                  <a:lnTo>
                    <a:pt x="24" y="496"/>
                  </a:lnTo>
                  <a:cubicBezTo>
                    <a:pt x="25" y="500"/>
                    <a:pt x="23" y="505"/>
                    <a:pt x="18" y="506"/>
                  </a:cubicBezTo>
                  <a:cubicBezTo>
                    <a:pt x="14" y="507"/>
                    <a:pt x="10" y="504"/>
                    <a:pt x="9" y="500"/>
                  </a:cubicBezTo>
                  <a:lnTo>
                    <a:pt x="7" y="491"/>
                  </a:lnTo>
                  <a:cubicBezTo>
                    <a:pt x="7" y="491"/>
                    <a:pt x="7" y="490"/>
                    <a:pt x="6" y="490"/>
                  </a:cubicBezTo>
                  <a:lnTo>
                    <a:pt x="0" y="409"/>
                  </a:lnTo>
                  <a:cubicBezTo>
                    <a:pt x="0" y="409"/>
                    <a:pt x="0" y="408"/>
                    <a:pt x="0" y="408"/>
                  </a:cubicBezTo>
                  <a:lnTo>
                    <a:pt x="2" y="386"/>
                  </a:lnTo>
                  <a:cubicBezTo>
                    <a:pt x="2" y="381"/>
                    <a:pt x="6" y="378"/>
                    <a:pt x="11" y="378"/>
                  </a:cubicBezTo>
                  <a:cubicBezTo>
                    <a:pt x="15" y="379"/>
                    <a:pt x="18" y="383"/>
                    <a:pt x="18" y="387"/>
                  </a:cubicBezTo>
                  <a:close/>
                  <a:moveTo>
                    <a:pt x="44" y="572"/>
                  </a:moveTo>
                  <a:lnTo>
                    <a:pt x="68" y="629"/>
                  </a:lnTo>
                  <a:lnTo>
                    <a:pt x="67" y="628"/>
                  </a:lnTo>
                  <a:lnTo>
                    <a:pt x="94" y="671"/>
                  </a:lnTo>
                  <a:cubicBezTo>
                    <a:pt x="96" y="675"/>
                    <a:pt x="95" y="679"/>
                    <a:pt x="91" y="682"/>
                  </a:cubicBezTo>
                  <a:cubicBezTo>
                    <a:pt x="87" y="684"/>
                    <a:pt x="82" y="683"/>
                    <a:pt x="80" y="679"/>
                  </a:cubicBezTo>
                  <a:lnTo>
                    <a:pt x="54" y="637"/>
                  </a:lnTo>
                  <a:cubicBezTo>
                    <a:pt x="53" y="636"/>
                    <a:pt x="53" y="636"/>
                    <a:pt x="53" y="636"/>
                  </a:cubicBezTo>
                  <a:lnTo>
                    <a:pt x="29" y="578"/>
                  </a:lnTo>
                  <a:cubicBezTo>
                    <a:pt x="28" y="574"/>
                    <a:pt x="30" y="569"/>
                    <a:pt x="34" y="568"/>
                  </a:cubicBezTo>
                  <a:cubicBezTo>
                    <a:pt x="38" y="566"/>
                    <a:pt x="43" y="568"/>
                    <a:pt x="44" y="572"/>
                  </a:cubicBezTo>
                  <a:close/>
                  <a:moveTo>
                    <a:pt x="144" y="731"/>
                  </a:moveTo>
                  <a:lnTo>
                    <a:pt x="148" y="736"/>
                  </a:lnTo>
                  <a:lnTo>
                    <a:pt x="147" y="735"/>
                  </a:lnTo>
                  <a:lnTo>
                    <a:pt x="199" y="772"/>
                  </a:lnTo>
                  <a:lnTo>
                    <a:pt x="197" y="771"/>
                  </a:lnTo>
                  <a:lnTo>
                    <a:pt x="236" y="786"/>
                  </a:lnTo>
                  <a:cubicBezTo>
                    <a:pt x="240" y="788"/>
                    <a:pt x="242" y="793"/>
                    <a:pt x="240" y="797"/>
                  </a:cubicBezTo>
                  <a:cubicBezTo>
                    <a:pt x="238" y="801"/>
                    <a:pt x="234" y="803"/>
                    <a:pt x="230" y="801"/>
                  </a:cubicBezTo>
                  <a:lnTo>
                    <a:pt x="191" y="786"/>
                  </a:lnTo>
                  <a:cubicBezTo>
                    <a:pt x="191" y="786"/>
                    <a:pt x="190" y="785"/>
                    <a:pt x="190" y="785"/>
                  </a:cubicBezTo>
                  <a:lnTo>
                    <a:pt x="138" y="748"/>
                  </a:lnTo>
                  <a:cubicBezTo>
                    <a:pt x="137" y="748"/>
                    <a:pt x="137" y="747"/>
                    <a:pt x="137" y="747"/>
                  </a:cubicBezTo>
                  <a:lnTo>
                    <a:pt x="132" y="742"/>
                  </a:lnTo>
                  <a:cubicBezTo>
                    <a:pt x="129" y="738"/>
                    <a:pt x="129" y="733"/>
                    <a:pt x="132" y="730"/>
                  </a:cubicBezTo>
                  <a:cubicBezTo>
                    <a:pt x="136" y="727"/>
                    <a:pt x="141" y="728"/>
                    <a:pt x="144" y="731"/>
                  </a:cubicBezTo>
                  <a:close/>
                  <a:moveTo>
                    <a:pt x="312" y="801"/>
                  </a:moveTo>
                  <a:lnTo>
                    <a:pt x="314" y="802"/>
                  </a:lnTo>
                  <a:lnTo>
                    <a:pt x="311" y="802"/>
                  </a:lnTo>
                  <a:lnTo>
                    <a:pt x="372" y="794"/>
                  </a:lnTo>
                  <a:lnTo>
                    <a:pt x="370" y="794"/>
                  </a:lnTo>
                  <a:lnTo>
                    <a:pt x="416" y="776"/>
                  </a:lnTo>
                  <a:cubicBezTo>
                    <a:pt x="420" y="774"/>
                    <a:pt x="424" y="776"/>
                    <a:pt x="426" y="780"/>
                  </a:cubicBezTo>
                  <a:cubicBezTo>
                    <a:pt x="428" y="784"/>
                    <a:pt x="426" y="789"/>
                    <a:pt x="422" y="791"/>
                  </a:cubicBezTo>
                  <a:lnTo>
                    <a:pt x="376" y="809"/>
                  </a:lnTo>
                  <a:cubicBezTo>
                    <a:pt x="376" y="809"/>
                    <a:pt x="375" y="809"/>
                    <a:pt x="375" y="809"/>
                  </a:cubicBezTo>
                  <a:lnTo>
                    <a:pt x="314" y="817"/>
                  </a:lnTo>
                  <a:cubicBezTo>
                    <a:pt x="313" y="817"/>
                    <a:pt x="312" y="817"/>
                    <a:pt x="311" y="817"/>
                  </a:cubicBezTo>
                  <a:lnTo>
                    <a:pt x="310" y="817"/>
                  </a:lnTo>
                  <a:cubicBezTo>
                    <a:pt x="305" y="817"/>
                    <a:pt x="302" y="813"/>
                    <a:pt x="303" y="808"/>
                  </a:cubicBezTo>
                  <a:cubicBezTo>
                    <a:pt x="303" y="804"/>
                    <a:pt x="307" y="801"/>
                    <a:pt x="312" y="801"/>
                  </a:cubicBezTo>
                  <a:close/>
                  <a:moveTo>
                    <a:pt x="478" y="733"/>
                  </a:moveTo>
                  <a:lnTo>
                    <a:pt x="521" y="687"/>
                  </a:lnTo>
                  <a:lnTo>
                    <a:pt x="520" y="688"/>
                  </a:lnTo>
                  <a:lnTo>
                    <a:pt x="546" y="646"/>
                  </a:lnTo>
                  <a:cubicBezTo>
                    <a:pt x="548" y="642"/>
                    <a:pt x="553" y="641"/>
                    <a:pt x="557" y="643"/>
                  </a:cubicBezTo>
                  <a:cubicBezTo>
                    <a:pt x="560" y="646"/>
                    <a:pt x="562" y="651"/>
                    <a:pt x="559" y="654"/>
                  </a:cubicBezTo>
                  <a:lnTo>
                    <a:pt x="533" y="697"/>
                  </a:lnTo>
                  <a:cubicBezTo>
                    <a:pt x="533" y="697"/>
                    <a:pt x="533" y="698"/>
                    <a:pt x="532" y="698"/>
                  </a:cubicBezTo>
                  <a:lnTo>
                    <a:pt x="490" y="744"/>
                  </a:lnTo>
                  <a:cubicBezTo>
                    <a:pt x="487" y="747"/>
                    <a:pt x="482" y="747"/>
                    <a:pt x="479" y="744"/>
                  </a:cubicBezTo>
                  <a:cubicBezTo>
                    <a:pt x="476" y="741"/>
                    <a:pt x="475" y="736"/>
                    <a:pt x="478" y="733"/>
                  </a:cubicBezTo>
                  <a:close/>
                  <a:moveTo>
                    <a:pt x="579" y="575"/>
                  </a:moveTo>
                  <a:lnTo>
                    <a:pt x="584" y="561"/>
                  </a:lnTo>
                  <a:lnTo>
                    <a:pt x="584" y="563"/>
                  </a:lnTo>
                  <a:lnTo>
                    <a:pt x="602" y="488"/>
                  </a:lnTo>
                  <a:cubicBezTo>
                    <a:pt x="603" y="483"/>
                    <a:pt x="607" y="481"/>
                    <a:pt x="611" y="482"/>
                  </a:cubicBezTo>
                  <a:cubicBezTo>
                    <a:pt x="616" y="483"/>
                    <a:pt x="618" y="487"/>
                    <a:pt x="617" y="491"/>
                  </a:cubicBezTo>
                  <a:lnTo>
                    <a:pt x="599" y="566"/>
                  </a:lnTo>
                  <a:cubicBezTo>
                    <a:pt x="599" y="567"/>
                    <a:pt x="599" y="567"/>
                    <a:pt x="599" y="568"/>
                  </a:cubicBezTo>
                  <a:lnTo>
                    <a:pt x="593" y="581"/>
                  </a:lnTo>
                  <a:cubicBezTo>
                    <a:pt x="592" y="585"/>
                    <a:pt x="587" y="587"/>
                    <a:pt x="583" y="585"/>
                  </a:cubicBezTo>
                  <a:cubicBezTo>
                    <a:pt x="579" y="584"/>
                    <a:pt x="577" y="579"/>
                    <a:pt x="579" y="575"/>
                  </a:cubicBezTo>
                  <a:close/>
                </a:path>
              </a:pathLst>
            </a:custGeom>
            <a:solidFill>
              <a:srgbClr val="000000"/>
            </a:solidFill>
            <a:ln w="158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526" name="直接连接符 485525"/>
            <p:cNvSpPr/>
            <p:nvPr/>
          </p:nvSpPr>
          <p:spPr>
            <a:xfrm>
              <a:off x="4175" y="2464"/>
              <a:ext cx="1" cy="1"/>
            </a:xfrm>
            <a:prstGeom prst="line">
              <a:avLst/>
            </a:prstGeom>
            <a:ln w="476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5527" name="任意多边形 485526"/>
            <p:cNvSpPr/>
            <p:nvPr/>
          </p:nvSpPr>
          <p:spPr>
            <a:xfrm>
              <a:off x="4148" y="2457"/>
              <a:ext cx="54" cy="84"/>
            </a:xfrm>
            <a:custGeom>
              <a:avLst/>
              <a:gdLst/>
              <a:ahLst/>
              <a:cxnLst/>
              <a:rect l="0" t="0" r="0" b="0"/>
              <a:pathLst>
                <a:path w="50" h="77">
                  <a:moveTo>
                    <a:pt x="0" y="0"/>
                  </a:moveTo>
                  <a:lnTo>
                    <a:pt x="25" y="77"/>
                  </a:lnTo>
                  <a:lnTo>
                    <a:pt x="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85531" name="组合 485530"/>
            <p:cNvGrpSpPr/>
            <p:nvPr/>
          </p:nvGrpSpPr>
          <p:grpSpPr>
            <a:xfrm>
              <a:off x="3946" y="2421"/>
              <a:ext cx="83" cy="173"/>
              <a:chOff x="4059" y="2664"/>
              <a:chExt cx="76" cy="159"/>
            </a:xfrm>
          </p:grpSpPr>
          <p:sp>
            <p:nvSpPr>
              <p:cNvPr id="485528" name="矩形 485527"/>
              <p:cNvSpPr/>
              <p:nvPr/>
            </p:nvSpPr>
            <p:spPr>
              <a:xfrm>
                <a:off x="4099" y="2735"/>
                <a:ext cx="36" cy="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5529" name="矩形 485528"/>
              <p:cNvSpPr/>
              <p:nvPr/>
            </p:nvSpPr>
            <p:spPr>
              <a:xfrm>
                <a:off x="4059" y="2687"/>
                <a:ext cx="36" cy="1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5530" name="矩形 485529"/>
              <p:cNvSpPr/>
              <p:nvPr/>
            </p:nvSpPr>
            <p:spPr>
              <a:xfrm>
                <a:off x="4074" y="2664"/>
                <a:ext cx="32" cy="1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85556" name="组合 485555"/>
          <p:cNvGrpSpPr/>
          <p:nvPr/>
        </p:nvGrpSpPr>
        <p:grpSpPr>
          <a:xfrm>
            <a:off x="7642225" y="3565525"/>
            <a:ext cx="739775" cy="874713"/>
            <a:chOff x="4814" y="2246"/>
            <a:chExt cx="466" cy="551"/>
          </a:xfrm>
        </p:grpSpPr>
        <p:sp>
          <p:nvSpPr>
            <p:cNvPr id="485532" name="椭圆 485531"/>
            <p:cNvSpPr/>
            <p:nvPr/>
          </p:nvSpPr>
          <p:spPr>
            <a:xfrm>
              <a:off x="4818" y="2251"/>
              <a:ext cx="435" cy="541"/>
            </a:xfrm>
            <a:prstGeom prst="ellipse">
              <a:avLst/>
            </a:prstGeom>
            <a:solidFill>
              <a:srgbClr val="FF99CC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533" name="任意多边形 485532"/>
            <p:cNvSpPr>
              <a:spLocks noEditPoints="1"/>
            </p:cNvSpPr>
            <p:nvPr/>
          </p:nvSpPr>
          <p:spPr>
            <a:xfrm>
              <a:off x="4814" y="2246"/>
              <a:ext cx="444" cy="551"/>
            </a:xfrm>
            <a:custGeom>
              <a:avLst/>
              <a:gdLst/>
              <a:ahLst/>
              <a:cxnLst/>
              <a:rect l="0" t="0" r="0" b="0"/>
              <a:pathLst>
                <a:path w="622" h="763">
                  <a:moveTo>
                    <a:pt x="602" y="442"/>
                  </a:moveTo>
                  <a:lnTo>
                    <a:pt x="606" y="382"/>
                  </a:lnTo>
                  <a:lnTo>
                    <a:pt x="606" y="383"/>
                  </a:lnTo>
                  <a:lnTo>
                    <a:pt x="602" y="331"/>
                  </a:lnTo>
                  <a:cubicBezTo>
                    <a:pt x="602" y="327"/>
                    <a:pt x="605" y="323"/>
                    <a:pt x="610" y="323"/>
                  </a:cubicBezTo>
                  <a:cubicBezTo>
                    <a:pt x="614" y="323"/>
                    <a:pt x="618" y="326"/>
                    <a:pt x="618" y="330"/>
                  </a:cubicBezTo>
                  <a:lnTo>
                    <a:pt x="622" y="382"/>
                  </a:lnTo>
                  <a:cubicBezTo>
                    <a:pt x="622" y="382"/>
                    <a:pt x="622" y="383"/>
                    <a:pt x="622" y="383"/>
                  </a:cubicBezTo>
                  <a:lnTo>
                    <a:pt x="618" y="443"/>
                  </a:lnTo>
                  <a:cubicBezTo>
                    <a:pt x="617" y="448"/>
                    <a:pt x="614" y="451"/>
                    <a:pt x="609" y="450"/>
                  </a:cubicBezTo>
                  <a:cubicBezTo>
                    <a:pt x="605" y="450"/>
                    <a:pt x="601" y="446"/>
                    <a:pt x="602" y="442"/>
                  </a:cubicBezTo>
                  <a:close/>
                  <a:moveTo>
                    <a:pt x="587" y="255"/>
                  </a:moveTo>
                  <a:lnTo>
                    <a:pt x="583" y="238"/>
                  </a:lnTo>
                  <a:lnTo>
                    <a:pt x="583" y="240"/>
                  </a:lnTo>
                  <a:lnTo>
                    <a:pt x="555" y="177"/>
                  </a:lnTo>
                  <a:lnTo>
                    <a:pt x="556" y="178"/>
                  </a:lnTo>
                  <a:lnTo>
                    <a:pt x="541" y="156"/>
                  </a:lnTo>
                  <a:cubicBezTo>
                    <a:pt x="539" y="152"/>
                    <a:pt x="540" y="147"/>
                    <a:pt x="544" y="145"/>
                  </a:cubicBezTo>
                  <a:cubicBezTo>
                    <a:pt x="547" y="142"/>
                    <a:pt x="552" y="143"/>
                    <a:pt x="555" y="147"/>
                  </a:cubicBezTo>
                  <a:lnTo>
                    <a:pt x="569" y="169"/>
                  </a:lnTo>
                  <a:cubicBezTo>
                    <a:pt x="569" y="169"/>
                    <a:pt x="570" y="170"/>
                    <a:pt x="570" y="170"/>
                  </a:cubicBezTo>
                  <a:lnTo>
                    <a:pt x="598" y="233"/>
                  </a:lnTo>
                  <a:cubicBezTo>
                    <a:pt x="598" y="234"/>
                    <a:pt x="598" y="234"/>
                    <a:pt x="598" y="234"/>
                  </a:cubicBezTo>
                  <a:lnTo>
                    <a:pt x="602" y="251"/>
                  </a:lnTo>
                  <a:cubicBezTo>
                    <a:pt x="603" y="255"/>
                    <a:pt x="601" y="259"/>
                    <a:pt x="597" y="260"/>
                  </a:cubicBezTo>
                  <a:cubicBezTo>
                    <a:pt x="592" y="262"/>
                    <a:pt x="588" y="259"/>
                    <a:pt x="587" y="255"/>
                  </a:cubicBezTo>
                  <a:close/>
                  <a:moveTo>
                    <a:pt x="492" y="95"/>
                  </a:moveTo>
                  <a:lnTo>
                    <a:pt x="475" y="78"/>
                  </a:lnTo>
                  <a:lnTo>
                    <a:pt x="476" y="79"/>
                  </a:lnTo>
                  <a:lnTo>
                    <a:pt x="424" y="44"/>
                  </a:lnTo>
                  <a:lnTo>
                    <a:pt x="426" y="45"/>
                  </a:lnTo>
                  <a:lnTo>
                    <a:pt x="402" y="36"/>
                  </a:lnTo>
                  <a:cubicBezTo>
                    <a:pt x="398" y="35"/>
                    <a:pt x="396" y="30"/>
                    <a:pt x="398" y="26"/>
                  </a:cubicBezTo>
                  <a:cubicBezTo>
                    <a:pt x="399" y="22"/>
                    <a:pt x="404" y="20"/>
                    <a:pt x="408" y="21"/>
                  </a:cubicBezTo>
                  <a:lnTo>
                    <a:pt x="431" y="30"/>
                  </a:lnTo>
                  <a:cubicBezTo>
                    <a:pt x="432" y="30"/>
                    <a:pt x="432" y="30"/>
                    <a:pt x="433" y="31"/>
                  </a:cubicBezTo>
                  <a:lnTo>
                    <a:pt x="485" y="66"/>
                  </a:lnTo>
                  <a:cubicBezTo>
                    <a:pt x="485" y="66"/>
                    <a:pt x="486" y="66"/>
                    <a:pt x="486" y="67"/>
                  </a:cubicBezTo>
                  <a:lnTo>
                    <a:pt x="503" y="84"/>
                  </a:lnTo>
                  <a:cubicBezTo>
                    <a:pt x="507" y="87"/>
                    <a:pt x="507" y="92"/>
                    <a:pt x="503" y="95"/>
                  </a:cubicBezTo>
                  <a:cubicBezTo>
                    <a:pt x="500" y="99"/>
                    <a:pt x="495" y="99"/>
                    <a:pt x="492" y="95"/>
                  </a:cubicBezTo>
                  <a:close/>
                  <a:moveTo>
                    <a:pt x="327" y="19"/>
                  </a:moveTo>
                  <a:lnTo>
                    <a:pt x="309" y="16"/>
                  </a:lnTo>
                  <a:lnTo>
                    <a:pt x="312" y="16"/>
                  </a:lnTo>
                  <a:lnTo>
                    <a:pt x="251" y="24"/>
                  </a:lnTo>
                  <a:lnTo>
                    <a:pt x="252" y="24"/>
                  </a:lnTo>
                  <a:lnTo>
                    <a:pt x="221" y="35"/>
                  </a:lnTo>
                  <a:cubicBezTo>
                    <a:pt x="217" y="37"/>
                    <a:pt x="212" y="35"/>
                    <a:pt x="211" y="31"/>
                  </a:cubicBezTo>
                  <a:cubicBezTo>
                    <a:pt x="209" y="27"/>
                    <a:pt x="212" y="22"/>
                    <a:pt x="216" y="20"/>
                  </a:cubicBezTo>
                  <a:lnTo>
                    <a:pt x="247" y="9"/>
                  </a:lnTo>
                  <a:cubicBezTo>
                    <a:pt x="247" y="9"/>
                    <a:pt x="248" y="9"/>
                    <a:pt x="248" y="9"/>
                  </a:cubicBezTo>
                  <a:lnTo>
                    <a:pt x="309" y="1"/>
                  </a:lnTo>
                  <a:cubicBezTo>
                    <a:pt x="310" y="0"/>
                    <a:pt x="311" y="0"/>
                    <a:pt x="312" y="1"/>
                  </a:cubicBezTo>
                  <a:lnTo>
                    <a:pt x="329" y="3"/>
                  </a:lnTo>
                  <a:cubicBezTo>
                    <a:pt x="333" y="3"/>
                    <a:pt x="336" y="7"/>
                    <a:pt x="336" y="12"/>
                  </a:cubicBezTo>
                  <a:cubicBezTo>
                    <a:pt x="335" y="16"/>
                    <a:pt x="331" y="19"/>
                    <a:pt x="327" y="19"/>
                  </a:cubicBezTo>
                  <a:close/>
                  <a:moveTo>
                    <a:pt x="154" y="73"/>
                  </a:moveTo>
                  <a:lnTo>
                    <a:pt x="145" y="79"/>
                  </a:lnTo>
                  <a:lnTo>
                    <a:pt x="146" y="78"/>
                  </a:lnTo>
                  <a:lnTo>
                    <a:pt x="101" y="123"/>
                  </a:lnTo>
                  <a:lnTo>
                    <a:pt x="102" y="122"/>
                  </a:lnTo>
                  <a:lnTo>
                    <a:pt x="81" y="154"/>
                  </a:lnTo>
                  <a:cubicBezTo>
                    <a:pt x="79" y="157"/>
                    <a:pt x="74" y="158"/>
                    <a:pt x="70" y="156"/>
                  </a:cubicBezTo>
                  <a:cubicBezTo>
                    <a:pt x="66" y="153"/>
                    <a:pt x="65" y="148"/>
                    <a:pt x="68" y="145"/>
                  </a:cubicBezTo>
                  <a:lnTo>
                    <a:pt x="89" y="113"/>
                  </a:lnTo>
                  <a:cubicBezTo>
                    <a:pt x="89" y="113"/>
                    <a:pt x="89" y="112"/>
                    <a:pt x="90" y="112"/>
                  </a:cubicBezTo>
                  <a:lnTo>
                    <a:pt x="135" y="67"/>
                  </a:lnTo>
                  <a:cubicBezTo>
                    <a:pt x="135" y="66"/>
                    <a:pt x="136" y="66"/>
                    <a:pt x="136" y="66"/>
                  </a:cubicBezTo>
                  <a:lnTo>
                    <a:pt x="145" y="60"/>
                  </a:lnTo>
                  <a:cubicBezTo>
                    <a:pt x="148" y="58"/>
                    <a:pt x="153" y="59"/>
                    <a:pt x="156" y="62"/>
                  </a:cubicBezTo>
                  <a:cubicBezTo>
                    <a:pt x="158" y="66"/>
                    <a:pt x="157" y="71"/>
                    <a:pt x="154" y="73"/>
                  </a:cubicBezTo>
                  <a:close/>
                  <a:moveTo>
                    <a:pt x="45" y="223"/>
                  </a:moveTo>
                  <a:lnTo>
                    <a:pt x="38" y="240"/>
                  </a:lnTo>
                  <a:lnTo>
                    <a:pt x="38" y="238"/>
                  </a:lnTo>
                  <a:lnTo>
                    <a:pt x="20" y="308"/>
                  </a:lnTo>
                  <a:lnTo>
                    <a:pt x="20" y="307"/>
                  </a:lnTo>
                  <a:lnTo>
                    <a:pt x="19" y="329"/>
                  </a:lnTo>
                  <a:cubicBezTo>
                    <a:pt x="18" y="333"/>
                    <a:pt x="15" y="336"/>
                    <a:pt x="10" y="336"/>
                  </a:cubicBezTo>
                  <a:cubicBezTo>
                    <a:pt x="6" y="336"/>
                    <a:pt x="2" y="332"/>
                    <a:pt x="3" y="327"/>
                  </a:cubicBezTo>
                  <a:lnTo>
                    <a:pt x="4" y="306"/>
                  </a:lnTo>
                  <a:cubicBezTo>
                    <a:pt x="5" y="305"/>
                    <a:pt x="5" y="305"/>
                    <a:pt x="5" y="304"/>
                  </a:cubicBezTo>
                  <a:lnTo>
                    <a:pt x="23" y="234"/>
                  </a:lnTo>
                  <a:cubicBezTo>
                    <a:pt x="23" y="234"/>
                    <a:pt x="23" y="234"/>
                    <a:pt x="23" y="233"/>
                  </a:cubicBezTo>
                  <a:lnTo>
                    <a:pt x="30" y="217"/>
                  </a:lnTo>
                  <a:cubicBezTo>
                    <a:pt x="32" y="213"/>
                    <a:pt x="37" y="211"/>
                    <a:pt x="41" y="213"/>
                  </a:cubicBezTo>
                  <a:cubicBezTo>
                    <a:pt x="45" y="214"/>
                    <a:pt x="47" y="219"/>
                    <a:pt x="45" y="223"/>
                  </a:cubicBezTo>
                  <a:close/>
                  <a:moveTo>
                    <a:pt x="16" y="407"/>
                  </a:moveTo>
                  <a:lnTo>
                    <a:pt x="20" y="458"/>
                  </a:lnTo>
                  <a:lnTo>
                    <a:pt x="20" y="456"/>
                  </a:lnTo>
                  <a:lnTo>
                    <a:pt x="35" y="516"/>
                  </a:lnTo>
                  <a:cubicBezTo>
                    <a:pt x="37" y="520"/>
                    <a:pt x="34" y="524"/>
                    <a:pt x="30" y="525"/>
                  </a:cubicBezTo>
                  <a:cubicBezTo>
                    <a:pt x="25" y="527"/>
                    <a:pt x="21" y="524"/>
                    <a:pt x="20" y="520"/>
                  </a:cubicBezTo>
                  <a:lnTo>
                    <a:pt x="5" y="460"/>
                  </a:lnTo>
                  <a:cubicBezTo>
                    <a:pt x="5" y="460"/>
                    <a:pt x="5" y="460"/>
                    <a:pt x="4" y="459"/>
                  </a:cubicBezTo>
                  <a:lnTo>
                    <a:pt x="0" y="408"/>
                  </a:lnTo>
                  <a:cubicBezTo>
                    <a:pt x="0" y="404"/>
                    <a:pt x="3" y="400"/>
                    <a:pt x="8" y="400"/>
                  </a:cubicBezTo>
                  <a:cubicBezTo>
                    <a:pt x="12" y="400"/>
                    <a:pt x="16" y="403"/>
                    <a:pt x="16" y="407"/>
                  </a:cubicBezTo>
                  <a:close/>
                  <a:moveTo>
                    <a:pt x="66" y="588"/>
                  </a:moveTo>
                  <a:lnTo>
                    <a:pt x="66" y="588"/>
                  </a:lnTo>
                  <a:lnTo>
                    <a:pt x="65" y="587"/>
                  </a:lnTo>
                  <a:lnTo>
                    <a:pt x="102" y="643"/>
                  </a:lnTo>
                  <a:lnTo>
                    <a:pt x="101" y="642"/>
                  </a:lnTo>
                  <a:lnTo>
                    <a:pt x="133" y="674"/>
                  </a:lnTo>
                  <a:cubicBezTo>
                    <a:pt x="136" y="677"/>
                    <a:pt x="136" y="682"/>
                    <a:pt x="133" y="685"/>
                  </a:cubicBezTo>
                  <a:cubicBezTo>
                    <a:pt x="130" y="688"/>
                    <a:pt x="125" y="688"/>
                    <a:pt x="122" y="685"/>
                  </a:cubicBezTo>
                  <a:lnTo>
                    <a:pt x="90" y="653"/>
                  </a:lnTo>
                  <a:cubicBezTo>
                    <a:pt x="89" y="653"/>
                    <a:pt x="89" y="652"/>
                    <a:pt x="89" y="652"/>
                  </a:cubicBezTo>
                  <a:lnTo>
                    <a:pt x="52" y="596"/>
                  </a:lnTo>
                  <a:cubicBezTo>
                    <a:pt x="52" y="596"/>
                    <a:pt x="51" y="595"/>
                    <a:pt x="51" y="595"/>
                  </a:cubicBezTo>
                  <a:lnTo>
                    <a:pt x="51" y="595"/>
                  </a:lnTo>
                  <a:cubicBezTo>
                    <a:pt x="49" y="591"/>
                    <a:pt x="51" y="586"/>
                    <a:pt x="55" y="584"/>
                  </a:cubicBezTo>
                  <a:cubicBezTo>
                    <a:pt x="59" y="582"/>
                    <a:pt x="64" y="584"/>
                    <a:pt x="66" y="588"/>
                  </a:cubicBezTo>
                  <a:close/>
                  <a:moveTo>
                    <a:pt x="196" y="720"/>
                  </a:moveTo>
                  <a:lnTo>
                    <a:pt x="197" y="721"/>
                  </a:lnTo>
                  <a:lnTo>
                    <a:pt x="195" y="720"/>
                  </a:lnTo>
                  <a:lnTo>
                    <a:pt x="252" y="741"/>
                  </a:lnTo>
                  <a:lnTo>
                    <a:pt x="251" y="741"/>
                  </a:lnTo>
                  <a:lnTo>
                    <a:pt x="300" y="747"/>
                  </a:lnTo>
                  <a:cubicBezTo>
                    <a:pt x="304" y="748"/>
                    <a:pt x="307" y="752"/>
                    <a:pt x="307" y="756"/>
                  </a:cubicBezTo>
                  <a:cubicBezTo>
                    <a:pt x="306" y="760"/>
                    <a:pt x="302" y="763"/>
                    <a:pt x="298" y="763"/>
                  </a:cubicBezTo>
                  <a:lnTo>
                    <a:pt x="248" y="756"/>
                  </a:lnTo>
                  <a:cubicBezTo>
                    <a:pt x="248" y="756"/>
                    <a:pt x="247" y="756"/>
                    <a:pt x="247" y="756"/>
                  </a:cubicBezTo>
                  <a:lnTo>
                    <a:pt x="190" y="735"/>
                  </a:lnTo>
                  <a:cubicBezTo>
                    <a:pt x="189" y="735"/>
                    <a:pt x="189" y="734"/>
                    <a:pt x="188" y="734"/>
                  </a:cubicBezTo>
                  <a:lnTo>
                    <a:pt x="187" y="733"/>
                  </a:lnTo>
                  <a:cubicBezTo>
                    <a:pt x="183" y="731"/>
                    <a:pt x="182" y="726"/>
                    <a:pt x="185" y="722"/>
                  </a:cubicBezTo>
                  <a:cubicBezTo>
                    <a:pt x="187" y="719"/>
                    <a:pt x="192" y="718"/>
                    <a:pt x="196" y="720"/>
                  </a:cubicBezTo>
                  <a:close/>
                  <a:moveTo>
                    <a:pt x="375" y="739"/>
                  </a:moveTo>
                  <a:lnTo>
                    <a:pt x="426" y="720"/>
                  </a:lnTo>
                  <a:lnTo>
                    <a:pt x="424" y="721"/>
                  </a:lnTo>
                  <a:lnTo>
                    <a:pt x="472" y="688"/>
                  </a:lnTo>
                  <a:cubicBezTo>
                    <a:pt x="476" y="686"/>
                    <a:pt x="481" y="687"/>
                    <a:pt x="483" y="691"/>
                  </a:cubicBezTo>
                  <a:cubicBezTo>
                    <a:pt x="486" y="694"/>
                    <a:pt x="485" y="699"/>
                    <a:pt x="481" y="702"/>
                  </a:cubicBezTo>
                  <a:lnTo>
                    <a:pt x="433" y="734"/>
                  </a:lnTo>
                  <a:cubicBezTo>
                    <a:pt x="432" y="734"/>
                    <a:pt x="432" y="735"/>
                    <a:pt x="431" y="735"/>
                  </a:cubicBezTo>
                  <a:lnTo>
                    <a:pt x="381" y="754"/>
                  </a:lnTo>
                  <a:cubicBezTo>
                    <a:pt x="376" y="755"/>
                    <a:pt x="372" y="753"/>
                    <a:pt x="370" y="749"/>
                  </a:cubicBezTo>
                  <a:cubicBezTo>
                    <a:pt x="369" y="745"/>
                    <a:pt x="371" y="740"/>
                    <a:pt x="375" y="739"/>
                  </a:cubicBezTo>
                  <a:close/>
                  <a:moveTo>
                    <a:pt x="525" y="633"/>
                  </a:moveTo>
                  <a:lnTo>
                    <a:pt x="556" y="587"/>
                  </a:lnTo>
                  <a:lnTo>
                    <a:pt x="555" y="588"/>
                  </a:lnTo>
                  <a:lnTo>
                    <a:pt x="578" y="537"/>
                  </a:lnTo>
                  <a:cubicBezTo>
                    <a:pt x="580" y="532"/>
                    <a:pt x="585" y="531"/>
                    <a:pt x="589" y="532"/>
                  </a:cubicBezTo>
                  <a:cubicBezTo>
                    <a:pt x="593" y="534"/>
                    <a:pt x="595" y="539"/>
                    <a:pt x="593" y="543"/>
                  </a:cubicBezTo>
                  <a:lnTo>
                    <a:pt x="570" y="595"/>
                  </a:lnTo>
                  <a:cubicBezTo>
                    <a:pt x="570" y="595"/>
                    <a:pt x="569" y="596"/>
                    <a:pt x="569" y="596"/>
                  </a:cubicBezTo>
                  <a:lnTo>
                    <a:pt x="539" y="642"/>
                  </a:lnTo>
                  <a:cubicBezTo>
                    <a:pt x="536" y="646"/>
                    <a:pt x="531" y="647"/>
                    <a:pt x="527" y="644"/>
                  </a:cubicBezTo>
                  <a:cubicBezTo>
                    <a:pt x="524" y="642"/>
                    <a:pt x="523" y="637"/>
                    <a:pt x="525" y="633"/>
                  </a:cubicBezTo>
                  <a:close/>
                  <a:moveTo>
                    <a:pt x="600" y="461"/>
                  </a:moveTo>
                  <a:lnTo>
                    <a:pt x="601" y="456"/>
                  </a:lnTo>
                  <a:cubicBezTo>
                    <a:pt x="602" y="452"/>
                    <a:pt x="606" y="450"/>
                    <a:pt x="610" y="451"/>
                  </a:cubicBezTo>
                  <a:cubicBezTo>
                    <a:pt x="615" y="452"/>
                    <a:pt x="617" y="456"/>
                    <a:pt x="616" y="460"/>
                  </a:cubicBezTo>
                  <a:lnTo>
                    <a:pt x="615" y="465"/>
                  </a:lnTo>
                  <a:cubicBezTo>
                    <a:pt x="614" y="469"/>
                    <a:pt x="610" y="472"/>
                    <a:pt x="605" y="471"/>
                  </a:cubicBezTo>
                  <a:cubicBezTo>
                    <a:pt x="601" y="470"/>
                    <a:pt x="598" y="465"/>
                    <a:pt x="600" y="461"/>
                  </a:cubicBezTo>
                  <a:close/>
                </a:path>
              </a:pathLst>
            </a:custGeom>
            <a:solidFill>
              <a:srgbClr val="000000"/>
            </a:solidFill>
            <a:ln w="15875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534" name="直接连接符 485533"/>
            <p:cNvSpPr/>
            <p:nvPr/>
          </p:nvSpPr>
          <p:spPr>
            <a:xfrm>
              <a:off x="5253" y="2444"/>
              <a:ext cx="1" cy="32"/>
            </a:xfrm>
            <a:prstGeom prst="line">
              <a:avLst/>
            </a:prstGeom>
            <a:ln w="4763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5535" name="任意多边形 485534"/>
            <p:cNvSpPr/>
            <p:nvPr/>
          </p:nvSpPr>
          <p:spPr>
            <a:xfrm>
              <a:off x="5226" y="2469"/>
              <a:ext cx="54" cy="84"/>
            </a:xfrm>
            <a:custGeom>
              <a:avLst/>
              <a:gdLst/>
              <a:ahLst/>
              <a:cxnLst/>
              <a:rect l="0" t="0" r="0" b="0"/>
              <a:pathLst>
                <a:path w="50" h="77">
                  <a:moveTo>
                    <a:pt x="0" y="0"/>
                  </a:moveTo>
                  <a:lnTo>
                    <a:pt x="25" y="77"/>
                  </a:lnTo>
                  <a:lnTo>
                    <a:pt x="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85539" name="组合 485538"/>
            <p:cNvGrpSpPr/>
            <p:nvPr/>
          </p:nvGrpSpPr>
          <p:grpSpPr>
            <a:xfrm>
              <a:off x="4999" y="2421"/>
              <a:ext cx="92" cy="173"/>
              <a:chOff x="5025" y="2664"/>
              <a:chExt cx="84" cy="159"/>
            </a:xfrm>
          </p:grpSpPr>
          <p:sp>
            <p:nvSpPr>
              <p:cNvPr id="485536" name="矩形 485535"/>
              <p:cNvSpPr/>
              <p:nvPr/>
            </p:nvSpPr>
            <p:spPr>
              <a:xfrm>
                <a:off x="5073" y="2735"/>
                <a:ext cx="36" cy="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5537" name="矩形 485536"/>
              <p:cNvSpPr/>
              <p:nvPr/>
            </p:nvSpPr>
            <p:spPr>
              <a:xfrm>
                <a:off x="5025" y="2687"/>
                <a:ext cx="37" cy="1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5538" name="矩形 485537"/>
              <p:cNvSpPr/>
              <p:nvPr/>
            </p:nvSpPr>
            <p:spPr>
              <a:xfrm>
                <a:off x="5039" y="2664"/>
                <a:ext cx="32" cy="1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85557" name="组合 485556"/>
          <p:cNvGrpSpPr/>
          <p:nvPr/>
        </p:nvGrpSpPr>
        <p:grpSpPr>
          <a:xfrm>
            <a:off x="4954588" y="2762250"/>
            <a:ext cx="4179887" cy="1976438"/>
            <a:chOff x="3121" y="1740"/>
            <a:chExt cx="2633" cy="1245"/>
          </a:xfrm>
        </p:grpSpPr>
        <p:sp>
          <p:nvSpPr>
            <p:cNvPr id="485454" name="矩形 485453"/>
            <p:cNvSpPr/>
            <p:nvPr/>
          </p:nvSpPr>
          <p:spPr>
            <a:xfrm>
              <a:off x="5460" y="2471"/>
              <a:ext cx="78" cy="20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455" name="矩形 485454"/>
            <p:cNvSpPr/>
            <p:nvPr/>
          </p:nvSpPr>
          <p:spPr>
            <a:xfrm>
              <a:off x="5460" y="2471"/>
              <a:ext cx="78" cy="206"/>
            </a:xfrm>
            <a:prstGeom prst="rect">
              <a:avLst/>
            </a:prstGeom>
            <a:solidFill>
              <a:schemeClr val="accent1"/>
            </a:solidFill>
            <a:ln w="222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456" name="矩形 485455"/>
            <p:cNvSpPr/>
            <p:nvPr/>
          </p:nvSpPr>
          <p:spPr>
            <a:xfrm>
              <a:off x="4396" y="2213"/>
              <a:ext cx="79" cy="20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457" name="矩形 485456"/>
            <p:cNvSpPr/>
            <p:nvPr/>
          </p:nvSpPr>
          <p:spPr>
            <a:xfrm>
              <a:off x="4396" y="2213"/>
              <a:ext cx="79" cy="206"/>
            </a:xfrm>
            <a:prstGeom prst="rect">
              <a:avLst/>
            </a:prstGeom>
            <a:solidFill>
              <a:schemeClr val="accent1"/>
            </a:solidFill>
            <a:ln w="222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458" name="任意多边形 485457"/>
            <p:cNvSpPr/>
            <p:nvPr/>
          </p:nvSpPr>
          <p:spPr>
            <a:xfrm>
              <a:off x="4593" y="1979"/>
              <a:ext cx="286" cy="39"/>
            </a:xfrm>
            <a:custGeom>
              <a:avLst/>
              <a:gdLst/>
              <a:ahLst/>
              <a:cxnLst/>
              <a:rect l="0" t="0" r="0" b="0"/>
              <a:pathLst>
                <a:path w="263" h="36">
                  <a:moveTo>
                    <a:pt x="262" y="36"/>
                  </a:moveTo>
                  <a:cubicBezTo>
                    <a:pt x="263" y="18"/>
                    <a:pt x="249" y="2"/>
                    <a:pt x="231" y="1"/>
                  </a:cubicBezTo>
                  <a:cubicBezTo>
                    <a:pt x="213" y="0"/>
                    <a:pt x="198" y="15"/>
                    <a:pt x="196" y="34"/>
                  </a:cubicBezTo>
                  <a:cubicBezTo>
                    <a:pt x="196" y="34"/>
                    <a:pt x="196" y="36"/>
                    <a:pt x="196" y="36"/>
                  </a:cubicBezTo>
                  <a:cubicBezTo>
                    <a:pt x="198" y="18"/>
                    <a:pt x="183" y="2"/>
                    <a:pt x="166" y="1"/>
                  </a:cubicBezTo>
                  <a:cubicBezTo>
                    <a:pt x="147" y="0"/>
                    <a:pt x="132" y="15"/>
                    <a:pt x="132" y="34"/>
                  </a:cubicBezTo>
                  <a:cubicBezTo>
                    <a:pt x="132" y="34"/>
                    <a:pt x="132" y="36"/>
                    <a:pt x="132" y="36"/>
                  </a:cubicBezTo>
                  <a:cubicBezTo>
                    <a:pt x="132" y="18"/>
                    <a:pt x="118" y="2"/>
                    <a:pt x="100" y="1"/>
                  </a:cubicBezTo>
                  <a:cubicBezTo>
                    <a:pt x="82" y="0"/>
                    <a:pt x="67" y="15"/>
                    <a:pt x="66" y="34"/>
                  </a:cubicBezTo>
                  <a:cubicBezTo>
                    <a:pt x="66" y="34"/>
                    <a:pt x="66" y="36"/>
                    <a:pt x="66" y="36"/>
                  </a:cubicBezTo>
                  <a:cubicBezTo>
                    <a:pt x="67" y="18"/>
                    <a:pt x="53" y="2"/>
                    <a:pt x="34" y="1"/>
                  </a:cubicBezTo>
                  <a:cubicBezTo>
                    <a:pt x="17" y="0"/>
                    <a:pt x="1" y="15"/>
                    <a:pt x="0" y="34"/>
                  </a:cubicBezTo>
                  <a:cubicBezTo>
                    <a:pt x="0" y="34"/>
                    <a:pt x="0" y="36"/>
                    <a:pt x="0" y="36"/>
                  </a:cubicBezTo>
                </a:path>
              </a:pathLst>
            </a:custGeom>
            <a:noFill/>
            <a:ln w="222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459" name="直接连接符 485458"/>
            <p:cNvSpPr/>
            <p:nvPr/>
          </p:nvSpPr>
          <p:spPr>
            <a:xfrm flipH="1">
              <a:off x="4525" y="2018"/>
              <a:ext cx="68" cy="1"/>
            </a:xfrm>
            <a:prstGeom prst="line">
              <a:avLst/>
            </a:prstGeom>
            <a:ln w="1428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5460" name="直接连接符 485459"/>
            <p:cNvSpPr/>
            <p:nvPr/>
          </p:nvSpPr>
          <p:spPr>
            <a:xfrm>
              <a:off x="4878" y="2018"/>
              <a:ext cx="82" cy="1"/>
            </a:xfrm>
            <a:prstGeom prst="line">
              <a:avLst/>
            </a:prstGeom>
            <a:ln w="1428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5461" name="直接连接符 485460"/>
            <p:cNvSpPr/>
            <p:nvPr/>
          </p:nvSpPr>
          <p:spPr>
            <a:xfrm flipV="1">
              <a:off x="5499" y="2024"/>
              <a:ext cx="1" cy="447"/>
            </a:xfrm>
            <a:prstGeom prst="line">
              <a:avLst/>
            </a:prstGeom>
            <a:ln w="1428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5462" name="直接连接符 485461"/>
            <p:cNvSpPr/>
            <p:nvPr/>
          </p:nvSpPr>
          <p:spPr>
            <a:xfrm flipH="1">
              <a:off x="4878" y="2018"/>
              <a:ext cx="620" cy="1"/>
            </a:xfrm>
            <a:prstGeom prst="line">
              <a:avLst/>
            </a:prstGeom>
            <a:ln w="1428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5463" name="直接连接符 485462"/>
            <p:cNvSpPr/>
            <p:nvPr/>
          </p:nvSpPr>
          <p:spPr>
            <a:xfrm flipH="1">
              <a:off x="3420" y="2984"/>
              <a:ext cx="2078" cy="1"/>
            </a:xfrm>
            <a:prstGeom prst="line">
              <a:avLst/>
            </a:prstGeom>
            <a:ln w="1428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5464" name="任意多边形 485463"/>
            <p:cNvSpPr>
              <a:spLocks noEditPoints="1"/>
            </p:cNvSpPr>
            <p:nvPr/>
          </p:nvSpPr>
          <p:spPr>
            <a:xfrm>
              <a:off x="5611" y="2328"/>
              <a:ext cx="77" cy="78"/>
            </a:xfrm>
            <a:custGeom>
              <a:avLst/>
              <a:gdLst/>
              <a:ahLst/>
              <a:cxnLst/>
              <a:rect l="0" t="0" r="0" b="0"/>
              <a:pathLst>
                <a:path w="70" h="71">
                  <a:moveTo>
                    <a:pt x="0" y="35"/>
                  </a:moveTo>
                  <a:lnTo>
                    <a:pt x="70" y="35"/>
                  </a:lnTo>
                  <a:moveTo>
                    <a:pt x="34" y="0"/>
                  </a:moveTo>
                  <a:lnTo>
                    <a:pt x="34" y="71"/>
                  </a:lnTo>
                </a:path>
              </a:pathLst>
            </a:custGeom>
            <a:noFill/>
            <a:ln w="14288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465" name="直接连接符 485464"/>
            <p:cNvSpPr/>
            <p:nvPr/>
          </p:nvSpPr>
          <p:spPr>
            <a:xfrm>
              <a:off x="5617" y="2869"/>
              <a:ext cx="73" cy="1"/>
            </a:xfrm>
            <a:prstGeom prst="line">
              <a:avLst/>
            </a:prstGeom>
            <a:ln w="1428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485469" name="组合 485468"/>
            <p:cNvGrpSpPr/>
            <p:nvPr/>
          </p:nvGrpSpPr>
          <p:grpSpPr>
            <a:xfrm>
              <a:off x="5616" y="2514"/>
              <a:ext cx="138" cy="193"/>
              <a:chOff x="5591" y="2749"/>
              <a:chExt cx="127" cy="177"/>
            </a:xfrm>
          </p:grpSpPr>
          <p:sp>
            <p:nvSpPr>
              <p:cNvPr id="485466" name="矩形 485465"/>
              <p:cNvSpPr/>
              <p:nvPr/>
            </p:nvSpPr>
            <p:spPr>
              <a:xfrm>
                <a:off x="5674" y="2820"/>
                <a:ext cx="44" cy="1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5467" name="矩形 485466"/>
              <p:cNvSpPr/>
              <p:nvPr/>
            </p:nvSpPr>
            <p:spPr>
              <a:xfrm>
                <a:off x="5591" y="2771"/>
                <a:ext cx="74" cy="1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5468" name="矩形 485467"/>
              <p:cNvSpPr/>
              <p:nvPr/>
            </p:nvSpPr>
            <p:spPr>
              <a:xfrm>
                <a:off x="5630" y="2749"/>
                <a:ext cx="34" cy="1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85470" name="矩形 485469"/>
            <p:cNvSpPr/>
            <p:nvPr/>
          </p:nvSpPr>
          <p:spPr>
            <a:xfrm>
              <a:off x="3643" y="1818"/>
              <a:ext cx="40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85471" name="矩形 485470"/>
            <p:cNvSpPr/>
            <p:nvPr/>
          </p:nvSpPr>
          <p:spPr>
            <a:xfrm>
              <a:off x="3677" y="1818"/>
              <a:ext cx="60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85472" name="矩形 485471"/>
            <p:cNvSpPr/>
            <p:nvPr/>
          </p:nvSpPr>
          <p:spPr>
            <a:xfrm>
              <a:off x="3746" y="1807"/>
              <a:ext cx="93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>
                  <a:solidFill>
                    <a:srgbClr val="000000"/>
                  </a:solidFill>
                  <a:latin typeface="Symbol" panose="05050102010706020507" pitchFamily="18" charset="2"/>
                </a:rPr>
                <a:t>W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85473" name="任意多边形 485472"/>
            <p:cNvSpPr/>
            <p:nvPr/>
          </p:nvSpPr>
          <p:spPr>
            <a:xfrm>
              <a:off x="3658" y="1981"/>
              <a:ext cx="286" cy="39"/>
            </a:xfrm>
            <a:custGeom>
              <a:avLst/>
              <a:gdLst/>
              <a:ahLst/>
              <a:cxnLst/>
              <a:rect l="0" t="0" r="0" b="0"/>
              <a:pathLst>
                <a:path w="263" h="36">
                  <a:moveTo>
                    <a:pt x="262" y="36"/>
                  </a:moveTo>
                  <a:cubicBezTo>
                    <a:pt x="263" y="17"/>
                    <a:pt x="249" y="1"/>
                    <a:pt x="230" y="1"/>
                  </a:cubicBezTo>
                  <a:cubicBezTo>
                    <a:pt x="213" y="0"/>
                    <a:pt x="197" y="15"/>
                    <a:pt x="196" y="33"/>
                  </a:cubicBezTo>
                  <a:cubicBezTo>
                    <a:pt x="196" y="34"/>
                    <a:pt x="196" y="35"/>
                    <a:pt x="196" y="36"/>
                  </a:cubicBezTo>
                  <a:cubicBezTo>
                    <a:pt x="197" y="17"/>
                    <a:pt x="183" y="1"/>
                    <a:pt x="165" y="1"/>
                  </a:cubicBezTo>
                  <a:cubicBezTo>
                    <a:pt x="147" y="0"/>
                    <a:pt x="132" y="15"/>
                    <a:pt x="131" y="33"/>
                  </a:cubicBezTo>
                  <a:cubicBezTo>
                    <a:pt x="131" y="34"/>
                    <a:pt x="131" y="35"/>
                    <a:pt x="131" y="36"/>
                  </a:cubicBezTo>
                  <a:cubicBezTo>
                    <a:pt x="132" y="17"/>
                    <a:pt x="117" y="1"/>
                    <a:pt x="100" y="1"/>
                  </a:cubicBezTo>
                  <a:cubicBezTo>
                    <a:pt x="81" y="0"/>
                    <a:pt x="66" y="15"/>
                    <a:pt x="66" y="33"/>
                  </a:cubicBezTo>
                  <a:cubicBezTo>
                    <a:pt x="66" y="34"/>
                    <a:pt x="66" y="35"/>
                    <a:pt x="66" y="36"/>
                  </a:cubicBezTo>
                  <a:cubicBezTo>
                    <a:pt x="66" y="17"/>
                    <a:pt x="53" y="1"/>
                    <a:pt x="34" y="1"/>
                  </a:cubicBezTo>
                  <a:cubicBezTo>
                    <a:pt x="16" y="0"/>
                    <a:pt x="1" y="15"/>
                    <a:pt x="0" y="33"/>
                  </a:cubicBezTo>
                  <a:cubicBezTo>
                    <a:pt x="0" y="34"/>
                    <a:pt x="0" y="35"/>
                    <a:pt x="0" y="36"/>
                  </a:cubicBezTo>
                </a:path>
              </a:pathLst>
            </a:custGeom>
            <a:noFill/>
            <a:ln w="222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474" name="直接连接符 485473"/>
            <p:cNvSpPr/>
            <p:nvPr/>
          </p:nvSpPr>
          <p:spPr>
            <a:xfrm flipH="1">
              <a:off x="3590" y="2020"/>
              <a:ext cx="68" cy="1"/>
            </a:xfrm>
            <a:prstGeom prst="line">
              <a:avLst/>
            </a:prstGeom>
            <a:ln w="1428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5475" name="直接连接符 485474"/>
            <p:cNvSpPr/>
            <p:nvPr/>
          </p:nvSpPr>
          <p:spPr>
            <a:xfrm>
              <a:off x="3943" y="2020"/>
              <a:ext cx="82" cy="1"/>
            </a:xfrm>
            <a:prstGeom prst="line">
              <a:avLst/>
            </a:prstGeom>
            <a:ln w="1428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5476" name="直接连接符 485475"/>
            <p:cNvSpPr/>
            <p:nvPr/>
          </p:nvSpPr>
          <p:spPr>
            <a:xfrm>
              <a:off x="5499" y="2677"/>
              <a:ext cx="1" cy="307"/>
            </a:xfrm>
            <a:prstGeom prst="line">
              <a:avLst/>
            </a:prstGeom>
            <a:ln w="1428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5477" name="直接连接符 485476"/>
            <p:cNvSpPr/>
            <p:nvPr/>
          </p:nvSpPr>
          <p:spPr>
            <a:xfrm flipH="1">
              <a:off x="3987" y="2018"/>
              <a:ext cx="606" cy="4"/>
            </a:xfrm>
            <a:prstGeom prst="line">
              <a:avLst/>
            </a:prstGeom>
            <a:ln w="1428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5478" name="直接连接符 485477"/>
            <p:cNvSpPr/>
            <p:nvPr/>
          </p:nvSpPr>
          <p:spPr>
            <a:xfrm flipV="1">
              <a:off x="4436" y="2020"/>
              <a:ext cx="1" cy="193"/>
            </a:xfrm>
            <a:prstGeom prst="line">
              <a:avLst/>
            </a:prstGeom>
            <a:ln w="1428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5479" name="直接连接符 485478"/>
            <p:cNvSpPr/>
            <p:nvPr/>
          </p:nvSpPr>
          <p:spPr>
            <a:xfrm>
              <a:off x="4332" y="2608"/>
              <a:ext cx="203" cy="2"/>
            </a:xfrm>
            <a:prstGeom prst="line">
              <a:avLst/>
            </a:prstGeom>
            <a:ln w="2222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5480" name="直接连接符 485479"/>
            <p:cNvSpPr/>
            <p:nvPr/>
          </p:nvSpPr>
          <p:spPr>
            <a:xfrm>
              <a:off x="4332" y="2678"/>
              <a:ext cx="203" cy="1"/>
            </a:xfrm>
            <a:prstGeom prst="line">
              <a:avLst/>
            </a:prstGeom>
            <a:ln w="2222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5481" name="直接连接符 485480"/>
            <p:cNvSpPr/>
            <p:nvPr/>
          </p:nvSpPr>
          <p:spPr>
            <a:xfrm>
              <a:off x="4435" y="2690"/>
              <a:ext cx="1" cy="102"/>
            </a:xfrm>
            <a:prstGeom prst="line">
              <a:avLst/>
            </a:prstGeom>
            <a:ln w="1428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5482" name="直接连接符 485481"/>
            <p:cNvSpPr/>
            <p:nvPr/>
          </p:nvSpPr>
          <p:spPr>
            <a:xfrm>
              <a:off x="4435" y="2497"/>
              <a:ext cx="1" cy="107"/>
            </a:xfrm>
            <a:prstGeom prst="line">
              <a:avLst/>
            </a:prstGeom>
            <a:ln w="1428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5483" name="直接连接符 485482"/>
            <p:cNvSpPr/>
            <p:nvPr/>
          </p:nvSpPr>
          <p:spPr>
            <a:xfrm>
              <a:off x="4436" y="2419"/>
              <a:ext cx="1" cy="110"/>
            </a:xfrm>
            <a:prstGeom prst="line">
              <a:avLst/>
            </a:prstGeom>
            <a:ln w="1428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5484" name="直接连接符 485483"/>
            <p:cNvSpPr/>
            <p:nvPr/>
          </p:nvSpPr>
          <p:spPr>
            <a:xfrm>
              <a:off x="4435" y="2676"/>
              <a:ext cx="1" cy="308"/>
            </a:xfrm>
            <a:prstGeom prst="line">
              <a:avLst/>
            </a:prstGeom>
            <a:ln w="1428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5485" name="直接连接符 485484"/>
            <p:cNvSpPr/>
            <p:nvPr/>
          </p:nvSpPr>
          <p:spPr>
            <a:xfrm flipH="1">
              <a:off x="3420" y="2020"/>
              <a:ext cx="170" cy="1"/>
            </a:xfrm>
            <a:prstGeom prst="line">
              <a:avLst/>
            </a:prstGeom>
            <a:ln w="1428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5486" name="直接连接符 485485"/>
            <p:cNvSpPr/>
            <p:nvPr/>
          </p:nvSpPr>
          <p:spPr>
            <a:xfrm>
              <a:off x="3420" y="2020"/>
              <a:ext cx="1" cy="964"/>
            </a:xfrm>
            <a:prstGeom prst="line">
              <a:avLst/>
            </a:prstGeom>
            <a:ln w="1428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5487" name="任意多边形 485486"/>
            <p:cNvSpPr>
              <a:spLocks noEditPoints="1"/>
            </p:cNvSpPr>
            <p:nvPr/>
          </p:nvSpPr>
          <p:spPr>
            <a:xfrm>
              <a:off x="3267" y="2193"/>
              <a:ext cx="76" cy="79"/>
            </a:xfrm>
            <a:custGeom>
              <a:avLst/>
              <a:gdLst/>
              <a:ahLst/>
              <a:cxnLst/>
              <a:rect l="0" t="0" r="0" b="0"/>
              <a:pathLst>
                <a:path w="69" h="72">
                  <a:moveTo>
                    <a:pt x="0" y="36"/>
                  </a:moveTo>
                  <a:lnTo>
                    <a:pt x="69" y="36"/>
                  </a:lnTo>
                  <a:moveTo>
                    <a:pt x="35" y="0"/>
                  </a:moveTo>
                  <a:lnTo>
                    <a:pt x="35" y="72"/>
                  </a:lnTo>
                </a:path>
              </a:pathLst>
            </a:custGeom>
            <a:noFill/>
            <a:ln w="14288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488" name="直接连接符 485487"/>
            <p:cNvSpPr/>
            <p:nvPr/>
          </p:nvSpPr>
          <p:spPr>
            <a:xfrm>
              <a:off x="3267" y="2573"/>
              <a:ext cx="75" cy="1"/>
            </a:xfrm>
            <a:prstGeom prst="line">
              <a:avLst/>
            </a:prstGeom>
            <a:ln w="1428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5489" name="任意多边形 485488"/>
            <p:cNvSpPr/>
            <p:nvPr/>
          </p:nvSpPr>
          <p:spPr>
            <a:xfrm>
              <a:off x="3329" y="2333"/>
              <a:ext cx="186" cy="189"/>
            </a:xfrm>
            <a:custGeom>
              <a:avLst/>
              <a:gdLst/>
              <a:ahLst/>
              <a:cxnLst/>
              <a:rect l="0" t="0" r="0" b="0"/>
              <a:pathLst>
                <a:path w="260" h="263">
                  <a:moveTo>
                    <a:pt x="130" y="263"/>
                  </a:moveTo>
                  <a:cubicBezTo>
                    <a:pt x="58" y="263"/>
                    <a:pt x="0" y="204"/>
                    <a:pt x="0" y="132"/>
                  </a:cubicBezTo>
                  <a:cubicBezTo>
                    <a:pt x="0" y="59"/>
                    <a:pt x="58" y="0"/>
                    <a:pt x="13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202" y="0"/>
                    <a:pt x="260" y="59"/>
                    <a:pt x="260" y="132"/>
                  </a:cubicBezTo>
                  <a:cubicBezTo>
                    <a:pt x="260" y="204"/>
                    <a:pt x="202" y="263"/>
                    <a:pt x="130" y="263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490" name="任意多边形 485489"/>
            <p:cNvSpPr>
              <a:spLocks noEditPoints="1"/>
            </p:cNvSpPr>
            <p:nvPr/>
          </p:nvSpPr>
          <p:spPr>
            <a:xfrm>
              <a:off x="3329" y="2333"/>
              <a:ext cx="186" cy="189"/>
            </a:xfrm>
            <a:custGeom>
              <a:avLst/>
              <a:gdLst/>
              <a:ahLst/>
              <a:cxnLst/>
              <a:rect l="0" t="0" r="0" b="0"/>
              <a:pathLst>
                <a:path w="260" h="263">
                  <a:moveTo>
                    <a:pt x="130" y="263"/>
                  </a:moveTo>
                  <a:cubicBezTo>
                    <a:pt x="58" y="263"/>
                    <a:pt x="0" y="204"/>
                    <a:pt x="0" y="132"/>
                  </a:cubicBezTo>
                  <a:cubicBezTo>
                    <a:pt x="0" y="59"/>
                    <a:pt x="58" y="0"/>
                    <a:pt x="130" y="0"/>
                  </a:cubicBezTo>
                  <a:cubicBezTo>
                    <a:pt x="130" y="0"/>
                    <a:pt x="130" y="0"/>
                    <a:pt x="130" y="0"/>
                  </a:cubicBezTo>
                  <a:cubicBezTo>
                    <a:pt x="202" y="0"/>
                    <a:pt x="260" y="59"/>
                    <a:pt x="260" y="132"/>
                  </a:cubicBezTo>
                  <a:cubicBezTo>
                    <a:pt x="260" y="204"/>
                    <a:pt x="202" y="263"/>
                    <a:pt x="130" y="263"/>
                  </a:cubicBezTo>
                  <a:moveTo>
                    <a:pt x="130" y="263"/>
                  </a:moveTo>
                  <a:lnTo>
                    <a:pt x="130" y="0"/>
                  </a:lnTo>
                </a:path>
              </a:pathLst>
            </a:custGeom>
            <a:solidFill>
              <a:schemeClr val="accent1">
                <a:alpha val="100000"/>
              </a:schemeClr>
            </a:solidFill>
            <a:ln w="22225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491" name="矩形 485490"/>
            <p:cNvSpPr/>
            <p:nvPr/>
          </p:nvSpPr>
          <p:spPr>
            <a:xfrm>
              <a:off x="4673" y="1818"/>
              <a:ext cx="160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j10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85492" name="矩形 485491"/>
            <p:cNvSpPr/>
            <p:nvPr/>
          </p:nvSpPr>
          <p:spPr>
            <a:xfrm>
              <a:off x="4821" y="1807"/>
              <a:ext cx="9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>
                  <a:solidFill>
                    <a:srgbClr val="000000"/>
                  </a:solidFill>
                  <a:latin typeface="Symbol" panose="05050102010706020507" pitchFamily="18" charset="2"/>
                </a:rPr>
                <a:t>W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85493" name="矩形 485492"/>
            <p:cNvSpPr/>
            <p:nvPr/>
          </p:nvSpPr>
          <p:spPr>
            <a:xfrm>
              <a:off x="4536" y="2557"/>
              <a:ext cx="66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85494" name="矩形 485493"/>
            <p:cNvSpPr/>
            <p:nvPr/>
          </p:nvSpPr>
          <p:spPr>
            <a:xfrm>
              <a:off x="4605" y="2569"/>
              <a:ext cx="100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j4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85495" name="矩形 485494"/>
            <p:cNvSpPr/>
            <p:nvPr/>
          </p:nvSpPr>
          <p:spPr>
            <a:xfrm>
              <a:off x="4696" y="2557"/>
              <a:ext cx="9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>
                  <a:solidFill>
                    <a:srgbClr val="000000"/>
                  </a:solidFill>
                  <a:latin typeface="Symbol" panose="05050102010706020507" pitchFamily="18" charset="2"/>
                </a:rPr>
                <a:t>W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85496" name="矩形 485495"/>
            <p:cNvSpPr/>
            <p:nvPr/>
          </p:nvSpPr>
          <p:spPr>
            <a:xfrm>
              <a:off x="4513" y="2234"/>
              <a:ext cx="152" cy="1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>
                  <a:solidFill>
                    <a:srgbClr val="000000"/>
                  </a:solidFill>
                  <a:latin typeface="Symbol" panose="05050102010706020507" pitchFamily="18" charset="2"/>
                </a:rPr>
                <a:t>3W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85497" name="矩形 485496"/>
            <p:cNvSpPr/>
            <p:nvPr/>
          </p:nvSpPr>
          <p:spPr>
            <a:xfrm>
              <a:off x="5291" y="2510"/>
              <a:ext cx="152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500" b="1">
                  <a:solidFill>
                    <a:srgbClr val="000000"/>
                  </a:solidFill>
                  <a:latin typeface="Symbol" panose="05050102010706020507" pitchFamily="18" charset="2"/>
                </a:rPr>
                <a:t>5W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485498" name="直接连接符 485497"/>
            <p:cNvSpPr/>
            <p:nvPr/>
          </p:nvSpPr>
          <p:spPr>
            <a:xfrm flipH="1" flipV="1">
              <a:off x="5218" y="1927"/>
              <a:ext cx="92" cy="93"/>
            </a:xfrm>
            <a:prstGeom prst="line">
              <a:avLst/>
            </a:prstGeom>
            <a:ln w="2222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5499" name="直接连接符 485498"/>
            <p:cNvSpPr/>
            <p:nvPr/>
          </p:nvSpPr>
          <p:spPr>
            <a:xfrm flipH="1">
              <a:off x="5123" y="1924"/>
              <a:ext cx="92" cy="93"/>
            </a:xfrm>
            <a:prstGeom prst="line">
              <a:avLst/>
            </a:prstGeom>
            <a:ln w="2222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5500" name="直接连接符 485499"/>
            <p:cNvSpPr/>
            <p:nvPr/>
          </p:nvSpPr>
          <p:spPr>
            <a:xfrm flipH="1">
              <a:off x="5215" y="2020"/>
              <a:ext cx="95" cy="97"/>
            </a:xfrm>
            <a:prstGeom prst="line">
              <a:avLst/>
            </a:prstGeom>
            <a:ln w="2222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5501" name="直接连接符 485500"/>
            <p:cNvSpPr/>
            <p:nvPr/>
          </p:nvSpPr>
          <p:spPr>
            <a:xfrm flipH="1" flipV="1">
              <a:off x="5121" y="2020"/>
              <a:ext cx="94" cy="97"/>
            </a:xfrm>
            <a:prstGeom prst="line">
              <a:avLst/>
            </a:prstGeom>
            <a:ln w="2222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5502" name="直接连接符 485501"/>
            <p:cNvSpPr/>
            <p:nvPr/>
          </p:nvSpPr>
          <p:spPr>
            <a:xfrm flipH="1">
              <a:off x="5121" y="2020"/>
              <a:ext cx="189" cy="1"/>
            </a:xfrm>
            <a:prstGeom prst="line">
              <a:avLst/>
            </a:prstGeom>
            <a:ln w="2222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485508" name="组合 485507"/>
            <p:cNvGrpSpPr/>
            <p:nvPr/>
          </p:nvGrpSpPr>
          <p:grpSpPr>
            <a:xfrm>
              <a:off x="5154" y="1740"/>
              <a:ext cx="187" cy="191"/>
              <a:chOff x="5167" y="2039"/>
              <a:chExt cx="172" cy="175"/>
            </a:xfrm>
          </p:grpSpPr>
          <p:sp>
            <p:nvSpPr>
              <p:cNvPr id="485503" name="矩形 485502"/>
              <p:cNvSpPr/>
              <p:nvPr/>
            </p:nvSpPr>
            <p:spPr>
              <a:xfrm>
                <a:off x="5295" y="2109"/>
                <a:ext cx="44" cy="10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5504" name="矩形 485503"/>
              <p:cNvSpPr/>
              <p:nvPr/>
            </p:nvSpPr>
            <p:spPr>
              <a:xfrm>
                <a:off x="5192" y="2061"/>
                <a:ext cx="51" cy="1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6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5505" name="矩形 485504"/>
              <p:cNvSpPr/>
              <p:nvPr/>
            </p:nvSpPr>
            <p:spPr>
              <a:xfrm>
                <a:off x="5167" y="2061"/>
                <a:ext cx="34" cy="1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j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5506" name="矩形 485505"/>
              <p:cNvSpPr/>
              <p:nvPr/>
            </p:nvSpPr>
            <p:spPr>
              <a:xfrm>
                <a:off x="5250" y="2061"/>
                <a:ext cx="41" cy="1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5507" name="矩形 485506"/>
              <p:cNvSpPr/>
              <p:nvPr/>
            </p:nvSpPr>
            <p:spPr>
              <a:xfrm>
                <a:off x="5265" y="2039"/>
                <a:ext cx="34" cy="1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85509" name="任意多边形 485508"/>
            <p:cNvSpPr>
              <a:spLocks noEditPoints="1"/>
            </p:cNvSpPr>
            <p:nvPr/>
          </p:nvSpPr>
          <p:spPr>
            <a:xfrm>
              <a:off x="5348" y="1903"/>
              <a:ext cx="75" cy="79"/>
            </a:xfrm>
            <a:custGeom>
              <a:avLst/>
              <a:gdLst/>
              <a:ahLst/>
              <a:cxnLst/>
              <a:rect l="0" t="0" r="0" b="0"/>
              <a:pathLst>
                <a:path w="69" h="72">
                  <a:moveTo>
                    <a:pt x="0" y="36"/>
                  </a:moveTo>
                  <a:lnTo>
                    <a:pt x="69" y="36"/>
                  </a:lnTo>
                  <a:moveTo>
                    <a:pt x="34" y="0"/>
                  </a:moveTo>
                  <a:lnTo>
                    <a:pt x="34" y="72"/>
                  </a:lnTo>
                </a:path>
              </a:pathLst>
            </a:custGeom>
            <a:noFill/>
            <a:ln w="14288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85515" name="组合 485514"/>
            <p:cNvGrpSpPr/>
            <p:nvPr/>
          </p:nvGrpSpPr>
          <p:grpSpPr>
            <a:xfrm>
              <a:off x="4136" y="1740"/>
              <a:ext cx="192" cy="191"/>
              <a:chOff x="4233" y="2039"/>
              <a:chExt cx="176" cy="175"/>
            </a:xfrm>
          </p:grpSpPr>
          <p:sp>
            <p:nvSpPr>
              <p:cNvPr id="485510" name="矩形 485509"/>
              <p:cNvSpPr/>
              <p:nvPr/>
            </p:nvSpPr>
            <p:spPr>
              <a:xfrm>
                <a:off x="4365" y="2109"/>
                <a:ext cx="44" cy="10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5511" name="矩形 485510"/>
              <p:cNvSpPr/>
              <p:nvPr/>
            </p:nvSpPr>
            <p:spPr>
              <a:xfrm>
                <a:off x="4257" y="2061"/>
                <a:ext cx="51" cy="1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6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5512" name="矩形 485511"/>
              <p:cNvSpPr/>
              <p:nvPr/>
            </p:nvSpPr>
            <p:spPr>
              <a:xfrm>
                <a:off x="4233" y="2061"/>
                <a:ext cx="34" cy="1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j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5513" name="矩形 485512"/>
              <p:cNvSpPr/>
              <p:nvPr/>
            </p:nvSpPr>
            <p:spPr>
              <a:xfrm>
                <a:off x="4316" y="2061"/>
                <a:ext cx="40" cy="1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5514" name="矩形 485513"/>
              <p:cNvSpPr/>
              <p:nvPr/>
            </p:nvSpPr>
            <p:spPr>
              <a:xfrm>
                <a:off x="4330" y="2039"/>
                <a:ext cx="34" cy="1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85516" name="直接连接符 485515"/>
            <p:cNvSpPr/>
            <p:nvPr/>
          </p:nvSpPr>
          <p:spPr>
            <a:xfrm>
              <a:off x="5009" y="1943"/>
              <a:ext cx="74" cy="1"/>
            </a:xfrm>
            <a:prstGeom prst="line">
              <a:avLst/>
            </a:prstGeom>
            <a:ln w="1428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5517" name="直接连接符 485516"/>
            <p:cNvSpPr/>
            <p:nvPr/>
          </p:nvSpPr>
          <p:spPr>
            <a:xfrm flipH="1" flipV="1">
              <a:off x="4216" y="1920"/>
              <a:ext cx="91" cy="94"/>
            </a:xfrm>
            <a:prstGeom prst="line">
              <a:avLst/>
            </a:prstGeom>
            <a:ln w="2222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5518" name="直接连接符 485517"/>
            <p:cNvSpPr/>
            <p:nvPr/>
          </p:nvSpPr>
          <p:spPr>
            <a:xfrm flipH="1">
              <a:off x="4121" y="1917"/>
              <a:ext cx="91" cy="93"/>
            </a:xfrm>
            <a:prstGeom prst="line">
              <a:avLst/>
            </a:prstGeom>
            <a:ln w="2222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5519" name="直接连接符 485518"/>
            <p:cNvSpPr/>
            <p:nvPr/>
          </p:nvSpPr>
          <p:spPr>
            <a:xfrm flipH="1">
              <a:off x="4212" y="2014"/>
              <a:ext cx="95" cy="95"/>
            </a:xfrm>
            <a:prstGeom prst="line">
              <a:avLst/>
            </a:prstGeom>
            <a:ln w="2222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5520" name="直接连接符 485519"/>
            <p:cNvSpPr/>
            <p:nvPr/>
          </p:nvSpPr>
          <p:spPr>
            <a:xfrm flipH="1" flipV="1">
              <a:off x="4119" y="2014"/>
              <a:ext cx="93" cy="95"/>
            </a:xfrm>
            <a:prstGeom prst="line">
              <a:avLst/>
            </a:prstGeom>
            <a:ln w="2222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5521" name="直接连接符 485520"/>
            <p:cNvSpPr/>
            <p:nvPr/>
          </p:nvSpPr>
          <p:spPr>
            <a:xfrm flipH="1">
              <a:off x="4119" y="2014"/>
              <a:ext cx="188" cy="1"/>
            </a:xfrm>
            <a:prstGeom prst="line">
              <a:avLst/>
            </a:prstGeom>
            <a:ln w="22225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5522" name="任意多边形 485521"/>
            <p:cNvSpPr>
              <a:spLocks noEditPoints="1"/>
            </p:cNvSpPr>
            <p:nvPr/>
          </p:nvSpPr>
          <p:spPr>
            <a:xfrm>
              <a:off x="4345" y="1897"/>
              <a:ext cx="75" cy="77"/>
            </a:xfrm>
            <a:custGeom>
              <a:avLst/>
              <a:gdLst/>
              <a:ahLst/>
              <a:cxnLst/>
              <a:rect l="0" t="0" r="0" b="0"/>
              <a:pathLst>
                <a:path w="69" h="71">
                  <a:moveTo>
                    <a:pt x="0" y="36"/>
                  </a:moveTo>
                  <a:lnTo>
                    <a:pt x="69" y="36"/>
                  </a:lnTo>
                  <a:moveTo>
                    <a:pt x="34" y="0"/>
                  </a:moveTo>
                  <a:lnTo>
                    <a:pt x="34" y="71"/>
                  </a:lnTo>
                </a:path>
              </a:pathLst>
            </a:custGeom>
            <a:noFill/>
            <a:ln w="14288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523" name="直接连接符 485522"/>
            <p:cNvSpPr/>
            <p:nvPr/>
          </p:nvSpPr>
          <p:spPr>
            <a:xfrm>
              <a:off x="4006" y="1935"/>
              <a:ext cx="74" cy="1"/>
            </a:xfrm>
            <a:prstGeom prst="line">
              <a:avLst/>
            </a:prstGeom>
            <a:ln w="1428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485554" name="组合 485553"/>
            <p:cNvGrpSpPr/>
            <p:nvPr/>
          </p:nvGrpSpPr>
          <p:grpSpPr>
            <a:xfrm>
              <a:off x="3121" y="2206"/>
              <a:ext cx="140" cy="278"/>
              <a:chOff x="2599" y="2179"/>
              <a:chExt cx="140" cy="278"/>
            </a:xfrm>
          </p:grpSpPr>
          <p:sp>
            <p:nvSpPr>
              <p:cNvPr id="485540" name="矩形 485539"/>
              <p:cNvSpPr/>
              <p:nvPr/>
            </p:nvSpPr>
            <p:spPr>
              <a:xfrm>
                <a:off x="2686" y="2335"/>
                <a:ext cx="53" cy="1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S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5541" name="矩形 485540"/>
              <p:cNvSpPr/>
              <p:nvPr/>
            </p:nvSpPr>
            <p:spPr>
              <a:xfrm>
                <a:off x="2599" y="2282"/>
                <a:ext cx="87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5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5542" name="矩形 485541"/>
              <p:cNvSpPr/>
              <p:nvPr/>
            </p:nvSpPr>
            <p:spPr>
              <a:xfrm>
                <a:off x="2609" y="2179"/>
                <a:ext cx="77" cy="27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900" b="1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&amp;</a:t>
                </a:r>
                <a:endParaRPr lang="en-US" altLang="zh-CN" sz="4800" b="1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85544" name="矩形 485543"/>
          <p:cNvSpPr/>
          <p:nvPr/>
        </p:nvSpPr>
        <p:spPr>
          <a:xfrm>
            <a:off x="1093788" y="2533650"/>
            <a:ext cx="3841750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ctr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画出电路的受控源等效电路</a:t>
            </a:r>
          </a:p>
        </p:txBody>
      </p:sp>
      <p:sp>
        <p:nvSpPr>
          <p:cNvPr id="485545" name="矩形 485544"/>
          <p:cNvSpPr/>
          <p:nvPr/>
        </p:nvSpPr>
        <p:spPr>
          <a:xfrm>
            <a:off x="1019175" y="3213100"/>
            <a:ext cx="2317750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列网孔电流方程</a:t>
            </a:r>
          </a:p>
        </p:txBody>
      </p:sp>
      <p:graphicFrame>
        <p:nvGraphicFramePr>
          <p:cNvPr id="485549" name="对象 485548"/>
          <p:cNvGraphicFramePr/>
          <p:nvPr>
            <p:extLst>
              <p:ext uri="{D42A27DB-BD31-4B8C-83A1-F6EECF244321}">
                <p14:modId xmlns:p14="http://schemas.microsoft.com/office/powerpoint/2010/main" val="1998199045"/>
              </p:ext>
            </p:extLst>
          </p:nvPr>
        </p:nvGraphicFramePr>
        <p:xfrm>
          <a:off x="366713" y="3894139"/>
          <a:ext cx="466248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25" r:id="rId7" imgW="2590800" imgH="228600" progId="Equation.3">
                  <p:embed/>
                </p:oleObj>
              </mc:Choice>
              <mc:Fallback>
                <p:oleObj r:id="rId7" imgW="2590800" imgH="2286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6713" y="3894139"/>
                        <a:ext cx="4662487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548" name="对象 485547"/>
          <p:cNvGraphicFramePr/>
          <p:nvPr>
            <p:extLst>
              <p:ext uri="{D42A27DB-BD31-4B8C-83A1-F6EECF244321}">
                <p14:modId xmlns:p14="http://schemas.microsoft.com/office/powerpoint/2010/main" val="2001557534"/>
              </p:ext>
            </p:extLst>
          </p:nvPr>
        </p:nvGraphicFramePr>
        <p:xfrm>
          <a:off x="537369" y="4483493"/>
          <a:ext cx="42735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26" r:id="rId9" imgW="2374900" imgH="228600" progId="Equation.3">
                  <p:embed/>
                </p:oleObj>
              </mc:Choice>
              <mc:Fallback>
                <p:oleObj r:id="rId9" imgW="2374900" imgH="2286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7369" y="4483493"/>
                        <a:ext cx="4273550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547" name="对象 485546"/>
          <p:cNvGraphicFramePr/>
          <p:nvPr>
            <p:extLst>
              <p:ext uri="{D42A27DB-BD31-4B8C-83A1-F6EECF244321}">
                <p14:modId xmlns:p14="http://schemas.microsoft.com/office/powerpoint/2010/main" val="593334310"/>
              </p:ext>
            </p:extLst>
          </p:nvPr>
        </p:nvGraphicFramePr>
        <p:xfrm>
          <a:off x="3306763" y="5133976"/>
          <a:ext cx="23082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27" r:id="rId11" imgW="1282700" imgH="228600" progId="Equation.3">
                  <p:embed/>
                </p:oleObj>
              </mc:Choice>
              <mc:Fallback>
                <p:oleObj r:id="rId11" imgW="1282700" imgH="2286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06763" y="5133976"/>
                        <a:ext cx="2308225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546" name="对象 485545"/>
          <p:cNvGraphicFramePr/>
          <p:nvPr>
            <p:extLst>
              <p:ext uri="{D42A27DB-BD31-4B8C-83A1-F6EECF244321}">
                <p14:modId xmlns:p14="http://schemas.microsoft.com/office/powerpoint/2010/main" val="2673780680"/>
              </p:ext>
            </p:extLst>
          </p:nvPr>
        </p:nvGraphicFramePr>
        <p:xfrm>
          <a:off x="2209799" y="5622927"/>
          <a:ext cx="34051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28" r:id="rId13" imgW="1892300" imgH="228600" progId="Equation.3">
                  <p:embed/>
                </p:oleObj>
              </mc:Choice>
              <mc:Fallback>
                <p:oleObj r:id="rId13" imgW="1892300" imgH="2286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09799" y="5622927"/>
                        <a:ext cx="3405188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5552" name="矩形 485551"/>
          <p:cNvSpPr/>
          <p:nvPr/>
        </p:nvSpPr>
        <p:spPr>
          <a:xfrm>
            <a:off x="1047750" y="5076826"/>
            <a:ext cx="1779588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解方程                   </a:t>
            </a:r>
          </a:p>
        </p:txBody>
      </p:sp>
      <p:sp>
        <p:nvSpPr>
          <p:cNvPr id="485553" name="矩形 485552"/>
          <p:cNvSpPr/>
          <p:nvPr/>
        </p:nvSpPr>
        <p:spPr>
          <a:xfrm>
            <a:off x="1033462" y="5575302"/>
            <a:ext cx="827087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</a:t>
            </a:r>
            <a:r>
              <a:rPr lang="zh-CN" altLang="en-US" b="1" dirty="0">
                <a:latin typeface="Times New Roman" panose="02020603050405020304" pitchFamily="18" charset="0"/>
              </a:rPr>
              <a:t>                      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5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5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8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85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8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8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8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8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8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5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5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48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8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8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441" grpId="0"/>
      <p:bldP spid="485444" grpId="0"/>
      <p:bldP spid="485544" grpId="0"/>
      <p:bldP spid="485545" grpId="0"/>
      <p:bldP spid="485552" grpId="0"/>
      <p:bldP spid="48555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8" name="矩形 509957"/>
          <p:cNvSpPr/>
          <p:nvPr/>
        </p:nvSpPr>
        <p:spPr>
          <a:xfrm>
            <a:off x="573088" y="2482186"/>
            <a:ext cx="2885726" cy="523220"/>
          </a:xfrm>
          <a:prstGeom prst="rect">
            <a:avLst/>
          </a:prstGeom>
          <a:noFill/>
          <a:ln w="19050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5.3.1 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空心变压器</a:t>
            </a:r>
          </a:p>
        </p:txBody>
      </p:sp>
      <p:sp>
        <p:nvSpPr>
          <p:cNvPr id="509959" name="矩形 509958"/>
          <p:cNvSpPr/>
          <p:nvPr/>
        </p:nvSpPr>
        <p:spPr>
          <a:xfrm>
            <a:off x="573088" y="1175220"/>
            <a:ext cx="8278812" cy="968375"/>
          </a:xfrm>
          <a:prstGeom prst="rect">
            <a:avLst/>
          </a:prstGeom>
          <a:noFill/>
          <a:ln w="19050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变压器是工程上常用的一种电气设备，通常是在一个铁心上绕制几个线圈构成的，它是利用互感来传递能量或信号的。</a:t>
            </a:r>
          </a:p>
        </p:txBody>
      </p:sp>
      <p:sp>
        <p:nvSpPr>
          <p:cNvPr id="509960" name="矩形 509959"/>
          <p:cNvSpPr/>
          <p:nvPr/>
        </p:nvSpPr>
        <p:spPr>
          <a:xfrm>
            <a:off x="573088" y="3272674"/>
            <a:ext cx="7972425" cy="228282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典型的空心变压器是由两个耦合线圈绕在非铁磁材料的心架上构成，这里强调“空心”（无铁心）的原因是带铁心的变压器互感为非线性的，超出目前讨论的线性电路范围。空心变压器虽然耦合系数低，但因无铁心的各种功率损耗，在高频电路和测量仪器中被广泛采用。 </a:t>
            </a:r>
          </a:p>
        </p:txBody>
      </p:sp>
      <p:sp>
        <p:nvSpPr>
          <p:cNvPr id="7" name="标题 393217"/>
          <p:cNvSpPr>
            <a:spLocks noGrp="1"/>
          </p:cNvSpPr>
          <p:nvPr>
            <p:ph type="title" idx="4294967295"/>
          </p:nvPr>
        </p:nvSpPr>
        <p:spPr>
          <a:xfrm>
            <a:off x="2444750" y="152400"/>
            <a:ext cx="4298950" cy="636588"/>
          </a:xfrm>
          <a:prstGeom prst="rect">
            <a:avLst/>
          </a:prstGeom>
          <a:solidFill>
            <a:srgbClr val="CC99FF">
              <a:alpha val="100000"/>
            </a:srgbClr>
          </a:solidFill>
          <a:ln w="9525">
            <a:noFill/>
          </a:ln>
        </p:spPr>
        <p:txBody>
          <a:bodyPr anchor="ctr"/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5.3  </a:t>
            </a:r>
            <a:r>
              <a:rPr lang="zh-CN" altLang="en-US" sz="3600" b="1" dirty="0">
                <a:solidFill>
                  <a:schemeClr val="tx1"/>
                </a:solidFill>
              </a:rPr>
              <a:t>变压器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9" grpId="0"/>
      <p:bldP spid="50996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018" name="组合 470017"/>
          <p:cNvGrpSpPr/>
          <p:nvPr/>
        </p:nvGrpSpPr>
        <p:grpSpPr>
          <a:xfrm>
            <a:off x="495300" y="5424488"/>
            <a:ext cx="4014788" cy="1252537"/>
            <a:chOff x="177" y="2940"/>
            <a:chExt cx="2529" cy="789"/>
          </a:xfrm>
        </p:grpSpPr>
        <p:graphicFrame>
          <p:nvGraphicFramePr>
            <p:cNvPr id="470019" name="对象 470018"/>
            <p:cNvGraphicFramePr/>
            <p:nvPr/>
          </p:nvGraphicFramePr>
          <p:xfrm>
            <a:off x="319" y="2940"/>
            <a:ext cx="2086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63" r:id="rId3" imgW="1675130" imgH="304800" progId="Equation.DSMT4">
                    <p:embed/>
                  </p:oleObj>
                </mc:Choice>
                <mc:Fallback>
                  <p:oleObj r:id="rId3" imgW="1675130" imgH="304800" progId="Equation.DSMT4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19" y="2940"/>
                          <a:ext cx="2086" cy="3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0020" name="对象 470019"/>
            <p:cNvGraphicFramePr/>
            <p:nvPr/>
          </p:nvGraphicFramePr>
          <p:xfrm>
            <a:off x="288" y="3356"/>
            <a:ext cx="2418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64" r:id="rId5" imgW="1966595" imgH="304800" progId="Equation.DSMT4">
                    <p:embed/>
                  </p:oleObj>
                </mc:Choice>
                <mc:Fallback>
                  <p:oleObj r:id="rId5" imgW="1966595" imgH="304800" progId="Equation.DSMT4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88" y="3356"/>
                          <a:ext cx="2418" cy="3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0021" name="左大括号 470020"/>
            <p:cNvSpPr/>
            <p:nvPr/>
          </p:nvSpPr>
          <p:spPr>
            <a:xfrm>
              <a:off x="177" y="3189"/>
              <a:ext cx="84" cy="405"/>
            </a:xfrm>
            <a:prstGeom prst="leftBrace">
              <a:avLst>
                <a:gd name="adj1" fmla="val 40178"/>
                <a:gd name="adj2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0022" name="文本框 470021"/>
          <p:cNvSpPr txBox="1"/>
          <p:nvPr/>
        </p:nvSpPr>
        <p:spPr>
          <a:xfrm>
            <a:off x="838200" y="4676775"/>
            <a:ext cx="2868613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空心变压器示意图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470026" name="组合 470025"/>
          <p:cNvGrpSpPr/>
          <p:nvPr/>
        </p:nvGrpSpPr>
        <p:grpSpPr>
          <a:xfrm>
            <a:off x="233363" y="1233488"/>
            <a:ext cx="4757737" cy="2287587"/>
            <a:chOff x="318" y="507"/>
            <a:chExt cx="2997" cy="1441"/>
          </a:xfrm>
        </p:grpSpPr>
        <p:sp>
          <p:nvSpPr>
            <p:cNvPr id="470027" name="文本框 470026"/>
            <p:cNvSpPr txBox="1"/>
            <p:nvPr/>
          </p:nvSpPr>
          <p:spPr>
            <a:xfrm>
              <a:off x="410" y="999"/>
              <a:ext cx="249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70028" name="文本框 470027"/>
            <p:cNvSpPr txBox="1"/>
            <p:nvPr/>
          </p:nvSpPr>
          <p:spPr>
            <a:xfrm>
              <a:off x="404" y="1395"/>
              <a:ext cx="249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–</a:t>
              </a:r>
            </a:p>
          </p:txBody>
        </p:sp>
        <p:graphicFrame>
          <p:nvGraphicFramePr>
            <p:cNvPr id="470029" name="对象 470028"/>
            <p:cNvGraphicFramePr/>
            <p:nvPr/>
          </p:nvGraphicFramePr>
          <p:xfrm>
            <a:off x="564" y="1142"/>
            <a:ext cx="211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65" r:id="rId7" imgW="190500" imgH="266065" progId="Equation.DSMT4">
                    <p:embed/>
                  </p:oleObj>
                </mc:Choice>
                <mc:Fallback>
                  <p:oleObj r:id="rId7" imgW="190500" imgH="266065" progId="Equation.DSMT4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64" y="1142"/>
                          <a:ext cx="211" cy="3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0030" name="椭圆 470029"/>
            <p:cNvSpPr/>
            <p:nvPr/>
          </p:nvSpPr>
          <p:spPr>
            <a:xfrm>
              <a:off x="318" y="1241"/>
              <a:ext cx="227" cy="227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031" name="文本框 470030"/>
            <p:cNvSpPr txBox="1"/>
            <p:nvPr/>
          </p:nvSpPr>
          <p:spPr>
            <a:xfrm>
              <a:off x="2501" y="1493"/>
              <a:ext cx="81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 i="1">
                  <a:latin typeface="Times New Roman" panose="02020603050405020304" pitchFamily="18" charset="0"/>
                </a:rPr>
                <a:t>Z</a:t>
              </a:r>
              <a:r>
                <a:rPr lang="en-US" altLang="zh-CN" sz="1800" b="1" i="1" baseline="-25000">
                  <a:latin typeface="Times New Roman" panose="02020603050405020304" pitchFamily="18" charset="0"/>
                </a:rPr>
                <a:t>L</a:t>
              </a:r>
              <a:r>
                <a:rPr lang="en-US" altLang="zh-CN" sz="1800" b="1" i="1">
                  <a:latin typeface="Times New Roman" panose="02020603050405020304" pitchFamily="18" charset="0"/>
                </a:rPr>
                <a:t>=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1800" b="1" i="1" err="1">
                  <a:latin typeface="Times New Roman" panose="02020603050405020304" pitchFamily="18" charset="0"/>
                </a:rPr>
                <a:t>R</a:t>
              </a:r>
              <a:r>
                <a:rPr lang="en-US" altLang="zh-CN" sz="1800" b="1" i="1" baseline="-25000" err="1">
                  <a:latin typeface="Times New Roman" panose="02020603050405020304" pitchFamily="18" charset="0"/>
                </a:rPr>
                <a:t>L</a:t>
              </a:r>
              <a:r>
                <a:rPr lang="en-US" altLang="zh-CN" sz="1800" b="1" i="1" err="1">
                  <a:latin typeface="Times New Roman" panose="02020603050405020304" pitchFamily="18" charset="0"/>
                </a:rPr>
                <a:t>+</a:t>
              </a:r>
              <a:r>
                <a:rPr lang="en-US" altLang="zh-CN" sz="1800" b="1" err="1">
                  <a:latin typeface="Times New Roman" panose="02020603050405020304" pitchFamily="18" charset="0"/>
                </a:rPr>
                <a:t>j</a:t>
              </a:r>
              <a:r>
                <a:rPr lang="en-US" altLang="zh-CN" sz="1800" b="1" i="1" err="1">
                  <a:latin typeface="Times New Roman" panose="02020603050405020304" pitchFamily="18" charset="0"/>
                </a:rPr>
                <a:t>X</a:t>
              </a:r>
              <a:r>
                <a:rPr lang="en-US" altLang="zh-CN" sz="1800" b="1" i="1" baseline="-25000" err="1">
                  <a:latin typeface="Times New Roman" panose="02020603050405020304" pitchFamily="18" charset="0"/>
                </a:rPr>
                <a:t>L</a:t>
              </a:r>
              <a:endParaRPr lang="en-US" altLang="zh-CN" sz="1800" b="1" i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70032" name="直接连接符 470031"/>
            <p:cNvSpPr/>
            <p:nvPr/>
          </p:nvSpPr>
          <p:spPr>
            <a:xfrm>
              <a:off x="426" y="858"/>
              <a:ext cx="0" cy="109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0033" name="直接连接符 470032"/>
            <p:cNvSpPr/>
            <p:nvPr/>
          </p:nvSpPr>
          <p:spPr>
            <a:xfrm>
              <a:off x="2533" y="852"/>
              <a:ext cx="0" cy="108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0034" name="矩形 470033"/>
            <p:cNvSpPr/>
            <p:nvPr/>
          </p:nvSpPr>
          <p:spPr>
            <a:xfrm rot="5400000">
              <a:off x="2423" y="1378"/>
              <a:ext cx="227" cy="79"/>
            </a:xfrm>
            <a:prstGeom prst="rect">
              <a:avLst/>
            </a:prstGeom>
            <a:solidFill>
              <a:srgbClr val="3366CC"/>
            </a:solidFill>
            <a:ln w="2857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035" name="直接连接符 470034"/>
            <p:cNvSpPr/>
            <p:nvPr/>
          </p:nvSpPr>
          <p:spPr>
            <a:xfrm>
              <a:off x="463" y="811"/>
              <a:ext cx="23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70036" name="对象 470035"/>
            <p:cNvGraphicFramePr/>
            <p:nvPr/>
          </p:nvGraphicFramePr>
          <p:xfrm>
            <a:off x="501" y="513"/>
            <a:ext cx="19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66" r:id="rId9" imgW="177800" imgH="278765" progId="Equation.3">
                    <p:embed/>
                  </p:oleObj>
                </mc:Choice>
                <mc:Fallback>
                  <p:oleObj r:id="rId9" imgW="177800" imgH="278765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01" y="513"/>
                          <a:ext cx="192" cy="2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0037" name="直接连接符 470036"/>
            <p:cNvSpPr/>
            <p:nvPr/>
          </p:nvSpPr>
          <p:spPr>
            <a:xfrm>
              <a:off x="2269" y="790"/>
              <a:ext cx="23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stealth" w="med" len="med"/>
              <a:tailEnd type="none" w="sm" len="med"/>
            </a:ln>
          </p:spPr>
        </p:sp>
        <p:graphicFrame>
          <p:nvGraphicFramePr>
            <p:cNvPr id="470038" name="对象 470037"/>
            <p:cNvGraphicFramePr/>
            <p:nvPr/>
          </p:nvGraphicFramePr>
          <p:xfrm>
            <a:off x="2307" y="507"/>
            <a:ext cx="192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67" r:id="rId11" imgW="177800" imgH="266065" progId="Equation.DSMT4">
                    <p:embed/>
                  </p:oleObj>
                </mc:Choice>
                <mc:Fallback>
                  <p:oleObj r:id="rId11" imgW="177800" imgH="266065" progId="Equation.DSMT4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307" y="507"/>
                          <a:ext cx="192" cy="2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0039" name="直接连接符 470038"/>
            <p:cNvSpPr/>
            <p:nvPr/>
          </p:nvSpPr>
          <p:spPr>
            <a:xfrm>
              <a:off x="426" y="858"/>
              <a:ext cx="34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0040" name="直接连接符 470039"/>
            <p:cNvSpPr/>
            <p:nvPr/>
          </p:nvSpPr>
          <p:spPr>
            <a:xfrm flipH="1">
              <a:off x="426" y="1944"/>
              <a:ext cx="36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0041" name="直接连接符 470040"/>
            <p:cNvSpPr/>
            <p:nvPr/>
          </p:nvSpPr>
          <p:spPr>
            <a:xfrm>
              <a:off x="2101" y="852"/>
              <a:ext cx="4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0042" name="直接连接符 470041"/>
            <p:cNvSpPr/>
            <p:nvPr/>
          </p:nvSpPr>
          <p:spPr>
            <a:xfrm>
              <a:off x="2113" y="1938"/>
              <a:ext cx="42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70043" name="矩形 470042"/>
          <p:cNvSpPr/>
          <p:nvPr/>
        </p:nvSpPr>
        <p:spPr>
          <a:xfrm>
            <a:off x="1154113" y="1443038"/>
            <a:ext cx="1735137" cy="2325687"/>
          </a:xfrm>
          <a:prstGeom prst="rect">
            <a:avLst/>
          </a:prstGeom>
          <a:noFill/>
          <a:ln w="19050" cap="flat" cmpd="sng">
            <a:solidFill>
              <a:srgbClr val="00FFFF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0044" name="文本框 470043"/>
          <p:cNvSpPr txBox="1"/>
          <p:nvPr/>
        </p:nvSpPr>
        <p:spPr>
          <a:xfrm>
            <a:off x="5537200" y="4676775"/>
            <a:ext cx="3254375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空心变压器电路模型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470045" name="组合 470044"/>
          <p:cNvGrpSpPr/>
          <p:nvPr/>
        </p:nvGrpSpPr>
        <p:grpSpPr>
          <a:xfrm>
            <a:off x="334963" y="619125"/>
            <a:ext cx="1890712" cy="1581150"/>
            <a:chOff x="229" y="498"/>
            <a:chExt cx="1191" cy="996"/>
          </a:xfrm>
        </p:grpSpPr>
        <p:sp>
          <p:nvSpPr>
            <p:cNvPr id="470046" name="矩形 470045"/>
            <p:cNvSpPr/>
            <p:nvPr/>
          </p:nvSpPr>
          <p:spPr>
            <a:xfrm>
              <a:off x="229" y="498"/>
              <a:ext cx="1191" cy="243"/>
            </a:xfrm>
            <a:prstGeom prst="rect">
              <a:avLst/>
            </a:prstGeom>
            <a:noFill/>
            <a:ln w="19050" cap="flat" cmpd="sng">
              <a:solidFill>
                <a:srgbClr val="A5002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zh-CN" altLang="en-US" sz="1800" b="1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心子</a:t>
              </a:r>
              <a:r>
                <a:rPr lang="en-US" altLang="zh-CN" sz="1800" b="1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:</a:t>
              </a:r>
              <a:r>
                <a:rPr lang="zh-CN" altLang="en-US" sz="1800" b="1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非铁磁材料</a:t>
              </a:r>
            </a:p>
          </p:txBody>
        </p:sp>
        <p:sp>
          <p:nvSpPr>
            <p:cNvPr id="470047" name="直接连接符 470046"/>
            <p:cNvSpPr/>
            <p:nvPr/>
          </p:nvSpPr>
          <p:spPr>
            <a:xfrm>
              <a:off x="994" y="831"/>
              <a:ext cx="132" cy="663"/>
            </a:xfrm>
            <a:prstGeom prst="line">
              <a:avLst/>
            </a:prstGeom>
            <a:ln w="19050" cap="flat" cmpd="sng">
              <a:solidFill>
                <a:srgbClr val="A5002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470048" name="组合 470047"/>
          <p:cNvGrpSpPr/>
          <p:nvPr/>
        </p:nvGrpSpPr>
        <p:grpSpPr>
          <a:xfrm>
            <a:off x="833438" y="1387475"/>
            <a:ext cx="2573337" cy="2528888"/>
            <a:chOff x="525" y="928"/>
            <a:chExt cx="1621" cy="1593"/>
          </a:xfrm>
        </p:grpSpPr>
        <p:grpSp>
          <p:nvGrpSpPr>
            <p:cNvPr id="470049" name="组合 470048"/>
            <p:cNvGrpSpPr/>
            <p:nvPr/>
          </p:nvGrpSpPr>
          <p:grpSpPr>
            <a:xfrm>
              <a:off x="604" y="1143"/>
              <a:ext cx="1338" cy="1159"/>
              <a:chOff x="775" y="819"/>
              <a:chExt cx="1338" cy="1159"/>
            </a:xfrm>
          </p:grpSpPr>
          <p:grpSp>
            <p:nvGrpSpPr>
              <p:cNvPr id="470050" name="组合 470049"/>
              <p:cNvGrpSpPr/>
              <p:nvPr/>
            </p:nvGrpSpPr>
            <p:grpSpPr>
              <a:xfrm rot="16200000">
                <a:off x="1533" y="1361"/>
                <a:ext cx="426" cy="320"/>
                <a:chOff x="856" y="337"/>
                <a:chExt cx="609" cy="806"/>
              </a:xfrm>
            </p:grpSpPr>
            <p:sp>
              <p:nvSpPr>
                <p:cNvPr id="470051" name="任意多边形 470050"/>
                <p:cNvSpPr/>
                <p:nvPr/>
              </p:nvSpPr>
              <p:spPr>
                <a:xfrm>
                  <a:off x="856" y="337"/>
                  <a:ext cx="35" cy="80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0" h="880">
                      <a:moveTo>
                        <a:pt x="6" y="880"/>
                      </a:moveTo>
                      <a:cubicBezTo>
                        <a:pt x="6" y="754"/>
                        <a:pt x="0" y="254"/>
                        <a:pt x="9" y="127"/>
                      </a:cubicBezTo>
                      <a:cubicBezTo>
                        <a:pt x="18" y="0"/>
                        <a:pt x="50" y="117"/>
                        <a:pt x="60" y="115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FF3399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0052" name="任意多边形 470051"/>
                <p:cNvSpPr/>
                <p:nvPr/>
              </p:nvSpPr>
              <p:spPr>
                <a:xfrm>
                  <a:off x="926" y="374"/>
                  <a:ext cx="91" cy="49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6" h="705">
                      <a:moveTo>
                        <a:pt x="0" y="667"/>
                      </a:moveTo>
                      <a:cubicBezTo>
                        <a:pt x="6" y="671"/>
                        <a:pt x="26" y="702"/>
                        <a:pt x="36" y="691"/>
                      </a:cubicBezTo>
                      <a:cubicBezTo>
                        <a:pt x="46" y="680"/>
                        <a:pt x="54" y="705"/>
                        <a:pt x="60" y="604"/>
                      </a:cubicBezTo>
                      <a:cubicBezTo>
                        <a:pt x="66" y="503"/>
                        <a:pt x="61" y="170"/>
                        <a:pt x="72" y="85"/>
                      </a:cubicBezTo>
                      <a:cubicBezTo>
                        <a:pt x="83" y="0"/>
                        <a:pt x="115" y="92"/>
                        <a:pt x="126" y="94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FF3399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0053" name="任意多边形 470052"/>
                <p:cNvSpPr/>
                <p:nvPr/>
              </p:nvSpPr>
              <p:spPr>
                <a:xfrm>
                  <a:off x="1030" y="379"/>
                  <a:ext cx="89" cy="4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" h="708">
                      <a:moveTo>
                        <a:pt x="0" y="657"/>
                      </a:moveTo>
                      <a:cubicBezTo>
                        <a:pt x="5" y="663"/>
                        <a:pt x="23" y="702"/>
                        <a:pt x="33" y="694"/>
                      </a:cubicBezTo>
                      <a:cubicBezTo>
                        <a:pt x="43" y="686"/>
                        <a:pt x="51" y="708"/>
                        <a:pt x="57" y="607"/>
                      </a:cubicBezTo>
                      <a:cubicBezTo>
                        <a:pt x="63" y="506"/>
                        <a:pt x="58" y="176"/>
                        <a:pt x="69" y="88"/>
                      </a:cubicBezTo>
                      <a:cubicBezTo>
                        <a:pt x="80" y="0"/>
                        <a:pt x="112" y="82"/>
                        <a:pt x="123" y="81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FF3399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0054" name="任意多边形 470053"/>
                <p:cNvSpPr/>
                <p:nvPr/>
              </p:nvSpPr>
              <p:spPr>
                <a:xfrm>
                  <a:off x="1134" y="379"/>
                  <a:ext cx="89" cy="4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" h="708">
                      <a:moveTo>
                        <a:pt x="0" y="657"/>
                      </a:moveTo>
                      <a:cubicBezTo>
                        <a:pt x="5" y="663"/>
                        <a:pt x="23" y="702"/>
                        <a:pt x="33" y="694"/>
                      </a:cubicBezTo>
                      <a:cubicBezTo>
                        <a:pt x="43" y="686"/>
                        <a:pt x="51" y="708"/>
                        <a:pt x="57" y="607"/>
                      </a:cubicBezTo>
                      <a:cubicBezTo>
                        <a:pt x="63" y="506"/>
                        <a:pt x="58" y="176"/>
                        <a:pt x="69" y="88"/>
                      </a:cubicBezTo>
                      <a:cubicBezTo>
                        <a:pt x="80" y="0"/>
                        <a:pt x="112" y="82"/>
                        <a:pt x="123" y="81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FF3399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0055" name="任意多边形 470054"/>
                <p:cNvSpPr/>
                <p:nvPr/>
              </p:nvSpPr>
              <p:spPr>
                <a:xfrm>
                  <a:off x="1238" y="379"/>
                  <a:ext cx="89" cy="4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" h="708">
                      <a:moveTo>
                        <a:pt x="0" y="657"/>
                      </a:moveTo>
                      <a:cubicBezTo>
                        <a:pt x="5" y="663"/>
                        <a:pt x="23" y="702"/>
                        <a:pt x="33" y="694"/>
                      </a:cubicBezTo>
                      <a:cubicBezTo>
                        <a:pt x="43" y="686"/>
                        <a:pt x="51" y="708"/>
                        <a:pt x="57" y="607"/>
                      </a:cubicBezTo>
                      <a:cubicBezTo>
                        <a:pt x="63" y="506"/>
                        <a:pt x="58" y="176"/>
                        <a:pt x="69" y="88"/>
                      </a:cubicBezTo>
                      <a:cubicBezTo>
                        <a:pt x="80" y="0"/>
                        <a:pt x="112" y="82"/>
                        <a:pt x="123" y="81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FF3399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0056" name="任意多边形 470055"/>
                <p:cNvSpPr/>
                <p:nvPr/>
              </p:nvSpPr>
              <p:spPr>
                <a:xfrm>
                  <a:off x="1343" y="379"/>
                  <a:ext cx="89" cy="49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" h="708">
                      <a:moveTo>
                        <a:pt x="0" y="657"/>
                      </a:moveTo>
                      <a:cubicBezTo>
                        <a:pt x="5" y="663"/>
                        <a:pt x="23" y="702"/>
                        <a:pt x="33" y="694"/>
                      </a:cubicBezTo>
                      <a:cubicBezTo>
                        <a:pt x="43" y="686"/>
                        <a:pt x="51" y="708"/>
                        <a:pt x="57" y="607"/>
                      </a:cubicBezTo>
                      <a:cubicBezTo>
                        <a:pt x="63" y="506"/>
                        <a:pt x="58" y="176"/>
                        <a:pt x="69" y="88"/>
                      </a:cubicBezTo>
                      <a:cubicBezTo>
                        <a:pt x="80" y="0"/>
                        <a:pt x="112" y="82"/>
                        <a:pt x="123" y="81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FF3399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0057" name="任意多边形 470056"/>
                <p:cNvSpPr/>
                <p:nvPr/>
              </p:nvSpPr>
              <p:spPr>
                <a:xfrm>
                  <a:off x="1464" y="842"/>
                  <a:ext cx="1" cy="3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432">
                      <a:moveTo>
                        <a:pt x="0" y="0"/>
                      </a:moveTo>
                      <a:lnTo>
                        <a:pt x="0" y="432"/>
                      </a:lnTo>
                    </a:path>
                  </a:pathLst>
                </a:custGeom>
                <a:noFill/>
                <a:ln w="19050" cap="flat" cmpd="sng">
                  <a:solidFill>
                    <a:srgbClr val="FF3399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0058" name="任意多边形 470057"/>
                <p:cNvSpPr/>
                <p:nvPr/>
              </p:nvSpPr>
              <p:spPr>
                <a:xfrm>
                  <a:off x="891" y="441"/>
                  <a:ext cx="36" cy="40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402">
                      <a:moveTo>
                        <a:pt x="0" y="0"/>
                      </a:moveTo>
                      <a:cubicBezTo>
                        <a:pt x="4" y="42"/>
                        <a:pt x="8" y="85"/>
                        <a:pt x="12" y="129"/>
                      </a:cubicBezTo>
                      <a:cubicBezTo>
                        <a:pt x="16" y="173"/>
                        <a:pt x="20" y="219"/>
                        <a:pt x="24" y="264"/>
                      </a:cubicBezTo>
                      <a:cubicBezTo>
                        <a:pt x="28" y="309"/>
                        <a:pt x="32" y="355"/>
                        <a:pt x="36" y="402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FF3399">
                      <a:alpha val="100000"/>
                    </a:srgb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0059" name="任意多边形 470058"/>
                <p:cNvSpPr/>
                <p:nvPr/>
              </p:nvSpPr>
              <p:spPr>
                <a:xfrm>
                  <a:off x="1014" y="441"/>
                  <a:ext cx="15" cy="3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" h="399">
                      <a:moveTo>
                        <a:pt x="0" y="0"/>
                      </a:moveTo>
                      <a:cubicBezTo>
                        <a:pt x="3" y="31"/>
                        <a:pt x="7" y="63"/>
                        <a:pt x="9" y="102"/>
                      </a:cubicBezTo>
                      <a:cubicBezTo>
                        <a:pt x="11" y="141"/>
                        <a:pt x="11" y="188"/>
                        <a:pt x="12" y="237"/>
                      </a:cubicBezTo>
                      <a:cubicBezTo>
                        <a:pt x="13" y="286"/>
                        <a:pt x="14" y="342"/>
                        <a:pt x="15" y="399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FF3399">
                      <a:alpha val="100000"/>
                    </a:srgb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0060" name="任意多边形 470059"/>
                <p:cNvSpPr/>
                <p:nvPr/>
              </p:nvSpPr>
              <p:spPr>
                <a:xfrm>
                  <a:off x="1116" y="438"/>
                  <a:ext cx="18" cy="3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" h="399">
                      <a:moveTo>
                        <a:pt x="0" y="0"/>
                      </a:moveTo>
                      <a:cubicBezTo>
                        <a:pt x="3" y="32"/>
                        <a:pt x="7" y="64"/>
                        <a:pt x="9" y="99"/>
                      </a:cubicBezTo>
                      <a:cubicBezTo>
                        <a:pt x="11" y="134"/>
                        <a:pt x="12" y="175"/>
                        <a:pt x="12" y="210"/>
                      </a:cubicBezTo>
                      <a:cubicBezTo>
                        <a:pt x="12" y="245"/>
                        <a:pt x="11" y="278"/>
                        <a:pt x="12" y="309"/>
                      </a:cubicBezTo>
                      <a:cubicBezTo>
                        <a:pt x="13" y="340"/>
                        <a:pt x="15" y="369"/>
                        <a:pt x="18" y="399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FF3399">
                      <a:alpha val="100000"/>
                    </a:srgb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0061" name="任意多边形 470060"/>
                <p:cNvSpPr/>
                <p:nvPr/>
              </p:nvSpPr>
              <p:spPr>
                <a:xfrm>
                  <a:off x="1221" y="435"/>
                  <a:ext cx="18" cy="39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" h="399">
                      <a:moveTo>
                        <a:pt x="0" y="0"/>
                      </a:moveTo>
                      <a:cubicBezTo>
                        <a:pt x="2" y="18"/>
                        <a:pt x="5" y="37"/>
                        <a:pt x="6" y="69"/>
                      </a:cubicBezTo>
                      <a:cubicBezTo>
                        <a:pt x="7" y="101"/>
                        <a:pt x="9" y="152"/>
                        <a:pt x="9" y="195"/>
                      </a:cubicBezTo>
                      <a:cubicBezTo>
                        <a:pt x="9" y="238"/>
                        <a:pt x="7" y="296"/>
                        <a:pt x="9" y="330"/>
                      </a:cubicBezTo>
                      <a:cubicBezTo>
                        <a:pt x="11" y="364"/>
                        <a:pt x="14" y="381"/>
                        <a:pt x="18" y="399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FF3399">
                      <a:alpha val="100000"/>
                    </a:srgb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0062" name="任意多边形 470061"/>
                <p:cNvSpPr/>
                <p:nvPr/>
              </p:nvSpPr>
              <p:spPr>
                <a:xfrm>
                  <a:off x="1323" y="435"/>
                  <a:ext cx="21" cy="40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402">
                      <a:moveTo>
                        <a:pt x="0" y="0"/>
                      </a:moveTo>
                      <a:cubicBezTo>
                        <a:pt x="3" y="28"/>
                        <a:pt x="7" y="56"/>
                        <a:pt x="9" y="90"/>
                      </a:cubicBezTo>
                      <a:cubicBezTo>
                        <a:pt x="11" y="124"/>
                        <a:pt x="11" y="167"/>
                        <a:pt x="12" y="204"/>
                      </a:cubicBezTo>
                      <a:cubicBezTo>
                        <a:pt x="13" y="241"/>
                        <a:pt x="13" y="279"/>
                        <a:pt x="15" y="312"/>
                      </a:cubicBezTo>
                      <a:cubicBezTo>
                        <a:pt x="17" y="345"/>
                        <a:pt x="19" y="373"/>
                        <a:pt x="21" y="402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FF3399">
                      <a:alpha val="100000"/>
                    </a:srgb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0063" name="任意多边形 470062"/>
                <p:cNvSpPr/>
                <p:nvPr/>
              </p:nvSpPr>
              <p:spPr>
                <a:xfrm>
                  <a:off x="1431" y="435"/>
                  <a:ext cx="34" cy="40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" h="408">
                      <a:moveTo>
                        <a:pt x="33" y="408"/>
                      </a:moveTo>
                      <a:cubicBezTo>
                        <a:pt x="33" y="327"/>
                        <a:pt x="34" y="246"/>
                        <a:pt x="33" y="195"/>
                      </a:cubicBezTo>
                      <a:cubicBezTo>
                        <a:pt x="32" y="144"/>
                        <a:pt x="27" y="124"/>
                        <a:pt x="24" y="99"/>
                      </a:cubicBezTo>
                      <a:cubicBezTo>
                        <a:pt x="21" y="74"/>
                        <a:pt x="19" y="58"/>
                        <a:pt x="15" y="42"/>
                      </a:cubicBezTo>
                      <a:cubicBezTo>
                        <a:pt x="11" y="26"/>
                        <a:pt x="5" y="13"/>
                        <a:pt x="0" y="0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FF3399">
                      <a:alpha val="100000"/>
                    </a:srgb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0064" name="组合 470063"/>
              <p:cNvGrpSpPr/>
              <p:nvPr/>
            </p:nvGrpSpPr>
            <p:grpSpPr>
              <a:xfrm>
                <a:off x="1058" y="1312"/>
                <a:ext cx="320" cy="426"/>
                <a:chOff x="1031" y="1213"/>
                <a:chExt cx="320" cy="426"/>
              </a:xfrm>
            </p:grpSpPr>
            <p:sp>
              <p:nvSpPr>
                <p:cNvPr id="470065" name="任意多边形 470064"/>
                <p:cNvSpPr/>
                <p:nvPr/>
              </p:nvSpPr>
              <p:spPr>
                <a:xfrm rot="5400000">
                  <a:off x="1180" y="1066"/>
                  <a:ext cx="24" cy="31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60" h="880">
                      <a:moveTo>
                        <a:pt x="6" y="880"/>
                      </a:moveTo>
                      <a:cubicBezTo>
                        <a:pt x="6" y="754"/>
                        <a:pt x="0" y="254"/>
                        <a:pt x="9" y="127"/>
                      </a:cubicBezTo>
                      <a:cubicBezTo>
                        <a:pt x="18" y="0"/>
                        <a:pt x="50" y="117"/>
                        <a:pt x="60" y="115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FF3399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0066" name="任意多边形 470065"/>
                <p:cNvSpPr/>
                <p:nvPr/>
              </p:nvSpPr>
              <p:spPr>
                <a:xfrm rot="5400000">
                  <a:off x="1207" y="1197"/>
                  <a:ext cx="64" cy="19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6" h="705">
                      <a:moveTo>
                        <a:pt x="0" y="667"/>
                      </a:moveTo>
                      <a:cubicBezTo>
                        <a:pt x="6" y="671"/>
                        <a:pt x="26" y="702"/>
                        <a:pt x="36" y="691"/>
                      </a:cubicBezTo>
                      <a:cubicBezTo>
                        <a:pt x="46" y="680"/>
                        <a:pt x="54" y="705"/>
                        <a:pt x="60" y="604"/>
                      </a:cubicBezTo>
                      <a:cubicBezTo>
                        <a:pt x="66" y="503"/>
                        <a:pt x="61" y="170"/>
                        <a:pt x="72" y="85"/>
                      </a:cubicBezTo>
                      <a:cubicBezTo>
                        <a:pt x="83" y="0"/>
                        <a:pt x="115" y="92"/>
                        <a:pt x="126" y="94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FF3399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0067" name="任意多边形 470066"/>
                <p:cNvSpPr/>
                <p:nvPr/>
              </p:nvSpPr>
              <p:spPr>
                <a:xfrm rot="5400000">
                  <a:off x="1204" y="1268"/>
                  <a:ext cx="62" cy="19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" h="708">
                      <a:moveTo>
                        <a:pt x="0" y="657"/>
                      </a:moveTo>
                      <a:cubicBezTo>
                        <a:pt x="5" y="663"/>
                        <a:pt x="23" y="702"/>
                        <a:pt x="33" y="694"/>
                      </a:cubicBezTo>
                      <a:cubicBezTo>
                        <a:pt x="43" y="686"/>
                        <a:pt x="51" y="708"/>
                        <a:pt x="57" y="607"/>
                      </a:cubicBezTo>
                      <a:cubicBezTo>
                        <a:pt x="63" y="506"/>
                        <a:pt x="58" y="176"/>
                        <a:pt x="69" y="88"/>
                      </a:cubicBezTo>
                      <a:cubicBezTo>
                        <a:pt x="80" y="0"/>
                        <a:pt x="112" y="82"/>
                        <a:pt x="123" y="81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FF3399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0068" name="任意多边形 470067"/>
                <p:cNvSpPr/>
                <p:nvPr/>
              </p:nvSpPr>
              <p:spPr>
                <a:xfrm rot="5400000">
                  <a:off x="1204" y="1341"/>
                  <a:ext cx="63" cy="19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" h="708">
                      <a:moveTo>
                        <a:pt x="0" y="657"/>
                      </a:moveTo>
                      <a:cubicBezTo>
                        <a:pt x="5" y="663"/>
                        <a:pt x="23" y="702"/>
                        <a:pt x="33" y="694"/>
                      </a:cubicBezTo>
                      <a:cubicBezTo>
                        <a:pt x="43" y="686"/>
                        <a:pt x="51" y="708"/>
                        <a:pt x="57" y="607"/>
                      </a:cubicBezTo>
                      <a:cubicBezTo>
                        <a:pt x="63" y="506"/>
                        <a:pt x="58" y="176"/>
                        <a:pt x="69" y="88"/>
                      </a:cubicBezTo>
                      <a:cubicBezTo>
                        <a:pt x="80" y="0"/>
                        <a:pt x="112" y="82"/>
                        <a:pt x="123" y="81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FF3399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0069" name="任意多边形 470068"/>
                <p:cNvSpPr/>
                <p:nvPr/>
              </p:nvSpPr>
              <p:spPr>
                <a:xfrm rot="5400000">
                  <a:off x="1204" y="1413"/>
                  <a:ext cx="62" cy="19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" h="708">
                      <a:moveTo>
                        <a:pt x="0" y="657"/>
                      </a:moveTo>
                      <a:cubicBezTo>
                        <a:pt x="5" y="663"/>
                        <a:pt x="23" y="702"/>
                        <a:pt x="33" y="694"/>
                      </a:cubicBezTo>
                      <a:cubicBezTo>
                        <a:pt x="43" y="686"/>
                        <a:pt x="51" y="708"/>
                        <a:pt x="57" y="607"/>
                      </a:cubicBezTo>
                      <a:cubicBezTo>
                        <a:pt x="63" y="506"/>
                        <a:pt x="58" y="176"/>
                        <a:pt x="69" y="88"/>
                      </a:cubicBezTo>
                      <a:cubicBezTo>
                        <a:pt x="80" y="0"/>
                        <a:pt x="112" y="82"/>
                        <a:pt x="123" y="81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FF3399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0070" name="任意多边形 470069"/>
                <p:cNvSpPr/>
                <p:nvPr/>
              </p:nvSpPr>
              <p:spPr>
                <a:xfrm rot="5400000">
                  <a:off x="1204" y="1487"/>
                  <a:ext cx="62" cy="19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" h="708">
                      <a:moveTo>
                        <a:pt x="0" y="657"/>
                      </a:moveTo>
                      <a:cubicBezTo>
                        <a:pt x="5" y="663"/>
                        <a:pt x="23" y="702"/>
                        <a:pt x="33" y="694"/>
                      </a:cubicBezTo>
                      <a:cubicBezTo>
                        <a:pt x="43" y="686"/>
                        <a:pt x="51" y="708"/>
                        <a:pt x="57" y="607"/>
                      </a:cubicBezTo>
                      <a:cubicBezTo>
                        <a:pt x="63" y="506"/>
                        <a:pt x="58" y="176"/>
                        <a:pt x="69" y="88"/>
                      </a:cubicBezTo>
                      <a:cubicBezTo>
                        <a:pt x="80" y="0"/>
                        <a:pt x="112" y="82"/>
                        <a:pt x="123" y="81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FF3399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0071" name="任意多边形 470070"/>
                <p:cNvSpPr/>
                <p:nvPr/>
              </p:nvSpPr>
              <p:spPr>
                <a:xfrm rot="5400000">
                  <a:off x="1090" y="1578"/>
                  <a:ext cx="1" cy="12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" h="432">
                      <a:moveTo>
                        <a:pt x="0" y="0"/>
                      </a:moveTo>
                      <a:lnTo>
                        <a:pt x="0" y="432"/>
                      </a:lnTo>
                    </a:path>
                  </a:pathLst>
                </a:custGeom>
                <a:noFill/>
                <a:ln w="19050" cap="flat" cmpd="sng">
                  <a:solidFill>
                    <a:srgbClr val="FF3399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0072" name="任意多边形 470071"/>
                <p:cNvSpPr/>
                <p:nvPr/>
              </p:nvSpPr>
              <p:spPr>
                <a:xfrm rot="5400000">
                  <a:off x="1217" y="1170"/>
                  <a:ext cx="26" cy="16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" h="402">
                      <a:moveTo>
                        <a:pt x="0" y="0"/>
                      </a:moveTo>
                      <a:cubicBezTo>
                        <a:pt x="4" y="42"/>
                        <a:pt x="8" y="85"/>
                        <a:pt x="12" y="129"/>
                      </a:cubicBezTo>
                      <a:cubicBezTo>
                        <a:pt x="16" y="173"/>
                        <a:pt x="20" y="219"/>
                        <a:pt x="24" y="264"/>
                      </a:cubicBezTo>
                      <a:cubicBezTo>
                        <a:pt x="28" y="309"/>
                        <a:pt x="32" y="355"/>
                        <a:pt x="36" y="402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FF3399">
                      <a:alpha val="100000"/>
                    </a:srgb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0073" name="任意多边形 470072"/>
                <p:cNvSpPr/>
                <p:nvPr/>
              </p:nvSpPr>
              <p:spPr>
                <a:xfrm rot="5400000">
                  <a:off x="1224" y="1249"/>
                  <a:ext cx="10" cy="1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" h="399">
                      <a:moveTo>
                        <a:pt x="0" y="0"/>
                      </a:moveTo>
                      <a:cubicBezTo>
                        <a:pt x="3" y="31"/>
                        <a:pt x="7" y="63"/>
                        <a:pt x="9" y="102"/>
                      </a:cubicBezTo>
                      <a:cubicBezTo>
                        <a:pt x="11" y="141"/>
                        <a:pt x="11" y="188"/>
                        <a:pt x="12" y="237"/>
                      </a:cubicBezTo>
                      <a:cubicBezTo>
                        <a:pt x="13" y="286"/>
                        <a:pt x="14" y="342"/>
                        <a:pt x="15" y="399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FF3399">
                      <a:alpha val="100000"/>
                    </a:srgb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0074" name="任意多边形 470073"/>
                <p:cNvSpPr/>
                <p:nvPr/>
              </p:nvSpPr>
              <p:spPr>
                <a:xfrm rot="5400000">
                  <a:off x="1224" y="1321"/>
                  <a:ext cx="12" cy="1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" h="399">
                      <a:moveTo>
                        <a:pt x="0" y="0"/>
                      </a:moveTo>
                      <a:cubicBezTo>
                        <a:pt x="3" y="32"/>
                        <a:pt x="7" y="64"/>
                        <a:pt x="9" y="99"/>
                      </a:cubicBezTo>
                      <a:cubicBezTo>
                        <a:pt x="11" y="134"/>
                        <a:pt x="12" y="175"/>
                        <a:pt x="12" y="210"/>
                      </a:cubicBezTo>
                      <a:cubicBezTo>
                        <a:pt x="12" y="245"/>
                        <a:pt x="11" y="278"/>
                        <a:pt x="12" y="309"/>
                      </a:cubicBezTo>
                      <a:cubicBezTo>
                        <a:pt x="13" y="340"/>
                        <a:pt x="15" y="369"/>
                        <a:pt x="18" y="399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FF3399">
                      <a:alpha val="100000"/>
                    </a:srgb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0075" name="任意多边形 470074"/>
                <p:cNvSpPr/>
                <p:nvPr/>
              </p:nvSpPr>
              <p:spPr>
                <a:xfrm rot="5400000">
                  <a:off x="1226" y="1395"/>
                  <a:ext cx="13" cy="15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8" h="399">
                      <a:moveTo>
                        <a:pt x="0" y="0"/>
                      </a:moveTo>
                      <a:cubicBezTo>
                        <a:pt x="2" y="18"/>
                        <a:pt x="5" y="37"/>
                        <a:pt x="6" y="69"/>
                      </a:cubicBezTo>
                      <a:cubicBezTo>
                        <a:pt x="7" y="101"/>
                        <a:pt x="9" y="152"/>
                        <a:pt x="9" y="195"/>
                      </a:cubicBezTo>
                      <a:cubicBezTo>
                        <a:pt x="9" y="238"/>
                        <a:pt x="7" y="296"/>
                        <a:pt x="9" y="330"/>
                      </a:cubicBezTo>
                      <a:cubicBezTo>
                        <a:pt x="11" y="364"/>
                        <a:pt x="14" y="381"/>
                        <a:pt x="18" y="399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FF3399">
                      <a:alpha val="100000"/>
                    </a:srgb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0076" name="任意多边形 470075"/>
                <p:cNvSpPr/>
                <p:nvPr/>
              </p:nvSpPr>
              <p:spPr>
                <a:xfrm rot="5400000">
                  <a:off x="1225" y="1467"/>
                  <a:ext cx="14" cy="16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1" h="402">
                      <a:moveTo>
                        <a:pt x="0" y="0"/>
                      </a:moveTo>
                      <a:cubicBezTo>
                        <a:pt x="3" y="28"/>
                        <a:pt x="7" y="56"/>
                        <a:pt x="9" y="90"/>
                      </a:cubicBezTo>
                      <a:cubicBezTo>
                        <a:pt x="11" y="124"/>
                        <a:pt x="11" y="167"/>
                        <a:pt x="12" y="204"/>
                      </a:cubicBezTo>
                      <a:cubicBezTo>
                        <a:pt x="13" y="241"/>
                        <a:pt x="13" y="279"/>
                        <a:pt x="15" y="312"/>
                      </a:cubicBezTo>
                      <a:cubicBezTo>
                        <a:pt x="17" y="345"/>
                        <a:pt x="19" y="373"/>
                        <a:pt x="21" y="402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FF3399">
                      <a:alpha val="100000"/>
                    </a:srgb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0077" name="任意多边形 470076"/>
                <p:cNvSpPr/>
                <p:nvPr/>
              </p:nvSpPr>
              <p:spPr>
                <a:xfrm rot="5400000">
                  <a:off x="1219" y="1546"/>
                  <a:ext cx="24" cy="16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4" h="408">
                      <a:moveTo>
                        <a:pt x="33" y="408"/>
                      </a:moveTo>
                      <a:cubicBezTo>
                        <a:pt x="33" y="327"/>
                        <a:pt x="34" y="246"/>
                        <a:pt x="33" y="195"/>
                      </a:cubicBezTo>
                      <a:cubicBezTo>
                        <a:pt x="32" y="144"/>
                        <a:pt x="27" y="124"/>
                        <a:pt x="24" y="99"/>
                      </a:cubicBezTo>
                      <a:cubicBezTo>
                        <a:pt x="21" y="74"/>
                        <a:pt x="19" y="58"/>
                        <a:pt x="15" y="42"/>
                      </a:cubicBezTo>
                      <a:cubicBezTo>
                        <a:pt x="11" y="26"/>
                        <a:pt x="5" y="13"/>
                        <a:pt x="0" y="0"/>
                      </a:cubicBezTo>
                    </a:path>
                  </a:pathLst>
                </a:custGeom>
                <a:noFill/>
                <a:ln w="19050" cap="flat" cmpd="sng">
                  <a:solidFill>
                    <a:srgbClr val="FF3399">
                      <a:alpha val="100000"/>
                    </a:srgbClr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70078" name="矩形 470077"/>
              <p:cNvSpPr/>
              <p:nvPr/>
            </p:nvSpPr>
            <p:spPr>
              <a:xfrm>
                <a:off x="1201" y="1079"/>
                <a:ext cx="565" cy="869"/>
              </a:xfrm>
              <a:prstGeom prst="rect">
                <a:avLst/>
              </a:prstGeom>
              <a:noFill/>
              <a:ln w="19050" cap="flat" cmpd="sng">
                <a:solidFill>
                  <a:srgbClr val="A5002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0079" name="矩形 470078"/>
              <p:cNvSpPr/>
              <p:nvPr/>
            </p:nvSpPr>
            <p:spPr>
              <a:xfrm>
                <a:off x="1315" y="1256"/>
                <a:ext cx="322" cy="521"/>
              </a:xfrm>
              <a:prstGeom prst="rect">
                <a:avLst/>
              </a:prstGeom>
              <a:noFill/>
              <a:ln w="19050" cap="flat" cmpd="sng">
                <a:solidFill>
                  <a:srgbClr val="A5002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0080" name="直接连接符 470079"/>
              <p:cNvSpPr/>
              <p:nvPr/>
            </p:nvSpPr>
            <p:spPr>
              <a:xfrm flipV="1">
                <a:off x="1058" y="858"/>
                <a:ext cx="0" cy="458"/>
              </a:xfrm>
              <a:prstGeom prst="line">
                <a:avLst/>
              </a:prstGeom>
              <a:ln w="19050" cap="flat" cmpd="sng">
                <a:solidFill>
                  <a:srgbClr val="FF33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70081" name="直接连接符 470080"/>
              <p:cNvSpPr/>
              <p:nvPr/>
            </p:nvSpPr>
            <p:spPr>
              <a:xfrm>
                <a:off x="1058" y="1737"/>
                <a:ext cx="0" cy="211"/>
              </a:xfrm>
              <a:prstGeom prst="line">
                <a:avLst/>
              </a:prstGeom>
              <a:ln w="19050" cap="flat" cmpd="sng">
                <a:solidFill>
                  <a:srgbClr val="FF33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70082" name="直接连接符 470081"/>
              <p:cNvSpPr/>
              <p:nvPr/>
            </p:nvSpPr>
            <p:spPr>
              <a:xfrm flipV="1">
                <a:off x="1904" y="852"/>
                <a:ext cx="0" cy="458"/>
              </a:xfrm>
              <a:prstGeom prst="line">
                <a:avLst/>
              </a:prstGeom>
              <a:ln w="19050" cap="flat" cmpd="sng">
                <a:solidFill>
                  <a:srgbClr val="FF33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70083" name="直接连接符 470082"/>
              <p:cNvSpPr/>
              <p:nvPr/>
            </p:nvSpPr>
            <p:spPr>
              <a:xfrm>
                <a:off x="1904" y="1731"/>
                <a:ext cx="0" cy="211"/>
              </a:xfrm>
              <a:prstGeom prst="line">
                <a:avLst/>
              </a:prstGeom>
              <a:ln w="19050" cap="flat" cmpd="sng">
                <a:solidFill>
                  <a:srgbClr val="FF33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70084" name="椭圆 470083"/>
              <p:cNvSpPr/>
              <p:nvPr/>
            </p:nvSpPr>
            <p:spPr>
              <a:xfrm>
                <a:off x="787" y="1905"/>
                <a:ext cx="69" cy="73"/>
              </a:xfrm>
              <a:prstGeom prst="ellipse">
                <a:avLst/>
              </a:prstGeom>
              <a:noFill/>
              <a:ln w="19050" cap="flat" cmpd="sng">
                <a:solidFill>
                  <a:srgbClr val="FF3399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0085" name="椭圆 470084"/>
              <p:cNvSpPr/>
              <p:nvPr/>
            </p:nvSpPr>
            <p:spPr>
              <a:xfrm>
                <a:off x="775" y="822"/>
                <a:ext cx="69" cy="73"/>
              </a:xfrm>
              <a:prstGeom prst="ellipse">
                <a:avLst/>
              </a:prstGeom>
              <a:noFill/>
              <a:ln w="19050" cap="flat" cmpd="sng">
                <a:solidFill>
                  <a:srgbClr val="FF3399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0086" name="椭圆 470085"/>
              <p:cNvSpPr/>
              <p:nvPr/>
            </p:nvSpPr>
            <p:spPr>
              <a:xfrm>
                <a:off x="2044" y="1902"/>
                <a:ext cx="69" cy="73"/>
              </a:xfrm>
              <a:prstGeom prst="ellipse">
                <a:avLst/>
              </a:prstGeom>
              <a:noFill/>
              <a:ln w="19050" cap="flat" cmpd="sng">
                <a:solidFill>
                  <a:srgbClr val="FF3399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0087" name="椭圆 470086"/>
              <p:cNvSpPr/>
              <p:nvPr/>
            </p:nvSpPr>
            <p:spPr>
              <a:xfrm>
                <a:off x="2032" y="819"/>
                <a:ext cx="69" cy="73"/>
              </a:xfrm>
              <a:prstGeom prst="ellipse">
                <a:avLst/>
              </a:prstGeom>
              <a:noFill/>
              <a:ln w="19050" cap="flat" cmpd="sng">
                <a:solidFill>
                  <a:srgbClr val="FF3399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0088" name="直接连接符 470087"/>
              <p:cNvSpPr/>
              <p:nvPr/>
            </p:nvSpPr>
            <p:spPr>
              <a:xfrm>
                <a:off x="844" y="858"/>
                <a:ext cx="216" cy="0"/>
              </a:xfrm>
              <a:prstGeom prst="line">
                <a:avLst/>
              </a:prstGeom>
              <a:ln w="19050" cap="flat" cmpd="sng">
                <a:solidFill>
                  <a:srgbClr val="FF33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70089" name="直接连接符 470088"/>
              <p:cNvSpPr/>
              <p:nvPr/>
            </p:nvSpPr>
            <p:spPr>
              <a:xfrm>
                <a:off x="856" y="1942"/>
                <a:ext cx="204" cy="0"/>
              </a:xfrm>
              <a:prstGeom prst="line">
                <a:avLst/>
              </a:prstGeom>
              <a:ln w="19050" cap="flat" cmpd="sng">
                <a:solidFill>
                  <a:srgbClr val="FF33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70090" name="直接连接符 470089"/>
              <p:cNvSpPr/>
              <p:nvPr/>
            </p:nvSpPr>
            <p:spPr>
              <a:xfrm flipH="1">
                <a:off x="1905" y="852"/>
                <a:ext cx="127" cy="0"/>
              </a:xfrm>
              <a:prstGeom prst="line">
                <a:avLst/>
              </a:prstGeom>
              <a:ln w="19050" cap="flat" cmpd="sng">
                <a:solidFill>
                  <a:srgbClr val="FF33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70091" name="直接连接符 470090"/>
              <p:cNvSpPr/>
              <p:nvPr/>
            </p:nvSpPr>
            <p:spPr>
              <a:xfrm flipH="1">
                <a:off x="1903" y="1938"/>
                <a:ext cx="141" cy="0"/>
              </a:xfrm>
              <a:prstGeom prst="line">
                <a:avLst/>
              </a:prstGeom>
              <a:ln w="19050" cap="flat" cmpd="sng">
                <a:solidFill>
                  <a:srgbClr val="FF3399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470092" name="矩形 470091"/>
            <p:cNvSpPr/>
            <p:nvPr/>
          </p:nvSpPr>
          <p:spPr>
            <a:xfrm>
              <a:off x="528" y="928"/>
              <a:ext cx="334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solidFill>
                    <a:srgbClr val="FF3399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800" b="1" baseline="30000">
                <a:solidFill>
                  <a:srgbClr val="FF33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0093" name="矩形 470092"/>
            <p:cNvSpPr/>
            <p:nvPr/>
          </p:nvSpPr>
          <p:spPr>
            <a:xfrm>
              <a:off x="525" y="2284"/>
              <a:ext cx="334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solidFill>
                    <a:srgbClr val="FF3399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1800" b="1" baseline="30000">
                  <a:solidFill>
                    <a:srgbClr val="FF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´</a:t>
              </a:r>
              <a:endParaRPr lang="en-US" altLang="zh-CN" sz="1800" b="1" baseline="30000">
                <a:solidFill>
                  <a:srgbClr val="FF33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0094" name="矩形 470093"/>
            <p:cNvSpPr/>
            <p:nvPr/>
          </p:nvSpPr>
          <p:spPr>
            <a:xfrm>
              <a:off x="1812" y="934"/>
              <a:ext cx="334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solidFill>
                    <a:srgbClr val="FF3399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800" b="1" baseline="30000">
                <a:solidFill>
                  <a:srgbClr val="FF33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0095" name="矩形 470094"/>
            <p:cNvSpPr/>
            <p:nvPr/>
          </p:nvSpPr>
          <p:spPr>
            <a:xfrm>
              <a:off x="1809" y="2290"/>
              <a:ext cx="334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solidFill>
                    <a:srgbClr val="FF3399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1800" b="1" baseline="30000">
                  <a:solidFill>
                    <a:srgbClr val="FF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´</a:t>
              </a:r>
              <a:endParaRPr lang="en-US" altLang="zh-CN" sz="1800" b="1" baseline="30000">
                <a:solidFill>
                  <a:srgbClr val="FF3399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70096" name="组合 470095"/>
          <p:cNvGrpSpPr/>
          <p:nvPr/>
        </p:nvGrpSpPr>
        <p:grpSpPr>
          <a:xfrm>
            <a:off x="6256338" y="5397500"/>
            <a:ext cx="908050" cy="1120775"/>
            <a:chOff x="3932" y="3040"/>
            <a:chExt cx="572" cy="706"/>
          </a:xfrm>
        </p:grpSpPr>
        <p:graphicFrame>
          <p:nvGraphicFramePr>
            <p:cNvPr id="470097" name="对象 470096"/>
            <p:cNvGraphicFramePr/>
            <p:nvPr/>
          </p:nvGraphicFramePr>
          <p:xfrm>
            <a:off x="4045" y="3040"/>
            <a:ext cx="433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68" r:id="rId13" imgW="329565" imgH="266065" progId="Equation.DSMT4">
                    <p:embed/>
                  </p:oleObj>
                </mc:Choice>
                <mc:Fallback>
                  <p:oleObj r:id="rId13" imgW="329565" imgH="266065" progId="Equation.DSMT4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045" y="3040"/>
                          <a:ext cx="433" cy="3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0098" name="对象 470097"/>
            <p:cNvGraphicFramePr/>
            <p:nvPr/>
          </p:nvGraphicFramePr>
          <p:xfrm>
            <a:off x="4071" y="3397"/>
            <a:ext cx="433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69" r:id="rId15" imgW="329565" imgH="266065" progId="Equation.DSMT4">
                    <p:embed/>
                  </p:oleObj>
                </mc:Choice>
                <mc:Fallback>
                  <p:oleObj r:id="rId15" imgW="329565" imgH="266065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071" y="3397"/>
                          <a:ext cx="433" cy="3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0099" name="左大括号 470098"/>
            <p:cNvSpPr/>
            <p:nvPr/>
          </p:nvSpPr>
          <p:spPr>
            <a:xfrm>
              <a:off x="3932" y="3276"/>
              <a:ext cx="84" cy="405"/>
            </a:xfrm>
            <a:prstGeom prst="leftBrace">
              <a:avLst>
                <a:gd name="adj1" fmla="val 40178"/>
                <a:gd name="adj2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0100" name="右箭头 470099"/>
          <p:cNvSpPr/>
          <p:nvPr/>
        </p:nvSpPr>
        <p:spPr>
          <a:xfrm>
            <a:off x="4975225" y="5980113"/>
            <a:ext cx="846138" cy="238125"/>
          </a:xfrm>
          <a:prstGeom prst="rightArrow">
            <a:avLst>
              <a:gd name="adj1" fmla="val 50000"/>
              <a:gd name="adj2" fmla="val 88833"/>
            </a:avLst>
          </a:prstGeom>
          <a:solidFill>
            <a:srgbClr val="3366CC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0101" name="矩形 470100"/>
          <p:cNvSpPr/>
          <p:nvPr/>
        </p:nvSpPr>
        <p:spPr>
          <a:xfrm>
            <a:off x="5824538" y="1430338"/>
            <a:ext cx="1965325" cy="2051050"/>
          </a:xfrm>
          <a:prstGeom prst="rect">
            <a:avLst/>
          </a:prstGeom>
          <a:noFill/>
          <a:ln w="19050" cap="flat" cmpd="sng">
            <a:solidFill>
              <a:srgbClr val="00FFFF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70102" name="组合 470101"/>
          <p:cNvGrpSpPr/>
          <p:nvPr/>
        </p:nvGrpSpPr>
        <p:grpSpPr>
          <a:xfrm>
            <a:off x="260351" y="3579988"/>
            <a:ext cx="3856038" cy="1031875"/>
            <a:chOff x="134" y="2237"/>
            <a:chExt cx="2429" cy="650"/>
          </a:xfrm>
        </p:grpSpPr>
        <p:sp>
          <p:nvSpPr>
            <p:cNvPr id="470103" name="矩形 470102"/>
            <p:cNvSpPr/>
            <p:nvPr/>
          </p:nvSpPr>
          <p:spPr>
            <a:xfrm>
              <a:off x="134" y="2479"/>
              <a:ext cx="920" cy="40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anchor="t"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zh-CN" altLang="en-US" sz="1800" b="1" dirty="0">
                  <a:solidFill>
                    <a:srgbClr val="3366CC"/>
                  </a:solidFill>
                  <a:latin typeface="Times New Roman" panose="02020603050405020304" pitchFamily="18" charset="0"/>
                </a:rPr>
                <a:t>一次侧</a:t>
              </a:r>
              <a:r>
                <a:rPr lang="en-US" altLang="zh-CN" sz="1800" b="1" dirty="0">
                  <a:solidFill>
                    <a:srgbClr val="3366CC"/>
                  </a:solidFill>
                  <a:latin typeface="Times New Roman" panose="02020603050405020304" pitchFamily="18" charset="0"/>
                </a:rPr>
                <a:t>(</a:t>
              </a:r>
              <a:r>
                <a:rPr lang="zh-CN" altLang="en-US" sz="1800" b="1" dirty="0">
                  <a:solidFill>
                    <a:srgbClr val="3366CC"/>
                  </a:solidFill>
                  <a:latin typeface="Times New Roman" panose="02020603050405020304" pitchFamily="18" charset="0"/>
                </a:rPr>
                <a:t>原边 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zh-CN" altLang="en-US" sz="1800" b="1" dirty="0">
                  <a:solidFill>
                    <a:srgbClr val="3366CC"/>
                  </a:solidFill>
                  <a:latin typeface="Times New Roman" panose="02020603050405020304" pitchFamily="18" charset="0"/>
                </a:rPr>
                <a:t>、初级回路</a:t>
              </a:r>
              <a:r>
                <a:rPr lang="en-US" altLang="zh-CN" sz="1800" b="1" dirty="0">
                  <a:solidFill>
                    <a:srgbClr val="3366CC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70104" name="矩形 470103"/>
            <p:cNvSpPr/>
            <p:nvPr/>
          </p:nvSpPr>
          <p:spPr>
            <a:xfrm>
              <a:off x="1643" y="2483"/>
              <a:ext cx="920" cy="40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algn="ctr" eaLnBrk="1" hangingPunct="1">
                <a:spcBef>
                  <a:spcPct val="0"/>
                </a:spcBef>
              </a:pPr>
              <a:r>
                <a:rPr lang="zh-CN" altLang="en-US" sz="1800" b="1" dirty="0">
                  <a:solidFill>
                    <a:srgbClr val="3366CC"/>
                  </a:solidFill>
                  <a:latin typeface="Times New Roman" panose="02020603050405020304" pitchFamily="18" charset="0"/>
                </a:rPr>
                <a:t>二次侧</a:t>
              </a:r>
              <a:r>
                <a:rPr lang="en-US" altLang="zh-CN" sz="1800" b="1" dirty="0">
                  <a:solidFill>
                    <a:srgbClr val="3366CC"/>
                  </a:solidFill>
                  <a:latin typeface="Times New Roman" panose="02020603050405020304" pitchFamily="18" charset="0"/>
                </a:rPr>
                <a:t>(</a:t>
              </a:r>
              <a:r>
                <a:rPr lang="zh-CN" altLang="en-US" sz="1800" b="1" dirty="0">
                  <a:solidFill>
                    <a:srgbClr val="3366CC"/>
                  </a:solidFill>
                  <a:latin typeface="Times New Roman" panose="02020603050405020304" pitchFamily="18" charset="0"/>
                </a:rPr>
                <a:t>副边 </a:t>
              </a:r>
            </a:p>
            <a:p>
              <a:pPr algn="ctr" eaLnBrk="1" hangingPunct="1">
                <a:spcBef>
                  <a:spcPct val="0"/>
                </a:spcBef>
              </a:pPr>
              <a:r>
                <a:rPr lang="zh-CN" altLang="en-US" sz="1800" b="1" dirty="0">
                  <a:solidFill>
                    <a:srgbClr val="3366CC"/>
                  </a:solidFill>
                  <a:latin typeface="Times New Roman" panose="02020603050405020304" pitchFamily="18" charset="0"/>
                </a:rPr>
                <a:t>、次级回路</a:t>
              </a:r>
              <a:r>
                <a:rPr lang="en-US" altLang="zh-CN" sz="1800" b="1" dirty="0">
                  <a:solidFill>
                    <a:srgbClr val="3366CC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70105" name="直接连接符 470104"/>
            <p:cNvSpPr/>
            <p:nvPr/>
          </p:nvSpPr>
          <p:spPr>
            <a:xfrm flipV="1">
              <a:off x="374" y="2237"/>
              <a:ext cx="80" cy="239"/>
            </a:xfrm>
            <a:prstGeom prst="line">
              <a:avLst/>
            </a:prstGeom>
            <a:ln w="19050" cap="flat" cmpd="sng">
              <a:solidFill>
                <a:srgbClr val="3366CC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470106" name="直接连接符 470105"/>
            <p:cNvSpPr/>
            <p:nvPr/>
          </p:nvSpPr>
          <p:spPr>
            <a:xfrm flipV="1">
              <a:off x="2112" y="2248"/>
              <a:ext cx="48" cy="228"/>
            </a:xfrm>
            <a:prstGeom prst="line">
              <a:avLst/>
            </a:prstGeom>
            <a:ln w="19050" cap="flat" cmpd="sng">
              <a:solidFill>
                <a:srgbClr val="3366CC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470107" name="组合 470106"/>
          <p:cNvGrpSpPr/>
          <p:nvPr/>
        </p:nvGrpSpPr>
        <p:grpSpPr>
          <a:xfrm>
            <a:off x="4806950" y="1398588"/>
            <a:ext cx="4333875" cy="2979737"/>
            <a:chOff x="3028" y="881"/>
            <a:chExt cx="2730" cy="1877"/>
          </a:xfrm>
        </p:grpSpPr>
        <p:grpSp>
          <p:nvGrpSpPr>
            <p:cNvPr id="470108" name="组合 470107"/>
            <p:cNvGrpSpPr/>
            <p:nvPr/>
          </p:nvGrpSpPr>
          <p:grpSpPr>
            <a:xfrm>
              <a:off x="3028" y="881"/>
              <a:ext cx="2730" cy="1356"/>
              <a:chOff x="3019" y="998"/>
              <a:chExt cx="2730" cy="1356"/>
            </a:xfrm>
          </p:grpSpPr>
          <p:sp>
            <p:nvSpPr>
              <p:cNvPr id="470109" name="直接连接符 470108"/>
              <p:cNvSpPr/>
              <p:nvPr/>
            </p:nvSpPr>
            <p:spPr>
              <a:xfrm flipH="1">
                <a:off x="4100" y="1836"/>
                <a:ext cx="2" cy="277"/>
              </a:xfrm>
              <a:prstGeom prst="line">
                <a:avLst/>
              </a:prstGeom>
              <a:ln w="19050" cap="flat" cmpd="sng">
                <a:solidFill>
                  <a:srgbClr val="FF33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70110" name="直接连接符 470109"/>
              <p:cNvSpPr/>
              <p:nvPr/>
            </p:nvSpPr>
            <p:spPr>
              <a:xfrm>
                <a:off x="4097" y="1326"/>
                <a:ext cx="0" cy="243"/>
              </a:xfrm>
              <a:prstGeom prst="line">
                <a:avLst/>
              </a:prstGeom>
              <a:ln w="19050" cap="flat" cmpd="sng">
                <a:solidFill>
                  <a:srgbClr val="FF33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70111" name="直接连接符 470110"/>
              <p:cNvSpPr/>
              <p:nvPr/>
            </p:nvSpPr>
            <p:spPr>
              <a:xfrm flipH="1">
                <a:off x="4440" y="1862"/>
                <a:ext cx="0" cy="245"/>
              </a:xfrm>
              <a:prstGeom prst="line">
                <a:avLst/>
              </a:prstGeom>
              <a:ln w="19050" cap="flat" cmpd="sng">
                <a:solidFill>
                  <a:srgbClr val="FF33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70112" name="直接连接符 470111"/>
              <p:cNvSpPr/>
              <p:nvPr/>
            </p:nvSpPr>
            <p:spPr>
              <a:xfrm>
                <a:off x="4441" y="1339"/>
                <a:ext cx="0" cy="225"/>
              </a:xfrm>
              <a:prstGeom prst="line">
                <a:avLst/>
              </a:prstGeom>
              <a:ln w="19050" cap="flat" cmpd="sng">
                <a:solidFill>
                  <a:srgbClr val="FF33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70113" name="直接连接符 470112"/>
              <p:cNvSpPr/>
              <p:nvPr/>
            </p:nvSpPr>
            <p:spPr>
              <a:xfrm>
                <a:off x="5174" y="1398"/>
                <a:ext cx="0" cy="18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stealth" w="med" len="med"/>
                <a:tailEnd type="none" w="sm" len="med"/>
              </a:ln>
            </p:spPr>
          </p:sp>
          <p:sp>
            <p:nvSpPr>
              <p:cNvPr id="470114" name="文本框 470113"/>
              <p:cNvSpPr txBox="1"/>
              <p:nvPr/>
            </p:nvSpPr>
            <p:spPr>
              <a:xfrm>
                <a:off x="4056" y="1343"/>
                <a:ext cx="188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1800" b="1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*</a:t>
                </a:r>
              </a:p>
            </p:txBody>
          </p:sp>
          <p:sp>
            <p:nvSpPr>
              <p:cNvPr id="470115" name="文本框 470114"/>
              <p:cNvSpPr txBox="1"/>
              <p:nvPr/>
            </p:nvSpPr>
            <p:spPr>
              <a:xfrm>
                <a:off x="4271" y="1344"/>
                <a:ext cx="181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1800" b="1">
                    <a:solidFill>
                      <a:srgbClr val="A50021"/>
                    </a:solidFill>
                    <a:latin typeface="Times New Roman" panose="02020603050405020304" pitchFamily="18" charset="0"/>
                  </a:rPr>
                  <a:t>*</a:t>
                </a:r>
              </a:p>
            </p:txBody>
          </p:sp>
          <p:sp>
            <p:nvSpPr>
              <p:cNvPr id="470116" name="文本框 470115"/>
              <p:cNvSpPr txBox="1"/>
              <p:nvPr/>
            </p:nvSpPr>
            <p:spPr>
              <a:xfrm>
                <a:off x="3719" y="1582"/>
                <a:ext cx="399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1800" b="1">
                    <a:latin typeface="Times New Roman" panose="02020603050405020304" pitchFamily="18" charset="0"/>
                  </a:rPr>
                  <a:t>j</a:t>
                </a:r>
                <a:r>
                  <a:rPr lang="en-US" altLang="zh-CN" sz="1800" b="1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</a:t>
                </a:r>
                <a:r>
                  <a:rPr lang="en-US" altLang="zh-CN" sz="1800" b="1" i="1">
                    <a:latin typeface="Times New Roman" panose="02020603050405020304" pitchFamily="18" charset="0"/>
                  </a:rPr>
                  <a:t>L</a:t>
                </a:r>
                <a:r>
                  <a:rPr lang="en-US" altLang="zh-CN" sz="1800" b="1" baseline="-25000">
                    <a:latin typeface="Times New Roman" panose="02020603050405020304" pitchFamily="18" charset="0"/>
                  </a:rPr>
                  <a:t>1</a:t>
                </a:r>
                <a:endParaRPr lang="en-US" altLang="zh-CN" sz="1800" b="1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70117" name="组合 470116"/>
              <p:cNvGrpSpPr/>
              <p:nvPr/>
            </p:nvGrpSpPr>
            <p:grpSpPr>
              <a:xfrm rot="-5400000" flipH="1">
                <a:off x="4276" y="1689"/>
                <a:ext cx="299" cy="49"/>
                <a:chOff x="1200" y="1584"/>
                <a:chExt cx="379" cy="45"/>
              </a:xfrm>
            </p:grpSpPr>
            <p:sp>
              <p:nvSpPr>
                <p:cNvPr id="470118" name="任意多边形 470117"/>
                <p:cNvSpPr/>
                <p:nvPr/>
              </p:nvSpPr>
              <p:spPr>
                <a:xfrm rot="5400000" flipH="1" flipV="1">
                  <a:off x="1223" y="1561"/>
                  <a:ext cx="45" cy="91"/>
                </a:xfrm>
                <a:custGeom>
                  <a:avLst/>
                  <a:gdLst>
                    <a:gd name="txL" fmla="*/ 0 w 22723"/>
                    <a:gd name="txT" fmla="*/ 0 h 43200"/>
                    <a:gd name="txR" fmla="*/ 22723 w 22723"/>
                    <a:gd name="txB" fmla="*/ 43200 h 43200"/>
                  </a:gdLst>
                  <a:ahLst/>
                  <a:cxnLst>
                    <a:cxn ang="270">
                      <a:pos x="1123" y="0"/>
                    </a:cxn>
                    <a:cxn ang="90">
                      <a:pos x="0" y="43170"/>
                    </a:cxn>
                    <a:cxn ang="90">
                      <a:pos x="1123" y="21600"/>
                    </a:cxn>
                  </a:cxnLst>
                  <a:rect l="txL" t="txT" r="txR" b="txB"/>
                  <a:pathLst>
                    <a:path w="22723" h="43200" fill="none">
                      <a:moveTo>
                        <a:pt x="1123" y="0"/>
                      </a:moveTo>
                      <a:arcTo wR="21600" hR="21600" stAng="-5400000" swAng="10978818"/>
                    </a:path>
                    <a:path w="22723" h="43200" stroke="0">
                      <a:moveTo>
                        <a:pt x="1123" y="0"/>
                      </a:moveTo>
                      <a:arcTo wR="21600" hR="21600" stAng="-5400000" swAng="10978818"/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3399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0119" name="任意多边形 470118"/>
                <p:cNvSpPr/>
                <p:nvPr/>
              </p:nvSpPr>
              <p:spPr>
                <a:xfrm rot="5400000" flipH="1" flipV="1">
                  <a:off x="1319" y="1561"/>
                  <a:ext cx="45" cy="91"/>
                </a:xfrm>
                <a:custGeom>
                  <a:avLst/>
                  <a:gdLst>
                    <a:gd name="txL" fmla="*/ 0 w 22723"/>
                    <a:gd name="txT" fmla="*/ 0 h 43200"/>
                    <a:gd name="txR" fmla="*/ 22723 w 22723"/>
                    <a:gd name="txB" fmla="*/ 43200 h 43200"/>
                  </a:gdLst>
                  <a:ahLst/>
                  <a:cxnLst>
                    <a:cxn ang="270">
                      <a:pos x="1123" y="0"/>
                    </a:cxn>
                    <a:cxn ang="90">
                      <a:pos x="0" y="43170"/>
                    </a:cxn>
                    <a:cxn ang="90">
                      <a:pos x="1123" y="21600"/>
                    </a:cxn>
                  </a:cxnLst>
                  <a:rect l="txL" t="txT" r="txR" b="txB"/>
                  <a:pathLst>
                    <a:path w="22723" h="43200" fill="none">
                      <a:moveTo>
                        <a:pt x="1123" y="0"/>
                      </a:moveTo>
                      <a:arcTo wR="21600" hR="21600" stAng="-5400000" swAng="10978818"/>
                    </a:path>
                    <a:path w="22723" h="43200" stroke="0">
                      <a:moveTo>
                        <a:pt x="1123" y="0"/>
                      </a:moveTo>
                      <a:arcTo wR="21600" hR="21600" stAng="-5400000" swAng="10978818"/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3399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0120" name="任意多边形 470119"/>
                <p:cNvSpPr/>
                <p:nvPr/>
              </p:nvSpPr>
              <p:spPr>
                <a:xfrm rot="5400000" flipH="1" flipV="1">
                  <a:off x="1415" y="1561"/>
                  <a:ext cx="45" cy="91"/>
                </a:xfrm>
                <a:custGeom>
                  <a:avLst/>
                  <a:gdLst>
                    <a:gd name="txL" fmla="*/ 0 w 22723"/>
                    <a:gd name="txT" fmla="*/ 0 h 43200"/>
                    <a:gd name="txR" fmla="*/ 22723 w 22723"/>
                    <a:gd name="txB" fmla="*/ 43200 h 43200"/>
                  </a:gdLst>
                  <a:ahLst/>
                  <a:cxnLst>
                    <a:cxn ang="270">
                      <a:pos x="1123" y="0"/>
                    </a:cxn>
                    <a:cxn ang="90">
                      <a:pos x="0" y="43170"/>
                    </a:cxn>
                    <a:cxn ang="90">
                      <a:pos x="1123" y="21600"/>
                    </a:cxn>
                  </a:cxnLst>
                  <a:rect l="txL" t="txT" r="txR" b="txB"/>
                  <a:pathLst>
                    <a:path w="22723" h="43200" fill="none">
                      <a:moveTo>
                        <a:pt x="1123" y="0"/>
                      </a:moveTo>
                      <a:arcTo wR="21600" hR="21600" stAng="-5400000" swAng="10978818"/>
                    </a:path>
                    <a:path w="22723" h="43200" stroke="0">
                      <a:moveTo>
                        <a:pt x="1123" y="0"/>
                      </a:moveTo>
                      <a:arcTo wR="21600" hR="21600" stAng="-5400000" swAng="10978818"/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3399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0121" name="任意多边形 470120"/>
                <p:cNvSpPr/>
                <p:nvPr/>
              </p:nvSpPr>
              <p:spPr>
                <a:xfrm rot="5400000" flipH="1" flipV="1">
                  <a:off x="1511" y="1561"/>
                  <a:ext cx="45" cy="91"/>
                </a:xfrm>
                <a:custGeom>
                  <a:avLst/>
                  <a:gdLst>
                    <a:gd name="txL" fmla="*/ 0 w 22723"/>
                    <a:gd name="txT" fmla="*/ 0 h 43200"/>
                    <a:gd name="txR" fmla="*/ 22723 w 22723"/>
                    <a:gd name="txB" fmla="*/ 43200 h 43200"/>
                  </a:gdLst>
                  <a:ahLst/>
                  <a:cxnLst>
                    <a:cxn ang="270">
                      <a:pos x="1123" y="0"/>
                    </a:cxn>
                    <a:cxn ang="90">
                      <a:pos x="0" y="43170"/>
                    </a:cxn>
                    <a:cxn ang="90">
                      <a:pos x="1123" y="21600"/>
                    </a:cxn>
                  </a:cxnLst>
                  <a:rect l="txL" t="txT" r="txR" b="txB"/>
                  <a:pathLst>
                    <a:path w="22723" h="43200" fill="none">
                      <a:moveTo>
                        <a:pt x="1123" y="0"/>
                      </a:moveTo>
                      <a:arcTo wR="21600" hR="21600" stAng="-5400000" swAng="10978818"/>
                    </a:path>
                    <a:path w="22723" h="43200" stroke="0">
                      <a:moveTo>
                        <a:pt x="1123" y="0"/>
                      </a:moveTo>
                      <a:arcTo wR="21600" hR="21600" stAng="-5400000" swAng="10978818"/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3399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70122" name="组合 470121"/>
              <p:cNvGrpSpPr/>
              <p:nvPr/>
            </p:nvGrpSpPr>
            <p:grpSpPr>
              <a:xfrm rot="5400000">
                <a:off x="3977" y="1676"/>
                <a:ext cx="299" cy="48"/>
                <a:chOff x="1200" y="1584"/>
                <a:chExt cx="379" cy="45"/>
              </a:xfrm>
            </p:grpSpPr>
            <p:sp>
              <p:nvSpPr>
                <p:cNvPr id="470123" name="任意多边形 470122"/>
                <p:cNvSpPr/>
                <p:nvPr/>
              </p:nvSpPr>
              <p:spPr>
                <a:xfrm rot="5400000" flipH="1" flipV="1">
                  <a:off x="1223" y="1561"/>
                  <a:ext cx="45" cy="91"/>
                </a:xfrm>
                <a:custGeom>
                  <a:avLst/>
                  <a:gdLst>
                    <a:gd name="txL" fmla="*/ 0 w 22723"/>
                    <a:gd name="txT" fmla="*/ 0 h 43200"/>
                    <a:gd name="txR" fmla="*/ 22723 w 22723"/>
                    <a:gd name="txB" fmla="*/ 43200 h 43200"/>
                  </a:gdLst>
                  <a:ahLst/>
                  <a:cxnLst>
                    <a:cxn ang="270">
                      <a:pos x="1123" y="0"/>
                    </a:cxn>
                    <a:cxn ang="90">
                      <a:pos x="0" y="43170"/>
                    </a:cxn>
                    <a:cxn ang="90">
                      <a:pos x="1123" y="21600"/>
                    </a:cxn>
                  </a:cxnLst>
                  <a:rect l="txL" t="txT" r="txR" b="txB"/>
                  <a:pathLst>
                    <a:path w="22723" h="43200" fill="none">
                      <a:moveTo>
                        <a:pt x="1123" y="0"/>
                      </a:moveTo>
                      <a:arcTo wR="21600" hR="21600" stAng="-5400000" swAng="10978818"/>
                    </a:path>
                    <a:path w="22723" h="43200" stroke="0">
                      <a:moveTo>
                        <a:pt x="1123" y="0"/>
                      </a:moveTo>
                      <a:arcTo wR="21600" hR="21600" stAng="-5400000" swAng="10978818"/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3399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0124" name="任意多边形 470123"/>
                <p:cNvSpPr/>
                <p:nvPr/>
              </p:nvSpPr>
              <p:spPr>
                <a:xfrm rot="5400000" flipH="1" flipV="1">
                  <a:off x="1319" y="1561"/>
                  <a:ext cx="45" cy="91"/>
                </a:xfrm>
                <a:custGeom>
                  <a:avLst/>
                  <a:gdLst>
                    <a:gd name="txL" fmla="*/ 0 w 22723"/>
                    <a:gd name="txT" fmla="*/ 0 h 43200"/>
                    <a:gd name="txR" fmla="*/ 22723 w 22723"/>
                    <a:gd name="txB" fmla="*/ 43200 h 43200"/>
                  </a:gdLst>
                  <a:ahLst/>
                  <a:cxnLst>
                    <a:cxn ang="270">
                      <a:pos x="1123" y="0"/>
                    </a:cxn>
                    <a:cxn ang="90">
                      <a:pos x="0" y="43170"/>
                    </a:cxn>
                    <a:cxn ang="90">
                      <a:pos x="1123" y="21600"/>
                    </a:cxn>
                  </a:cxnLst>
                  <a:rect l="txL" t="txT" r="txR" b="txB"/>
                  <a:pathLst>
                    <a:path w="22723" h="43200" fill="none">
                      <a:moveTo>
                        <a:pt x="1123" y="0"/>
                      </a:moveTo>
                      <a:arcTo wR="21600" hR="21600" stAng="-5400000" swAng="10978818"/>
                    </a:path>
                    <a:path w="22723" h="43200" stroke="0">
                      <a:moveTo>
                        <a:pt x="1123" y="0"/>
                      </a:moveTo>
                      <a:arcTo wR="21600" hR="21600" stAng="-5400000" swAng="10978818"/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3399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0125" name="任意多边形 470124"/>
                <p:cNvSpPr/>
                <p:nvPr/>
              </p:nvSpPr>
              <p:spPr>
                <a:xfrm rot="5400000" flipH="1" flipV="1">
                  <a:off x="1415" y="1561"/>
                  <a:ext cx="45" cy="91"/>
                </a:xfrm>
                <a:custGeom>
                  <a:avLst/>
                  <a:gdLst>
                    <a:gd name="txL" fmla="*/ 0 w 22723"/>
                    <a:gd name="txT" fmla="*/ 0 h 43200"/>
                    <a:gd name="txR" fmla="*/ 22723 w 22723"/>
                    <a:gd name="txB" fmla="*/ 43200 h 43200"/>
                  </a:gdLst>
                  <a:ahLst/>
                  <a:cxnLst>
                    <a:cxn ang="270">
                      <a:pos x="1123" y="0"/>
                    </a:cxn>
                    <a:cxn ang="90">
                      <a:pos x="0" y="43170"/>
                    </a:cxn>
                    <a:cxn ang="90">
                      <a:pos x="1123" y="21600"/>
                    </a:cxn>
                  </a:cxnLst>
                  <a:rect l="txL" t="txT" r="txR" b="txB"/>
                  <a:pathLst>
                    <a:path w="22723" h="43200" fill="none">
                      <a:moveTo>
                        <a:pt x="1123" y="0"/>
                      </a:moveTo>
                      <a:arcTo wR="21600" hR="21600" stAng="-5400000" swAng="10978818"/>
                    </a:path>
                    <a:path w="22723" h="43200" stroke="0">
                      <a:moveTo>
                        <a:pt x="1123" y="0"/>
                      </a:moveTo>
                      <a:arcTo wR="21600" hR="21600" stAng="-5400000" swAng="10978818"/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3399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70126" name="任意多边形 470125"/>
                <p:cNvSpPr/>
                <p:nvPr/>
              </p:nvSpPr>
              <p:spPr>
                <a:xfrm rot="5400000" flipH="1" flipV="1">
                  <a:off x="1511" y="1561"/>
                  <a:ext cx="45" cy="91"/>
                </a:xfrm>
                <a:custGeom>
                  <a:avLst/>
                  <a:gdLst>
                    <a:gd name="txL" fmla="*/ 0 w 22723"/>
                    <a:gd name="txT" fmla="*/ 0 h 43200"/>
                    <a:gd name="txR" fmla="*/ 22723 w 22723"/>
                    <a:gd name="txB" fmla="*/ 43200 h 43200"/>
                  </a:gdLst>
                  <a:ahLst/>
                  <a:cxnLst>
                    <a:cxn ang="270">
                      <a:pos x="1123" y="0"/>
                    </a:cxn>
                    <a:cxn ang="90">
                      <a:pos x="0" y="43170"/>
                    </a:cxn>
                    <a:cxn ang="90">
                      <a:pos x="1123" y="21600"/>
                    </a:cxn>
                  </a:cxnLst>
                  <a:rect l="txL" t="txT" r="txR" b="txB"/>
                  <a:pathLst>
                    <a:path w="22723" h="43200" fill="none">
                      <a:moveTo>
                        <a:pt x="1123" y="0"/>
                      </a:moveTo>
                      <a:arcTo wR="21600" hR="21600" stAng="-5400000" swAng="10978818"/>
                    </a:path>
                    <a:path w="22723" h="43200" stroke="0">
                      <a:moveTo>
                        <a:pt x="1123" y="0"/>
                      </a:moveTo>
                      <a:arcTo wR="21600" hR="21600" stAng="-5400000" swAng="10978818"/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rgbClr val="FF3399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70127" name="任意多边形 470126"/>
              <p:cNvSpPr/>
              <p:nvPr/>
            </p:nvSpPr>
            <p:spPr>
              <a:xfrm rot="10800000" flipV="1">
                <a:off x="4110" y="1216"/>
                <a:ext cx="166" cy="163"/>
              </a:xfrm>
              <a:custGeom>
                <a:avLst/>
                <a:gdLst>
                  <a:gd name="txL" fmla="*/ 0 w 20759"/>
                  <a:gd name="txT" fmla="*/ 0 h 21109"/>
                  <a:gd name="txR" fmla="*/ 20759 w 20759"/>
                  <a:gd name="txB" fmla="*/ 21109 h 21109"/>
                </a:gdLst>
                <a:ahLst/>
                <a:cxnLst>
                  <a:cxn ang="270">
                    <a:pos x="4580" y="0"/>
                  </a:cxn>
                  <a:cxn ang="0">
                    <a:pos x="20758" y="15138"/>
                  </a:cxn>
                  <a:cxn ang="180">
                    <a:pos x="0" y="21109"/>
                  </a:cxn>
                </a:cxnLst>
                <a:rect l="txL" t="txT" r="txR" b="txB"/>
                <a:pathLst>
                  <a:path w="20759" h="21109" fill="none">
                    <a:moveTo>
                      <a:pt x="4580" y="0"/>
                    </a:moveTo>
                    <a:arcTo wR="21600" hR="21600" stAng="-4665500" swAng="3702633"/>
                  </a:path>
                  <a:path w="20759" h="21109" stroke="0">
                    <a:moveTo>
                      <a:pt x="4580" y="0"/>
                    </a:moveTo>
                    <a:arcTo wR="21600" hR="21600" stAng="-4665500" swAng="3702633"/>
                    <a:lnTo>
                      <a:pt x="0" y="21109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0128" name="任意多边形 470127"/>
              <p:cNvSpPr/>
              <p:nvPr/>
            </p:nvSpPr>
            <p:spPr>
              <a:xfrm rot="-10800000" flipH="1" flipV="1">
                <a:off x="4246" y="1210"/>
                <a:ext cx="167" cy="162"/>
              </a:xfrm>
              <a:custGeom>
                <a:avLst/>
                <a:gdLst>
                  <a:gd name="txL" fmla="*/ 0 w 20759"/>
                  <a:gd name="txT" fmla="*/ 0 h 21109"/>
                  <a:gd name="txR" fmla="*/ 20759 w 20759"/>
                  <a:gd name="txB" fmla="*/ 21109 h 21109"/>
                </a:gdLst>
                <a:ahLst/>
                <a:cxnLst>
                  <a:cxn ang="270">
                    <a:pos x="4580" y="0"/>
                  </a:cxn>
                  <a:cxn ang="0">
                    <a:pos x="20758" y="15138"/>
                  </a:cxn>
                  <a:cxn ang="180">
                    <a:pos x="0" y="21109"/>
                  </a:cxn>
                </a:cxnLst>
                <a:rect l="txL" t="txT" r="txR" b="txB"/>
                <a:pathLst>
                  <a:path w="20759" h="21109" fill="none">
                    <a:moveTo>
                      <a:pt x="4580" y="0"/>
                    </a:moveTo>
                    <a:arcTo wR="21600" hR="21600" stAng="-4665500" swAng="3702633"/>
                  </a:path>
                  <a:path w="20759" h="21109" stroke="0">
                    <a:moveTo>
                      <a:pt x="4580" y="0"/>
                    </a:moveTo>
                    <a:arcTo wR="21600" hR="21600" stAng="-4665500" swAng="3702633"/>
                    <a:lnTo>
                      <a:pt x="0" y="21109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70129" name="对象 470128"/>
              <p:cNvGraphicFramePr/>
              <p:nvPr/>
            </p:nvGraphicFramePr>
            <p:xfrm>
              <a:off x="3053" y="1263"/>
              <a:ext cx="19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770" r:id="rId17" imgW="177800" imgH="278765" progId="Equation.3">
                      <p:embed/>
                    </p:oleObj>
                  </mc:Choice>
                  <mc:Fallback>
                    <p:oleObj r:id="rId17" imgW="177800" imgH="278765" progId="Equation.3">
                      <p:embed/>
                      <p:pic>
                        <p:nvPicPr>
                          <p:cNvPr id="0" name="图片 3088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3053" y="1263"/>
                            <a:ext cx="192" cy="28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0130" name="对象 470129"/>
              <p:cNvGraphicFramePr/>
              <p:nvPr/>
            </p:nvGraphicFramePr>
            <p:xfrm>
              <a:off x="5207" y="1308"/>
              <a:ext cx="209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771" r:id="rId18" imgW="190500" imgH="279400" progId="Equation.3">
                      <p:embed/>
                    </p:oleObj>
                  </mc:Choice>
                  <mc:Fallback>
                    <p:oleObj r:id="rId18" imgW="190500" imgH="279400" progId="Equation.3">
                      <p:embed/>
                      <p:pic>
                        <p:nvPicPr>
                          <p:cNvPr id="0" name="图片 3090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5207" y="1308"/>
                            <a:ext cx="209" cy="28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0131" name="文本框 470130"/>
              <p:cNvSpPr txBox="1"/>
              <p:nvPr/>
            </p:nvSpPr>
            <p:spPr>
              <a:xfrm>
                <a:off x="4435" y="1570"/>
                <a:ext cx="47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1800" b="1">
                    <a:latin typeface="Times New Roman" panose="02020603050405020304" pitchFamily="18" charset="0"/>
                  </a:rPr>
                  <a:t>j</a:t>
                </a:r>
                <a:r>
                  <a:rPr lang="en-US" altLang="zh-CN" sz="1800" b="1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</a:t>
                </a:r>
                <a:r>
                  <a:rPr lang="en-US" altLang="zh-CN" sz="1800" b="1" i="1">
                    <a:latin typeface="Times New Roman" panose="02020603050405020304" pitchFamily="18" charset="0"/>
                  </a:rPr>
                  <a:t>L</a:t>
                </a:r>
                <a:r>
                  <a:rPr lang="en-US" altLang="zh-CN" sz="1800" b="1" baseline="-25000">
                    <a:latin typeface="Times New Roman" panose="02020603050405020304" pitchFamily="18" charset="0"/>
                  </a:rPr>
                  <a:t>2</a:t>
                </a:r>
                <a:endParaRPr lang="en-US" altLang="zh-CN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0132" name="文本框 470131"/>
              <p:cNvSpPr txBox="1"/>
              <p:nvPr/>
            </p:nvSpPr>
            <p:spPr>
              <a:xfrm>
                <a:off x="4071" y="998"/>
                <a:ext cx="427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1800" b="1">
                    <a:latin typeface="Times New Roman" panose="02020603050405020304" pitchFamily="18" charset="0"/>
                  </a:rPr>
                  <a:t>j</a:t>
                </a:r>
                <a:r>
                  <a:rPr lang="en-US" altLang="zh-CN" sz="1800" b="1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 </a:t>
                </a:r>
                <a:r>
                  <a:rPr lang="en-US" altLang="zh-CN" sz="1800" b="1" i="1">
                    <a:latin typeface="Times New Roman" panose="02020603050405020304" pitchFamily="18" charset="0"/>
                  </a:rPr>
                  <a:t>M</a:t>
                </a:r>
                <a:endParaRPr lang="en-US" altLang="zh-CN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0133" name="文本框 470132"/>
              <p:cNvSpPr txBox="1"/>
              <p:nvPr/>
            </p:nvSpPr>
            <p:spPr>
              <a:xfrm>
                <a:off x="3189" y="1485"/>
                <a:ext cx="249" cy="28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470134" name="文本框 470133"/>
              <p:cNvSpPr txBox="1"/>
              <p:nvPr/>
            </p:nvSpPr>
            <p:spPr>
              <a:xfrm>
                <a:off x="3183" y="1881"/>
                <a:ext cx="249" cy="28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–</a:t>
                </a:r>
              </a:p>
            </p:txBody>
          </p:sp>
          <p:graphicFrame>
            <p:nvGraphicFramePr>
              <p:cNvPr id="470135" name="对象 470134"/>
              <p:cNvGraphicFramePr/>
              <p:nvPr/>
            </p:nvGraphicFramePr>
            <p:xfrm>
              <a:off x="3019" y="1629"/>
              <a:ext cx="211" cy="3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772" r:id="rId20" imgW="190500" imgH="266065" progId="Equation.DSMT4">
                      <p:embed/>
                    </p:oleObj>
                  </mc:Choice>
                  <mc:Fallback>
                    <p:oleObj r:id="rId20" imgW="190500" imgH="266065" progId="Equation.DSMT4">
                      <p:embed/>
                      <p:pic>
                        <p:nvPicPr>
                          <p:cNvPr id="0" name="图片 3089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3019" y="1629"/>
                            <a:ext cx="211" cy="32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0136" name="矩形 470135"/>
              <p:cNvSpPr/>
              <p:nvPr/>
            </p:nvSpPr>
            <p:spPr>
              <a:xfrm>
                <a:off x="3696" y="1293"/>
                <a:ext cx="227" cy="79"/>
              </a:xfrm>
              <a:prstGeom prst="rect">
                <a:avLst/>
              </a:prstGeom>
              <a:solidFill>
                <a:srgbClr val="FF3399"/>
              </a:solidFill>
              <a:ln w="2857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0137" name="椭圆 470136"/>
              <p:cNvSpPr/>
              <p:nvPr/>
            </p:nvSpPr>
            <p:spPr>
              <a:xfrm>
                <a:off x="3271" y="1727"/>
                <a:ext cx="227" cy="227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0138" name="矩形 470137"/>
              <p:cNvSpPr/>
              <p:nvPr/>
            </p:nvSpPr>
            <p:spPr>
              <a:xfrm>
                <a:off x="4621" y="1304"/>
                <a:ext cx="227" cy="79"/>
              </a:xfrm>
              <a:prstGeom prst="rect">
                <a:avLst/>
              </a:prstGeom>
              <a:solidFill>
                <a:srgbClr val="FF3399"/>
              </a:solidFill>
              <a:ln w="2857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0139" name="文本框 470138"/>
              <p:cNvSpPr txBox="1"/>
              <p:nvPr/>
            </p:nvSpPr>
            <p:spPr>
              <a:xfrm>
                <a:off x="3669" y="1060"/>
                <a:ext cx="26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1800" b="1" i="1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1800" b="1" baseline="-25000">
                    <a:latin typeface="Times New Roman" panose="02020603050405020304" pitchFamily="18" charset="0"/>
                  </a:rPr>
                  <a:t>1</a:t>
                </a:r>
                <a:endParaRPr lang="en-US" altLang="zh-CN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0140" name="文本框 470139"/>
              <p:cNvSpPr txBox="1"/>
              <p:nvPr/>
            </p:nvSpPr>
            <p:spPr>
              <a:xfrm>
                <a:off x="4603" y="1069"/>
                <a:ext cx="26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1800" b="1" i="1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1800" b="1" baseline="-25000">
                    <a:latin typeface="Times New Roman" panose="02020603050405020304" pitchFamily="18" charset="0"/>
                  </a:rPr>
                  <a:t>2</a:t>
                </a:r>
                <a:endParaRPr lang="en-US" altLang="zh-CN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0141" name="文本框 470140"/>
              <p:cNvSpPr txBox="1"/>
              <p:nvPr/>
            </p:nvSpPr>
            <p:spPr>
              <a:xfrm>
                <a:off x="5142" y="1788"/>
                <a:ext cx="607" cy="4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1800" b="1" i="1">
                    <a:latin typeface="Times New Roman" panose="02020603050405020304" pitchFamily="18" charset="0"/>
                  </a:rPr>
                  <a:t>Z</a:t>
                </a:r>
                <a:r>
                  <a:rPr lang="en-US" altLang="zh-CN" sz="1800" b="1" baseline="-25000">
                    <a:latin typeface="Times New Roman" panose="02020603050405020304" pitchFamily="18" charset="0"/>
                  </a:rPr>
                  <a:t>L</a:t>
                </a:r>
                <a:r>
                  <a:rPr lang="en-US" altLang="zh-CN" sz="1800" b="1" i="1">
                    <a:latin typeface="Times New Roman" panose="02020603050405020304" pitchFamily="18" charset="0"/>
                  </a:rPr>
                  <a:t>=</a:t>
                </a:r>
              </a:p>
              <a:p>
                <a:pPr eaLnBrk="1" hangingPunct="1">
                  <a:spcBef>
                    <a:spcPct val="0"/>
                  </a:spcBef>
                </a:pPr>
                <a:r>
                  <a:rPr lang="en-US" altLang="zh-CN" sz="1800" b="1" i="1" err="1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1800" b="1" baseline="-25000" err="1">
                    <a:latin typeface="Times New Roman" panose="02020603050405020304" pitchFamily="18" charset="0"/>
                  </a:rPr>
                  <a:t>L</a:t>
                </a:r>
                <a:r>
                  <a:rPr lang="en-US" altLang="zh-CN" sz="1800" b="1" i="1" err="1">
                    <a:latin typeface="Times New Roman" panose="02020603050405020304" pitchFamily="18" charset="0"/>
                  </a:rPr>
                  <a:t>+</a:t>
                </a:r>
                <a:r>
                  <a:rPr lang="en-US" altLang="zh-CN" sz="1800" b="1" err="1">
                    <a:latin typeface="Times New Roman" panose="02020603050405020304" pitchFamily="18" charset="0"/>
                  </a:rPr>
                  <a:t>j</a:t>
                </a:r>
                <a:r>
                  <a:rPr lang="en-US" altLang="zh-CN" sz="1800" b="1" i="1" err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1800" b="1" baseline="-25000" err="1">
                    <a:latin typeface="Times New Roman" panose="02020603050405020304" pitchFamily="18" charset="0"/>
                  </a:rPr>
                  <a:t>L</a:t>
                </a:r>
                <a:endParaRPr lang="en-US" altLang="zh-CN" sz="18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0142" name="椭圆 470141"/>
              <p:cNvSpPr/>
              <p:nvPr/>
            </p:nvSpPr>
            <p:spPr>
              <a:xfrm>
                <a:off x="3494" y="1295"/>
                <a:ext cx="76" cy="67"/>
              </a:xfrm>
              <a:prstGeom prst="ellipse">
                <a:avLst/>
              </a:prstGeom>
              <a:noFill/>
              <a:ln w="19050" cap="flat" cmpd="sng">
                <a:solidFill>
                  <a:srgbClr val="FF3399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0143" name="椭圆 470142"/>
              <p:cNvSpPr/>
              <p:nvPr/>
            </p:nvSpPr>
            <p:spPr>
              <a:xfrm>
                <a:off x="3509" y="2073"/>
                <a:ext cx="76" cy="67"/>
              </a:xfrm>
              <a:prstGeom prst="ellipse">
                <a:avLst/>
              </a:prstGeom>
              <a:noFill/>
              <a:ln w="19050" cap="flat" cmpd="sng">
                <a:solidFill>
                  <a:srgbClr val="FF3399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0144" name="椭圆 470143"/>
              <p:cNvSpPr/>
              <p:nvPr/>
            </p:nvSpPr>
            <p:spPr>
              <a:xfrm>
                <a:off x="4934" y="2073"/>
                <a:ext cx="76" cy="67"/>
              </a:xfrm>
              <a:prstGeom prst="ellipse">
                <a:avLst/>
              </a:prstGeom>
              <a:noFill/>
              <a:ln w="19050" cap="flat" cmpd="sng">
                <a:solidFill>
                  <a:srgbClr val="FF3399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0145" name="椭圆 470144"/>
              <p:cNvSpPr/>
              <p:nvPr/>
            </p:nvSpPr>
            <p:spPr>
              <a:xfrm>
                <a:off x="4945" y="1311"/>
                <a:ext cx="76" cy="67"/>
              </a:xfrm>
              <a:prstGeom prst="ellipse">
                <a:avLst/>
              </a:prstGeom>
              <a:noFill/>
              <a:ln w="19050" cap="flat" cmpd="sng">
                <a:solidFill>
                  <a:srgbClr val="FF3399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0146" name="直接连接符 470145"/>
              <p:cNvSpPr/>
              <p:nvPr/>
            </p:nvSpPr>
            <p:spPr>
              <a:xfrm>
                <a:off x="5108" y="1343"/>
                <a:ext cx="0" cy="76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70147" name="矩形 470146"/>
              <p:cNvSpPr/>
              <p:nvPr/>
            </p:nvSpPr>
            <p:spPr>
              <a:xfrm rot="5400000">
                <a:off x="5001" y="1742"/>
                <a:ext cx="227" cy="79"/>
              </a:xfrm>
              <a:prstGeom prst="rect">
                <a:avLst/>
              </a:prstGeom>
              <a:solidFill>
                <a:schemeClr val="accent2"/>
              </a:solidFill>
              <a:ln w="2857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0148" name="直接连接符 470147"/>
              <p:cNvSpPr/>
              <p:nvPr/>
            </p:nvSpPr>
            <p:spPr>
              <a:xfrm>
                <a:off x="5021" y="1344"/>
                <a:ext cx="87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70149" name="直接连接符 470148"/>
              <p:cNvSpPr/>
              <p:nvPr/>
            </p:nvSpPr>
            <p:spPr>
              <a:xfrm>
                <a:off x="5010" y="2106"/>
                <a:ext cx="9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70150" name="直接连接符 470149"/>
              <p:cNvSpPr/>
              <p:nvPr/>
            </p:nvSpPr>
            <p:spPr>
              <a:xfrm>
                <a:off x="4440" y="2106"/>
                <a:ext cx="494" cy="0"/>
              </a:xfrm>
              <a:prstGeom prst="line">
                <a:avLst/>
              </a:prstGeom>
              <a:ln w="19050" cap="flat" cmpd="sng">
                <a:solidFill>
                  <a:srgbClr val="FF33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70151" name="直接连接符 470150"/>
              <p:cNvSpPr/>
              <p:nvPr/>
            </p:nvSpPr>
            <p:spPr>
              <a:xfrm>
                <a:off x="4848" y="1343"/>
                <a:ext cx="97" cy="0"/>
              </a:xfrm>
              <a:prstGeom prst="line">
                <a:avLst/>
              </a:prstGeom>
              <a:ln w="19050" cap="flat" cmpd="sng">
                <a:solidFill>
                  <a:srgbClr val="FF33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70152" name="直接连接符 470151"/>
              <p:cNvSpPr/>
              <p:nvPr/>
            </p:nvSpPr>
            <p:spPr>
              <a:xfrm>
                <a:off x="4440" y="1339"/>
                <a:ext cx="181" cy="0"/>
              </a:xfrm>
              <a:prstGeom prst="line">
                <a:avLst/>
              </a:prstGeom>
              <a:ln w="19050" cap="flat" cmpd="sng">
                <a:solidFill>
                  <a:srgbClr val="FF33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70153" name="直接连接符 470152"/>
              <p:cNvSpPr/>
              <p:nvPr/>
            </p:nvSpPr>
            <p:spPr>
              <a:xfrm>
                <a:off x="3923" y="1329"/>
                <a:ext cx="174" cy="0"/>
              </a:xfrm>
              <a:prstGeom prst="line">
                <a:avLst/>
              </a:prstGeom>
              <a:ln w="19050" cap="flat" cmpd="sng">
                <a:solidFill>
                  <a:srgbClr val="FF33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70154" name="直接连接符 470153"/>
              <p:cNvSpPr/>
              <p:nvPr/>
            </p:nvSpPr>
            <p:spPr>
              <a:xfrm>
                <a:off x="3585" y="2106"/>
                <a:ext cx="512" cy="0"/>
              </a:xfrm>
              <a:prstGeom prst="line">
                <a:avLst/>
              </a:prstGeom>
              <a:ln w="19050" cap="flat" cmpd="sng">
                <a:solidFill>
                  <a:srgbClr val="FF33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70155" name="直接连接符 470154"/>
              <p:cNvSpPr/>
              <p:nvPr/>
            </p:nvSpPr>
            <p:spPr>
              <a:xfrm>
                <a:off x="3570" y="1326"/>
                <a:ext cx="126" cy="0"/>
              </a:xfrm>
              <a:prstGeom prst="line">
                <a:avLst/>
              </a:prstGeom>
              <a:ln w="19050" cap="flat" cmpd="sng">
                <a:solidFill>
                  <a:srgbClr val="FF33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70156" name="直接连接符 470155"/>
              <p:cNvSpPr/>
              <p:nvPr/>
            </p:nvSpPr>
            <p:spPr>
              <a:xfrm>
                <a:off x="3381" y="1326"/>
                <a:ext cx="0" cy="78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70157" name="直接连接符 470156"/>
              <p:cNvSpPr/>
              <p:nvPr/>
            </p:nvSpPr>
            <p:spPr>
              <a:xfrm>
                <a:off x="3381" y="1325"/>
                <a:ext cx="113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70158" name="直接连接符 470157"/>
              <p:cNvSpPr/>
              <p:nvPr/>
            </p:nvSpPr>
            <p:spPr>
              <a:xfrm>
                <a:off x="3381" y="2106"/>
                <a:ext cx="12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70159" name="直接连接符 470158"/>
              <p:cNvSpPr/>
              <p:nvPr/>
            </p:nvSpPr>
            <p:spPr>
              <a:xfrm>
                <a:off x="3312" y="1343"/>
                <a:ext cx="0" cy="18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stealth" w="med" len="med"/>
                <a:tailEnd type="none" w="sm" len="med"/>
              </a:ln>
            </p:spPr>
          </p:sp>
          <p:sp>
            <p:nvSpPr>
              <p:cNvPr id="470160" name="矩形 470159"/>
              <p:cNvSpPr/>
              <p:nvPr/>
            </p:nvSpPr>
            <p:spPr>
              <a:xfrm>
                <a:off x="3421" y="1085"/>
                <a:ext cx="334" cy="23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1800" b="1">
                    <a:solidFill>
                      <a:srgbClr val="FF3399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1800" b="1" baseline="30000">
                  <a:solidFill>
                    <a:srgbClr val="FF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0161" name="矩形 470160"/>
              <p:cNvSpPr/>
              <p:nvPr/>
            </p:nvSpPr>
            <p:spPr>
              <a:xfrm>
                <a:off x="3463" y="2117"/>
                <a:ext cx="334" cy="23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1800" b="1">
                    <a:solidFill>
                      <a:srgbClr val="FF3399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1800" b="1" baseline="30000">
                    <a:solidFill>
                      <a:srgbClr val="FF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´</a:t>
                </a:r>
                <a:endParaRPr lang="en-US" altLang="zh-CN" sz="1800" b="1" baseline="30000">
                  <a:solidFill>
                    <a:srgbClr val="FF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0162" name="矩形 470161"/>
              <p:cNvSpPr/>
              <p:nvPr/>
            </p:nvSpPr>
            <p:spPr>
              <a:xfrm>
                <a:off x="4885" y="1109"/>
                <a:ext cx="334" cy="23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1800" b="1">
                    <a:solidFill>
                      <a:srgbClr val="FF3399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1800" b="1" baseline="30000">
                  <a:solidFill>
                    <a:srgbClr val="FF33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0163" name="矩形 470162"/>
              <p:cNvSpPr/>
              <p:nvPr/>
            </p:nvSpPr>
            <p:spPr>
              <a:xfrm>
                <a:off x="4900" y="2123"/>
                <a:ext cx="334" cy="23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1800" b="1">
                    <a:solidFill>
                      <a:srgbClr val="FF3399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1800" b="1" baseline="30000">
                    <a:solidFill>
                      <a:srgbClr val="FF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´</a:t>
                </a:r>
                <a:endParaRPr lang="en-US" altLang="zh-CN" sz="1800" b="1" baseline="30000">
                  <a:solidFill>
                    <a:srgbClr val="FF3399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70164" name="组合 470163"/>
            <p:cNvGrpSpPr/>
            <p:nvPr/>
          </p:nvGrpSpPr>
          <p:grpSpPr>
            <a:xfrm>
              <a:off x="3049" y="2047"/>
              <a:ext cx="2537" cy="711"/>
              <a:chOff x="3049" y="2047"/>
              <a:chExt cx="2537" cy="711"/>
            </a:xfrm>
          </p:grpSpPr>
          <p:sp>
            <p:nvSpPr>
              <p:cNvPr id="470165" name="矩形 470164"/>
              <p:cNvSpPr/>
              <p:nvPr/>
            </p:nvSpPr>
            <p:spPr>
              <a:xfrm>
                <a:off x="3049" y="2354"/>
                <a:ext cx="920" cy="40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anchor="t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zh-CN" altLang="en-US" sz="1800" b="1" dirty="0">
                    <a:solidFill>
                      <a:srgbClr val="3366CC"/>
                    </a:solidFill>
                    <a:latin typeface="Times New Roman" panose="02020603050405020304" pitchFamily="18" charset="0"/>
                  </a:rPr>
                  <a:t>一次侧</a:t>
                </a:r>
                <a:r>
                  <a:rPr lang="en-US" altLang="zh-CN" sz="1800" b="1" dirty="0">
                    <a:solidFill>
                      <a:srgbClr val="3366CC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zh-CN" altLang="en-US" sz="1800" b="1" dirty="0">
                    <a:solidFill>
                      <a:srgbClr val="3366CC"/>
                    </a:solidFill>
                    <a:latin typeface="Times New Roman" panose="02020603050405020304" pitchFamily="18" charset="0"/>
                  </a:rPr>
                  <a:t>原边 </a:t>
                </a:r>
              </a:p>
              <a:p>
                <a:pPr algn="ctr" eaLnBrk="1" hangingPunct="1">
                  <a:spcBef>
                    <a:spcPct val="0"/>
                  </a:spcBef>
                </a:pPr>
                <a:r>
                  <a:rPr lang="zh-CN" altLang="en-US" sz="1800" b="1" dirty="0">
                    <a:solidFill>
                      <a:srgbClr val="3366CC"/>
                    </a:solidFill>
                    <a:latin typeface="Times New Roman" panose="02020603050405020304" pitchFamily="18" charset="0"/>
                  </a:rPr>
                  <a:t>、初级回路</a:t>
                </a:r>
                <a:r>
                  <a:rPr lang="en-US" altLang="zh-CN" sz="1800" b="1">
                    <a:solidFill>
                      <a:srgbClr val="3366CC"/>
                    </a:solidFill>
                    <a:latin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470166" name="矩形 470165"/>
              <p:cNvSpPr/>
              <p:nvPr/>
            </p:nvSpPr>
            <p:spPr>
              <a:xfrm>
                <a:off x="4666" y="2351"/>
                <a:ext cx="920" cy="40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anchor="t">
                <a:spAutoFit/>
              </a:bodyPr>
              <a:lstStyle/>
              <a:p>
                <a:pPr algn="ctr" eaLnBrk="1" hangingPunct="1">
                  <a:spcBef>
                    <a:spcPct val="0"/>
                  </a:spcBef>
                </a:pPr>
                <a:r>
                  <a:rPr lang="zh-CN" altLang="en-US" sz="1800" b="1" dirty="0">
                    <a:solidFill>
                      <a:srgbClr val="3366CC"/>
                    </a:solidFill>
                    <a:latin typeface="Times New Roman" panose="02020603050405020304" pitchFamily="18" charset="0"/>
                  </a:rPr>
                  <a:t>二次侧</a:t>
                </a:r>
                <a:r>
                  <a:rPr lang="en-US" altLang="zh-CN" sz="1800" b="1" dirty="0">
                    <a:solidFill>
                      <a:srgbClr val="3366CC"/>
                    </a:solidFill>
                    <a:latin typeface="Times New Roman" panose="02020603050405020304" pitchFamily="18" charset="0"/>
                  </a:rPr>
                  <a:t>(</a:t>
                </a:r>
                <a:r>
                  <a:rPr lang="zh-CN" altLang="en-US" sz="1800" b="1" dirty="0">
                    <a:solidFill>
                      <a:srgbClr val="3366CC"/>
                    </a:solidFill>
                    <a:latin typeface="Times New Roman" panose="02020603050405020304" pitchFamily="18" charset="0"/>
                  </a:rPr>
                  <a:t>副边 </a:t>
                </a:r>
              </a:p>
              <a:p>
                <a:pPr algn="ctr" eaLnBrk="1" hangingPunct="1">
                  <a:spcBef>
                    <a:spcPct val="0"/>
                  </a:spcBef>
                </a:pPr>
                <a:r>
                  <a:rPr lang="zh-CN" altLang="en-US" sz="1800" b="1" dirty="0">
                    <a:solidFill>
                      <a:srgbClr val="3366CC"/>
                    </a:solidFill>
                    <a:latin typeface="Times New Roman" panose="02020603050405020304" pitchFamily="18" charset="0"/>
                  </a:rPr>
                  <a:t>、次级回路</a:t>
                </a:r>
                <a:r>
                  <a:rPr lang="en-US" altLang="zh-CN" sz="1800" b="1">
                    <a:solidFill>
                      <a:srgbClr val="3366CC"/>
                    </a:solidFill>
                    <a:latin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470167" name="直接连接符 470166"/>
              <p:cNvSpPr/>
              <p:nvPr/>
            </p:nvSpPr>
            <p:spPr>
              <a:xfrm flipV="1">
                <a:off x="3280" y="2047"/>
                <a:ext cx="150" cy="297"/>
              </a:xfrm>
              <a:prstGeom prst="line">
                <a:avLst/>
              </a:prstGeom>
              <a:ln w="19050" cap="flat" cmpd="sng">
                <a:solidFill>
                  <a:srgbClr val="3366CC"/>
                </a:solidFill>
                <a:prstDash val="solid"/>
                <a:headEnd type="none" w="med" len="med"/>
                <a:tailEnd type="stealth" w="med" len="med"/>
              </a:ln>
            </p:spPr>
          </p:sp>
          <p:sp>
            <p:nvSpPr>
              <p:cNvPr id="470168" name="直接连接符 470167"/>
              <p:cNvSpPr/>
              <p:nvPr/>
            </p:nvSpPr>
            <p:spPr>
              <a:xfrm flipH="1" flipV="1">
                <a:off x="5117" y="2047"/>
                <a:ext cx="126" cy="294"/>
              </a:xfrm>
              <a:prstGeom prst="line">
                <a:avLst/>
              </a:prstGeom>
              <a:ln w="19050" cap="flat" cmpd="sng">
                <a:solidFill>
                  <a:srgbClr val="3366CC"/>
                </a:solidFill>
                <a:prstDash val="solid"/>
                <a:headEnd type="none" w="med" len="med"/>
                <a:tailEnd type="stealth" w="med" len="med"/>
              </a:ln>
            </p:spPr>
          </p:sp>
        </p:grpSp>
      </p:grpSp>
      <p:grpSp>
        <p:nvGrpSpPr>
          <p:cNvPr id="470169" name="组合 470168"/>
          <p:cNvGrpSpPr/>
          <p:nvPr/>
        </p:nvGrpSpPr>
        <p:grpSpPr>
          <a:xfrm>
            <a:off x="1690688" y="2224088"/>
            <a:ext cx="792162" cy="1219200"/>
            <a:chOff x="1065" y="1401"/>
            <a:chExt cx="499" cy="768"/>
          </a:xfrm>
        </p:grpSpPr>
        <p:grpSp>
          <p:nvGrpSpPr>
            <p:cNvPr id="470170" name="组合 470169"/>
            <p:cNvGrpSpPr/>
            <p:nvPr/>
          </p:nvGrpSpPr>
          <p:grpSpPr>
            <a:xfrm>
              <a:off x="1065" y="1401"/>
              <a:ext cx="499" cy="768"/>
              <a:chOff x="4194" y="3360"/>
              <a:chExt cx="499" cy="768"/>
            </a:xfrm>
          </p:grpSpPr>
          <p:sp>
            <p:nvSpPr>
              <p:cNvPr id="470171" name="圆角矩形 470170"/>
              <p:cNvSpPr/>
              <p:nvPr/>
            </p:nvSpPr>
            <p:spPr>
              <a:xfrm>
                <a:off x="4194" y="3360"/>
                <a:ext cx="499" cy="768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rgbClr val="FF99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0172" name="圆角矩形 470171"/>
              <p:cNvSpPr/>
              <p:nvPr/>
            </p:nvSpPr>
            <p:spPr>
              <a:xfrm>
                <a:off x="4224" y="3399"/>
                <a:ext cx="432" cy="680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rgbClr val="66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0173" name="直接连接符 470172"/>
              <p:cNvSpPr/>
              <p:nvPr/>
            </p:nvSpPr>
            <p:spPr>
              <a:xfrm>
                <a:off x="4320" y="3399"/>
                <a:ext cx="144" cy="0"/>
              </a:xfrm>
              <a:prstGeom prst="line">
                <a:avLst/>
              </a:prstGeom>
              <a:ln w="9525" cap="flat" cmpd="sng">
                <a:solidFill>
                  <a:srgbClr val="6600FF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70174" name="直接连接符 470173"/>
              <p:cNvSpPr/>
              <p:nvPr/>
            </p:nvSpPr>
            <p:spPr>
              <a:xfrm>
                <a:off x="4416" y="3360"/>
                <a:ext cx="144" cy="0"/>
              </a:xfrm>
              <a:prstGeom prst="line">
                <a:avLst/>
              </a:prstGeom>
              <a:ln w="9525" cap="flat" cmpd="sng">
                <a:solidFill>
                  <a:srgbClr val="CC66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470175" name="组合 470174"/>
            <p:cNvGrpSpPr/>
            <p:nvPr/>
          </p:nvGrpSpPr>
          <p:grpSpPr>
            <a:xfrm>
              <a:off x="1122" y="1584"/>
              <a:ext cx="380" cy="415"/>
              <a:chOff x="1122" y="1584"/>
              <a:chExt cx="380" cy="415"/>
            </a:xfrm>
          </p:grpSpPr>
          <p:sp>
            <p:nvSpPr>
              <p:cNvPr id="470176" name="椭圆 470175"/>
              <p:cNvSpPr/>
              <p:nvPr/>
            </p:nvSpPr>
            <p:spPr>
              <a:xfrm>
                <a:off x="1122" y="1587"/>
                <a:ext cx="113" cy="412"/>
              </a:xfrm>
              <a:prstGeom prst="ellipse">
                <a:avLst/>
              </a:prstGeom>
              <a:noFill/>
              <a:ln w="19050" cap="flat" cmpd="sng">
                <a:solidFill>
                  <a:srgbClr val="CC66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0177" name="椭圆 470176"/>
              <p:cNvSpPr/>
              <p:nvPr/>
            </p:nvSpPr>
            <p:spPr>
              <a:xfrm>
                <a:off x="1389" y="1584"/>
                <a:ext cx="113" cy="412"/>
              </a:xfrm>
              <a:prstGeom prst="ellipse">
                <a:avLst/>
              </a:prstGeom>
              <a:noFill/>
              <a:ln w="1905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0178" name="任意多边形 470177"/>
              <p:cNvSpPr/>
              <p:nvPr/>
            </p:nvSpPr>
            <p:spPr>
              <a:xfrm>
                <a:off x="1223" y="1665"/>
                <a:ext cx="21" cy="247"/>
              </a:xfrm>
              <a:custGeom>
                <a:avLst/>
                <a:gdLst/>
                <a:ahLst/>
                <a:cxnLst/>
                <a:rect l="0" t="0" r="0" b="0"/>
                <a:pathLst>
                  <a:path w="21" h="247">
                    <a:moveTo>
                      <a:pt x="0" y="247"/>
                    </a:moveTo>
                    <a:cubicBezTo>
                      <a:pt x="8" y="202"/>
                      <a:pt x="17" y="158"/>
                      <a:pt x="19" y="128"/>
                    </a:cubicBezTo>
                    <a:cubicBezTo>
                      <a:pt x="21" y="98"/>
                      <a:pt x="13" y="85"/>
                      <a:pt x="10" y="64"/>
                    </a:cubicBezTo>
                    <a:cubicBezTo>
                      <a:pt x="7" y="43"/>
                      <a:pt x="3" y="21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rgbClr val="CC6600">
                    <a:alpha val="100000"/>
                  </a:srgbClr>
                </a:solidFill>
                <a:prstDash val="solid"/>
                <a:headEnd type="none" w="med" len="med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0179" name="任意多边形 470178"/>
              <p:cNvSpPr/>
              <p:nvPr/>
            </p:nvSpPr>
            <p:spPr>
              <a:xfrm>
                <a:off x="1386" y="1675"/>
                <a:ext cx="11" cy="210"/>
              </a:xfrm>
              <a:custGeom>
                <a:avLst/>
                <a:gdLst/>
                <a:ahLst/>
                <a:cxnLst/>
                <a:rect l="0" t="0" r="0" b="0"/>
                <a:pathLst>
                  <a:path w="11" h="210">
                    <a:moveTo>
                      <a:pt x="11" y="210"/>
                    </a:moveTo>
                    <a:cubicBezTo>
                      <a:pt x="7" y="193"/>
                      <a:pt x="4" y="176"/>
                      <a:pt x="2" y="155"/>
                    </a:cubicBezTo>
                    <a:cubicBezTo>
                      <a:pt x="0" y="134"/>
                      <a:pt x="2" y="108"/>
                      <a:pt x="2" y="82"/>
                    </a:cubicBezTo>
                    <a:cubicBezTo>
                      <a:pt x="2" y="56"/>
                      <a:pt x="2" y="28"/>
                      <a:pt x="2" y="0"/>
                    </a:cubicBezTo>
                  </a:path>
                </a:pathLst>
              </a:custGeom>
              <a:noFill/>
              <a:ln w="19050" cap="flat" cmpd="sng">
                <a:solidFill>
                  <a:srgbClr val="6600FF">
                    <a:alpha val="100000"/>
                  </a:srgbClr>
                </a:solidFill>
                <a:prstDash val="solid"/>
                <a:headEnd type="none" w="med" len="med"/>
                <a:tailEnd type="stealth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70180" name="矩形 470179"/>
          <p:cNvSpPr/>
          <p:nvPr/>
        </p:nvSpPr>
        <p:spPr>
          <a:xfrm>
            <a:off x="7313613" y="5819775"/>
            <a:ext cx="490537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？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0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0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0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0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0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70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0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0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470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47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0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0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0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70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0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0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70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0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9" dur="500"/>
                                        <p:tgtEl>
                                          <p:spTgt spid="470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70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70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7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70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7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22" grpId="0"/>
      <p:bldP spid="470044" grpId="0"/>
      <p:bldP spid="47018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44" name="组合 471043"/>
          <p:cNvGrpSpPr/>
          <p:nvPr/>
        </p:nvGrpSpPr>
        <p:grpSpPr>
          <a:xfrm>
            <a:off x="3387725" y="1379538"/>
            <a:ext cx="350838" cy="468312"/>
            <a:chOff x="2226" y="437"/>
            <a:chExt cx="221" cy="295"/>
          </a:xfrm>
        </p:grpSpPr>
        <p:sp>
          <p:nvSpPr>
            <p:cNvPr id="471045" name="直接连接符 471044"/>
            <p:cNvSpPr/>
            <p:nvPr/>
          </p:nvSpPr>
          <p:spPr>
            <a:xfrm>
              <a:off x="2226" y="533"/>
              <a:ext cx="0" cy="184"/>
            </a:xfrm>
            <a:prstGeom prst="line">
              <a:avLst/>
            </a:prstGeom>
            <a:ln w="19050" cap="flat" cmpd="sng">
              <a:solidFill>
                <a:srgbClr val="00FFCC"/>
              </a:solidFill>
              <a:prstDash val="solid"/>
              <a:headEnd type="stealth" w="med" len="med"/>
              <a:tailEnd type="none" w="sm" len="med"/>
            </a:ln>
          </p:spPr>
        </p:sp>
        <p:graphicFrame>
          <p:nvGraphicFramePr>
            <p:cNvPr id="471046" name="对象 471045"/>
            <p:cNvGraphicFramePr/>
            <p:nvPr/>
          </p:nvGraphicFramePr>
          <p:xfrm>
            <a:off x="2280" y="437"/>
            <a:ext cx="167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05" r:id="rId3" imgW="152400" imgH="292100" progId="Equation.DSMT4">
                    <p:embed/>
                  </p:oleObj>
                </mc:Choice>
                <mc:Fallback>
                  <p:oleObj r:id="rId3" imgW="152400" imgH="292100" progId="Equation.DSMT4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280" y="437"/>
                          <a:ext cx="167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1047" name="组合 471046"/>
          <p:cNvGrpSpPr/>
          <p:nvPr/>
        </p:nvGrpSpPr>
        <p:grpSpPr>
          <a:xfrm>
            <a:off x="65088" y="1947863"/>
            <a:ext cx="931862" cy="400050"/>
            <a:chOff x="41" y="1227"/>
            <a:chExt cx="587" cy="252"/>
          </a:xfrm>
        </p:grpSpPr>
        <p:sp>
          <p:nvSpPr>
            <p:cNvPr id="471048" name="直接连接符 471047"/>
            <p:cNvSpPr/>
            <p:nvPr/>
          </p:nvSpPr>
          <p:spPr>
            <a:xfrm>
              <a:off x="98" y="1227"/>
              <a:ext cx="22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71049" name="文本框 471048"/>
            <p:cNvSpPr txBox="1"/>
            <p:nvPr/>
          </p:nvSpPr>
          <p:spPr>
            <a:xfrm>
              <a:off x="41" y="1248"/>
              <a:ext cx="58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 i="1">
                  <a:latin typeface="Times New Roman" panose="02020603050405020304" pitchFamily="18" charset="0"/>
                </a:rPr>
                <a:t>Z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1eq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471050" name="矩形 471049"/>
          <p:cNvSpPr/>
          <p:nvPr/>
        </p:nvSpPr>
        <p:spPr>
          <a:xfrm>
            <a:off x="4457444" y="256449"/>
            <a:ext cx="3722688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用“加流求压法”求</a:t>
            </a:r>
            <a:r>
              <a:rPr lang="en-US" altLang="zh-CN" b="1" dirty="0">
                <a:latin typeface="Times New Roman" panose="02020603050405020304" pitchFamily="18" charset="0"/>
              </a:rPr>
              <a:t>Z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1eq</a:t>
            </a:r>
            <a:r>
              <a:rPr lang="en-US" altLang="zh-CN" b="1" dirty="0">
                <a:latin typeface="Times New Roman" panose="02020603050405020304" pitchFamily="18" charset="0"/>
              </a:rPr>
              <a:t>:</a:t>
            </a:r>
          </a:p>
        </p:txBody>
      </p:sp>
      <p:grpSp>
        <p:nvGrpSpPr>
          <p:cNvPr id="471051" name="组合 471050"/>
          <p:cNvGrpSpPr/>
          <p:nvPr/>
        </p:nvGrpSpPr>
        <p:grpSpPr>
          <a:xfrm>
            <a:off x="777875" y="804863"/>
            <a:ext cx="300038" cy="496887"/>
            <a:chOff x="601" y="75"/>
            <a:chExt cx="189" cy="313"/>
          </a:xfrm>
        </p:grpSpPr>
        <p:graphicFrame>
          <p:nvGraphicFramePr>
            <p:cNvPr id="471052" name="对象 471051"/>
            <p:cNvGraphicFramePr/>
            <p:nvPr/>
          </p:nvGraphicFramePr>
          <p:xfrm>
            <a:off x="601" y="75"/>
            <a:ext cx="13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06" r:id="rId5" imgW="127000" imgH="291465" progId="Equation.DSMT4">
                    <p:embed/>
                  </p:oleObj>
                </mc:Choice>
                <mc:Fallback>
                  <p:oleObj r:id="rId5" imgW="127000" imgH="291465" progId="Equation.DSMT4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01" y="75"/>
                          <a:ext cx="139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053" name="直接连接符 471052"/>
            <p:cNvSpPr/>
            <p:nvPr/>
          </p:nvSpPr>
          <p:spPr>
            <a:xfrm>
              <a:off x="635" y="388"/>
              <a:ext cx="155" cy="0"/>
            </a:xfrm>
            <a:prstGeom prst="line">
              <a:avLst/>
            </a:prstGeom>
            <a:ln w="19050" cap="flat" cmpd="sng">
              <a:solidFill>
                <a:srgbClr val="00FFFF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471054" name="组合 471053"/>
          <p:cNvGrpSpPr/>
          <p:nvPr/>
        </p:nvGrpSpPr>
        <p:grpSpPr>
          <a:xfrm>
            <a:off x="433388" y="877888"/>
            <a:ext cx="3871912" cy="2152650"/>
            <a:chOff x="264" y="265"/>
            <a:chExt cx="2439" cy="1356"/>
          </a:xfrm>
        </p:grpSpPr>
        <p:sp>
          <p:nvSpPr>
            <p:cNvPr id="471055" name="直接连接符 471054"/>
            <p:cNvSpPr/>
            <p:nvPr/>
          </p:nvSpPr>
          <p:spPr>
            <a:xfrm flipH="1">
              <a:off x="1054" y="1103"/>
              <a:ext cx="2" cy="277"/>
            </a:xfrm>
            <a:prstGeom prst="line">
              <a:avLst/>
            </a:prstGeom>
            <a:ln w="1905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056" name="直接连接符 471055"/>
            <p:cNvSpPr/>
            <p:nvPr/>
          </p:nvSpPr>
          <p:spPr>
            <a:xfrm>
              <a:off x="1051" y="593"/>
              <a:ext cx="0" cy="243"/>
            </a:xfrm>
            <a:prstGeom prst="line">
              <a:avLst/>
            </a:prstGeom>
            <a:ln w="1905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057" name="直接连接符 471056"/>
            <p:cNvSpPr/>
            <p:nvPr/>
          </p:nvSpPr>
          <p:spPr>
            <a:xfrm flipH="1">
              <a:off x="1394" y="1129"/>
              <a:ext cx="0" cy="245"/>
            </a:xfrm>
            <a:prstGeom prst="line">
              <a:avLst/>
            </a:prstGeom>
            <a:ln w="1905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058" name="直接连接符 471057"/>
            <p:cNvSpPr/>
            <p:nvPr/>
          </p:nvSpPr>
          <p:spPr>
            <a:xfrm>
              <a:off x="1395" y="606"/>
              <a:ext cx="0" cy="225"/>
            </a:xfrm>
            <a:prstGeom prst="line">
              <a:avLst/>
            </a:prstGeom>
            <a:ln w="1905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059" name="文本框 471058"/>
            <p:cNvSpPr txBox="1"/>
            <p:nvPr/>
          </p:nvSpPr>
          <p:spPr>
            <a:xfrm>
              <a:off x="1010" y="610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solidFill>
                    <a:srgbClr val="A50021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471060" name="文本框 471059"/>
            <p:cNvSpPr txBox="1"/>
            <p:nvPr/>
          </p:nvSpPr>
          <p:spPr>
            <a:xfrm>
              <a:off x="1225" y="611"/>
              <a:ext cx="18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solidFill>
                    <a:srgbClr val="A50021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471061" name="文本框 471060"/>
            <p:cNvSpPr txBox="1"/>
            <p:nvPr/>
          </p:nvSpPr>
          <p:spPr>
            <a:xfrm>
              <a:off x="673" y="849"/>
              <a:ext cx="39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latin typeface="Times New Roman" panose="02020603050405020304" pitchFamily="18" charset="0"/>
                </a:rPr>
                <a:t>j</a:t>
              </a:r>
              <a:r>
                <a:rPr lang="en-US" altLang="zh-CN" sz="18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zh-CN" sz="1800" b="1" i="1">
                  <a:latin typeface="Times New Roman" panose="02020603050405020304" pitchFamily="18" charset="0"/>
                </a:rPr>
                <a:t>L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1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grpSp>
          <p:nvGrpSpPr>
            <p:cNvPr id="471062" name="组合 471061"/>
            <p:cNvGrpSpPr/>
            <p:nvPr/>
          </p:nvGrpSpPr>
          <p:grpSpPr>
            <a:xfrm rot="-5400000" flipH="1">
              <a:off x="1230" y="956"/>
              <a:ext cx="299" cy="49"/>
              <a:chOff x="1200" y="1584"/>
              <a:chExt cx="379" cy="45"/>
            </a:xfrm>
          </p:grpSpPr>
          <p:sp>
            <p:nvSpPr>
              <p:cNvPr id="471063" name="任意多边形 471062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FF3399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064" name="任意多边形 471063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FF3399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065" name="任意多边形 471064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FF3399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066" name="任意多边形 471065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FF3399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71067" name="组合 471066"/>
            <p:cNvGrpSpPr/>
            <p:nvPr/>
          </p:nvGrpSpPr>
          <p:grpSpPr>
            <a:xfrm rot="5400000">
              <a:off x="931" y="943"/>
              <a:ext cx="299" cy="48"/>
              <a:chOff x="1200" y="1584"/>
              <a:chExt cx="379" cy="45"/>
            </a:xfrm>
          </p:grpSpPr>
          <p:sp>
            <p:nvSpPr>
              <p:cNvPr id="471068" name="任意多边形 471067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FF3399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069" name="任意多边形 471068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FF3399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070" name="任意多边形 471069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FF3399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071" name="任意多边形 471070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FF3399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1072" name="任意多边形 471071"/>
            <p:cNvSpPr/>
            <p:nvPr/>
          </p:nvSpPr>
          <p:spPr>
            <a:xfrm rot="10800000" flipV="1">
              <a:off x="1064" y="483"/>
              <a:ext cx="166" cy="163"/>
            </a:xfrm>
            <a:custGeom>
              <a:avLst/>
              <a:gdLst>
                <a:gd name="txL" fmla="*/ 0 w 20759"/>
                <a:gd name="txT" fmla="*/ 0 h 21109"/>
                <a:gd name="txR" fmla="*/ 20759 w 20759"/>
                <a:gd name="txB" fmla="*/ 21109 h 21109"/>
              </a:gdLst>
              <a:ahLst/>
              <a:cxnLst>
                <a:cxn ang="270">
                  <a:pos x="4580" y="0"/>
                </a:cxn>
                <a:cxn ang="0">
                  <a:pos x="20758" y="15138"/>
                </a:cxn>
                <a:cxn ang="180">
                  <a:pos x="0" y="21109"/>
                </a:cxn>
              </a:cxnLst>
              <a:rect l="txL" t="txT" r="txR" b="txB"/>
              <a:pathLst>
                <a:path w="20759" h="21109" fill="none">
                  <a:moveTo>
                    <a:pt x="4580" y="0"/>
                  </a:moveTo>
                  <a:arcTo wR="21600" hR="21600" stAng="-4665500" swAng="3702633"/>
                </a:path>
                <a:path w="20759" h="21109" stroke="0">
                  <a:moveTo>
                    <a:pt x="4580" y="0"/>
                  </a:moveTo>
                  <a:arcTo wR="21600" hR="21600" stAng="-4665500" swAng="3702633"/>
                  <a:lnTo>
                    <a:pt x="0" y="21109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073" name="任意多边形 471072"/>
            <p:cNvSpPr/>
            <p:nvPr/>
          </p:nvSpPr>
          <p:spPr>
            <a:xfrm rot="-10800000" flipH="1" flipV="1">
              <a:off x="1200" y="477"/>
              <a:ext cx="167" cy="162"/>
            </a:xfrm>
            <a:custGeom>
              <a:avLst/>
              <a:gdLst>
                <a:gd name="txL" fmla="*/ 0 w 20759"/>
                <a:gd name="txT" fmla="*/ 0 h 21109"/>
                <a:gd name="txR" fmla="*/ 20759 w 20759"/>
                <a:gd name="txB" fmla="*/ 21109 h 21109"/>
              </a:gdLst>
              <a:ahLst/>
              <a:cxnLst>
                <a:cxn ang="270">
                  <a:pos x="4580" y="0"/>
                </a:cxn>
                <a:cxn ang="0">
                  <a:pos x="20758" y="15138"/>
                </a:cxn>
                <a:cxn ang="180">
                  <a:pos x="0" y="21109"/>
                </a:cxn>
              </a:cxnLst>
              <a:rect l="txL" t="txT" r="txR" b="txB"/>
              <a:pathLst>
                <a:path w="20759" h="21109" fill="none">
                  <a:moveTo>
                    <a:pt x="4580" y="0"/>
                  </a:moveTo>
                  <a:arcTo wR="21600" hR="21600" stAng="-4665500" swAng="3702633"/>
                </a:path>
                <a:path w="20759" h="21109" stroke="0">
                  <a:moveTo>
                    <a:pt x="4580" y="0"/>
                  </a:moveTo>
                  <a:arcTo wR="21600" hR="21600" stAng="-4665500" swAng="3702633"/>
                  <a:lnTo>
                    <a:pt x="0" y="21109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074" name="文本框 471073"/>
            <p:cNvSpPr txBox="1"/>
            <p:nvPr/>
          </p:nvSpPr>
          <p:spPr>
            <a:xfrm>
              <a:off x="1389" y="837"/>
              <a:ext cx="47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latin typeface="Times New Roman" panose="02020603050405020304" pitchFamily="18" charset="0"/>
                </a:rPr>
                <a:t>j</a:t>
              </a:r>
              <a:r>
                <a:rPr lang="en-US" altLang="zh-CN" sz="18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zh-CN" sz="1800" b="1" i="1">
                  <a:latin typeface="Times New Roman" panose="02020603050405020304" pitchFamily="18" charset="0"/>
                </a:rPr>
                <a:t>L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2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71075" name="文本框 471074"/>
            <p:cNvSpPr txBox="1"/>
            <p:nvPr/>
          </p:nvSpPr>
          <p:spPr>
            <a:xfrm>
              <a:off x="1025" y="265"/>
              <a:ext cx="42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latin typeface="Times New Roman" panose="02020603050405020304" pitchFamily="18" charset="0"/>
                </a:rPr>
                <a:t>j</a:t>
              </a:r>
              <a:r>
                <a:rPr lang="en-US" altLang="zh-CN" sz="18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lang="en-US" altLang="zh-CN" sz="1800" b="1" i="1">
                  <a:latin typeface="Times New Roman" panose="02020603050405020304" pitchFamily="18" charset="0"/>
                </a:rPr>
                <a:t>M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71076" name="矩形 471075"/>
            <p:cNvSpPr/>
            <p:nvPr/>
          </p:nvSpPr>
          <p:spPr>
            <a:xfrm>
              <a:off x="704" y="560"/>
              <a:ext cx="227" cy="79"/>
            </a:xfrm>
            <a:prstGeom prst="rect">
              <a:avLst/>
            </a:prstGeom>
            <a:solidFill>
              <a:srgbClr val="FF3399"/>
            </a:solidFill>
            <a:ln w="2857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077" name="矩形 471076"/>
            <p:cNvSpPr/>
            <p:nvPr/>
          </p:nvSpPr>
          <p:spPr>
            <a:xfrm>
              <a:off x="1575" y="571"/>
              <a:ext cx="227" cy="79"/>
            </a:xfrm>
            <a:prstGeom prst="rect">
              <a:avLst/>
            </a:prstGeom>
            <a:solidFill>
              <a:srgbClr val="FF3399"/>
            </a:solidFill>
            <a:ln w="2857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078" name="文本框 471077"/>
            <p:cNvSpPr txBox="1"/>
            <p:nvPr/>
          </p:nvSpPr>
          <p:spPr>
            <a:xfrm>
              <a:off x="695" y="327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1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71079" name="文本框 471078"/>
            <p:cNvSpPr txBox="1"/>
            <p:nvPr/>
          </p:nvSpPr>
          <p:spPr>
            <a:xfrm>
              <a:off x="1557" y="336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2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71080" name="文本框 471079"/>
            <p:cNvSpPr txBox="1"/>
            <p:nvPr/>
          </p:nvSpPr>
          <p:spPr>
            <a:xfrm>
              <a:off x="2096" y="1055"/>
              <a:ext cx="607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 i="1">
                  <a:latin typeface="Times New Roman" panose="02020603050405020304" pitchFamily="18" charset="0"/>
                </a:rPr>
                <a:t>Z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L</a:t>
              </a:r>
              <a:r>
                <a:rPr lang="en-US" altLang="zh-CN" sz="1800" b="1" i="1">
                  <a:latin typeface="Times New Roman" panose="02020603050405020304" pitchFamily="18" charset="0"/>
                </a:rPr>
                <a:t>=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1800" b="1" i="1" err="1">
                  <a:latin typeface="Times New Roman" panose="02020603050405020304" pitchFamily="18" charset="0"/>
                </a:rPr>
                <a:t>R</a:t>
              </a:r>
              <a:r>
                <a:rPr lang="en-US" altLang="zh-CN" sz="1800" b="1" baseline="-25000" err="1">
                  <a:latin typeface="Times New Roman" panose="02020603050405020304" pitchFamily="18" charset="0"/>
                </a:rPr>
                <a:t>L</a:t>
              </a:r>
              <a:r>
                <a:rPr lang="en-US" altLang="zh-CN" sz="1800" b="1" i="1" err="1">
                  <a:latin typeface="Times New Roman" panose="02020603050405020304" pitchFamily="18" charset="0"/>
                </a:rPr>
                <a:t>+</a:t>
              </a:r>
              <a:r>
                <a:rPr lang="en-US" altLang="zh-CN" sz="1800" b="1" err="1">
                  <a:latin typeface="Times New Roman" panose="02020603050405020304" pitchFamily="18" charset="0"/>
                </a:rPr>
                <a:t>j</a:t>
              </a:r>
              <a:r>
                <a:rPr lang="en-US" altLang="zh-CN" sz="1800" b="1" i="1" err="1">
                  <a:latin typeface="Times New Roman" panose="02020603050405020304" pitchFamily="18" charset="0"/>
                </a:rPr>
                <a:t>X</a:t>
              </a:r>
              <a:r>
                <a:rPr lang="en-US" altLang="zh-CN" sz="1800" b="1" baseline="-25000" err="1">
                  <a:latin typeface="Times New Roman" panose="02020603050405020304" pitchFamily="18" charset="0"/>
                </a:rPr>
                <a:t>L</a:t>
              </a:r>
              <a:endParaRPr lang="en-US" altLang="zh-CN" sz="1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71081" name="椭圆 471080"/>
            <p:cNvSpPr/>
            <p:nvPr/>
          </p:nvSpPr>
          <p:spPr>
            <a:xfrm>
              <a:off x="448" y="562"/>
              <a:ext cx="76" cy="67"/>
            </a:xfrm>
            <a:prstGeom prst="ellipse">
              <a:avLst/>
            </a:prstGeom>
            <a:noFill/>
            <a:ln w="1905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082" name="椭圆 471081"/>
            <p:cNvSpPr/>
            <p:nvPr/>
          </p:nvSpPr>
          <p:spPr>
            <a:xfrm>
              <a:off x="463" y="1340"/>
              <a:ext cx="76" cy="67"/>
            </a:xfrm>
            <a:prstGeom prst="ellipse">
              <a:avLst/>
            </a:prstGeom>
            <a:noFill/>
            <a:ln w="1905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083" name="椭圆 471082"/>
            <p:cNvSpPr/>
            <p:nvPr/>
          </p:nvSpPr>
          <p:spPr>
            <a:xfrm>
              <a:off x="1888" y="1340"/>
              <a:ext cx="76" cy="67"/>
            </a:xfrm>
            <a:prstGeom prst="ellipse">
              <a:avLst/>
            </a:prstGeom>
            <a:noFill/>
            <a:ln w="1905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084" name="椭圆 471083"/>
            <p:cNvSpPr/>
            <p:nvPr/>
          </p:nvSpPr>
          <p:spPr>
            <a:xfrm>
              <a:off x="1899" y="578"/>
              <a:ext cx="76" cy="67"/>
            </a:xfrm>
            <a:prstGeom prst="ellipse">
              <a:avLst/>
            </a:prstGeom>
            <a:noFill/>
            <a:ln w="1905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085" name="直接连接符 471084"/>
            <p:cNvSpPr/>
            <p:nvPr/>
          </p:nvSpPr>
          <p:spPr>
            <a:xfrm>
              <a:off x="2062" y="610"/>
              <a:ext cx="0" cy="76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086" name="矩形 471085"/>
            <p:cNvSpPr/>
            <p:nvPr/>
          </p:nvSpPr>
          <p:spPr>
            <a:xfrm rot="5400000">
              <a:off x="1955" y="1009"/>
              <a:ext cx="227" cy="79"/>
            </a:xfrm>
            <a:prstGeom prst="rect">
              <a:avLst/>
            </a:prstGeom>
            <a:solidFill>
              <a:schemeClr val="accent2"/>
            </a:solidFill>
            <a:ln w="2857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087" name="直接连接符 471086"/>
            <p:cNvSpPr/>
            <p:nvPr/>
          </p:nvSpPr>
          <p:spPr>
            <a:xfrm>
              <a:off x="1975" y="611"/>
              <a:ext cx="8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088" name="直接连接符 471087"/>
            <p:cNvSpPr/>
            <p:nvPr/>
          </p:nvSpPr>
          <p:spPr>
            <a:xfrm>
              <a:off x="1964" y="1373"/>
              <a:ext cx="9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089" name="直接连接符 471088"/>
            <p:cNvSpPr/>
            <p:nvPr/>
          </p:nvSpPr>
          <p:spPr>
            <a:xfrm>
              <a:off x="1394" y="1373"/>
              <a:ext cx="494" cy="0"/>
            </a:xfrm>
            <a:prstGeom prst="line">
              <a:avLst/>
            </a:prstGeom>
            <a:ln w="1905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090" name="直接连接符 471089"/>
            <p:cNvSpPr/>
            <p:nvPr/>
          </p:nvSpPr>
          <p:spPr>
            <a:xfrm>
              <a:off x="1802" y="610"/>
              <a:ext cx="97" cy="0"/>
            </a:xfrm>
            <a:prstGeom prst="line">
              <a:avLst/>
            </a:prstGeom>
            <a:ln w="1905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091" name="直接连接符 471090"/>
            <p:cNvSpPr/>
            <p:nvPr/>
          </p:nvSpPr>
          <p:spPr>
            <a:xfrm>
              <a:off x="1394" y="606"/>
              <a:ext cx="181" cy="0"/>
            </a:xfrm>
            <a:prstGeom prst="line">
              <a:avLst/>
            </a:prstGeom>
            <a:ln w="1905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092" name="直接连接符 471091"/>
            <p:cNvSpPr/>
            <p:nvPr/>
          </p:nvSpPr>
          <p:spPr>
            <a:xfrm>
              <a:off x="877" y="596"/>
              <a:ext cx="174" cy="0"/>
            </a:xfrm>
            <a:prstGeom prst="line">
              <a:avLst/>
            </a:prstGeom>
            <a:ln w="1905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093" name="直接连接符 471092"/>
            <p:cNvSpPr/>
            <p:nvPr/>
          </p:nvSpPr>
          <p:spPr>
            <a:xfrm>
              <a:off x="539" y="1373"/>
              <a:ext cx="512" cy="0"/>
            </a:xfrm>
            <a:prstGeom prst="line">
              <a:avLst/>
            </a:prstGeom>
            <a:ln w="1905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094" name="矩形 471093"/>
            <p:cNvSpPr/>
            <p:nvPr/>
          </p:nvSpPr>
          <p:spPr>
            <a:xfrm>
              <a:off x="285" y="451"/>
              <a:ext cx="334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solidFill>
                    <a:srgbClr val="FF3399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800" b="1" baseline="30000">
                <a:solidFill>
                  <a:srgbClr val="FF33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095" name="矩形 471094"/>
            <p:cNvSpPr/>
            <p:nvPr/>
          </p:nvSpPr>
          <p:spPr>
            <a:xfrm>
              <a:off x="264" y="1357"/>
              <a:ext cx="334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solidFill>
                    <a:srgbClr val="FF3399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1800" b="1" baseline="30000">
                  <a:solidFill>
                    <a:srgbClr val="FF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´</a:t>
              </a:r>
              <a:endParaRPr lang="en-US" altLang="zh-CN" sz="1800" b="1" baseline="30000">
                <a:solidFill>
                  <a:srgbClr val="FF33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096" name="矩形 471095"/>
            <p:cNvSpPr/>
            <p:nvPr/>
          </p:nvSpPr>
          <p:spPr>
            <a:xfrm>
              <a:off x="1839" y="376"/>
              <a:ext cx="334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solidFill>
                    <a:srgbClr val="FF3399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800" b="1" baseline="30000">
                <a:solidFill>
                  <a:srgbClr val="FF33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097" name="矩形 471096"/>
            <p:cNvSpPr/>
            <p:nvPr/>
          </p:nvSpPr>
          <p:spPr>
            <a:xfrm>
              <a:off x="1854" y="1390"/>
              <a:ext cx="334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solidFill>
                    <a:srgbClr val="FF3399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1800" b="1" baseline="30000">
                  <a:solidFill>
                    <a:srgbClr val="FF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´</a:t>
              </a:r>
              <a:endParaRPr lang="en-US" altLang="zh-CN" sz="1800" b="1" baseline="30000">
                <a:solidFill>
                  <a:srgbClr val="FF33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098" name="直接连接符 471097"/>
            <p:cNvSpPr/>
            <p:nvPr/>
          </p:nvSpPr>
          <p:spPr>
            <a:xfrm>
              <a:off x="524" y="597"/>
              <a:ext cx="180" cy="0"/>
            </a:xfrm>
            <a:prstGeom prst="line">
              <a:avLst/>
            </a:prstGeom>
            <a:ln w="1905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71099" name="组合 471098"/>
          <p:cNvGrpSpPr/>
          <p:nvPr/>
        </p:nvGrpSpPr>
        <p:grpSpPr>
          <a:xfrm>
            <a:off x="650875" y="1398588"/>
            <a:ext cx="368300" cy="1273175"/>
            <a:chOff x="484" y="431"/>
            <a:chExt cx="232" cy="802"/>
          </a:xfrm>
        </p:grpSpPr>
        <p:sp>
          <p:nvSpPr>
            <p:cNvPr id="471100" name="矩形 471099"/>
            <p:cNvSpPr/>
            <p:nvPr/>
          </p:nvSpPr>
          <p:spPr>
            <a:xfrm>
              <a:off x="484" y="431"/>
              <a:ext cx="225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rgbClr val="00FFFF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71101" name="矩形 471100"/>
            <p:cNvSpPr/>
            <p:nvPr/>
          </p:nvSpPr>
          <p:spPr>
            <a:xfrm>
              <a:off x="504" y="945"/>
              <a:ext cx="212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solidFill>
                    <a:srgbClr val="00FFFF"/>
                  </a:solidFill>
                  <a:latin typeface="Times New Roman" panose="02020603050405020304" pitchFamily="18" charset="0"/>
                </a:rPr>
                <a:t>–</a:t>
              </a:r>
            </a:p>
          </p:txBody>
        </p:sp>
        <p:graphicFrame>
          <p:nvGraphicFramePr>
            <p:cNvPr id="471102" name="对象 471101"/>
            <p:cNvGraphicFramePr/>
            <p:nvPr/>
          </p:nvGraphicFramePr>
          <p:xfrm>
            <a:off x="516" y="719"/>
            <a:ext cx="195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07" r:id="rId7" imgW="177800" imgH="227965" progId="Equation.DSMT4">
                    <p:embed/>
                  </p:oleObj>
                </mc:Choice>
                <mc:Fallback>
                  <p:oleObj r:id="rId7" imgW="177800" imgH="227965" progId="Equation.DSMT4">
                    <p:embed/>
                    <p:pic>
                      <p:nvPicPr>
                        <p:cNvPr id="0" name="图片 326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16" y="719"/>
                          <a:ext cx="195" cy="2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1103" name="对象 471102"/>
          <p:cNvGraphicFramePr/>
          <p:nvPr/>
        </p:nvGraphicFramePr>
        <p:xfrm>
          <a:off x="4591050" y="666750"/>
          <a:ext cx="28257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08" r:id="rId9" imgW="1561465" imgH="431800" progId="Equation.DSMT4">
                  <p:embed/>
                </p:oleObj>
              </mc:Choice>
              <mc:Fallback>
                <p:oleObj r:id="rId9" imgW="1561465" imgH="431800" progId="Equation.DSMT4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91050" y="666750"/>
                        <a:ext cx="2825750" cy="781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4" name="对象 471103"/>
          <p:cNvGraphicFramePr/>
          <p:nvPr/>
        </p:nvGraphicFramePr>
        <p:xfrm>
          <a:off x="4572000" y="1968500"/>
          <a:ext cx="4021138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09" r:id="rId11" imgW="2222500" imgH="457200" progId="Equation.DSMT4">
                  <p:embed/>
                </p:oleObj>
              </mc:Choice>
              <mc:Fallback>
                <p:oleObj r:id="rId11" imgW="2222500" imgH="457200" progId="Equation.DSMT4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72000" y="1968500"/>
                        <a:ext cx="4021138" cy="827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5" name="对象 471104"/>
          <p:cNvGraphicFramePr/>
          <p:nvPr/>
        </p:nvGraphicFramePr>
        <p:xfrm>
          <a:off x="3927475" y="2973388"/>
          <a:ext cx="42100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10" r:id="rId13" imgW="1905000" imgH="228600" progId="Equation.DSMT4">
                  <p:embed/>
                </p:oleObj>
              </mc:Choice>
              <mc:Fallback>
                <p:oleObj r:id="rId13" imgW="1905000" imgH="228600" progId="Equation.DSMT4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27475" y="2973388"/>
                        <a:ext cx="4210050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6" name="矩形 471105"/>
          <p:cNvSpPr/>
          <p:nvPr/>
        </p:nvSpPr>
        <p:spPr>
          <a:xfrm>
            <a:off x="1665288" y="4951413"/>
            <a:ext cx="2419350" cy="70167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求一次侧电流的等效电路为：</a:t>
            </a:r>
          </a:p>
        </p:txBody>
      </p:sp>
      <p:graphicFrame>
        <p:nvGraphicFramePr>
          <p:cNvPr id="471107" name="对象 471106"/>
          <p:cNvGraphicFramePr/>
          <p:nvPr/>
        </p:nvGraphicFramePr>
        <p:xfrm>
          <a:off x="1492250" y="5692775"/>
          <a:ext cx="2486025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11" r:id="rId15" imgW="1193165" imgH="431800" progId="Equation.DSMT4">
                  <p:embed/>
                </p:oleObj>
              </mc:Choice>
              <mc:Fallback>
                <p:oleObj r:id="rId15" imgW="1193165" imgH="431800" progId="Equation.DSMT4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92250" y="5692775"/>
                        <a:ext cx="2486025" cy="896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8" name="矩形 471107"/>
          <p:cNvSpPr/>
          <p:nvPr/>
        </p:nvSpPr>
        <p:spPr>
          <a:xfrm>
            <a:off x="558800" y="3465513"/>
            <a:ext cx="8485188" cy="1516062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indent="663575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一次侧等效阻抗</a:t>
            </a:r>
            <a:r>
              <a:rPr lang="en-US" altLang="zh-CN" b="1">
                <a:latin typeface="Times New Roman" panose="02020603050405020304" pitchFamily="18" charset="0"/>
              </a:rPr>
              <a:t>Z</a:t>
            </a:r>
            <a:r>
              <a:rPr lang="en-US" altLang="zh-CN" b="1" baseline="-25000">
                <a:latin typeface="Times New Roman" panose="02020603050405020304" pitchFamily="18" charset="0"/>
              </a:rPr>
              <a:t>1eq</a:t>
            </a:r>
            <a:r>
              <a:rPr lang="zh-CN" altLang="en-US" b="1" dirty="0">
                <a:latin typeface="Times New Roman" panose="02020603050405020304" pitchFamily="18" charset="0"/>
              </a:rPr>
              <a:t>中，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 baseline="30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Y</a:t>
            </a:r>
            <a:r>
              <a:rPr lang="en-US" altLang="zh-CN" b="1" baseline="-25000">
                <a:latin typeface="Times New Roman" panose="02020603050405020304" pitchFamily="18" charset="0"/>
              </a:rPr>
              <a:t>22</a:t>
            </a:r>
            <a:r>
              <a:rPr lang="zh-CN" altLang="en-US" b="1" dirty="0">
                <a:latin typeface="Times New Roman" panose="02020603050405020304" pitchFamily="18" charset="0"/>
              </a:rPr>
              <a:t>称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引入阻抗</a:t>
            </a:r>
            <a:r>
              <a:rPr lang="en-US" altLang="zh-CN" b="1" dirty="0">
                <a:solidFill>
                  <a:srgbClr val="FF33CC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FF33CC"/>
                </a:solidFill>
                <a:latin typeface="Times New Roman" panose="02020603050405020304" pitchFamily="18" charset="0"/>
              </a:rPr>
              <a:t>反映阻抗</a:t>
            </a:r>
            <a:r>
              <a:rPr lang="en-US" altLang="zh-CN" b="1">
                <a:solidFill>
                  <a:srgbClr val="FF33CC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，是二次侧通过互感反映到一次侧的等效阻抗，性质与</a:t>
            </a:r>
            <a:r>
              <a:rPr lang="en-US" altLang="zh-CN" b="1">
                <a:latin typeface="Times New Roman" panose="02020603050405020304" pitchFamily="18" charset="0"/>
              </a:rPr>
              <a:t>Z</a:t>
            </a:r>
            <a:r>
              <a:rPr lang="en-US" altLang="zh-CN" b="1" baseline="-25000">
                <a:latin typeface="Times New Roman" panose="02020603050405020304" pitchFamily="18" charset="0"/>
              </a:rPr>
              <a:t>22</a:t>
            </a:r>
            <a:r>
              <a:rPr lang="zh-CN" altLang="en-US" b="1" dirty="0">
                <a:latin typeface="Times New Roman" panose="02020603050405020304" pitchFamily="18" charset="0"/>
              </a:rPr>
              <a:t>相反。</a:t>
            </a:r>
          </a:p>
        </p:txBody>
      </p:sp>
      <p:graphicFrame>
        <p:nvGraphicFramePr>
          <p:cNvPr id="471109" name="对象 471108"/>
          <p:cNvGraphicFramePr/>
          <p:nvPr/>
        </p:nvGraphicFramePr>
        <p:xfrm>
          <a:off x="4811713" y="1389063"/>
          <a:ext cx="42322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12" r:id="rId17" imgW="2476500" imgH="228600" progId="Equation.DSMT4">
                  <p:embed/>
                </p:oleObj>
              </mc:Choice>
              <mc:Fallback>
                <p:oleObj r:id="rId17" imgW="2476500" imgH="228600" progId="Equation.DSMT4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11713" y="1389063"/>
                        <a:ext cx="4232275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110" name="组合 471109"/>
          <p:cNvGrpSpPr/>
          <p:nvPr/>
        </p:nvGrpSpPr>
        <p:grpSpPr>
          <a:xfrm>
            <a:off x="4964113" y="4440238"/>
            <a:ext cx="2973387" cy="2235200"/>
            <a:chOff x="523" y="2887"/>
            <a:chExt cx="1873" cy="1408"/>
          </a:xfrm>
        </p:grpSpPr>
        <p:sp>
          <p:nvSpPr>
            <p:cNvPr id="471111" name="直接连接符 471110"/>
            <p:cNvSpPr/>
            <p:nvPr/>
          </p:nvSpPr>
          <p:spPr>
            <a:xfrm flipH="1">
              <a:off x="1741" y="3747"/>
              <a:ext cx="2" cy="3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112" name="直接连接符 471111"/>
            <p:cNvSpPr/>
            <p:nvPr/>
          </p:nvSpPr>
          <p:spPr>
            <a:xfrm>
              <a:off x="1738" y="3268"/>
              <a:ext cx="0" cy="24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113" name="直接连接符 471112"/>
            <p:cNvSpPr/>
            <p:nvPr/>
          </p:nvSpPr>
          <p:spPr>
            <a:xfrm>
              <a:off x="866" y="3185"/>
              <a:ext cx="23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71114" name="对象 471113"/>
            <p:cNvGraphicFramePr/>
            <p:nvPr/>
          </p:nvGraphicFramePr>
          <p:xfrm>
            <a:off x="904" y="2887"/>
            <a:ext cx="19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13" r:id="rId19" imgW="177800" imgH="278765" progId="Equation.3">
                    <p:embed/>
                  </p:oleObj>
                </mc:Choice>
                <mc:Fallback>
                  <p:oleObj r:id="rId19" imgW="177800" imgH="278765" progId="Equation.3">
                    <p:embed/>
                    <p:pic>
                      <p:nvPicPr>
                        <p:cNvPr id="0" name="图片 3256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904" y="2887"/>
                          <a:ext cx="192" cy="2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15" name="文本框 471114"/>
            <p:cNvSpPr txBox="1"/>
            <p:nvPr/>
          </p:nvSpPr>
          <p:spPr>
            <a:xfrm>
              <a:off x="668" y="3238"/>
              <a:ext cx="249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71116" name="文本框 471115"/>
            <p:cNvSpPr txBox="1"/>
            <p:nvPr/>
          </p:nvSpPr>
          <p:spPr>
            <a:xfrm>
              <a:off x="680" y="3676"/>
              <a:ext cx="249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–</a:t>
              </a:r>
            </a:p>
          </p:txBody>
        </p:sp>
        <p:graphicFrame>
          <p:nvGraphicFramePr>
            <p:cNvPr id="471117" name="对象 471116"/>
            <p:cNvGraphicFramePr/>
            <p:nvPr/>
          </p:nvGraphicFramePr>
          <p:xfrm>
            <a:off x="523" y="3382"/>
            <a:ext cx="197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14" r:id="rId21" imgW="177800" imgH="266065" progId="Equation.DSMT4">
                    <p:embed/>
                  </p:oleObj>
                </mc:Choice>
                <mc:Fallback>
                  <p:oleObj r:id="rId21" imgW="177800" imgH="266065" progId="Equation.DSMT4">
                    <p:embed/>
                    <p:pic>
                      <p:nvPicPr>
                        <p:cNvPr id="0" name="图片 3258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523" y="3382"/>
                          <a:ext cx="197" cy="3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18" name="矩形 471117"/>
            <p:cNvSpPr/>
            <p:nvPr/>
          </p:nvSpPr>
          <p:spPr>
            <a:xfrm>
              <a:off x="1346" y="3229"/>
              <a:ext cx="227" cy="7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19" name="椭圆 471118"/>
            <p:cNvSpPr/>
            <p:nvPr/>
          </p:nvSpPr>
          <p:spPr>
            <a:xfrm>
              <a:off x="750" y="3504"/>
              <a:ext cx="227" cy="227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20" name="矩形 471119"/>
            <p:cNvSpPr/>
            <p:nvPr/>
          </p:nvSpPr>
          <p:spPr>
            <a:xfrm rot="5400000">
              <a:off x="1629" y="3594"/>
              <a:ext cx="227" cy="7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21" name="文本框 471120"/>
            <p:cNvSpPr txBox="1"/>
            <p:nvPr/>
          </p:nvSpPr>
          <p:spPr>
            <a:xfrm>
              <a:off x="1328" y="2978"/>
              <a:ext cx="39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 i="1">
                  <a:latin typeface="Times New Roman" panose="02020603050405020304" pitchFamily="18" charset="0"/>
                </a:rPr>
                <a:t>Z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11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71122" name="任意多边形 471121"/>
            <p:cNvSpPr/>
            <p:nvPr/>
          </p:nvSpPr>
          <p:spPr>
            <a:xfrm>
              <a:off x="867" y="3258"/>
              <a:ext cx="3" cy="787"/>
            </a:xfrm>
            <a:custGeom>
              <a:avLst/>
              <a:gdLst/>
              <a:ahLst/>
              <a:cxnLst/>
              <a:rect l="0" t="0" r="0" b="0"/>
              <a:pathLst>
                <a:path w="3" h="787">
                  <a:moveTo>
                    <a:pt x="3" y="0"/>
                  </a:moveTo>
                  <a:lnTo>
                    <a:pt x="0" y="787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71123" name="对象 471122"/>
            <p:cNvGraphicFramePr/>
            <p:nvPr/>
          </p:nvGraphicFramePr>
          <p:xfrm>
            <a:off x="1818" y="3525"/>
            <a:ext cx="578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815" r:id="rId23" imgW="609600" imgH="228600" progId="Equation.DSMT4">
                    <p:embed/>
                  </p:oleObj>
                </mc:Choice>
                <mc:Fallback>
                  <p:oleObj r:id="rId23" imgW="609600" imgH="228600" progId="Equation.DSMT4">
                    <p:embed/>
                    <p:pic>
                      <p:nvPicPr>
                        <p:cNvPr id="0" name="图片 3260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818" y="3525"/>
                          <a:ext cx="578" cy="2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24" name="椭圆 471123"/>
            <p:cNvSpPr/>
            <p:nvPr/>
          </p:nvSpPr>
          <p:spPr>
            <a:xfrm>
              <a:off x="1157" y="4007"/>
              <a:ext cx="68" cy="6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25" name="椭圆 471124"/>
            <p:cNvSpPr/>
            <p:nvPr/>
          </p:nvSpPr>
          <p:spPr>
            <a:xfrm>
              <a:off x="1146" y="3227"/>
              <a:ext cx="68" cy="6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26" name="直接连接符 471125"/>
            <p:cNvSpPr/>
            <p:nvPr/>
          </p:nvSpPr>
          <p:spPr>
            <a:xfrm flipH="1">
              <a:off x="1573" y="3265"/>
              <a:ext cx="16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127" name="直接连接符 471126"/>
            <p:cNvSpPr/>
            <p:nvPr/>
          </p:nvSpPr>
          <p:spPr>
            <a:xfrm>
              <a:off x="870" y="3258"/>
              <a:ext cx="27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128" name="直接连接符 471127"/>
            <p:cNvSpPr/>
            <p:nvPr/>
          </p:nvSpPr>
          <p:spPr>
            <a:xfrm>
              <a:off x="1214" y="3258"/>
              <a:ext cx="1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129" name="直接连接符 471128"/>
            <p:cNvSpPr/>
            <p:nvPr/>
          </p:nvSpPr>
          <p:spPr>
            <a:xfrm>
              <a:off x="870" y="4045"/>
              <a:ext cx="28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130" name="直接连接符 471129"/>
            <p:cNvSpPr/>
            <p:nvPr/>
          </p:nvSpPr>
          <p:spPr>
            <a:xfrm>
              <a:off x="1225" y="4042"/>
              <a:ext cx="51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131" name="文本框 471130"/>
            <p:cNvSpPr txBox="1"/>
            <p:nvPr/>
          </p:nvSpPr>
          <p:spPr>
            <a:xfrm>
              <a:off x="1094" y="2990"/>
              <a:ext cx="20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solidFill>
                    <a:srgbClr val="FF3399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71132" name="文本框 471131"/>
            <p:cNvSpPr txBox="1"/>
            <p:nvPr/>
          </p:nvSpPr>
          <p:spPr>
            <a:xfrm>
              <a:off x="1105" y="4064"/>
              <a:ext cx="32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solidFill>
                    <a:srgbClr val="FF3399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1800" b="1" baseline="30000">
                  <a:solidFill>
                    <a:srgbClr val="FF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´</a:t>
              </a:r>
              <a:endParaRPr lang="en-US" altLang="zh-CN" sz="1800" b="1" baseline="30000">
                <a:solidFill>
                  <a:srgbClr val="FF33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71133" name="矩形 471132"/>
          <p:cNvSpPr/>
          <p:nvPr/>
        </p:nvSpPr>
        <p:spPr>
          <a:xfrm>
            <a:off x="63896" y="202147"/>
            <a:ext cx="4364831" cy="707886"/>
          </a:xfrm>
          <a:prstGeom prst="rect">
            <a:avLst/>
          </a:prstGeom>
          <a:noFill/>
          <a:ln w="19050" cap="flat" cmpd="sng">
            <a:solidFill>
              <a:srgbClr val="A5002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1.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原边等效电路：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先求一次侧等效电路，再求原边电流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1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1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1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71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1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1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1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1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1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1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71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1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71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71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71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1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71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71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71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71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71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1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1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71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71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50" grpId="0"/>
      <p:bldP spid="471106" grpId="0"/>
      <p:bldP spid="47110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2066" name="对象 472065"/>
          <p:cNvGraphicFramePr/>
          <p:nvPr/>
        </p:nvGraphicFramePr>
        <p:xfrm>
          <a:off x="1025525" y="1023938"/>
          <a:ext cx="6500813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05" r:id="rId3" imgW="3416300" imgH="736600" progId="Equation.DSMT4">
                  <p:embed/>
                </p:oleObj>
              </mc:Choice>
              <mc:Fallback>
                <p:oleObj r:id="rId3" imgW="3416300" imgH="736600" progId="Equation.DSMT4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5525" y="1023938"/>
                        <a:ext cx="6500813" cy="1403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67" name="对象 472066"/>
          <p:cNvGraphicFramePr/>
          <p:nvPr/>
        </p:nvGraphicFramePr>
        <p:xfrm>
          <a:off x="693738" y="2582863"/>
          <a:ext cx="3579812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06" r:id="rId5" imgW="1815465" imgH="431800" progId="Equation.DSMT4">
                  <p:embed/>
                </p:oleObj>
              </mc:Choice>
              <mc:Fallback>
                <p:oleObj r:id="rId5" imgW="1815465" imgH="431800" progId="Equation.DSMT4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3738" y="2582863"/>
                        <a:ext cx="3579812" cy="849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68" name="对象 472067"/>
          <p:cNvGraphicFramePr/>
          <p:nvPr>
            <p:extLst>
              <p:ext uri="{D42A27DB-BD31-4B8C-83A1-F6EECF244321}">
                <p14:modId xmlns:p14="http://schemas.microsoft.com/office/powerpoint/2010/main" val="4204069936"/>
              </p:ext>
            </p:extLst>
          </p:nvPr>
        </p:nvGraphicFramePr>
        <p:xfrm>
          <a:off x="717550" y="3466717"/>
          <a:ext cx="398938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07" r:id="rId7" imgW="1917065" imgH="431800" progId="Equation.DSMT4">
                  <p:embed/>
                </p:oleObj>
              </mc:Choice>
              <mc:Fallback>
                <p:oleObj r:id="rId7" imgW="1917065" imgH="431800" progId="Equation.DSMT4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7550" y="3466717"/>
                        <a:ext cx="3989388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69" name="文本框 472068"/>
          <p:cNvSpPr txBox="1"/>
          <p:nvPr/>
        </p:nvSpPr>
        <p:spPr>
          <a:xfrm>
            <a:off x="4854575" y="3452813"/>
            <a:ext cx="4156075" cy="831850"/>
          </a:xfrm>
          <a:prstGeom prst="rect">
            <a:avLst/>
          </a:prstGeom>
          <a:noFill/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负号反映了二次侧的感性阻抗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反映到一次侧为一个容性阻抗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72072" name="矩形 472071"/>
          <p:cNvSpPr/>
          <p:nvPr/>
        </p:nvSpPr>
        <p:spPr>
          <a:xfrm>
            <a:off x="238125" y="609600"/>
            <a:ext cx="4146550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二次侧对一次侧的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引入阻抗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472073" name="文本框 472072"/>
          <p:cNvSpPr txBox="1"/>
          <p:nvPr/>
        </p:nvSpPr>
        <p:spPr>
          <a:xfrm>
            <a:off x="635000" y="4667250"/>
            <a:ext cx="7816850" cy="1844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571500" algn="just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二次回路对一次回路的影响可以用引入阻抗来考虑。从物理意义讲，虽然两边没有电的联系，但由于互感作用使闭合的二次侧产生电流，反过来这个电流又影响一次侧电流、电压。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2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72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2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2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2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2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9" grpId="0" animBg="1"/>
      <p:bldP spid="47207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文本框 473089"/>
          <p:cNvSpPr txBox="1"/>
          <p:nvPr/>
        </p:nvSpPr>
        <p:spPr>
          <a:xfrm>
            <a:off x="388938" y="795338"/>
            <a:ext cx="25066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从能量角度来说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473091" name="矩形 473090"/>
          <p:cNvSpPr/>
          <p:nvPr/>
        </p:nvSpPr>
        <p:spPr>
          <a:xfrm>
            <a:off x="779463" y="1514475"/>
            <a:ext cx="7499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不论变压器的绕法如何，二次侧对一次侧的引入电阻为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473092" name="矩形 473091"/>
          <p:cNvSpPr/>
          <p:nvPr/>
        </p:nvSpPr>
        <p:spPr>
          <a:xfrm>
            <a:off x="3614738" y="2286000"/>
            <a:ext cx="52054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恒为正 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这表示二次侧电路吸收能量</a:t>
            </a:r>
          </a:p>
        </p:txBody>
      </p:sp>
      <p:graphicFrame>
        <p:nvGraphicFramePr>
          <p:cNvPr id="473093" name="对象 473092"/>
          <p:cNvGraphicFramePr/>
          <p:nvPr/>
        </p:nvGraphicFramePr>
        <p:xfrm>
          <a:off x="1116013" y="2112963"/>
          <a:ext cx="21018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3" r:id="rId3" imgW="1028065" imgH="431800" progId="Equation.DSMT4">
                  <p:embed/>
                </p:oleObj>
              </mc:Choice>
              <mc:Fallback>
                <p:oleObj r:id="rId3" imgW="1028065" imgH="431800" progId="Equation.DSMT4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6013" y="2112963"/>
                        <a:ext cx="2101850" cy="882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3094" name="文本框 473093"/>
          <p:cNvSpPr txBox="1"/>
          <p:nvPr/>
        </p:nvSpPr>
        <p:spPr>
          <a:xfrm>
            <a:off x="858838" y="3251200"/>
            <a:ext cx="59213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电源发出有功 </a:t>
            </a:r>
            <a:r>
              <a:rPr lang="en-US" altLang="zh-CN" b="1" dirty="0">
                <a:latin typeface="Times New Roman" panose="02020603050405020304" pitchFamily="18" charset="0"/>
              </a:rPr>
              <a:t>= </a:t>
            </a:r>
            <a:r>
              <a:rPr lang="zh-CN" altLang="en-US" b="1" dirty="0">
                <a:latin typeface="Times New Roman" panose="02020603050405020304" pitchFamily="18" charset="0"/>
              </a:rPr>
              <a:t>电阻吸收有功 </a:t>
            </a:r>
            <a:r>
              <a:rPr lang="en-US" altLang="zh-CN" b="1">
                <a:latin typeface="Times New Roman" panose="02020603050405020304" pitchFamily="18" charset="0"/>
              </a:rPr>
              <a:t>= </a:t>
            </a:r>
            <a:r>
              <a:rPr lang="en-US" altLang="zh-CN" b="1" i="1">
                <a:latin typeface="Times New Roman" panose="02020603050405020304" pitchFamily="18" charset="0"/>
              </a:rPr>
              <a:t>I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 baseline="40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+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 baseline="-25000">
                <a:latin typeface="Times New Roman" panose="02020603050405020304" pitchFamily="18" charset="0"/>
              </a:rPr>
              <a:t>12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73095" name="矩形 473094"/>
          <p:cNvSpPr/>
          <p:nvPr/>
        </p:nvSpPr>
        <p:spPr>
          <a:xfrm>
            <a:off x="1428750" y="3765550"/>
            <a:ext cx="30972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i="1">
                <a:latin typeface="Times New Roman" panose="02020603050405020304" pitchFamily="18" charset="0"/>
              </a:rPr>
              <a:t>I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 baseline="40000">
                <a:latin typeface="Times New Roman" panose="02020603050405020304" pitchFamily="18" charset="0"/>
              </a:rPr>
              <a:t>2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 baseline="-25000">
                <a:latin typeface="Times New Roman" panose="02020603050405020304" pitchFamily="18" charset="0"/>
              </a:rPr>
              <a:t>1   </a:t>
            </a:r>
            <a:r>
              <a:rPr lang="zh-CN" altLang="en-US" b="1" dirty="0">
                <a:latin typeface="Times New Roman" panose="02020603050405020304" pitchFamily="18" charset="0"/>
              </a:rPr>
              <a:t>消耗在一次侧；</a:t>
            </a:r>
            <a:endParaRPr lang="zh-CN" altLang="en-US" b="1" baseline="-25000">
              <a:latin typeface="Times New Roman" panose="02020603050405020304" pitchFamily="18" charset="0"/>
            </a:endParaRPr>
          </a:p>
        </p:txBody>
      </p:sp>
      <p:sp>
        <p:nvSpPr>
          <p:cNvPr id="473096" name="矩形 473095"/>
          <p:cNvSpPr/>
          <p:nvPr/>
        </p:nvSpPr>
        <p:spPr>
          <a:xfrm>
            <a:off x="1428750" y="4356100"/>
            <a:ext cx="49768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i="1">
                <a:latin typeface="Times New Roman" panose="02020603050405020304" pitchFamily="18" charset="0"/>
              </a:rPr>
              <a:t>I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 baseline="40000">
                <a:latin typeface="Times New Roman" panose="02020603050405020304" pitchFamily="18" charset="0"/>
              </a:rPr>
              <a:t>2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 baseline="-25000">
                <a:latin typeface="Times New Roman" panose="02020603050405020304" pitchFamily="18" charset="0"/>
              </a:rPr>
              <a:t>12  </a:t>
            </a:r>
            <a:r>
              <a:rPr lang="zh-CN" altLang="en-US" b="1" dirty="0">
                <a:latin typeface="Times New Roman" panose="02020603050405020304" pitchFamily="18" charset="0"/>
              </a:rPr>
              <a:t>消耗在二次侧，由互感传输。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3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3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47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3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3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3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3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1" grpId="0"/>
      <p:bldP spid="473092" grpId="0"/>
      <p:bldP spid="473094" grpId="0"/>
      <p:bldP spid="473095" grpId="0"/>
      <p:bldP spid="47309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6" name="矩形 474115"/>
          <p:cNvSpPr/>
          <p:nvPr/>
        </p:nvSpPr>
        <p:spPr>
          <a:xfrm>
            <a:off x="228600" y="4579938"/>
            <a:ext cx="3813175" cy="82232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求二次侧电流的等效电路为：</a:t>
            </a:r>
          </a:p>
        </p:txBody>
      </p:sp>
      <p:graphicFrame>
        <p:nvGraphicFramePr>
          <p:cNvPr id="474117" name="对象 474116"/>
          <p:cNvGraphicFramePr/>
          <p:nvPr/>
        </p:nvGraphicFramePr>
        <p:xfrm>
          <a:off x="266700" y="5108575"/>
          <a:ext cx="3832225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05" r:id="rId3" imgW="2311400" imgH="889000" progId="Equation.DSMT4">
                  <p:embed/>
                </p:oleObj>
              </mc:Choice>
              <mc:Fallback>
                <p:oleObj r:id="rId3" imgW="2311400" imgH="889000" progId="Equation.DSMT4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6700" y="5108575"/>
                        <a:ext cx="3832225" cy="1470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4118" name="矩形 474117"/>
          <p:cNvSpPr/>
          <p:nvPr/>
        </p:nvSpPr>
        <p:spPr>
          <a:xfrm>
            <a:off x="150813" y="198438"/>
            <a:ext cx="7125886" cy="400110"/>
          </a:xfrm>
          <a:prstGeom prst="rect">
            <a:avLst/>
          </a:prstGeom>
          <a:noFill/>
          <a:ln w="19050" cap="flat" cmpd="sng">
            <a:solidFill>
              <a:srgbClr val="A5002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2.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副边等效电路：</a:t>
            </a:r>
            <a:r>
              <a:rPr lang="zh-CN" altLang="en-US" sz="2000" b="1" dirty="0">
                <a:latin typeface="Times New Roman" panose="02020603050405020304" pitchFamily="18" charset="0"/>
              </a:rPr>
              <a:t>先求二次侧等效电路，再求副边电流</a:t>
            </a:r>
          </a:p>
        </p:txBody>
      </p:sp>
      <p:grpSp>
        <p:nvGrpSpPr>
          <p:cNvPr id="474119" name="组合 474118"/>
          <p:cNvGrpSpPr/>
          <p:nvPr/>
        </p:nvGrpSpPr>
        <p:grpSpPr>
          <a:xfrm>
            <a:off x="271463" y="595313"/>
            <a:ext cx="3516312" cy="2152650"/>
            <a:chOff x="99" y="555"/>
            <a:chExt cx="2215" cy="1356"/>
          </a:xfrm>
        </p:grpSpPr>
        <p:sp>
          <p:nvSpPr>
            <p:cNvPr id="474120" name="直接连接符 474119"/>
            <p:cNvSpPr/>
            <p:nvPr/>
          </p:nvSpPr>
          <p:spPr>
            <a:xfrm flipH="1">
              <a:off x="1180" y="1393"/>
              <a:ext cx="2" cy="277"/>
            </a:xfrm>
            <a:prstGeom prst="line">
              <a:avLst/>
            </a:prstGeom>
            <a:ln w="1905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4121" name="直接连接符 474120"/>
            <p:cNvSpPr/>
            <p:nvPr/>
          </p:nvSpPr>
          <p:spPr>
            <a:xfrm>
              <a:off x="1177" y="883"/>
              <a:ext cx="0" cy="243"/>
            </a:xfrm>
            <a:prstGeom prst="line">
              <a:avLst/>
            </a:prstGeom>
            <a:ln w="1905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4122" name="直接连接符 474121"/>
            <p:cNvSpPr/>
            <p:nvPr/>
          </p:nvSpPr>
          <p:spPr>
            <a:xfrm flipH="1">
              <a:off x="1520" y="1419"/>
              <a:ext cx="0" cy="245"/>
            </a:xfrm>
            <a:prstGeom prst="line">
              <a:avLst/>
            </a:prstGeom>
            <a:ln w="1905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4123" name="直接连接符 474122"/>
            <p:cNvSpPr/>
            <p:nvPr/>
          </p:nvSpPr>
          <p:spPr>
            <a:xfrm>
              <a:off x="1521" y="896"/>
              <a:ext cx="0" cy="225"/>
            </a:xfrm>
            <a:prstGeom prst="line">
              <a:avLst/>
            </a:prstGeom>
            <a:ln w="1905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4124" name="文本框 474123"/>
            <p:cNvSpPr txBox="1"/>
            <p:nvPr/>
          </p:nvSpPr>
          <p:spPr>
            <a:xfrm>
              <a:off x="1136" y="900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solidFill>
                    <a:srgbClr val="A50021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474125" name="文本框 474124"/>
            <p:cNvSpPr txBox="1"/>
            <p:nvPr/>
          </p:nvSpPr>
          <p:spPr>
            <a:xfrm>
              <a:off x="1351" y="901"/>
              <a:ext cx="18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solidFill>
                    <a:srgbClr val="A50021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474126" name="文本框 474125"/>
            <p:cNvSpPr txBox="1"/>
            <p:nvPr/>
          </p:nvSpPr>
          <p:spPr>
            <a:xfrm>
              <a:off x="799" y="1139"/>
              <a:ext cx="39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latin typeface="Times New Roman" panose="02020603050405020304" pitchFamily="18" charset="0"/>
                </a:rPr>
                <a:t>j</a:t>
              </a:r>
              <a:r>
                <a:rPr lang="en-US" altLang="zh-CN" sz="18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zh-CN" sz="1800" b="1" i="1">
                  <a:latin typeface="Times New Roman" panose="02020603050405020304" pitchFamily="18" charset="0"/>
                </a:rPr>
                <a:t>L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1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grpSp>
          <p:nvGrpSpPr>
            <p:cNvPr id="474127" name="组合 474126"/>
            <p:cNvGrpSpPr/>
            <p:nvPr/>
          </p:nvGrpSpPr>
          <p:grpSpPr>
            <a:xfrm rot="-5400000" flipH="1">
              <a:off x="1356" y="1246"/>
              <a:ext cx="299" cy="49"/>
              <a:chOff x="1200" y="1584"/>
              <a:chExt cx="379" cy="45"/>
            </a:xfrm>
          </p:grpSpPr>
          <p:sp>
            <p:nvSpPr>
              <p:cNvPr id="474128" name="任意多边形 474127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FF3399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4129" name="任意多边形 474128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FF3399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4130" name="任意多边形 474129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FF3399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4131" name="任意多边形 474130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FF3399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74132" name="组合 474131"/>
            <p:cNvGrpSpPr/>
            <p:nvPr/>
          </p:nvGrpSpPr>
          <p:grpSpPr>
            <a:xfrm rot="5400000">
              <a:off x="1057" y="1233"/>
              <a:ext cx="299" cy="48"/>
              <a:chOff x="1200" y="1584"/>
              <a:chExt cx="379" cy="45"/>
            </a:xfrm>
          </p:grpSpPr>
          <p:sp>
            <p:nvSpPr>
              <p:cNvPr id="474133" name="任意多边形 474132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FF3399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4134" name="任意多边形 474133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FF3399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4135" name="任意多边形 474134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FF3399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4136" name="任意多边形 474135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rgbClr val="FF3399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4137" name="任意多边形 474136"/>
            <p:cNvSpPr/>
            <p:nvPr/>
          </p:nvSpPr>
          <p:spPr>
            <a:xfrm rot="10800000" flipV="1">
              <a:off x="1190" y="773"/>
              <a:ext cx="166" cy="163"/>
            </a:xfrm>
            <a:custGeom>
              <a:avLst/>
              <a:gdLst>
                <a:gd name="txL" fmla="*/ 0 w 20759"/>
                <a:gd name="txT" fmla="*/ 0 h 21109"/>
                <a:gd name="txR" fmla="*/ 20759 w 20759"/>
                <a:gd name="txB" fmla="*/ 21109 h 21109"/>
              </a:gdLst>
              <a:ahLst/>
              <a:cxnLst>
                <a:cxn ang="270">
                  <a:pos x="4580" y="0"/>
                </a:cxn>
                <a:cxn ang="0">
                  <a:pos x="20758" y="15138"/>
                </a:cxn>
                <a:cxn ang="180">
                  <a:pos x="0" y="21109"/>
                </a:cxn>
              </a:cxnLst>
              <a:rect l="txL" t="txT" r="txR" b="txB"/>
              <a:pathLst>
                <a:path w="20759" h="21109" fill="none">
                  <a:moveTo>
                    <a:pt x="4580" y="0"/>
                  </a:moveTo>
                  <a:arcTo wR="21600" hR="21600" stAng="-4665500" swAng="3702633"/>
                </a:path>
                <a:path w="20759" h="21109" stroke="0">
                  <a:moveTo>
                    <a:pt x="4580" y="0"/>
                  </a:moveTo>
                  <a:arcTo wR="21600" hR="21600" stAng="-4665500" swAng="3702633"/>
                  <a:lnTo>
                    <a:pt x="0" y="21109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4138" name="任意多边形 474137"/>
            <p:cNvSpPr/>
            <p:nvPr/>
          </p:nvSpPr>
          <p:spPr>
            <a:xfrm rot="-10800000" flipH="1" flipV="1">
              <a:off x="1326" y="767"/>
              <a:ext cx="167" cy="162"/>
            </a:xfrm>
            <a:custGeom>
              <a:avLst/>
              <a:gdLst>
                <a:gd name="txL" fmla="*/ 0 w 20759"/>
                <a:gd name="txT" fmla="*/ 0 h 21109"/>
                <a:gd name="txR" fmla="*/ 20759 w 20759"/>
                <a:gd name="txB" fmla="*/ 21109 h 21109"/>
              </a:gdLst>
              <a:ahLst/>
              <a:cxnLst>
                <a:cxn ang="270">
                  <a:pos x="4580" y="0"/>
                </a:cxn>
                <a:cxn ang="0">
                  <a:pos x="20758" y="15138"/>
                </a:cxn>
                <a:cxn ang="180">
                  <a:pos x="0" y="21109"/>
                </a:cxn>
              </a:cxnLst>
              <a:rect l="txL" t="txT" r="txR" b="txB"/>
              <a:pathLst>
                <a:path w="20759" h="21109" fill="none">
                  <a:moveTo>
                    <a:pt x="4580" y="0"/>
                  </a:moveTo>
                  <a:arcTo wR="21600" hR="21600" stAng="-4665500" swAng="3702633"/>
                </a:path>
                <a:path w="20759" h="21109" stroke="0">
                  <a:moveTo>
                    <a:pt x="4580" y="0"/>
                  </a:moveTo>
                  <a:arcTo wR="21600" hR="21600" stAng="-4665500" swAng="3702633"/>
                  <a:lnTo>
                    <a:pt x="0" y="21109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74139" name="对象 474138"/>
            <p:cNvGraphicFramePr/>
            <p:nvPr/>
          </p:nvGraphicFramePr>
          <p:xfrm>
            <a:off x="203" y="774"/>
            <a:ext cx="17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906" r:id="rId5" imgW="165100" imgH="316865" progId="Equation.DSMT4">
                    <p:embed/>
                  </p:oleObj>
                </mc:Choice>
                <mc:Fallback>
                  <p:oleObj r:id="rId5" imgW="165100" imgH="316865" progId="Equation.DSMT4">
                    <p:embed/>
                    <p:pic>
                      <p:nvPicPr>
                        <p:cNvPr id="0" name="图片 327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03" y="774"/>
                          <a:ext cx="178" cy="3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4140" name="文本框 474139"/>
            <p:cNvSpPr txBox="1"/>
            <p:nvPr/>
          </p:nvSpPr>
          <p:spPr>
            <a:xfrm>
              <a:off x="1515" y="1127"/>
              <a:ext cx="47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latin typeface="Times New Roman" panose="02020603050405020304" pitchFamily="18" charset="0"/>
                </a:rPr>
                <a:t>j</a:t>
              </a:r>
              <a:r>
                <a:rPr lang="en-US" altLang="zh-CN" sz="18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zh-CN" sz="1800" b="1" i="1">
                  <a:latin typeface="Times New Roman" panose="02020603050405020304" pitchFamily="18" charset="0"/>
                </a:rPr>
                <a:t>L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2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74141" name="文本框 474140"/>
            <p:cNvSpPr txBox="1"/>
            <p:nvPr/>
          </p:nvSpPr>
          <p:spPr>
            <a:xfrm>
              <a:off x="1151" y="555"/>
              <a:ext cx="42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latin typeface="Times New Roman" panose="02020603050405020304" pitchFamily="18" charset="0"/>
                </a:rPr>
                <a:t>j</a:t>
              </a:r>
              <a:r>
                <a:rPr lang="en-US" altLang="zh-CN" sz="18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lang="en-US" altLang="zh-CN" sz="1800" b="1" i="1">
                  <a:latin typeface="Times New Roman" panose="02020603050405020304" pitchFamily="18" charset="0"/>
                </a:rPr>
                <a:t>M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74142" name="文本框 474141"/>
            <p:cNvSpPr txBox="1"/>
            <p:nvPr/>
          </p:nvSpPr>
          <p:spPr>
            <a:xfrm>
              <a:off x="269" y="1042"/>
              <a:ext cx="249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74143" name="文本框 474142"/>
            <p:cNvSpPr txBox="1"/>
            <p:nvPr/>
          </p:nvSpPr>
          <p:spPr>
            <a:xfrm>
              <a:off x="263" y="1438"/>
              <a:ext cx="249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–</a:t>
              </a:r>
            </a:p>
          </p:txBody>
        </p:sp>
        <p:graphicFrame>
          <p:nvGraphicFramePr>
            <p:cNvPr id="474144" name="对象 474143"/>
            <p:cNvGraphicFramePr/>
            <p:nvPr/>
          </p:nvGraphicFramePr>
          <p:xfrm>
            <a:off x="99" y="1186"/>
            <a:ext cx="211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907" r:id="rId7" imgW="190500" imgH="266065" progId="Equation.DSMT4">
                    <p:embed/>
                  </p:oleObj>
                </mc:Choice>
                <mc:Fallback>
                  <p:oleObj r:id="rId7" imgW="190500" imgH="266065" progId="Equation.DSMT4">
                    <p:embed/>
                    <p:pic>
                      <p:nvPicPr>
                        <p:cNvPr id="0" name="图片 326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9" y="1186"/>
                          <a:ext cx="211" cy="3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4145" name="矩形 474144"/>
            <p:cNvSpPr/>
            <p:nvPr/>
          </p:nvSpPr>
          <p:spPr>
            <a:xfrm>
              <a:off x="776" y="850"/>
              <a:ext cx="227" cy="79"/>
            </a:xfrm>
            <a:prstGeom prst="rect">
              <a:avLst/>
            </a:prstGeom>
            <a:solidFill>
              <a:srgbClr val="FF3399"/>
            </a:solidFill>
            <a:ln w="2857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4146" name="椭圆 474145"/>
            <p:cNvSpPr/>
            <p:nvPr/>
          </p:nvSpPr>
          <p:spPr>
            <a:xfrm>
              <a:off x="351" y="1284"/>
              <a:ext cx="227" cy="227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4147" name="矩形 474146"/>
            <p:cNvSpPr/>
            <p:nvPr/>
          </p:nvSpPr>
          <p:spPr>
            <a:xfrm>
              <a:off x="1701" y="861"/>
              <a:ext cx="227" cy="79"/>
            </a:xfrm>
            <a:prstGeom prst="rect">
              <a:avLst/>
            </a:prstGeom>
            <a:solidFill>
              <a:srgbClr val="FF3399"/>
            </a:solidFill>
            <a:ln w="2857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4148" name="文本框 474147"/>
            <p:cNvSpPr txBox="1"/>
            <p:nvPr/>
          </p:nvSpPr>
          <p:spPr>
            <a:xfrm>
              <a:off x="749" y="617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1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74149" name="文本框 474148"/>
            <p:cNvSpPr txBox="1"/>
            <p:nvPr/>
          </p:nvSpPr>
          <p:spPr>
            <a:xfrm>
              <a:off x="1683" y="626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2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74150" name="椭圆 474149"/>
            <p:cNvSpPr/>
            <p:nvPr/>
          </p:nvSpPr>
          <p:spPr>
            <a:xfrm>
              <a:off x="574" y="852"/>
              <a:ext cx="76" cy="67"/>
            </a:xfrm>
            <a:prstGeom prst="ellipse">
              <a:avLst/>
            </a:prstGeom>
            <a:noFill/>
            <a:ln w="1905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4151" name="椭圆 474150"/>
            <p:cNvSpPr/>
            <p:nvPr/>
          </p:nvSpPr>
          <p:spPr>
            <a:xfrm>
              <a:off x="589" y="1630"/>
              <a:ext cx="76" cy="67"/>
            </a:xfrm>
            <a:prstGeom prst="ellipse">
              <a:avLst/>
            </a:prstGeom>
            <a:noFill/>
            <a:ln w="1905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4152" name="椭圆 474151"/>
            <p:cNvSpPr/>
            <p:nvPr/>
          </p:nvSpPr>
          <p:spPr>
            <a:xfrm>
              <a:off x="2014" y="1630"/>
              <a:ext cx="76" cy="67"/>
            </a:xfrm>
            <a:prstGeom prst="ellipse">
              <a:avLst/>
            </a:prstGeom>
            <a:noFill/>
            <a:ln w="1905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4153" name="椭圆 474152"/>
            <p:cNvSpPr/>
            <p:nvPr/>
          </p:nvSpPr>
          <p:spPr>
            <a:xfrm>
              <a:off x="2025" y="868"/>
              <a:ext cx="76" cy="67"/>
            </a:xfrm>
            <a:prstGeom prst="ellipse">
              <a:avLst/>
            </a:prstGeom>
            <a:noFill/>
            <a:ln w="1905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4154" name="直接连接符 474153"/>
            <p:cNvSpPr/>
            <p:nvPr/>
          </p:nvSpPr>
          <p:spPr>
            <a:xfrm>
              <a:off x="1520" y="1663"/>
              <a:ext cx="494" cy="0"/>
            </a:xfrm>
            <a:prstGeom prst="line">
              <a:avLst/>
            </a:prstGeom>
            <a:ln w="1905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4155" name="直接连接符 474154"/>
            <p:cNvSpPr/>
            <p:nvPr/>
          </p:nvSpPr>
          <p:spPr>
            <a:xfrm>
              <a:off x="1928" y="900"/>
              <a:ext cx="97" cy="0"/>
            </a:xfrm>
            <a:prstGeom prst="line">
              <a:avLst/>
            </a:prstGeom>
            <a:ln w="1905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4156" name="直接连接符 474155"/>
            <p:cNvSpPr/>
            <p:nvPr/>
          </p:nvSpPr>
          <p:spPr>
            <a:xfrm>
              <a:off x="1520" y="896"/>
              <a:ext cx="181" cy="0"/>
            </a:xfrm>
            <a:prstGeom prst="line">
              <a:avLst/>
            </a:prstGeom>
            <a:ln w="1905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4157" name="直接连接符 474156"/>
            <p:cNvSpPr/>
            <p:nvPr/>
          </p:nvSpPr>
          <p:spPr>
            <a:xfrm>
              <a:off x="1003" y="886"/>
              <a:ext cx="174" cy="0"/>
            </a:xfrm>
            <a:prstGeom prst="line">
              <a:avLst/>
            </a:prstGeom>
            <a:ln w="1905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4158" name="直接连接符 474157"/>
            <p:cNvSpPr/>
            <p:nvPr/>
          </p:nvSpPr>
          <p:spPr>
            <a:xfrm>
              <a:off x="665" y="1663"/>
              <a:ext cx="512" cy="0"/>
            </a:xfrm>
            <a:prstGeom prst="line">
              <a:avLst/>
            </a:prstGeom>
            <a:ln w="1905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4159" name="直接连接符 474158"/>
            <p:cNvSpPr/>
            <p:nvPr/>
          </p:nvSpPr>
          <p:spPr>
            <a:xfrm>
              <a:off x="650" y="883"/>
              <a:ext cx="126" cy="0"/>
            </a:xfrm>
            <a:prstGeom prst="line">
              <a:avLst/>
            </a:prstGeom>
            <a:ln w="19050" cap="flat" cmpd="sng">
              <a:solidFill>
                <a:srgbClr val="FF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4160" name="直接连接符 474159"/>
            <p:cNvSpPr/>
            <p:nvPr/>
          </p:nvSpPr>
          <p:spPr>
            <a:xfrm>
              <a:off x="461" y="883"/>
              <a:ext cx="0" cy="78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4161" name="直接连接符 474160"/>
            <p:cNvSpPr/>
            <p:nvPr/>
          </p:nvSpPr>
          <p:spPr>
            <a:xfrm>
              <a:off x="461" y="882"/>
              <a:ext cx="11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4162" name="直接连接符 474161"/>
            <p:cNvSpPr/>
            <p:nvPr/>
          </p:nvSpPr>
          <p:spPr>
            <a:xfrm>
              <a:off x="461" y="1663"/>
              <a:ext cx="12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4163" name="直接连接符 474162"/>
            <p:cNvSpPr/>
            <p:nvPr/>
          </p:nvSpPr>
          <p:spPr>
            <a:xfrm>
              <a:off x="392" y="900"/>
              <a:ext cx="0" cy="1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stealth" w="med" len="med"/>
              <a:tailEnd type="none" w="sm" len="med"/>
            </a:ln>
          </p:spPr>
        </p:sp>
        <p:sp>
          <p:nvSpPr>
            <p:cNvPr id="474164" name="矩形 474163"/>
            <p:cNvSpPr/>
            <p:nvPr/>
          </p:nvSpPr>
          <p:spPr>
            <a:xfrm>
              <a:off x="501" y="642"/>
              <a:ext cx="334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solidFill>
                    <a:srgbClr val="FF3399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800" b="1" baseline="30000">
                <a:solidFill>
                  <a:srgbClr val="FF33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4165" name="矩形 474164"/>
            <p:cNvSpPr/>
            <p:nvPr/>
          </p:nvSpPr>
          <p:spPr>
            <a:xfrm>
              <a:off x="543" y="1674"/>
              <a:ext cx="334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solidFill>
                    <a:srgbClr val="FF3399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1800" b="1" baseline="30000">
                  <a:solidFill>
                    <a:srgbClr val="FF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´</a:t>
              </a:r>
              <a:endParaRPr lang="en-US" altLang="zh-CN" sz="1800" b="1" baseline="30000">
                <a:solidFill>
                  <a:srgbClr val="FF33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4166" name="矩形 474165"/>
            <p:cNvSpPr/>
            <p:nvPr/>
          </p:nvSpPr>
          <p:spPr>
            <a:xfrm>
              <a:off x="1965" y="666"/>
              <a:ext cx="334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solidFill>
                    <a:srgbClr val="FF3399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800" b="1" baseline="30000">
                <a:solidFill>
                  <a:srgbClr val="FF33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4167" name="矩形 474166"/>
            <p:cNvSpPr/>
            <p:nvPr/>
          </p:nvSpPr>
          <p:spPr>
            <a:xfrm>
              <a:off x="1980" y="1680"/>
              <a:ext cx="334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solidFill>
                    <a:srgbClr val="FF3399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1800" b="1" baseline="30000">
                  <a:solidFill>
                    <a:srgbClr val="FF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´</a:t>
              </a:r>
              <a:endParaRPr lang="en-US" altLang="zh-CN" sz="1800" b="1" baseline="30000">
                <a:solidFill>
                  <a:srgbClr val="FF3399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74168" name="组合 474167"/>
          <p:cNvGrpSpPr/>
          <p:nvPr/>
        </p:nvGrpSpPr>
        <p:grpSpPr>
          <a:xfrm>
            <a:off x="5173663" y="679450"/>
            <a:ext cx="2324100" cy="1868488"/>
            <a:chOff x="2416" y="695"/>
            <a:chExt cx="1464" cy="1177"/>
          </a:xfrm>
        </p:grpSpPr>
        <p:sp>
          <p:nvSpPr>
            <p:cNvPr id="474169" name="矩形 474168"/>
            <p:cNvSpPr/>
            <p:nvPr/>
          </p:nvSpPr>
          <p:spPr>
            <a:xfrm>
              <a:off x="3120" y="957"/>
              <a:ext cx="227" cy="7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4170" name="文本框 474169"/>
            <p:cNvSpPr txBox="1"/>
            <p:nvPr/>
          </p:nvSpPr>
          <p:spPr>
            <a:xfrm>
              <a:off x="3075" y="695"/>
              <a:ext cx="43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 i="1">
                  <a:latin typeface="Times New Roman" panose="02020603050405020304" pitchFamily="18" charset="0"/>
                </a:rPr>
                <a:t>Z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2eq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74171" name="椭圆 474170"/>
            <p:cNvSpPr/>
            <p:nvPr/>
          </p:nvSpPr>
          <p:spPr>
            <a:xfrm>
              <a:off x="3433" y="1726"/>
              <a:ext cx="76" cy="6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4172" name="椭圆 474171"/>
            <p:cNvSpPr/>
            <p:nvPr/>
          </p:nvSpPr>
          <p:spPr>
            <a:xfrm>
              <a:off x="3444" y="964"/>
              <a:ext cx="76" cy="6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4173" name="直接连接符 474172"/>
            <p:cNvSpPr/>
            <p:nvPr/>
          </p:nvSpPr>
          <p:spPr>
            <a:xfrm>
              <a:off x="2939" y="1759"/>
              <a:ext cx="49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4174" name="直接连接符 474173"/>
            <p:cNvSpPr/>
            <p:nvPr/>
          </p:nvSpPr>
          <p:spPr>
            <a:xfrm>
              <a:off x="3347" y="996"/>
              <a:ext cx="9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4175" name="直接连接符 474174"/>
            <p:cNvSpPr/>
            <p:nvPr/>
          </p:nvSpPr>
          <p:spPr>
            <a:xfrm>
              <a:off x="2939" y="992"/>
              <a:ext cx="18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4176" name="矩形 474175"/>
            <p:cNvSpPr/>
            <p:nvPr/>
          </p:nvSpPr>
          <p:spPr>
            <a:xfrm>
              <a:off x="3546" y="879"/>
              <a:ext cx="334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solidFill>
                    <a:srgbClr val="FF3399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800" b="1" baseline="30000">
                <a:solidFill>
                  <a:srgbClr val="FF33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4177" name="矩形 474176"/>
            <p:cNvSpPr/>
            <p:nvPr/>
          </p:nvSpPr>
          <p:spPr>
            <a:xfrm>
              <a:off x="3534" y="1641"/>
              <a:ext cx="334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solidFill>
                    <a:srgbClr val="FF3399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1800" b="1" baseline="30000">
                  <a:solidFill>
                    <a:srgbClr val="FF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´</a:t>
              </a:r>
              <a:endParaRPr lang="en-US" altLang="zh-CN" sz="1800" b="1" baseline="30000">
                <a:solidFill>
                  <a:srgbClr val="FF33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4178" name="直接连接符 474177"/>
            <p:cNvSpPr/>
            <p:nvPr/>
          </p:nvSpPr>
          <p:spPr>
            <a:xfrm>
              <a:off x="2939" y="996"/>
              <a:ext cx="0" cy="76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4179" name="文本框 474178"/>
            <p:cNvSpPr txBox="1"/>
            <p:nvPr/>
          </p:nvSpPr>
          <p:spPr>
            <a:xfrm>
              <a:off x="2737" y="1037"/>
              <a:ext cx="249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74180" name="文本框 474179"/>
            <p:cNvSpPr txBox="1"/>
            <p:nvPr/>
          </p:nvSpPr>
          <p:spPr>
            <a:xfrm>
              <a:off x="2731" y="1433"/>
              <a:ext cx="249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–</a:t>
              </a:r>
            </a:p>
          </p:txBody>
        </p:sp>
        <p:graphicFrame>
          <p:nvGraphicFramePr>
            <p:cNvPr id="474181" name="对象 474180"/>
            <p:cNvGraphicFramePr/>
            <p:nvPr/>
          </p:nvGraphicFramePr>
          <p:xfrm>
            <a:off x="2416" y="1190"/>
            <a:ext cx="352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908" r:id="rId9" imgW="316865" imgH="266065" progId="Equation.DSMT4">
                    <p:embed/>
                  </p:oleObj>
                </mc:Choice>
                <mc:Fallback>
                  <p:oleObj r:id="rId9" imgW="316865" imgH="266065" progId="Equation.DSMT4">
                    <p:embed/>
                    <p:pic>
                      <p:nvPicPr>
                        <p:cNvPr id="0" name="图片 327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416" y="1190"/>
                          <a:ext cx="352" cy="3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4182" name="椭圆 474181"/>
            <p:cNvSpPr/>
            <p:nvPr/>
          </p:nvSpPr>
          <p:spPr>
            <a:xfrm>
              <a:off x="2819" y="1279"/>
              <a:ext cx="227" cy="227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4183" name="右箭头 474182"/>
          <p:cNvSpPr/>
          <p:nvPr/>
        </p:nvSpPr>
        <p:spPr>
          <a:xfrm>
            <a:off x="4035425" y="1574800"/>
            <a:ext cx="593725" cy="300038"/>
          </a:xfrm>
          <a:prstGeom prst="rightArrow">
            <a:avLst>
              <a:gd name="adj1" fmla="val 50000"/>
              <a:gd name="adj2" fmla="val 49470"/>
            </a:avLst>
          </a:prstGeom>
          <a:solidFill>
            <a:srgbClr val="3366CC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74184" name="对象 474183"/>
          <p:cNvGraphicFramePr/>
          <p:nvPr/>
        </p:nvGraphicFramePr>
        <p:xfrm>
          <a:off x="2903538" y="2519363"/>
          <a:ext cx="31305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09" r:id="rId11" imgW="1777365" imgH="431800" progId="Equation.DSMT4">
                  <p:embed/>
                </p:oleObj>
              </mc:Choice>
              <mc:Fallback>
                <p:oleObj r:id="rId11" imgW="1777365" imgH="431800" progId="Equation.DSMT4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03538" y="2519363"/>
                        <a:ext cx="313055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4185" name="矩形 474184"/>
          <p:cNvSpPr/>
          <p:nvPr/>
        </p:nvSpPr>
        <p:spPr>
          <a:xfrm>
            <a:off x="515938" y="2686050"/>
            <a:ext cx="2328862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易知，开路电压</a:t>
            </a:r>
          </a:p>
        </p:txBody>
      </p:sp>
      <p:sp>
        <p:nvSpPr>
          <p:cNvPr id="474186" name="矩形 474185"/>
          <p:cNvSpPr/>
          <p:nvPr/>
        </p:nvSpPr>
        <p:spPr>
          <a:xfrm>
            <a:off x="496888" y="3316288"/>
            <a:ext cx="3449637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参考</a:t>
            </a:r>
            <a:r>
              <a:rPr lang="en-US" altLang="zh-CN" b="1">
                <a:latin typeface="Times New Roman" panose="02020603050405020304" pitchFamily="18" charset="0"/>
              </a:rPr>
              <a:t>Z</a:t>
            </a:r>
            <a:r>
              <a:rPr lang="en-US" altLang="zh-CN" b="1" baseline="-25000">
                <a:latin typeface="Times New Roman" panose="02020603050405020304" pitchFamily="18" charset="0"/>
              </a:rPr>
              <a:t>1eq</a:t>
            </a:r>
            <a:r>
              <a:rPr lang="zh-CN" altLang="en-US" b="1" dirty="0">
                <a:latin typeface="Times New Roman" panose="02020603050405020304" pitchFamily="18" charset="0"/>
              </a:rPr>
              <a:t>的求解，易知：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aphicFrame>
        <p:nvGraphicFramePr>
          <p:cNvPr id="474187" name="对象 474186"/>
          <p:cNvGraphicFramePr/>
          <p:nvPr/>
        </p:nvGraphicFramePr>
        <p:xfrm>
          <a:off x="3719513" y="3273425"/>
          <a:ext cx="37893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10" r:id="rId13" imgW="1714500" imgH="228600" progId="Equation.DSMT4">
                  <p:embed/>
                </p:oleObj>
              </mc:Choice>
              <mc:Fallback>
                <p:oleObj r:id="rId13" imgW="1714500" imgH="228600" progId="Equation.DSMT4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19513" y="3273425"/>
                        <a:ext cx="3789362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188" name="对象 474187"/>
          <p:cNvGraphicFramePr/>
          <p:nvPr/>
        </p:nvGraphicFramePr>
        <p:xfrm>
          <a:off x="476250" y="3773488"/>
          <a:ext cx="30591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11" r:id="rId15" imgW="1384300" imgH="228600" progId="Equation.DSMT4">
                  <p:embed/>
                </p:oleObj>
              </mc:Choice>
              <mc:Fallback>
                <p:oleObj r:id="rId15" imgW="1384300" imgH="228600" progId="Equation.DSMT4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6250" y="3773488"/>
                        <a:ext cx="3059113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4189" name="组合 474188"/>
          <p:cNvGrpSpPr/>
          <p:nvPr/>
        </p:nvGrpSpPr>
        <p:grpSpPr>
          <a:xfrm>
            <a:off x="4292600" y="4500563"/>
            <a:ext cx="2432050" cy="2111375"/>
            <a:chOff x="2713" y="2835"/>
            <a:chExt cx="1532" cy="1330"/>
          </a:xfrm>
        </p:grpSpPr>
        <p:sp>
          <p:nvSpPr>
            <p:cNvPr id="474190" name="矩形 474189"/>
            <p:cNvSpPr/>
            <p:nvPr/>
          </p:nvSpPr>
          <p:spPr>
            <a:xfrm>
              <a:off x="3102" y="3097"/>
              <a:ext cx="227" cy="7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4191" name="文本框 474190"/>
            <p:cNvSpPr txBox="1"/>
            <p:nvPr/>
          </p:nvSpPr>
          <p:spPr>
            <a:xfrm>
              <a:off x="3057" y="2835"/>
              <a:ext cx="43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 i="1">
                  <a:latin typeface="Times New Roman" panose="02020603050405020304" pitchFamily="18" charset="0"/>
                </a:rPr>
                <a:t>Z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2eq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74192" name="椭圆 474191"/>
            <p:cNvSpPr/>
            <p:nvPr/>
          </p:nvSpPr>
          <p:spPr>
            <a:xfrm>
              <a:off x="3415" y="3866"/>
              <a:ext cx="76" cy="6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4193" name="椭圆 474192"/>
            <p:cNvSpPr/>
            <p:nvPr/>
          </p:nvSpPr>
          <p:spPr>
            <a:xfrm>
              <a:off x="3426" y="3104"/>
              <a:ext cx="76" cy="6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4194" name="直接连接符 474193"/>
            <p:cNvSpPr/>
            <p:nvPr/>
          </p:nvSpPr>
          <p:spPr>
            <a:xfrm>
              <a:off x="2921" y="3899"/>
              <a:ext cx="49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4195" name="直接连接符 474194"/>
            <p:cNvSpPr/>
            <p:nvPr/>
          </p:nvSpPr>
          <p:spPr>
            <a:xfrm>
              <a:off x="3329" y="3136"/>
              <a:ext cx="9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4196" name="直接连接符 474195"/>
            <p:cNvSpPr/>
            <p:nvPr/>
          </p:nvSpPr>
          <p:spPr>
            <a:xfrm>
              <a:off x="2921" y="3132"/>
              <a:ext cx="18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4197" name="矩形 474196"/>
            <p:cNvSpPr/>
            <p:nvPr/>
          </p:nvSpPr>
          <p:spPr>
            <a:xfrm>
              <a:off x="3411" y="2866"/>
              <a:ext cx="334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solidFill>
                    <a:srgbClr val="FF3399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800" b="1" baseline="30000">
                <a:solidFill>
                  <a:srgbClr val="FF33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4198" name="矩形 474197"/>
            <p:cNvSpPr/>
            <p:nvPr/>
          </p:nvSpPr>
          <p:spPr>
            <a:xfrm>
              <a:off x="3381" y="3934"/>
              <a:ext cx="334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solidFill>
                    <a:srgbClr val="FF3399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1800" b="1" baseline="30000">
                  <a:solidFill>
                    <a:srgbClr val="FF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´</a:t>
              </a:r>
              <a:endParaRPr lang="en-US" altLang="zh-CN" sz="1800" b="1" baseline="30000">
                <a:solidFill>
                  <a:srgbClr val="FF33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4199" name="直接连接符 474198"/>
            <p:cNvSpPr/>
            <p:nvPr/>
          </p:nvSpPr>
          <p:spPr>
            <a:xfrm>
              <a:off x="2921" y="3136"/>
              <a:ext cx="0" cy="76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4200" name="文本框 474199"/>
            <p:cNvSpPr txBox="1"/>
            <p:nvPr/>
          </p:nvSpPr>
          <p:spPr>
            <a:xfrm>
              <a:off x="2719" y="3177"/>
              <a:ext cx="249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74201" name="文本框 474200"/>
            <p:cNvSpPr txBox="1"/>
            <p:nvPr/>
          </p:nvSpPr>
          <p:spPr>
            <a:xfrm>
              <a:off x="2713" y="3573"/>
              <a:ext cx="249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–</a:t>
              </a:r>
            </a:p>
          </p:txBody>
        </p:sp>
        <p:graphicFrame>
          <p:nvGraphicFramePr>
            <p:cNvPr id="474202" name="对象 474201"/>
            <p:cNvGraphicFramePr/>
            <p:nvPr/>
          </p:nvGraphicFramePr>
          <p:xfrm>
            <a:off x="3028" y="3330"/>
            <a:ext cx="352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912" r:id="rId17" imgW="316865" imgH="266065" progId="Equation.DSMT4">
                    <p:embed/>
                  </p:oleObj>
                </mc:Choice>
                <mc:Fallback>
                  <p:oleObj r:id="rId17" imgW="316865" imgH="266065" progId="Equation.DSMT4">
                    <p:embed/>
                    <p:pic>
                      <p:nvPicPr>
                        <p:cNvPr id="0" name="图片 327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028" y="3330"/>
                          <a:ext cx="352" cy="3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4203" name="椭圆 474202"/>
            <p:cNvSpPr/>
            <p:nvPr/>
          </p:nvSpPr>
          <p:spPr>
            <a:xfrm>
              <a:off x="2801" y="3419"/>
              <a:ext cx="227" cy="227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4204" name="文本框 474203"/>
            <p:cNvSpPr txBox="1"/>
            <p:nvPr/>
          </p:nvSpPr>
          <p:spPr>
            <a:xfrm>
              <a:off x="3638" y="3429"/>
              <a:ext cx="607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 i="1">
                  <a:latin typeface="Times New Roman" panose="02020603050405020304" pitchFamily="18" charset="0"/>
                </a:rPr>
                <a:t>Z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L</a:t>
              </a:r>
              <a:r>
                <a:rPr lang="en-US" altLang="zh-CN" sz="1800" b="1" i="1">
                  <a:latin typeface="Times New Roman" panose="02020603050405020304" pitchFamily="18" charset="0"/>
                </a:rPr>
                <a:t>=</a:t>
              </a:r>
            </a:p>
            <a:p>
              <a:pPr eaLnBrk="1" hangingPunct="1">
                <a:spcBef>
                  <a:spcPct val="0"/>
                </a:spcBef>
              </a:pPr>
              <a:r>
                <a:rPr lang="en-US" altLang="zh-CN" sz="1800" b="1" i="1" err="1">
                  <a:latin typeface="Times New Roman" panose="02020603050405020304" pitchFamily="18" charset="0"/>
                </a:rPr>
                <a:t>R</a:t>
              </a:r>
              <a:r>
                <a:rPr lang="en-US" altLang="zh-CN" sz="1800" b="1" baseline="-25000" err="1">
                  <a:latin typeface="Times New Roman" panose="02020603050405020304" pitchFamily="18" charset="0"/>
                </a:rPr>
                <a:t>L</a:t>
              </a:r>
              <a:r>
                <a:rPr lang="en-US" altLang="zh-CN" sz="1800" b="1" i="1" err="1">
                  <a:latin typeface="Times New Roman" panose="02020603050405020304" pitchFamily="18" charset="0"/>
                </a:rPr>
                <a:t>+</a:t>
              </a:r>
              <a:r>
                <a:rPr lang="en-US" altLang="zh-CN" sz="1800" b="1" err="1">
                  <a:latin typeface="Times New Roman" panose="02020603050405020304" pitchFamily="18" charset="0"/>
                </a:rPr>
                <a:t>j</a:t>
              </a:r>
              <a:r>
                <a:rPr lang="en-US" altLang="zh-CN" sz="1800" b="1" i="1" err="1">
                  <a:latin typeface="Times New Roman" panose="02020603050405020304" pitchFamily="18" charset="0"/>
                </a:rPr>
                <a:t>X</a:t>
              </a:r>
              <a:r>
                <a:rPr lang="en-US" altLang="zh-CN" sz="1800" b="1" baseline="-25000" err="1">
                  <a:latin typeface="Times New Roman" panose="02020603050405020304" pitchFamily="18" charset="0"/>
                </a:rPr>
                <a:t>L</a:t>
              </a:r>
              <a:endParaRPr lang="en-US" altLang="zh-CN" sz="1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74205" name="直接连接符 474204"/>
            <p:cNvSpPr/>
            <p:nvPr/>
          </p:nvSpPr>
          <p:spPr>
            <a:xfrm>
              <a:off x="3595" y="3137"/>
              <a:ext cx="0" cy="76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4206" name="矩形 474205"/>
            <p:cNvSpPr/>
            <p:nvPr/>
          </p:nvSpPr>
          <p:spPr>
            <a:xfrm rot="5400000">
              <a:off x="3488" y="3536"/>
              <a:ext cx="227" cy="79"/>
            </a:xfrm>
            <a:prstGeom prst="rect">
              <a:avLst/>
            </a:prstGeom>
            <a:solidFill>
              <a:schemeClr val="accent2"/>
            </a:solidFill>
            <a:ln w="28575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4207" name="直接连接符 474206"/>
            <p:cNvSpPr/>
            <p:nvPr/>
          </p:nvSpPr>
          <p:spPr>
            <a:xfrm>
              <a:off x="3508" y="3138"/>
              <a:ext cx="8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4208" name="直接连接符 474207"/>
            <p:cNvSpPr/>
            <p:nvPr/>
          </p:nvSpPr>
          <p:spPr>
            <a:xfrm>
              <a:off x="3497" y="3900"/>
              <a:ext cx="9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4209" name="直接连接符 474208"/>
            <p:cNvSpPr/>
            <p:nvPr/>
          </p:nvSpPr>
          <p:spPr>
            <a:xfrm flipV="1">
              <a:off x="3641" y="3177"/>
              <a:ext cx="0" cy="21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474210" name="对象 474209"/>
            <p:cNvGraphicFramePr/>
            <p:nvPr/>
          </p:nvGraphicFramePr>
          <p:xfrm>
            <a:off x="3668" y="3090"/>
            <a:ext cx="19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913" r:id="rId18" imgW="177800" imgH="266065" progId="Equation.DSMT4">
                    <p:embed/>
                  </p:oleObj>
                </mc:Choice>
                <mc:Fallback>
                  <p:oleObj r:id="rId18" imgW="177800" imgH="266065" progId="Equation.DSMT4">
                    <p:embed/>
                    <p:pic>
                      <p:nvPicPr>
                        <p:cNvPr id="0" name="图片 3276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3668" y="3090"/>
                          <a:ext cx="192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4211" name="右箭头 474210"/>
          <p:cNvSpPr/>
          <p:nvPr/>
        </p:nvSpPr>
        <p:spPr>
          <a:xfrm>
            <a:off x="6494463" y="5413375"/>
            <a:ext cx="498475" cy="212725"/>
          </a:xfrm>
          <a:prstGeom prst="rightArrow">
            <a:avLst>
              <a:gd name="adj1" fmla="val 50000"/>
              <a:gd name="adj2" fmla="val 58582"/>
            </a:avLst>
          </a:prstGeom>
          <a:solidFill>
            <a:srgbClr val="3366CC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74212" name="组合 474211"/>
          <p:cNvGrpSpPr/>
          <p:nvPr/>
        </p:nvGrpSpPr>
        <p:grpSpPr>
          <a:xfrm>
            <a:off x="5235575" y="3714750"/>
            <a:ext cx="3860800" cy="620713"/>
            <a:chOff x="3436" y="2334"/>
            <a:chExt cx="2432" cy="391"/>
          </a:xfrm>
        </p:grpSpPr>
        <p:sp>
          <p:nvSpPr>
            <p:cNvPr id="474213" name="矩形 474212"/>
            <p:cNvSpPr/>
            <p:nvPr/>
          </p:nvSpPr>
          <p:spPr>
            <a:xfrm>
              <a:off x="3436" y="2425"/>
              <a:ext cx="2432" cy="300"/>
            </a:xfrm>
            <a:prstGeom prst="rect">
              <a:avLst/>
            </a:prstGeom>
            <a:noFill/>
            <a:ln w="19050" cap="flat" cmpd="sng">
              <a:solidFill>
                <a:srgbClr val="A5002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zh-CN" altLang="en-US" b="1" dirty="0">
                  <a:solidFill>
                    <a:srgbClr val="A50021"/>
                  </a:solidFill>
                  <a:latin typeface="Times New Roman" panose="02020603050405020304" pitchFamily="18" charset="0"/>
                </a:rPr>
                <a:t>一次侧对二次侧的</a:t>
              </a:r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引入阻抗</a:t>
              </a:r>
            </a:p>
          </p:txBody>
        </p:sp>
        <p:grpSp>
          <p:nvGrpSpPr>
            <p:cNvPr id="474214" name="组合 474213"/>
            <p:cNvGrpSpPr/>
            <p:nvPr/>
          </p:nvGrpSpPr>
          <p:grpSpPr>
            <a:xfrm>
              <a:off x="4047" y="2334"/>
              <a:ext cx="576" cy="48"/>
              <a:chOff x="4833" y="2274"/>
              <a:chExt cx="576" cy="96"/>
            </a:xfrm>
          </p:grpSpPr>
          <p:sp>
            <p:nvSpPr>
              <p:cNvPr id="474215" name="任意多边形 474214"/>
              <p:cNvSpPr/>
              <p:nvPr/>
            </p:nvSpPr>
            <p:spPr>
              <a:xfrm>
                <a:off x="4833" y="2286"/>
                <a:ext cx="144" cy="48"/>
              </a:xfrm>
              <a:custGeom>
                <a:avLst/>
                <a:gdLst/>
                <a:ahLst/>
                <a:cxnLst/>
                <a:rect l="0" t="0" r="0" b="0"/>
                <a:pathLst>
                  <a:path w="144" h="48">
                    <a:moveTo>
                      <a:pt x="0" y="48"/>
                    </a:moveTo>
                    <a:cubicBezTo>
                      <a:pt x="5" y="42"/>
                      <a:pt x="11" y="36"/>
                      <a:pt x="18" y="30"/>
                    </a:cubicBezTo>
                    <a:cubicBezTo>
                      <a:pt x="25" y="24"/>
                      <a:pt x="30" y="17"/>
                      <a:pt x="39" y="12"/>
                    </a:cubicBezTo>
                    <a:cubicBezTo>
                      <a:pt x="48" y="7"/>
                      <a:pt x="61" y="0"/>
                      <a:pt x="72" y="0"/>
                    </a:cubicBezTo>
                    <a:cubicBezTo>
                      <a:pt x="83" y="0"/>
                      <a:pt x="96" y="7"/>
                      <a:pt x="105" y="12"/>
                    </a:cubicBezTo>
                    <a:cubicBezTo>
                      <a:pt x="114" y="17"/>
                      <a:pt x="123" y="25"/>
                      <a:pt x="129" y="30"/>
                    </a:cubicBezTo>
                    <a:cubicBezTo>
                      <a:pt x="135" y="35"/>
                      <a:pt x="139" y="38"/>
                      <a:pt x="144" y="42"/>
                    </a:cubicBezTo>
                  </a:path>
                </a:pathLst>
              </a:custGeom>
              <a:noFill/>
              <a:ln w="19050" cap="flat" cmpd="sng">
                <a:solidFill>
                  <a:schemeClr val="accent2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4216" name="任意多边形 474215"/>
              <p:cNvSpPr/>
              <p:nvPr/>
            </p:nvSpPr>
            <p:spPr>
              <a:xfrm rot="10800000">
                <a:off x="4977" y="2322"/>
                <a:ext cx="144" cy="48"/>
              </a:xfrm>
              <a:custGeom>
                <a:avLst/>
                <a:gdLst/>
                <a:ahLst/>
                <a:cxnLst/>
                <a:rect l="0" t="0" r="0" b="0"/>
                <a:pathLst>
                  <a:path w="144" h="48">
                    <a:moveTo>
                      <a:pt x="0" y="48"/>
                    </a:moveTo>
                    <a:cubicBezTo>
                      <a:pt x="5" y="42"/>
                      <a:pt x="11" y="36"/>
                      <a:pt x="18" y="30"/>
                    </a:cubicBezTo>
                    <a:cubicBezTo>
                      <a:pt x="25" y="24"/>
                      <a:pt x="30" y="17"/>
                      <a:pt x="39" y="12"/>
                    </a:cubicBezTo>
                    <a:cubicBezTo>
                      <a:pt x="48" y="7"/>
                      <a:pt x="61" y="0"/>
                      <a:pt x="72" y="0"/>
                    </a:cubicBezTo>
                    <a:cubicBezTo>
                      <a:pt x="83" y="0"/>
                      <a:pt x="96" y="7"/>
                      <a:pt x="105" y="12"/>
                    </a:cubicBezTo>
                    <a:cubicBezTo>
                      <a:pt x="114" y="17"/>
                      <a:pt x="123" y="25"/>
                      <a:pt x="129" y="30"/>
                    </a:cubicBezTo>
                    <a:cubicBezTo>
                      <a:pt x="135" y="35"/>
                      <a:pt x="139" y="38"/>
                      <a:pt x="144" y="42"/>
                    </a:cubicBezTo>
                  </a:path>
                </a:pathLst>
              </a:custGeom>
              <a:noFill/>
              <a:ln w="19050" cap="flat" cmpd="sng">
                <a:solidFill>
                  <a:schemeClr val="accent2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4217" name="任意多边形 474216"/>
              <p:cNvSpPr/>
              <p:nvPr/>
            </p:nvSpPr>
            <p:spPr>
              <a:xfrm>
                <a:off x="5121" y="2274"/>
                <a:ext cx="144" cy="48"/>
              </a:xfrm>
              <a:custGeom>
                <a:avLst/>
                <a:gdLst/>
                <a:ahLst/>
                <a:cxnLst/>
                <a:rect l="0" t="0" r="0" b="0"/>
                <a:pathLst>
                  <a:path w="144" h="48">
                    <a:moveTo>
                      <a:pt x="0" y="48"/>
                    </a:moveTo>
                    <a:cubicBezTo>
                      <a:pt x="5" y="42"/>
                      <a:pt x="11" y="36"/>
                      <a:pt x="18" y="30"/>
                    </a:cubicBezTo>
                    <a:cubicBezTo>
                      <a:pt x="25" y="24"/>
                      <a:pt x="30" y="17"/>
                      <a:pt x="39" y="12"/>
                    </a:cubicBezTo>
                    <a:cubicBezTo>
                      <a:pt x="48" y="7"/>
                      <a:pt x="61" y="0"/>
                      <a:pt x="72" y="0"/>
                    </a:cubicBezTo>
                    <a:cubicBezTo>
                      <a:pt x="83" y="0"/>
                      <a:pt x="96" y="7"/>
                      <a:pt x="105" y="12"/>
                    </a:cubicBezTo>
                    <a:cubicBezTo>
                      <a:pt x="114" y="17"/>
                      <a:pt x="123" y="25"/>
                      <a:pt x="129" y="30"/>
                    </a:cubicBezTo>
                    <a:cubicBezTo>
                      <a:pt x="135" y="35"/>
                      <a:pt x="139" y="38"/>
                      <a:pt x="144" y="42"/>
                    </a:cubicBezTo>
                  </a:path>
                </a:pathLst>
              </a:custGeom>
              <a:noFill/>
              <a:ln w="19050" cap="flat" cmpd="sng">
                <a:solidFill>
                  <a:schemeClr val="accent2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4218" name="任意多边形 474217"/>
              <p:cNvSpPr/>
              <p:nvPr/>
            </p:nvSpPr>
            <p:spPr>
              <a:xfrm rot="10800000">
                <a:off x="5265" y="2310"/>
                <a:ext cx="144" cy="48"/>
              </a:xfrm>
              <a:custGeom>
                <a:avLst/>
                <a:gdLst/>
                <a:ahLst/>
                <a:cxnLst/>
                <a:rect l="0" t="0" r="0" b="0"/>
                <a:pathLst>
                  <a:path w="144" h="48">
                    <a:moveTo>
                      <a:pt x="0" y="48"/>
                    </a:moveTo>
                    <a:cubicBezTo>
                      <a:pt x="5" y="42"/>
                      <a:pt x="11" y="36"/>
                      <a:pt x="18" y="30"/>
                    </a:cubicBezTo>
                    <a:cubicBezTo>
                      <a:pt x="25" y="24"/>
                      <a:pt x="30" y="17"/>
                      <a:pt x="39" y="12"/>
                    </a:cubicBezTo>
                    <a:cubicBezTo>
                      <a:pt x="48" y="7"/>
                      <a:pt x="61" y="0"/>
                      <a:pt x="72" y="0"/>
                    </a:cubicBezTo>
                    <a:cubicBezTo>
                      <a:pt x="83" y="0"/>
                      <a:pt x="96" y="7"/>
                      <a:pt x="105" y="12"/>
                    </a:cubicBezTo>
                    <a:cubicBezTo>
                      <a:pt x="114" y="17"/>
                      <a:pt x="123" y="25"/>
                      <a:pt x="129" y="30"/>
                    </a:cubicBezTo>
                    <a:cubicBezTo>
                      <a:pt x="135" y="35"/>
                      <a:pt x="139" y="38"/>
                      <a:pt x="144" y="42"/>
                    </a:cubicBezTo>
                  </a:path>
                </a:pathLst>
              </a:custGeom>
              <a:noFill/>
              <a:ln w="19050" cap="flat" cmpd="sng">
                <a:solidFill>
                  <a:schemeClr val="accent2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74219" name="组合 474218"/>
          <p:cNvGrpSpPr/>
          <p:nvPr/>
        </p:nvGrpSpPr>
        <p:grpSpPr>
          <a:xfrm>
            <a:off x="7035800" y="4532313"/>
            <a:ext cx="2016125" cy="1700212"/>
            <a:chOff x="4450" y="2864"/>
            <a:chExt cx="1270" cy="1071"/>
          </a:xfrm>
        </p:grpSpPr>
        <p:grpSp>
          <p:nvGrpSpPr>
            <p:cNvPr id="474220" name="组合 474219"/>
            <p:cNvGrpSpPr/>
            <p:nvPr/>
          </p:nvGrpSpPr>
          <p:grpSpPr>
            <a:xfrm>
              <a:off x="4450" y="2864"/>
              <a:ext cx="1114" cy="1071"/>
              <a:chOff x="4450" y="2864"/>
              <a:chExt cx="1114" cy="1071"/>
            </a:xfrm>
          </p:grpSpPr>
          <p:sp>
            <p:nvSpPr>
              <p:cNvPr id="474221" name="直接连接符 474220"/>
              <p:cNvSpPr/>
              <p:nvPr/>
            </p:nvSpPr>
            <p:spPr>
              <a:xfrm flipH="1">
                <a:off x="5523" y="3633"/>
                <a:ext cx="2" cy="30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74222" name="直接连接符 474221"/>
              <p:cNvSpPr/>
              <p:nvPr/>
            </p:nvSpPr>
            <p:spPr>
              <a:xfrm>
                <a:off x="5520" y="3154"/>
                <a:ext cx="0" cy="243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74223" name="文本框 474222"/>
              <p:cNvSpPr txBox="1"/>
              <p:nvPr/>
            </p:nvSpPr>
            <p:spPr>
              <a:xfrm>
                <a:off x="4450" y="3124"/>
                <a:ext cx="249" cy="28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474224" name="文本框 474223"/>
              <p:cNvSpPr txBox="1"/>
              <p:nvPr/>
            </p:nvSpPr>
            <p:spPr>
              <a:xfrm>
                <a:off x="4462" y="3562"/>
                <a:ext cx="249" cy="28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–</a:t>
                </a:r>
              </a:p>
            </p:txBody>
          </p:sp>
          <p:graphicFrame>
            <p:nvGraphicFramePr>
              <p:cNvPr id="474225" name="对象 474224"/>
              <p:cNvGraphicFramePr/>
              <p:nvPr/>
            </p:nvGraphicFramePr>
            <p:xfrm>
              <a:off x="4750" y="3169"/>
              <a:ext cx="351" cy="3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914" r:id="rId20" imgW="316865" imgH="266065" progId="Equation.DSMT4">
                      <p:embed/>
                    </p:oleObj>
                  </mc:Choice>
                  <mc:Fallback>
                    <p:oleObj r:id="rId20" imgW="316865" imgH="266065" progId="Equation.DSMT4">
                      <p:embed/>
                      <p:pic>
                        <p:nvPicPr>
                          <p:cNvPr id="0" name="图片 3278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4750" y="3169"/>
                            <a:ext cx="351" cy="32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4226" name="矩形 474225"/>
              <p:cNvSpPr/>
              <p:nvPr/>
            </p:nvSpPr>
            <p:spPr>
              <a:xfrm>
                <a:off x="5119" y="3115"/>
                <a:ext cx="227" cy="79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4227" name="椭圆 474226"/>
              <p:cNvSpPr/>
              <p:nvPr/>
            </p:nvSpPr>
            <p:spPr>
              <a:xfrm>
                <a:off x="4532" y="3390"/>
                <a:ext cx="227" cy="227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4228" name="矩形 474227"/>
              <p:cNvSpPr/>
              <p:nvPr/>
            </p:nvSpPr>
            <p:spPr>
              <a:xfrm rot="5400000">
                <a:off x="5411" y="3480"/>
                <a:ext cx="227" cy="79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4229" name="文本框 474228"/>
              <p:cNvSpPr txBox="1"/>
              <p:nvPr/>
            </p:nvSpPr>
            <p:spPr>
              <a:xfrm>
                <a:off x="5110" y="2864"/>
                <a:ext cx="39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1800" b="1" i="1">
                    <a:latin typeface="Times New Roman" panose="02020603050405020304" pitchFamily="18" charset="0"/>
                  </a:rPr>
                  <a:t>Z</a:t>
                </a:r>
                <a:r>
                  <a:rPr lang="en-US" altLang="zh-CN" sz="1800" b="1" baseline="-25000">
                    <a:latin typeface="Times New Roman" panose="02020603050405020304" pitchFamily="18" charset="0"/>
                  </a:rPr>
                  <a:t>22</a:t>
                </a:r>
                <a:endParaRPr lang="en-US" altLang="zh-CN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4230" name="任意多边形 474229"/>
              <p:cNvSpPr/>
              <p:nvPr/>
            </p:nvSpPr>
            <p:spPr>
              <a:xfrm>
                <a:off x="4649" y="3144"/>
                <a:ext cx="3" cy="787"/>
              </a:xfrm>
              <a:custGeom>
                <a:avLst/>
                <a:gdLst/>
                <a:ahLst/>
                <a:cxnLst/>
                <a:rect l="0" t="0" r="0" b="0"/>
                <a:pathLst>
                  <a:path w="3" h="787">
                    <a:moveTo>
                      <a:pt x="3" y="0"/>
                    </a:moveTo>
                    <a:lnTo>
                      <a:pt x="0" y="787"/>
                    </a:ln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74231" name="对象 474230"/>
              <p:cNvGraphicFramePr/>
              <p:nvPr/>
            </p:nvGraphicFramePr>
            <p:xfrm>
              <a:off x="4931" y="3591"/>
              <a:ext cx="566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9915" r:id="rId22" imgW="596900" imgH="228600" progId="Equation.DSMT4">
                      <p:embed/>
                    </p:oleObj>
                  </mc:Choice>
                  <mc:Fallback>
                    <p:oleObj r:id="rId22" imgW="596900" imgH="228600" progId="Equation.DSMT4">
                      <p:embed/>
                      <p:pic>
                        <p:nvPicPr>
                          <p:cNvPr id="0" name="图片 3282"/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4931" y="3591"/>
                            <a:ext cx="566" cy="21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4232" name="直接连接符 474231"/>
              <p:cNvSpPr/>
              <p:nvPr/>
            </p:nvSpPr>
            <p:spPr>
              <a:xfrm flipH="1">
                <a:off x="5355" y="3151"/>
                <a:ext cx="16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74233" name="直接连接符 474232"/>
              <p:cNvSpPr/>
              <p:nvPr/>
            </p:nvSpPr>
            <p:spPr>
              <a:xfrm>
                <a:off x="4652" y="3144"/>
                <a:ext cx="27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74234" name="直接连接符 474233"/>
              <p:cNvSpPr/>
              <p:nvPr/>
            </p:nvSpPr>
            <p:spPr>
              <a:xfrm>
                <a:off x="4996" y="3144"/>
                <a:ext cx="13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74235" name="直接连接符 474234"/>
              <p:cNvSpPr/>
              <p:nvPr/>
            </p:nvSpPr>
            <p:spPr>
              <a:xfrm>
                <a:off x="4652" y="3931"/>
                <a:ext cx="287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74236" name="直接连接符 474235"/>
              <p:cNvSpPr/>
              <p:nvPr/>
            </p:nvSpPr>
            <p:spPr>
              <a:xfrm>
                <a:off x="5007" y="3931"/>
                <a:ext cx="51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74237" name="直接连接符 474236"/>
              <p:cNvSpPr/>
              <p:nvPr/>
            </p:nvSpPr>
            <p:spPr>
              <a:xfrm>
                <a:off x="4786" y="3144"/>
                <a:ext cx="30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74238" name="直接连接符 474237"/>
              <p:cNvSpPr/>
              <p:nvPr/>
            </p:nvSpPr>
            <p:spPr>
              <a:xfrm>
                <a:off x="4786" y="3931"/>
                <a:ext cx="351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474239" name="直接连接符 474238"/>
            <p:cNvSpPr/>
            <p:nvPr/>
          </p:nvSpPr>
          <p:spPr>
            <a:xfrm flipV="1">
              <a:off x="5465" y="3165"/>
              <a:ext cx="0" cy="21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474240" name="对象 474239"/>
            <p:cNvGraphicFramePr/>
            <p:nvPr/>
          </p:nvGraphicFramePr>
          <p:xfrm>
            <a:off x="5528" y="3105"/>
            <a:ext cx="19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916" r:id="rId24" imgW="177800" imgH="266065" progId="Equation.DSMT4">
                    <p:embed/>
                  </p:oleObj>
                </mc:Choice>
                <mc:Fallback>
                  <p:oleObj r:id="rId24" imgW="177800" imgH="266065" progId="Equation.DSMT4">
                    <p:embed/>
                    <p:pic>
                      <p:nvPicPr>
                        <p:cNvPr id="0" name="图片 3281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5528" y="3105"/>
                          <a:ext cx="192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74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4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4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74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4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4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474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74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4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74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4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4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47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4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4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4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74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74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74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74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4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74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74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74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74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5" dur="500"/>
                                        <p:tgtEl>
                                          <p:spTgt spid="47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74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74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47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74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74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4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74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74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74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6" grpId="0"/>
      <p:bldP spid="474185" grpId="0"/>
      <p:bldP spid="47418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矩形 475137"/>
          <p:cNvSpPr/>
          <p:nvPr/>
        </p:nvSpPr>
        <p:spPr>
          <a:xfrm>
            <a:off x="1001713" y="3816350"/>
            <a:ext cx="2368550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一次侧等效电路</a:t>
            </a:r>
          </a:p>
        </p:txBody>
      </p:sp>
      <p:grpSp>
        <p:nvGrpSpPr>
          <p:cNvPr id="475139" name="组合 475138"/>
          <p:cNvGrpSpPr/>
          <p:nvPr/>
        </p:nvGrpSpPr>
        <p:grpSpPr>
          <a:xfrm>
            <a:off x="661988" y="1639888"/>
            <a:ext cx="2859087" cy="1844675"/>
            <a:chOff x="480" y="619"/>
            <a:chExt cx="1801" cy="1162"/>
          </a:xfrm>
        </p:grpSpPr>
        <p:sp>
          <p:nvSpPr>
            <p:cNvPr id="475140" name="直接连接符 475139"/>
            <p:cNvSpPr/>
            <p:nvPr/>
          </p:nvSpPr>
          <p:spPr>
            <a:xfrm flipH="1">
              <a:off x="1626" y="1479"/>
              <a:ext cx="2" cy="3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5141" name="直接连接符 475140"/>
            <p:cNvSpPr/>
            <p:nvPr/>
          </p:nvSpPr>
          <p:spPr>
            <a:xfrm>
              <a:off x="1623" y="1000"/>
              <a:ext cx="0" cy="24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5142" name="直接连接符 475141"/>
            <p:cNvSpPr/>
            <p:nvPr/>
          </p:nvSpPr>
          <p:spPr>
            <a:xfrm>
              <a:off x="823" y="917"/>
              <a:ext cx="23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75143" name="对象 475142"/>
            <p:cNvGraphicFramePr/>
            <p:nvPr/>
          </p:nvGraphicFramePr>
          <p:xfrm>
            <a:off x="861" y="619"/>
            <a:ext cx="19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761" r:id="rId3" imgW="177800" imgH="278765" progId="Equation.3">
                    <p:embed/>
                  </p:oleObj>
                </mc:Choice>
                <mc:Fallback>
                  <p:oleObj r:id="rId3" imgW="177800" imgH="278765" progId="Equation.3">
                    <p:embed/>
                    <p:pic>
                      <p:nvPicPr>
                        <p:cNvPr id="0" name="图片 328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61" y="619"/>
                          <a:ext cx="192" cy="2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5144" name="文本框 475143"/>
            <p:cNvSpPr txBox="1"/>
            <p:nvPr/>
          </p:nvSpPr>
          <p:spPr>
            <a:xfrm>
              <a:off x="625" y="970"/>
              <a:ext cx="249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75145" name="文本框 475144"/>
            <p:cNvSpPr txBox="1"/>
            <p:nvPr/>
          </p:nvSpPr>
          <p:spPr>
            <a:xfrm>
              <a:off x="637" y="1408"/>
              <a:ext cx="249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–</a:t>
              </a:r>
            </a:p>
          </p:txBody>
        </p:sp>
        <p:graphicFrame>
          <p:nvGraphicFramePr>
            <p:cNvPr id="475146" name="对象 475145"/>
            <p:cNvGraphicFramePr/>
            <p:nvPr/>
          </p:nvGraphicFramePr>
          <p:xfrm>
            <a:off x="480" y="1114"/>
            <a:ext cx="197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762" r:id="rId5" imgW="177800" imgH="266065" progId="Equation.DSMT4">
                    <p:embed/>
                  </p:oleObj>
                </mc:Choice>
                <mc:Fallback>
                  <p:oleObj r:id="rId5" imgW="177800" imgH="266065" progId="Equation.DSMT4">
                    <p:embed/>
                    <p:pic>
                      <p:nvPicPr>
                        <p:cNvPr id="0" name="图片 327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0" y="1114"/>
                          <a:ext cx="197" cy="3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5147" name="矩形 475146"/>
            <p:cNvSpPr/>
            <p:nvPr/>
          </p:nvSpPr>
          <p:spPr>
            <a:xfrm>
              <a:off x="1231" y="961"/>
              <a:ext cx="227" cy="7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5148" name="椭圆 475147"/>
            <p:cNvSpPr/>
            <p:nvPr/>
          </p:nvSpPr>
          <p:spPr>
            <a:xfrm>
              <a:off x="707" y="1236"/>
              <a:ext cx="227" cy="227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5149" name="矩形 475148"/>
            <p:cNvSpPr/>
            <p:nvPr/>
          </p:nvSpPr>
          <p:spPr>
            <a:xfrm rot="5400000">
              <a:off x="1514" y="1326"/>
              <a:ext cx="227" cy="7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5150" name="文本框 475149"/>
            <p:cNvSpPr txBox="1"/>
            <p:nvPr/>
          </p:nvSpPr>
          <p:spPr>
            <a:xfrm>
              <a:off x="1213" y="710"/>
              <a:ext cx="39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 i="1">
                  <a:latin typeface="Times New Roman" panose="02020603050405020304" pitchFamily="18" charset="0"/>
                </a:rPr>
                <a:t>Z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11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75151" name="任意多边形 475150"/>
            <p:cNvSpPr/>
            <p:nvPr/>
          </p:nvSpPr>
          <p:spPr>
            <a:xfrm>
              <a:off x="824" y="990"/>
              <a:ext cx="3" cy="787"/>
            </a:xfrm>
            <a:custGeom>
              <a:avLst/>
              <a:gdLst/>
              <a:ahLst/>
              <a:cxnLst/>
              <a:rect l="0" t="0" r="0" b="0"/>
              <a:pathLst>
                <a:path w="3" h="787">
                  <a:moveTo>
                    <a:pt x="3" y="0"/>
                  </a:moveTo>
                  <a:lnTo>
                    <a:pt x="0" y="787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75152" name="对象 475151"/>
            <p:cNvGraphicFramePr/>
            <p:nvPr/>
          </p:nvGraphicFramePr>
          <p:xfrm>
            <a:off x="1703" y="1257"/>
            <a:ext cx="578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763" r:id="rId7" imgW="609600" imgH="228600" progId="Equation.DSMT4">
                    <p:embed/>
                  </p:oleObj>
                </mc:Choice>
                <mc:Fallback>
                  <p:oleObj r:id="rId7" imgW="609600" imgH="228600" progId="Equation.DSMT4">
                    <p:embed/>
                    <p:pic>
                      <p:nvPicPr>
                        <p:cNvPr id="0" name="图片 328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703" y="1257"/>
                          <a:ext cx="578" cy="2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5153" name="直接连接符 475152"/>
            <p:cNvSpPr/>
            <p:nvPr/>
          </p:nvSpPr>
          <p:spPr>
            <a:xfrm flipH="1">
              <a:off x="1458" y="997"/>
              <a:ext cx="16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5154" name="直接连接符 475153"/>
            <p:cNvSpPr/>
            <p:nvPr/>
          </p:nvSpPr>
          <p:spPr>
            <a:xfrm>
              <a:off x="827" y="990"/>
              <a:ext cx="27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5155" name="直接连接符 475154"/>
            <p:cNvSpPr/>
            <p:nvPr/>
          </p:nvSpPr>
          <p:spPr>
            <a:xfrm>
              <a:off x="1099" y="990"/>
              <a:ext cx="1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5156" name="直接连接符 475155"/>
            <p:cNvSpPr/>
            <p:nvPr/>
          </p:nvSpPr>
          <p:spPr>
            <a:xfrm>
              <a:off x="827" y="1777"/>
              <a:ext cx="28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5157" name="直接连接符 475156"/>
            <p:cNvSpPr/>
            <p:nvPr/>
          </p:nvSpPr>
          <p:spPr>
            <a:xfrm>
              <a:off x="1110" y="1774"/>
              <a:ext cx="51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75158" name="矩形 475157"/>
          <p:cNvSpPr/>
          <p:nvPr/>
        </p:nvSpPr>
        <p:spPr>
          <a:xfrm>
            <a:off x="5905500" y="3673475"/>
            <a:ext cx="2714625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二次侧等效电路</a:t>
            </a:r>
          </a:p>
        </p:txBody>
      </p:sp>
      <p:sp>
        <p:nvSpPr>
          <p:cNvPr id="475159" name="矩形 475158"/>
          <p:cNvSpPr/>
          <p:nvPr/>
        </p:nvSpPr>
        <p:spPr>
          <a:xfrm>
            <a:off x="414338" y="1096963"/>
            <a:ext cx="4637087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一次侧、二次侧等效电路对比：</a:t>
            </a:r>
          </a:p>
        </p:txBody>
      </p:sp>
      <p:grpSp>
        <p:nvGrpSpPr>
          <p:cNvPr id="475162" name="组合 475161"/>
          <p:cNvGrpSpPr/>
          <p:nvPr/>
        </p:nvGrpSpPr>
        <p:grpSpPr>
          <a:xfrm>
            <a:off x="4049713" y="1689100"/>
            <a:ext cx="4570412" cy="1700213"/>
            <a:chOff x="2434" y="632"/>
            <a:chExt cx="2879" cy="1071"/>
          </a:xfrm>
        </p:grpSpPr>
        <p:sp>
          <p:nvSpPr>
            <p:cNvPr id="475163" name="直接连接符 475162"/>
            <p:cNvSpPr/>
            <p:nvPr/>
          </p:nvSpPr>
          <p:spPr>
            <a:xfrm flipH="1">
              <a:off x="4652" y="1401"/>
              <a:ext cx="2" cy="3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5164" name="直接连接符 475163"/>
            <p:cNvSpPr/>
            <p:nvPr/>
          </p:nvSpPr>
          <p:spPr>
            <a:xfrm>
              <a:off x="4649" y="922"/>
              <a:ext cx="0" cy="24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5165" name="文本框 475164"/>
            <p:cNvSpPr txBox="1"/>
            <p:nvPr/>
          </p:nvSpPr>
          <p:spPr>
            <a:xfrm>
              <a:off x="3525" y="901"/>
              <a:ext cx="249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75166" name="文本框 475165"/>
            <p:cNvSpPr txBox="1"/>
            <p:nvPr/>
          </p:nvSpPr>
          <p:spPr>
            <a:xfrm>
              <a:off x="3537" y="1339"/>
              <a:ext cx="249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475167" name="矩形 475166"/>
            <p:cNvSpPr/>
            <p:nvPr/>
          </p:nvSpPr>
          <p:spPr>
            <a:xfrm>
              <a:off x="4248" y="883"/>
              <a:ext cx="227" cy="7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5168" name="椭圆 475167"/>
            <p:cNvSpPr/>
            <p:nvPr/>
          </p:nvSpPr>
          <p:spPr>
            <a:xfrm>
              <a:off x="3661" y="1158"/>
              <a:ext cx="227" cy="227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5169" name="矩形 475168"/>
            <p:cNvSpPr/>
            <p:nvPr/>
          </p:nvSpPr>
          <p:spPr>
            <a:xfrm rot="5400000">
              <a:off x="4540" y="1248"/>
              <a:ext cx="227" cy="7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5170" name="文本框 475169"/>
            <p:cNvSpPr txBox="1"/>
            <p:nvPr/>
          </p:nvSpPr>
          <p:spPr>
            <a:xfrm>
              <a:off x="4239" y="632"/>
              <a:ext cx="39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 i="1">
                  <a:latin typeface="Times New Roman" panose="02020603050405020304" pitchFamily="18" charset="0"/>
                </a:rPr>
                <a:t>Z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22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75171" name="任意多边形 475170"/>
            <p:cNvSpPr/>
            <p:nvPr/>
          </p:nvSpPr>
          <p:spPr>
            <a:xfrm>
              <a:off x="3778" y="912"/>
              <a:ext cx="3" cy="787"/>
            </a:xfrm>
            <a:custGeom>
              <a:avLst/>
              <a:gdLst/>
              <a:ahLst/>
              <a:cxnLst/>
              <a:rect l="0" t="0" r="0" b="0"/>
              <a:pathLst>
                <a:path w="3" h="787">
                  <a:moveTo>
                    <a:pt x="3" y="0"/>
                  </a:moveTo>
                  <a:lnTo>
                    <a:pt x="0" y="787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75172" name="对象 475171"/>
            <p:cNvGraphicFramePr/>
            <p:nvPr/>
          </p:nvGraphicFramePr>
          <p:xfrm>
            <a:off x="4747" y="1173"/>
            <a:ext cx="566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764" r:id="rId9" imgW="596900" imgH="228600" progId="Equation.DSMT4">
                    <p:embed/>
                  </p:oleObj>
                </mc:Choice>
                <mc:Fallback>
                  <p:oleObj r:id="rId9" imgW="596900" imgH="228600" progId="Equation.DSMT4">
                    <p:embed/>
                    <p:pic>
                      <p:nvPicPr>
                        <p:cNvPr id="0" name="图片 328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747" y="1173"/>
                          <a:ext cx="566" cy="2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5173" name="直接连接符 475172"/>
            <p:cNvSpPr/>
            <p:nvPr/>
          </p:nvSpPr>
          <p:spPr>
            <a:xfrm flipH="1">
              <a:off x="4484" y="919"/>
              <a:ext cx="16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5174" name="直接连接符 475173"/>
            <p:cNvSpPr/>
            <p:nvPr/>
          </p:nvSpPr>
          <p:spPr>
            <a:xfrm>
              <a:off x="3781" y="912"/>
              <a:ext cx="27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5175" name="直接连接符 475174"/>
            <p:cNvSpPr/>
            <p:nvPr/>
          </p:nvSpPr>
          <p:spPr>
            <a:xfrm>
              <a:off x="4125" y="912"/>
              <a:ext cx="13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5176" name="直接连接符 475175"/>
            <p:cNvSpPr/>
            <p:nvPr/>
          </p:nvSpPr>
          <p:spPr>
            <a:xfrm>
              <a:off x="3781" y="1699"/>
              <a:ext cx="28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5177" name="直接连接符 475176"/>
            <p:cNvSpPr/>
            <p:nvPr/>
          </p:nvSpPr>
          <p:spPr>
            <a:xfrm>
              <a:off x="4136" y="1699"/>
              <a:ext cx="51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5178" name="直接连接符 475177"/>
            <p:cNvSpPr/>
            <p:nvPr/>
          </p:nvSpPr>
          <p:spPr>
            <a:xfrm>
              <a:off x="3915" y="912"/>
              <a:ext cx="30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5179" name="直接连接符 475178"/>
            <p:cNvSpPr/>
            <p:nvPr/>
          </p:nvSpPr>
          <p:spPr>
            <a:xfrm>
              <a:off x="3915" y="1699"/>
              <a:ext cx="35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5180" name="直接连接符 475179"/>
            <p:cNvSpPr/>
            <p:nvPr/>
          </p:nvSpPr>
          <p:spPr>
            <a:xfrm flipV="1">
              <a:off x="4726" y="892"/>
              <a:ext cx="0" cy="21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475181" name="对象 475180"/>
            <p:cNvGraphicFramePr/>
            <p:nvPr/>
          </p:nvGraphicFramePr>
          <p:xfrm>
            <a:off x="4771" y="822"/>
            <a:ext cx="19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765" r:id="rId11" imgW="177800" imgH="266065" progId="Equation.DSMT4">
                    <p:embed/>
                  </p:oleObj>
                </mc:Choice>
                <mc:Fallback>
                  <p:oleObj r:id="rId11" imgW="177800" imgH="266065" progId="Equation.DSMT4">
                    <p:embed/>
                    <p:pic>
                      <p:nvPicPr>
                        <p:cNvPr id="0" name="图片 328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771" y="822"/>
                          <a:ext cx="192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5182" name="对象 475181"/>
            <p:cNvGraphicFramePr/>
            <p:nvPr/>
          </p:nvGraphicFramePr>
          <p:xfrm>
            <a:off x="2434" y="1082"/>
            <a:ext cx="119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766" r:id="rId13" imgW="1078865" imgH="304800" progId="Equation.DSMT4">
                    <p:embed/>
                  </p:oleObj>
                </mc:Choice>
                <mc:Fallback>
                  <p:oleObj r:id="rId13" imgW="1078865" imgH="304800" progId="Equation.DSMT4">
                    <p:embed/>
                    <p:pic>
                      <p:nvPicPr>
                        <p:cNvPr id="0" name="图片 328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434" y="1082"/>
                          <a:ext cx="1192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5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5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5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5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5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5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47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38" grpId="0"/>
      <p:bldP spid="47515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文本框 476161"/>
          <p:cNvSpPr txBox="1"/>
          <p:nvPr/>
        </p:nvSpPr>
        <p:spPr>
          <a:xfrm>
            <a:off x="400050" y="414338"/>
            <a:ext cx="70294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1.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</a:rPr>
              <a:t>已知  </a:t>
            </a:r>
            <a:r>
              <a:rPr lang="en-US" altLang="zh-CN" b="1" i="1">
                <a:latin typeface="Times New Roman" panose="02020603050405020304" pitchFamily="18" charset="0"/>
              </a:rPr>
              <a:t>U</a:t>
            </a:r>
            <a:r>
              <a:rPr lang="en-US" altLang="zh-CN" b="1" baseline="-25000"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</a:rPr>
              <a:t>=20 V , </a:t>
            </a:r>
            <a:r>
              <a:rPr lang="zh-CN" altLang="en-US" b="1" dirty="0">
                <a:latin typeface="Times New Roman" panose="02020603050405020304" pitchFamily="18" charset="0"/>
              </a:rPr>
              <a:t>一次侧引入阻抗  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>
                <a:latin typeface="Times New Roman" panose="02020603050405020304" pitchFamily="18" charset="0"/>
              </a:rPr>
              <a:t>=10–j10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.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476163" name="矩形 476162"/>
          <p:cNvSpPr/>
          <p:nvPr/>
        </p:nvSpPr>
        <p:spPr>
          <a:xfrm>
            <a:off x="963613" y="914400"/>
            <a:ext cx="44973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求</a:t>
            </a:r>
            <a:r>
              <a:rPr lang="en-US" altLang="zh-CN" b="1">
                <a:latin typeface="Times New Roman" panose="02020603050405020304" pitchFamily="18" charset="0"/>
              </a:rPr>
              <a:t>: </a:t>
            </a:r>
            <a:r>
              <a:rPr lang="en-US" altLang="zh-CN" b="1" i="1">
                <a:latin typeface="Times New Roman" panose="02020603050405020304" pitchFamily="18" charset="0"/>
              </a:rPr>
              <a:t>Z</a:t>
            </a:r>
            <a:r>
              <a:rPr lang="en-US" altLang="zh-CN" b="1" baseline="-25000">
                <a:latin typeface="Times New Roman" panose="02020603050405020304" pitchFamily="18" charset="0"/>
              </a:rPr>
              <a:t>X </a:t>
            </a:r>
            <a:r>
              <a:rPr lang="zh-CN" altLang="en-US" b="1" dirty="0">
                <a:latin typeface="Times New Roman" panose="02020603050405020304" pitchFamily="18" charset="0"/>
              </a:rPr>
              <a:t>并求负载获得的有功功率</a:t>
            </a:r>
            <a:r>
              <a:rPr lang="en-US" altLang="zh-CN" b="1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476164" name="对象 476163"/>
          <p:cNvGraphicFramePr/>
          <p:nvPr/>
        </p:nvGraphicFramePr>
        <p:xfrm>
          <a:off x="1593850" y="3595688"/>
          <a:ext cx="26162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13" r:id="rId3" imgW="1383665" imgH="381000" progId="Equation.DSMT4">
                  <p:embed/>
                </p:oleObj>
              </mc:Choice>
              <mc:Fallback>
                <p:oleObj r:id="rId3" imgW="1383665" imgH="381000" progId="Equation.DSMT4">
                  <p:embed/>
                  <p:pic>
                    <p:nvPicPr>
                      <p:cNvPr id="0" name="图片 32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3850" y="3595688"/>
                        <a:ext cx="2616200" cy="717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6165" name="对象 476164"/>
          <p:cNvGraphicFramePr/>
          <p:nvPr/>
        </p:nvGraphicFramePr>
        <p:xfrm>
          <a:off x="1203325" y="4413250"/>
          <a:ext cx="243363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14" r:id="rId5" imgW="1242695" imgH="215900" progId="Equation.DSMT4">
                  <p:embed/>
                </p:oleObj>
              </mc:Choice>
              <mc:Fallback>
                <p:oleObj r:id="rId5" imgW="1242695" imgH="215900" progId="Equation.DSMT4">
                  <p:embed/>
                  <p:pic>
                    <p:nvPicPr>
                      <p:cNvPr id="0" name="图片 32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3325" y="4413250"/>
                        <a:ext cx="2433638" cy="420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6166" name="文本框 476165"/>
          <p:cNvSpPr txBox="1"/>
          <p:nvPr/>
        </p:nvSpPr>
        <p:spPr>
          <a:xfrm>
            <a:off x="1023938" y="4933950"/>
            <a:ext cx="32480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此时负载获得的功率：</a:t>
            </a:r>
          </a:p>
        </p:txBody>
      </p:sp>
      <p:graphicFrame>
        <p:nvGraphicFramePr>
          <p:cNvPr id="476167" name="对象 476166"/>
          <p:cNvGraphicFramePr/>
          <p:nvPr/>
        </p:nvGraphicFramePr>
        <p:xfrm>
          <a:off x="4186238" y="4859338"/>
          <a:ext cx="3786187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15" r:id="rId7" imgW="1967865" imgH="330200" progId="Equation.DSMT4">
                  <p:embed/>
                </p:oleObj>
              </mc:Choice>
              <mc:Fallback>
                <p:oleObj r:id="rId7" imgW="1967865" imgH="330200" progId="Equation.DSMT4">
                  <p:embed/>
                  <p:pic>
                    <p:nvPicPr>
                      <p:cNvPr id="0" name="图片 32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86238" y="4859338"/>
                        <a:ext cx="3786187" cy="633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6168" name="文本框 476167"/>
          <p:cNvSpPr txBox="1"/>
          <p:nvPr/>
        </p:nvSpPr>
        <p:spPr>
          <a:xfrm>
            <a:off x="358775" y="3468688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解：</a:t>
            </a:r>
            <a:endParaRPr lang="zh-CN" altLang="en-US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76169" name="组合 476168"/>
          <p:cNvGrpSpPr/>
          <p:nvPr/>
        </p:nvGrpSpPr>
        <p:grpSpPr>
          <a:xfrm>
            <a:off x="400050" y="1370013"/>
            <a:ext cx="4111625" cy="1808162"/>
            <a:chOff x="252" y="935"/>
            <a:chExt cx="2590" cy="1139"/>
          </a:xfrm>
        </p:grpSpPr>
        <p:sp>
          <p:nvSpPr>
            <p:cNvPr id="476170" name="直接连接符 476169"/>
            <p:cNvSpPr/>
            <p:nvPr/>
          </p:nvSpPr>
          <p:spPr>
            <a:xfrm flipH="1">
              <a:off x="1498" y="1797"/>
              <a:ext cx="2" cy="27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6171" name="直接连接符 476170"/>
            <p:cNvSpPr/>
            <p:nvPr/>
          </p:nvSpPr>
          <p:spPr>
            <a:xfrm>
              <a:off x="1495" y="1287"/>
              <a:ext cx="0" cy="24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6172" name="直接连接符 476171"/>
            <p:cNvSpPr/>
            <p:nvPr/>
          </p:nvSpPr>
          <p:spPr>
            <a:xfrm flipH="1">
              <a:off x="1838" y="1823"/>
              <a:ext cx="0" cy="24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6173" name="直接连接符 476172"/>
            <p:cNvSpPr/>
            <p:nvPr/>
          </p:nvSpPr>
          <p:spPr>
            <a:xfrm flipH="1">
              <a:off x="1838" y="1300"/>
              <a:ext cx="1" cy="22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6174" name="直接连接符 476173"/>
            <p:cNvSpPr/>
            <p:nvPr/>
          </p:nvSpPr>
          <p:spPr>
            <a:xfrm flipV="1">
              <a:off x="1195" y="1290"/>
              <a:ext cx="303" cy="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6175" name="直接连接符 476174"/>
            <p:cNvSpPr/>
            <p:nvPr/>
          </p:nvSpPr>
          <p:spPr>
            <a:xfrm flipV="1">
              <a:off x="1839" y="2055"/>
              <a:ext cx="647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6176" name="直接连接符 476175"/>
            <p:cNvSpPr/>
            <p:nvPr/>
          </p:nvSpPr>
          <p:spPr>
            <a:xfrm>
              <a:off x="2575" y="1309"/>
              <a:ext cx="0" cy="24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76177" name="文本框 476176"/>
            <p:cNvSpPr txBox="1"/>
            <p:nvPr/>
          </p:nvSpPr>
          <p:spPr>
            <a:xfrm>
              <a:off x="1463" y="1271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476178" name="文本框 476177"/>
            <p:cNvSpPr txBox="1"/>
            <p:nvPr/>
          </p:nvSpPr>
          <p:spPr>
            <a:xfrm>
              <a:off x="1651" y="1296"/>
              <a:ext cx="18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476179" name="文本框 476178"/>
            <p:cNvSpPr txBox="1"/>
            <p:nvPr/>
          </p:nvSpPr>
          <p:spPr>
            <a:xfrm>
              <a:off x="1072" y="1527"/>
              <a:ext cx="45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j10</a:t>
              </a:r>
              <a:r>
                <a:rPr lang="en-US" altLang="zh-CN" sz="2000" b="1"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grpSp>
          <p:nvGrpSpPr>
            <p:cNvPr id="476180" name="组合 476179"/>
            <p:cNvGrpSpPr/>
            <p:nvPr/>
          </p:nvGrpSpPr>
          <p:grpSpPr>
            <a:xfrm rot="-5400000" flipH="1">
              <a:off x="1674" y="1650"/>
              <a:ext cx="299" cy="49"/>
              <a:chOff x="1200" y="1584"/>
              <a:chExt cx="379" cy="45"/>
            </a:xfrm>
          </p:grpSpPr>
          <p:sp>
            <p:nvSpPr>
              <p:cNvPr id="476181" name="任意多边形 476180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6182" name="任意多边形 476181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6183" name="任意多边形 476182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6184" name="任意多边形 476183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76185" name="组合 476184"/>
            <p:cNvGrpSpPr/>
            <p:nvPr/>
          </p:nvGrpSpPr>
          <p:grpSpPr>
            <a:xfrm rot="5400000">
              <a:off x="1375" y="1637"/>
              <a:ext cx="299" cy="48"/>
              <a:chOff x="1200" y="1584"/>
              <a:chExt cx="379" cy="45"/>
            </a:xfrm>
          </p:grpSpPr>
          <p:sp>
            <p:nvSpPr>
              <p:cNvPr id="476186" name="任意多边形 476185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6187" name="任意多边形 476186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6188" name="任意多边形 476187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6189" name="任意多边形 476188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6190" name="任意多边形 476189"/>
            <p:cNvSpPr/>
            <p:nvPr/>
          </p:nvSpPr>
          <p:spPr>
            <a:xfrm rot="10800000" flipV="1">
              <a:off x="1460" y="1141"/>
              <a:ext cx="166" cy="163"/>
            </a:xfrm>
            <a:custGeom>
              <a:avLst/>
              <a:gdLst>
                <a:gd name="txL" fmla="*/ 0 w 20759"/>
                <a:gd name="txT" fmla="*/ 0 h 21109"/>
                <a:gd name="txR" fmla="*/ 20759 w 20759"/>
                <a:gd name="txB" fmla="*/ 21109 h 21109"/>
              </a:gdLst>
              <a:ahLst/>
              <a:cxnLst>
                <a:cxn ang="270">
                  <a:pos x="4580" y="0"/>
                </a:cxn>
                <a:cxn ang="0">
                  <a:pos x="20758" y="15138"/>
                </a:cxn>
                <a:cxn ang="180">
                  <a:pos x="0" y="21109"/>
                </a:cxn>
              </a:cxnLst>
              <a:rect l="txL" t="txT" r="txR" b="txB"/>
              <a:pathLst>
                <a:path w="20759" h="21109" fill="none">
                  <a:moveTo>
                    <a:pt x="4580" y="0"/>
                  </a:moveTo>
                  <a:arcTo wR="21600" hR="21600" stAng="-4665500" swAng="3702633"/>
                </a:path>
                <a:path w="20759" h="21109" stroke="0">
                  <a:moveTo>
                    <a:pt x="4580" y="0"/>
                  </a:moveTo>
                  <a:arcTo wR="21600" hR="21600" stAng="-4665500" swAng="3702633"/>
                  <a:lnTo>
                    <a:pt x="0" y="21109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6191" name="任意多边形 476190"/>
            <p:cNvSpPr/>
            <p:nvPr/>
          </p:nvSpPr>
          <p:spPr>
            <a:xfrm rot="-10800000" flipH="1" flipV="1">
              <a:off x="1686" y="1144"/>
              <a:ext cx="167" cy="162"/>
            </a:xfrm>
            <a:custGeom>
              <a:avLst/>
              <a:gdLst>
                <a:gd name="txL" fmla="*/ 0 w 20759"/>
                <a:gd name="txT" fmla="*/ 0 h 21109"/>
                <a:gd name="txR" fmla="*/ 20759 w 20759"/>
                <a:gd name="txB" fmla="*/ 21109 h 21109"/>
              </a:gdLst>
              <a:ahLst/>
              <a:cxnLst>
                <a:cxn ang="270">
                  <a:pos x="4580" y="0"/>
                </a:cxn>
                <a:cxn ang="0">
                  <a:pos x="20758" y="15138"/>
                </a:cxn>
                <a:cxn ang="180">
                  <a:pos x="0" y="21109"/>
                </a:cxn>
              </a:cxnLst>
              <a:rect l="txL" t="txT" r="txR" b="txB"/>
              <a:pathLst>
                <a:path w="20759" h="21109" fill="none">
                  <a:moveTo>
                    <a:pt x="4580" y="0"/>
                  </a:moveTo>
                  <a:arcTo wR="21600" hR="21600" stAng="-4665500" swAng="3702633"/>
                </a:path>
                <a:path w="20759" h="21109" stroke="0">
                  <a:moveTo>
                    <a:pt x="4580" y="0"/>
                  </a:moveTo>
                  <a:arcTo wR="21600" hR="21600" stAng="-4665500" swAng="3702633"/>
                  <a:lnTo>
                    <a:pt x="0" y="21109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6192" name="直接连接符 476191"/>
            <p:cNvSpPr/>
            <p:nvPr/>
          </p:nvSpPr>
          <p:spPr>
            <a:xfrm flipV="1">
              <a:off x="1838" y="1294"/>
              <a:ext cx="651" cy="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476193" name="对象 476192"/>
            <p:cNvGraphicFramePr/>
            <p:nvPr/>
          </p:nvGraphicFramePr>
          <p:xfrm>
            <a:off x="2605" y="1251"/>
            <a:ext cx="209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816" r:id="rId9" imgW="190500" imgH="279400" progId="Equation.3">
                    <p:embed/>
                  </p:oleObj>
                </mc:Choice>
                <mc:Fallback>
                  <p:oleObj r:id="rId9" imgW="190500" imgH="279400" progId="Equation.3">
                    <p:embed/>
                    <p:pic>
                      <p:nvPicPr>
                        <p:cNvPr id="0" name="图片 328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605" y="1251"/>
                          <a:ext cx="209" cy="2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6194" name="文本框 476193"/>
            <p:cNvSpPr txBox="1"/>
            <p:nvPr/>
          </p:nvSpPr>
          <p:spPr>
            <a:xfrm>
              <a:off x="1857" y="1531"/>
              <a:ext cx="47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j10</a:t>
              </a:r>
              <a:r>
                <a:rPr lang="en-US" altLang="zh-CN" sz="2000" b="1"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476195" name="文本框 476194"/>
            <p:cNvSpPr txBox="1"/>
            <p:nvPr/>
          </p:nvSpPr>
          <p:spPr>
            <a:xfrm>
              <a:off x="1547" y="935"/>
              <a:ext cx="24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j</a:t>
              </a:r>
              <a:r>
                <a:rPr lang="en-US" altLang="zh-CN" sz="2000" b="1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76196" name="直接连接符 476195"/>
            <p:cNvSpPr/>
            <p:nvPr/>
          </p:nvSpPr>
          <p:spPr>
            <a:xfrm flipH="1">
              <a:off x="627" y="2067"/>
              <a:ext cx="865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6197" name="文本框 476196"/>
            <p:cNvSpPr txBox="1"/>
            <p:nvPr/>
          </p:nvSpPr>
          <p:spPr>
            <a:xfrm>
              <a:off x="443" y="1263"/>
              <a:ext cx="249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76198" name="文本框 476197"/>
            <p:cNvSpPr txBox="1"/>
            <p:nvPr/>
          </p:nvSpPr>
          <p:spPr>
            <a:xfrm>
              <a:off x="437" y="1659"/>
              <a:ext cx="249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–</a:t>
              </a:r>
            </a:p>
          </p:txBody>
        </p:sp>
        <p:graphicFrame>
          <p:nvGraphicFramePr>
            <p:cNvPr id="476199" name="对象 476198"/>
            <p:cNvGraphicFramePr/>
            <p:nvPr/>
          </p:nvGraphicFramePr>
          <p:xfrm>
            <a:off x="252" y="1399"/>
            <a:ext cx="253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817" r:id="rId11" imgW="228600" imgH="279400" progId="Equation.3">
                    <p:embed/>
                  </p:oleObj>
                </mc:Choice>
                <mc:Fallback>
                  <p:oleObj r:id="rId11" imgW="228600" imgH="279400" progId="Equation.3">
                    <p:embed/>
                    <p:pic>
                      <p:nvPicPr>
                        <p:cNvPr id="0" name="图片 329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52" y="1399"/>
                          <a:ext cx="253" cy="3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6200" name="矩形 476199"/>
            <p:cNvSpPr/>
            <p:nvPr/>
          </p:nvSpPr>
          <p:spPr>
            <a:xfrm>
              <a:off x="968" y="1254"/>
              <a:ext cx="227" cy="7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6201" name="椭圆 476200"/>
            <p:cNvSpPr/>
            <p:nvPr/>
          </p:nvSpPr>
          <p:spPr>
            <a:xfrm>
              <a:off x="513" y="1505"/>
              <a:ext cx="227" cy="227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6202" name="直接连接符 476201"/>
            <p:cNvSpPr/>
            <p:nvPr/>
          </p:nvSpPr>
          <p:spPr>
            <a:xfrm>
              <a:off x="627" y="1281"/>
              <a:ext cx="0" cy="78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6203" name="直接连接符 476202"/>
            <p:cNvSpPr/>
            <p:nvPr/>
          </p:nvSpPr>
          <p:spPr>
            <a:xfrm flipH="1">
              <a:off x="627" y="1286"/>
              <a:ext cx="341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6204" name="矩形 476203"/>
            <p:cNvSpPr/>
            <p:nvPr/>
          </p:nvSpPr>
          <p:spPr>
            <a:xfrm rot="5400000">
              <a:off x="2369" y="1631"/>
              <a:ext cx="227" cy="7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6205" name="直接连接符 476204"/>
            <p:cNvSpPr/>
            <p:nvPr/>
          </p:nvSpPr>
          <p:spPr>
            <a:xfrm>
              <a:off x="2486" y="1778"/>
              <a:ext cx="0" cy="28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6206" name="直接连接符 476205"/>
            <p:cNvSpPr/>
            <p:nvPr/>
          </p:nvSpPr>
          <p:spPr>
            <a:xfrm flipV="1">
              <a:off x="2486" y="1294"/>
              <a:ext cx="0" cy="26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6207" name="文本框 476206"/>
            <p:cNvSpPr txBox="1"/>
            <p:nvPr/>
          </p:nvSpPr>
          <p:spPr>
            <a:xfrm>
              <a:off x="908" y="1024"/>
              <a:ext cx="44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10</a:t>
              </a:r>
              <a:r>
                <a:rPr lang="en-US" altLang="zh-CN" sz="2000" b="1"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476208" name="文本框 476207"/>
            <p:cNvSpPr txBox="1"/>
            <p:nvPr/>
          </p:nvSpPr>
          <p:spPr>
            <a:xfrm>
              <a:off x="2526" y="1566"/>
              <a:ext cx="3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Z</a:t>
              </a:r>
              <a:r>
                <a:rPr lang="en-US" altLang="zh-CN" sz="2000" b="1" i="1" baseline="-25000">
                  <a:latin typeface="Times New Roman" panose="02020603050405020304" pitchFamily="18" charset="0"/>
                </a:rPr>
                <a:t>X</a:t>
              </a:r>
              <a:endParaRPr lang="en-US" altLang="zh-CN" sz="20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76209" name="组合 476208"/>
          <p:cNvGrpSpPr/>
          <p:nvPr/>
        </p:nvGrpSpPr>
        <p:grpSpPr>
          <a:xfrm>
            <a:off x="5184775" y="1547813"/>
            <a:ext cx="3559175" cy="1704975"/>
            <a:chOff x="3266" y="975"/>
            <a:chExt cx="2242" cy="1074"/>
          </a:xfrm>
        </p:grpSpPr>
        <p:sp>
          <p:nvSpPr>
            <p:cNvPr id="476210" name="直接连接符 476209"/>
            <p:cNvSpPr/>
            <p:nvPr/>
          </p:nvSpPr>
          <p:spPr>
            <a:xfrm flipH="1">
              <a:off x="4518" y="1747"/>
              <a:ext cx="2" cy="3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6211" name="直接连接符 476210"/>
            <p:cNvSpPr/>
            <p:nvPr/>
          </p:nvSpPr>
          <p:spPr>
            <a:xfrm flipH="1">
              <a:off x="4514" y="1269"/>
              <a:ext cx="0" cy="25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6212" name="直接连接符 476211"/>
            <p:cNvSpPr/>
            <p:nvPr/>
          </p:nvSpPr>
          <p:spPr>
            <a:xfrm flipV="1">
              <a:off x="4209" y="1265"/>
              <a:ext cx="303" cy="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6213" name="直接连接符 476212"/>
            <p:cNvSpPr/>
            <p:nvPr/>
          </p:nvSpPr>
          <p:spPr>
            <a:xfrm flipH="1">
              <a:off x="3641" y="2042"/>
              <a:ext cx="879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6214" name="文本框 476213"/>
            <p:cNvSpPr txBox="1"/>
            <p:nvPr/>
          </p:nvSpPr>
          <p:spPr>
            <a:xfrm>
              <a:off x="3439" y="1238"/>
              <a:ext cx="249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76215" name="文本框 476214"/>
            <p:cNvSpPr txBox="1"/>
            <p:nvPr/>
          </p:nvSpPr>
          <p:spPr>
            <a:xfrm>
              <a:off x="3451" y="1676"/>
              <a:ext cx="249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–</a:t>
              </a:r>
            </a:p>
          </p:txBody>
        </p:sp>
        <p:graphicFrame>
          <p:nvGraphicFramePr>
            <p:cNvPr id="476216" name="对象 476215"/>
            <p:cNvGraphicFramePr/>
            <p:nvPr/>
          </p:nvGraphicFramePr>
          <p:xfrm>
            <a:off x="3266" y="1374"/>
            <a:ext cx="253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818" r:id="rId13" imgW="228600" imgH="279400" progId="Equation.3">
                    <p:embed/>
                  </p:oleObj>
                </mc:Choice>
                <mc:Fallback>
                  <p:oleObj r:id="rId13" imgW="228600" imgH="279400" progId="Equation.3">
                    <p:embed/>
                    <p:pic>
                      <p:nvPicPr>
                        <p:cNvPr id="0" name="图片 329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266" y="1374"/>
                          <a:ext cx="253" cy="3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6217" name="矩形 476216"/>
            <p:cNvSpPr/>
            <p:nvPr/>
          </p:nvSpPr>
          <p:spPr>
            <a:xfrm>
              <a:off x="3982" y="1229"/>
              <a:ext cx="227" cy="7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6218" name="椭圆 476217"/>
            <p:cNvSpPr/>
            <p:nvPr/>
          </p:nvSpPr>
          <p:spPr>
            <a:xfrm>
              <a:off x="3521" y="1504"/>
              <a:ext cx="227" cy="227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6219" name="直接连接符 476218"/>
            <p:cNvSpPr/>
            <p:nvPr/>
          </p:nvSpPr>
          <p:spPr>
            <a:xfrm flipH="1">
              <a:off x="3641" y="1261"/>
              <a:ext cx="341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6220" name="矩形 476219"/>
            <p:cNvSpPr/>
            <p:nvPr/>
          </p:nvSpPr>
          <p:spPr>
            <a:xfrm rot="5400000">
              <a:off x="4400" y="1594"/>
              <a:ext cx="227" cy="7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6221" name="文本框 476220"/>
            <p:cNvSpPr txBox="1"/>
            <p:nvPr/>
          </p:nvSpPr>
          <p:spPr>
            <a:xfrm>
              <a:off x="3802" y="975"/>
              <a:ext cx="87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10+j10</a:t>
              </a:r>
              <a:r>
                <a:rPr lang="en-US" altLang="zh-CN" sz="2000" b="1"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476222" name="文本框 476221"/>
            <p:cNvSpPr txBox="1"/>
            <p:nvPr/>
          </p:nvSpPr>
          <p:spPr>
            <a:xfrm>
              <a:off x="4553" y="1488"/>
              <a:ext cx="95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 b="1" i="1">
                  <a:latin typeface="Times New Roman" panose="02020603050405020304" pitchFamily="18" charset="0"/>
                </a:rPr>
                <a:t>Z=</a:t>
              </a:r>
              <a:r>
                <a:rPr lang="en-US" altLang="zh-CN" sz="2000" b="1">
                  <a:latin typeface="Times New Roman" panose="02020603050405020304" pitchFamily="18" charset="0"/>
                </a:rPr>
                <a:t>10–j10</a:t>
              </a:r>
              <a:r>
                <a:rPr lang="en-US" altLang="zh-CN" sz="2000" b="1"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476223" name="直接连接符 476222"/>
            <p:cNvSpPr/>
            <p:nvPr/>
          </p:nvSpPr>
          <p:spPr>
            <a:xfrm>
              <a:off x="3641" y="1261"/>
              <a:ext cx="0" cy="7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76226" name="组合 476225"/>
          <p:cNvGrpSpPr/>
          <p:nvPr/>
        </p:nvGrpSpPr>
        <p:grpSpPr>
          <a:xfrm>
            <a:off x="1493838" y="5613400"/>
            <a:ext cx="6191250" cy="704850"/>
            <a:chOff x="923" y="3500"/>
            <a:chExt cx="3900" cy="444"/>
          </a:xfrm>
        </p:grpSpPr>
        <p:sp>
          <p:nvSpPr>
            <p:cNvPr id="476227" name="矩形 476226"/>
            <p:cNvSpPr/>
            <p:nvPr/>
          </p:nvSpPr>
          <p:spPr>
            <a:xfrm>
              <a:off x="923" y="3593"/>
              <a:ext cx="39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 dirty="0">
                  <a:solidFill>
                    <a:srgbClr val="FF33CC"/>
                  </a:solidFill>
                  <a:latin typeface="Times New Roman" panose="02020603050405020304" pitchFamily="18" charset="0"/>
                </a:rPr>
                <a:t>( </a:t>
              </a:r>
              <a:r>
                <a:rPr lang="zh-CN" altLang="en-US" b="1" dirty="0">
                  <a:solidFill>
                    <a:srgbClr val="FF33CC"/>
                  </a:solidFill>
                  <a:latin typeface="Times New Roman" panose="02020603050405020304" pitchFamily="18" charset="0"/>
                </a:rPr>
                <a:t>实际是最佳匹配：                                           </a:t>
              </a:r>
              <a:r>
                <a:rPr lang="en-US" altLang="zh-CN" b="1">
                  <a:solidFill>
                    <a:srgbClr val="FF33CC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graphicFrame>
          <p:nvGraphicFramePr>
            <p:cNvPr id="476228" name="对象 476227"/>
            <p:cNvGraphicFramePr/>
            <p:nvPr/>
          </p:nvGraphicFramePr>
          <p:xfrm>
            <a:off x="2619" y="3500"/>
            <a:ext cx="1971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819" r:id="rId14" imgW="1688465" imgH="381000" progId="Equation.DSMT4">
                    <p:embed/>
                  </p:oleObj>
                </mc:Choice>
                <mc:Fallback>
                  <p:oleObj r:id="rId14" imgW="1688465" imgH="381000" progId="Equation.DSMT4">
                    <p:embed/>
                    <p:pic>
                      <p:nvPicPr>
                        <p:cNvPr id="0" name="图片 3291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619" y="3500"/>
                          <a:ext cx="1971" cy="4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6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6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6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6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76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76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6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76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7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7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6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6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6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6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6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76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6162" grpId="0"/>
      <p:bldP spid="476163" grpId="0"/>
      <p:bldP spid="476166" grpId="0"/>
      <p:bldP spid="4761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1" name="矩形 239620"/>
          <p:cNvSpPr/>
          <p:nvPr/>
        </p:nvSpPr>
        <p:spPr>
          <a:xfrm>
            <a:off x="457200" y="838200"/>
            <a:ext cx="3455988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4" rIns="91430" bIns="45714" anchor="ctr">
            <a:spAutoFit/>
          </a:bodyPr>
          <a:lstStyle/>
          <a:p>
            <a:pPr defTabSz="771525" eaLnBrk="1" hangingPunct="1">
              <a:spcBef>
                <a:spcPct val="0"/>
              </a:spcBef>
              <a:tabLst>
                <a:tab pos="1368425" algn="l"/>
                <a:tab pos="3800475" algn="l"/>
              </a:tabLst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线圈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="1" baseline="-30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对线圈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="1" baseline="-3000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的互感为</a:t>
            </a:r>
            <a:endParaRPr lang="zh-CN" altLang="en-US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39620" name="对象 239619" descr="羊皮纸"/>
          <p:cNvGraphicFramePr/>
          <p:nvPr/>
        </p:nvGraphicFramePr>
        <p:xfrm>
          <a:off x="3660775" y="1530350"/>
          <a:ext cx="142557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77" r:id="rId3" imgW="635000" imgH="406400" progId="Equation.3">
                  <p:embed/>
                </p:oleObj>
              </mc:Choice>
              <mc:Fallback>
                <p:oleObj r:id="rId3" imgW="6350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60775" y="1530350"/>
                        <a:ext cx="1425575" cy="912813"/>
                      </a:xfrm>
                      <a:prstGeom prst="rect">
                        <a:avLst/>
                      </a:prstGeom>
                      <a:blipFill rotWithShape="1">
                        <a:blip r:embed="rId5"/>
                      </a:blip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2" name="矩形 239621"/>
          <p:cNvSpPr/>
          <p:nvPr/>
        </p:nvSpPr>
        <p:spPr>
          <a:xfrm>
            <a:off x="3662363" y="3646488"/>
            <a:ext cx="250825" cy="258762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4" rIns="91430" bIns="45714" anchor="ctr">
            <a:spAutoFit/>
          </a:bodyPr>
          <a:lstStyle/>
          <a:p>
            <a:pPr defTabSz="771525" eaLnBrk="1" hangingPunct="1">
              <a:spcBef>
                <a:spcPct val="0"/>
              </a:spcBef>
            </a:pPr>
            <a:r>
              <a:rPr lang="en-US" altLang="zh-CN" sz="11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000000"/>
              </a:solidFill>
            </a:endParaRPr>
          </a:p>
        </p:txBody>
      </p:sp>
      <p:sp>
        <p:nvSpPr>
          <p:cNvPr id="239623" name="矩形 239622"/>
          <p:cNvSpPr/>
          <p:nvPr/>
        </p:nvSpPr>
        <p:spPr>
          <a:xfrm>
            <a:off x="884238" y="2771775"/>
            <a:ext cx="6951662" cy="968375"/>
          </a:xfrm>
          <a:prstGeom prst="rect">
            <a:avLst/>
          </a:prstGeom>
          <a:noFill/>
          <a:ln w="9525">
            <a:noFill/>
          </a:ln>
        </p:spPr>
        <p:txBody>
          <a:bodyPr lIns="91430" tIns="45714" rIns="91430" bIns="45714" anchor="ctr">
            <a:spAutoFit/>
          </a:bodyPr>
          <a:lstStyle/>
          <a:p>
            <a:pPr defTabSz="771525" eaLnBrk="1" hangingPunct="1">
              <a:lnSpc>
                <a:spcPct val="120000"/>
              </a:lnSpc>
              <a:spcBef>
                <a:spcPct val="0"/>
              </a:spcBef>
              <a:tabLst>
                <a:tab pos="1368425" algn="l"/>
                <a:tab pos="3800475" algn="l"/>
              </a:tabLst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互感是两个有耦合的线圈之间相互存在的，所以反过来电流</a:t>
            </a:r>
            <a:r>
              <a:rPr lang="en-US" altLang="zh-CN" b="1" i="1">
                <a:solidFill>
                  <a:srgbClr val="000000"/>
                </a:solidFill>
              </a:rPr>
              <a:t>i</a:t>
            </a:r>
            <a:r>
              <a:rPr lang="en-US" altLang="zh-CN" sz="1600" b="1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产生的磁通也会穿过线圈</a:t>
            </a:r>
            <a:r>
              <a:rPr lang="en-US" altLang="zh-CN" b="1">
                <a:solidFill>
                  <a:srgbClr val="000000"/>
                </a:solidFill>
              </a:rPr>
              <a:t>N</a:t>
            </a:r>
            <a:r>
              <a:rPr lang="en-US" altLang="zh-CN" sz="1800" b="1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，即有</a:t>
            </a:r>
          </a:p>
        </p:txBody>
      </p:sp>
      <p:sp>
        <p:nvSpPr>
          <p:cNvPr id="239625" name="矩形 239624"/>
          <p:cNvSpPr/>
          <p:nvPr/>
        </p:nvSpPr>
        <p:spPr>
          <a:xfrm>
            <a:off x="0" y="32559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6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39624" name="对象 239623" descr="羊皮纸"/>
          <p:cNvGraphicFramePr/>
          <p:nvPr/>
        </p:nvGraphicFramePr>
        <p:xfrm>
          <a:off x="3913188" y="3905250"/>
          <a:ext cx="149542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78" r:id="rId6" imgW="635000" imgH="406400" progId="Equation.3">
                  <p:embed/>
                </p:oleObj>
              </mc:Choice>
              <mc:Fallback>
                <p:oleObj r:id="rId6" imgW="635000" imgH="406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13188" y="3905250"/>
                        <a:ext cx="1495425" cy="957263"/>
                      </a:xfrm>
                      <a:prstGeom prst="rect">
                        <a:avLst/>
                      </a:prstGeom>
                      <a:blipFill rotWithShape="1">
                        <a:blip r:embed="rId5"/>
                      </a:blip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7" name="矩形 239626"/>
          <p:cNvSpPr/>
          <p:nvPr/>
        </p:nvSpPr>
        <p:spPr>
          <a:xfrm>
            <a:off x="1082675" y="5080000"/>
            <a:ext cx="3309938" cy="579438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4" rIns="91430" bIns="45714" anchor="ctr">
            <a:spAutoFit/>
          </a:bodyPr>
          <a:lstStyle/>
          <a:p>
            <a:pPr defTabSz="771525" eaLnBrk="1" hangingPunct="1">
              <a:spcBef>
                <a:spcPct val="0"/>
              </a:spcBef>
              <a:tabLst>
                <a:tab pos="1368425" algn="l"/>
                <a:tab pos="3800475" algn="l"/>
              </a:tabLst>
            </a:pP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M</a:t>
            </a:r>
            <a:r>
              <a:rPr lang="en-US" altLang="zh-CN" b="1" baseline="-30000">
                <a:solidFill>
                  <a:srgbClr val="000000"/>
                </a:solidFill>
                <a:cs typeface="Times New Roman" panose="02020603050405020304" pitchFamily="18" charset="0"/>
              </a:rPr>
              <a:t>12</a:t>
            </a:r>
            <a:r>
              <a:rPr lang="zh-CN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与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M</a:t>
            </a:r>
            <a:r>
              <a:rPr lang="en-US" altLang="zh-CN" b="1" baseline="-30000">
                <a:solidFill>
                  <a:srgbClr val="000000"/>
                </a:solidFill>
                <a:cs typeface="Times New Roman" panose="02020603050405020304" pitchFamily="18" charset="0"/>
              </a:rPr>
              <a:t>21</a:t>
            </a:r>
            <a:r>
              <a:rPr lang="zh-CN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是相等的，即</a:t>
            </a:r>
          </a:p>
          <a:p>
            <a:pPr defTabSz="771525">
              <a:spcBef>
                <a:spcPct val="0"/>
              </a:spcBef>
              <a:tabLst>
                <a:tab pos="1368425" algn="l"/>
                <a:tab pos="3800475" algn="l"/>
              </a:tabLst>
            </a:pPr>
            <a:r>
              <a:rPr lang="zh-CN" altLang="en-US" sz="800" dirty="0">
                <a:solidFill>
                  <a:srgbClr val="000000"/>
                </a:solidFill>
                <a:cs typeface="Times New Roman" panose="02020603050405020304" pitchFamily="18" charset="0"/>
              </a:rPr>
              <a:t>	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239628" name="矩形 239627"/>
          <p:cNvSpPr/>
          <p:nvPr/>
        </p:nvSpPr>
        <p:spPr>
          <a:xfrm>
            <a:off x="1416050" y="2443163"/>
            <a:ext cx="252413" cy="258762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4" rIns="91430" bIns="45714" anchor="ctr">
            <a:spAutoFit/>
          </a:bodyPr>
          <a:lstStyle/>
          <a:p>
            <a:pPr defTabSz="771525" eaLnBrk="1" hangingPunct="1">
              <a:spcBef>
                <a:spcPct val="0"/>
              </a:spcBef>
            </a:pPr>
            <a:r>
              <a:rPr lang="en-US" altLang="zh-CN" sz="11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000000"/>
              </a:solidFill>
            </a:endParaRPr>
          </a:p>
        </p:txBody>
      </p:sp>
      <p:sp>
        <p:nvSpPr>
          <p:cNvPr id="239630" name="矩形 239629"/>
          <p:cNvSpPr/>
          <p:nvPr/>
        </p:nvSpPr>
        <p:spPr>
          <a:xfrm>
            <a:off x="0" y="33432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6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39629" name="对象 239628" descr="羊皮纸"/>
          <p:cNvGraphicFramePr/>
          <p:nvPr/>
        </p:nvGraphicFramePr>
        <p:xfrm>
          <a:off x="5408613" y="5080000"/>
          <a:ext cx="1963737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79" r:id="rId8" imgW="926465" imgH="203200" progId="Equation.3">
                  <p:embed/>
                </p:oleObj>
              </mc:Choice>
              <mc:Fallback>
                <p:oleObj r:id="rId8" imgW="926465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08613" y="5080000"/>
                        <a:ext cx="1963737" cy="477838"/>
                      </a:xfrm>
                      <a:prstGeom prst="rect">
                        <a:avLst/>
                      </a:prstGeom>
                      <a:blipFill rotWithShape="1">
                        <a:blip r:embed="rId5"/>
                      </a:blip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31" name="矩形 239630"/>
          <p:cNvSpPr/>
          <p:nvPr/>
        </p:nvSpPr>
        <p:spPr>
          <a:xfrm>
            <a:off x="974725" y="5905500"/>
            <a:ext cx="6938963" cy="48895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4" rIns="91430" bIns="45714" anchor="ctr">
            <a:spAutoFit/>
          </a:bodyPr>
          <a:lstStyle/>
          <a:p>
            <a:pPr defTabSz="771525" eaLnBrk="1" hangingPunct="1">
              <a:spcBef>
                <a:spcPct val="0"/>
              </a:spcBef>
            </a:pP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M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为两个耦合线圈的互感量，简称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互感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或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耦合电感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239632" name="动作按钮: 后退或前一项 239631" descr="水滴">
            <a:hlinkClick r:id="" action="ppaction://hlinkshowjump?jump=previousslide">
              <a:snd r:embed="rId10" name="PROJCTOR.WAV"/>
            </a:hlinkClick>
          </p:cNvPr>
          <p:cNvSpPr/>
          <p:nvPr/>
        </p:nvSpPr>
        <p:spPr>
          <a:xfrm>
            <a:off x="8074025" y="6324600"/>
            <a:ext cx="460375" cy="457200"/>
          </a:xfrm>
          <a:prstGeom prst="actionButtonBackPrevious">
            <a:avLst/>
          </a:prstGeom>
          <a:blipFill rotWithShape="0">
            <a:blip r:embed="rId11"/>
          </a:blipFill>
          <a:ln w="28575">
            <a:noFill/>
          </a:ln>
          <a:effectLst>
            <a:prstShdw prst="shdw17" dist="17961" dir="2699999">
              <a:srgbClr val="CCFFFF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6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39633" name="动作按钮: 后退或前一项 239632" descr="水滴">
            <a:hlinkClick r:id="" action="ppaction://hlinkshowjump?jump=nextslide">
              <a:snd r:embed="rId10" name="PROJCTOR.WAV"/>
            </a:hlinkClick>
          </p:cNvPr>
          <p:cNvSpPr/>
          <p:nvPr/>
        </p:nvSpPr>
        <p:spPr>
          <a:xfrm flipH="1">
            <a:off x="8610600" y="6324600"/>
            <a:ext cx="457200" cy="457200"/>
          </a:xfrm>
          <a:prstGeom prst="actionButtonBackPrevious">
            <a:avLst/>
          </a:prstGeom>
          <a:blipFill rotWithShape="0">
            <a:blip r:embed="rId11"/>
          </a:blipFill>
          <a:ln w="28575">
            <a:noFill/>
          </a:ln>
          <a:effectLst>
            <a:prstShdw prst="shdw17" dist="17961" dir="2699999">
              <a:srgbClr val="CCFFFF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6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584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9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9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3" grpId="0"/>
      <p:bldP spid="239627" grpId="0"/>
      <p:bldP spid="23963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文本框 477185"/>
          <p:cNvSpPr txBox="1"/>
          <p:nvPr/>
        </p:nvSpPr>
        <p:spPr>
          <a:xfrm>
            <a:off x="149225" y="298450"/>
            <a:ext cx="795496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2.</a:t>
            </a:r>
            <a:r>
              <a:rPr lang="en-US" altLang="zh-CN" b="1">
                <a:latin typeface="Times New Roman" panose="02020603050405020304" pitchFamily="18" charset="0"/>
              </a:rPr>
              <a:t>  </a:t>
            </a:r>
            <a:r>
              <a:rPr lang="en-US" altLang="zh-CN" b="1" i="1">
                <a:latin typeface="Times New Roman" panose="02020603050405020304" pitchFamily="18" charset="0"/>
              </a:rPr>
              <a:t>L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=3.6H , </a:t>
            </a:r>
            <a:r>
              <a:rPr lang="en-US" altLang="zh-CN" b="1" i="1">
                <a:latin typeface="Times New Roman" panose="02020603050405020304" pitchFamily="18" charset="0"/>
              </a:rPr>
              <a:t>L</a:t>
            </a:r>
            <a:r>
              <a:rPr lang="en-US" altLang="zh-CN" b="1" baseline="-25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=0.06H , </a:t>
            </a:r>
            <a:r>
              <a:rPr lang="en-US" altLang="zh-CN" b="1" i="1">
                <a:latin typeface="Times New Roman" panose="02020603050405020304" pitchFamily="18" charset="0"/>
              </a:rPr>
              <a:t>M</a:t>
            </a:r>
            <a:r>
              <a:rPr lang="en-US" altLang="zh-CN" b="1">
                <a:latin typeface="Times New Roman" panose="02020603050405020304" pitchFamily="18" charset="0"/>
              </a:rPr>
              <a:t>=0.465H , 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=20</a:t>
            </a:r>
            <a:r>
              <a:rPr lang="en-US" altLang="zh-CN" b="1">
                <a:latin typeface="Symbol" panose="05050102010706020507" pitchFamily="18" charset="2"/>
              </a:rPr>
              <a:t>W</a:t>
            </a:r>
            <a:r>
              <a:rPr lang="en-US" altLang="zh-CN" b="1">
                <a:latin typeface="Times New Roman" panose="02020603050405020304" pitchFamily="18" charset="0"/>
              </a:rPr>
              <a:t> , 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 baseline="-25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=0.08</a:t>
            </a:r>
            <a:r>
              <a:rPr lang="en-US" altLang="zh-CN" b="1">
                <a:latin typeface="Symbol" panose="05050102010706020507" pitchFamily="18" charset="2"/>
              </a:rPr>
              <a:t>W</a:t>
            </a:r>
            <a:r>
              <a:rPr lang="en-US" altLang="zh-CN" b="1">
                <a:latin typeface="Times New Roman" panose="02020603050405020304" pitchFamily="18" charset="0"/>
              </a:rPr>
              <a:t> , </a:t>
            </a:r>
          </a:p>
        </p:txBody>
      </p:sp>
      <p:sp>
        <p:nvSpPr>
          <p:cNvPr id="477187" name="矩形 477186"/>
          <p:cNvSpPr/>
          <p:nvPr/>
        </p:nvSpPr>
        <p:spPr>
          <a:xfrm>
            <a:off x="4987925" y="838200"/>
            <a:ext cx="3282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 baseline="-25000">
                <a:latin typeface="Times New Roman" panose="02020603050405020304" pitchFamily="18" charset="0"/>
              </a:rPr>
              <a:t>L</a:t>
            </a:r>
            <a:r>
              <a:rPr lang="en-US" altLang="zh-CN" b="1">
                <a:latin typeface="Times New Roman" panose="02020603050405020304" pitchFamily="18" charset="0"/>
              </a:rPr>
              <a:t>=42</a:t>
            </a:r>
            <a:r>
              <a:rPr lang="en-US" altLang="zh-CN" b="1">
                <a:latin typeface="Symbol" panose="05050102010706020507" pitchFamily="18" charset="2"/>
              </a:rPr>
              <a:t>W</a:t>
            </a:r>
            <a:r>
              <a:rPr lang="en-US" altLang="zh-CN" b="1">
                <a:latin typeface="Times New Roman" panose="02020603050405020304" pitchFamily="18" charset="0"/>
              </a:rPr>
              <a:t> , </a:t>
            </a:r>
            <a:r>
              <a:rPr lang="en-US" altLang="zh-CN" b="1" i="1">
                <a:latin typeface="Symbol" panose="05050102010706020507" pitchFamily="18" charset="2"/>
              </a:rPr>
              <a:t>w</a:t>
            </a:r>
            <a:r>
              <a:rPr lang="en-US" altLang="zh-CN" b="1">
                <a:latin typeface="Symbol" panose="05050102010706020507" pitchFamily="18" charset="2"/>
              </a:rPr>
              <a:t> =314</a:t>
            </a:r>
            <a:r>
              <a:rPr lang="en-US" altLang="zh-CN" b="1">
                <a:latin typeface="Times New Roman" panose="02020603050405020304" pitchFamily="18" charset="0"/>
              </a:rPr>
              <a:t>rad/s,</a:t>
            </a:r>
          </a:p>
        </p:txBody>
      </p:sp>
      <p:graphicFrame>
        <p:nvGraphicFramePr>
          <p:cNvPr id="477188" name="对象 477187"/>
          <p:cNvGraphicFramePr/>
          <p:nvPr/>
        </p:nvGraphicFramePr>
        <p:xfrm>
          <a:off x="5043488" y="1341438"/>
          <a:ext cx="22447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5" r:id="rId3" imgW="1054100" imgH="228600" progId="Equation.DSMT4">
                  <p:embed/>
                </p:oleObj>
              </mc:Choice>
              <mc:Fallback>
                <p:oleObj r:id="rId3" imgW="1054100" imgH="228600" progId="Equation.DSMT4">
                  <p:embed/>
                  <p:pic>
                    <p:nvPicPr>
                      <p:cNvPr id="0" name="图片 32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43488" y="1341438"/>
                        <a:ext cx="2244725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89" name="对象 477188"/>
          <p:cNvGraphicFramePr/>
          <p:nvPr/>
        </p:nvGraphicFramePr>
        <p:xfrm>
          <a:off x="5026025" y="1871663"/>
          <a:ext cx="17240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6" r:id="rId5" imgW="838200" imgH="228600" progId="Equation.3">
                  <p:embed/>
                </p:oleObj>
              </mc:Choice>
              <mc:Fallback>
                <p:oleObj r:id="rId5" imgW="838200" imgH="228600" progId="Equation.3">
                  <p:embed/>
                  <p:pic>
                    <p:nvPicPr>
                      <p:cNvPr id="0" name="图片 32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26025" y="1871663"/>
                        <a:ext cx="1724025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7190" name="文本框 477189"/>
          <p:cNvSpPr txBox="1"/>
          <p:nvPr/>
        </p:nvSpPr>
        <p:spPr>
          <a:xfrm>
            <a:off x="398463" y="2819400"/>
            <a:ext cx="4515980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方法一</a:t>
            </a:r>
            <a:r>
              <a:rPr lang="zh-CN" altLang="en-US" b="1" dirty="0">
                <a:latin typeface="Times New Roman" panose="02020603050405020304" pitchFamily="18" charset="0"/>
              </a:rPr>
              <a:t>：支路电流法、回路法。</a:t>
            </a:r>
          </a:p>
        </p:txBody>
      </p:sp>
      <p:sp>
        <p:nvSpPr>
          <p:cNvPr id="477191" name="文本框 477190"/>
          <p:cNvSpPr txBox="1"/>
          <p:nvPr/>
        </p:nvSpPr>
        <p:spPr>
          <a:xfrm>
            <a:off x="419100" y="3276600"/>
            <a:ext cx="5444119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方法二</a:t>
            </a:r>
            <a:r>
              <a:rPr lang="zh-CN" altLang="en-US" b="1" dirty="0">
                <a:latin typeface="Times New Roman" panose="02020603050405020304" pitchFamily="18" charset="0"/>
              </a:rPr>
              <a:t>：空心变压器一次侧等效电路。</a:t>
            </a:r>
          </a:p>
        </p:txBody>
      </p:sp>
      <p:graphicFrame>
        <p:nvGraphicFramePr>
          <p:cNvPr id="477192" name="对象 477191"/>
          <p:cNvGraphicFramePr/>
          <p:nvPr/>
        </p:nvGraphicFramePr>
        <p:xfrm>
          <a:off x="5516563" y="5738813"/>
          <a:ext cx="270827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7" r:id="rId7" imgW="1549400" imgH="419100" progId="Equation.DSMT4">
                  <p:embed/>
                </p:oleObj>
              </mc:Choice>
              <mc:Fallback>
                <p:oleObj r:id="rId7" imgW="1549400" imgH="419100" progId="Equation.DSMT4">
                  <p:embed/>
                  <p:pic>
                    <p:nvPicPr>
                      <p:cNvPr id="0" name="图片 32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16563" y="5738813"/>
                        <a:ext cx="2708275" cy="730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3" name="对象 477192"/>
          <p:cNvGraphicFramePr/>
          <p:nvPr/>
        </p:nvGraphicFramePr>
        <p:xfrm>
          <a:off x="4002088" y="3835400"/>
          <a:ext cx="38115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8" r:id="rId9" imgW="1902460" imgH="215900" progId="Equation.3">
                  <p:embed/>
                </p:oleObj>
              </mc:Choice>
              <mc:Fallback>
                <p:oleObj r:id="rId9" imgW="1902460" imgH="215900" progId="Equation.3">
                  <p:embed/>
                  <p:pic>
                    <p:nvPicPr>
                      <p:cNvPr id="0" name="图片 33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02088" y="3835400"/>
                        <a:ext cx="3811587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4" name="对象 477193"/>
          <p:cNvGraphicFramePr/>
          <p:nvPr/>
        </p:nvGraphicFramePr>
        <p:xfrm>
          <a:off x="4021138" y="4411663"/>
          <a:ext cx="50196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9" r:id="rId11" imgW="2574925" imgH="215900" progId="Equation.DSMT4">
                  <p:embed/>
                </p:oleObj>
              </mc:Choice>
              <mc:Fallback>
                <p:oleObj r:id="rId11" imgW="2574925" imgH="215900" progId="Equation.DSMT4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21138" y="4411663"/>
                        <a:ext cx="5019675" cy="417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5" name="对象 477194"/>
          <p:cNvGraphicFramePr/>
          <p:nvPr/>
        </p:nvGraphicFramePr>
        <p:xfrm>
          <a:off x="4084638" y="4895850"/>
          <a:ext cx="3163887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0" r:id="rId13" imgW="1714500" imgH="419100" progId="Equation.DSMT4">
                  <p:embed/>
                </p:oleObj>
              </mc:Choice>
              <mc:Fallback>
                <p:oleObj r:id="rId13" imgW="1714500" imgH="419100" progId="Equation.DSMT4">
                  <p:embed/>
                  <p:pic>
                    <p:nvPicPr>
                      <p:cNvPr id="0" name="图片 329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84638" y="4895850"/>
                        <a:ext cx="3163887" cy="769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7196" name="对象 477195"/>
          <p:cNvGraphicFramePr/>
          <p:nvPr/>
        </p:nvGraphicFramePr>
        <p:xfrm>
          <a:off x="687388" y="5748338"/>
          <a:ext cx="408305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1" r:id="rId15" imgW="2159000" imgH="419100" progId="Equation.DSMT4">
                  <p:embed/>
                </p:oleObj>
              </mc:Choice>
              <mc:Fallback>
                <p:oleObj r:id="rId15" imgW="2159000" imgH="419100" progId="Equation.DSMT4">
                  <p:embed/>
                  <p:pic>
                    <p:nvPicPr>
                      <p:cNvPr id="0" name="图片 329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7388" y="5748338"/>
                        <a:ext cx="4083050" cy="790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7197" name="组合 477196"/>
          <p:cNvGrpSpPr/>
          <p:nvPr/>
        </p:nvGrpSpPr>
        <p:grpSpPr>
          <a:xfrm>
            <a:off x="171450" y="866775"/>
            <a:ext cx="4448175" cy="1844675"/>
            <a:chOff x="108" y="546"/>
            <a:chExt cx="2802" cy="1162"/>
          </a:xfrm>
        </p:grpSpPr>
        <p:sp>
          <p:nvSpPr>
            <p:cNvPr id="477198" name="直接连接符 477197"/>
            <p:cNvSpPr/>
            <p:nvPr/>
          </p:nvSpPr>
          <p:spPr>
            <a:xfrm flipH="1">
              <a:off x="1354" y="1431"/>
              <a:ext cx="2" cy="27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7199" name="直接连接符 477198"/>
            <p:cNvSpPr/>
            <p:nvPr/>
          </p:nvSpPr>
          <p:spPr>
            <a:xfrm>
              <a:off x="1351" y="921"/>
              <a:ext cx="0" cy="24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7200" name="直接连接符 477199"/>
            <p:cNvSpPr/>
            <p:nvPr/>
          </p:nvSpPr>
          <p:spPr>
            <a:xfrm flipH="1">
              <a:off x="1694" y="1457"/>
              <a:ext cx="0" cy="24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7201" name="直接连接符 477200"/>
            <p:cNvSpPr/>
            <p:nvPr/>
          </p:nvSpPr>
          <p:spPr>
            <a:xfrm>
              <a:off x="1695" y="934"/>
              <a:ext cx="0" cy="22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7202" name="直接连接符 477201"/>
            <p:cNvSpPr/>
            <p:nvPr/>
          </p:nvSpPr>
          <p:spPr>
            <a:xfrm flipV="1">
              <a:off x="1051" y="924"/>
              <a:ext cx="303" cy="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7203" name="直接连接符 477202"/>
            <p:cNvSpPr/>
            <p:nvPr/>
          </p:nvSpPr>
          <p:spPr>
            <a:xfrm flipV="1">
              <a:off x="1695" y="1702"/>
              <a:ext cx="87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7204" name="直接连接符 477203"/>
            <p:cNvSpPr/>
            <p:nvPr/>
          </p:nvSpPr>
          <p:spPr>
            <a:xfrm>
              <a:off x="2671" y="943"/>
              <a:ext cx="0" cy="24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77205" name="文本框 477204"/>
            <p:cNvSpPr txBox="1"/>
            <p:nvPr/>
          </p:nvSpPr>
          <p:spPr>
            <a:xfrm>
              <a:off x="1319" y="920"/>
              <a:ext cx="18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477206" name="文本框 477205"/>
            <p:cNvSpPr txBox="1"/>
            <p:nvPr/>
          </p:nvSpPr>
          <p:spPr>
            <a:xfrm>
              <a:off x="1507" y="930"/>
              <a:ext cx="18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477207" name="文本框 477206"/>
            <p:cNvSpPr txBox="1"/>
            <p:nvPr/>
          </p:nvSpPr>
          <p:spPr>
            <a:xfrm>
              <a:off x="928" y="1177"/>
              <a:ext cx="435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latin typeface="Times New Roman" panose="02020603050405020304" pitchFamily="18" charset="0"/>
                </a:rPr>
                <a:t>j</a:t>
              </a:r>
              <a:r>
                <a:rPr lang="en-US" altLang="zh-CN" sz="18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lang="en-US" altLang="zh-CN" sz="1800" b="1" i="1">
                  <a:latin typeface="Times New Roman" panose="02020603050405020304" pitchFamily="18" charset="0"/>
                </a:rPr>
                <a:t>L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1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77208" name="直接连接符 477207"/>
            <p:cNvSpPr/>
            <p:nvPr/>
          </p:nvSpPr>
          <p:spPr>
            <a:xfrm>
              <a:off x="524" y="844"/>
              <a:ext cx="23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grpSp>
          <p:nvGrpSpPr>
            <p:cNvPr id="477209" name="组合 477208"/>
            <p:cNvGrpSpPr/>
            <p:nvPr/>
          </p:nvGrpSpPr>
          <p:grpSpPr>
            <a:xfrm rot="-5400000" flipH="1">
              <a:off x="1530" y="1284"/>
              <a:ext cx="299" cy="49"/>
              <a:chOff x="1200" y="1584"/>
              <a:chExt cx="379" cy="45"/>
            </a:xfrm>
          </p:grpSpPr>
          <p:sp>
            <p:nvSpPr>
              <p:cNvPr id="477210" name="任意多边形 477209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7211" name="任意多边形 477210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7212" name="任意多边形 477211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7213" name="任意多边形 477212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77214" name="组合 477213"/>
            <p:cNvGrpSpPr/>
            <p:nvPr/>
          </p:nvGrpSpPr>
          <p:grpSpPr>
            <a:xfrm rot="5400000">
              <a:off x="1231" y="1271"/>
              <a:ext cx="299" cy="48"/>
              <a:chOff x="1200" y="1584"/>
              <a:chExt cx="379" cy="45"/>
            </a:xfrm>
          </p:grpSpPr>
          <p:sp>
            <p:nvSpPr>
              <p:cNvPr id="477215" name="任意多边形 477214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7216" name="任意多边形 477215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7217" name="任意多边形 477216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7218" name="任意多边形 477217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7219" name="任意多边形 477218"/>
            <p:cNvSpPr/>
            <p:nvPr/>
          </p:nvSpPr>
          <p:spPr>
            <a:xfrm rot="10800000" flipV="1">
              <a:off x="1316" y="775"/>
              <a:ext cx="166" cy="163"/>
            </a:xfrm>
            <a:custGeom>
              <a:avLst/>
              <a:gdLst>
                <a:gd name="txL" fmla="*/ 0 w 20759"/>
                <a:gd name="txT" fmla="*/ 0 h 21109"/>
                <a:gd name="txR" fmla="*/ 20759 w 20759"/>
                <a:gd name="txB" fmla="*/ 21109 h 21109"/>
              </a:gdLst>
              <a:ahLst/>
              <a:cxnLst>
                <a:cxn ang="270">
                  <a:pos x="4580" y="0"/>
                </a:cxn>
                <a:cxn ang="0">
                  <a:pos x="20758" y="15138"/>
                </a:cxn>
                <a:cxn ang="180">
                  <a:pos x="0" y="21109"/>
                </a:cxn>
              </a:cxnLst>
              <a:rect l="txL" t="txT" r="txR" b="txB"/>
              <a:pathLst>
                <a:path w="20759" h="21109" fill="none">
                  <a:moveTo>
                    <a:pt x="4580" y="0"/>
                  </a:moveTo>
                  <a:arcTo wR="21600" hR="21600" stAng="-4665500" swAng="3702633"/>
                </a:path>
                <a:path w="20759" h="21109" stroke="0">
                  <a:moveTo>
                    <a:pt x="4580" y="0"/>
                  </a:moveTo>
                  <a:arcTo wR="21600" hR="21600" stAng="-4665500" swAng="3702633"/>
                  <a:lnTo>
                    <a:pt x="0" y="21109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7220" name="任意多边形 477219"/>
            <p:cNvSpPr/>
            <p:nvPr/>
          </p:nvSpPr>
          <p:spPr>
            <a:xfrm rot="-10800000" flipH="1" flipV="1">
              <a:off x="1542" y="778"/>
              <a:ext cx="167" cy="162"/>
            </a:xfrm>
            <a:custGeom>
              <a:avLst/>
              <a:gdLst>
                <a:gd name="txL" fmla="*/ 0 w 20759"/>
                <a:gd name="txT" fmla="*/ 0 h 21109"/>
                <a:gd name="txR" fmla="*/ 20759 w 20759"/>
                <a:gd name="txB" fmla="*/ 21109 h 21109"/>
              </a:gdLst>
              <a:ahLst/>
              <a:cxnLst>
                <a:cxn ang="270">
                  <a:pos x="4580" y="0"/>
                </a:cxn>
                <a:cxn ang="0">
                  <a:pos x="20758" y="15138"/>
                </a:cxn>
                <a:cxn ang="180">
                  <a:pos x="0" y="21109"/>
                </a:cxn>
              </a:cxnLst>
              <a:rect l="txL" t="txT" r="txR" b="txB"/>
              <a:pathLst>
                <a:path w="20759" h="21109" fill="none">
                  <a:moveTo>
                    <a:pt x="4580" y="0"/>
                  </a:moveTo>
                  <a:arcTo wR="21600" hR="21600" stAng="-4665500" swAng="3702633"/>
                </a:path>
                <a:path w="20759" h="21109" stroke="0">
                  <a:moveTo>
                    <a:pt x="4580" y="0"/>
                  </a:moveTo>
                  <a:arcTo wR="21600" hR="21600" stAng="-4665500" swAng="3702633"/>
                  <a:lnTo>
                    <a:pt x="0" y="21109"/>
                  </a:lnTo>
                  <a:close/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7221" name="直接连接符 477220"/>
            <p:cNvSpPr/>
            <p:nvPr/>
          </p:nvSpPr>
          <p:spPr>
            <a:xfrm>
              <a:off x="1694" y="934"/>
              <a:ext cx="316" cy="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477222" name="对象 477221"/>
            <p:cNvGraphicFramePr/>
            <p:nvPr/>
          </p:nvGraphicFramePr>
          <p:xfrm>
            <a:off x="562" y="546"/>
            <a:ext cx="19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12" r:id="rId17" imgW="177800" imgH="278765" progId="Equation.3">
                    <p:embed/>
                  </p:oleObj>
                </mc:Choice>
                <mc:Fallback>
                  <p:oleObj r:id="rId17" imgW="177800" imgH="278765" progId="Equation.3">
                    <p:embed/>
                    <p:pic>
                      <p:nvPicPr>
                        <p:cNvPr id="0" name="图片 3301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62" y="546"/>
                          <a:ext cx="192" cy="2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7223" name="对象 477222"/>
            <p:cNvGraphicFramePr/>
            <p:nvPr/>
          </p:nvGraphicFramePr>
          <p:xfrm>
            <a:off x="2701" y="885"/>
            <a:ext cx="209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13" r:id="rId19" imgW="190500" imgH="279400" progId="Equation.3">
                    <p:embed/>
                  </p:oleObj>
                </mc:Choice>
                <mc:Fallback>
                  <p:oleObj r:id="rId19" imgW="190500" imgH="279400" progId="Equation.3">
                    <p:embed/>
                    <p:pic>
                      <p:nvPicPr>
                        <p:cNvPr id="0" name="图片 330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701" y="885"/>
                          <a:ext cx="209" cy="2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7224" name="文本框 477223"/>
            <p:cNvSpPr txBox="1"/>
            <p:nvPr/>
          </p:nvSpPr>
          <p:spPr>
            <a:xfrm>
              <a:off x="1689" y="1165"/>
              <a:ext cx="47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latin typeface="Times New Roman" panose="02020603050405020304" pitchFamily="18" charset="0"/>
                </a:rPr>
                <a:t>j</a:t>
              </a:r>
              <a:r>
                <a:rPr lang="en-US" altLang="zh-CN" sz="18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lang="en-US" altLang="zh-CN" sz="1800" b="1" i="1">
                  <a:latin typeface="Times New Roman" panose="02020603050405020304" pitchFamily="18" charset="0"/>
                </a:rPr>
                <a:t>L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2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77225" name="文本框 477224"/>
            <p:cNvSpPr txBox="1"/>
            <p:nvPr/>
          </p:nvSpPr>
          <p:spPr>
            <a:xfrm>
              <a:off x="1271" y="557"/>
              <a:ext cx="42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>
                  <a:latin typeface="Times New Roman" panose="02020603050405020304" pitchFamily="18" charset="0"/>
                </a:rPr>
                <a:t>j</a:t>
              </a:r>
              <a:r>
                <a:rPr lang="en-US" altLang="zh-CN" sz="1800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lang="en-US" altLang="zh-CN" sz="1800" b="1" i="1">
                  <a:latin typeface="Times New Roman" panose="02020603050405020304" pitchFamily="18" charset="0"/>
                </a:rPr>
                <a:t>M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77226" name="直接连接符 477225"/>
            <p:cNvSpPr/>
            <p:nvPr/>
          </p:nvSpPr>
          <p:spPr>
            <a:xfrm flipH="1">
              <a:off x="483" y="1701"/>
              <a:ext cx="865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7227" name="文本框 477226"/>
            <p:cNvSpPr txBox="1"/>
            <p:nvPr/>
          </p:nvSpPr>
          <p:spPr>
            <a:xfrm>
              <a:off x="299" y="897"/>
              <a:ext cx="249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77228" name="文本框 477227"/>
            <p:cNvSpPr txBox="1"/>
            <p:nvPr/>
          </p:nvSpPr>
          <p:spPr>
            <a:xfrm>
              <a:off x="293" y="1293"/>
              <a:ext cx="249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–</a:t>
              </a:r>
            </a:p>
          </p:txBody>
        </p:sp>
        <p:graphicFrame>
          <p:nvGraphicFramePr>
            <p:cNvPr id="477229" name="对象 477228"/>
            <p:cNvGraphicFramePr/>
            <p:nvPr/>
          </p:nvGraphicFramePr>
          <p:xfrm>
            <a:off x="108" y="1033"/>
            <a:ext cx="253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14" r:id="rId21" imgW="228600" imgH="279400" progId="Equation.3">
                    <p:embed/>
                  </p:oleObj>
                </mc:Choice>
                <mc:Fallback>
                  <p:oleObj r:id="rId21" imgW="228600" imgH="279400" progId="Equation.3">
                    <p:embed/>
                    <p:pic>
                      <p:nvPicPr>
                        <p:cNvPr id="0" name="图片 3303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08" y="1033"/>
                          <a:ext cx="253" cy="3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7230" name="矩形 477229"/>
            <p:cNvSpPr/>
            <p:nvPr/>
          </p:nvSpPr>
          <p:spPr>
            <a:xfrm>
              <a:off x="824" y="888"/>
              <a:ext cx="227" cy="7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7231" name="椭圆 477230"/>
            <p:cNvSpPr/>
            <p:nvPr/>
          </p:nvSpPr>
          <p:spPr>
            <a:xfrm>
              <a:off x="369" y="1139"/>
              <a:ext cx="227" cy="227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7232" name="直接连接符 477231"/>
            <p:cNvSpPr/>
            <p:nvPr/>
          </p:nvSpPr>
          <p:spPr>
            <a:xfrm>
              <a:off x="483" y="915"/>
              <a:ext cx="0" cy="78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7233" name="直接连接符 477232"/>
            <p:cNvSpPr/>
            <p:nvPr/>
          </p:nvSpPr>
          <p:spPr>
            <a:xfrm flipH="1">
              <a:off x="483" y="920"/>
              <a:ext cx="341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7234" name="矩形 477233"/>
            <p:cNvSpPr/>
            <p:nvPr/>
          </p:nvSpPr>
          <p:spPr>
            <a:xfrm>
              <a:off x="2010" y="899"/>
              <a:ext cx="227" cy="7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7235" name="矩形 477234"/>
            <p:cNvSpPr/>
            <p:nvPr/>
          </p:nvSpPr>
          <p:spPr>
            <a:xfrm rot="5400000">
              <a:off x="2453" y="1265"/>
              <a:ext cx="227" cy="7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7236" name="直接连接符 477235"/>
            <p:cNvSpPr/>
            <p:nvPr/>
          </p:nvSpPr>
          <p:spPr>
            <a:xfrm>
              <a:off x="2570" y="1412"/>
              <a:ext cx="0" cy="28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7237" name="直接连接符 477236"/>
            <p:cNvSpPr/>
            <p:nvPr/>
          </p:nvSpPr>
          <p:spPr>
            <a:xfrm flipV="1">
              <a:off x="2570" y="940"/>
              <a:ext cx="0" cy="24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7238" name="直接连接符 477237"/>
            <p:cNvSpPr/>
            <p:nvPr/>
          </p:nvSpPr>
          <p:spPr>
            <a:xfrm>
              <a:off x="2237" y="940"/>
              <a:ext cx="33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7239" name="文本框 477238"/>
            <p:cNvSpPr txBox="1"/>
            <p:nvPr/>
          </p:nvSpPr>
          <p:spPr>
            <a:xfrm>
              <a:off x="824" y="646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1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77240" name="文本框 477239"/>
            <p:cNvSpPr txBox="1"/>
            <p:nvPr/>
          </p:nvSpPr>
          <p:spPr>
            <a:xfrm>
              <a:off x="2001" y="646"/>
              <a:ext cx="26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2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77241" name="文本框 477240"/>
            <p:cNvSpPr txBox="1"/>
            <p:nvPr/>
          </p:nvSpPr>
          <p:spPr>
            <a:xfrm>
              <a:off x="2594" y="1200"/>
              <a:ext cx="28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 i="1">
                  <a:latin typeface="Times New Roman" panose="02020603050405020304" pitchFamily="18" charset="0"/>
                </a:rPr>
                <a:t>R</a:t>
              </a:r>
              <a:r>
                <a:rPr lang="en-US" altLang="zh-CN" sz="1800" b="1" i="1" baseline="-25000">
                  <a:latin typeface="Times New Roman" panose="02020603050405020304" pitchFamily="18" charset="0"/>
                </a:rPr>
                <a:t>L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77242" name="组合 477241"/>
          <p:cNvGrpSpPr/>
          <p:nvPr/>
        </p:nvGrpSpPr>
        <p:grpSpPr>
          <a:xfrm>
            <a:off x="760413" y="3746500"/>
            <a:ext cx="2886075" cy="1844675"/>
            <a:chOff x="3522" y="870"/>
            <a:chExt cx="1818" cy="1162"/>
          </a:xfrm>
        </p:grpSpPr>
        <p:sp>
          <p:nvSpPr>
            <p:cNvPr id="477243" name="直接连接符 477242"/>
            <p:cNvSpPr/>
            <p:nvPr/>
          </p:nvSpPr>
          <p:spPr>
            <a:xfrm flipH="1">
              <a:off x="4768" y="1730"/>
              <a:ext cx="2" cy="3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7244" name="直接连接符 477243"/>
            <p:cNvSpPr/>
            <p:nvPr/>
          </p:nvSpPr>
          <p:spPr>
            <a:xfrm>
              <a:off x="4765" y="1251"/>
              <a:ext cx="0" cy="24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7245" name="直接连接符 477244"/>
            <p:cNvSpPr/>
            <p:nvPr/>
          </p:nvSpPr>
          <p:spPr>
            <a:xfrm flipV="1">
              <a:off x="4465" y="1248"/>
              <a:ext cx="303" cy="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7246" name="直接连接符 477245"/>
            <p:cNvSpPr/>
            <p:nvPr/>
          </p:nvSpPr>
          <p:spPr>
            <a:xfrm>
              <a:off x="3938" y="1168"/>
              <a:ext cx="23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477247" name="对象 477246"/>
            <p:cNvGraphicFramePr/>
            <p:nvPr/>
          </p:nvGraphicFramePr>
          <p:xfrm>
            <a:off x="3976" y="870"/>
            <a:ext cx="19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15" r:id="rId23" imgW="177800" imgH="278765" progId="Equation.3">
                    <p:embed/>
                  </p:oleObj>
                </mc:Choice>
                <mc:Fallback>
                  <p:oleObj r:id="rId23" imgW="177800" imgH="278765" progId="Equation.3">
                    <p:embed/>
                    <p:pic>
                      <p:nvPicPr>
                        <p:cNvPr id="0" name="图片 330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976" y="870"/>
                          <a:ext cx="192" cy="2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7248" name="直接连接符 477247"/>
            <p:cNvSpPr/>
            <p:nvPr/>
          </p:nvSpPr>
          <p:spPr>
            <a:xfrm flipH="1">
              <a:off x="3897" y="2025"/>
              <a:ext cx="865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7249" name="文本框 477248"/>
            <p:cNvSpPr txBox="1"/>
            <p:nvPr/>
          </p:nvSpPr>
          <p:spPr>
            <a:xfrm>
              <a:off x="3695" y="1221"/>
              <a:ext cx="249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77250" name="文本框 477249"/>
            <p:cNvSpPr txBox="1"/>
            <p:nvPr/>
          </p:nvSpPr>
          <p:spPr>
            <a:xfrm>
              <a:off x="3707" y="1659"/>
              <a:ext cx="249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–</a:t>
              </a:r>
            </a:p>
          </p:txBody>
        </p:sp>
        <p:graphicFrame>
          <p:nvGraphicFramePr>
            <p:cNvPr id="477251" name="对象 477250"/>
            <p:cNvGraphicFramePr/>
            <p:nvPr/>
          </p:nvGraphicFramePr>
          <p:xfrm>
            <a:off x="3522" y="1357"/>
            <a:ext cx="253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16" r:id="rId24" imgW="228600" imgH="279400" progId="Equation.3">
                    <p:embed/>
                  </p:oleObj>
                </mc:Choice>
                <mc:Fallback>
                  <p:oleObj r:id="rId24" imgW="228600" imgH="279400" progId="Equation.3">
                    <p:embed/>
                    <p:pic>
                      <p:nvPicPr>
                        <p:cNvPr id="0" name="图片 3306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522" y="1357"/>
                          <a:ext cx="253" cy="3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7252" name="矩形 477251"/>
            <p:cNvSpPr/>
            <p:nvPr/>
          </p:nvSpPr>
          <p:spPr>
            <a:xfrm>
              <a:off x="4238" y="1212"/>
              <a:ext cx="227" cy="7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7253" name="椭圆 477252"/>
            <p:cNvSpPr/>
            <p:nvPr/>
          </p:nvSpPr>
          <p:spPr>
            <a:xfrm>
              <a:off x="3777" y="1487"/>
              <a:ext cx="227" cy="227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7254" name="直接连接符 477253"/>
            <p:cNvSpPr/>
            <p:nvPr/>
          </p:nvSpPr>
          <p:spPr>
            <a:xfrm flipH="1">
              <a:off x="3897" y="1244"/>
              <a:ext cx="341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7255" name="矩形 477254"/>
            <p:cNvSpPr/>
            <p:nvPr/>
          </p:nvSpPr>
          <p:spPr>
            <a:xfrm rot="5400000">
              <a:off x="4656" y="1577"/>
              <a:ext cx="227" cy="7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7256" name="文本框 477255"/>
            <p:cNvSpPr txBox="1"/>
            <p:nvPr/>
          </p:nvSpPr>
          <p:spPr>
            <a:xfrm>
              <a:off x="4238" y="970"/>
              <a:ext cx="39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1800" b="1" i="1">
                  <a:latin typeface="Times New Roman" panose="02020603050405020304" pitchFamily="18" charset="0"/>
                </a:rPr>
                <a:t>Z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11</a:t>
              </a:r>
              <a:endParaRPr lang="en-US" altLang="zh-CN" sz="1800" b="1">
                <a:latin typeface="Times New Roman" panose="02020603050405020304" pitchFamily="18" charset="0"/>
              </a:endParaRPr>
            </a:p>
          </p:txBody>
        </p:sp>
        <p:sp>
          <p:nvSpPr>
            <p:cNvPr id="477257" name="任意多边形 477256"/>
            <p:cNvSpPr/>
            <p:nvPr/>
          </p:nvSpPr>
          <p:spPr>
            <a:xfrm>
              <a:off x="3894" y="1241"/>
              <a:ext cx="3" cy="787"/>
            </a:xfrm>
            <a:custGeom>
              <a:avLst/>
              <a:gdLst/>
              <a:ahLst/>
              <a:cxnLst/>
              <a:rect l="0" t="0" r="0" b="0"/>
              <a:pathLst>
                <a:path w="3" h="787">
                  <a:moveTo>
                    <a:pt x="3" y="0"/>
                  </a:moveTo>
                  <a:lnTo>
                    <a:pt x="0" y="787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77258" name="对象 477257"/>
            <p:cNvGraphicFramePr/>
            <p:nvPr/>
          </p:nvGraphicFramePr>
          <p:xfrm>
            <a:off x="4857" y="1400"/>
            <a:ext cx="483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17" r:id="rId25" imgW="508000" imgH="457200" progId="Equation.3">
                    <p:embed/>
                  </p:oleObj>
                </mc:Choice>
                <mc:Fallback>
                  <p:oleObj r:id="rId25" imgW="508000" imgH="457200" progId="Equation.3">
                    <p:embed/>
                    <p:pic>
                      <p:nvPicPr>
                        <p:cNvPr id="0" name="图片 3305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857" y="1400"/>
                          <a:ext cx="483" cy="4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7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7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7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7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7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77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7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7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7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77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7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7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7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7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7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6" grpId="0"/>
      <p:bldP spid="477187" grpId="0"/>
      <p:bldP spid="477190" grpId="0"/>
      <p:bldP spid="47719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标题 393217"/>
          <p:cNvSpPr>
            <a:spLocks noGrp="1"/>
          </p:cNvSpPr>
          <p:nvPr>
            <p:ph type="title" idx="4294967295"/>
          </p:nvPr>
        </p:nvSpPr>
        <p:spPr>
          <a:xfrm>
            <a:off x="388938" y="352410"/>
            <a:ext cx="6423844" cy="4429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5.3.2  </a:t>
            </a:r>
            <a:r>
              <a:rPr lang="zh-CN" altLang="en-US" sz="2800" b="1" dirty="0">
                <a:solidFill>
                  <a:srgbClr val="FF0000"/>
                </a:solidFill>
              </a:rPr>
              <a:t>理想变压器（</a:t>
            </a:r>
            <a:r>
              <a:rPr lang="en-US" altLang="zh-CN" sz="2800" b="1" dirty="0">
                <a:solidFill>
                  <a:srgbClr val="FF0000"/>
                </a:solidFill>
              </a:rPr>
              <a:t>K=1</a:t>
            </a:r>
            <a:r>
              <a:rPr lang="zh-CN" altLang="en-US" sz="2800" b="1" dirty="0">
                <a:solidFill>
                  <a:srgbClr val="FF0000"/>
                </a:solidFill>
              </a:rPr>
              <a:t>时的互感）</a:t>
            </a:r>
          </a:p>
        </p:txBody>
      </p:sp>
      <p:grpSp>
        <p:nvGrpSpPr>
          <p:cNvPr id="393219" name="组合 393218"/>
          <p:cNvGrpSpPr/>
          <p:nvPr/>
        </p:nvGrpSpPr>
        <p:grpSpPr>
          <a:xfrm>
            <a:off x="520700" y="4881563"/>
            <a:ext cx="2147888" cy="1514475"/>
            <a:chOff x="328" y="2634"/>
            <a:chExt cx="1353" cy="954"/>
          </a:xfrm>
        </p:grpSpPr>
        <p:graphicFrame>
          <p:nvGraphicFramePr>
            <p:cNvPr id="393220" name="对象 393219"/>
            <p:cNvGraphicFramePr/>
            <p:nvPr/>
          </p:nvGraphicFramePr>
          <p:xfrm>
            <a:off x="485" y="2634"/>
            <a:ext cx="739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17" r:id="rId3" imgW="584200" imgH="419100" progId="Equation.DSMT4">
                    <p:embed/>
                  </p:oleObj>
                </mc:Choice>
                <mc:Fallback>
                  <p:oleObj r:id="rId3" imgW="584200" imgH="419100" progId="Equation.DSMT4">
                    <p:embed/>
                    <p:pic>
                      <p:nvPicPr>
                        <p:cNvPr id="0" name="图片 317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85" y="2634"/>
                          <a:ext cx="739" cy="5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3221" name="对象 393220"/>
            <p:cNvGraphicFramePr/>
            <p:nvPr/>
          </p:nvGraphicFramePr>
          <p:xfrm>
            <a:off x="481" y="3314"/>
            <a:ext cx="1200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18" r:id="rId5" imgW="938530" imgH="215900" progId="Equation.DSMT4">
                    <p:embed/>
                  </p:oleObj>
                </mc:Choice>
                <mc:Fallback>
                  <p:oleObj r:id="rId5" imgW="938530" imgH="215900" progId="Equation.DSMT4">
                    <p:embed/>
                    <p:pic>
                      <p:nvPicPr>
                        <p:cNvPr id="0" name="图片 317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1" y="3314"/>
                          <a:ext cx="1200" cy="2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3222" name="左大括号 393221"/>
            <p:cNvSpPr/>
            <p:nvPr/>
          </p:nvSpPr>
          <p:spPr>
            <a:xfrm>
              <a:off x="328" y="2857"/>
              <a:ext cx="119" cy="589"/>
            </a:xfrm>
            <a:prstGeom prst="leftBrace">
              <a:avLst>
                <a:gd name="adj1" fmla="val 41246"/>
                <a:gd name="adj2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3225" name="文本框 393224"/>
          <p:cNvSpPr txBox="1"/>
          <p:nvPr/>
        </p:nvSpPr>
        <p:spPr>
          <a:xfrm>
            <a:off x="363538" y="942975"/>
            <a:ext cx="35544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理想变压器的电路模型：</a:t>
            </a:r>
          </a:p>
        </p:txBody>
      </p:sp>
      <p:grpSp>
        <p:nvGrpSpPr>
          <p:cNvPr id="393226" name="组合 393225"/>
          <p:cNvGrpSpPr/>
          <p:nvPr/>
        </p:nvGrpSpPr>
        <p:grpSpPr>
          <a:xfrm>
            <a:off x="608012" y="1577976"/>
            <a:ext cx="3430588" cy="2055812"/>
            <a:chOff x="641" y="1209"/>
            <a:chExt cx="2161" cy="1295"/>
          </a:xfrm>
        </p:grpSpPr>
        <p:sp>
          <p:nvSpPr>
            <p:cNvPr id="393227" name="直接连接符 393226"/>
            <p:cNvSpPr/>
            <p:nvPr/>
          </p:nvSpPr>
          <p:spPr>
            <a:xfrm flipH="1">
              <a:off x="1559" y="2173"/>
              <a:ext cx="4" cy="21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3228" name="直接连接符 393227"/>
            <p:cNvSpPr/>
            <p:nvPr/>
          </p:nvSpPr>
          <p:spPr>
            <a:xfrm>
              <a:off x="1561" y="1597"/>
              <a:ext cx="2" cy="21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3229" name="直接连接符 393228"/>
            <p:cNvSpPr/>
            <p:nvPr/>
          </p:nvSpPr>
          <p:spPr>
            <a:xfrm flipH="1">
              <a:off x="1989" y="2196"/>
              <a:ext cx="0" cy="2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3230" name="直接连接符 393229"/>
            <p:cNvSpPr/>
            <p:nvPr/>
          </p:nvSpPr>
          <p:spPr>
            <a:xfrm>
              <a:off x="1991" y="1592"/>
              <a:ext cx="0" cy="2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3231" name="直接连接符 393230"/>
            <p:cNvSpPr/>
            <p:nvPr/>
          </p:nvSpPr>
          <p:spPr>
            <a:xfrm>
              <a:off x="951" y="1592"/>
              <a:ext cx="608" cy="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3232" name="直接连接符 393231"/>
            <p:cNvSpPr/>
            <p:nvPr/>
          </p:nvSpPr>
          <p:spPr>
            <a:xfrm flipV="1">
              <a:off x="1991" y="2398"/>
              <a:ext cx="50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3233" name="直接连接符 393232"/>
            <p:cNvSpPr/>
            <p:nvPr/>
          </p:nvSpPr>
          <p:spPr>
            <a:xfrm rot="5400000">
              <a:off x="2325" y="1395"/>
              <a:ext cx="0" cy="25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393234" name="文本框 393233"/>
            <p:cNvSpPr txBox="1"/>
            <p:nvPr/>
          </p:nvSpPr>
          <p:spPr>
            <a:xfrm>
              <a:off x="1585" y="1617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393235" name="文本框 393234"/>
            <p:cNvSpPr txBox="1"/>
            <p:nvPr/>
          </p:nvSpPr>
          <p:spPr>
            <a:xfrm>
              <a:off x="1806" y="1611"/>
              <a:ext cx="18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393236" name="直接连接符 393235"/>
            <p:cNvSpPr/>
            <p:nvPr/>
          </p:nvSpPr>
          <p:spPr>
            <a:xfrm>
              <a:off x="1005" y="1532"/>
              <a:ext cx="2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grpSp>
          <p:nvGrpSpPr>
            <p:cNvPr id="393237" name="组合 393236"/>
            <p:cNvGrpSpPr/>
            <p:nvPr/>
          </p:nvGrpSpPr>
          <p:grpSpPr>
            <a:xfrm rot="-5400000" flipH="1">
              <a:off x="1782" y="1986"/>
              <a:ext cx="370" cy="53"/>
              <a:chOff x="1200" y="1584"/>
              <a:chExt cx="379" cy="45"/>
            </a:xfrm>
          </p:grpSpPr>
          <p:sp>
            <p:nvSpPr>
              <p:cNvPr id="393238" name="任意多边形 393237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3239" name="任意多边形 393238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3240" name="任意多边形 393239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3241" name="任意多边形 393240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3242" name="椭圆 393241"/>
            <p:cNvSpPr/>
            <p:nvPr/>
          </p:nvSpPr>
          <p:spPr>
            <a:xfrm>
              <a:off x="899" y="1577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43" name="椭圆 393242"/>
            <p:cNvSpPr/>
            <p:nvPr/>
          </p:nvSpPr>
          <p:spPr>
            <a:xfrm>
              <a:off x="2478" y="1572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44" name="直接连接符 393243"/>
            <p:cNvSpPr/>
            <p:nvPr/>
          </p:nvSpPr>
          <p:spPr>
            <a:xfrm>
              <a:off x="1989" y="1592"/>
              <a:ext cx="48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3245" name="椭圆 393244"/>
            <p:cNvSpPr/>
            <p:nvPr/>
          </p:nvSpPr>
          <p:spPr>
            <a:xfrm>
              <a:off x="2492" y="2376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46" name="直接连接符 393245"/>
            <p:cNvSpPr/>
            <p:nvPr/>
          </p:nvSpPr>
          <p:spPr>
            <a:xfrm flipH="1">
              <a:off x="951" y="2390"/>
              <a:ext cx="608" cy="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3247" name="椭圆 393246"/>
            <p:cNvSpPr/>
            <p:nvPr/>
          </p:nvSpPr>
          <p:spPr>
            <a:xfrm flipH="1">
              <a:off x="903" y="2364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48" name="文本框 393247"/>
            <p:cNvSpPr txBox="1"/>
            <p:nvPr/>
          </p:nvSpPr>
          <p:spPr>
            <a:xfrm>
              <a:off x="2521" y="1476"/>
              <a:ext cx="260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93249" name="文本框 393248"/>
            <p:cNvSpPr txBox="1"/>
            <p:nvPr/>
          </p:nvSpPr>
          <p:spPr>
            <a:xfrm>
              <a:off x="2543" y="2254"/>
              <a:ext cx="259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393250" name="文本框 393249"/>
            <p:cNvSpPr txBox="1"/>
            <p:nvPr/>
          </p:nvSpPr>
          <p:spPr>
            <a:xfrm>
              <a:off x="660" y="1491"/>
              <a:ext cx="260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93251" name="文本框 393250"/>
            <p:cNvSpPr txBox="1"/>
            <p:nvPr/>
          </p:nvSpPr>
          <p:spPr>
            <a:xfrm>
              <a:off x="670" y="2252"/>
              <a:ext cx="260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–</a:t>
              </a:r>
            </a:p>
          </p:txBody>
        </p:sp>
        <p:grpSp>
          <p:nvGrpSpPr>
            <p:cNvPr id="393252" name="组合 393251"/>
            <p:cNvGrpSpPr/>
            <p:nvPr/>
          </p:nvGrpSpPr>
          <p:grpSpPr>
            <a:xfrm rot="5400000">
              <a:off x="1403" y="1967"/>
              <a:ext cx="370" cy="53"/>
              <a:chOff x="1200" y="1584"/>
              <a:chExt cx="379" cy="45"/>
            </a:xfrm>
          </p:grpSpPr>
          <p:sp>
            <p:nvSpPr>
              <p:cNvPr id="393253" name="任意多边形 393252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3254" name="任意多边形 393253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3255" name="任意多边形 393254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3256" name="任意多边形 393255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3257" name="文本框 393256"/>
            <p:cNvSpPr txBox="1"/>
            <p:nvPr/>
          </p:nvSpPr>
          <p:spPr>
            <a:xfrm>
              <a:off x="1559" y="1266"/>
              <a:ext cx="516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n</a:t>
              </a:r>
              <a:r>
                <a:rPr lang="en-US" altLang="zh-CN" b="1">
                  <a:latin typeface="Times New Roman" panose="02020603050405020304" pitchFamily="18" charset="0"/>
                </a:rPr>
                <a:t> : 1</a:t>
              </a:r>
            </a:p>
          </p:txBody>
        </p:sp>
        <p:sp>
          <p:nvSpPr>
            <p:cNvPr id="393258" name="矩形 393257"/>
            <p:cNvSpPr/>
            <p:nvPr/>
          </p:nvSpPr>
          <p:spPr>
            <a:xfrm>
              <a:off x="1227" y="1856"/>
              <a:ext cx="319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N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93259" name="矩形 393258"/>
            <p:cNvSpPr/>
            <p:nvPr/>
          </p:nvSpPr>
          <p:spPr>
            <a:xfrm>
              <a:off x="2013" y="1875"/>
              <a:ext cx="319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N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93260" name="文本框 393259"/>
            <p:cNvSpPr txBox="1"/>
            <p:nvPr/>
          </p:nvSpPr>
          <p:spPr>
            <a:xfrm>
              <a:off x="641" y="1851"/>
              <a:ext cx="31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u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93261" name="文本框 393260"/>
            <p:cNvSpPr txBox="1"/>
            <p:nvPr/>
          </p:nvSpPr>
          <p:spPr>
            <a:xfrm>
              <a:off x="2489" y="1865"/>
              <a:ext cx="31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u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93262" name="文本框 393261"/>
            <p:cNvSpPr txBox="1"/>
            <p:nvPr/>
          </p:nvSpPr>
          <p:spPr>
            <a:xfrm>
              <a:off x="993" y="1212"/>
              <a:ext cx="31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i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93263" name="文本框 393262"/>
            <p:cNvSpPr txBox="1"/>
            <p:nvPr/>
          </p:nvSpPr>
          <p:spPr>
            <a:xfrm>
              <a:off x="2205" y="1209"/>
              <a:ext cx="31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i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393264" name="组合 393263"/>
          <p:cNvGrpSpPr/>
          <p:nvPr/>
        </p:nvGrpSpPr>
        <p:grpSpPr>
          <a:xfrm>
            <a:off x="4957029" y="1570038"/>
            <a:ext cx="3568700" cy="2055813"/>
            <a:chOff x="3407" y="1084"/>
            <a:chExt cx="2248" cy="1295"/>
          </a:xfrm>
        </p:grpSpPr>
        <p:sp>
          <p:nvSpPr>
            <p:cNvPr id="393265" name="直接连接符 393264"/>
            <p:cNvSpPr/>
            <p:nvPr/>
          </p:nvSpPr>
          <p:spPr>
            <a:xfrm flipH="1">
              <a:off x="4343" y="2048"/>
              <a:ext cx="4" cy="21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3266" name="直接连接符 393265"/>
            <p:cNvSpPr/>
            <p:nvPr/>
          </p:nvSpPr>
          <p:spPr>
            <a:xfrm>
              <a:off x="4345" y="1472"/>
              <a:ext cx="2" cy="21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3267" name="直接连接符 393266"/>
            <p:cNvSpPr/>
            <p:nvPr/>
          </p:nvSpPr>
          <p:spPr>
            <a:xfrm flipH="1">
              <a:off x="4773" y="2071"/>
              <a:ext cx="0" cy="2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3268" name="直接连接符 393267"/>
            <p:cNvSpPr/>
            <p:nvPr/>
          </p:nvSpPr>
          <p:spPr>
            <a:xfrm>
              <a:off x="4775" y="1467"/>
              <a:ext cx="0" cy="2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3269" name="直接连接符 393268"/>
            <p:cNvSpPr/>
            <p:nvPr/>
          </p:nvSpPr>
          <p:spPr>
            <a:xfrm>
              <a:off x="3735" y="1467"/>
              <a:ext cx="608" cy="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3270" name="直接连接符 393269"/>
            <p:cNvSpPr/>
            <p:nvPr/>
          </p:nvSpPr>
          <p:spPr>
            <a:xfrm flipV="1">
              <a:off x="4775" y="2273"/>
              <a:ext cx="50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3271" name="直接连接符 393270"/>
            <p:cNvSpPr/>
            <p:nvPr/>
          </p:nvSpPr>
          <p:spPr>
            <a:xfrm rot="5400000">
              <a:off x="5109" y="1270"/>
              <a:ext cx="0" cy="25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393272" name="直接连接符 393271"/>
            <p:cNvSpPr/>
            <p:nvPr/>
          </p:nvSpPr>
          <p:spPr>
            <a:xfrm>
              <a:off x="3789" y="1407"/>
              <a:ext cx="2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393273" name="椭圆 393272"/>
            <p:cNvSpPr/>
            <p:nvPr/>
          </p:nvSpPr>
          <p:spPr>
            <a:xfrm>
              <a:off x="3683" y="1452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74" name="椭圆 393273"/>
            <p:cNvSpPr/>
            <p:nvPr/>
          </p:nvSpPr>
          <p:spPr>
            <a:xfrm>
              <a:off x="5262" y="1447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75" name="直接连接符 393274"/>
            <p:cNvSpPr/>
            <p:nvPr/>
          </p:nvSpPr>
          <p:spPr>
            <a:xfrm>
              <a:off x="4773" y="1467"/>
              <a:ext cx="48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3276" name="椭圆 393275"/>
            <p:cNvSpPr/>
            <p:nvPr/>
          </p:nvSpPr>
          <p:spPr>
            <a:xfrm>
              <a:off x="5276" y="2251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77" name="直接连接符 393276"/>
            <p:cNvSpPr/>
            <p:nvPr/>
          </p:nvSpPr>
          <p:spPr>
            <a:xfrm flipH="1">
              <a:off x="3735" y="2265"/>
              <a:ext cx="608" cy="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3278" name="椭圆 393277"/>
            <p:cNvSpPr/>
            <p:nvPr/>
          </p:nvSpPr>
          <p:spPr>
            <a:xfrm flipH="1">
              <a:off x="3687" y="2239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79" name="文本框 393278"/>
            <p:cNvSpPr txBox="1"/>
            <p:nvPr/>
          </p:nvSpPr>
          <p:spPr>
            <a:xfrm>
              <a:off x="5305" y="1351"/>
              <a:ext cx="260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93280" name="文本框 393279"/>
            <p:cNvSpPr txBox="1"/>
            <p:nvPr/>
          </p:nvSpPr>
          <p:spPr>
            <a:xfrm>
              <a:off x="5327" y="2129"/>
              <a:ext cx="259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393281" name="文本框 393280"/>
            <p:cNvSpPr txBox="1"/>
            <p:nvPr/>
          </p:nvSpPr>
          <p:spPr>
            <a:xfrm>
              <a:off x="3444" y="1366"/>
              <a:ext cx="260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93282" name="文本框 393281"/>
            <p:cNvSpPr txBox="1"/>
            <p:nvPr/>
          </p:nvSpPr>
          <p:spPr>
            <a:xfrm>
              <a:off x="3454" y="2127"/>
              <a:ext cx="260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393283" name="文本框 393282"/>
            <p:cNvSpPr txBox="1"/>
            <p:nvPr/>
          </p:nvSpPr>
          <p:spPr>
            <a:xfrm>
              <a:off x="3407" y="1717"/>
              <a:ext cx="31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u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93284" name="文本框 393283"/>
            <p:cNvSpPr txBox="1"/>
            <p:nvPr/>
          </p:nvSpPr>
          <p:spPr>
            <a:xfrm>
              <a:off x="5345" y="1704"/>
              <a:ext cx="31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u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93285" name="文本框 393284"/>
            <p:cNvSpPr txBox="1"/>
            <p:nvPr/>
          </p:nvSpPr>
          <p:spPr>
            <a:xfrm>
              <a:off x="3777" y="1087"/>
              <a:ext cx="31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i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93286" name="文本框 393285"/>
            <p:cNvSpPr txBox="1"/>
            <p:nvPr/>
          </p:nvSpPr>
          <p:spPr>
            <a:xfrm>
              <a:off x="4989" y="1084"/>
              <a:ext cx="31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i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93287" name="菱形 393286"/>
            <p:cNvSpPr/>
            <p:nvPr/>
          </p:nvSpPr>
          <p:spPr>
            <a:xfrm>
              <a:off x="4211" y="1688"/>
              <a:ext cx="273" cy="356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88" name="直接连接符 393287"/>
            <p:cNvSpPr/>
            <p:nvPr/>
          </p:nvSpPr>
          <p:spPr>
            <a:xfrm>
              <a:off x="4211" y="1862"/>
              <a:ext cx="27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3289" name="菱形 393288"/>
            <p:cNvSpPr/>
            <p:nvPr/>
          </p:nvSpPr>
          <p:spPr>
            <a:xfrm>
              <a:off x="4639" y="1699"/>
              <a:ext cx="273" cy="356"/>
            </a:xfrm>
            <a:prstGeom prst="diamond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290" name="直接连接符 393289"/>
            <p:cNvSpPr/>
            <p:nvPr/>
          </p:nvSpPr>
          <p:spPr>
            <a:xfrm>
              <a:off x="4775" y="1708"/>
              <a:ext cx="0" cy="35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3291" name="直接连接符 393290"/>
            <p:cNvSpPr/>
            <p:nvPr/>
          </p:nvSpPr>
          <p:spPr>
            <a:xfrm>
              <a:off x="4340" y="2106"/>
              <a:ext cx="0" cy="8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393292" name="文本框 393291"/>
            <p:cNvSpPr txBox="1"/>
            <p:nvPr/>
          </p:nvSpPr>
          <p:spPr>
            <a:xfrm>
              <a:off x="4771" y="1483"/>
              <a:ext cx="260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93293" name="文本框 393292"/>
            <p:cNvSpPr txBox="1"/>
            <p:nvPr/>
          </p:nvSpPr>
          <p:spPr>
            <a:xfrm>
              <a:off x="4775" y="2000"/>
              <a:ext cx="259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–</a:t>
              </a:r>
            </a:p>
          </p:txBody>
        </p:sp>
        <p:graphicFrame>
          <p:nvGraphicFramePr>
            <p:cNvPr id="393294" name="对象 393293"/>
            <p:cNvGraphicFramePr/>
            <p:nvPr/>
          </p:nvGraphicFramePr>
          <p:xfrm>
            <a:off x="4912" y="1655"/>
            <a:ext cx="341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19" r:id="rId7" imgW="266065" imgH="329565" progId="Equation.DSMT4">
                    <p:embed/>
                  </p:oleObj>
                </mc:Choice>
                <mc:Fallback>
                  <p:oleObj r:id="rId7" imgW="266065" imgH="329565" progId="Equation.DSMT4">
                    <p:embed/>
                    <p:pic>
                      <p:nvPicPr>
                        <p:cNvPr id="0" name="图片 318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912" y="1655"/>
                          <a:ext cx="341" cy="4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3295" name="对象 393294"/>
            <p:cNvGraphicFramePr/>
            <p:nvPr/>
          </p:nvGraphicFramePr>
          <p:xfrm>
            <a:off x="3785" y="1691"/>
            <a:ext cx="471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20" r:id="rId9" imgW="368300" imgH="330200" progId="Equation.DSMT4">
                    <p:embed/>
                  </p:oleObj>
                </mc:Choice>
                <mc:Fallback>
                  <p:oleObj r:id="rId9" imgW="368300" imgH="330200" progId="Equation.DSMT4">
                    <p:embed/>
                    <p:pic>
                      <p:nvPicPr>
                        <p:cNvPr id="0" name="图片 318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785" y="1691"/>
                          <a:ext cx="471" cy="4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3296" name="矩形 393295"/>
          <p:cNvSpPr/>
          <p:nvPr/>
        </p:nvSpPr>
        <p:spPr>
          <a:xfrm>
            <a:off x="2333625" y="1520825"/>
            <a:ext cx="695325" cy="396875"/>
          </a:xfrm>
          <a:prstGeom prst="rect">
            <a:avLst/>
          </a:prstGeom>
          <a:noFill/>
          <a:ln w="19050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变比</a:t>
            </a:r>
          </a:p>
        </p:txBody>
      </p:sp>
      <p:grpSp>
        <p:nvGrpSpPr>
          <p:cNvPr id="393297" name="组合 393296"/>
          <p:cNvGrpSpPr/>
          <p:nvPr/>
        </p:nvGrpSpPr>
        <p:grpSpPr>
          <a:xfrm>
            <a:off x="3602038" y="4902200"/>
            <a:ext cx="1730375" cy="1604963"/>
            <a:chOff x="2269" y="3097"/>
            <a:chExt cx="1090" cy="1011"/>
          </a:xfrm>
        </p:grpSpPr>
        <p:sp>
          <p:nvSpPr>
            <p:cNvPr id="393298" name="左大括号 393297"/>
            <p:cNvSpPr/>
            <p:nvPr/>
          </p:nvSpPr>
          <p:spPr>
            <a:xfrm>
              <a:off x="2269" y="3292"/>
              <a:ext cx="119" cy="589"/>
            </a:xfrm>
            <a:prstGeom prst="leftBrace">
              <a:avLst>
                <a:gd name="adj1" fmla="val 41246"/>
                <a:gd name="adj2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93299" name="对象 393298"/>
            <p:cNvGraphicFramePr/>
            <p:nvPr/>
          </p:nvGraphicFramePr>
          <p:xfrm>
            <a:off x="2433" y="3097"/>
            <a:ext cx="851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21" r:id="rId11" imgW="673100" imgH="419100" progId="Equation.DSMT4">
                    <p:embed/>
                  </p:oleObj>
                </mc:Choice>
                <mc:Fallback>
                  <p:oleObj r:id="rId11" imgW="673100" imgH="419100" progId="Equation.DSMT4">
                    <p:embed/>
                    <p:pic>
                      <p:nvPicPr>
                        <p:cNvPr id="0" name="图片 318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433" y="3097"/>
                          <a:ext cx="851" cy="5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3300" name="对象 393299"/>
            <p:cNvGraphicFramePr/>
            <p:nvPr/>
          </p:nvGraphicFramePr>
          <p:xfrm>
            <a:off x="2451" y="3577"/>
            <a:ext cx="908" cy="5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22" r:id="rId13" imgW="711200" imgH="419100" progId="Equation.DSMT4">
                    <p:embed/>
                  </p:oleObj>
                </mc:Choice>
                <mc:Fallback>
                  <p:oleObj r:id="rId13" imgW="711200" imgH="419100" progId="Equation.DSMT4">
                    <p:embed/>
                    <p:pic>
                      <p:nvPicPr>
                        <p:cNvPr id="0" name="图片 318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451" y="3577"/>
                          <a:ext cx="908" cy="5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3301" name="矩形 393300"/>
          <p:cNvSpPr/>
          <p:nvPr/>
        </p:nvSpPr>
        <p:spPr>
          <a:xfrm>
            <a:off x="2733675" y="5405438"/>
            <a:ext cx="490538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或</a:t>
            </a:r>
          </a:p>
        </p:txBody>
      </p:sp>
      <p:grpSp>
        <p:nvGrpSpPr>
          <p:cNvPr id="393302" name="组合 393301"/>
          <p:cNvGrpSpPr/>
          <p:nvPr/>
        </p:nvGrpSpPr>
        <p:grpSpPr>
          <a:xfrm>
            <a:off x="1109723" y="3025354"/>
            <a:ext cx="1454150" cy="1028700"/>
            <a:chOff x="881" y="1932"/>
            <a:chExt cx="916" cy="648"/>
          </a:xfrm>
        </p:grpSpPr>
        <p:sp>
          <p:nvSpPr>
            <p:cNvPr id="393303" name="矩形 393302"/>
            <p:cNvSpPr/>
            <p:nvPr/>
          </p:nvSpPr>
          <p:spPr>
            <a:xfrm>
              <a:off x="881" y="2330"/>
              <a:ext cx="916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zh-CN" altLang="en-US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一次侧匝数</a:t>
              </a:r>
            </a:p>
          </p:txBody>
        </p:sp>
        <p:sp>
          <p:nvSpPr>
            <p:cNvPr id="393304" name="直接连接符 393303"/>
            <p:cNvSpPr/>
            <p:nvPr/>
          </p:nvSpPr>
          <p:spPr>
            <a:xfrm flipV="1">
              <a:off x="1128" y="1932"/>
              <a:ext cx="171" cy="398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393305" name="组合 393304"/>
          <p:cNvGrpSpPr/>
          <p:nvPr/>
        </p:nvGrpSpPr>
        <p:grpSpPr>
          <a:xfrm>
            <a:off x="2678173" y="3063454"/>
            <a:ext cx="1454150" cy="990600"/>
            <a:chOff x="1860" y="1956"/>
            <a:chExt cx="916" cy="624"/>
          </a:xfrm>
        </p:grpSpPr>
        <p:sp>
          <p:nvSpPr>
            <p:cNvPr id="393306" name="矩形 393305"/>
            <p:cNvSpPr/>
            <p:nvPr/>
          </p:nvSpPr>
          <p:spPr>
            <a:xfrm>
              <a:off x="1860" y="2330"/>
              <a:ext cx="916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zh-CN" altLang="en-US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二次侧匝数</a:t>
              </a:r>
            </a:p>
          </p:txBody>
        </p:sp>
        <p:sp>
          <p:nvSpPr>
            <p:cNvPr id="393307" name="直接连接符 393306"/>
            <p:cNvSpPr/>
            <p:nvPr/>
          </p:nvSpPr>
          <p:spPr>
            <a:xfrm flipH="1" flipV="1">
              <a:off x="2115" y="1956"/>
              <a:ext cx="127" cy="374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393308" name="矩形 393307"/>
          <p:cNvSpPr/>
          <p:nvPr/>
        </p:nvSpPr>
        <p:spPr>
          <a:xfrm>
            <a:off x="6596063" y="5084763"/>
            <a:ext cx="2438400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n=N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/N</a:t>
            </a:r>
            <a:r>
              <a:rPr lang="en-US" altLang="zh-CN" b="1" baseline="-25000">
                <a:latin typeface="Times New Roman" panose="02020603050405020304" pitchFamily="18" charset="0"/>
              </a:rPr>
              <a:t>2</a:t>
            </a:r>
            <a:r>
              <a:rPr lang="zh-CN" altLang="en-US" b="1">
                <a:latin typeface="Times New Roman" panose="02020603050405020304" pitchFamily="18" charset="0"/>
              </a:rPr>
              <a:t>，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变比</a:t>
            </a:r>
          </a:p>
        </p:txBody>
      </p:sp>
      <p:sp>
        <p:nvSpPr>
          <p:cNvPr id="393309" name="文本框 393308"/>
          <p:cNvSpPr txBox="1"/>
          <p:nvPr/>
        </p:nvSpPr>
        <p:spPr>
          <a:xfrm>
            <a:off x="4696175" y="930276"/>
            <a:ext cx="38989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用受控源表示的电路模型：</a:t>
            </a:r>
          </a:p>
        </p:txBody>
      </p:sp>
      <p:sp>
        <p:nvSpPr>
          <p:cNvPr id="393310" name="文本框 393309"/>
          <p:cNvSpPr txBox="1"/>
          <p:nvPr/>
        </p:nvSpPr>
        <p:spPr>
          <a:xfrm>
            <a:off x="334963" y="4338638"/>
            <a:ext cx="6280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理想变压器一次侧、二次侧电压和电流满足：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393311" name="文本框 393310"/>
          <p:cNvSpPr txBox="1"/>
          <p:nvPr/>
        </p:nvSpPr>
        <p:spPr>
          <a:xfrm>
            <a:off x="5670552" y="3716339"/>
            <a:ext cx="20589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不是动态元件</a:t>
            </a:r>
          </a:p>
        </p:txBody>
      </p:sp>
      <p:grpSp>
        <p:nvGrpSpPr>
          <p:cNvPr id="393312" name="组合 393311"/>
          <p:cNvGrpSpPr/>
          <p:nvPr/>
        </p:nvGrpSpPr>
        <p:grpSpPr>
          <a:xfrm>
            <a:off x="5281613" y="4953000"/>
            <a:ext cx="992187" cy="1484313"/>
            <a:chOff x="3327" y="3120"/>
            <a:chExt cx="625" cy="935"/>
          </a:xfrm>
        </p:grpSpPr>
        <p:graphicFrame>
          <p:nvGraphicFramePr>
            <p:cNvPr id="393313" name="对象 393312"/>
            <p:cNvGraphicFramePr/>
            <p:nvPr/>
          </p:nvGraphicFramePr>
          <p:xfrm>
            <a:off x="3347" y="3231"/>
            <a:ext cx="515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23" r:id="rId15" imgW="380365" imgH="215900" progId="Equation.DSMT4">
                    <p:embed/>
                  </p:oleObj>
                </mc:Choice>
                <mc:Fallback>
                  <p:oleObj r:id="rId15" imgW="380365" imgH="215900" progId="Equation.DSMT4">
                    <p:embed/>
                    <p:pic>
                      <p:nvPicPr>
                        <p:cNvPr id="0" name="图片 318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347" y="3231"/>
                          <a:ext cx="515" cy="2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3314" name="对象 393313"/>
            <p:cNvGraphicFramePr/>
            <p:nvPr/>
          </p:nvGraphicFramePr>
          <p:xfrm>
            <a:off x="3361" y="3604"/>
            <a:ext cx="591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24" r:id="rId17" imgW="482600" imgH="368300" progId="Equation.DSMT4">
                    <p:embed/>
                  </p:oleObj>
                </mc:Choice>
                <mc:Fallback>
                  <p:oleObj r:id="rId17" imgW="482600" imgH="368300" progId="Equation.DSMT4">
                    <p:embed/>
                    <p:pic>
                      <p:nvPicPr>
                        <p:cNvPr id="0" name="图片 318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361" y="3604"/>
                          <a:ext cx="591" cy="4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3315" name="矩形 393314"/>
            <p:cNvSpPr/>
            <p:nvPr/>
          </p:nvSpPr>
          <p:spPr>
            <a:xfrm>
              <a:off x="3327" y="3120"/>
              <a:ext cx="292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93316" name="矩形 393315"/>
            <p:cNvSpPr/>
            <p:nvPr/>
          </p:nvSpPr>
          <p:spPr>
            <a:xfrm>
              <a:off x="3333" y="3603"/>
              <a:ext cx="292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3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3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3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3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3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3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3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3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3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3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3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93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3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3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3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3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93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3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3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3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93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93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500"/>
                                        <p:tgtEl>
                                          <p:spTgt spid="39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0" dur="500"/>
                                        <p:tgtEl>
                                          <p:spTgt spid="39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5" dur="500"/>
                                        <p:tgtEl>
                                          <p:spTgt spid="39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93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93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3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3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93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3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5" grpId="0"/>
      <p:bldP spid="393296" grpId="0"/>
      <p:bldP spid="393301" grpId="0"/>
      <p:bldP spid="393308" grpId="0"/>
      <p:bldP spid="393309" grpId="0"/>
      <p:bldP spid="393310" grpId="0"/>
      <p:bldP spid="3933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4" name="文本框 394243"/>
          <p:cNvSpPr txBox="1"/>
          <p:nvPr/>
        </p:nvSpPr>
        <p:spPr>
          <a:xfrm>
            <a:off x="319088" y="1027113"/>
            <a:ext cx="3014662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理想变压器的性质：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394245" name="文本框 394244"/>
          <p:cNvSpPr txBox="1"/>
          <p:nvPr/>
        </p:nvSpPr>
        <p:spPr>
          <a:xfrm>
            <a:off x="871538" y="2112963"/>
            <a:ext cx="7162800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indent="577850" eaLnBrk="1" hangingPunct="1"/>
            <a:r>
              <a:rPr lang="zh-CN" altLang="en-US" b="1" dirty="0">
                <a:latin typeface="Times New Roman" panose="02020603050405020304" pitchFamily="18" charset="0"/>
              </a:rPr>
              <a:t>将理想变压器的电压、电流方程相乘，可得：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394246" name="文本框 394245"/>
          <p:cNvSpPr txBox="1"/>
          <p:nvPr/>
        </p:nvSpPr>
        <p:spPr>
          <a:xfrm>
            <a:off x="3416300" y="2636838"/>
            <a:ext cx="2103438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b="1" i="1">
                <a:latin typeface="Times New Roman" panose="02020603050405020304" pitchFamily="18" charset="0"/>
              </a:rPr>
              <a:t>u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 i="1">
                <a:latin typeface="Times New Roman" panose="02020603050405020304" pitchFamily="18" charset="0"/>
              </a:rPr>
              <a:t>i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+</a:t>
            </a:r>
            <a:r>
              <a:rPr lang="en-US" altLang="zh-CN" b="1" i="1">
                <a:latin typeface="Times New Roman" panose="02020603050405020304" pitchFamily="18" charset="0"/>
              </a:rPr>
              <a:t>u</a:t>
            </a:r>
            <a:r>
              <a:rPr lang="en-US" altLang="zh-CN" b="1" baseline="-25000">
                <a:latin typeface="Times New Roman" panose="02020603050405020304" pitchFamily="18" charset="0"/>
              </a:rPr>
              <a:t>2</a:t>
            </a:r>
            <a:r>
              <a:rPr lang="en-US" altLang="zh-CN" b="1" i="1">
                <a:latin typeface="Times New Roman" panose="02020603050405020304" pitchFamily="18" charset="0"/>
              </a:rPr>
              <a:t>i</a:t>
            </a:r>
            <a:r>
              <a:rPr lang="en-US" altLang="zh-CN" b="1" baseline="-25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=0</a:t>
            </a:r>
          </a:p>
        </p:txBody>
      </p:sp>
      <p:sp>
        <p:nvSpPr>
          <p:cNvPr id="394247" name="文本框 394246"/>
          <p:cNvSpPr txBox="1"/>
          <p:nvPr/>
        </p:nvSpPr>
        <p:spPr>
          <a:xfrm>
            <a:off x="747713" y="3308350"/>
            <a:ext cx="7286625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物理意义：输入理想变压器的瞬时功率等于零。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394248" name="文本框 394247"/>
          <p:cNvSpPr txBox="1"/>
          <p:nvPr/>
        </p:nvSpPr>
        <p:spPr>
          <a:xfrm>
            <a:off x="747713" y="4017963"/>
            <a:ext cx="7772400" cy="118745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indent="663575" eaLnBrk="1" hangingPunct="1"/>
            <a:r>
              <a:rPr lang="zh-CN" altLang="en-US" b="1" dirty="0">
                <a:latin typeface="Times New Roman" panose="02020603050405020304" pitchFamily="18" charset="0"/>
              </a:rPr>
              <a:t>故理想变压器既不耗能也不储能，它仅将能量由一次侧全部传输到二次侧，并由二次侧输出。在能量传输过程中，电压、电流按变比作数值变换。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394249" name="文本框 394248"/>
          <p:cNvSpPr txBox="1"/>
          <p:nvPr/>
        </p:nvSpPr>
        <p:spPr>
          <a:xfrm>
            <a:off x="612775" y="1560513"/>
            <a:ext cx="18415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>
                <a:solidFill>
                  <a:srgbClr val="A50021"/>
                </a:solidFill>
                <a:latin typeface="Times New Roman" panose="02020603050405020304" pitchFamily="18" charset="0"/>
              </a:rPr>
              <a:t>(a)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功率性质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4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4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4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4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4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4" grpId="0"/>
      <p:bldP spid="394245" grpId="0"/>
      <p:bldP spid="394246" grpId="0"/>
      <p:bldP spid="394247" grpId="0"/>
      <p:bldP spid="394248" grpId="0"/>
      <p:bldP spid="39424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5268" name="对象 395267"/>
          <p:cNvGraphicFramePr/>
          <p:nvPr/>
        </p:nvGraphicFramePr>
        <p:xfrm>
          <a:off x="2092325" y="5073650"/>
          <a:ext cx="35433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05" r:id="rId3" imgW="1637665" imgH="431800" progId="Equation.DSMT4">
                  <p:embed/>
                </p:oleObj>
              </mc:Choice>
              <mc:Fallback>
                <p:oleObj r:id="rId3" imgW="1637665" imgH="431800" progId="Equation.DSMT4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92325" y="5073650"/>
                        <a:ext cx="3543300" cy="93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269" name="文本框 395268"/>
          <p:cNvSpPr txBox="1"/>
          <p:nvPr/>
        </p:nvSpPr>
        <p:spPr>
          <a:xfrm>
            <a:off x="465138" y="711200"/>
            <a:ext cx="254793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b="1">
                <a:solidFill>
                  <a:srgbClr val="A50021"/>
                </a:solidFill>
                <a:latin typeface="Times New Roman" panose="02020603050405020304" pitchFamily="18" charset="0"/>
              </a:rPr>
              <a:t>(b)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阻抗变换性质</a:t>
            </a:r>
            <a:r>
              <a:rPr lang="zh-CN" altLang="en-US" b="1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395270" name="组合 395269"/>
          <p:cNvGrpSpPr/>
          <p:nvPr/>
        </p:nvGrpSpPr>
        <p:grpSpPr>
          <a:xfrm>
            <a:off x="1031875" y="1919288"/>
            <a:ext cx="3300413" cy="2157412"/>
            <a:chOff x="668" y="1245"/>
            <a:chExt cx="2079" cy="1359"/>
          </a:xfrm>
        </p:grpSpPr>
        <p:sp>
          <p:nvSpPr>
            <p:cNvPr id="395271" name="直接连接符 395270"/>
            <p:cNvSpPr/>
            <p:nvPr/>
          </p:nvSpPr>
          <p:spPr>
            <a:xfrm flipH="1">
              <a:off x="1590" y="2275"/>
              <a:ext cx="4" cy="21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5272" name="直接连接符 395271"/>
            <p:cNvSpPr/>
            <p:nvPr/>
          </p:nvSpPr>
          <p:spPr>
            <a:xfrm>
              <a:off x="1592" y="1699"/>
              <a:ext cx="2" cy="21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5273" name="直接连接符 395272"/>
            <p:cNvSpPr/>
            <p:nvPr/>
          </p:nvSpPr>
          <p:spPr>
            <a:xfrm flipH="1">
              <a:off x="2020" y="2298"/>
              <a:ext cx="0" cy="2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5274" name="直接连接符 395273"/>
            <p:cNvSpPr/>
            <p:nvPr/>
          </p:nvSpPr>
          <p:spPr>
            <a:xfrm>
              <a:off x="2022" y="1694"/>
              <a:ext cx="0" cy="2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5275" name="直接连接符 395274"/>
            <p:cNvSpPr/>
            <p:nvPr/>
          </p:nvSpPr>
          <p:spPr>
            <a:xfrm>
              <a:off x="982" y="1694"/>
              <a:ext cx="608" cy="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5276" name="直接连接符 395275"/>
            <p:cNvSpPr/>
            <p:nvPr/>
          </p:nvSpPr>
          <p:spPr>
            <a:xfrm>
              <a:off x="2022" y="2500"/>
              <a:ext cx="725" cy="1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5277" name="直接连接符 395276"/>
            <p:cNvSpPr/>
            <p:nvPr/>
          </p:nvSpPr>
          <p:spPr>
            <a:xfrm rot="5400000">
              <a:off x="2401" y="1497"/>
              <a:ext cx="0" cy="25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stealth" w="med" len="med"/>
              <a:tailEnd type="none" w="sm" len="med"/>
            </a:ln>
          </p:spPr>
        </p:sp>
        <p:sp>
          <p:nvSpPr>
            <p:cNvPr id="395278" name="文本框 395277"/>
            <p:cNvSpPr txBox="1"/>
            <p:nvPr/>
          </p:nvSpPr>
          <p:spPr>
            <a:xfrm>
              <a:off x="1616" y="1719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395279" name="文本框 395278"/>
            <p:cNvSpPr txBox="1"/>
            <p:nvPr/>
          </p:nvSpPr>
          <p:spPr>
            <a:xfrm>
              <a:off x="1837" y="1713"/>
              <a:ext cx="18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395280" name="直接连接符 395279"/>
            <p:cNvSpPr/>
            <p:nvPr/>
          </p:nvSpPr>
          <p:spPr>
            <a:xfrm>
              <a:off x="973" y="1625"/>
              <a:ext cx="2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grpSp>
          <p:nvGrpSpPr>
            <p:cNvPr id="395281" name="组合 395280"/>
            <p:cNvGrpSpPr/>
            <p:nvPr/>
          </p:nvGrpSpPr>
          <p:grpSpPr>
            <a:xfrm rot="-5400000" flipH="1">
              <a:off x="1813" y="2088"/>
              <a:ext cx="370" cy="53"/>
              <a:chOff x="1200" y="1584"/>
              <a:chExt cx="379" cy="45"/>
            </a:xfrm>
          </p:grpSpPr>
          <p:sp>
            <p:nvSpPr>
              <p:cNvPr id="395282" name="任意多边形 395281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5283" name="任意多边形 395282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5284" name="任意多边形 395283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5285" name="任意多边形 395284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5286" name="椭圆 395285"/>
            <p:cNvSpPr/>
            <p:nvPr/>
          </p:nvSpPr>
          <p:spPr>
            <a:xfrm>
              <a:off x="930" y="1679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287" name="直接连接符 395286"/>
            <p:cNvSpPr/>
            <p:nvPr/>
          </p:nvSpPr>
          <p:spPr>
            <a:xfrm>
              <a:off x="2020" y="1694"/>
              <a:ext cx="727" cy="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395288" name="对象 395287"/>
            <p:cNvGraphicFramePr/>
            <p:nvPr/>
          </p:nvGraphicFramePr>
          <p:xfrm>
            <a:off x="970" y="1245"/>
            <a:ext cx="218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06" r:id="rId5" imgW="165100" imgH="304165" progId="Equation.3">
                    <p:embed/>
                  </p:oleObj>
                </mc:Choice>
                <mc:Fallback>
                  <p:oleObj r:id="rId5" imgW="165100" imgH="304165" progId="Equation.3">
                    <p:embed/>
                    <p:pic>
                      <p:nvPicPr>
                        <p:cNvPr id="0" name="图片 318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70" y="1245"/>
                          <a:ext cx="218" cy="3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5289" name="对象 395288"/>
            <p:cNvGraphicFramePr/>
            <p:nvPr/>
          </p:nvGraphicFramePr>
          <p:xfrm>
            <a:off x="2346" y="1253"/>
            <a:ext cx="188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07" r:id="rId7" imgW="139700" imgH="292100" progId="Equation.DSMT4">
                    <p:embed/>
                  </p:oleObj>
                </mc:Choice>
                <mc:Fallback>
                  <p:oleObj r:id="rId7" imgW="139700" imgH="292100" progId="Equation.DSMT4">
                    <p:embed/>
                    <p:pic>
                      <p:nvPicPr>
                        <p:cNvPr id="0" name="图片 318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346" y="1253"/>
                          <a:ext cx="188" cy="3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5290" name="直接连接符 395289"/>
            <p:cNvSpPr/>
            <p:nvPr/>
          </p:nvSpPr>
          <p:spPr>
            <a:xfrm flipH="1">
              <a:off x="982" y="2492"/>
              <a:ext cx="608" cy="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5291" name="椭圆 395290"/>
            <p:cNvSpPr/>
            <p:nvPr/>
          </p:nvSpPr>
          <p:spPr>
            <a:xfrm flipH="1">
              <a:off x="934" y="2466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292" name="文本框 395291"/>
            <p:cNvSpPr txBox="1"/>
            <p:nvPr/>
          </p:nvSpPr>
          <p:spPr>
            <a:xfrm>
              <a:off x="2358" y="1678"/>
              <a:ext cx="260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95293" name="文本框 395292"/>
            <p:cNvSpPr txBox="1"/>
            <p:nvPr/>
          </p:nvSpPr>
          <p:spPr>
            <a:xfrm>
              <a:off x="2380" y="2258"/>
              <a:ext cx="259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–</a:t>
              </a:r>
            </a:p>
          </p:txBody>
        </p:sp>
        <p:graphicFrame>
          <p:nvGraphicFramePr>
            <p:cNvPr id="395294" name="对象 395293"/>
            <p:cNvGraphicFramePr/>
            <p:nvPr/>
          </p:nvGraphicFramePr>
          <p:xfrm>
            <a:off x="2372" y="1857"/>
            <a:ext cx="23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08" r:id="rId9" imgW="203200" imgH="304800" progId="Equation.3">
                    <p:embed/>
                  </p:oleObj>
                </mc:Choice>
                <mc:Fallback>
                  <p:oleObj r:id="rId9" imgW="203200" imgH="304800" progId="Equation.3">
                    <p:embed/>
                    <p:pic>
                      <p:nvPicPr>
                        <p:cNvPr id="0" name="图片 318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372" y="1857"/>
                          <a:ext cx="232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5295" name="文本框 395294"/>
            <p:cNvSpPr txBox="1"/>
            <p:nvPr/>
          </p:nvSpPr>
          <p:spPr>
            <a:xfrm>
              <a:off x="673" y="1593"/>
              <a:ext cx="260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95296" name="文本框 395295"/>
            <p:cNvSpPr txBox="1"/>
            <p:nvPr/>
          </p:nvSpPr>
          <p:spPr>
            <a:xfrm>
              <a:off x="701" y="2354"/>
              <a:ext cx="260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–</a:t>
              </a:r>
            </a:p>
          </p:txBody>
        </p:sp>
        <p:graphicFrame>
          <p:nvGraphicFramePr>
            <p:cNvPr id="395297" name="对象 395296"/>
            <p:cNvGraphicFramePr/>
            <p:nvPr/>
          </p:nvGraphicFramePr>
          <p:xfrm>
            <a:off x="668" y="1870"/>
            <a:ext cx="235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09" r:id="rId11" imgW="203200" imgH="304800" progId="Equation.3">
                    <p:embed/>
                  </p:oleObj>
                </mc:Choice>
                <mc:Fallback>
                  <p:oleObj r:id="rId11" imgW="203200" imgH="304800" progId="Equation.3">
                    <p:embed/>
                    <p:pic>
                      <p:nvPicPr>
                        <p:cNvPr id="0" name="图片 319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68" y="1870"/>
                          <a:ext cx="235" cy="3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95298" name="组合 395297"/>
            <p:cNvGrpSpPr/>
            <p:nvPr/>
          </p:nvGrpSpPr>
          <p:grpSpPr>
            <a:xfrm rot="5400000">
              <a:off x="1434" y="2069"/>
              <a:ext cx="370" cy="53"/>
              <a:chOff x="1200" y="1584"/>
              <a:chExt cx="379" cy="45"/>
            </a:xfrm>
          </p:grpSpPr>
          <p:sp>
            <p:nvSpPr>
              <p:cNvPr id="395299" name="任意多边形 395298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5300" name="任意多边形 395299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5301" name="任意多边形 395300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5302" name="任意多边形 395301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5303" name="文本框 395302"/>
            <p:cNvSpPr txBox="1"/>
            <p:nvPr/>
          </p:nvSpPr>
          <p:spPr>
            <a:xfrm>
              <a:off x="1590" y="1368"/>
              <a:ext cx="516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n</a:t>
              </a:r>
              <a:r>
                <a:rPr lang="en-US" altLang="zh-CN" b="1">
                  <a:latin typeface="Times New Roman" panose="02020603050405020304" pitchFamily="18" charset="0"/>
                </a:rPr>
                <a:t> : 1</a:t>
              </a:r>
            </a:p>
          </p:txBody>
        </p:sp>
      </p:grpSp>
      <p:grpSp>
        <p:nvGrpSpPr>
          <p:cNvPr id="395304" name="组合 395303"/>
          <p:cNvGrpSpPr/>
          <p:nvPr/>
        </p:nvGrpSpPr>
        <p:grpSpPr>
          <a:xfrm>
            <a:off x="4217988" y="2646363"/>
            <a:ext cx="455612" cy="1296987"/>
            <a:chOff x="3071" y="1694"/>
            <a:chExt cx="287" cy="817"/>
          </a:xfrm>
        </p:grpSpPr>
        <p:sp>
          <p:nvSpPr>
            <p:cNvPr id="395305" name="矩形 395304"/>
            <p:cNvSpPr/>
            <p:nvPr/>
          </p:nvSpPr>
          <p:spPr>
            <a:xfrm>
              <a:off x="3071" y="1936"/>
              <a:ext cx="102" cy="272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306" name="直接连接符 395305"/>
            <p:cNvSpPr/>
            <p:nvPr/>
          </p:nvSpPr>
          <p:spPr>
            <a:xfrm>
              <a:off x="3125" y="1694"/>
              <a:ext cx="0" cy="24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5307" name="直接连接符 395306"/>
            <p:cNvSpPr/>
            <p:nvPr/>
          </p:nvSpPr>
          <p:spPr>
            <a:xfrm>
              <a:off x="3125" y="2209"/>
              <a:ext cx="0" cy="3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5308" name="文本框 395307"/>
            <p:cNvSpPr txBox="1"/>
            <p:nvPr/>
          </p:nvSpPr>
          <p:spPr>
            <a:xfrm>
              <a:off x="3169" y="1930"/>
              <a:ext cx="189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</a:p>
          </p:txBody>
        </p:sp>
      </p:grpSp>
      <p:grpSp>
        <p:nvGrpSpPr>
          <p:cNvPr id="395309" name="组合 395308"/>
          <p:cNvGrpSpPr/>
          <p:nvPr/>
        </p:nvGrpSpPr>
        <p:grpSpPr>
          <a:xfrm>
            <a:off x="6175375" y="1824038"/>
            <a:ext cx="2200275" cy="2157412"/>
            <a:chOff x="3956" y="2397"/>
            <a:chExt cx="1386" cy="1359"/>
          </a:xfrm>
        </p:grpSpPr>
        <p:sp>
          <p:nvSpPr>
            <p:cNvPr id="395310" name="直接连接符 395309"/>
            <p:cNvSpPr/>
            <p:nvPr/>
          </p:nvSpPr>
          <p:spPr>
            <a:xfrm>
              <a:off x="4264" y="2846"/>
              <a:ext cx="608" cy="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5311" name="直接连接符 395310"/>
            <p:cNvSpPr/>
            <p:nvPr/>
          </p:nvSpPr>
          <p:spPr>
            <a:xfrm>
              <a:off x="4261" y="2777"/>
              <a:ext cx="2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395312" name="椭圆 395311"/>
            <p:cNvSpPr/>
            <p:nvPr/>
          </p:nvSpPr>
          <p:spPr>
            <a:xfrm>
              <a:off x="4218" y="2831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95313" name="对象 395312"/>
            <p:cNvGraphicFramePr/>
            <p:nvPr/>
          </p:nvGraphicFramePr>
          <p:xfrm>
            <a:off x="4258" y="2397"/>
            <a:ext cx="218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10" r:id="rId13" imgW="165100" imgH="304165" progId="Equation.3">
                    <p:embed/>
                  </p:oleObj>
                </mc:Choice>
                <mc:Fallback>
                  <p:oleObj r:id="rId13" imgW="165100" imgH="304165" progId="Equation.3">
                    <p:embed/>
                    <p:pic>
                      <p:nvPicPr>
                        <p:cNvPr id="0" name="图片 319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258" y="2397"/>
                          <a:ext cx="218" cy="3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5314" name="直接连接符 395313"/>
            <p:cNvSpPr/>
            <p:nvPr/>
          </p:nvSpPr>
          <p:spPr>
            <a:xfrm flipH="1">
              <a:off x="4252" y="3638"/>
              <a:ext cx="608" cy="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5315" name="椭圆 395314"/>
            <p:cNvSpPr/>
            <p:nvPr/>
          </p:nvSpPr>
          <p:spPr>
            <a:xfrm flipH="1">
              <a:off x="4222" y="3618"/>
              <a:ext cx="45" cy="4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316" name="文本框 395315"/>
            <p:cNvSpPr txBox="1"/>
            <p:nvPr/>
          </p:nvSpPr>
          <p:spPr>
            <a:xfrm>
              <a:off x="3961" y="2745"/>
              <a:ext cx="260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95317" name="文本框 395316"/>
            <p:cNvSpPr txBox="1"/>
            <p:nvPr/>
          </p:nvSpPr>
          <p:spPr>
            <a:xfrm>
              <a:off x="3989" y="3506"/>
              <a:ext cx="260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–</a:t>
              </a:r>
            </a:p>
          </p:txBody>
        </p:sp>
        <p:graphicFrame>
          <p:nvGraphicFramePr>
            <p:cNvPr id="395318" name="对象 395317"/>
            <p:cNvGraphicFramePr/>
            <p:nvPr/>
          </p:nvGraphicFramePr>
          <p:xfrm>
            <a:off x="3956" y="3022"/>
            <a:ext cx="235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11" r:id="rId14" imgW="203200" imgH="304800" progId="Equation.3">
                    <p:embed/>
                  </p:oleObj>
                </mc:Choice>
                <mc:Fallback>
                  <p:oleObj r:id="rId14" imgW="203200" imgH="304800" progId="Equation.3">
                    <p:embed/>
                    <p:pic>
                      <p:nvPicPr>
                        <p:cNvPr id="0" name="图片 319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956" y="3022"/>
                          <a:ext cx="235" cy="3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5319" name="矩形 395318"/>
            <p:cNvSpPr/>
            <p:nvPr/>
          </p:nvSpPr>
          <p:spPr>
            <a:xfrm>
              <a:off x="4807" y="3089"/>
              <a:ext cx="102" cy="272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320" name="直接连接符 395319"/>
            <p:cNvSpPr/>
            <p:nvPr/>
          </p:nvSpPr>
          <p:spPr>
            <a:xfrm>
              <a:off x="4867" y="2859"/>
              <a:ext cx="0" cy="24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5321" name="直接连接符 395320"/>
            <p:cNvSpPr/>
            <p:nvPr/>
          </p:nvSpPr>
          <p:spPr>
            <a:xfrm>
              <a:off x="4867" y="3362"/>
              <a:ext cx="0" cy="28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5322" name="文本框 395321"/>
            <p:cNvSpPr txBox="1"/>
            <p:nvPr/>
          </p:nvSpPr>
          <p:spPr>
            <a:xfrm>
              <a:off x="4922" y="3103"/>
              <a:ext cx="42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n</a:t>
              </a:r>
              <a:r>
                <a:rPr lang="en-US" altLang="zh-CN" b="1" baseline="30000">
                  <a:latin typeface="Times New Roman" panose="02020603050405020304" pitchFamily="18" charset="0"/>
                </a:rPr>
                <a:t>2</a:t>
              </a:r>
              <a:r>
                <a:rPr lang="en-US" altLang="zh-CN" b="1" i="1">
                  <a:latin typeface="Times New Roman" panose="02020603050405020304" pitchFamily="18" charset="0"/>
                </a:rPr>
                <a:t>Z</a:t>
              </a:r>
            </a:p>
          </p:txBody>
        </p:sp>
      </p:grpSp>
      <p:sp>
        <p:nvSpPr>
          <p:cNvPr id="395323" name="文本框 395322"/>
          <p:cNvSpPr txBox="1"/>
          <p:nvPr/>
        </p:nvSpPr>
        <p:spPr>
          <a:xfrm>
            <a:off x="674688" y="1314450"/>
            <a:ext cx="36052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indent="663575"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正弦稳态情况下电路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395324" name="矩形 395323"/>
          <p:cNvSpPr/>
          <p:nvPr/>
        </p:nvSpPr>
        <p:spPr>
          <a:xfrm>
            <a:off x="1204913" y="4400550"/>
            <a:ext cx="3435350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当二次侧接入阻抗</a:t>
            </a:r>
            <a:r>
              <a:rPr lang="en-US" altLang="zh-CN" b="1" dirty="0">
                <a:latin typeface="Times New Roman" panose="02020603050405020304" pitchFamily="18" charset="0"/>
              </a:rPr>
              <a:t>Z</a:t>
            </a:r>
            <a:r>
              <a:rPr lang="zh-CN" altLang="en-US" b="1" dirty="0">
                <a:latin typeface="Times New Roman" panose="02020603050405020304" pitchFamily="18" charset="0"/>
              </a:rPr>
              <a:t>时，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395325" name="矩形 395324"/>
          <p:cNvSpPr/>
          <p:nvPr/>
        </p:nvSpPr>
        <p:spPr>
          <a:xfrm>
            <a:off x="4397375" y="4386263"/>
            <a:ext cx="3232150" cy="457200"/>
          </a:xfrm>
          <a:prstGeom prst="rect">
            <a:avLst/>
          </a:prstGeom>
          <a:noFill/>
          <a:ln w="19050">
            <a:noFill/>
          </a:ln>
        </p:spPr>
        <p:txBody>
          <a:bodyPr wrap="none" anchor="t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则一次侧的输入阻抗为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5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5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5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39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39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5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5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5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5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6" dur="500"/>
                                        <p:tgtEl>
                                          <p:spTgt spid="3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1" dur="500"/>
                                        <p:tgtEl>
                                          <p:spTgt spid="39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323" grpId="0"/>
      <p:bldP spid="395324" grpId="0"/>
      <p:bldP spid="39532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文本框 396289"/>
          <p:cNvSpPr txBox="1"/>
          <p:nvPr/>
        </p:nvSpPr>
        <p:spPr>
          <a:xfrm>
            <a:off x="476250" y="533400"/>
            <a:ext cx="914400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1.</a:t>
            </a:r>
          </a:p>
        </p:txBody>
      </p:sp>
      <p:sp>
        <p:nvSpPr>
          <p:cNvPr id="396291" name="文本框 396290"/>
          <p:cNvSpPr txBox="1"/>
          <p:nvPr/>
        </p:nvSpPr>
        <p:spPr>
          <a:xfrm>
            <a:off x="1390650" y="533400"/>
            <a:ext cx="6667500" cy="96837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已知电源内阻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 baseline="-25000">
                <a:latin typeface="Times New Roman" panose="02020603050405020304" pitchFamily="18" charset="0"/>
              </a:rPr>
              <a:t>S</a:t>
            </a:r>
            <a:r>
              <a:rPr lang="en-US" altLang="zh-CN" b="1">
                <a:latin typeface="Times New Roman" panose="02020603050405020304" pitchFamily="18" charset="0"/>
              </a:rPr>
              <a:t>=1k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，负载电阻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 baseline="-25000">
                <a:latin typeface="Times New Roman" panose="02020603050405020304" pitchFamily="18" charset="0"/>
              </a:rPr>
              <a:t>L</a:t>
            </a:r>
            <a:r>
              <a:rPr lang="en-US" altLang="zh-CN" b="1">
                <a:latin typeface="Times New Roman" panose="02020603050405020304" pitchFamily="18" charset="0"/>
              </a:rPr>
              <a:t>=10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。为使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上获得最大功率，求理想变压器的变比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  <p:grpSp>
        <p:nvGrpSpPr>
          <p:cNvPr id="396292" name="组合 396291"/>
          <p:cNvGrpSpPr/>
          <p:nvPr/>
        </p:nvGrpSpPr>
        <p:grpSpPr>
          <a:xfrm>
            <a:off x="762000" y="1693863"/>
            <a:ext cx="4181475" cy="1828800"/>
            <a:chOff x="480" y="1067"/>
            <a:chExt cx="2634" cy="1152"/>
          </a:xfrm>
        </p:grpSpPr>
        <p:sp>
          <p:nvSpPr>
            <p:cNvPr id="396293" name="直接连接符 396292"/>
            <p:cNvSpPr/>
            <p:nvPr/>
          </p:nvSpPr>
          <p:spPr>
            <a:xfrm flipH="1">
              <a:off x="1702" y="1990"/>
              <a:ext cx="4" cy="21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6294" name="直接连接符 396293"/>
            <p:cNvSpPr/>
            <p:nvPr/>
          </p:nvSpPr>
          <p:spPr>
            <a:xfrm>
              <a:off x="1704" y="1414"/>
              <a:ext cx="2" cy="21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6295" name="直接连接符 396294"/>
            <p:cNvSpPr/>
            <p:nvPr/>
          </p:nvSpPr>
          <p:spPr>
            <a:xfrm flipH="1">
              <a:off x="2036" y="2013"/>
              <a:ext cx="0" cy="2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6296" name="直接连接符 396295"/>
            <p:cNvSpPr/>
            <p:nvPr/>
          </p:nvSpPr>
          <p:spPr>
            <a:xfrm>
              <a:off x="2038" y="1409"/>
              <a:ext cx="0" cy="2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6297" name="直接连接符 396296"/>
            <p:cNvSpPr/>
            <p:nvPr/>
          </p:nvSpPr>
          <p:spPr>
            <a:xfrm>
              <a:off x="1408" y="1414"/>
              <a:ext cx="29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6298" name="直接连接符 396297"/>
            <p:cNvSpPr/>
            <p:nvPr/>
          </p:nvSpPr>
          <p:spPr>
            <a:xfrm flipV="1">
              <a:off x="2038" y="2207"/>
              <a:ext cx="656" cy="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6299" name="文本框 396298"/>
            <p:cNvSpPr txBox="1"/>
            <p:nvPr/>
          </p:nvSpPr>
          <p:spPr>
            <a:xfrm>
              <a:off x="1728" y="1434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396300" name="文本框 396299"/>
            <p:cNvSpPr txBox="1"/>
            <p:nvPr/>
          </p:nvSpPr>
          <p:spPr>
            <a:xfrm>
              <a:off x="1853" y="1428"/>
              <a:ext cx="18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grpSp>
          <p:nvGrpSpPr>
            <p:cNvPr id="396301" name="组合 396300"/>
            <p:cNvGrpSpPr/>
            <p:nvPr/>
          </p:nvGrpSpPr>
          <p:grpSpPr>
            <a:xfrm rot="-5400000" flipH="1">
              <a:off x="1829" y="1803"/>
              <a:ext cx="370" cy="53"/>
              <a:chOff x="1200" y="1584"/>
              <a:chExt cx="379" cy="45"/>
            </a:xfrm>
          </p:grpSpPr>
          <p:sp>
            <p:nvSpPr>
              <p:cNvPr id="396302" name="任意多边形 396301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303" name="任意多边形 396302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304" name="任意多边形 396303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305" name="任意多边形 396304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6306" name="直接连接符 396305"/>
            <p:cNvSpPr/>
            <p:nvPr/>
          </p:nvSpPr>
          <p:spPr>
            <a:xfrm>
              <a:off x="2042" y="1409"/>
              <a:ext cx="652" cy="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6307" name="直接连接符 396306"/>
            <p:cNvSpPr/>
            <p:nvPr/>
          </p:nvSpPr>
          <p:spPr>
            <a:xfrm flipH="1">
              <a:off x="888" y="2207"/>
              <a:ext cx="820" cy="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396308" name="组合 396307"/>
            <p:cNvGrpSpPr/>
            <p:nvPr/>
          </p:nvGrpSpPr>
          <p:grpSpPr>
            <a:xfrm rot="5400000">
              <a:off x="1546" y="1784"/>
              <a:ext cx="370" cy="53"/>
              <a:chOff x="1200" y="1584"/>
              <a:chExt cx="379" cy="45"/>
            </a:xfrm>
          </p:grpSpPr>
          <p:sp>
            <p:nvSpPr>
              <p:cNvPr id="396309" name="任意多边形 396308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310" name="任意多边形 396309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311" name="任意多边形 396310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6312" name="任意多边形 396311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6313" name="文本框 396312"/>
            <p:cNvSpPr txBox="1"/>
            <p:nvPr/>
          </p:nvSpPr>
          <p:spPr>
            <a:xfrm>
              <a:off x="1660" y="1083"/>
              <a:ext cx="516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n</a:t>
              </a:r>
              <a:r>
                <a:rPr lang="en-US" altLang="zh-CN" b="1">
                  <a:latin typeface="Times New Roman" panose="02020603050405020304" pitchFamily="18" charset="0"/>
                </a:rPr>
                <a:t> : 1</a:t>
              </a:r>
            </a:p>
          </p:txBody>
        </p:sp>
        <p:sp>
          <p:nvSpPr>
            <p:cNvPr id="396314" name="矩形 396313"/>
            <p:cNvSpPr/>
            <p:nvPr/>
          </p:nvSpPr>
          <p:spPr>
            <a:xfrm>
              <a:off x="2637" y="1651"/>
              <a:ext cx="102" cy="272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15" name="直接连接符 396314"/>
            <p:cNvSpPr/>
            <p:nvPr/>
          </p:nvSpPr>
          <p:spPr>
            <a:xfrm flipH="1">
              <a:off x="2694" y="1414"/>
              <a:ext cx="0" cy="23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6316" name="文本框 396315"/>
            <p:cNvSpPr txBox="1"/>
            <p:nvPr/>
          </p:nvSpPr>
          <p:spPr>
            <a:xfrm>
              <a:off x="2729" y="1645"/>
              <a:ext cx="385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R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L</a:t>
              </a:r>
              <a:endParaRPr lang="en-US" altLang="zh-CN" b="1" i="1">
                <a:latin typeface="Times New Roman" panose="02020603050405020304" pitchFamily="18" charset="0"/>
              </a:endParaRPr>
            </a:p>
          </p:txBody>
        </p:sp>
        <p:sp>
          <p:nvSpPr>
            <p:cNvPr id="396317" name="直接连接符 396316"/>
            <p:cNvSpPr/>
            <p:nvPr/>
          </p:nvSpPr>
          <p:spPr>
            <a:xfrm>
              <a:off x="2694" y="1931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6318" name="直接连接符 396317"/>
            <p:cNvSpPr/>
            <p:nvPr/>
          </p:nvSpPr>
          <p:spPr>
            <a:xfrm>
              <a:off x="896" y="1409"/>
              <a:ext cx="0" cy="79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6319" name="椭圆 396318"/>
            <p:cNvSpPr/>
            <p:nvPr/>
          </p:nvSpPr>
          <p:spPr>
            <a:xfrm>
              <a:off x="756" y="1684"/>
              <a:ext cx="272" cy="272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20" name="文本框 396319"/>
            <p:cNvSpPr txBox="1"/>
            <p:nvPr/>
          </p:nvSpPr>
          <p:spPr>
            <a:xfrm>
              <a:off x="678" y="1434"/>
              <a:ext cx="218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96321" name="文本框 396320"/>
            <p:cNvSpPr txBox="1"/>
            <p:nvPr/>
          </p:nvSpPr>
          <p:spPr>
            <a:xfrm>
              <a:off x="678" y="1931"/>
              <a:ext cx="204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396322" name="文本框 396321"/>
            <p:cNvSpPr txBox="1"/>
            <p:nvPr/>
          </p:nvSpPr>
          <p:spPr>
            <a:xfrm>
              <a:off x="480" y="1643"/>
              <a:ext cx="312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 err="1">
                  <a:latin typeface="Times New Roman" panose="02020603050405020304" pitchFamily="18" charset="0"/>
                </a:rPr>
                <a:t>u</a:t>
              </a:r>
              <a:r>
                <a:rPr lang="en-US" altLang="zh-CN" b="1" baseline="-25000" err="1">
                  <a:latin typeface="Times New Roman" panose="02020603050405020304" pitchFamily="18" charset="0"/>
                </a:rPr>
                <a:t>S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96323" name="矩形 396322"/>
            <p:cNvSpPr/>
            <p:nvPr/>
          </p:nvSpPr>
          <p:spPr>
            <a:xfrm rot="5400000">
              <a:off x="1221" y="1276"/>
              <a:ext cx="102" cy="272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24" name="直接连接符 396323"/>
            <p:cNvSpPr/>
            <p:nvPr/>
          </p:nvSpPr>
          <p:spPr>
            <a:xfrm>
              <a:off x="896" y="1409"/>
              <a:ext cx="2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6325" name="文本框 396324"/>
            <p:cNvSpPr txBox="1"/>
            <p:nvPr/>
          </p:nvSpPr>
          <p:spPr>
            <a:xfrm>
              <a:off x="1136" y="1067"/>
              <a:ext cx="385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R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S</a:t>
              </a:r>
              <a:endParaRPr lang="en-US" altLang="zh-CN" b="1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396326" name="右箭头 396325"/>
          <p:cNvSpPr/>
          <p:nvPr/>
        </p:nvSpPr>
        <p:spPr>
          <a:xfrm>
            <a:off x="5095875" y="2757488"/>
            <a:ext cx="581025" cy="260350"/>
          </a:xfrm>
          <a:prstGeom prst="rightArrow">
            <a:avLst>
              <a:gd name="adj1" fmla="val 50000"/>
              <a:gd name="adj2" fmla="val 55792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96327" name="组合 396326"/>
          <p:cNvGrpSpPr/>
          <p:nvPr/>
        </p:nvGrpSpPr>
        <p:grpSpPr>
          <a:xfrm>
            <a:off x="5676900" y="1827213"/>
            <a:ext cx="3009900" cy="1828800"/>
            <a:chOff x="3576" y="1019"/>
            <a:chExt cx="1896" cy="1152"/>
          </a:xfrm>
        </p:grpSpPr>
        <p:sp>
          <p:nvSpPr>
            <p:cNvPr id="396328" name="直接连接符 396327"/>
            <p:cNvSpPr/>
            <p:nvPr/>
          </p:nvSpPr>
          <p:spPr>
            <a:xfrm>
              <a:off x="4504" y="1366"/>
              <a:ext cx="30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6329" name="直接连接符 396328"/>
            <p:cNvSpPr/>
            <p:nvPr/>
          </p:nvSpPr>
          <p:spPr>
            <a:xfrm flipH="1">
              <a:off x="3984" y="2159"/>
              <a:ext cx="820" cy="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6330" name="矩形 396329"/>
            <p:cNvSpPr/>
            <p:nvPr/>
          </p:nvSpPr>
          <p:spPr>
            <a:xfrm>
              <a:off x="4753" y="1611"/>
              <a:ext cx="102" cy="272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31" name="直接连接符 396330"/>
            <p:cNvSpPr/>
            <p:nvPr/>
          </p:nvSpPr>
          <p:spPr>
            <a:xfrm flipH="1">
              <a:off x="4810" y="1362"/>
              <a:ext cx="0" cy="24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6332" name="文本框 396331"/>
            <p:cNvSpPr txBox="1"/>
            <p:nvPr/>
          </p:nvSpPr>
          <p:spPr>
            <a:xfrm>
              <a:off x="4857" y="1605"/>
              <a:ext cx="615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n</a:t>
              </a:r>
              <a:r>
                <a:rPr lang="en-US" altLang="zh-CN" b="1" baseline="30000">
                  <a:latin typeface="Times New Roman" panose="02020603050405020304" pitchFamily="18" charset="0"/>
                </a:rPr>
                <a:t>2</a:t>
              </a:r>
              <a:r>
                <a:rPr lang="en-US" altLang="zh-CN" b="1" i="1">
                  <a:latin typeface="Times New Roman" panose="02020603050405020304" pitchFamily="18" charset="0"/>
                </a:rPr>
                <a:t>R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L</a:t>
              </a:r>
              <a:endParaRPr lang="en-US" altLang="zh-CN" b="1" i="1">
                <a:latin typeface="Times New Roman" panose="02020603050405020304" pitchFamily="18" charset="0"/>
              </a:endParaRPr>
            </a:p>
          </p:txBody>
        </p:sp>
        <p:sp>
          <p:nvSpPr>
            <p:cNvPr id="396333" name="直接连接符 396332"/>
            <p:cNvSpPr/>
            <p:nvPr/>
          </p:nvSpPr>
          <p:spPr>
            <a:xfrm>
              <a:off x="4810" y="1891"/>
              <a:ext cx="0" cy="28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6334" name="直接连接符 396333"/>
            <p:cNvSpPr/>
            <p:nvPr/>
          </p:nvSpPr>
          <p:spPr>
            <a:xfrm>
              <a:off x="3992" y="1361"/>
              <a:ext cx="0" cy="79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6335" name="椭圆 396334"/>
            <p:cNvSpPr/>
            <p:nvPr/>
          </p:nvSpPr>
          <p:spPr>
            <a:xfrm>
              <a:off x="3852" y="1636"/>
              <a:ext cx="272" cy="272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36" name="文本框 396335"/>
            <p:cNvSpPr txBox="1"/>
            <p:nvPr/>
          </p:nvSpPr>
          <p:spPr>
            <a:xfrm>
              <a:off x="3774" y="1386"/>
              <a:ext cx="218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96337" name="文本框 396336"/>
            <p:cNvSpPr txBox="1"/>
            <p:nvPr/>
          </p:nvSpPr>
          <p:spPr>
            <a:xfrm>
              <a:off x="3774" y="1883"/>
              <a:ext cx="204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396338" name="文本框 396337"/>
            <p:cNvSpPr txBox="1"/>
            <p:nvPr/>
          </p:nvSpPr>
          <p:spPr>
            <a:xfrm>
              <a:off x="3576" y="1595"/>
              <a:ext cx="312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 err="1">
                  <a:latin typeface="Times New Roman" panose="02020603050405020304" pitchFamily="18" charset="0"/>
                </a:rPr>
                <a:t>u</a:t>
              </a:r>
              <a:r>
                <a:rPr lang="en-US" altLang="zh-CN" b="1" baseline="-25000" err="1">
                  <a:latin typeface="Times New Roman" panose="02020603050405020304" pitchFamily="18" charset="0"/>
                </a:rPr>
                <a:t>S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96339" name="矩形 396338"/>
            <p:cNvSpPr/>
            <p:nvPr/>
          </p:nvSpPr>
          <p:spPr>
            <a:xfrm rot="5400000">
              <a:off x="4317" y="1228"/>
              <a:ext cx="102" cy="272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340" name="直接连接符 396339"/>
            <p:cNvSpPr/>
            <p:nvPr/>
          </p:nvSpPr>
          <p:spPr>
            <a:xfrm>
              <a:off x="3992" y="1361"/>
              <a:ext cx="2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6341" name="文本框 396340"/>
            <p:cNvSpPr txBox="1"/>
            <p:nvPr/>
          </p:nvSpPr>
          <p:spPr>
            <a:xfrm>
              <a:off x="4232" y="1019"/>
              <a:ext cx="385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>
                  <a:latin typeface="Times New Roman" panose="02020603050405020304" pitchFamily="18" charset="0"/>
                </a:rPr>
                <a:t>R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S</a:t>
              </a:r>
              <a:endParaRPr lang="en-US" altLang="zh-CN" b="1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396342" name="文本框 396341"/>
          <p:cNvSpPr txBox="1"/>
          <p:nvPr/>
        </p:nvSpPr>
        <p:spPr>
          <a:xfrm>
            <a:off x="1190625" y="4019550"/>
            <a:ext cx="3471863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当  </a:t>
            </a:r>
            <a:r>
              <a:rPr lang="en-US" altLang="zh-CN" b="1" i="1">
                <a:latin typeface="Times New Roman" panose="02020603050405020304" pitchFamily="18" charset="0"/>
              </a:rPr>
              <a:t>n</a:t>
            </a:r>
            <a:r>
              <a:rPr lang="en-US" altLang="zh-CN" b="1" baseline="30000">
                <a:latin typeface="Times New Roman" panose="02020603050405020304" pitchFamily="18" charset="0"/>
              </a:rPr>
              <a:t>2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 baseline="-25000">
                <a:latin typeface="Times New Roman" panose="02020603050405020304" pitchFamily="18" charset="0"/>
              </a:rPr>
              <a:t>L</a:t>
            </a:r>
            <a:r>
              <a:rPr lang="en-US" altLang="zh-CN" b="1">
                <a:latin typeface="Times New Roman" panose="02020603050405020304" pitchFamily="18" charset="0"/>
              </a:rPr>
              <a:t>=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 baseline="-25000">
                <a:latin typeface="Times New Roman" panose="02020603050405020304" pitchFamily="18" charset="0"/>
              </a:rPr>
              <a:t>S</a:t>
            </a:r>
            <a:r>
              <a:rPr lang="zh-CN" altLang="en-US" b="1" dirty="0">
                <a:latin typeface="Times New Roman" panose="02020603050405020304" pitchFamily="18" charset="0"/>
              </a:rPr>
              <a:t>时匹配，即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396343" name="文本框 396342"/>
          <p:cNvSpPr txBox="1"/>
          <p:nvPr/>
        </p:nvSpPr>
        <p:spPr>
          <a:xfrm>
            <a:off x="1638300" y="4552950"/>
            <a:ext cx="1797050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10</a:t>
            </a:r>
            <a:r>
              <a:rPr lang="en-US" altLang="zh-CN" b="1" i="1">
                <a:latin typeface="Times New Roman" panose="02020603050405020304" pitchFamily="18" charset="0"/>
              </a:rPr>
              <a:t>n</a:t>
            </a:r>
            <a:r>
              <a:rPr lang="en-US" altLang="zh-CN" b="1" baseline="30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=1000</a:t>
            </a:r>
          </a:p>
        </p:txBody>
      </p:sp>
      <p:sp>
        <p:nvSpPr>
          <p:cNvPr id="396344" name="文本框 396343"/>
          <p:cNvSpPr txBox="1"/>
          <p:nvPr/>
        </p:nvSpPr>
        <p:spPr>
          <a:xfrm>
            <a:off x="1390650" y="5010150"/>
            <a:ext cx="3038475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 </a:t>
            </a:r>
            <a:r>
              <a:rPr lang="en-US" altLang="zh-CN" b="1" i="1">
                <a:latin typeface="Times New Roman" panose="02020603050405020304" pitchFamily="18" charset="0"/>
              </a:rPr>
              <a:t>n</a:t>
            </a:r>
            <a:r>
              <a:rPr lang="en-US" altLang="zh-CN" b="1" baseline="30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=100</a:t>
            </a:r>
            <a:r>
              <a:rPr lang="zh-CN" altLang="en-US" b="1">
                <a:latin typeface="Times New Roman" panose="02020603050405020304" pitchFamily="18" charset="0"/>
              </a:rPr>
              <a:t>， </a:t>
            </a:r>
            <a:r>
              <a:rPr lang="en-US" altLang="zh-CN" b="1" i="1">
                <a:latin typeface="Times New Roman" panose="02020603050405020304" pitchFamily="18" charset="0"/>
              </a:rPr>
              <a:t>n</a:t>
            </a:r>
            <a:r>
              <a:rPr lang="en-US" altLang="zh-CN" b="1">
                <a:latin typeface="Times New Roman" panose="02020603050405020304" pitchFamily="18" charset="0"/>
              </a:rPr>
              <a:t>=10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96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39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39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39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396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0" dur="500"/>
                                        <p:tgtEl>
                                          <p:spTgt spid="396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5" dur="500"/>
                                        <p:tgtEl>
                                          <p:spTgt spid="39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0" grpId="0"/>
      <p:bldP spid="396291" grpId="0"/>
      <p:bldP spid="396342" grpId="0"/>
      <p:bldP spid="396343" grpId="0"/>
      <p:bldP spid="39634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文本框 397313"/>
          <p:cNvSpPr txBox="1"/>
          <p:nvPr/>
        </p:nvSpPr>
        <p:spPr>
          <a:xfrm>
            <a:off x="520700" y="457200"/>
            <a:ext cx="914400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2.</a:t>
            </a:r>
          </a:p>
        </p:txBody>
      </p:sp>
      <p:grpSp>
        <p:nvGrpSpPr>
          <p:cNvPr id="397315" name="组合 397314"/>
          <p:cNvGrpSpPr/>
          <p:nvPr/>
        </p:nvGrpSpPr>
        <p:grpSpPr>
          <a:xfrm>
            <a:off x="1501775" y="698500"/>
            <a:ext cx="4937125" cy="2033588"/>
            <a:chOff x="820" y="449"/>
            <a:chExt cx="3110" cy="1281"/>
          </a:xfrm>
        </p:grpSpPr>
        <p:graphicFrame>
          <p:nvGraphicFramePr>
            <p:cNvPr id="397316" name="对象 397315"/>
            <p:cNvGraphicFramePr/>
            <p:nvPr/>
          </p:nvGraphicFramePr>
          <p:xfrm>
            <a:off x="1637" y="449"/>
            <a:ext cx="218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141" r:id="rId3" imgW="165100" imgH="304165" progId="Equation.3">
                    <p:embed/>
                  </p:oleObj>
                </mc:Choice>
                <mc:Fallback>
                  <p:oleObj r:id="rId3" imgW="165100" imgH="304165" progId="Equation.3">
                    <p:embed/>
                    <p:pic>
                      <p:nvPicPr>
                        <p:cNvPr id="0" name="图片 319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637" y="449"/>
                          <a:ext cx="218" cy="3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7317" name="对象 397316"/>
            <p:cNvGraphicFramePr/>
            <p:nvPr/>
          </p:nvGraphicFramePr>
          <p:xfrm>
            <a:off x="3290" y="449"/>
            <a:ext cx="223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142" r:id="rId5" imgW="165100" imgH="304165" progId="Equation.3">
                    <p:embed/>
                  </p:oleObj>
                </mc:Choice>
                <mc:Fallback>
                  <p:oleObj r:id="rId5" imgW="165100" imgH="304165" progId="Equation.3">
                    <p:embed/>
                    <p:pic>
                      <p:nvPicPr>
                        <p:cNvPr id="0" name="图片 319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290" y="449"/>
                          <a:ext cx="223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97318" name="组合 397317"/>
            <p:cNvGrpSpPr/>
            <p:nvPr/>
          </p:nvGrpSpPr>
          <p:grpSpPr>
            <a:xfrm>
              <a:off x="820" y="580"/>
              <a:ext cx="3110" cy="1150"/>
              <a:chOff x="820" y="580"/>
              <a:chExt cx="3110" cy="1150"/>
            </a:xfrm>
          </p:grpSpPr>
          <p:sp>
            <p:nvSpPr>
              <p:cNvPr id="397319" name="直接连接符 397318"/>
              <p:cNvSpPr/>
              <p:nvPr/>
            </p:nvSpPr>
            <p:spPr>
              <a:xfrm>
                <a:off x="2447" y="1497"/>
                <a:ext cx="2" cy="233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97320" name="直接连接符 397319"/>
              <p:cNvSpPr/>
              <p:nvPr/>
            </p:nvSpPr>
            <p:spPr>
              <a:xfrm flipH="1">
                <a:off x="2447" y="921"/>
                <a:ext cx="5" cy="21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97321" name="直接连接符 397320"/>
              <p:cNvSpPr/>
              <p:nvPr/>
            </p:nvSpPr>
            <p:spPr>
              <a:xfrm flipH="1">
                <a:off x="2837" y="1520"/>
                <a:ext cx="0" cy="20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97322" name="直接连接符 397321"/>
              <p:cNvSpPr/>
              <p:nvPr/>
            </p:nvSpPr>
            <p:spPr>
              <a:xfrm>
                <a:off x="2839" y="916"/>
                <a:ext cx="0" cy="2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97323" name="直接连接符 397322"/>
              <p:cNvSpPr/>
              <p:nvPr/>
            </p:nvSpPr>
            <p:spPr>
              <a:xfrm>
                <a:off x="2176" y="916"/>
                <a:ext cx="273" cy="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97324" name="直接连接符 397323"/>
              <p:cNvSpPr/>
              <p:nvPr/>
            </p:nvSpPr>
            <p:spPr>
              <a:xfrm flipV="1">
                <a:off x="2839" y="1720"/>
                <a:ext cx="725" cy="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97325" name="直接连接符 397324"/>
              <p:cNvSpPr/>
              <p:nvPr/>
            </p:nvSpPr>
            <p:spPr>
              <a:xfrm rot="5400000">
                <a:off x="3382" y="701"/>
                <a:ext cx="0" cy="25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med"/>
              </a:ln>
            </p:spPr>
          </p:sp>
          <p:sp>
            <p:nvSpPr>
              <p:cNvPr id="397326" name="文本框 397325"/>
              <p:cNvSpPr txBox="1"/>
              <p:nvPr/>
            </p:nvSpPr>
            <p:spPr>
              <a:xfrm>
                <a:off x="2433" y="941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*</a:t>
                </a:r>
              </a:p>
            </p:txBody>
          </p:sp>
          <p:sp>
            <p:nvSpPr>
              <p:cNvPr id="397327" name="文本框 397326"/>
              <p:cNvSpPr txBox="1"/>
              <p:nvPr/>
            </p:nvSpPr>
            <p:spPr>
              <a:xfrm>
                <a:off x="2654" y="947"/>
                <a:ext cx="189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*</a:t>
                </a:r>
              </a:p>
            </p:txBody>
          </p:sp>
          <p:sp>
            <p:nvSpPr>
              <p:cNvPr id="397328" name="直接连接符 397327"/>
              <p:cNvSpPr/>
              <p:nvPr/>
            </p:nvSpPr>
            <p:spPr>
              <a:xfrm>
                <a:off x="1640" y="829"/>
                <a:ext cx="24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med"/>
              </a:ln>
            </p:spPr>
          </p:sp>
          <p:grpSp>
            <p:nvGrpSpPr>
              <p:cNvPr id="397329" name="组合 397328"/>
              <p:cNvGrpSpPr/>
              <p:nvPr/>
            </p:nvGrpSpPr>
            <p:grpSpPr>
              <a:xfrm rot="-5400000" flipH="1">
                <a:off x="2630" y="1310"/>
                <a:ext cx="370" cy="53"/>
                <a:chOff x="1200" y="1584"/>
                <a:chExt cx="379" cy="45"/>
              </a:xfrm>
            </p:grpSpPr>
            <p:sp>
              <p:nvSpPr>
                <p:cNvPr id="397330" name="任意多边形 397329"/>
                <p:cNvSpPr/>
                <p:nvPr/>
              </p:nvSpPr>
              <p:spPr>
                <a:xfrm rot="5400000" flipH="1" flipV="1">
                  <a:off x="1223" y="1561"/>
                  <a:ext cx="45" cy="91"/>
                </a:xfrm>
                <a:custGeom>
                  <a:avLst/>
                  <a:gdLst>
                    <a:gd name="txL" fmla="*/ 0 w 22723"/>
                    <a:gd name="txT" fmla="*/ 0 h 43200"/>
                    <a:gd name="txR" fmla="*/ 22723 w 22723"/>
                    <a:gd name="txB" fmla="*/ 43200 h 43200"/>
                  </a:gdLst>
                  <a:ahLst/>
                  <a:cxnLst>
                    <a:cxn ang="270">
                      <a:pos x="1123" y="0"/>
                    </a:cxn>
                    <a:cxn ang="90">
                      <a:pos x="0" y="43170"/>
                    </a:cxn>
                    <a:cxn ang="90">
                      <a:pos x="1123" y="21600"/>
                    </a:cxn>
                  </a:cxnLst>
                  <a:rect l="txL" t="txT" r="txR" b="txB"/>
                  <a:pathLst>
                    <a:path w="22723" h="43200" fill="none">
                      <a:moveTo>
                        <a:pt x="1123" y="0"/>
                      </a:moveTo>
                      <a:arcTo wR="21600" hR="21600" stAng="-5400000" swAng="10978818"/>
                    </a:path>
                    <a:path w="22723" h="43200" stroke="0">
                      <a:moveTo>
                        <a:pt x="1123" y="0"/>
                      </a:moveTo>
                      <a:arcTo wR="21600" hR="21600" stAng="-5400000" swAng="10978818"/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7331" name="任意多边形 397330"/>
                <p:cNvSpPr/>
                <p:nvPr/>
              </p:nvSpPr>
              <p:spPr>
                <a:xfrm rot="5400000" flipH="1" flipV="1">
                  <a:off x="1319" y="1561"/>
                  <a:ext cx="45" cy="91"/>
                </a:xfrm>
                <a:custGeom>
                  <a:avLst/>
                  <a:gdLst>
                    <a:gd name="txL" fmla="*/ 0 w 22723"/>
                    <a:gd name="txT" fmla="*/ 0 h 43200"/>
                    <a:gd name="txR" fmla="*/ 22723 w 22723"/>
                    <a:gd name="txB" fmla="*/ 43200 h 43200"/>
                  </a:gdLst>
                  <a:ahLst/>
                  <a:cxnLst>
                    <a:cxn ang="270">
                      <a:pos x="1123" y="0"/>
                    </a:cxn>
                    <a:cxn ang="90">
                      <a:pos x="0" y="43170"/>
                    </a:cxn>
                    <a:cxn ang="90">
                      <a:pos x="1123" y="21600"/>
                    </a:cxn>
                  </a:cxnLst>
                  <a:rect l="txL" t="txT" r="txR" b="txB"/>
                  <a:pathLst>
                    <a:path w="22723" h="43200" fill="none">
                      <a:moveTo>
                        <a:pt x="1123" y="0"/>
                      </a:moveTo>
                      <a:arcTo wR="21600" hR="21600" stAng="-5400000" swAng="10978818"/>
                    </a:path>
                    <a:path w="22723" h="43200" stroke="0">
                      <a:moveTo>
                        <a:pt x="1123" y="0"/>
                      </a:moveTo>
                      <a:arcTo wR="21600" hR="21600" stAng="-5400000" swAng="10978818"/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7332" name="任意多边形 397331"/>
                <p:cNvSpPr/>
                <p:nvPr/>
              </p:nvSpPr>
              <p:spPr>
                <a:xfrm rot="5400000" flipH="1" flipV="1">
                  <a:off x="1415" y="1561"/>
                  <a:ext cx="45" cy="91"/>
                </a:xfrm>
                <a:custGeom>
                  <a:avLst/>
                  <a:gdLst>
                    <a:gd name="txL" fmla="*/ 0 w 22723"/>
                    <a:gd name="txT" fmla="*/ 0 h 43200"/>
                    <a:gd name="txR" fmla="*/ 22723 w 22723"/>
                    <a:gd name="txB" fmla="*/ 43200 h 43200"/>
                  </a:gdLst>
                  <a:ahLst/>
                  <a:cxnLst>
                    <a:cxn ang="270">
                      <a:pos x="1123" y="0"/>
                    </a:cxn>
                    <a:cxn ang="90">
                      <a:pos x="0" y="43170"/>
                    </a:cxn>
                    <a:cxn ang="90">
                      <a:pos x="1123" y="21600"/>
                    </a:cxn>
                  </a:cxnLst>
                  <a:rect l="txL" t="txT" r="txR" b="txB"/>
                  <a:pathLst>
                    <a:path w="22723" h="43200" fill="none">
                      <a:moveTo>
                        <a:pt x="1123" y="0"/>
                      </a:moveTo>
                      <a:arcTo wR="21600" hR="21600" stAng="-5400000" swAng="10978818"/>
                    </a:path>
                    <a:path w="22723" h="43200" stroke="0">
                      <a:moveTo>
                        <a:pt x="1123" y="0"/>
                      </a:moveTo>
                      <a:arcTo wR="21600" hR="21600" stAng="-5400000" swAng="10978818"/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7333" name="任意多边形 397332"/>
                <p:cNvSpPr/>
                <p:nvPr/>
              </p:nvSpPr>
              <p:spPr>
                <a:xfrm rot="5400000" flipH="1" flipV="1">
                  <a:off x="1511" y="1561"/>
                  <a:ext cx="45" cy="91"/>
                </a:xfrm>
                <a:custGeom>
                  <a:avLst/>
                  <a:gdLst>
                    <a:gd name="txL" fmla="*/ 0 w 22723"/>
                    <a:gd name="txT" fmla="*/ 0 h 43200"/>
                    <a:gd name="txR" fmla="*/ 22723 w 22723"/>
                    <a:gd name="txB" fmla="*/ 43200 h 43200"/>
                  </a:gdLst>
                  <a:ahLst/>
                  <a:cxnLst>
                    <a:cxn ang="270">
                      <a:pos x="1123" y="0"/>
                    </a:cxn>
                    <a:cxn ang="90">
                      <a:pos x="0" y="43170"/>
                    </a:cxn>
                    <a:cxn ang="90">
                      <a:pos x="1123" y="21600"/>
                    </a:cxn>
                  </a:cxnLst>
                  <a:rect l="txL" t="txT" r="txR" b="txB"/>
                  <a:pathLst>
                    <a:path w="22723" h="43200" fill="none">
                      <a:moveTo>
                        <a:pt x="1123" y="0"/>
                      </a:moveTo>
                      <a:arcTo wR="21600" hR="21600" stAng="-5400000" swAng="10978818"/>
                    </a:path>
                    <a:path w="22723" h="43200" stroke="0">
                      <a:moveTo>
                        <a:pt x="1123" y="0"/>
                      </a:moveTo>
                      <a:arcTo wR="21600" hR="21600" stAng="-5400000" swAng="10978818"/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97334" name="直接连接符 397333"/>
              <p:cNvSpPr/>
              <p:nvPr/>
            </p:nvSpPr>
            <p:spPr>
              <a:xfrm>
                <a:off x="2837" y="916"/>
                <a:ext cx="727" cy="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97335" name="直接连接符 397334"/>
              <p:cNvSpPr/>
              <p:nvPr/>
            </p:nvSpPr>
            <p:spPr>
              <a:xfrm flipH="1">
                <a:off x="1617" y="1720"/>
                <a:ext cx="82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97336" name="文本框 397335"/>
              <p:cNvSpPr txBox="1"/>
              <p:nvPr/>
            </p:nvSpPr>
            <p:spPr>
              <a:xfrm>
                <a:off x="3649" y="900"/>
                <a:ext cx="260" cy="25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397337" name="文本框 397336"/>
              <p:cNvSpPr txBox="1"/>
              <p:nvPr/>
            </p:nvSpPr>
            <p:spPr>
              <a:xfrm>
                <a:off x="3671" y="1480"/>
                <a:ext cx="259" cy="25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–</a:t>
                </a:r>
              </a:p>
            </p:txBody>
          </p:sp>
          <p:graphicFrame>
            <p:nvGraphicFramePr>
              <p:cNvPr id="397338" name="对象 397337"/>
              <p:cNvGraphicFramePr/>
              <p:nvPr/>
            </p:nvGraphicFramePr>
            <p:xfrm>
              <a:off x="3663" y="1079"/>
              <a:ext cx="23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143" r:id="rId7" imgW="203200" imgH="304800" progId="Equation.3">
                      <p:embed/>
                    </p:oleObj>
                  </mc:Choice>
                  <mc:Fallback>
                    <p:oleObj r:id="rId7" imgW="203200" imgH="304800" progId="Equation.3">
                      <p:embed/>
                      <p:pic>
                        <p:nvPicPr>
                          <p:cNvPr id="0" name="图片 3195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663" y="1079"/>
                            <a:ext cx="232" cy="3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7339" name="文本框 397338"/>
              <p:cNvSpPr txBox="1"/>
              <p:nvPr/>
            </p:nvSpPr>
            <p:spPr>
              <a:xfrm>
                <a:off x="2192" y="941"/>
                <a:ext cx="260" cy="25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397340" name="文本框 397339"/>
              <p:cNvSpPr txBox="1"/>
              <p:nvPr/>
            </p:nvSpPr>
            <p:spPr>
              <a:xfrm>
                <a:off x="2186" y="1446"/>
                <a:ext cx="260" cy="25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–</a:t>
                </a:r>
              </a:p>
            </p:txBody>
          </p:sp>
          <p:graphicFrame>
            <p:nvGraphicFramePr>
              <p:cNvPr id="397341" name="对象 397340"/>
              <p:cNvGraphicFramePr/>
              <p:nvPr/>
            </p:nvGraphicFramePr>
            <p:xfrm>
              <a:off x="2174" y="1102"/>
              <a:ext cx="235" cy="3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144" r:id="rId9" imgW="203200" imgH="304800" progId="Equation.3">
                      <p:embed/>
                    </p:oleObj>
                  </mc:Choice>
                  <mc:Fallback>
                    <p:oleObj r:id="rId9" imgW="203200" imgH="304800" progId="Equation.3">
                      <p:embed/>
                      <p:pic>
                        <p:nvPicPr>
                          <p:cNvPr id="0" name="图片 3198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174" y="1102"/>
                            <a:ext cx="235" cy="38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97342" name="组合 397341"/>
              <p:cNvGrpSpPr/>
              <p:nvPr/>
            </p:nvGrpSpPr>
            <p:grpSpPr>
              <a:xfrm rot="5400000">
                <a:off x="2287" y="1291"/>
                <a:ext cx="370" cy="53"/>
                <a:chOff x="1200" y="1584"/>
                <a:chExt cx="379" cy="45"/>
              </a:xfrm>
            </p:grpSpPr>
            <p:sp>
              <p:nvSpPr>
                <p:cNvPr id="397343" name="任意多边形 397342"/>
                <p:cNvSpPr/>
                <p:nvPr/>
              </p:nvSpPr>
              <p:spPr>
                <a:xfrm rot="5400000" flipH="1" flipV="1">
                  <a:off x="1223" y="1561"/>
                  <a:ext cx="45" cy="91"/>
                </a:xfrm>
                <a:custGeom>
                  <a:avLst/>
                  <a:gdLst>
                    <a:gd name="txL" fmla="*/ 0 w 22723"/>
                    <a:gd name="txT" fmla="*/ 0 h 43200"/>
                    <a:gd name="txR" fmla="*/ 22723 w 22723"/>
                    <a:gd name="txB" fmla="*/ 43200 h 43200"/>
                  </a:gdLst>
                  <a:ahLst/>
                  <a:cxnLst>
                    <a:cxn ang="270">
                      <a:pos x="1123" y="0"/>
                    </a:cxn>
                    <a:cxn ang="90">
                      <a:pos x="0" y="43170"/>
                    </a:cxn>
                    <a:cxn ang="90">
                      <a:pos x="1123" y="21600"/>
                    </a:cxn>
                  </a:cxnLst>
                  <a:rect l="txL" t="txT" r="txR" b="txB"/>
                  <a:pathLst>
                    <a:path w="22723" h="43200" fill="none">
                      <a:moveTo>
                        <a:pt x="1123" y="0"/>
                      </a:moveTo>
                      <a:arcTo wR="21600" hR="21600" stAng="-5400000" swAng="10978818"/>
                    </a:path>
                    <a:path w="22723" h="43200" stroke="0">
                      <a:moveTo>
                        <a:pt x="1123" y="0"/>
                      </a:moveTo>
                      <a:arcTo wR="21600" hR="21600" stAng="-5400000" swAng="10978818"/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7344" name="任意多边形 397343"/>
                <p:cNvSpPr/>
                <p:nvPr/>
              </p:nvSpPr>
              <p:spPr>
                <a:xfrm rot="5400000" flipH="1" flipV="1">
                  <a:off x="1319" y="1561"/>
                  <a:ext cx="45" cy="91"/>
                </a:xfrm>
                <a:custGeom>
                  <a:avLst/>
                  <a:gdLst>
                    <a:gd name="txL" fmla="*/ 0 w 22723"/>
                    <a:gd name="txT" fmla="*/ 0 h 43200"/>
                    <a:gd name="txR" fmla="*/ 22723 w 22723"/>
                    <a:gd name="txB" fmla="*/ 43200 h 43200"/>
                  </a:gdLst>
                  <a:ahLst/>
                  <a:cxnLst>
                    <a:cxn ang="270">
                      <a:pos x="1123" y="0"/>
                    </a:cxn>
                    <a:cxn ang="90">
                      <a:pos x="0" y="43170"/>
                    </a:cxn>
                    <a:cxn ang="90">
                      <a:pos x="1123" y="21600"/>
                    </a:cxn>
                  </a:cxnLst>
                  <a:rect l="txL" t="txT" r="txR" b="txB"/>
                  <a:pathLst>
                    <a:path w="22723" h="43200" fill="none">
                      <a:moveTo>
                        <a:pt x="1123" y="0"/>
                      </a:moveTo>
                      <a:arcTo wR="21600" hR="21600" stAng="-5400000" swAng="10978818"/>
                    </a:path>
                    <a:path w="22723" h="43200" stroke="0">
                      <a:moveTo>
                        <a:pt x="1123" y="0"/>
                      </a:moveTo>
                      <a:arcTo wR="21600" hR="21600" stAng="-5400000" swAng="10978818"/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7345" name="任意多边形 397344"/>
                <p:cNvSpPr/>
                <p:nvPr/>
              </p:nvSpPr>
              <p:spPr>
                <a:xfrm rot="5400000" flipH="1" flipV="1">
                  <a:off x="1415" y="1561"/>
                  <a:ext cx="45" cy="91"/>
                </a:xfrm>
                <a:custGeom>
                  <a:avLst/>
                  <a:gdLst>
                    <a:gd name="txL" fmla="*/ 0 w 22723"/>
                    <a:gd name="txT" fmla="*/ 0 h 43200"/>
                    <a:gd name="txR" fmla="*/ 22723 w 22723"/>
                    <a:gd name="txB" fmla="*/ 43200 h 43200"/>
                  </a:gdLst>
                  <a:ahLst/>
                  <a:cxnLst>
                    <a:cxn ang="270">
                      <a:pos x="1123" y="0"/>
                    </a:cxn>
                    <a:cxn ang="90">
                      <a:pos x="0" y="43170"/>
                    </a:cxn>
                    <a:cxn ang="90">
                      <a:pos x="1123" y="21600"/>
                    </a:cxn>
                  </a:cxnLst>
                  <a:rect l="txL" t="txT" r="txR" b="txB"/>
                  <a:pathLst>
                    <a:path w="22723" h="43200" fill="none">
                      <a:moveTo>
                        <a:pt x="1123" y="0"/>
                      </a:moveTo>
                      <a:arcTo wR="21600" hR="21600" stAng="-5400000" swAng="10978818"/>
                    </a:path>
                    <a:path w="22723" h="43200" stroke="0">
                      <a:moveTo>
                        <a:pt x="1123" y="0"/>
                      </a:moveTo>
                      <a:arcTo wR="21600" hR="21600" stAng="-5400000" swAng="10978818"/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7346" name="任意多边形 397345"/>
                <p:cNvSpPr/>
                <p:nvPr/>
              </p:nvSpPr>
              <p:spPr>
                <a:xfrm rot="5400000" flipH="1" flipV="1">
                  <a:off x="1511" y="1561"/>
                  <a:ext cx="45" cy="91"/>
                </a:xfrm>
                <a:custGeom>
                  <a:avLst/>
                  <a:gdLst>
                    <a:gd name="txL" fmla="*/ 0 w 22723"/>
                    <a:gd name="txT" fmla="*/ 0 h 43200"/>
                    <a:gd name="txR" fmla="*/ 22723 w 22723"/>
                    <a:gd name="txB" fmla="*/ 43200 h 43200"/>
                  </a:gdLst>
                  <a:ahLst/>
                  <a:cxnLst>
                    <a:cxn ang="270">
                      <a:pos x="1123" y="0"/>
                    </a:cxn>
                    <a:cxn ang="90">
                      <a:pos x="0" y="43170"/>
                    </a:cxn>
                    <a:cxn ang="90">
                      <a:pos x="1123" y="21600"/>
                    </a:cxn>
                  </a:cxnLst>
                  <a:rect l="txL" t="txT" r="txR" b="txB"/>
                  <a:pathLst>
                    <a:path w="22723" h="43200" fill="none">
                      <a:moveTo>
                        <a:pt x="1123" y="0"/>
                      </a:moveTo>
                      <a:arcTo wR="21600" hR="21600" stAng="-5400000" swAng="10978818"/>
                    </a:path>
                    <a:path w="22723" h="43200" stroke="0">
                      <a:moveTo>
                        <a:pt x="1123" y="0"/>
                      </a:moveTo>
                      <a:arcTo wR="21600" hR="21600" stAng="-5400000" swAng="10978818"/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97347" name="文本框 397346"/>
              <p:cNvSpPr txBox="1"/>
              <p:nvPr/>
            </p:nvSpPr>
            <p:spPr>
              <a:xfrm>
                <a:off x="2365" y="590"/>
                <a:ext cx="685" cy="28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1 : 10</a:t>
                </a:r>
              </a:p>
            </p:txBody>
          </p:sp>
          <p:sp>
            <p:nvSpPr>
              <p:cNvPr id="397348" name="矩形 397347"/>
              <p:cNvSpPr/>
              <p:nvPr/>
            </p:nvSpPr>
            <p:spPr>
              <a:xfrm>
                <a:off x="3510" y="1158"/>
                <a:ext cx="102" cy="272"/>
              </a:xfrm>
              <a:prstGeom prst="rect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7349" name="直接连接符 397348"/>
              <p:cNvSpPr/>
              <p:nvPr/>
            </p:nvSpPr>
            <p:spPr>
              <a:xfrm>
                <a:off x="3564" y="916"/>
                <a:ext cx="0" cy="24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97350" name="直接连接符 397349"/>
              <p:cNvSpPr/>
              <p:nvPr/>
            </p:nvSpPr>
            <p:spPr>
              <a:xfrm>
                <a:off x="3564" y="1431"/>
                <a:ext cx="0" cy="289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97351" name="文本框 397350"/>
              <p:cNvSpPr txBox="1"/>
              <p:nvPr/>
            </p:nvSpPr>
            <p:spPr>
              <a:xfrm>
                <a:off x="2960" y="1157"/>
                <a:ext cx="557" cy="28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100</a:t>
                </a:r>
                <a:r>
                  <a:rPr lang="en-US" altLang="zh-CN" b="1">
                    <a:latin typeface="Times New Roman" panose="02020603050405020304" pitchFamily="18" charset="0"/>
                    <a:sym typeface="Symbol" panose="05050102010706020507" pitchFamily="18" charset="2"/>
                  </a:rPr>
                  <a:t>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7352" name="矩形 397351"/>
              <p:cNvSpPr/>
              <p:nvPr/>
            </p:nvSpPr>
            <p:spPr>
              <a:xfrm rot="5400000">
                <a:off x="1981" y="781"/>
                <a:ext cx="102" cy="272"/>
              </a:xfrm>
              <a:prstGeom prst="rect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7353" name="直接连接符 397352"/>
              <p:cNvSpPr/>
              <p:nvPr/>
            </p:nvSpPr>
            <p:spPr>
              <a:xfrm>
                <a:off x="1617" y="910"/>
                <a:ext cx="273" cy="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97354" name="直接连接符 397353"/>
              <p:cNvSpPr/>
              <p:nvPr/>
            </p:nvSpPr>
            <p:spPr>
              <a:xfrm>
                <a:off x="1617" y="916"/>
                <a:ext cx="0" cy="81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97355" name="椭圆 397354"/>
              <p:cNvSpPr/>
              <p:nvPr/>
            </p:nvSpPr>
            <p:spPr>
              <a:xfrm>
                <a:off x="1471" y="1186"/>
                <a:ext cx="272" cy="272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7356" name="文本框 397355"/>
              <p:cNvSpPr txBox="1"/>
              <p:nvPr/>
            </p:nvSpPr>
            <p:spPr>
              <a:xfrm>
                <a:off x="1409" y="953"/>
                <a:ext cx="260" cy="25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397357" name="文本框 397356"/>
              <p:cNvSpPr txBox="1"/>
              <p:nvPr/>
            </p:nvSpPr>
            <p:spPr>
              <a:xfrm>
                <a:off x="1409" y="1440"/>
                <a:ext cx="260" cy="25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–</a:t>
                </a:r>
              </a:p>
            </p:txBody>
          </p:sp>
          <p:graphicFrame>
            <p:nvGraphicFramePr>
              <p:cNvPr id="397358" name="对象 397357"/>
              <p:cNvGraphicFramePr/>
              <p:nvPr/>
            </p:nvGraphicFramePr>
            <p:xfrm>
              <a:off x="820" y="1161"/>
              <a:ext cx="626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1145" r:id="rId11" imgW="583565" imgH="203200" progId="Equation.3">
                      <p:embed/>
                    </p:oleObj>
                  </mc:Choice>
                  <mc:Fallback>
                    <p:oleObj r:id="rId11" imgW="583565" imgH="203200" progId="Equation.3">
                      <p:embed/>
                      <p:pic>
                        <p:nvPicPr>
                          <p:cNvPr id="0" name="图片 3199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820" y="1161"/>
                            <a:ext cx="626" cy="23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7359" name="文本框 397358"/>
              <p:cNvSpPr txBox="1"/>
              <p:nvPr/>
            </p:nvSpPr>
            <p:spPr>
              <a:xfrm>
                <a:off x="1855" y="580"/>
                <a:ext cx="456" cy="28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  <a:sym typeface="Symbol" panose="05050102010706020507" pitchFamily="18" charset="2"/>
                  </a:rPr>
                  <a:t>1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397360" name="对象 397359"/>
          <p:cNvGraphicFramePr/>
          <p:nvPr/>
        </p:nvGraphicFramePr>
        <p:xfrm>
          <a:off x="1382713" y="323850"/>
          <a:ext cx="8350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46" r:id="rId13" imgW="456565" imgH="304800" progId="Equation.DSMT4">
                  <p:embed/>
                </p:oleObj>
              </mc:Choice>
              <mc:Fallback>
                <p:oleObj r:id="rId13" imgW="456565" imgH="304800" progId="Equation.DSMT4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382713" y="323850"/>
                        <a:ext cx="835025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61" name="文本框 397360"/>
          <p:cNvSpPr txBox="1"/>
          <p:nvPr/>
        </p:nvSpPr>
        <p:spPr>
          <a:xfrm>
            <a:off x="571500" y="3032125"/>
            <a:ext cx="2584450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方法</a:t>
            </a: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：列方程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aphicFrame>
        <p:nvGraphicFramePr>
          <p:cNvPr id="397362" name="对象 397361"/>
          <p:cNvGraphicFramePr/>
          <p:nvPr/>
        </p:nvGraphicFramePr>
        <p:xfrm>
          <a:off x="1524000" y="4452938"/>
          <a:ext cx="160496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47" r:id="rId15" imgW="799465" imgH="405765" progId="Equation.DSMT4">
                  <p:embed/>
                </p:oleObj>
              </mc:Choice>
              <mc:Fallback>
                <p:oleObj r:id="rId15" imgW="799465" imgH="405765" progId="Equation.DSMT4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24000" y="4452938"/>
                        <a:ext cx="1604963" cy="809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63" name="对象 397362"/>
          <p:cNvGraphicFramePr/>
          <p:nvPr/>
        </p:nvGraphicFramePr>
        <p:xfrm>
          <a:off x="1497013" y="5232400"/>
          <a:ext cx="14668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48" r:id="rId17" imgW="723900" imgH="228600" progId="Equation.DSMT4">
                  <p:embed/>
                </p:oleObj>
              </mc:Choice>
              <mc:Fallback>
                <p:oleObj r:id="rId17" imgW="723900" imgH="228600" progId="Equation.DSMT4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497013" y="5232400"/>
                        <a:ext cx="1466850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64" name="左大括号 397363"/>
          <p:cNvSpPr/>
          <p:nvPr/>
        </p:nvSpPr>
        <p:spPr>
          <a:xfrm>
            <a:off x="1244600" y="3679825"/>
            <a:ext cx="190500" cy="1997075"/>
          </a:xfrm>
          <a:prstGeom prst="leftBrace">
            <a:avLst>
              <a:gd name="adj1" fmla="val 87361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97365" name="对象 397364"/>
          <p:cNvGraphicFramePr/>
          <p:nvPr/>
        </p:nvGraphicFramePr>
        <p:xfrm>
          <a:off x="1589088" y="3432175"/>
          <a:ext cx="2605087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49" r:id="rId19" imgW="1281430" imgH="304800" progId="Equation.DSMT4">
                  <p:embed/>
                </p:oleObj>
              </mc:Choice>
              <mc:Fallback>
                <p:oleObj r:id="rId19" imgW="1281430" imgH="304800" progId="Equation.DSMT4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9088" y="3432175"/>
                        <a:ext cx="2605087" cy="614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66" name="对象 397365"/>
          <p:cNvGraphicFramePr/>
          <p:nvPr/>
        </p:nvGraphicFramePr>
        <p:xfrm>
          <a:off x="1549400" y="3919538"/>
          <a:ext cx="195897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50" r:id="rId21" imgW="964565" imgH="304800" progId="Equation.DSMT4">
                  <p:embed/>
                </p:oleObj>
              </mc:Choice>
              <mc:Fallback>
                <p:oleObj r:id="rId21" imgW="964565" imgH="304800" progId="Equation.DSMT4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49400" y="3919538"/>
                        <a:ext cx="1958975" cy="614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7367" name="右箭头 397366"/>
          <p:cNvSpPr/>
          <p:nvPr/>
        </p:nvSpPr>
        <p:spPr>
          <a:xfrm>
            <a:off x="4291013" y="4533900"/>
            <a:ext cx="874712" cy="304800"/>
          </a:xfrm>
          <a:prstGeom prst="rightArrow">
            <a:avLst>
              <a:gd name="adj1" fmla="val 50000"/>
              <a:gd name="adj2" fmla="val 71744"/>
            </a:avLst>
          </a:prstGeom>
          <a:solidFill>
            <a:schemeClr val="accent1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7368" name="文本框 397367"/>
          <p:cNvSpPr txBox="1"/>
          <p:nvPr/>
        </p:nvSpPr>
        <p:spPr>
          <a:xfrm>
            <a:off x="4270375" y="4033838"/>
            <a:ext cx="971550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解得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aphicFrame>
        <p:nvGraphicFramePr>
          <p:cNvPr id="397369" name="对象 397368"/>
          <p:cNvGraphicFramePr/>
          <p:nvPr/>
        </p:nvGraphicFramePr>
        <p:xfrm>
          <a:off x="5691188" y="4394200"/>
          <a:ext cx="18573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51" r:id="rId23" imgW="913130" imgH="266065" progId="Equation.DSMT4">
                  <p:embed/>
                </p:oleObj>
              </mc:Choice>
              <mc:Fallback>
                <p:oleObj r:id="rId23" imgW="913130" imgH="266065" progId="Equation.DSMT4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691188" y="4394200"/>
                        <a:ext cx="1857375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7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7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7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97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7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7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7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7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7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7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7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7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39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397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1" dur="500"/>
                                        <p:tgtEl>
                                          <p:spTgt spid="397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61" grpId="0"/>
      <p:bldP spid="39736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文本框 398337"/>
          <p:cNvSpPr txBox="1"/>
          <p:nvPr/>
        </p:nvSpPr>
        <p:spPr>
          <a:xfrm>
            <a:off x="544513" y="350838"/>
            <a:ext cx="2938462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方法</a:t>
            </a: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：阻抗变换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aphicFrame>
        <p:nvGraphicFramePr>
          <p:cNvPr id="398339" name="对象 398338"/>
          <p:cNvGraphicFramePr/>
          <p:nvPr/>
        </p:nvGraphicFramePr>
        <p:xfrm>
          <a:off x="5776913" y="4946650"/>
          <a:ext cx="2598737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49" r:id="rId3" imgW="1294130" imgH="405765" progId="Equation.3">
                  <p:embed/>
                </p:oleObj>
              </mc:Choice>
              <mc:Fallback>
                <p:oleObj r:id="rId3" imgW="1294130" imgH="405765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76913" y="4946650"/>
                        <a:ext cx="2598737" cy="809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0" name="对象 398339"/>
          <p:cNvGraphicFramePr/>
          <p:nvPr/>
        </p:nvGraphicFramePr>
        <p:xfrm>
          <a:off x="5510213" y="4360863"/>
          <a:ext cx="255428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50" r:id="rId5" imgW="1257300" imgH="228600" progId="Equation.3">
                  <p:embed/>
                </p:oleObj>
              </mc:Choice>
              <mc:Fallback>
                <p:oleObj r:id="rId5" imgW="1257300" imgH="2286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10213" y="4360863"/>
                        <a:ext cx="2554287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8341" name="组合 398340"/>
          <p:cNvGrpSpPr/>
          <p:nvPr/>
        </p:nvGrpSpPr>
        <p:grpSpPr>
          <a:xfrm>
            <a:off x="185738" y="744538"/>
            <a:ext cx="4918075" cy="2033587"/>
            <a:chOff x="135" y="460"/>
            <a:chExt cx="3098" cy="1281"/>
          </a:xfrm>
        </p:grpSpPr>
        <p:sp>
          <p:nvSpPr>
            <p:cNvPr id="398342" name="直接连接符 398341"/>
            <p:cNvSpPr/>
            <p:nvPr/>
          </p:nvSpPr>
          <p:spPr>
            <a:xfrm flipV="1">
              <a:off x="1615" y="921"/>
              <a:ext cx="406" cy="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8343" name="直接连接符 398342"/>
            <p:cNvSpPr/>
            <p:nvPr/>
          </p:nvSpPr>
          <p:spPr>
            <a:xfrm>
              <a:off x="955" y="840"/>
              <a:ext cx="2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398344" name="对象 398343"/>
            <p:cNvGraphicFramePr/>
            <p:nvPr/>
          </p:nvGraphicFramePr>
          <p:xfrm>
            <a:off x="952" y="460"/>
            <a:ext cx="218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251" r:id="rId7" imgW="165100" imgH="304165" progId="Equation.3">
                    <p:embed/>
                  </p:oleObj>
                </mc:Choice>
                <mc:Fallback>
                  <p:oleObj r:id="rId7" imgW="165100" imgH="304165" progId="Equation.3">
                    <p:embed/>
                    <p:pic>
                      <p:nvPicPr>
                        <p:cNvPr id="0" name="图片 320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52" y="460"/>
                          <a:ext cx="218" cy="3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8345" name="直接连接符 398344"/>
            <p:cNvSpPr/>
            <p:nvPr/>
          </p:nvSpPr>
          <p:spPr>
            <a:xfrm flipH="1">
              <a:off x="932" y="1731"/>
              <a:ext cx="108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398346" name="对象 398345"/>
            <p:cNvGraphicFramePr/>
            <p:nvPr/>
          </p:nvGraphicFramePr>
          <p:xfrm>
            <a:off x="2116" y="1105"/>
            <a:ext cx="1117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252" r:id="rId9" imgW="1054100" imgH="368300" progId="Equation.DSMT4">
                    <p:embed/>
                  </p:oleObj>
                </mc:Choice>
                <mc:Fallback>
                  <p:oleObj r:id="rId9" imgW="1054100" imgH="368300" progId="Equation.DSMT4">
                    <p:embed/>
                    <p:pic>
                      <p:nvPicPr>
                        <p:cNvPr id="0" name="图片 320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116" y="1105"/>
                          <a:ext cx="1117" cy="4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8347" name="文本框 398346"/>
            <p:cNvSpPr txBox="1"/>
            <p:nvPr/>
          </p:nvSpPr>
          <p:spPr>
            <a:xfrm>
              <a:off x="1668" y="947"/>
              <a:ext cx="260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98348" name="文本框 398347"/>
            <p:cNvSpPr txBox="1"/>
            <p:nvPr/>
          </p:nvSpPr>
          <p:spPr>
            <a:xfrm>
              <a:off x="1675" y="1457"/>
              <a:ext cx="260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–</a:t>
              </a:r>
            </a:p>
          </p:txBody>
        </p:sp>
        <p:graphicFrame>
          <p:nvGraphicFramePr>
            <p:cNvPr id="398349" name="对象 398348"/>
            <p:cNvGraphicFramePr/>
            <p:nvPr/>
          </p:nvGraphicFramePr>
          <p:xfrm>
            <a:off x="1663" y="1095"/>
            <a:ext cx="235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253" r:id="rId11" imgW="203200" imgH="304800" progId="Equation.3">
                    <p:embed/>
                  </p:oleObj>
                </mc:Choice>
                <mc:Fallback>
                  <p:oleObj r:id="rId11" imgW="203200" imgH="304800" progId="Equation.3">
                    <p:embed/>
                    <p:pic>
                      <p:nvPicPr>
                        <p:cNvPr id="0" name="图片 320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663" y="1095"/>
                          <a:ext cx="235" cy="3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8350" name="矩形 398349"/>
            <p:cNvSpPr/>
            <p:nvPr/>
          </p:nvSpPr>
          <p:spPr>
            <a:xfrm>
              <a:off x="1964" y="1199"/>
              <a:ext cx="102" cy="272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8351" name="矩形 398350"/>
            <p:cNvSpPr/>
            <p:nvPr/>
          </p:nvSpPr>
          <p:spPr>
            <a:xfrm rot="5400000">
              <a:off x="1428" y="792"/>
              <a:ext cx="102" cy="272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8352" name="直接连接符 398351"/>
            <p:cNvSpPr/>
            <p:nvPr/>
          </p:nvSpPr>
          <p:spPr>
            <a:xfrm>
              <a:off x="932" y="921"/>
              <a:ext cx="411" cy="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8353" name="直接连接符 398352"/>
            <p:cNvSpPr/>
            <p:nvPr/>
          </p:nvSpPr>
          <p:spPr>
            <a:xfrm>
              <a:off x="932" y="927"/>
              <a:ext cx="0" cy="81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8354" name="椭圆 398353"/>
            <p:cNvSpPr/>
            <p:nvPr/>
          </p:nvSpPr>
          <p:spPr>
            <a:xfrm>
              <a:off x="786" y="1197"/>
              <a:ext cx="272" cy="272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8355" name="文本框 398354"/>
            <p:cNvSpPr txBox="1"/>
            <p:nvPr/>
          </p:nvSpPr>
          <p:spPr>
            <a:xfrm>
              <a:off x="724" y="964"/>
              <a:ext cx="260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98356" name="文本框 398355"/>
            <p:cNvSpPr txBox="1"/>
            <p:nvPr/>
          </p:nvSpPr>
          <p:spPr>
            <a:xfrm>
              <a:off x="724" y="1451"/>
              <a:ext cx="260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sz="2000" b="1">
                  <a:latin typeface="Times New Roman" panose="02020603050405020304" pitchFamily="18" charset="0"/>
                </a:rPr>
                <a:t>–</a:t>
              </a:r>
            </a:p>
          </p:txBody>
        </p:sp>
        <p:graphicFrame>
          <p:nvGraphicFramePr>
            <p:cNvPr id="398357" name="对象 398356"/>
            <p:cNvGraphicFramePr/>
            <p:nvPr/>
          </p:nvGraphicFramePr>
          <p:xfrm>
            <a:off x="135" y="1172"/>
            <a:ext cx="626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254" r:id="rId13" imgW="583565" imgH="203200" progId="Equation.3">
                    <p:embed/>
                  </p:oleObj>
                </mc:Choice>
                <mc:Fallback>
                  <p:oleObj r:id="rId13" imgW="583565" imgH="203200" progId="Equation.3">
                    <p:embed/>
                    <p:pic>
                      <p:nvPicPr>
                        <p:cNvPr id="0" name="图片 320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35" y="1172"/>
                          <a:ext cx="626" cy="2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8358" name="文本框 398357"/>
            <p:cNvSpPr txBox="1"/>
            <p:nvPr/>
          </p:nvSpPr>
          <p:spPr>
            <a:xfrm>
              <a:off x="1170" y="591"/>
              <a:ext cx="456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1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98359" name="直接连接符 398358"/>
            <p:cNvSpPr/>
            <p:nvPr/>
          </p:nvSpPr>
          <p:spPr>
            <a:xfrm>
              <a:off x="2021" y="1474"/>
              <a:ext cx="0" cy="26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8360" name="直接连接符 398359"/>
            <p:cNvSpPr/>
            <p:nvPr/>
          </p:nvSpPr>
          <p:spPr>
            <a:xfrm flipH="1">
              <a:off x="2021" y="921"/>
              <a:ext cx="0" cy="27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398361" name="对象 398360"/>
          <p:cNvGraphicFramePr/>
          <p:nvPr/>
        </p:nvGraphicFramePr>
        <p:xfrm>
          <a:off x="5557838" y="795338"/>
          <a:ext cx="32353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55" r:id="rId15" imgW="1612265" imgH="393700" progId="Equation.DSMT4">
                  <p:embed/>
                </p:oleObj>
              </mc:Choice>
              <mc:Fallback>
                <p:oleObj r:id="rId15" imgW="1612265" imgH="393700" progId="Equation.DSMT4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57838" y="795338"/>
                        <a:ext cx="3235325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62" name="对象 398361"/>
          <p:cNvGraphicFramePr/>
          <p:nvPr/>
        </p:nvGraphicFramePr>
        <p:xfrm>
          <a:off x="5607050" y="1944688"/>
          <a:ext cx="2801938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56" r:id="rId17" imgW="1397000" imgH="228600" progId="Equation.DSMT4">
                  <p:embed/>
                </p:oleObj>
              </mc:Choice>
              <mc:Fallback>
                <p:oleObj r:id="rId17" imgW="1397000" imgH="228600" progId="Equation.DSMT4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607050" y="1944688"/>
                        <a:ext cx="2801938" cy="455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63" name="文本框 398362"/>
          <p:cNvSpPr txBox="1"/>
          <p:nvPr/>
        </p:nvSpPr>
        <p:spPr>
          <a:xfrm>
            <a:off x="563563" y="3235325"/>
            <a:ext cx="2938462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方法</a:t>
            </a: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：戴维宁等效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398364" name="组合 398363"/>
          <p:cNvGrpSpPr/>
          <p:nvPr/>
        </p:nvGrpSpPr>
        <p:grpSpPr>
          <a:xfrm>
            <a:off x="679450" y="3711575"/>
            <a:ext cx="4587875" cy="2060575"/>
            <a:chOff x="428" y="2338"/>
            <a:chExt cx="2890" cy="1298"/>
          </a:xfrm>
        </p:grpSpPr>
        <p:graphicFrame>
          <p:nvGraphicFramePr>
            <p:cNvPr id="398365" name="对象 398364"/>
            <p:cNvGraphicFramePr/>
            <p:nvPr/>
          </p:nvGraphicFramePr>
          <p:xfrm>
            <a:off x="1245" y="2338"/>
            <a:ext cx="218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257" r:id="rId19" imgW="165100" imgH="304165" progId="Equation.3">
                    <p:embed/>
                  </p:oleObj>
                </mc:Choice>
                <mc:Fallback>
                  <p:oleObj r:id="rId19" imgW="165100" imgH="304165" progId="Equation.3">
                    <p:embed/>
                    <p:pic>
                      <p:nvPicPr>
                        <p:cNvPr id="0" name="图片 321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45" y="2338"/>
                          <a:ext cx="218" cy="3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8366" name="对象 398365"/>
            <p:cNvGraphicFramePr/>
            <p:nvPr/>
          </p:nvGraphicFramePr>
          <p:xfrm>
            <a:off x="2862" y="2338"/>
            <a:ext cx="223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258" r:id="rId20" imgW="165100" imgH="304165" progId="Equation.3">
                    <p:embed/>
                  </p:oleObj>
                </mc:Choice>
                <mc:Fallback>
                  <p:oleObj r:id="rId20" imgW="165100" imgH="304165" progId="Equation.3">
                    <p:embed/>
                    <p:pic>
                      <p:nvPicPr>
                        <p:cNvPr id="0" name="图片 3214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862" y="2338"/>
                          <a:ext cx="223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98367" name="组合 398366"/>
            <p:cNvGrpSpPr/>
            <p:nvPr/>
          </p:nvGrpSpPr>
          <p:grpSpPr>
            <a:xfrm>
              <a:off x="428" y="2469"/>
              <a:ext cx="2890" cy="1167"/>
              <a:chOff x="428" y="2469"/>
              <a:chExt cx="2890" cy="1167"/>
            </a:xfrm>
          </p:grpSpPr>
          <p:sp>
            <p:nvSpPr>
              <p:cNvPr id="398368" name="直接连接符 398367"/>
              <p:cNvSpPr/>
              <p:nvPr/>
            </p:nvSpPr>
            <p:spPr>
              <a:xfrm>
                <a:off x="2055" y="3386"/>
                <a:ext cx="2" cy="233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98369" name="直接连接符 398368"/>
              <p:cNvSpPr/>
              <p:nvPr/>
            </p:nvSpPr>
            <p:spPr>
              <a:xfrm flipH="1">
                <a:off x="2055" y="2810"/>
                <a:ext cx="5" cy="21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98370" name="直接连接符 398369"/>
              <p:cNvSpPr/>
              <p:nvPr/>
            </p:nvSpPr>
            <p:spPr>
              <a:xfrm flipH="1">
                <a:off x="2409" y="3409"/>
                <a:ext cx="0" cy="20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98371" name="直接连接符 398370"/>
              <p:cNvSpPr/>
              <p:nvPr/>
            </p:nvSpPr>
            <p:spPr>
              <a:xfrm>
                <a:off x="2411" y="2805"/>
                <a:ext cx="0" cy="2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98372" name="直接连接符 398371"/>
              <p:cNvSpPr/>
              <p:nvPr/>
            </p:nvSpPr>
            <p:spPr>
              <a:xfrm>
                <a:off x="1784" y="2805"/>
                <a:ext cx="273" cy="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98373" name="直接连接符 398372"/>
              <p:cNvSpPr/>
              <p:nvPr/>
            </p:nvSpPr>
            <p:spPr>
              <a:xfrm flipV="1">
                <a:off x="2411" y="3609"/>
                <a:ext cx="725" cy="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98374" name="直接连接符 398373"/>
              <p:cNvSpPr/>
              <p:nvPr/>
            </p:nvSpPr>
            <p:spPr>
              <a:xfrm rot="5400000">
                <a:off x="2954" y="2590"/>
                <a:ext cx="0" cy="25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med"/>
              </a:ln>
            </p:spPr>
          </p:sp>
          <p:sp>
            <p:nvSpPr>
              <p:cNvPr id="398375" name="文本框 398374"/>
              <p:cNvSpPr txBox="1"/>
              <p:nvPr/>
            </p:nvSpPr>
            <p:spPr>
              <a:xfrm>
                <a:off x="2053" y="2830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*</a:t>
                </a:r>
              </a:p>
            </p:txBody>
          </p:sp>
          <p:sp>
            <p:nvSpPr>
              <p:cNvPr id="398376" name="文本框 398375"/>
              <p:cNvSpPr txBox="1"/>
              <p:nvPr/>
            </p:nvSpPr>
            <p:spPr>
              <a:xfrm>
                <a:off x="2226" y="2824"/>
                <a:ext cx="189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altLang="zh-CN" sz="20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*</a:t>
                </a:r>
              </a:p>
            </p:txBody>
          </p:sp>
          <p:sp>
            <p:nvSpPr>
              <p:cNvPr id="398377" name="直接连接符 398376"/>
              <p:cNvSpPr/>
              <p:nvPr/>
            </p:nvSpPr>
            <p:spPr>
              <a:xfrm>
                <a:off x="1248" y="2718"/>
                <a:ext cx="24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med"/>
              </a:ln>
            </p:spPr>
          </p:sp>
          <p:grpSp>
            <p:nvGrpSpPr>
              <p:cNvPr id="398378" name="组合 398377"/>
              <p:cNvGrpSpPr/>
              <p:nvPr/>
            </p:nvGrpSpPr>
            <p:grpSpPr>
              <a:xfrm rot="-5400000" flipH="1">
                <a:off x="2202" y="3199"/>
                <a:ext cx="370" cy="53"/>
                <a:chOff x="1200" y="1584"/>
                <a:chExt cx="379" cy="45"/>
              </a:xfrm>
            </p:grpSpPr>
            <p:sp>
              <p:nvSpPr>
                <p:cNvPr id="398379" name="任意多边形 398378"/>
                <p:cNvSpPr/>
                <p:nvPr/>
              </p:nvSpPr>
              <p:spPr>
                <a:xfrm rot="5400000" flipH="1" flipV="1">
                  <a:off x="1223" y="1561"/>
                  <a:ext cx="45" cy="91"/>
                </a:xfrm>
                <a:custGeom>
                  <a:avLst/>
                  <a:gdLst>
                    <a:gd name="txL" fmla="*/ 0 w 22723"/>
                    <a:gd name="txT" fmla="*/ 0 h 43200"/>
                    <a:gd name="txR" fmla="*/ 22723 w 22723"/>
                    <a:gd name="txB" fmla="*/ 43200 h 43200"/>
                  </a:gdLst>
                  <a:ahLst/>
                  <a:cxnLst>
                    <a:cxn ang="270">
                      <a:pos x="1123" y="0"/>
                    </a:cxn>
                    <a:cxn ang="90">
                      <a:pos x="0" y="43170"/>
                    </a:cxn>
                    <a:cxn ang="90">
                      <a:pos x="1123" y="21600"/>
                    </a:cxn>
                  </a:cxnLst>
                  <a:rect l="txL" t="txT" r="txR" b="txB"/>
                  <a:pathLst>
                    <a:path w="22723" h="43200" fill="none">
                      <a:moveTo>
                        <a:pt x="1123" y="0"/>
                      </a:moveTo>
                      <a:arcTo wR="21600" hR="21600" stAng="-5400000" swAng="10978818"/>
                    </a:path>
                    <a:path w="22723" h="43200" stroke="0">
                      <a:moveTo>
                        <a:pt x="1123" y="0"/>
                      </a:moveTo>
                      <a:arcTo wR="21600" hR="21600" stAng="-5400000" swAng="10978818"/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8380" name="任意多边形 398379"/>
                <p:cNvSpPr/>
                <p:nvPr/>
              </p:nvSpPr>
              <p:spPr>
                <a:xfrm rot="5400000" flipH="1" flipV="1">
                  <a:off x="1319" y="1561"/>
                  <a:ext cx="45" cy="91"/>
                </a:xfrm>
                <a:custGeom>
                  <a:avLst/>
                  <a:gdLst>
                    <a:gd name="txL" fmla="*/ 0 w 22723"/>
                    <a:gd name="txT" fmla="*/ 0 h 43200"/>
                    <a:gd name="txR" fmla="*/ 22723 w 22723"/>
                    <a:gd name="txB" fmla="*/ 43200 h 43200"/>
                  </a:gdLst>
                  <a:ahLst/>
                  <a:cxnLst>
                    <a:cxn ang="270">
                      <a:pos x="1123" y="0"/>
                    </a:cxn>
                    <a:cxn ang="90">
                      <a:pos x="0" y="43170"/>
                    </a:cxn>
                    <a:cxn ang="90">
                      <a:pos x="1123" y="21600"/>
                    </a:cxn>
                  </a:cxnLst>
                  <a:rect l="txL" t="txT" r="txR" b="txB"/>
                  <a:pathLst>
                    <a:path w="22723" h="43200" fill="none">
                      <a:moveTo>
                        <a:pt x="1123" y="0"/>
                      </a:moveTo>
                      <a:arcTo wR="21600" hR="21600" stAng="-5400000" swAng="10978818"/>
                    </a:path>
                    <a:path w="22723" h="43200" stroke="0">
                      <a:moveTo>
                        <a:pt x="1123" y="0"/>
                      </a:moveTo>
                      <a:arcTo wR="21600" hR="21600" stAng="-5400000" swAng="10978818"/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8381" name="任意多边形 398380"/>
                <p:cNvSpPr/>
                <p:nvPr/>
              </p:nvSpPr>
              <p:spPr>
                <a:xfrm rot="5400000" flipH="1" flipV="1">
                  <a:off x="1415" y="1561"/>
                  <a:ext cx="45" cy="91"/>
                </a:xfrm>
                <a:custGeom>
                  <a:avLst/>
                  <a:gdLst>
                    <a:gd name="txL" fmla="*/ 0 w 22723"/>
                    <a:gd name="txT" fmla="*/ 0 h 43200"/>
                    <a:gd name="txR" fmla="*/ 22723 w 22723"/>
                    <a:gd name="txB" fmla="*/ 43200 h 43200"/>
                  </a:gdLst>
                  <a:ahLst/>
                  <a:cxnLst>
                    <a:cxn ang="270">
                      <a:pos x="1123" y="0"/>
                    </a:cxn>
                    <a:cxn ang="90">
                      <a:pos x="0" y="43170"/>
                    </a:cxn>
                    <a:cxn ang="90">
                      <a:pos x="1123" y="21600"/>
                    </a:cxn>
                  </a:cxnLst>
                  <a:rect l="txL" t="txT" r="txR" b="txB"/>
                  <a:pathLst>
                    <a:path w="22723" h="43200" fill="none">
                      <a:moveTo>
                        <a:pt x="1123" y="0"/>
                      </a:moveTo>
                      <a:arcTo wR="21600" hR="21600" stAng="-5400000" swAng="10978818"/>
                    </a:path>
                    <a:path w="22723" h="43200" stroke="0">
                      <a:moveTo>
                        <a:pt x="1123" y="0"/>
                      </a:moveTo>
                      <a:arcTo wR="21600" hR="21600" stAng="-5400000" swAng="10978818"/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8382" name="任意多边形 398381"/>
                <p:cNvSpPr/>
                <p:nvPr/>
              </p:nvSpPr>
              <p:spPr>
                <a:xfrm rot="5400000" flipH="1" flipV="1">
                  <a:off x="1511" y="1561"/>
                  <a:ext cx="45" cy="91"/>
                </a:xfrm>
                <a:custGeom>
                  <a:avLst/>
                  <a:gdLst>
                    <a:gd name="txL" fmla="*/ 0 w 22723"/>
                    <a:gd name="txT" fmla="*/ 0 h 43200"/>
                    <a:gd name="txR" fmla="*/ 22723 w 22723"/>
                    <a:gd name="txB" fmla="*/ 43200 h 43200"/>
                  </a:gdLst>
                  <a:ahLst/>
                  <a:cxnLst>
                    <a:cxn ang="270">
                      <a:pos x="1123" y="0"/>
                    </a:cxn>
                    <a:cxn ang="90">
                      <a:pos x="0" y="43170"/>
                    </a:cxn>
                    <a:cxn ang="90">
                      <a:pos x="1123" y="21600"/>
                    </a:cxn>
                  </a:cxnLst>
                  <a:rect l="txL" t="txT" r="txR" b="txB"/>
                  <a:pathLst>
                    <a:path w="22723" h="43200" fill="none">
                      <a:moveTo>
                        <a:pt x="1123" y="0"/>
                      </a:moveTo>
                      <a:arcTo wR="21600" hR="21600" stAng="-5400000" swAng="10978818"/>
                    </a:path>
                    <a:path w="22723" h="43200" stroke="0">
                      <a:moveTo>
                        <a:pt x="1123" y="0"/>
                      </a:moveTo>
                      <a:arcTo wR="21600" hR="21600" stAng="-5400000" swAng="10978818"/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98383" name="直接连接符 398382"/>
              <p:cNvSpPr/>
              <p:nvPr/>
            </p:nvSpPr>
            <p:spPr>
              <a:xfrm>
                <a:off x="2409" y="2805"/>
                <a:ext cx="727" cy="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98384" name="直接连接符 398383"/>
              <p:cNvSpPr/>
              <p:nvPr/>
            </p:nvSpPr>
            <p:spPr>
              <a:xfrm flipH="1">
                <a:off x="1225" y="3609"/>
                <a:ext cx="82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98385" name="文本框 398384"/>
              <p:cNvSpPr txBox="1"/>
              <p:nvPr/>
            </p:nvSpPr>
            <p:spPr>
              <a:xfrm>
                <a:off x="3017" y="2789"/>
                <a:ext cx="260" cy="25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398386" name="文本框 398385"/>
              <p:cNvSpPr txBox="1"/>
              <p:nvPr/>
            </p:nvSpPr>
            <p:spPr>
              <a:xfrm>
                <a:off x="3039" y="3369"/>
                <a:ext cx="259" cy="25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–</a:t>
                </a:r>
              </a:p>
            </p:txBody>
          </p:sp>
          <p:graphicFrame>
            <p:nvGraphicFramePr>
              <p:cNvPr id="398387" name="对象 398386"/>
              <p:cNvGraphicFramePr/>
              <p:nvPr/>
            </p:nvGraphicFramePr>
            <p:xfrm>
              <a:off x="3013" y="2968"/>
              <a:ext cx="305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259" r:id="rId22" imgW="266065" imgH="304165" progId="Equation.3">
                      <p:embed/>
                    </p:oleObj>
                  </mc:Choice>
                  <mc:Fallback>
                    <p:oleObj r:id="rId22" imgW="266065" imgH="304165" progId="Equation.3">
                      <p:embed/>
                      <p:pic>
                        <p:nvPicPr>
                          <p:cNvPr id="0" name="图片 3212"/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3013" y="2968"/>
                            <a:ext cx="305" cy="3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8388" name="文本框 398387"/>
              <p:cNvSpPr txBox="1"/>
              <p:nvPr/>
            </p:nvSpPr>
            <p:spPr>
              <a:xfrm>
                <a:off x="1800" y="2830"/>
                <a:ext cx="260" cy="25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398389" name="文本框 398388"/>
              <p:cNvSpPr txBox="1"/>
              <p:nvPr/>
            </p:nvSpPr>
            <p:spPr>
              <a:xfrm>
                <a:off x="1794" y="3335"/>
                <a:ext cx="260" cy="25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–</a:t>
                </a:r>
              </a:p>
            </p:txBody>
          </p:sp>
          <p:graphicFrame>
            <p:nvGraphicFramePr>
              <p:cNvPr id="398390" name="对象 398389"/>
              <p:cNvGraphicFramePr/>
              <p:nvPr/>
            </p:nvGraphicFramePr>
            <p:xfrm>
              <a:off x="1782" y="2991"/>
              <a:ext cx="235" cy="3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260" r:id="rId24" imgW="203200" imgH="304800" progId="Equation.3">
                      <p:embed/>
                    </p:oleObj>
                  </mc:Choice>
                  <mc:Fallback>
                    <p:oleObj r:id="rId24" imgW="203200" imgH="304800" progId="Equation.3">
                      <p:embed/>
                      <p:pic>
                        <p:nvPicPr>
                          <p:cNvPr id="0" name="图片 3215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782" y="2991"/>
                            <a:ext cx="235" cy="38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98391" name="组合 398390"/>
              <p:cNvGrpSpPr/>
              <p:nvPr/>
            </p:nvGrpSpPr>
            <p:grpSpPr>
              <a:xfrm rot="5400000">
                <a:off x="1895" y="3180"/>
                <a:ext cx="370" cy="53"/>
                <a:chOff x="1200" y="1584"/>
                <a:chExt cx="379" cy="45"/>
              </a:xfrm>
            </p:grpSpPr>
            <p:sp>
              <p:nvSpPr>
                <p:cNvPr id="398392" name="任意多边形 398391"/>
                <p:cNvSpPr/>
                <p:nvPr/>
              </p:nvSpPr>
              <p:spPr>
                <a:xfrm rot="5400000" flipH="1" flipV="1">
                  <a:off x="1223" y="1561"/>
                  <a:ext cx="45" cy="91"/>
                </a:xfrm>
                <a:custGeom>
                  <a:avLst/>
                  <a:gdLst>
                    <a:gd name="txL" fmla="*/ 0 w 22723"/>
                    <a:gd name="txT" fmla="*/ 0 h 43200"/>
                    <a:gd name="txR" fmla="*/ 22723 w 22723"/>
                    <a:gd name="txB" fmla="*/ 43200 h 43200"/>
                  </a:gdLst>
                  <a:ahLst/>
                  <a:cxnLst>
                    <a:cxn ang="270">
                      <a:pos x="1123" y="0"/>
                    </a:cxn>
                    <a:cxn ang="90">
                      <a:pos x="0" y="43170"/>
                    </a:cxn>
                    <a:cxn ang="90">
                      <a:pos x="1123" y="21600"/>
                    </a:cxn>
                  </a:cxnLst>
                  <a:rect l="txL" t="txT" r="txR" b="txB"/>
                  <a:pathLst>
                    <a:path w="22723" h="43200" fill="none">
                      <a:moveTo>
                        <a:pt x="1123" y="0"/>
                      </a:moveTo>
                      <a:arcTo wR="21600" hR="21600" stAng="-5400000" swAng="10978818"/>
                    </a:path>
                    <a:path w="22723" h="43200" stroke="0">
                      <a:moveTo>
                        <a:pt x="1123" y="0"/>
                      </a:moveTo>
                      <a:arcTo wR="21600" hR="21600" stAng="-5400000" swAng="10978818"/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8393" name="任意多边形 398392"/>
                <p:cNvSpPr/>
                <p:nvPr/>
              </p:nvSpPr>
              <p:spPr>
                <a:xfrm rot="5400000" flipH="1" flipV="1">
                  <a:off x="1319" y="1561"/>
                  <a:ext cx="45" cy="91"/>
                </a:xfrm>
                <a:custGeom>
                  <a:avLst/>
                  <a:gdLst>
                    <a:gd name="txL" fmla="*/ 0 w 22723"/>
                    <a:gd name="txT" fmla="*/ 0 h 43200"/>
                    <a:gd name="txR" fmla="*/ 22723 w 22723"/>
                    <a:gd name="txB" fmla="*/ 43200 h 43200"/>
                  </a:gdLst>
                  <a:ahLst/>
                  <a:cxnLst>
                    <a:cxn ang="270">
                      <a:pos x="1123" y="0"/>
                    </a:cxn>
                    <a:cxn ang="90">
                      <a:pos x="0" y="43170"/>
                    </a:cxn>
                    <a:cxn ang="90">
                      <a:pos x="1123" y="21600"/>
                    </a:cxn>
                  </a:cxnLst>
                  <a:rect l="txL" t="txT" r="txR" b="txB"/>
                  <a:pathLst>
                    <a:path w="22723" h="43200" fill="none">
                      <a:moveTo>
                        <a:pt x="1123" y="0"/>
                      </a:moveTo>
                      <a:arcTo wR="21600" hR="21600" stAng="-5400000" swAng="10978818"/>
                    </a:path>
                    <a:path w="22723" h="43200" stroke="0">
                      <a:moveTo>
                        <a:pt x="1123" y="0"/>
                      </a:moveTo>
                      <a:arcTo wR="21600" hR="21600" stAng="-5400000" swAng="10978818"/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8394" name="任意多边形 398393"/>
                <p:cNvSpPr/>
                <p:nvPr/>
              </p:nvSpPr>
              <p:spPr>
                <a:xfrm rot="5400000" flipH="1" flipV="1">
                  <a:off x="1415" y="1561"/>
                  <a:ext cx="45" cy="91"/>
                </a:xfrm>
                <a:custGeom>
                  <a:avLst/>
                  <a:gdLst>
                    <a:gd name="txL" fmla="*/ 0 w 22723"/>
                    <a:gd name="txT" fmla="*/ 0 h 43200"/>
                    <a:gd name="txR" fmla="*/ 22723 w 22723"/>
                    <a:gd name="txB" fmla="*/ 43200 h 43200"/>
                  </a:gdLst>
                  <a:ahLst/>
                  <a:cxnLst>
                    <a:cxn ang="270">
                      <a:pos x="1123" y="0"/>
                    </a:cxn>
                    <a:cxn ang="90">
                      <a:pos x="0" y="43170"/>
                    </a:cxn>
                    <a:cxn ang="90">
                      <a:pos x="1123" y="21600"/>
                    </a:cxn>
                  </a:cxnLst>
                  <a:rect l="txL" t="txT" r="txR" b="txB"/>
                  <a:pathLst>
                    <a:path w="22723" h="43200" fill="none">
                      <a:moveTo>
                        <a:pt x="1123" y="0"/>
                      </a:moveTo>
                      <a:arcTo wR="21600" hR="21600" stAng="-5400000" swAng="10978818"/>
                    </a:path>
                    <a:path w="22723" h="43200" stroke="0">
                      <a:moveTo>
                        <a:pt x="1123" y="0"/>
                      </a:moveTo>
                      <a:arcTo wR="21600" hR="21600" stAng="-5400000" swAng="10978818"/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8395" name="任意多边形 398394"/>
                <p:cNvSpPr/>
                <p:nvPr/>
              </p:nvSpPr>
              <p:spPr>
                <a:xfrm rot="5400000" flipH="1" flipV="1">
                  <a:off x="1511" y="1561"/>
                  <a:ext cx="45" cy="91"/>
                </a:xfrm>
                <a:custGeom>
                  <a:avLst/>
                  <a:gdLst>
                    <a:gd name="txL" fmla="*/ 0 w 22723"/>
                    <a:gd name="txT" fmla="*/ 0 h 43200"/>
                    <a:gd name="txR" fmla="*/ 22723 w 22723"/>
                    <a:gd name="txB" fmla="*/ 43200 h 43200"/>
                  </a:gdLst>
                  <a:ahLst/>
                  <a:cxnLst>
                    <a:cxn ang="270">
                      <a:pos x="1123" y="0"/>
                    </a:cxn>
                    <a:cxn ang="90">
                      <a:pos x="0" y="43170"/>
                    </a:cxn>
                    <a:cxn ang="90">
                      <a:pos x="1123" y="21600"/>
                    </a:cxn>
                  </a:cxnLst>
                  <a:rect l="txL" t="txT" r="txR" b="txB"/>
                  <a:pathLst>
                    <a:path w="22723" h="43200" fill="none">
                      <a:moveTo>
                        <a:pt x="1123" y="0"/>
                      </a:moveTo>
                      <a:arcTo wR="21600" hR="21600" stAng="-5400000" swAng="10978818"/>
                    </a:path>
                    <a:path w="22723" h="43200" stroke="0">
                      <a:moveTo>
                        <a:pt x="1123" y="0"/>
                      </a:moveTo>
                      <a:arcTo wR="21600" hR="21600" stAng="-5400000" swAng="10978818"/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98396" name="文本框 398395"/>
              <p:cNvSpPr txBox="1"/>
              <p:nvPr/>
            </p:nvSpPr>
            <p:spPr>
              <a:xfrm>
                <a:off x="1973" y="2479"/>
                <a:ext cx="685" cy="28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</a:rPr>
                  <a:t>1 : 10</a:t>
                </a:r>
              </a:p>
            </p:txBody>
          </p:sp>
          <p:sp>
            <p:nvSpPr>
              <p:cNvPr id="398397" name="矩形 398396"/>
              <p:cNvSpPr/>
              <p:nvPr/>
            </p:nvSpPr>
            <p:spPr>
              <a:xfrm rot="5400000">
                <a:off x="1589" y="2670"/>
                <a:ext cx="102" cy="272"/>
              </a:xfrm>
              <a:prstGeom prst="rect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8398" name="直接连接符 398397"/>
              <p:cNvSpPr/>
              <p:nvPr/>
            </p:nvSpPr>
            <p:spPr>
              <a:xfrm>
                <a:off x="1225" y="2799"/>
                <a:ext cx="273" cy="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98399" name="直接连接符 398398"/>
              <p:cNvSpPr/>
              <p:nvPr/>
            </p:nvSpPr>
            <p:spPr>
              <a:xfrm>
                <a:off x="1225" y="2805"/>
                <a:ext cx="0" cy="81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98400" name="椭圆 398399"/>
              <p:cNvSpPr/>
              <p:nvPr/>
            </p:nvSpPr>
            <p:spPr>
              <a:xfrm>
                <a:off x="1079" y="3075"/>
                <a:ext cx="272" cy="272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8401" name="文本框 398400"/>
              <p:cNvSpPr txBox="1"/>
              <p:nvPr/>
            </p:nvSpPr>
            <p:spPr>
              <a:xfrm>
                <a:off x="1017" y="2842"/>
                <a:ext cx="260" cy="25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398402" name="文本框 398401"/>
              <p:cNvSpPr txBox="1"/>
              <p:nvPr/>
            </p:nvSpPr>
            <p:spPr>
              <a:xfrm>
                <a:off x="1017" y="3329"/>
                <a:ext cx="260" cy="25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–</a:t>
                </a:r>
              </a:p>
            </p:txBody>
          </p:sp>
          <p:graphicFrame>
            <p:nvGraphicFramePr>
              <p:cNvPr id="398403" name="对象 398402"/>
              <p:cNvGraphicFramePr/>
              <p:nvPr/>
            </p:nvGraphicFramePr>
            <p:xfrm>
              <a:off x="428" y="3050"/>
              <a:ext cx="626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261" r:id="rId25" imgW="583565" imgH="203200" progId="Equation.3">
                      <p:embed/>
                    </p:oleObj>
                  </mc:Choice>
                  <mc:Fallback>
                    <p:oleObj r:id="rId25" imgW="583565" imgH="203200" progId="Equation.3">
                      <p:embed/>
                      <p:pic>
                        <p:nvPicPr>
                          <p:cNvPr id="0" name="图片 3217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28" y="3050"/>
                            <a:ext cx="626" cy="23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8404" name="文本框 398403"/>
              <p:cNvSpPr txBox="1"/>
              <p:nvPr/>
            </p:nvSpPr>
            <p:spPr>
              <a:xfrm>
                <a:off x="1463" y="2469"/>
                <a:ext cx="456" cy="28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  <a:sym typeface="Symbol" panose="05050102010706020507" pitchFamily="18" charset="2"/>
                  </a:rPr>
                  <a:t>1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8405" name="椭圆 398404"/>
              <p:cNvSpPr/>
              <p:nvPr/>
            </p:nvSpPr>
            <p:spPr>
              <a:xfrm>
                <a:off x="3131" y="3589"/>
                <a:ext cx="48" cy="47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8406" name="椭圆 398405"/>
              <p:cNvSpPr/>
              <p:nvPr/>
            </p:nvSpPr>
            <p:spPr>
              <a:xfrm>
                <a:off x="3137" y="2781"/>
                <a:ext cx="48" cy="47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398407" name="对象 398406"/>
          <p:cNvGraphicFramePr/>
          <p:nvPr/>
        </p:nvGraphicFramePr>
        <p:xfrm>
          <a:off x="5510213" y="3711575"/>
          <a:ext cx="990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262" r:id="rId26" imgW="495300" imgH="241300" progId="Equation.3">
                  <p:embed/>
                </p:oleObj>
              </mc:Choice>
              <mc:Fallback>
                <p:oleObj r:id="rId26" imgW="495300" imgH="2413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510213" y="3711575"/>
                        <a:ext cx="990600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98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8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8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8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8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8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8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8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8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8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8" grpId="0"/>
      <p:bldP spid="39836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文本框 399361"/>
          <p:cNvSpPr txBox="1"/>
          <p:nvPr/>
        </p:nvSpPr>
        <p:spPr>
          <a:xfrm>
            <a:off x="819150" y="476250"/>
            <a:ext cx="1371600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latin typeface="Times New Roman" panose="02020603050405020304" pitchFamily="18" charset="0"/>
              </a:rPr>
              <a:t>求</a:t>
            </a:r>
            <a:r>
              <a:rPr lang="en-US" altLang="zh-CN" b="1" i="1" err="1">
                <a:latin typeface="Times New Roman" panose="02020603050405020304" pitchFamily="18" charset="0"/>
              </a:rPr>
              <a:t>R</a:t>
            </a:r>
            <a:r>
              <a:rPr lang="en-US" altLang="zh-CN" b="1" baseline="-25000" err="1">
                <a:latin typeface="Times New Roman" panose="02020603050405020304" pitchFamily="18" charset="0"/>
              </a:rPr>
              <a:t>eq</a:t>
            </a:r>
            <a:r>
              <a:rPr lang="zh-CN" altLang="en-US" b="1">
                <a:latin typeface="Times New Roman" panose="02020603050405020304" pitchFamily="18" charset="0"/>
              </a:rPr>
              <a:t>：</a:t>
            </a:r>
          </a:p>
        </p:txBody>
      </p:sp>
      <p:grpSp>
        <p:nvGrpSpPr>
          <p:cNvPr id="399363" name="组合 399362"/>
          <p:cNvGrpSpPr/>
          <p:nvPr/>
        </p:nvGrpSpPr>
        <p:grpSpPr>
          <a:xfrm>
            <a:off x="1733550" y="904875"/>
            <a:ext cx="3771900" cy="1852613"/>
            <a:chOff x="1092" y="588"/>
            <a:chExt cx="2376" cy="1167"/>
          </a:xfrm>
        </p:grpSpPr>
        <p:sp>
          <p:nvSpPr>
            <p:cNvPr id="399364" name="直接连接符 399363"/>
            <p:cNvSpPr/>
            <p:nvPr/>
          </p:nvSpPr>
          <p:spPr>
            <a:xfrm flipH="1">
              <a:off x="1918" y="1505"/>
              <a:ext cx="4" cy="23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365" name="直接连接符 399364"/>
            <p:cNvSpPr/>
            <p:nvPr/>
          </p:nvSpPr>
          <p:spPr>
            <a:xfrm>
              <a:off x="1918" y="929"/>
              <a:ext cx="4" cy="21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366" name="直接连接符 399365"/>
            <p:cNvSpPr/>
            <p:nvPr/>
          </p:nvSpPr>
          <p:spPr>
            <a:xfrm flipH="1">
              <a:off x="2276" y="1528"/>
              <a:ext cx="0" cy="2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367" name="直接连接符 399366"/>
            <p:cNvSpPr/>
            <p:nvPr/>
          </p:nvSpPr>
          <p:spPr>
            <a:xfrm>
              <a:off x="2278" y="924"/>
              <a:ext cx="0" cy="2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368" name="直接连接符 399367"/>
            <p:cNvSpPr/>
            <p:nvPr/>
          </p:nvSpPr>
          <p:spPr>
            <a:xfrm>
              <a:off x="1651" y="924"/>
              <a:ext cx="273" cy="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369" name="直接连接符 399368"/>
            <p:cNvSpPr/>
            <p:nvPr/>
          </p:nvSpPr>
          <p:spPr>
            <a:xfrm flipV="1">
              <a:off x="2278" y="1728"/>
              <a:ext cx="725" cy="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370" name="文本框 399369"/>
            <p:cNvSpPr txBox="1"/>
            <p:nvPr/>
          </p:nvSpPr>
          <p:spPr>
            <a:xfrm>
              <a:off x="1920" y="949"/>
              <a:ext cx="1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399371" name="文本框 399370"/>
            <p:cNvSpPr txBox="1"/>
            <p:nvPr/>
          </p:nvSpPr>
          <p:spPr>
            <a:xfrm>
              <a:off x="2093" y="943"/>
              <a:ext cx="18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altLang="zh-CN" sz="20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grpSp>
          <p:nvGrpSpPr>
            <p:cNvPr id="399372" name="组合 399371"/>
            <p:cNvGrpSpPr/>
            <p:nvPr/>
          </p:nvGrpSpPr>
          <p:grpSpPr>
            <a:xfrm rot="-5400000" flipH="1">
              <a:off x="2069" y="1318"/>
              <a:ext cx="370" cy="53"/>
              <a:chOff x="1200" y="1584"/>
              <a:chExt cx="379" cy="45"/>
            </a:xfrm>
          </p:grpSpPr>
          <p:sp>
            <p:nvSpPr>
              <p:cNvPr id="399373" name="任意多边形 399372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374" name="任意多边形 399373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375" name="任意多边形 399374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376" name="任意多边形 399375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9377" name="直接连接符 399376"/>
            <p:cNvSpPr/>
            <p:nvPr/>
          </p:nvSpPr>
          <p:spPr>
            <a:xfrm>
              <a:off x="2276" y="924"/>
              <a:ext cx="727" cy="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378" name="直接连接符 399377"/>
            <p:cNvSpPr/>
            <p:nvPr/>
          </p:nvSpPr>
          <p:spPr>
            <a:xfrm flipH="1">
              <a:off x="1092" y="1734"/>
              <a:ext cx="82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399379" name="组合 399378"/>
            <p:cNvGrpSpPr/>
            <p:nvPr/>
          </p:nvGrpSpPr>
          <p:grpSpPr>
            <a:xfrm rot="5400000">
              <a:off x="1762" y="1299"/>
              <a:ext cx="370" cy="53"/>
              <a:chOff x="1200" y="1584"/>
              <a:chExt cx="379" cy="45"/>
            </a:xfrm>
          </p:grpSpPr>
          <p:sp>
            <p:nvSpPr>
              <p:cNvPr id="399380" name="任意多边形 399379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381" name="任意多边形 399380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382" name="任意多边形 399381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383" name="任意多边形 399382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>
                  <a:gd name="txL" fmla="*/ 0 w 22723"/>
                  <a:gd name="txT" fmla="*/ 0 h 43200"/>
                  <a:gd name="txR" fmla="*/ 22723 w 22723"/>
                  <a:gd name="txB" fmla="*/ 43200 h 43200"/>
                </a:gdLst>
                <a:ahLst/>
                <a:cxnLst>
                  <a:cxn ang="270">
                    <a:pos x="1123" y="0"/>
                  </a:cxn>
                  <a:cxn ang="90">
                    <a:pos x="0" y="43170"/>
                  </a:cxn>
                  <a:cxn ang="90">
                    <a:pos x="1123" y="21600"/>
                  </a:cxn>
                </a:cxnLst>
                <a:rect l="txL" t="txT" r="txR" b="txB"/>
                <a:pathLst>
                  <a:path w="22723" h="43200" fill="none">
                    <a:moveTo>
                      <a:pt x="1123" y="0"/>
                    </a:moveTo>
                    <a:arcTo wR="21600" hR="21600" stAng="-5400000" swAng="10978818"/>
                  </a:path>
                  <a:path w="22723" h="43200" stroke="0">
                    <a:moveTo>
                      <a:pt x="1123" y="0"/>
                    </a:moveTo>
                    <a:arcTo wR="21600" hR="21600" stAng="-5400000" swAng="10978818"/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99384" name="文本框 399383"/>
            <p:cNvSpPr txBox="1"/>
            <p:nvPr/>
          </p:nvSpPr>
          <p:spPr>
            <a:xfrm>
              <a:off x="1840" y="598"/>
              <a:ext cx="685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</a:rPr>
                <a:t>1 : 10</a:t>
              </a:r>
            </a:p>
          </p:txBody>
        </p:sp>
        <p:sp>
          <p:nvSpPr>
            <p:cNvPr id="399385" name="矩形 399384"/>
            <p:cNvSpPr/>
            <p:nvPr/>
          </p:nvSpPr>
          <p:spPr>
            <a:xfrm rot="5400000">
              <a:off x="1456" y="789"/>
              <a:ext cx="102" cy="272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386" name="直接连接符 399385"/>
            <p:cNvSpPr/>
            <p:nvPr/>
          </p:nvSpPr>
          <p:spPr>
            <a:xfrm>
              <a:off x="1092" y="918"/>
              <a:ext cx="273" cy="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387" name="直接连接符 399386"/>
            <p:cNvSpPr/>
            <p:nvPr/>
          </p:nvSpPr>
          <p:spPr>
            <a:xfrm>
              <a:off x="1092" y="924"/>
              <a:ext cx="0" cy="81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388" name="文本框 399387"/>
            <p:cNvSpPr txBox="1"/>
            <p:nvPr/>
          </p:nvSpPr>
          <p:spPr>
            <a:xfrm>
              <a:off x="1330" y="588"/>
              <a:ext cx="456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1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399389" name="椭圆 399388"/>
            <p:cNvSpPr/>
            <p:nvPr/>
          </p:nvSpPr>
          <p:spPr>
            <a:xfrm>
              <a:off x="2998" y="1708"/>
              <a:ext cx="48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390" name="椭圆 399389"/>
            <p:cNvSpPr/>
            <p:nvPr/>
          </p:nvSpPr>
          <p:spPr>
            <a:xfrm>
              <a:off x="3004" y="900"/>
              <a:ext cx="48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391" name="左箭头 399390"/>
            <p:cNvSpPr/>
            <p:nvPr/>
          </p:nvSpPr>
          <p:spPr>
            <a:xfrm>
              <a:off x="2880" y="1293"/>
              <a:ext cx="214" cy="93"/>
            </a:xfrm>
            <a:prstGeom prst="leftArrow">
              <a:avLst>
                <a:gd name="adj1" fmla="val 50000"/>
                <a:gd name="adj2" fmla="val 57526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392" name="文本框 399391"/>
            <p:cNvSpPr txBox="1"/>
            <p:nvPr/>
          </p:nvSpPr>
          <p:spPr>
            <a:xfrm>
              <a:off x="3094" y="1182"/>
              <a:ext cx="374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 i="1" err="1">
                  <a:latin typeface="Times New Roman" panose="02020603050405020304" pitchFamily="18" charset="0"/>
                </a:rPr>
                <a:t>R</a:t>
              </a:r>
              <a:r>
                <a:rPr lang="en-US" altLang="zh-CN" b="1" baseline="-25000" err="1">
                  <a:latin typeface="Times New Roman" panose="02020603050405020304" pitchFamily="18" charset="0"/>
                </a:rPr>
                <a:t>eq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399393" name="文本框 399392"/>
          <p:cNvSpPr txBox="1"/>
          <p:nvPr/>
        </p:nvSpPr>
        <p:spPr>
          <a:xfrm>
            <a:off x="5867400" y="1549400"/>
            <a:ext cx="2628900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b="1" i="1" err="1">
                <a:latin typeface="Times New Roman" panose="02020603050405020304" pitchFamily="18" charset="0"/>
              </a:rPr>
              <a:t>R</a:t>
            </a:r>
            <a:r>
              <a:rPr lang="en-US" altLang="zh-CN" b="1" baseline="-25000" err="1">
                <a:latin typeface="Times New Roman" panose="02020603050405020304" pitchFamily="18" charset="0"/>
              </a:rPr>
              <a:t>eq</a:t>
            </a:r>
            <a:r>
              <a:rPr lang="en-US" altLang="zh-CN" b="1">
                <a:latin typeface="Times New Roman" panose="02020603050405020304" pitchFamily="18" charset="0"/>
              </a:rPr>
              <a:t>=10</a:t>
            </a:r>
            <a:r>
              <a:rPr lang="en-US" altLang="zh-CN" b="1" baseline="30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1=100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99394" name="文本框 399393"/>
          <p:cNvSpPr txBox="1"/>
          <p:nvPr/>
        </p:nvSpPr>
        <p:spPr>
          <a:xfrm>
            <a:off x="819150" y="3219450"/>
            <a:ext cx="2994025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戴维宁等效电路：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grpSp>
        <p:nvGrpSpPr>
          <p:cNvPr id="399395" name="组合 399394"/>
          <p:cNvGrpSpPr/>
          <p:nvPr/>
        </p:nvGrpSpPr>
        <p:grpSpPr>
          <a:xfrm>
            <a:off x="754063" y="4000500"/>
            <a:ext cx="3687762" cy="1927225"/>
            <a:chOff x="475" y="2520"/>
            <a:chExt cx="2323" cy="1214"/>
          </a:xfrm>
        </p:grpSpPr>
        <p:sp>
          <p:nvSpPr>
            <p:cNvPr id="399396" name="文本框 399395"/>
            <p:cNvSpPr txBox="1"/>
            <p:nvPr/>
          </p:nvSpPr>
          <p:spPr>
            <a:xfrm>
              <a:off x="1623" y="2520"/>
              <a:ext cx="676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100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grpSp>
          <p:nvGrpSpPr>
            <p:cNvPr id="399397" name="组合 399396"/>
            <p:cNvGrpSpPr/>
            <p:nvPr/>
          </p:nvGrpSpPr>
          <p:grpSpPr>
            <a:xfrm>
              <a:off x="475" y="2769"/>
              <a:ext cx="2323" cy="965"/>
              <a:chOff x="475" y="2769"/>
              <a:chExt cx="2323" cy="965"/>
            </a:xfrm>
          </p:grpSpPr>
          <p:sp>
            <p:nvSpPr>
              <p:cNvPr id="399398" name="直接连接符 399397"/>
              <p:cNvSpPr/>
              <p:nvPr/>
            </p:nvSpPr>
            <p:spPr>
              <a:xfrm flipV="1">
                <a:off x="1996" y="2850"/>
                <a:ext cx="406" cy="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99399" name="直接连接符 399398"/>
              <p:cNvSpPr/>
              <p:nvPr/>
            </p:nvSpPr>
            <p:spPr>
              <a:xfrm flipH="1">
                <a:off x="1313" y="3666"/>
                <a:ext cx="108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99400" name="文本框 399399"/>
              <p:cNvSpPr txBox="1"/>
              <p:nvPr/>
            </p:nvSpPr>
            <p:spPr>
              <a:xfrm>
                <a:off x="2538" y="2769"/>
                <a:ext cx="260" cy="25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399401" name="文本框 399400"/>
              <p:cNvSpPr txBox="1"/>
              <p:nvPr/>
            </p:nvSpPr>
            <p:spPr>
              <a:xfrm>
                <a:off x="2538" y="3484"/>
                <a:ext cx="260" cy="25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–</a:t>
                </a:r>
              </a:p>
            </p:txBody>
          </p:sp>
          <p:graphicFrame>
            <p:nvGraphicFramePr>
              <p:cNvPr id="399402" name="对象 399401"/>
              <p:cNvGraphicFramePr/>
              <p:nvPr/>
            </p:nvGraphicFramePr>
            <p:xfrm>
              <a:off x="2527" y="3062"/>
              <a:ext cx="235" cy="3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965" r:id="rId3" imgW="203200" imgH="304800" progId="Equation.3">
                      <p:embed/>
                    </p:oleObj>
                  </mc:Choice>
                  <mc:Fallback>
                    <p:oleObj r:id="rId3" imgW="203200" imgH="304800" progId="Equation.3">
                      <p:embed/>
                      <p:pic>
                        <p:nvPicPr>
                          <p:cNvPr id="0" name="图片 3219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2527" y="3062"/>
                            <a:ext cx="235" cy="38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9403" name="矩形 399402"/>
              <p:cNvSpPr/>
              <p:nvPr/>
            </p:nvSpPr>
            <p:spPr>
              <a:xfrm>
                <a:off x="2345" y="3128"/>
                <a:ext cx="102" cy="272"/>
              </a:xfrm>
              <a:prstGeom prst="rect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404" name="矩形 399403"/>
              <p:cNvSpPr/>
              <p:nvPr/>
            </p:nvSpPr>
            <p:spPr>
              <a:xfrm rot="5400000">
                <a:off x="1809" y="2721"/>
                <a:ext cx="102" cy="272"/>
              </a:xfrm>
              <a:prstGeom prst="rect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405" name="直接连接符 399404"/>
              <p:cNvSpPr/>
              <p:nvPr/>
            </p:nvSpPr>
            <p:spPr>
              <a:xfrm>
                <a:off x="1313" y="2850"/>
                <a:ext cx="411" cy="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99406" name="直接连接符 399405"/>
              <p:cNvSpPr/>
              <p:nvPr/>
            </p:nvSpPr>
            <p:spPr>
              <a:xfrm>
                <a:off x="1313" y="2856"/>
                <a:ext cx="0" cy="81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99407" name="椭圆 399406"/>
              <p:cNvSpPr/>
              <p:nvPr/>
            </p:nvSpPr>
            <p:spPr>
              <a:xfrm>
                <a:off x="1167" y="3126"/>
                <a:ext cx="272" cy="272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9408" name="文本框 399407"/>
              <p:cNvSpPr txBox="1"/>
              <p:nvPr/>
            </p:nvSpPr>
            <p:spPr>
              <a:xfrm>
                <a:off x="1105" y="2893"/>
                <a:ext cx="260" cy="25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399409" name="文本框 399408"/>
              <p:cNvSpPr txBox="1"/>
              <p:nvPr/>
            </p:nvSpPr>
            <p:spPr>
              <a:xfrm>
                <a:off x="1105" y="3380"/>
                <a:ext cx="260" cy="25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sz="2000" b="1">
                    <a:latin typeface="Times New Roman" panose="02020603050405020304" pitchFamily="18" charset="0"/>
                  </a:rPr>
                  <a:t>–</a:t>
                </a:r>
              </a:p>
            </p:txBody>
          </p:sp>
          <p:graphicFrame>
            <p:nvGraphicFramePr>
              <p:cNvPr id="399410" name="对象 399409"/>
              <p:cNvGraphicFramePr/>
              <p:nvPr/>
            </p:nvGraphicFramePr>
            <p:xfrm>
              <a:off x="475" y="3101"/>
              <a:ext cx="709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2966" r:id="rId5" imgW="659765" imgH="203200" progId="Equation.3">
                      <p:embed/>
                    </p:oleObj>
                  </mc:Choice>
                  <mc:Fallback>
                    <p:oleObj r:id="rId5" imgW="659765" imgH="203200" progId="Equation.3">
                      <p:embed/>
                      <p:pic>
                        <p:nvPicPr>
                          <p:cNvPr id="0" name="图片 3218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475" y="3101"/>
                            <a:ext cx="709" cy="23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9411" name="直接连接符 399410"/>
              <p:cNvSpPr/>
              <p:nvPr/>
            </p:nvSpPr>
            <p:spPr>
              <a:xfrm>
                <a:off x="2402" y="3403"/>
                <a:ext cx="0" cy="26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99412" name="直接连接符 399411"/>
              <p:cNvSpPr/>
              <p:nvPr/>
            </p:nvSpPr>
            <p:spPr>
              <a:xfrm flipH="1">
                <a:off x="2402" y="2850"/>
                <a:ext cx="0" cy="27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99413" name="文本框 399412"/>
              <p:cNvSpPr txBox="1"/>
              <p:nvPr/>
            </p:nvSpPr>
            <p:spPr>
              <a:xfrm>
                <a:off x="1759" y="3131"/>
                <a:ext cx="697" cy="28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  <a:sym typeface="Symbol" panose="05050102010706020507" pitchFamily="18" charset="2"/>
                  </a:rPr>
                  <a:t>100</a:t>
                </a:r>
                <a:endParaRPr lang="en-US" altLang="zh-CN" b="1">
                  <a:latin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399414" name="对象 399413"/>
          <p:cNvGraphicFramePr/>
          <p:nvPr/>
        </p:nvGraphicFramePr>
        <p:xfrm>
          <a:off x="4660900" y="4552950"/>
          <a:ext cx="40767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7" r:id="rId7" imgW="2031365" imgH="393700" progId="Equation.DSMT4">
                  <p:embed/>
                </p:oleObj>
              </mc:Choice>
              <mc:Fallback>
                <p:oleObj r:id="rId7" imgW="2031365" imgH="393700" progId="Equation.DSMT4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60900" y="4552950"/>
                        <a:ext cx="4076700" cy="78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9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2" grpId="0"/>
      <p:bldP spid="399393" grpId="0"/>
      <p:bldP spid="39939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13894"/>
            <a:ext cx="8229600" cy="1143000"/>
          </a:xfrm>
        </p:spPr>
        <p:txBody>
          <a:bodyPr/>
          <a:lstStyle/>
          <a:p>
            <a:r>
              <a:rPr lang="zh-CN" altLang="en-US" dirty="0"/>
              <a:t>本章结束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3178308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矩形 240641"/>
          <p:cNvSpPr/>
          <p:nvPr/>
        </p:nvSpPr>
        <p:spPr>
          <a:xfrm>
            <a:off x="504825" y="493713"/>
            <a:ext cx="2460625" cy="490537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4" rIns="91430" bIns="45714" anchor="ctr">
            <a:spAutoFit/>
          </a:bodyPr>
          <a:lstStyle/>
          <a:p>
            <a:pPr defTabSz="771525"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互感的图形符号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240644" name="矩形 240643"/>
          <p:cNvSpPr/>
          <p:nvPr/>
        </p:nvSpPr>
        <p:spPr>
          <a:xfrm>
            <a:off x="0" y="28575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6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40645" name="矩形 240644"/>
          <p:cNvSpPr/>
          <p:nvPr/>
        </p:nvSpPr>
        <p:spPr>
          <a:xfrm>
            <a:off x="5472113" y="2892425"/>
            <a:ext cx="2703512" cy="852488"/>
          </a:xfrm>
          <a:prstGeom prst="rect">
            <a:avLst/>
          </a:prstGeom>
          <a:noFill/>
          <a:ln w="9525">
            <a:noFill/>
          </a:ln>
        </p:spPr>
        <p:txBody>
          <a:bodyPr lIns="91430" tIns="45714" rIns="91430" bIns="45714" anchor="ctr">
            <a:spAutoFit/>
          </a:bodyPr>
          <a:lstStyle/>
          <a:p>
            <a:pPr defTabSz="771525" eaLnBrk="1" hangingPunct="1">
              <a:spcBef>
                <a:spcPct val="0"/>
              </a:spcBef>
            </a:pP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“</a:t>
            </a:r>
            <a:r>
              <a:rPr lang="en-US" altLang="zh-CN" b="1" dirty="0">
                <a:solidFill>
                  <a:srgbClr val="FF6600"/>
                </a:solidFill>
                <a:latin typeface="宋体" panose="02010600030101010101" pitchFamily="2" charset="-122"/>
              </a:rPr>
              <a:t>*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号表示互感的同名端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240647" name="矩形 240646"/>
          <p:cNvSpPr/>
          <p:nvPr/>
        </p:nvSpPr>
        <p:spPr>
          <a:xfrm>
            <a:off x="677863" y="3717925"/>
            <a:ext cx="2462212" cy="490538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4" rIns="91430" bIns="45714" anchor="ctr">
            <a:spAutoFit/>
          </a:bodyPr>
          <a:lstStyle/>
          <a:p>
            <a:pPr defTabSz="771525"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FF6600"/>
                </a:solidFill>
                <a:latin typeface="宋体" panose="02010600030101010101" pitchFamily="2" charset="-122"/>
              </a:rPr>
              <a:t>同名端的含义：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240648" name="矩形 240647"/>
          <p:cNvSpPr/>
          <p:nvPr/>
        </p:nvSpPr>
        <p:spPr>
          <a:xfrm>
            <a:off x="555625" y="4092575"/>
            <a:ext cx="8228013" cy="2257425"/>
          </a:xfrm>
          <a:prstGeom prst="rect">
            <a:avLst/>
          </a:prstGeom>
          <a:noFill/>
          <a:ln w="9525">
            <a:noFill/>
          </a:ln>
        </p:spPr>
        <p:txBody>
          <a:bodyPr lIns="91430" tIns="45714" rIns="91430" bIns="45714" anchor="ctr">
            <a:spAutoFit/>
          </a:bodyPr>
          <a:lstStyle/>
          <a:p>
            <a:pPr defTabSz="771525"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当变化</a:t>
            </a:r>
            <a:r>
              <a:rPr lang="en-US" altLang="zh-CN" b="1" i="1" dirty="0">
                <a:solidFill>
                  <a:srgbClr val="000000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1200" b="1" i="1" dirty="0">
                <a:solidFill>
                  <a:srgbClr val="000000"/>
                </a:solidFill>
                <a:latin typeface="宋体" panose="02010600030101010101" pitchFamily="2" charset="-122"/>
              </a:rPr>
              <a:t>1 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流入线圈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N1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时，线圈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N1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、线圈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N2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中将同时感应出电压。若</a:t>
            </a:r>
            <a:r>
              <a:rPr lang="en-US" altLang="zh-CN" b="1" i="1" dirty="0">
                <a:solidFill>
                  <a:srgbClr val="0000FF"/>
                </a:solidFill>
                <a:latin typeface="宋体" panose="02010600030101010101" pitchFamily="2" charset="-122"/>
              </a:rPr>
              <a:t>di1/dt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</a:rPr>
              <a:t>&gt;0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，则线圈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N1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中</a:t>
            </a:r>
            <a:r>
              <a:rPr lang="en-US" altLang="zh-CN" b="1" i="1" dirty="0">
                <a:solidFill>
                  <a:srgbClr val="000000"/>
                </a:solidFill>
                <a:latin typeface="宋体" panose="02010600030101010101" pitchFamily="2" charset="-122"/>
              </a:rPr>
              <a:t>i1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的流入端与线圈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N2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中感应电压的正极性端称为同名端。易知，这时</a:t>
            </a:r>
            <a:r>
              <a:rPr lang="en-US" altLang="zh-CN" b="1" i="1" dirty="0">
                <a:solidFill>
                  <a:srgbClr val="000000"/>
                </a:solidFill>
                <a:latin typeface="宋体" panose="02010600030101010101" pitchFamily="2" charset="-122"/>
              </a:rPr>
              <a:t>i1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的流入端为线圈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</a:rPr>
              <a:t>N1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中感应电压的正极性端，故同名端又称同极性端。 </a:t>
            </a:r>
          </a:p>
        </p:txBody>
      </p:sp>
      <p:sp>
        <p:nvSpPr>
          <p:cNvPr id="240649" name="矩形 240648"/>
          <p:cNvSpPr/>
          <p:nvPr/>
        </p:nvSpPr>
        <p:spPr>
          <a:xfrm>
            <a:off x="5753100" y="1165225"/>
            <a:ext cx="2562225" cy="48895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4" rIns="91430" bIns="45714" anchor="b">
            <a:spAutoFit/>
          </a:bodyPr>
          <a:lstStyle/>
          <a:p>
            <a:pPr defTabSz="892175" eaLnBrk="1" hangingPunct="1">
              <a:spcBef>
                <a:spcPct val="0"/>
              </a:spcBef>
            </a:pPr>
            <a:r>
              <a:rPr lang="en-US" altLang="zh-CN" sz="2600" b="1">
                <a:solidFill>
                  <a:srgbClr val="FF6600"/>
                </a:solidFill>
                <a:latin typeface="宋体" panose="02010600030101010101" pitchFamily="2" charset="-122"/>
              </a:rPr>
              <a:t>L</a:t>
            </a:r>
            <a:r>
              <a:rPr lang="en-US" altLang="zh-CN" sz="2000" b="1">
                <a:solidFill>
                  <a:srgbClr val="FF66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600" b="1" dirty="0">
                <a:solidFill>
                  <a:srgbClr val="FF6600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600" b="1">
                <a:solidFill>
                  <a:srgbClr val="FF6600"/>
                </a:solidFill>
                <a:latin typeface="宋体" panose="02010600030101010101" pitchFamily="2" charset="-122"/>
              </a:rPr>
              <a:t>L</a:t>
            </a:r>
            <a:r>
              <a:rPr lang="en-US" altLang="zh-CN" sz="2000" b="1">
                <a:solidFill>
                  <a:srgbClr val="FF6600"/>
                </a:solidFill>
                <a:latin typeface="宋体" panose="02010600030101010101" pitchFamily="2" charset="-122"/>
              </a:rPr>
              <a:t>2 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</a:rPr>
              <a:t>代表自感</a:t>
            </a:r>
          </a:p>
        </p:txBody>
      </p:sp>
      <p:sp>
        <p:nvSpPr>
          <p:cNvPr id="240650" name="矩形 240649"/>
          <p:cNvSpPr/>
          <p:nvPr/>
        </p:nvSpPr>
        <p:spPr>
          <a:xfrm>
            <a:off x="5753100" y="2051050"/>
            <a:ext cx="1844675" cy="48895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4" rIns="91430" bIns="45714" anchor="b">
            <a:spAutoFit/>
          </a:bodyPr>
          <a:lstStyle/>
          <a:p>
            <a:pPr defTabSz="892175" eaLnBrk="1" hangingPunct="1">
              <a:spcBef>
                <a:spcPct val="0"/>
              </a:spcBef>
            </a:pPr>
            <a:r>
              <a:rPr lang="en-US" altLang="zh-CN" sz="2600" b="1">
                <a:solidFill>
                  <a:srgbClr val="FF6600"/>
                </a:solidFill>
                <a:latin typeface="宋体" panose="02010600030101010101" pitchFamily="2" charset="-122"/>
              </a:rPr>
              <a:t>M 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</a:rPr>
              <a:t>代表互感</a:t>
            </a:r>
          </a:p>
        </p:txBody>
      </p:sp>
      <p:grpSp>
        <p:nvGrpSpPr>
          <p:cNvPr id="240652" name="组合 240651"/>
          <p:cNvGrpSpPr>
            <a:grpSpLocks noChangeAspect="1"/>
          </p:cNvGrpSpPr>
          <p:nvPr/>
        </p:nvGrpSpPr>
        <p:grpSpPr>
          <a:xfrm>
            <a:off x="2265363" y="592138"/>
            <a:ext cx="3206750" cy="3035300"/>
            <a:chOff x="1428" y="412"/>
            <a:chExt cx="2391" cy="2264"/>
          </a:xfrm>
        </p:grpSpPr>
        <p:sp>
          <p:nvSpPr>
            <p:cNvPr id="240651" name="矩形 240650"/>
            <p:cNvSpPr>
              <a:spLocks noChangeAspect="1" noTextEdit="1"/>
            </p:cNvSpPr>
            <p:nvPr/>
          </p:nvSpPr>
          <p:spPr>
            <a:xfrm>
              <a:off x="1428" y="412"/>
              <a:ext cx="2391" cy="226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grpSp>
          <p:nvGrpSpPr>
            <p:cNvPr id="240690" name="组合 240689"/>
            <p:cNvGrpSpPr/>
            <p:nvPr/>
          </p:nvGrpSpPr>
          <p:grpSpPr>
            <a:xfrm>
              <a:off x="1675" y="552"/>
              <a:ext cx="1972" cy="2078"/>
              <a:chOff x="1675" y="552"/>
              <a:chExt cx="1972" cy="2078"/>
            </a:xfrm>
          </p:grpSpPr>
          <p:sp>
            <p:nvSpPr>
              <p:cNvPr id="240653" name="直接连接符 240652"/>
              <p:cNvSpPr/>
              <p:nvPr/>
            </p:nvSpPr>
            <p:spPr>
              <a:xfrm flipV="1">
                <a:off x="2807" y="1136"/>
                <a:ext cx="1" cy="314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0654" name="直接连接符 240653"/>
              <p:cNvSpPr/>
              <p:nvPr/>
            </p:nvSpPr>
            <p:spPr>
              <a:xfrm flipV="1">
                <a:off x="2807" y="2099"/>
                <a:ext cx="1" cy="526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0655" name="任意多边形 240654"/>
              <p:cNvSpPr/>
              <p:nvPr/>
            </p:nvSpPr>
            <p:spPr>
              <a:xfrm>
                <a:off x="2727" y="1450"/>
                <a:ext cx="80" cy="649"/>
              </a:xfrm>
              <a:custGeom>
                <a:avLst/>
                <a:gdLst/>
                <a:ahLst/>
                <a:cxnLst/>
                <a:rect l="0" t="0" r="0" b="0"/>
                <a:pathLst>
                  <a:path w="80" h="649">
                    <a:moveTo>
                      <a:pt x="80" y="649"/>
                    </a:moveTo>
                    <a:cubicBezTo>
                      <a:pt x="36" y="649"/>
                      <a:pt x="0" y="613"/>
                      <a:pt x="0" y="568"/>
                    </a:cubicBezTo>
                    <a:cubicBezTo>
                      <a:pt x="0" y="523"/>
                      <a:pt x="36" y="487"/>
                      <a:pt x="80" y="487"/>
                    </a:cubicBezTo>
                    <a:cubicBezTo>
                      <a:pt x="80" y="487"/>
                      <a:pt x="80" y="487"/>
                      <a:pt x="80" y="487"/>
                    </a:cubicBezTo>
                    <a:cubicBezTo>
                      <a:pt x="36" y="487"/>
                      <a:pt x="0" y="450"/>
                      <a:pt x="0" y="406"/>
                    </a:cubicBezTo>
                    <a:cubicBezTo>
                      <a:pt x="0" y="361"/>
                      <a:pt x="36" y="324"/>
                      <a:pt x="80" y="324"/>
                    </a:cubicBezTo>
                    <a:cubicBezTo>
                      <a:pt x="80" y="324"/>
                      <a:pt x="80" y="324"/>
                      <a:pt x="80" y="324"/>
                    </a:cubicBezTo>
                    <a:cubicBezTo>
                      <a:pt x="36" y="324"/>
                      <a:pt x="0" y="288"/>
                      <a:pt x="0" y="243"/>
                    </a:cubicBezTo>
                    <a:cubicBezTo>
                      <a:pt x="0" y="198"/>
                      <a:pt x="36" y="162"/>
                      <a:pt x="80" y="162"/>
                    </a:cubicBezTo>
                    <a:cubicBezTo>
                      <a:pt x="80" y="162"/>
                      <a:pt x="80" y="162"/>
                      <a:pt x="80" y="162"/>
                    </a:cubicBezTo>
                    <a:cubicBezTo>
                      <a:pt x="36" y="162"/>
                      <a:pt x="0" y="126"/>
                      <a:pt x="0" y="81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</a:pPr>
                <a:endParaRPr lang="zh-CN" altLang="en-US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40656" name="直接连接符 240655"/>
              <p:cNvSpPr/>
              <p:nvPr/>
            </p:nvSpPr>
            <p:spPr>
              <a:xfrm>
                <a:off x="2451" y="2145"/>
                <a:ext cx="1" cy="475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0657" name="直接连接符 240656"/>
              <p:cNvSpPr/>
              <p:nvPr/>
            </p:nvSpPr>
            <p:spPr>
              <a:xfrm>
                <a:off x="2451" y="1183"/>
                <a:ext cx="1" cy="28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0658" name="任意多边形 240657"/>
              <p:cNvSpPr/>
              <p:nvPr/>
            </p:nvSpPr>
            <p:spPr>
              <a:xfrm>
                <a:off x="2451" y="1470"/>
                <a:ext cx="84" cy="675"/>
              </a:xfrm>
              <a:custGeom>
                <a:avLst/>
                <a:gdLst/>
                <a:ahLst/>
                <a:cxnLst/>
                <a:rect l="0" t="0" r="0" b="0"/>
                <a:pathLst>
                  <a:path w="84" h="675">
                    <a:moveTo>
                      <a:pt x="0" y="0"/>
                    </a:moveTo>
                    <a:cubicBezTo>
                      <a:pt x="47" y="0"/>
                      <a:pt x="84" y="38"/>
                      <a:pt x="84" y="84"/>
                    </a:cubicBezTo>
                    <a:cubicBezTo>
                      <a:pt x="84" y="131"/>
                      <a:pt x="47" y="169"/>
                      <a:pt x="0" y="169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47" y="169"/>
                      <a:pt x="84" y="207"/>
                      <a:pt x="84" y="253"/>
                    </a:cubicBezTo>
                    <a:cubicBezTo>
                      <a:pt x="84" y="300"/>
                      <a:pt x="47" y="337"/>
                      <a:pt x="0" y="337"/>
                    </a:cubicBezTo>
                    <a:cubicBezTo>
                      <a:pt x="0" y="337"/>
                      <a:pt x="0" y="337"/>
                      <a:pt x="0" y="337"/>
                    </a:cubicBezTo>
                    <a:cubicBezTo>
                      <a:pt x="47" y="337"/>
                      <a:pt x="84" y="375"/>
                      <a:pt x="84" y="422"/>
                    </a:cubicBezTo>
                    <a:cubicBezTo>
                      <a:pt x="84" y="468"/>
                      <a:pt x="47" y="506"/>
                      <a:pt x="0" y="506"/>
                    </a:cubicBezTo>
                    <a:cubicBezTo>
                      <a:pt x="0" y="506"/>
                      <a:pt x="0" y="506"/>
                      <a:pt x="0" y="506"/>
                    </a:cubicBezTo>
                    <a:cubicBezTo>
                      <a:pt x="47" y="506"/>
                      <a:pt x="84" y="544"/>
                      <a:pt x="84" y="591"/>
                    </a:cubicBezTo>
                    <a:cubicBezTo>
                      <a:pt x="84" y="637"/>
                      <a:pt x="47" y="675"/>
                      <a:pt x="0" y="675"/>
                    </a:cubicBezTo>
                    <a:cubicBezTo>
                      <a:pt x="0" y="675"/>
                      <a:pt x="0" y="675"/>
                      <a:pt x="0" y="675"/>
                    </a:cubicBez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</a:pPr>
                <a:endParaRPr lang="zh-CN" altLang="en-US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40659" name="任意多边形 240658"/>
              <p:cNvSpPr/>
              <p:nvPr/>
            </p:nvSpPr>
            <p:spPr>
              <a:xfrm>
                <a:off x="2807" y="976"/>
                <a:ext cx="373" cy="404"/>
              </a:xfrm>
              <a:custGeom>
                <a:avLst/>
                <a:gdLst/>
                <a:ahLst/>
                <a:cxnLst/>
                <a:rect l="0" t="0" r="0" b="0"/>
                <a:pathLst>
                  <a:path w="373" h="404">
                    <a:moveTo>
                      <a:pt x="0" y="404"/>
                    </a:moveTo>
                    <a:lnTo>
                      <a:pt x="0" y="0"/>
                    </a:lnTo>
                    <a:lnTo>
                      <a:pt x="373" y="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</a:pPr>
                <a:endParaRPr lang="zh-CN" altLang="en-US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40660" name="直接连接符 240659"/>
              <p:cNvSpPr/>
              <p:nvPr/>
            </p:nvSpPr>
            <p:spPr>
              <a:xfrm>
                <a:off x="2811" y="2629"/>
                <a:ext cx="718" cy="1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0661" name="直接连接符 240660"/>
              <p:cNvSpPr/>
              <p:nvPr/>
            </p:nvSpPr>
            <p:spPr>
              <a:xfrm flipH="1">
                <a:off x="1690" y="2629"/>
                <a:ext cx="761" cy="1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0662" name="任意多边形 240661"/>
              <p:cNvSpPr/>
              <p:nvPr/>
            </p:nvSpPr>
            <p:spPr>
              <a:xfrm>
                <a:off x="2079" y="980"/>
                <a:ext cx="372" cy="430"/>
              </a:xfrm>
              <a:custGeom>
                <a:avLst/>
                <a:gdLst/>
                <a:ahLst/>
                <a:cxnLst/>
                <a:rect l="0" t="0" r="0" b="0"/>
                <a:pathLst>
                  <a:path w="372" h="430">
                    <a:moveTo>
                      <a:pt x="372" y="430"/>
                    </a:moveTo>
                    <a:lnTo>
                      <a:pt x="372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</a:pPr>
                <a:endParaRPr lang="zh-CN" altLang="en-US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40663" name="直接连接符 240662"/>
              <p:cNvSpPr/>
              <p:nvPr/>
            </p:nvSpPr>
            <p:spPr>
              <a:xfrm flipH="1">
                <a:off x="3249" y="976"/>
                <a:ext cx="304" cy="1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0664" name="任意多边形 240663"/>
              <p:cNvSpPr/>
              <p:nvPr/>
            </p:nvSpPr>
            <p:spPr>
              <a:xfrm>
                <a:off x="3157" y="942"/>
                <a:ext cx="100" cy="68"/>
              </a:xfrm>
              <a:custGeom>
                <a:avLst/>
                <a:gdLst/>
                <a:ahLst/>
                <a:cxnLst/>
                <a:rect l="0" t="0" r="0" b="0"/>
                <a:pathLst>
                  <a:path w="100" h="68">
                    <a:moveTo>
                      <a:pt x="100" y="68"/>
                    </a:moveTo>
                    <a:lnTo>
                      <a:pt x="0" y="34"/>
                    </a:lnTo>
                    <a:lnTo>
                      <a:pt x="100" y="0"/>
                    </a:lnTo>
                    <a:lnTo>
                      <a:pt x="100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</a:pPr>
                <a:endParaRPr lang="zh-CN" altLang="en-US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40665" name="直接连接符 240664"/>
              <p:cNvSpPr/>
              <p:nvPr/>
            </p:nvSpPr>
            <p:spPr>
              <a:xfrm>
                <a:off x="1730" y="981"/>
                <a:ext cx="258" cy="1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0666" name="任意多边形 240665"/>
              <p:cNvSpPr/>
              <p:nvPr/>
            </p:nvSpPr>
            <p:spPr>
              <a:xfrm>
                <a:off x="1979" y="947"/>
                <a:ext cx="101" cy="68"/>
              </a:xfrm>
              <a:custGeom>
                <a:avLst/>
                <a:gdLst/>
                <a:ahLst/>
                <a:cxnLst/>
                <a:rect l="0" t="0" r="0" b="0"/>
                <a:pathLst>
                  <a:path w="101" h="68">
                    <a:moveTo>
                      <a:pt x="0" y="0"/>
                    </a:moveTo>
                    <a:lnTo>
                      <a:pt x="101" y="34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</a:pPr>
                <a:endParaRPr lang="zh-CN" altLang="en-US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40667" name="任意多边形 240666"/>
              <p:cNvSpPr/>
              <p:nvPr/>
            </p:nvSpPr>
            <p:spPr>
              <a:xfrm>
                <a:off x="2734" y="737"/>
                <a:ext cx="132" cy="116"/>
              </a:xfrm>
              <a:custGeom>
                <a:avLst/>
                <a:gdLst/>
                <a:ahLst/>
                <a:cxnLst/>
                <a:rect l="0" t="0" r="0" b="0"/>
                <a:pathLst>
                  <a:path w="132" h="116">
                    <a:moveTo>
                      <a:pt x="0" y="0"/>
                    </a:moveTo>
                    <a:cubicBezTo>
                      <a:pt x="64" y="17"/>
                      <a:pt x="111" y="58"/>
                      <a:pt x="132" y="116"/>
                    </a:cubicBez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</a:pPr>
                <a:endParaRPr lang="zh-CN" altLang="en-US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40668" name="任意多边形 240667"/>
              <p:cNvSpPr/>
              <p:nvPr/>
            </p:nvSpPr>
            <p:spPr>
              <a:xfrm>
                <a:off x="2832" y="838"/>
                <a:ext cx="65" cy="73"/>
              </a:xfrm>
              <a:custGeom>
                <a:avLst/>
                <a:gdLst/>
                <a:ahLst/>
                <a:cxnLst/>
                <a:rect l="0" t="0" r="0" b="0"/>
                <a:pathLst>
                  <a:path w="65" h="73">
                    <a:moveTo>
                      <a:pt x="65" y="0"/>
                    </a:moveTo>
                    <a:lnTo>
                      <a:pt x="46" y="73"/>
                    </a:lnTo>
                    <a:lnTo>
                      <a:pt x="0" y="14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</a:pPr>
                <a:endParaRPr lang="zh-CN" altLang="en-US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40669" name="矩形 240668"/>
              <p:cNvSpPr/>
              <p:nvPr/>
            </p:nvSpPr>
            <p:spPr>
              <a:xfrm>
                <a:off x="2576" y="552"/>
                <a:ext cx="135" cy="18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892175" eaLnBrk="1" hangingPunct="1">
                  <a:spcBef>
                    <a:spcPct val="0"/>
                  </a:spcBef>
                </a:pPr>
                <a:r>
                  <a:rPr lang="en-US" altLang="zh-CN" sz="1600">
                    <a:solidFill>
                      <a:srgbClr val="FF6600"/>
                    </a:solidFill>
                  </a:rPr>
                  <a:t>M</a:t>
                </a:r>
                <a:endParaRPr lang="en-US" altLang="zh-CN" sz="2600" b="1">
                  <a:solidFill>
                    <a:srgbClr val="FF6600"/>
                  </a:solidFill>
                  <a:latin typeface="宋体" panose="02010600030101010101" pitchFamily="2" charset="-122"/>
                </a:endParaRPr>
              </a:p>
            </p:txBody>
          </p:sp>
          <p:grpSp>
            <p:nvGrpSpPr>
              <p:cNvPr id="240672" name="组合 240671"/>
              <p:cNvGrpSpPr/>
              <p:nvPr/>
            </p:nvGrpSpPr>
            <p:grpSpPr>
              <a:xfrm>
                <a:off x="3138" y="643"/>
                <a:ext cx="128" cy="327"/>
                <a:chOff x="3138" y="643"/>
                <a:chExt cx="128" cy="327"/>
              </a:xfrm>
            </p:grpSpPr>
            <p:sp>
              <p:nvSpPr>
                <p:cNvPr id="240670" name="矩形 240669"/>
                <p:cNvSpPr/>
                <p:nvPr/>
              </p:nvSpPr>
              <p:spPr>
                <a:xfrm>
                  <a:off x="3198" y="807"/>
                  <a:ext cx="68" cy="16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892175" eaLnBrk="1" hangingPunct="1">
                    <a:spcBef>
                      <a:spcPct val="0"/>
                    </a:spcBef>
                  </a:pPr>
                  <a:r>
                    <a:rPr lang="en-US" altLang="zh-CN" sz="1400">
                      <a:solidFill>
                        <a:srgbClr val="000000"/>
                      </a:solidFill>
                    </a:rPr>
                    <a:t>2</a:t>
                  </a:r>
                  <a:endParaRPr lang="en-US" altLang="zh-CN" sz="2600" b="1">
                    <a:solidFill>
                      <a:srgbClr val="000000"/>
                    </a:solidFill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240671" name="矩形 240670"/>
                <p:cNvSpPr/>
                <p:nvPr/>
              </p:nvSpPr>
              <p:spPr>
                <a:xfrm>
                  <a:off x="3138" y="643"/>
                  <a:ext cx="69" cy="29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892175" eaLnBrk="1" hangingPunct="1">
                    <a:spcBef>
                      <a:spcPct val="0"/>
                    </a:spcBef>
                  </a:pPr>
                  <a:r>
                    <a:rPr lang="en-US" altLang="zh-CN" sz="2600" i="1">
                      <a:solidFill>
                        <a:srgbClr val="000000"/>
                      </a:solidFill>
                    </a:rPr>
                    <a:t>i</a:t>
                  </a:r>
                  <a:endParaRPr lang="en-US" altLang="zh-CN" sz="2600" b="1">
                    <a:solidFill>
                      <a:srgbClr val="000000"/>
                    </a:solidFill>
                    <a:latin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40675" name="组合 240674"/>
              <p:cNvGrpSpPr/>
              <p:nvPr/>
            </p:nvGrpSpPr>
            <p:grpSpPr>
              <a:xfrm>
                <a:off x="1939" y="656"/>
                <a:ext cx="117" cy="327"/>
                <a:chOff x="1939" y="656"/>
                <a:chExt cx="117" cy="327"/>
              </a:xfrm>
            </p:grpSpPr>
            <p:sp>
              <p:nvSpPr>
                <p:cNvPr id="240673" name="矩形 240672"/>
                <p:cNvSpPr/>
                <p:nvPr/>
              </p:nvSpPr>
              <p:spPr>
                <a:xfrm>
                  <a:off x="1988" y="820"/>
                  <a:ext cx="68" cy="16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892175" eaLnBrk="1" hangingPunct="1">
                    <a:spcBef>
                      <a:spcPct val="0"/>
                    </a:spcBef>
                  </a:pPr>
                  <a:r>
                    <a:rPr lang="en-US" altLang="zh-CN" sz="1400">
                      <a:solidFill>
                        <a:srgbClr val="000000"/>
                      </a:solidFill>
                    </a:rPr>
                    <a:t>1</a:t>
                  </a:r>
                  <a:endParaRPr lang="en-US" altLang="zh-CN" sz="2600" b="1">
                    <a:solidFill>
                      <a:srgbClr val="000000"/>
                    </a:solidFill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240674" name="矩形 240673"/>
                <p:cNvSpPr/>
                <p:nvPr/>
              </p:nvSpPr>
              <p:spPr>
                <a:xfrm>
                  <a:off x="1939" y="656"/>
                  <a:ext cx="69" cy="29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892175" eaLnBrk="1" hangingPunct="1">
                    <a:spcBef>
                      <a:spcPct val="0"/>
                    </a:spcBef>
                  </a:pPr>
                  <a:r>
                    <a:rPr lang="en-US" altLang="zh-CN" sz="2600" i="1">
                      <a:solidFill>
                        <a:srgbClr val="000000"/>
                      </a:solidFill>
                    </a:rPr>
                    <a:t>i</a:t>
                  </a:r>
                  <a:endParaRPr lang="en-US" altLang="zh-CN" sz="2600" b="1">
                    <a:solidFill>
                      <a:srgbClr val="000000"/>
                    </a:solidFill>
                    <a:latin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40678" name="组合 240677"/>
              <p:cNvGrpSpPr/>
              <p:nvPr/>
            </p:nvGrpSpPr>
            <p:grpSpPr>
              <a:xfrm>
                <a:off x="3461" y="1562"/>
                <a:ext cx="186" cy="328"/>
                <a:chOff x="3461" y="1562"/>
                <a:chExt cx="186" cy="328"/>
              </a:xfrm>
            </p:grpSpPr>
            <p:sp>
              <p:nvSpPr>
                <p:cNvPr id="240676" name="矩形 240675"/>
                <p:cNvSpPr/>
                <p:nvPr/>
              </p:nvSpPr>
              <p:spPr>
                <a:xfrm>
                  <a:off x="3579" y="1727"/>
                  <a:ext cx="68" cy="16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892175" eaLnBrk="1" hangingPunct="1">
                    <a:spcBef>
                      <a:spcPct val="0"/>
                    </a:spcBef>
                  </a:pPr>
                  <a:r>
                    <a:rPr lang="en-US" altLang="zh-CN" sz="1400">
                      <a:solidFill>
                        <a:srgbClr val="000000"/>
                      </a:solidFill>
                    </a:rPr>
                    <a:t>2</a:t>
                  </a:r>
                  <a:endParaRPr lang="en-US" altLang="zh-CN" sz="2600" b="1">
                    <a:solidFill>
                      <a:srgbClr val="000000"/>
                    </a:solidFill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240677" name="矩形 240676"/>
                <p:cNvSpPr/>
                <p:nvPr/>
              </p:nvSpPr>
              <p:spPr>
                <a:xfrm>
                  <a:off x="3461" y="1562"/>
                  <a:ext cx="124" cy="29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892175" eaLnBrk="1" hangingPunct="1">
                    <a:spcBef>
                      <a:spcPct val="0"/>
                    </a:spcBef>
                  </a:pPr>
                  <a:r>
                    <a:rPr lang="en-US" altLang="zh-CN" sz="2600" i="1">
                      <a:solidFill>
                        <a:srgbClr val="000000"/>
                      </a:solidFill>
                    </a:rPr>
                    <a:t>u</a:t>
                  </a:r>
                  <a:endParaRPr lang="en-US" altLang="zh-CN" sz="2600" b="1">
                    <a:solidFill>
                      <a:srgbClr val="000000"/>
                    </a:solidFill>
                    <a:latin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40681" name="组合 240680"/>
              <p:cNvGrpSpPr/>
              <p:nvPr/>
            </p:nvGrpSpPr>
            <p:grpSpPr>
              <a:xfrm>
                <a:off x="1680" y="1574"/>
                <a:ext cx="174" cy="328"/>
                <a:chOff x="1680" y="1574"/>
                <a:chExt cx="174" cy="328"/>
              </a:xfrm>
            </p:grpSpPr>
            <p:sp>
              <p:nvSpPr>
                <p:cNvPr id="240679" name="矩形 240678"/>
                <p:cNvSpPr/>
                <p:nvPr/>
              </p:nvSpPr>
              <p:spPr>
                <a:xfrm>
                  <a:off x="1786" y="1739"/>
                  <a:ext cx="68" cy="16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892175" eaLnBrk="1" hangingPunct="1">
                    <a:spcBef>
                      <a:spcPct val="0"/>
                    </a:spcBef>
                  </a:pPr>
                  <a:r>
                    <a:rPr lang="en-US" altLang="zh-CN" sz="1400">
                      <a:solidFill>
                        <a:srgbClr val="000000"/>
                      </a:solidFill>
                    </a:rPr>
                    <a:t>1</a:t>
                  </a:r>
                  <a:endParaRPr lang="en-US" altLang="zh-CN" sz="2600" b="1">
                    <a:solidFill>
                      <a:srgbClr val="000000"/>
                    </a:solidFill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240680" name="矩形 240679"/>
                <p:cNvSpPr/>
                <p:nvPr/>
              </p:nvSpPr>
              <p:spPr>
                <a:xfrm>
                  <a:off x="1680" y="1574"/>
                  <a:ext cx="124" cy="29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892175" eaLnBrk="1" hangingPunct="1">
                    <a:spcBef>
                      <a:spcPct val="0"/>
                    </a:spcBef>
                  </a:pPr>
                  <a:r>
                    <a:rPr lang="en-US" altLang="zh-CN" sz="2600" i="1">
                      <a:solidFill>
                        <a:srgbClr val="000000"/>
                      </a:solidFill>
                    </a:rPr>
                    <a:t>u</a:t>
                  </a:r>
                  <a:endParaRPr lang="en-US" altLang="zh-CN" sz="2600" b="1">
                    <a:solidFill>
                      <a:srgbClr val="000000"/>
                    </a:solidFill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240682" name="矩形 240681"/>
              <p:cNvSpPr/>
              <p:nvPr/>
            </p:nvSpPr>
            <p:spPr>
              <a:xfrm>
                <a:off x="1701" y="1011"/>
                <a:ext cx="68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892175" eaLnBrk="1" hangingPunct="1">
                  <a:spcBef>
                    <a:spcPct val="0"/>
                  </a:spcBef>
                </a:pPr>
                <a:r>
                  <a:rPr lang="en-US" altLang="zh-CN" sz="1300">
                    <a:solidFill>
                      <a:srgbClr val="000000"/>
                    </a:solidFill>
                  </a:rPr>
                  <a:t>+</a:t>
                </a:r>
                <a:endParaRPr lang="en-US" altLang="zh-CN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40683" name="矩形 240682"/>
              <p:cNvSpPr/>
              <p:nvPr/>
            </p:nvSpPr>
            <p:spPr>
              <a:xfrm>
                <a:off x="3526" y="1011"/>
                <a:ext cx="68" cy="14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892175" eaLnBrk="1" hangingPunct="1">
                  <a:spcBef>
                    <a:spcPct val="0"/>
                  </a:spcBef>
                </a:pPr>
                <a:r>
                  <a:rPr lang="en-US" altLang="zh-CN" sz="1300">
                    <a:solidFill>
                      <a:srgbClr val="000000"/>
                    </a:solidFill>
                  </a:rPr>
                  <a:t>+</a:t>
                </a:r>
                <a:endParaRPr lang="en-US" altLang="zh-CN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40684" name="矩形 240683"/>
              <p:cNvSpPr/>
              <p:nvPr/>
            </p:nvSpPr>
            <p:spPr>
              <a:xfrm>
                <a:off x="1675" y="2428"/>
                <a:ext cx="96" cy="1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892175" eaLnBrk="1" hangingPunct="1">
                  <a:spcBef>
                    <a:spcPct val="0"/>
                  </a:spcBef>
                </a:pPr>
                <a:r>
                  <a:rPr lang="en-US" altLang="zh-CN" sz="1000" b="1">
                    <a:solidFill>
                      <a:srgbClr val="000000"/>
                    </a:solidFill>
                    <a:latin typeface="ËÎÌå" charset="0"/>
                  </a:rPr>
                  <a:t>—</a:t>
                </a:r>
                <a:endParaRPr lang="en-US" altLang="zh-CN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40685" name="矩形 240684"/>
              <p:cNvSpPr/>
              <p:nvPr/>
            </p:nvSpPr>
            <p:spPr>
              <a:xfrm>
                <a:off x="3501" y="2447"/>
                <a:ext cx="80" cy="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892175" eaLnBrk="1" hangingPunct="1">
                  <a:spcBef>
                    <a:spcPct val="0"/>
                  </a:spcBef>
                </a:pPr>
                <a:r>
                  <a:rPr lang="en-US" altLang="zh-CN" sz="800" b="1">
                    <a:solidFill>
                      <a:srgbClr val="000000"/>
                    </a:solidFill>
                    <a:latin typeface="ËÎÌå" charset="0"/>
                  </a:rPr>
                  <a:t>—</a:t>
                </a:r>
                <a:endParaRPr lang="en-US" altLang="zh-CN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40686" name="矩形 240685"/>
              <p:cNvSpPr/>
              <p:nvPr/>
            </p:nvSpPr>
            <p:spPr>
              <a:xfrm>
                <a:off x="2861" y="1407"/>
                <a:ext cx="128" cy="3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892175" eaLnBrk="1" hangingPunct="1">
                  <a:spcBef>
                    <a:spcPct val="0"/>
                  </a:spcBef>
                </a:pPr>
                <a:r>
                  <a:rPr lang="en-US" altLang="zh-CN" sz="2700" dirty="0">
                    <a:solidFill>
                      <a:srgbClr val="FF6600"/>
                    </a:solidFill>
                  </a:rPr>
                  <a:t>*</a:t>
                </a:r>
                <a:endParaRPr lang="en-US" altLang="zh-CN" sz="2600" b="1" dirty="0">
                  <a:solidFill>
                    <a:srgbClr val="FF66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40687" name="矩形 240686"/>
              <p:cNvSpPr/>
              <p:nvPr/>
            </p:nvSpPr>
            <p:spPr>
              <a:xfrm>
                <a:off x="2271" y="1400"/>
                <a:ext cx="128" cy="3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892175" eaLnBrk="1" hangingPunct="1">
                  <a:spcBef>
                    <a:spcPct val="0"/>
                  </a:spcBef>
                </a:pPr>
                <a:r>
                  <a:rPr lang="en-US" altLang="zh-CN" sz="2700" dirty="0">
                    <a:solidFill>
                      <a:srgbClr val="FF6600"/>
                    </a:solidFill>
                  </a:rPr>
                  <a:t>*</a:t>
                </a:r>
                <a:endParaRPr lang="en-US" altLang="zh-CN" sz="2600" b="1" dirty="0">
                  <a:solidFill>
                    <a:srgbClr val="FF66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40688" name="任意多边形 240687"/>
              <p:cNvSpPr/>
              <p:nvPr/>
            </p:nvSpPr>
            <p:spPr>
              <a:xfrm>
                <a:off x="2427" y="740"/>
                <a:ext cx="132" cy="116"/>
              </a:xfrm>
              <a:custGeom>
                <a:avLst/>
                <a:gdLst/>
                <a:ahLst/>
                <a:cxnLst/>
                <a:rect l="0" t="0" r="0" b="0"/>
                <a:pathLst>
                  <a:path w="132" h="116">
                    <a:moveTo>
                      <a:pt x="132" y="0"/>
                    </a:moveTo>
                    <a:cubicBezTo>
                      <a:pt x="68" y="16"/>
                      <a:pt x="21" y="57"/>
                      <a:pt x="0" y="116"/>
                    </a:cubicBez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</a:pPr>
                <a:endParaRPr lang="zh-CN" altLang="en-US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40689" name="任意多边形 240688"/>
              <p:cNvSpPr/>
              <p:nvPr/>
            </p:nvSpPr>
            <p:spPr>
              <a:xfrm>
                <a:off x="2396" y="841"/>
                <a:ext cx="65" cy="73"/>
              </a:xfrm>
              <a:custGeom>
                <a:avLst/>
                <a:gdLst/>
                <a:ahLst/>
                <a:cxnLst/>
                <a:rect l="0" t="0" r="0" b="0"/>
                <a:pathLst>
                  <a:path w="65" h="73">
                    <a:moveTo>
                      <a:pt x="0" y="0"/>
                    </a:moveTo>
                    <a:lnTo>
                      <a:pt x="19" y="73"/>
                    </a:lnTo>
                    <a:lnTo>
                      <a:pt x="65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</a:pPr>
                <a:endParaRPr lang="zh-CN" altLang="en-US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240691" name="矩形 240690"/>
            <p:cNvSpPr/>
            <p:nvPr/>
          </p:nvSpPr>
          <p:spPr>
            <a:xfrm>
              <a:off x="2212" y="1727"/>
              <a:ext cx="93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defTabSz="892175" eaLnBrk="1" hangingPunct="1">
                <a:spcBef>
                  <a:spcPct val="0"/>
                </a:spcBef>
              </a:pPr>
              <a:r>
                <a:rPr lang="en-US" altLang="zh-CN" sz="1600">
                  <a:solidFill>
                    <a:srgbClr val="FF6600"/>
                  </a:solidFill>
                </a:rPr>
                <a:t>L</a:t>
              </a:r>
              <a:endParaRPr lang="en-US" altLang="zh-CN" sz="2600" b="1">
                <a:solidFill>
                  <a:srgbClr val="FF66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0692" name="矩形 240691"/>
            <p:cNvSpPr/>
            <p:nvPr/>
          </p:nvSpPr>
          <p:spPr>
            <a:xfrm>
              <a:off x="2308" y="1797"/>
              <a:ext cx="52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defTabSz="892175" eaLnBrk="1" hangingPunct="1">
                <a:spcBef>
                  <a:spcPct val="0"/>
                </a:spcBef>
              </a:pPr>
              <a:r>
                <a:rPr lang="en-US" altLang="zh-CN" sz="1100">
                  <a:solidFill>
                    <a:srgbClr val="FF6600"/>
                  </a:solidFill>
                </a:rPr>
                <a:t>1</a:t>
              </a:r>
              <a:endParaRPr lang="en-US" altLang="zh-CN" sz="2600" b="1">
                <a:solidFill>
                  <a:srgbClr val="FF66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0693" name="矩形 240692"/>
            <p:cNvSpPr/>
            <p:nvPr/>
          </p:nvSpPr>
          <p:spPr>
            <a:xfrm>
              <a:off x="2958" y="1727"/>
              <a:ext cx="93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defTabSz="892175" eaLnBrk="1" hangingPunct="1">
                <a:spcBef>
                  <a:spcPct val="0"/>
                </a:spcBef>
              </a:pPr>
              <a:r>
                <a:rPr lang="en-US" altLang="zh-CN" sz="1600">
                  <a:solidFill>
                    <a:srgbClr val="FF6600"/>
                  </a:solidFill>
                </a:rPr>
                <a:t>L</a:t>
              </a:r>
              <a:endParaRPr lang="en-US" altLang="zh-CN" sz="2600" b="1">
                <a:solidFill>
                  <a:srgbClr val="FF66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0694" name="矩形 240693"/>
            <p:cNvSpPr/>
            <p:nvPr/>
          </p:nvSpPr>
          <p:spPr>
            <a:xfrm>
              <a:off x="3054" y="1797"/>
              <a:ext cx="52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defTabSz="892175" eaLnBrk="1" hangingPunct="1">
                <a:spcBef>
                  <a:spcPct val="0"/>
                </a:spcBef>
              </a:pPr>
              <a:r>
                <a:rPr lang="en-US" altLang="zh-CN" sz="1100">
                  <a:solidFill>
                    <a:srgbClr val="FF6600"/>
                  </a:solidFill>
                </a:rPr>
                <a:t>2</a:t>
              </a:r>
              <a:endParaRPr lang="en-US" altLang="zh-CN" sz="2600" b="1">
                <a:solidFill>
                  <a:srgbClr val="FF6600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240695" name="动作按钮: 后退或前一项 240694" descr="水滴">
            <a:hlinkClick r:id="" action="ppaction://hlinkshowjump?jump=previousslide">
              <a:snd r:embed="rId2" name="PROJCTOR.WAV"/>
            </a:hlinkClick>
          </p:cNvPr>
          <p:cNvSpPr/>
          <p:nvPr/>
        </p:nvSpPr>
        <p:spPr>
          <a:xfrm>
            <a:off x="8074025" y="6324600"/>
            <a:ext cx="460375" cy="457200"/>
          </a:xfrm>
          <a:prstGeom prst="actionButtonBackPrevious">
            <a:avLst/>
          </a:prstGeom>
          <a:blipFill rotWithShape="0">
            <a:blip r:embed="rId3"/>
          </a:blipFill>
          <a:ln w="28575">
            <a:noFill/>
          </a:ln>
          <a:effectLst>
            <a:prstShdw prst="shdw17" dist="17961" dir="2699999">
              <a:srgbClr val="CCFFFF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6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40696" name="动作按钮: 后退或前一项 240695" descr="水滴">
            <a:hlinkClick r:id="" action="ppaction://hlinkshowjump?jump=nextslide">
              <a:snd r:embed="rId2" name="PROJCTOR.WAV"/>
            </a:hlinkClick>
          </p:cNvPr>
          <p:cNvSpPr/>
          <p:nvPr/>
        </p:nvSpPr>
        <p:spPr>
          <a:xfrm flipH="1">
            <a:off x="8610600" y="6324600"/>
            <a:ext cx="457200" cy="457200"/>
          </a:xfrm>
          <a:prstGeom prst="actionButtonBackPrevious">
            <a:avLst/>
          </a:prstGeom>
          <a:blipFill rotWithShape="0">
            <a:blip r:embed="rId3"/>
          </a:blipFill>
          <a:ln w="28575">
            <a:noFill/>
          </a:ln>
          <a:effectLst>
            <a:prstShdw prst="shdw17" dist="17961" dir="2699999">
              <a:srgbClr val="CCFFFF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6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899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0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0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0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0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0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0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5" grpId="0"/>
      <p:bldP spid="240647" grpId="0"/>
      <p:bldP spid="240648" grpId="0"/>
      <p:bldP spid="240649" grpId="0"/>
      <p:bldP spid="2406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2" name="矩形 242691"/>
          <p:cNvSpPr/>
          <p:nvPr/>
        </p:nvSpPr>
        <p:spPr>
          <a:xfrm>
            <a:off x="841375" y="310968"/>
            <a:ext cx="5551500" cy="89254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4" rIns="91430" bIns="45714" anchor="ctr">
            <a:spAutoFit/>
          </a:bodyPr>
          <a:lstStyle/>
          <a:p>
            <a:pPr defTabSz="771525" eaLnBrk="1" hangingPunct="1">
              <a:spcBef>
                <a:spcPct val="0"/>
              </a:spcBef>
            </a:pP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</a:rPr>
              <a:t>同名端与</a:t>
            </a:r>
            <a:r>
              <a:rPr lang="en-US" altLang="zh-CN" sz="2600" b="1" dirty="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</a:rPr>
              <a:t>线圈绕向相关，</a:t>
            </a:r>
            <a:endParaRPr lang="en-US" altLang="zh-CN" sz="26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defTabSz="771525" eaLnBrk="1" hangingPunct="1">
              <a:spcBef>
                <a:spcPct val="0"/>
              </a:spcBef>
            </a:pPr>
            <a:r>
              <a:rPr lang="en-US" altLang="zh-CN" sz="2600" b="1" dirty="0">
                <a:solidFill>
                  <a:srgbClr val="FF0000"/>
                </a:solidFill>
                <a:latin typeface="宋体" panose="02010600030101010101" pitchFamily="2" charset="-122"/>
              </a:rPr>
              <a:t>      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</a:rPr>
              <a:t>故，同名端有</a:t>
            </a:r>
            <a:r>
              <a:rPr lang="en-US" altLang="zh-CN" sz="2600" b="1" dirty="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</a:rPr>
              <a:t>种判别方法： </a:t>
            </a:r>
          </a:p>
        </p:txBody>
      </p:sp>
      <p:sp>
        <p:nvSpPr>
          <p:cNvPr id="242693" name="矩形 242692"/>
          <p:cNvSpPr/>
          <p:nvPr/>
        </p:nvSpPr>
        <p:spPr>
          <a:xfrm>
            <a:off x="1501775" y="1592110"/>
            <a:ext cx="3536525" cy="49243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4" rIns="91430" bIns="45714" anchor="ctr">
            <a:spAutoFit/>
          </a:bodyPr>
          <a:lstStyle/>
          <a:p>
            <a:pPr defTabSz="771525" eaLnBrk="1" hangingPunct="1">
              <a:spcBef>
                <a:spcPct val="0"/>
              </a:spcBef>
            </a:pPr>
            <a:r>
              <a:rPr lang="en-US" altLang="zh-CN" sz="2600" b="1" dirty="0">
                <a:solidFill>
                  <a:srgbClr val="0000FF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600" b="1" dirty="0">
                <a:solidFill>
                  <a:srgbClr val="0000FF"/>
                </a:solidFill>
                <a:latin typeface="宋体" panose="02010600030101010101" pitchFamily="2" charset="-122"/>
              </a:rPr>
              <a:t>、楞次定律（机理） </a:t>
            </a:r>
          </a:p>
        </p:txBody>
      </p:sp>
      <p:sp>
        <p:nvSpPr>
          <p:cNvPr id="242695" name="矩形 242694"/>
          <p:cNvSpPr/>
          <p:nvPr/>
        </p:nvSpPr>
        <p:spPr>
          <a:xfrm>
            <a:off x="0" y="26273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6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42696" name="矩形 242695"/>
          <p:cNvSpPr/>
          <p:nvPr/>
        </p:nvSpPr>
        <p:spPr>
          <a:xfrm>
            <a:off x="1501775" y="3986060"/>
            <a:ext cx="3536525" cy="49243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4" rIns="91430" bIns="45714" anchor="ctr">
            <a:spAutoFit/>
          </a:bodyPr>
          <a:lstStyle/>
          <a:p>
            <a:pPr defTabSz="771525" eaLnBrk="1" hangingPunct="1">
              <a:spcBef>
                <a:spcPct val="0"/>
              </a:spcBef>
            </a:pPr>
            <a:r>
              <a:rPr lang="en-US" altLang="zh-CN" sz="2600" b="1" dirty="0">
                <a:solidFill>
                  <a:srgbClr val="0000FF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600" b="1" dirty="0">
                <a:solidFill>
                  <a:srgbClr val="0000FF"/>
                </a:solidFill>
                <a:latin typeface="宋体" panose="02010600030101010101" pitchFamily="2" charset="-122"/>
              </a:rPr>
              <a:t>、实验测定（定义） </a:t>
            </a:r>
          </a:p>
        </p:txBody>
      </p:sp>
      <p:sp>
        <p:nvSpPr>
          <p:cNvPr id="242697" name="矩形 242696"/>
          <p:cNvSpPr/>
          <p:nvPr/>
        </p:nvSpPr>
        <p:spPr>
          <a:xfrm>
            <a:off x="2781300" y="4722813"/>
            <a:ext cx="3005138" cy="48895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4" rIns="91430" bIns="45714" anchor="ctr">
            <a:spAutoFit/>
          </a:bodyPr>
          <a:lstStyle/>
          <a:p>
            <a:pPr defTabSz="771525" eaLnBrk="1" hangingPunct="1">
              <a:spcBef>
                <a:spcPct val="0"/>
              </a:spcBef>
            </a:pP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</a:rPr>
              <a:t>交流法测定同名端 </a:t>
            </a:r>
          </a:p>
        </p:txBody>
      </p:sp>
      <p:sp>
        <p:nvSpPr>
          <p:cNvPr id="242698" name="矩形 242697"/>
          <p:cNvSpPr/>
          <p:nvPr/>
        </p:nvSpPr>
        <p:spPr>
          <a:xfrm>
            <a:off x="2781300" y="5250726"/>
            <a:ext cx="3005138" cy="48895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4" rIns="91430" bIns="45714" anchor="ctr">
            <a:spAutoFit/>
          </a:bodyPr>
          <a:lstStyle/>
          <a:p>
            <a:pPr defTabSz="771525" eaLnBrk="1" hangingPunct="1">
              <a:spcBef>
                <a:spcPct val="0"/>
              </a:spcBef>
            </a:pP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</a:rPr>
              <a:t>直流法测定同名端 </a:t>
            </a:r>
          </a:p>
        </p:txBody>
      </p:sp>
      <p:grpSp>
        <p:nvGrpSpPr>
          <p:cNvPr id="242700" name="组合 242699"/>
          <p:cNvGrpSpPr>
            <a:grpSpLocks noChangeAspect="1"/>
          </p:cNvGrpSpPr>
          <p:nvPr/>
        </p:nvGrpSpPr>
        <p:grpSpPr>
          <a:xfrm>
            <a:off x="4211742" y="1723232"/>
            <a:ext cx="2221887" cy="2876550"/>
            <a:chOff x="2469" y="655"/>
            <a:chExt cx="1792" cy="2320"/>
          </a:xfrm>
        </p:grpSpPr>
        <p:sp>
          <p:nvSpPr>
            <p:cNvPr id="242699" name="矩形 242698"/>
            <p:cNvSpPr>
              <a:spLocks noChangeAspect="1" noTextEdit="1"/>
            </p:cNvSpPr>
            <p:nvPr/>
          </p:nvSpPr>
          <p:spPr>
            <a:xfrm>
              <a:off x="2469" y="655"/>
              <a:ext cx="1792" cy="232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2701" name="任意多边形 242700"/>
            <p:cNvSpPr/>
            <p:nvPr/>
          </p:nvSpPr>
          <p:spPr>
            <a:xfrm>
              <a:off x="3490" y="1068"/>
              <a:ext cx="698" cy="1399"/>
            </a:xfrm>
            <a:custGeom>
              <a:avLst/>
              <a:gdLst/>
              <a:ahLst/>
              <a:cxnLst/>
              <a:rect l="0" t="0" r="0" b="0"/>
              <a:pathLst>
                <a:path w="698" h="1399">
                  <a:moveTo>
                    <a:pt x="0" y="0"/>
                  </a:moveTo>
                  <a:lnTo>
                    <a:pt x="0" y="1399"/>
                  </a:lnTo>
                  <a:lnTo>
                    <a:pt x="698" y="1399"/>
                  </a:lnTo>
                  <a:lnTo>
                    <a:pt x="698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2702" name="任意多边形 242701"/>
            <p:cNvSpPr/>
            <p:nvPr/>
          </p:nvSpPr>
          <p:spPr>
            <a:xfrm>
              <a:off x="3490" y="1068"/>
              <a:ext cx="698" cy="1399"/>
            </a:xfrm>
            <a:custGeom>
              <a:avLst/>
              <a:gdLst/>
              <a:ahLst/>
              <a:cxnLst/>
              <a:rect l="0" t="0" r="0" b="0"/>
              <a:pathLst>
                <a:path w="698" h="1399">
                  <a:moveTo>
                    <a:pt x="0" y="1399"/>
                  </a:moveTo>
                  <a:lnTo>
                    <a:pt x="698" y="1399"/>
                  </a:lnTo>
                  <a:lnTo>
                    <a:pt x="698" y="0"/>
                  </a:lnTo>
                  <a:lnTo>
                    <a:pt x="0" y="0"/>
                  </a:lnTo>
                  <a:lnTo>
                    <a:pt x="0" y="1399"/>
                  </a:lnTo>
                  <a:lnTo>
                    <a:pt x="0" y="1399"/>
                  </a:lnTo>
                  <a:close/>
                </a:path>
              </a:pathLst>
            </a:custGeom>
            <a:solidFill>
              <a:srgbClr val="FFFF99">
                <a:alpha val="100000"/>
              </a:srgbClr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2703" name="直接连接符 242702"/>
            <p:cNvSpPr/>
            <p:nvPr/>
          </p:nvSpPr>
          <p:spPr>
            <a:xfrm>
              <a:off x="2932" y="1207"/>
              <a:ext cx="1256" cy="1"/>
            </a:xfrm>
            <a:prstGeom prst="line">
              <a:avLst/>
            </a:prstGeom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2704" name="直接连接符 242703"/>
            <p:cNvSpPr/>
            <p:nvPr/>
          </p:nvSpPr>
          <p:spPr>
            <a:xfrm>
              <a:off x="3490" y="1348"/>
              <a:ext cx="698" cy="1"/>
            </a:xfrm>
            <a:prstGeom prst="line">
              <a:avLst/>
            </a:prstGeom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2705" name="直接连接符 242704"/>
            <p:cNvSpPr/>
            <p:nvPr/>
          </p:nvSpPr>
          <p:spPr>
            <a:xfrm flipH="1">
              <a:off x="2932" y="1487"/>
              <a:ext cx="558" cy="1"/>
            </a:xfrm>
            <a:prstGeom prst="line">
              <a:avLst/>
            </a:prstGeom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2706" name="直接连接符 242705"/>
            <p:cNvSpPr/>
            <p:nvPr/>
          </p:nvSpPr>
          <p:spPr>
            <a:xfrm>
              <a:off x="2932" y="2327"/>
              <a:ext cx="1256" cy="1"/>
            </a:xfrm>
            <a:prstGeom prst="line">
              <a:avLst/>
            </a:prstGeom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2707" name="直接连接符 242706"/>
            <p:cNvSpPr/>
            <p:nvPr/>
          </p:nvSpPr>
          <p:spPr>
            <a:xfrm>
              <a:off x="3490" y="2187"/>
              <a:ext cx="698" cy="1"/>
            </a:xfrm>
            <a:prstGeom prst="line">
              <a:avLst/>
            </a:prstGeom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2708" name="直接连接符 242707"/>
            <p:cNvSpPr/>
            <p:nvPr/>
          </p:nvSpPr>
          <p:spPr>
            <a:xfrm>
              <a:off x="2932" y="2047"/>
              <a:ext cx="558" cy="1"/>
            </a:xfrm>
            <a:prstGeom prst="line">
              <a:avLst/>
            </a:prstGeom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2709" name="任意多边形 242708"/>
            <p:cNvSpPr/>
            <p:nvPr/>
          </p:nvSpPr>
          <p:spPr>
            <a:xfrm>
              <a:off x="4188" y="1204"/>
              <a:ext cx="52" cy="76"/>
            </a:xfrm>
            <a:custGeom>
              <a:avLst/>
              <a:gdLst/>
              <a:ahLst/>
              <a:cxnLst/>
              <a:rect l="0" t="0" r="0" b="0"/>
              <a:pathLst>
                <a:path w="52" h="76">
                  <a:moveTo>
                    <a:pt x="0" y="3"/>
                  </a:moveTo>
                  <a:lnTo>
                    <a:pt x="3" y="1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22" y="1"/>
                  </a:lnTo>
                  <a:lnTo>
                    <a:pt x="26" y="1"/>
                  </a:lnTo>
                  <a:lnTo>
                    <a:pt x="29" y="2"/>
                  </a:lnTo>
                  <a:lnTo>
                    <a:pt x="32" y="5"/>
                  </a:lnTo>
                  <a:lnTo>
                    <a:pt x="35" y="6"/>
                  </a:lnTo>
                  <a:lnTo>
                    <a:pt x="38" y="8"/>
                  </a:lnTo>
                  <a:lnTo>
                    <a:pt x="40" y="11"/>
                  </a:lnTo>
                  <a:lnTo>
                    <a:pt x="46" y="16"/>
                  </a:lnTo>
                  <a:lnTo>
                    <a:pt x="48" y="19"/>
                  </a:lnTo>
                  <a:lnTo>
                    <a:pt x="49" y="23"/>
                  </a:lnTo>
                  <a:lnTo>
                    <a:pt x="50" y="27"/>
                  </a:lnTo>
                  <a:lnTo>
                    <a:pt x="51" y="30"/>
                  </a:lnTo>
                  <a:lnTo>
                    <a:pt x="52" y="35"/>
                  </a:lnTo>
                  <a:lnTo>
                    <a:pt x="52" y="38"/>
                  </a:lnTo>
                  <a:lnTo>
                    <a:pt x="52" y="42"/>
                  </a:lnTo>
                  <a:lnTo>
                    <a:pt x="51" y="46"/>
                  </a:lnTo>
                  <a:lnTo>
                    <a:pt x="50" y="49"/>
                  </a:lnTo>
                  <a:lnTo>
                    <a:pt x="49" y="52"/>
                  </a:lnTo>
                  <a:lnTo>
                    <a:pt x="48" y="56"/>
                  </a:lnTo>
                  <a:lnTo>
                    <a:pt x="46" y="58"/>
                  </a:lnTo>
                  <a:lnTo>
                    <a:pt x="43" y="62"/>
                  </a:lnTo>
                  <a:lnTo>
                    <a:pt x="40" y="64"/>
                  </a:lnTo>
                  <a:lnTo>
                    <a:pt x="35" y="68"/>
                  </a:lnTo>
                  <a:lnTo>
                    <a:pt x="32" y="71"/>
                  </a:lnTo>
                  <a:lnTo>
                    <a:pt x="29" y="73"/>
                  </a:lnTo>
                  <a:lnTo>
                    <a:pt x="26" y="74"/>
                  </a:lnTo>
                  <a:lnTo>
                    <a:pt x="21" y="74"/>
                  </a:lnTo>
                  <a:lnTo>
                    <a:pt x="17" y="76"/>
                  </a:lnTo>
                  <a:lnTo>
                    <a:pt x="14" y="76"/>
                  </a:lnTo>
                  <a:lnTo>
                    <a:pt x="11" y="76"/>
                  </a:lnTo>
                  <a:lnTo>
                    <a:pt x="7" y="74"/>
                  </a:lnTo>
                  <a:lnTo>
                    <a:pt x="3" y="74"/>
                  </a:lnTo>
                  <a:lnTo>
                    <a:pt x="0" y="73"/>
                  </a:lnTo>
                </a:path>
              </a:pathLst>
            </a:custGeom>
            <a:noFill/>
            <a:ln w="63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2710" name="任意多边形 242709"/>
            <p:cNvSpPr/>
            <p:nvPr/>
          </p:nvSpPr>
          <p:spPr>
            <a:xfrm>
              <a:off x="4188" y="1344"/>
              <a:ext cx="52" cy="76"/>
            </a:xfrm>
            <a:custGeom>
              <a:avLst/>
              <a:gdLst/>
              <a:ahLst/>
              <a:cxnLst/>
              <a:rect l="0" t="0" r="0" b="0"/>
              <a:pathLst>
                <a:path w="52" h="76">
                  <a:moveTo>
                    <a:pt x="0" y="4"/>
                  </a:moveTo>
                  <a:lnTo>
                    <a:pt x="3" y="1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22" y="1"/>
                  </a:lnTo>
                  <a:lnTo>
                    <a:pt x="26" y="1"/>
                  </a:lnTo>
                  <a:lnTo>
                    <a:pt x="29" y="2"/>
                  </a:lnTo>
                  <a:lnTo>
                    <a:pt x="32" y="4"/>
                  </a:lnTo>
                  <a:lnTo>
                    <a:pt x="35" y="6"/>
                  </a:lnTo>
                  <a:lnTo>
                    <a:pt x="38" y="8"/>
                  </a:lnTo>
                  <a:lnTo>
                    <a:pt x="40" y="10"/>
                  </a:lnTo>
                  <a:lnTo>
                    <a:pt x="46" y="16"/>
                  </a:lnTo>
                  <a:lnTo>
                    <a:pt x="48" y="20"/>
                  </a:lnTo>
                  <a:lnTo>
                    <a:pt x="49" y="23"/>
                  </a:lnTo>
                  <a:lnTo>
                    <a:pt x="50" y="27"/>
                  </a:lnTo>
                  <a:lnTo>
                    <a:pt x="51" y="30"/>
                  </a:lnTo>
                  <a:lnTo>
                    <a:pt x="52" y="35"/>
                  </a:lnTo>
                  <a:lnTo>
                    <a:pt x="52" y="38"/>
                  </a:lnTo>
                  <a:lnTo>
                    <a:pt x="52" y="42"/>
                  </a:lnTo>
                  <a:lnTo>
                    <a:pt x="51" y="45"/>
                  </a:lnTo>
                  <a:lnTo>
                    <a:pt x="50" y="49"/>
                  </a:lnTo>
                  <a:lnTo>
                    <a:pt x="49" y="53"/>
                  </a:lnTo>
                  <a:lnTo>
                    <a:pt x="48" y="55"/>
                  </a:lnTo>
                  <a:lnTo>
                    <a:pt x="46" y="58"/>
                  </a:lnTo>
                  <a:lnTo>
                    <a:pt x="43" y="61"/>
                  </a:lnTo>
                  <a:lnTo>
                    <a:pt x="40" y="64"/>
                  </a:lnTo>
                  <a:lnTo>
                    <a:pt x="35" y="69"/>
                  </a:lnTo>
                  <a:lnTo>
                    <a:pt x="32" y="71"/>
                  </a:lnTo>
                  <a:lnTo>
                    <a:pt x="29" y="73"/>
                  </a:lnTo>
                  <a:lnTo>
                    <a:pt x="26" y="74"/>
                  </a:lnTo>
                  <a:lnTo>
                    <a:pt x="21" y="74"/>
                  </a:lnTo>
                  <a:lnTo>
                    <a:pt x="17" y="76"/>
                  </a:lnTo>
                  <a:lnTo>
                    <a:pt x="14" y="76"/>
                  </a:lnTo>
                  <a:lnTo>
                    <a:pt x="11" y="76"/>
                  </a:lnTo>
                  <a:lnTo>
                    <a:pt x="7" y="74"/>
                  </a:lnTo>
                  <a:lnTo>
                    <a:pt x="3" y="74"/>
                  </a:lnTo>
                  <a:lnTo>
                    <a:pt x="0" y="73"/>
                  </a:lnTo>
                </a:path>
              </a:pathLst>
            </a:custGeom>
            <a:noFill/>
            <a:ln w="63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2711" name="任意多边形 242710"/>
            <p:cNvSpPr/>
            <p:nvPr/>
          </p:nvSpPr>
          <p:spPr>
            <a:xfrm>
              <a:off x="4188" y="2096"/>
              <a:ext cx="52" cy="76"/>
            </a:xfrm>
            <a:custGeom>
              <a:avLst/>
              <a:gdLst/>
              <a:ahLst/>
              <a:cxnLst/>
              <a:rect l="0" t="0" r="0" b="0"/>
              <a:pathLst>
                <a:path w="52" h="76">
                  <a:moveTo>
                    <a:pt x="0" y="3"/>
                  </a:moveTo>
                  <a:lnTo>
                    <a:pt x="3" y="1"/>
                  </a:lnTo>
                  <a:lnTo>
                    <a:pt x="7" y="1"/>
                  </a:lnTo>
                  <a:lnTo>
                    <a:pt x="11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22" y="1"/>
                  </a:lnTo>
                  <a:lnTo>
                    <a:pt x="26" y="1"/>
                  </a:lnTo>
                  <a:lnTo>
                    <a:pt x="29" y="2"/>
                  </a:lnTo>
                  <a:lnTo>
                    <a:pt x="32" y="5"/>
                  </a:lnTo>
                  <a:lnTo>
                    <a:pt x="35" y="6"/>
                  </a:lnTo>
                  <a:lnTo>
                    <a:pt x="38" y="8"/>
                  </a:lnTo>
                  <a:lnTo>
                    <a:pt x="40" y="11"/>
                  </a:lnTo>
                  <a:lnTo>
                    <a:pt x="46" y="17"/>
                  </a:lnTo>
                  <a:lnTo>
                    <a:pt x="48" y="19"/>
                  </a:lnTo>
                  <a:lnTo>
                    <a:pt x="49" y="23"/>
                  </a:lnTo>
                  <a:lnTo>
                    <a:pt x="50" y="27"/>
                  </a:lnTo>
                  <a:lnTo>
                    <a:pt x="51" y="30"/>
                  </a:lnTo>
                  <a:lnTo>
                    <a:pt x="52" y="35"/>
                  </a:lnTo>
                  <a:lnTo>
                    <a:pt x="52" y="38"/>
                  </a:lnTo>
                  <a:lnTo>
                    <a:pt x="52" y="42"/>
                  </a:lnTo>
                  <a:lnTo>
                    <a:pt x="51" y="45"/>
                  </a:lnTo>
                  <a:lnTo>
                    <a:pt x="50" y="49"/>
                  </a:lnTo>
                  <a:lnTo>
                    <a:pt x="49" y="52"/>
                  </a:lnTo>
                  <a:lnTo>
                    <a:pt x="48" y="56"/>
                  </a:lnTo>
                  <a:lnTo>
                    <a:pt x="46" y="58"/>
                  </a:lnTo>
                  <a:lnTo>
                    <a:pt x="43" y="62"/>
                  </a:lnTo>
                  <a:lnTo>
                    <a:pt x="40" y="64"/>
                  </a:lnTo>
                  <a:lnTo>
                    <a:pt x="35" y="68"/>
                  </a:lnTo>
                  <a:lnTo>
                    <a:pt x="32" y="71"/>
                  </a:lnTo>
                  <a:lnTo>
                    <a:pt x="29" y="74"/>
                  </a:lnTo>
                  <a:lnTo>
                    <a:pt x="26" y="74"/>
                  </a:lnTo>
                  <a:lnTo>
                    <a:pt x="21" y="74"/>
                  </a:lnTo>
                  <a:lnTo>
                    <a:pt x="17" y="76"/>
                  </a:lnTo>
                  <a:lnTo>
                    <a:pt x="14" y="76"/>
                  </a:lnTo>
                  <a:lnTo>
                    <a:pt x="11" y="76"/>
                  </a:lnTo>
                  <a:lnTo>
                    <a:pt x="7" y="74"/>
                  </a:lnTo>
                  <a:lnTo>
                    <a:pt x="3" y="74"/>
                  </a:lnTo>
                  <a:lnTo>
                    <a:pt x="0" y="74"/>
                  </a:lnTo>
                </a:path>
              </a:pathLst>
            </a:custGeom>
            <a:noFill/>
            <a:ln w="63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2712" name="任意多边形 242711"/>
            <p:cNvSpPr/>
            <p:nvPr/>
          </p:nvSpPr>
          <p:spPr>
            <a:xfrm>
              <a:off x="4188" y="2254"/>
              <a:ext cx="52" cy="75"/>
            </a:xfrm>
            <a:custGeom>
              <a:avLst/>
              <a:gdLst/>
              <a:ahLst/>
              <a:cxnLst/>
              <a:rect l="0" t="0" r="0" b="0"/>
              <a:pathLst>
                <a:path w="52" h="75">
                  <a:moveTo>
                    <a:pt x="0" y="2"/>
                  </a:moveTo>
                  <a:lnTo>
                    <a:pt x="3" y="0"/>
                  </a:lnTo>
                  <a:lnTo>
                    <a:pt x="7" y="0"/>
                  </a:lnTo>
                  <a:lnTo>
                    <a:pt x="11" y="0"/>
                  </a:lnTo>
                  <a:lnTo>
                    <a:pt x="14" y="0"/>
                  </a:lnTo>
                  <a:lnTo>
                    <a:pt x="17" y="0"/>
                  </a:lnTo>
                  <a:lnTo>
                    <a:pt x="22" y="0"/>
                  </a:lnTo>
                  <a:lnTo>
                    <a:pt x="26" y="0"/>
                  </a:lnTo>
                  <a:lnTo>
                    <a:pt x="29" y="2"/>
                  </a:lnTo>
                  <a:lnTo>
                    <a:pt x="32" y="4"/>
                  </a:lnTo>
                  <a:lnTo>
                    <a:pt x="35" y="5"/>
                  </a:lnTo>
                  <a:lnTo>
                    <a:pt x="38" y="8"/>
                  </a:lnTo>
                  <a:lnTo>
                    <a:pt x="40" y="10"/>
                  </a:lnTo>
                  <a:lnTo>
                    <a:pt x="46" y="16"/>
                  </a:lnTo>
                  <a:lnTo>
                    <a:pt x="48" y="19"/>
                  </a:lnTo>
                  <a:lnTo>
                    <a:pt x="49" y="23"/>
                  </a:lnTo>
                  <a:lnTo>
                    <a:pt x="50" y="26"/>
                  </a:lnTo>
                  <a:lnTo>
                    <a:pt x="51" y="30"/>
                  </a:lnTo>
                  <a:lnTo>
                    <a:pt x="52" y="34"/>
                  </a:lnTo>
                  <a:lnTo>
                    <a:pt x="52" y="38"/>
                  </a:lnTo>
                  <a:lnTo>
                    <a:pt x="52" y="41"/>
                  </a:lnTo>
                  <a:lnTo>
                    <a:pt x="51" y="45"/>
                  </a:lnTo>
                  <a:lnTo>
                    <a:pt x="50" y="49"/>
                  </a:lnTo>
                  <a:lnTo>
                    <a:pt x="49" y="51"/>
                  </a:lnTo>
                  <a:lnTo>
                    <a:pt x="48" y="55"/>
                  </a:lnTo>
                  <a:lnTo>
                    <a:pt x="46" y="57"/>
                  </a:lnTo>
                  <a:lnTo>
                    <a:pt x="43" y="61"/>
                  </a:lnTo>
                  <a:lnTo>
                    <a:pt x="40" y="63"/>
                  </a:lnTo>
                  <a:lnTo>
                    <a:pt x="35" y="68"/>
                  </a:lnTo>
                  <a:lnTo>
                    <a:pt x="32" y="70"/>
                  </a:lnTo>
                  <a:lnTo>
                    <a:pt x="29" y="73"/>
                  </a:lnTo>
                  <a:lnTo>
                    <a:pt x="26" y="74"/>
                  </a:lnTo>
                  <a:lnTo>
                    <a:pt x="21" y="74"/>
                  </a:lnTo>
                  <a:lnTo>
                    <a:pt x="17" y="75"/>
                  </a:lnTo>
                  <a:lnTo>
                    <a:pt x="14" y="75"/>
                  </a:lnTo>
                  <a:lnTo>
                    <a:pt x="11" y="75"/>
                  </a:lnTo>
                  <a:lnTo>
                    <a:pt x="7" y="74"/>
                  </a:lnTo>
                  <a:lnTo>
                    <a:pt x="3" y="74"/>
                  </a:lnTo>
                  <a:lnTo>
                    <a:pt x="0" y="73"/>
                  </a:lnTo>
                </a:path>
              </a:pathLst>
            </a:custGeom>
            <a:noFill/>
            <a:ln w="63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2713" name="任意多边形 242712"/>
            <p:cNvSpPr/>
            <p:nvPr/>
          </p:nvSpPr>
          <p:spPr>
            <a:xfrm>
              <a:off x="3438" y="2183"/>
              <a:ext cx="52" cy="76"/>
            </a:xfrm>
            <a:custGeom>
              <a:avLst/>
              <a:gdLst/>
              <a:ahLst/>
              <a:cxnLst/>
              <a:rect l="0" t="0" r="0" b="0"/>
              <a:pathLst>
                <a:path w="52" h="76">
                  <a:moveTo>
                    <a:pt x="52" y="73"/>
                  </a:moveTo>
                  <a:lnTo>
                    <a:pt x="49" y="75"/>
                  </a:lnTo>
                  <a:lnTo>
                    <a:pt x="44" y="75"/>
                  </a:lnTo>
                  <a:lnTo>
                    <a:pt x="41" y="76"/>
                  </a:lnTo>
                  <a:lnTo>
                    <a:pt x="37" y="76"/>
                  </a:lnTo>
                  <a:lnTo>
                    <a:pt x="33" y="76"/>
                  </a:lnTo>
                  <a:lnTo>
                    <a:pt x="30" y="75"/>
                  </a:lnTo>
                  <a:lnTo>
                    <a:pt x="27" y="75"/>
                  </a:lnTo>
                  <a:lnTo>
                    <a:pt x="23" y="73"/>
                  </a:lnTo>
                  <a:lnTo>
                    <a:pt x="20" y="71"/>
                  </a:lnTo>
                  <a:lnTo>
                    <a:pt x="16" y="71"/>
                  </a:lnTo>
                  <a:lnTo>
                    <a:pt x="14" y="68"/>
                  </a:lnTo>
                  <a:lnTo>
                    <a:pt x="10" y="65"/>
                  </a:lnTo>
                  <a:lnTo>
                    <a:pt x="6" y="60"/>
                  </a:lnTo>
                  <a:lnTo>
                    <a:pt x="4" y="56"/>
                  </a:lnTo>
                  <a:lnTo>
                    <a:pt x="2" y="53"/>
                  </a:lnTo>
                  <a:lnTo>
                    <a:pt x="1" y="49"/>
                  </a:lnTo>
                  <a:lnTo>
                    <a:pt x="0" y="46"/>
                  </a:lnTo>
                  <a:lnTo>
                    <a:pt x="0" y="42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30"/>
                  </a:lnTo>
                  <a:lnTo>
                    <a:pt x="1" y="27"/>
                  </a:lnTo>
                  <a:lnTo>
                    <a:pt x="2" y="24"/>
                  </a:lnTo>
                  <a:lnTo>
                    <a:pt x="3" y="20"/>
                  </a:lnTo>
                  <a:lnTo>
                    <a:pt x="6" y="18"/>
                  </a:lnTo>
                  <a:lnTo>
                    <a:pt x="8" y="14"/>
                  </a:lnTo>
                  <a:lnTo>
                    <a:pt x="10" y="12"/>
                  </a:lnTo>
                  <a:lnTo>
                    <a:pt x="16" y="7"/>
                  </a:lnTo>
                  <a:lnTo>
                    <a:pt x="20" y="5"/>
                  </a:lnTo>
                  <a:lnTo>
                    <a:pt x="23" y="4"/>
                  </a:lnTo>
                  <a:lnTo>
                    <a:pt x="27" y="1"/>
                  </a:lnTo>
                  <a:lnTo>
                    <a:pt x="30" y="1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44" y="1"/>
                  </a:lnTo>
                  <a:lnTo>
                    <a:pt x="49" y="1"/>
                  </a:lnTo>
                  <a:lnTo>
                    <a:pt x="52" y="4"/>
                  </a:lnTo>
                </a:path>
              </a:pathLst>
            </a:custGeom>
            <a:noFill/>
            <a:ln w="63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2714" name="任意多边形 242713"/>
            <p:cNvSpPr/>
            <p:nvPr/>
          </p:nvSpPr>
          <p:spPr>
            <a:xfrm>
              <a:off x="3438" y="1256"/>
              <a:ext cx="52" cy="76"/>
            </a:xfrm>
            <a:custGeom>
              <a:avLst/>
              <a:gdLst/>
              <a:ahLst/>
              <a:cxnLst/>
              <a:rect l="0" t="0" r="0" b="0"/>
              <a:pathLst>
                <a:path w="52" h="76">
                  <a:moveTo>
                    <a:pt x="52" y="74"/>
                  </a:moveTo>
                  <a:lnTo>
                    <a:pt x="49" y="75"/>
                  </a:lnTo>
                  <a:lnTo>
                    <a:pt x="44" y="75"/>
                  </a:lnTo>
                  <a:lnTo>
                    <a:pt x="41" y="76"/>
                  </a:lnTo>
                  <a:lnTo>
                    <a:pt x="37" y="76"/>
                  </a:lnTo>
                  <a:lnTo>
                    <a:pt x="33" y="76"/>
                  </a:lnTo>
                  <a:lnTo>
                    <a:pt x="30" y="75"/>
                  </a:lnTo>
                  <a:lnTo>
                    <a:pt x="27" y="75"/>
                  </a:lnTo>
                  <a:lnTo>
                    <a:pt x="23" y="74"/>
                  </a:lnTo>
                  <a:lnTo>
                    <a:pt x="20" y="71"/>
                  </a:lnTo>
                  <a:lnTo>
                    <a:pt x="16" y="70"/>
                  </a:lnTo>
                  <a:lnTo>
                    <a:pt x="14" y="68"/>
                  </a:lnTo>
                  <a:lnTo>
                    <a:pt x="10" y="65"/>
                  </a:lnTo>
                  <a:lnTo>
                    <a:pt x="6" y="60"/>
                  </a:lnTo>
                  <a:lnTo>
                    <a:pt x="4" y="57"/>
                  </a:lnTo>
                  <a:lnTo>
                    <a:pt x="2" y="53"/>
                  </a:lnTo>
                  <a:lnTo>
                    <a:pt x="1" y="49"/>
                  </a:lnTo>
                  <a:lnTo>
                    <a:pt x="0" y="46"/>
                  </a:lnTo>
                  <a:lnTo>
                    <a:pt x="0" y="43"/>
                  </a:lnTo>
                  <a:lnTo>
                    <a:pt x="0" y="38"/>
                  </a:lnTo>
                  <a:lnTo>
                    <a:pt x="0" y="34"/>
                  </a:lnTo>
                  <a:lnTo>
                    <a:pt x="0" y="31"/>
                  </a:lnTo>
                  <a:lnTo>
                    <a:pt x="1" y="27"/>
                  </a:lnTo>
                  <a:lnTo>
                    <a:pt x="2" y="24"/>
                  </a:lnTo>
                  <a:lnTo>
                    <a:pt x="3" y="20"/>
                  </a:lnTo>
                  <a:lnTo>
                    <a:pt x="6" y="18"/>
                  </a:lnTo>
                  <a:lnTo>
                    <a:pt x="8" y="14"/>
                  </a:lnTo>
                  <a:lnTo>
                    <a:pt x="10" y="12"/>
                  </a:lnTo>
                  <a:lnTo>
                    <a:pt x="16" y="8"/>
                  </a:lnTo>
                  <a:lnTo>
                    <a:pt x="20" y="5"/>
                  </a:lnTo>
                  <a:lnTo>
                    <a:pt x="23" y="4"/>
                  </a:lnTo>
                  <a:lnTo>
                    <a:pt x="27" y="2"/>
                  </a:lnTo>
                  <a:lnTo>
                    <a:pt x="30" y="2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41" y="0"/>
                  </a:lnTo>
                  <a:lnTo>
                    <a:pt x="44" y="2"/>
                  </a:lnTo>
                  <a:lnTo>
                    <a:pt x="49" y="2"/>
                  </a:lnTo>
                  <a:lnTo>
                    <a:pt x="52" y="4"/>
                  </a:lnTo>
                </a:path>
              </a:pathLst>
            </a:custGeom>
            <a:noFill/>
            <a:ln w="63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2715" name="任意多边形 242714"/>
            <p:cNvSpPr/>
            <p:nvPr/>
          </p:nvSpPr>
          <p:spPr>
            <a:xfrm>
              <a:off x="2909" y="1186"/>
              <a:ext cx="43" cy="45"/>
            </a:xfrm>
            <a:custGeom>
              <a:avLst/>
              <a:gdLst/>
              <a:ahLst/>
              <a:cxnLst/>
              <a:rect l="0" t="0" r="0" b="0"/>
              <a:pathLst>
                <a:path w="43" h="45">
                  <a:moveTo>
                    <a:pt x="0" y="23"/>
                  </a:moveTo>
                  <a:lnTo>
                    <a:pt x="0" y="18"/>
                  </a:lnTo>
                  <a:lnTo>
                    <a:pt x="1" y="13"/>
                  </a:lnTo>
                  <a:lnTo>
                    <a:pt x="3" y="10"/>
                  </a:lnTo>
                  <a:lnTo>
                    <a:pt x="5" y="7"/>
                  </a:lnTo>
                  <a:lnTo>
                    <a:pt x="9" y="4"/>
                  </a:lnTo>
                  <a:lnTo>
                    <a:pt x="12" y="2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5" y="0"/>
                  </a:lnTo>
                  <a:lnTo>
                    <a:pt x="29" y="2"/>
                  </a:lnTo>
                  <a:lnTo>
                    <a:pt x="33" y="4"/>
                  </a:lnTo>
                  <a:lnTo>
                    <a:pt x="37" y="7"/>
                  </a:lnTo>
                  <a:lnTo>
                    <a:pt x="39" y="10"/>
                  </a:lnTo>
                  <a:lnTo>
                    <a:pt x="41" y="13"/>
                  </a:lnTo>
                  <a:lnTo>
                    <a:pt x="43" y="18"/>
                  </a:lnTo>
                  <a:lnTo>
                    <a:pt x="43" y="23"/>
                  </a:lnTo>
                  <a:lnTo>
                    <a:pt x="43" y="23"/>
                  </a:lnTo>
                  <a:lnTo>
                    <a:pt x="43" y="27"/>
                  </a:lnTo>
                  <a:lnTo>
                    <a:pt x="41" y="31"/>
                  </a:lnTo>
                  <a:lnTo>
                    <a:pt x="39" y="34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29" y="43"/>
                  </a:lnTo>
                  <a:lnTo>
                    <a:pt x="25" y="43"/>
                  </a:lnTo>
                  <a:lnTo>
                    <a:pt x="21" y="45"/>
                  </a:lnTo>
                  <a:lnTo>
                    <a:pt x="17" y="43"/>
                  </a:lnTo>
                  <a:lnTo>
                    <a:pt x="12" y="43"/>
                  </a:lnTo>
                  <a:lnTo>
                    <a:pt x="9" y="40"/>
                  </a:lnTo>
                  <a:lnTo>
                    <a:pt x="5" y="37"/>
                  </a:lnTo>
                  <a:lnTo>
                    <a:pt x="3" y="34"/>
                  </a:lnTo>
                  <a:lnTo>
                    <a:pt x="1" y="31"/>
                  </a:lnTo>
                  <a:lnTo>
                    <a:pt x="0" y="27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2716" name="任意多边形 242715"/>
            <p:cNvSpPr/>
            <p:nvPr/>
          </p:nvSpPr>
          <p:spPr>
            <a:xfrm>
              <a:off x="2909" y="1186"/>
              <a:ext cx="43" cy="45"/>
            </a:xfrm>
            <a:custGeom>
              <a:avLst/>
              <a:gdLst/>
              <a:ahLst/>
              <a:cxnLst/>
              <a:rect l="0" t="0" r="0" b="0"/>
              <a:pathLst>
                <a:path w="43" h="45">
                  <a:moveTo>
                    <a:pt x="0" y="23"/>
                  </a:moveTo>
                  <a:lnTo>
                    <a:pt x="0" y="18"/>
                  </a:lnTo>
                  <a:lnTo>
                    <a:pt x="1" y="13"/>
                  </a:lnTo>
                  <a:lnTo>
                    <a:pt x="3" y="10"/>
                  </a:lnTo>
                  <a:lnTo>
                    <a:pt x="5" y="7"/>
                  </a:lnTo>
                  <a:lnTo>
                    <a:pt x="9" y="4"/>
                  </a:lnTo>
                  <a:lnTo>
                    <a:pt x="12" y="2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5" y="0"/>
                  </a:lnTo>
                  <a:lnTo>
                    <a:pt x="29" y="2"/>
                  </a:lnTo>
                  <a:lnTo>
                    <a:pt x="33" y="4"/>
                  </a:lnTo>
                  <a:lnTo>
                    <a:pt x="37" y="7"/>
                  </a:lnTo>
                  <a:lnTo>
                    <a:pt x="39" y="10"/>
                  </a:lnTo>
                  <a:lnTo>
                    <a:pt x="41" y="13"/>
                  </a:lnTo>
                  <a:lnTo>
                    <a:pt x="43" y="18"/>
                  </a:lnTo>
                  <a:lnTo>
                    <a:pt x="43" y="23"/>
                  </a:lnTo>
                  <a:lnTo>
                    <a:pt x="43" y="23"/>
                  </a:lnTo>
                  <a:lnTo>
                    <a:pt x="43" y="27"/>
                  </a:lnTo>
                  <a:lnTo>
                    <a:pt x="41" y="31"/>
                  </a:lnTo>
                  <a:lnTo>
                    <a:pt x="39" y="34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29" y="43"/>
                  </a:lnTo>
                  <a:lnTo>
                    <a:pt x="25" y="43"/>
                  </a:lnTo>
                  <a:lnTo>
                    <a:pt x="21" y="45"/>
                  </a:lnTo>
                  <a:lnTo>
                    <a:pt x="17" y="43"/>
                  </a:lnTo>
                  <a:lnTo>
                    <a:pt x="12" y="43"/>
                  </a:lnTo>
                  <a:lnTo>
                    <a:pt x="9" y="40"/>
                  </a:lnTo>
                  <a:lnTo>
                    <a:pt x="5" y="37"/>
                  </a:lnTo>
                  <a:lnTo>
                    <a:pt x="3" y="34"/>
                  </a:lnTo>
                  <a:lnTo>
                    <a:pt x="1" y="31"/>
                  </a:lnTo>
                  <a:lnTo>
                    <a:pt x="0" y="27"/>
                  </a:lnTo>
                  <a:lnTo>
                    <a:pt x="0" y="23"/>
                  </a:lnTo>
                  <a:close/>
                </a:path>
              </a:pathLst>
            </a:custGeom>
            <a:noFill/>
            <a:ln w="63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2717" name="任意多边形 242716"/>
            <p:cNvSpPr/>
            <p:nvPr/>
          </p:nvSpPr>
          <p:spPr>
            <a:xfrm>
              <a:off x="2909" y="1478"/>
              <a:ext cx="43" cy="44"/>
            </a:xfrm>
            <a:custGeom>
              <a:avLst/>
              <a:gdLst/>
              <a:ahLst/>
              <a:cxnLst/>
              <a:rect l="0" t="0" r="0" b="0"/>
              <a:pathLst>
                <a:path w="43" h="44">
                  <a:moveTo>
                    <a:pt x="0" y="22"/>
                  </a:moveTo>
                  <a:lnTo>
                    <a:pt x="0" y="17"/>
                  </a:lnTo>
                  <a:lnTo>
                    <a:pt x="1" y="13"/>
                  </a:lnTo>
                  <a:lnTo>
                    <a:pt x="3" y="9"/>
                  </a:lnTo>
                  <a:lnTo>
                    <a:pt x="5" y="7"/>
                  </a:lnTo>
                  <a:lnTo>
                    <a:pt x="9" y="3"/>
                  </a:lnTo>
                  <a:lnTo>
                    <a:pt x="12" y="1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5" y="0"/>
                  </a:lnTo>
                  <a:lnTo>
                    <a:pt x="29" y="1"/>
                  </a:lnTo>
                  <a:lnTo>
                    <a:pt x="33" y="3"/>
                  </a:lnTo>
                  <a:lnTo>
                    <a:pt x="37" y="7"/>
                  </a:lnTo>
                  <a:lnTo>
                    <a:pt x="39" y="9"/>
                  </a:lnTo>
                  <a:lnTo>
                    <a:pt x="41" y="13"/>
                  </a:lnTo>
                  <a:lnTo>
                    <a:pt x="43" y="17"/>
                  </a:lnTo>
                  <a:lnTo>
                    <a:pt x="43" y="22"/>
                  </a:lnTo>
                  <a:lnTo>
                    <a:pt x="43" y="22"/>
                  </a:lnTo>
                  <a:lnTo>
                    <a:pt x="43" y="27"/>
                  </a:lnTo>
                  <a:lnTo>
                    <a:pt x="41" y="30"/>
                  </a:lnTo>
                  <a:lnTo>
                    <a:pt x="39" y="34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1" y="44"/>
                  </a:lnTo>
                  <a:lnTo>
                    <a:pt x="17" y="43"/>
                  </a:lnTo>
                  <a:lnTo>
                    <a:pt x="12" y="42"/>
                  </a:lnTo>
                  <a:lnTo>
                    <a:pt x="9" y="40"/>
                  </a:lnTo>
                  <a:lnTo>
                    <a:pt x="5" y="37"/>
                  </a:lnTo>
                  <a:lnTo>
                    <a:pt x="3" y="34"/>
                  </a:lnTo>
                  <a:lnTo>
                    <a:pt x="1" y="30"/>
                  </a:lnTo>
                  <a:lnTo>
                    <a:pt x="0" y="27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2718" name="任意多边形 242717"/>
            <p:cNvSpPr/>
            <p:nvPr/>
          </p:nvSpPr>
          <p:spPr>
            <a:xfrm>
              <a:off x="2909" y="1478"/>
              <a:ext cx="43" cy="44"/>
            </a:xfrm>
            <a:custGeom>
              <a:avLst/>
              <a:gdLst/>
              <a:ahLst/>
              <a:cxnLst/>
              <a:rect l="0" t="0" r="0" b="0"/>
              <a:pathLst>
                <a:path w="43" h="44">
                  <a:moveTo>
                    <a:pt x="0" y="22"/>
                  </a:moveTo>
                  <a:lnTo>
                    <a:pt x="0" y="17"/>
                  </a:lnTo>
                  <a:lnTo>
                    <a:pt x="1" y="13"/>
                  </a:lnTo>
                  <a:lnTo>
                    <a:pt x="3" y="9"/>
                  </a:lnTo>
                  <a:lnTo>
                    <a:pt x="5" y="7"/>
                  </a:lnTo>
                  <a:lnTo>
                    <a:pt x="9" y="3"/>
                  </a:lnTo>
                  <a:lnTo>
                    <a:pt x="12" y="1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5" y="0"/>
                  </a:lnTo>
                  <a:lnTo>
                    <a:pt x="29" y="1"/>
                  </a:lnTo>
                  <a:lnTo>
                    <a:pt x="33" y="3"/>
                  </a:lnTo>
                  <a:lnTo>
                    <a:pt x="37" y="7"/>
                  </a:lnTo>
                  <a:lnTo>
                    <a:pt x="39" y="9"/>
                  </a:lnTo>
                  <a:lnTo>
                    <a:pt x="41" y="13"/>
                  </a:lnTo>
                  <a:lnTo>
                    <a:pt x="43" y="17"/>
                  </a:lnTo>
                  <a:lnTo>
                    <a:pt x="43" y="22"/>
                  </a:lnTo>
                  <a:lnTo>
                    <a:pt x="43" y="22"/>
                  </a:lnTo>
                  <a:lnTo>
                    <a:pt x="43" y="27"/>
                  </a:lnTo>
                  <a:lnTo>
                    <a:pt x="41" y="30"/>
                  </a:lnTo>
                  <a:lnTo>
                    <a:pt x="39" y="34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1" y="44"/>
                  </a:lnTo>
                  <a:lnTo>
                    <a:pt x="17" y="43"/>
                  </a:lnTo>
                  <a:lnTo>
                    <a:pt x="12" y="42"/>
                  </a:lnTo>
                  <a:lnTo>
                    <a:pt x="9" y="40"/>
                  </a:lnTo>
                  <a:lnTo>
                    <a:pt x="5" y="37"/>
                  </a:lnTo>
                  <a:lnTo>
                    <a:pt x="3" y="34"/>
                  </a:lnTo>
                  <a:lnTo>
                    <a:pt x="1" y="30"/>
                  </a:lnTo>
                  <a:lnTo>
                    <a:pt x="0" y="27"/>
                  </a:lnTo>
                  <a:lnTo>
                    <a:pt x="0" y="22"/>
                  </a:lnTo>
                  <a:close/>
                </a:path>
              </a:pathLst>
            </a:custGeom>
            <a:noFill/>
            <a:ln w="63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2719" name="任意多边形 242718"/>
            <p:cNvSpPr/>
            <p:nvPr/>
          </p:nvSpPr>
          <p:spPr>
            <a:xfrm>
              <a:off x="2909" y="2026"/>
              <a:ext cx="43" cy="44"/>
            </a:xfrm>
            <a:custGeom>
              <a:avLst/>
              <a:gdLst/>
              <a:ahLst/>
              <a:cxnLst/>
              <a:rect l="0" t="0" r="0" b="0"/>
              <a:pathLst>
                <a:path w="43" h="44">
                  <a:moveTo>
                    <a:pt x="0" y="22"/>
                  </a:moveTo>
                  <a:lnTo>
                    <a:pt x="0" y="17"/>
                  </a:lnTo>
                  <a:lnTo>
                    <a:pt x="1" y="13"/>
                  </a:lnTo>
                  <a:lnTo>
                    <a:pt x="3" y="9"/>
                  </a:lnTo>
                  <a:lnTo>
                    <a:pt x="5" y="7"/>
                  </a:lnTo>
                  <a:lnTo>
                    <a:pt x="9" y="3"/>
                  </a:lnTo>
                  <a:lnTo>
                    <a:pt x="12" y="1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5" y="0"/>
                  </a:lnTo>
                  <a:lnTo>
                    <a:pt x="29" y="1"/>
                  </a:lnTo>
                  <a:lnTo>
                    <a:pt x="33" y="3"/>
                  </a:lnTo>
                  <a:lnTo>
                    <a:pt x="37" y="7"/>
                  </a:lnTo>
                  <a:lnTo>
                    <a:pt x="39" y="9"/>
                  </a:lnTo>
                  <a:lnTo>
                    <a:pt x="41" y="13"/>
                  </a:lnTo>
                  <a:lnTo>
                    <a:pt x="43" y="17"/>
                  </a:lnTo>
                  <a:lnTo>
                    <a:pt x="43" y="22"/>
                  </a:lnTo>
                  <a:lnTo>
                    <a:pt x="43" y="22"/>
                  </a:lnTo>
                  <a:lnTo>
                    <a:pt x="43" y="27"/>
                  </a:lnTo>
                  <a:lnTo>
                    <a:pt x="41" y="30"/>
                  </a:lnTo>
                  <a:lnTo>
                    <a:pt x="39" y="34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1" y="44"/>
                  </a:lnTo>
                  <a:lnTo>
                    <a:pt x="17" y="43"/>
                  </a:lnTo>
                  <a:lnTo>
                    <a:pt x="12" y="42"/>
                  </a:lnTo>
                  <a:lnTo>
                    <a:pt x="9" y="40"/>
                  </a:lnTo>
                  <a:lnTo>
                    <a:pt x="5" y="37"/>
                  </a:lnTo>
                  <a:lnTo>
                    <a:pt x="3" y="34"/>
                  </a:lnTo>
                  <a:lnTo>
                    <a:pt x="1" y="30"/>
                  </a:lnTo>
                  <a:lnTo>
                    <a:pt x="0" y="27"/>
                  </a:lnTo>
                  <a:lnTo>
                    <a:pt x="0" y="22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2720" name="任意多边形 242719"/>
            <p:cNvSpPr/>
            <p:nvPr/>
          </p:nvSpPr>
          <p:spPr>
            <a:xfrm>
              <a:off x="2909" y="2026"/>
              <a:ext cx="43" cy="44"/>
            </a:xfrm>
            <a:custGeom>
              <a:avLst/>
              <a:gdLst/>
              <a:ahLst/>
              <a:cxnLst/>
              <a:rect l="0" t="0" r="0" b="0"/>
              <a:pathLst>
                <a:path w="43" h="44">
                  <a:moveTo>
                    <a:pt x="0" y="22"/>
                  </a:moveTo>
                  <a:lnTo>
                    <a:pt x="0" y="17"/>
                  </a:lnTo>
                  <a:lnTo>
                    <a:pt x="1" y="13"/>
                  </a:lnTo>
                  <a:lnTo>
                    <a:pt x="3" y="9"/>
                  </a:lnTo>
                  <a:lnTo>
                    <a:pt x="5" y="7"/>
                  </a:lnTo>
                  <a:lnTo>
                    <a:pt x="9" y="3"/>
                  </a:lnTo>
                  <a:lnTo>
                    <a:pt x="12" y="1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5" y="0"/>
                  </a:lnTo>
                  <a:lnTo>
                    <a:pt x="29" y="1"/>
                  </a:lnTo>
                  <a:lnTo>
                    <a:pt x="33" y="3"/>
                  </a:lnTo>
                  <a:lnTo>
                    <a:pt x="37" y="7"/>
                  </a:lnTo>
                  <a:lnTo>
                    <a:pt x="39" y="9"/>
                  </a:lnTo>
                  <a:lnTo>
                    <a:pt x="41" y="13"/>
                  </a:lnTo>
                  <a:lnTo>
                    <a:pt x="43" y="17"/>
                  </a:lnTo>
                  <a:lnTo>
                    <a:pt x="43" y="22"/>
                  </a:lnTo>
                  <a:lnTo>
                    <a:pt x="43" y="22"/>
                  </a:lnTo>
                  <a:lnTo>
                    <a:pt x="43" y="27"/>
                  </a:lnTo>
                  <a:lnTo>
                    <a:pt x="41" y="30"/>
                  </a:lnTo>
                  <a:lnTo>
                    <a:pt x="39" y="34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29" y="42"/>
                  </a:lnTo>
                  <a:lnTo>
                    <a:pt x="25" y="43"/>
                  </a:lnTo>
                  <a:lnTo>
                    <a:pt x="21" y="44"/>
                  </a:lnTo>
                  <a:lnTo>
                    <a:pt x="17" y="43"/>
                  </a:lnTo>
                  <a:lnTo>
                    <a:pt x="12" y="42"/>
                  </a:lnTo>
                  <a:lnTo>
                    <a:pt x="9" y="40"/>
                  </a:lnTo>
                  <a:lnTo>
                    <a:pt x="5" y="37"/>
                  </a:lnTo>
                  <a:lnTo>
                    <a:pt x="3" y="34"/>
                  </a:lnTo>
                  <a:lnTo>
                    <a:pt x="1" y="30"/>
                  </a:lnTo>
                  <a:lnTo>
                    <a:pt x="0" y="27"/>
                  </a:lnTo>
                  <a:lnTo>
                    <a:pt x="0" y="22"/>
                  </a:lnTo>
                  <a:close/>
                </a:path>
              </a:pathLst>
            </a:custGeom>
            <a:noFill/>
            <a:ln w="63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2721" name="任意多边形 242720"/>
            <p:cNvSpPr/>
            <p:nvPr/>
          </p:nvSpPr>
          <p:spPr>
            <a:xfrm>
              <a:off x="2909" y="2317"/>
              <a:ext cx="43" cy="45"/>
            </a:xfrm>
            <a:custGeom>
              <a:avLst/>
              <a:gdLst/>
              <a:ahLst/>
              <a:cxnLst/>
              <a:rect l="0" t="0" r="0" b="0"/>
              <a:pathLst>
                <a:path w="43" h="45">
                  <a:moveTo>
                    <a:pt x="0" y="23"/>
                  </a:moveTo>
                  <a:lnTo>
                    <a:pt x="0" y="18"/>
                  </a:lnTo>
                  <a:lnTo>
                    <a:pt x="1" y="13"/>
                  </a:lnTo>
                  <a:lnTo>
                    <a:pt x="3" y="10"/>
                  </a:lnTo>
                  <a:lnTo>
                    <a:pt x="5" y="7"/>
                  </a:lnTo>
                  <a:lnTo>
                    <a:pt x="9" y="4"/>
                  </a:lnTo>
                  <a:lnTo>
                    <a:pt x="12" y="2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5" y="0"/>
                  </a:lnTo>
                  <a:lnTo>
                    <a:pt x="29" y="2"/>
                  </a:lnTo>
                  <a:lnTo>
                    <a:pt x="33" y="4"/>
                  </a:lnTo>
                  <a:lnTo>
                    <a:pt x="37" y="7"/>
                  </a:lnTo>
                  <a:lnTo>
                    <a:pt x="39" y="10"/>
                  </a:lnTo>
                  <a:lnTo>
                    <a:pt x="41" y="13"/>
                  </a:lnTo>
                  <a:lnTo>
                    <a:pt x="43" y="18"/>
                  </a:lnTo>
                  <a:lnTo>
                    <a:pt x="43" y="23"/>
                  </a:lnTo>
                  <a:lnTo>
                    <a:pt x="43" y="23"/>
                  </a:lnTo>
                  <a:lnTo>
                    <a:pt x="43" y="27"/>
                  </a:lnTo>
                  <a:lnTo>
                    <a:pt x="41" y="31"/>
                  </a:lnTo>
                  <a:lnTo>
                    <a:pt x="39" y="34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29" y="43"/>
                  </a:lnTo>
                  <a:lnTo>
                    <a:pt x="25" y="43"/>
                  </a:lnTo>
                  <a:lnTo>
                    <a:pt x="21" y="45"/>
                  </a:lnTo>
                  <a:lnTo>
                    <a:pt x="17" y="43"/>
                  </a:lnTo>
                  <a:lnTo>
                    <a:pt x="12" y="43"/>
                  </a:lnTo>
                  <a:lnTo>
                    <a:pt x="9" y="40"/>
                  </a:lnTo>
                  <a:lnTo>
                    <a:pt x="5" y="37"/>
                  </a:lnTo>
                  <a:lnTo>
                    <a:pt x="3" y="34"/>
                  </a:lnTo>
                  <a:lnTo>
                    <a:pt x="1" y="31"/>
                  </a:lnTo>
                  <a:lnTo>
                    <a:pt x="0" y="27"/>
                  </a:lnTo>
                  <a:lnTo>
                    <a:pt x="0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2722" name="任意多边形 242721"/>
            <p:cNvSpPr/>
            <p:nvPr/>
          </p:nvSpPr>
          <p:spPr>
            <a:xfrm>
              <a:off x="2909" y="2317"/>
              <a:ext cx="43" cy="45"/>
            </a:xfrm>
            <a:custGeom>
              <a:avLst/>
              <a:gdLst/>
              <a:ahLst/>
              <a:cxnLst/>
              <a:rect l="0" t="0" r="0" b="0"/>
              <a:pathLst>
                <a:path w="43" h="45">
                  <a:moveTo>
                    <a:pt x="0" y="23"/>
                  </a:moveTo>
                  <a:lnTo>
                    <a:pt x="0" y="18"/>
                  </a:lnTo>
                  <a:lnTo>
                    <a:pt x="1" y="13"/>
                  </a:lnTo>
                  <a:lnTo>
                    <a:pt x="3" y="10"/>
                  </a:lnTo>
                  <a:lnTo>
                    <a:pt x="5" y="7"/>
                  </a:lnTo>
                  <a:lnTo>
                    <a:pt x="9" y="4"/>
                  </a:lnTo>
                  <a:lnTo>
                    <a:pt x="12" y="2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5" y="0"/>
                  </a:lnTo>
                  <a:lnTo>
                    <a:pt x="29" y="2"/>
                  </a:lnTo>
                  <a:lnTo>
                    <a:pt x="33" y="4"/>
                  </a:lnTo>
                  <a:lnTo>
                    <a:pt x="37" y="7"/>
                  </a:lnTo>
                  <a:lnTo>
                    <a:pt x="39" y="10"/>
                  </a:lnTo>
                  <a:lnTo>
                    <a:pt x="41" y="13"/>
                  </a:lnTo>
                  <a:lnTo>
                    <a:pt x="43" y="18"/>
                  </a:lnTo>
                  <a:lnTo>
                    <a:pt x="43" y="23"/>
                  </a:lnTo>
                  <a:lnTo>
                    <a:pt x="43" y="23"/>
                  </a:lnTo>
                  <a:lnTo>
                    <a:pt x="43" y="27"/>
                  </a:lnTo>
                  <a:lnTo>
                    <a:pt x="41" y="31"/>
                  </a:lnTo>
                  <a:lnTo>
                    <a:pt x="39" y="34"/>
                  </a:lnTo>
                  <a:lnTo>
                    <a:pt x="37" y="37"/>
                  </a:lnTo>
                  <a:lnTo>
                    <a:pt x="33" y="40"/>
                  </a:lnTo>
                  <a:lnTo>
                    <a:pt x="29" y="43"/>
                  </a:lnTo>
                  <a:lnTo>
                    <a:pt x="25" y="43"/>
                  </a:lnTo>
                  <a:lnTo>
                    <a:pt x="21" y="45"/>
                  </a:lnTo>
                  <a:lnTo>
                    <a:pt x="17" y="43"/>
                  </a:lnTo>
                  <a:lnTo>
                    <a:pt x="12" y="43"/>
                  </a:lnTo>
                  <a:lnTo>
                    <a:pt x="9" y="40"/>
                  </a:lnTo>
                  <a:lnTo>
                    <a:pt x="5" y="37"/>
                  </a:lnTo>
                  <a:lnTo>
                    <a:pt x="3" y="34"/>
                  </a:lnTo>
                  <a:lnTo>
                    <a:pt x="1" y="31"/>
                  </a:lnTo>
                  <a:lnTo>
                    <a:pt x="0" y="27"/>
                  </a:lnTo>
                  <a:lnTo>
                    <a:pt x="0" y="23"/>
                  </a:lnTo>
                  <a:close/>
                </a:path>
              </a:pathLst>
            </a:custGeom>
            <a:noFill/>
            <a:ln w="63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2723" name="矩形 242722"/>
            <p:cNvSpPr/>
            <p:nvPr/>
          </p:nvSpPr>
          <p:spPr>
            <a:xfrm>
              <a:off x="2551" y="1707"/>
              <a:ext cx="91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defTabSz="892175" eaLnBrk="1" hangingPunct="1">
                <a:spcBef>
                  <a:spcPct val="0"/>
                </a:spcBef>
              </a:pPr>
              <a:r>
                <a:rPr lang="en-US" altLang="zh-CN" sz="1200" b="1">
                  <a:solidFill>
                    <a:srgbClr val="000000"/>
                  </a:solidFill>
                </a:rPr>
                <a:t>M</a:t>
              </a:r>
              <a:endParaRPr lang="en-US" altLang="zh-CN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2724" name="矩形 242723"/>
            <p:cNvSpPr/>
            <p:nvPr/>
          </p:nvSpPr>
          <p:spPr>
            <a:xfrm>
              <a:off x="3812" y="655"/>
              <a:ext cx="134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defTabSz="892175" eaLnBrk="1" hangingPunct="1">
                <a:spcBef>
                  <a:spcPct val="0"/>
                </a:spcBef>
              </a:pPr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</a:rPr>
                <a:t>F</a:t>
              </a:r>
              <a:endParaRPr lang="en-US" altLang="zh-CN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2725" name="矩形 242724"/>
            <p:cNvSpPr/>
            <p:nvPr/>
          </p:nvSpPr>
          <p:spPr>
            <a:xfrm>
              <a:off x="3368" y="1485"/>
              <a:ext cx="8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defTabSz="892175" eaLnBrk="1" hangingPunct="1">
                <a:spcBef>
                  <a:spcPct val="0"/>
                </a:spcBef>
              </a:pPr>
              <a:r>
                <a:rPr lang="en-US" altLang="zh-CN" sz="2200" b="1" dirty="0">
                  <a:solidFill>
                    <a:srgbClr val="FF0000"/>
                  </a:solidFill>
                  <a:latin typeface="Symbol" panose="05050102010706020507" pitchFamily="18" charset="2"/>
                </a:rPr>
                <a:t>*</a:t>
              </a:r>
              <a:endParaRPr lang="en-US" altLang="zh-CN" sz="2600" b="1" dirty="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2726" name="矩形 242725"/>
            <p:cNvSpPr/>
            <p:nvPr/>
          </p:nvSpPr>
          <p:spPr>
            <a:xfrm>
              <a:off x="3380" y="1836"/>
              <a:ext cx="88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defTabSz="892175" eaLnBrk="1" hangingPunct="1">
                <a:spcBef>
                  <a:spcPct val="0"/>
                </a:spcBef>
              </a:pPr>
              <a:r>
                <a:rPr lang="en-US" altLang="zh-CN" sz="2200" b="1" dirty="0">
                  <a:solidFill>
                    <a:srgbClr val="FF0000"/>
                  </a:solidFill>
                  <a:latin typeface="Symbol" panose="05050102010706020507" pitchFamily="18" charset="2"/>
                </a:rPr>
                <a:t>*</a:t>
              </a:r>
              <a:endParaRPr lang="en-US" altLang="zh-CN" sz="2600" b="1" dirty="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2727" name="矩形 242726"/>
            <p:cNvSpPr/>
            <p:nvPr/>
          </p:nvSpPr>
          <p:spPr>
            <a:xfrm>
              <a:off x="3193" y="1029"/>
              <a:ext cx="104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defTabSz="892175" eaLnBrk="1" hangingPunct="1">
                <a:spcBef>
                  <a:spcPct val="0"/>
                </a:spcBef>
              </a:pPr>
              <a:r>
                <a:rPr lang="en-US" altLang="zh-CN" sz="1800" b="1">
                  <a:solidFill>
                    <a:srgbClr val="000000"/>
                  </a:solidFill>
                </a:rPr>
                <a:t>N</a:t>
              </a:r>
              <a:endParaRPr lang="en-US" altLang="zh-CN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2728" name="矩形 242727"/>
            <p:cNvSpPr/>
            <p:nvPr/>
          </p:nvSpPr>
          <p:spPr>
            <a:xfrm>
              <a:off x="3287" y="1064"/>
              <a:ext cx="48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defTabSz="892175" eaLnBrk="1" hangingPunct="1">
                <a:spcBef>
                  <a:spcPct val="0"/>
                </a:spcBef>
              </a:pPr>
              <a:r>
                <a:rPr lang="en-US" altLang="zh-CN" sz="1200" b="1">
                  <a:solidFill>
                    <a:srgbClr val="000000"/>
                  </a:solidFill>
                </a:rPr>
                <a:t>1</a:t>
              </a:r>
              <a:endParaRPr lang="en-US" altLang="zh-CN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2729" name="矩形 242728"/>
            <p:cNvSpPr/>
            <p:nvPr/>
          </p:nvSpPr>
          <p:spPr>
            <a:xfrm>
              <a:off x="3193" y="2350"/>
              <a:ext cx="104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defTabSz="892175" eaLnBrk="1" hangingPunct="1">
                <a:spcBef>
                  <a:spcPct val="0"/>
                </a:spcBef>
              </a:pPr>
              <a:r>
                <a:rPr lang="en-US" altLang="zh-CN" sz="1800" b="1">
                  <a:solidFill>
                    <a:srgbClr val="000000"/>
                  </a:solidFill>
                </a:rPr>
                <a:t>N</a:t>
              </a:r>
              <a:endParaRPr lang="en-US" altLang="zh-CN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2730" name="矩形 242729"/>
            <p:cNvSpPr/>
            <p:nvPr/>
          </p:nvSpPr>
          <p:spPr>
            <a:xfrm>
              <a:off x="3287" y="2397"/>
              <a:ext cx="48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defTabSz="892175" eaLnBrk="1" hangingPunct="1">
                <a:spcBef>
                  <a:spcPct val="0"/>
                </a:spcBef>
              </a:pPr>
              <a:r>
                <a:rPr lang="en-US" altLang="zh-CN" sz="1200" b="1">
                  <a:solidFill>
                    <a:srgbClr val="000000"/>
                  </a:solidFill>
                </a:rPr>
                <a:t>2</a:t>
              </a:r>
              <a:endParaRPr lang="en-US" altLang="zh-CN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2731" name="任意多边形 242730"/>
            <p:cNvSpPr/>
            <p:nvPr/>
          </p:nvSpPr>
          <p:spPr>
            <a:xfrm>
              <a:off x="2646" y="1584"/>
              <a:ext cx="89" cy="355"/>
            </a:xfrm>
            <a:custGeom>
              <a:avLst/>
              <a:gdLst/>
              <a:ahLst/>
              <a:cxnLst/>
              <a:rect l="0" t="0" r="0" b="0"/>
              <a:pathLst>
                <a:path w="89" h="355">
                  <a:moveTo>
                    <a:pt x="89" y="0"/>
                  </a:moveTo>
                  <a:cubicBezTo>
                    <a:pt x="33" y="42"/>
                    <a:pt x="0" y="108"/>
                    <a:pt x="0" y="177"/>
                  </a:cubicBezTo>
                  <a:cubicBezTo>
                    <a:pt x="0" y="247"/>
                    <a:pt x="33" y="313"/>
                    <a:pt x="89" y="355"/>
                  </a:cubicBezTo>
                </a:path>
              </a:pathLst>
            </a:custGeom>
            <a:noFill/>
            <a:ln w="17463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2732" name="任意多边形 242731"/>
            <p:cNvSpPr/>
            <p:nvPr/>
          </p:nvSpPr>
          <p:spPr>
            <a:xfrm>
              <a:off x="2708" y="1541"/>
              <a:ext cx="159" cy="95"/>
            </a:xfrm>
            <a:custGeom>
              <a:avLst/>
              <a:gdLst/>
              <a:ahLst/>
              <a:cxnLst/>
              <a:rect l="0" t="0" r="0" b="0"/>
              <a:pathLst>
                <a:path w="159" h="95">
                  <a:moveTo>
                    <a:pt x="0" y="0"/>
                  </a:moveTo>
                  <a:lnTo>
                    <a:pt x="159" y="0"/>
                  </a:lnTo>
                  <a:lnTo>
                    <a:pt x="31" y="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2733" name="任意多边形 242732"/>
            <p:cNvSpPr/>
            <p:nvPr/>
          </p:nvSpPr>
          <p:spPr>
            <a:xfrm>
              <a:off x="2708" y="1887"/>
              <a:ext cx="159" cy="96"/>
            </a:xfrm>
            <a:custGeom>
              <a:avLst/>
              <a:gdLst/>
              <a:ahLst/>
              <a:cxnLst/>
              <a:rect l="0" t="0" r="0" b="0"/>
              <a:pathLst>
                <a:path w="159" h="96">
                  <a:moveTo>
                    <a:pt x="31" y="0"/>
                  </a:moveTo>
                  <a:lnTo>
                    <a:pt x="159" y="96"/>
                  </a:lnTo>
                  <a:lnTo>
                    <a:pt x="0" y="96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2734" name="任意多边形 242733"/>
            <p:cNvSpPr>
              <a:spLocks noEditPoints="1"/>
            </p:cNvSpPr>
            <p:nvPr/>
          </p:nvSpPr>
          <p:spPr>
            <a:xfrm>
              <a:off x="3833" y="990"/>
              <a:ext cx="11" cy="1838"/>
            </a:xfrm>
            <a:custGeom>
              <a:avLst/>
              <a:gdLst/>
              <a:ahLst/>
              <a:cxnLst/>
              <a:rect l="0" t="0" r="0" b="0"/>
              <a:pathLst>
                <a:path w="16" h="2515">
                  <a:moveTo>
                    <a:pt x="16" y="8"/>
                  </a:moveTo>
                  <a:lnTo>
                    <a:pt x="16" y="248"/>
                  </a:lnTo>
                  <a:cubicBezTo>
                    <a:pt x="16" y="252"/>
                    <a:pt x="12" y="256"/>
                    <a:pt x="8" y="256"/>
                  </a:cubicBezTo>
                  <a:cubicBezTo>
                    <a:pt x="3" y="256"/>
                    <a:pt x="0" y="252"/>
                    <a:pt x="0" y="248"/>
                  </a:cubicBezTo>
                  <a:lnTo>
                    <a:pt x="0" y="8"/>
                  </a:lnTo>
                  <a:cubicBezTo>
                    <a:pt x="0" y="4"/>
                    <a:pt x="3" y="0"/>
                    <a:pt x="8" y="0"/>
                  </a:cubicBezTo>
                  <a:cubicBezTo>
                    <a:pt x="12" y="0"/>
                    <a:pt x="16" y="4"/>
                    <a:pt x="16" y="8"/>
                  </a:cubicBezTo>
                  <a:close/>
                  <a:moveTo>
                    <a:pt x="16" y="392"/>
                  </a:moveTo>
                  <a:lnTo>
                    <a:pt x="16" y="632"/>
                  </a:lnTo>
                  <a:cubicBezTo>
                    <a:pt x="16" y="636"/>
                    <a:pt x="12" y="640"/>
                    <a:pt x="8" y="640"/>
                  </a:cubicBezTo>
                  <a:cubicBezTo>
                    <a:pt x="3" y="640"/>
                    <a:pt x="0" y="636"/>
                    <a:pt x="0" y="632"/>
                  </a:cubicBezTo>
                  <a:lnTo>
                    <a:pt x="0" y="392"/>
                  </a:lnTo>
                  <a:cubicBezTo>
                    <a:pt x="0" y="388"/>
                    <a:pt x="3" y="384"/>
                    <a:pt x="8" y="384"/>
                  </a:cubicBezTo>
                  <a:cubicBezTo>
                    <a:pt x="12" y="384"/>
                    <a:pt x="16" y="388"/>
                    <a:pt x="16" y="392"/>
                  </a:cubicBezTo>
                  <a:close/>
                  <a:moveTo>
                    <a:pt x="16" y="776"/>
                  </a:moveTo>
                  <a:lnTo>
                    <a:pt x="16" y="1016"/>
                  </a:lnTo>
                  <a:cubicBezTo>
                    <a:pt x="16" y="1020"/>
                    <a:pt x="12" y="1024"/>
                    <a:pt x="8" y="1024"/>
                  </a:cubicBezTo>
                  <a:cubicBezTo>
                    <a:pt x="3" y="1024"/>
                    <a:pt x="0" y="1020"/>
                    <a:pt x="0" y="1016"/>
                  </a:cubicBezTo>
                  <a:lnTo>
                    <a:pt x="0" y="776"/>
                  </a:lnTo>
                  <a:cubicBezTo>
                    <a:pt x="0" y="772"/>
                    <a:pt x="3" y="768"/>
                    <a:pt x="8" y="768"/>
                  </a:cubicBezTo>
                  <a:cubicBezTo>
                    <a:pt x="12" y="768"/>
                    <a:pt x="16" y="772"/>
                    <a:pt x="16" y="776"/>
                  </a:cubicBezTo>
                  <a:close/>
                  <a:moveTo>
                    <a:pt x="16" y="1160"/>
                  </a:moveTo>
                  <a:lnTo>
                    <a:pt x="16" y="1400"/>
                  </a:lnTo>
                  <a:cubicBezTo>
                    <a:pt x="16" y="1404"/>
                    <a:pt x="12" y="1408"/>
                    <a:pt x="8" y="1408"/>
                  </a:cubicBezTo>
                  <a:cubicBezTo>
                    <a:pt x="3" y="1408"/>
                    <a:pt x="0" y="1404"/>
                    <a:pt x="0" y="1400"/>
                  </a:cubicBezTo>
                  <a:lnTo>
                    <a:pt x="0" y="1160"/>
                  </a:lnTo>
                  <a:cubicBezTo>
                    <a:pt x="0" y="1156"/>
                    <a:pt x="3" y="1152"/>
                    <a:pt x="8" y="1152"/>
                  </a:cubicBezTo>
                  <a:cubicBezTo>
                    <a:pt x="12" y="1152"/>
                    <a:pt x="16" y="1156"/>
                    <a:pt x="16" y="1160"/>
                  </a:cubicBezTo>
                  <a:close/>
                  <a:moveTo>
                    <a:pt x="16" y="1544"/>
                  </a:moveTo>
                  <a:lnTo>
                    <a:pt x="16" y="1784"/>
                  </a:lnTo>
                  <a:cubicBezTo>
                    <a:pt x="16" y="1788"/>
                    <a:pt x="12" y="1792"/>
                    <a:pt x="8" y="1792"/>
                  </a:cubicBezTo>
                  <a:cubicBezTo>
                    <a:pt x="3" y="1792"/>
                    <a:pt x="0" y="1788"/>
                    <a:pt x="0" y="1784"/>
                  </a:cubicBezTo>
                  <a:lnTo>
                    <a:pt x="0" y="1544"/>
                  </a:lnTo>
                  <a:cubicBezTo>
                    <a:pt x="0" y="1540"/>
                    <a:pt x="3" y="1536"/>
                    <a:pt x="8" y="1536"/>
                  </a:cubicBezTo>
                  <a:cubicBezTo>
                    <a:pt x="12" y="1536"/>
                    <a:pt x="16" y="1540"/>
                    <a:pt x="16" y="1544"/>
                  </a:cubicBezTo>
                  <a:close/>
                  <a:moveTo>
                    <a:pt x="16" y="1928"/>
                  </a:moveTo>
                  <a:lnTo>
                    <a:pt x="16" y="2168"/>
                  </a:lnTo>
                  <a:cubicBezTo>
                    <a:pt x="16" y="2172"/>
                    <a:pt x="12" y="2176"/>
                    <a:pt x="8" y="2176"/>
                  </a:cubicBezTo>
                  <a:cubicBezTo>
                    <a:pt x="3" y="2176"/>
                    <a:pt x="0" y="2172"/>
                    <a:pt x="0" y="2168"/>
                  </a:cubicBezTo>
                  <a:lnTo>
                    <a:pt x="0" y="1928"/>
                  </a:lnTo>
                  <a:cubicBezTo>
                    <a:pt x="0" y="1924"/>
                    <a:pt x="3" y="1920"/>
                    <a:pt x="8" y="1920"/>
                  </a:cubicBezTo>
                  <a:cubicBezTo>
                    <a:pt x="12" y="1920"/>
                    <a:pt x="16" y="1924"/>
                    <a:pt x="16" y="1928"/>
                  </a:cubicBezTo>
                  <a:close/>
                  <a:moveTo>
                    <a:pt x="16" y="2312"/>
                  </a:moveTo>
                  <a:lnTo>
                    <a:pt x="16" y="2507"/>
                  </a:lnTo>
                  <a:cubicBezTo>
                    <a:pt x="16" y="2511"/>
                    <a:pt x="12" y="2515"/>
                    <a:pt x="8" y="2515"/>
                  </a:cubicBezTo>
                  <a:cubicBezTo>
                    <a:pt x="3" y="2515"/>
                    <a:pt x="0" y="2511"/>
                    <a:pt x="0" y="2507"/>
                  </a:cubicBezTo>
                  <a:lnTo>
                    <a:pt x="0" y="2312"/>
                  </a:lnTo>
                  <a:cubicBezTo>
                    <a:pt x="0" y="2308"/>
                    <a:pt x="3" y="2304"/>
                    <a:pt x="8" y="2304"/>
                  </a:cubicBezTo>
                  <a:cubicBezTo>
                    <a:pt x="12" y="2304"/>
                    <a:pt x="16" y="2308"/>
                    <a:pt x="16" y="2312"/>
                  </a:cubicBezTo>
                  <a:close/>
                </a:path>
              </a:pathLst>
            </a:custGeom>
            <a:solidFill>
              <a:srgbClr val="000000"/>
            </a:solidFill>
            <a:ln w="19050" cap="flat" cmpd="sng">
              <a:solidFill>
                <a:srgbClr val="0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2735" name="任意多边形 242734"/>
            <p:cNvSpPr/>
            <p:nvPr/>
          </p:nvSpPr>
          <p:spPr>
            <a:xfrm>
              <a:off x="3796" y="878"/>
              <a:ext cx="86" cy="129"/>
            </a:xfrm>
            <a:custGeom>
              <a:avLst/>
              <a:gdLst/>
              <a:ahLst/>
              <a:cxnLst/>
              <a:rect l="0" t="0" r="0" b="0"/>
              <a:pathLst>
                <a:path w="86" h="129">
                  <a:moveTo>
                    <a:pt x="0" y="129"/>
                  </a:moveTo>
                  <a:lnTo>
                    <a:pt x="43" y="0"/>
                  </a:lnTo>
                  <a:lnTo>
                    <a:pt x="86" y="129"/>
                  </a:lnTo>
                  <a:lnTo>
                    <a:pt x="0" y="1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242736" name="动作按钮: 后退或前一项 242735" descr="水滴">
            <a:hlinkClick r:id="" action="ppaction://hlinkshowjump?jump=previousslide">
              <a:snd r:embed="rId2" name="PROJCTOR.WAV"/>
            </a:hlinkClick>
          </p:cNvPr>
          <p:cNvSpPr/>
          <p:nvPr/>
        </p:nvSpPr>
        <p:spPr>
          <a:xfrm>
            <a:off x="8074025" y="6324600"/>
            <a:ext cx="460375" cy="457200"/>
          </a:xfrm>
          <a:prstGeom prst="actionButtonBackPrevious">
            <a:avLst/>
          </a:prstGeom>
          <a:blipFill rotWithShape="0">
            <a:blip r:embed="rId3"/>
          </a:blipFill>
          <a:ln w="28575">
            <a:noFill/>
          </a:ln>
          <a:effectLst>
            <a:prstShdw prst="shdw17" dist="17961" dir="2699999">
              <a:srgbClr val="CCFFFF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6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42737" name="动作按钮: 后退或前一项 242736" descr="水滴">
            <a:hlinkClick r:id="" action="ppaction://hlinkshowjump?jump=nextslide">
              <a:snd r:embed="rId2" name="PROJCTOR.WAV"/>
            </a:hlinkClick>
          </p:cNvPr>
          <p:cNvSpPr/>
          <p:nvPr/>
        </p:nvSpPr>
        <p:spPr>
          <a:xfrm flipH="1">
            <a:off x="8610600" y="6324600"/>
            <a:ext cx="457200" cy="457200"/>
          </a:xfrm>
          <a:prstGeom prst="actionButtonBackPrevious">
            <a:avLst/>
          </a:prstGeom>
          <a:blipFill rotWithShape="0">
            <a:blip r:embed="rId3"/>
          </a:blipFill>
          <a:ln w="28575">
            <a:noFill/>
          </a:ln>
          <a:effectLst>
            <a:prstShdw prst="shdw17" dist="17961" dir="2699999">
              <a:srgbClr val="CCFFFF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6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FAF7A5-EC6C-49C9-AF1B-B294F8381CE8}"/>
              </a:ext>
            </a:extLst>
          </p:cNvPr>
          <p:cNvSpPr txBox="1"/>
          <p:nvPr/>
        </p:nvSpPr>
        <p:spPr>
          <a:xfrm>
            <a:off x="6470437" y="2479633"/>
            <a:ext cx="2566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事实上，看不到内部结构绕向。</a:t>
            </a:r>
          </a:p>
        </p:txBody>
      </p:sp>
    </p:spTree>
    <p:extLst>
      <p:ext uri="{BB962C8B-B14F-4D97-AF65-F5344CB8AC3E}">
        <p14:creationId xmlns:p14="http://schemas.microsoft.com/office/powerpoint/2010/main" val="411278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3" grpId="0"/>
      <p:bldP spid="242696" grpId="0"/>
      <p:bldP spid="242697" grpId="0"/>
      <p:bldP spid="2426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9" name="矩形 241668"/>
          <p:cNvSpPr/>
          <p:nvPr/>
        </p:nvSpPr>
        <p:spPr>
          <a:xfrm>
            <a:off x="991820" y="2892095"/>
            <a:ext cx="2997200" cy="412750"/>
          </a:xfrm>
          <a:prstGeom prst="rect">
            <a:avLst/>
          </a:prstGeom>
          <a:noFill/>
          <a:ln w="9525">
            <a:noFill/>
          </a:ln>
        </p:spPr>
        <p:txBody>
          <a:bodyPr lIns="108265" tIns="54132" rIns="108265" bIns="54132" anchor="ctr">
            <a:spAutoFit/>
          </a:bodyPr>
          <a:lstStyle/>
          <a:p>
            <a:pPr algn="ctr" defTabSz="892175" eaLnBrk="1" hangingPunct="1">
              <a:spcBef>
                <a:spcPct val="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交流法测定同名端</a:t>
            </a:r>
          </a:p>
        </p:txBody>
      </p:sp>
      <p:sp>
        <p:nvSpPr>
          <p:cNvPr id="241670" name="矩形 241669"/>
          <p:cNvSpPr/>
          <p:nvPr/>
        </p:nvSpPr>
        <p:spPr>
          <a:xfrm>
            <a:off x="604838" y="3741738"/>
            <a:ext cx="4214812" cy="2647950"/>
          </a:xfrm>
          <a:prstGeom prst="rect">
            <a:avLst/>
          </a:prstGeom>
          <a:noFill/>
          <a:ln w="9525">
            <a:noFill/>
          </a:ln>
        </p:spPr>
        <p:txBody>
          <a:bodyPr lIns="91430" tIns="45714" rIns="91430" bIns="45714" anchor="ctr">
            <a:spAutoFit/>
          </a:bodyPr>
          <a:lstStyle/>
          <a:p>
            <a:pPr defTabSz="771525"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是一线圈两端，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为另一线圈两端。用导线将两线圈的一端相连（图中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），线圈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12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接交流电源，用交流电压表测量（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）端电压，若此电压比两个线圈各自的端电压都大，则（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）为同名端；否则，（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）端为同名端 </a:t>
            </a:r>
          </a:p>
        </p:txBody>
      </p:sp>
      <p:sp>
        <p:nvSpPr>
          <p:cNvPr id="241671" name="矩形 241670"/>
          <p:cNvSpPr/>
          <p:nvPr/>
        </p:nvSpPr>
        <p:spPr>
          <a:xfrm>
            <a:off x="5248275" y="3646488"/>
            <a:ext cx="3448050" cy="2473325"/>
          </a:xfrm>
          <a:prstGeom prst="rect">
            <a:avLst/>
          </a:prstGeom>
          <a:noFill/>
          <a:ln w="9525">
            <a:noFill/>
          </a:ln>
        </p:spPr>
        <p:txBody>
          <a:bodyPr lIns="91430" tIns="45714" rIns="91430" bIns="45714" anchor="ctr">
            <a:spAutoFit/>
          </a:bodyPr>
          <a:lstStyle/>
          <a:p>
            <a:pPr defTabSz="771525" eaLnBrk="1" hangingPunct="1">
              <a:lnSpc>
                <a:spcPct val="130000"/>
              </a:lnSpc>
              <a:spcBef>
                <a:spcPct val="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线圈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12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通过开关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s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接通一直流电源，当开关闭合瞬间，若直流毫安表指针瞬时正偏，则表明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端为同名端；若直流毫安表指针瞬时反偏，则表明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000" b="1" dirty="0">
                <a:solidFill>
                  <a:srgbClr val="000000"/>
                </a:solidFill>
                <a:latin typeface="宋体" panose="02010600030101010101" pitchFamily="2" charset="-122"/>
              </a:rPr>
              <a:t>端为同名端。 </a:t>
            </a:r>
          </a:p>
        </p:txBody>
      </p:sp>
      <p:grpSp>
        <p:nvGrpSpPr>
          <p:cNvPr id="241760" name="组合 241759"/>
          <p:cNvGrpSpPr/>
          <p:nvPr/>
        </p:nvGrpSpPr>
        <p:grpSpPr>
          <a:xfrm>
            <a:off x="649288" y="149225"/>
            <a:ext cx="3062287" cy="2646363"/>
            <a:chOff x="494" y="208"/>
            <a:chExt cx="1929" cy="1667"/>
          </a:xfrm>
        </p:grpSpPr>
        <p:sp>
          <p:nvSpPr>
            <p:cNvPr id="241674" name="直接连接符 241673"/>
            <p:cNvSpPr/>
            <p:nvPr/>
          </p:nvSpPr>
          <p:spPr>
            <a:xfrm flipV="1">
              <a:off x="1855" y="719"/>
              <a:ext cx="1" cy="130"/>
            </a:xfrm>
            <a:prstGeom prst="line">
              <a:avLst/>
            </a:prstGeom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1675" name="直接连接符 241674"/>
            <p:cNvSpPr/>
            <p:nvPr/>
          </p:nvSpPr>
          <p:spPr>
            <a:xfrm flipV="1">
              <a:off x="1855" y="1358"/>
              <a:ext cx="1" cy="128"/>
            </a:xfrm>
            <a:prstGeom prst="line">
              <a:avLst/>
            </a:prstGeom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1676" name="任意多边形 241675"/>
            <p:cNvSpPr/>
            <p:nvPr/>
          </p:nvSpPr>
          <p:spPr>
            <a:xfrm>
              <a:off x="1791" y="849"/>
              <a:ext cx="64" cy="509"/>
            </a:xfrm>
            <a:custGeom>
              <a:avLst/>
              <a:gdLst/>
              <a:ahLst/>
              <a:cxnLst/>
              <a:rect l="0" t="0" r="0" b="0"/>
              <a:pathLst>
                <a:path w="76" h="603">
                  <a:moveTo>
                    <a:pt x="76" y="603"/>
                  </a:moveTo>
                  <a:lnTo>
                    <a:pt x="68" y="603"/>
                  </a:lnTo>
                  <a:lnTo>
                    <a:pt x="61" y="602"/>
                  </a:lnTo>
                  <a:lnTo>
                    <a:pt x="54" y="601"/>
                  </a:lnTo>
                  <a:lnTo>
                    <a:pt x="46" y="598"/>
                  </a:lnTo>
                  <a:lnTo>
                    <a:pt x="40" y="594"/>
                  </a:lnTo>
                  <a:lnTo>
                    <a:pt x="34" y="590"/>
                  </a:lnTo>
                  <a:lnTo>
                    <a:pt x="27" y="586"/>
                  </a:lnTo>
                  <a:lnTo>
                    <a:pt x="23" y="582"/>
                  </a:lnTo>
                  <a:lnTo>
                    <a:pt x="18" y="577"/>
                  </a:lnTo>
                  <a:lnTo>
                    <a:pt x="14" y="571"/>
                  </a:lnTo>
                  <a:lnTo>
                    <a:pt x="10" y="564"/>
                  </a:lnTo>
                  <a:lnTo>
                    <a:pt x="6" y="558"/>
                  </a:lnTo>
                  <a:lnTo>
                    <a:pt x="4" y="550"/>
                  </a:lnTo>
                  <a:lnTo>
                    <a:pt x="2" y="543"/>
                  </a:lnTo>
                  <a:lnTo>
                    <a:pt x="1" y="535"/>
                  </a:lnTo>
                  <a:lnTo>
                    <a:pt x="0" y="528"/>
                  </a:lnTo>
                  <a:lnTo>
                    <a:pt x="1" y="520"/>
                  </a:lnTo>
                  <a:lnTo>
                    <a:pt x="2" y="512"/>
                  </a:lnTo>
                  <a:lnTo>
                    <a:pt x="4" y="506"/>
                  </a:lnTo>
                  <a:lnTo>
                    <a:pt x="6" y="499"/>
                  </a:lnTo>
                  <a:lnTo>
                    <a:pt x="10" y="492"/>
                  </a:lnTo>
                  <a:lnTo>
                    <a:pt x="14" y="486"/>
                  </a:lnTo>
                  <a:lnTo>
                    <a:pt x="18" y="480"/>
                  </a:lnTo>
                  <a:lnTo>
                    <a:pt x="23" y="475"/>
                  </a:lnTo>
                  <a:lnTo>
                    <a:pt x="27" y="470"/>
                  </a:lnTo>
                  <a:lnTo>
                    <a:pt x="34" y="466"/>
                  </a:lnTo>
                  <a:lnTo>
                    <a:pt x="40" y="462"/>
                  </a:lnTo>
                  <a:lnTo>
                    <a:pt x="46" y="459"/>
                  </a:lnTo>
                  <a:lnTo>
                    <a:pt x="54" y="456"/>
                  </a:lnTo>
                  <a:lnTo>
                    <a:pt x="61" y="455"/>
                  </a:lnTo>
                  <a:lnTo>
                    <a:pt x="68" y="453"/>
                  </a:lnTo>
                  <a:lnTo>
                    <a:pt x="76" y="452"/>
                  </a:lnTo>
                  <a:lnTo>
                    <a:pt x="76" y="452"/>
                  </a:lnTo>
                  <a:lnTo>
                    <a:pt x="68" y="452"/>
                  </a:lnTo>
                  <a:lnTo>
                    <a:pt x="61" y="451"/>
                  </a:lnTo>
                  <a:lnTo>
                    <a:pt x="54" y="450"/>
                  </a:lnTo>
                  <a:lnTo>
                    <a:pt x="46" y="447"/>
                  </a:lnTo>
                  <a:lnTo>
                    <a:pt x="40" y="443"/>
                  </a:lnTo>
                  <a:lnTo>
                    <a:pt x="34" y="440"/>
                  </a:lnTo>
                  <a:lnTo>
                    <a:pt x="27" y="436"/>
                  </a:lnTo>
                  <a:lnTo>
                    <a:pt x="23" y="431"/>
                  </a:lnTo>
                  <a:lnTo>
                    <a:pt x="18" y="425"/>
                  </a:lnTo>
                  <a:lnTo>
                    <a:pt x="14" y="419"/>
                  </a:lnTo>
                  <a:lnTo>
                    <a:pt x="10" y="413"/>
                  </a:lnTo>
                  <a:lnTo>
                    <a:pt x="6" y="406"/>
                  </a:lnTo>
                  <a:lnTo>
                    <a:pt x="4" y="399"/>
                  </a:lnTo>
                  <a:lnTo>
                    <a:pt x="2" y="391"/>
                  </a:lnTo>
                  <a:lnTo>
                    <a:pt x="1" y="385"/>
                  </a:lnTo>
                  <a:lnTo>
                    <a:pt x="0" y="376"/>
                  </a:lnTo>
                  <a:lnTo>
                    <a:pt x="1" y="368"/>
                  </a:lnTo>
                  <a:lnTo>
                    <a:pt x="2" y="361"/>
                  </a:lnTo>
                  <a:lnTo>
                    <a:pt x="4" y="355"/>
                  </a:lnTo>
                  <a:lnTo>
                    <a:pt x="6" y="347"/>
                  </a:lnTo>
                  <a:lnTo>
                    <a:pt x="10" y="341"/>
                  </a:lnTo>
                  <a:lnTo>
                    <a:pt x="14" y="334"/>
                  </a:lnTo>
                  <a:lnTo>
                    <a:pt x="18" y="328"/>
                  </a:lnTo>
                  <a:lnTo>
                    <a:pt x="23" y="323"/>
                  </a:lnTo>
                  <a:lnTo>
                    <a:pt x="27" y="319"/>
                  </a:lnTo>
                  <a:lnTo>
                    <a:pt x="34" y="315"/>
                  </a:lnTo>
                  <a:lnTo>
                    <a:pt x="40" y="311"/>
                  </a:lnTo>
                  <a:lnTo>
                    <a:pt x="46" y="307"/>
                  </a:lnTo>
                  <a:lnTo>
                    <a:pt x="54" y="304"/>
                  </a:lnTo>
                  <a:lnTo>
                    <a:pt x="61" y="304"/>
                  </a:lnTo>
                  <a:lnTo>
                    <a:pt x="68" y="302"/>
                  </a:lnTo>
                  <a:lnTo>
                    <a:pt x="76" y="301"/>
                  </a:lnTo>
                  <a:lnTo>
                    <a:pt x="76" y="301"/>
                  </a:lnTo>
                  <a:lnTo>
                    <a:pt x="68" y="301"/>
                  </a:lnTo>
                  <a:lnTo>
                    <a:pt x="61" y="300"/>
                  </a:lnTo>
                  <a:lnTo>
                    <a:pt x="54" y="298"/>
                  </a:lnTo>
                  <a:lnTo>
                    <a:pt x="46" y="296"/>
                  </a:lnTo>
                  <a:lnTo>
                    <a:pt x="40" y="292"/>
                  </a:lnTo>
                  <a:lnTo>
                    <a:pt x="34" y="288"/>
                  </a:lnTo>
                  <a:lnTo>
                    <a:pt x="27" y="285"/>
                  </a:lnTo>
                  <a:lnTo>
                    <a:pt x="23" y="279"/>
                  </a:lnTo>
                  <a:lnTo>
                    <a:pt x="18" y="274"/>
                  </a:lnTo>
                  <a:lnTo>
                    <a:pt x="14" y="268"/>
                  </a:lnTo>
                  <a:lnTo>
                    <a:pt x="10" y="262"/>
                  </a:lnTo>
                  <a:lnTo>
                    <a:pt x="6" y="255"/>
                  </a:lnTo>
                  <a:lnTo>
                    <a:pt x="4" y="248"/>
                  </a:lnTo>
                  <a:lnTo>
                    <a:pt x="2" y="241"/>
                  </a:lnTo>
                  <a:lnTo>
                    <a:pt x="1" y="234"/>
                  </a:lnTo>
                  <a:lnTo>
                    <a:pt x="0" y="225"/>
                  </a:lnTo>
                  <a:lnTo>
                    <a:pt x="1" y="218"/>
                  </a:lnTo>
                  <a:lnTo>
                    <a:pt x="2" y="210"/>
                  </a:lnTo>
                  <a:lnTo>
                    <a:pt x="4" y="204"/>
                  </a:lnTo>
                  <a:lnTo>
                    <a:pt x="6" y="196"/>
                  </a:lnTo>
                  <a:lnTo>
                    <a:pt x="10" y="190"/>
                  </a:lnTo>
                  <a:lnTo>
                    <a:pt x="14" y="184"/>
                  </a:lnTo>
                  <a:lnTo>
                    <a:pt x="18" y="177"/>
                  </a:lnTo>
                  <a:lnTo>
                    <a:pt x="23" y="173"/>
                  </a:lnTo>
                  <a:lnTo>
                    <a:pt x="27" y="167"/>
                  </a:lnTo>
                  <a:lnTo>
                    <a:pt x="34" y="163"/>
                  </a:lnTo>
                  <a:lnTo>
                    <a:pt x="40" y="160"/>
                  </a:lnTo>
                  <a:lnTo>
                    <a:pt x="46" y="156"/>
                  </a:lnTo>
                  <a:lnTo>
                    <a:pt x="54" y="154"/>
                  </a:lnTo>
                  <a:lnTo>
                    <a:pt x="61" y="152"/>
                  </a:lnTo>
                  <a:lnTo>
                    <a:pt x="68" y="151"/>
                  </a:lnTo>
                  <a:lnTo>
                    <a:pt x="76" y="151"/>
                  </a:lnTo>
                  <a:lnTo>
                    <a:pt x="76" y="151"/>
                  </a:lnTo>
                  <a:lnTo>
                    <a:pt x="68" y="150"/>
                  </a:lnTo>
                  <a:lnTo>
                    <a:pt x="61" y="148"/>
                  </a:lnTo>
                  <a:lnTo>
                    <a:pt x="54" y="147"/>
                  </a:lnTo>
                  <a:lnTo>
                    <a:pt x="46" y="145"/>
                  </a:lnTo>
                  <a:lnTo>
                    <a:pt x="40" y="141"/>
                  </a:lnTo>
                  <a:lnTo>
                    <a:pt x="34" y="137"/>
                  </a:lnTo>
                  <a:lnTo>
                    <a:pt x="27" y="133"/>
                  </a:lnTo>
                  <a:lnTo>
                    <a:pt x="23" y="128"/>
                  </a:lnTo>
                  <a:lnTo>
                    <a:pt x="18" y="123"/>
                  </a:lnTo>
                  <a:lnTo>
                    <a:pt x="14" y="116"/>
                  </a:lnTo>
                  <a:lnTo>
                    <a:pt x="10" y="110"/>
                  </a:lnTo>
                  <a:lnTo>
                    <a:pt x="6" y="104"/>
                  </a:lnTo>
                  <a:lnTo>
                    <a:pt x="4" y="97"/>
                  </a:lnTo>
                  <a:lnTo>
                    <a:pt x="2" y="90"/>
                  </a:lnTo>
                  <a:lnTo>
                    <a:pt x="1" y="82"/>
                  </a:lnTo>
                  <a:lnTo>
                    <a:pt x="0" y="75"/>
                  </a:lnTo>
                  <a:lnTo>
                    <a:pt x="1" y="67"/>
                  </a:lnTo>
                  <a:lnTo>
                    <a:pt x="2" y="59"/>
                  </a:lnTo>
                  <a:lnTo>
                    <a:pt x="4" y="52"/>
                  </a:lnTo>
                  <a:lnTo>
                    <a:pt x="6" y="45"/>
                  </a:lnTo>
                  <a:lnTo>
                    <a:pt x="10" y="39"/>
                  </a:lnTo>
                  <a:lnTo>
                    <a:pt x="14" y="33"/>
                  </a:lnTo>
                  <a:lnTo>
                    <a:pt x="18" y="26"/>
                  </a:lnTo>
                  <a:lnTo>
                    <a:pt x="23" y="21"/>
                  </a:lnTo>
                  <a:lnTo>
                    <a:pt x="27" y="16"/>
                  </a:lnTo>
                  <a:lnTo>
                    <a:pt x="34" y="12"/>
                  </a:lnTo>
                  <a:lnTo>
                    <a:pt x="40" y="8"/>
                  </a:lnTo>
                  <a:lnTo>
                    <a:pt x="46" y="4"/>
                  </a:lnTo>
                  <a:lnTo>
                    <a:pt x="54" y="2"/>
                  </a:lnTo>
                  <a:lnTo>
                    <a:pt x="61" y="1"/>
                  </a:lnTo>
                  <a:lnTo>
                    <a:pt x="68" y="0"/>
                  </a:lnTo>
                  <a:lnTo>
                    <a:pt x="76" y="0"/>
                  </a:lnTo>
                  <a:lnTo>
                    <a:pt x="76" y="0"/>
                  </a:lnTo>
                </a:path>
              </a:pathLst>
            </a:custGeom>
            <a:noFill/>
            <a:ln w="63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677" name="直接连接符 241676"/>
            <p:cNvSpPr/>
            <p:nvPr/>
          </p:nvSpPr>
          <p:spPr>
            <a:xfrm>
              <a:off x="1519" y="1358"/>
              <a:ext cx="1" cy="128"/>
            </a:xfrm>
            <a:prstGeom prst="line">
              <a:avLst/>
            </a:prstGeom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1678" name="直接连接符 241677"/>
            <p:cNvSpPr/>
            <p:nvPr/>
          </p:nvSpPr>
          <p:spPr>
            <a:xfrm>
              <a:off x="1519" y="719"/>
              <a:ext cx="1" cy="130"/>
            </a:xfrm>
            <a:prstGeom prst="line">
              <a:avLst/>
            </a:prstGeom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1679" name="任意多边形 241678"/>
            <p:cNvSpPr/>
            <p:nvPr/>
          </p:nvSpPr>
          <p:spPr>
            <a:xfrm>
              <a:off x="1519" y="849"/>
              <a:ext cx="63" cy="509"/>
            </a:xfrm>
            <a:custGeom>
              <a:avLst/>
              <a:gdLst/>
              <a:ahLst/>
              <a:cxnLst/>
              <a:rect l="0" t="0" r="0" b="0"/>
              <a:pathLst>
                <a:path w="75" h="603">
                  <a:moveTo>
                    <a:pt x="0" y="0"/>
                  </a:moveTo>
                  <a:lnTo>
                    <a:pt x="9" y="0"/>
                  </a:lnTo>
                  <a:lnTo>
                    <a:pt x="16" y="1"/>
                  </a:lnTo>
                  <a:lnTo>
                    <a:pt x="22" y="2"/>
                  </a:lnTo>
                  <a:lnTo>
                    <a:pt x="30" y="4"/>
                  </a:lnTo>
                  <a:lnTo>
                    <a:pt x="37" y="8"/>
                  </a:lnTo>
                  <a:lnTo>
                    <a:pt x="43" y="12"/>
                  </a:lnTo>
                  <a:lnTo>
                    <a:pt x="49" y="16"/>
                  </a:lnTo>
                  <a:lnTo>
                    <a:pt x="54" y="21"/>
                  </a:lnTo>
                  <a:lnTo>
                    <a:pt x="60" y="26"/>
                  </a:lnTo>
                  <a:lnTo>
                    <a:pt x="63" y="33"/>
                  </a:lnTo>
                  <a:lnTo>
                    <a:pt x="67" y="39"/>
                  </a:lnTo>
                  <a:lnTo>
                    <a:pt x="71" y="45"/>
                  </a:lnTo>
                  <a:lnTo>
                    <a:pt x="73" y="52"/>
                  </a:lnTo>
                  <a:lnTo>
                    <a:pt x="75" y="59"/>
                  </a:lnTo>
                  <a:lnTo>
                    <a:pt x="75" y="67"/>
                  </a:lnTo>
                  <a:lnTo>
                    <a:pt x="75" y="75"/>
                  </a:lnTo>
                  <a:lnTo>
                    <a:pt x="75" y="82"/>
                  </a:lnTo>
                  <a:lnTo>
                    <a:pt x="75" y="90"/>
                  </a:lnTo>
                  <a:lnTo>
                    <a:pt x="73" y="97"/>
                  </a:lnTo>
                  <a:lnTo>
                    <a:pt x="71" y="104"/>
                  </a:lnTo>
                  <a:lnTo>
                    <a:pt x="67" y="110"/>
                  </a:lnTo>
                  <a:lnTo>
                    <a:pt x="63" y="116"/>
                  </a:lnTo>
                  <a:lnTo>
                    <a:pt x="60" y="123"/>
                  </a:lnTo>
                  <a:lnTo>
                    <a:pt x="54" y="128"/>
                  </a:lnTo>
                  <a:lnTo>
                    <a:pt x="49" y="133"/>
                  </a:lnTo>
                  <a:lnTo>
                    <a:pt x="43" y="137"/>
                  </a:lnTo>
                  <a:lnTo>
                    <a:pt x="37" y="141"/>
                  </a:lnTo>
                  <a:lnTo>
                    <a:pt x="30" y="145"/>
                  </a:lnTo>
                  <a:lnTo>
                    <a:pt x="22" y="147"/>
                  </a:lnTo>
                  <a:lnTo>
                    <a:pt x="16" y="148"/>
                  </a:lnTo>
                  <a:lnTo>
                    <a:pt x="9" y="150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9" y="151"/>
                  </a:lnTo>
                  <a:lnTo>
                    <a:pt x="16" y="152"/>
                  </a:lnTo>
                  <a:lnTo>
                    <a:pt x="22" y="154"/>
                  </a:lnTo>
                  <a:lnTo>
                    <a:pt x="30" y="156"/>
                  </a:lnTo>
                  <a:lnTo>
                    <a:pt x="37" y="160"/>
                  </a:lnTo>
                  <a:lnTo>
                    <a:pt x="43" y="163"/>
                  </a:lnTo>
                  <a:lnTo>
                    <a:pt x="49" y="167"/>
                  </a:lnTo>
                  <a:lnTo>
                    <a:pt x="54" y="173"/>
                  </a:lnTo>
                  <a:lnTo>
                    <a:pt x="60" y="177"/>
                  </a:lnTo>
                  <a:lnTo>
                    <a:pt x="63" y="184"/>
                  </a:lnTo>
                  <a:lnTo>
                    <a:pt x="67" y="190"/>
                  </a:lnTo>
                  <a:lnTo>
                    <a:pt x="71" y="196"/>
                  </a:lnTo>
                  <a:lnTo>
                    <a:pt x="73" y="204"/>
                  </a:lnTo>
                  <a:lnTo>
                    <a:pt x="75" y="210"/>
                  </a:lnTo>
                  <a:lnTo>
                    <a:pt x="75" y="218"/>
                  </a:lnTo>
                  <a:lnTo>
                    <a:pt x="75" y="225"/>
                  </a:lnTo>
                  <a:lnTo>
                    <a:pt x="75" y="234"/>
                  </a:lnTo>
                  <a:lnTo>
                    <a:pt x="75" y="241"/>
                  </a:lnTo>
                  <a:lnTo>
                    <a:pt x="73" y="248"/>
                  </a:lnTo>
                  <a:lnTo>
                    <a:pt x="71" y="255"/>
                  </a:lnTo>
                  <a:lnTo>
                    <a:pt x="67" y="262"/>
                  </a:lnTo>
                  <a:lnTo>
                    <a:pt x="63" y="268"/>
                  </a:lnTo>
                  <a:lnTo>
                    <a:pt x="60" y="274"/>
                  </a:lnTo>
                  <a:lnTo>
                    <a:pt x="54" y="279"/>
                  </a:lnTo>
                  <a:lnTo>
                    <a:pt x="49" y="285"/>
                  </a:lnTo>
                  <a:lnTo>
                    <a:pt x="43" y="288"/>
                  </a:lnTo>
                  <a:lnTo>
                    <a:pt x="37" y="292"/>
                  </a:lnTo>
                  <a:lnTo>
                    <a:pt x="30" y="296"/>
                  </a:lnTo>
                  <a:lnTo>
                    <a:pt x="22" y="298"/>
                  </a:lnTo>
                  <a:lnTo>
                    <a:pt x="16" y="300"/>
                  </a:lnTo>
                  <a:lnTo>
                    <a:pt x="9" y="301"/>
                  </a:lnTo>
                  <a:lnTo>
                    <a:pt x="0" y="301"/>
                  </a:lnTo>
                  <a:lnTo>
                    <a:pt x="0" y="301"/>
                  </a:lnTo>
                  <a:lnTo>
                    <a:pt x="9" y="302"/>
                  </a:lnTo>
                  <a:lnTo>
                    <a:pt x="16" y="304"/>
                  </a:lnTo>
                  <a:lnTo>
                    <a:pt x="22" y="304"/>
                  </a:lnTo>
                  <a:lnTo>
                    <a:pt x="30" y="307"/>
                  </a:lnTo>
                  <a:lnTo>
                    <a:pt x="37" y="311"/>
                  </a:lnTo>
                  <a:lnTo>
                    <a:pt x="43" y="315"/>
                  </a:lnTo>
                  <a:lnTo>
                    <a:pt x="49" y="319"/>
                  </a:lnTo>
                  <a:lnTo>
                    <a:pt x="54" y="323"/>
                  </a:lnTo>
                  <a:lnTo>
                    <a:pt x="60" y="328"/>
                  </a:lnTo>
                  <a:lnTo>
                    <a:pt x="63" y="334"/>
                  </a:lnTo>
                  <a:lnTo>
                    <a:pt x="67" y="341"/>
                  </a:lnTo>
                  <a:lnTo>
                    <a:pt x="71" y="347"/>
                  </a:lnTo>
                  <a:lnTo>
                    <a:pt x="73" y="355"/>
                  </a:lnTo>
                  <a:lnTo>
                    <a:pt x="75" y="361"/>
                  </a:lnTo>
                  <a:lnTo>
                    <a:pt x="75" y="368"/>
                  </a:lnTo>
                  <a:lnTo>
                    <a:pt x="75" y="376"/>
                  </a:lnTo>
                  <a:lnTo>
                    <a:pt x="75" y="385"/>
                  </a:lnTo>
                  <a:lnTo>
                    <a:pt x="75" y="391"/>
                  </a:lnTo>
                  <a:lnTo>
                    <a:pt x="73" y="399"/>
                  </a:lnTo>
                  <a:lnTo>
                    <a:pt x="71" y="406"/>
                  </a:lnTo>
                  <a:lnTo>
                    <a:pt x="67" y="413"/>
                  </a:lnTo>
                  <a:lnTo>
                    <a:pt x="63" y="419"/>
                  </a:lnTo>
                  <a:lnTo>
                    <a:pt x="60" y="425"/>
                  </a:lnTo>
                  <a:lnTo>
                    <a:pt x="54" y="431"/>
                  </a:lnTo>
                  <a:lnTo>
                    <a:pt x="49" y="436"/>
                  </a:lnTo>
                  <a:lnTo>
                    <a:pt x="43" y="440"/>
                  </a:lnTo>
                  <a:lnTo>
                    <a:pt x="37" y="443"/>
                  </a:lnTo>
                  <a:lnTo>
                    <a:pt x="30" y="447"/>
                  </a:lnTo>
                  <a:lnTo>
                    <a:pt x="22" y="450"/>
                  </a:lnTo>
                  <a:lnTo>
                    <a:pt x="16" y="451"/>
                  </a:lnTo>
                  <a:lnTo>
                    <a:pt x="9" y="452"/>
                  </a:lnTo>
                  <a:lnTo>
                    <a:pt x="0" y="452"/>
                  </a:lnTo>
                  <a:lnTo>
                    <a:pt x="0" y="452"/>
                  </a:lnTo>
                  <a:lnTo>
                    <a:pt x="9" y="453"/>
                  </a:lnTo>
                  <a:lnTo>
                    <a:pt x="16" y="455"/>
                  </a:lnTo>
                  <a:lnTo>
                    <a:pt x="22" y="456"/>
                  </a:lnTo>
                  <a:lnTo>
                    <a:pt x="30" y="459"/>
                  </a:lnTo>
                  <a:lnTo>
                    <a:pt x="37" y="462"/>
                  </a:lnTo>
                  <a:lnTo>
                    <a:pt x="43" y="466"/>
                  </a:lnTo>
                  <a:lnTo>
                    <a:pt x="49" y="470"/>
                  </a:lnTo>
                  <a:lnTo>
                    <a:pt x="54" y="475"/>
                  </a:lnTo>
                  <a:lnTo>
                    <a:pt x="60" y="480"/>
                  </a:lnTo>
                  <a:lnTo>
                    <a:pt x="63" y="486"/>
                  </a:lnTo>
                  <a:lnTo>
                    <a:pt x="67" y="492"/>
                  </a:lnTo>
                  <a:lnTo>
                    <a:pt x="71" y="499"/>
                  </a:lnTo>
                  <a:lnTo>
                    <a:pt x="73" y="506"/>
                  </a:lnTo>
                  <a:lnTo>
                    <a:pt x="75" y="512"/>
                  </a:lnTo>
                  <a:lnTo>
                    <a:pt x="75" y="520"/>
                  </a:lnTo>
                  <a:lnTo>
                    <a:pt x="75" y="528"/>
                  </a:lnTo>
                  <a:lnTo>
                    <a:pt x="75" y="535"/>
                  </a:lnTo>
                  <a:lnTo>
                    <a:pt x="75" y="543"/>
                  </a:lnTo>
                  <a:lnTo>
                    <a:pt x="73" y="550"/>
                  </a:lnTo>
                  <a:lnTo>
                    <a:pt x="71" y="558"/>
                  </a:lnTo>
                  <a:lnTo>
                    <a:pt x="67" y="564"/>
                  </a:lnTo>
                  <a:lnTo>
                    <a:pt x="63" y="571"/>
                  </a:lnTo>
                  <a:lnTo>
                    <a:pt x="60" y="577"/>
                  </a:lnTo>
                  <a:lnTo>
                    <a:pt x="54" y="582"/>
                  </a:lnTo>
                  <a:lnTo>
                    <a:pt x="49" y="586"/>
                  </a:lnTo>
                  <a:lnTo>
                    <a:pt x="43" y="590"/>
                  </a:lnTo>
                  <a:lnTo>
                    <a:pt x="37" y="594"/>
                  </a:lnTo>
                  <a:lnTo>
                    <a:pt x="30" y="598"/>
                  </a:lnTo>
                  <a:lnTo>
                    <a:pt x="22" y="601"/>
                  </a:lnTo>
                  <a:lnTo>
                    <a:pt x="16" y="602"/>
                  </a:lnTo>
                  <a:lnTo>
                    <a:pt x="9" y="603"/>
                  </a:lnTo>
                  <a:lnTo>
                    <a:pt x="0" y="603"/>
                  </a:lnTo>
                  <a:lnTo>
                    <a:pt x="0" y="603"/>
                  </a:lnTo>
                </a:path>
              </a:pathLst>
            </a:custGeom>
            <a:noFill/>
            <a:ln w="63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680" name="直接连接符 241679"/>
            <p:cNvSpPr/>
            <p:nvPr/>
          </p:nvSpPr>
          <p:spPr>
            <a:xfrm flipH="1">
              <a:off x="623" y="1486"/>
              <a:ext cx="896" cy="1"/>
            </a:xfrm>
            <a:prstGeom prst="line">
              <a:avLst/>
            </a:prstGeom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1681" name="直接连接符 241680"/>
            <p:cNvSpPr/>
            <p:nvPr/>
          </p:nvSpPr>
          <p:spPr>
            <a:xfrm flipH="1">
              <a:off x="623" y="719"/>
              <a:ext cx="896" cy="1"/>
            </a:xfrm>
            <a:prstGeom prst="line">
              <a:avLst/>
            </a:prstGeom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1682" name="矩形 241681"/>
            <p:cNvSpPr/>
            <p:nvPr/>
          </p:nvSpPr>
          <p:spPr>
            <a:xfrm>
              <a:off x="870" y="1012"/>
              <a:ext cx="85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defTabSz="892175" eaLnBrk="1" hangingPunct="1">
                <a:spcBef>
                  <a:spcPct val="0"/>
                </a:spcBef>
              </a:pPr>
              <a:r>
                <a:rPr lang="en-US" altLang="zh-CN" sz="1900" b="1" i="1">
                  <a:solidFill>
                    <a:srgbClr val="FF6600"/>
                  </a:solidFill>
                </a:rPr>
                <a:t>u</a:t>
              </a:r>
              <a:endParaRPr lang="en-US" altLang="zh-CN" sz="2600" b="1">
                <a:solidFill>
                  <a:srgbClr val="FF66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683" name="矩形 241682"/>
            <p:cNvSpPr/>
            <p:nvPr/>
          </p:nvSpPr>
          <p:spPr>
            <a:xfrm>
              <a:off x="880" y="1321"/>
              <a:ext cx="45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defTabSz="892175" eaLnBrk="1" hangingPunct="1">
                <a:spcBef>
                  <a:spcPct val="0"/>
                </a:spcBef>
              </a:pPr>
              <a:r>
                <a:rPr lang="en-US" altLang="zh-CN" sz="1700" b="1">
                  <a:solidFill>
                    <a:srgbClr val="000000"/>
                  </a:solidFill>
                </a:rPr>
                <a:t>-</a:t>
              </a:r>
              <a:endParaRPr lang="en-US" altLang="zh-CN" sz="38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684" name="任意多边形 241683"/>
            <p:cNvSpPr/>
            <p:nvPr/>
          </p:nvSpPr>
          <p:spPr>
            <a:xfrm>
              <a:off x="494" y="975"/>
              <a:ext cx="256" cy="255"/>
            </a:xfrm>
            <a:custGeom>
              <a:avLst/>
              <a:gdLst/>
              <a:ahLst/>
              <a:cxnLst/>
              <a:rect l="0" t="0" r="0" b="0"/>
              <a:pathLst>
                <a:path w="303" h="302">
                  <a:moveTo>
                    <a:pt x="0" y="151"/>
                  </a:moveTo>
                  <a:lnTo>
                    <a:pt x="1" y="143"/>
                  </a:lnTo>
                  <a:lnTo>
                    <a:pt x="1" y="135"/>
                  </a:lnTo>
                  <a:lnTo>
                    <a:pt x="2" y="128"/>
                  </a:lnTo>
                  <a:lnTo>
                    <a:pt x="4" y="120"/>
                  </a:lnTo>
                  <a:lnTo>
                    <a:pt x="5" y="113"/>
                  </a:lnTo>
                  <a:lnTo>
                    <a:pt x="8" y="107"/>
                  </a:lnTo>
                  <a:lnTo>
                    <a:pt x="10" y="99"/>
                  </a:lnTo>
                  <a:lnTo>
                    <a:pt x="13" y="93"/>
                  </a:lnTo>
                  <a:lnTo>
                    <a:pt x="15" y="85"/>
                  </a:lnTo>
                  <a:lnTo>
                    <a:pt x="19" y="79"/>
                  </a:lnTo>
                  <a:lnTo>
                    <a:pt x="27" y="66"/>
                  </a:lnTo>
                  <a:lnTo>
                    <a:pt x="35" y="55"/>
                  </a:lnTo>
                  <a:lnTo>
                    <a:pt x="46" y="45"/>
                  </a:lnTo>
                  <a:lnTo>
                    <a:pt x="56" y="35"/>
                  </a:lnTo>
                  <a:lnTo>
                    <a:pt x="67" y="26"/>
                  </a:lnTo>
                  <a:lnTo>
                    <a:pt x="80" y="19"/>
                  </a:lnTo>
                  <a:lnTo>
                    <a:pt x="86" y="15"/>
                  </a:lnTo>
                  <a:lnTo>
                    <a:pt x="94" y="12"/>
                  </a:lnTo>
                  <a:lnTo>
                    <a:pt x="100" y="10"/>
                  </a:lnTo>
                  <a:lnTo>
                    <a:pt x="107" y="7"/>
                  </a:lnTo>
                  <a:lnTo>
                    <a:pt x="114" y="4"/>
                  </a:lnTo>
                  <a:lnTo>
                    <a:pt x="122" y="4"/>
                  </a:lnTo>
                  <a:lnTo>
                    <a:pt x="129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2" y="0"/>
                  </a:lnTo>
                  <a:lnTo>
                    <a:pt x="160" y="1"/>
                  </a:lnTo>
                  <a:lnTo>
                    <a:pt x="168" y="1"/>
                  </a:lnTo>
                  <a:lnTo>
                    <a:pt x="176" y="2"/>
                  </a:lnTo>
                  <a:lnTo>
                    <a:pt x="183" y="4"/>
                  </a:lnTo>
                  <a:lnTo>
                    <a:pt x="190" y="4"/>
                  </a:lnTo>
                  <a:lnTo>
                    <a:pt x="197" y="7"/>
                  </a:lnTo>
                  <a:lnTo>
                    <a:pt x="205" y="10"/>
                  </a:lnTo>
                  <a:lnTo>
                    <a:pt x="211" y="12"/>
                  </a:lnTo>
                  <a:lnTo>
                    <a:pt x="217" y="15"/>
                  </a:lnTo>
                  <a:lnTo>
                    <a:pt x="225" y="19"/>
                  </a:lnTo>
                  <a:lnTo>
                    <a:pt x="238" y="26"/>
                  </a:lnTo>
                  <a:lnTo>
                    <a:pt x="249" y="35"/>
                  </a:lnTo>
                  <a:lnTo>
                    <a:pt x="259" y="45"/>
                  </a:lnTo>
                  <a:lnTo>
                    <a:pt x="269" y="55"/>
                  </a:lnTo>
                  <a:lnTo>
                    <a:pt x="278" y="66"/>
                  </a:lnTo>
                  <a:lnTo>
                    <a:pt x="286" y="79"/>
                  </a:lnTo>
                  <a:lnTo>
                    <a:pt x="289" y="85"/>
                  </a:lnTo>
                  <a:lnTo>
                    <a:pt x="292" y="93"/>
                  </a:lnTo>
                  <a:lnTo>
                    <a:pt x="295" y="99"/>
                  </a:lnTo>
                  <a:lnTo>
                    <a:pt x="297" y="107"/>
                  </a:lnTo>
                  <a:lnTo>
                    <a:pt x="299" y="113"/>
                  </a:lnTo>
                  <a:lnTo>
                    <a:pt x="301" y="120"/>
                  </a:lnTo>
                  <a:lnTo>
                    <a:pt x="302" y="128"/>
                  </a:lnTo>
                  <a:lnTo>
                    <a:pt x="303" y="135"/>
                  </a:lnTo>
                  <a:lnTo>
                    <a:pt x="303" y="143"/>
                  </a:lnTo>
                  <a:lnTo>
                    <a:pt x="303" y="151"/>
                  </a:lnTo>
                  <a:lnTo>
                    <a:pt x="303" y="151"/>
                  </a:lnTo>
                  <a:lnTo>
                    <a:pt x="303" y="160"/>
                  </a:lnTo>
                  <a:lnTo>
                    <a:pt x="303" y="167"/>
                  </a:lnTo>
                  <a:lnTo>
                    <a:pt x="302" y="175"/>
                  </a:lnTo>
                  <a:lnTo>
                    <a:pt x="301" y="182"/>
                  </a:lnTo>
                  <a:lnTo>
                    <a:pt x="299" y="188"/>
                  </a:lnTo>
                  <a:lnTo>
                    <a:pt x="297" y="196"/>
                  </a:lnTo>
                  <a:lnTo>
                    <a:pt x="295" y="203"/>
                  </a:lnTo>
                  <a:lnTo>
                    <a:pt x="292" y="210"/>
                  </a:lnTo>
                  <a:lnTo>
                    <a:pt x="289" y="216"/>
                  </a:lnTo>
                  <a:lnTo>
                    <a:pt x="286" y="224"/>
                  </a:lnTo>
                  <a:lnTo>
                    <a:pt x="278" y="237"/>
                  </a:lnTo>
                  <a:lnTo>
                    <a:pt x="269" y="248"/>
                  </a:lnTo>
                  <a:lnTo>
                    <a:pt x="259" y="258"/>
                  </a:lnTo>
                  <a:lnTo>
                    <a:pt x="249" y="268"/>
                  </a:lnTo>
                  <a:lnTo>
                    <a:pt x="238" y="277"/>
                  </a:lnTo>
                  <a:lnTo>
                    <a:pt x="225" y="284"/>
                  </a:lnTo>
                  <a:lnTo>
                    <a:pt x="217" y="288"/>
                  </a:lnTo>
                  <a:lnTo>
                    <a:pt x="211" y="290"/>
                  </a:lnTo>
                  <a:lnTo>
                    <a:pt x="205" y="293"/>
                  </a:lnTo>
                  <a:lnTo>
                    <a:pt x="197" y="296"/>
                  </a:lnTo>
                  <a:lnTo>
                    <a:pt x="190" y="298"/>
                  </a:lnTo>
                  <a:lnTo>
                    <a:pt x="183" y="300"/>
                  </a:lnTo>
                  <a:lnTo>
                    <a:pt x="176" y="301"/>
                  </a:lnTo>
                  <a:lnTo>
                    <a:pt x="168" y="302"/>
                  </a:lnTo>
                  <a:lnTo>
                    <a:pt x="160" y="302"/>
                  </a:lnTo>
                  <a:lnTo>
                    <a:pt x="152" y="302"/>
                  </a:lnTo>
                  <a:lnTo>
                    <a:pt x="144" y="302"/>
                  </a:lnTo>
                  <a:lnTo>
                    <a:pt x="137" y="302"/>
                  </a:lnTo>
                  <a:lnTo>
                    <a:pt x="129" y="301"/>
                  </a:lnTo>
                  <a:lnTo>
                    <a:pt x="122" y="300"/>
                  </a:lnTo>
                  <a:lnTo>
                    <a:pt x="114" y="298"/>
                  </a:lnTo>
                  <a:lnTo>
                    <a:pt x="107" y="296"/>
                  </a:lnTo>
                  <a:lnTo>
                    <a:pt x="100" y="293"/>
                  </a:lnTo>
                  <a:lnTo>
                    <a:pt x="94" y="290"/>
                  </a:lnTo>
                  <a:lnTo>
                    <a:pt x="86" y="288"/>
                  </a:lnTo>
                  <a:lnTo>
                    <a:pt x="80" y="284"/>
                  </a:lnTo>
                  <a:lnTo>
                    <a:pt x="67" y="277"/>
                  </a:lnTo>
                  <a:lnTo>
                    <a:pt x="56" y="268"/>
                  </a:lnTo>
                  <a:lnTo>
                    <a:pt x="46" y="258"/>
                  </a:lnTo>
                  <a:lnTo>
                    <a:pt x="35" y="248"/>
                  </a:lnTo>
                  <a:lnTo>
                    <a:pt x="27" y="237"/>
                  </a:lnTo>
                  <a:lnTo>
                    <a:pt x="19" y="224"/>
                  </a:lnTo>
                  <a:lnTo>
                    <a:pt x="15" y="216"/>
                  </a:lnTo>
                  <a:lnTo>
                    <a:pt x="13" y="210"/>
                  </a:lnTo>
                  <a:lnTo>
                    <a:pt x="10" y="203"/>
                  </a:lnTo>
                  <a:lnTo>
                    <a:pt x="8" y="196"/>
                  </a:lnTo>
                  <a:lnTo>
                    <a:pt x="5" y="188"/>
                  </a:lnTo>
                  <a:lnTo>
                    <a:pt x="4" y="182"/>
                  </a:lnTo>
                  <a:lnTo>
                    <a:pt x="2" y="175"/>
                  </a:lnTo>
                  <a:lnTo>
                    <a:pt x="1" y="167"/>
                  </a:lnTo>
                  <a:lnTo>
                    <a:pt x="1" y="160"/>
                  </a:lnTo>
                  <a:lnTo>
                    <a:pt x="0" y="151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685" name="任意多边形 241684"/>
            <p:cNvSpPr/>
            <p:nvPr/>
          </p:nvSpPr>
          <p:spPr>
            <a:xfrm>
              <a:off x="494" y="975"/>
              <a:ext cx="256" cy="255"/>
            </a:xfrm>
            <a:custGeom>
              <a:avLst/>
              <a:gdLst/>
              <a:ahLst/>
              <a:cxnLst/>
              <a:rect l="0" t="0" r="0" b="0"/>
              <a:pathLst>
                <a:path w="303" h="302">
                  <a:moveTo>
                    <a:pt x="0" y="151"/>
                  </a:moveTo>
                  <a:lnTo>
                    <a:pt x="1" y="143"/>
                  </a:lnTo>
                  <a:lnTo>
                    <a:pt x="1" y="135"/>
                  </a:lnTo>
                  <a:lnTo>
                    <a:pt x="2" y="128"/>
                  </a:lnTo>
                  <a:lnTo>
                    <a:pt x="4" y="120"/>
                  </a:lnTo>
                  <a:lnTo>
                    <a:pt x="5" y="113"/>
                  </a:lnTo>
                  <a:lnTo>
                    <a:pt x="8" y="107"/>
                  </a:lnTo>
                  <a:lnTo>
                    <a:pt x="10" y="99"/>
                  </a:lnTo>
                  <a:lnTo>
                    <a:pt x="13" y="93"/>
                  </a:lnTo>
                  <a:lnTo>
                    <a:pt x="15" y="85"/>
                  </a:lnTo>
                  <a:lnTo>
                    <a:pt x="19" y="79"/>
                  </a:lnTo>
                  <a:lnTo>
                    <a:pt x="27" y="66"/>
                  </a:lnTo>
                  <a:lnTo>
                    <a:pt x="35" y="55"/>
                  </a:lnTo>
                  <a:lnTo>
                    <a:pt x="46" y="45"/>
                  </a:lnTo>
                  <a:lnTo>
                    <a:pt x="56" y="35"/>
                  </a:lnTo>
                  <a:lnTo>
                    <a:pt x="67" y="26"/>
                  </a:lnTo>
                  <a:lnTo>
                    <a:pt x="80" y="19"/>
                  </a:lnTo>
                  <a:lnTo>
                    <a:pt x="86" y="15"/>
                  </a:lnTo>
                  <a:lnTo>
                    <a:pt x="94" y="12"/>
                  </a:lnTo>
                  <a:lnTo>
                    <a:pt x="100" y="10"/>
                  </a:lnTo>
                  <a:lnTo>
                    <a:pt x="107" y="7"/>
                  </a:lnTo>
                  <a:lnTo>
                    <a:pt x="114" y="4"/>
                  </a:lnTo>
                  <a:lnTo>
                    <a:pt x="122" y="4"/>
                  </a:lnTo>
                  <a:lnTo>
                    <a:pt x="129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2" y="0"/>
                  </a:lnTo>
                  <a:lnTo>
                    <a:pt x="160" y="1"/>
                  </a:lnTo>
                  <a:lnTo>
                    <a:pt x="168" y="1"/>
                  </a:lnTo>
                  <a:lnTo>
                    <a:pt x="176" y="2"/>
                  </a:lnTo>
                  <a:lnTo>
                    <a:pt x="183" y="4"/>
                  </a:lnTo>
                  <a:lnTo>
                    <a:pt x="190" y="4"/>
                  </a:lnTo>
                  <a:lnTo>
                    <a:pt x="197" y="7"/>
                  </a:lnTo>
                  <a:lnTo>
                    <a:pt x="205" y="10"/>
                  </a:lnTo>
                  <a:lnTo>
                    <a:pt x="211" y="12"/>
                  </a:lnTo>
                  <a:lnTo>
                    <a:pt x="217" y="15"/>
                  </a:lnTo>
                  <a:lnTo>
                    <a:pt x="225" y="19"/>
                  </a:lnTo>
                  <a:lnTo>
                    <a:pt x="238" y="26"/>
                  </a:lnTo>
                  <a:lnTo>
                    <a:pt x="249" y="35"/>
                  </a:lnTo>
                  <a:lnTo>
                    <a:pt x="259" y="45"/>
                  </a:lnTo>
                  <a:lnTo>
                    <a:pt x="269" y="55"/>
                  </a:lnTo>
                  <a:lnTo>
                    <a:pt x="278" y="66"/>
                  </a:lnTo>
                  <a:lnTo>
                    <a:pt x="286" y="79"/>
                  </a:lnTo>
                  <a:lnTo>
                    <a:pt x="289" y="85"/>
                  </a:lnTo>
                  <a:lnTo>
                    <a:pt x="292" y="93"/>
                  </a:lnTo>
                  <a:lnTo>
                    <a:pt x="295" y="99"/>
                  </a:lnTo>
                  <a:lnTo>
                    <a:pt x="297" y="107"/>
                  </a:lnTo>
                  <a:lnTo>
                    <a:pt x="299" y="113"/>
                  </a:lnTo>
                  <a:lnTo>
                    <a:pt x="301" y="120"/>
                  </a:lnTo>
                  <a:lnTo>
                    <a:pt x="302" y="128"/>
                  </a:lnTo>
                  <a:lnTo>
                    <a:pt x="303" y="135"/>
                  </a:lnTo>
                  <a:lnTo>
                    <a:pt x="303" y="143"/>
                  </a:lnTo>
                  <a:lnTo>
                    <a:pt x="303" y="151"/>
                  </a:lnTo>
                  <a:lnTo>
                    <a:pt x="303" y="151"/>
                  </a:lnTo>
                  <a:lnTo>
                    <a:pt x="303" y="160"/>
                  </a:lnTo>
                  <a:lnTo>
                    <a:pt x="303" y="167"/>
                  </a:lnTo>
                  <a:lnTo>
                    <a:pt x="302" y="175"/>
                  </a:lnTo>
                  <a:lnTo>
                    <a:pt x="301" y="182"/>
                  </a:lnTo>
                  <a:lnTo>
                    <a:pt x="299" y="188"/>
                  </a:lnTo>
                  <a:lnTo>
                    <a:pt x="297" y="196"/>
                  </a:lnTo>
                  <a:lnTo>
                    <a:pt x="295" y="203"/>
                  </a:lnTo>
                  <a:lnTo>
                    <a:pt x="292" y="210"/>
                  </a:lnTo>
                  <a:lnTo>
                    <a:pt x="289" y="216"/>
                  </a:lnTo>
                  <a:lnTo>
                    <a:pt x="286" y="224"/>
                  </a:lnTo>
                  <a:lnTo>
                    <a:pt x="278" y="237"/>
                  </a:lnTo>
                  <a:lnTo>
                    <a:pt x="269" y="248"/>
                  </a:lnTo>
                  <a:lnTo>
                    <a:pt x="259" y="258"/>
                  </a:lnTo>
                  <a:lnTo>
                    <a:pt x="249" y="268"/>
                  </a:lnTo>
                  <a:lnTo>
                    <a:pt x="238" y="277"/>
                  </a:lnTo>
                  <a:lnTo>
                    <a:pt x="225" y="284"/>
                  </a:lnTo>
                  <a:lnTo>
                    <a:pt x="217" y="288"/>
                  </a:lnTo>
                  <a:lnTo>
                    <a:pt x="211" y="290"/>
                  </a:lnTo>
                  <a:lnTo>
                    <a:pt x="205" y="293"/>
                  </a:lnTo>
                  <a:lnTo>
                    <a:pt x="197" y="296"/>
                  </a:lnTo>
                  <a:lnTo>
                    <a:pt x="190" y="298"/>
                  </a:lnTo>
                  <a:lnTo>
                    <a:pt x="183" y="300"/>
                  </a:lnTo>
                  <a:lnTo>
                    <a:pt x="176" y="301"/>
                  </a:lnTo>
                  <a:lnTo>
                    <a:pt x="168" y="302"/>
                  </a:lnTo>
                  <a:lnTo>
                    <a:pt x="160" y="302"/>
                  </a:lnTo>
                  <a:lnTo>
                    <a:pt x="152" y="302"/>
                  </a:lnTo>
                  <a:lnTo>
                    <a:pt x="144" y="302"/>
                  </a:lnTo>
                  <a:lnTo>
                    <a:pt x="137" y="302"/>
                  </a:lnTo>
                  <a:lnTo>
                    <a:pt x="129" y="301"/>
                  </a:lnTo>
                  <a:lnTo>
                    <a:pt x="122" y="300"/>
                  </a:lnTo>
                  <a:lnTo>
                    <a:pt x="114" y="298"/>
                  </a:lnTo>
                  <a:lnTo>
                    <a:pt x="107" y="296"/>
                  </a:lnTo>
                  <a:lnTo>
                    <a:pt x="100" y="293"/>
                  </a:lnTo>
                  <a:lnTo>
                    <a:pt x="94" y="290"/>
                  </a:lnTo>
                  <a:lnTo>
                    <a:pt x="86" y="288"/>
                  </a:lnTo>
                  <a:lnTo>
                    <a:pt x="80" y="284"/>
                  </a:lnTo>
                  <a:lnTo>
                    <a:pt x="67" y="277"/>
                  </a:lnTo>
                  <a:lnTo>
                    <a:pt x="56" y="268"/>
                  </a:lnTo>
                  <a:lnTo>
                    <a:pt x="46" y="258"/>
                  </a:lnTo>
                  <a:lnTo>
                    <a:pt x="35" y="248"/>
                  </a:lnTo>
                  <a:lnTo>
                    <a:pt x="27" y="237"/>
                  </a:lnTo>
                  <a:lnTo>
                    <a:pt x="19" y="224"/>
                  </a:lnTo>
                  <a:lnTo>
                    <a:pt x="15" y="216"/>
                  </a:lnTo>
                  <a:lnTo>
                    <a:pt x="13" y="210"/>
                  </a:lnTo>
                  <a:lnTo>
                    <a:pt x="10" y="203"/>
                  </a:lnTo>
                  <a:lnTo>
                    <a:pt x="8" y="196"/>
                  </a:lnTo>
                  <a:lnTo>
                    <a:pt x="5" y="188"/>
                  </a:lnTo>
                  <a:lnTo>
                    <a:pt x="4" y="182"/>
                  </a:lnTo>
                  <a:lnTo>
                    <a:pt x="2" y="175"/>
                  </a:lnTo>
                  <a:lnTo>
                    <a:pt x="1" y="167"/>
                  </a:lnTo>
                  <a:lnTo>
                    <a:pt x="1" y="160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FFFF99">
                <a:alpha val="100000"/>
              </a:srgbClr>
            </a:solidFill>
            <a:ln w="6350" cap="rnd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686" name="任意多边形 241685"/>
            <p:cNvSpPr/>
            <p:nvPr/>
          </p:nvSpPr>
          <p:spPr>
            <a:xfrm>
              <a:off x="623" y="1103"/>
              <a:ext cx="85" cy="42"/>
            </a:xfrm>
            <a:custGeom>
              <a:avLst/>
              <a:gdLst/>
              <a:ahLst/>
              <a:cxnLst/>
              <a:rect l="0" t="0" r="0" b="0"/>
              <a:pathLst>
                <a:path w="101" h="50">
                  <a:moveTo>
                    <a:pt x="0" y="0"/>
                  </a:moveTo>
                  <a:lnTo>
                    <a:pt x="1" y="6"/>
                  </a:lnTo>
                  <a:lnTo>
                    <a:pt x="1" y="11"/>
                  </a:lnTo>
                  <a:lnTo>
                    <a:pt x="2" y="15"/>
                  </a:lnTo>
                  <a:lnTo>
                    <a:pt x="5" y="20"/>
                  </a:lnTo>
                  <a:lnTo>
                    <a:pt x="6" y="25"/>
                  </a:lnTo>
                  <a:lnTo>
                    <a:pt x="8" y="29"/>
                  </a:lnTo>
                  <a:lnTo>
                    <a:pt x="12" y="33"/>
                  </a:lnTo>
                  <a:lnTo>
                    <a:pt x="15" y="37"/>
                  </a:lnTo>
                  <a:lnTo>
                    <a:pt x="19" y="39"/>
                  </a:lnTo>
                  <a:lnTo>
                    <a:pt x="22" y="43"/>
                  </a:lnTo>
                  <a:lnTo>
                    <a:pt x="26" y="45"/>
                  </a:lnTo>
                  <a:lnTo>
                    <a:pt x="31" y="46"/>
                  </a:lnTo>
                  <a:lnTo>
                    <a:pt x="37" y="49"/>
                  </a:lnTo>
                  <a:lnTo>
                    <a:pt x="40" y="50"/>
                  </a:lnTo>
                  <a:lnTo>
                    <a:pt x="45" y="50"/>
                  </a:lnTo>
                  <a:lnTo>
                    <a:pt x="50" y="50"/>
                  </a:lnTo>
                  <a:lnTo>
                    <a:pt x="56" y="50"/>
                  </a:lnTo>
                  <a:lnTo>
                    <a:pt x="62" y="50"/>
                  </a:lnTo>
                  <a:lnTo>
                    <a:pt x="65" y="49"/>
                  </a:lnTo>
                  <a:lnTo>
                    <a:pt x="71" y="46"/>
                  </a:lnTo>
                  <a:lnTo>
                    <a:pt x="75" y="45"/>
                  </a:lnTo>
                  <a:lnTo>
                    <a:pt x="79" y="43"/>
                  </a:lnTo>
                  <a:lnTo>
                    <a:pt x="83" y="39"/>
                  </a:lnTo>
                  <a:lnTo>
                    <a:pt x="86" y="37"/>
                  </a:lnTo>
                  <a:lnTo>
                    <a:pt x="90" y="33"/>
                  </a:lnTo>
                  <a:lnTo>
                    <a:pt x="93" y="29"/>
                  </a:lnTo>
                  <a:lnTo>
                    <a:pt x="96" y="25"/>
                  </a:lnTo>
                  <a:lnTo>
                    <a:pt x="97" y="20"/>
                  </a:lnTo>
                  <a:lnTo>
                    <a:pt x="99" y="15"/>
                  </a:lnTo>
                  <a:lnTo>
                    <a:pt x="101" y="11"/>
                  </a:lnTo>
                  <a:lnTo>
                    <a:pt x="101" y="6"/>
                  </a:lnTo>
                  <a:lnTo>
                    <a:pt x="101" y="0"/>
                  </a:lnTo>
                  <a:lnTo>
                    <a:pt x="101" y="0"/>
                  </a:lnTo>
                </a:path>
              </a:pathLst>
            </a:custGeom>
            <a:noFill/>
            <a:ln w="63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687" name="任意多边形 241686"/>
            <p:cNvSpPr/>
            <p:nvPr/>
          </p:nvSpPr>
          <p:spPr>
            <a:xfrm>
              <a:off x="537" y="1061"/>
              <a:ext cx="86" cy="42"/>
            </a:xfrm>
            <a:custGeom>
              <a:avLst/>
              <a:gdLst/>
              <a:ahLst/>
              <a:cxnLst/>
              <a:rect l="0" t="0" r="0" b="0"/>
              <a:pathLst>
                <a:path w="102" h="50">
                  <a:moveTo>
                    <a:pt x="0" y="50"/>
                  </a:moveTo>
                  <a:lnTo>
                    <a:pt x="2" y="45"/>
                  </a:lnTo>
                  <a:lnTo>
                    <a:pt x="2" y="40"/>
                  </a:lnTo>
                  <a:lnTo>
                    <a:pt x="3" y="36"/>
                  </a:lnTo>
                  <a:lnTo>
                    <a:pt x="6" y="31"/>
                  </a:lnTo>
                  <a:lnTo>
                    <a:pt x="7" y="26"/>
                  </a:lnTo>
                  <a:lnTo>
                    <a:pt x="9" y="22"/>
                  </a:lnTo>
                  <a:lnTo>
                    <a:pt x="13" y="18"/>
                  </a:lnTo>
                  <a:lnTo>
                    <a:pt x="15" y="15"/>
                  </a:lnTo>
                  <a:lnTo>
                    <a:pt x="19" y="12"/>
                  </a:lnTo>
                  <a:lnTo>
                    <a:pt x="23" y="8"/>
                  </a:lnTo>
                  <a:lnTo>
                    <a:pt x="27" y="6"/>
                  </a:lnTo>
                  <a:lnTo>
                    <a:pt x="32" y="4"/>
                  </a:lnTo>
                  <a:lnTo>
                    <a:pt x="38" y="2"/>
                  </a:lnTo>
                  <a:lnTo>
                    <a:pt x="41" y="1"/>
                  </a:lnTo>
                  <a:lnTo>
                    <a:pt x="46" y="1"/>
                  </a:lnTo>
                  <a:lnTo>
                    <a:pt x="51" y="0"/>
                  </a:lnTo>
                  <a:lnTo>
                    <a:pt x="57" y="1"/>
                  </a:lnTo>
                  <a:lnTo>
                    <a:pt x="63" y="1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6"/>
                  </a:lnTo>
                  <a:lnTo>
                    <a:pt x="80" y="8"/>
                  </a:lnTo>
                  <a:lnTo>
                    <a:pt x="84" y="12"/>
                  </a:lnTo>
                  <a:lnTo>
                    <a:pt x="88" y="15"/>
                  </a:lnTo>
                  <a:lnTo>
                    <a:pt x="91" y="18"/>
                  </a:lnTo>
                  <a:lnTo>
                    <a:pt x="94" y="22"/>
                  </a:lnTo>
                  <a:lnTo>
                    <a:pt x="97" y="26"/>
                  </a:lnTo>
                  <a:lnTo>
                    <a:pt x="98" y="31"/>
                  </a:lnTo>
                  <a:lnTo>
                    <a:pt x="101" y="36"/>
                  </a:lnTo>
                  <a:lnTo>
                    <a:pt x="102" y="40"/>
                  </a:lnTo>
                  <a:lnTo>
                    <a:pt x="102" y="45"/>
                  </a:lnTo>
                  <a:lnTo>
                    <a:pt x="102" y="50"/>
                  </a:lnTo>
                  <a:lnTo>
                    <a:pt x="102" y="50"/>
                  </a:lnTo>
                </a:path>
              </a:pathLst>
            </a:custGeom>
            <a:noFill/>
            <a:ln w="63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688" name="直接连接符 241687"/>
            <p:cNvSpPr/>
            <p:nvPr/>
          </p:nvSpPr>
          <p:spPr>
            <a:xfrm flipV="1">
              <a:off x="623" y="719"/>
              <a:ext cx="1" cy="256"/>
            </a:xfrm>
            <a:prstGeom prst="line">
              <a:avLst/>
            </a:prstGeom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1689" name="直接连接符 241688"/>
            <p:cNvSpPr/>
            <p:nvPr/>
          </p:nvSpPr>
          <p:spPr>
            <a:xfrm flipV="1">
              <a:off x="623" y="1230"/>
              <a:ext cx="1" cy="256"/>
            </a:xfrm>
            <a:prstGeom prst="line">
              <a:avLst/>
            </a:prstGeom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1690" name="矩形 241689"/>
            <p:cNvSpPr/>
            <p:nvPr/>
          </p:nvSpPr>
          <p:spPr>
            <a:xfrm>
              <a:off x="880" y="872"/>
              <a:ext cx="77" cy="1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defTabSz="892175" eaLnBrk="1" hangingPunct="1">
                <a:spcBef>
                  <a:spcPct val="0"/>
                </a:spcBef>
              </a:pPr>
              <a:r>
                <a:rPr lang="en-US" altLang="zh-CN" sz="1700" b="1">
                  <a:solidFill>
                    <a:srgbClr val="000000"/>
                  </a:solidFill>
                </a:rPr>
                <a:t>+</a:t>
              </a:r>
              <a:endParaRPr lang="en-US" altLang="zh-CN" sz="38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691" name="任意多边形 241690"/>
            <p:cNvSpPr/>
            <p:nvPr/>
          </p:nvSpPr>
          <p:spPr>
            <a:xfrm>
              <a:off x="1582" y="208"/>
              <a:ext cx="257" cy="256"/>
            </a:xfrm>
            <a:custGeom>
              <a:avLst/>
              <a:gdLst/>
              <a:ahLst/>
              <a:cxnLst/>
              <a:rect l="0" t="0" r="0" b="0"/>
              <a:pathLst>
                <a:path w="304" h="302">
                  <a:moveTo>
                    <a:pt x="0" y="152"/>
                  </a:moveTo>
                  <a:lnTo>
                    <a:pt x="2" y="144"/>
                  </a:lnTo>
                  <a:lnTo>
                    <a:pt x="2" y="137"/>
                  </a:lnTo>
                  <a:lnTo>
                    <a:pt x="4" y="129"/>
                  </a:lnTo>
                  <a:lnTo>
                    <a:pt x="4" y="121"/>
                  </a:lnTo>
                  <a:lnTo>
                    <a:pt x="6" y="114"/>
                  </a:lnTo>
                  <a:lnTo>
                    <a:pt x="8" y="107"/>
                  </a:lnTo>
                  <a:lnTo>
                    <a:pt x="11" y="99"/>
                  </a:lnTo>
                  <a:lnTo>
                    <a:pt x="13" y="93"/>
                  </a:lnTo>
                  <a:lnTo>
                    <a:pt x="16" y="86"/>
                  </a:lnTo>
                  <a:lnTo>
                    <a:pt x="19" y="80"/>
                  </a:lnTo>
                  <a:lnTo>
                    <a:pt x="27" y="67"/>
                  </a:lnTo>
                  <a:lnTo>
                    <a:pt x="36" y="55"/>
                  </a:lnTo>
                  <a:lnTo>
                    <a:pt x="46" y="46"/>
                  </a:lnTo>
                  <a:lnTo>
                    <a:pt x="56" y="35"/>
                  </a:lnTo>
                  <a:lnTo>
                    <a:pt x="67" y="27"/>
                  </a:lnTo>
                  <a:lnTo>
                    <a:pt x="80" y="19"/>
                  </a:lnTo>
                  <a:lnTo>
                    <a:pt x="86" y="15"/>
                  </a:lnTo>
                  <a:lnTo>
                    <a:pt x="94" y="13"/>
                  </a:lnTo>
                  <a:lnTo>
                    <a:pt x="101" y="10"/>
                  </a:lnTo>
                  <a:lnTo>
                    <a:pt x="108" y="8"/>
                  </a:lnTo>
                  <a:lnTo>
                    <a:pt x="114" y="5"/>
                  </a:lnTo>
                  <a:lnTo>
                    <a:pt x="122" y="4"/>
                  </a:lnTo>
                  <a:lnTo>
                    <a:pt x="129" y="2"/>
                  </a:lnTo>
                  <a:lnTo>
                    <a:pt x="137" y="1"/>
                  </a:lnTo>
                  <a:lnTo>
                    <a:pt x="145" y="1"/>
                  </a:lnTo>
                  <a:lnTo>
                    <a:pt x="152" y="0"/>
                  </a:lnTo>
                  <a:lnTo>
                    <a:pt x="161" y="1"/>
                  </a:lnTo>
                  <a:lnTo>
                    <a:pt x="169" y="1"/>
                  </a:lnTo>
                  <a:lnTo>
                    <a:pt x="177" y="2"/>
                  </a:lnTo>
                  <a:lnTo>
                    <a:pt x="184" y="4"/>
                  </a:lnTo>
                  <a:lnTo>
                    <a:pt x="190" y="5"/>
                  </a:lnTo>
                  <a:lnTo>
                    <a:pt x="198" y="8"/>
                  </a:lnTo>
                  <a:lnTo>
                    <a:pt x="205" y="10"/>
                  </a:lnTo>
                  <a:lnTo>
                    <a:pt x="211" y="13"/>
                  </a:lnTo>
                  <a:lnTo>
                    <a:pt x="218" y="15"/>
                  </a:lnTo>
                  <a:lnTo>
                    <a:pt x="225" y="19"/>
                  </a:lnTo>
                  <a:lnTo>
                    <a:pt x="238" y="27"/>
                  </a:lnTo>
                  <a:lnTo>
                    <a:pt x="249" y="35"/>
                  </a:lnTo>
                  <a:lnTo>
                    <a:pt x="259" y="46"/>
                  </a:lnTo>
                  <a:lnTo>
                    <a:pt x="270" y="55"/>
                  </a:lnTo>
                  <a:lnTo>
                    <a:pt x="278" y="67"/>
                  </a:lnTo>
                  <a:lnTo>
                    <a:pt x="286" y="80"/>
                  </a:lnTo>
                  <a:lnTo>
                    <a:pt x="290" y="86"/>
                  </a:lnTo>
                  <a:lnTo>
                    <a:pt x="293" y="93"/>
                  </a:lnTo>
                  <a:lnTo>
                    <a:pt x="295" y="99"/>
                  </a:lnTo>
                  <a:lnTo>
                    <a:pt x="297" y="107"/>
                  </a:lnTo>
                  <a:lnTo>
                    <a:pt x="300" y="114"/>
                  </a:lnTo>
                  <a:lnTo>
                    <a:pt x="301" y="121"/>
                  </a:lnTo>
                  <a:lnTo>
                    <a:pt x="302" y="129"/>
                  </a:lnTo>
                  <a:lnTo>
                    <a:pt x="304" y="137"/>
                  </a:lnTo>
                  <a:lnTo>
                    <a:pt x="304" y="144"/>
                  </a:lnTo>
                  <a:lnTo>
                    <a:pt x="304" y="152"/>
                  </a:lnTo>
                  <a:lnTo>
                    <a:pt x="304" y="152"/>
                  </a:lnTo>
                  <a:lnTo>
                    <a:pt x="304" y="160"/>
                  </a:lnTo>
                  <a:lnTo>
                    <a:pt x="304" y="167"/>
                  </a:lnTo>
                  <a:lnTo>
                    <a:pt x="302" y="175"/>
                  </a:lnTo>
                  <a:lnTo>
                    <a:pt x="301" y="183"/>
                  </a:lnTo>
                  <a:lnTo>
                    <a:pt x="300" y="190"/>
                  </a:lnTo>
                  <a:lnTo>
                    <a:pt x="297" y="197"/>
                  </a:lnTo>
                  <a:lnTo>
                    <a:pt x="295" y="205"/>
                  </a:lnTo>
                  <a:lnTo>
                    <a:pt x="293" y="211"/>
                  </a:lnTo>
                  <a:lnTo>
                    <a:pt x="290" y="217"/>
                  </a:lnTo>
                  <a:lnTo>
                    <a:pt x="286" y="224"/>
                  </a:lnTo>
                  <a:lnTo>
                    <a:pt x="278" y="237"/>
                  </a:lnTo>
                  <a:lnTo>
                    <a:pt x="270" y="249"/>
                  </a:lnTo>
                  <a:lnTo>
                    <a:pt x="259" y="258"/>
                  </a:lnTo>
                  <a:lnTo>
                    <a:pt x="249" y="269"/>
                  </a:lnTo>
                  <a:lnTo>
                    <a:pt x="238" y="277"/>
                  </a:lnTo>
                  <a:lnTo>
                    <a:pt x="225" y="285"/>
                  </a:lnTo>
                  <a:lnTo>
                    <a:pt x="218" y="289"/>
                  </a:lnTo>
                  <a:lnTo>
                    <a:pt x="211" y="291"/>
                  </a:lnTo>
                  <a:lnTo>
                    <a:pt x="205" y="294"/>
                  </a:lnTo>
                  <a:lnTo>
                    <a:pt x="198" y="296"/>
                  </a:lnTo>
                  <a:lnTo>
                    <a:pt x="190" y="299"/>
                  </a:lnTo>
                  <a:lnTo>
                    <a:pt x="184" y="300"/>
                  </a:lnTo>
                  <a:lnTo>
                    <a:pt x="177" y="302"/>
                  </a:lnTo>
                  <a:lnTo>
                    <a:pt x="169" y="302"/>
                  </a:lnTo>
                  <a:lnTo>
                    <a:pt x="161" y="302"/>
                  </a:lnTo>
                  <a:lnTo>
                    <a:pt x="152" y="302"/>
                  </a:lnTo>
                  <a:lnTo>
                    <a:pt x="145" y="302"/>
                  </a:lnTo>
                  <a:lnTo>
                    <a:pt x="137" y="302"/>
                  </a:lnTo>
                  <a:lnTo>
                    <a:pt x="129" y="302"/>
                  </a:lnTo>
                  <a:lnTo>
                    <a:pt x="122" y="300"/>
                  </a:lnTo>
                  <a:lnTo>
                    <a:pt x="114" y="299"/>
                  </a:lnTo>
                  <a:lnTo>
                    <a:pt x="108" y="296"/>
                  </a:lnTo>
                  <a:lnTo>
                    <a:pt x="101" y="294"/>
                  </a:lnTo>
                  <a:lnTo>
                    <a:pt x="94" y="291"/>
                  </a:lnTo>
                  <a:lnTo>
                    <a:pt x="86" y="289"/>
                  </a:lnTo>
                  <a:lnTo>
                    <a:pt x="80" y="285"/>
                  </a:lnTo>
                  <a:lnTo>
                    <a:pt x="67" y="277"/>
                  </a:lnTo>
                  <a:lnTo>
                    <a:pt x="56" y="269"/>
                  </a:lnTo>
                  <a:lnTo>
                    <a:pt x="46" y="258"/>
                  </a:lnTo>
                  <a:lnTo>
                    <a:pt x="36" y="249"/>
                  </a:lnTo>
                  <a:lnTo>
                    <a:pt x="27" y="237"/>
                  </a:lnTo>
                  <a:lnTo>
                    <a:pt x="19" y="224"/>
                  </a:lnTo>
                  <a:lnTo>
                    <a:pt x="16" y="217"/>
                  </a:lnTo>
                  <a:lnTo>
                    <a:pt x="13" y="211"/>
                  </a:lnTo>
                  <a:lnTo>
                    <a:pt x="11" y="205"/>
                  </a:lnTo>
                  <a:lnTo>
                    <a:pt x="8" y="197"/>
                  </a:lnTo>
                  <a:lnTo>
                    <a:pt x="6" y="190"/>
                  </a:lnTo>
                  <a:lnTo>
                    <a:pt x="4" y="183"/>
                  </a:lnTo>
                  <a:lnTo>
                    <a:pt x="4" y="175"/>
                  </a:lnTo>
                  <a:lnTo>
                    <a:pt x="2" y="167"/>
                  </a:lnTo>
                  <a:lnTo>
                    <a:pt x="2" y="160"/>
                  </a:lnTo>
                  <a:lnTo>
                    <a:pt x="0" y="152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692" name="任意多边形 241691"/>
            <p:cNvSpPr/>
            <p:nvPr/>
          </p:nvSpPr>
          <p:spPr>
            <a:xfrm>
              <a:off x="1582" y="208"/>
              <a:ext cx="257" cy="256"/>
            </a:xfrm>
            <a:custGeom>
              <a:avLst/>
              <a:gdLst/>
              <a:ahLst/>
              <a:cxnLst/>
              <a:rect l="0" t="0" r="0" b="0"/>
              <a:pathLst>
                <a:path w="304" h="302">
                  <a:moveTo>
                    <a:pt x="0" y="152"/>
                  </a:moveTo>
                  <a:lnTo>
                    <a:pt x="2" y="144"/>
                  </a:lnTo>
                  <a:lnTo>
                    <a:pt x="2" y="137"/>
                  </a:lnTo>
                  <a:lnTo>
                    <a:pt x="4" y="129"/>
                  </a:lnTo>
                  <a:lnTo>
                    <a:pt x="4" y="121"/>
                  </a:lnTo>
                  <a:lnTo>
                    <a:pt x="6" y="114"/>
                  </a:lnTo>
                  <a:lnTo>
                    <a:pt x="8" y="107"/>
                  </a:lnTo>
                  <a:lnTo>
                    <a:pt x="11" y="99"/>
                  </a:lnTo>
                  <a:lnTo>
                    <a:pt x="13" y="93"/>
                  </a:lnTo>
                  <a:lnTo>
                    <a:pt x="16" y="86"/>
                  </a:lnTo>
                  <a:lnTo>
                    <a:pt x="19" y="80"/>
                  </a:lnTo>
                  <a:lnTo>
                    <a:pt x="27" y="67"/>
                  </a:lnTo>
                  <a:lnTo>
                    <a:pt x="36" y="55"/>
                  </a:lnTo>
                  <a:lnTo>
                    <a:pt x="46" y="46"/>
                  </a:lnTo>
                  <a:lnTo>
                    <a:pt x="56" y="35"/>
                  </a:lnTo>
                  <a:lnTo>
                    <a:pt x="67" y="27"/>
                  </a:lnTo>
                  <a:lnTo>
                    <a:pt x="80" y="19"/>
                  </a:lnTo>
                  <a:lnTo>
                    <a:pt x="86" y="15"/>
                  </a:lnTo>
                  <a:lnTo>
                    <a:pt x="94" y="13"/>
                  </a:lnTo>
                  <a:lnTo>
                    <a:pt x="101" y="10"/>
                  </a:lnTo>
                  <a:lnTo>
                    <a:pt x="108" y="8"/>
                  </a:lnTo>
                  <a:lnTo>
                    <a:pt x="114" y="5"/>
                  </a:lnTo>
                  <a:lnTo>
                    <a:pt x="122" y="4"/>
                  </a:lnTo>
                  <a:lnTo>
                    <a:pt x="129" y="2"/>
                  </a:lnTo>
                  <a:lnTo>
                    <a:pt x="137" y="1"/>
                  </a:lnTo>
                  <a:lnTo>
                    <a:pt x="145" y="1"/>
                  </a:lnTo>
                  <a:lnTo>
                    <a:pt x="152" y="0"/>
                  </a:lnTo>
                  <a:lnTo>
                    <a:pt x="161" y="1"/>
                  </a:lnTo>
                  <a:lnTo>
                    <a:pt x="169" y="1"/>
                  </a:lnTo>
                  <a:lnTo>
                    <a:pt x="177" y="2"/>
                  </a:lnTo>
                  <a:lnTo>
                    <a:pt x="184" y="4"/>
                  </a:lnTo>
                  <a:lnTo>
                    <a:pt x="190" y="5"/>
                  </a:lnTo>
                  <a:lnTo>
                    <a:pt x="198" y="8"/>
                  </a:lnTo>
                  <a:lnTo>
                    <a:pt x="205" y="10"/>
                  </a:lnTo>
                  <a:lnTo>
                    <a:pt x="211" y="13"/>
                  </a:lnTo>
                  <a:lnTo>
                    <a:pt x="218" y="15"/>
                  </a:lnTo>
                  <a:lnTo>
                    <a:pt x="225" y="19"/>
                  </a:lnTo>
                  <a:lnTo>
                    <a:pt x="238" y="27"/>
                  </a:lnTo>
                  <a:lnTo>
                    <a:pt x="249" y="35"/>
                  </a:lnTo>
                  <a:lnTo>
                    <a:pt x="259" y="46"/>
                  </a:lnTo>
                  <a:lnTo>
                    <a:pt x="270" y="55"/>
                  </a:lnTo>
                  <a:lnTo>
                    <a:pt x="278" y="67"/>
                  </a:lnTo>
                  <a:lnTo>
                    <a:pt x="286" y="80"/>
                  </a:lnTo>
                  <a:lnTo>
                    <a:pt x="290" y="86"/>
                  </a:lnTo>
                  <a:lnTo>
                    <a:pt x="293" y="93"/>
                  </a:lnTo>
                  <a:lnTo>
                    <a:pt x="295" y="99"/>
                  </a:lnTo>
                  <a:lnTo>
                    <a:pt x="297" y="107"/>
                  </a:lnTo>
                  <a:lnTo>
                    <a:pt x="300" y="114"/>
                  </a:lnTo>
                  <a:lnTo>
                    <a:pt x="301" y="121"/>
                  </a:lnTo>
                  <a:lnTo>
                    <a:pt x="302" y="129"/>
                  </a:lnTo>
                  <a:lnTo>
                    <a:pt x="304" y="137"/>
                  </a:lnTo>
                  <a:lnTo>
                    <a:pt x="304" y="144"/>
                  </a:lnTo>
                  <a:lnTo>
                    <a:pt x="304" y="152"/>
                  </a:lnTo>
                  <a:lnTo>
                    <a:pt x="304" y="152"/>
                  </a:lnTo>
                  <a:lnTo>
                    <a:pt x="304" y="160"/>
                  </a:lnTo>
                  <a:lnTo>
                    <a:pt x="304" y="167"/>
                  </a:lnTo>
                  <a:lnTo>
                    <a:pt x="302" y="175"/>
                  </a:lnTo>
                  <a:lnTo>
                    <a:pt x="301" y="183"/>
                  </a:lnTo>
                  <a:lnTo>
                    <a:pt x="300" y="190"/>
                  </a:lnTo>
                  <a:lnTo>
                    <a:pt x="297" y="197"/>
                  </a:lnTo>
                  <a:lnTo>
                    <a:pt x="295" y="205"/>
                  </a:lnTo>
                  <a:lnTo>
                    <a:pt x="293" y="211"/>
                  </a:lnTo>
                  <a:lnTo>
                    <a:pt x="290" y="217"/>
                  </a:lnTo>
                  <a:lnTo>
                    <a:pt x="286" y="224"/>
                  </a:lnTo>
                  <a:lnTo>
                    <a:pt x="278" y="237"/>
                  </a:lnTo>
                  <a:lnTo>
                    <a:pt x="270" y="249"/>
                  </a:lnTo>
                  <a:lnTo>
                    <a:pt x="259" y="258"/>
                  </a:lnTo>
                  <a:lnTo>
                    <a:pt x="249" y="269"/>
                  </a:lnTo>
                  <a:lnTo>
                    <a:pt x="238" y="277"/>
                  </a:lnTo>
                  <a:lnTo>
                    <a:pt x="225" y="285"/>
                  </a:lnTo>
                  <a:lnTo>
                    <a:pt x="218" y="289"/>
                  </a:lnTo>
                  <a:lnTo>
                    <a:pt x="211" y="291"/>
                  </a:lnTo>
                  <a:lnTo>
                    <a:pt x="205" y="294"/>
                  </a:lnTo>
                  <a:lnTo>
                    <a:pt x="198" y="296"/>
                  </a:lnTo>
                  <a:lnTo>
                    <a:pt x="190" y="299"/>
                  </a:lnTo>
                  <a:lnTo>
                    <a:pt x="184" y="300"/>
                  </a:lnTo>
                  <a:lnTo>
                    <a:pt x="177" y="302"/>
                  </a:lnTo>
                  <a:lnTo>
                    <a:pt x="169" y="302"/>
                  </a:lnTo>
                  <a:lnTo>
                    <a:pt x="161" y="302"/>
                  </a:lnTo>
                  <a:lnTo>
                    <a:pt x="152" y="302"/>
                  </a:lnTo>
                  <a:lnTo>
                    <a:pt x="145" y="302"/>
                  </a:lnTo>
                  <a:lnTo>
                    <a:pt x="137" y="302"/>
                  </a:lnTo>
                  <a:lnTo>
                    <a:pt x="129" y="302"/>
                  </a:lnTo>
                  <a:lnTo>
                    <a:pt x="122" y="300"/>
                  </a:lnTo>
                  <a:lnTo>
                    <a:pt x="114" y="299"/>
                  </a:lnTo>
                  <a:lnTo>
                    <a:pt x="108" y="296"/>
                  </a:lnTo>
                  <a:lnTo>
                    <a:pt x="101" y="294"/>
                  </a:lnTo>
                  <a:lnTo>
                    <a:pt x="94" y="291"/>
                  </a:lnTo>
                  <a:lnTo>
                    <a:pt x="86" y="289"/>
                  </a:lnTo>
                  <a:lnTo>
                    <a:pt x="80" y="285"/>
                  </a:lnTo>
                  <a:lnTo>
                    <a:pt x="67" y="277"/>
                  </a:lnTo>
                  <a:lnTo>
                    <a:pt x="56" y="269"/>
                  </a:lnTo>
                  <a:lnTo>
                    <a:pt x="46" y="258"/>
                  </a:lnTo>
                  <a:lnTo>
                    <a:pt x="36" y="249"/>
                  </a:lnTo>
                  <a:lnTo>
                    <a:pt x="27" y="237"/>
                  </a:lnTo>
                  <a:lnTo>
                    <a:pt x="19" y="224"/>
                  </a:lnTo>
                  <a:lnTo>
                    <a:pt x="16" y="217"/>
                  </a:lnTo>
                  <a:lnTo>
                    <a:pt x="13" y="211"/>
                  </a:lnTo>
                  <a:lnTo>
                    <a:pt x="11" y="205"/>
                  </a:lnTo>
                  <a:lnTo>
                    <a:pt x="8" y="197"/>
                  </a:lnTo>
                  <a:lnTo>
                    <a:pt x="6" y="190"/>
                  </a:lnTo>
                  <a:lnTo>
                    <a:pt x="4" y="183"/>
                  </a:lnTo>
                  <a:lnTo>
                    <a:pt x="4" y="175"/>
                  </a:lnTo>
                  <a:lnTo>
                    <a:pt x="2" y="167"/>
                  </a:lnTo>
                  <a:lnTo>
                    <a:pt x="2" y="160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FFFF99">
                <a:alpha val="100000"/>
              </a:srgbClr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693" name="矩形 241692"/>
            <p:cNvSpPr/>
            <p:nvPr/>
          </p:nvSpPr>
          <p:spPr>
            <a:xfrm>
              <a:off x="1703" y="264"/>
              <a:ext cx="75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defTabSz="892175" eaLnBrk="1" hangingPunct="1">
                <a:spcBef>
                  <a:spcPct val="0"/>
                </a:spcBef>
              </a:pPr>
              <a:r>
                <a:rPr lang="en-US" altLang="zh-CN" sz="1400" b="1">
                  <a:solidFill>
                    <a:srgbClr val="FF6600"/>
                  </a:solidFill>
                  <a:latin typeface="Arial" panose="020B0604020202020204" pitchFamily="34" charset="0"/>
                </a:rPr>
                <a:t>V</a:t>
              </a:r>
              <a:endParaRPr lang="en-US" altLang="zh-CN" sz="2600" b="1">
                <a:solidFill>
                  <a:srgbClr val="FF66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694" name="任意多边形 241693"/>
            <p:cNvSpPr/>
            <p:nvPr/>
          </p:nvSpPr>
          <p:spPr>
            <a:xfrm>
              <a:off x="1263" y="592"/>
              <a:ext cx="768" cy="1149"/>
            </a:xfrm>
            <a:custGeom>
              <a:avLst/>
              <a:gdLst/>
              <a:ahLst/>
              <a:cxnLst/>
              <a:rect l="0" t="0" r="0" b="0"/>
              <a:pathLst>
                <a:path w="909" h="1361">
                  <a:moveTo>
                    <a:pt x="0" y="1361"/>
                  </a:moveTo>
                  <a:lnTo>
                    <a:pt x="909" y="1361"/>
                  </a:lnTo>
                  <a:lnTo>
                    <a:pt x="909" y="0"/>
                  </a:lnTo>
                  <a:lnTo>
                    <a:pt x="0" y="0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noFill/>
            <a:ln w="63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695" name="矩形 241694"/>
            <p:cNvSpPr/>
            <p:nvPr/>
          </p:nvSpPr>
          <p:spPr>
            <a:xfrm>
              <a:off x="848" y="563"/>
              <a:ext cx="48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defTabSz="892175" eaLnBrk="1" hangingPunct="1">
                <a:spcBef>
                  <a:spcPct val="0"/>
                </a:spcBef>
              </a:pPr>
              <a:r>
                <a:rPr lang="en-US" altLang="zh-CN" sz="1200" b="1">
                  <a:solidFill>
                    <a:srgbClr val="FF6600"/>
                  </a:solidFill>
                </a:rPr>
                <a:t>1</a:t>
              </a:r>
              <a:endParaRPr lang="en-US" altLang="zh-CN" sz="1200" b="1">
                <a:solidFill>
                  <a:srgbClr val="FF66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696" name="矩形 241695"/>
            <p:cNvSpPr/>
            <p:nvPr/>
          </p:nvSpPr>
          <p:spPr>
            <a:xfrm>
              <a:off x="1041" y="1556"/>
              <a:ext cx="48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defTabSz="892175" eaLnBrk="1" hangingPunct="1">
                <a:spcBef>
                  <a:spcPct val="0"/>
                </a:spcBef>
              </a:pPr>
              <a:r>
                <a:rPr lang="en-US" altLang="zh-CN" sz="1200" b="1">
                  <a:solidFill>
                    <a:srgbClr val="FF6600"/>
                  </a:solidFill>
                </a:rPr>
                <a:t>2</a:t>
              </a:r>
              <a:endParaRPr lang="en-US" altLang="zh-CN" sz="1200" b="1">
                <a:solidFill>
                  <a:srgbClr val="FF66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697" name="矩形 241696"/>
            <p:cNvSpPr/>
            <p:nvPr/>
          </p:nvSpPr>
          <p:spPr>
            <a:xfrm>
              <a:off x="2375" y="563"/>
              <a:ext cx="48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defTabSz="892175" eaLnBrk="1" hangingPunct="1">
                <a:spcBef>
                  <a:spcPct val="0"/>
                </a:spcBef>
              </a:pPr>
              <a:r>
                <a:rPr lang="en-US" altLang="zh-CN" sz="1200" b="1">
                  <a:solidFill>
                    <a:srgbClr val="FF6600"/>
                  </a:solidFill>
                </a:rPr>
                <a:t>3</a:t>
              </a:r>
              <a:endParaRPr lang="en-US" altLang="zh-CN" sz="1200" b="1">
                <a:solidFill>
                  <a:srgbClr val="FF66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698" name="矩形 241697"/>
            <p:cNvSpPr/>
            <p:nvPr/>
          </p:nvSpPr>
          <p:spPr>
            <a:xfrm>
              <a:off x="2290" y="1535"/>
              <a:ext cx="48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defTabSz="892175" eaLnBrk="1" hangingPunct="1">
                <a:spcBef>
                  <a:spcPct val="0"/>
                </a:spcBef>
              </a:pPr>
              <a:r>
                <a:rPr lang="en-US" altLang="zh-CN" sz="1200" b="1">
                  <a:solidFill>
                    <a:srgbClr val="FF6600"/>
                  </a:solidFill>
                </a:rPr>
                <a:t>4</a:t>
              </a:r>
              <a:endParaRPr lang="en-US" altLang="zh-CN" sz="1200" b="1">
                <a:solidFill>
                  <a:srgbClr val="FF66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732" name="椭圆 241731"/>
            <p:cNvSpPr/>
            <p:nvPr/>
          </p:nvSpPr>
          <p:spPr>
            <a:xfrm>
              <a:off x="1033" y="688"/>
              <a:ext cx="61" cy="57"/>
            </a:xfrm>
            <a:prstGeom prst="ellipse">
              <a:avLst/>
            </a:pr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733" name="任意多边形 241732"/>
            <p:cNvSpPr/>
            <p:nvPr/>
          </p:nvSpPr>
          <p:spPr>
            <a:xfrm>
              <a:off x="1033" y="688"/>
              <a:ext cx="61" cy="57"/>
            </a:xfrm>
            <a:custGeom>
              <a:avLst/>
              <a:gdLst/>
              <a:ahLst/>
              <a:cxnLst/>
              <a:rect l="0" t="0" r="0" b="0"/>
              <a:pathLst>
                <a:path w="72" h="67">
                  <a:moveTo>
                    <a:pt x="72" y="33"/>
                  </a:moveTo>
                  <a:cubicBezTo>
                    <a:pt x="72" y="15"/>
                    <a:pt x="56" y="0"/>
                    <a:pt x="37" y="0"/>
                  </a:cubicBezTo>
                  <a:cubicBezTo>
                    <a:pt x="16" y="0"/>
                    <a:pt x="0" y="15"/>
                    <a:pt x="0" y="33"/>
                  </a:cubicBezTo>
                  <a:cubicBezTo>
                    <a:pt x="0" y="52"/>
                    <a:pt x="16" y="67"/>
                    <a:pt x="37" y="67"/>
                  </a:cubicBezTo>
                  <a:cubicBezTo>
                    <a:pt x="56" y="67"/>
                    <a:pt x="72" y="52"/>
                    <a:pt x="72" y="33"/>
                  </a:cubicBezTo>
                </a:path>
              </a:pathLst>
            </a:custGeom>
            <a:noFill/>
            <a:ln w="63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734" name="椭圆 241733"/>
            <p:cNvSpPr/>
            <p:nvPr/>
          </p:nvSpPr>
          <p:spPr>
            <a:xfrm>
              <a:off x="1033" y="1455"/>
              <a:ext cx="61" cy="57"/>
            </a:xfrm>
            <a:prstGeom prst="ellipse">
              <a:avLst/>
            </a:pr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735" name="任意多边形 241734"/>
            <p:cNvSpPr/>
            <p:nvPr/>
          </p:nvSpPr>
          <p:spPr>
            <a:xfrm>
              <a:off x="1033" y="1455"/>
              <a:ext cx="61" cy="57"/>
            </a:xfrm>
            <a:custGeom>
              <a:avLst/>
              <a:gdLst/>
              <a:ahLst/>
              <a:cxnLst/>
              <a:rect l="0" t="0" r="0" b="0"/>
              <a:pathLst>
                <a:path w="72" h="67">
                  <a:moveTo>
                    <a:pt x="72" y="33"/>
                  </a:moveTo>
                  <a:cubicBezTo>
                    <a:pt x="72" y="15"/>
                    <a:pt x="56" y="0"/>
                    <a:pt x="37" y="0"/>
                  </a:cubicBezTo>
                  <a:cubicBezTo>
                    <a:pt x="16" y="0"/>
                    <a:pt x="0" y="15"/>
                    <a:pt x="0" y="33"/>
                  </a:cubicBezTo>
                  <a:cubicBezTo>
                    <a:pt x="0" y="52"/>
                    <a:pt x="16" y="67"/>
                    <a:pt x="37" y="67"/>
                  </a:cubicBezTo>
                  <a:cubicBezTo>
                    <a:pt x="56" y="67"/>
                    <a:pt x="72" y="52"/>
                    <a:pt x="72" y="33"/>
                  </a:cubicBezTo>
                </a:path>
              </a:pathLst>
            </a:custGeom>
            <a:noFill/>
            <a:ln w="63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736" name="椭圆 241735"/>
            <p:cNvSpPr/>
            <p:nvPr/>
          </p:nvSpPr>
          <p:spPr>
            <a:xfrm>
              <a:off x="2275" y="688"/>
              <a:ext cx="60" cy="57"/>
            </a:xfrm>
            <a:prstGeom prst="ellipse">
              <a:avLst/>
            </a:pr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737" name="椭圆 241736"/>
            <p:cNvSpPr/>
            <p:nvPr/>
          </p:nvSpPr>
          <p:spPr>
            <a:xfrm>
              <a:off x="2275" y="688"/>
              <a:ext cx="60" cy="57"/>
            </a:xfrm>
            <a:prstGeom prst="ellipse">
              <a:avLst/>
            </a:prstGeom>
            <a:noFill/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738" name="椭圆 241737"/>
            <p:cNvSpPr/>
            <p:nvPr/>
          </p:nvSpPr>
          <p:spPr>
            <a:xfrm>
              <a:off x="2284" y="1451"/>
              <a:ext cx="61" cy="56"/>
            </a:xfrm>
            <a:prstGeom prst="ellipse">
              <a:avLst/>
            </a:pr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739" name="椭圆 241738"/>
            <p:cNvSpPr/>
            <p:nvPr/>
          </p:nvSpPr>
          <p:spPr>
            <a:xfrm>
              <a:off x="2284" y="1451"/>
              <a:ext cx="61" cy="56"/>
            </a:xfrm>
            <a:prstGeom prst="ellipse">
              <a:avLst/>
            </a:prstGeom>
            <a:noFill/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740" name="直接连接符 241739"/>
            <p:cNvSpPr/>
            <p:nvPr/>
          </p:nvSpPr>
          <p:spPr>
            <a:xfrm>
              <a:off x="1860" y="719"/>
              <a:ext cx="415" cy="1"/>
            </a:xfrm>
            <a:prstGeom prst="line">
              <a:avLst/>
            </a:prstGeom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1741" name="任意多边形 241740"/>
            <p:cNvSpPr/>
            <p:nvPr/>
          </p:nvSpPr>
          <p:spPr>
            <a:xfrm>
              <a:off x="1855" y="1486"/>
              <a:ext cx="420" cy="6"/>
            </a:xfrm>
            <a:custGeom>
              <a:avLst/>
              <a:gdLst/>
              <a:ahLst/>
              <a:cxnLst/>
              <a:rect l="0" t="0" r="0" b="0"/>
              <a:pathLst>
                <a:path w="497" h="7">
                  <a:moveTo>
                    <a:pt x="0" y="0"/>
                  </a:moveTo>
                  <a:lnTo>
                    <a:pt x="497" y="0"/>
                  </a:lnTo>
                  <a:lnTo>
                    <a:pt x="497" y="7"/>
                  </a:lnTo>
                </a:path>
              </a:pathLst>
            </a:custGeom>
            <a:noFill/>
            <a:ln w="63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742" name="任意多边形 241741"/>
            <p:cNvSpPr/>
            <p:nvPr/>
          </p:nvSpPr>
          <p:spPr>
            <a:xfrm>
              <a:off x="1096" y="336"/>
              <a:ext cx="486" cy="248"/>
            </a:xfrm>
            <a:custGeom>
              <a:avLst/>
              <a:gdLst/>
              <a:ahLst/>
              <a:cxnLst/>
              <a:rect l="0" t="0" r="0" b="0"/>
              <a:pathLst>
                <a:path w="576" h="294">
                  <a:moveTo>
                    <a:pt x="576" y="1"/>
                  </a:moveTo>
                  <a:cubicBezTo>
                    <a:pt x="312" y="0"/>
                    <a:pt x="78" y="119"/>
                    <a:pt x="0" y="294"/>
                  </a:cubicBezTo>
                </a:path>
              </a:pathLst>
            </a:custGeom>
            <a:noFill/>
            <a:ln w="63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743" name="任意多边形 241742"/>
            <p:cNvSpPr/>
            <p:nvPr/>
          </p:nvSpPr>
          <p:spPr>
            <a:xfrm>
              <a:off x="1059" y="566"/>
              <a:ext cx="78" cy="123"/>
            </a:xfrm>
            <a:custGeom>
              <a:avLst/>
              <a:gdLst/>
              <a:ahLst/>
              <a:cxnLst/>
              <a:rect l="0" t="0" r="0" b="0"/>
              <a:pathLst>
                <a:path w="92" h="146">
                  <a:moveTo>
                    <a:pt x="92" y="20"/>
                  </a:moveTo>
                  <a:lnTo>
                    <a:pt x="17" y="146"/>
                  </a:lnTo>
                  <a:lnTo>
                    <a:pt x="0" y="0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744" name="任意多边形 241743"/>
            <p:cNvSpPr/>
            <p:nvPr/>
          </p:nvSpPr>
          <p:spPr>
            <a:xfrm>
              <a:off x="1839" y="330"/>
              <a:ext cx="419" cy="283"/>
            </a:xfrm>
            <a:custGeom>
              <a:avLst/>
              <a:gdLst/>
              <a:ahLst/>
              <a:cxnLst/>
              <a:rect l="0" t="0" r="0" b="0"/>
              <a:pathLst>
                <a:path w="496" h="335">
                  <a:moveTo>
                    <a:pt x="0" y="0"/>
                  </a:moveTo>
                  <a:cubicBezTo>
                    <a:pt x="230" y="0"/>
                    <a:pt x="433" y="136"/>
                    <a:pt x="496" y="335"/>
                  </a:cubicBezTo>
                </a:path>
              </a:pathLst>
            </a:custGeom>
            <a:noFill/>
            <a:ln w="63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745" name="任意多边形 241744"/>
            <p:cNvSpPr/>
            <p:nvPr/>
          </p:nvSpPr>
          <p:spPr>
            <a:xfrm>
              <a:off x="2217" y="597"/>
              <a:ext cx="78" cy="122"/>
            </a:xfrm>
            <a:custGeom>
              <a:avLst/>
              <a:gdLst/>
              <a:ahLst/>
              <a:cxnLst/>
              <a:rect l="0" t="0" r="0" b="0"/>
              <a:pathLst>
                <a:path w="92" h="145">
                  <a:moveTo>
                    <a:pt x="92" y="0"/>
                  </a:moveTo>
                  <a:lnTo>
                    <a:pt x="68" y="145"/>
                  </a:lnTo>
                  <a:lnTo>
                    <a:pt x="0" y="15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746" name="任意多边形 241745"/>
            <p:cNvSpPr/>
            <p:nvPr/>
          </p:nvSpPr>
          <p:spPr>
            <a:xfrm>
              <a:off x="1094" y="1486"/>
              <a:ext cx="615" cy="389"/>
            </a:xfrm>
            <a:custGeom>
              <a:avLst/>
              <a:gdLst/>
              <a:ahLst/>
              <a:cxnLst/>
              <a:rect l="0" t="0" r="0" b="0"/>
              <a:pathLst>
                <a:path w="728" h="460">
                  <a:moveTo>
                    <a:pt x="0" y="0"/>
                  </a:moveTo>
                  <a:cubicBezTo>
                    <a:pt x="0" y="253"/>
                    <a:pt x="326" y="460"/>
                    <a:pt x="728" y="460"/>
                  </a:cubicBezTo>
                  <a:cubicBezTo>
                    <a:pt x="728" y="460"/>
                    <a:pt x="728" y="460"/>
                    <a:pt x="728" y="460"/>
                  </a:cubicBezTo>
                </a:path>
              </a:pathLst>
            </a:custGeom>
            <a:noFill/>
            <a:ln w="63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747" name="任意多边形 241746"/>
            <p:cNvSpPr/>
            <p:nvPr/>
          </p:nvSpPr>
          <p:spPr>
            <a:xfrm>
              <a:off x="1709" y="1492"/>
              <a:ext cx="566" cy="383"/>
            </a:xfrm>
            <a:custGeom>
              <a:avLst/>
              <a:gdLst/>
              <a:ahLst/>
              <a:cxnLst/>
              <a:rect l="0" t="0" r="0" b="0"/>
              <a:pathLst>
                <a:path w="670" h="453">
                  <a:moveTo>
                    <a:pt x="670" y="0"/>
                  </a:moveTo>
                  <a:cubicBezTo>
                    <a:pt x="670" y="250"/>
                    <a:pt x="370" y="453"/>
                    <a:pt x="0" y="453"/>
                  </a:cubicBezTo>
                </a:path>
              </a:pathLst>
            </a:custGeom>
            <a:noFill/>
            <a:ln w="63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241761" name="组合 241760"/>
          <p:cNvGrpSpPr/>
          <p:nvPr/>
        </p:nvGrpSpPr>
        <p:grpSpPr>
          <a:xfrm>
            <a:off x="4784586" y="508794"/>
            <a:ext cx="3721100" cy="2109788"/>
            <a:chOff x="2825" y="413"/>
            <a:chExt cx="2344" cy="1329"/>
          </a:xfrm>
        </p:grpSpPr>
        <p:sp>
          <p:nvSpPr>
            <p:cNvPr id="241699" name="直接连接符 241698"/>
            <p:cNvSpPr/>
            <p:nvPr/>
          </p:nvSpPr>
          <p:spPr>
            <a:xfrm flipV="1">
              <a:off x="4161" y="721"/>
              <a:ext cx="1" cy="128"/>
            </a:xfrm>
            <a:prstGeom prst="line">
              <a:avLst/>
            </a:prstGeom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1700" name="直接连接符 241699"/>
            <p:cNvSpPr/>
            <p:nvPr/>
          </p:nvSpPr>
          <p:spPr>
            <a:xfrm flipV="1">
              <a:off x="4161" y="1358"/>
              <a:ext cx="1" cy="129"/>
            </a:xfrm>
            <a:prstGeom prst="line">
              <a:avLst/>
            </a:prstGeom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1701" name="任意多边形 241700"/>
            <p:cNvSpPr/>
            <p:nvPr/>
          </p:nvSpPr>
          <p:spPr>
            <a:xfrm>
              <a:off x="4097" y="849"/>
              <a:ext cx="64" cy="509"/>
            </a:xfrm>
            <a:custGeom>
              <a:avLst/>
              <a:gdLst/>
              <a:ahLst/>
              <a:cxnLst/>
              <a:rect l="0" t="0" r="0" b="0"/>
              <a:pathLst>
                <a:path w="76" h="603">
                  <a:moveTo>
                    <a:pt x="76" y="603"/>
                  </a:moveTo>
                  <a:lnTo>
                    <a:pt x="66" y="603"/>
                  </a:lnTo>
                  <a:lnTo>
                    <a:pt x="59" y="602"/>
                  </a:lnTo>
                  <a:lnTo>
                    <a:pt x="53" y="601"/>
                  </a:lnTo>
                  <a:lnTo>
                    <a:pt x="45" y="598"/>
                  </a:lnTo>
                  <a:lnTo>
                    <a:pt x="39" y="594"/>
                  </a:lnTo>
                  <a:lnTo>
                    <a:pt x="32" y="590"/>
                  </a:lnTo>
                  <a:lnTo>
                    <a:pt x="26" y="586"/>
                  </a:lnTo>
                  <a:lnTo>
                    <a:pt x="21" y="582"/>
                  </a:lnTo>
                  <a:lnTo>
                    <a:pt x="17" y="577"/>
                  </a:lnTo>
                  <a:lnTo>
                    <a:pt x="13" y="571"/>
                  </a:lnTo>
                  <a:lnTo>
                    <a:pt x="9" y="564"/>
                  </a:lnTo>
                  <a:lnTo>
                    <a:pt x="5" y="558"/>
                  </a:lnTo>
                  <a:lnTo>
                    <a:pt x="2" y="550"/>
                  </a:lnTo>
                  <a:lnTo>
                    <a:pt x="1" y="543"/>
                  </a:lnTo>
                  <a:lnTo>
                    <a:pt x="0" y="537"/>
                  </a:lnTo>
                  <a:lnTo>
                    <a:pt x="0" y="528"/>
                  </a:lnTo>
                  <a:lnTo>
                    <a:pt x="0" y="520"/>
                  </a:lnTo>
                  <a:lnTo>
                    <a:pt x="1" y="512"/>
                  </a:lnTo>
                  <a:lnTo>
                    <a:pt x="2" y="506"/>
                  </a:lnTo>
                  <a:lnTo>
                    <a:pt x="5" y="499"/>
                  </a:lnTo>
                  <a:lnTo>
                    <a:pt x="9" y="492"/>
                  </a:lnTo>
                  <a:lnTo>
                    <a:pt x="13" y="486"/>
                  </a:lnTo>
                  <a:lnTo>
                    <a:pt x="17" y="480"/>
                  </a:lnTo>
                  <a:lnTo>
                    <a:pt x="21" y="475"/>
                  </a:lnTo>
                  <a:lnTo>
                    <a:pt x="26" y="470"/>
                  </a:lnTo>
                  <a:lnTo>
                    <a:pt x="32" y="466"/>
                  </a:lnTo>
                  <a:lnTo>
                    <a:pt x="39" y="462"/>
                  </a:lnTo>
                  <a:lnTo>
                    <a:pt x="45" y="459"/>
                  </a:lnTo>
                  <a:lnTo>
                    <a:pt x="53" y="456"/>
                  </a:lnTo>
                  <a:lnTo>
                    <a:pt x="59" y="455"/>
                  </a:lnTo>
                  <a:lnTo>
                    <a:pt x="66" y="453"/>
                  </a:lnTo>
                  <a:lnTo>
                    <a:pt x="76" y="452"/>
                  </a:lnTo>
                  <a:lnTo>
                    <a:pt x="76" y="452"/>
                  </a:lnTo>
                  <a:lnTo>
                    <a:pt x="66" y="452"/>
                  </a:lnTo>
                  <a:lnTo>
                    <a:pt x="59" y="451"/>
                  </a:lnTo>
                  <a:lnTo>
                    <a:pt x="53" y="450"/>
                  </a:lnTo>
                  <a:lnTo>
                    <a:pt x="45" y="447"/>
                  </a:lnTo>
                  <a:lnTo>
                    <a:pt x="39" y="443"/>
                  </a:lnTo>
                  <a:lnTo>
                    <a:pt x="32" y="440"/>
                  </a:lnTo>
                  <a:lnTo>
                    <a:pt x="26" y="436"/>
                  </a:lnTo>
                  <a:lnTo>
                    <a:pt x="21" y="431"/>
                  </a:lnTo>
                  <a:lnTo>
                    <a:pt x="17" y="425"/>
                  </a:lnTo>
                  <a:lnTo>
                    <a:pt x="13" y="419"/>
                  </a:lnTo>
                  <a:lnTo>
                    <a:pt x="9" y="413"/>
                  </a:lnTo>
                  <a:lnTo>
                    <a:pt x="5" y="406"/>
                  </a:lnTo>
                  <a:lnTo>
                    <a:pt x="2" y="399"/>
                  </a:lnTo>
                  <a:lnTo>
                    <a:pt x="1" y="391"/>
                  </a:lnTo>
                  <a:lnTo>
                    <a:pt x="0" y="385"/>
                  </a:lnTo>
                  <a:lnTo>
                    <a:pt x="0" y="376"/>
                  </a:lnTo>
                  <a:lnTo>
                    <a:pt x="0" y="368"/>
                  </a:lnTo>
                  <a:lnTo>
                    <a:pt x="1" y="361"/>
                  </a:lnTo>
                  <a:lnTo>
                    <a:pt x="2" y="355"/>
                  </a:lnTo>
                  <a:lnTo>
                    <a:pt x="5" y="347"/>
                  </a:lnTo>
                  <a:lnTo>
                    <a:pt x="9" y="341"/>
                  </a:lnTo>
                  <a:lnTo>
                    <a:pt x="13" y="334"/>
                  </a:lnTo>
                  <a:lnTo>
                    <a:pt x="17" y="328"/>
                  </a:lnTo>
                  <a:lnTo>
                    <a:pt x="21" y="323"/>
                  </a:lnTo>
                  <a:lnTo>
                    <a:pt x="26" y="319"/>
                  </a:lnTo>
                  <a:lnTo>
                    <a:pt x="32" y="315"/>
                  </a:lnTo>
                  <a:lnTo>
                    <a:pt x="39" y="311"/>
                  </a:lnTo>
                  <a:lnTo>
                    <a:pt x="45" y="307"/>
                  </a:lnTo>
                  <a:lnTo>
                    <a:pt x="53" y="304"/>
                  </a:lnTo>
                  <a:lnTo>
                    <a:pt x="59" y="304"/>
                  </a:lnTo>
                  <a:lnTo>
                    <a:pt x="66" y="302"/>
                  </a:lnTo>
                  <a:lnTo>
                    <a:pt x="76" y="302"/>
                  </a:lnTo>
                  <a:lnTo>
                    <a:pt x="76" y="302"/>
                  </a:lnTo>
                  <a:lnTo>
                    <a:pt x="66" y="301"/>
                  </a:lnTo>
                  <a:lnTo>
                    <a:pt x="59" y="300"/>
                  </a:lnTo>
                  <a:lnTo>
                    <a:pt x="53" y="298"/>
                  </a:lnTo>
                  <a:lnTo>
                    <a:pt x="45" y="296"/>
                  </a:lnTo>
                  <a:lnTo>
                    <a:pt x="39" y="292"/>
                  </a:lnTo>
                  <a:lnTo>
                    <a:pt x="32" y="288"/>
                  </a:lnTo>
                  <a:lnTo>
                    <a:pt x="26" y="285"/>
                  </a:lnTo>
                  <a:lnTo>
                    <a:pt x="21" y="279"/>
                  </a:lnTo>
                  <a:lnTo>
                    <a:pt x="17" y="274"/>
                  </a:lnTo>
                  <a:lnTo>
                    <a:pt x="13" y="268"/>
                  </a:lnTo>
                  <a:lnTo>
                    <a:pt x="9" y="262"/>
                  </a:lnTo>
                  <a:lnTo>
                    <a:pt x="5" y="255"/>
                  </a:lnTo>
                  <a:lnTo>
                    <a:pt x="2" y="248"/>
                  </a:lnTo>
                  <a:lnTo>
                    <a:pt x="1" y="241"/>
                  </a:lnTo>
                  <a:lnTo>
                    <a:pt x="0" y="234"/>
                  </a:lnTo>
                  <a:lnTo>
                    <a:pt x="0" y="226"/>
                  </a:lnTo>
                  <a:lnTo>
                    <a:pt x="0" y="218"/>
                  </a:lnTo>
                  <a:lnTo>
                    <a:pt x="1" y="210"/>
                  </a:lnTo>
                  <a:lnTo>
                    <a:pt x="2" y="204"/>
                  </a:lnTo>
                  <a:lnTo>
                    <a:pt x="5" y="196"/>
                  </a:lnTo>
                  <a:lnTo>
                    <a:pt x="9" y="190"/>
                  </a:lnTo>
                  <a:lnTo>
                    <a:pt x="13" y="184"/>
                  </a:lnTo>
                  <a:lnTo>
                    <a:pt x="17" y="177"/>
                  </a:lnTo>
                  <a:lnTo>
                    <a:pt x="21" y="173"/>
                  </a:lnTo>
                  <a:lnTo>
                    <a:pt x="26" y="167"/>
                  </a:lnTo>
                  <a:lnTo>
                    <a:pt x="32" y="163"/>
                  </a:lnTo>
                  <a:lnTo>
                    <a:pt x="39" y="160"/>
                  </a:lnTo>
                  <a:lnTo>
                    <a:pt x="45" y="156"/>
                  </a:lnTo>
                  <a:lnTo>
                    <a:pt x="53" y="154"/>
                  </a:lnTo>
                  <a:lnTo>
                    <a:pt x="59" y="152"/>
                  </a:lnTo>
                  <a:lnTo>
                    <a:pt x="66" y="151"/>
                  </a:lnTo>
                  <a:lnTo>
                    <a:pt x="76" y="151"/>
                  </a:lnTo>
                  <a:lnTo>
                    <a:pt x="76" y="151"/>
                  </a:lnTo>
                  <a:lnTo>
                    <a:pt x="66" y="150"/>
                  </a:lnTo>
                  <a:lnTo>
                    <a:pt x="59" y="148"/>
                  </a:lnTo>
                  <a:lnTo>
                    <a:pt x="53" y="147"/>
                  </a:lnTo>
                  <a:lnTo>
                    <a:pt x="45" y="145"/>
                  </a:lnTo>
                  <a:lnTo>
                    <a:pt x="39" y="141"/>
                  </a:lnTo>
                  <a:lnTo>
                    <a:pt x="32" y="137"/>
                  </a:lnTo>
                  <a:lnTo>
                    <a:pt x="26" y="133"/>
                  </a:lnTo>
                  <a:lnTo>
                    <a:pt x="21" y="128"/>
                  </a:lnTo>
                  <a:lnTo>
                    <a:pt x="17" y="123"/>
                  </a:lnTo>
                  <a:lnTo>
                    <a:pt x="13" y="116"/>
                  </a:lnTo>
                  <a:lnTo>
                    <a:pt x="9" y="110"/>
                  </a:lnTo>
                  <a:lnTo>
                    <a:pt x="5" y="104"/>
                  </a:lnTo>
                  <a:lnTo>
                    <a:pt x="2" y="97"/>
                  </a:lnTo>
                  <a:lnTo>
                    <a:pt x="1" y="90"/>
                  </a:lnTo>
                  <a:lnTo>
                    <a:pt x="0" y="82"/>
                  </a:lnTo>
                  <a:lnTo>
                    <a:pt x="0" y="75"/>
                  </a:lnTo>
                  <a:lnTo>
                    <a:pt x="0" y="67"/>
                  </a:lnTo>
                  <a:lnTo>
                    <a:pt x="1" y="59"/>
                  </a:lnTo>
                  <a:lnTo>
                    <a:pt x="2" y="52"/>
                  </a:lnTo>
                  <a:lnTo>
                    <a:pt x="5" y="45"/>
                  </a:lnTo>
                  <a:lnTo>
                    <a:pt x="9" y="39"/>
                  </a:lnTo>
                  <a:lnTo>
                    <a:pt x="13" y="33"/>
                  </a:lnTo>
                  <a:lnTo>
                    <a:pt x="17" y="26"/>
                  </a:lnTo>
                  <a:lnTo>
                    <a:pt x="21" y="21"/>
                  </a:lnTo>
                  <a:lnTo>
                    <a:pt x="26" y="16"/>
                  </a:lnTo>
                  <a:lnTo>
                    <a:pt x="32" y="12"/>
                  </a:lnTo>
                  <a:lnTo>
                    <a:pt x="39" y="8"/>
                  </a:lnTo>
                  <a:lnTo>
                    <a:pt x="45" y="4"/>
                  </a:lnTo>
                  <a:lnTo>
                    <a:pt x="53" y="2"/>
                  </a:lnTo>
                  <a:lnTo>
                    <a:pt x="59" y="1"/>
                  </a:lnTo>
                  <a:lnTo>
                    <a:pt x="66" y="0"/>
                  </a:lnTo>
                  <a:lnTo>
                    <a:pt x="76" y="0"/>
                  </a:lnTo>
                  <a:lnTo>
                    <a:pt x="76" y="0"/>
                  </a:lnTo>
                </a:path>
              </a:pathLst>
            </a:custGeom>
            <a:noFill/>
            <a:ln w="63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702" name="直接连接符 241701"/>
            <p:cNvSpPr/>
            <p:nvPr/>
          </p:nvSpPr>
          <p:spPr>
            <a:xfrm>
              <a:off x="3825" y="1358"/>
              <a:ext cx="1" cy="129"/>
            </a:xfrm>
            <a:prstGeom prst="line">
              <a:avLst/>
            </a:prstGeom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1703" name="直接连接符 241702"/>
            <p:cNvSpPr/>
            <p:nvPr/>
          </p:nvSpPr>
          <p:spPr>
            <a:xfrm>
              <a:off x="3825" y="721"/>
              <a:ext cx="1" cy="128"/>
            </a:xfrm>
            <a:prstGeom prst="line">
              <a:avLst/>
            </a:prstGeom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1704" name="任意多边形 241703"/>
            <p:cNvSpPr/>
            <p:nvPr/>
          </p:nvSpPr>
          <p:spPr>
            <a:xfrm>
              <a:off x="3825" y="849"/>
              <a:ext cx="63" cy="509"/>
            </a:xfrm>
            <a:custGeom>
              <a:avLst/>
              <a:gdLst/>
              <a:ahLst/>
              <a:cxnLst/>
              <a:rect l="0" t="0" r="0" b="0"/>
              <a:pathLst>
                <a:path w="75" h="603">
                  <a:moveTo>
                    <a:pt x="0" y="0"/>
                  </a:moveTo>
                  <a:lnTo>
                    <a:pt x="8" y="0"/>
                  </a:lnTo>
                  <a:lnTo>
                    <a:pt x="15" y="1"/>
                  </a:lnTo>
                  <a:lnTo>
                    <a:pt x="21" y="2"/>
                  </a:lnTo>
                  <a:lnTo>
                    <a:pt x="29" y="4"/>
                  </a:lnTo>
                  <a:lnTo>
                    <a:pt x="35" y="8"/>
                  </a:lnTo>
                  <a:lnTo>
                    <a:pt x="42" y="12"/>
                  </a:lnTo>
                  <a:lnTo>
                    <a:pt x="48" y="16"/>
                  </a:lnTo>
                  <a:lnTo>
                    <a:pt x="53" y="21"/>
                  </a:lnTo>
                  <a:lnTo>
                    <a:pt x="58" y="26"/>
                  </a:lnTo>
                  <a:lnTo>
                    <a:pt x="61" y="33"/>
                  </a:lnTo>
                  <a:lnTo>
                    <a:pt x="65" y="39"/>
                  </a:lnTo>
                  <a:lnTo>
                    <a:pt x="69" y="45"/>
                  </a:lnTo>
                  <a:lnTo>
                    <a:pt x="72" y="52"/>
                  </a:lnTo>
                  <a:lnTo>
                    <a:pt x="73" y="59"/>
                  </a:lnTo>
                  <a:lnTo>
                    <a:pt x="74" y="67"/>
                  </a:lnTo>
                  <a:lnTo>
                    <a:pt x="75" y="75"/>
                  </a:lnTo>
                  <a:lnTo>
                    <a:pt x="74" y="82"/>
                  </a:lnTo>
                  <a:lnTo>
                    <a:pt x="73" y="90"/>
                  </a:lnTo>
                  <a:lnTo>
                    <a:pt x="72" y="97"/>
                  </a:lnTo>
                  <a:lnTo>
                    <a:pt x="69" y="104"/>
                  </a:lnTo>
                  <a:lnTo>
                    <a:pt x="65" y="110"/>
                  </a:lnTo>
                  <a:lnTo>
                    <a:pt x="61" y="116"/>
                  </a:lnTo>
                  <a:lnTo>
                    <a:pt x="58" y="123"/>
                  </a:lnTo>
                  <a:lnTo>
                    <a:pt x="53" y="128"/>
                  </a:lnTo>
                  <a:lnTo>
                    <a:pt x="48" y="133"/>
                  </a:lnTo>
                  <a:lnTo>
                    <a:pt x="42" y="137"/>
                  </a:lnTo>
                  <a:lnTo>
                    <a:pt x="35" y="141"/>
                  </a:lnTo>
                  <a:lnTo>
                    <a:pt x="29" y="145"/>
                  </a:lnTo>
                  <a:lnTo>
                    <a:pt x="21" y="147"/>
                  </a:lnTo>
                  <a:lnTo>
                    <a:pt x="15" y="148"/>
                  </a:lnTo>
                  <a:lnTo>
                    <a:pt x="8" y="150"/>
                  </a:lnTo>
                  <a:lnTo>
                    <a:pt x="0" y="151"/>
                  </a:lnTo>
                  <a:lnTo>
                    <a:pt x="0" y="151"/>
                  </a:lnTo>
                  <a:lnTo>
                    <a:pt x="8" y="151"/>
                  </a:lnTo>
                  <a:lnTo>
                    <a:pt x="15" y="152"/>
                  </a:lnTo>
                  <a:lnTo>
                    <a:pt x="21" y="154"/>
                  </a:lnTo>
                  <a:lnTo>
                    <a:pt x="29" y="156"/>
                  </a:lnTo>
                  <a:lnTo>
                    <a:pt x="35" y="160"/>
                  </a:lnTo>
                  <a:lnTo>
                    <a:pt x="42" y="163"/>
                  </a:lnTo>
                  <a:lnTo>
                    <a:pt x="48" y="167"/>
                  </a:lnTo>
                  <a:lnTo>
                    <a:pt x="53" y="173"/>
                  </a:lnTo>
                  <a:lnTo>
                    <a:pt x="58" y="177"/>
                  </a:lnTo>
                  <a:lnTo>
                    <a:pt x="61" y="184"/>
                  </a:lnTo>
                  <a:lnTo>
                    <a:pt x="65" y="190"/>
                  </a:lnTo>
                  <a:lnTo>
                    <a:pt x="69" y="196"/>
                  </a:lnTo>
                  <a:lnTo>
                    <a:pt x="72" y="204"/>
                  </a:lnTo>
                  <a:lnTo>
                    <a:pt x="73" y="210"/>
                  </a:lnTo>
                  <a:lnTo>
                    <a:pt x="74" y="218"/>
                  </a:lnTo>
                  <a:lnTo>
                    <a:pt x="75" y="226"/>
                  </a:lnTo>
                  <a:lnTo>
                    <a:pt x="74" y="234"/>
                  </a:lnTo>
                  <a:lnTo>
                    <a:pt x="73" y="241"/>
                  </a:lnTo>
                  <a:lnTo>
                    <a:pt x="72" y="248"/>
                  </a:lnTo>
                  <a:lnTo>
                    <a:pt x="69" y="255"/>
                  </a:lnTo>
                  <a:lnTo>
                    <a:pt x="65" y="262"/>
                  </a:lnTo>
                  <a:lnTo>
                    <a:pt x="61" y="268"/>
                  </a:lnTo>
                  <a:lnTo>
                    <a:pt x="58" y="274"/>
                  </a:lnTo>
                  <a:lnTo>
                    <a:pt x="53" y="279"/>
                  </a:lnTo>
                  <a:lnTo>
                    <a:pt x="48" y="285"/>
                  </a:lnTo>
                  <a:lnTo>
                    <a:pt x="42" y="288"/>
                  </a:lnTo>
                  <a:lnTo>
                    <a:pt x="35" y="292"/>
                  </a:lnTo>
                  <a:lnTo>
                    <a:pt x="29" y="296"/>
                  </a:lnTo>
                  <a:lnTo>
                    <a:pt x="21" y="298"/>
                  </a:lnTo>
                  <a:lnTo>
                    <a:pt x="15" y="300"/>
                  </a:lnTo>
                  <a:lnTo>
                    <a:pt x="8" y="301"/>
                  </a:lnTo>
                  <a:lnTo>
                    <a:pt x="0" y="302"/>
                  </a:lnTo>
                  <a:lnTo>
                    <a:pt x="0" y="302"/>
                  </a:lnTo>
                  <a:lnTo>
                    <a:pt x="8" y="302"/>
                  </a:lnTo>
                  <a:lnTo>
                    <a:pt x="15" y="304"/>
                  </a:lnTo>
                  <a:lnTo>
                    <a:pt x="21" y="304"/>
                  </a:lnTo>
                  <a:lnTo>
                    <a:pt x="29" y="307"/>
                  </a:lnTo>
                  <a:lnTo>
                    <a:pt x="35" y="311"/>
                  </a:lnTo>
                  <a:lnTo>
                    <a:pt x="42" y="315"/>
                  </a:lnTo>
                  <a:lnTo>
                    <a:pt x="48" y="319"/>
                  </a:lnTo>
                  <a:lnTo>
                    <a:pt x="53" y="323"/>
                  </a:lnTo>
                  <a:lnTo>
                    <a:pt x="58" y="328"/>
                  </a:lnTo>
                  <a:lnTo>
                    <a:pt x="61" y="334"/>
                  </a:lnTo>
                  <a:lnTo>
                    <a:pt x="65" y="341"/>
                  </a:lnTo>
                  <a:lnTo>
                    <a:pt x="69" y="347"/>
                  </a:lnTo>
                  <a:lnTo>
                    <a:pt x="72" y="355"/>
                  </a:lnTo>
                  <a:lnTo>
                    <a:pt x="73" y="361"/>
                  </a:lnTo>
                  <a:lnTo>
                    <a:pt x="74" y="368"/>
                  </a:lnTo>
                  <a:lnTo>
                    <a:pt x="75" y="376"/>
                  </a:lnTo>
                  <a:lnTo>
                    <a:pt x="74" y="385"/>
                  </a:lnTo>
                  <a:lnTo>
                    <a:pt x="73" y="391"/>
                  </a:lnTo>
                  <a:lnTo>
                    <a:pt x="72" y="399"/>
                  </a:lnTo>
                  <a:lnTo>
                    <a:pt x="69" y="406"/>
                  </a:lnTo>
                  <a:lnTo>
                    <a:pt x="65" y="413"/>
                  </a:lnTo>
                  <a:lnTo>
                    <a:pt x="61" y="419"/>
                  </a:lnTo>
                  <a:lnTo>
                    <a:pt x="58" y="425"/>
                  </a:lnTo>
                  <a:lnTo>
                    <a:pt x="53" y="431"/>
                  </a:lnTo>
                  <a:lnTo>
                    <a:pt x="48" y="436"/>
                  </a:lnTo>
                  <a:lnTo>
                    <a:pt x="42" y="440"/>
                  </a:lnTo>
                  <a:lnTo>
                    <a:pt x="35" y="443"/>
                  </a:lnTo>
                  <a:lnTo>
                    <a:pt x="29" y="447"/>
                  </a:lnTo>
                  <a:lnTo>
                    <a:pt x="21" y="450"/>
                  </a:lnTo>
                  <a:lnTo>
                    <a:pt x="15" y="451"/>
                  </a:lnTo>
                  <a:lnTo>
                    <a:pt x="8" y="452"/>
                  </a:lnTo>
                  <a:lnTo>
                    <a:pt x="0" y="452"/>
                  </a:lnTo>
                  <a:lnTo>
                    <a:pt x="0" y="452"/>
                  </a:lnTo>
                  <a:lnTo>
                    <a:pt x="8" y="453"/>
                  </a:lnTo>
                  <a:lnTo>
                    <a:pt x="15" y="455"/>
                  </a:lnTo>
                  <a:lnTo>
                    <a:pt x="21" y="456"/>
                  </a:lnTo>
                  <a:lnTo>
                    <a:pt x="29" y="459"/>
                  </a:lnTo>
                  <a:lnTo>
                    <a:pt x="35" y="462"/>
                  </a:lnTo>
                  <a:lnTo>
                    <a:pt x="42" y="466"/>
                  </a:lnTo>
                  <a:lnTo>
                    <a:pt x="48" y="470"/>
                  </a:lnTo>
                  <a:lnTo>
                    <a:pt x="53" y="475"/>
                  </a:lnTo>
                  <a:lnTo>
                    <a:pt x="58" y="480"/>
                  </a:lnTo>
                  <a:lnTo>
                    <a:pt x="61" y="486"/>
                  </a:lnTo>
                  <a:lnTo>
                    <a:pt x="65" y="492"/>
                  </a:lnTo>
                  <a:lnTo>
                    <a:pt x="69" y="499"/>
                  </a:lnTo>
                  <a:lnTo>
                    <a:pt x="72" y="506"/>
                  </a:lnTo>
                  <a:lnTo>
                    <a:pt x="73" y="512"/>
                  </a:lnTo>
                  <a:lnTo>
                    <a:pt x="74" y="520"/>
                  </a:lnTo>
                  <a:lnTo>
                    <a:pt x="75" y="528"/>
                  </a:lnTo>
                  <a:lnTo>
                    <a:pt x="74" y="537"/>
                  </a:lnTo>
                  <a:lnTo>
                    <a:pt x="73" y="543"/>
                  </a:lnTo>
                  <a:lnTo>
                    <a:pt x="72" y="550"/>
                  </a:lnTo>
                  <a:lnTo>
                    <a:pt x="69" y="558"/>
                  </a:lnTo>
                  <a:lnTo>
                    <a:pt x="65" y="564"/>
                  </a:lnTo>
                  <a:lnTo>
                    <a:pt x="61" y="571"/>
                  </a:lnTo>
                  <a:lnTo>
                    <a:pt x="58" y="577"/>
                  </a:lnTo>
                  <a:lnTo>
                    <a:pt x="53" y="582"/>
                  </a:lnTo>
                  <a:lnTo>
                    <a:pt x="48" y="586"/>
                  </a:lnTo>
                  <a:lnTo>
                    <a:pt x="42" y="590"/>
                  </a:lnTo>
                  <a:lnTo>
                    <a:pt x="35" y="594"/>
                  </a:lnTo>
                  <a:lnTo>
                    <a:pt x="29" y="598"/>
                  </a:lnTo>
                  <a:lnTo>
                    <a:pt x="21" y="601"/>
                  </a:lnTo>
                  <a:lnTo>
                    <a:pt x="15" y="602"/>
                  </a:lnTo>
                  <a:lnTo>
                    <a:pt x="8" y="603"/>
                  </a:lnTo>
                  <a:lnTo>
                    <a:pt x="0" y="603"/>
                  </a:lnTo>
                  <a:lnTo>
                    <a:pt x="0" y="603"/>
                  </a:lnTo>
                </a:path>
              </a:pathLst>
            </a:custGeom>
            <a:noFill/>
            <a:ln w="63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705" name="直接连接符 241704"/>
            <p:cNvSpPr/>
            <p:nvPr/>
          </p:nvSpPr>
          <p:spPr>
            <a:xfrm flipH="1">
              <a:off x="2929" y="1487"/>
              <a:ext cx="896" cy="1"/>
            </a:xfrm>
            <a:prstGeom prst="line">
              <a:avLst/>
            </a:prstGeom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1706" name="直接连接符 241705"/>
            <p:cNvSpPr/>
            <p:nvPr/>
          </p:nvSpPr>
          <p:spPr>
            <a:xfrm flipH="1">
              <a:off x="3312" y="721"/>
              <a:ext cx="513" cy="1"/>
            </a:xfrm>
            <a:prstGeom prst="line">
              <a:avLst/>
            </a:prstGeom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1707" name="矩形 241706"/>
            <p:cNvSpPr/>
            <p:nvPr/>
          </p:nvSpPr>
          <p:spPr>
            <a:xfrm>
              <a:off x="3080" y="1075"/>
              <a:ext cx="110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defTabSz="892175" eaLnBrk="1" hangingPunct="1">
                <a:spcBef>
                  <a:spcPct val="0"/>
                </a:spcBef>
              </a:pPr>
              <a:r>
                <a:rPr lang="en-US" altLang="zh-CN" sz="1900" b="1" i="1">
                  <a:solidFill>
                    <a:srgbClr val="FF6600"/>
                  </a:solidFill>
                </a:rPr>
                <a:t>U</a:t>
              </a:r>
              <a:endParaRPr lang="en-US" altLang="zh-CN" sz="2600" b="1">
                <a:solidFill>
                  <a:srgbClr val="FF66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708" name="任意多边形 241707"/>
            <p:cNvSpPr/>
            <p:nvPr/>
          </p:nvSpPr>
          <p:spPr>
            <a:xfrm>
              <a:off x="4848" y="976"/>
              <a:ext cx="321" cy="319"/>
            </a:xfrm>
            <a:custGeom>
              <a:avLst/>
              <a:gdLst/>
              <a:ahLst/>
              <a:cxnLst/>
              <a:rect l="0" t="0" r="0" b="0"/>
              <a:pathLst>
                <a:path w="379" h="378">
                  <a:moveTo>
                    <a:pt x="0" y="189"/>
                  </a:moveTo>
                  <a:lnTo>
                    <a:pt x="0" y="179"/>
                  </a:lnTo>
                  <a:lnTo>
                    <a:pt x="0" y="168"/>
                  </a:lnTo>
                  <a:lnTo>
                    <a:pt x="2" y="160"/>
                  </a:lnTo>
                  <a:lnTo>
                    <a:pt x="4" y="150"/>
                  </a:lnTo>
                  <a:lnTo>
                    <a:pt x="5" y="141"/>
                  </a:lnTo>
                  <a:lnTo>
                    <a:pt x="8" y="132"/>
                  </a:lnTo>
                  <a:lnTo>
                    <a:pt x="11" y="123"/>
                  </a:lnTo>
                  <a:lnTo>
                    <a:pt x="14" y="115"/>
                  </a:lnTo>
                  <a:lnTo>
                    <a:pt x="18" y="107"/>
                  </a:lnTo>
                  <a:lnTo>
                    <a:pt x="23" y="98"/>
                  </a:lnTo>
                  <a:lnTo>
                    <a:pt x="27" y="90"/>
                  </a:lnTo>
                  <a:lnTo>
                    <a:pt x="32" y="83"/>
                  </a:lnTo>
                  <a:lnTo>
                    <a:pt x="37" y="75"/>
                  </a:lnTo>
                  <a:lnTo>
                    <a:pt x="43" y="68"/>
                  </a:lnTo>
                  <a:lnTo>
                    <a:pt x="49" y="62"/>
                  </a:lnTo>
                  <a:lnTo>
                    <a:pt x="55" y="54"/>
                  </a:lnTo>
                  <a:lnTo>
                    <a:pt x="62" y="49"/>
                  </a:lnTo>
                  <a:lnTo>
                    <a:pt x="68" y="43"/>
                  </a:lnTo>
                  <a:lnTo>
                    <a:pt x="76" y="37"/>
                  </a:lnTo>
                  <a:lnTo>
                    <a:pt x="84" y="31"/>
                  </a:lnTo>
                  <a:lnTo>
                    <a:pt x="91" y="26"/>
                  </a:lnTo>
                  <a:lnTo>
                    <a:pt x="99" y="22"/>
                  </a:lnTo>
                  <a:lnTo>
                    <a:pt x="108" y="18"/>
                  </a:lnTo>
                  <a:lnTo>
                    <a:pt x="116" y="14"/>
                  </a:lnTo>
                  <a:lnTo>
                    <a:pt x="124" y="11"/>
                  </a:lnTo>
                  <a:lnTo>
                    <a:pt x="133" y="7"/>
                  </a:lnTo>
                  <a:lnTo>
                    <a:pt x="142" y="5"/>
                  </a:lnTo>
                  <a:lnTo>
                    <a:pt x="150" y="3"/>
                  </a:lnTo>
                  <a:lnTo>
                    <a:pt x="161" y="1"/>
                  </a:lnTo>
                  <a:lnTo>
                    <a:pt x="169" y="0"/>
                  </a:lnTo>
                  <a:lnTo>
                    <a:pt x="180" y="0"/>
                  </a:lnTo>
                  <a:lnTo>
                    <a:pt x="190" y="0"/>
                  </a:lnTo>
                  <a:lnTo>
                    <a:pt x="199" y="0"/>
                  </a:lnTo>
                  <a:lnTo>
                    <a:pt x="209" y="0"/>
                  </a:lnTo>
                  <a:lnTo>
                    <a:pt x="218" y="1"/>
                  </a:lnTo>
                  <a:lnTo>
                    <a:pt x="228" y="3"/>
                  </a:lnTo>
                  <a:lnTo>
                    <a:pt x="236" y="5"/>
                  </a:lnTo>
                  <a:lnTo>
                    <a:pt x="245" y="7"/>
                  </a:lnTo>
                  <a:lnTo>
                    <a:pt x="254" y="11"/>
                  </a:lnTo>
                  <a:lnTo>
                    <a:pt x="263" y="14"/>
                  </a:lnTo>
                  <a:lnTo>
                    <a:pt x="272" y="18"/>
                  </a:lnTo>
                  <a:lnTo>
                    <a:pt x="279" y="22"/>
                  </a:lnTo>
                  <a:lnTo>
                    <a:pt x="287" y="26"/>
                  </a:lnTo>
                  <a:lnTo>
                    <a:pt x="295" y="31"/>
                  </a:lnTo>
                  <a:lnTo>
                    <a:pt x="302" y="37"/>
                  </a:lnTo>
                  <a:lnTo>
                    <a:pt x="310" y="43"/>
                  </a:lnTo>
                  <a:lnTo>
                    <a:pt x="316" y="49"/>
                  </a:lnTo>
                  <a:lnTo>
                    <a:pt x="323" y="54"/>
                  </a:lnTo>
                  <a:lnTo>
                    <a:pt x="330" y="62"/>
                  </a:lnTo>
                  <a:lnTo>
                    <a:pt x="335" y="68"/>
                  </a:lnTo>
                  <a:lnTo>
                    <a:pt x="342" y="75"/>
                  </a:lnTo>
                  <a:lnTo>
                    <a:pt x="346" y="83"/>
                  </a:lnTo>
                  <a:lnTo>
                    <a:pt x="352" y="90"/>
                  </a:lnTo>
                  <a:lnTo>
                    <a:pt x="355" y="98"/>
                  </a:lnTo>
                  <a:lnTo>
                    <a:pt x="360" y="107"/>
                  </a:lnTo>
                  <a:lnTo>
                    <a:pt x="364" y="115"/>
                  </a:lnTo>
                  <a:lnTo>
                    <a:pt x="367" y="123"/>
                  </a:lnTo>
                  <a:lnTo>
                    <a:pt x="371" y="132"/>
                  </a:lnTo>
                  <a:lnTo>
                    <a:pt x="373" y="141"/>
                  </a:lnTo>
                  <a:lnTo>
                    <a:pt x="374" y="150"/>
                  </a:lnTo>
                  <a:lnTo>
                    <a:pt x="377" y="160"/>
                  </a:lnTo>
                  <a:lnTo>
                    <a:pt x="378" y="168"/>
                  </a:lnTo>
                  <a:lnTo>
                    <a:pt x="378" y="179"/>
                  </a:lnTo>
                  <a:lnTo>
                    <a:pt x="379" y="189"/>
                  </a:lnTo>
                  <a:lnTo>
                    <a:pt x="379" y="189"/>
                  </a:lnTo>
                  <a:lnTo>
                    <a:pt x="378" y="198"/>
                  </a:lnTo>
                  <a:lnTo>
                    <a:pt x="378" y="208"/>
                  </a:lnTo>
                  <a:lnTo>
                    <a:pt x="377" y="217"/>
                  </a:lnTo>
                  <a:lnTo>
                    <a:pt x="374" y="227"/>
                  </a:lnTo>
                  <a:lnTo>
                    <a:pt x="373" y="236"/>
                  </a:lnTo>
                  <a:lnTo>
                    <a:pt x="371" y="244"/>
                  </a:lnTo>
                  <a:lnTo>
                    <a:pt x="367" y="253"/>
                  </a:lnTo>
                  <a:lnTo>
                    <a:pt x="364" y="262"/>
                  </a:lnTo>
                  <a:lnTo>
                    <a:pt x="360" y="271"/>
                  </a:lnTo>
                  <a:lnTo>
                    <a:pt x="355" y="278"/>
                  </a:lnTo>
                  <a:lnTo>
                    <a:pt x="352" y="286"/>
                  </a:lnTo>
                  <a:lnTo>
                    <a:pt x="346" y="293"/>
                  </a:lnTo>
                  <a:lnTo>
                    <a:pt x="342" y="301"/>
                  </a:lnTo>
                  <a:lnTo>
                    <a:pt x="335" y="308"/>
                  </a:lnTo>
                  <a:lnTo>
                    <a:pt x="330" y="315"/>
                  </a:lnTo>
                  <a:lnTo>
                    <a:pt x="323" y="323"/>
                  </a:lnTo>
                  <a:lnTo>
                    <a:pt x="316" y="329"/>
                  </a:lnTo>
                  <a:lnTo>
                    <a:pt x="310" y="334"/>
                  </a:lnTo>
                  <a:lnTo>
                    <a:pt x="302" y="340"/>
                  </a:lnTo>
                  <a:lnTo>
                    <a:pt x="295" y="345"/>
                  </a:lnTo>
                  <a:lnTo>
                    <a:pt x="287" y="350"/>
                  </a:lnTo>
                  <a:lnTo>
                    <a:pt x="279" y="354"/>
                  </a:lnTo>
                  <a:lnTo>
                    <a:pt x="272" y="359"/>
                  </a:lnTo>
                  <a:lnTo>
                    <a:pt x="263" y="363"/>
                  </a:lnTo>
                  <a:lnTo>
                    <a:pt x="254" y="365"/>
                  </a:lnTo>
                  <a:lnTo>
                    <a:pt x="245" y="369"/>
                  </a:lnTo>
                  <a:lnTo>
                    <a:pt x="236" y="371"/>
                  </a:lnTo>
                  <a:lnTo>
                    <a:pt x="228" y="373"/>
                  </a:lnTo>
                  <a:lnTo>
                    <a:pt x="218" y="375"/>
                  </a:lnTo>
                  <a:lnTo>
                    <a:pt x="209" y="377"/>
                  </a:lnTo>
                  <a:lnTo>
                    <a:pt x="199" y="377"/>
                  </a:lnTo>
                  <a:lnTo>
                    <a:pt x="190" y="378"/>
                  </a:lnTo>
                  <a:lnTo>
                    <a:pt x="180" y="377"/>
                  </a:lnTo>
                  <a:lnTo>
                    <a:pt x="169" y="377"/>
                  </a:lnTo>
                  <a:lnTo>
                    <a:pt x="161" y="375"/>
                  </a:lnTo>
                  <a:lnTo>
                    <a:pt x="150" y="373"/>
                  </a:lnTo>
                  <a:lnTo>
                    <a:pt x="142" y="371"/>
                  </a:lnTo>
                  <a:lnTo>
                    <a:pt x="133" y="369"/>
                  </a:lnTo>
                  <a:lnTo>
                    <a:pt x="124" y="365"/>
                  </a:lnTo>
                  <a:lnTo>
                    <a:pt x="116" y="363"/>
                  </a:lnTo>
                  <a:lnTo>
                    <a:pt x="108" y="359"/>
                  </a:lnTo>
                  <a:lnTo>
                    <a:pt x="99" y="354"/>
                  </a:lnTo>
                  <a:lnTo>
                    <a:pt x="91" y="350"/>
                  </a:lnTo>
                  <a:lnTo>
                    <a:pt x="84" y="345"/>
                  </a:lnTo>
                  <a:lnTo>
                    <a:pt x="76" y="340"/>
                  </a:lnTo>
                  <a:lnTo>
                    <a:pt x="68" y="334"/>
                  </a:lnTo>
                  <a:lnTo>
                    <a:pt x="62" y="329"/>
                  </a:lnTo>
                  <a:lnTo>
                    <a:pt x="55" y="323"/>
                  </a:lnTo>
                  <a:lnTo>
                    <a:pt x="49" y="315"/>
                  </a:lnTo>
                  <a:lnTo>
                    <a:pt x="43" y="308"/>
                  </a:lnTo>
                  <a:lnTo>
                    <a:pt x="37" y="301"/>
                  </a:lnTo>
                  <a:lnTo>
                    <a:pt x="32" y="293"/>
                  </a:lnTo>
                  <a:lnTo>
                    <a:pt x="27" y="286"/>
                  </a:lnTo>
                  <a:lnTo>
                    <a:pt x="23" y="278"/>
                  </a:lnTo>
                  <a:lnTo>
                    <a:pt x="18" y="271"/>
                  </a:lnTo>
                  <a:lnTo>
                    <a:pt x="14" y="262"/>
                  </a:lnTo>
                  <a:lnTo>
                    <a:pt x="11" y="253"/>
                  </a:lnTo>
                  <a:lnTo>
                    <a:pt x="8" y="244"/>
                  </a:lnTo>
                  <a:lnTo>
                    <a:pt x="5" y="236"/>
                  </a:lnTo>
                  <a:lnTo>
                    <a:pt x="4" y="227"/>
                  </a:lnTo>
                  <a:lnTo>
                    <a:pt x="2" y="217"/>
                  </a:lnTo>
                  <a:lnTo>
                    <a:pt x="0" y="208"/>
                  </a:lnTo>
                  <a:lnTo>
                    <a:pt x="0" y="198"/>
                  </a:lnTo>
                  <a:lnTo>
                    <a:pt x="0" y="189"/>
                  </a:lnTo>
                  <a:lnTo>
                    <a:pt x="0" y="18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709" name="任意多边形 241708"/>
            <p:cNvSpPr/>
            <p:nvPr/>
          </p:nvSpPr>
          <p:spPr>
            <a:xfrm>
              <a:off x="4848" y="976"/>
              <a:ext cx="321" cy="319"/>
            </a:xfrm>
            <a:custGeom>
              <a:avLst/>
              <a:gdLst/>
              <a:ahLst/>
              <a:cxnLst/>
              <a:rect l="0" t="0" r="0" b="0"/>
              <a:pathLst>
                <a:path w="379" h="378">
                  <a:moveTo>
                    <a:pt x="0" y="189"/>
                  </a:moveTo>
                  <a:lnTo>
                    <a:pt x="0" y="179"/>
                  </a:lnTo>
                  <a:lnTo>
                    <a:pt x="0" y="168"/>
                  </a:lnTo>
                  <a:lnTo>
                    <a:pt x="2" y="160"/>
                  </a:lnTo>
                  <a:lnTo>
                    <a:pt x="4" y="150"/>
                  </a:lnTo>
                  <a:lnTo>
                    <a:pt x="5" y="141"/>
                  </a:lnTo>
                  <a:lnTo>
                    <a:pt x="8" y="132"/>
                  </a:lnTo>
                  <a:lnTo>
                    <a:pt x="11" y="123"/>
                  </a:lnTo>
                  <a:lnTo>
                    <a:pt x="14" y="115"/>
                  </a:lnTo>
                  <a:lnTo>
                    <a:pt x="18" y="107"/>
                  </a:lnTo>
                  <a:lnTo>
                    <a:pt x="23" y="98"/>
                  </a:lnTo>
                  <a:lnTo>
                    <a:pt x="27" y="90"/>
                  </a:lnTo>
                  <a:lnTo>
                    <a:pt x="32" y="83"/>
                  </a:lnTo>
                  <a:lnTo>
                    <a:pt x="37" y="75"/>
                  </a:lnTo>
                  <a:lnTo>
                    <a:pt x="43" y="68"/>
                  </a:lnTo>
                  <a:lnTo>
                    <a:pt x="49" y="62"/>
                  </a:lnTo>
                  <a:lnTo>
                    <a:pt x="55" y="54"/>
                  </a:lnTo>
                  <a:lnTo>
                    <a:pt x="62" y="49"/>
                  </a:lnTo>
                  <a:lnTo>
                    <a:pt x="68" y="43"/>
                  </a:lnTo>
                  <a:lnTo>
                    <a:pt x="76" y="37"/>
                  </a:lnTo>
                  <a:lnTo>
                    <a:pt x="84" y="31"/>
                  </a:lnTo>
                  <a:lnTo>
                    <a:pt x="91" y="26"/>
                  </a:lnTo>
                  <a:lnTo>
                    <a:pt x="99" y="22"/>
                  </a:lnTo>
                  <a:lnTo>
                    <a:pt x="108" y="18"/>
                  </a:lnTo>
                  <a:lnTo>
                    <a:pt x="116" y="14"/>
                  </a:lnTo>
                  <a:lnTo>
                    <a:pt x="124" y="11"/>
                  </a:lnTo>
                  <a:lnTo>
                    <a:pt x="133" y="7"/>
                  </a:lnTo>
                  <a:lnTo>
                    <a:pt x="142" y="5"/>
                  </a:lnTo>
                  <a:lnTo>
                    <a:pt x="150" y="3"/>
                  </a:lnTo>
                  <a:lnTo>
                    <a:pt x="161" y="1"/>
                  </a:lnTo>
                  <a:lnTo>
                    <a:pt x="169" y="0"/>
                  </a:lnTo>
                  <a:lnTo>
                    <a:pt x="180" y="0"/>
                  </a:lnTo>
                  <a:lnTo>
                    <a:pt x="190" y="0"/>
                  </a:lnTo>
                  <a:lnTo>
                    <a:pt x="199" y="0"/>
                  </a:lnTo>
                  <a:lnTo>
                    <a:pt x="209" y="0"/>
                  </a:lnTo>
                  <a:lnTo>
                    <a:pt x="218" y="1"/>
                  </a:lnTo>
                  <a:lnTo>
                    <a:pt x="228" y="3"/>
                  </a:lnTo>
                  <a:lnTo>
                    <a:pt x="236" y="5"/>
                  </a:lnTo>
                  <a:lnTo>
                    <a:pt x="245" y="7"/>
                  </a:lnTo>
                  <a:lnTo>
                    <a:pt x="254" y="11"/>
                  </a:lnTo>
                  <a:lnTo>
                    <a:pt x="263" y="14"/>
                  </a:lnTo>
                  <a:lnTo>
                    <a:pt x="272" y="18"/>
                  </a:lnTo>
                  <a:lnTo>
                    <a:pt x="279" y="22"/>
                  </a:lnTo>
                  <a:lnTo>
                    <a:pt x="287" y="26"/>
                  </a:lnTo>
                  <a:lnTo>
                    <a:pt x="295" y="31"/>
                  </a:lnTo>
                  <a:lnTo>
                    <a:pt x="302" y="37"/>
                  </a:lnTo>
                  <a:lnTo>
                    <a:pt x="310" y="43"/>
                  </a:lnTo>
                  <a:lnTo>
                    <a:pt x="316" y="49"/>
                  </a:lnTo>
                  <a:lnTo>
                    <a:pt x="323" y="54"/>
                  </a:lnTo>
                  <a:lnTo>
                    <a:pt x="330" y="62"/>
                  </a:lnTo>
                  <a:lnTo>
                    <a:pt x="335" y="68"/>
                  </a:lnTo>
                  <a:lnTo>
                    <a:pt x="342" y="75"/>
                  </a:lnTo>
                  <a:lnTo>
                    <a:pt x="346" y="83"/>
                  </a:lnTo>
                  <a:lnTo>
                    <a:pt x="352" y="90"/>
                  </a:lnTo>
                  <a:lnTo>
                    <a:pt x="355" y="98"/>
                  </a:lnTo>
                  <a:lnTo>
                    <a:pt x="360" y="107"/>
                  </a:lnTo>
                  <a:lnTo>
                    <a:pt x="364" y="115"/>
                  </a:lnTo>
                  <a:lnTo>
                    <a:pt x="367" y="123"/>
                  </a:lnTo>
                  <a:lnTo>
                    <a:pt x="371" y="132"/>
                  </a:lnTo>
                  <a:lnTo>
                    <a:pt x="373" y="141"/>
                  </a:lnTo>
                  <a:lnTo>
                    <a:pt x="374" y="150"/>
                  </a:lnTo>
                  <a:lnTo>
                    <a:pt x="377" y="160"/>
                  </a:lnTo>
                  <a:lnTo>
                    <a:pt x="378" y="168"/>
                  </a:lnTo>
                  <a:lnTo>
                    <a:pt x="378" y="179"/>
                  </a:lnTo>
                  <a:lnTo>
                    <a:pt x="379" y="189"/>
                  </a:lnTo>
                  <a:lnTo>
                    <a:pt x="379" y="189"/>
                  </a:lnTo>
                  <a:lnTo>
                    <a:pt x="378" y="198"/>
                  </a:lnTo>
                  <a:lnTo>
                    <a:pt x="378" y="208"/>
                  </a:lnTo>
                  <a:lnTo>
                    <a:pt x="377" y="217"/>
                  </a:lnTo>
                  <a:lnTo>
                    <a:pt x="374" y="227"/>
                  </a:lnTo>
                  <a:lnTo>
                    <a:pt x="373" y="236"/>
                  </a:lnTo>
                  <a:lnTo>
                    <a:pt x="371" y="244"/>
                  </a:lnTo>
                  <a:lnTo>
                    <a:pt x="367" y="253"/>
                  </a:lnTo>
                  <a:lnTo>
                    <a:pt x="364" y="262"/>
                  </a:lnTo>
                  <a:lnTo>
                    <a:pt x="360" y="271"/>
                  </a:lnTo>
                  <a:lnTo>
                    <a:pt x="355" y="278"/>
                  </a:lnTo>
                  <a:lnTo>
                    <a:pt x="352" y="286"/>
                  </a:lnTo>
                  <a:lnTo>
                    <a:pt x="346" y="293"/>
                  </a:lnTo>
                  <a:lnTo>
                    <a:pt x="342" y="301"/>
                  </a:lnTo>
                  <a:lnTo>
                    <a:pt x="335" y="308"/>
                  </a:lnTo>
                  <a:lnTo>
                    <a:pt x="330" y="315"/>
                  </a:lnTo>
                  <a:lnTo>
                    <a:pt x="323" y="323"/>
                  </a:lnTo>
                  <a:lnTo>
                    <a:pt x="316" y="329"/>
                  </a:lnTo>
                  <a:lnTo>
                    <a:pt x="310" y="334"/>
                  </a:lnTo>
                  <a:lnTo>
                    <a:pt x="302" y="340"/>
                  </a:lnTo>
                  <a:lnTo>
                    <a:pt x="295" y="345"/>
                  </a:lnTo>
                  <a:lnTo>
                    <a:pt x="287" y="350"/>
                  </a:lnTo>
                  <a:lnTo>
                    <a:pt x="279" y="354"/>
                  </a:lnTo>
                  <a:lnTo>
                    <a:pt x="272" y="359"/>
                  </a:lnTo>
                  <a:lnTo>
                    <a:pt x="263" y="363"/>
                  </a:lnTo>
                  <a:lnTo>
                    <a:pt x="254" y="365"/>
                  </a:lnTo>
                  <a:lnTo>
                    <a:pt x="245" y="369"/>
                  </a:lnTo>
                  <a:lnTo>
                    <a:pt x="236" y="371"/>
                  </a:lnTo>
                  <a:lnTo>
                    <a:pt x="228" y="373"/>
                  </a:lnTo>
                  <a:lnTo>
                    <a:pt x="218" y="375"/>
                  </a:lnTo>
                  <a:lnTo>
                    <a:pt x="209" y="377"/>
                  </a:lnTo>
                  <a:lnTo>
                    <a:pt x="199" y="377"/>
                  </a:lnTo>
                  <a:lnTo>
                    <a:pt x="190" y="378"/>
                  </a:lnTo>
                  <a:lnTo>
                    <a:pt x="180" y="377"/>
                  </a:lnTo>
                  <a:lnTo>
                    <a:pt x="169" y="377"/>
                  </a:lnTo>
                  <a:lnTo>
                    <a:pt x="161" y="375"/>
                  </a:lnTo>
                  <a:lnTo>
                    <a:pt x="150" y="373"/>
                  </a:lnTo>
                  <a:lnTo>
                    <a:pt x="142" y="371"/>
                  </a:lnTo>
                  <a:lnTo>
                    <a:pt x="133" y="369"/>
                  </a:lnTo>
                  <a:lnTo>
                    <a:pt x="124" y="365"/>
                  </a:lnTo>
                  <a:lnTo>
                    <a:pt x="116" y="363"/>
                  </a:lnTo>
                  <a:lnTo>
                    <a:pt x="108" y="359"/>
                  </a:lnTo>
                  <a:lnTo>
                    <a:pt x="99" y="354"/>
                  </a:lnTo>
                  <a:lnTo>
                    <a:pt x="91" y="350"/>
                  </a:lnTo>
                  <a:lnTo>
                    <a:pt x="84" y="345"/>
                  </a:lnTo>
                  <a:lnTo>
                    <a:pt x="76" y="340"/>
                  </a:lnTo>
                  <a:lnTo>
                    <a:pt x="68" y="334"/>
                  </a:lnTo>
                  <a:lnTo>
                    <a:pt x="62" y="329"/>
                  </a:lnTo>
                  <a:lnTo>
                    <a:pt x="55" y="323"/>
                  </a:lnTo>
                  <a:lnTo>
                    <a:pt x="49" y="315"/>
                  </a:lnTo>
                  <a:lnTo>
                    <a:pt x="43" y="308"/>
                  </a:lnTo>
                  <a:lnTo>
                    <a:pt x="37" y="301"/>
                  </a:lnTo>
                  <a:lnTo>
                    <a:pt x="32" y="293"/>
                  </a:lnTo>
                  <a:lnTo>
                    <a:pt x="27" y="286"/>
                  </a:lnTo>
                  <a:lnTo>
                    <a:pt x="23" y="278"/>
                  </a:lnTo>
                  <a:lnTo>
                    <a:pt x="18" y="271"/>
                  </a:lnTo>
                  <a:lnTo>
                    <a:pt x="14" y="262"/>
                  </a:lnTo>
                  <a:lnTo>
                    <a:pt x="11" y="253"/>
                  </a:lnTo>
                  <a:lnTo>
                    <a:pt x="8" y="244"/>
                  </a:lnTo>
                  <a:lnTo>
                    <a:pt x="5" y="236"/>
                  </a:lnTo>
                  <a:lnTo>
                    <a:pt x="4" y="227"/>
                  </a:lnTo>
                  <a:lnTo>
                    <a:pt x="2" y="217"/>
                  </a:lnTo>
                  <a:lnTo>
                    <a:pt x="0" y="208"/>
                  </a:lnTo>
                  <a:lnTo>
                    <a:pt x="0" y="198"/>
                  </a:lnTo>
                  <a:lnTo>
                    <a:pt x="0" y="189"/>
                  </a:lnTo>
                  <a:close/>
                </a:path>
              </a:pathLst>
            </a:custGeom>
            <a:solidFill>
              <a:srgbClr val="FFFF99">
                <a:alpha val="100000"/>
              </a:srgbClr>
            </a:solidFill>
            <a:ln w="6350" cap="rnd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710" name="矩形 241709"/>
            <p:cNvSpPr/>
            <p:nvPr/>
          </p:nvSpPr>
          <p:spPr>
            <a:xfrm>
              <a:off x="4969" y="1086"/>
              <a:ext cx="142" cy="1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defTabSz="892175" eaLnBrk="1" hangingPunct="1">
                <a:spcBef>
                  <a:spcPct val="0"/>
                </a:spcBef>
              </a:pPr>
              <a:r>
                <a:rPr lang="en-US" altLang="zh-CN" sz="1100" b="1" dirty="0" err="1">
                  <a:solidFill>
                    <a:srgbClr val="FF6600"/>
                  </a:solidFill>
                  <a:latin typeface="Arial" panose="020B0604020202020204" pitchFamily="34" charset="0"/>
                </a:rPr>
                <a:t>mA</a:t>
              </a:r>
              <a:endParaRPr lang="en-US" altLang="zh-CN" sz="2600">
                <a:solidFill>
                  <a:srgbClr val="FF66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711" name="任意多边形 241710"/>
            <p:cNvSpPr/>
            <p:nvPr/>
          </p:nvSpPr>
          <p:spPr>
            <a:xfrm>
              <a:off x="3568" y="593"/>
              <a:ext cx="769" cy="1149"/>
            </a:xfrm>
            <a:custGeom>
              <a:avLst/>
              <a:gdLst/>
              <a:ahLst/>
              <a:cxnLst/>
              <a:rect l="0" t="0" r="0" b="0"/>
              <a:pathLst>
                <a:path w="910" h="1361">
                  <a:moveTo>
                    <a:pt x="0" y="1361"/>
                  </a:moveTo>
                  <a:lnTo>
                    <a:pt x="910" y="1361"/>
                  </a:lnTo>
                  <a:lnTo>
                    <a:pt x="910" y="0"/>
                  </a:lnTo>
                  <a:lnTo>
                    <a:pt x="0" y="0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noFill/>
            <a:ln w="63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712" name="矩形 241711"/>
            <p:cNvSpPr/>
            <p:nvPr/>
          </p:nvSpPr>
          <p:spPr>
            <a:xfrm>
              <a:off x="3347" y="563"/>
              <a:ext cx="48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defTabSz="892175" eaLnBrk="1" hangingPunct="1">
                <a:spcBef>
                  <a:spcPct val="0"/>
                </a:spcBef>
              </a:pPr>
              <a:r>
                <a:rPr lang="en-US" altLang="zh-CN" sz="1200" b="1">
                  <a:solidFill>
                    <a:srgbClr val="FF6600"/>
                  </a:solidFill>
                </a:rPr>
                <a:t>1</a:t>
              </a:r>
              <a:endParaRPr lang="en-US" altLang="zh-CN" sz="1200" b="1">
                <a:solidFill>
                  <a:srgbClr val="FF66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713" name="矩形 241712"/>
            <p:cNvSpPr/>
            <p:nvPr/>
          </p:nvSpPr>
          <p:spPr>
            <a:xfrm>
              <a:off x="3347" y="1535"/>
              <a:ext cx="48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defTabSz="892175" eaLnBrk="1" hangingPunct="1">
                <a:spcBef>
                  <a:spcPct val="0"/>
                </a:spcBef>
              </a:pPr>
              <a:r>
                <a:rPr lang="en-US" altLang="zh-CN" sz="1200" b="1">
                  <a:solidFill>
                    <a:srgbClr val="FF6600"/>
                  </a:solidFill>
                </a:rPr>
                <a:t>2</a:t>
              </a:r>
              <a:endParaRPr lang="en-US" altLang="zh-CN" sz="1200" b="1">
                <a:solidFill>
                  <a:srgbClr val="FF66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714" name="矩形 241713"/>
            <p:cNvSpPr/>
            <p:nvPr/>
          </p:nvSpPr>
          <p:spPr>
            <a:xfrm>
              <a:off x="4713" y="584"/>
              <a:ext cx="48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defTabSz="892175" eaLnBrk="1" hangingPunct="1">
                <a:spcBef>
                  <a:spcPct val="0"/>
                </a:spcBef>
              </a:pPr>
              <a:r>
                <a:rPr lang="en-US" altLang="zh-CN" sz="1200" b="1">
                  <a:solidFill>
                    <a:srgbClr val="FF6600"/>
                  </a:solidFill>
                </a:rPr>
                <a:t>3</a:t>
              </a:r>
              <a:endParaRPr lang="en-US" altLang="zh-CN" sz="1200" b="1">
                <a:solidFill>
                  <a:srgbClr val="FF66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715" name="矩形 241714"/>
            <p:cNvSpPr/>
            <p:nvPr/>
          </p:nvSpPr>
          <p:spPr>
            <a:xfrm>
              <a:off x="4734" y="1524"/>
              <a:ext cx="48" cy="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defTabSz="892175" eaLnBrk="1" hangingPunct="1">
                <a:spcBef>
                  <a:spcPct val="0"/>
                </a:spcBef>
              </a:pPr>
              <a:r>
                <a:rPr lang="en-US" altLang="zh-CN" sz="1200" b="1">
                  <a:solidFill>
                    <a:srgbClr val="FF6600"/>
                  </a:solidFill>
                </a:rPr>
                <a:t>4</a:t>
              </a:r>
              <a:endParaRPr lang="en-US" altLang="zh-CN" sz="1200" b="1">
                <a:solidFill>
                  <a:srgbClr val="FF66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716" name="直接连接符 241715"/>
            <p:cNvSpPr/>
            <p:nvPr/>
          </p:nvSpPr>
          <p:spPr>
            <a:xfrm>
              <a:off x="2929" y="721"/>
              <a:ext cx="127" cy="1"/>
            </a:xfrm>
            <a:prstGeom prst="line">
              <a:avLst/>
            </a:prstGeom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1717" name="直接连接符 241716"/>
            <p:cNvSpPr/>
            <p:nvPr/>
          </p:nvSpPr>
          <p:spPr>
            <a:xfrm>
              <a:off x="3120" y="593"/>
              <a:ext cx="192" cy="128"/>
            </a:xfrm>
            <a:prstGeom prst="line">
              <a:avLst/>
            </a:prstGeom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1718" name="任意多边形 241717"/>
            <p:cNvSpPr/>
            <p:nvPr/>
          </p:nvSpPr>
          <p:spPr>
            <a:xfrm>
              <a:off x="3067" y="694"/>
              <a:ext cx="48" cy="48"/>
            </a:xfrm>
            <a:custGeom>
              <a:avLst/>
              <a:gdLst/>
              <a:ahLst/>
              <a:cxnLst/>
              <a:rect l="0" t="0" r="0" b="0"/>
              <a:pathLst>
                <a:path w="57" h="57">
                  <a:moveTo>
                    <a:pt x="0" y="28"/>
                  </a:moveTo>
                  <a:lnTo>
                    <a:pt x="0" y="21"/>
                  </a:lnTo>
                  <a:lnTo>
                    <a:pt x="1" y="16"/>
                  </a:lnTo>
                  <a:lnTo>
                    <a:pt x="3" y="11"/>
                  </a:lnTo>
                  <a:lnTo>
                    <a:pt x="7" y="7"/>
                  </a:lnTo>
                  <a:lnTo>
                    <a:pt x="11" y="4"/>
                  </a:lnTo>
                  <a:lnTo>
                    <a:pt x="16" y="1"/>
                  </a:lnTo>
                  <a:lnTo>
                    <a:pt x="21" y="0"/>
                  </a:lnTo>
                  <a:lnTo>
                    <a:pt x="28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4" y="4"/>
                  </a:lnTo>
                  <a:lnTo>
                    <a:pt x="47" y="7"/>
                  </a:lnTo>
                  <a:lnTo>
                    <a:pt x="51" y="11"/>
                  </a:lnTo>
                  <a:lnTo>
                    <a:pt x="54" y="16"/>
                  </a:lnTo>
                  <a:lnTo>
                    <a:pt x="55" y="21"/>
                  </a:lnTo>
                  <a:lnTo>
                    <a:pt x="57" y="28"/>
                  </a:lnTo>
                  <a:lnTo>
                    <a:pt x="57" y="28"/>
                  </a:lnTo>
                  <a:lnTo>
                    <a:pt x="55" y="34"/>
                  </a:lnTo>
                  <a:lnTo>
                    <a:pt x="54" y="39"/>
                  </a:lnTo>
                  <a:lnTo>
                    <a:pt x="51" y="44"/>
                  </a:lnTo>
                  <a:lnTo>
                    <a:pt x="47" y="47"/>
                  </a:lnTo>
                  <a:lnTo>
                    <a:pt x="44" y="51"/>
                  </a:lnTo>
                  <a:lnTo>
                    <a:pt x="39" y="54"/>
                  </a:lnTo>
                  <a:lnTo>
                    <a:pt x="34" y="55"/>
                  </a:lnTo>
                  <a:lnTo>
                    <a:pt x="28" y="57"/>
                  </a:lnTo>
                  <a:lnTo>
                    <a:pt x="21" y="55"/>
                  </a:lnTo>
                  <a:lnTo>
                    <a:pt x="16" y="54"/>
                  </a:lnTo>
                  <a:lnTo>
                    <a:pt x="11" y="51"/>
                  </a:lnTo>
                  <a:lnTo>
                    <a:pt x="7" y="47"/>
                  </a:lnTo>
                  <a:lnTo>
                    <a:pt x="3" y="44"/>
                  </a:lnTo>
                  <a:lnTo>
                    <a:pt x="1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719" name="任意多边形 241718"/>
            <p:cNvSpPr/>
            <p:nvPr/>
          </p:nvSpPr>
          <p:spPr>
            <a:xfrm>
              <a:off x="3067" y="694"/>
              <a:ext cx="48" cy="48"/>
            </a:xfrm>
            <a:custGeom>
              <a:avLst/>
              <a:gdLst/>
              <a:ahLst/>
              <a:cxnLst/>
              <a:rect l="0" t="0" r="0" b="0"/>
              <a:pathLst>
                <a:path w="57" h="57">
                  <a:moveTo>
                    <a:pt x="0" y="28"/>
                  </a:moveTo>
                  <a:lnTo>
                    <a:pt x="0" y="21"/>
                  </a:lnTo>
                  <a:lnTo>
                    <a:pt x="1" y="16"/>
                  </a:lnTo>
                  <a:lnTo>
                    <a:pt x="3" y="11"/>
                  </a:lnTo>
                  <a:lnTo>
                    <a:pt x="7" y="7"/>
                  </a:lnTo>
                  <a:lnTo>
                    <a:pt x="11" y="4"/>
                  </a:lnTo>
                  <a:lnTo>
                    <a:pt x="16" y="1"/>
                  </a:lnTo>
                  <a:lnTo>
                    <a:pt x="21" y="0"/>
                  </a:lnTo>
                  <a:lnTo>
                    <a:pt x="28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4" y="4"/>
                  </a:lnTo>
                  <a:lnTo>
                    <a:pt x="47" y="7"/>
                  </a:lnTo>
                  <a:lnTo>
                    <a:pt x="51" y="11"/>
                  </a:lnTo>
                  <a:lnTo>
                    <a:pt x="54" y="16"/>
                  </a:lnTo>
                  <a:lnTo>
                    <a:pt x="55" y="21"/>
                  </a:lnTo>
                  <a:lnTo>
                    <a:pt x="57" y="28"/>
                  </a:lnTo>
                  <a:lnTo>
                    <a:pt x="57" y="28"/>
                  </a:lnTo>
                  <a:lnTo>
                    <a:pt x="55" y="34"/>
                  </a:lnTo>
                  <a:lnTo>
                    <a:pt x="54" y="39"/>
                  </a:lnTo>
                  <a:lnTo>
                    <a:pt x="51" y="44"/>
                  </a:lnTo>
                  <a:lnTo>
                    <a:pt x="47" y="47"/>
                  </a:lnTo>
                  <a:lnTo>
                    <a:pt x="44" y="51"/>
                  </a:lnTo>
                  <a:lnTo>
                    <a:pt x="39" y="54"/>
                  </a:lnTo>
                  <a:lnTo>
                    <a:pt x="34" y="55"/>
                  </a:lnTo>
                  <a:lnTo>
                    <a:pt x="28" y="57"/>
                  </a:lnTo>
                  <a:lnTo>
                    <a:pt x="21" y="55"/>
                  </a:lnTo>
                  <a:lnTo>
                    <a:pt x="16" y="54"/>
                  </a:lnTo>
                  <a:lnTo>
                    <a:pt x="11" y="51"/>
                  </a:lnTo>
                  <a:lnTo>
                    <a:pt x="7" y="47"/>
                  </a:lnTo>
                  <a:lnTo>
                    <a:pt x="3" y="44"/>
                  </a:lnTo>
                  <a:lnTo>
                    <a:pt x="1" y="39"/>
                  </a:lnTo>
                  <a:lnTo>
                    <a:pt x="0" y="34"/>
                  </a:lnTo>
                  <a:lnTo>
                    <a:pt x="0" y="28"/>
                  </a:lnTo>
                  <a:close/>
                </a:path>
              </a:pathLst>
            </a:custGeom>
            <a:noFill/>
            <a:ln w="63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720" name="直接连接符 241719"/>
            <p:cNvSpPr/>
            <p:nvPr/>
          </p:nvSpPr>
          <p:spPr>
            <a:xfrm>
              <a:off x="4161" y="721"/>
              <a:ext cx="535" cy="1"/>
            </a:xfrm>
            <a:prstGeom prst="line">
              <a:avLst/>
            </a:prstGeom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1721" name="直接连接符 241720"/>
            <p:cNvSpPr/>
            <p:nvPr/>
          </p:nvSpPr>
          <p:spPr>
            <a:xfrm>
              <a:off x="4161" y="1487"/>
              <a:ext cx="535" cy="1"/>
            </a:xfrm>
            <a:prstGeom prst="line">
              <a:avLst/>
            </a:prstGeom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1722" name="矩形 241721"/>
            <p:cNvSpPr/>
            <p:nvPr/>
          </p:nvSpPr>
          <p:spPr>
            <a:xfrm>
              <a:off x="5098" y="787"/>
              <a:ext cx="68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defTabSz="892175" eaLnBrk="1" hangingPunct="1">
                <a:spcBef>
                  <a:spcPct val="0"/>
                </a:spcBef>
              </a:pPr>
              <a:r>
                <a:rPr lang="en-US" altLang="zh-CN" sz="1500" b="1">
                  <a:solidFill>
                    <a:srgbClr val="000000"/>
                  </a:solidFill>
                </a:rPr>
                <a:t>+</a:t>
              </a:r>
              <a:endParaRPr lang="en-US" altLang="zh-CN" sz="34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723" name="矩形 241722"/>
            <p:cNvSpPr/>
            <p:nvPr/>
          </p:nvSpPr>
          <p:spPr>
            <a:xfrm>
              <a:off x="5109" y="1385"/>
              <a:ext cx="51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defTabSz="892175" eaLnBrk="1" hangingPunct="1">
                <a:spcBef>
                  <a:spcPct val="0"/>
                </a:spcBef>
              </a:pPr>
              <a:r>
                <a:rPr lang="en-US" altLang="zh-CN" sz="1900" b="1">
                  <a:solidFill>
                    <a:srgbClr val="000000"/>
                  </a:solidFill>
                </a:rPr>
                <a:t>-</a:t>
              </a:r>
              <a:endParaRPr lang="en-US" altLang="zh-CN" sz="42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728" name="直接连接符 241727"/>
            <p:cNvSpPr/>
            <p:nvPr/>
          </p:nvSpPr>
          <p:spPr>
            <a:xfrm>
              <a:off x="2921" y="726"/>
              <a:ext cx="1" cy="264"/>
            </a:xfrm>
            <a:prstGeom prst="line">
              <a:avLst/>
            </a:prstGeom>
            <a:ln w="206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1729" name="直接连接符 241728"/>
            <p:cNvSpPr/>
            <p:nvPr/>
          </p:nvSpPr>
          <p:spPr>
            <a:xfrm flipV="1">
              <a:off x="2921" y="1054"/>
              <a:ext cx="1" cy="438"/>
            </a:xfrm>
            <a:prstGeom prst="line">
              <a:avLst/>
            </a:prstGeom>
            <a:ln w="206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1730" name="直接连接符 241729"/>
            <p:cNvSpPr/>
            <p:nvPr/>
          </p:nvSpPr>
          <p:spPr>
            <a:xfrm>
              <a:off x="2825" y="997"/>
              <a:ext cx="191" cy="1"/>
            </a:xfrm>
            <a:prstGeom prst="line">
              <a:avLst/>
            </a:prstGeom>
            <a:ln w="206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1731" name="直接连接符 241730"/>
            <p:cNvSpPr/>
            <p:nvPr/>
          </p:nvSpPr>
          <p:spPr>
            <a:xfrm>
              <a:off x="2873" y="1054"/>
              <a:ext cx="112" cy="1"/>
            </a:xfrm>
            <a:prstGeom prst="line">
              <a:avLst/>
            </a:prstGeom>
            <a:ln w="206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1748" name="矩形 241747"/>
            <p:cNvSpPr/>
            <p:nvPr/>
          </p:nvSpPr>
          <p:spPr>
            <a:xfrm>
              <a:off x="3218" y="413"/>
              <a:ext cx="80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defTabSz="892175" eaLnBrk="1" hangingPunct="1">
                <a:spcBef>
                  <a:spcPct val="0"/>
                </a:spcBef>
              </a:pPr>
              <a:r>
                <a:rPr lang="en-US" altLang="zh-CN" sz="1800" b="1">
                  <a:solidFill>
                    <a:srgbClr val="000000"/>
                  </a:solidFill>
                </a:rPr>
                <a:t>S</a:t>
              </a:r>
              <a:endParaRPr lang="en-US" altLang="zh-CN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749" name="任意多边形 241748"/>
            <p:cNvSpPr/>
            <p:nvPr/>
          </p:nvSpPr>
          <p:spPr>
            <a:xfrm>
              <a:off x="4696" y="721"/>
              <a:ext cx="313" cy="255"/>
            </a:xfrm>
            <a:custGeom>
              <a:avLst/>
              <a:gdLst/>
              <a:ahLst/>
              <a:cxnLst/>
              <a:rect l="0" t="0" r="0" b="0"/>
              <a:pathLst>
                <a:path w="371" h="302">
                  <a:moveTo>
                    <a:pt x="0" y="0"/>
                  </a:moveTo>
                  <a:cubicBezTo>
                    <a:pt x="205" y="0"/>
                    <a:pt x="371" y="135"/>
                    <a:pt x="371" y="302"/>
                  </a:cubicBezTo>
                </a:path>
              </a:pathLst>
            </a:custGeom>
            <a:noFill/>
            <a:ln w="63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750" name="任意多边形 241749"/>
            <p:cNvSpPr/>
            <p:nvPr/>
          </p:nvSpPr>
          <p:spPr>
            <a:xfrm>
              <a:off x="4696" y="1295"/>
              <a:ext cx="304" cy="192"/>
            </a:xfrm>
            <a:custGeom>
              <a:avLst/>
              <a:gdLst/>
              <a:ahLst/>
              <a:cxnLst/>
              <a:rect l="0" t="0" r="0" b="0"/>
              <a:pathLst>
                <a:path w="361" h="228">
                  <a:moveTo>
                    <a:pt x="0" y="228"/>
                  </a:moveTo>
                  <a:cubicBezTo>
                    <a:pt x="199" y="228"/>
                    <a:pt x="361" y="126"/>
                    <a:pt x="361" y="0"/>
                  </a:cubicBezTo>
                  <a:cubicBezTo>
                    <a:pt x="361" y="0"/>
                    <a:pt x="361" y="0"/>
                    <a:pt x="361" y="0"/>
                  </a:cubicBezTo>
                </a:path>
              </a:pathLst>
            </a:custGeom>
            <a:noFill/>
            <a:ln w="63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751" name="椭圆 241750"/>
            <p:cNvSpPr/>
            <p:nvPr/>
          </p:nvSpPr>
          <p:spPr>
            <a:xfrm>
              <a:off x="3343" y="696"/>
              <a:ext cx="61" cy="57"/>
            </a:xfrm>
            <a:prstGeom prst="ellipse">
              <a:avLst/>
            </a:pr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752" name="椭圆 241751"/>
            <p:cNvSpPr/>
            <p:nvPr/>
          </p:nvSpPr>
          <p:spPr>
            <a:xfrm>
              <a:off x="3343" y="696"/>
              <a:ext cx="61" cy="57"/>
            </a:xfrm>
            <a:prstGeom prst="ellipse">
              <a:avLst/>
            </a:prstGeom>
            <a:noFill/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753" name="椭圆 241752"/>
            <p:cNvSpPr/>
            <p:nvPr/>
          </p:nvSpPr>
          <p:spPr>
            <a:xfrm>
              <a:off x="3351" y="1451"/>
              <a:ext cx="66" cy="62"/>
            </a:xfrm>
            <a:prstGeom prst="ellipse">
              <a:avLst/>
            </a:pr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754" name="椭圆 241753"/>
            <p:cNvSpPr/>
            <p:nvPr/>
          </p:nvSpPr>
          <p:spPr>
            <a:xfrm>
              <a:off x="3351" y="1451"/>
              <a:ext cx="66" cy="62"/>
            </a:xfrm>
            <a:prstGeom prst="ellipse">
              <a:avLst/>
            </a:prstGeom>
            <a:noFill/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755" name="椭圆 241754"/>
            <p:cNvSpPr/>
            <p:nvPr/>
          </p:nvSpPr>
          <p:spPr>
            <a:xfrm>
              <a:off x="4675" y="696"/>
              <a:ext cx="61" cy="57"/>
            </a:xfrm>
            <a:prstGeom prst="ellipse">
              <a:avLst/>
            </a:pr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756" name="椭圆 241755"/>
            <p:cNvSpPr/>
            <p:nvPr/>
          </p:nvSpPr>
          <p:spPr>
            <a:xfrm>
              <a:off x="4675" y="696"/>
              <a:ext cx="61" cy="57"/>
            </a:xfrm>
            <a:prstGeom prst="ellipse">
              <a:avLst/>
            </a:prstGeom>
            <a:noFill/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757" name="椭圆 241756"/>
            <p:cNvSpPr/>
            <p:nvPr/>
          </p:nvSpPr>
          <p:spPr>
            <a:xfrm>
              <a:off x="4685" y="1455"/>
              <a:ext cx="61" cy="57"/>
            </a:xfrm>
            <a:prstGeom prst="ellipse">
              <a:avLst/>
            </a:pr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1758" name="椭圆 241757"/>
            <p:cNvSpPr/>
            <p:nvPr/>
          </p:nvSpPr>
          <p:spPr>
            <a:xfrm>
              <a:off x="4685" y="1455"/>
              <a:ext cx="61" cy="57"/>
            </a:xfrm>
            <a:prstGeom prst="ellipse">
              <a:avLst/>
            </a:prstGeom>
            <a:noFill/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241762" name="矩形 241761"/>
          <p:cNvSpPr/>
          <p:nvPr/>
        </p:nvSpPr>
        <p:spPr>
          <a:xfrm>
            <a:off x="5159375" y="2857500"/>
            <a:ext cx="2997200" cy="412750"/>
          </a:xfrm>
          <a:prstGeom prst="rect">
            <a:avLst/>
          </a:prstGeom>
          <a:noFill/>
          <a:ln w="9525">
            <a:noFill/>
          </a:ln>
        </p:spPr>
        <p:txBody>
          <a:bodyPr lIns="108265" tIns="54132" rIns="108265" bIns="54132" anchor="ctr">
            <a:spAutoFit/>
          </a:bodyPr>
          <a:lstStyle/>
          <a:p>
            <a:pPr algn="ctr" defTabSz="892175" eaLnBrk="1" hangingPunct="1">
              <a:spcBef>
                <a:spcPct val="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直流法测定同名端</a:t>
            </a:r>
          </a:p>
        </p:txBody>
      </p:sp>
      <p:sp>
        <p:nvSpPr>
          <p:cNvPr id="241763" name="动作按钮: 后退或前一项 241762" descr="水滴">
            <a:hlinkClick r:id="" action="ppaction://hlinkshowjump?jump=previousslide">
              <a:snd r:embed="rId2" name="PROJCTOR.WAV"/>
            </a:hlinkClick>
          </p:cNvPr>
          <p:cNvSpPr/>
          <p:nvPr/>
        </p:nvSpPr>
        <p:spPr>
          <a:xfrm>
            <a:off x="8074025" y="6324600"/>
            <a:ext cx="460375" cy="457200"/>
          </a:xfrm>
          <a:prstGeom prst="actionButtonBackPrevious">
            <a:avLst/>
          </a:prstGeom>
          <a:blipFill rotWithShape="0">
            <a:blip r:embed="rId3"/>
          </a:blipFill>
          <a:ln w="28575">
            <a:noFill/>
          </a:ln>
          <a:effectLst>
            <a:prstShdw prst="shdw17" dist="17961" dir="2699999">
              <a:srgbClr val="CCFFFF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6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41764" name="动作按钮: 后退或前一项 241763" descr="水滴">
            <a:hlinkClick r:id="" action="ppaction://hlinkshowjump?jump=nextslide">
              <a:snd r:embed="rId2" name="PROJCTOR.WAV"/>
            </a:hlinkClick>
          </p:cNvPr>
          <p:cNvSpPr/>
          <p:nvPr/>
        </p:nvSpPr>
        <p:spPr>
          <a:xfrm flipH="1">
            <a:off x="8610600" y="6324600"/>
            <a:ext cx="457200" cy="457200"/>
          </a:xfrm>
          <a:prstGeom prst="actionButtonBackPrevious">
            <a:avLst/>
          </a:prstGeom>
          <a:blipFill rotWithShape="0">
            <a:blip r:embed="rId3"/>
          </a:blipFill>
          <a:ln w="28575">
            <a:noFill/>
          </a:ln>
          <a:effectLst>
            <a:prstShdw prst="shdw17" dist="17961" dir="2699999">
              <a:srgbClr val="CCFFFF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6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964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1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1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1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1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9" grpId="0"/>
      <p:bldP spid="241670" grpId="0"/>
      <p:bldP spid="241671" grpId="0"/>
      <p:bldP spid="2417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6" name="矩形 243715"/>
          <p:cNvSpPr/>
          <p:nvPr/>
        </p:nvSpPr>
        <p:spPr>
          <a:xfrm>
            <a:off x="617538" y="508000"/>
            <a:ext cx="3170237" cy="48895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4" rIns="91430" bIns="45714" anchor="ctr">
            <a:spAutoFit/>
          </a:bodyPr>
          <a:lstStyle/>
          <a:p>
            <a:pPr defTabSz="771525" eaLnBrk="1" hangingPunct="1">
              <a:spcBef>
                <a:spcPct val="0"/>
              </a:spcBef>
              <a:tabLst>
                <a:tab pos="417830" algn="l"/>
              </a:tabLst>
            </a:pP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</a:rPr>
              <a:t>二、互感的伏安关系</a:t>
            </a:r>
          </a:p>
        </p:txBody>
      </p:sp>
      <p:sp>
        <p:nvSpPr>
          <p:cNvPr id="243717" name="矩形 243716"/>
          <p:cNvSpPr/>
          <p:nvPr/>
        </p:nvSpPr>
        <p:spPr>
          <a:xfrm>
            <a:off x="827087" y="1224052"/>
            <a:ext cx="7707313" cy="1882775"/>
          </a:xfrm>
          <a:prstGeom prst="rect">
            <a:avLst/>
          </a:prstGeom>
          <a:noFill/>
          <a:ln w="9525">
            <a:noFill/>
          </a:ln>
        </p:spPr>
        <p:txBody>
          <a:bodyPr lIns="91430" tIns="45714" rIns="91430" bIns="45714" anchor="ctr">
            <a:spAutoFit/>
          </a:bodyPr>
          <a:lstStyle/>
          <a:p>
            <a:pPr defTabSz="771525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具有互感的线圈，其感应电压应由自感电压及互感电压合成。若互感电压的方向与自感电压方向相同，则感应电压为自感电压与互感电压相加；若两个电压方向相反，则感应电压应为自感电压与互感电压相减。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</a:p>
        </p:txBody>
      </p:sp>
      <p:grpSp>
        <p:nvGrpSpPr>
          <p:cNvPr id="243718" name="组合 243717"/>
          <p:cNvGrpSpPr>
            <a:grpSpLocks noChangeAspect="1"/>
          </p:cNvGrpSpPr>
          <p:nvPr/>
        </p:nvGrpSpPr>
        <p:grpSpPr>
          <a:xfrm>
            <a:off x="827087" y="2995550"/>
            <a:ext cx="3205163" cy="3035300"/>
            <a:chOff x="1428" y="412"/>
            <a:chExt cx="2391" cy="2264"/>
          </a:xfrm>
        </p:grpSpPr>
        <p:sp>
          <p:nvSpPr>
            <p:cNvPr id="243719" name="矩形 243718"/>
            <p:cNvSpPr>
              <a:spLocks noChangeAspect="1" noTextEdit="1"/>
            </p:cNvSpPr>
            <p:nvPr/>
          </p:nvSpPr>
          <p:spPr>
            <a:xfrm>
              <a:off x="1428" y="412"/>
              <a:ext cx="2391" cy="2264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pPr eaLnBrk="1" hangingPunct="1">
                <a:spcBef>
                  <a:spcPct val="0"/>
                </a:spcBef>
              </a:pPr>
              <a:endParaRPr lang="zh-CN" altLang="en-US" sz="26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grpSp>
          <p:nvGrpSpPr>
            <p:cNvPr id="243720" name="组合 243719"/>
            <p:cNvGrpSpPr/>
            <p:nvPr/>
          </p:nvGrpSpPr>
          <p:grpSpPr>
            <a:xfrm>
              <a:off x="1675" y="552"/>
              <a:ext cx="1971" cy="2078"/>
              <a:chOff x="1675" y="552"/>
              <a:chExt cx="1971" cy="2078"/>
            </a:xfrm>
          </p:grpSpPr>
          <p:sp>
            <p:nvSpPr>
              <p:cNvPr id="243721" name="直接连接符 243720"/>
              <p:cNvSpPr/>
              <p:nvPr/>
            </p:nvSpPr>
            <p:spPr>
              <a:xfrm flipV="1">
                <a:off x="2807" y="1136"/>
                <a:ext cx="1" cy="314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3722" name="直接连接符 243721"/>
              <p:cNvSpPr/>
              <p:nvPr/>
            </p:nvSpPr>
            <p:spPr>
              <a:xfrm flipV="1">
                <a:off x="2807" y="2099"/>
                <a:ext cx="1" cy="526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3723" name="任意多边形 243722"/>
              <p:cNvSpPr/>
              <p:nvPr/>
            </p:nvSpPr>
            <p:spPr>
              <a:xfrm>
                <a:off x="2727" y="1450"/>
                <a:ext cx="80" cy="649"/>
              </a:xfrm>
              <a:custGeom>
                <a:avLst/>
                <a:gdLst/>
                <a:ahLst/>
                <a:cxnLst/>
                <a:rect l="0" t="0" r="0" b="0"/>
                <a:pathLst>
                  <a:path w="80" h="649">
                    <a:moveTo>
                      <a:pt x="80" y="649"/>
                    </a:moveTo>
                    <a:cubicBezTo>
                      <a:pt x="36" y="649"/>
                      <a:pt x="0" y="613"/>
                      <a:pt x="0" y="568"/>
                    </a:cubicBezTo>
                    <a:cubicBezTo>
                      <a:pt x="0" y="523"/>
                      <a:pt x="36" y="487"/>
                      <a:pt x="80" y="487"/>
                    </a:cubicBezTo>
                    <a:cubicBezTo>
                      <a:pt x="80" y="487"/>
                      <a:pt x="80" y="487"/>
                      <a:pt x="80" y="487"/>
                    </a:cubicBezTo>
                    <a:cubicBezTo>
                      <a:pt x="36" y="487"/>
                      <a:pt x="0" y="450"/>
                      <a:pt x="0" y="406"/>
                    </a:cubicBezTo>
                    <a:cubicBezTo>
                      <a:pt x="0" y="361"/>
                      <a:pt x="36" y="324"/>
                      <a:pt x="80" y="324"/>
                    </a:cubicBezTo>
                    <a:cubicBezTo>
                      <a:pt x="80" y="324"/>
                      <a:pt x="80" y="324"/>
                      <a:pt x="80" y="324"/>
                    </a:cubicBezTo>
                    <a:cubicBezTo>
                      <a:pt x="36" y="324"/>
                      <a:pt x="0" y="288"/>
                      <a:pt x="0" y="243"/>
                    </a:cubicBezTo>
                    <a:cubicBezTo>
                      <a:pt x="0" y="198"/>
                      <a:pt x="36" y="162"/>
                      <a:pt x="80" y="162"/>
                    </a:cubicBezTo>
                    <a:cubicBezTo>
                      <a:pt x="80" y="162"/>
                      <a:pt x="80" y="162"/>
                      <a:pt x="80" y="162"/>
                    </a:cubicBezTo>
                    <a:cubicBezTo>
                      <a:pt x="36" y="162"/>
                      <a:pt x="0" y="126"/>
                      <a:pt x="0" y="81"/>
                    </a:cubicBezTo>
                    <a:cubicBezTo>
                      <a:pt x="0" y="36"/>
                      <a:pt x="36" y="0"/>
                      <a:pt x="80" y="0"/>
                    </a:cubicBezTo>
                    <a:cubicBezTo>
                      <a:pt x="80" y="0"/>
                      <a:pt x="80" y="0"/>
                      <a:pt x="80" y="0"/>
                    </a:cubicBez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</a:pPr>
                <a:endParaRPr lang="zh-CN" altLang="en-US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43724" name="直接连接符 243723"/>
              <p:cNvSpPr/>
              <p:nvPr/>
            </p:nvSpPr>
            <p:spPr>
              <a:xfrm>
                <a:off x="2451" y="2145"/>
                <a:ext cx="1" cy="475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3725" name="直接连接符 243724"/>
              <p:cNvSpPr/>
              <p:nvPr/>
            </p:nvSpPr>
            <p:spPr>
              <a:xfrm>
                <a:off x="2451" y="1183"/>
                <a:ext cx="1" cy="287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3726" name="任意多边形 243725"/>
              <p:cNvSpPr/>
              <p:nvPr/>
            </p:nvSpPr>
            <p:spPr>
              <a:xfrm>
                <a:off x="2451" y="1470"/>
                <a:ext cx="84" cy="675"/>
              </a:xfrm>
              <a:custGeom>
                <a:avLst/>
                <a:gdLst/>
                <a:ahLst/>
                <a:cxnLst/>
                <a:rect l="0" t="0" r="0" b="0"/>
                <a:pathLst>
                  <a:path w="84" h="675">
                    <a:moveTo>
                      <a:pt x="0" y="0"/>
                    </a:moveTo>
                    <a:cubicBezTo>
                      <a:pt x="47" y="0"/>
                      <a:pt x="84" y="38"/>
                      <a:pt x="84" y="84"/>
                    </a:cubicBezTo>
                    <a:cubicBezTo>
                      <a:pt x="84" y="131"/>
                      <a:pt x="47" y="169"/>
                      <a:pt x="0" y="169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47" y="169"/>
                      <a:pt x="84" y="207"/>
                      <a:pt x="84" y="253"/>
                    </a:cubicBezTo>
                    <a:cubicBezTo>
                      <a:pt x="84" y="300"/>
                      <a:pt x="47" y="337"/>
                      <a:pt x="0" y="337"/>
                    </a:cubicBezTo>
                    <a:cubicBezTo>
                      <a:pt x="0" y="337"/>
                      <a:pt x="0" y="337"/>
                      <a:pt x="0" y="337"/>
                    </a:cubicBezTo>
                    <a:cubicBezTo>
                      <a:pt x="47" y="337"/>
                      <a:pt x="84" y="375"/>
                      <a:pt x="84" y="422"/>
                    </a:cubicBezTo>
                    <a:cubicBezTo>
                      <a:pt x="84" y="468"/>
                      <a:pt x="47" y="506"/>
                      <a:pt x="0" y="506"/>
                    </a:cubicBezTo>
                    <a:cubicBezTo>
                      <a:pt x="0" y="506"/>
                      <a:pt x="0" y="506"/>
                      <a:pt x="0" y="506"/>
                    </a:cubicBezTo>
                    <a:cubicBezTo>
                      <a:pt x="47" y="506"/>
                      <a:pt x="84" y="544"/>
                      <a:pt x="84" y="591"/>
                    </a:cubicBezTo>
                    <a:cubicBezTo>
                      <a:pt x="84" y="637"/>
                      <a:pt x="47" y="675"/>
                      <a:pt x="0" y="675"/>
                    </a:cubicBezTo>
                    <a:cubicBezTo>
                      <a:pt x="0" y="675"/>
                      <a:pt x="0" y="675"/>
                      <a:pt x="0" y="675"/>
                    </a:cubicBez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</a:pPr>
                <a:endParaRPr lang="zh-CN" altLang="en-US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43727" name="任意多边形 243726"/>
              <p:cNvSpPr/>
              <p:nvPr/>
            </p:nvSpPr>
            <p:spPr>
              <a:xfrm>
                <a:off x="2807" y="976"/>
                <a:ext cx="373" cy="404"/>
              </a:xfrm>
              <a:custGeom>
                <a:avLst/>
                <a:gdLst/>
                <a:ahLst/>
                <a:cxnLst/>
                <a:rect l="0" t="0" r="0" b="0"/>
                <a:pathLst>
                  <a:path w="373" h="404">
                    <a:moveTo>
                      <a:pt x="0" y="404"/>
                    </a:moveTo>
                    <a:lnTo>
                      <a:pt x="0" y="0"/>
                    </a:lnTo>
                    <a:lnTo>
                      <a:pt x="373" y="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</a:pPr>
                <a:endParaRPr lang="zh-CN" altLang="en-US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43728" name="直接连接符 243727"/>
              <p:cNvSpPr/>
              <p:nvPr/>
            </p:nvSpPr>
            <p:spPr>
              <a:xfrm>
                <a:off x="2811" y="2629"/>
                <a:ext cx="718" cy="1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3729" name="直接连接符 243728"/>
              <p:cNvSpPr/>
              <p:nvPr/>
            </p:nvSpPr>
            <p:spPr>
              <a:xfrm flipH="1">
                <a:off x="1690" y="2629"/>
                <a:ext cx="761" cy="1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3730" name="任意多边形 243729"/>
              <p:cNvSpPr/>
              <p:nvPr/>
            </p:nvSpPr>
            <p:spPr>
              <a:xfrm>
                <a:off x="2079" y="980"/>
                <a:ext cx="372" cy="430"/>
              </a:xfrm>
              <a:custGeom>
                <a:avLst/>
                <a:gdLst/>
                <a:ahLst/>
                <a:cxnLst/>
                <a:rect l="0" t="0" r="0" b="0"/>
                <a:pathLst>
                  <a:path w="372" h="430">
                    <a:moveTo>
                      <a:pt x="372" y="430"/>
                    </a:moveTo>
                    <a:lnTo>
                      <a:pt x="372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</a:pPr>
                <a:endParaRPr lang="zh-CN" altLang="en-US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43731" name="直接连接符 243730"/>
              <p:cNvSpPr/>
              <p:nvPr/>
            </p:nvSpPr>
            <p:spPr>
              <a:xfrm flipH="1">
                <a:off x="3249" y="976"/>
                <a:ext cx="304" cy="1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3732" name="任意多边形 243731"/>
              <p:cNvSpPr/>
              <p:nvPr/>
            </p:nvSpPr>
            <p:spPr>
              <a:xfrm>
                <a:off x="3157" y="942"/>
                <a:ext cx="100" cy="68"/>
              </a:xfrm>
              <a:custGeom>
                <a:avLst/>
                <a:gdLst/>
                <a:ahLst/>
                <a:cxnLst/>
                <a:rect l="0" t="0" r="0" b="0"/>
                <a:pathLst>
                  <a:path w="100" h="68">
                    <a:moveTo>
                      <a:pt x="100" y="68"/>
                    </a:moveTo>
                    <a:lnTo>
                      <a:pt x="0" y="34"/>
                    </a:lnTo>
                    <a:lnTo>
                      <a:pt x="100" y="0"/>
                    </a:lnTo>
                    <a:lnTo>
                      <a:pt x="100" y="6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</a:pPr>
                <a:endParaRPr lang="zh-CN" altLang="en-US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43733" name="直接连接符 243732"/>
              <p:cNvSpPr/>
              <p:nvPr/>
            </p:nvSpPr>
            <p:spPr>
              <a:xfrm>
                <a:off x="1730" y="981"/>
                <a:ext cx="258" cy="1"/>
              </a:xfrm>
              <a:prstGeom prst="line">
                <a:avLst/>
              </a:prstGeom>
              <a:ln w="28575" cap="rnd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3734" name="任意多边形 243733"/>
              <p:cNvSpPr/>
              <p:nvPr/>
            </p:nvSpPr>
            <p:spPr>
              <a:xfrm>
                <a:off x="1979" y="947"/>
                <a:ext cx="101" cy="68"/>
              </a:xfrm>
              <a:custGeom>
                <a:avLst/>
                <a:gdLst/>
                <a:ahLst/>
                <a:cxnLst/>
                <a:rect l="0" t="0" r="0" b="0"/>
                <a:pathLst>
                  <a:path w="101" h="68">
                    <a:moveTo>
                      <a:pt x="0" y="0"/>
                    </a:moveTo>
                    <a:lnTo>
                      <a:pt x="101" y="34"/>
                    </a:lnTo>
                    <a:lnTo>
                      <a:pt x="0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</a:pPr>
                <a:endParaRPr lang="zh-CN" altLang="en-US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43735" name="任意多边形 243734"/>
              <p:cNvSpPr/>
              <p:nvPr/>
            </p:nvSpPr>
            <p:spPr>
              <a:xfrm>
                <a:off x="2734" y="737"/>
                <a:ext cx="132" cy="116"/>
              </a:xfrm>
              <a:custGeom>
                <a:avLst/>
                <a:gdLst/>
                <a:ahLst/>
                <a:cxnLst/>
                <a:rect l="0" t="0" r="0" b="0"/>
                <a:pathLst>
                  <a:path w="132" h="116">
                    <a:moveTo>
                      <a:pt x="0" y="0"/>
                    </a:moveTo>
                    <a:cubicBezTo>
                      <a:pt x="64" y="17"/>
                      <a:pt x="111" y="58"/>
                      <a:pt x="132" y="116"/>
                    </a:cubicBez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</a:pPr>
                <a:endParaRPr lang="zh-CN" altLang="en-US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43736" name="任意多边形 243735"/>
              <p:cNvSpPr/>
              <p:nvPr/>
            </p:nvSpPr>
            <p:spPr>
              <a:xfrm>
                <a:off x="2832" y="838"/>
                <a:ext cx="65" cy="73"/>
              </a:xfrm>
              <a:custGeom>
                <a:avLst/>
                <a:gdLst/>
                <a:ahLst/>
                <a:cxnLst/>
                <a:rect l="0" t="0" r="0" b="0"/>
                <a:pathLst>
                  <a:path w="65" h="73">
                    <a:moveTo>
                      <a:pt x="65" y="0"/>
                    </a:moveTo>
                    <a:lnTo>
                      <a:pt x="46" y="73"/>
                    </a:lnTo>
                    <a:lnTo>
                      <a:pt x="0" y="14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</a:pPr>
                <a:endParaRPr lang="zh-CN" altLang="en-US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43737" name="矩形 243736"/>
              <p:cNvSpPr/>
              <p:nvPr/>
            </p:nvSpPr>
            <p:spPr>
              <a:xfrm>
                <a:off x="2576" y="552"/>
                <a:ext cx="135" cy="18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892175" eaLnBrk="1" hangingPunct="1">
                  <a:spcBef>
                    <a:spcPct val="0"/>
                  </a:spcBef>
                </a:pPr>
                <a:r>
                  <a:rPr lang="en-US" altLang="zh-CN" sz="1600">
                    <a:solidFill>
                      <a:srgbClr val="FF6600"/>
                    </a:solidFill>
                  </a:rPr>
                  <a:t>M</a:t>
                </a:r>
                <a:endParaRPr lang="en-US" altLang="zh-CN" sz="2600" b="1">
                  <a:solidFill>
                    <a:srgbClr val="FF6600"/>
                  </a:solidFill>
                  <a:latin typeface="宋体" panose="02010600030101010101" pitchFamily="2" charset="-122"/>
                </a:endParaRPr>
              </a:p>
            </p:txBody>
          </p:sp>
          <p:grpSp>
            <p:nvGrpSpPr>
              <p:cNvPr id="243738" name="组合 243737"/>
              <p:cNvGrpSpPr/>
              <p:nvPr/>
            </p:nvGrpSpPr>
            <p:grpSpPr>
              <a:xfrm>
                <a:off x="3138" y="643"/>
                <a:ext cx="127" cy="322"/>
                <a:chOff x="3138" y="643"/>
                <a:chExt cx="127" cy="322"/>
              </a:xfrm>
            </p:grpSpPr>
            <p:sp>
              <p:nvSpPr>
                <p:cNvPr id="243739" name="矩形 243738"/>
                <p:cNvSpPr/>
                <p:nvPr/>
              </p:nvSpPr>
              <p:spPr>
                <a:xfrm>
                  <a:off x="3198" y="807"/>
                  <a:ext cx="67" cy="15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892175" eaLnBrk="1" hangingPunct="1">
                    <a:spcBef>
                      <a:spcPct val="0"/>
                    </a:spcBef>
                  </a:pPr>
                  <a:r>
                    <a:rPr lang="en-US" altLang="zh-CN" sz="1400">
                      <a:solidFill>
                        <a:srgbClr val="000000"/>
                      </a:solidFill>
                    </a:rPr>
                    <a:t>2</a:t>
                  </a:r>
                  <a:endParaRPr lang="en-US" altLang="zh-CN" sz="2600" b="1">
                    <a:solidFill>
                      <a:srgbClr val="000000"/>
                    </a:solidFill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243740" name="矩形 243739"/>
                <p:cNvSpPr/>
                <p:nvPr/>
              </p:nvSpPr>
              <p:spPr>
                <a:xfrm>
                  <a:off x="3138" y="643"/>
                  <a:ext cx="69" cy="2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892175" eaLnBrk="1" hangingPunct="1">
                    <a:spcBef>
                      <a:spcPct val="0"/>
                    </a:spcBef>
                  </a:pPr>
                  <a:r>
                    <a:rPr lang="en-US" altLang="zh-CN" sz="2600" i="1">
                      <a:solidFill>
                        <a:srgbClr val="000000"/>
                      </a:solidFill>
                    </a:rPr>
                    <a:t>i</a:t>
                  </a:r>
                  <a:endParaRPr lang="en-US" altLang="zh-CN" sz="2600" b="1">
                    <a:solidFill>
                      <a:srgbClr val="000000"/>
                    </a:solidFill>
                    <a:latin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43741" name="组合 243740"/>
              <p:cNvGrpSpPr/>
              <p:nvPr/>
            </p:nvGrpSpPr>
            <p:grpSpPr>
              <a:xfrm>
                <a:off x="1939" y="656"/>
                <a:ext cx="115" cy="322"/>
                <a:chOff x="1939" y="656"/>
                <a:chExt cx="115" cy="322"/>
              </a:xfrm>
            </p:grpSpPr>
            <p:sp>
              <p:nvSpPr>
                <p:cNvPr id="243742" name="矩形 243741"/>
                <p:cNvSpPr/>
                <p:nvPr/>
              </p:nvSpPr>
              <p:spPr>
                <a:xfrm>
                  <a:off x="1987" y="820"/>
                  <a:ext cx="67" cy="15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892175" eaLnBrk="1" hangingPunct="1">
                    <a:spcBef>
                      <a:spcPct val="0"/>
                    </a:spcBef>
                  </a:pPr>
                  <a:r>
                    <a:rPr lang="en-US" altLang="zh-CN" sz="1400">
                      <a:solidFill>
                        <a:srgbClr val="000000"/>
                      </a:solidFill>
                    </a:rPr>
                    <a:t>1</a:t>
                  </a:r>
                  <a:endParaRPr lang="en-US" altLang="zh-CN" sz="2600" b="1">
                    <a:solidFill>
                      <a:srgbClr val="000000"/>
                    </a:solidFill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243743" name="矩形 243742"/>
                <p:cNvSpPr/>
                <p:nvPr/>
              </p:nvSpPr>
              <p:spPr>
                <a:xfrm>
                  <a:off x="1939" y="656"/>
                  <a:ext cx="69" cy="2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892175" eaLnBrk="1" hangingPunct="1">
                    <a:spcBef>
                      <a:spcPct val="0"/>
                    </a:spcBef>
                  </a:pPr>
                  <a:r>
                    <a:rPr lang="en-US" altLang="zh-CN" sz="2600" i="1">
                      <a:solidFill>
                        <a:srgbClr val="000000"/>
                      </a:solidFill>
                    </a:rPr>
                    <a:t>i</a:t>
                  </a:r>
                  <a:endParaRPr lang="en-US" altLang="zh-CN" sz="2600" b="1">
                    <a:solidFill>
                      <a:srgbClr val="000000"/>
                    </a:solidFill>
                    <a:latin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43744" name="组合 243743"/>
              <p:cNvGrpSpPr/>
              <p:nvPr/>
            </p:nvGrpSpPr>
            <p:grpSpPr>
              <a:xfrm>
                <a:off x="3461" y="1562"/>
                <a:ext cx="185" cy="323"/>
                <a:chOff x="3461" y="1562"/>
                <a:chExt cx="185" cy="323"/>
              </a:xfrm>
            </p:grpSpPr>
            <p:sp>
              <p:nvSpPr>
                <p:cNvPr id="243745" name="矩形 243744"/>
                <p:cNvSpPr/>
                <p:nvPr/>
              </p:nvSpPr>
              <p:spPr>
                <a:xfrm>
                  <a:off x="3579" y="1727"/>
                  <a:ext cx="67" cy="15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892175" eaLnBrk="1" hangingPunct="1">
                    <a:spcBef>
                      <a:spcPct val="0"/>
                    </a:spcBef>
                  </a:pPr>
                  <a:r>
                    <a:rPr lang="en-US" altLang="zh-CN" sz="1400">
                      <a:solidFill>
                        <a:srgbClr val="000000"/>
                      </a:solidFill>
                    </a:rPr>
                    <a:t>2</a:t>
                  </a:r>
                  <a:endParaRPr lang="en-US" altLang="zh-CN" sz="2600" b="1">
                    <a:solidFill>
                      <a:srgbClr val="000000"/>
                    </a:solidFill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243746" name="矩形 243745"/>
                <p:cNvSpPr/>
                <p:nvPr/>
              </p:nvSpPr>
              <p:spPr>
                <a:xfrm>
                  <a:off x="3461" y="1562"/>
                  <a:ext cx="123" cy="2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892175" eaLnBrk="1" hangingPunct="1">
                    <a:spcBef>
                      <a:spcPct val="0"/>
                    </a:spcBef>
                  </a:pPr>
                  <a:r>
                    <a:rPr lang="en-US" altLang="zh-CN" sz="2600" i="1">
                      <a:solidFill>
                        <a:srgbClr val="000000"/>
                      </a:solidFill>
                    </a:rPr>
                    <a:t>u</a:t>
                  </a:r>
                  <a:endParaRPr lang="en-US" altLang="zh-CN" sz="2600" b="1">
                    <a:solidFill>
                      <a:srgbClr val="000000"/>
                    </a:solidFill>
                    <a:latin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43747" name="组合 243746"/>
              <p:cNvGrpSpPr/>
              <p:nvPr/>
            </p:nvGrpSpPr>
            <p:grpSpPr>
              <a:xfrm>
                <a:off x="1680" y="1574"/>
                <a:ext cx="173" cy="323"/>
                <a:chOff x="1680" y="1574"/>
                <a:chExt cx="173" cy="323"/>
              </a:xfrm>
            </p:grpSpPr>
            <p:sp>
              <p:nvSpPr>
                <p:cNvPr id="243748" name="矩形 243747"/>
                <p:cNvSpPr/>
                <p:nvPr/>
              </p:nvSpPr>
              <p:spPr>
                <a:xfrm>
                  <a:off x="1787" y="1739"/>
                  <a:ext cx="66" cy="15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892175" eaLnBrk="1" hangingPunct="1">
                    <a:spcBef>
                      <a:spcPct val="0"/>
                    </a:spcBef>
                  </a:pPr>
                  <a:r>
                    <a:rPr lang="en-US" altLang="zh-CN" sz="1400">
                      <a:solidFill>
                        <a:srgbClr val="000000"/>
                      </a:solidFill>
                    </a:rPr>
                    <a:t>1</a:t>
                  </a:r>
                  <a:endParaRPr lang="en-US" altLang="zh-CN" sz="2600" b="1">
                    <a:solidFill>
                      <a:srgbClr val="000000"/>
                    </a:solidFill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243749" name="矩形 243748"/>
                <p:cNvSpPr/>
                <p:nvPr/>
              </p:nvSpPr>
              <p:spPr>
                <a:xfrm>
                  <a:off x="1680" y="1574"/>
                  <a:ext cx="123" cy="2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defTabSz="892175" eaLnBrk="1" hangingPunct="1">
                    <a:spcBef>
                      <a:spcPct val="0"/>
                    </a:spcBef>
                  </a:pPr>
                  <a:r>
                    <a:rPr lang="en-US" altLang="zh-CN" sz="2600" i="1">
                      <a:solidFill>
                        <a:srgbClr val="000000"/>
                      </a:solidFill>
                    </a:rPr>
                    <a:t>u</a:t>
                  </a:r>
                  <a:endParaRPr lang="en-US" altLang="zh-CN" sz="2600" b="1">
                    <a:solidFill>
                      <a:srgbClr val="000000"/>
                    </a:solidFill>
                    <a:latin typeface="宋体" panose="02010600030101010101" pitchFamily="2" charset="-122"/>
                  </a:endParaRPr>
                </a:p>
              </p:txBody>
            </p:sp>
          </p:grpSp>
          <p:sp>
            <p:nvSpPr>
              <p:cNvPr id="243750" name="矩形 243749"/>
              <p:cNvSpPr/>
              <p:nvPr/>
            </p:nvSpPr>
            <p:spPr>
              <a:xfrm>
                <a:off x="1701" y="1011"/>
                <a:ext cx="7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892175" eaLnBrk="1" hangingPunct="1">
                  <a:spcBef>
                    <a:spcPct val="0"/>
                  </a:spcBef>
                </a:pPr>
                <a:r>
                  <a:rPr lang="en-US" altLang="zh-CN" sz="1300">
                    <a:solidFill>
                      <a:srgbClr val="000000"/>
                    </a:solidFill>
                  </a:rPr>
                  <a:t>+</a:t>
                </a:r>
                <a:endParaRPr lang="en-US" altLang="zh-CN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43751" name="矩形 243750"/>
              <p:cNvSpPr/>
              <p:nvPr/>
            </p:nvSpPr>
            <p:spPr>
              <a:xfrm>
                <a:off x="3526" y="1011"/>
                <a:ext cx="70" cy="14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892175" eaLnBrk="1" hangingPunct="1">
                  <a:spcBef>
                    <a:spcPct val="0"/>
                  </a:spcBef>
                </a:pPr>
                <a:r>
                  <a:rPr lang="en-US" altLang="zh-CN" sz="1300">
                    <a:solidFill>
                      <a:srgbClr val="000000"/>
                    </a:solidFill>
                  </a:rPr>
                  <a:t>+</a:t>
                </a:r>
                <a:endParaRPr lang="en-US" altLang="zh-CN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43752" name="矩形 243751"/>
              <p:cNvSpPr/>
              <p:nvPr/>
            </p:nvSpPr>
            <p:spPr>
              <a:xfrm>
                <a:off x="1675" y="2428"/>
                <a:ext cx="95" cy="11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892175" eaLnBrk="1" hangingPunct="1">
                  <a:spcBef>
                    <a:spcPct val="0"/>
                  </a:spcBef>
                </a:pPr>
                <a:r>
                  <a:rPr lang="en-US" altLang="zh-CN" sz="1000" b="1">
                    <a:solidFill>
                      <a:srgbClr val="000000"/>
                    </a:solidFill>
                    <a:latin typeface="ËÎÌå" charset="0"/>
                  </a:rPr>
                  <a:t>—</a:t>
                </a:r>
                <a:endParaRPr lang="en-US" altLang="zh-CN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43753" name="矩形 243752"/>
              <p:cNvSpPr/>
              <p:nvPr/>
            </p:nvSpPr>
            <p:spPr>
              <a:xfrm>
                <a:off x="3501" y="2446"/>
                <a:ext cx="76" cy="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892175" eaLnBrk="1" hangingPunct="1">
                  <a:spcBef>
                    <a:spcPct val="0"/>
                  </a:spcBef>
                </a:pPr>
                <a:r>
                  <a:rPr lang="en-US" altLang="zh-CN" sz="800" b="1">
                    <a:solidFill>
                      <a:srgbClr val="000000"/>
                    </a:solidFill>
                    <a:latin typeface="ËÎÌå" charset="0"/>
                  </a:rPr>
                  <a:t>—</a:t>
                </a:r>
                <a:endParaRPr lang="en-US" altLang="zh-CN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43754" name="矩形 243753"/>
              <p:cNvSpPr/>
              <p:nvPr/>
            </p:nvSpPr>
            <p:spPr>
              <a:xfrm>
                <a:off x="2861" y="1407"/>
                <a:ext cx="128" cy="3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892175" eaLnBrk="1" hangingPunct="1">
                  <a:spcBef>
                    <a:spcPct val="0"/>
                  </a:spcBef>
                </a:pPr>
                <a:r>
                  <a:rPr lang="en-US" altLang="zh-CN" sz="2700" dirty="0">
                    <a:solidFill>
                      <a:srgbClr val="FF6600"/>
                    </a:solidFill>
                  </a:rPr>
                  <a:t>*</a:t>
                </a:r>
                <a:endParaRPr lang="en-US" altLang="zh-CN" sz="2600" b="1" dirty="0">
                  <a:solidFill>
                    <a:srgbClr val="FF66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43755" name="矩形 243754"/>
              <p:cNvSpPr/>
              <p:nvPr/>
            </p:nvSpPr>
            <p:spPr>
              <a:xfrm>
                <a:off x="2271" y="1400"/>
                <a:ext cx="128" cy="3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defTabSz="892175" eaLnBrk="1" hangingPunct="1">
                  <a:spcBef>
                    <a:spcPct val="0"/>
                  </a:spcBef>
                </a:pPr>
                <a:r>
                  <a:rPr lang="en-US" altLang="zh-CN" sz="2700" dirty="0">
                    <a:solidFill>
                      <a:srgbClr val="FF6600"/>
                    </a:solidFill>
                  </a:rPr>
                  <a:t>*</a:t>
                </a:r>
                <a:endParaRPr lang="en-US" altLang="zh-CN" sz="2600" b="1" dirty="0">
                  <a:solidFill>
                    <a:srgbClr val="FF66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43756" name="任意多边形 243755"/>
              <p:cNvSpPr/>
              <p:nvPr/>
            </p:nvSpPr>
            <p:spPr>
              <a:xfrm>
                <a:off x="2427" y="740"/>
                <a:ext cx="132" cy="116"/>
              </a:xfrm>
              <a:custGeom>
                <a:avLst/>
                <a:gdLst/>
                <a:ahLst/>
                <a:cxnLst/>
                <a:rect l="0" t="0" r="0" b="0"/>
                <a:pathLst>
                  <a:path w="132" h="116">
                    <a:moveTo>
                      <a:pt x="132" y="0"/>
                    </a:moveTo>
                    <a:cubicBezTo>
                      <a:pt x="68" y="16"/>
                      <a:pt x="21" y="57"/>
                      <a:pt x="0" y="116"/>
                    </a:cubicBez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</a:pPr>
                <a:endParaRPr lang="zh-CN" altLang="en-US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43757" name="任意多边形 243756"/>
              <p:cNvSpPr/>
              <p:nvPr/>
            </p:nvSpPr>
            <p:spPr>
              <a:xfrm>
                <a:off x="2396" y="841"/>
                <a:ext cx="65" cy="73"/>
              </a:xfrm>
              <a:custGeom>
                <a:avLst/>
                <a:gdLst/>
                <a:ahLst/>
                <a:cxnLst/>
                <a:rect l="0" t="0" r="0" b="0"/>
                <a:pathLst>
                  <a:path w="65" h="73">
                    <a:moveTo>
                      <a:pt x="0" y="0"/>
                    </a:moveTo>
                    <a:lnTo>
                      <a:pt x="19" y="73"/>
                    </a:lnTo>
                    <a:lnTo>
                      <a:pt x="65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 eaLnBrk="1" hangingPunct="1">
                  <a:spcBef>
                    <a:spcPct val="0"/>
                  </a:spcBef>
                </a:pPr>
                <a:endParaRPr lang="zh-CN" altLang="en-US" sz="2600" b="1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243758" name="矩形 243757"/>
            <p:cNvSpPr/>
            <p:nvPr/>
          </p:nvSpPr>
          <p:spPr>
            <a:xfrm>
              <a:off x="2212" y="1727"/>
              <a:ext cx="93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defTabSz="892175" eaLnBrk="1" hangingPunct="1">
                <a:spcBef>
                  <a:spcPct val="0"/>
                </a:spcBef>
              </a:pPr>
              <a:r>
                <a:rPr lang="en-US" altLang="zh-CN" sz="1600">
                  <a:solidFill>
                    <a:srgbClr val="FF6600"/>
                  </a:solidFill>
                </a:rPr>
                <a:t>L</a:t>
              </a:r>
              <a:endParaRPr lang="en-US" altLang="zh-CN" sz="2600" b="1">
                <a:solidFill>
                  <a:srgbClr val="FF66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3759" name="矩形 243758"/>
            <p:cNvSpPr/>
            <p:nvPr/>
          </p:nvSpPr>
          <p:spPr>
            <a:xfrm>
              <a:off x="2308" y="1797"/>
              <a:ext cx="52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defTabSz="892175" eaLnBrk="1" hangingPunct="1">
                <a:spcBef>
                  <a:spcPct val="0"/>
                </a:spcBef>
              </a:pPr>
              <a:r>
                <a:rPr lang="en-US" altLang="zh-CN" sz="1100">
                  <a:solidFill>
                    <a:srgbClr val="FF6600"/>
                  </a:solidFill>
                </a:rPr>
                <a:t>1</a:t>
              </a:r>
              <a:endParaRPr lang="en-US" altLang="zh-CN" sz="2600" b="1">
                <a:solidFill>
                  <a:srgbClr val="FF66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3760" name="矩形 243759"/>
            <p:cNvSpPr/>
            <p:nvPr/>
          </p:nvSpPr>
          <p:spPr>
            <a:xfrm>
              <a:off x="2958" y="1727"/>
              <a:ext cx="93" cy="18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defTabSz="892175" eaLnBrk="1" hangingPunct="1">
                <a:spcBef>
                  <a:spcPct val="0"/>
                </a:spcBef>
              </a:pPr>
              <a:r>
                <a:rPr lang="en-US" altLang="zh-CN" sz="1600">
                  <a:solidFill>
                    <a:srgbClr val="FF6600"/>
                  </a:solidFill>
                </a:rPr>
                <a:t>L</a:t>
              </a:r>
              <a:endParaRPr lang="en-US" altLang="zh-CN" sz="2600" b="1">
                <a:solidFill>
                  <a:srgbClr val="FF66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43761" name="矩形 243760"/>
            <p:cNvSpPr/>
            <p:nvPr/>
          </p:nvSpPr>
          <p:spPr>
            <a:xfrm>
              <a:off x="3054" y="1797"/>
              <a:ext cx="52" cy="1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defTabSz="892175" eaLnBrk="1" hangingPunct="1">
                <a:spcBef>
                  <a:spcPct val="0"/>
                </a:spcBef>
              </a:pPr>
              <a:r>
                <a:rPr lang="en-US" altLang="zh-CN" sz="1100">
                  <a:solidFill>
                    <a:srgbClr val="FF6600"/>
                  </a:solidFill>
                </a:rPr>
                <a:t>2</a:t>
              </a:r>
              <a:endParaRPr lang="en-US" altLang="zh-CN" sz="2600" b="1">
                <a:solidFill>
                  <a:srgbClr val="FF6600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243783" name="动作按钮: 后退或前一项 243782" descr="水滴">
            <a:hlinkClick r:id="" action="ppaction://hlinkshowjump?jump=previousslide">
              <a:snd r:embed="rId2" name="PROJCTOR.WAV"/>
            </a:hlinkClick>
          </p:cNvPr>
          <p:cNvSpPr/>
          <p:nvPr/>
        </p:nvSpPr>
        <p:spPr>
          <a:xfrm>
            <a:off x="8074025" y="6324600"/>
            <a:ext cx="460375" cy="457200"/>
          </a:xfrm>
          <a:prstGeom prst="actionButtonBackPrevious">
            <a:avLst/>
          </a:prstGeom>
          <a:blipFill rotWithShape="0">
            <a:blip r:embed="rId3"/>
          </a:blipFill>
          <a:ln w="28575">
            <a:noFill/>
          </a:ln>
          <a:effectLst>
            <a:prstShdw prst="shdw17" dist="17961" dir="2699999">
              <a:srgbClr val="CCFFFF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6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43784" name="动作按钮: 后退或前一项 243783" descr="水滴">
            <a:hlinkClick r:id="" action="ppaction://hlinkshowjump?jump=nextslide">
              <a:snd r:embed="rId2" name="PROJCTOR.WAV"/>
            </a:hlinkClick>
          </p:cNvPr>
          <p:cNvSpPr/>
          <p:nvPr/>
        </p:nvSpPr>
        <p:spPr>
          <a:xfrm flipH="1">
            <a:off x="8610600" y="6324600"/>
            <a:ext cx="457200" cy="457200"/>
          </a:xfrm>
          <a:prstGeom prst="actionButtonBackPrevious">
            <a:avLst/>
          </a:prstGeom>
          <a:blipFill rotWithShape="0">
            <a:blip r:embed="rId3"/>
          </a:blipFill>
          <a:ln w="28575">
            <a:noFill/>
          </a:ln>
          <a:effectLst>
            <a:prstShdw prst="shdw17" dist="17961" dir="2699999">
              <a:srgbClr val="CCFFFF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6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018" y="3218399"/>
            <a:ext cx="3215811" cy="171542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DC78046-918D-4CB8-AE63-CA35B5C02282}"/>
              </a:ext>
            </a:extLst>
          </p:cNvPr>
          <p:cNvSpPr txBox="1"/>
          <p:nvPr/>
        </p:nvSpPr>
        <p:spPr>
          <a:xfrm>
            <a:off x="7265952" y="3966718"/>
            <a:ext cx="167630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瞬时值关系式</a:t>
            </a:r>
            <a:endParaRPr lang="en-US" altLang="zh-CN" sz="1800" dirty="0">
              <a:solidFill>
                <a:srgbClr val="FF0000"/>
              </a:solidFill>
              <a:latin typeface="+mn-ea"/>
              <a:ea typeface="+mn-ea"/>
            </a:endParaRPr>
          </a:p>
          <a:p>
            <a:endParaRPr lang="en-US" altLang="zh-CN" sz="1800" dirty="0">
              <a:solidFill>
                <a:srgbClr val="FF0000"/>
              </a:solidFill>
              <a:latin typeface="+mn-ea"/>
              <a:ea typeface="+mn-ea"/>
            </a:endParaRPr>
          </a:p>
          <a:p>
            <a:endParaRPr lang="en-US" altLang="zh-CN" sz="1800" dirty="0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zh-CN" altLang="en-US" sz="1800" dirty="0">
                <a:solidFill>
                  <a:srgbClr val="FF0000"/>
                </a:solidFill>
                <a:latin typeface="+mn-ea"/>
                <a:ea typeface="+mn-ea"/>
              </a:rPr>
              <a:t>相量关系式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05065F-2761-4AED-82F8-EDF1ACD37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4668" y="4880546"/>
            <a:ext cx="31146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6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40" name="矩形 244739"/>
          <p:cNvSpPr/>
          <p:nvPr/>
        </p:nvSpPr>
        <p:spPr>
          <a:xfrm>
            <a:off x="520700" y="718985"/>
            <a:ext cx="7388541" cy="49243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4" rIns="91430" bIns="45714" anchor="ctr">
            <a:spAutoFit/>
          </a:bodyPr>
          <a:lstStyle/>
          <a:p>
            <a:pPr defTabSz="771525" eaLnBrk="1" hangingPunct="1">
              <a:spcBef>
                <a:spcPct val="0"/>
              </a:spcBef>
            </a:pP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</a:rPr>
              <a:t>推广：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</a:rPr>
              <a:t>若线圈与多个线圈之间有互感作用，则有 </a:t>
            </a:r>
          </a:p>
        </p:txBody>
      </p:sp>
      <p:sp>
        <p:nvSpPr>
          <p:cNvPr id="244742" name="矩形 244741"/>
          <p:cNvSpPr/>
          <p:nvPr/>
        </p:nvSpPr>
        <p:spPr>
          <a:xfrm>
            <a:off x="351692" y="2852511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6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44741" name="对象 244740" descr="羊皮纸"/>
          <p:cNvGraphicFramePr/>
          <p:nvPr/>
        </p:nvGraphicFramePr>
        <p:xfrm>
          <a:off x="2638425" y="1612900"/>
          <a:ext cx="350837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28" r:id="rId3" imgW="1435100" imgH="431800" progId="Equation.3">
                  <p:embed/>
                </p:oleObj>
              </mc:Choice>
              <mc:Fallback>
                <p:oleObj r:id="rId3" imgW="14351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8425" y="1612900"/>
                        <a:ext cx="3508375" cy="1044575"/>
                      </a:xfrm>
                      <a:prstGeom prst="rect">
                        <a:avLst/>
                      </a:prstGeom>
                      <a:blipFill rotWithShape="1">
                        <a:blip r:embed="rId5"/>
                      </a:blip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44" name="对象 244743"/>
          <p:cNvGraphicFramePr/>
          <p:nvPr>
            <p:extLst>
              <p:ext uri="{D42A27DB-BD31-4B8C-83A1-F6EECF244321}">
                <p14:modId xmlns:p14="http://schemas.microsoft.com/office/powerpoint/2010/main" val="1847001434"/>
              </p:ext>
            </p:extLst>
          </p:nvPr>
        </p:nvGraphicFramePr>
        <p:xfrm>
          <a:off x="872392" y="3533549"/>
          <a:ext cx="1436688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29" r:id="rId6" imgW="419100" imgH="368300" progId="Equation.3">
                  <p:embed/>
                </p:oleObj>
              </mc:Choice>
              <mc:Fallback>
                <p:oleObj r:id="rId6" imgW="419100" imgH="368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72392" y="3533549"/>
                        <a:ext cx="1436688" cy="931862"/>
                      </a:xfrm>
                      <a:prstGeom prst="rect">
                        <a:avLst/>
                      </a:prstGeom>
                      <a:noFill/>
                      <a:ln w="25400" cap="flat" cmpd="sng">
                        <a:solidFill>
                          <a:srgbClr val="FF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43" name="对象 244742"/>
          <p:cNvGraphicFramePr/>
          <p:nvPr>
            <p:extLst>
              <p:ext uri="{D42A27DB-BD31-4B8C-83A1-F6EECF244321}">
                <p14:modId xmlns:p14="http://schemas.microsoft.com/office/powerpoint/2010/main" val="1895765782"/>
              </p:ext>
            </p:extLst>
          </p:nvPr>
        </p:nvGraphicFramePr>
        <p:xfrm>
          <a:off x="872392" y="4657499"/>
          <a:ext cx="1436688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330" r:id="rId8" imgW="495300" imgH="393700" progId="Equation.3">
                  <p:embed/>
                </p:oleObj>
              </mc:Choice>
              <mc:Fallback>
                <p:oleObj r:id="rId8" imgW="4953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72392" y="4657499"/>
                        <a:ext cx="1436688" cy="1133475"/>
                      </a:xfrm>
                      <a:prstGeom prst="rect">
                        <a:avLst/>
                      </a:prstGeom>
                      <a:noFill/>
                      <a:ln w="25400" cap="flat" cmpd="sng">
                        <a:solidFill>
                          <a:srgbClr val="FF00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45" name="矩形 244744"/>
          <p:cNvSpPr/>
          <p:nvPr/>
        </p:nvSpPr>
        <p:spPr>
          <a:xfrm>
            <a:off x="989867" y="2852511"/>
            <a:ext cx="4960938" cy="457200"/>
          </a:xfrm>
          <a:prstGeom prst="rect">
            <a:avLst/>
          </a:prstGeom>
          <a:noFill/>
          <a:ln w="9525">
            <a:noFill/>
          </a:ln>
        </p:spPr>
        <p:txBody>
          <a:bodyPr lIns="91430" tIns="45714" rIns="91430" bIns="45714" anchor="ctr">
            <a:spAutoFit/>
          </a:bodyPr>
          <a:lstStyle/>
          <a:p>
            <a:pPr defTabSz="771525" eaLnBrk="1" hangingPunct="1">
              <a:spcBef>
                <a:spcPct val="0"/>
              </a:spcBef>
            </a:pPr>
            <a:r>
              <a:rPr lang="en-US" altLang="zh-CN" b="1" i="1" dirty="0" err="1">
                <a:solidFill>
                  <a:srgbClr val="FF6600"/>
                </a:solidFill>
                <a:cs typeface="Times New Roman" panose="02020603050405020304" pitchFamily="18" charset="0"/>
              </a:rPr>
              <a:t>u</a:t>
            </a:r>
            <a:r>
              <a:rPr lang="en-US" altLang="zh-CN" b="1" i="1" baseline="-30000" dirty="0" err="1">
                <a:solidFill>
                  <a:srgbClr val="FF6600"/>
                </a:solidFill>
                <a:cs typeface="Times New Roman" panose="02020603050405020304" pitchFamily="18" charset="0"/>
              </a:rPr>
              <a:t>k</a:t>
            </a:r>
            <a:r>
              <a:rPr lang="en-US" altLang="zh-CN" b="1" i="1" baseline="-30000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  <a:r>
              <a:rPr lang="zh-CN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表示线圈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的感应电压；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244746" name="矩形 244745"/>
          <p:cNvSpPr/>
          <p:nvPr/>
        </p:nvSpPr>
        <p:spPr>
          <a:xfrm>
            <a:off x="2309080" y="3727224"/>
            <a:ext cx="5237162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1430" tIns="45714" rIns="91430" bIns="45714" anchor="ctr">
            <a:spAutoFit/>
          </a:bodyPr>
          <a:lstStyle/>
          <a:p>
            <a:pPr defTabSz="771525"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为自感电压，</a:t>
            </a:r>
            <a:r>
              <a:rPr lang="en-US" altLang="zh-CN" b="1" i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u</a:t>
            </a:r>
            <a:r>
              <a:rPr lang="en-US" altLang="zh-CN" b="1" i="1" baseline="-30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与</a:t>
            </a:r>
            <a:r>
              <a:rPr lang="en-US" altLang="zh-CN" b="1" i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b="1" i="1" baseline="-30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取关联参考方向；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244747" name="矩形 244746"/>
          <p:cNvSpPr/>
          <p:nvPr/>
        </p:nvSpPr>
        <p:spPr>
          <a:xfrm>
            <a:off x="2636105" y="4455886"/>
            <a:ext cx="5837237" cy="1552575"/>
          </a:xfrm>
          <a:prstGeom prst="rect">
            <a:avLst/>
          </a:prstGeom>
          <a:noFill/>
          <a:ln w="9525">
            <a:noFill/>
          </a:ln>
        </p:spPr>
        <p:txBody>
          <a:bodyPr lIns="91430" tIns="45714" rIns="91430" bIns="45714" anchor="ctr">
            <a:spAutoFit/>
          </a:bodyPr>
          <a:lstStyle/>
          <a:p>
            <a:pPr defTabSz="771525"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为所有与线圈</a:t>
            </a:r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solidFill>
                  <a:srgbClr val="000000"/>
                </a:solidFill>
                <a:cs typeface="Times New Roman" panose="02020603050405020304" pitchFamily="18" charset="0"/>
              </a:rPr>
              <a:t>有互感作用的其它线圈所产生的互感电压，当互感电压的正极与产生它的电流流入端是同名端时，取正号，否则，取负号。</a:t>
            </a:r>
            <a:r>
              <a:rPr lang="zh-CN" altLang="en-US" sz="11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244748" name="动作按钮: 后退或前一项 244747" descr="水滴">
            <a:hlinkClick r:id="" action="ppaction://hlinkshowjump?jump=previousslide">
              <a:snd r:embed="rId10" name="PROJCTOR.WAV"/>
            </a:hlinkClick>
          </p:cNvPr>
          <p:cNvSpPr/>
          <p:nvPr/>
        </p:nvSpPr>
        <p:spPr>
          <a:xfrm>
            <a:off x="8425717" y="5929086"/>
            <a:ext cx="460375" cy="457200"/>
          </a:xfrm>
          <a:prstGeom prst="actionButtonBackPrevious">
            <a:avLst/>
          </a:prstGeom>
          <a:blipFill rotWithShape="0">
            <a:blip r:embed="rId11"/>
          </a:blipFill>
          <a:ln w="28575">
            <a:noFill/>
          </a:ln>
          <a:effectLst>
            <a:prstShdw prst="shdw17" dist="17961" dir="2699999">
              <a:srgbClr val="CCFFFF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6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44749" name="动作按钮: 后退或前一项 244748" descr="水滴">
            <a:hlinkClick r:id="" action="ppaction://hlinkshowjump?jump=nextslide">
              <a:snd r:embed="rId10" name="PROJCTOR.WAV"/>
            </a:hlinkClick>
          </p:cNvPr>
          <p:cNvSpPr/>
          <p:nvPr/>
        </p:nvSpPr>
        <p:spPr>
          <a:xfrm flipH="1">
            <a:off x="8962292" y="5929086"/>
            <a:ext cx="457200" cy="457200"/>
          </a:xfrm>
          <a:prstGeom prst="actionButtonBackPrevious">
            <a:avLst/>
          </a:prstGeom>
          <a:blipFill rotWithShape="0">
            <a:blip r:embed="rId11"/>
          </a:blipFill>
          <a:ln w="28575">
            <a:noFill/>
          </a:ln>
          <a:effectLst>
            <a:prstShdw prst="shdw17" dist="17961" dir="2699999">
              <a:srgbClr val="CCFFFF">
                <a:gamma/>
                <a:shade val="60000"/>
                <a:invGamma/>
              </a:srgbClr>
            </a:prstShdw>
          </a:effec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 sz="26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706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4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4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4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4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4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4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5" grpId="0"/>
      <p:bldP spid="244746" grpId="0"/>
      <p:bldP spid="244747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简洁型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9AA"/>
      </a:accent5>
      <a:accent6>
        <a:srgbClr val="E5B700"/>
      </a:accent6>
      <a:hlink>
        <a:srgbClr val="996633"/>
      </a:hlink>
      <a:folHlink>
        <a:srgbClr val="808000"/>
      </a:folHlink>
    </a:clrScheme>
    <a:fontScheme name="">
      <a:majorFont>
        <a:latin typeface="Arial Black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CC"/>
        </a:dk1>
        <a:lt1>
          <a:srgbClr val="000000"/>
        </a:lt1>
        <a:dk2>
          <a:srgbClr val="FFCC00"/>
        </a:dk2>
        <a:lt2>
          <a:srgbClr val="5E574E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CDCAF"/>
        </a:accent4>
        <a:accent5>
          <a:srgbClr val="E2CAAA"/>
        </a:accent5>
        <a:accent6>
          <a:srgbClr val="E55B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9AA"/>
        </a:accent5>
        <a:accent6>
          <a:srgbClr val="E5B7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787878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9AA"/>
        </a:accent5>
        <a:accent6>
          <a:srgbClr val="E5B7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7"/>
        </a:accent4>
        <a:accent5>
          <a:srgbClr val="AAB9FF"/>
        </a:accent5>
        <a:accent6>
          <a:srgbClr val="2DB7B7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66"/>
        </a:lt1>
        <a:dk2>
          <a:srgbClr val="FFCC00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AAAAB9"/>
        </a:accent3>
        <a:accent4>
          <a:srgbClr val="DCDCDC"/>
        </a:accent4>
        <a:accent5>
          <a:srgbClr val="AAB9FF"/>
        </a:accent5>
        <a:accent6>
          <a:srgbClr val="2DB7B7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800000"/>
        </a:lt1>
        <a:dk2>
          <a:srgbClr val="FFCC00"/>
        </a:dk2>
        <a:lt2>
          <a:srgbClr val="5E574E"/>
        </a:lt2>
        <a:accent1>
          <a:srgbClr val="CC9900"/>
        </a:accent1>
        <a:accent2>
          <a:srgbClr val="FF6600"/>
        </a:accent2>
        <a:accent3>
          <a:srgbClr val="C1AAAA"/>
        </a:accent3>
        <a:accent4>
          <a:srgbClr val="DCDCAF"/>
        </a:accent4>
        <a:accent5>
          <a:srgbClr val="E2CAAA"/>
        </a:accent5>
        <a:accent6>
          <a:srgbClr val="E55B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2114</TotalTime>
  <Words>3471</Words>
  <Application>Microsoft Office PowerPoint</Application>
  <PresentationFormat>全屏显示(4:3)</PresentationFormat>
  <Paragraphs>1140</Paragraphs>
  <Slides>48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48</vt:i4>
      </vt:variant>
    </vt:vector>
  </HeadingPairs>
  <TitlesOfParts>
    <vt:vector size="65" baseType="lpstr">
      <vt:lpstr>ËÎÌå</vt:lpstr>
      <vt:lpstr>Monotype Sorts</vt:lpstr>
      <vt:lpstr>黑体</vt:lpstr>
      <vt:lpstr>隶书</vt:lpstr>
      <vt:lpstr>宋体</vt:lpstr>
      <vt:lpstr>Arial</vt:lpstr>
      <vt:lpstr>Arial Black</vt:lpstr>
      <vt:lpstr>Bodoni MT Black</vt:lpstr>
      <vt:lpstr>MT Extra</vt:lpstr>
      <vt:lpstr>Symbol</vt:lpstr>
      <vt:lpstr>Tahoma</vt:lpstr>
      <vt:lpstr>Times New Roman</vt:lpstr>
      <vt:lpstr>默认设计模板</vt:lpstr>
      <vt:lpstr>简洁型模板</vt:lpstr>
      <vt:lpstr>Equation.3</vt:lpstr>
      <vt:lpstr>Equation.DSMT4</vt:lpstr>
      <vt:lpstr>Visio.Drawing.6</vt:lpstr>
      <vt:lpstr>PowerPoint 演示文稿</vt:lpstr>
      <vt:lpstr>第5章 互感电路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5.2  含互感电路的分析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5.2.2   受控源等效电路法</vt:lpstr>
      <vt:lpstr>PowerPoint 演示文稿</vt:lpstr>
      <vt:lpstr>PowerPoint 演示文稿</vt:lpstr>
      <vt:lpstr>PowerPoint 演示文稿</vt:lpstr>
      <vt:lpstr>5.3  变压器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5.3.2  理想变压器（K=1时的互感）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本章结束</vt:lpstr>
    </vt:vector>
  </TitlesOfParts>
  <Company>Tsinghua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aloe</dc:creator>
  <cp:lastModifiedBy>Windows 用户</cp:lastModifiedBy>
  <cp:revision>2010</cp:revision>
  <dcterms:created xsi:type="dcterms:W3CDTF">1999-09-07T09:11:43Z</dcterms:created>
  <dcterms:modified xsi:type="dcterms:W3CDTF">2021-10-28T23:21:06Z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